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Lst>
  <p:notesMasterIdLst>
    <p:notesMasterId r:id="rId15"/>
  </p:notesMasterIdLst>
  <p:handoutMasterIdLst>
    <p:handoutMasterId r:id="rId16"/>
  </p:handoutMasterIdLst>
  <p:sldIdLst>
    <p:sldId id="326" r:id="rId5"/>
    <p:sldId id="262" r:id="rId6"/>
    <p:sldId id="298" r:id="rId7"/>
    <p:sldId id="411" r:id="rId8"/>
    <p:sldId id="328" r:id="rId9"/>
    <p:sldId id="329" r:id="rId10"/>
    <p:sldId id="365" r:id="rId11"/>
    <p:sldId id="407" r:id="rId12"/>
    <p:sldId id="364" r:id="rId13"/>
    <p:sldId id="412"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Windows User" initials="WU"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C85"/>
    <a:srgbClr val="FFE48F"/>
    <a:srgbClr val="ECBA3C"/>
    <a:srgbClr val="BAE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7" autoAdjust="0"/>
    <p:restoredTop sz="64914" autoAdjust="0"/>
  </p:normalViewPr>
  <p:slideViewPr>
    <p:cSldViewPr>
      <p:cViewPr varScale="1">
        <p:scale>
          <a:sx n="53" d="100"/>
          <a:sy n="53"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400"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5/4/2012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5000" y="111696"/>
            <a:ext cx="3875087" cy="29051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92832" y="3098800"/>
            <a:ext cx="6624736"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1950" indent="0" algn="l" defTabSz="914400" rtl="0" eaLnBrk="1" latinLnBrk="0" hangingPunct="1">
      <a:defRPr sz="1200" kern="1200">
        <a:solidFill>
          <a:schemeClr val="tx1"/>
        </a:solidFill>
        <a:latin typeface="+mn-lt"/>
        <a:ea typeface="+mn-ea"/>
        <a:cs typeface="+mn-cs"/>
      </a:defRPr>
    </a:lvl3pPr>
    <a:lvl4pPr marL="542925" indent="0" algn="l" defTabSz="914400" rtl="0" eaLnBrk="1" latinLnBrk="0" hangingPunct="1">
      <a:defRPr sz="1200" kern="1200">
        <a:solidFill>
          <a:schemeClr val="tx1"/>
        </a:solidFill>
        <a:latin typeface="+mn-lt"/>
        <a:ea typeface="+mn-ea"/>
        <a:cs typeface="+mn-cs"/>
      </a:defRPr>
    </a:lvl4pPr>
    <a:lvl5pPr marL="7143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89741(v=SQL.110).aspx"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msdn.microsoft.com/en-us/library/cc645887.aspx" TargetMode="External"/><Relationship Id="rId5" Type="http://schemas.openxmlformats.org/officeDocument/2006/relationships/hyperlink" Target="http://msdn.microsoft.com/en-us/library/ms189747(v=SQL.110).aspx" TargetMode="External"/><Relationship Id="rId4" Type="http://schemas.openxmlformats.org/officeDocument/2006/relationships/hyperlink" Target="http://msdn.microsoft.com/en-us/library/ms187404(v=SQL.110).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cc280701(v=SQL.110).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cc280646(v=SQL.110).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88661(v=SQL.110).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ms187929(v=SQL.100).aspx" TargetMode="External"/><Relationship Id="rId4" Type="http://schemas.openxmlformats.org/officeDocument/2006/relationships/hyperlink" Target="http://msdn.microsoft.com/en-us/library/cc280646(v=SQL.110).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AU" dirty="0" smtClean="0"/>
          </a:p>
          <a:p>
            <a:pPr marL="171450" indent="-171450">
              <a:buFont typeface="Arial" pitchFamily="34" charset="0"/>
              <a:buChar char="•"/>
            </a:pP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a:p>
        </p:txBody>
      </p:sp>
    </p:spTree>
    <p:extLst>
      <p:ext uri="{BB962C8B-B14F-4D97-AF65-F5344CB8AC3E}">
        <p14:creationId xmlns:p14="http://schemas.microsoft.com/office/powerpoint/2010/main" val="54683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two DMVs can you use to view plans in the procedure cache?</a:t>
            </a:r>
          </a:p>
          <a:p>
            <a:r>
              <a:rPr lang="en-AU" b="1" dirty="0" smtClean="0"/>
              <a:t>Answer:</a:t>
            </a:r>
            <a:r>
              <a:rPr lang="en-AU" baseline="0" dirty="0" smtClean="0"/>
              <a:t> </a:t>
            </a:r>
            <a:r>
              <a:rPr lang="en-AU" dirty="0" smtClean="0"/>
              <a:t>DMVs:</a:t>
            </a:r>
          </a:p>
          <a:p>
            <a:pPr lvl="4"/>
            <a:r>
              <a:rPr lang="en-US" dirty="0" err="1" smtClean="0"/>
              <a:t>sys.dm_exec_cached_plans</a:t>
            </a:r>
            <a:r>
              <a:rPr lang="en-US" dirty="0" smtClean="0"/>
              <a:t> </a:t>
            </a:r>
          </a:p>
          <a:p>
            <a:pPr marL="714375" lvl="4" indent="0">
              <a:buFontTx/>
              <a:buNone/>
            </a:pPr>
            <a:r>
              <a:rPr lang="en-US" dirty="0" err="1" smtClean="0"/>
              <a:t>sys.dm_exec_query_stats</a:t>
            </a:r>
            <a:r>
              <a:rPr lang="en-US" dirty="0" smtClean="0"/>
              <a:t>. </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are 3 events that should be captured when monitoring SQL Server for query performance?</a:t>
            </a:r>
          </a:p>
          <a:p>
            <a:r>
              <a:rPr lang="en-AU" b="1" dirty="0" smtClean="0"/>
              <a:t>Answer:  </a:t>
            </a:r>
            <a:r>
              <a:rPr lang="en-AU" dirty="0" smtClean="0"/>
              <a:t>Extended</a:t>
            </a:r>
            <a:r>
              <a:rPr lang="en-AU" baseline="0" dirty="0" smtClean="0"/>
              <a:t> events for query capture:</a:t>
            </a:r>
            <a:endParaRPr lang="en-AU" dirty="0" smtClean="0"/>
          </a:p>
          <a:p>
            <a:pPr lvl="4"/>
            <a:r>
              <a:rPr lang="en-AU" dirty="0" err="1" smtClean="0"/>
              <a:t>sqlos.wait_info</a:t>
            </a:r>
            <a:endParaRPr lang="en-AU" dirty="0" smtClean="0"/>
          </a:p>
          <a:p>
            <a:pPr lvl="4"/>
            <a:r>
              <a:rPr lang="en-AU" dirty="0" err="1" smtClean="0"/>
              <a:t>sqlserver.inaccurate_cardinality_estimate</a:t>
            </a:r>
            <a:endParaRPr lang="en-AU" dirty="0" smtClean="0"/>
          </a:p>
          <a:p>
            <a:pPr lvl="4"/>
            <a:r>
              <a:rPr lang="en-AU" dirty="0" err="1" smtClean="0"/>
              <a:t>sqlserver.query_post_execution_showplan</a:t>
            </a:r>
            <a:endParaRPr lang="en-AU" dirty="0" smtClean="0"/>
          </a:p>
          <a:p>
            <a:pPr lvl="4"/>
            <a:r>
              <a:rPr lang="en-AU" dirty="0" err="1" smtClean="0"/>
              <a:t>sqlserver.rpc_starting</a:t>
            </a:r>
            <a:r>
              <a:rPr lang="en-AU" dirty="0" smtClean="0"/>
              <a:t> and </a:t>
            </a:r>
            <a:r>
              <a:rPr lang="en-AU" dirty="0" err="1" smtClean="0"/>
              <a:t>sqlserver.rpc_completed</a:t>
            </a:r>
            <a:endParaRPr lang="en-AU" dirty="0" smtClean="0"/>
          </a:p>
          <a:p>
            <a:pPr lvl="4"/>
            <a:r>
              <a:rPr lang="en-AU" dirty="0" err="1" smtClean="0"/>
              <a:t>sqlserver.sp_statement_starting</a:t>
            </a:r>
            <a:r>
              <a:rPr lang="en-AU" dirty="0" smtClean="0"/>
              <a:t> and </a:t>
            </a:r>
            <a:r>
              <a:rPr lang="en-AU" dirty="0" err="1" smtClean="0"/>
              <a:t>sqlserver.sql_batch_completed</a:t>
            </a:r>
            <a:endParaRPr lang="en-AU" dirty="0" smtClean="0"/>
          </a:p>
          <a:p>
            <a:pPr lvl="4"/>
            <a:r>
              <a:rPr lang="en-AU" dirty="0" err="1" smtClean="0"/>
              <a:t>sqlserver.sql_statement_starting</a:t>
            </a:r>
            <a:r>
              <a:rPr lang="en-AU" dirty="0" smtClean="0"/>
              <a:t> and </a:t>
            </a:r>
            <a:r>
              <a:rPr lang="en-AU" dirty="0" err="1" smtClean="0"/>
              <a:t>sqlserver.sql_statement_completed</a:t>
            </a:r>
            <a:endParaRPr lang="en-AU"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After completing this section, you will be able to:</a:t>
            </a:r>
          </a:p>
          <a:p>
            <a:pPr marL="171450" indent="-171450">
              <a:buFont typeface="Arial" pitchFamily="34" charset="0"/>
              <a:buChar char="•"/>
            </a:pPr>
            <a:r>
              <a:rPr lang="en-AU" dirty="0"/>
              <a:t>View the execution plans stored in the plan cache</a:t>
            </a:r>
          </a:p>
          <a:p>
            <a:pPr marL="171450" indent="-171450">
              <a:buFont typeface="Arial" pitchFamily="34" charset="0"/>
              <a:buChar char="•"/>
            </a:pPr>
            <a:r>
              <a:rPr lang="en-AU" dirty="0"/>
              <a:t>Use DMVs to find expensive queries</a:t>
            </a:r>
          </a:p>
          <a:p>
            <a:pPr marL="171450" indent="-171450">
              <a:buFont typeface="Arial" pitchFamily="34" charset="0"/>
              <a:buChar char="•"/>
            </a:pPr>
            <a:r>
              <a:rPr lang="en-AU" dirty="0"/>
              <a:t>Monitor queries using SQL Server profiler</a:t>
            </a:r>
          </a:p>
          <a:p>
            <a:pPr marL="171450" indent="-171450">
              <a:buFont typeface="Arial" pitchFamily="34" charset="0"/>
              <a:buChar char="•"/>
            </a:pPr>
            <a:r>
              <a:rPr lang="en-AU" dirty="0"/>
              <a:t>Use Extended Events </a:t>
            </a:r>
          </a:p>
          <a:p>
            <a:pPr marL="352425" lvl="1" indent="-171450">
              <a:buFont typeface="Arial" pitchFamily="34" charset="0"/>
              <a:buChar char="•"/>
            </a:pPr>
            <a:r>
              <a:rPr lang="en-AU" dirty="0"/>
              <a:t>to find inaccurate cardinality estimates</a:t>
            </a:r>
          </a:p>
          <a:p>
            <a:pPr marL="352425" lvl="1" indent="-171450">
              <a:buFont typeface="Arial" pitchFamily="34" charset="0"/>
              <a:buChar char="•"/>
            </a:pPr>
            <a:r>
              <a:rPr lang="en-AU" dirty="0"/>
              <a:t>to identify expensive queries </a:t>
            </a:r>
          </a:p>
          <a:p>
            <a:pPr marL="171450" indent="-171450">
              <a:buFont typeface="Arial" pitchFamily="34" charset="0"/>
              <a:buChar char="•"/>
            </a:pPr>
            <a:r>
              <a:rPr lang="en-AU" dirty="0"/>
              <a:t>Use sys.dm_exec_query_stats to identify expensive queries</a:t>
            </a:r>
          </a:p>
          <a:p>
            <a:pPr marL="171450" indent="-171450">
              <a:buFont typeface="Arial" pitchFamily="34" charset="0"/>
              <a:buChar char="•"/>
            </a:pPr>
            <a:endParaRPr lang="en-AU" dirty="0" smtClean="0"/>
          </a:p>
          <a:p>
            <a:pPr marL="171450" indent="-171450">
              <a:buFont typeface="Arial" pitchFamily="34" charset="0"/>
              <a:buChar char="•"/>
            </a:pP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a:p>
        </p:txBody>
      </p:sp>
    </p:spTree>
    <p:extLst>
      <p:ext uri="{BB962C8B-B14F-4D97-AF65-F5344CB8AC3E}">
        <p14:creationId xmlns:p14="http://schemas.microsoft.com/office/powerpoint/2010/main" val="142723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B497F54-FFFB-4893-BCEF-9ACEBB1DBE29}" type="slidenum">
              <a:rPr lang="en-US" smtClean="0"/>
              <a:pPr/>
              <a:t>4</a:t>
            </a:fld>
            <a:endParaRPr lang="en-US" smtClean="0"/>
          </a:p>
        </p:txBody>
      </p:sp>
      <p:sp>
        <p:nvSpPr>
          <p:cNvPr id="67587" name="Rectangle 2"/>
          <p:cNvSpPr>
            <a:spLocks noGrp="1" noRot="1" noChangeAspect="1" noChangeArrowheads="1" noTextEdit="1"/>
          </p:cNvSpPr>
          <p:nvPr>
            <p:ph type="sldImg"/>
          </p:nvPr>
        </p:nvSpPr>
        <p:spPr>
          <a:xfrm>
            <a:off x="1704975" y="111125"/>
            <a:ext cx="3875088" cy="2905125"/>
          </a:xfrm>
          <a:ln/>
        </p:spPr>
      </p:sp>
      <p:sp>
        <p:nvSpPr>
          <p:cNvPr id="67588" name="Rectangle 3"/>
          <p:cNvSpPr>
            <a:spLocks noGrp="1" noChangeArrowheads="1"/>
          </p:cNvSpPr>
          <p:nvPr>
            <p:ph type="body" idx="1"/>
          </p:nvPr>
        </p:nvSpPr>
        <p:spPr>
          <a:noFill/>
          <a:ln/>
        </p:spPr>
        <p:txBody>
          <a:bodyPr>
            <a:normAutofit lnSpcReduction="10000"/>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b="1" kern="1200" dirty="0" err="1" smtClean="0">
                <a:solidFill>
                  <a:schemeClr val="tx1"/>
                </a:solidFill>
              </a:rPr>
              <a:t>sys.dm_exec_cached_plans</a:t>
            </a:r>
            <a:r>
              <a:rPr lang="en-US" kern="1200" dirty="0" smtClean="0">
                <a:solidFill>
                  <a:schemeClr val="tx1"/>
                </a:solidFill>
              </a:rPr>
              <a:t> r</a:t>
            </a:r>
            <a:r>
              <a:rPr lang="en-AU" dirty="0" err="1" smtClean="0"/>
              <a:t>eturns</a:t>
            </a:r>
            <a:r>
              <a:rPr lang="en-AU" dirty="0" smtClean="0"/>
              <a:t> a row for each query plan that is cached by SQL Server</a:t>
            </a:r>
            <a:r>
              <a:rPr lang="en-US" kern="1200" dirty="0" smtClean="0">
                <a:solidFill>
                  <a:schemeClr val="tx1"/>
                </a:solidFill>
              </a:rPr>
              <a:t>. It contains a </a:t>
            </a:r>
            <a:r>
              <a:rPr lang="en-US" kern="1200" dirty="0" err="1" smtClean="0">
                <a:solidFill>
                  <a:schemeClr val="tx1"/>
                </a:solidFill>
              </a:rPr>
              <a:t>plan_handle</a:t>
            </a:r>
            <a:r>
              <a:rPr lang="en-US" kern="1200" dirty="0" smtClean="0">
                <a:solidFill>
                  <a:schemeClr val="tx1"/>
                </a:solidFill>
              </a:rPr>
              <a:t> which can be used to reference other DMVs</a:t>
            </a:r>
          </a:p>
          <a:p>
            <a:pPr marL="0" marR="0" indent="0" algn="l" defTabSz="914400" rtl="0" eaLnBrk="1" fontAlgn="auto" latinLnBrk="0" hangingPunct="1">
              <a:lnSpc>
                <a:spcPct val="80000"/>
              </a:lnSpc>
              <a:spcBef>
                <a:spcPts val="0"/>
              </a:spcBef>
              <a:spcAft>
                <a:spcPts val="0"/>
              </a:spcAft>
              <a:buClrTx/>
              <a:buSzTx/>
              <a:buFontTx/>
              <a:buNone/>
              <a:tabLst/>
              <a:defRPr/>
            </a:pPr>
            <a:endParaRPr lang="en-US" kern="1200" dirty="0" smtClean="0">
              <a:solidFill>
                <a:schemeClr val="tx1"/>
              </a:solidFill>
            </a:endParaRPr>
          </a:p>
          <a:p>
            <a:pPr marL="0" marR="0" indent="0" algn="l" defTabSz="914400" rtl="0" eaLnBrk="1" fontAlgn="auto" latinLnBrk="0" hangingPunct="1">
              <a:lnSpc>
                <a:spcPct val="80000"/>
              </a:lnSpc>
              <a:spcBef>
                <a:spcPts val="0"/>
              </a:spcBef>
              <a:spcAft>
                <a:spcPts val="0"/>
              </a:spcAft>
              <a:buClrTx/>
              <a:buSzTx/>
              <a:buFontTx/>
              <a:buNone/>
              <a:tabLst/>
              <a:defRPr/>
            </a:pPr>
            <a:endParaRPr lang="en-AU" sz="800" dirty="0" smtClean="0"/>
          </a:p>
          <a:p>
            <a:pPr>
              <a:lnSpc>
                <a:spcPct val="80000"/>
              </a:lnSpc>
            </a:pPr>
            <a:r>
              <a:rPr lang="en-AU" sz="1200" b="0" i="0" u="none" strike="noStrike" kern="1200" baseline="0" dirty="0" smtClean="0">
                <a:solidFill>
                  <a:schemeClr val="tx1"/>
                </a:solidFill>
                <a:latin typeface="+mn-lt"/>
                <a:ea typeface="+mn-ea"/>
                <a:cs typeface="+mn-cs"/>
              </a:rPr>
              <a:t>SQL Server retains the compiled plans in cache as long as possible. However, it's not guaranteed that any given plan is in cache which could include expensive plans of interest.</a:t>
            </a:r>
          </a:p>
          <a:p>
            <a:pPr>
              <a:lnSpc>
                <a:spcPct val="80000"/>
              </a:lnSpc>
            </a:pPr>
            <a:endParaRPr lang="en-AU" sz="800" dirty="0" smtClean="0"/>
          </a:p>
          <a:p>
            <a:pPr>
              <a:lnSpc>
                <a:spcPct val="80000"/>
              </a:lnSpc>
            </a:pPr>
            <a:endParaRPr lang="en-AU" sz="800" dirty="0" smtClean="0"/>
          </a:p>
          <a:p>
            <a:r>
              <a:rPr lang="en-AU" sz="1200" b="0" i="0" u="none" strike="noStrike" kern="1200" baseline="0" dirty="0" smtClean="0">
                <a:solidFill>
                  <a:schemeClr val="tx1"/>
                </a:solidFill>
                <a:latin typeface="+mn-lt"/>
                <a:ea typeface="+mn-ea"/>
                <a:cs typeface="+mn-cs"/>
              </a:rPr>
              <a:t>The </a:t>
            </a:r>
            <a:r>
              <a:rPr lang="en-AU" sz="1200" b="1" i="0" u="none" strike="noStrike" kern="1200" baseline="0" dirty="0" smtClean="0">
                <a:solidFill>
                  <a:schemeClr val="tx1"/>
                </a:solidFill>
                <a:latin typeface="+mn-lt"/>
                <a:ea typeface="+mn-ea"/>
                <a:cs typeface="+mn-cs"/>
              </a:rPr>
              <a:t>sys.dm_exec_query_stats </a:t>
            </a:r>
            <a:r>
              <a:rPr lang="en-AU" sz="1200" b="0" i="0" u="none" strike="noStrike" kern="1200" baseline="0" dirty="0" smtClean="0">
                <a:solidFill>
                  <a:schemeClr val="tx1"/>
                </a:solidFill>
                <a:latin typeface="+mn-lt"/>
                <a:ea typeface="+mn-ea"/>
                <a:cs typeface="+mn-cs"/>
              </a:rPr>
              <a:t>DMV tracks statistics for cached query plans. You can use it to identify those query plans in the cache that consume the most CPU, time to run, and I/O. It tracks the CPU time in the </a:t>
            </a:r>
            <a:r>
              <a:rPr lang="en-AU" sz="1200" b="0" i="1" u="none" strike="noStrike" kern="1200" baseline="0" dirty="0" smtClean="0">
                <a:solidFill>
                  <a:schemeClr val="tx1"/>
                </a:solidFill>
                <a:latin typeface="+mn-lt"/>
                <a:ea typeface="+mn-ea"/>
                <a:cs typeface="+mn-cs"/>
              </a:rPr>
              <a:t>*</a:t>
            </a:r>
            <a:r>
              <a:rPr lang="en-AU" sz="1200" b="0" i="1" u="none" strike="noStrike" kern="1200" baseline="0" dirty="0" err="1" smtClean="0">
                <a:solidFill>
                  <a:schemeClr val="tx1"/>
                </a:solidFill>
                <a:latin typeface="+mn-lt"/>
                <a:ea typeface="+mn-ea"/>
                <a:cs typeface="+mn-cs"/>
              </a:rPr>
              <a:t>worker_time</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columns and breaks down I/O into logical and physical reads and writes. Minimum and maximum usage for both categories is also tracked.</a:t>
            </a:r>
          </a:p>
          <a:p>
            <a:endParaRPr lang="en-AU" dirty="0" smtClean="0"/>
          </a:p>
          <a:p>
            <a:r>
              <a:rPr lang="en-AU" b="1" dirty="0" smtClean="0"/>
              <a:t>sys.dm_exec_query_plan </a:t>
            </a:r>
            <a:r>
              <a:rPr lang="en-AU" dirty="0" smtClean="0"/>
              <a:t>returns </a:t>
            </a:r>
            <a:r>
              <a:rPr lang="en-AU" dirty="0"/>
              <a:t>the </a:t>
            </a:r>
            <a:r>
              <a:rPr lang="en-AU" dirty="0" err="1"/>
              <a:t>Showplan</a:t>
            </a:r>
            <a:r>
              <a:rPr lang="en-AU" dirty="0"/>
              <a:t> in XML format for the batch specified by the plan </a:t>
            </a:r>
            <a:r>
              <a:rPr lang="en-AU" dirty="0" smtClean="0"/>
              <a:t>handle</a:t>
            </a:r>
          </a:p>
          <a:p>
            <a:endParaRPr lang="en-AU" dirty="0" smtClean="0"/>
          </a:p>
          <a:p>
            <a:r>
              <a:rPr lang="en-AU" dirty="0"/>
              <a:t>For example, </a:t>
            </a:r>
            <a:r>
              <a:rPr lang="en-AU" dirty="0" smtClean="0"/>
              <a:t>retrieve </a:t>
            </a:r>
            <a:r>
              <a:rPr lang="en-AU" dirty="0"/>
              <a:t>information about the top five queries by average CPU time</a:t>
            </a:r>
            <a:endParaRPr lang="en-AU" dirty="0" smtClean="0"/>
          </a:p>
          <a:p>
            <a:endParaRPr lang="en-AU" dirty="0"/>
          </a:p>
          <a:p>
            <a:endParaRPr lang="en-AU" dirty="0"/>
          </a:p>
          <a:p>
            <a:endParaRPr lang="en-AU" sz="1200" b="0" i="0" u="none" strike="noStrike" kern="1200" baseline="0" dirty="0" smtClean="0">
              <a:solidFill>
                <a:schemeClr val="tx1"/>
              </a:solidFill>
              <a:latin typeface="+mn-lt"/>
              <a:ea typeface="+mn-ea"/>
              <a:cs typeface="+mn-cs"/>
            </a:endParaRPr>
          </a:p>
          <a:p>
            <a:endParaRPr lang="en-AU" dirty="0"/>
          </a:p>
          <a:p>
            <a:endParaRPr lang="en-AU" sz="1200" b="0" i="0" u="none" strike="noStrike" kern="1200" baseline="0" dirty="0" smtClean="0">
              <a:solidFill>
                <a:schemeClr val="tx1"/>
              </a:solidFill>
              <a:latin typeface="+mn-lt"/>
              <a:ea typeface="+mn-ea"/>
              <a:cs typeface="+mn-cs"/>
            </a:endParaRPr>
          </a:p>
          <a:p>
            <a:endParaRPr lang="en-AU" dirty="0"/>
          </a:p>
          <a:p>
            <a:endParaRPr lang="en-AU" sz="1200" b="0" i="0" u="none" strike="noStrike" kern="1200" baseline="0" dirty="0" smtClean="0">
              <a:solidFill>
                <a:schemeClr val="tx1"/>
              </a:solidFill>
              <a:latin typeface="+mn-lt"/>
              <a:ea typeface="+mn-ea"/>
              <a:cs typeface="+mn-cs"/>
            </a:endParaRPr>
          </a:p>
          <a:p>
            <a:endParaRPr lang="en-AU" dirty="0"/>
          </a:p>
          <a:p>
            <a:r>
              <a:rPr lang="en-AU" sz="1200" b="0" i="0" u="none" strike="noStrike" kern="1200" baseline="0" dirty="0" smtClean="0">
                <a:solidFill>
                  <a:schemeClr val="tx1"/>
                </a:solidFill>
                <a:latin typeface="+mn-lt"/>
                <a:ea typeface="+mn-ea"/>
                <a:cs typeface="+mn-cs"/>
              </a:rPr>
              <a:t>More information:</a:t>
            </a:r>
          </a:p>
          <a:p>
            <a:r>
              <a:rPr lang="en-AU" dirty="0"/>
              <a:t>sys.dm_exec_query_stats (Transact-SQL) </a:t>
            </a:r>
            <a:endParaRPr lang="en-AU" dirty="0" smtClean="0"/>
          </a:p>
          <a:p>
            <a:r>
              <a:rPr lang="en-AU" dirty="0" smtClean="0">
                <a:hlinkClick r:id="rId3"/>
              </a:rPr>
              <a:t>http</a:t>
            </a:r>
            <a:r>
              <a:rPr lang="en-AU" dirty="0">
                <a:hlinkClick r:id="rId3"/>
              </a:rPr>
              <a:t>://msdn.microsoft.com/en-us/library/ms189741(v=SQL.110).</a:t>
            </a:r>
            <a:r>
              <a:rPr lang="en-AU" dirty="0" smtClean="0">
                <a:hlinkClick r:id="rId3"/>
              </a:rPr>
              <a:t>aspx</a:t>
            </a:r>
            <a:r>
              <a:rPr lang="en-AU" dirty="0" smtClean="0"/>
              <a:t> </a:t>
            </a:r>
          </a:p>
          <a:p>
            <a:pPr>
              <a:lnSpc>
                <a:spcPct val="80000"/>
              </a:lnSpc>
            </a:pPr>
            <a:endParaRPr lang="en-AU" dirty="0"/>
          </a:p>
          <a:p>
            <a:pPr>
              <a:lnSpc>
                <a:spcPct val="80000"/>
              </a:lnSpc>
            </a:pPr>
            <a:r>
              <a:rPr lang="en-AU" dirty="0" err="1"/>
              <a:t>sys.dm_exec_cached_plans</a:t>
            </a:r>
            <a:r>
              <a:rPr lang="en-AU" dirty="0"/>
              <a:t> (Transact-SQL) </a:t>
            </a:r>
          </a:p>
          <a:p>
            <a:pPr>
              <a:lnSpc>
                <a:spcPct val="80000"/>
              </a:lnSpc>
            </a:pPr>
            <a:r>
              <a:rPr lang="en-AU" dirty="0">
                <a:hlinkClick r:id="rId4"/>
              </a:rPr>
              <a:t>http://msdn.microsoft.com/en-us/library/ms187404(v=SQL.110).aspx</a:t>
            </a:r>
            <a:r>
              <a:rPr lang="en-AU" dirty="0"/>
              <a:t> </a:t>
            </a:r>
          </a:p>
          <a:p>
            <a:endParaRPr lang="en-AU" dirty="0" smtClean="0"/>
          </a:p>
          <a:p>
            <a:r>
              <a:rPr lang="en-AU" dirty="0"/>
              <a:t>sys.dm_exec_query_plan (Transact-SQL</a:t>
            </a:r>
            <a:r>
              <a:rPr lang="en-AU" dirty="0" smtClean="0"/>
              <a:t>)</a:t>
            </a:r>
          </a:p>
          <a:p>
            <a:r>
              <a:rPr lang="en-AU" dirty="0" smtClean="0">
                <a:hlinkClick r:id="rId5"/>
              </a:rPr>
              <a:t>http</a:t>
            </a:r>
            <a:r>
              <a:rPr lang="en-AU" dirty="0">
                <a:hlinkClick r:id="rId5"/>
              </a:rPr>
              <a:t>://msdn.microsoft.com/en-us/library/ms189747(v=SQL.110).</a:t>
            </a:r>
            <a:r>
              <a:rPr lang="en-AU" dirty="0" smtClean="0">
                <a:hlinkClick r:id="rId5"/>
              </a:rPr>
              <a:t>aspx</a:t>
            </a:r>
            <a:r>
              <a:rPr lang="en-AU" dirty="0" smtClean="0"/>
              <a:t> </a:t>
            </a:r>
          </a:p>
          <a:p>
            <a:endParaRPr lang="en-AU" dirty="0"/>
          </a:p>
          <a:p>
            <a:r>
              <a:rPr lang="en-AU" dirty="0"/>
              <a:t>Finding and Tuning Similar Queries by Using Query and Query Plan </a:t>
            </a:r>
            <a:r>
              <a:rPr lang="en-AU" dirty="0" smtClean="0"/>
              <a:t>Hashes</a:t>
            </a:r>
          </a:p>
          <a:p>
            <a:r>
              <a:rPr lang="en-AU" dirty="0">
                <a:hlinkClick r:id="rId6"/>
              </a:rPr>
              <a:t>http://</a:t>
            </a:r>
            <a:r>
              <a:rPr lang="en-AU" dirty="0" smtClean="0">
                <a:hlinkClick r:id="rId6"/>
              </a:rPr>
              <a:t>msdn.microsoft.com/en-us/library/cc645887.aspx</a:t>
            </a:r>
            <a:r>
              <a:rPr lang="en-AU" dirty="0" smtClean="0"/>
              <a:t> </a:t>
            </a:r>
          </a:p>
          <a:p>
            <a:endParaRPr lang="en-AU" sz="1200" b="0" i="0" u="none" strike="noStrike" kern="1200" baseline="0" dirty="0">
              <a:solidFill>
                <a:schemeClr val="tx1"/>
              </a:solidFill>
              <a:latin typeface="+mn-lt"/>
              <a:ea typeface="+mn-ea"/>
              <a:cs typeface="+mn-cs"/>
            </a:endParaRPr>
          </a:p>
        </p:txBody>
      </p:sp>
      <p:sp>
        <p:nvSpPr>
          <p:cNvPr id="2" name="Rectangle 1"/>
          <p:cNvSpPr/>
          <p:nvPr/>
        </p:nvSpPr>
        <p:spPr>
          <a:xfrm>
            <a:off x="552872" y="5656312"/>
            <a:ext cx="5760640"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50" dirty="0">
                <a:solidFill>
                  <a:srgbClr val="0000FF"/>
                </a:solidFill>
                <a:latin typeface="Consolas"/>
              </a:rPr>
              <a:t>SELECT</a:t>
            </a:r>
            <a:r>
              <a:rPr lang="en-AU" sz="1050" dirty="0">
                <a:solidFill>
                  <a:prstClr val="black"/>
                </a:solidFill>
                <a:latin typeface="Consolas"/>
              </a:rPr>
              <a:t> </a:t>
            </a:r>
            <a:r>
              <a:rPr lang="en-AU" sz="1050" dirty="0">
                <a:solidFill>
                  <a:srgbClr val="0000FF"/>
                </a:solidFill>
                <a:latin typeface="Consolas"/>
              </a:rPr>
              <a:t>TOP</a:t>
            </a:r>
            <a:r>
              <a:rPr lang="en-AU" sz="1050" dirty="0">
                <a:solidFill>
                  <a:prstClr val="black"/>
                </a:solidFill>
                <a:latin typeface="Consolas"/>
              </a:rPr>
              <a:t> 5 </a:t>
            </a:r>
            <a:r>
              <a:rPr lang="en-AU" sz="1050" dirty="0">
                <a:solidFill>
                  <a:srgbClr val="008080"/>
                </a:solidFill>
                <a:latin typeface="Consolas"/>
              </a:rPr>
              <a:t>total_worker_time</a:t>
            </a:r>
            <a:r>
              <a:rPr lang="en-AU" sz="1050" dirty="0">
                <a:solidFill>
                  <a:srgbClr val="808080"/>
                </a:solidFill>
                <a:latin typeface="Consolas"/>
              </a:rPr>
              <a:t>/</a:t>
            </a:r>
            <a:r>
              <a:rPr lang="en-AU" sz="1050" dirty="0" err="1">
                <a:solidFill>
                  <a:srgbClr val="008080"/>
                </a:solidFill>
                <a:latin typeface="Consolas"/>
              </a:rPr>
              <a:t>execution_count</a:t>
            </a:r>
            <a:r>
              <a:rPr lang="en-AU" sz="1050" dirty="0">
                <a:solidFill>
                  <a:prstClr val="black"/>
                </a:solidFill>
                <a:latin typeface="Consolas"/>
              </a:rPr>
              <a:t> </a:t>
            </a:r>
            <a:r>
              <a:rPr lang="en-AU" sz="1050" dirty="0">
                <a:solidFill>
                  <a:srgbClr val="0000FF"/>
                </a:solidFill>
                <a:latin typeface="Consolas"/>
              </a:rPr>
              <a:t>AS</a:t>
            </a:r>
            <a:r>
              <a:rPr lang="en-AU" sz="1050" dirty="0">
                <a:solidFill>
                  <a:prstClr val="black"/>
                </a:solidFill>
                <a:latin typeface="Consolas"/>
              </a:rPr>
              <a:t> </a:t>
            </a:r>
            <a:r>
              <a:rPr lang="en-AU" sz="1050" dirty="0">
                <a:solidFill>
                  <a:srgbClr val="008080"/>
                </a:solidFill>
                <a:latin typeface="Consolas"/>
              </a:rPr>
              <a:t>[Avg CPU Time]</a:t>
            </a:r>
            <a:r>
              <a:rPr lang="en-AU" sz="1050" dirty="0">
                <a:solidFill>
                  <a:srgbClr val="808080"/>
                </a:solidFill>
                <a:latin typeface="Consolas"/>
              </a:rPr>
              <a:t>,</a:t>
            </a:r>
            <a:r>
              <a:rPr lang="en-AU" sz="1050" dirty="0">
                <a:solidFill>
                  <a:prstClr val="black"/>
                </a:solidFill>
                <a:latin typeface="Consolas"/>
              </a:rPr>
              <a:t> </a:t>
            </a:r>
          </a:p>
          <a:p>
            <a:r>
              <a:rPr lang="en-AU" sz="1050" dirty="0">
                <a:solidFill>
                  <a:prstClr val="black"/>
                </a:solidFill>
                <a:latin typeface="Consolas"/>
              </a:rPr>
              <a:t>  </a:t>
            </a:r>
            <a:r>
              <a:rPr lang="en-AU" sz="1050" dirty="0" smtClean="0">
                <a:solidFill>
                  <a:srgbClr val="008080"/>
                </a:solidFill>
                <a:latin typeface="Consolas"/>
              </a:rPr>
              <a:t>Plan_handle</a:t>
            </a:r>
            <a:r>
              <a:rPr lang="en-AU" sz="1050" dirty="0">
                <a:solidFill>
                  <a:srgbClr val="808080"/>
                </a:solidFill>
                <a:latin typeface="Consolas"/>
              </a:rPr>
              <a:t>,</a:t>
            </a:r>
            <a:r>
              <a:rPr lang="en-AU" sz="1050" dirty="0">
                <a:solidFill>
                  <a:prstClr val="black"/>
                </a:solidFill>
                <a:latin typeface="Consolas"/>
              </a:rPr>
              <a:t> </a:t>
            </a:r>
          </a:p>
          <a:p>
            <a:r>
              <a:rPr lang="en-AU" sz="1050" dirty="0">
                <a:solidFill>
                  <a:prstClr val="black"/>
                </a:solidFill>
                <a:latin typeface="Consolas"/>
              </a:rPr>
              <a:t>  </a:t>
            </a:r>
            <a:r>
              <a:rPr lang="en-AU" sz="1050" dirty="0" err="1" smtClean="0">
                <a:solidFill>
                  <a:srgbClr val="008080"/>
                </a:solidFill>
                <a:latin typeface="Consolas"/>
              </a:rPr>
              <a:t>query_plan</a:t>
            </a:r>
            <a:r>
              <a:rPr lang="en-AU" sz="1050" dirty="0" smtClean="0">
                <a:solidFill>
                  <a:prstClr val="black"/>
                </a:solidFill>
                <a:latin typeface="Consolas"/>
              </a:rPr>
              <a:t> </a:t>
            </a:r>
            <a:endParaRPr lang="en-AU" sz="1050" dirty="0">
              <a:solidFill>
                <a:prstClr val="black"/>
              </a:solidFill>
              <a:latin typeface="Consolas"/>
            </a:endParaRPr>
          </a:p>
          <a:p>
            <a:r>
              <a:rPr lang="en-AU" sz="1050" dirty="0">
                <a:solidFill>
                  <a:srgbClr val="0000FF"/>
                </a:solidFill>
                <a:latin typeface="Consolas"/>
              </a:rPr>
              <a:t>FROM</a:t>
            </a:r>
            <a:r>
              <a:rPr lang="en-AU" sz="1050" dirty="0">
                <a:solidFill>
                  <a:prstClr val="black"/>
                </a:solidFill>
                <a:latin typeface="Consolas"/>
              </a:rPr>
              <a:t> </a:t>
            </a:r>
            <a:r>
              <a:rPr lang="en-AU" sz="1050" dirty="0">
                <a:solidFill>
                  <a:srgbClr val="008000"/>
                </a:solidFill>
                <a:latin typeface="Consolas"/>
              </a:rPr>
              <a:t>sys</a:t>
            </a:r>
            <a:r>
              <a:rPr lang="en-AU" sz="1050" dirty="0">
                <a:solidFill>
                  <a:srgbClr val="808080"/>
                </a:solidFill>
                <a:latin typeface="Consolas"/>
              </a:rPr>
              <a:t>.</a:t>
            </a:r>
            <a:r>
              <a:rPr lang="en-AU" sz="1050" dirty="0">
                <a:solidFill>
                  <a:srgbClr val="008000"/>
                </a:solidFill>
                <a:latin typeface="Consolas"/>
              </a:rPr>
              <a:t>dm_exec_query_stats</a:t>
            </a:r>
            <a:r>
              <a:rPr lang="en-AU" sz="1050" dirty="0">
                <a:solidFill>
                  <a:prstClr val="black"/>
                </a:solidFill>
                <a:latin typeface="Consolas"/>
              </a:rPr>
              <a:t> </a:t>
            </a:r>
            <a:r>
              <a:rPr lang="en-AU" sz="1050" dirty="0">
                <a:solidFill>
                  <a:srgbClr val="0000FF"/>
                </a:solidFill>
                <a:latin typeface="Consolas"/>
              </a:rPr>
              <a:t>AS</a:t>
            </a:r>
            <a:r>
              <a:rPr lang="en-AU" sz="1050" dirty="0">
                <a:solidFill>
                  <a:prstClr val="black"/>
                </a:solidFill>
                <a:latin typeface="Consolas"/>
              </a:rPr>
              <a:t> </a:t>
            </a:r>
            <a:r>
              <a:rPr lang="en-AU" sz="1050" dirty="0" err="1">
                <a:solidFill>
                  <a:srgbClr val="008080"/>
                </a:solidFill>
                <a:latin typeface="Consolas"/>
              </a:rPr>
              <a:t>qs</a:t>
            </a:r>
            <a:r>
              <a:rPr lang="en-AU" sz="1050" dirty="0">
                <a:solidFill>
                  <a:prstClr val="black"/>
                </a:solidFill>
                <a:latin typeface="Consolas"/>
              </a:rPr>
              <a:t> </a:t>
            </a:r>
            <a:endParaRPr lang="en-AU" sz="1050" dirty="0" smtClean="0">
              <a:solidFill>
                <a:prstClr val="black"/>
              </a:solidFill>
              <a:latin typeface="Consolas"/>
            </a:endParaRPr>
          </a:p>
          <a:p>
            <a:r>
              <a:rPr lang="en-AU" sz="1050" dirty="0" smtClean="0">
                <a:solidFill>
                  <a:prstClr val="black"/>
                </a:solidFill>
                <a:latin typeface="Consolas"/>
              </a:rPr>
              <a:t>  </a:t>
            </a:r>
            <a:r>
              <a:rPr lang="en-AU" sz="1050" dirty="0" smtClean="0">
                <a:solidFill>
                  <a:srgbClr val="808080"/>
                </a:solidFill>
                <a:latin typeface="Consolas"/>
              </a:rPr>
              <a:t>CROSS</a:t>
            </a:r>
            <a:r>
              <a:rPr lang="en-AU" sz="1050" dirty="0" smtClean="0">
                <a:solidFill>
                  <a:prstClr val="black"/>
                </a:solidFill>
                <a:latin typeface="Consolas"/>
              </a:rPr>
              <a:t> </a:t>
            </a:r>
            <a:r>
              <a:rPr lang="en-AU" sz="1050" dirty="0">
                <a:solidFill>
                  <a:srgbClr val="808080"/>
                </a:solidFill>
                <a:latin typeface="Consolas"/>
              </a:rPr>
              <a:t>APPLY</a:t>
            </a:r>
            <a:r>
              <a:rPr lang="en-AU" sz="1050" dirty="0">
                <a:solidFill>
                  <a:prstClr val="black"/>
                </a:solidFill>
                <a:latin typeface="Consolas"/>
              </a:rPr>
              <a:t> </a:t>
            </a:r>
            <a:r>
              <a:rPr lang="en-AU" sz="1050" dirty="0">
                <a:solidFill>
                  <a:srgbClr val="008000"/>
                </a:solidFill>
                <a:latin typeface="Consolas"/>
              </a:rPr>
              <a:t>sys</a:t>
            </a:r>
            <a:r>
              <a:rPr lang="en-AU" sz="1050" dirty="0">
                <a:solidFill>
                  <a:srgbClr val="808080"/>
                </a:solidFill>
                <a:latin typeface="Consolas"/>
              </a:rPr>
              <a:t>.</a:t>
            </a:r>
            <a:r>
              <a:rPr lang="en-AU" sz="1050" dirty="0">
                <a:solidFill>
                  <a:srgbClr val="008000"/>
                </a:solidFill>
                <a:latin typeface="Consolas"/>
              </a:rPr>
              <a:t>dm_exec_query_plan</a:t>
            </a:r>
            <a:r>
              <a:rPr lang="en-AU" sz="1050" dirty="0">
                <a:solidFill>
                  <a:srgbClr val="808080"/>
                </a:solidFill>
                <a:latin typeface="Consolas"/>
              </a:rPr>
              <a:t>(</a:t>
            </a:r>
            <a:r>
              <a:rPr lang="en-AU" sz="1050" dirty="0" err="1">
                <a:solidFill>
                  <a:srgbClr val="008080"/>
                </a:solidFill>
                <a:latin typeface="Consolas"/>
              </a:rPr>
              <a:t>qs</a:t>
            </a:r>
            <a:r>
              <a:rPr lang="en-AU" sz="1050" dirty="0" err="1">
                <a:solidFill>
                  <a:srgbClr val="808080"/>
                </a:solidFill>
                <a:latin typeface="Consolas"/>
              </a:rPr>
              <a:t>.</a:t>
            </a:r>
            <a:r>
              <a:rPr lang="en-AU" sz="1050" dirty="0" err="1">
                <a:solidFill>
                  <a:srgbClr val="008080"/>
                </a:solidFill>
                <a:latin typeface="Consolas"/>
              </a:rPr>
              <a:t>plan_handle</a:t>
            </a:r>
            <a:r>
              <a:rPr lang="en-AU" sz="1050" dirty="0">
                <a:solidFill>
                  <a:srgbClr val="808080"/>
                </a:solidFill>
                <a:latin typeface="Consolas"/>
              </a:rPr>
              <a:t>)</a:t>
            </a:r>
            <a:r>
              <a:rPr lang="en-AU" sz="1050" dirty="0">
                <a:solidFill>
                  <a:prstClr val="black"/>
                </a:solidFill>
                <a:latin typeface="Consolas"/>
              </a:rPr>
              <a:t> </a:t>
            </a:r>
          </a:p>
          <a:p>
            <a:r>
              <a:rPr lang="en-AU" sz="1050" dirty="0">
                <a:solidFill>
                  <a:srgbClr val="0000FF"/>
                </a:solidFill>
                <a:latin typeface="Consolas"/>
              </a:rPr>
              <a:t>ORDER</a:t>
            </a:r>
            <a:r>
              <a:rPr lang="en-AU" sz="1050" dirty="0">
                <a:solidFill>
                  <a:prstClr val="black"/>
                </a:solidFill>
                <a:latin typeface="Consolas"/>
              </a:rPr>
              <a:t> </a:t>
            </a:r>
            <a:r>
              <a:rPr lang="en-AU" sz="1050" dirty="0">
                <a:solidFill>
                  <a:srgbClr val="0000FF"/>
                </a:solidFill>
                <a:latin typeface="Consolas"/>
              </a:rPr>
              <a:t>BY</a:t>
            </a:r>
            <a:r>
              <a:rPr lang="en-AU" sz="1050" dirty="0">
                <a:solidFill>
                  <a:prstClr val="black"/>
                </a:solidFill>
                <a:latin typeface="Consolas"/>
              </a:rPr>
              <a:t> </a:t>
            </a:r>
            <a:r>
              <a:rPr lang="en-AU" sz="1050" dirty="0" err="1">
                <a:solidFill>
                  <a:srgbClr val="008080"/>
                </a:solidFill>
                <a:latin typeface="Consolas"/>
              </a:rPr>
              <a:t>total_worker_time</a:t>
            </a:r>
            <a:r>
              <a:rPr lang="en-AU" sz="1050" dirty="0">
                <a:solidFill>
                  <a:srgbClr val="808080"/>
                </a:solidFill>
                <a:latin typeface="Consolas"/>
              </a:rPr>
              <a:t>/</a:t>
            </a:r>
            <a:r>
              <a:rPr lang="en-AU" sz="1050" dirty="0" err="1">
                <a:solidFill>
                  <a:srgbClr val="008080"/>
                </a:solidFill>
                <a:latin typeface="Consolas"/>
              </a:rPr>
              <a:t>execution_count</a:t>
            </a:r>
            <a:r>
              <a:rPr lang="en-AU" sz="1050" dirty="0">
                <a:solidFill>
                  <a:prstClr val="black"/>
                </a:solidFill>
                <a:latin typeface="Consolas"/>
              </a:rPr>
              <a:t> </a:t>
            </a:r>
            <a:r>
              <a:rPr lang="en-AU" sz="1050" dirty="0">
                <a:solidFill>
                  <a:srgbClr val="0000FF"/>
                </a:solidFill>
                <a:latin typeface="Consolas"/>
              </a:rPr>
              <a:t>DESC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a:bodyPr>
          <a:lstStyle/>
          <a:p>
            <a:r>
              <a:rPr lang="en-AU" sz="1200" b="0" i="0" u="none" strike="noStrike" kern="1200" baseline="0" dirty="0" smtClean="0">
                <a:solidFill>
                  <a:schemeClr val="tx1"/>
                </a:solidFill>
                <a:latin typeface="+mn-lt"/>
                <a:ea typeface="+mn-ea"/>
                <a:cs typeface="+mn-cs"/>
              </a:rPr>
              <a:t>To identify expensive procedures use </a:t>
            </a:r>
            <a:r>
              <a:rPr lang="en-AU" sz="1200" b="1" i="0" u="none" strike="noStrike" kern="1200" baseline="0" dirty="0" err="1" smtClean="0">
                <a:solidFill>
                  <a:schemeClr val="tx1"/>
                </a:solidFill>
                <a:latin typeface="+mn-lt"/>
                <a:ea typeface="+mn-ea"/>
                <a:cs typeface="+mn-cs"/>
              </a:rPr>
              <a:t>sys.dm_exec_procedure_stats</a:t>
            </a:r>
            <a:r>
              <a:rPr lang="en-AU" sz="1200" b="0" i="0" u="none" strike="noStrike" kern="1200" baseline="0" dirty="0" smtClean="0">
                <a:solidFill>
                  <a:schemeClr val="tx1"/>
                </a:solidFill>
                <a:latin typeface="+mn-lt"/>
                <a:ea typeface="+mn-ea"/>
                <a:cs typeface="+mn-cs"/>
              </a:rPr>
              <a:t>. This DMV can be used to identify expensive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TSQL stored procedures</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CLR stored procedures</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Extended stored procedures. </a:t>
            </a:r>
          </a:p>
          <a:p>
            <a:pPr marL="0" indent="0">
              <a:buFont typeface="Arial" pitchFamily="34" charset="0"/>
              <a:buNone/>
            </a:pPr>
            <a:endParaRPr lang="en-AU" sz="1200" b="0" i="0" u="none" strike="noStrike" kern="1200" baseline="0" dirty="0" smtClean="0">
              <a:solidFill>
                <a:schemeClr val="tx1"/>
              </a:solidFill>
              <a:latin typeface="+mn-lt"/>
              <a:ea typeface="+mn-ea"/>
              <a:cs typeface="+mn-cs"/>
            </a:endParaRPr>
          </a:p>
          <a:p>
            <a:pPr marL="0" indent="0">
              <a:buFont typeface="Arial" pitchFamily="34" charset="0"/>
              <a:buNone/>
            </a:pPr>
            <a:r>
              <a:rPr lang="en-AU" sz="1200" b="0" i="0" u="none" strike="noStrike" kern="1200" baseline="0" dirty="0" smtClean="0">
                <a:solidFill>
                  <a:schemeClr val="tx1"/>
                </a:solidFill>
                <a:latin typeface="+mn-lt"/>
                <a:ea typeface="+mn-ea"/>
                <a:cs typeface="+mn-cs"/>
              </a:rPr>
              <a:t>The type and </a:t>
            </a:r>
            <a:r>
              <a:rPr lang="en-AU" sz="1200" b="0" i="0" u="none" strike="noStrike" kern="1200" baseline="0" dirty="0" err="1" smtClean="0">
                <a:solidFill>
                  <a:schemeClr val="tx1"/>
                </a:solidFill>
                <a:latin typeface="+mn-lt"/>
                <a:ea typeface="+mn-ea"/>
                <a:cs typeface="+mn-cs"/>
              </a:rPr>
              <a:t>type_desc</a:t>
            </a:r>
            <a:r>
              <a:rPr lang="en-AU" sz="1200" b="0" i="0" u="none" strike="noStrike" kern="1200" baseline="0" dirty="0" smtClean="0">
                <a:solidFill>
                  <a:schemeClr val="tx1"/>
                </a:solidFill>
                <a:latin typeface="+mn-lt"/>
                <a:ea typeface="+mn-ea"/>
                <a:cs typeface="+mn-cs"/>
              </a:rPr>
              <a:t> columns indicate which type of procedure it is.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DMV is similar to </a:t>
            </a:r>
            <a:r>
              <a:rPr lang="en-AU" sz="1200" b="0" i="1" u="none" strike="noStrike" kern="1200" baseline="0" dirty="0" err="1" smtClean="0">
                <a:solidFill>
                  <a:schemeClr val="tx1"/>
                </a:solidFill>
                <a:latin typeface="+mn-lt"/>
                <a:ea typeface="+mn-ea"/>
                <a:cs typeface="+mn-cs"/>
              </a:rPr>
              <a:t>sys.dm_exec_query_stats</a:t>
            </a:r>
            <a:r>
              <a:rPr lang="en-AU" dirty="0" smtClean="0"/>
              <a:t>, h</a:t>
            </a:r>
            <a:r>
              <a:rPr lang="en-AU" sz="1200" b="0" i="0" u="none" strike="noStrike" kern="1200" baseline="0" dirty="0" smtClean="0">
                <a:solidFill>
                  <a:schemeClr val="tx1"/>
                </a:solidFill>
                <a:latin typeface="+mn-lt"/>
                <a:ea typeface="+mn-ea"/>
                <a:cs typeface="+mn-cs"/>
              </a:rPr>
              <a:t>owever </a:t>
            </a:r>
            <a:r>
              <a:rPr lang="en-AU" sz="1200" b="0" i="0" u="none" strike="noStrike" kern="1200" baseline="0" dirty="0" err="1" smtClean="0">
                <a:solidFill>
                  <a:schemeClr val="tx1"/>
                </a:solidFill>
                <a:latin typeface="+mn-lt"/>
                <a:ea typeface="+mn-ea"/>
                <a:cs typeface="+mn-cs"/>
              </a:rPr>
              <a:t>sys.dm_exec_procedure_stats</a:t>
            </a:r>
            <a:r>
              <a:rPr lang="en-AU" sz="1200" b="0" i="0" u="none" strike="noStrike" kern="1200" baseline="0" dirty="0" smtClean="0">
                <a:solidFill>
                  <a:schemeClr val="tx1"/>
                </a:solidFill>
                <a:latin typeface="+mn-lt"/>
                <a:ea typeface="+mn-ea"/>
                <a:cs typeface="+mn-cs"/>
              </a:rPr>
              <a:t> includes consumption for all statements within a procedure not just the SELECT, INSERT, UPDATE, and DELETE statements. If you issue a procedure which has multiple TSQL statements most of the statements in the batch will have the same plan_handle value in sys.dm_exec_query_stats. So to identify how expensive a procedure is you could use sys.dm_exec_query_stats and group by the plan_handle. However, this approach will only show resources consumed by </a:t>
            </a:r>
            <a:r>
              <a:rPr lang="en-US" dirty="0"/>
              <a:t>SELECT, INSERT, UPDATE, and DELETE </a:t>
            </a:r>
            <a:r>
              <a:rPr lang="en-AU" sz="1200" b="0" i="0" u="none" strike="noStrike" kern="1200" baseline="0" dirty="0" smtClean="0">
                <a:solidFill>
                  <a:schemeClr val="tx1"/>
                </a:solidFill>
                <a:latin typeface="+mn-lt"/>
                <a:ea typeface="+mn-ea"/>
                <a:cs typeface="+mn-cs"/>
              </a:rPr>
              <a:t>statements.</a:t>
            </a:r>
          </a:p>
          <a:p>
            <a:endParaRPr lang="en-AU" dirty="0"/>
          </a:p>
          <a:p>
            <a:r>
              <a:rPr lang="en-AU" dirty="0"/>
              <a:t>To identify expensive triggers use </a:t>
            </a:r>
            <a:r>
              <a:rPr lang="en-AU" b="1" dirty="0" err="1"/>
              <a:t>sys.dm_exec_trigger_stats</a:t>
            </a:r>
            <a:r>
              <a:rPr lang="en-AU" dirty="0"/>
              <a:t>. This DMV is functionally equivalent to the new </a:t>
            </a:r>
            <a:r>
              <a:rPr lang="en-AU" dirty="0" err="1"/>
              <a:t>sys.dm_exec_procedure_stats</a:t>
            </a:r>
            <a:r>
              <a:rPr lang="en-AU" dirty="0"/>
              <a:t> but it provides the data about the overall time taken inside of triggers only. This information is available for both SQL and CLR triggers</a:t>
            </a:r>
            <a:r>
              <a:rPr lang="en-AU" dirty="0" smtClean="0"/>
              <a:t>.</a:t>
            </a:r>
          </a:p>
          <a:p>
            <a:endParaRPr lang="en-AU" dirty="0"/>
          </a:p>
          <a:p>
            <a:r>
              <a:rPr lang="en-AU" sz="1200" b="0" i="0" u="none" strike="noStrike" kern="1200" baseline="0" dirty="0" smtClean="0">
                <a:solidFill>
                  <a:schemeClr val="tx1"/>
                </a:solidFill>
                <a:latin typeface="+mn-lt"/>
                <a:ea typeface="+mn-ea"/>
                <a:cs typeface="+mn-cs"/>
              </a:rPr>
              <a:t>More information:</a:t>
            </a:r>
          </a:p>
          <a:p>
            <a:r>
              <a:rPr lang="en-AU" dirty="0" err="1"/>
              <a:t>sys.dm_exec_procedure_stats</a:t>
            </a:r>
            <a:r>
              <a:rPr lang="en-AU" dirty="0"/>
              <a:t> (Transact-SQL) </a:t>
            </a:r>
            <a:endParaRPr lang="en-AU" dirty="0" smtClean="0"/>
          </a:p>
          <a:p>
            <a:r>
              <a:rPr lang="en-AU" dirty="0" smtClean="0">
                <a:hlinkClick r:id="rId3"/>
              </a:rPr>
              <a:t>http</a:t>
            </a:r>
            <a:r>
              <a:rPr lang="en-AU" dirty="0">
                <a:hlinkClick r:id="rId3"/>
              </a:rPr>
              <a:t>://msdn.microsoft.com/en-us/library/cc280701(v=SQL.110).</a:t>
            </a:r>
            <a:r>
              <a:rPr lang="en-AU" dirty="0" smtClean="0">
                <a:hlinkClick r:id="rId3"/>
              </a:rPr>
              <a:t>aspx</a:t>
            </a:r>
            <a:r>
              <a:rPr lang="en-AU" dirty="0" smtClean="0"/>
              <a:t> </a:t>
            </a:r>
          </a:p>
          <a:p>
            <a:endParaRPr lang="en-AU" dirty="0"/>
          </a:p>
          <a:p>
            <a:r>
              <a:rPr lang="en-AU" dirty="0" err="1"/>
              <a:t>sys.dm_exec_trigger_stats</a:t>
            </a:r>
            <a:r>
              <a:rPr lang="en-AU" dirty="0"/>
              <a:t> (Transact-SQL</a:t>
            </a:r>
            <a:r>
              <a:rPr lang="en-AU" dirty="0" smtClean="0"/>
              <a:t>)</a:t>
            </a:r>
          </a:p>
          <a:p>
            <a:r>
              <a:rPr lang="en-AU" dirty="0">
                <a:hlinkClick r:id="rId4"/>
              </a:rPr>
              <a:t>http://msdn.microsoft.com/en-us/library/cc280646(v=SQL.110).</a:t>
            </a:r>
            <a:r>
              <a:rPr lang="en-AU" dirty="0" smtClean="0">
                <a:hlinkClick r:id="rId4"/>
              </a:rPr>
              <a:t>aspx</a:t>
            </a:r>
            <a:r>
              <a:rPr lang="en-AU" dirty="0" smtClean="0"/>
              <a:t> </a:t>
            </a:r>
            <a:endParaRPr lang="en-AU" dirty="0"/>
          </a:p>
          <a:p>
            <a:r>
              <a:rPr lang="en-AU" sz="1200" b="0" i="0" u="none" strike="noStrike" kern="1200" baseline="0" dirty="0" smtClean="0">
                <a:solidFill>
                  <a:schemeClr val="tx1"/>
                </a:solidFill>
                <a:latin typeface="+mn-lt"/>
                <a:ea typeface="+mn-ea"/>
                <a:cs typeface="+mn-cs"/>
              </a:rPr>
              <a:t> </a:t>
            </a:r>
            <a:endParaRPr lang="en-AU" dirty="0">
              <a:latin typeface="Times New Roman" pitchFamily="18" charset="0"/>
            </a:endParaRPr>
          </a:p>
          <a:p>
            <a:endParaRPr lang="en-AU" dirty="0">
              <a:latin typeface="Times New Roman" pitchFamily="18" charset="0"/>
            </a:endParaRPr>
          </a:p>
          <a:p>
            <a:endParaRPr lang="en-AU"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39A53681-9425-4CA8-ACD2-3181DBAAD8C8}" type="slidenum">
              <a:rPr lang="en-US" smtClean="0"/>
              <a:pPr>
                <a:defRPr/>
              </a:pPr>
              <a:t>5</a:t>
            </a:fld>
            <a:endParaRPr lang="en-US"/>
          </a:p>
        </p:txBody>
      </p:sp>
    </p:spTree>
    <p:extLst>
      <p:ext uri="{BB962C8B-B14F-4D97-AF65-F5344CB8AC3E}">
        <p14:creationId xmlns:p14="http://schemas.microsoft.com/office/powerpoint/2010/main" val="3524491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SQL Profiler will be dropped in a</a:t>
            </a:r>
            <a:r>
              <a:rPr lang="en-AU" baseline="0" dirty="0" smtClean="0"/>
              <a:t> later version of SQL Server.</a:t>
            </a:r>
            <a:endParaRPr lang="en-AU" dirty="0" smtClean="0"/>
          </a:p>
          <a:p>
            <a:endParaRPr lang="en-AU" dirty="0" smtClean="0"/>
          </a:p>
          <a:p>
            <a:r>
              <a:rPr lang="en-AU" dirty="0" smtClean="0"/>
              <a:t>Note that Profiler traces introduce overhead on the server, particularly when collecting the events required to </a:t>
            </a:r>
            <a:r>
              <a:rPr lang="en-AU" dirty="0" err="1" smtClean="0"/>
              <a:t>analyze</a:t>
            </a:r>
            <a:r>
              <a:rPr lang="en-AU" dirty="0" smtClean="0"/>
              <a:t> query performance.  It is best to use other methods.</a:t>
            </a:r>
          </a:p>
          <a:p>
            <a:endParaRPr lang="en-AU" dirty="0"/>
          </a:p>
          <a:p>
            <a:r>
              <a:rPr lang="en-AU" dirty="0" smtClean="0"/>
              <a:t>More information:</a:t>
            </a:r>
          </a:p>
          <a:p>
            <a:r>
              <a:rPr lang="en-AU" dirty="0" err="1" smtClean="0"/>
              <a:t>Showplan</a:t>
            </a:r>
            <a:r>
              <a:rPr lang="en-AU" dirty="0" smtClean="0"/>
              <a:t> XML Statistics Profile Event Class</a:t>
            </a:r>
          </a:p>
          <a:p>
            <a:r>
              <a:rPr lang="en-AU" dirty="0">
                <a:hlinkClick r:id="rId3"/>
              </a:rPr>
              <a:t>http://msdn.microsoft.com/en-us/library/ms188661(v=SQL.110).</a:t>
            </a:r>
            <a:r>
              <a:rPr lang="en-AU" dirty="0" smtClean="0">
                <a:hlinkClick r:id="rId3"/>
              </a:rPr>
              <a:t>aspx</a:t>
            </a:r>
            <a:r>
              <a:rPr lang="en-AU" dirty="0" smtClean="0"/>
              <a:t> </a:t>
            </a:r>
          </a:p>
          <a:p>
            <a:endParaRPr lang="en-AU" dirty="0" smtClean="0"/>
          </a:p>
          <a:p>
            <a:r>
              <a:rPr lang="en-AU" dirty="0" err="1" smtClean="0"/>
              <a:t>Analyze</a:t>
            </a:r>
            <a:r>
              <a:rPr lang="en-AU" dirty="0" smtClean="0"/>
              <a:t> </a:t>
            </a:r>
            <a:r>
              <a:rPr lang="en-AU" dirty="0"/>
              <a:t>Queries with SHOWPLAN Results in SQL Server </a:t>
            </a:r>
            <a:r>
              <a:rPr lang="en-AU" dirty="0" smtClean="0"/>
              <a:t>Profiler</a:t>
            </a:r>
          </a:p>
          <a:p>
            <a:r>
              <a:rPr lang="en-AU" dirty="0">
                <a:hlinkClick r:id="rId4"/>
              </a:rPr>
              <a:t>http://msdn.microsoft.com/en-us/library/cc280646(v=SQL.110).</a:t>
            </a:r>
            <a:r>
              <a:rPr lang="en-AU" dirty="0" smtClean="0">
                <a:hlinkClick r:id="rId4"/>
              </a:rPr>
              <a:t>aspx</a:t>
            </a:r>
            <a:endParaRPr lang="en-AU" dirty="0" smtClean="0"/>
          </a:p>
          <a:p>
            <a:endParaRPr lang="en-AU" dirty="0"/>
          </a:p>
          <a:p>
            <a:r>
              <a:rPr lang="en-AU" dirty="0"/>
              <a:t>Using SQL Server </a:t>
            </a:r>
            <a:r>
              <a:rPr lang="en-AU" dirty="0" smtClean="0"/>
              <a:t>Profiler</a:t>
            </a:r>
          </a:p>
          <a:p>
            <a:r>
              <a:rPr lang="en-AU" dirty="0">
                <a:hlinkClick r:id="rId5"/>
              </a:rPr>
              <a:t>http://msdn.microsoft.com/en-us/library/ms187929(v=SQL.100).</a:t>
            </a:r>
            <a:r>
              <a:rPr lang="en-AU" dirty="0" smtClean="0">
                <a:hlinkClick r:id="rId5"/>
              </a:rPr>
              <a:t>aspx</a:t>
            </a:r>
            <a:r>
              <a:rPr lang="en-AU" dirty="0" smtClean="0"/>
              <a:t>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a:p>
        </p:txBody>
      </p:sp>
    </p:spTree>
    <p:extLst>
      <p:ext uri="{BB962C8B-B14F-4D97-AF65-F5344CB8AC3E}">
        <p14:creationId xmlns:p14="http://schemas.microsoft.com/office/powerpoint/2010/main" val="416630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b="1" dirty="0" err="1" smtClean="0"/>
              <a:t>Analyzing</a:t>
            </a:r>
            <a:r>
              <a:rPr lang="en-AU" b="1" dirty="0" smtClean="0"/>
              <a:t> waits</a:t>
            </a:r>
          </a:p>
          <a:p>
            <a:r>
              <a:rPr lang="en-US" dirty="0"/>
              <a:t>Now that relevant </a:t>
            </a:r>
            <a:r>
              <a:rPr lang="en-US" dirty="0" err="1"/>
              <a:t>XEVents</a:t>
            </a:r>
            <a:r>
              <a:rPr lang="en-US" dirty="0"/>
              <a:t>  were captured, the following query can be used to break out waits for a specific </a:t>
            </a:r>
            <a:r>
              <a:rPr lang="en-US" dirty="0" smtClean="0"/>
              <a:t>query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AU" b="1" dirty="0"/>
              <a:t>Retrieving execution plan and </a:t>
            </a:r>
            <a:r>
              <a:rPr lang="en-AU" b="1" dirty="0" err="1"/>
              <a:t>inaccurate_cardinality_estimate</a:t>
            </a:r>
            <a:r>
              <a:rPr lang="en-AU" b="1" dirty="0"/>
              <a:t> </a:t>
            </a:r>
            <a:r>
              <a:rPr lang="en-AU" b="1" dirty="0" smtClean="0"/>
              <a:t>events</a:t>
            </a:r>
          </a:p>
          <a:p>
            <a:r>
              <a:rPr lang="en-US" dirty="0"/>
              <a:t>After you import the data into a </a:t>
            </a:r>
            <a:r>
              <a:rPr lang="en-US" dirty="0" smtClean="0"/>
              <a:t>table, </a:t>
            </a:r>
            <a:r>
              <a:rPr lang="en-US" dirty="0"/>
              <a:t>you can identify  [</a:t>
            </a:r>
            <a:r>
              <a:rPr lang="en-US" dirty="0" err="1"/>
              <a:t>attach_activity_id.guid</a:t>
            </a:r>
            <a:r>
              <a:rPr lang="en-US" dirty="0"/>
              <a:t>] for a particular query by running this </a:t>
            </a:r>
            <a:r>
              <a:rPr lang="en-US" dirty="0" smtClean="0"/>
              <a:t>query:</a:t>
            </a:r>
          </a:p>
          <a:p>
            <a:endParaRPr lang="en-US" dirty="0"/>
          </a:p>
          <a:p>
            <a:endParaRPr lang="en-US" dirty="0" smtClean="0"/>
          </a:p>
          <a:p>
            <a:endParaRPr lang="en-US" dirty="0"/>
          </a:p>
          <a:p>
            <a:endParaRPr lang="en-US" dirty="0" smtClean="0"/>
          </a:p>
          <a:p>
            <a:endParaRPr lang="en-US" dirty="0"/>
          </a:p>
          <a:p>
            <a:r>
              <a:rPr lang="en-US" dirty="0"/>
              <a:t>Then you can use </a:t>
            </a:r>
            <a:r>
              <a:rPr lang="en-US" dirty="0" err="1"/>
              <a:t>XEvent</a:t>
            </a:r>
            <a:r>
              <a:rPr lang="en-US" dirty="0"/>
              <a:t> UI to </a:t>
            </a:r>
            <a:r>
              <a:rPr lang="en-US" dirty="0" smtClean="0"/>
              <a:t>filter </a:t>
            </a:r>
            <a:r>
              <a:rPr lang="en-US" dirty="0"/>
              <a:t>just for the </a:t>
            </a:r>
            <a:r>
              <a:rPr lang="en-US" dirty="0" err="1"/>
              <a:t>query_post_execution_showplan</a:t>
            </a:r>
            <a:r>
              <a:rPr lang="en-US" dirty="0"/>
              <a:t> and </a:t>
            </a:r>
            <a:r>
              <a:rPr lang="en-US" dirty="0" err="1"/>
              <a:t>inaccurate_cardinality_estimate</a:t>
            </a:r>
            <a:r>
              <a:rPr lang="en-US" dirty="0"/>
              <a:t> events to look at these two events to help you troubleshoot further. Once you </a:t>
            </a:r>
            <a:r>
              <a:rPr lang="en-US" dirty="0" smtClean="0"/>
              <a:t>define </a:t>
            </a:r>
            <a:r>
              <a:rPr lang="en-US" dirty="0"/>
              <a:t>the filter, you can save the view under "Display Settings" to use in the future.</a:t>
            </a:r>
            <a:endParaRPr lang="en-AU" dirty="0"/>
          </a:p>
          <a:p>
            <a:endParaRPr lang="en-AU" dirty="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
        <p:nvSpPr>
          <p:cNvPr id="7" name="Rectangle 6"/>
          <p:cNvSpPr/>
          <p:nvPr/>
        </p:nvSpPr>
        <p:spPr>
          <a:xfrm>
            <a:off x="901700" y="3784104"/>
            <a:ext cx="5267796" cy="2376264"/>
          </a:xfrm>
          <a:prstGeom prst="rect">
            <a:avLst/>
          </a:prstGeom>
          <a:solidFill>
            <a:srgbClr val="D9D9D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800" dirty="0" smtClean="0">
                <a:solidFill>
                  <a:srgbClr val="0000FF"/>
                </a:solidFill>
                <a:latin typeface="Lucida Sans Typewriter" pitchFamily="49" charset="0"/>
              </a:rPr>
              <a:t>select</a:t>
            </a:r>
            <a:r>
              <a:rPr lang="en-AU" sz="800" dirty="0" smtClean="0">
                <a:solidFill>
                  <a:prstClr val="black"/>
                </a:solidFill>
                <a:latin typeface="Lucida Sans Typewriter" pitchFamily="49" charset="0"/>
              </a:rPr>
              <a:t> </a:t>
            </a:r>
            <a:r>
              <a:rPr lang="en-AU" sz="800" dirty="0">
                <a:solidFill>
                  <a:srgbClr val="0000FF"/>
                </a:solidFill>
                <a:latin typeface="Lucida Sans Typewriter" pitchFamily="49" charset="0"/>
              </a:rPr>
              <a:t>case</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when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wait_type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is</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not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null</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then</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else</a:t>
            </a:r>
            <a:r>
              <a:rPr lang="en-AU" sz="800" dirty="0">
                <a:solidFill>
                  <a:prstClr val="black"/>
                </a:solidFill>
                <a:latin typeface="Lucida Sans Typewriter" pitchFamily="49" charset="0"/>
              </a:rPr>
              <a:t> </a:t>
            </a:r>
            <a:r>
              <a:rPr lang="en-AU" sz="800" dirty="0">
                <a:solidFill>
                  <a:srgbClr val="FF00FF"/>
                </a:solidFill>
                <a:latin typeface="Lucida Sans Typewriter" pitchFamily="49" charset="0"/>
              </a:rPr>
              <a:t>cast</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as</a:t>
            </a:r>
            <a:r>
              <a:rPr lang="en-AU" sz="800" dirty="0">
                <a:solidFill>
                  <a:prstClr val="black"/>
                </a:solidFill>
                <a:latin typeface="Lucida Sans Typewriter" pitchFamily="49" charset="0"/>
              </a:rPr>
              <a:t> </a:t>
            </a:r>
            <a:r>
              <a:rPr lang="en-AU" sz="800" dirty="0" err="1">
                <a:solidFill>
                  <a:srgbClr val="0000FF"/>
                </a:solidFill>
                <a:latin typeface="Lucida Sans Typewriter" pitchFamily="49" charset="0"/>
              </a:rPr>
              <a:t>varchar</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10</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end</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session_id</a:t>
            </a:r>
            <a:r>
              <a:rPr lang="en-AU" sz="800" dirty="0">
                <a:solidFill>
                  <a:srgbClr val="FF000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case</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when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wait_type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is</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not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null</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then</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else</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sql_text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end</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'query text'</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case</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when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wait_type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is</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not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null</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then</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else</a:t>
            </a:r>
            <a:r>
              <a:rPr lang="en-AU" sz="800" dirty="0">
                <a:solidFill>
                  <a:prstClr val="black"/>
                </a:solidFill>
                <a:latin typeface="Lucida Sans Typewriter" pitchFamily="49" charset="0"/>
              </a:rPr>
              <a:t> </a:t>
            </a:r>
            <a:r>
              <a:rPr lang="en-AU" sz="800" dirty="0">
                <a:solidFill>
                  <a:srgbClr val="FF00FF"/>
                </a:solidFill>
                <a:latin typeface="Lucida Sans Typewriter" pitchFamily="49" charset="0"/>
              </a:rPr>
              <a:t>cast</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FF00FF"/>
                </a:solidFill>
                <a:latin typeface="Lucida Sans Typewriter" pitchFamily="49" charset="0"/>
              </a:rPr>
              <a:t>max</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event_sequence</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as</a:t>
            </a:r>
            <a:r>
              <a:rPr lang="en-AU" sz="800" dirty="0">
                <a:solidFill>
                  <a:prstClr val="black"/>
                </a:solidFill>
                <a:latin typeface="Lucida Sans Typewriter" pitchFamily="49" charset="0"/>
              </a:rPr>
              <a:t> </a:t>
            </a:r>
            <a:r>
              <a:rPr lang="en-AU" sz="800" dirty="0" err="1">
                <a:solidFill>
                  <a:srgbClr val="0000FF"/>
                </a:solidFill>
                <a:latin typeface="Lucida Sans Typewriter" pitchFamily="49" charset="0"/>
              </a:rPr>
              <a:t>varchar</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20</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end</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start_event_sequence</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p>
          <a:p>
            <a:r>
              <a:rPr lang="en-AU" sz="800" dirty="0">
                <a:solidFill>
                  <a:srgbClr val="0000FF"/>
                </a:solidFill>
                <a:latin typeface="Lucida Sans Typewriter" pitchFamily="49" charset="0"/>
              </a:rPr>
              <a:t>case</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when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wait_type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is</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not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null</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then</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else</a:t>
            </a:r>
            <a:r>
              <a:rPr lang="en-AU" sz="800" dirty="0">
                <a:solidFill>
                  <a:prstClr val="black"/>
                </a:solidFill>
                <a:latin typeface="Lucida Sans Typewriter" pitchFamily="49" charset="0"/>
              </a:rPr>
              <a:t> </a:t>
            </a:r>
            <a:r>
              <a:rPr lang="en-AU" sz="800" dirty="0">
                <a:solidFill>
                  <a:srgbClr val="FF00FF"/>
                </a:solidFill>
                <a:latin typeface="Lucida Sans Typewriter" pitchFamily="49" charset="0"/>
              </a:rPr>
              <a:t>cast</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FF00FF"/>
                </a:solidFill>
                <a:latin typeface="Lucida Sans Typewriter" pitchFamily="49" charset="0"/>
              </a:rPr>
              <a:t>max</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event_sequence</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as</a:t>
            </a:r>
            <a:r>
              <a:rPr lang="en-AU" sz="800" dirty="0">
                <a:solidFill>
                  <a:prstClr val="black"/>
                </a:solidFill>
                <a:latin typeface="Lucida Sans Typewriter" pitchFamily="49" charset="0"/>
              </a:rPr>
              <a:t> </a:t>
            </a:r>
            <a:r>
              <a:rPr lang="en-AU" sz="800" dirty="0" err="1">
                <a:solidFill>
                  <a:srgbClr val="0000FF"/>
                </a:solidFill>
                <a:latin typeface="Lucida Sans Typewriter" pitchFamily="49" charset="0"/>
              </a:rPr>
              <a:t>varchar</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20</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end</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end_event_sequence</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p>
          <a:p>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wait_type</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FF"/>
                </a:solidFill>
                <a:latin typeface="Lucida Sans Typewriter" pitchFamily="49" charset="0"/>
              </a:rPr>
              <a:t>sum</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duration</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'wait </a:t>
            </a:r>
            <a:r>
              <a:rPr lang="en-AU" sz="800" dirty="0" err="1">
                <a:solidFill>
                  <a:srgbClr val="FF0000"/>
                </a:solidFill>
                <a:latin typeface="Lucida Sans Typewriter" pitchFamily="49" charset="0"/>
              </a:rPr>
              <a:t>duration'</a:t>
            </a:r>
            <a:r>
              <a:rPr lang="en-AU" sz="800" dirty="0" err="1">
                <a:solidFill>
                  <a:srgbClr val="0000FF"/>
                </a:solidFill>
                <a:latin typeface="Lucida Sans Typewriter" pitchFamily="49" charset="0"/>
              </a:rPr>
              <a:t>from</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tblXEvent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inner</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join</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tblXEvent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t2</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on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attach_activity_id.guid</a:t>
            </a:r>
            <a:r>
              <a:rPr lang="en-AU" sz="800" dirty="0">
                <a:solidFill>
                  <a:srgbClr val="0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attach_activity_id.guid</a:t>
            </a:r>
            <a:r>
              <a:rPr lang="en-AU" sz="800" dirty="0">
                <a:solidFill>
                  <a:srgbClr val="0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and</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left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join</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tblXevent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on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and</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event_sequence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between</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event_sequence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and</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event_sequence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and</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name</a:t>
            </a:r>
            <a:r>
              <a:rPr lang="en-AU" sz="800" dirty="0">
                <a:solidFill>
                  <a:srgbClr val="808080"/>
                </a:solidFill>
                <a:latin typeface="Lucida Sans Typewriter" pitchFamily="49" charset="0"/>
              </a:rPr>
              <a:t>=</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wait_info</a:t>
            </a:r>
            <a:r>
              <a:rPr lang="en-AU" sz="800" dirty="0">
                <a:solidFill>
                  <a:srgbClr val="FF000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or</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in</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sql_batch_starting</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rpc_starting</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where</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in</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sql_batch_completed</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rpc_completed</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and</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in</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sql_batch_starting</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rpc_starting</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group</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by</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attach_activity_id.guid</a:t>
            </a:r>
            <a:r>
              <a:rPr lang="en-AU" sz="800" dirty="0">
                <a:solidFill>
                  <a:srgbClr val="00808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t2</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sql_text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t3</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wait_type</a:t>
            </a:r>
            <a:r>
              <a:rPr lang="en-AU" sz="800" dirty="0">
                <a:solidFill>
                  <a:prstClr val="black"/>
                </a:solidFill>
                <a:latin typeface="Lucida Sans Typewriter" pitchFamily="49" charset="0"/>
              </a:rPr>
              <a:t>  </a:t>
            </a: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order</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by</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session_id</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t1</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attach_activity_id.guid</a:t>
            </a:r>
            <a:r>
              <a:rPr lang="en-AU" sz="800" dirty="0" smtClean="0">
                <a:solidFill>
                  <a:srgbClr val="008080"/>
                </a:solidFill>
                <a:latin typeface="Lucida Sans Typewriter" pitchFamily="49" charset="0"/>
              </a:rPr>
              <a:t>]</a:t>
            </a:r>
            <a:endParaRPr lang="en-AU" sz="800" dirty="0">
              <a:solidFill>
                <a:prstClr val="black"/>
              </a:solidFill>
              <a:latin typeface="Lucida Sans Typewriter" pitchFamily="49" charset="0"/>
            </a:endParaRPr>
          </a:p>
        </p:txBody>
      </p:sp>
      <p:sp>
        <p:nvSpPr>
          <p:cNvPr id="9" name="Rectangle 8"/>
          <p:cNvSpPr/>
          <p:nvPr/>
        </p:nvSpPr>
        <p:spPr>
          <a:xfrm>
            <a:off x="901700" y="7024464"/>
            <a:ext cx="5267796" cy="720080"/>
          </a:xfrm>
          <a:prstGeom prst="rect">
            <a:avLst/>
          </a:prstGeom>
          <a:solidFill>
            <a:srgbClr val="D9D9D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800" dirty="0" smtClean="0">
                <a:solidFill>
                  <a:srgbClr val="0000FF"/>
                </a:solidFill>
                <a:latin typeface="Lucida Sans Typewriter" pitchFamily="49" charset="0"/>
              </a:rPr>
              <a:t>select</a:t>
            </a:r>
            <a:r>
              <a:rPr lang="en-AU" sz="800" dirty="0" smtClean="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endParaRPr lang="en-AU" sz="800" dirty="0" smtClean="0">
              <a:solidFill>
                <a:prstClr val="black"/>
              </a:solidFill>
              <a:latin typeface="Lucida Sans Typewriter" pitchFamily="49" charset="0"/>
            </a:endParaRPr>
          </a:p>
          <a:p>
            <a:r>
              <a:rPr lang="en-AU" sz="800" dirty="0" smtClean="0">
                <a:solidFill>
                  <a:srgbClr val="0000FF"/>
                </a:solidFill>
                <a:latin typeface="Lucida Sans Typewriter" pitchFamily="49" charset="0"/>
              </a:rPr>
              <a:t>from</a:t>
            </a:r>
            <a:r>
              <a:rPr lang="en-AU" sz="800" dirty="0" smtClean="0">
                <a:solidFill>
                  <a:prstClr val="black"/>
                </a:solidFill>
                <a:latin typeface="Lucida Sans Typewriter" pitchFamily="49" charset="0"/>
              </a:rPr>
              <a:t> </a:t>
            </a:r>
            <a:r>
              <a:rPr lang="en-AU" sz="800" dirty="0" err="1" smtClean="0">
                <a:solidFill>
                  <a:srgbClr val="008080"/>
                </a:solidFill>
                <a:latin typeface="Lucida Sans Typewriter" pitchFamily="49" charset="0"/>
              </a:rPr>
              <a:t>tblXEvent</a:t>
            </a:r>
            <a:r>
              <a:rPr lang="en-AU" sz="800" dirty="0" smtClean="0">
                <a:solidFill>
                  <a:prstClr val="black"/>
                </a:solidFill>
                <a:latin typeface="Lucida Sans Typewriter" pitchFamily="49" charset="0"/>
              </a:rPr>
              <a:t> </a:t>
            </a:r>
          </a:p>
          <a:p>
            <a:r>
              <a:rPr lang="en-AU" sz="800" dirty="0" smtClean="0">
                <a:solidFill>
                  <a:srgbClr val="0000FF"/>
                </a:solidFill>
                <a:latin typeface="Lucida Sans Typewriter" pitchFamily="49" charset="0"/>
              </a:rPr>
              <a:t>where</a:t>
            </a:r>
            <a:r>
              <a:rPr lang="en-AU" sz="800" dirty="0" smtClean="0">
                <a:solidFill>
                  <a:prstClr val="black"/>
                </a:solidFill>
                <a:latin typeface="Lucida Sans Typewriter" pitchFamily="49" charset="0"/>
              </a:rPr>
              <a:t> </a:t>
            </a:r>
            <a:r>
              <a:rPr lang="en-AU" sz="800" dirty="0">
                <a:solidFill>
                  <a:srgbClr val="008080"/>
                </a:solidFill>
                <a:latin typeface="Lucida Sans Typewriter" pitchFamily="49" charset="0"/>
              </a:rPr>
              <a:t>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in</a:t>
            </a:r>
            <a:r>
              <a:rPr lang="en-AU" sz="800" dirty="0">
                <a:solidFill>
                  <a:srgbClr val="0000FF"/>
                </a:solidFill>
                <a:latin typeface="Lucida Sans Typewriter" pitchFamily="49" charset="0"/>
              </a:rPr>
              <a:t> </a:t>
            </a:r>
            <a:r>
              <a:rPr lang="en-AU" sz="800" dirty="0">
                <a:solidFill>
                  <a:srgbClr val="808080"/>
                </a:solidFill>
                <a:latin typeface="Lucida Sans Typewriter" pitchFamily="49" charset="0"/>
              </a:rPr>
              <a:t>(</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sql_batch_completed</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rpc_completed</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endParaRPr lang="en-AU" sz="800" dirty="0" smtClean="0">
              <a:solidFill>
                <a:prstClr val="black"/>
              </a:solidFill>
              <a:latin typeface="Lucida Sans Typewriter" pitchFamily="49" charset="0"/>
            </a:endParaRPr>
          </a:p>
          <a:p>
            <a:r>
              <a:rPr lang="en-AU" sz="800" dirty="0" smtClean="0">
                <a:solidFill>
                  <a:srgbClr val="808080"/>
                </a:solidFill>
                <a:latin typeface="Lucida Sans Typewriter" pitchFamily="49" charset="0"/>
              </a:rPr>
              <a:t>and</a:t>
            </a:r>
            <a:r>
              <a:rPr lang="en-AU" sz="800" dirty="0" smtClean="0">
                <a:solidFill>
                  <a:prstClr val="black"/>
                </a:solidFill>
                <a:latin typeface="Lucida Sans Typewriter" pitchFamily="49" charset="0"/>
              </a:rPr>
              <a:t> </a:t>
            </a:r>
            <a:r>
              <a:rPr lang="en-AU" sz="800" dirty="0" err="1">
                <a:solidFill>
                  <a:srgbClr val="008080"/>
                </a:solidFill>
                <a:latin typeface="Lucida Sans Typewriter" pitchFamily="49" charset="0"/>
              </a:rPr>
              <a:t>sql_text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like</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p_test</a:t>
            </a:r>
            <a:r>
              <a:rPr lang="en-AU" sz="800" dirty="0">
                <a:solidFill>
                  <a:srgbClr val="FF0000"/>
                </a:solidFill>
                <a:latin typeface="Lucida Sans Typewriter" pitchFamily="49" charset="0"/>
              </a:rPr>
              <a:t>%</a:t>
            </a:r>
          </a:p>
        </p:txBody>
      </p:sp>
    </p:spTree>
    <p:extLst>
      <p:ext uri="{BB962C8B-B14F-4D97-AF65-F5344CB8AC3E}">
        <p14:creationId xmlns:p14="http://schemas.microsoft.com/office/powerpoint/2010/main" val="1033447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Plan 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information is </a:t>
            </a:r>
            <a:r>
              <a:rPr lang="en-US" sz="1200" kern="1200" dirty="0" err="1" smtClean="0">
                <a:solidFill>
                  <a:schemeClr val="tx1"/>
                </a:solidFill>
                <a:latin typeface="+mn-lt"/>
                <a:ea typeface="+mn-ea"/>
                <a:cs typeface="+mn-cs"/>
              </a:rPr>
              <a:t>availble</a:t>
            </a:r>
            <a:r>
              <a:rPr lang="en-US" sz="1200" kern="1200" dirty="0" smtClean="0">
                <a:solidFill>
                  <a:schemeClr val="tx1"/>
                </a:solidFill>
                <a:latin typeface="+mn-lt"/>
                <a:ea typeface="+mn-ea"/>
                <a:cs typeface="+mn-cs"/>
              </a:rPr>
              <a:t> in this DMV?</a:t>
            </a:r>
          </a:p>
          <a:p>
            <a:r>
              <a:rPr lang="en-US" sz="1200" kern="1200" dirty="0" smtClean="0">
                <a:solidFill>
                  <a:schemeClr val="tx1"/>
                </a:solidFill>
                <a:latin typeface="+mn-lt"/>
                <a:ea typeface="+mn-ea"/>
                <a:cs typeface="+mn-cs"/>
              </a:rPr>
              <a:t>SELECT TOP 1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sys.dm_exec_cached_plans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information is </a:t>
            </a:r>
            <a:r>
              <a:rPr lang="en-US" sz="1200" kern="1200" dirty="0" err="1" smtClean="0">
                <a:solidFill>
                  <a:schemeClr val="tx1"/>
                </a:solidFill>
                <a:latin typeface="+mn-lt"/>
                <a:ea typeface="+mn-ea"/>
                <a:cs typeface="+mn-cs"/>
              </a:rPr>
              <a:t>availble</a:t>
            </a:r>
            <a:r>
              <a:rPr lang="en-US" sz="1200" kern="1200" dirty="0" smtClean="0">
                <a:solidFill>
                  <a:schemeClr val="tx1"/>
                </a:solidFill>
                <a:latin typeface="+mn-lt"/>
                <a:ea typeface="+mn-ea"/>
                <a:cs typeface="+mn-cs"/>
              </a:rPr>
              <a:t> in this DMV?</a:t>
            </a:r>
          </a:p>
          <a:p>
            <a:r>
              <a:rPr lang="en-US" sz="1200" kern="1200" dirty="0" smtClean="0">
                <a:solidFill>
                  <a:schemeClr val="tx1"/>
                </a:solidFill>
                <a:latin typeface="+mn-lt"/>
                <a:ea typeface="+mn-ea"/>
                <a:cs typeface="+mn-cs"/>
              </a:rPr>
              <a:t>SELECT TOP 1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this query returns the text and plan for queries</a:t>
            </a:r>
          </a:p>
          <a:p>
            <a:r>
              <a:rPr lang="en-US" sz="1200" kern="1200" dirty="0" smtClean="0">
                <a:solidFill>
                  <a:schemeClr val="tx1"/>
                </a:solidFill>
                <a:latin typeface="+mn-lt"/>
                <a:ea typeface="+mn-ea"/>
                <a:cs typeface="+mn-cs"/>
              </a:rPr>
              <a:t>-- point out each </a:t>
            </a:r>
            <a:r>
              <a:rPr lang="en-US" sz="1200" kern="1200" dirty="0" err="1" smtClean="0">
                <a:solidFill>
                  <a:schemeClr val="tx1"/>
                </a:solidFill>
                <a:latin typeface="+mn-lt"/>
                <a:ea typeface="+mn-ea"/>
                <a:cs typeface="+mn-cs"/>
              </a:rPr>
              <a:t>coumn</a:t>
            </a:r>
            <a:r>
              <a:rPr lang="en-US" sz="1200" kern="1200" dirty="0" smtClean="0">
                <a:solidFill>
                  <a:schemeClr val="tx1"/>
                </a:solidFill>
                <a:latin typeface="+mn-lt"/>
                <a:ea typeface="+mn-ea"/>
                <a:cs typeface="+mn-cs"/>
              </a:rPr>
              <a:t> type</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objtype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usecounts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text,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query_plan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sys.dm_exec_cached_plans</a:t>
            </a:r>
            <a:r>
              <a:rPr lang="en-US" sz="1200" kern="1200" dirty="0" smtClean="0">
                <a:solidFill>
                  <a:schemeClr val="tx1"/>
                </a:solidFill>
                <a:latin typeface="+mn-lt"/>
                <a:ea typeface="+mn-ea"/>
                <a:cs typeface="+mn-cs"/>
              </a:rPr>
              <a:t> AS a</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 AS b</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a.plan_handle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b.plan_handle</a:t>
            </a:r>
            <a:r>
              <a:rPr lang="en-US" sz="1200" kern="1200" dirty="0" smtClean="0">
                <a:solidFill>
                  <a:schemeClr val="tx1"/>
                </a:solidFill>
                <a:latin typeface="+mn-lt"/>
                <a:ea typeface="+mn-ea"/>
                <a:cs typeface="+mn-cs"/>
              </a:rPr>
              <a:t> CROSS APPLY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b.sql_handle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CROSS APPLY </a:t>
            </a:r>
            <a:r>
              <a:rPr lang="en-US" sz="1200" kern="1200" dirty="0" err="1" smtClean="0">
                <a:solidFill>
                  <a:schemeClr val="tx1"/>
                </a:solidFill>
                <a:latin typeface="+mn-lt"/>
                <a:ea typeface="+mn-ea"/>
                <a:cs typeface="+mn-cs"/>
              </a:rPr>
              <a:t>sys.dm_exec_query_plan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b.plan_handle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query below returns the Top 20 Cumulative CPU within last 1hours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last_execution_time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total_worker_time</a:t>
            </a:r>
            <a:r>
              <a:rPr lang="en-US" sz="1200" kern="1200" dirty="0" smtClean="0">
                <a:solidFill>
                  <a:schemeClr val="tx1"/>
                </a:solidFill>
                <a:latin typeface="+mn-lt"/>
                <a:ea typeface="+mn-ea"/>
                <a:cs typeface="+mn-cs"/>
              </a:rPr>
              <a:t> AS [Total CPU Time],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execution_count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total_worker_time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execution_count</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CPU Time],</a:t>
            </a:r>
          </a:p>
          <a:p>
            <a:r>
              <a:rPr lang="en-US" sz="1200" kern="1200" dirty="0" smtClean="0">
                <a:solidFill>
                  <a:schemeClr val="tx1"/>
                </a:solidFill>
                <a:latin typeface="+mn-lt"/>
                <a:ea typeface="+mn-ea"/>
                <a:cs typeface="+mn-cs"/>
              </a:rPr>
              <a:t>         text,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qp.query_plan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qs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CROSS APPLY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qs.sql_handle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CROSS APPLY </a:t>
            </a:r>
            <a:r>
              <a:rPr lang="en-US" sz="1200" kern="1200" dirty="0" err="1" smtClean="0">
                <a:solidFill>
                  <a:schemeClr val="tx1"/>
                </a:solidFill>
                <a:latin typeface="+mn-lt"/>
                <a:ea typeface="+mn-ea"/>
                <a:cs typeface="+mn-cs"/>
              </a:rPr>
              <a:t>sys.dm_exec_query_plan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qs.plan_handle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qp</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DATEDIFF(hour, </a:t>
            </a:r>
            <a:r>
              <a:rPr lang="en-US" sz="1200" kern="1200" dirty="0" err="1" smtClean="0">
                <a:solidFill>
                  <a:schemeClr val="tx1"/>
                </a:solidFill>
                <a:latin typeface="+mn-lt"/>
                <a:ea typeface="+mn-ea"/>
                <a:cs typeface="+mn-cs"/>
              </a:rPr>
              <a:t>last_execution_time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getdate</a:t>
            </a:r>
            <a:r>
              <a:rPr lang="en-US" sz="1200" kern="1200" dirty="0" smtClean="0">
                <a:solidFill>
                  <a:schemeClr val="tx1"/>
                </a:solidFill>
                <a:latin typeface="+mn-lt"/>
                <a:ea typeface="+mn-ea"/>
                <a:cs typeface="+mn-cs"/>
              </a:rPr>
              <a:t>()) &lt; 1</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total_worker_time</a:t>
            </a:r>
            <a:r>
              <a:rPr lang="en-US" sz="1200" kern="1200" dirty="0" smtClean="0">
                <a:solidFill>
                  <a:schemeClr val="tx1"/>
                </a:solidFill>
                <a:latin typeface="+mn-lt"/>
                <a:ea typeface="+mn-ea"/>
                <a:cs typeface="+mn-cs"/>
              </a:rPr>
              <a:t> DESC;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--Example Top 50 statements by I/O</a:t>
            </a:r>
          </a:p>
          <a:p>
            <a:r>
              <a:rPr lang="en-US" sz="1200" kern="1200" dirty="0" smtClean="0">
                <a:solidFill>
                  <a:schemeClr val="tx1"/>
                </a:solidFill>
                <a:latin typeface="+mn-lt"/>
                <a:ea typeface="+mn-ea"/>
                <a:cs typeface="+mn-cs"/>
              </a:rPr>
              <a:t>SELECT   TOP 50 (</a:t>
            </a:r>
            <a:r>
              <a:rPr lang="en-US" sz="1200" kern="1200" dirty="0" err="1" smtClean="0">
                <a:solidFill>
                  <a:schemeClr val="tx1"/>
                </a:solidFill>
                <a:latin typeface="+mn-lt"/>
                <a:ea typeface="+mn-ea"/>
                <a:cs typeface="+mn-cs"/>
              </a:rPr>
              <a:t>qs.total_logical_reads</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qs.total_logical_writes</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qs.execution_count</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IO],</a:t>
            </a:r>
          </a:p>
          <a:p>
            <a:r>
              <a:rPr lang="en-US" sz="1200" kern="1200" dirty="0" smtClean="0">
                <a:solidFill>
                  <a:schemeClr val="tx1"/>
                </a:solidFill>
                <a:latin typeface="+mn-lt"/>
                <a:ea typeface="+mn-ea"/>
                <a:cs typeface="+mn-cs"/>
              </a:rPr>
              <a:t>                substring(</a:t>
            </a:r>
            <a:r>
              <a:rPr lang="en-US" sz="1200" kern="1200" dirty="0" err="1" smtClean="0">
                <a:solidFill>
                  <a:schemeClr val="tx1"/>
                </a:solidFill>
                <a:latin typeface="+mn-lt"/>
                <a:ea typeface="+mn-ea"/>
                <a:cs typeface="+mn-cs"/>
              </a:rPr>
              <a:t>qt.text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qs.statement_start_offset</a:t>
            </a:r>
            <a:r>
              <a:rPr lang="en-US" sz="1200" kern="1200" dirty="0" smtClean="0">
                <a:solidFill>
                  <a:schemeClr val="tx1"/>
                </a:solidFill>
                <a:latin typeface="+mn-lt"/>
                <a:ea typeface="+mn-ea"/>
                <a:cs typeface="+mn-cs"/>
              </a:rPr>
              <a:t> / 2, </a:t>
            </a:r>
          </a:p>
          <a:p>
            <a:r>
              <a:rPr lang="en-US" sz="1200" kern="1200" dirty="0" smtClean="0">
                <a:solidFill>
                  <a:schemeClr val="tx1"/>
                </a:solidFill>
                <a:latin typeface="+mn-lt"/>
                <a:ea typeface="+mn-ea"/>
                <a:cs typeface="+mn-cs"/>
              </a:rPr>
              <a:t>(CASE WHEN </a:t>
            </a:r>
            <a:r>
              <a:rPr lang="en-US" sz="1200" kern="1200" dirty="0" err="1" smtClean="0">
                <a:solidFill>
                  <a:schemeClr val="tx1"/>
                </a:solidFill>
                <a:latin typeface="+mn-lt"/>
                <a:ea typeface="+mn-ea"/>
                <a:cs typeface="+mn-cs"/>
              </a:rPr>
              <a:t>qs.statement_end_offset</a:t>
            </a:r>
            <a:r>
              <a:rPr lang="en-US" sz="1200" kern="1200" dirty="0" smtClean="0">
                <a:solidFill>
                  <a:schemeClr val="tx1"/>
                </a:solidFill>
                <a:latin typeface="+mn-lt"/>
                <a:ea typeface="+mn-ea"/>
                <a:cs typeface="+mn-cs"/>
              </a:rPr>
              <a:t> = -1 THEN </a:t>
            </a:r>
            <a:r>
              <a:rPr lang="en-US" sz="1200" kern="1200" dirty="0" err="1" smtClean="0">
                <a:solidFill>
                  <a:schemeClr val="tx1"/>
                </a:solidFill>
                <a:latin typeface="+mn-lt"/>
                <a:ea typeface="+mn-ea"/>
                <a:cs typeface="+mn-cs"/>
              </a:rPr>
              <a:t>len</a:t>
            </a:r>
            <a:r>
              <a:rPr lang="en-US" sz="1200" kern="1200" dirty="0" smtClean="0">
                <a:solidFill>
                  <a:schemeClr val="tx1"/>
                </a:solidFill>
                <a:latin typeface="+mn-lt"/>
                <a:ea typeface="+mn-ea"/>
                <a:cs typeface="+mn-cs"/>
              </a:rPr>
              <a:t>(CONVERT (NVARCHAR (MAX), </a:t>
            </a:r>
            <a:r>
              <a:rPr lang="en-US" sz="1200" kern="1200" dirty="0" err="1" smtClean="0">
                <a:solidFill>
                  <a:schemeClr val="tx1"/>
                </a:solidFill>
                <a:latin typeface="+mn-lt"/>
                <a:ea typeface="+mn-ea"/>
                <a:cs typeface="+mn-cs"/>
              </a:rPr>
              <a:t>qt.text</a:t>
            </a:r>
            <a:r>
              <a:rPr lang="en-US" sz="1200" kern="1200" dirty="0" smtClean="0">
                <a:solidFill>
                  <a:schemeClr val="tx1"/>
                </a:solidFill>
                <a:latin typeface="+mn-lt"/>
                <a:ea typeface="+mn-ea"/>
                <a:cs typeface="+mn-cs"/>
              </a:rPr>
              <a:t>)) * 2 </a:t>
            </a:r>
          </a:p>
          <a:p>
            <a:r>
              <a:rPr lang="en-US" sz="1200" kern="1200" dirty="0" smtClean="0">
                <a:solidFill>
                  <a:schemeClr val="tx1"/>
                </a:solidFill>
                <a:latin typeface="+mn-lt"/>
                <a:ea typeface="+mn-ea"/>
                <a:cs typeface="+mn-cs"/>
              </a:rPr>
              <a:t>      ELSE </a:t>
            </a:r>
            <a:r>
              <a:rPr lang="en-US" sz="1200" kern="1200" dirty="0" err="1" smtClean="0">
                <a:solidFill>
                  <a:schemeClr val="tx1"/>
                </a:solidFill>
                <a:latin typeface="+mn-lt"/>
                <a:ea typeface="+mn-ea"/>
                <a:cs typeface="+mn-cs"/>
              </a:rPr>
              <a:t>qs.statement_end_offset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END - </a:t>
            </a:r>
            <a:r>
              <a:rPr lang="en-US" sz="1200" kern="1200" dirty="0" err="1" smtClean="0">
                <a:solidFill>
                  <a:schemeClr val="tx1"/>
                </a:solidFill>
                <a:latin typeface="+mn-lt"/>
                <a:ea typeface="+mn-ea"/>
                <a:cs typeface="+mn-cs"/>
              </a:rPr>
              <a:t>qs.statement_start_offset</a:t>
            </a:r>
            <a:r>
              <a:rPr lang="en-US" sz="1200" kern="1200" dirty="0" smtClean="0">
                <a:solidFill>
                  <a:schemeClr val="tx1"/>
                </a:solidFill>
                <a:latin typeface="+mn-lt"/>
                <a:ea typeface="+mn-ea"/>
                <a:cs typeface="+mn-cs"/>
              </a:rPr>
              <a:t>) / 2) AS </a:t>
            </a:r>
            <a:r>
              <a:rPr lang="en-US" sz="1200" kern="1200" dirty="0" err="1" smtClean="0">
                <a:solidFill>
                  <a:schemeClr val="tx1"/>
                </a:solidFill>
                <a:latin typeface="+mn-lt"/>
                <a:ea typeface="+mn-ea"/>
                <a:cs typeface="+mn-cs"/>
              </a:rPr>
              <a:t>query_text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qt.dbid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qt.objectid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qs</a:t>
            </a:r>
            <a:r>
              <a:rPr lang="en-US" sz="1200" kern="1200" dirty="0" smtClean="0">
                <a:solidFill>
                  <a:schemeClr val="tx1"/>
                </a:solidFill>
                <a:latin typeface="+mn-lt"/>
                <a:ea typeface="+mn-ea"/>
                <a:cs typeface="+mn-cs"/>
              </a:rPr>
              <a:t> CROSS APPLY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qs.sql_handle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qt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IO] DESC;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query below can be used to find query plans that may run in parallel</a:t>
            </a:r>
          </a:p>
          <a:p>
            <a:r>
              <a:rPr lang="en-US" sz="1200" kern="1200" dirty="0" smtClean="0">
                <a:solidFill>
                  <a:schemeClr val="tx1"/>
                </a:solidFill>
                <a:latin typeface="+mn-lt"/>
                <a:ea typeface="+mn-ea"/>
                <a:cs typeface="+mn-cs"/>
              </a:rPr>
              <a:t>SELECT p.*,</a:t>
            </a:r>
          </a:p>
          <a:p>
            <a:r>
              <a:rPr lang="en-US" sz="1200" kern="1200" dirty="0" smtClean="0">
                <a:solidFill>
                  <a:schemeClr val="tx1"/>
                </a:solidFill>
                <a:latin typeface="+mn-lt"/>
                <a:ea typeface="+mn-ea"/>
                <a:cs typeface="+mn-cs"/>
              </a:rPr>
              <a:t>       q.*,</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cp.plan_handle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sys.dm_exec_cached_plans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cp</a:t>
            </a:r>
            <a:r>
              <a:rPr lang="en-US" sz="1200" kern="1200" dirty="0" smtClean="0">
                <a:solidFill>
                  <a:schemeClr val="tx1"/>
                </a:solidFill>
                <a:latin typeface="+mn-lt"/>
                <a:ea typeface="+mn-ea"/>
                <a:cs typeface="+mn-cs"/>
              </a:rPr>
              <a:t> CROSS APPLY </a:t>
            </a:r>
            <a:r>
              <a:rPr lang="en-US" sz="1200" kern="1200" dirty="0" err="1" smtClean="0">
                <a:solidFill>
                  <a:schemeClr val="tx1"/>
                </a:solidFill>
                <a:latin typeface="+mn-lt"/>
                <a:ea typeface="+mn-ea"/>
                <a:cs typeface="+mn-cs"/>
              </a:rPr>
              <a:t>sys.dm_exec_query_plan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cp.plan_handle</a:t>
            </a:r>
            <a:r>
              <a:rPr lang="en-US" sz="1200" kern="1200" dirty="0" smtClean="0">
                <a:solidFill>
                  <a:schemeClr val="tx1"/>
                </a:solidFill>
                <a:latin typeface="+mn-lt"/>
                <a:ea typeface="+mn-ea"/>
                <a:cs typeface="+mn-cs"/>
              </a:rPr>
              <a:t>) AS p CROSS APPLY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cp.plan_handle</a:t>
            </a:r>
            <a:r>
              <a:rPr lang="en-US" sz="1200" kern="1200" dirty="0" smtClean="0">
                <a:solidFill>
                  <a:schemeClr val="tx1"/>
                </a:solidFill>
                <a:latin typeface="+mn-lt"/>
                <a:ea typeface="+mn-ea"/>
                <a:cs typeface="+mn-cs"/>
              </a:rPr>
              <a:t>) AS q</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cp.cacheobjtype</a:t>
            </a:r>
            <a:r>
              <a:rPr lang="en-US" sz="1200" kern="1200" dirty="0" smtClean="0">
                <a:solidFill>
                  <a:schemeClr val="tx1"/>
                </a:solidFill>
                <a:latin typeface="+mn-lt"/>
                <a:ea typeface="+mn-ea"/>
                <a:cs typeface="+mn-cs"/>
              </a:rPr>
              <a:t> = 'Compiled Plan'</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p.query_plan.value</a:t>
            </a:r>
            <a:r>
              <a:rPr lang="en-US" sz="1200" kern="1200" dirty="0" smtClean="0">
                <a:solidFill>
                  <a:schemeClr val="tx1"/>
                </a:solidFill>
                <a:latin typeface="+mn-lt"/>
                <a:ea typeface="+mn-ea"/>
                <a:cs typeface="+mn-cs"/>
              </a:rPr>
              <a:t>('declare namespace p="http://schemas.microsoft.com/</a:t>
            </a:r>
            <a:r>
              <a:rPr lang="en-US" sz="1200" kern="1200" dirty="0" err="1" smtClean="0">
                <a:solidFill>
                  <a:schemeClr val="tx1"/>
                </a:solidFill>
                <a:latin typeface="+mn-lt"/>
                <a:ea typeface="+mn-ea"/>
                <a:cs typeface="+mn-cs"/>
              </a:rPr>
              <a:t>sqlserver</a:t>
            </a:r>
            <a:r>
              <a:rPr lang="en-US" sz="1200" kern="1200" dirty="0" smtClean="0">
                <a:solidFill>
                  <a:schemeClr val="tx1"/>
                </a:solidFill>
                <a:latin typeface="+mn-lt"/>
                <a:ea typeface="+mn-ea"/>
                <a:cs typeface="+mn-cs"/>
              </a:rPr>
              <a:t>/2004/07/</a:t>
            </a:r>
            <a:r>
              <a:rPr lang="en-US" sz="1200" kern="1200" dirty="0" err="1" smtClean="0">
                <a:solidFill>
                  <a:schemeClr val="tx1"/>
                </a:solidFill>
                <a:latin typeface="+mn-lt"/>
                <a:ea typeface="+mn-ea"/>
                <a:cs typeface="+mn-cs"/>
              </a:rPr>
              <a:t>showplan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max(//</a:t>
            </a:r>
            <a:r>
              <a:rPr lang="en-US" sz="1200" kern="1200" dirty="0" err="1" smtClean="0">
                <a:solidFill>
                  <a:schemeClr val="tx1"/>
                </a:solidFill>
                <a:latin typeface="+mn-lt"/>
                <a:ea typeface="+mn-ea"/>
                <a:cs typeface="+mn-cs"/>
              </a:rPr>
              <a:t>p:RelOp</a:t>
            </a:r>
            <a:r>
              <a:rPr lang="en-US" sz="1200" kern="1200" dirty="0" smtClean="0">
                <a:solidFill>
                  <a:schemeClr val="tx1"/>
                </a:solidFill>
                <a:latin typeface="+mn-lt"/>
                <a:ea typeface="+mn-ea"/>
                <a:cs typeface="+mn-cs"/>
              </a:rPr>
              <a:t>/@Parallel)', 'float') &gt; 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 Example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This example returns information about the top five queries by average CLR 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TOP 5 </a:t>
            </a:r>
            <a:r>
              <a:rPr lang="en-US" sz="1200" kern="1200" dirty="0" err="1" smtClean="0">
                <a:solidFill>
                  <a:schemeClr val="tx1"/>
                </a:solidFill>
                <a:latin typeface="+mn-lt"/>
                <a:ea typeface="+mn-ea"/>
                <a:cs typeface="+mn-cs"/>
              </a:rPr>
              <a:t>creation_time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last_execution_time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total_worker_time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total_worker_time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execution_count</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CPU Time],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last_worker_time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execution_count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(SELECT SUBSTRING(text, </a:t>
            </a:r>
            <a:r>
              <a:rPr lang="en-US" sz="1200" kern="1200" dirty="0" err="1" smtClean="0">
                <a:solidFill>
                  <a:schemeClr val="tx1"/>
                </a:solidFill>
                <a:latin typeface="+mn-lt"/>
                <a:ea typeface="+mn-ea"/>
                <a:cs typeface="+mn-cs"/>
              </a:rPr>
              <a:t>statement_start_offset</a:t>
            </a:r>
            <a:r>
              <a:rPr lang="en-US" sz="1200" kern="1200" dirty="0" smtClean="0">
                <a:solidFill>
                  <a:schemeClr val="tx1"/>
                </a:solidFill>
                <a:latin typeface="+mn-lt"/>
                <a:ea typeface="+mn-ea"/>
                <a:cs typeface="+mn-cs"/>
              </a:rPr>
              <a:t> / 2, (CASE WHEN </a:t>
            </a:r>
            <a:r>
              <a:rPr lang="en-US" sz="1200" kern="1200" dirty="0" err="1" smtClean="0">
                <a:solidFill>
                  <a:schemeClr val="tx1"/>
                </a:solidFill>
                <a:latin typeface="+mn-lt"/>
                <a:ea typeface="+mn-ea"/>
                <a:cs typeface="+mn-cs"/>
              </a:rPr>
              <a:t>statement_end_offset</a:t>
            </a:r>
            <a:r>
              <a:rPr lang="en-US" sz="1200" kern="1200" dirty="0" smtClean="0">
                <a:solidFill>
                  <a:schemeClr val="tx1"/>
                </a:solidFill>
                <a:latin typeface="+mn-lt"/>
                <a:ea typeface="+mn-ea"/>
                <a:cs typeface="+mn-cs"/>
              </a:rPr>
              <a:t> = -1 THEN LEN(CONVERT (NVARCHAR (MAX), text)) * 2 ELSE </a:t>
            </a:r>
            <a:r>
              <a:rPr lang="en-US" sz="1200" kern="1200" dirty="0" err="1" smtClean="0">
                <a:solidFill>
                  <a:schemeClr val="tx1"/>
                </a:solidFill>
                <a:latin typeface="+mn-lt"/>
                <a:ea typeface="+mn-ea"/>
                <a:cs typeface="+mn-cs"/>
              </a:rPr>
              <a:t>statement_end_offset</a:t>
            </a:r>
            <a:r>
              <a:rPr lang="en-US" sz="1200" kern="1200" dirty="0" smtClean="0">
                <a:solidFill>
                  <a:schemeClr val="tx1"/>
                </a:solidFill>
                <a:latin typeface="+mn-lt"/>
                <a:ea typeface="+mn-ea"/>
                <a:cs typeface="+mn-cs"/>
              </a:rPr>
              <a:t> END - </a:t>
            </a:r>
            <a:r>
              <a:rPr lang="en-US" sz="1200" kern="1200" dirty="0" err="1" smtClean="0">
                <a:solidFill>
                  <a:schemeClr val="tx1"/>
                </a:solidFill>
                <a:latin typeface="+mn-lt"/>
                <a:ea typeface="+mn-ea"/>
                <a:cs typeface="+mn-cs"/>
              </a:rPr>
              <a:t>statement_start_offset</a:t>
            </a:r>
            <a:r>
              <a:rPr lang="en-US" sz="1200" kern="1200" dirty="0" smtClean="0">
                <a:solidFill>
                  <a:schemeClr val="tx1"/>
                </a:solidFill>
                <a:latin typeface="+mn-lt"/>
                <a:ea typeface="+mn-ea"/>
                <a:cs typeface="+mn-cs"/>
              </a:rPr>
              <a:t>) / 2)</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sql_handle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query_text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sys.dm_exec_query_stats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total_worker_time</a:t>
            </a:r>
            <a:r>
              <a:rPr lang="en-US" sz="1200" kern="1200" dirty="0" smtClean="0">
                <a:solidFill>
                  <a:schemeClr val="tx1"/>
                </a:solidFill>
                <a:latin typeface="+mn-lt"/>
                <a:ea typeface="+mn-ea"/>
                <a:cs typeface="+mn-cs"/>
              </a:rPr>
              <a:t>] DESC;</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a:p>
        </p:txBody>
      </p:sp>
    </p:spTree>
    <p:extLst>
      <p:ext uri="{BB962C8B-B14F-4D97-AF65-F5344CB8AC3E}">
        <p14:creationId xmlns:p14="http://schemas.microsoft.com/office/powerpoint/2010/main" val="718753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34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mtClean="0"/>
              <a:t>Lesson 20: </a:t>
            </a:r>
            <a:r>
              <a:rPr lang="en-AU" dirty="0" smtClean="0"/>
              <a:t>Identifying </a:t>
            </a:r>
            <a:r>
              <a:rPr lang="en-AU" dirty="0"/>
              <a:t>Query </a:t>
            </a:r>
            <a:r>
              <a:rPr lang="en-AU" dirty="0" smtClean="0"/>
              <a:t>Issues</a:t>
            </a:r>
            <a:endParaRPr lang="en-AU" dirty="0"/>
          </a:p>
        </p:txBody>
      </p:sp>
      <p:sp>
        <p:nvSpPr>
          <p:cNvPr id="4" name="Content Placeholder 3"/>
          <p:cNvSpPr>
            <a:spLocks noGrp="1"/>
          </p:cNvSpPr>
          <p:nvPr>
            <p:ph type="subTitle" idx="1"/>
          </p:nvPr>
        </p:nvSpPr>
        <p:spPr/>
        <p:txBody>
          <a:bodyPr>
            <a:noAutofit/>
          </a:bodyPr>
          <a:lstStyle/>
          <a:p>
            <a:r>
              <a:rPr lang="en-AU" sz="2400" i="1" dirty="0"/>
              <a:t>The plan cache</a:t>
            </a:r>
          </a:p>
          <a:p>
            <a:r>
              <a:rPr lang="en-AU" sz="2400" i="1" dirty="0"/>
              <a:t>Query plan reuse</a:t>
            </a:r>
          </a:p>
          <a:p>
            <a:r>
              <a:rPr lang="en-AU" sz="2400" i="1" dirty="0"/>
              <a:t>Identifying expensive queries</a:t>
            </a:r>
          </a:p>
          <a:p>
            <a:pPr marL="742950" lvl="2" indent="-342900">
              <a:buSzPct val="100000"/>
            </a:pPr>
            <a:r>
              <a:rPr lang="en-AU" sz="2200" i="1" dirty="0">
                <a:solidFill>
                  <a:schemeClr val="tx2"/>
                </a:solidFill>
                <a:latin typeface="+mj-lt"/>
              </a:rPr>
              <a:t>in cache</a:t>
            </a:r>
          </a:p>
          <a:p>
            <a:pPr marL="742950" lvl="2" indent="-342900">
              <a:buSzPct val="100000"/>
            </a:pPr>
            <a:r>
              <a:rPr lang="en-AU" sz="2200" i="1" dirty="0">
                <a:solidFill>
                  <a:schemeClr val="tx2"/>
                </a:solidFill>
                <a:latin typeface="+mj-lt"/>
              </a:rPr>
              <a:t>using SQL Server profiler</a:t>
            </a:r>
          </a:p>
          <a:p>
            <a:r>
              <a:rPr lang="en-AU" sz="2400" i="1" dirty="0"/>
              <a:t>Identifying query anomalies using</a:t>
            </a:r>
          </a:p>
          <a:p>
            <a:pPr marL="742950" lvl="2" indent="-342900">
              <a:buSzPct val="100000"/>
            </a:pPr>
            <a:r>
              <a:rPr lang="en-AU" sz="2200" i="1" dirty="0">
                <a:solidFill>
                  <a:schemeClr val="tx2"/>
                </a:solidFill>
                <a:latin typeface="+mj-lt"/>
              </a:rPr>
              <a:t>SQL Server profiler</a:t>
            </a:r>
          </a:p>
          <a:p>
            <a:pPr marL="742950" lvl="2" indent="-342900">
              <a:buSzPct val="100000"/>
            </a:pPr>
            <a:r>
              <a:rPr lang="en-AU" sz="2200" i="1" dirty="0">
                <a:solidFill>
                  <a:schemeClr val="tx2"/>
                </a:solidFill>
                <a:latin typeface="+mj-lt"/>
              </a:rPr>
              <a:t>Extended Events</a:t>
            </a: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a:solidFill>
                <a:prstClr val="white"/>
              </a:solidFill>
            </a:endParaRPr>
          </a:p>
        </p:txBody>
      </p:sp>
    </p:spTree>
    <p:extLst>
      <p:ext uri="{BB962C8B-B14F-4D97-AF65-F5344CB8AC3E}">
        <p14:creationId xmlns:p14="http://schemas.microsoft.com/office/powerpoint/2010/main" val="2886579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What two DMVs can you use to view plans in the procedure cache?</a:t>
            </a:r>
          </a:p>
          <a:p>
            <a:r>
              <a:rPr lang="en-US" sz="2800" dirty="0"/>
              <a:t>What are 3 events that should be captured when monitoring SQL Server for query performance?</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Objectives</a:t>
            </a:r>
            <a:endParaRPr lang="en-AU" dirty="0"/>
          </a:p>
        </p:txBody>
      </p:sp>
      <p:sp>
        <p:nvSpPr>
          <p:cNvPr id="6" name="Content Placeholder 5"/>
          <p:cNvSpPr>
            <a:spLocks noGrp="1"/>
          </p:cNvSpPr>
          <p:nvPr>
            <p:ph idx="1"/>
          </p:nvPr>
        </p:nvSpPr>
        <p:spPr/>
        <p:txBody>
          <a:bodyPr/>
          <a:lstStyle/>
          <a:p>
            <a:r>
              <a:rPr lang="en-AU" dirty="0"/>
              <a:t>View the execution plans stored in the plan cache</a:t>
            </a:r>
          </a:p>
          <a:p>
            <a:r>
              <a:rPr lang="en-AU" dirty="0"/>
              <a:t>Use DMVs to find expensive queries</a:t>
            </a:r>
          </a:p>
          <a:p>
            <a:r>
              <a:rPr lang="en-AU" dirty="0"/>
              <a:t>Monitor queries using SQL Server profiler</a:t>
            </a:r>
          </a:p>
          <a:p>
            <a:r>
              <a:rPr lang="en-AU" dirty="0"/>
              <a:t>Use Extended Events </a:t>
            </a:r>
            <a:endParaRPr lang="en-AU" dirty="0" smtClean="0"/>
          </a:p>
          <a:p>
            <a:pPr lvl="1"/>
            <a:r>
              <a:rPr lang="en-AU" dirty="0" smtClean="0"/>
              <a:t>to find inaccurate </a:t>
            </a:r>
            <a:r>
              <a:rPr lang="en-AU" dirty="0"/>
              <a:t>cardinality </a:t>
            </a:r>
            <a:r>
              <a:rPr lang="en-AU" dirty="0" smtClean="0"/>
              <a:t>estimates</a:t>
            </a:r>
          </a:p>
          <a:p>
            <a:pPr lvl="1"/>
            <a:r>
              <a:rPr lang="en-AU" dirty="0" smtClean="0"/>
              <a:t>to identify </a:t>
            </a:r>
            <a:r>
              <a:rPr lang="en-AU" dirty="0"/>
              <a:t>expensive queries </a:t>
            </a:r>
          </a:p>
          <a:p>
            <a:r>
              <a:rPr lang="en-AU" dirty="0" smtClean="0"/>
              <a:t>Use </a:t>
            </a:r>
            <a:r>
              <a:rPr lang="en-AU" dirty="0"/>
              <a:t>sys.dm_exec_query_stats to identify expensive queries</a:t>
            </a:r>
          </a:p>
          <a:p>
            <a:endParaRPr lang="en-AU" dirty="0"/>
          </a:p>
          <a:p>
            <a:endParaRPr lang="en-AU" dirty="0"/>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1979638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Queries in Plan Cache</a:t>
            </a:r>
          </a:p>
        </p:txBody>
      </p:sp>
      <p:sp>
        <p:nvSpPr>
          <p:cNvPr id="15363" name="Rectangle 3"/>
          <p:cNvSpPr>
            <a:spLocks noGrp="1" noChangeArrowheads="1"/>
          </p:cNvSpPr>
          <p:nvPr>
            <p:ph idx="1"/>
          </p:nvPr>
        </p:nvSpPr>
        <p:spPr/>
        <p:txBody>
          <a:bodyPr>
            <a:normAutofit/>
          </a:bodyPr>
          <a:lstStyle/>
          <a:p>
            <a:pPr marL="347663" indent="-347663"/>
            <a:r>
              <a:rPr lang="en-US" b="0" dirty="0" err="1" smtClean="0">
                <a:latin typeface="+mj-lt"/>
              </a:rPr>
              <a:t>sys.dm_exec_cached_plans</a:t>
            </a:r>
            <a:r>
              <a:rPr lang="en-US" b="0" dirty="0" smtClean="0">
                <a:latin typeface="+mj-lt"/>
              </a:rPr>
              <a:t> contains </a:t>
            </a:r>
          </a:p>
          <a:p>
            <a:pPr marL="747713" lvl="1" indent="-347663"/>
            <a:r>
              <a:rPr lang="en-US" dirty="0" err="1" smtClean="0">
                <a:latin typeface="+mj-lt"/>
              </a:rPr>
              <a:t>cacheobjtype</a:t>
            </a:r>
            <a:endParaRPr lang="en-US" dirty="0" smtClean="0">
              <a:latin typeface="+mj-lt"/>
            </a:endParaRPr>
          </a:p>
          <a:p>
            <a:pPr marL="747713" lvl="1" indent="-347663"/>
            <a:r>
              <a:rPr lang="en-US" dirty="0" err="1" smtClean="0">
                <a:latin typeface="+mj-lt"/>
              </a:rPr>
              <a:t>objtype</a:t>
            </a:r>
            <a:endParaRPr lang="en-US" dirty="0" smtClean="0">
              <a:latin typeface="+mj-lt"/>
            </a:endParaRPr>
          </a:p>
          <a:p>
            <a:pPr marL="747713" lvl="1" indent="-347663"/>
            <a:r>
              <a:rPr lang="en-US" dirty="0" err="1" smtClean="0">
                <a:latin typeface="+mj-lt"/>
              </a:rPr>
              <a:t>usecounts</a:t>
            </a:r>
            <a:endParaRPr lang="en-US" dirty="0">
              <a:latin typeface="+mj-lt"/>
            </a:endParaRPr>
          </a:p>
          <a:p>
            <a:pPr marL="747713" lvl="1" indent="-347663"/>
            <a:r>
              <a:rPr lang="en-US" b="0" dirty="0" err="1" smtClean="0">
                <a:latin typeface="+mj-lt"/>
              </a:rPr>
              <a:t>refcounts</a:t>
            </a:r>
            <a:endParaRPr lang="en-US" b="0" dirty="0" smtClean="0">
              <a:latin typeface="+mj-lt"/>
            </a:endParaRPr>
          </a:p>
          <a:p>
            <a:r>
              <a:rPr lang="en-US" b="0" dirty="0" err="1" smtClean="0">
                <a:latin typeface="+mj-lt"/>
              </a:rPr>
              <a:t>sys.dm_exec_query_stats</a:t>
            </a:r>
            <a:r>
              <a:rPr lang="en-US" b="0" dirty="0" smtClean="0">
                <a:latin typeface="+mj-lt"/>
              </a:rPr>
              <a:t> identifies expensive query plans</a:t>
            </a:r>
          </a:p>
          <a:p>
            <a:pPr lvl="1"/>
            <a:r>
              <a:rPr lang="en-US" sz="2000" dirty="0" smtClean="0">
                <a:latin typeface="+mj-lt"/>
              </a:rPr>
              <a:t>Tracks minimums and maximums for CPU and I/O</a:t>
            </a:r>
          </a:p>
          <a:p>
            <a:pPr lvl="1"/>
            <a:r>
              <a:rPr lang="en-US" dirty="0"/>
              <a:t>Expensive plans can be found by aggregating </a:t>
            </a:r>
            <a:r>
              <a:rPr lang="en-US" dirty="0" smtClean="0"/>
              <a:t>columns</a:t>
            </a:r>
            <a:endParaRPr lang="en-US" sz="2400" dirty="0" smtClean="0">
              <a:latin typeface="+mj-lt"/>
            </a:endParaRPr>
          </a:p>
          <a:p>
            <a:r>
              <a:rPr lang="en-US" dirty="0" err="1" smtClean="0">
                <a:latin typeface="+mj-lt"/>
              </a:rPr>
              <a:t>sys.dm_exec_sql_text</a:t>
            </a:r>
            <a:r>
              <a:rPr lang="en-US" dirty="0" smtClean="0">
                <a:latin typeface="+mj-lt"/>
              </a:rPr>
              <a:t> includes the query text for each plan in cache</a:t>
            </a:r>
            <a:endParaRPr lang="en-US" dirty="0">
              <a:latin typeface="+mj-lt"/>
            </a:endParaRPr>
          </a:p>
          <a:p>
            <a:r>
              <a:rPr lang="en-US" b="0" dirty="0" smtClean="0">
                <a:latin typeface="+mj-lt"/>
              </a:rPr>
              <a:t>Query plans may not be in cache</a:t>
            </a:r>
          </a:p>
          <a:p>
            <a:endParaRPr lang="en-US" sz="2000" dirty="0" smtClean="0">
              <a:latin typeface="Arial Unicode MS" pitchFamily="34" charset="-128"/>
            </a:endParaRPr>
          </a:p>
          <a:p>
            <a:endParaRPr lang="en-US" sz="2000" dirty="0" smtClean="0"/>
          </a:p>
        </p:txBody>
      </p:sp>
    </p:spTree>
    <p:extLst>
      <p:ext uri="{BB962C8B-B14F-4D97-AF65-F5344CB8AC3E}">
        <p14:creationId xmlns:p14="http://schemas.microsoft.com/office/powerpoint/2010/main" val="37881096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Expensive Procedures and Triggers</a:t>
            </a:r>
            <a:endParaRPr lang="en-US" dirty="0"/>
          </a:p>
        </p:txBody>
      </p:sp>
      <p:sp>
        <p:nvSpPr>
          <p:cNvPr id="3" name="Content Placeholder 2"/>
          <p:cNvSpPr>
            <a:spLocks noGrp="1"/>
          </p:cNvSpPr>
          <p:nvPr>
            <p:ph idx="1"/>
          </p:nvPr>
        </p:nvSpPr>
        <p:spPr/>
        <p:txBody>
          <a:bodyPr/>
          <a:lstStyle/>
          <a:p>
            <a:r>
              <a:rPr lang="en-US" dirty="0" err="1"/>
              <a:t>s</a:t>
            </a:r>
            <a:r>
              <a:rPr lang="en-US" dirty="0" err="1" smtClean="0"/>
              <a:t>ys.dm_exec_procedure_stats</a:t>
            </a:r>
            <a:r>
              <a:rPr lang="en-US" dirty="0" smtClean="0"/>
              <a:t> for procedures</a:t>
            </a:r>
          </a:p>
          <a:p>
            <a:pPr lvl="1"/>
            <a:r>
              <a:rPr lang="en-US" dirty="0" smtClean="0"/>
              <a:t>SQL, CLR, and Extended procedures</a:t>
            </a:r>
          </a:p>
          <a:p>
            <a:pPr lvl="1"/>
            <a:r>
              <a:rPr lang="en-US" dirty="0" smtClean="0"/>
              <a:t>Includes resource consumption for all statements</a:t>
            </a:r>
          </a:p>
          <a:p>
            <a:r>
              <a:rPr lang="en-US" dirty="0" err="1"/>
              <a:t>s</a:t>
            </a:r>
            <a:r>
              <a:rPr lang="en-US" dirty="0" err="1" smtClean="0"/>
              <a:t>ys.dm_exec_trigger_stats</a:t>
            </a:r>
            <a:endParaRPr lang="en-US" dirty="0" smtClean="0"/>
          </a:p>
          <a:p>
            <a:endParaRPr lang="en-US" dirty="0"/>
          </a:p>
        </p:txBody>
      </p:sp>
    </p:spTree>
    <p:extLst>
      <p:ext uri="{BB962C8B-B14F-4D97-AF65-F5344CB8AC3E}">
        <p14:creationId xmlns:p14="http://schemas.microsoft.com/office/powerpoint/2010/main" val="41155432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SQL Server Profiler</a:t>
            </a:r>
            <a:endParaRPr lang="en-AU" dirty="0"/>
          </a:p>
        </p:txBody>
      </p:sp>
      <p:sp>
        <p:nvSpPr>
          <p:cNvPr id="3" name="Content Placeholder 2"/>
          <p:cNvSpPr>
            <a:spLocks noGrp="1"/>
          </p:cNvSpPr>
          <p:nvPr>
            <p:ph idx="1"/>
          </p:nvPr>
        </p:nvSpPr>
        <p:spPr/>
        <p:txBody>
          <a:bodyPr/>
          <a:lstStyle/>
          <a:p>
            <a:r>
              <a:rPr lang="en-AU" dirty="0" smtClean="0"/>
              <a:t>Profiler can be used to monitor queries for later analysis</a:t>
            </a:r>
          </a:p>
          <a:p>
            <a:r>
              <a:rPr lang="en-AU" dirty="0" smtClean="0"/>
              <a:t>Events to capture</a:t>
            </a:r>
          </a:p>
          <a:p>
            <a:pPr lvl="1"/>
            <a:r>
              <a:rPr lang="en-AU" dirty="0" err="1" smtClean="0"/>
              <a:t>RPC:Completed</a:t>
            </a:r>
            <a:endParaRPr lang="en-AU" dirty="0"/>
          </a:p>
          <a:p>
            <a:pPr lvl="1"/>
            <a:r>
              <a:rPr lang="en-AU" dirty="0" err="1" smtClean="0"/>
              <a:t>SP:StmtCompleted</a:t>
            </a:r>
            <a:endParaRPr lang="en-AU" dirty="0"/>
          </a:p>
          <a:p>
            <a:pPr lvl="1"/>
            <a:r>
              <a:rPr lang="en-AU" dirty="0" err="1" smtClean="0"/>
              <a:t>SQL:BatchStarting</a:t>
            </a:r>
            <a:endParaRPr lang="en-AU" dirty="0"/>
          </a:p>
          <a:p>
            <a:pPr lvl="1"/>
            <a:r>
              <a:rPr lang="en-AU" dirty="0" err="1" smtClean="0"/>
              <a:t>SQL:BatchCompleted</a:t>
            </a:r>
            <a:endParaRPr lang="en-AU" dirty="0"/>
          </a:p>
          <a:p>
            <a:pPr lvl="1"/>
            <a:r>
              <a:rPr lang="en-AU" dirty="0" err="1" smtClean="0"/>
              <a:t>Showplan</a:t>
            </a:r>
            <a:r>
              <a:rPr lang="en-AU" dirty="0" smtClean="0"/>
              <a:t> XML</a:t>
            </a:r>
            <a:endParaRPr lang="en-AU" dirty="0"/>
          </a:p>
          <a:p>
            <a:r>
              <a:rPr lang="en-AU" dirty="0" smtClean="0"/>
              <a:t>Import results into a table</a:t>
            </a:r>
          </a:p>
          <a:p>
            <a:r>
              <a:rPr lang="en-AU" dirty="0" smtClean="0"/>
              <a:t>Analyse</a:t>
            </a:r>
            <a:endParaRPr lang="en-AU" dirty="0"/>
          </a:p>
        </p:txBody>
      </p:sp>
    </p:spTree>
    <p:extLst>
      <p:ext uri="{BB962C8B-B14F-4D97-AF65-F5344CB8AC3E}">
        <p14:creationId xmlns:p14="http://schemas.microsoft.com/office/powerpoint/2010/main" val="24863646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Extended Events</a:t>
            </a:r>
            <a:endParaRPr lang="en-AU" dirty="0"/>
          </a:p>
        </p:txBody>
      </p:sp>
      <p:sp>
        <p:nvSpPr>
          <p:cNvPr id="3" name="Content Placeholder 2"/>
          <p:cNvSpPr>
            <a:spLocks noGrp="1"/>
          </p:cNvSpPr>
          <p:nvPr>
            <p:ph idx="1"/>
          </p:nvPr>
        </p:nvSpPr>
        <p:spPr/>
        <p:txBody>
          <a:bodyPr>
            <a:normAutofit/>
          </a:bodyPr>
          <a:lstStyle/>
          <a:p>
            <a:r>
              <a:rPr lang="en-AU" dirty="0" smtClean="0"/>
              <a:t>Extended Events can </a:t>
            </a:r>
            <a:r>
              <a:rPr lang="en-AU" dirty="0"/>
              <a:t>be used to monitor queries </a:t>
            </a:r>
            <a:r>
              <a:rPr lang="en-AU" dirty="0" smtClean="0"/>
              <a:t>in real time or for </a:t>
            </a:r>
            <a:r>
              <a:rPr lang="en-AU" dirty="0"/>
              <a:t>later analysis</a:t>
            </a:r>
          </a:p>
          <a:p>
            <a:r>
              <a:rPr lang="en-AU" dirty="0" smtClean="0"/>
              <a:t>Events to capture</a:t>
            </a:r>
            <a:endParaRPr lang="en-AU" dirty="0"/>
          </a:p>
          <a:p>
            <a:pPr lvl="1"/>
            <a:r>
              <a:rPr lang="en-US" dirty="0" err="1" smtClean="0"/>
              <a:t>sqlos.wait_info</a:t>
            </a:r>
            <a:endParaRPr lang="en-US" dirty="0" smtClean="0"/>
          </a:p>
          <a:p>
            <a:pPr lvl="1"/>
            <a:r>
              <a:rPr lang="en-US" dirty="0" err="1" smtClean="0"/>
              <a:t>sqlserver.inaccurate_cardinality_estimate</a:t>
            </a:r>
            <a:endParaRPr lang="en-US" dirty="0" smtClean="0"/>
          </a:p>
          <a:p>
            <a:pPr lvl="1"/>
            <a:r>
              <a:rPr lang="en-US" dirty="0" err="1" smtClean="0"/>
              <a:t>sqlserver.query_post_execution_showplan</a:t>
            </a:r>
            <a:endParaRPr lang="en-US" dirty="0" smtClean="0"/>
          </a:p>
          <a:p>
            <a:pPr lvl="1"/>
            <a:r>
              <a:rPr lang="en-US" dirty="0" err="1" smtClean="0"/>
              <a:t>sqlserver.rpc_starting</a:t>
            </a:r>
            <a:r>
              <a:rPr lang="en-US" dirty="0"/>
              <a:t> </a:t>
            </a:r>
            <a:r>
              <a:rPr lang="en-US" dirty="0" smtClean="0"/>
              <a:t>and </a:t>
            </a:r>
            <a:r>
              <a:rPr lang="en-US" dirty="0" err="1" smtClean="0"/>
              <a:t>sqlserver.rpc_completed</a:t>
            </a:r>
            <a:endParaRPr lang="en-US" dirty="0" smtClean="0"/>
          </a:p>
          <a:p>
            <a:pPr lvl="1"/>
            <a:r>
              <a:rPr lang="en-US" dirty="0" err="1" smtClean="0"/>
              <a:t>sqlserver.sp_statement_starting</a:t>
            </a:r>
            <a:r>
              <a:rPr lang="en-US" dirty="0" smtClean="0"/>
              <a:t> and </a:t>
            </a:r>
            <a:r>
              <a:rPr lang="en-US" dirty="0" err="1" smtClean="0"/>
              <a:t>sqlserver.sql_batch_completed</a:t>
            </a:r>
            <a:endParaRPr lang="en-US" dirty="0" smtClean="0"/>
          </a:p>
          <a:p>
            <a:pPr lvl="1"/>
            <a:r>
              <a:rPr lang="en-US" dirty="0" err="1" smtClean="0"/>
              <a:t>sqlserver.sql_statement_starting</a:t>
            </a:r>
            <a:r>
              <a:rPr lang="en-US" dirty="0" smtClean="0"/>
              <a:t> and </a:t>
            </a:r>
            <a:r>
              <a:rPr lang="en-US" dirty="0" err="1" smtClean="0"/>
              <a:t>sqlserver.sql_statement_completed</a:t>
            </a:r>
            <a:endParaRPr lang="en-AU" dirty="0"/>
          </a:p>
          <a:p>
            <a:r>
              <a:rPr lang="en-US" dirty="0" smtClean="0"/>
              <a:t>Export </a:t>
            </a:r>
            <a:r>
              <a:rPr lang="en-US" dirty="0"/>
              <a:t>data into a table </a:t>
            </a:r>
            <a:r>
              <a:rPr lang="en-AU" dirty="0" smtClean="0"/>
              <a:t>via </a:t>
            </a:r>
            <a:r>
              <a:rPr lang="en-US" dirty="0" err="1" smtClean="0"/>
              <a:t>XEvents</a:t>
            </a:r>
            <a:r>
              <a:rPr lang="en-US" dirty="0" smtClean="0"/>
              <a:t> </a:t>
            </a:r>
            <a:r>
              <a:rPr lang="en-US" dirty="0"/>
              <a:t>UI </a:t>
            </a:r>
            <a:endParaRPr lang="en-AU" dirty="0"/>
          </a:p>
          <a:p>
            <a:r>
              <a:rPr lang="en-AU" dirty="0"/>
              <a:t>Analyse</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36939143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Viewing the plan cache</a:t>
            </a:r>
            <a:endParaRPr lang="en-AU" dirty="0"/>
          </a:p>
        </p:txBody>
      </p:sp>
      <p:sp>
        <p:nvSpPr>
          <p:cNvPr id="6" name="Subtitle 5"/>
          <p:cNvSpPr>
            <a:spLocks noGrp="1"/>
          </p:cNvSpPr>
          <p:nvPr>
            <p:ph type="subTitle" idx="1"/>
          </p:nvPr>
        </p:nvSpPr>
        <p:spPr/>
        <p:txBody>
          <a:bodyPr/>
          <a:lstStyle/>
          <a:p>
            <a:r>
              <a:rPr lang="en-AU" dirty="0" smtClean="0"/>
              <a:t>Use DMVs to find</a:t>
            </a:r>
          </a:p>
          <a:p>
            <a:pPr lvl="1"/>
            <a:r>
              <a:rPr lang="en-AU" dirty="0" smtClean="0"/>
              <a:t>expensive queries</a:t>
            </a:r>
          </a:p>
          <a:p>
            <a:pPr lvl="1"/>
            <a:r>
              <a:rPr lang="en-AU" dirty="0" smtClean="0"/>
              <a:t>expensive stored procedures</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a:solidFill>
                <a:prstClr val="white"/>
              </a:solidFill>
            </a:endParaRPr>
          </a:p>
        </p:txBody>
      </p:sp>
    </p:spTree>
    <p:extLst>
      <p:ext uri="{BB962C8B-B14F-4D97-AF65-F5344CB8AC3E}">
        <p14:creationId xmlns:p14="http://schemas.microsoft.com/office/powerpoint/2010/main" val="62687678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B1D7B0-688A-40C3-A99A-C8A2C74DC439}"/>
</file>

<file path=customXml/itemProps2.xml><?xml version="1.0" encoding="utf-8"?>
<ds:datastoreItem xmlns:ds="http://schemas.openxmlformats.org/officeDocument/2006/customXml" ds:itemID="{7205DE20-3E00-4460-8ABA-4110C899F874}"/>
</file>

<file path=customXml/itemProps3.xml><?xml version="1.0" encoding="utf-8"?>
<ds:datastoreItem xmlns:ds="http://schemas.openxmlformats.org/officeDocument/2006/customXml" ds:itemID="{5D22661E-0BAC-494A-86B4-DD4A1044C6B5}"/>
</file>

<file path=docProps/app.xml><?xml version="1.0" encoding="utf-8"?>
<Properties xmlns="http://schemas.openxmlformats.org/officeDocument/2006/extended-properties" xmlns:vt="http://schemas.openxmlformats.org/officeDocument/2006/docPropsVTypes">
  <Template>SQL Server 2012 Query Optimization</Template>
  <TotalTime>9938</TotalTime>
  <Words>2102</Words>
  <Application>Microsoft Office PowerPoint</Application>
  <PresentationFormat>On-screen Show (4:3)</PresentationFormat>
  <Paragraphs>313</Paragraphs>
  <Slides>10</Slides>
  <Notes>10</Notes>
  <HiddenSlides>2</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SQL Server 2012 Query Optimization</vt:lpstr>
      <vt:lpstr>Lesson 20: Identifying Query Issues</vt:lpstr>
      <vt:lpstr>Conditions and Terms of Use </vt:lpstr>
      <vt:lpstr>Students: How to View this Presentation</vt:lpstr>
      <vt:lpstr>Objectives</vt:lpstr>
      <vt:lpstr>Queries in Plan Cache</vt:lpstr>
      <vt:lpstr>Identifying Expensive Procedures and Triggers</vt:lpstr>
      <vt:lpstr>SQL Server Profiler</vt:lpstr>
      <vt:lpstr>Extended Events</vt:lpstr>
      <vt:lpstr>Viewing the plan cache</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Peet Slikker</dc:creator>
  <cp:lastModifiedBy>Pam Lahoud</cp:lastModifiedBy>
  <cp:revision>726</cp:revision>
  <dcterms:created xsi:type="dcterms:W3CDTF">2011-12-01T02:53:59Z</dcterms:created>
  <dcterms:modified xsi:type="dcterms:W3CDTF">2012-05-04T19:51:05Z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