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20" r:id="rId4"/>
  </p:sldMasterIdLst>
  <p:notesMasterIdLst>
    <p:notesMasterId r:id="rId21"/>
  </p:notesMasterIdLst>
  <p:handoutMasterIdLst>
    <p:handoutMasterId r:id="rId22"/>
  </p:handoutMasterIdLst>
  <p:sldIdLst>
    <p:sldId id="327" r:id="rId5"/>
    <p:sldId id="262" r:id="rId6"/>
    <p:sldId id="298" r:id="rId7"/>
    <p:sldId id="411" r:id="rId8"/>
    <p:sldId id="366" r:id="rId9"/>
    <p:sldId id="368" r:id="rId10"/>
    <p:sldId id="370" r:id="rId11"/>
    <p:sldId id="371" r:id="rId12"/>
    <p:sldId id="367" r:id="rId13"/>
    <p:sldId id="372" r:id="rId14"/>
    <p:sldId id="373" r:id="rId15"/>
    <p:sldId id="375" r:id="rId16"/>
    <p:sldId id="374" r:id="rId17"/>
    <p:sldId id="384" r:id="rId18"/>
    <p:sldId id="380" r:id="rId19"/>
    <p:sldId id="412"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Pam Lahoud" initials="PL" lastIdx="2" clrIdx="1"/>
  <p:cmAuthor id="2" name="Peet Slikker" initials="PS" lastIdx="1" clrIdx="2"/>
  <p:cmAuthor id="3" name="Julie Rasnick" initials="J" lastIdx="2" clrIdx="3">
    <p:extLst>
      <p:ext uri="{19B8F6BF-5375-455C-9EA6-DF929625EA0E}">
        <p15:presenceInfo xmlns:p15="http://schemas.microsoft.com/office/powerpoint/2012/main" xmlns="" userId="S-1-5-21-124525095-708259637-1543119021-11770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C85"/>
    <a:srgbClr val="FFE48F"/>
    <a:srgbClr val="ECBA3C"/>
    <a:srgbClr val="BAE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17" autoAdjust="0"/>
    <p:restoredTop sz="47543" autoAdjust="0"/>
  </p:normalViewPr>
  <p:slideViewPr>
    <p:cSldViewPr>
      <p:cViewPr varScale="1">
        <p:scale>
          <a:sx n="37" d="100"/>
          <a:sy n="37" d="100"/>
        </p:scale>
        <p:origin x="-17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350" y="21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11/28/2012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 2011 Microsoft Corporation    	Microsoft Confidential</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05000" y="111696"/>
            <a:ext cx="3875087" cy="290512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192832" y="3098800"/>
            <a:ext cx="6624736"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smtClean="0"/>
              <a:t>© 2011 Microsoft Corporation    	Microsoft Confidential</a:t>
            </a:r>
            <a:endParaRPr lang="en-US"/>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1950" indent="0" algn="l" defTabSz="914400" rtl="0" eaLnBrk="1" latinLnBrk="0" hangingPunct="1">
      <a:defRPr sz="1200" kern="1200">
        <a:solidFill>
          <a:schemeClr val="tx1"/>
        </a:solidFill>
        <a:latin typeface="+mn-lt"/>
        <a:ea typeface="+mn-ea"/>
        <a:cs typeface="+mn-cs"/>
      </a:defRPr>
    </a:lvl3pPr>
    <a:lvl4pPr marL="542925" indent="0" algn="l" defTabSz="914400" rtl="0" eaLnBrk="1" latinLnBrk="0" hangingPunct="1">
      <a:defRPr sz="1200" kern="1200">
        <a:solidFill>
          <a:schemeClr val="tx1"/>
        </a:solidFill>
        <a:latin typeface="+mn-lt"/>
        <a:ea typeface="+mn-ea"/>
        <a:cs typeface="+mn-cs"/>
      </a:defRPr>
    </a:lvl4pPr>
    <a:lvl5pPr marL="714375"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en-us/library/ms191250.asp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ms189862.aspx"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msdn.microsoft.com/en-us/library/ms191236.aspx" TargetMode="External"/><Relationship Id="rId5" Type="http://schemas.openxmlformats.org/officeDocument/2006/relationships/hyperlink" Target="http://msdn.microsoft.com/en-us/library/ms188258.aspx" TargetMode="External"/><Relationship Id="rId4" Type="http://schemas.openxmlformats.org/officeDocument/2006/relationships/hyperlink" Target="http://msdn.microsoft.com/en-us/library/ms175464.aspx"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ms175002.aspx"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msdn.microsoft.com/en-us/library/cc879317.aspx" TargetMode="External"/><Relationship Id="rId5" Type="http://schemas.openxmlformats.org/officeDocument/2006/relationships/hyperlink" Target="http://msdn.microsoft.com/en-us/library/bb510625(v=sql.110).aspx" TargetMode="External"/><Relationship Id="rId4" Type="http://schemas.openxmlformats.org/officeDocument/2006/relationships/hyperlink" Target="http://msdn.microsoft.com/en-us/library/ms189472.aspx"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ms190309(v=sql.110).asp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blogs.msdn.com/b/craigfr/archive/2010/01/20/more-on-implicit-conversions.asp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0</a:t>
            </a:fld>
            <a:endParaRPr lang="en-US"/>
          </a:p>
        </p:txBody>
      </p:sp>
    </p:spTree>
    <p:extLst>
      <p:ext uri="{BB962C8B-B14F-4D97-AF65-F5344CB8AC3E}">
        <p14:creationId xmlns:p14="http://schemas.microsoft.com/office/powerpoint/2010/main" val="546831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lnSpcReduction="10000"/>
          </a:bodyPr>
          <a:lstStyle/>
          <a:p>
            <a:r>
              <a:rPr lang="en-AU" b="0" dirty="0" smtClean="0"/>
              <a:t>Replacing a non-</a:t>
            </a:r>
            <a:r>
              <a:rPr lang="en-AU" b="0" dirty="0" err="1" smtClean="0"/>
              <a:t>SARGable</a:t>
            </a:r>
            <a:r>
              <a:rPr lang="en-AU" b="0" baseline="0" dirty="0" smtClean="0"/>
              <a:t> expression with an indexed computed column will allow code to be re-written with a direct reference to a column. This will create a </a:t>
            </a:r>
            <a:r>
              <a:rPr lang="en-AU" b="0" baseline="0" dirty="0" err="1" smtClean="0"/>
              <a:t>SARGable</a:t>
            </a:r>
            <a:r>
              <a:rPr lang="en-AU" b="0" baseline="0" dirty="0" smtClean="0"/>
              <a:t> expression and allow SQL Server to utilize an index.</a:t>
            </a:r>
            <a:endParaRPr lang="en-AU" b="0" dirty="0" smtClean="0"/>
          </a:p>
          <a:p>
            <a:endParaRPr lang="en-AU" b="0" dirty="0" smtClean="0"/>
          </a:p>
          <a:p>
            <a:r>
              <a:rPr lang="en-AU" b="0" dirty="0" smtClean="0"/>
              <a:t>The optimizer will guess</a:t>
            </a:r>
            <a:r>
              <a:rPr lang="en-AU" b="0" baseline="0" dirty="0" smtClean="0"/>
              <a:t> 30% </a:t>
            </a:r>
            <a:r>
              <a:rPr lang="en-AU" b="1" baseline="0" dirty="0" smtClean="0"/>
              <a:t>s</a:t>
            </a:r>
            <a:r>
              <a:rPr lang="en-AU" b="1" dirty="0" smtClean="0"/>
              <a:t>electivity</a:t>
            </a:r>
            <a:r>
              <a:rPr lang="en-AU" b="0" dirty="0" smtClean="0"/>
              <a:t> for</a:t>
            </a:r>
            <a:r>
              <a:rPr lang="en-AU" b="0" baseline="0" dirty="0" smtClean="0"/>
              <a:t> inequality expressions that reference more than one column. Creating a computed column on the expression will allow SQL Server to build accurate statistics which will help to create better execution plans. SQL Server can automatically match an expression to a computed column to utilize the statistics, which means the code does not have to be changed to include the new computed column. The expression must exactly match the definition of the computed column.</a:t>
            </a:r>
          </a:p>
          <a:p>
            <a:endParaRPr lang="en-AU" b="0" baseline="0" dirty="0" smtClean="0"/>
          </a:p>
          <a:p>
            <a:r>
              <a:rPr lang="en-AU" dirty="0" smtClean="0"/>
              <a:t>In the following example, SQL Server is only able to guess at the selectivity of the query and brings back more rows than it estimated. Adding the computed column, </a:t>
            </a:r>
            <a:r>
              <a:rPr lang="en-AU" dirty="0" err="1" smtClean="0"/>
              <a:t>OverQuota</a:t>
            </a:r>
            <a:r>
              <a:rPr lang="en-AU" dirty="0" smtClean="0"/>
              <a:t>, means that SQL Server is able to accurately estimate the number of rows.</a:t>
            </a:r>
            <a:endParaRPr lang="en-AU" b="0" baseline="0" dirty="0" smtClean="0"/>
          </a:p>
          <a:p>
            <a:endParaRPr lang="en-AU" b="1" dirty="0"/>
          </a:p>
          <a:p>
            <a:endParaRPr lang="en-AU" b="1" dirty="0" smtClean="0"/>
          </a:p>
          <a:p>
            <a:endParaRPr lang="en-AU" b="1" dirty="0"/>
          </a:p>
          <a:p>
            <a:endParaRPr lang="en-AU" b="1" dirty="0" smtClean="0"/>
          </a:p>
          <a:p>
            <a:endParaRPr lang="en-AU" b="1" dirty="0" smtClean="0"/>
          </a:p>
          <a:p>
            <a:endParaRPr lang="en-AU" dirty="0" smtClean="0"/>
          </a:p>
          <a:p>
            <a:endParaRPr lang="en-AU" dirty="0" smtClean="0"/>
          </a:p>
          <a:p>
            <a:endParaRPr lang="en-AU" dirty="0"/>
          </a:p>
          <a:p>
            <a:endParaRPr lang="en-AU" dirty="0" smtClean="0"/>
          </a:p>
          <a:p>
            <a:endParaRPr lang="en-AU" dirty="0"/>
          </a:p>
          <a:p>
            <a:r>
              <a:rPr lang="en-AU" dirty="0" smtClean="0"/>
              <a:t>Computed </a:t>
            </a:r>
            <a:r>
              <a:rPr lang="en-AU" dirty="0"/>
              <a:t>columns used as CHECK, FOREIGN KEY, or NOT NULL constraints must be marked PERSISTED. A computed column can be used as a key column in an index or as part of any PRIMARY KEY or UNIQUE constraint if the computed column value is defined by a deterministic expression and the data type of the result is allowed in index columns. </a:t>
            </a:r>
            <a:endParaRPr lang="en-AU" dirty="0" smtClean="0"/>
          </a:p>
          <a:p>
            <a:endParaRPr lang="en-AU" dirty="0" smtClean="0"/>
          </a:p>
          <a:p>
            <a:r>
              <a:rPr lang="en-AU" dirty="0" smtClean="0"/>
              <a:t>More information:</a:t>
            </a:r>
          </a:p>
          <a:p>
            <a:r>
              <a:rPr lang="en-AU" dirty="0"/>
              <a:t>Computed Columns</a:t>
            </a:r>
            <a:endParaRPr lang="en-AU" dirty="0" smtClean="0"/>
          </a:p>
          <a:p>
            <a:r>
              <a:rPr lang="en-AU" dirty="0">
                <a:hlinkClick r:id="rId3"/>
              </a:rPr>
              <a:t>http://</a:t>
            </a:r>
            <a:r>
              <a:rPr lang="en-AU" dirty="0" smtClean="0">
                <a:hlinkClick r:id="rId3"/>
              </a:rPr>
              <a:t>msdn.microsoft.com/en-us/library/ms191250.aspx</a:t>
            </a:r>
            <a:r>
              <a:rPr lang="en-AU" dirty="0" smtClean="0"/>
              <a:t> </a:t>
            </a: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a:p>
        </p:txBody>
      </p:sp>
      <p:sp>
        <p:nvSpPr>
          <p:cNvPr id="6" name="Rectangle 5"/>
          <p:cNvSpPr/>
          <p:nvPr/>
        </p:nvSpPr>
        <p:spPr>
          <a:xfrm>
            <a:off x="552872" y="5440288"/>
            <a:ext cx="5760640" cy="1296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50" dirty="0">
                <a:solidFill>
                  <a:srgbClr val="0000FF"/>
                </a:solidFill>
                <a:latin typeface="Consolas"/>
              </a:rPr>
              <a:t>SELECT</a:t>
            </a:r>
            <a:r>
              <a:rPr lang="en-AU" sz="1050" dirty="0">
                <a:solidFill>
                  <a:prstClr val="black"/>
                </a:solidFill>
                <a:latin typeface="Consolas"/>
              </a:rPr>
              <a:t> </a:t>
            </a:r>
            <a:r>
              <a:rPr lang="en-AU" sz="1050" dirty="0">
                <a:solidFill>
                  <a:srgbClr val="808080"/>
                </a:solidFill>
                <a:latin typeface="Consolas"/>
              </a:rPr>
              <a:t>*</a:t>
            </a:r>
            <a:r>
              <a:rPr lang="en-AU" sz="1050" dirty="0">
                <a:solidFill>
                  <a:prstClr val="black"/>
                </a:solidFill>
                <a:latin typeface="Consolas"/>
              </a:rPr>
              <a:t> </a:t>
            </a:r>
          </a:p>
          <a:p>
            <a:r>
              <a:rPr lang="en-AU" sz="1050" dirty="0">
                <a:solidFill>
                  <a:srgbClr val="0000FF"/>
                </a:solidFill>
                <a:latin typeface="Consolas"/>
              </a:rPr>
              <a:t>FROM</a:t>
            </a:r>
            <a:r>
              <a:rPr lang="en-AU" sz="1050" dirty="0">
                <a:solidFill>
                  <a:prstClr val="black"/>
                </a:solidFill>
                <a:latin typeface="Consolas"/>
              </a:rPr>
              <a:t> </a:t>
            </a:r>
            <a:r>
              <a:rPr lang="en-AU" sz="1050" dirty="0" err="1">
                <a:solidFill>
                  <a:srgbClr val="008080"/>
                </a:solidFill>
                <a:latin typeface="Consolas"/>
              </a:rPr>
              <a:t>Sales</a:t>
            </a:r>
            <a:r>
              <a:rPr lang="en-AU" sz="1050" dirty="0" err="1">
                <a:solidFill>
                  <a:srgbClr val="808080"/>
                </a:solidFill>
                <a:latin typeface="Consolas"/>
              </a:rPr>
              <a:t>.</a:t>
            </a:r>
            <a:r>
              <a:rPr lang="en-AU" sz="1050" dirty="0" err="1">
                <a:solidFill>
                  <a:srgbClr val="008080"/>
                </a:solidFill>
                <a:latin typeface="Consolas"/>
              </a:rPr>
              <a:t>SalesPerson</a:t>
            </a:r>
            <a:r>
              <a:rPr lang="en-AU" sz="1050" dirty="0">
                <a:solidFill>
                  <a:prstClr val="black"/>
                </a:solidFill>
                <a:latin typeface="Consolas"/>
              </a:rPr>
              <a:t> </a:t>
            </a:r>
            <a:r>
              <a:rPr lang="en-AU" sz="1050" dirty="0">
                <a:solidFill>
                  <a:srgbClr val="008080"/>
                </a:solidFill>
                <a:latin typeface="Consolas"/>
              </a:rPr>
              <a:t>sp</a:t>
            </a:r>
            <a:endParaRPr lang="en-AU" sz="1050" dirty="0">
              <a:solidFill>
                <a:prstClr val="black"/>
              </a:solidFill>
              <a:latin typeface="Consolas"/>
            </a:endParaRPr>
          </a:p>
          <a:p>
            <a:r>
              <a:rPr lang="en-AU" sz="1050" dirty="0">
                <a:solidFill>
                  <a:srgbClr val="0000FF"/>
                </a:solidFill>
                <a:latin typeface="Consolas"/>
              </a:rPr>
              <a:t>WHERE </a:t>
            </a:r>
            <a:r>
              <a:rPr lang="en-AU" sz="1050" dirty="0">
                <a:solidFill>
                  <a:srgbClr val="808080"/>
                </a:solidFill>
                <a:latin typeface="Consolas"/>
              </a:rPr>
              <a:t>(</a:t>
            </a:r>
            <a:r>
              <a:rPr lang="en-AU" sz="1050" dirty="0" err="1">
                <a:solidFill>
                  <a:srgbClr val="008080"/>
                </a:solidFill>
                <a:latin typeface="Consolas"/>
              </a:rPr>
              <a:t>sp</a:t>
            </a:r>
            <a:r>
              <a:rPr lang="en-AU" sz="1050" dirty="0" err="1">
                <a:solidFill>
                  <a:srgbClr val="808080"/>
                </a:solidFill>
                <a:latin typeface="Consolas"/>
              </a:rPr>
              <a:t>.</a:t>
            </a:r>
            <a:r>
              <a:rPr lang="en-AU" sz="1050" dirty="0" err="1">
                <a:solidFill>
                  <a:srgbClr val="008080"/>
                </a:solidFill>
                <a:latin typeface="Consolas"/>
              </a:rPr>
              <a:t>SalesYTD</a:t>
            </a:r>
            <a:r>
              <a:rPr lang="en-AU" sz="1050" dirty="0">
                <a:solidFill>
                  <a:srgbClr val="808080"/>
                </a:solidFill>
                <a:latin typeface="Consolas"/>
              </a:rPr>
              <a:t>/</a:t>
            </a:r>
            <a:r>
              <a:rPr lang="en-AU" sz="1050" dirty="0" err="1">
                <a:solidFill>
                  <a:srgbClr val="008080"/>
                </a:solidFill>
                <a:latin typeface="Consolas"/>
              </a:rPr>
              <a:t>sp</a:t>
            </a:r>
            <a:r>
              <a:rPr lang="en-AU" sz="1050" dirty="0" err="1">
                <a:solidFill>
                  <a:srgbClr val="808080"/>
                </a:solidFill>
                <a:latin typeface="Consolas"/>
              </a:rPr>
              <a:t>.</a:t>
            </a:r>
            <a:r>
              <a:rPr lang="en-AU" sz="1050" dirty="0" err="1">
                <a:solidFill>
                  <a:srgbClr val="008080"/>
                </a:solidFill>
                <a:latin typeface="Consolas"/>
              </a:rPr>
              <a:t>SalesQuota</a:t>
            </a:r>
            <a:r>
              <a:rPr lang="en-AU" sz="1050" dirty="0">
                <a:solidFill>
                  <a:srgbClr val="808080"/>
                </a:solidFill>
                <a:latin typeface="Consolas"/>
              </a:rPr>
              <a:t>)</a:t>
            </a:r>
            <a:r>
              <a:rPr lang="en-AU" sz="1050" dirty="0">
                <a:solidFill>
                  <a:prstClr val="black"/>
                </a:solidFill>
                <a:latin typeface="Consolas"/>
              </a:rPr>
              <a:t> </a:t>
            </a:r>
            <a:r>
              <a:rPr lang="en-AU" sz="1050" dirty="0">
                <a:solidFill>
                  <a:srgbClr val="808080"/>
                </a:solidFill>
                <a:latin typeface="Consolas"/>
              </a:rPr>
              <a:t>&gt;</a:t>
            </a:r>
            <a:r>
              <a:rPr lang="en-AU" sz="1050" dirty="0">
                <a:solidFill>
                  <a:prstClr val="black"/>
                </a:solidFill>
                <a:latin typeface="Consolas"/>
              </a:rPr>
              <a:t> </a:t>
            </a:r>
            <a:r>
              <a:rPr lang="en-AU" sz="1050" dirty="0" smtClean="0">
                <a:solidFill>
                  <a:prstClr val="black"/>
                </a:solidFill>
                <a:latin typeface="Consolas"/>
              </a:rPr>
              <a:t>1.1</a:t>
            </a:r>
          </a:p>
          <a:p>
            <a:r>
              <a:rPr lang="en-AU" sz="1050" dirty="0" smtClean="0">
                <a:solidFill>
                  <a:srgbClr val="0000FF"/>
                </a:solidFill>
                <a:latin typeface="Consolas"/>
              </a:rPr>
              <a:t>GO</a:t>
            </a:r>
            <a:endParaRPr lang="en-AU" sz="1050" dirty="0" smtClean="0">
              <a:solidFill>
                <a:prstClr val="black"/>
              </a:solidFill>
              <a:latin typeface="Consolas"/>
            </a:endParaRPr>
          </a:p>
          <a:p>
            <a:endParaRPr lang="en-AU" sz="1050" dirty="0">
              <a:solidFill>
                <a:prstClr val="black"/>
              </a:solidFill>
              <a:latin typeface="Consolas"/>
            </a:endParaRPr>
          </a:p>
          <a:p>
            <a:r>
              <a:rPr lang="en-AU" sz="1050" dirty="0">
                <a:solidFill>
                  <a:srgbClr val="0000FF"/>
                </a:solidFill>
                <a:latin typeface="Consolas"/>
              </a:rPr>
              <a:t>ALTER</a:t>
            </a:r>
            <a:r>
              <a:rPr lang="en-AU" sz="1050" dirty="0">
                <a:solidFill>
                  <a:prstClr val="black"/>
                </a:solidFill>
                <a:latin typeface="Consolas"/>
              </a:rPr>
              <a:t> </a:t>
            </a:r>
            <a:r>
              <a:rPr lang="en-AU" sz="1050" dirty="0">
                <a:solidFill>
                  <a:srgbClr val="0000FF"/>
                </a:solidFill>
                <a:latin typeface="Consolas"/>
              </a:rPr>
              <a:t>TABLE</a:t>
            </a:r>
            <a:r>
              <a:rPr lang="en-AU" sz="1050" dirty="0">
                <a:solidFill>
                  <a:prstClr val="black"/>
                </a:solidFill>
                <a:latin typeface="Consolas"/>
              </a:rPr>
              <a:t> </a:t>
            </a:r>
            <a:r>
              <a:rPr lang="en-AU" sz="1050" dirty="0" err="1">
                <a:solidFill>
                  <a:srgbClr val="008080"/>
                </a:solidFill>
                <a:latin typeface="Consolas"/>
              </a:rPr>
              <a:t>Sales</a:t>
            </a:r>
            <a:r>
              <a:rPr lang="en-AU" sz="1050" dirty="0" err="1">
                <a:solidFill>
                  <a:srgbClr val="808080"/>
                </a:solidFill>
                <a:latin typeface="Consolas"/>
              </a:rPr>
              <a:t>.</a:t>
            </a:r>
            <a:r>
              <a:rPr lang="en-AU" sz="1050" dirty="0" err="1">
                <a:solidFill>
                  <a:srgbClr val="008080"/>
                </a:solidFill>
                <a:latin typeface="Consolas"/>
              </a:rPr>
              <a:t>SalesPerson</a:t>
            </a:r>
            <a:r>
              <a:rPr lang="en-AU" sz="1050" dirty="0">
                <a:solidFill>
                  <a:prstClr val="black"/>
                </a:solidFill>
                <a:latin typeface="Consolas"/>
              </a:rPr>
              <a:t> </a:t>
            </a:r>
            <a:r>
              <a:rPr lang="en-AU" sz="1050" dirty="0">
                <a:solidFill>
                  <a:srgbClr val="0000FF"/>
                </a:solidFill>
                <a:latin typeface="Consolas"/>
              </a:rPr>
              <a:t>ADD</a:t>
            </a:r>
            <a:endParaRPr lang="en-AU" sz="1050" dirty="0">
              <a:solidFill>
                <a:prstClr val="black"/>
              </a:solidFill>
              <a:latin typeface="Consolas"/>
            </a:endParaRPr>
          </a:p>
          <a:p>
            <a:r>
              <a:rPr lang="en-AU" sz="1050" dirty="0" err="1">
                <a:solidFill>
                  <a:srgbClr val="008080"/>
                </a:solidFill>
                <a:latin typeface="Consolas"/>
              </a:rPr>
              <a:t>OverQuota</a:t>
            </a:r>
            <a:r>
              <a:rPr lang="en-AU" sz="1050" dirty="0">
                <a:solidFill>
                  <a:prstClr val="black"/>
                </a:solidFill>
                <a:latin typeface="Consolas"/>
              </a:rPr>
              <a:t>  </a:t>
            </a:r>
            <a:r>
              <a:rPr lang="en-AU" sz="1050" dirty="0">
                <a:solidFill>
                  <a:srgbClr val="0000FF"/>
                </a:solidFill>
                <a:latin typeface="Consolas"/>
              </a:rPr>
              <a:t>AS</a:t>
            </a:r>
            <a:r>
              <a:rPr lang="en-AU" sz="1050" dirty="0">
                <a:solidFill>
                  <a:prstClr val="black"/>
                </a:solidFill>
                <a:latin typeface="Consolas"/>
              </a:rPr>
              <a:t> </a:t>
            </a:r>
            <a:r>
              <a:rPr lang="en-AU" sz="1050" dirty="0" err="1">
                <a:solidFill>
                  <a:srgbClr val="008080"/>
                </a:solidFill>
                <a:latin typeface="Consolas"/>
              </a:rPr>
              <a:t>SalesYTD</a:t>
            </a:r>
            <a:r>
              <a:rPr lang="en-AU" sz="1050" dirty="0">
                <a:solidFill>
                  <a:srgbClr val="808080"/>
                </a:solidFill>
                <a:latin typeface="Consolas"/>
              </a:rPr>
              <a:t>/</a:t>
            </a:r>
            <a:r>
              <a:rPr lang="en-AU" sz="1050" dirty="0" err="1">
                <a:solidFill>
                  <a:srgbClr val="008080"/>
                </a:solidFill>
                <a:latin typeface="Consolas"/>
              </a:rPr>
              <a:t>SalesQuota</a:t>
            </a:r>
            <a:r>
              <a:rPr lang="en-AU" sz="1050" dirty="0">
                <a:solidFill>
                  <a:prstClr val="black"/>
                </a:solidFill>
                <a:latin typeface="Consolas"/>
              </a:rPr>
              <a:t> </a:t>
            </a:r>
            <a:r>
              <a:rPr lang="en-AU" sz="1050" dirty="0" smtClean="0">
                <a:solidFill>
                  <a:srgbClr val="0000FF"/>
                </a:solidFill>
                <a:latin typeface="Consolas"/>
              </a:rPr>
              <a:t>PERSISTED</a:t>
            </a:r>
          </a:p>
          <a:p>
            <a:r>
              <a:rPr lang="en-AU" sz="1050" dirty="0">
                <a:solidFill>
                  <a:srgbClr val="0000FF"/>
                </a:solidFill>
                <a:latin typeface="Consolas"/>
              </a:rPr>
              <a:t>GO</a:t>
            </a:r>
          </a:p>
        </p:txBody>
      </p:sp>
    </p:spTree>
    <p:extLst>
      <p:ext uri="{BB962C8B-B14F-4D97-AF65-F5344CB8AC3E}">
        <p14:creationId xmlns:p14="http://schemas.microsoft.com/office/powerpoint/2010/main" val="4063492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--Computed Column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--create demo table</a:t>
            </a: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dbo.productTest</a:t>
            </a:r>
            <a:r>
              <a:rPr lang="en-US" sz="1200" kern="1200" dirty="0" smtClean="0">
                <a:solidFill>
                  <a:schemeClr val="tx1"/>
                </a:solidFill>
                <a:latin typeface="+mn-lt"/>
                <a:ea typeface="+mn-ea"/>
                <a:cs typeface="+mn-cs"/>
              </a:rPr>
              <a:t>') IS NOT NULL</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productTest</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dbo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productTest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StockQty</a:t>
            </a:r>
            <a:r>
              <a:rPr lang="en-US" sz="1200" kern="1200" dirty="0" smtClean="0">
                <a:solidFill>
                  <a:schemeClr val="tx1"/>
                </a:solidFill>
                <a:latin typeface="+mn-lt"/>
                <a:ea typeface="+mn-ea"/>
                <a:cs typeface="+mn-cs"/>
              </a:rPr>
              <a:t>]          SMALLINT NOT NULL,</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INT      NOT NULL,</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         MONEY    NOT NULL,</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UnitPriceDiscount</a:t>
            </a:r>
            <a:r>
              <a:rPr lang="en-US" sz="1200" kern="1200" dirty="0" smtClean="0">
                <a:solidFill>
                  <a:schemeClr val="tx1"/>
                </a:solidFill>
                <a:latin typeface="+mn-lt"/>
                <a:ea typeface="+mn-ea"/>
                <a:cs typeface="+mn-cs"/>
              </a:rPr>
              <a:t>] MONEY    NOT NULL,</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StockDate</a:t>
            </a:r>
            <a:r>
              <a:rPr lang="en-US" sz="1200" kern="1200" dirty="0" smtClean="0">
                <a:solidFill>
                  <a:schemeClr val="tx1"/>
                </a:solidFill>
                <a:latin typeface="+mn-lt"/>
                <a:ea typeface="+mn-ea"/>
                <a:cs typeface="+mn-cs"/>
              </a:rPr>
              <a:t>]         DATETIME NOT NULL</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INSERT INTO [</a:t>
            </a:r>
            <a:r>
              <a:rPr lang="en-US" sz="1200" kern="1200" dirty="0" err="1" smtClean="0">
                <a:solidFill>
                  <a:schemeClr val="tx1"/>
                </a:solidFill>
                <a:latin typeface="+mn-lt"/>
                <a:ea typeface="+mn-ea"/>
                <a:cs typeface="+mn-cs"/>
              </a:rPr>
              <a:t>dbo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productTest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OrderQty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UnitPriceDiscount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ModifiedDate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].[Sales].[</a:t>
            </a:r>
            <a:r>
              <a:rPr lang="en-US" sz="1200" kern="1200" dirty="0" err="1" smtClean="0">
                <a:solidFill>
                  <a:schemeClr val="tx1"/>
                </a:solidFill>
                <a:latin typeface="+mn-lt"/>
                <a:ea typeface="+mn-ea"/>
                <a:cs typeface="+mn-cs"/>
              </a:rPr>
              <a:t>SalesOrderDetail</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dbo.productTest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SET </a:t>
            </a:r>
            <a:r>
              <a:rPr lang="en-US" sz="1200" kern="1200" dirty="0" err="1" smtClean="0">
                <a:solidFill>
                  <a:schemeClr val="tx1"/>
                </a:solidFill>
                <a:latin typeface="+mn-lt"/>
                <a:ea typeface="+mn-ea"/>
                <a:cs typeface="+mn-cs"/>
              </a:rPr>
              <a:t>UnitPriceDiscount</a:t>
            </a:r>
            <a:r>
              <a:rPr lang="en-US" sz="1200" kern="1200" dirty="0" smtClean="0">
                <a:solidFill>
                  <a:schemeClr val="tx1"/>
                </a:solidFill>
                <a:latin typeface="+mn-lt"/>
                <a:ea typeface="+mn-ea"/>
                <a:cs typeface="+mn-cs"/>
              </a:rPr>
              <a:t> = round((</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 8), 1),</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StockDate</a:t>
            </a:r>
            <a:r>
              <a:rPr lang="en-US" sz="1200" kern="1200" dirty="0" smtClean="0">
                <a:solidFill>
                  <a:schemeClr val="tx1"/>
                </a:solidFill>
                <a:latin typeface="+mn-lt"/>
                <a:ea typeface="+mn-ea"/>
                <a:cs typeface="+mn-cs"/>
              </a:rPr>
              <a:t>         = CAST (((2013 -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 5) * 10000 +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 11) + 1) * 100 +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 27) + 1) AS CHAR (8));</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look at the base table</a:t>
            </a:r>
          </a:p>
          <a:p>
            <a:r>
              <a:rPr lang="en-US" sz="1200" kern="1200" dirty="0" smtClean="0">
                <a:solidFill>
                  <a:schemeClr val="tx1"/>
                </a:solidFill>
                <a:latin typeface="+mn-lt"/>
                <a:ea typeface="+mn-ea"/>
                <a:cs typeface="+mn-cs"/>
              </a:rPr>
              <a:t>SELECT TOP 10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dbo.productTest</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 query we want</a:t>
            </a:r>
          </a:p>
          <a:p>
            <a:r>
              <a:rPr lang="en-US" sz="1200" kern="1200" dirty="0" smtClean="0">
                <a:solidFill>
                  <a:schemeClr val="tx1"/>
                </a:solidFill>
                <a:latin typeface="+mn-lt"/>
                <a:ea typeface="+mn-ea"/>
                <a:cs typeface="+mn-cs"/>
              </a:rPr>
              <a:t>-- find all products where total stock after discount is greater than $10000</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isnull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 * ((1.0) - [</a:t>
            </a:r>
            <a:r>
              <a:rPr lang="en-US" sz="1200" kern="1200" dirty="0" err="1" smtClean="0">
                <a:solidFill>
                  <a:schemeClr val="tx1"/>
                </a:solidFill>
                <a:latin typeface="+mn-lt"/>
                <a:ea typeface="+mn-ea"/>
                <a:cs typeface="+mn-cs"/>
              </a:rPr>
              <a:t>UnitPriceDiscount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StockQty</a:t>
            </a:r>
            <a:r>
              <a:rPr lang="en-US" sz="1200" kern="1200" dirty="0" smtClean="0">
                <a:solidFill>
                  <a:schemeClr val="tx1"/>
                </a:solidFill>
                <a:latin typeface="+mn-lt"/>
                <a:ea typeface="+mn-ea"/>
                <a:cs typeface="+mn-cs"/>
              </a:rPr>
              <a:t>], (0.0)))</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dbo.productTest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isnull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 * ((1.0) - [</a:t>
            </a:r>
            <a:r>
              <a:rPr lang="en-US" sz="1200" kern="1200" dirty="0" err="1" smtClean="0">
                <a:solidFill>
                  <a:schemeClr val="tx1"/>
                </a:solidFill>
                <a:latin typeface="+mn-lt"/>
                <a:ea typeface="+mn-ea"/>
                <a:cs typeface="+mn-cs"/>
              </a:rPr>
              <a:t>UnitPriceDiscount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StockQty</a:t>
            </a:r>
            <a:r>
              <a:rPr lang="en-US" sz="1200" kern="1200" dirty="0" smtClean="0">
                <a:solidFill>
                  <a:schemeClr val="tx1"/>
                </a:solidFill>
                <a:latin typeface="+mn-lt"/>
                <a:ea typeface="+mn-ea"/>
                <a:cs typeface="+mn-cs"/>
              </a:rPr>
              <a:t>], (0.0))) &gt; 10000;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--add a computed column and create index on this computed column</a:t>
            </a:r>
          </a:p>
          <a:p>
            <a:r>
              <a:rPr lang="en-US" sz="1200" kern="1200" dirty="0" smtClean="0">
                <a:solidFill>
                  <a:schemeClr val="tx1"/>
                </a:solidFill>
                <a:latin typeface="+mn-lt"/>
                <a:ea typeface="+mn-ea"/>
                <a:cs typeface="+mn-cs"/>
              </a:rPr>
              <a:t>ALTER TABLE </a:t>
            </a:r>
            <a:r>
              <a:rPr lang="en-US" sz="1200" kern="1200" dirty="0" err="1" smtClean="0">
                <a:solidFill>
                  <a:schemeClr val="tx1"/>
                </a:solidFill>
                <a:latin typeface="+mn-lt"/>
                <a:ea typeface="+mn-ea"/>
                <a:cs typeface="+mn-cs"/>
              </a:rPr>
              <a:t>productTest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ADD </a:t>
            </a:r>
            <a:r>
              <a:rPr lang="en-US" sz="1200" kern="1200" dirty="0" err="1" smtClean="0">
                <a:solidFill>
                  <a:schemeClr val="tx1"/>
                </a:solidFill>
                <a:latin typeface="+mn-lt"/>
                <a:ea typeface="+mn-ea"/>
                <a:cs typeface="+mn-cs"/>
              </a:rPr>
              <a:t>stockValue</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isnull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 * ((1.0) - [</a:t>
            </a:r>
            <a:r>
              <a:rPr lang="en-US" sz="1200" kern="1200" dirty="0" err="1" smtClean="0">
                <a:solidFill>
                  <a:schemeClr val="tx1"/>
                </a:solidFill>
                <a:latin typeface="+mn-lt"/>
                <a:ea typeface="+mn-ea"/>
                <a:cs typeface="+mn-cs"/>
              </a:rPr>
              <a:t>UnitPriceDiscount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StockQty</a:t>
            </a:r>
            <a:r>
              <a:rPr lang="en-US" sz="1200" kern="1200" dirty="0" smtClean="0">
                <a:solidFill>
                  <a:schemeClr val="tx1"/>
                </a:solidFill>
                <a:latin typeface="+mn-lt"/>
                <a:ea typeface="+mn-ea"/>
                <a:cs typeface="+mn-cs"/>
              </a:rPr>
              <a:t>], (0.0)));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INDEX </a:t>
            </a:r>
            <a:r>
              <a:rPr lang="en-US" sz="1200" kern="1200" dirty="0" err="1" smtClean="0">
                <a:solidFill>
                  <a:schemeClr val="tx1"/>
                </a:solidFill>
                <a:latin typeface="+mn-lt"/>
                <a:ea typeface="+mn-ea"/>
                <a:cs typeface="+mn-cs"/>
              </a:rPr>
              <a:t>IX_StockValue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dbo.productTest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stockValue</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try the original query</a:t>
            </a:r>
          </a:p>
          <a:p>
            <a:r>
              <a:rPr lang="en-US" sz="1200" kern="1200" dirty="0" smtClean="0">
                <a:solidFill>
                  <a:schemeClr val="tx1"/>
                </a:solidFill>
                <a:latin typeface="+mn-lt"/>
                <a:ea typeface="+mn-ea"/>
                <a:cs typeface="+mn-cs"/>
              </a:rPr>
              <a:t>-- will SQL Server be able to pick up the index?</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       round((</a:t>
            </a:r>
            <a:r>
              <a:rPr lang="en-US" sz="1200" kern="1200" dirty="0" err="1" smtClean="0">
                <a:solidFill>
                  <a:schemeClr val="tx1"/>
                </a:solidFill>
                <a:latin typeface="+mn-lt"/>
                <a:ea typeface="+mn-ea"/>
                <a:cs typeface="+mn-cs"/>
              </a:rPr>
              <a:t>isnull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 * ((1.0) - [</a:t>
            </a:r>
            <a:r>
              <a:rPr lang="en-US" sz="1200" kern="1200" dirty="0" err="1" smtClean="0">
                <a:solidFill>
                  <a:schemeClr val="tx1"/>
                </a:solidFill>
                <a:latin typeface="+mn-lt"/>
                <a:ea typeface="+mn-ea"/>
                <a:cs typeface="+mn-cs"/>
              </a:rPr>
              <a:t>UnitPriceDiscount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StockQty</a:t>
            </a:r>
            <a:r>
              <a:rPr lang="en-US" sz="1200" kern="1200" dirty="0" smtClean="0">
                <a:solidFill>
                  <a:schemeClr val="tx1"/>
                </a:solidFill>
                <a:latin typeface="+mn-lt"/>
                <a:ea typeface="+mn-ea"/>
                <a:cs typeface="+mn-cs"/>
              </a:rPr>
              <a:t>], (0.0))), 1)</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dbo.productTest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isnull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 * ((1.0) - [</a:t>
            </a:r>
            <a:r>
              <a:rPr lang="en-US" sz="1200" kern="1200" dirty="0" err="1" smtClean="0">
                <a:solidFill>
                  <a:schemeClr val="tx1"/>
                </a:solidFill>
                <a:latin typeface="+mn-lt"/>
                <a:ea typeface="+mn-ea"/>
                <a:cs typeface="+mn-cs"/>
              </a:rPr>
              <a:t>UnitPriceDiscount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StockQty</a:t>
            </a:r>
            <a:r>
              <a:rPr lang="en-US" sz="1200" kern="1200" dirty="0" smtClean="0">
                <a:solidFill>
                  <a:schemeClr val="tx1"/>
                </a:solidFill>
                <a:latin typeface="+mn-lt"/>
                <a:ea typeface="+mn-ea"/>
                <a:cs typeface="+mn-cs"/>
              </a:rPr>
              <a:t>], (0.0))) &gt; 10000;</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or a bit easier to read now...</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dbo.productTest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stockValue</a:t>
            </a:r>
            <a:r>
              <a:rPr lang="en-US" sz="1200" kern="1200" dirty="0" smtClean="0">
                <a:solidFill>
                  <a:schemeClr val="tx1"/>
                </a:solidFill>
                <a:latin typeface="+mn-lt"/>
                <a:ea typeface="+mn-ea"/>
                <a:cs typeface="+mn-cs"/>
              </a:rPr>
              <a:t> &gt; 10000;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Demo 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definition of demo table</a:t>
            </a: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dbo.forDemoComputed</a:t>
            </a:r>
            <a:r>
              <a:rPr lang="en-US" sz="1200" kern="1200" dirty="0" smtClean="0">
                <a:solidFill>
                  <a:schemeClr val="tx1"/>
                </a:solidFill>
                <a:latin typeface="+mn-lt"/>
                <a:ea typeface="+mn-ea"/>
                <a:cs typeface="+mn-cs"/>
              </a:rPr>
              <a:t>') IS NOT NULL</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dbo.forDemoComputed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dbo.forDemoComputed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col1 VARCHAR (10) NOT NULL PRIMARY KEY,</a:t>
            </a:r>
          </a:p>
          <a:p>
            <a:r>
              <a:rPr lang="en-US" sz="1200" kern="1200" dirty="0" smtClean="0">
                <a:solidFill>
                  <a:schemeClr val="tx1"/>
                </a:solidFill>
                <a:latin typeface="+mn-lt"/>
                <a:ea typeface="+mn-ea"/>
                <a:cs typeface="+mn-cs"/>
              </a:rPr>
              <a:t>          col2 AS           CASE WHEN </a:t>
            </a:r>
            <a:r>
              <a:rPr lang="en-US" sz="1200" kern="1200" dirty="0" err="1" smtClean="0">
                <a:solidFill>
                  <a:schemeClr val="tx1"/>
                </a:solidFill>
                <a:latin typeface="+mn-lt"/>
                <a:ea typeface="+mn-ea"/>
                <a:cs typeface="+mn-cs"/>
              </a:rPr>
              <a:t>len</a:t>
            </a:r>
            <a:r>
              <a:rPr lang="en-US" sz="1200" kern="1200" dirty="0" smtClean="0">
                <a:solidFill>
                  <a:schemeClr val="tx1"/>
                </a:solidFill>
                <a:latin typeface="+mn-lt"/>
                <a:ea typeface="+mn-ea"/>
                <a:cs typeface="+mn-cs"/>
              </a:rPr>
              <a:t>(col1) &gt; 3 THEN substring(col1, 2, 2) ELSE NULL END,</a:t>
            </a:r>
          </a:p>
          <a:p>
            <a:r>
              <a:rPr lang="en-US" sz="1200" kern="1200" dirty="0" smtClean="0">
                <a:solidFill>
                  <a:schemeClr val="tx1"/>
                </a:solidFill>
                <a:latin typeface="+mn-lt"/>
                <a:ea typeface="+mn-ea"/>
                <a:cs typeface="+mn-cs"/>
              </a:rPr>
              <a:t>          col3 AS           CASE WHEN col1 LIKE '%AB%' THEN col1 ELSE NULL END</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populate the demo table with random data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AS VARCHAR (10);</a:t>
            </a:r>
          </a:p>
          <a:p>
            <a:r>
              <a:rPr lang="en-US" sz="1200" kern="1200" dirty="0" smtClean="0">
                <a:solidFill>
                  <a:schemeClr val="tx1"/>
                </a:solidFill>
                <a:latin typeface="+mn-lt"/>
                <a:ea typeface="+mn-ea"/>
                <a:cs typeface="+mn-cs"/>
              </a:rPr>
              <a:t>DECLARE @char AS INT;</a:t>
            </a:r>
          </a:p>
          <a:p>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inputVar</a:t>
            </a:r>
            <a:r>
              <a:rPr lang="en-US" sz="1200" kern="1200" dirty="0" smtClean="0">
                <a:solidFill>
                  <a:schemeClr val="tx1"/>
                </a:solidFill>
                <a:latin typeface="+mn-lt"/>
                <a:ea typeface="+mn-ea"/>
                <a:cs typeface="+mn-cs"/>
              </a:rPr>
              <a:t> AS VARCHAR (10);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@char = </a:t>
            </a:r>
            <a:r>
              <a:rPr lang="en-US" sz="1200" kern="1200" dirty="0" err="1" smtClean="0">
                <a:solidFill>
                  <a:schemeClr val="tx1"/>
                </a:solidFill>
                <a:latin typeface="+mn-lt"/>
                <a:ea typeface="+mn-ea"/>
                <a:cs typeface="+mn-cs"/>
              </a:rPr>
              <a:t>ascii</a:t>
            </a:r>
            <a:r>
              <a:rPr lang="en-US" sz="1200" kern="1200" dirty="0" smtClean="0">
                <a:solidFill>
                  <a:schemeClr val="tx1"/>
                </a:solidFill>
                <a:latin typeface="+mn-lt"/>
                <a:ea typeface="+mn-ea"/>
                <a:cs typeface="+mn-cs"/>
              </a:rPr>
              <a:t>('A');</a:t>
            </a: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WHILE @char &lt;= </a:t>
            </a:r>
            <a:r>
              <a:rPr lang="en-US" sz="1200" kern="1200" dirty="0" err="1" smtClean="0">
                <a:solidFill>
                  <a:schemeClr val="tx1"/>
                </a:solidFill>
                <a:latin typeface="+mn-lt"/>
                <a:ea typeface="+mn-ea"/>
                <a:cs typeface="+mn-cs"/>
              </a:rPr>
              <a:t>ascii</a:t>
            </a:r>
            <a:r>
              <a:rPr lang="en-US" sz="1200" kern="1200" dirty="0" smtClean="0">
                <a:solidFill>
                  <a:schemeClr val="tx1"/>
                </a:solidFill>
                <a:latin typeface="+mn-lt"/>
                <a:ea typeface="+mn-ea"/>
                <a:cs typeface="+mn-cs"/>
              </a:rPr>
              <a:t>('Z')</a:t>
            </a:r>
          </a:p>
          <a:p>
            <a:r>
              <a:rPr lang="en-US" sz="1200" kern="1200" dirty="0" smtClean="0">
                <a:solidFill>
                  <a:schemeClr val="tx1"/>
                </a:solidFill>
                <a:latin typeface="+mn-lt"/>
                <a:ea typeface="+mn-ea"/>
                <a:cs typeface="+mn-cs"/>
              </a:rPr>
              <a:t>          BEGIN</a:t>
            </a:r>
          </a:p>
          <a:p>
            <a:r>
              <a:rPr lang="da-DK" sz="1200" kern="1200" dirty="0" smtClean="0">
                <a:solidFill>
                  <a:schemeClr val="tx1"/>
                </a:solidFill>
                <a:latin typeface="+mn-lt"/>
                <a:ea typeface="+mn-ea"/>
                <a:cs typeface="+mn-cs"/>
              </a:rPr>
              <a:t>                    SET @inputVar = @var + char(@char);</a:t>
            </a:r>
          </a:p>
          <a:p>
            <a:r>
              <a:rPr lang="en-US" sz="1200" kern="1200" dirty="0" smtClean="0">
                <a:solidFill>
                  <a:schemeClr val="tx1"/>
                </a:solidFill>
                <a:latin typeface="+mn-lt"/>
                <a:ea typeface="+mn-ea"/>
                <a:cs typeface="+mn-cs"/>
              </a:rPr>
              <a:t>                    INSERT  </a:t>
            </a:r>
            <a:r>
              <a:rPr lang="en-US" sz="1200" kern="1200" dirty="0" err="1" smtClean="0">
                <a:solidFill>
                  <a:schemeClr val="tx1"/>
                </a:solidFill>
                <a:latin typeface="+mn-lt"/>
                <a:ea typeface="+mn-ea"/>
                <a:cs typeface="+mn-cs"/>
              </a:rPr>
              <a:t>dbo.forDemoComputed</a:t>
            </a:r>
            <a:r>
              <a:rPr lang="en-US" sz="1200" kern="1200" dirty="0" smtClean="0">
                <a:solidFill>
                  <a:schemeClr val="tx1"/>
                </a:solidFill>
                <a:latin typeface="+mn-lt"/>
                <a:ea typeface="+mn-ea"/>
                <a:cs typeface="+mn-cs"/>
              </a:rPr>
              <a:t> (col1)</a:t>
            </a:r>
          </a:p>
          <a:p>
            <a:r>
              <a:rPr lang="en-US" sz="1200" kern="1200" dirty="0" smtClean="0">
                <a:solidFill>
                  <a:schemeClr val="tx1"/>
                </a:solidFill>
                <a:latin typeface="+mn-lt"/>
                <a:ea typeface="+mn-ea"/>
                <a:cs typeface="+mn-cs"/>
              </a:rPr>
              <a:t>                    VALUES                     (@</a:t>
            </a:r>
            <a:r>
              <a:rPr lang="en-US" sz="1200" kern="1200" dirty="0" err="1" smtClean="0">
                <a:solidFill>
                  <a:schemeClr val="tx1"/>
                </a:solidFill>
                <a:latin typeface="+mn-lt"/>
                <a:ea typeface="+mn-ea"/>
                <a:cs typeface="+mn-cs"/>
              </a:rPr>
              <a:t>inputvar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SET @char = @char + 1;</a:t>
            </a:r>
          </a:p>
          <a:p>
            <a:r>
              <a:rPr lang="en-US" sz="1200" kern="1200" dirty="0" smtClean="0">
                <a:solidFill>
                  <a:schemeClr val="tx1"/>
                </a:solidFill>
                <a:latin typeface="+mn-lt"/>
                <a:ea typeface="+mn-ea"/>
                <a:cs typeface="+mn-cs"/>
              </a:rPr>
              <a:t>          END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INTO   #temp</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dbo.forDemoComputed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create enough rows in the demo table to create parallelism on a scan:</a:t>
            </a:r>
          </a:p>
          <a:p>
            <a:r>
              <a:rPr lang="en-US" sz="1200" kern="1200" dirty="0" smtClean="0">
                <a:solidFill>
                  <a:schemeClr val="tx1"/>
                </a:solidFill>
                <a:latin typeface="+mn-lt"/>
                <a:ea typeface="+mn-ea"/>
                <a:cs typeface="+mn-cs"/>
              </a:rPr>
              <a:t>INSERT INTO </a:t>
            </a:r>
            <a:r>
              <a:rPr lang="en-US" sz="1200" kern="1200" dirty="0" err="1" smtClean="0">
                <a:solidFill>
                  <a:schemeClr val="tx1"/>
                </a:solidFill>
                <a:latin typeface="+mn-lt"/>
                <a:ea typeface="+mn-ea"/>
                <a:cs typeface="+mn-cs"/>
              </a:rPr>
              <a:t>dbo.forDemoComputed</a:t>
            </a:r>
            <a:r>
              <a:rPr lang="en-US" sz="1200" kern="1200" dirty="0" smtClean="0">
                <a:solidFill>
                  <a:schemeClr val="tx1"/>
                </a:solidFill>
                <a:latin typeface="+mn-lt"/>
                <a:ea typeface="+mn-ea"/>
                <a:cs typeface="+mn-cs"/>
              </a:rPr>
              <a:t> (col1)</a:t>
            </a:r>
          </a:p>
          <a:p>
            <a:r>
              <a:rPr lang="en-US" sz="1200" kern="1200" dirty="0" smtClean="0">
                <a:solidFill>
                  <a:schemeClr val="tx1"/>
                </a:solidFill>
                <a:latin typeface="+mn-lt"/>
                <a:ea typeface="+mn-ea"/>
                <a:cs typeface="+mn-cs"/>
              </a:rPr>
              <a:t>SELECT l.col1 + r.col1</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dbo.forDemoComputed</a:t>
            </a:r>
            <a:r>
              <a:rPr lang="en-US" sz="1200" kern="1200" dirty="0" smtClean="0">
                <a:solidFill>
                  <a:schemeClr val="tx1"/>
                </a:solidFill>
                <a:latin typeface="+mn-lt"/>
                <a:ea typeface="+mn-ea"/>
                <a:cs typeface="+mn-cs"/>
              </a:rPr>
              <a:t> AS l CROSS JOIN #temp AS 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INSERT INTO </a:t>
            </a:r>
            <a:r>
              <a:rPr lang="en-US" sz="1200" kern="1200" dirty="0" err="1" smtClean="0">
                <a:solidFill>
                  <a:schemeClr val="tx1"/>
                </a:solidFill>
                <a:latin typeface="+mn-lt"/>
                <a:ea typeface="+mn-ea"/>
                <a:cs typeface="+mn-cs"/>
              </a:rPr>
              <a:t>dbo.forDemoComputed</a:t>
            </a:r>
            <a:r>
              <a:rPr lang="en-US" sz="1200" kern="1200" dirty="0" smtClean="0">
                <a:solidFill>
                  <a:schemeClr val="tx1"/>
                </a:solidFill>
                <a:latin typeface="+mn-lt"/>
                <a:ea typeface="+mn-ea"/>
                <a:cs typeface="+mn-cs"/>
              </a:rPr>
              <a:t> (col1)</a:t>
            </a:r>
          </a:p>
          <a:p>
            <a:r>
              <a:rPr lang="en-US" sz="1200" kern="1200" dirty="0" smtClean="0">
                <a:solidFill>
                  <a:schemeClr val="tx1"/>
                </a:solidFill>
                <a:latin typeface="+mn-lt"/>
                <a:ea typeface="+mn-ea"/>
                <a:cs typeface="+mn-cs"/>
              </a:rPr>
              <a:t>SELECT l.col1 + r.col1</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dbo.forDemoComputed</a:t>
            </a:r>
            <a:r>
              <a:rPr lang="en-US" sz="1200" kern="1200" dirty="0" smtClean="0">
                <a:solidFill>
                  <a:schemeClr val="tx1"/>
                </a:solidFill>
                <a:latin typeface="+mn-lt"/>
                <a:ea typeface="+mn-ea"/>
                <a:cs typeface="+mn-cs"/>
              </a:rPr>
              <a:t> AS l CROSS JOIN #temp AS r</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len</a:t>
            </a:r>
            <a:r>
              <a:rPr lang="en-US" sz="1200" kern="1200" dirty="0" smtClean="0">
                <a:solidFill>
                  <a:schemeClr val="tx1"/>
                </a:solidFill>
                <a:latin typeface="+mn-lt"/>
                <a:ea typeface="+mn-ea"/>
                <a:cs typeface="+mn-cs"/>
              </a:rPr>
              <a:t>(l.col1) &gt; 1;</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INSERT INTO </a:t>
            </a:r>
            <a:r>
              <a:rPr lang="en-US" sz="1200" kern="1200" dirty="0" err="1" smtClean="0">
                <a:solidFill>
                  <a:schemeClr val="tx1"/>
                </a:solidFill>
                <a:latin typeface="+mn-lt"/>
                <a:ea typeface="+mn-ea"/>
                <a:cs typeface="+mn-cs"/>
              </a:rPr>
              <a:t>dbo.forDemoComputed</a:t>
            </a:r>
            <a:r>
              <a:rPr lang="en-US" sz="1200" kern="1200" dirty="0" smtClean="0">
                <a:solidFill>
                  <a:schemeClr val="tx1"/>
                </a:solidFill>
                <a:latin typeface="+mn-lt"/>
                <a:ea typeface="+mn-ea"/>
                <a:cs typeface="+mn-cs"/>
              </a:rPr>
              <a:t> (col1)</a:t>
            </a:r>
          </a:p>
          <a:p>
            <a:r>
              <a:rPr lang="en-US" sz="1200" kern="1200" dirty="0" smtClean="0">
                <a:solidFill>
                  <a:schemeClr val="tx1"/>
                </a:solidFill>
                <a:latin typeface="+mn-lt"/>
                <a:ea typeface="+mn-ea"/>
                <a:cs typeface="+mn-cs"/>
              </a:rPr>
              <a:t>SELECT l.col1 + r.col1</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forDemoComputed</a:t>
            </a:r>
            <a:r>
              <a:rPr lang="en-US" sz="1200" kern="1200" dirty="0" smtClean="0">
                <a:solidFill>
                  <a:schemeClr val="tx1"/>
                </a:solidFill>
                <a:latin typeface="+mn-lt"/>
                <a:ea typeface="+mn-ea"/>
                <a:cs typeface="+mn-cs"/>
              </a:rPr>
              <a:t> AS l CROSS JOIN #temp AS r</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len</a:t>
            </a:r>
            <a:r>
              <a:rPr lang="en-US" sz="1200" kern="1200" dirty="0" smtClean="0">
                <a:solidFill>
                  <a:schemeClr val="tx1"/>
                </a:solidFill>
                <a:latin typeface="+mn-lt"/>
                <a:ea typeface="+mn-ea"/>
                <a:cs typeface="+mn-cs"/>
              </a:rPr>
              <a:t>(l.col1) &gt; 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INSERT INTO </a:t>
            </a:r>
            <a:r>
              <a:rPr lang="en-US" sz="1200" kern="1200" dirty="0" err="1" smtClean="0">
                <a:solidFill>
                  <a:schemeClr val="tx1"/>
                </a:solidFill>
                <a:latin typeface="+mn-lt"/>
                <a:ea typeface="+mn-ea"/>
                <a:cs typeface="+mn-cs"/>
              </a:rPr>
              <a:t>dbo.forDemoComputed</a:t>
            </a:r>
            <a:r>
              <a:rPr lang="en-US" sz="1200" kern="1200" dirty="0" smtClean="0">
                <a:solidFill>
                  <a:schemeClr val="tx1"/>
                </a:solidFill>
                <a:latin typeface="+mn-lt"/>
                <a:ea typeface="+mn-ea"/>
                <a:cs typeface="+mn-cs"/>
              </a:rPr>
              <a:t> (col1)</a:t>
            </a:r>
          </a:p>
          <a:p>
            <a:r>
              <a:rPr lang="en-US" sz="1200" kern="1200" dirty="0" smtClean="0">
                <a:solidFill>
                  <a:schemeClr val="tx1"/>
                </a:solidFill>
                <a:latin typeface="+mn-lt"/>
                <a:ea typeface="+mn-ea"/>
                <a:cs typeface="+mn-cs"/>
              </a:rPr>
              <a:t>SELECT TOP 1000000 l.col1 + r.col1</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forDemoComputed</a:t>
            </a:r>
            <a:r>
              <a:rPr lang="en-US" sz="1200" kern="1200" dirty="0" smtClean="0">
                <a:solidFill>
                  <a:schemeClr val="tx1"/>
                </a:solidFill>
                <a:latin typeface="+mn-lt"/>
                <a:ea typeface="+mn-ea"/>
                <a:cs typeface="+mn-cs"/>
              </a:rPr>
              <a:t> AS l CROSS JOIN #temp AS r</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len</a:t>
            </a:r>
            <a:r>
              <a:rPr lang="en-US" sz="1200" kern="1200" dirty="0" smtClean="0">
                <a:solidFill>
                  <a:schemeClr val="tx1"/>
                </a:solidFill>
                <a:latin typeface="+mn-lt"/>
                <a:ea typeface="+mn-ea"/>
                <a:cs typeface="+mn-cs"/>
              </a:rPr>
              <a:t>(l.col1) &gt; 3;</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DROP TABLE #temp;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look at the execution plan for the following query.</a:t>
            </a:r>
          </a:p>
          <a:p>
            <a:r>
              <a:rPr lang="en-US" sz="1200" kern="1200" dirty="0" smtClean="0">
                <a:solidFill>
                  <a:schemeClr val="tx1"/>
                </a:solidFill>
                <a:latin typeface="+mn-lt"/>
                <a:ea typeface="+mn-ea"/>
                <a:cs typeface="+mn-cs"/>
              </a:rPr>
              <a:t>-- we should be able to do a seek on our index.</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dbo.forDemoComputed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col1 LIKE '%AB%';</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dbo.forDemoComputed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substring(col1, 1, 2) = 'AB';</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look at the execution plan for the following query to see the difference</a:t>
            </a:r>
          </a:p>
          <a:p>
            <a:r>
              <a:rPr lang="en-US" sz="1200" kern="1200" dirty="0" smtClean="0">
                <a:solidFill>
                  <a:schemeClr val="tx1"/>
                </a:solidFill>
                <a:latin typeface="+mn-lt"/>
                <a:ea typeface="+mn-ea"/>
                <a:cs typeface="+mn-cs"/>
              </a:rPr>
              <a:t>-- keep in mind that col2 is not indexed at this point, </a:t>
            </a:r>
          </a:p>
          <a:p>
            <a:r>
              <a:rPr lang="en-US" sz="1200" kern="1200" dirty="0" smtClean="0">
                <a:solidFill>
                  <a:schemeClr val="tx1"/>
                </a:solidFill>
                <a:latin typeface="+mn-lt"/>
                <a:ea typeface="+mn-ea"/>
                <a:cs typeface="+mn-cs"/>
              </a:rPr>
              <a:t>-- and the computed column is not persisted here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col1</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dbo.forDemoComputed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col2 = 'AB';</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but I can create an index on the computed column </a:t>
            </a:r>
          </a:p>
          <a:p>
            <a:r>
              <a:rPr lang="en-US" sz="1200" kern="1200" dirty="0" smtClean="0">
                <a:solidFill>
                  <a:schemeClr val="tx1"/>
                </a:solidFill>
                <a:latin typeface="+mn-lt"/>
                <a:ea typeface="+mn-ea"/>
                <a:cs typeface="+mn-cs"/>
              </a:rPr>
              <a:t>-- rather than using the function in the "WHERE" or the "LIKE"</a:t>
            </a:r>
          </a:p>
          <a:p>
            <a:r>
              <a:rPr lang="en-US" sz="1200" kern="1200" dirty="0" smtClean="0">
                <a:solidFill>
                  <a:schemeClr val="tx1"/>
                </a:solidFill>
                <a:latin typeface="+mn-lt"/>
                <a:ea typeface="+mn-ea"/>
                <a:cs typeface="+mn-cs"/>
              </a:rPr>
              <a:t>-- So do this: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CREATE INDEX </a:t>
            </a:r>
            <a:r>
              <a:rPr lang="en-US" sz="1200" kern="1200" dirty="0" err="1" smtClean="0">
                <a:solidFill>
                  <a:schemeClr val="tx1"/>
                </a:solidFill>
                <a:latin typeface="+mn-lt"/>
                <a:ea typeface="+mn-ea"/>
                <a:cs typeface="+mn-cs"/>
              </a:rPr>
              <a:t>forDemoNonclusteredComputedColumn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dbo.forDemoComputed</a:t>
            </a:r>
            <a:r>
              <a:rPr lang="en-US" sz="1200" kern="1200" dirty="0" smtClean="0">
                <a:solidFill>
                  <a:schemeClr val="tx1"/>
                </a:solidFill>
                <a:latin typeface="+mn-lt"/>
                <a:ea typeface="+mn-ea"/>
                <a:cs typeface="+mn-cs"/>
              </a:rPr>
              <a:t>(col2);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CREATE INDEX </a:t>
            </a:r>
            <a:r>
              <a:rPr lang="en-US" sz="1200" kern="1200" dirty="0" err="1" smtClean="0">
                <a:solidFill>
                  <a:schemeClr val="tx1"/>
                </a:solidFill>
                <a:latin typeface="+mn-lt"/>
                <a:ea typeface="+mn-ea"/>
                <a:cs typeface="+mn-cs"/>
              </a:rPr>
              <a:t>forDemoNonclusteredComputedColumnLike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dbo.forDemoComputed</a:t>
            </a:r>
            <a:r>
              <a:rPr lang="en-US" sz="1200" kern="1200" dirty="0" smtClean="0">
                <a:solidFill>
                  <a:schemeClr val="tx1"/>
                </a:solidFill>
                <a:latin typeface="+mn-lt"/>
                <a:ea typeface="+mn-ea"/>
                <a:cs typeface="+mn-cs"/>
              </a:rPr>
              <a:t>(col3);</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then look at the vast improvement in performance over using the substring operator</a:t>
            </a:r>
          </a:p>
          <a:p>
            <a:r>
              <a:rPr lang="en-US" sz="1200" kern="1200" dirty="0" smtClean="0">
                <a:solidFill>
                  <a:schemeClr val="tx1"/>
                </a:solidFill>
                <a:latin typeface="+mn-lt"/>
                <a:ea typeface="+mn-ea"/>
                <a:cs typeface="+mn-cs"/>
              </a:rPr>
              <a:t>SELECT col1</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dbo.forDemoComputed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col2 = 'AB';</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or over using the 'LIKE' operator:</a:t>
            </a:r>
          </a:p>
          <a:p>
            <a:r>
              <a:rPr lang="en-US" sz="1200" kern="1200" dirty="0" smtClean="0">
                <a:solidFill>
                  <a:schemeClr val="tx1"/>
                </a:solidFill>
                <a:latin typeface="+mn-lt"/>
                <a:ea typeface="+mn-ea"/>
                <a:cs typeface="+mn-cs"/>
              </a:rPr>
              <a:t>SELECT col1</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dbo.forDemoComputed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col3 IS NOT NULL;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so computed columns are one possibility to avoid using 'LIKE' </a:t>
            </a:r>
          </a:p>
          <a:p>
            <a:r>
              <a:rPr lang="en-US" sz="1200" kern="1200" dirty="0" smtClean="0">
                <a:solidFill>
                  <a:schemeClr val="tx1"/>
                </a:solidFill>
                <a:latin typeface="+mn-lt"/>
                <a:ea typeface="+mn-ea"/>
                <a:cs typeface="+mn-cs"/>
              </a:rPr>
              <a:t>-- and to avoid putting functions in the 'WHERE' clause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--cleanup</a:t>
            </a: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dbo.productTest</a:t>
            </a:r>
            <a:r>
              <a:rPr lang="en-US" sz="1200" kern="1200" dirty="0" smtClean="0">
                <a:solidFill>
                  <a:schemeClr val="tx1"/>
                </a:solidFill>
                <a:latin typeface="+mn-lt"/>
                <a:ea typeface="+mn-ea"/>
                <a:cs typeface="+mn-cs"/>
              </a:rPr>
              <a:t>') IS NOT NULL</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productTest</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dbo.forDemoComputed</a:t>
            </a:r>
            <a:r>
              <a:rPr lang="en-US" sz="1200" kern="1200" dirty="0" smtClean="0">
                <a:solidFill>
                  <a:schemeClr val="tx1"/>
                </a:solidFill>
                <a:latin typeface="+mn-lt"/>
                <a:ea typeface="+mn-ea"/>
                <a:cs typeface="+mn-cs"/>
              </a:rPr>
              <a:t>') IS NOT NULL</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dbo.forDemoComputed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a:p>
        </p:txBody>
      </p:sp>
    </p:spTree>
    <p:extLst>
      <p:ext uri="{BB962C8B-B14F-4D97-AF65-F5344CB8AC3E}">
        <p14:creationId xmlns:p14="http://schemas.microsoft.com/office/powerpoint/2010/main" val="2540565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lnSpcReduction="10000"/>
          </a:bodyPr>
          <a:lstStyle/>
          <a:p>
            <a:r>
              <a:rPr lang="en-AU" dirty="0" smtClean="0">
                <a:effectLst/>
              </a:rPr>
              <a:t>Constraints are useful because they disclose information about relationships and cardinality that can help the query optimizer to formulate better query plans.</a:t>
            </a:r>
          </a:p>
          <a:p>
            <a:endParaRPr lang="en-AU" dirty="0"/>
          </a:p>
          <a:p>
            <a:r>
              <a:rPr lang="en-AU" dirty="0" smtClean="0">
                <a:effectLst/>
              </a:rPr>
              <a:t>Constraints must be trusted for the optimizer to use them. The WITH CHECK clause will turn a </a:t>
            </a:r>
            <a:r>
              <a:rPr lang="en-AU" dirty="0"/>
              <a:t>non-trusted constraint into a trusted </a:t>
            </a:r>
            <a:r>
              <a:rPr lang="en-AU" dirty="0" smtClean="0"/>
              <a:t>constraint.</a:t>
            </a:r>
            <a:endParaRPr lang="en-AU" dirty="0" smtClean="0">
              <a:effectLst/>
            </a:endParaRPr>
          </a:p>
          <a:p>
            <a:endParaRPr lang="en-AU" dirty="0"/>
          </a:p>
          <a:p>
            <a:endParaRPr lang="en-AU" dirty="0" smtClean="0">
              <a:effectLst/>
            </a:endParaRPr>
          </a:p>
          <a:p>
            <a:endParaRPr lang="en-AU" dirty="0"/>
          </a:p>
          <a:p>
            <a:endParaRPr lang="en-AU" dirty="0" smtClean="0">
              <a:effectLst/>
            </a:endParaRPr>
          </a:p>
          <a:p>
            <a:r>
              <a:rPr lang="en-AU" dirty="0" smtClean="0">
                <a:effectLst/>
              </a:rPr>
              <a:t>A </a:t>
            </a:r>
            <a:r>
              <a:rPr lang="en-AU" b="1" dirty="0" smtClean="0">
                <a:effectLst/>
              </a:rPr>
              <a:t>CHECK </a:t>
            </a:r>
            <a:r>
              <a:rPr lang="en-AU" dirty="0" smtClean="0">
                <a:effectLst/>
              </a:rPr>
              <a:t>constraint </a:t>
            </a:r>
            <a:r>
              <a:rPr lang="en-AU" dirty="0" smtClean="0"/>
              <a:t>enforces </a:t>
            </a:r>
            <a:r>
              <a:rPr lang="en-AU" dirty="0"/>
              <a:t>domain integrity by limiting the values that can be put in a </a:t>
            </a:r>
            <a:r>
              <a:rPr lang="en-AU" dirty="0" smtClean="0"/>
              <a:t>column. A search predicate is applied that evaluates to TRUE or FALSE. FALSE values are rejected and the row cannot be part of the table. </a:t>
            </a:r>
            <a:endParaRPr lang="en-AU" b="1" dirty="0" smtClean="0">
              <a:effectLst/>
            </a:endParaRPr>
          </a:p>
          <a:p>
            <a:endParaRPr lang="en-AU" dirty="0"/>
          </a:p>
          <a:p>
            <a:r>
              <a:rPr lang="en-AU" dirty="0" smtClean="0">
                <a:effectLst/>
              </a:rPr>
              <a:t>A </a:t>
            </a:r>
            <a:r>
              <a:rPr lang="en-AU" b="1" dirty="0" smtClean="0">
                <a:effectLst/>
              </a:rPr>
              <a:t>UNIQUE </a:t>
            </a:r>
            <a:r>
              <a:rPr lang="en-AU" dirty="0" smtClean="0">
                <a:effectLst/>
              </a:rPr>
              <a:t>constraint indicates that a column has unique values. The optimizer can safely ignore any distinct clause that refers to the unique column. In addition, </a:t>
            </a:r>
            <a:r>
              <a:rPr lang="en-AU" dirty="0" smtClean="0">
                <a:effectLst/>
              </a:rPr>
              <a:t>if the unique column is first in </a:t>
            </a:r>
            <a:r>
              <a:rPr lang="en-AU" dirty="0" smtClean="0"/>
              <a:t>an ORDER BY clause, </a:t>
            </a:r>
            <a:r>
              <a:rPr lang="en-AU" dirty="0" smtClean="0">
                <a:effectLst/>
              </a:rPr>
              <a:t>the </a:t>
            </a:r>
            <a:r>
              <a:rPr lang="en-AU" dirty="0" smtClean="0">
                <a:effectLst/>
              </a:rPr>
              <a:t>optimizer can </a:t>
            </a:r>
            <a:r>
              <a:rPr lang="en-AU" dirty="0" smtClean="0">
                <a:effectLst/>
              </a:rPr>
              <a:t>safely </a:t>
            </a:r>
            <a:r>
              <a:rPr lang="en-AU" dirty="0" smtClean="0">
                <a:effectLst/>
              </a:rPr>
              <a:t>ignore </a:t>
            </a:r>
            <a:r>
              <a:rPr lang="en-AU" dirty="0" smtClean="0">
                <a:effectLst/>
              </a:rPr>
              <a:t>any subsequent columns as they will not affect the order of the rows.</a:t>
            </a:r>
            <a:endParaRPr lang="en-AU" b="1" dirty="0" smtClean="0">
              <a:effectLst/>
            </a:endParaRPr>
          </a:p>
          <a:p>
            <a:endParaRPr lang="en-AU" dirty="0"/>
          </a:p>
          <a:p>
            <a:r>
              <a:rPr lang="en-AU" b="1" dirty="0" smtClean="0">
                <a:effectLst/>
              </a:rPr>
              <a:t>Foreign</a:t>
            </a:r>
            <a:r>
              <a:rPr lang="en-AU" b="1" baseline="0" dirty="0" smtClean="0">
                <a:effectLst/>
              </a:rPr>
              <a:t> keys </a:t>
            </a:r>
          </a:p>
          <a:p>
            <a:r>
              <a:rPr lang="en-AU" dirty="0"/>
              <a:t>Declarative referential integrity (DRI) performs better than triggers do. DRI is checked by the server before the server performs the actual data modification request. When triggers are used, the data modification requests are inserted in the Inserted and Deleted temporary system tables, and the trigger code is run.</a:t>
            </a:r>
          </a:p>
          <a:p>
            <a:endParaRPr lang="en-AU" dirty="0"/>
          </a:p>
          <a:p>
            <a:r>
              <a:rPr lang="en-AU" dirty="0"/>
              <a:t>SQL Server will optimize the statement if the foreign key relationship contains one </a:t>
            </a:r>
            <a:r>
              <a:rPr lang="en-AU" dirty="0" smtClean="0"/>
              <a:t>column.</a:t>
            </a:r>
            <a:r>
              <a:rPr lang="en-AU" baseline="0" dirty="0" smtClean="0"/>
              <a:t> </a:t>
            </a:r>
            <a:r>
              <a:rPr lang="en-AU" sz="1200" kern="1200" dirty="0" smtClean="0">
                <a:solidFill>
                  <a:schemeClr val="tx1"/>
                </a:solidFill>
                <a:effectLst/>
                <a:latin typeface="+mn-lt"/>
                <a:ea typeface="+mn-ea"/>
                <a:cs typeface="+mn-cs"/>
              </a:rPr>
              <a:t>There is no foreign key join elimination for tempdb or relationships</a:t>
            </a:r>
            <a:r>
              <a:rPr lang="en-AU" sz="1200" kern="1200" baseline="0" dirty="0" smtClean="0">
                <a:solidFill>
                  <a:schemeClr val="tx1"/>
                </a:solidFill>
                <a:effectLst/>
                <a:latin typeface="+mn-lt"/>
                <a:ea typeface="+mn-ea"/>
                <a:cs typeface="+mn-cs"/>
              </a:rPr>
              <a:t> that contain more than one column.</a:t>
            </a:r>
            <a:endParaRPr lang="en-AU" dirty="0" smtClean="0"/>
          </a:p>
          <a:p>
            <a:endParaRPr lang="en-AU" dirty="0" smtClean="0"/>
          </a:p>
          <a:p>
            <a:r>
              <a:rPr lang="en-AU" dirty="0" smtClean="0"/>
              <a:t>More information</a:t>
            </a:r>
          </a:p>
          <a:p>
            <a:r>
              <a:rPr lang="en-AU" dirty="0"/>
              <a:t>Constraints - </a:t>
            </a:r>
            <a:r>
              <a:rPr lang="en-AU" dirty="0">
                <a:hlinkClick r:id="rId3"/>
              </a:rPr>
              <a:t>http://</a:t>
            </a:r>
            <a:r>
              <a:rPr lang="en-AU" dirty="0" smtClean="0">
                <a:hlinkClick r:id="rId3"/>
              </a:rPr>
              <a:t>msdn.microsoft.com/en-us/library/ms189862.aspx</a:t>
            </a:r>
            <a:endParaRPr lang="en-AU" dirty="0"/>
          </a:p>
          <a:p>
            <a:r>
              <a:rPr lang="en-AU" dirty="0"/>
              <a:t>FOREIGN KEY Constraints - </a:t>
            </a:r>
            <a:r>
              <a:rPr lang="en-AU" dirty="0">
                <a:hlinkClick r:id="rId4"/>
              </a:rPr>
              <a:t>http://</a:t>
            </a:r>
            <a:r>
              <a:rPr lang="en-AU" dirty="0" smtClean="0">
                <a:hlinkClick r:id="rId4"/>
              </a:rPr>
              <a:t>msdn.microsoft.com/en-us/library/ms175464.aspx</a:t>
            </a:r>
            <a:endParaRPr lang="en-AU" dirty="0"/>
          </a:p>
          <a:p>
            <a:r>
              <a:rPr lang="en-AU" dirty="0"/>
              <a:t>CHECK Constraints - </a:t>
            </a:r>
            <a:r>
              <a:rPr lang="en-AU" dirty="0">
                <a:hlinkClick r:id="rId5"/>
              </a:rPr>
              <a:t>http://</a:t>
            </a:r>
            <a:r>
              <a:rPr lang="en-AU" dirty="0" smtClean="0">
                <a:hlinkClick r:id="rId5"/>
              </a:rPr>
              <a:t>msdn.microsoft.com/en-us/library/ms188258.aspx</a:t>
            </a:r>
            <a:endParaRPr lang="en-AU" dirty="0"/>
          </a:p>
          <a:p>
            <a:r>
              <a:rPr lang="en-AU" dirty="0"/>
              <a:t>PRIMARY KEY Constraints - </a:t>
            </a:r>
            <a:r>
              <a:rPr lang="en-AU" dirty="0">
                <a:hlinkClick r:id="rId6"/>
              </a:rPr>
              <a:t>http://</a:t>
            </a:r>
            <a:r>
              <a:rPr lang="en-AU" dirty="0" smtClean="0">
                <a:hlinkClick r:id="rId6"/>
              </a:rPr>
              <a:t>msdn.microsoft.com/en-us/library/ms191236.aspx</a:t>
            </a:r>
            <a:r>
              <a:rPr lang="en-AU" dirty="0" smtClean="0"/>
              <a:t> </a:t>
            </a:r>
            <a:endParaRPr lang="en-AU" dirty="0"/>
          </a:p>
          <a:p>
            <a:endParaRPr lang="en-AU" dirty="0" smtClean="0">
              <a:effectLst/>
            </a:endParaRP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11</a:t>
            </a:fld>
            <a:endParaRPr lang="en-US"/>
          </a:p>
        </p:txBody>
      </p:sp>
      <p:sp>
        <p:nvSpPr>
          <p:cNvPr id="6" name="Rectangle 5"/>
          <p:cNvSpPr/>
          <p:nvPr/>
        </p:nvSpPr>
        <p:spPr>
          <a:xfrm>
            <a:off x="552872" y="4144144"/>
            <a:ext cx="5760640"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a:solidFill>
                  <a:srgbClr val="0000FF"/>
                </a:solidFill>
                <a:latin typeface="Consolas"/>
              </a:rPr>
              <a:t>ALTER</a:t>
            </a:r>
            <a:r>
              <a:rPr lang="en-AU" sz="1000" dirty="0">
                <a:solidFill>
                  <a:prstClr val="black"/>
                </a:solidFill>
                <a:latin typeface="Consolas"/>
              </a:rPr>
              <a:t> </a:t>
            </a:r>
            <a:r>
              <a:rPr lang="en-AU" sz="1000" dirty="0">
                <a:solidFill>
                  <a:srgbClr val="0000FF"/>
                </a:solidFill>
                <a:latin typeface="Consolas"/>
              </a:rPr>
              <a:t>TABLE</a:t>
            </a:r>
            <a:r>
              <a:rPr lang="en-AU" sz="1000" dirty="0">
                <a:solidFill>
                  <a:prstClr val="black"/>
                </a:solidFill>
                <a:latin typeface="Consolas"/>
              </a:rPr>
              <a:t> </a:t>
            </a:r>
            <a:r>
              <a:rPr lang="en-AU" sz="1000" dirty="0" err="1">
                <a:solidFill>
                  <a:srgbClr val="008080"/>
                </a:solidFill>
                <a:latin typeface="Consolas"/>
              </a:rPr>
              <a:t>GenericTable</a:t>
            </a:r>
            <a:r>
              <a:rPr lang="en-AU" sz="1000" dirty="0">
                <a:solidFill>
                  <a:prstClr val="black"/>
                </a:solidFill>
                <a:latin typeface="Consolas"/>
              </a:rPr>
              <a:t> </a:t>
            </a:r>
          </a:p>
          <a:p>
            <a:r>
              <a:rPr lang="en-AU" sz="1000" dirty="0">
                <a:solidFill>
                  <a:srgbClr val="0000FF"/>
                </a:solidFill>
                <a:latin typeface="Consolas"/>
              </a:rPr>
              <a:t>WITH</a:t>
            </a:r>
            <a:r>
              <a:rPr lang="en-AU" sz="1000" dirty="0">
                <a:solidFill>
                  <a:prstClr val="black"/>
                </a:solidFill>
                <a:latin typeface="Consolas"/>
              </a:rPr>
              <a:t> </a:t>
            </a:r>
            <a:r>
              <a:rPr lang="en-AU" sz="1000" dirty="0">
                <a:solidFill>
                  <a:srgbClr val="0000FF"/>
                </a:solidFill>
                <a:latin typeface="Consolas"/>
              </a:rPr>
              <a:t>CHECK</a:t>
            </a:r>
            <a:r>
              <a:rPr lang="en-AU" sz="1000" dirty="0">
                <a:solidFill>
                  <a:prstClr val="black"/>
                </a:solidFill>
                <a:latin typeface="Consolas"/>
              </a:rPr>
              <a:t> </a:t>
            </a:r>
            <a:r>
              <a:rPr lang="en-AU" sz="1000" dirty="0" err="1">
                <a:solidFill>
                  <a:srgbClr val="0000FF"/>
                </a:solidFill>
                <a:latin typeface="Consolas"/>
              </a:rPr>
              <a:t>CHECK</a:t>
            </a:r>
            <a:r>
              <a:rPr lang="en-AU" sz="1000" dirty="0">
                <a:solidFill>
                  <a:prstClr val="black"/>
                </a:solidFill>
                <a:latin typeface="Consolas"/>
              </a:rPr>
              <a:t> </a:t>
            </a:r>
            <a:r>
              <a:rPr lang="en-AU" sz="1000" dirty="0">
                <a:solidFill>
                  <a:srgbClr val="0000FF"/>
                </a:solidFill>
                <a:latin typeface="Consolas"/>
              </a:rPr>
              <a:t>CONSTRAINT</a:t>
            </a:r>
            <a:r>
              <a:rPr lang="en-AU" sz="1000" dirty="0">
                <a:solidFill>
                  <a:prstClr val="black"/>
                </a:solidFill>
                <a:latin typeface="Consolas"/>
              </a:rPr>
              <a:t> </a:t>
            </a:r>
            <a:r>
              <a:rPr lang="en-AU" sz="1000" dirty="0" err="1" smtClean="0">
                <a:solidFill>
                  <a:srgbClr val="008080"/>
                </a:solidFill>
                <a:latin typeface="Consolas"/>
              </a:rPr>
              <a:t>ConstraintName</a:t>
            </a:r>
            <a:endParaRPr lang="en-AU" sz="1000" dirty="0">
              <a:solidFill>
                <a:srgbClr val="0000FF"/>
              </a:solidFill>
              <a:latin typeface="Consolas"/>
            </a:endParaRPr>
          </a:p>
        </p:txBody>
      </p:sp>
    </p:spTree>
    <p:extLst>
      <p:ext uri="{BB962C8B-B14F-4D97-AF65-F5344CB8AC3E}">
        <p14:creationId xmlns:p14="http://schemas.microsoft.com/office/powerpoint/2010/main" val="3142040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--DRI and Constraints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will both tables be accessed?</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sod.SalesOrderID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sod.UnitPrice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sod.OrderQty</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sod</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soh</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sod.SalesOrderID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soh.SalesOrderID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will both tables be accessed?</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sod.SalesOrderID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sod.UnitPrice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sod.OrderQty</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sod</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soh</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sod.SalesOrderID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soh.SalesOrderID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soh.SalesOrderID</a:t>
            </a:r>
            <a:r>
              <a:rPr lang="en-US" sz="1200" kern="1200" dirty="0" smtClean="0">
                <a:solidFill>
                  <a:schemeClr val="tx1"/>
                </a:solidFill>
                <a:latin typeface="+mn-lt"/>
                <a:ea typeface="+mn-ea"/>
                <a:cs typeface="+mn-cs"/>
              </a:rPr>
              <a:t> = 43659;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will both tables be accessed? </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sod.SalesOrderID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sod.UnitPrice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sod.OrderQty</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sod</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sod.LineTotal</a:t>
            </a:r>
            <a:r>
              <a:rPr lang="en-US" sz="1200" kern="1200" dirty="0" smtClean="0">
                <a:solidFill>
                  <a:schemeClr val="tx1"/>
                </a:solidFill>
                <a:latin typeface="+mn-lt"/>
                <a:ea typeface="+mn-ea"/>
                <a:cs typeface="+mn-cs"/>
              </a:rPr>
              <a:t> &gt; 1000</a:t>
            </a:r>
          </a:p>
          <a:p>
            <a:r>
              <a:rPr lang="en-US" sz="1200" kern="1200" dirty="0" smtClean="0">
                <a:solidFill>
                  <a:schemeClr val="tx1"/>
                </a:solidFill>
                <a:latin typeface="+mn-lt"/>
                <a:ea typeface="+mn-ea"/>
                <a:cs typeface="+mn-cs"/>
              </a:rPr>
              <a:t>       AND EXISTS (SELECT *</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soh</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sod.SalesOrderID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soh.SalesOrderID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--un-trust the constraint</a:t>
            </a:r>
          </a:p>
          <a:p>
            <a:r>
              <a:rPr lang="en-US" sz="1200" kern="1200" dirty="0" smtClean="0">
                <a:solidFill>
                  <a:schemeClr val="tx1"/>
                </a:solidFill>
                <a:latin typeface="+mn-lt"/>
                <a:ea typeface="+mn-ea"/>
                <a:cs typeface="+mn-cs"/>
              </a:rPr>
              <a:t>ALTER TABLE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NOCHECK CONSTRAINT </a:t>
            </a:r>
            <a:r>
              <a:rPr lang="en-US" sz="1200" kern="1200" dirty="0" err="1" smtClean="0">
                <a:solidFill>
                  <a:schemeClr val="tx1"/>
                </a:solidFill>
                <a:latin typeface="+mn-lt"/>
                <a:ea typeface="+mn-ea"/>
                <a:cs typeface="+mn-cs"/>
              </a:rPr>
              <a:t>FK_SalesOrderDetail_SalesOrderHeader_SalesOrderID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try again... will both tables be accessed? Why?</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sod.SalesOrderID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sod.UnitPrice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sod.OrderQty</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sod</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sod.LineTotal</a:t>
            </a:r>
            <a:r>
              <a:rPr lang="en-US" sz="1200" kern="1200" dirty="0" smtClean="0">
                <a:solidFill>
                  <a:schemeClr val="tx1"/>
                </a:solidFill>
                <a:latin typeface="+mn-lt"/>
                <a:ea typeface="+mn-ea"/>
                <a:cs typeface="+mn-cs"/>
              </a:rPr>
              <a:t> &gt; 1000</a:t>
            </a:r>
          </a:p>
          <a:p>
            <a:r>
              <a:rPr lang="en-US" sz="1200" kern="1200" dirty="0" smtClean="0">
                <a:solidFill>
                  <a:schemeClr val="tx1"/>
                </a:solidFill>
                <a:latin typeface="+mn-lt"/>
                <a:ea typeface="+mn-ea"/>
                <a:cs typeface="+mn-cs"/>
              </a:rPr>
              <a:t>       AND EXISTS (SELECT *</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soh</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sod.SalesOrderID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soh.SalesOrderID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--trust the constraint</a:t>
            </a:r>
          </a:p>
          <a:p>
            <a:r>
              <a:rPr lang="en-US" sz="1200" kern="1200" dirty="0" smtClean="0">
                <a:solidFill>
                  <a:schemeClr val="tx1"/>
                </a:solidFill>
                <a:latin typeface="+mn-lt"/>
                <a:ea typeface="+mn-ea"/>
                <a:cs typeface="+mn-cs"/>
              </a:rPr>
              <a:t>ALTER TABLE </a:t>
            </a:r>
            <a:r>
              <a:rPr lang="en-US" sz="1200" kern="1200" dirty="0" err="1" smtClean="0">
                <a:solidFill>
                  <a:schemeClr val="tx1"/>
                </a:solidFill>
                <a:latin typeface="+mn-lt"/>
                <a:ea typeface="+mn-ea"/>
                <a:cs typeface="+mn-cs"/>
              </a:rPr>
              <a:t>Sales.SalesOrderDetail</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WITH CHECK --—&gt; this clause will make your FK trustworthy again</a:t>
            </a:r>
          </a:p>
          <a:p>
            <a:r>
              <a:rPr lang="en-US" sz="1200" kern="1200" dirty="0" smtClean="0">
                <a:solidFill>
                  <a:schemeClr val="tx1"/>
                </a:solidFill>
                <a:latin typeface="+mn-lt"/>
                <a:ea typeface="+mn-ea"/>
                <a:cs typeface="+mn-cs"/>
              </a:rPr>
              <a:t> CHECK CONSTRAINT </a:t>
            </a:r>
            <a:r>
              <a:rPr lang="en-US" sz="1200" kern="1200" dirty="0" err="1" smtClean="0">
                <a:solidFill>
                  <a:schemeClr val="tx1"/>
                </a:solidFill>
                <a:latin typeface="+mn-lt"/>
                <a:ea typeface="+mn-ea"/>
                <a:cs typeface="+mn-cs"/>
              </a:rPr>
              <a:t>FK_SalesOrderDetail_SalesOrderHeader_SalesOrderID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why aren't any tables accessing this query?</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sod.SalesOrderID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sod.UnitPrice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sod.OrderQty</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sod</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soh</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sod.SalesOrderID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soh.SalesOrderID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sod.UnitPrice</a:t>
            </a:r>
            <a:r>
              <a:rPr lang="en-US" sz="1200" kern="1200" dirty="0" smtClean="0">
                <a:solidFill>
                  <a:schemeClr val="tx1"/>
                </a:solidFill>
                <a:latin typeface="+mn-lt"/>
                <a:ea typeface="+mn-ea"/>
                <a:cs typeface="+mn-cs"/>
              </a:rPr>
              <a:t> = -5;</a:t>
            </a:r>
          </a:p>
        </p:txBody>
      </p:sp>
      <p:sp>
        <p:nvSpPr>
          <p:cNvPr id="5" name="Slide Number Placeholder 4"/>
          <p:cNvSpPr>
            <a:spLocks noGrp="1"/>
          </p:cNvSpPr>
          <p:nvPr>
            <p:ph type="sldNum" sz="quarter" idx="11"/>
          </p:nvPr>
        </p:nvSpPr>
        <p:spPr/>
        <p:txBody>
          <a:bodyPr/>
          <a:lstStyle/>
          <a:p>
            <a:fld id="{89920E16-7E2D-4061-8759-5F8497A7A433}" type="slidenum">
              <a:rPr lang="en-US" smtClean="0"/>
              <a:pPr/>
              <a:t>12</a:t>
            </a:fld>
            <a:endParaRPr lang="en-US"/>
          </a:p>
        </p:txBody>
      </p:sp>
    </p:spTree>
    <p:extLst>
      <p:ext uri="{BB962C8B-B14F-4D97-AF65-F5344CB8AC3E}">
        <p14:creationId xmlns:p14="http://schemas.microsoft.com/office/powerpoint/2010/main" val="1090390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lnSpcReduction="10000"/>
          </a:bodyPr>
          <a:lstStyle/>
          <a:p>
            <a:r>
              <a:rPr lang="en-AU" dirty="0" smtClean="0"/>
              <a:t>The MERGE statement performs </a:t>
            </a:r>
            <a:r>
              <a:rPr lang="en-AU" dirty="0"/>
              <a:t>insert, update, or delete operations on a target table based on the results of a join with a source </a:t>
            </a:r>
            <a:r>
              <a:rPr lang="en-AU" dirty="0" smtClean="0"/>
              <a:t>table.</a:t>
            </a:r>
          </a:p>
          <a:p>
            <a:endParaRPr lang="en-AU" dirty="0"/>
          </a:p>
          <a:p>
            <a:r>
              <a:rPr lang="en-AU" dirty="0" smtClean="0"/>
              <a:t>Inserting, updating or deleting data is typically performed through several insert, update and delete statements in a batch. Source and target tables must be processed multiple times in this scenario. The MERGE statement can reduce these to a single DML statement, providing a possible performance improvement.</a:t>
            </a:r>
            <a:endParaRPr lang="en-AU" dirty="0"/>
          </a:p>
          <a:p>
            <a:endParaRPr lang="en-AU" dirty="0" smtClean="0"/>
          </a:p>
          <a:p>
            <a:r>
              <a:rPr lang="en-AU" dirty="0" smtClean="0"/>
              <a:t>Query performance can be improved by providing the query optimizer with sorted data and unique join keys. The query optimizer will need to perform less validation because duplicate rows do not need to be located and there is no sort operation required. Creating efficient indexes can be done by</a:t>
            </a:r>
          </a:p>
          <a:p>
            <a:pPr marL="171450" indent="-171450">
              <a:buFont typeface="Arial" pitchFamily="34" charset="0"/>
              <a:buChar char="•"/>
            </a:pPr>
            <a:r>
              <a:rPr lang="en-AU" dirty="0" smtClean="0"/>
              <a:t>Creating </a:t>
            </a:r>
            <a:r>
              <a:rPr lang="en-AU" dirty="0"/>
              <a:t>a unique covering index on the source table join </a:t>
            </a:r>
            <a:r>
              <a:rPr lang="en-AU" dirty="0" smtClean="0"/>
              <a:t>columns</a:t>
            </a:r>
          </a:p>
          <a:p>
            <a:pPr marL="171450" indent="-171450">
              <a:buFont typeface="Arial" pitchFamily="34" charset="0"/>
              <a:buChar char="•"/>
            </a:pPr>
            <a:r>
              <a:rPr lang="en-AU" dirty="0" smtClean="0"/>
              <a:t>Creating </a:t>
            </a:r>
            <a:r>
              <a:rPr lang="en-AU" dirty="0"/>
              <a:t>a unique clustered index on the target table join </a:t>
            </a:r>
            <a:r>
              <a:rPr lang="en-AU" dirty="0" smtClean="0"/>
              <a:t>columns</a:t>
            </a:r>
          </a:p>
          <a:p>
            <a:pPr marL="171450" indent="-171450">
              <a:buFont typeface="Arial" pitchFamily="34" charset="0"/>
              <a:buChar char="•"/>
            </a:pPr>
            <a:endParaRPr lang="en-AU" dirty="0"/>
          </a:p>
          <a:p>
            <a:endParaRPr lang="en-AU" dirty="0"/>
          </a:p>
          <a:p>
            <a:r>
              <a:rPr lang="en-AU" dirty="0"/>
              <a:t>Include </a:t>
            </a:r>
            <a:r>
              <a:rPr lang="en-AU" b="1" i="1" dirty="0"/>
              <a:t>only</a:t>
            </a:r>
            <a:r>
              <a:rPr lang="en-AU" dirty="0"/>
              <a:t> criteria for matching source and target tables in the ON </a:t>
            </a:r>
            <a:r>
              <a:rPr lang="en-AU" dirty="0" smtClean="0"/>
              <a:t>clause. Do not include any other comparisons.  IF rows need to be filtered, then it should be done in the WHEN clause. Alternatively, the source or target tables can be replaced with views or CTEs that filter the data prior to the MERGE statement</a:t>
            </a:r>
          </a:p>
          <a:p>
            <a:endParaRPr lang="en-AU" dirty="0" smtClean="0"/>
          </a:p>
          <a:p>
            <a:endParaRPr lang="en-AU" dirty="0" smtClean="0"/>
          </a:p>
          <a:p>
            <a:r>
              <a:rPr lang="en-AU" sz="1200" kern="1200" dirty="0" smtClean="0">
                <a:solidFill>
                  <a:schemeClr val="tx1"/>
                </a:solidFill>
                <a:effectLst/>
                <a:latin typeface="+mn-lt"/>
                <a:ea typeface="+mn-ea"/>
                <a:cs typeface="+mn-cs"/>
              </a:rPr>
              <a:t>To measure and diagnose the performance of MERGE statements, use the:</a:t>
            </a:r>
          </a:p>
          <a:p>
            <a:pPr marL="171450" indent="-171450">
              <a:buFont typeface="Arial" pitchFamily="34" charset="0"/>
              <a:buChar char="•"/>
            </a:pPr>
            <a:r>
              <a:rPr lang="en-AU" sz="1200" kern="1200" dirty="0" smtClean="0">
                <a:solidFill>
                  <a:schemeClr val="tx1"/>
                </a:solidFill>
                <a:effectLst/>
                <a:latin typeface="+mn-lt"/>
                <a:ea typeface="+mn-ea"/>
                <a:cs typeface="+mn-cs"/>
              </a:rPr>
              <a:t>merge </a:t>
            </a:r>
            <a:r>
              <a:rPr lang="en-AU" sz="1200" kern="1200" dirty="0" err="1" smtClean="0">
                <a:solidFill>
                  <a:schemeClr val="tx1"/>
                </a:solidFill>
                <a:effectLst/>
                <a:latin typeface="+mn-lt"/>
                <a:ea typeface="+mn-ea"/>
                <a:cs typeface="+mn-cs"/>
              </a:rPr>
              <a:t>stmt</a:t>
            </a:r>
            <a:r>
              <a:rPr lang="en-AU" sz="1200" kern="1200" dirty="0" smtClean="0">
                <a:solidFill>
                  <a:schemeClr val="tx1"/>
                </a:solidFill>
                <a:effectLst/>
                <a:latin typeface="+mn-lt"/>
                <a:ea typeface="+mn-ea"/>
                <a:cs typeface="+mn-cs"/>
              </a:rPr>
              <a:t> counter in </a:t>
            </a:r>
            <a:r>
              <a:rPr lang="en-AU" sz="1200" kern="1200" dirty="0" err="1" smtClean="0">
                <a:solidFill>
                  <a:schemeClr val="tx1"/>
                </a:solidFill>
                <a:effectLst/>
                <a:latin typeface="+mn-lt"/>
                <a:ea typeface="+mn-ea"/>
                <a:cs typeface="+mn-cs"/>
                <a:hlinkClick r:id="rId3"/>
              </a:rPr>
              <a:t>sys.dm_exec_query_optimizer_info</a:t>
            </a:r>
            <a:r>
              <a:rPr lang="en-AU" sz="1200" kern="1200" dirty="0" smtClean="0">
                <a:solidFill>
                  <a:schemeClr val="tx1"/>
                </a:solidFill>
                <a:effectLst/>
                <a:latin typeface="+mn-lt"/>
                <a:ea typeface="+mn-ea"/>
                <a:cs typeface="+mn-cs"/>
              </a:rPr>
              <a:t> to return the number of query optimizations that are for MERGE statements</a:t>
            </a:r>
          </a:p>
          <a:p>
            <a:pPr marL="171450" indent="-171450">
              <a:buFont typeface="Arial" pitchFamily="34" charset="0"/>
              <a:buChar char="•"/>
            </a:pPr>
            <a:r>
              <a:rPr lang="en-AU" sz="1200" kern="1200" dirty="0" err="1" smtClean="0">
                <a:solidFill>
                  <a:schemeClr val="tx1"/>
                </a:solidFill>
                <a:effectLst/>
                <a:latin typeface="+mn-lt"/>
                <a:ea typeface="+mn-ea"/>
                <a:cs typeface="+mn-cs"/>
              </a:rPr>
              <a:t>merge_action_type</a:t>
            </a:r>
            <a:r>
              <a:rPr lang="en-AU" sz="1200" kern="1200" dirty="0" smtClean="0">
                <a:solidFill>
                  <a:schemeClr val="tx1"/>
                </a:solidFill>
                <a:effectLst/>
                <a:latin typeface="+mn-lt"/>
                <a:ea typeface="+mn-ea"/>
                <a:cs typeface="+mn-cs"/>
              </a:rPr>
              <a:t> attribute in </a:t>
            </a:r>
            <a:r>
              <a:rPr lang="en-AU" sz="1200" kern="1200" dirty="0" err="1" smtClean="0">
                <a:solidFill>
                  <a:schemeClr val="tx1"/>
                </a:solidFill>
                <a:effectLst/>
                <a:latin typeface="+mn-lt"/>
                <a:ea typeface="+mn-ea"/>
                <a:cs typeface="+mn-cs"/>
                <a:hlinkClick r:id="rId4"/>
              </a:rPr>
              <a:t>sys.dm_exec_plan_attributes</a:t>
            </a:r>
            <a:r>
              <a:rPr lang="en-AU" sz="1200" kern="1200" dirty="0" smtClean="0">
                <a:solidFill>
                  <a:schemeClr val="tx1"/>
                </a:solidFill>
                <a:effectLst/>
                <a:latin typeface="+mn-lt"/>
                <a:ea typeface="+mn-ea"/>
                <a:cs typeface="+mn-cs"/>
              </a:rPr>
              <a:t> to return the type of trigger execution plan used as the result of a MERGE statement.</a:t>
            </a:r>
          </a:p>
          <a:p>
            <a:endParaRPr lang="en-AU" dirty="0" smtClean="0"/>
          </a:p>
          <a:p>
            <a:endParaRPr lang="en-AU" dirty="0"/>
          </a:p>
          <a:p>
            <a:r>
              <a:rPr lang="en-AU" dirty="0" smtClean="0"/>
              <a:t>More information:</a:t>
            </a:r>
            <a:endParaRPr lang="en-AU" dirty="0"/>
          </a:p>
          <a:p>
            <a:r>
              <a:rPr lang="en-AU" b="1" dirty="0"/>
              <a:t>MERGE (Transact-SQL) </a:t>
            </a:r>
            <a:r>
              <a:rPr lang="en-AU" dirty="0"/>
              <a:t>- </a:t>
            </a:r>
            <a:r>
              <a:rPr lang="en-AU" dirty="0">
                <a:hlinkClick r:id="rId5"/>
              </a:rPr>
              <a:t>http://msdn.microsoft.com/en-us/library/bb510625(v=sql.110).</a:t>
            </a:r>
            <a:r>
              <a:rPr lang="en-AU" dirty="0" smtClean="0">
                <a:hlinkClick r:id="rId5"/>
              </a:rPr>
              <a:t>aspx</a:t>
            </a:r>
            <a:r>
              <a:rPr lang="en-AU"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1" kern="1200" dirty="0" smtClean="0">
                <a:solidFill>
                  <a:schemeClr val="tx1"/>
                </a:solidFill>
                <a:effectLst/>
                <a:latin typeface="+mn-lt"/>
                <a:ea typeface="+mn-ea"/>
                <a:cs typeface="+mn-cs"/>
              </a:rPr>
              <a:t>Optimizing MERGE Statement Performance</a:t>
            </a:r>
            <a:r>
              <a:rPr lang="en-AU" sz="1200" kern="1200" dirty="0" smtClean="0">
                <a:solidFill>
                  <a:schemeClr val="tx1"/>
                </a:solidFill>
                <a:effectLst/>
                <a:latin typeface="+mn-lt"/>
                <a:ea typeface="+mn-ea"/>
                <a:cs typeface="+mn-cs"/>
              </a:rPr>
              <a:t> - </a:t>
            </a:r>
            <a:r>
              <a:rPr lang="en-AU" sz="1200" kern="1200" dirty="0" smtClean="0">
                <a:solidFill>
                  <a:schemeClr val="tx1"/>
                </a:solidFill>
                <a:effectLst/>
                <a:latin typeface="+mn-lt"/>
                <a:ea typeface="+mn-ea"/>
                <a:cs typeface="+mn-cs"/>
                <a:hlinkClick r:id="rId6"/>
              </a:rPr>
              <a:t>http://msdn.microsoft.com/en-us/library/cc879317.aspx</a:t>
            </a:r>
            <a:r>
              <a:rPr lang="en-AU" sz="1200" kern="1200" dirty="0" smtClean="0">
                <a:solidFill>
                  <a:schemeClr val="tx1"/>
                </a:solidFill>
                <a:effectLst/>
                <a:latin typeface="+mn-lt"/>
                <a:ea typeface="+mn-ea"/>
                <a:cs typeface="+mn-cs"/>
              </a:rPr>
              <a:t> </a:t>
            </a:r>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13</a:t>
            </a:fld>
            <a:endParaRPr lang="en-US"/>
          </a:p>
        </p:txBody>
      </p:sp>
    </p:spTree>
    <p:extLst>
      <p:ext uri="{BB962C8B-B14F-4D97-AF65-F5344CB8AC3E}">
        <p14:creationId xmlns:p14="http://schemas.microsoft.com/office/powerpoint/2010/main" val="3510838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When a</a:t>
            </a:r>
            <a:r>
              <a:rPr lang="en-AU" sz="1200" kern="1200" baseline="0" dirty="0" smtClean="0">
                <a:solidFill>
                  <a:schemeClr val="tx1"/>
                </a:solidFill>
                <a:effectLst/>
                <a:latin typeface="+mn-lt"/>
                <a:ea typeface="+mn-ea"/>
                <a:cs typeface="+mn-cs"/>
              </a:rPr>
              <a:t> </a:t>
            </a:r>
            <a:r>
              <a:rPr lang="en-AU" sz="1200" kern="1200" dirty="0" smtClean="0">
                <a:solidFill>
                  <a:schemeClr val="tx1"/>
                </a:solidFill>
                <a:effectLst/>
                <a:latin typeface="+mn-lt"/>
                <a:ea typeface="+mn-ea"/>
                <a:cs typeface="+mn-cs"/>
              </a:rPr>
              <a:t>parameterized batch or stored procedure is compiled for the first time the values of the parameters supplied with the execution call are used to optimize the statements. This process is known as parameter sniffing. If these values are typical, then most calls to that stored procedure will benefit from an efficient query plan.</a:t>
            </a:r>
          </a:p>
          <a:p>
            <a:endParaRPr lang="en-AU" dirty="0"/>
          </a:p>
          <a:p>
            <a:r>
              <a:rPr lang="en-AU" sz="1200" kern="1200" dirty="0" smtClean="0">
                <a:solidFill>
                  <a:schemeClr val="tx1"/>
                </a:solidFill>
                <a:effectLst/>
                <a:latin typeface="+mn-lt"/>
                <a:ea typeface="+mn-ea"/>
                <a:cs typeface="+mn-cs"/>
              </a:rPr>
              <a:t>Issues generally arise in two scenarios:</a:t>
            </a:r>
          </a:p>
          <a:p>
            <a:pPr marL="171450" indent="-171450">
              <a:buFont typeface="Arial" pitchFamily="34" charset="0"/>
              <a:buChar char="•"/>
            </a:pPr>
            <a:r>
              <a:rPr lang="en-AU" dirty="0"/>
              <a:t>the sniffed parameter value is not typical of the values that are actually used during a typical </a:t>
            </a:r>
            <a:r>
              <a:rPr lang="en-AU" dirty="0" smtClean="0"/>
              <a:t>execution</a:t>
            </a:r>
          </a:p>
          <a:p>
            <a:pPr marL="171450" indent="-171450">
              <a:buFont typeface="Arial" pitchFamily="34" charset="0"/>
              <a:buChar char="•"/>
            </a:pPr>
            <a:r>
              <a:rPr lang="en-AU" dirty="0"/>
              <a:t>the parameter is changed within </a:t>
            </a:r>
            <a:r>
              <a:rPr lang="en-AU" dirty="0" smtClean="0"/>
              <a:t>a stored </a:t>
            </a:r>
            <a:r>
              <a:rPr lang="en-AU" dirty="0"/>
              <a:t>procedure before it is used in a </a:t>
            </a:r>
            <a:r>
              <a:rPr lang="en-AU" dirty="0" smtClean="0"/>
              <a:t>query</a:t>
            </a:r>
          </a:p>
          <a:p>
            <a:endParaRPr lang="en-AU" sz="1200" kern="1200" dirty="0" smtClean="0">
              <a:solidFill>
                <a:schemeClr val="tx1"/>
              </a:solidFill>
              <a:effectLst/>
              <a:latin typeface="+mn-lt"/>
              <a:ea typeface="+mn-ea"/>
              <a:cs typeface="+mn-cs"/>
            </a:endParaRPr>
          </a:p>
          <a:p>
            <a:endParaRPr lang="en-AU" sz="1200" kern="1200" dirty="0" smtClean="0">
              <a:solidFill>
                <a:schemeClr val="tx1"/>
              </a:solidFill>
              <a:effectLst/>
              <a:latin typeface="+mn-lt"/>
              <a:ea typeface="+mn-ea"/>
              <a:cs typeface="+mn-cs"/>
            </a:endParaRPr>
          </a:p>
          <a:p>
            <a:endParaRPr lang="en-AU" sz="1200" kern="1200" dirty="0" smtClean="0">
              <a:solidFill>
                <a:schemeClr val="tx1"/>
              </a:solidFill>
              <a:effectLst/>
              <a:latin typeface="+mn-lt"/>
              <a:ea typeface="+mn-ea"/>
              <a:cs typeface="+mn-cs"/>
            </a:endParaRPr>
          </a:p>
          <a:p>
            <a:endParaRPr lang="en-AU" sz="1200" kern="1200" dirty="0" smtClean="0">
              <a:solidFill>
                <a:schemeClr val="tx1"/>
              </a:solidFill>
              <a:effectLst/>
              <a:latin typeface="+mn-lt"/>
              <a:ea typeface="+mn-ea"/>
              <a:cs typeface="+mn-cs"/>
            </a:endParaRPr>
          </a:p>
          <a:p>
            <a:endParaRPr lang="en-AU" sz="1200" kern="1200" dirty="0" smtClean="0">
              <a:solidFill>
                <a:schemeClr val="tx1"/>
              </a:solidFill>
              <a:effectLst/>
              <a:latin typeface="+mn-lt"/>
              <a:ea typeface="+mn-ea"/>
              <a:cs typeface="+mn-cs"/>
            </a:endParaRPr>
          </a:p>
          <a:p>
            <a:endParaRPr lang="en-AU" sz="1200" kern="1200" dirty="0" smtClean="0">
              <a:solidFill>
                <a:schemeClr val="tx1"/>
              </a:solidFill>
              <a:effectLst/>
              <a:latin typeface="+mn-lt"/>
              <a:ea typeface="+mn-ea"/>
              <a:cs typeface="+mn-cs"/>
            </a:endParaRPr>
          </a:p>
          <a:p>
            <a:endParaRPr lang="en-AU" dirty="0"/>
          </a:p>
          <a:p>
            <a:endParaRPr lang="en-AU" sz="1200" kern="1200" dirty="0" smtClean="0">
              <a:solidFill>
                <a:schemeClr val="tx1"/>
              </a:solidFill>
              <a:effectLst/>
              <a:latin typeface="+mn-lt"/>
              <a:ea typeface="+mn-ea"/>
              <a:cs typeface="+mn-cs"/>
            </a:endParaRPr>
          </a:p>
          <a:p>
            <a:endParaRPr lang="en-AU" sz="1200" kern="1200" dirty="0" smtClean="0">
              <a:solidFill>
                <a:schemeClr val="tx1"/>
              </a:solidFill>
              <a:effectLst/>
              <a:latin typeface="+mn-lt"/>
              <a:ea typeface="+mn-ea"/>
              <a:cs typeface="+mn-cs"/>
            </a:endParaRPr>
          </a:p>
          <a:p>
            <a:endParaRPr lang="en-AU" sz="1200" kern="1200" dirty="0" smtClean="0">
              <a:solidFill>
                <a:schemeClr val="tx1"/>
              </a:solidFill>
              <a:effectLst/>
              <a:latin typeface="+mn-lt"/>
              <a:ea typeface="+mn-ea"/>
              <a:cs typeface="+mn-cs"/>
            </a:endParaRPr>
          </a:p>
          <a:p>
            <a:r>
              <a:rPr lang="en-AU" dirty="0" smtClean="0"/>
              <a:t>Auto-parameterised queries will behave in a similar manner to batches that have been explicitly parameterised. That is, if the first execution of a query uses an atypical value when it is compiled, similar queries that share the execution plan through simple or forced parameterisation may have inaccurate cardinality estimates.</a:t>
            </a:r>
          </a:p>
          <a:p>
            <a:endParaRPr lang="en-AU" dirty="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14</a:t>
            </a:fld>
            <a:endParaRPr lang="en-US"/>
          </a:p>
        </p:txBody>
      </p:sp>
      <p:sp>
        <p:nvSpPr>
          <p:cNvPr id="6" name="Rectangle 5"/>
          <p:cNvSpPr/>
          <p:nvPr/>
        </p:nvSpPr>
        <p:spPr>
          <a:xfrm>
            <a:off x="840904" y="4936232"/>
            <a:ext cx="5080000" cy="1440160"/>
          </a:xfrm>
          <a:prstGeom prst="rect">
            <a:avLst/>
          </a:prstGeom>
          <a:solidFill>
            <a:srgbClr val="D9D9D9"/>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800" dirty="0">
                <a:solidFill>
                  <a:srgbClr val="0000FF"/>
                </a:solidFill>
                <a:latin typeface="Lucida Sans Typewriter" pitchFamily="49" charset="0"/>
              </a:rPr>
              <a:t>Create</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procedure</a:t>
            </a:r>
            <a:r>
              <a:rPr lang="en-AU" sz="800" dirty="0">
                <a:solidFill>
                  <a:prstClr val="black"/>
                </a:solidFill>
                <a:latin typeface="Lucida Sans Typewriter" pitchFamily="49" charset="0"/>
              </a:rPr>
              <a:t> </a:t>
            </a:r>
            <a:r>
              <a:rPr lang="en-AU" sz="800" dirty="0" err="1">
                <a:solidFill>
                  <a:srgbClr val="008080"/>
                </a:solidFill>
                <a:latin typeface="Lucida Sans Typewriter" pitchFamily="49" charset="0"/>
              </a:rPr>
              <a:t>testProc</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@p1</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int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null</a:t>
            </a:r>
            <a:endParaRPr lang="en-AU" sz="800" dirty="0">
              <a:solidFill>
                <a:prstClr val="black"/>
              </a:solidFill>
              <a:latin typeface="Lucida Sans Typewriter" pitchFamily="49" charset="0"/>
            </a:endParaRPr>
          </a:p>
          <a:p>
            <a:r>
              <a:rPr lang="en-AU" sz="800" dirty="0">
                <a:solidFill>
                  <a:srgbClr val="0000FF"/>
                </a:solidFill>
                <a:latin typeface="Lucida Sans Typewriter" pitchFamily="49" charset="0"/>
              </a:rPr>
              <a:t>As</a:t>
            </a:r>
            <a:endParaRPr lang="en-AU" sz="800" dirty="0">
              <a:solidFill>
                <a:prstClr val="black"/>
              </a:solidFill>
              <a:latin typeface="Lucida Sans Typewriter" pitchFamily="49" charset="0"/>
            </a:endParaRPr>
          </a:p>
          <a:p>
            <a:r>
              <a:rPr lang="en-AU" sz="800" dirty="0">
                <a:solidFill>
                  <a:srgbClr val="0000FF"/>
                </a:solidFill>
                <a:latin typeface="Lucida Sans Typewriter" pitchFamily="49" charset="0"/>
              </a:rPr>
              <a:t>Begin</a:t>
            </a:r>
            <a:endParaRPr lang="en-AU" sz="800" dirty="0">
              <a:solidFill>
                <a:prstClr val="black"/>
              </a:solidFill>
              <a:latin typeface="Lucida Sans Typewriter" pitchFamily="49" charset="0"/>
            </a:endParaRPr>
          </a:p>
          <a:p>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If</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@p1</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is</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null</a:t>
            </a:r>
            <a:endParaRPr lang="en-AU" sz="800" dirty="0">
              <a:solidFill>
                <a:prstClr val="black"/>
              </a:solidFill>
              <a:latin typeface="Lucida Sans Typewriter" pitchFamily="49" charset="0"/>
            </a:endParaRPr>
          </a:p>
          <a:p>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Begin</a:t>
            </a:r>
            <a:endParaRPr lang="en-AU" sz="800" dirty="0">
              <a:solidFill>
                <a:prstClr val="black"/>
              </a:solidFill>
              <a:latin typeface="Lucida Sans Typewriter" pitchFamily="49" charset="0"/>
            </a:endParaRPr>
          </a:p>
          <a:p>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Select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@p1</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9999</a:t>
            </a:r>
          </a:p>
          <a:p>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End</a:t>
            </a:r>
            <a:endParaRPr lang="en-AU" sz="800" dirty="0">
              <a:solidFill>
                <a:prstClr val="black"/>
              </a:solidFill>
              <a:latin typeface="Lucida Sans Typewriter" pitchFamily="49" charset="0"/>
            </a:endParaRPr>
          </a:p>
          <a:p>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Select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p>
          <a:p>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from</a:t>
            </a:r>
            <a:r>
              <a:rPr lang="en-AU" sz="800" dirty="0">
                <a:solidFill>
                  <a:prstClr val="black"/>
                </a:solidFill>
                <a:latin typeface="Lucida Sans Typewriter" pitchFamily="49" charset="0"/>
              </a:rPr>
              <a:t> </a:t>
            </a:r>
            <a:r>
              <a:rPr lang="en-AU" sz="800" dirty="0" err="1">
                <a:solidFill>
                  <a:srgbClr val="008080"/>
                </a:solidFill>
                <a:latin typeface="Lucida Sans Typewriter" pitchFamily="49" charset="0"/>
              </a:rPr>
              <a:t>sales</a:t>
            </a:r>
            <a:r>
              <a:rPr lang="en-AU" sz="800" dirty="0" err="1">
                <a:solidFill>
                  <a:srgbClr val="808080"/>
                </a:solidFill>
                <a:latin typeface="Lucida Sans Typewriter" pitchFamily="49" charset="0"/>
              </a:rPr>
              <a:t>.</a:t>
            </a:r>
            <a:r>
              <a:rPr lang="en-AU" sz="800" dirty="0" err="1">
                <a:solidFill>
                  <a:srgbClr val="0000FF"/>
                </a:solidFill>
                <a:latin typeface="Lucida Sans Typewriter" pitchFamily="49" charset="0"/>
              </a:rPr>
              <a:t>target</a:t>
            </a:r>
            <a:endParaRPr lang="en-AU" sz="800" dirty="0">
              <a:solidFill>
                <a:prstClr val="black"/>
              </a:solidFill>
              <a:latin typeface="Lucida Sans Typewriter" pitchFamily="49" charset="0"/>
            </a:endParaRPr>
          </a:p>
          <a:p>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where</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amount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@p1</a:t>
            </a:r>
            <a:endParaRPr lang="en-AU" sz="800" dirty="0">
              <a:solidFill>
                <a:prstClr val="black"/>
              </a:solidFill>
              <a:latin typeface="Lucida Sans Typewriter" pitchFamily="49" charset="0"/>
            </a:endParaRPr>
          </a:p>
          <a:p>
            <a:r>
              <a:rPr lang="en-AU" sz="800" dirty="0">
                <a:solidFill>
                  <a:srgbClr val="0000FF"/>
                </a:solidFill>
                <a:latin typeface="Lucida Sans Typewriter" pitchFamily="49" charset="0"/>
              </a:rPr>
              <a:t>End</a:t>
            </a:r>
          </a:p>
        </p:txBody>
      </p:sp>
    </p:spTree>
    <p:extLst>
      <p:ext uri="{BB962C8B-B14F-4D97-AF65-F5344CB8AC3E}">
        <p14:creationId xmlns:p14="http://schemas.microsoft.com/office/powerpoint/2010/main" val="600313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Give 2 examples of non-</a:t>
            </a:r>
            <a:r>
              <a:rPr lang="en-AU" dirty="0" err="1" smtClean="0"/>
              <a:t>SARGable</a:t>
            </a:r>
            <a:r>
              <a:rPr lang="en-AU" dirty="0" smtClean="0"/>
              <a:t> expressions.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1" dirty="0" smtClean="0"/>
              <a:t>Answer:</a:t>
            </a:r>
            <a:r>
              <a:rPr lang="en-AU" sz="1200" dirty="0" smtClean="0"/>
              <a:t> non-</a:t>
            </a:r>
            <a:r>
              <a:rPr lang="en-AU" sz="1200" dirty="0" err="1" smtClean="0"/>
              <a:t>SARGable</a:t>
            </a:r>
            <a:r>
              <a:rPr lang="en-AU" sz="1200" baseline="0" dirty="0" smtClean="0"/>
              <a:t> expressions:</a:t>
            </a:r>
          </a:p>
          <a:p>
            <a:pPr marL="714375" marR="0" lvl="4" indent="0" algn="l" defTabSz="914400" rtl="0" eaLnBrk="1" fontAlgn="auto" latinLnBrk="0" hangingPunct="1">
              <a:lnSpc>
                <a:spcPct val="100000"/>
              </a:lnSpc>
              <a:spcBef>
                <a:spcPts val="0"/>
              </a:spcBef>
              <a:spcAft>
                <a:spcPts val="0"/>
              </a:spcAft>
              <a:buClrTx/>
              <a:buSzTx/>
              <a:buFontTx/>
              <a:buNone/>
              <a:tabLst/>
              <a:defRPr/>
            </a:pPr>
            <a:r>
              <a:rPr lang="en-AU" sz="1200" dirty="0" smtClean="0">
                <a:solidFill>
                  <a:srgbClr val="0000FF"/>
                </a:solidFill>
                <a:latin typeface="Consolas"/>
              </a:rPr>
              <a:t>where</a:t>
            </a:r>
            <a:r>
              <a:rPr lang="en-AU" sz="1200" dirty="0" smtClean="0">
                <a:solidFill>
                  <a:prstClr val="black"/>
                </a:solidFill>
                <a:latin typeface="Consolas"/>
              </a:rPr>
              <a:t> </a:t>
            </a:r>
            <a:r>
              <a:rPr lang="en-AU" sz="1200" dirty="0" err="1" smtClean="0">
                <a:solidFill>
                  <a:srgbClr val="008080"/>
                </a:solidFill>
                <a:latin typeface="Consolas"/>
              </a:rPr>
              <a:t>Employee</a:t>
            </a:r>
            <a:r>
              <a:rPr lang="en-AU" sz="1200" dirty="0" err="1" smtClean="0">
                <a:solidFill>
                  <a:srgbClr val="808080"/>
                </a:solidFill>
                <a:latin typeface="Consolas"/>
              </a:rPr>
              <a:t>.</a:t>
            </a:r>
            <a:r>
              <a:rPr lang="en-AU" sz="1200" dirty="0" err="1" smtClean="0">
                <a:solidFill>
                  <a:srgbClr val="008080"/>
                </a:solidFill>
                <a:latin typeface="Consolas"/>
              </a:rPr>
              <a:t>FirstName</a:t>
            </a:r>
            <a:r>
              <a:rPr lang="en-AU" sz="1200" dirty="0" smtClean="0">
                <a:solidFill>
                  <a:prstClr val="black"/>
                </a:solidFill>
                <a:latin typeface="Consolas"/>
              </a:rPr>
              <a:t> </a:t>
            </a:r>
            <a:r>
              <a:rPr lang="en-AU" sz="1200" dirty="0" smtClean="0">
                <a:solidFill>
                  <a:srgbClr val="808080"/>
                </a:solidFill>
                <a:latin typeface="Consolas"/>
              </a:rPr>
              <a:t>LIKE</a:t>
            </a:r>
            <a:r>
              <a:rPr lang="en-AU" sz="1200" dirty="0" smtClean="0">
                <a:solidFill>
                  <a:prstClr val="black"/>
                </a:solidFill>
                <a:latin typeface="Consolas"/>
              </a:rPr>
              <a:t> </a:t>
            </a:r>
            <a:r>
              <a:rPr lang="en-AU" sz="1200" dirty="0" smtClean="0">
                <a:solidFill>
                  <a:srgbClr val="FF0000"/>
                </a:solidFill>
                <a:latin typeface="Consolas"/>
              </a:rPr>
              <a:t>'%x%'</a:t>
            </a:r>
          </a:p>
          <a:p>
            <a:pPr marL="714375" marR="0" lvl="4" indent="0" algn="l" defTabSz="914400" rtl="0" eaLnBrk="1" fontAlgn="auto" latinLnBrk="0" hangingPunct="1">
              <a:lnSpc>
                <a:spcPct val="100000"/>
              </a:lnSpc>
              <a:spcBef>
                <a:spcPts val="0"/>
              </a:spcBef>
              <a:spcAft>
                <a:spcPts val="0"/>
              </a:spcAft>
              <a:buClrTx/>
              <a:buSzTx/>
              <a:buFontTx/>
              <a:buNone/>
              <a:tabLst/>
              <a:defRPr/>
            </a:pPr>
            <a:r>
              <a:rPr lang="en-AU" sz="1200" dirty="0" smtClean="0">
                <a:solidFill>
                  <a:srgbClr val="0000FF"/>
                </a:solidFill>
                <a:latin typeface="Consolas"/>
              </a:rPr>
              <a:t>where</a:t>
            </a:r>
            <a:r>
              <a:rPr lang="en-AU" sz="1200" dirty="0" smtClean="0">
                <a:solidFill>
                  <a:prstClr val="black"/>
                </a:solidFill>
                <a:latin typeface="Consolas"/>
              </a:rPr>
              <a:t> </a:t>
            </a:r>
            <a:r>
              <a:rPr lang="en-AU" sz="1200" dirty="0" err="1" smtClean="0">
                <a:solidFill>
                  <a:srgbClr val="008080"/>
                </a:solidFill>
                <a:latin typeface="Consolas"/>
              </a:rPr>
              <a:t>Sales.Price</a:t>
            </a:r>
            <a:r>
              <a:rPr lang="en-AU" sz="1200" dirty="0" smtClean="0">
                <a:solidFill>
                  <a:srgbClr val="FF0000"/>
                </a:solidFill>
                <a:latin typeface="Consolas"/>
              </a:rPr>
              <a:t> </a:t>
            </a:r>
            <a:r>
              <a:rPr lang="en-AU" sz="1200" dirty="0" smtClean="0">
                <a:solidFill>
                  <a:srgbClr val="808080"/>
                </a:solidFill>
                <a:latin typeface="Consolas"/>
              </a:rPr>
              <a:t>+</a:t>
            </a:r>
            <a:r>
              <a:rPr lang="en-AU" sz="1200" dirty="0" smtClean="0">
                <a:solidFill>
                  <a:srgbClr val="FF0000"/>
                </a:solidFill>
                <a:latin typeface="Consolas"/>
              </a:rPr>
              <a:t> </a:t>
            </a:r>
            <a:r>
              <a:rPr lang="en-AU" sz="1200" dirty="0" err="1" smtClean="0">
                <a:solidFill>
                  <a:srgbClr val="008080"/>
                </a:solidFill>
                <a:latin typeface="Consolas"/>
              </a:rPr>
              <a:t>Sales.Tax</a:t>
            </a:r>
            <a:r>
              <a:rPr lang="en-AU" sz="1200" dirty="0" smtClean="0">
                <a:solidFill>
                  <a:srgbClr val="FF0000"/>
                </a:solidFill>
                <a:latin typeface="Consolas"/>
              </a:rPr>
              <a:t> </a:t>
            </a:r>
            <a:r>
              <a:rPr lang="en-AU" sz="1200" dirty="0" smtClean="0">
                <a:solidFill>
                  <a:srgbClr val="808080"/>
                </a:solidFill>
                <a:latin typeface="Consolas"/>
              </a:rPr>
              <a:t>&gt;</a:t>
            </a:r>
            <a:r>
              <a:rPr lang="en-AU" sz="1200" dirty="0" smtClean="0">
                <a:solidFill>
                  <a:srgbClr val="FF0000"/>
                </a:solidFill>
                <a:latin typeface="Consolas"/>
              </a:rPr>
              <a:t> </a:t>
            </a:r>
            <a:r>
              <a:rPr lang="en-AU" sz="1200" dirty="0" smtClean="0">
                <a:solidFill>
                  <a:prstClr val="black"/>
                </a:solidFill>
                <a:latin typeface="Consolas"/>
              </a:rPr>
              <a:t>100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solidFill>
                <a:prstClr val="black"/>
              </a:solidFill>
              <a:latin typeface="Consola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What are 3 causes of temp table recompiles?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1" dirty="0" smtClean="0"/>
              <a:t>Answer:</a:t>
            </a:r>
            <a:r>
              <a:rPr lang="en-AU" sz="1200" dirty="0" smtClean="0"/>
              <a:t> </a:t>
            </a:r>
            <a:r>
              <a:rPr lang="en-AU" sz="1200" dirty="0" smtClean="0">
                <a:solidFill>
                  <a:prstClr val="black"/>
                </a:solidFill>
              </a:rPr>
              <a:t>Temp table recompiles can be caused by:</a:t>
            </a:r>
          </a:p>
          <a:p>
            <a:pPr marL="352425" lvl="1" indent="-171450">
              <a:buFont typeface="Arial" pitchFamily="34" charset="0"/>
              <a:buChar char="•"/>
            </a:pPr>
            <a:r>
              <a:rPr lang="en-AU" dirty="0" smtClean="0"/>
              <a:t>Adding rows to an empty temp table</a:t>
            </a:r>
          </a:p>
          <a:p>
            <a:pPr marL="352425" lvl="1" indent="-171450">
              <a:buFont typeface="Arial" pitchFamily="34" charset="0"/>
              <a:buChar char="•"/>
            </a:pPr>
            <a:r>
              <a:rPr lang="en-AU" dirty="0" smtClean="0"/>
              <a:t>Deferred compiles</a:t>
            </a:r>
          </a:p>
          <a:p>
            <a:pPr marL="352425" lvl="1" indent="-171450">
              <a:buFont typeface="Arial" pitchFamily="34" charset="0"/>
              <a:buChar char="•"/>
            </a:pPr>
            <a:r>
              <a:rPr lang="en-AU" dirty="0" smtClean="0"/>
              <a:t>Schema changes</a:t>
            </a:r>
          </a:p>
          <a:p>
            <a:pPr marL="352425" lvl="1" indent="-171450">
              <a:buFont typeface="Arial" pitchFamily="34" charset="0"/>
              <a:buChar char="•"/>
            </a:pPr>
            <a:r>
              <a:rPr lang="en-AU" dirty="0" smtClean="0"/>
              <a:t>Referencing temp tables between stored procedures</a:t>
            </a:r>
          </a:p>
          <a:p>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How can temp table recompiles be reduced?</a:t>
            </a:r>
          </a:p>
          <a:p>
            <a:r>
              <a:rPr lang="en-AU" sz="1200" b="1" dirty="0" smtClean="0"/>
              <a:t>Answer:</a:t>
            </a:r>
            <a:r>
              <a:rPr lang="en-AU" sz="1200" dirty="0" smtClean="0"/>
              <a:t> T</a:t>
            </a:r>
            <a:r>
              <a:rPr lang="en-AU" dirty="0" smtClean="0"/>
              <a:t>emp table recompiles can be reduced by:</a:t>
            </a:r>
          </a:p>
          <a:p>
            <a:pPr marL="352425" lvl="1" indent="-171450">
              <a:buFont typeface="Arial" pitchFamily="34" charset="0"/>
              <a:buChar char="•"/>
            </a:pPr>
            <a:r>
              <a:rPr lang="en-AU" dirty="0" smtClean="0"/>
              <a:t>Table variables</a:t>
            </a:r>
          </a:p>
          <a:p>
            <a:pPr marL="352425" lvl="1" indent="-171450">
              <a:buFont typeface="Arial" pitchFamily="34" charset="0"/>
              <a:buChar char="•"/>
            </a:pPr>
            <a:r>
              <a:rPr lang="en-AU" dirty="0" smtClean="0"/>
              <a:t>KEEPFIXED PLAN, KEEP PLAN</a:t>
            </a:r>
          </a:p>
          <a:p>
            <a:pPr marL="352425" lvl="1" indent="-171450">
              <a:buFont typeface="Arial" pitchFamily="34" charset="0"/>
              <a:buChar char="•"/>
            </a:pPr>
            <a:r>
              <a:rPr lang="en-AU" dirty="0" smtClean="0"/>
              <a:t>Group schema changes at the beginning of a stored procedure or batch </a:t>
            </a:r>
          </a:p>
          <a:p>
            <a:pPr marL="352425" lvl="1" indent="-171450">
              <a:buFont typeface="Arial" pitchFamily="34" charset="0"/>
              <a:buChar char="•"/>
            </a:pPr>
            <a:r>
              <a:rPr lang="en-AU" dirty="0" smtClean="0"/>
              <a:t>Keep external temp table references to a minimum</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solidFill>
                <a:prstClr val="black"/>
              </a:solidFill>
              <a:latin typeface="Consola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What happens if a constraint is not trusted?</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1" dirty="0" smtClean="0"/>
              <a:t>Answer:</a:t>
            </a:r>
            <a:r>
              <a:rPr lang="en-AU" sz="1200" dirty="0" smtClean="0"/>
              <a:t> </a:t>
            </a:r>
            <a:r>
              <a:rPr lang="en-AU" sz="1200" dirty="0" smtClean="0">
                <a:solidFill>
                  <a:prstClr val="black"/>
                </a:solidFill>
              </a:rPr>
              <a:t>If a constraint</a:t>
            </a:r>
            <a:r>
              <a:rPr lang="en-AU" sz="1200" baseline="0" dirty="0" smtClean="0">
                <a:solidFill>
                  <a:prstClr val="black"/>
                </a:solidFill>
              </a:rPr>
              <a:t> is not trusted, SQL Server cannot use the constraint for query optimization. This reduces the opportunity to find performance improvements.</a:t>
            </a:r>
            <a:endParaRPr lang="en-AU" sz="1200"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solidFill>
                <a:prstClr val="black"/>
              </a:solidFill>
              <a:latin typeface="Consola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solidFill>
                <a:srgbClr val="FF0000"/>
              </a:solidFill>
              <a:latin typeface="Consolas"/>
            </a:endParaRP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smtClean="0"/>
              <a:t>After </a:t>
            </a:r>
            <a:r>
              <a:rPr lang="en-AU" dirty="0" smtClean="0"/>
              <a:t>completing this section, you will be able to:</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dirty="0" smtClean="0"/>
              <a:t>Understand how parameter sniffing can affect query optimization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dirty="0" smtClean="0"/>
              <a:t>Identify non-</a:t>
            </a:r>
            <a:r>
              <a:rPr lang="en-AU" dirty="0" err="1" smtClean="0"/>
              <a:t>SARGable</a:t>
            </a:r>
            <a:r>
              <a:rPr lang="en-AU" dirty="0" smtClean="0"/>
              <a:t> predicates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dirty="0" smtClean="0"/>
              <a:t>Re-structure non-</a:t>
            </a:r>
            <a:r>
              <a:rPr lang="en-AU" dirty="0" err="1" smtClean="0"/>
              <a:t>SARGEable</a:t>
            </a:r>
            <a:r>
              <a:rPr lang="en-AU" dirty="0" smtClean="0"/>
              <a:t> predicates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dirty="0" smtClean="0"/>
              <a:t>Use computed </a:t>
            </a:r>
            <a:r>
              <a:rPr lang="en-AU" dirty="0" err="1" smtClean="0"/>
              <a:t>colunms</a:t>
            </a:r>
            <a:r>
              <a:rPr lang="en-AU" dirty="0" smtClean="0"/>
              <a:t> to increase performance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dirty="0" smtClean="0"/>
              <a:t>Identify temp table recompilation issues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dirty="0" smtClean="0"/>
              <a:t>Apply constraints for performance improvements</a:t>
            </a:r>
          </a:p>
          <a:p>
            <a:endParaRPr lang="en-AU" dirty="0" smtClean="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3</a:t>
            </a:fld>
            <a:endParaRPr lang="en-US"/>
          </a:p>
        </p:txBody>
      </p:sp>
    </p:spTree>
    <p:extLst>
      <p:ext uri="{BB962C8B-B14F-4D97-AF65-F5344CB8AC3E}">
        <p14:creationId xmlns:p14="http://schemas.microsoft.com/office/powerpoint/2010/main" val="1427231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b="1" dirty="0" err="1" smtClean="0"/>
              <a:t>SARGable</a:t>
            </a:r>
            <a:r>
              <a:rPr lang="en-AU" b="1" dirty="0" smtClean="0"/>
              <a:t> – </a:t>
            </a:r>
            <a:r>
              <a:rPr lang="en-AU" b="0" dirty="0" smtClean="0"/>
              <a:t>Search</a:t>
            </a:r>
            <a:r>
              <a:rPr lang="en-AU" b="0" baseline="0" dirty="0" smtClean="0"/>
              <a:t> </a:t>
            </a:r>
            <a:r>
              <a:rPr lang="en-AU" b="0" baseline="0" dirty="0" err="1" smtClean="0"/>
              <a:t>ARGument</a:t>
            </a:r>
            <a:r>
              <a:rPr lang="en-AU" dirty="0"/>
              <a:t>-</a:t>
            </a:r>
            <a:r>
              <a:rPr lang="en-AU" b="0" baseline="0" dirty="0" smtClean="0"/>
              <a:t>able – a property of an item if it can be retrieved using an index. Of course, a suitable index must exist.</a:t>
            </a:r>
          </a:p>
          <a:p>
            <a:endParaRPr lang="en-AU" b="0" baseline="0" dirty="0" smtClean="0"/>
          </a:p>
          <a:p>
            <a:r>
              <a:rPr lang="en-AU" b="0" baseline="0" dirty="0" smtClean="0"/>
              <a:t>Using non-</a:t>
            </a:r>
            <a:r>
              <a:rPr lang="en-AU" b="0" baseline="0" dirty="0" err="1" smtClean="0"/>
              <a:t>SARGable</a:t>
            </a:r>
            <a:r>
              <a:rPr lang="en-AU" b="0" baseline="0" dirty="0" smtClean="0"/>
              <a:t> expressions in WHERE clauses or JOINs removes the possibility that SQL Server can utilize an existing index.</a:t>
            </a:r>
          </a:p>
          <a:p>
            <a:endParaRPr lang="en-AU" b="0" baseline="0" dirty="0" smtClean="0"/>
          </a:p>
          <a:p>
            <a:endParaRPr lang="en-AU" b="0" baseline="0" dirty="0" smtClean="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a:p>
        </p:txBody>
      </p:sp>
    </p:spTree>
    <p:extLst>
      <p:ext uri="{BB962C8B-B14F-4D97-AF65-F5344CB8AC3E}">
        <p14:creationId xmlns:p14="http://schemas.microsoft.com/office/powerpoint/2010/main" val="2518585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smtClean="0"/>
              <a:t>The use of </a:t>
            </a:r>
            <a:r>
              <a:rPr lang="en-AU" b="1" dirty="0" smtClean="0"/>
              <a:t>inequalities</a:t>
            </a:r>
            <a:r>
              <a:rPr lang="en-AU" baseline="0" dirty="0" smtClean="0"/>
              <a:t> in predicates will make an expression non-</a:t>
            </a:r>
            <a:r>
              <a:rPr lang="en-AU" baseline="0" dirty="0" err="1" smtClean="0"/>
              <a:t>SARGable</a:t>
            </a:r>
            <a:r>
              <a:rPr lang="en-AU" baseline="0" dirty="0" smtClean="0"/>
              <a:t>.</a:t>
            </a:r>
          </a:p>
          <a:p>
            <a:endParaRPr lang="en-AU" baseline="0" dirty="0" smtClean="0"/>
          </a:p>
          <a:p>
            <a:r>
              <a:rPr lang="en-AU" dirty="0" smtClean="0"/>
              <a:t>If a column</a:t>
            </a:r>
            <a:r>
              <a:rPr lang="en-AU" baseline="0" dirty="0" smtClean="0"/>
              <a:t> is used in a </a:t>
            </a:r>
            <a:r>
              <a:rPr lang="en-AU" b="1" dirty="0" smtClean="0"/>
              <a:t>function </a:t>
            </a:r>
            <a:r>
              <a:rPr lang="en-AU" b="0" baseline="0" dirty="0" smtClean="0"/>
              <a:t>the query optimizer cannot use an index on it, </a:t>
            </a:r>
            <a:r>
              <a:rPr lang="en-AU" b="0" dirty="0" smtClean="0"/>
              <a:t>creating</a:t>
            </a:r>
            <a:r>
              <a:rPr lang="en-AU" b="0" baseline="0" dirty="0" smtClean="0"/>
              <a:t> a non-</a:t>
            </a:r>
            <a:r>
              <a:rPr lang="en-AU" b="0" baseline="0" dirty="0" err="1" smtClean="0"/>
              <a:t>SARGable</a:t>
            </a:r>
            <a:r>
              <a:rPr lang="en-AU" b="0" baseline="0" dirty="0" smtClean="0"/>
              <a:t> expression. There are some exceptions to this, notably the CAST function in certain circumstances used with a date field. However, generally avoid functions that operate on a column if index usage is desired.</a:t>
            </a:r>
            <a:endParaRPr lang="en-AU" b="0"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a:p>
        </p:txBody>
      </p:sp>
    </p:spTree>
    <p:extLst>
      <p:ext uri="{BB962C8B-B14F-4D97-AF65-F5344CB8AC3E}">
        <p14:creationId xmlns:p14="http://schemas.microsoft.com/office/powerpoint/2010/main" val="159488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sz="1200" b="1" kern="1200" dirty="0" smtClean="0">
                <a:solidFill>
                  <a:schemeClr val="tx1"/>
                </a:solidFill>
                <a:effectLst/>
                <a:latin typeface="+mn-lt"/>
                <a:ea typeface="+mn-ea"/>
                <a:cs typeface="+mn-cs"/>
              </a:rPr>
              <a:t>Complex expressions</a:t>
            </a:r>
            <a:r>
              <a:rPr lang="en-AU" sz="1200" kern="1200" dirty="0" smtClean="0">
                <a:solidFill>
                  <a:schemeClr val="tx1"/>
                </a:solidFill>
                <a:effectLst/>
                <a:latin typeface="+mn-lt"/>
                <a:ea typeface="+mn-ea"/>
                <a:cs typeface="+mn-cs"/>
              </a:rPr>
              <a:t> such as "Price + Tax &gt; 100" or "Price * (1+TaxRate) &gt; 100"</a:t>
            </a:r>
            <a:r>
              <a:rPr lang="en-AU" sz="1200" kern="1200" baseline="0" dirty="0" smtClean="0">
                <a:solidFill>
                  <a:schemeClr val="tx1"/>
                </a:solidFill>
                <a:effectLst/>
                <a:latin typeface="+mn-lt"/>
                <a:ea typeface="+mn-ea"/>
                <a:cs typeface="+mn-cs"/>
              </a:rPr>
              <a:t> mean that SQL Server cannot use an index because there are multiple columns from the same table in the predicate. </a:t>
            </a:r>
            <a:r>
              <a:rPr lang="en-AU" sz="1200" kern="1200" dirty="0" smtClean="0">
                <a:solidFill>
                  <a:schemeClr val="tx1"/>
                </a:solidFill>
                <a:effectLst/>
                <a:latin typeface="+mn-lt"/>
                <a:ea typeface="+mn-ea"/>
                <a:cs typeface="+mn-cs"/>
              </a:rPr>
              <a:t>Consider creating a computed column with the equivalent expression</a:t>
            </a:r>
            <a:r>
              <a:rPr lang="en-AU" sz="1200" kern="1200" baseline="0" dirty="0" smtClean="0">
                <a:solidFill>
                  <a:schemeClr val="tx1"/>
                </a:solidFill>
                <a:effectLst/>
                <a:latin typeface="+mn-lt"/>
                <a:ea typeface="+mn-ea"/>
                <a:cs typeface="+mn-cs"/>
              </a:rPr>
              <a:t> </a:t>
            </a:r>
            <a:r>
              <a:rPr lang="en-AU" sz="1200" kern="1200" dirty="0" smtClean="0">
                <a:solidFill>
                  <a:schemeClr val="tx1"/>
                </a:solidFill>
                <a:effectLst/>
                <a:latin typeface="+mn-lt"/>
                <a:ea typeface="+mn-ea"/>
                <a:cs typeface="+mn-cs"/>
              </a:rPr>
              <a:t>and creating statistics or an index on the computed column. </a:t>
            </a:r>
          </a:p>
          <a:p>
            <a:endParaRPr lang="en-AU" sz="1200" kern="1200" dirty="0" smtClean="0">
              <a:solidFill>
                <a:schemeClr val="tx1"/>
              </a:solidFill>
              <a:effectLst/>
              <a:latin typeface="+mn-lt"/>
              <a:ea typeface="+mn-ea"/>
              <a:cs typeface="+mn-cs"/>
            </a:endParaRPr>
          </a:p>
          <a:p>
            <a:r>
              <a:rPr lang="en-AU" sz="1200" b="1" kern="1200" dirty="0" smtClean="0">
                <a:solidFill>
                  <a:schemeClr val="tx1"/>
                </a:solidFill>
                <a:effectLst/>
                <a:latin typeface="+mn-lt"/>
                <a:ea typeface="+mn-ea"/>
                <a:cs typeface="+mn-cs"/>
              </a:rPr>
              <a:t>Implicit conversions </a:t>
            </a:r>
            <a:r>
              <a:rPr lang="en-AU" sz="1200" kern="1200" dirty="0" smtClean="0">
                <a:solidFill>
                  <a:schemeClr val="tx1"/>
                </a:solidFill>
                <a:effectLst/>
                <a:latin typeface="+mn-lt"/>
                <a:ea typeface="+mn-ea"/>
                <a:cs typeface="+mn-cs"/>
              </a:rPr>
              <a:t>occur when the data type for a </a:t>
            </a:r>
            <a:r>
              <a:rPr lang="en-AU" dirty="0" smtClean="0"/>
              <a:t>column is changed</a:t>
            </a:r>
            <a:r>
              <a:rPr lang="en-AU" baseline="0" dirty="0" smtClean="0"/>
              <a:t> for comparison with an expression of a different data type. </a:t>
            </a:r>
            <a:r>
              <a:rPr lang="en-AU" dirty="0" smtClean="0"/>
              <a:t>The </a:t>
            </a:r>
            <a:r>
              <a:rPr lang="en-AU" dirty="0"/>
              <a:t>data type with the lower precedence is converted to the data type with the higher </a:t>
            </a:r>
            <a:r>
              <a:rPr lang="en-AU" dirty="0" smtClean="0"/>
              <a:t>precedence. The data</a:t>
            </a:r>
            <a:r>
              <a:rPr lang="en-AU" baseline="0" dirty="0" smtClean="0"/>
              <a:t> types must be compatible for this to occur. When a column must be converted there is the possibility that an index on the column cannot be used, however implicit conversion does not guarantee that an expression will become non-</a:t>
            </a:r>
            <a:r>
              <a:rPr lang="en-AU" baseline="0" dirty="0" err="1" smtClean="0"/>
              <a:t>SARGable</a:t>
            </a:r>
            <a:r>
              <a:rPr lang="en-AU" baseline="0" dirty="0" smtClean="0"/>
              <a:t>.</a:t>
            </a:r>
          </a:p>
          <a:p>
            <a:endParaRPr lang="en-AU" sz="1200" kern="1200" baseline="0" dirty="0" smtClean="0">
              <a:solidFill>
                <a:schemeClr val="tx1"/>
              </a:solidFill>
              <a:effectLst/>
              <a:latin typeface="+mn-lt"/>
              <a:ea typeface="+mn-ea"/>
              <a:cs typeface="+mn-cs"/>
            </a:endParaRPr>
          </a:p>
          <a:p>
            <a:r>
              <a:rPr lang="en-AU" sz="1200" kern="1200" baseline="0" dirty="0" smtClean="0">
                <a:solidFill>
                  <a:schemeClr val="tx1"/>
                </a:solidFill>
                <a:effectLst/>
                <a:latin typeface="+mn-lt"/>
                <a:ea typeface="+mn-ea"/>
                <a:cs typeface="+mn-cs"/>
              </a:rPr>
              <a:t>More information:</a:t>
            </a:r>
          </a:p>
          <a:p>
            <a:r>
              <a:rPr lang="en-AU" dirty="0"/>
              <a:t>Data Type Precedence (Transact-SQL) </a:t>
            </a:r>
            <a:endParaRPr lang="en-AU" dirty="0" smtClean="0"/>
          </a:p>
          <a:p>
            <a:r>
              <a:rPr lang="en-AU" dirty="0" smtClean="0">
                <a:hlinkClick r:id="rId3"/>
              </a:rPr>
              <a:t>http</a:t>
            </a:r>
            <a:r>
              <a:rPr lang="en-AU" dirty="0">
                <a:hlinkClick r:id="rId3"/>
              </a:rPr>
              <a:t>://msdn.microsoft.com/en-us/library/ms190309(v=sql.110).</a:t>
            </a:r>
            <a:r>
              <a:rPr lang="en-AU" dirty="0" smtClean="0">
                <a:hlinkClick r:id="rId3"/>
              </a:rPr>
              <a:t>aspx</a:t>
            </a:r>
            <a:r>
              <a:rPr lang="en-AU" dirty="0" smtClean="0"/>
              <a:t> </a:t>
            </a:r>
          </a:p>
          <a:p>
            <a:endParaRPr lang="en-AU" sz="1200" kern="1200" baseline="0" dirty="0" smtClean="0">
              <a:solidFill>
                <a:schemeClr val="tx1"/>
              </a:solidFill>
              <a:effectLst/>
            </a:endParaRPr>
          </a:p>
          <a:p>
            <a:r>
              <a:rPr lang="en-AU" sz="1200" kern="1200" baseline="0" dirty="0" smtClean="0">
                <a:solidFill>
                  <a:schemeClr val="tx1"/>
                </a:solidFill>
                <a:effectLst/>
              </a:rPr>
              <a:t>More on Implicit Conversions</a:t>
            </a:r>
          </a:p>
          <a:p>
            <a:r>
              <a:rPr lang="en-AU" dirty="0">
                <a:hlinkClick r:id="rId4"/>
              </a:rPr>
              <a:t>http://</a:t>
            </a:r>
            <a:r>
              <a:rPr lang="en-AU" dirty="0" smtClean="0">
                <a:hlinkClick r:id="rId4"/>
              </a:rPr>
              <a:t>blogs.msdn.com/b/craigfr/archive/2010/01/20/more-on-implicit-conversions.aspx</a:t>
            </a:r>
            <a:r>
              <a:rPr lang="en-AU" dirty="0" smtClean="0"/>
              <a:t> </a:t>
            </a:r>
            <a:endParaRPr lang="en-AU" sz="1200" kern="1200" baseline="0" dirty="0" smtClean="0">
              <a:solidFill>
                <a:schemeClr val="tx1"/>
              </a:solidFill>
              <a:effectLst/>
            </a:endParaRPr>
          </a:p>
          <a:p>
            <a:endParaRPr lang="en-AU" sz="1200" kern="1200" dirty="0" smtClean="0">
              <a:solidFill>
                <a:schemeClr val="tx1"/>
              </a:solidFill>
              <a:effectLst/>
              <a:latin typeface="+mn-lt"/>
              <a:ea typeface="+mn-ea"/>
              <a:cs typeface="+mn-cs"/>
            </a:endParaRPr>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a:p>
        </p:txBody>
      </p:sp>
    </p:spTree>
    <p:extLst>
      <p:ext uri="{BB962C8B-B14F-4D97-AF65-F5344CB8AC3E}">
        <p14:creationId xmlns:p14="http://schemas.microsoft.com/office/powerpoint/2010/main" val="561099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 </a:t>
            </a:r>
            <a:r>
              <a:rPr lang="en-AU" b="1" dirty="0" smtClean="0"/>
              <a:t>OR </a:t>
            </a:r>
            <a:r>
              <a:rPr lang="en-AU" b="0" dirty="0" smtClean="0"/>
              <a:t>and </a:t>
            </a:r>
            <a:r>
              <a:rPr lang="en-AU" b="1" dirty="0" smtClean="0"/>
              <a:t>IN </a:t>
            </a:r>
            <a:r>
              <a:rPr lang="en-AU" b="0" dirty="0" smtClean="0"/>
              <a:t>do</a:t>
            </a:r>
            <a:r>
              <a:rPr lang="en-AU" b="0" baseline="0" dirty="0" smtClean="0"/>
              <a:t> not allow the use of an index. If there is a </a:t>
            </a:r>
            <a:r>
              <a:rPr lang="en-AU" dirty="0" smtClean="0"/>
              <a:t>contiguous range required, it can be rewritten using</a:t>
            </a:r>
            <a:r>
              <a:rPr lang="en-AU" baseline="0" dirty="0" smtClean="0"/>
              <a:t> BETWEEN or &lt; and &gt;.</a:t>
            </a:r>
            <a:endParaRPr lang="en-AU" dirty="0" smtClean="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a:p>
        </p:txBody>
      </p:sp>
    </p:spTree>
    <p:extLst>
      <p:ext uri="{BB962C8B-B14F-4D97-AF65-F5344CB8AC3E}">
        <p14:creationId xmlns:p14="http://schemas.microsoft.com/office/powerpoint/2010/main" val="3638698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Query  Optimization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SARGability</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--create tables </a:t>
            </a: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N'dbo.ProductDescriptionSARG</a:t>
            </a:r>
            <a:r>
              <a:rPr lang="en-US" sz="1200" kern="1200" dirty="0" smtClean="0">
                <a:solidFill>
                  <a:schemeClr val="tx1"/>
                </a:solidFill>
                <a:latin typeface="+mn-lt"/>
                <a:ea typeface="+mn-ea"/>
                <a:cs typeface="+mn-cs"/>
              </a:rPr>
              <a:t>') IS NOT NULL</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dbo.ProductDescriptionSARG</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dbo.ProductDescriptionSARG</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ProductDescriptionID</a:t>
            </a:r>
            <a:r>
              <a:rPr lang="en-US" sz="1200" kern="1200" dirty="0" smtClean="0">
                <a:solidFill>
                  <a:schemeClr val="tx1"/>
                </a:solidFill>
                <a:latin typeface="+mn-lt"/>
                <a:ea typeface="+mn-ea"/>
                <a:cs typeface="+mn-cs"/>
              </a:rPr>
              <a:t>] INT              NOT NULL,</a:t>
            </a:r>
          </a:p>
          <a:p>
            <a:r>
              <a:rPr lang="en-US" sz="1200" kern="1200" dirty="0" smtClean="0">
                <a:solidFill>
                  <a:schemeClr val="tx1"/>
                </a:solidFill>
                <a:latin typeface="+mn-lt"/>
                <a:ea typeface="+mn-ea"/>
                <a:cs typeface="+mn-cs"/>
              </a:rPr>
              <a:t>          [Description]          NVARCHAR (400)   NOT NULL,</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rowguid</a:t>
            </a:r>
            <a:r>
              <a:rPr lang="en-US" sz="1200" kern="1200" dirty="0" smtClean="0">
                <a:solidFill>
                  <a:schemeClr val="tx1"/>
                </a:solidFill>
                <a:latin typeface="+mn-lt"/>
                <a:ea typeface="+mn-ea"/>
                <a:cs typeface="+mn-cs"/>
              </a:rPr>
              <a:t>]              UNIQUEIDENTIFIER NOT NULL,</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ModifiedDate</a:t>
            </a:r>
            <a:r>
              <a:rPr lang="en-US" sz="1200" kern="1200" dirty="0" smtClean="0">
                <a:solidFill>
                  <a:schemeClr val="tx1"/>
                </a:solidFill>
                <a:latin typeface="+mn-lt"/>
                <a:ea typeface="+mn-ea"/>
                <a:cs typeface="+mn-cs"/>
              </a:rPr>
              <a:t>]         DATETIME         NOT NULL,</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DescriptionSingle</a:t>
            </a:r>
            <a:r>
              <a:rPr lang="en-US" sz="1200" kern="1200" dirty="0" smtClean="0">
                <a:solidFill>
                  <a:schemeClr val="tx1"/>
                </a:solidFill>
                <a:latin typeface="+mn-lt"/>
                <a:ea typeface="+mn-ea"/>
                <a:cs typeface="+mn-cs"/>
              </a:rPr>
              <a:t>]    VARCHAR (400)    NULL,</a:t>
            </a:r>
          </a:p>
          <a:p>
            <a:r>
              <a:rPr lang="en-US" sz="1200" kern="1200" dirty="0" smtClean="0">
                <a:solidFill>
                  <a:schemeClr val="tx1"/>
                </a:solidFill>
                <a:latin typeface="+mn-lt"/>
                <a:ea typeface="+mn-ea"/>
                <a:cs typeface="+mn-cs"/>
              </a:rPr>
              <a:t>          CONSTRAINT [</a:t>
            </a:r>
            <a:r>
              <a:rPr lang="en-US" sz="1200" kern="1200" dirty="0" err="1" smtClean="0">
                <a:solidFill>
                  <a:schemeClr val="tx1"/>
                </a:solidFill>
                <a:latin typeface="+mn-lt"/>
                <a:ea typeface="+mn-ea"/>
                <a:cs typeface="+mn-cs"/>
              </a:rPr>
              <a:t>PK_ProductDescription_ProductDescriptionID</a:t>
            </a:r>
            <a:r>
              <a:rPr lang="en-US" sz="1200" kern="1200" dirty="0" smtClean="0">
                <a:solidFill>
                  <a:schemeClr val="tx1"/>
                </a:solidFill>
                <a:latin typeface="+mn-lt"/>
                <a:ea typeface="+mn-ea"/>
                <a:cs typeface="+mn-cs"/>
              </a:rPr>
              <a:t>] PRIMARY KEY CLUSTERED ([</a:t>
            </a:r>
            <a:r>
              <a:rPr lang="en-US" sz="1200" kern="1200" dirty="0" err="1" smtClean="0">
                <a:solidFill>
                  <a:schemeClr val="tx1"/>
                </a:solidFill>
                <a:latin typeface="+mn-lt"/>
                <a:ea typeface="+mn-ea"/>
                <a:cs typeface="+mn-cs"/>
              </a:rPr>
              <a:t>ProductDescriptionID</a:t>
            </a:r>
            <a:r>
              <a:rPr lang="en-US" sz="1200" kern="1200" dirty="0" smtClean="0">
                <a:solidFill>
                  <a:schemeClr val="tx1"/>
                </a:solidFill>
                <a:latin typeface="+mn-lt"/>
                <a:ea typeface="+mn-ea"/>
                <a:cs typeface="+mn-cs"/>
              </a:rPr>
              <a:t>] ASC)</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NONCLUSTERED INDEX [</a:t>
            </a:r>
            <a:r>
              <a:rPr lang="en-US" sz="1200" kern="1200" dirty="0" err="1" smtClean="0">
                <a:solidFill>
                  <a:schemeClr val="tx1"/>
                </a:solidFill>
                <a:latin typeface="+mn-lt"/>
                <a:ea typeface="+mn-ea"/>
                <a:cs typeface="+mn-cs"/>
              </a:rPr>
              <a:t>IXProductDescriptionSARG_Description</a:t>
            </a:r>
            <a:r>
              <a:rPr lang="en-US" sz="1200" kern="1200" dirty="0" smtClean="0">
                <a:solidFill>
                  <a:schemeClr val="tx1"/>
                </a:solidFill>
                <a:latin typeface="+mn-lt"/>
                <a:ea typeface="+mn-ea"/>
                <a:cs typeface="+mn-cs"/>
              </a:rPr>
              <a:t>]</a:t>
            </a:r>
          </a:p>
          <a:p>
            <a:r>
              <a:rPr lang="fr-FR" sz="1200" kern="1200" dirty="0" smtClean="0">
                <a:solidFill>
                  <a:schemeClr val="tx1"/>
                </a:solidFill>
                <a:latin typeface="+mn-lt"/>
                <a:ea typeface="+mn-ea"/>
                <a:cs typeface="+mn-cs"/>
              </a:rPr>
              <a:t>          ON [</a:t>
            </a:r>
            <a:r>
              <a:rPr lang="fr-FR" sz="1200" kern="1200" dirty="0" err="1" smtClean="0">
                <a:solidFill>
                  <a:schemeClr val="tx1"/>
                </a:solidFill>
                <a:latin typeface="+mn-lt"/>
                <a:ea typeface="+mn-ea"/>
                <a:cs typeface="+mn-cs"/>
              </a:rPr>
              <a:t>dbo</a:t>
            </a:r>
            <a:r>
              <a:rPr lang="fr-FR" sz="1200" kern="1200" dirty="0" smtClean="0">
                <a:solidFill>
                  <a:schemeClr val="tx1"/>
                </a:solidFill>
                <a:latin typeface="+mn-lt"/>
                <a:ea typeface="+mn-ea"/>
                <a:cs typeface="+mn-cs"/>
              </a:rPr>
              <a:t>].[</a:t>
            </a:r>
            <a:r>
              <a:rPr lang="fr-FR" sz="1200" kern="1200" dirty="0" err="1" smtClean="0">
                <a:solidFill>
                  <a:schemeClr val="tx1"/>
                </a:solidFill>
                <a:latin typeface="+mn-lt"/>
                <a:ea typeface="+mn-ea"/>
                <a:cs typeface="+mn-cs"/>
              </a:rPr>
              <a:t>ProductDescriptionSARG</a:t>
            </a:r>
            <a:r>
              <a:rPr lang="fr-FR" sz="1200" kern="1200" dirty="0" smtClean="0">
                <a:solidFill>
                  <a:schemeClr val="tx1"/>
                </a:solidFill>
                <a:latin typeface="+mn-lt"/>
                <a:ea typeface="+mn-ea"/>
                <a:cs typeface="+mn-cs"/>
              </a:rPr>
              <a:t>]([Description] ASC);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NONCLUSTERED INDEX [</a:t>
            </a:r>
            <a:r>
              <a:rPr lang="en-US" sz="1200" kern="1200" dirty="0" err="1" smtClean="0">
                <a:solidFill>
                  <a:schemeClr val="tx1"/>
                </a:solidFill>
                <a:latin typeface="+mn-lt"/>
                <a:ea typeface="+mn-ea"/>
                <a:cs typeface="+mn-cs"/>
              </a:rPr>
              <a:t>IX_ProductDescriptionSARG_ModifiedDate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dbo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ProductDescriptionSARG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ModifiedDate</a:t>
            </a:r>
            <a:r>
              <a:rPr lang="en-US" sz="1200" kern="1200" dirty="0" smtClean="0">
                <a:solidFill>
                  <a:schemeClr val="tx1"/>
                </a:solidFill>
                <a:latin typeface="+mn-lt"/>
                <a:ea typeface="+mn-ea"/>
                <a:cs typeface="+mn-cs"/>
              </a:rPr>
              <a:t>] ASC, [Description] ASC);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NONCLUSTERED INDEX [</a:t>
            </a:r>
            <a:r>
              <a:rPr lang="en-US" sz="1200" kern="1200" dirty="0" err="1" smtClean="0">
                <a:solidFill>
                  <a:schemeClr val="tx1"/>
                </a:solidFill>
                <a:latin typeface="+mn-lt"/>
                <a:ea typeface="+mn-ea"/>
                <a:cs typeface="+mn-cs"/>
              </a:rPr>
              <a:t>IX_ProductDescriptionSARG_DescriptionSingle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dbo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ProductDescriptionSARG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DescriptionSingle</a:t>
            </a:r>
            <a:r>
              <a:rPr lang="en-US" sz="1200" kern="1200" dirty="0" smtClean="0">
                <a:solidFill>
                  <a:schemeClr val="tx1"/>
                </a:solidFill>
                <a:latin typeface="+mn-lt"/>
                <a:ea typeface="+mn-ea"/>
                <a:cs typeface="+mn-cs"/>
              </a:rPr>
              <a:t>] ASC, [</a:t>
            </a:r>
            <a:r>
              <a:rPr lang="en-US" sz="1200" kern="1200" dirty="0" err="1" smtClean="0">
                <a:solidFill>
                  <a:schemeClr val="tx1"/>
                </a:solidFill>
                <a:latin typeface="+mn-lt"/>
                <a:ea typeface="+mn-ea"/>
                <a:cs typeface="+mn-cs"/>
              </a:rPr>
              <a:t>ModifiedDate</a:t>
            </a:r>
            <a:r>
              <a:rPr lang="en-US" sz="1200" kern="1200" dirty="0" smtClean="0">
                <a:solidFill>
                  <a:schemeClr val="tx1"/>
                </a:solidFill>
                <a:latin typeface="+mn-lt"/>
                <a:ea typeface="+mn-ea"/>
                <a:cs typeface="+mn-cs"/>
              </a:rPr>
              <a:t>] ASC);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INSERT INTO </a:t>
            </a:r>
            <a:r>
              <a:rPr lang="en-US" sz="1200" kern="1200" dirty="0" err="1" smtClean="0">
                <a:solidFill>
                  <a:schemeClr val="tx1"/>
                </a:solidFill>
                <a:latin typeface="+mn-lt"/>
                <a:ea typeface="+mn-ea"/>
                <a:cs typeface="+mn-cs"/>
              </a:rPr>
              <a:t>dbo.ProductDescriptionSARG</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       CAST ([Description] AS VARCHAR (400))</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AdventureWorksPTO.Production.ProductDescription</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dbo.ProductDescriptionSARG</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SET </a:t>
            </a:r>
            <a:r>
              <a:rPr lang="en-US" sz="1200" kern="1200" dirty="0" err="1" smtClean="0">
                <a:solidFill>
                  <a:schemeClr val="tx1"/>
                </a:solidFill>
                <a:latin typeface="+mn-lt"/>
                <a:ea typeface="+mn-ea"/>
                <a:cs typeface="+mn-cs"/>
              </a:rPr>
              <a:t>ModifiedDate</a:t>
            </a:r>
            <a:r>
              <a:rPr lang="en-US" sz="1200" kern="1200" dirty="0" smtClean="0">
                <a:solidFill>
                  <a:schemeClr val="tx1"/>
                </a:solidFill>
                <a:latin typeface="+mn-lt"/>
                <a:ea typeface="+mn-ea"/>
                <a:cs typeface="+mn-cs"/>
              </a:rPr>
              <a:t> = CAST (((2013 - </a:t>
            </a:r>
            <a:r>
              <a:rPr lang="en-US" sz="1200" kern="1200" dirty="0" err="1" smtClean="0">
                <a:solidFill>
                  <a:schemeClr val="tx1"/>
                </a:solidFill>
                <a:latin typeface="+mn-lt"/>
                <a:ea typeface="+mn-ea"/>
                <a:cs typeface="+mn-cs"/>
              </a:rPr>
              <a:t>ProductDescriptionID</a:t>
            </a:r>
            <a:r>
              <a:rPr lang="en-US" sz="1200" kern="1200" dirty="0" smtClean="0">
                <a:solidFill>
                  <a:schemeClr val="tx1"/>
                </a:solidFill>
                <a:latin typeface="+mn-lt"/>
                <a:ea typeface="+mn-ea"/>
                <a:cs typeface="+mn-cs"/>
              </a:rPr>
              <a:t> % 5) * 10000 + ((</a:t>
            </a:r>
            <a:r>
              <a:rPr lang="en-US" sz="1200" kern="1200" dirty="0" err="1" smtClean="0">
                <a:solidFill>
                  <a:schemeClr val="tx1"/>
                </a:solidFill>
                <a:latin typeface="+mn-lt"/>
                <a:ea typeface="+mn-ea"/>
                <a:cs typeface="+mn-cs"/>
              </a:rPr>
              <a:t>ProductDescriptionID</a:t>
            </a:r>
            <a:r>
              <a:rPr lang="en-US" sz="1200" kern="1200" dirty="0" smtClean="0">
                <a:solidFill>
                  <a:schemeClr val="tx1"/>
                </a:solidFill>
                <a:latin typeface="+mn-lt"/>
                <a:ea typeface="+mn-ea"/>
                <a:cs typeface="+mn-cs"/>
              </a:rPr>
              <a:t> % 11) + 1) * 100 + ((</a:t>
            </a:r>
            <a:r>
              <a:rPr lang="en-US" sz="1200" kern="1200" dirty="0" err="1" smtClean="0">
                <a:solidFill>
                  <a:schemeClr val="tx1"/>
                </a:solidFill>
                <a:latin typeface="+mn-lt"/>
                <a:ea typeface="+mn-ea"/>
                <a:cs typeface="+mn-cs"/>
              </a:rPr>
              <a:t>ProductDescriptionID</a:t>
            </a:r>
            <a:r>
              <a:rPr lang="en-US" sz="1200" kern="1200" dirty="0" smtClean="0">
                <a:solidFill>
                  <a:schemeClr val="tx1"/>
                </a:solidFill>
                <a:latin typeface="+mn-lt"/>
                <a:ea typeface="+mn-ea"/>
                <a:cs typeface="+mn-cs"/>
              </a:rPr>
              <a:t>) % 27) + 1) AS CHAR (8));</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dbo.binaryTable</a:t>
            </a:r>
            <a:r>
              <a:rPr lang="en-US" sz="1200" kern="1200" dirty="0" smtClean="0">
                <a:solidFill>
                  <a:schemeClr val="tx1"/>
                </a:solidFill>
                <a:latin typeface="+mn-lt"/>
                <a:ea typeface="+mn-ea"/>
                <a:cs typeface="+mn-cs"/>
              </a:rPr>
              <a:t>') IS NOT NULL</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binaryTable</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binaryTable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c1 INT         ,</a:t>
            </a:r>
          </a:p>
          <a:p>
            <a:r>
              <a:rPr lang="en-US" sz="1200" kern="1200" dirty="0" smtClean="0">
                <a:solidFill>
                  <a:schemeClr val="tx1"/>
                </a:solidFill>
                <a:latin typeface="+mn-lt"/>
                <a:ea typeface="+mn-ea"/>
                <a:cs typeface="+mn-cs"/>
              </a:rPr>
              <a:t>          c2 BINARY (500)</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NOCOUNT ON;</a:t>
            </a:r>
          </a:p>
          <a:p>
            <a:r>
              <a:rPr lang="en-US" sz="1200" kern="1200" dirty="0" smtClean="0">
                <a:solidFill>
                  <a:schemeClr val="tx1"/>
                </a:solidFill>
                <a:latin typeface="+mn-lt"/>
                <a:ea typeface="+mn-ea"/>
                <a:cs typeface="+mn-cs"/>
              </a:rPr>
              <a:t>BEGIN TRANSACTION;</a:t>
            </a:r>
          </a:p>
          <a:p>
            <a:r>
              <a:rPr lang="en-US" sz="1200" kern="1200" dirty="0" smtClean="0">
                <a:solidFill>
                  <a:schemeClr val="tx1"/>
                </a:solidFill>
                <a:latin typeface="+mn-lt"/>
                <a:ea typeface="+mn-ea"/>
                <a:cs typeface="+mn-cs"/>
              </a:rPr>
              <a:t>DECLARE @x AS INT;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@x = 1;</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WHILE (@x &lt; 100000)</a:t>
            </a:r>
          </a:p>
          <a:p>
            <a:r>
              <a:rPr lang="en-US" sz="1200" kern="1200" dirty="0" smtClean="0">
                <a:solidFill>
                  <a:schemeClr val="tx1"/>
                </a:solidFill>
                <a:latin typeface="+mn-lt"/>
                <a:ea typeface="+mn-ea"/>
                <a:cs typeface="+mn-cs"/>
              </a:rPr>
              <a:t>          BEGIN</a:t>
            </a:r>
          </a:p>
          <a:p>
            <a:r>
              <a:rPr lang="en-US" sz="1200" kern="1200" dirty="0" smtClean="0">
                <a:solidFill>
                  <a:schemeClr val="tx1"/>
                </a:solidFill>
                <a:latin typeface="+mn-lt"/>
                <a:ea typeface="+mn-ea"/>
                <a:cs typeface="+mn-cs"/>
              </a:rPr>
              <a:t>                    INSERT  INTO </a:t>
            </a:r>
            <a:r>
              <a:rPr lang="en-US" sz="1200" kern="1200" dirty="0" err="1" smtClean="0">
                <a:solidFill>
                  <a:schemeClr val="tx1"/>
                </a:solidFill>
                <a:latin typeface="+mn-lt"/>
                <a:ea typeface="+mn-ea"/>
                <a:cs typeface="+mn-cs"/>
              </a:rPr>
              <a:t>binaryTable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VALUES (@x, @x);</a:t>
            </a:r>
          </a:p>
          <a:p>
            <a:r>
              <a:rPr lang="en-US" sz="1200" kern="1200" dirty="0" smtClean="0">
                <a:solidFill>
                  <a:schemeClr val="tx1"/>
                </a:solidFill>
                <a:latin typeface="+mn-lt"/>
                <a:ea typeface="+mn-ea"/>
                <a:cs typeface="+mn-cs"/>
              </a:rPr>
              <a:t>                    SET @x = @x + 1;</a:t>
            </a:r>
          </a:p>
          <a:p>
            <a:r>
              <a:rPr lang="en-US" sz="1200" kern="1200" dirty="0" smtClean="0">
                <a:solidFill>
                  <a:schemeClr val="tx1"/>
                </a:solidFill>
                <a:latin typeface="+mn-lt"/>
                <a:ea typeface="+mn-ea"/>
                <a:cs typeface="+mn-cs"/>
              </a:rPr>
              <a:t>          END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COMMIT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CREATE INDEX idx1</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binaryTable</a:t>
            </a:r>
            <a:r>
              <a:rPr lang="en-US" sz="1200" kern="1200" dirty="0" smtClean="0">
                <a:solidFill>
                  <a:schemeClr val="tx1"/>
                </a:solidFill>
                <a:latin typeface="+mn-lt"/>
                <a:ea typeface="+mn-ea"/>
                <a:cs typeface="+mn-cs"/>
              </a:rPr>
              <a:t>(c2);</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partial strings</a:t>
            </a:r>
          </a:p>
          <a:p>
            <a:r>
              <a:rPr lang="en-US" sz="1200" kern="1200" dirty="0" smtClean="0">
                <a:solidFill>
                  <a:schemeClr val="tx1"/>
                </a:solidFill>
                <a:latin typeface="+mn-lt"/>
                <a:ea typeface="+mn-ea"/>
                <a:cs typeface="+mn-cs"/>
              </a:rPr>
              <a:t>-- what is the plan difference?</a:t>
            </a:r>
          </a:p>
          <a:p>
            <a:r>
              <a:rPr lang="en-US" sz="1200" kern="1200" dirty="0" smtClean="0">
                <a:solidFill>
                  <a:schemeClr val="tx1"/>
                </a:solidFill>
                <a:latin typeface="+mn-lt"/>
                <a:ea typeface="+mn-ea"/>
                <a:cs typeface="+mn-cs"/>
              </a:rPr>
              <a:t>-- what is the estimate vs. actual rows?</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dbo.ProductDescriptionSARG</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pds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pds.Description</a:t>
            </a:r>
            <a:r>
              <a:rPr lang="en-US" sz="1200" kern="1200" dirty="0" smtClean="0">
                <a:solidFill>
                  <a:schemeClr val="tx1"/>
                </a:solidFill>
                <a:latin typeface="+mn-lt"/>
                <a:ea typeface="+mn-ea"/>
                <a:cs typeface="+mn-cs"/>
              </a:rPr>
              <a:t> LIKE '%replacement%';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dbo.ProductDescriptionSARG</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pds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pds.Description</a:t>
            </a:r>
            <a:r>
              <a:rPr lang="en-US" sz="1200" kern="1200" dirty="0" smtClean="0">
                <a:solidFill>
                  <a:schemeClr val="tx1"/>
                </a:solidFill>
                <a:latin typeface="+mn-lt"/>
                <a:ea typeface="+mn-ea"/>
                <a:cs typeface="+mn-cs"/>
              </a:rPr>
              <a:t> LIKE 'replacement%';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functions on column</a:t>
            </a:r>
          </a:p>
          <a:p>
            <a:r>
              <a:rPr lang="en-US" sz="1200" kern="1200" dirty="0" smtClean="0">
                <a:solidFill>
                  <a:schemeClr val="tx1"/>
                </a:solidFill>
                <a:latin typeface="+mn-lt"/>
                <a:ea typeface="+mn-ea"/>
                <a:cs typeface="+mn-cs"/>
              </a:rPr>
              <a:t>-- keep an eye on the estimate vs. actual rows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--not so good</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dbo.ProductDescriptionSARG</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pds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substring(</a:t>
            </a:r>
            <a:r>
              <a:rPr lang="en-US" sz="1200" kern="1200" dirty="0" err="1" smtClean="0">
                <a:solidFill>
                  <a:schemeClr val="tx1"/>
                </a:solidFill>
                <a:latin typeface="+mn-lt"/>
                <a:ea typeface="+mn-ea"/>
                <a:cs typeface="+mn-cs"/>
              </a:rPr>
              <a:t>pds.Description</a:t>
            </a:r>
            <a:r>
              <a:rPr lang="en-US" sz="1200" kern="1200" dirty="0" smtClean="0">
                <a:solidFill>
                  <a:schemeClr val="tx1"/>
                </a:solidFill>
                <a:latin typeface="+mn-lt"/>
                <a:ea typeface="+mn-ea"/>
                <a:cs typeface="+mn-cs"/>
              </a:rPr>
              <a:t>, 1, 11) = 'replacement';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--better</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dbo.ProductDescriptionSARG</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pds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pds.Description</a:t>
            </a:r>
            <a:r>
              <a:rPr lang="en-US" sz="1200" kern="1200" dirty="0" smtClean="0">
                <a:solidFill>
                  <a:schemeClr val="tx1"/>
                </a:solidFill>
                <a:latin typeface="+mn-lt"/>
                <a:ea typeface="+mn-ea"/>
                <a:cs typeface="+mn-cs"/>
              </a:rPr>
              <a:t> LIKE 'replacement%';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playing with dates</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pds.Description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pds.ModifiedDate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dbo.ProductDescriptionSARG</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pds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year(</a:t>
            </a:r>
            <a:r>
              <a:rPr lang="en-US" sz="1200" kern="1200" dirty="0" err="1" smtClean="0">
                <a:solidFill>
                  <a:schemeClr val="tx1"/>
                </a:solidFill>
                <a:latin typeface="+mn-lt"/>
                <a:ea typeface="+mn-ea"/>
                <a:cs typeface="+mn-cs"/>
              </a:rPr>
              <a:t>pds.ModifiedDate</a:t>
            </a:r>
            <a:r>
              <a:rPr lang="en-US" sz="1200" kern="1200" dirty="0" smtClean="0">
                <a:solidFill>
                  <a:schemeClr val="tx1"/>
                </a:solidFill>
                <a:latin typeface="+mn-lt"/>
                <a:ea typeface="+mn-ea"/>
                <a:cs typeface="+mn-cs"/>
              </a:rPr>
              <a:t>) = 2009;</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pds.Description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pds.ModifiedDate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dbo.ProductDescriptionSARG</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pds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pds.ModifiedDate</a:t>
            </a:r>
            <a:r>
              <a:rPr lang="en-US" sz="1200" kern="1200" dirty="0" smtClean="0">
                <a:solidFill>
                  <a:schemeClr val="tx1"/>
                </a:solidFill>
                <a:latin typeface="+mn-lt"/>
                <a:ea typeface="+mn-ea"/>
                <a:cs typeface="+mn-cs"/>
              </a:rPr>
              <a:t> BETWEEN '20090101' AND '20091231';</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type conversion</a:t>
            </a:r>
          </a:p>
          <a:p>
            <a:r>
              <a:rPr lang="en-US" sz="1200" kern="1200" dirty="0" smtClean="0">
                <a:solidFill>
                  <a:schemeClr val="tx1"/>
                </a:solidFill>
                <a:latin typeface="+mn-lt"/>
                <a:ea typeface="+mn-ea"/>
                <a:cs typeface="+mn-cs"/>
              </a:rPr>
              <a:t> -- what's in the table?</a:t>
            </a:r>
          </a:p>
          <a:p>
            <a:r>
              <a:rPr lang="en-US" sz="1200" kern="1200" dirty="0" smtClean="0">
                <a:solidFill>
                  <a:schemeClr val="tx1"/>
                </a:solidFill>
                <a:latin typeface="+mn-lt"/>
                <a:ea typeface="+mn-ea"/>
                <a:cs typeface="+mn-cs"/>
              </a:rPr>
              <a:t>SELECT TOP 10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dbo.binaryTable</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note the estimated vs. actual rows</a:t>
            </a:r>
          </a:p>
          <a:p>
            <a:r>
              <a:rPr lang="en-US" sz="1200" kern="1200" dirty="0" smtClean="0">
                <a:solidFill>
                  <a:schemeClr val="tx1"/>
                </a:solidFill>
                <a:latin typeface="+mn-lt"/>
                <a:ea typeface="+mn-ea"/>
                <a:cs typeface="+mn-cs"/>
              </a:rPr>
              <a:t> -- note the warning in the first plan</a:t>
            </a:r>
          </a:p>
          <a:p>
            <a:r>
              <a:rPr lang="en-US" sz="1200" kern="1200" dirty="0" smtClean="0">
                <a:solidFill>
                  <a:schemeClr val="tx1"/>
                </a:solidFill>
                <a:latin typeface="+mn-lt"/>
                <a:ea typeface="+mn-ea"/>
                <a:cs typeface="+mn-cs"/>
              </a:rPr>
              <a:t>SELECT c2</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dbo.binaryTable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c2 &gt; 256;</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c2</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dbo.binaryTable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c2 &gt; 0x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100;</a:t>
            </a:r>
          </a:p>
          <a:p>
            <a:endParaRPr lang="en-US" sz="1200" kern="120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a:p>
        </p:txBody>
      </p:sp>
    </p:spTree>
    <p:extLst>
      <p:ext uri="{BB962C8B-B14F-4D97-AF65-F5344CB8AC3E}">
        <p14:creationId xmlns:p14="http://schemas.microsoft.com/office/powerpoint/2010/main" val="2945505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endParaRPr lang="en-US">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346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endParaRPr lang="en-US">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 id="2147483764" r:id="rId18"/>
  </p:sldLayoutIdLst>
  <p:transition/>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Lesson </a:t>
            </a:r>
            <a:r>
              <a:rPr lang="en-AU" smtClean="0"/>
              <a:t>21: </a:t>
            </a:r>
            <a:r>
              <a:rPr lang="en-AU" dirty="0"/>
              <a:t>Query Performance</a:t>
            </a:r>
          </a:p>
        </p:txBody>
      </p:sp>
      <p:sp>
        <p:nvSpPr>
          <p:cNvPr id="3" name="Content Placeholder 2"/>
          <p:cNvSpPr>
            <a:spLocks noGrp="1"/>
          </p:cNvSpPr>
          <p:nvPr>
            <p:ph type="subTitle" idx="1"/>
          </p:nvPr>
        </p:nvSpPr>
        <p:spPr/>
        <p:txBody>
          <a:bodyPr>
            <a:normAutofit fontScale="85000" lnSpcReduction="20000"/>
          </a:bodyPr>
          <a:lstStyle/>
          <a:p>
            <a:pPr>
              <a:lnSpc>
                <a:spcPct val="110000"/>
              </a:lnSpc>
            </a:pPr>
            <a:r>
              <a:rPr lang="en-US" sz="2600" i="1" dirty="0"/>
              <a:t>Common causes of reduced query performance</a:t>
            </a:r>
          </a:p>
          <a:p>
            <a:pPr marL="742950" lvl="2" indent="-342900">
              <a:lnSpc>
                <a:spcPct val="110000"/>
              </a:lnSpc>
              <a:buSzPct val="100000"/>
            </a:pPr>
            <a:r>
              <a:rPr lang="en-US" sz="2400" i="1" dirty="0">
                <a:solidFill>
                  <a:schemeClr val="tx2"/>
                </a:solidFill>
                <a:latin typeface="+mj-lt"/>
              </a:rPr>
              <a:t>non-</a:t>
            </a:r>
            <a:r>
              <a:rPr lang="en-US" sz="2400" i="1" dirty="0" err="1">
                <a:solidFill>
                  <a:schemeClr val="tx2"/>
                </a:solidFill>
                <a:latin typeface="+mj-lt"/>
              </a:rPr>
              <a:t>SARGable</a:t>
            </a:r>
            <a:r>
              <a:rPr lang="en-US" sz="2400" i="1" dirty="0">
                <a:solidFill>
                  <a:schemeClr val="tx2"/>
                </a:solidFill>
                <a:latin typeface="+mj-lt"/>
              </a:rPr>
              <a:t> expressions</a:t>
            </a:r>
          </a:p>
          <a:p>
            <a:pPr marL="742950" lvl="2" indent="-342900">
              <a:lnSpc>
                <a:spcPct val="110000"/>
              </a:lnSpc>
              <a:buSzPct val="100000"/>
            </a:pPr>
            <a:r>
              <a:rPr lang="en-AU" sz="2400" i="1" dirty="0">
                <a:solidFill>
                  <a:schemeClr val="tx2"/>
                </a:solidFill>
                <a:latin typeface="+mj-lt"/>
              </a:rPr>
              <a:t>Cardinality estimates</a:t>
            </a:r>
          </a:p>
          <a:p>
            <a:pPr marL="742950" lvl="2" indent="-342900">
              <a:lnSpc>
                <a:spcPct val="110000"/>
              </a:lnSpc>
              <a:buSzPct val="100000"/>
            </a:pPr>
            <a:r>
              <a:rPr lang="en-AU" sz="2400" i="1" dirty="0">
                <a:solidFill>
                  <a:schemeClr val="tx2"/>
                </a:solidFill>
                <a:latin typeface="+mj-lt"/>
              </a:rPr>
              <a:t>Parameter Sniffing</a:t>
            </a:r>
          </a:p>
          <a:p>
            <a:pPr>
              <a:lnSpc>
                <a:spcPct val="110000"/>
              </a:lnSpc>
            </a:pPr>
            <a:r>
              <a:rPr lang="en-US" sz="2600" i="1" dirty="0"/>
              <a:t>Techniques to improve general query performance</a:t>
            </a:r>
          </a:p>
          <a:p>
            <a:pPr marL="742950" lvl="2" indent="-342900">
              <a:lnSpc>
                <a:spcPct val="110000"/>
              </a:lnSpc>
              <a:buSzPct val="100000"/>
            </a:pPr>
            <a:r>
              <a:rPr lang="en-AU" sz="2400" i="1" dirty="0">
                <a:solidFill>
                  <a:schemeClr val="tx2"/>
                </a:solidFill>
                <a:latin typeface="+mj-lt"/>
              </a:rPr>
              <a:t>Constraints</a:t>
            </a:r>
          </a:p>
          <a:p>
            <a:pPr marL="742950" lvl="2" indent="-342900">
              <a:lnSpc>
                <a:spcPct val="110000"/>
              </a:lnSpc>
              <a:buSzPct val="100000"/>
            </a:pPr>
            <a:r>
              <a:rPr lang="en-AU" sz="2400" i="1" dirty="0" smtClean="0">
                <a:solidFill>
                  <a:schemeClr val="tx2"/>
                </a:solidFill>
                <a:latin typeface="+mj-lt"/>
              </a:rPr>
              <a:t>Computed </a:t>
            </a:r>
            <a:r>
              <a:rPr lang="en-AU" sz="2400" i="1" dirty="0">
                <a:solidFill>
                  <a:schemeClr val="tx2"/>
                </a:solidFill>
                <a:latin typeface="+mj-lt"/>
              </a:rPr>
              <a:t>columns</a:t>
            </a:r>
          </a:p>
          <a:p>
            <a:pPr marL="742950" lvl="2" indent="-342900">
              <a:lnSpc>
                <a:spcPct val="110000"/>
              </a:lnSpc>
              <a:buSzPct val="100000"/>
            </a:pPr>
            <a:r>
              <a:rPr lang="en-AU" sz="2400" i="1" dirty="0">
                <a:solidFill>
                  <a:schemeClr val="tx2"/>
                </a:solidFill>
                <a:latin typeface="+mj-lt"/>
              </a:rPr>
              <a:t>MERGE statement</a:t>
            </a:r>
          </a:p>
          <a:p>
            <a:pPr lvl="1"/>
            <a:endParaRPr lang="en-AU" dirty="0"/>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0</a:t>
            </a:fld>
            <a:endParaRPr lang="en-US">
              <a:solidFill>
                <a:prstClr val="white"/>
              </a:solidFill>
            </a:endParaRPr>
          </a:p>
        </p:txBody>
      </p:sp>
    </p:spTree>
    <p:extLst>
      <p:ext uri="{BB962C8B-B14F-4D97-AF65-F5344CB8AC3E}">
        <p14:creationId xmlns:p14="http://schemas.microsoft.com/office/powerpoint/2010/main" val="234203522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computed </a:t>
            </a:r>
            <a:r>
              <a:rPr lang="en-AU" dirty="0"/>
              <a:t>c</a:t>
            </a:r>
            <a:r>
              <a:rPr lang="en-AU" dirty="0" smtClean="0"/>
              <a:t>olumns for performance</a:t>
            </a:r>
            <a:endParaRPr lang="en-AU" dirty="0"/>
          </a:p>
        </p:txBody>
      </p:sp>
      <p:sp>
        <p:nvSpPr>
          <p:cNvPr id="3" name="Content Placeholder 2"/>
          <p:cNvSpPr>
            <a:spLocks noGrp="1"/>
          </p:cNvSpPr>
          <p:nvPr>
            <p:ph idx="1"/>
          </p:nvPr>
        </p:nvSpPr>
        <p:spPr/>
        <p:txBody>
          <a:bodyPr/>
          <a:lstStyle/>
          <a:p>
            <a:r>
              <a:rPr lang="en-AU" dirty="0" smtClean="0"/>
              <a:t>Computed columns can be indexed for performance</a:t>
            </a:r>
          </a:p>
          <a:p>
            <a:r>
              <a:rPr lang="en-AU" dirty="0" smtClean="0"/>
              <a:t>Persisted is often, but not </a:t>
            </a:r>
            <a:r>
              <a:rPr lang="en-AU" i="1" dirty="0" smtClean="0"/>
              <a:t>always,</a:t>
            </a:r>
            <a:r>
              <a:rPr lang="en-AU" dirty="0" smtClean="0"/>
              <a:t> faster than non-persisted</a:t>
            </a:r>
          </a:p>
          <a:p>
            <a:r>
              <a:rPr lang="en-AU" dirty="0" smtClean="0"/>
              <a:t>Resolving non-</a:t>
            </a:r>
            <a:r>
              <a:rPr lang="en-AU" dirty="0" err="1" smtClean="0"/>
              <a:t>SARGable</a:t>
            </a:r>
            <a:r>
              <a:rPr lang="en-AU" dirty="0" smtClean="0"/>
              <a:t> expressions</a:t>
            </a:r>
          </a:p>
          <a:p>
            <a:pPr lvl="1"/>
            <a:r>
              <a:rPr lang="en-AU" dirty="0" smtClean="0"/>
              <a:t>Replace complex expressions</a:t>
            </a:r>
          </a:p>
          <a:p>
            <a:pPr lvl="1"/>
            <a:r>
              <a:rPr lang="en-AU" dirty="0" smtClean="0"/>
              <a:t>create an index</a:t>
            </a:r>
          </a:p>
          <a:p>
            <a:r>
              <a:rPr lang="en-AU" dirty="0" smtClean="0"/>
              <a:t>Selectivity issues for inequalities</a:t>
            </a:r>
          </a:p>
          <a:p>
            <a:pPr lvl="1"/>
            <a:r>
              <a:rPr lang="en-AU" dirty="0" smtClean="0"/>
              <a:t>SQL Server assumes 30% selectivity on inequality comparisons</a:t>
            </a:r>
          </a:p>
          <a:p>
            <a:pPr lvl="1"/>
            <a:r>
              <a:rPr lang="en-AU" dirty="0" smtClean="0"/>
              <a:t>computed column will have better statistics</a:t>
            </a:r>
          </a:p>
          <a:p>
            <a:pPr lvl="1"/>
            <a:r>
              <a:rPr lang="en-AU" dirty="0" smtClean="0"/>
              <a:t>no need to specify computed column</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a:solidFill>
                <a:prstClr val="white"/>
              </a:solidFill>
            </a:endParaRPr>
          </a:p>
        </p:txBody>
      </p:sp>
    </p:spTree>
    <p:extLst>
      <p:ext uri="{BB962C8B-B14F-4D97-AF65-F5344CB8AC3E}">
        <p14:creationId xmlns:p14="http://schemas.microsoft.com/office/powerpoint/2010/main" val="428236560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smtClean="0"/>
              <a:t>Computed Column performance</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a:solidFill>
                <a:prstClr val="white"/>
              </a:solidFill>
            </a:endParaRPr>
          </a:p>
        </p:txBody>
      </p:sp>
    </p:spTree>
    <p:extLst>
      <p:ext uri="{BB962C8B-B14F-4D97-AF65-F5344CB8AC3E}">
        <p14:creationId xmlns:p14="http://schemas.microsoft.com/office/powerpoint/2010/main" val="175621227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constraints for performance</a:t>
            </a:r>
            <a:endParaRPr lang="en-AU" dirty="0"/>
          </a:p>
        </p:txBody>
      </p:sp>
      <p:sp>
        <p:nvSpPr>
          <p:cNvPr id="3" name="Content Placeholder 2"/>
          <p:cNvSpPr>
            <a:spLocks noGrp="1"/>
          </p:cNvSpPr>
          <p:nvPr>
            <p:ph idx="1"/>
          </p:nvPr>
        </p:nvSpPr>
        <p:spPr/>
        <p:txBody>
          <a:bodyPr>
            <a:normAutofit/>
          </a:bodyPr>
          <a:lstStyle/>
          <a:p>
            <a:r>
              <a:rPr lang="en-AU" dirty="0" smtClean="0"/>
              <a:t>Help the optimizer choose a better plan</a:t>
            </a:r>
          </a:p>
          <a:p>
            <a:r>
              <a:rPr lang="en-AU" dirty="0" smtClean="0"/>
              <a:t>UNIQUE constraint</a:t>
            </a:r>
          </a:p>
          <a:p>
            <a:pPr lvl="1"/>
            <a:r>
              <a:rPr lang="en-AU" dirty="0" smtClean="0"/>
              <a:t>DISTINCT can be ignored</a:t>
            </a:r>
          </a:p>
          <a:p>
            <a:pPr lvl="1"/>
            <a:r>
              <a:rPr lang="en-AU" dirty="0" smtClean="0"/>
              <a:t>extra columns in ORDER BY may be ignored</a:t>
            </a:r>
          </a:p>
          <a:p>
            <a:r>
              <a:rPr lang="en-AU" dirty="0" smtClean="0"/>
              <a:t>CHECK constraint</a:t>
            </a:r>
          </a:p>
          <a:p>
            <a:r>
              <a:rPr lang="en-AU" dirty="0" smtClean="0"/>
              <a:t>Primary Key</a:t>
            </a:r>
          </a:p>
          <a:p>
            <a:pPr lvl="1"/>
            <a:r>
              <a:rPr lang="en-AU" dirty="0" smtClean="0"/>
              <a:t>special case of UNIQUE constraint</a:t>
            </a:r>
          </a:p>
          <a:p>
            <a:r>
              <a:rPr lang="en-AU" dirty="0" smtClean="0"/>
              <a:t>Foreign Key</a:t>
            </a:r>
          </a:p>
          <a:p>
            <a:pPr lvl="1"/>
            <a:r>
              <a:rPr lang="en-AU" dirty="0"/>
              <a:t>Declarative Referential Integrity (DRI</a:t>
            </a:r>
            <a:r>
              <a:rPr lang="en-AU" dirty="0" smtClean="0"/>
              <a:t>)</a:t>
            </a:r>
          </a:p>
          <a:p>
            <a:pPr lvl="1"/>
            <a:r>
              <a:rPr lang="en-AU" dirty="0"/>
              <a:t>Faster than triggers</a:t>
            </a:r>
          </a:p>
          <a:p>
            <a:pPr lvl="1"/>
            <a:r>
              <a:rPr lang="en-AU" dirty="0" smtClean="0"/>
              <a:t>Allows </a:t>
            </a:r>
            <a:r>
              <a:rPr lang="en-AU" dirty="0"/>
              <a:t>the query optimizer to identify unnecessary </a:t>
            </a:r>
            <a:r>
              <a:rPr lang="en-AU" dirty="0" smtClean="0"/>
              <a:t>joins</a:t>
            </a:r>
          </a:p>
          <a:p>
            <a:r>
              <a:rPr lang="en-AU" dirty="0"/>
              <a:t>Must be trusted for performance </a:t>
            </a:r>
            <a:r>
              <a:rPr lang="en-AU" dirty="0" smtClean="0"/>
              <a:t>improvement</a:t>
            </a:r>
          </a:p>
          <a:p>
            <a:pPr lvl="1"/>
            <a:endParaRPr lang="en-AU" dirty="0" smtClean="0"/>
          </a:p>
          <a:p>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a:solidFill>
                <a:prstClr val="white"/>
              </a:solidFill>
            </a:endParaRPr>
          </a:p>
        </p:txBody>
      </p:sp>
    </p:spTree>
    <p:extLst>
      <p:ext uri="{BB962C8B-B14F-4D97-AF65-F5344CB8AC3E}">
        <p14:creationId xmlns:p14="http://schemas.microsoft.com/office/powerpoint/2010/main" val="42049987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smtClean="0"/>
              <a:t>Constraints</a:t>
            </a:r>
            <a:endParaRPr lang="en-AU" dirty="0"/>
          </a:p>
        </p:txBody>
      </p:sp>
      <p:sp>
        <p:nvSpPr>
          <p:cNvPr id="6" name="Subtitle 5"/>
          <p:cNvSpPr>
            <a:spLocks noGrp="1"/>
          </p:cNvSpPr>
          <p:nvPr>
            <p:ph type="subTitle" idx="1"/>
          </p:nvPr>
        </p:nvSpPr>
        <p:spPr/>
        <p:txBody>
          <a:bodyPr/>
          <a:lstStyle/>
          <a:p>
            <a:endParaRPr lang="en-AU"/>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a:solidFill>
                <a:prstClr val="white"/>
              </a:solidFill>
            </a:endParaRPr>
          </a:p>
        </p:txBody>
      </p:sp>
    </p:spTree>
    <p:extLst>
      <p:ext uri="{BB962C8B-B14F-4D97-AF65-F5344CB8AC3E}">
        <p14:creationId xmlns:p14="http://schemas.microsoft.com/office/powerpoint/2010/main" val="270674606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MERGE statement performance</a:t>
            </a:r>
            <a:endParaRPr lang="en-AU" dirty="0"/>
          </a:p>
        </p:txBody>
      </p:sp>
      <p:sp>
        <p:nvSpPr>
          <p:cNvPr id="6" name="Content Placeholder 5"/>
          <p:cNvSpPr>
            <a:spLocks noGrp="1"/>
          </p:cNvSpPr>
          <p:nvPr>
            <p:ph idx="1"/>
          </p:nvPr>
        </p:nvSpPr>
        <p:spPr/>
        <p:txBody>
          <a:bodyPr/>
          <a:lstStyle/>
          <a:p>
            <a:r>
              <a:rPr lang="en-AU" dirty="0" smtClean="0"/>
              <a:t>Replaces multiple DML statements required for </a:t>
            </a:r>
            <a:r>
              <a:rPr lang="en-AU" dirty="0"/>
              <a:t>inserts, updates or deletes</a:t>
            </a:r>
            <a:endParaRPr lang="en-AU" dirty="0" smtClean="0"/>
          </a:p>
          <a:p>
            <a:r>
              <a:rPr lang="en-AU" dirty="0" smtClean="0"/>
              <a:t>Improved performance is possible because operations are performed in a single statement</a:t>
            </a:r>
          </a:p>
          <a:p>
            <a:r>
              <a:rPr lang="en-AU" dirty="0" smtClean="0"/>
              <a:t>Index recommendations</a:t>
            </a:r>
          </a:p>
          <a:p>
            <a:pPr lvl="1"/>
            <a:r>
              <a:rPr lang="en-AU" dirty="0"/>
              <a:t>Create </a:t>
            </a:r>
            <a:r>
              <a:rPr lang="en-AU" dirty="0" smtClean="0"/>
              <a:t>a unique covering </a:t>
            </a:r>
            <a:r>
              <a:rPr lang="en-AU" dirty="0"/>
              <a:t>index on the </a:t>
            </a:r>
            <a:r>
              <a:rPr lang="en-AU" dirty="0" smtClean="0"/>
              <a:t>source table join columns</a:t>
            </a:r>
          </a:p>
          <a:p>
            <a:pPr lvl="1"/>
            <a:r>
              <a:rPr lang="en-AU" dirty="0"/>
              <a:t>Create a unique clustered index on the </a:t>
            </a:r>
            <a:r>
              <a:rPr lang="en-AU" dirty="0" smtClean="0"/>
              <a:t>target table join columns</a:t>
            </a:r>
          </a:p>
          <a:p>
            <a:r>
              <a:rPr lang="en-AU" dirty="0" smtClean="0"/>
              <a:t>Include </a:t>
            </a:r>
            <a:r>
              <a:rPr lang="en-AU" b="1" i="1" dirty="0" smtClean="0"/>
              <a:t>only</a:t>
            </a:r>
            <a:r>
              <a:rPr lang="en-AU" dirty="0" smtClean="0"/>
              <a:t> criteria for matching source and target tables in the ON clause</a:t>
            </a:r>
          </a:p>
          <a:p>
            <a:r>
              <a:rPr lang="en-AU" dirty="0" smtClean="0"/>
              <a:t>ORDER BY will increase IO due to full scan behaviour</a:t>
            </a:r>
            <a:endParaRPr lang="en-AU" dirty="0"/>
          </a:p>
          <a:p>
            <a:endParaRPr lang="en-AU" dirty="0" smtClean="0"/>
          </a:p>
          <a:p>
            <a:pPr marL="457200" lvl="1" indent="0">
              <a:buNone/>
            </a:pP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1093308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Parameter Sniffing</a:t>
            </a:r>
            <a:endParaRPr lang="en-AU" dirty="0"/>
          </a:p>
        </p:txBody>
      </p:sp>
      <p:sp>
        <p:nvSpPr>
          <p:cNvPr id="3" name="Content Placeholder 2"/>
          <p:cNvSpPr>
            <a:spLocks noGrp="1"/>
          </p:cNvSpPr>
          <p:nvPr>
            <p:ph idx="1"/>
          </p:nvPr>
        </p:nvSpPr>
        <p:spPr>
          <a:xfrm>
            <a:off x="304800" y="1188720"/>
            <a:ext cx="8534400" cy="5192608"/>
          </a:xfrm>
        </p:spPr>
        <p:txBody>
          <a:bodyPr/>
          <a:lstStyle/>
          <a:p>
            <a:r>
              <a:rPr lang="en-AU" dirty="0" smtClean="0"/>
              <a:t>Incoming parameters are used to optimise a query when a parameterised batch is compiled for the first time</a:t>
            </a:r>
          </a:p>
          <a:p>
            <a:r>
              <a:rPr lang="en-AU" dirty="0" smtClean="0"/>
              <a:t>Cardinality estimates can be inaccurate</a:t>
            </a:r>
          </a:p>
          <a:p>
            <a:r>
              <a:rPr lang="en-AU" dirty="0" smtClean="0"/>
              <a:t>Performance issue may occur when</a:t>
            </a:r>
          </a:p>
          <a:p>
            <a:pPr lvl="1"/>
            <a:r>
              <a:rPr lang="en-AU" dirty="0" smtClean="0"/>
              <a:t>an atypical parameter value is used on first compilation</a:t>
            </a:r>
          </a:p>
          <a:p>
            <a:pPr lvl="1"/>
            <a:r>
              <a:rPr lang="en-AU" dirty="0" smtClean="0"/>
              <a:t>a parameter </a:t>
            </a:r>
            <a:r>
              <a:rPr lang="en-AU" dirty="0"/>
              <a:t>is changed within a stored procedure before it is used in a </a:t>
            </a:r>
            <a:r>
              <a:rPr lang="en-AU" dirty="0" smtClean="0"/>
              <a:t>query</a:t>
            </a:r>
          </a:p>
          <a:p>
            <a:pPr lvl="1"/>
            <a:r>
              <a:rPr lang="en-AU" dirty="0" smtClean="0"/>
              <a:t>queries have been auto-parameterised </a:t>
            </a:r>
          </a:p>
          <a:p>
            <a:r>
              <a:rPr lang="en-AU" dirty="0" smtClean="0"/>
              <a:t>Options for stabilizing plans</a:t>
            </a:r>
          </a:p>
          <a:p>
            <a:pPr lvl="1"/>
            <a:r>
              <a:rPr lang="en-AU" dirty="0" smtClean="0"/>
              <a:t>OPTIMIZE FOR</a:t>
            </a:r>
          </a:p>
          <a:p>
            <a:pPr lvl="1"/>
            <a:r>
              <a:rPr lang="en-AU" dirty="0" smtClean="0"/>
              <a:t>USE PLAN</a:t>
            </a:r>
          </a:p>
          <a:p>
            <a:pPr lvl="1"/>
            <a:r>
              <a:rPr lang="en-AU" dirty="0" smtClean="0"/>
              <a:t>plan guides</a:t>
            </a:r>
            <a:endParaRPr lang="en-AU" dirty="0"/>
          </a:p>
          <a:p>
            <a:endParaRPr lang="en-AU" dirty="0" smtClean="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14</a:t>
            </a:fld>
            <a:endParaRPr lang="en-US">
              <a:solidFill>
                <a:prstClr val="white"/>
              </a:solidFill>
            </a:endParaRPr>
          </a:p>
        </p:txBody>
      </p:sp>
    </p:spTree>
    <p:extLst>
      <p:ext uri="{BB962C8B-B14F-4D97-AF65-F5344CB8AC3E}">
        <p14:creationId xmlns:p14="http://schemas.microsoft.com/office/powerpoint/2010/main" val="399660299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AU" dirty="0"/>
              <a:t>Give 2 examples of non-</a:t>
            </a:r>
            <a:r>
              <a:rPr lang="en-AU" dirty="0" err="1"/>
              <a:t>SARGable</a:t>
            </a:r>
            <a:r>
              <a:rPr lang="en-AU" dirty="0"/>
              <a:t> expressions.</a:t>
            </a:r>
          </a:p>
          <a:p>
            <a:r>
              <a:rPr lang="en-AU" dirty="0" smtClean="0"/>
              <a:t>What </a:t>
            </a:r>
            <a:r>
              <a:rPr lang="en-AU" dirty="0"/>
              <a:t>happens if a constraint is not trusted?</a:t>
            </a:r>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15</a:t>
            </a:fld>
            <a:endParaRPr lang="en-US" dirty="0">
              <a:solidFill>
                <a:prstClr val="white"/>
              </a:solidFill>
            </a:endParaRPr>
          </a:p>
        </p:txBody>
      </p:sp>
    </p:spTree>
    <p:extLst>
      <p:ext uri="{BB962C8B-B14F-4D97-AF65-F5344CB8AC3E}">
        <p14:creationId xmlns:p14="http://schemas.microsoft.com/office/powerpoint/2010/main" val="39611165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Objectives</a:t>
            </a:r>
            <a:endParaRPr lang="en-AU" dirty="0"/>
          </a:p>
        </p:txBody>
      </p:sp>
      <p:sp>
        <p:nvSpPr>
          <p:cNvPr id="6" name="Content Placeholder 5"/>
          <p:cNvSpPr>
            <a:spLocks noGrp="1"/>
          </p:cNvSpPr>
          <p:nvPr>
            <p:ph idx="1"/>
          </p:nvPr>
        </p:nvSpPr>
        <p:spPr/>
        <p:txBody>
          <a:bodyPr/>
          <a:lstStyle/>
          <a:p>
            <a:r>
              <a:rPr lang="en-AU" sz="2800" dirty="0"/>
              <a:t>After completing this section, you will be able to:</a:t>
            </a:r>
          </a:p>
          <a:p>
            <a:pPr lvl="1"/>
            <a:r>
              <a:rPr lang="en-AU" sz="2400" dirty="0"/>
              <a:t>Understand how parameter sniffing can affect query optimization</a:t>
            </a:r>
          </a:p>
          <a:p>
            <a:pPr lvl="1"/>
            <a:r>
              <a:rPr lang="en-AU" sz="2400" dirty="0"/>
              <a:t>Identify non-</a:t>
            </a:r>
            <a:r>
              <a:rPr lang="en-AU" sz="2400" dirty="0" err="1"/>
              <a:t>SARGable</a:t>
            </a:r>
            <a:r>
              <a:rPr lang="en-AU" sz="2400" dirty="0"/>
              <a:t> predicates</a:t>
            </a:r>
          </a:p>
          <a:p>
            <a:pPr lvl="1"/>
            <a:r>
              <a:rPr lang="en-AU" sz="2400" dirty="0"/>
              <a:t>Re-structure </a:t>
            </a:r>
            <a:r>
              <a:rPr lang="en-AU" sz="2400" dirty="0" smtClean="0"/>
              <a:t>non-</a:t>
            </a:r>
            <a:r>
              <a:rPr lang="en-AU" sz="2400" dirty="0" err="1" smtClean="0"/>
              <a:t>SARGable</a:t>
            </a:r>
            <a:r>
              <a:rPr lang="en-AU" sz="2400" dirty="0" smtClean="0"/>
              <a:t> </a:t>
            </a:r>
            <a:r>
              <a:rPr lang="en-AU" sz="2400" dirty="0"/>
              <a:t>predicates</a:t>
            </a:r>
          </a:p>
          <a:p>
            <a:pPr lvl="1"/>
            <a:r>
              <a:rPr lang="en-AU" sz="2400" dirty="0"/>
              <a:t>Use computed </a:t>
            </a:r>
            <a:r>
              <a:rPr lang="en-AU" sz="2400" dirty="0" smtClean="0"/>
              <a:t>columns </a:t>
            </a:r>
            <a:r>
              <a:rPr lang="en-AU" sz="2400" dirty="0"/>
              <a:t>to increase performance</a:t>
            </a:r>
          </a:p>
          <a:p>
            <a:pPr lvl="1"/>
            <a:r>
              <a:rPr lang="en-AU" sz="2400" dirty="0"/>
              <a:t>Identify temp table recompilation issues</a:t>
            </a:r>
          </a:p>
          <a:p>
            <a:pPr lvl="1"/>
            <a:r>
              <a:rPr lang="en-AU" sz="2400" dirty="0"/>
              <a:t>Apply constraints for performance improvements</a:t>
            </a:r>
          </a:p>
          <a:p>
            <a:pPr marL="0" indent="0">
              <a:buNone/>
            </a:pPr>
            <a:endParaRPr lang="en-AU" dirty="0" smtClean="0"/>
          </a:p>
          <a:p>
            <a:endParaRPr lang="en-AU" dirty="0"/>
          </a:p>
          <a:p>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1979638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err="1" smtClean="0"/>
              <a:t>SARGability</a:t>
            </a:r>
            <a:endParaRPr lang="en-AU" dirty="0"/>
          </a:p>
        </p:txBody>
      </p:sp>
      <p:sp>
        <p:nvSpPr>
          <p:cNvPr id="6" name="Content Placeholder 5"/>
          <p:cNvSpPr>
            <a:spLocks noGrp="1"/>
          </p:cNvSpPr>
          <p:nvPr>
            <p:ph idx="1"/>
          </p:nvPr>
        </p:nvSpPr>
        <p:spPr/>
        <p:txBody>
          <a:bodyPr/>
          <a:lstStyle/>
          <a:p>
            <a:r>
              <a:rPr lang="en-AU" dirty="0" smtClean="0"/>
              <a:t>A </a:t>
            </a:r>
            <a:r>
              <a:rPr lang="en-AU" dirty="0" err="1" smtClean="0"/>
              <a:t>SARGable</a:t>
            </a:r>
            <a:r>
              <a:rPr lang="en-AU" dirty="0" smtClean="0"/>
              <a:t> item in a search predicate is able to use an index</a:t>
            </a:r>
          </a:p>
          <a:p>
            <a:r>
              <a:rPr lang="en-AU" dirty="0" smtClean="0"/>
              <a:t>non-</a:t>
            </a:r>
            <a:r>
              <a:rPr lang="en-AU" dirty="0" err="1" smtClean="0"/>
              <a:t>SARGable</a:t>
            </a:r>
            <a:r>
              <a:rPr lang="en-AU" dirty="0" smtClean="0"/>
              <a:t> expressions can significantly slow down queries</a:t>
            </a:r>
          </a:p>
          <a:p>
            <a:r>
              <a:rPr lang="en-AU" dirty="0" smtClean="0"/>
              <a:t>Causes of non-</a:t>
            </a:r>
            <a:r>
              <a:rPr lang="en-AU" dirty="0" err="1" smtClean="0"/>
              <a:t>SARGable</a:t>
            </a:r>
            <a:r>
              <a:rPr lang="en-AU" dirty="0" smtClean="0"/>
              <a:t> expressions include</a:t>
            </a:r>
          </a:p>
          <a:p>
            <a:pPr lvl="1"/>
            <a:r>
              <a:rPr lang="en-AU" dirty="0" smtClean="0"/>
              <a:t>functions</a:t>
            </a:r>
          </a:p>
          <a:p>
            <a:pPr lvl="1"/>
            <a:r>
              <a:rPr lang="en-AU" dirty="0" smtClean="0"/>
              <a:t>inequality comparisons</a:t>
            </a:r>
          </a:p>
          <a:p>
            <a:pPr lvl="1"/>
            <a:r>
              <a:rPr lang="en-AU" dirty="0" smtClean="0"/>
              <a:t>Implicit conversions</a:t>
            </a:r>
          </a:p>
          <a:p>
            <a:pPr lvl="1"/>
            <a:r>
              <a:rPr lang="en-AU" dirty="0" smtClean="0"/>
              <a:t>LIKE</a:t>
            </a:r>
          </a:p>
          <a:p>
            <a:r>
              <a:rPr lang="en-AU" dirty="0" smtClean="0"/>
              <a:t>non-</a:t>
            </a:r>
            <a:r>
              <a:rPr lang="en-AU" dirty="0" err="1" smtClean="0"/>
              <a:t>SARGable</a:t>
            </a:r>
            <a:r>
              <a:rPr lang="en-AU" dirty="0" smtClean="0"/>
              <a:t> expressions can often be re-written </a:t>
            </a:r>
          </a:p>
          <a:p>
            <a:pPr lvl="1"/>
            <a:r>
              <a:rPr lang="en-AU" dirty="0" smtClean="0"/>
              <a:t>or a computed column can be created</a:t>
            </a:r>
          </a:p>
          <a:p>
            <a:pPr marL="0" indent="0">
              <a:buNone/>
            </a:pPr>
            <a:endParaRPr lang="en-AU" dirty="0" smtClean="0"/>
          </a:p>
          <a:p>
            <a:pPr lvl="1"/>
            <a:endParaRPr lang="en-AU" dirty="0"/>
          </a:p>
          <a:p>
            <a:pPr lvl="1"/>
            <a:endParaRPr lang="en-AU" dirty="0" smtClean="0"/>
          </a:p>
          <a:p>
            <a:pPr marL="0" indent="0">
              <a:buNone/>
            </a:pPr>
            <a:endParaRPr lang="en-AU" dirty="0" smtClean="0"/>
          </a:p>
          <a:p>
            <a:pPr marL="0" indent="0">
              <a:buNone/>
            </a:pPr>
            <a:endParaRPr lang="en-AU" dirty="0" smtClean="0"/>
          </a:p>
          <a:p>
            <a:pPr lvl="1"/>
            <a:endParaRPr lang="en-AU" dirty="0" smtClean="0"/>
          </a:p>
          <a:p>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a:solidFill>
                <a:prstClr val="white"/>
              </a:solidFill>
            </a:endParaRPr>
          </a:p>
        </p:txBody>
      </p:sp>
    </p:spTree>
    <p:extLst>
      <p:ext uri="{BB962C8B-B14F-4D97-AF65-F5344CB8AC3E}">
        <p14:creationId xmlns:p14="http://schemas.microsoft.com/office/powerpoint/2010/main" val="34226581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Non-</a:t>
            </a:r>
            <a:r>
              <a:rPr lang="en-AU" dirty="0" err="1" smtClean="0"/>
              <a:t>SARGable</a:t>
            </a:r>
            <a:r>
              <a:rPr lang="en-AU" dirty="0" smtClean="0"/>
              <a:t> expressions</a:t>
            </a:r>
            <a:endParaRPr lang="en-AU" dirty="0"/>
          </a:p>
        </p:txBody>
      </p:sp>
      <p:sp>
        <p:nvSpPr>
          <p:cNvPr id="3" name="Content Placeholder 2"/>
          <p:cNvSpPr>
            <a:spLocks noGrp="1"/>
          </p:cNvSpPr>
          <p:nvPr>
            <p:ph idx="1"/>
          </p:nvPr>
        </p:nvSpPr>
        <p:spPr>
          <a:xfrm>
            <a:off x="304800" y="1188720"/>
            <a:ext cx="8534400" cy="2096264"/>
          </a:xfrm>
        </p:spPr>
        <p:txBody>
          <a:bodyPr/>
          <a:lstStyle/>
          <a:p>
            <a:r>
              <a:rPr lang="en-AU" dirty="0"/>
              <a:t>Inequality</a:t>
            </a:r>
          </a:p>
          <a:p>
            <a:pPr lvl="1"/>
            <a:r>
              <a:rPr lang="en-AU" dirty="0"/>
              <a:t>&lt;&gt;, </a:t>
            </a:r>
            <a:r>
              <a:rPr lang="en-AU" dirty="0" smtClean="0"/>
              <a:t>!=</a:t>
            </a:r>
          </a:p>
          <a:p>
            <a:pPr lvl="1"/>
            <a:endParaRPr lang="en-AU" dirty="0" smtClean="0"/>
          </a:p>
          <a:p>
            <a:pPr lvl="1"/>
            <a:endParaRPr lang="en-AU" dirty="0"/>
          </a:p>
          <a:p>
            <a:pPr lvl="1"/>
            <a:endParaRPr lang="en-AU" dirty="0" smtClean="0"/>
          </a:p>
          <a:p>
            <a:pPr marL="457200" lvl="1" indent="0">
              <a:buNone/>
            </a:pP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a:solidFill>
                <a:prstClr val="white"/>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77758910"/>
              </p:ext>
            </p:extLst>
          </p:nvPr>
        </p:nvGraphicFramePr>
        <p:xfrm>
          <a:off x="827584" y="2132856"/>
          <a:ext cx="7056784" cy="1008112"/>
        </p:xfrm>
        <a:graphic>
          <a:graphicData uri="http://schemas.openxmlformats.org/drawingml/2006/table">
            <a:tbl>
              <a:tblPr firstRow="1" bandRow="1">
                <a:tableStyleId>{17292A2E-F333-43FB-9621-5CBBE7FDCDCB}</a:tableStyleId>
              </a:tblPr>
              <a:tblGrid>
                <a:gridCol w="7056784"/>
              </a:tblGrid>
              <a:tr h="0">
                <a:tc>
                  <a:txBody>
                    <a:bodyPr/>
                    <a:lstStyle/>
                    <a:p>
                      <a:r>
                        <a:rPr lang="en-US" sz="1600" dirty="0" smtClean="0"/>
                        <a:t>Examples</a:t>
                      </a:r>
                      <a:endParaRPr lang="en-US" sz="1600" dirty="0"/>
                    </a:p>
                  </a:txBody>
                  <a:tcPr/>
                </a:tc>
              </a:tr>
              <a:tr h="6728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solidFill>
                            <a:srgbClr val="0000FF"/>
                          </a:solidFill>
                          <a:latin typeface="Consolas"/>
                        </a:rPr>
                        <a:t>where</a:t>
                      </a:r>
                      <a:r>
                        <a:rPr lang="en-AU" sz="1800" dirty="0" smtClean="0">
                          <a:solidFill>
                            <a:prstClr val="black"/>
                          </a:solidFill>
                          <a:latin typeface="Consolas"/>
                        </a:rPr>
                        <a:t> </a:t>
                      </a:r>
                      <a:r>
                        <a:rPr lang="en-AU" sz="1800" dirty="0" err="1" smtClean="0">
                          <a:solidFill>
                            <a:srgbClr val="008080"/>
                          </a:solidFill>
                          <a:latin typeface="Consolas"/>
                        </a:rPr>
                        <a:t>Sales.Price</a:t>
                      </a:r>
                      <a:r>
                        <a:rPr lang="en-AU" sz="1800" dirty="0" smtClean="0">
                          <a:solidFill>
                            <a:srgbClr val="FF0000"/>
                          </a:solidFill>
                          <a:latin typeface="Consolas"/>
                        </a:rPr>
                        <a:t> </a:t>
                      </a:r>
                      <a:r>
                        <a:rPr lang="en-AU" sz="1800" dirty="0" smtClean="0">
                          <a:solidFill>
                            <a:srgbClr val="808080"/>
                          </a:solidFill>
                          <a:latin typeface="Consolas"/>
                        </a:rPr>
                        <a:t>&lt;&gt;</a:t>
                      </a:r>
                      <a:r>
                        <a:rPr lang="en-AU" sz="1800" dirty="0" smtClean="0">
                          <a:solidFill>
                            <a:srgbClr val="FF0000"/>
                          </a:solidFill>
                          <a:latin typeface="Consolas"/>
                        </a:rPr>
                        <a:t> </a:t>
                      </a:r>
                      <a:r>
                        <a:rPr lang="en-AU" sz="1800" dirty="0" smtClean="0">
                          <a:solidFill>
                            <a:prstClr val="black"/>
                          </a:solidFill>
                          <a:latin typeface="Consolas"/>
                        </a:rPr>
                        <a:t>100 </a:t>
                      </a:r>
                    </a:p>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solidFill>
                            <a:srgbClr val="0000FF"/>
                          </a:solidFill>
                          <a:latin typeface="Consolas"/>
                        </a:rPr>
                        <a:t>where</a:t>
                      </a:r>
                      <a:r>
                        <a:rPr lang="en-AU" sz="1800" dirty="0" smtClean="0">
                          <a:solidFill>
                            <a:prstClr val="black"/>
                          </a:solidFill>
                          <a:latin typeface="Consolas"/>
                        </a:rPr>
                        <a:t> </a:t>
                      </a:r>
                      <a:r>
                        <a:rPr lang="en-AU" sz="1800" dirty="0" err="1" smtClean="0">
                          <a:solidFill>
                            <a:srgbClr val="008080"/>
                          </a:solidFill>
                          <a:latin typeface="Consolas"/>
                        </a:rPr>
                        <a:t>Sales.Price</a:t>
                      </a:r>
                      <a:r>
                        <a:rPr lang="en-AU" sz="1800" dirty="0" smtClean="0">
                          <a:solidFill>
                            <a:srgbClr val="FF0000"/>
                          </a:solidFill>
                          <a:latin typeface="Consolas"/>
                        </a:rPr>
                        <a:t> </a:t>
                      </a:r>
                      <a:r>
                        <a:rPr lang="en-AU" sz="1800" dirty="0" smtClean="0">
                          <a:solidFill>
                            <a:srgbClr val="808080"/>
                          </a:solidFill>
                          <a:latin typeface="Consolas"/>
                        </a:rPr>
                        <a:t>!=</a:t>
                      </a:r>
                      <a:r>
                        <a:rPr lang="en-AU" sz="1800" dirty="0" smtClean="0">
                          <a:solidFill>
                            <a:srgbClr val="FF0000"/>
                          </a:solidFill>
                          <a:latin typeface="Consolas"/>
                        </a:rPr>
                        <a:t> </a:t>
                      </a:r>
                      <a:r>
                        <a:rPr lang="en-AU" sz="1800" dirty="0" smtClean="0">
                          <a:solidFill>
                            <a:prstClr val="black"/>
                          </a:solidFill>
                          <a:latin typeface="Consolas"/>
                        </a:rPr>
                        <a:t>70</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2462669"/>
              </p:ext>
            </p:extLst>
          </p:nvPr>
        </p:nvGraphicFramePr>
        <p:xfrm>
          <a:off x="827584" y="4509120"/>
          <a:ext cx="7056784" cy="1762120"/>
        </p:xfrm>
        <a:graphic>
          <a:graphicData uri="http://schemas.openxmlformats.org/drawingml/2006/table">
            <a:tbl>
              <a:tblPr firstRow="1" bandRow="1">
                <a:tableStyleId>{17292A2E-F333-43FB-9621-5CBBE7FDCDCB}</a:tableStyleId>
              </a:tblPr>
              <a:tblGrid>
                <a:gridCol w="7056784"/>
              </a:tblGrid>
              <a:tr h="360040">
                <a:tc>
                  <a:txBody>
                    <a:bodyPr/>
                    <a:lstStyle/>
                    <a:p>
                      <a:r>
                        <a:rPr lang="en-US" sz="1600" dirty="0" smtClean="0"/>
                        <a:t>Example</a:t>
                      </a:r>
                      <a:endParaRPr lang="en-US" sz="1600" dirty="0"/>
                    </a:p>
                  </a:txBody>
                  <a:tcPr/>
                </a:tc>
              </a:tr>
              <a:tr h="1303588">
                <a:tc>
                  <a:txBody>
                    <a:bodyPr/>
                    <a:lstStyle/>
                    <a:p>
                      <a:r>
                        <a:rPr lang="en-AU" sz="1800" dirty="0" smtClean="0">
                          <a:solidFill>
                            <a:srgbClr val="0000FF"/>
                          </a:solidFill>
                          <a:latin typeface="Consolas"/>
                        </a:rPr>
                        <a:t>where</a:t>
                      </a:r>
                      <a:r>
                        <a:rPr lang="en-AU" sz="1800" dirty="0" smtClean="0">
                          <a:solidFill>
                            <a:prstClr val="black"/>
                          </a:solidFill>
                          <a:latin typeface="Consolas"/>
                        </a:rPr>
                        <a:t> </a:t>
                      </a:r>
                      <a:r>
                        <a:rPr lang="en-AU" sz="1800" dirty="0" smtClean="0">
                          <a:solidFill>
                            <a:srgbClr val="808080"/>
                          </a:solidFill>
                          <a:latin typeface="Consolas"/>
                        </a:rPr>
                        <a:t>SUBSTRING(</a:t>
                      </a:r>
                      <a:r>
                        <a:rPr lang="en-AU" sz="1800" dirty="0" err="1" smtClean="0">
                          <a:solidFill>
                            <a:srgbClr val="008080"/>
                          </a:solidFill>
                          <a:latin typeface="Consolas"/>
                        </a:rPr>
                        <a:t>Employee</a:t>
                      </a:r>
                      <a:r>
                        <a:rPr lang="en-AU" sz="1800" dirty="0" err="1" smtClean="0">
                          <a:solidFill>
                            <a:srgbClr val="808080"/>
                          </a:solidFill>
                          <a:latin typeface="Consolas"/>
                        </a:rPr>
                        <a:t>.</a:t>
                      </a:r>
                      <a:r>
                        <a:rPr lang="en-AU" sz="1800" dirty="0" err="1" smtClean="0">
                          <a:solidFill>
                            <a:srgbClr val="008080"/>
                          </a:solidFill>
                          <a:latin typeface="Consolas"/>
                        </a:rPr>
                        <a:t>FirstName</a:t>
                      </a:r>
                      <a:r>
                        <a:rPr lang="en-AU" sz="1800" dirty="0" smtClean="0">
                          <a:solidFill>
                            <a:srgbClr val="808080"/>
                          </a:solidFill>
                          <a:latin typeface="Consolas"/>
                        </a:rPr>
                        <a:t>,</a:t>
                      </a:r>
                      <a:r>
                        <a:rPr lang="en-AU" sz="1800" dirty="0" smtClean="0">
                          <a:solidFill>
                            <a:prstClr val="black"/>
                          </a:solidFill>
                          <a:latin typeface="Consolas"/>
                        </a:rPr>
                        <a:t> 1, 1</a:t>
                      </a:r>
                      <a:r>
                        <a:rPr lang="en-AU" sz="1800" dirty="0" smtClean="0">
                          <a:solidFill>
                            <a:srgbClr val="808080"/>
                          </a:solidFill>
                          <a:latin typeface="Consolas"/>
                        </a:rPr>
                        <a:t>)</a:t>
                      </a:r>
                      <a:r>
                        <a:rPr lang="en-AU" sz="1800" dirty="0" smtClean="0">
                          <a:solidFill>
                            <a:prstClr val="black"/>
                          </a:solidFill>
                          <a:latin typeface="Consolas"/>
                        </a:rPr>
                        <a:t> </a:t>
                      </a:r>
                      <a:r>
                        <a:rPr lang="en-AU" sz="1800" dirty="0" smtClean="0">
                          <a:solidFill>
                            <a:srgbClr val="808080"/>
                          </a:solidFill>
                          <a:latin typeface="Consolas"/>
                        </a:rPr>
                        <a:t>=</a:t>
                      </a:r>
                      <a:r>
                        <a:rPr lang="en-AU" sz="1800" dirty="0" smtClean="0">
                          <a:solidFill>
                            <a:prstClr val="black"/>
                          </a:solidFill>
                          <a:latin typeface="Consolas"/>
                        </a:rPr>
                        <a:t> </a:t>
                      </a:r>
                      <a:r>
                        <a:rPr lang="en-AU" sz="1800" dirty="0" smtClean="0">
                          <a:solidFill>
                            <a:srgbClr val="FF0000"/>
                          </a:solidFill>
                          <a:latin typeface="Consolas"/>
                        </a:rPr>
                        <a:t>'B'</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smtClean="0">
                        <a:ln>
                          <a:noFill/>
                        </a:ln>
                        <a:solidFill>
                          <a:prstClr val="black"/>
                        </a:solidFill>
                        <a:effectLst/>
                        <a:uLnTx/>
                        <a:uFillTx/>
                        <a:latin typeface="+mn-lt"/>
                        <a:ea typeface="+mn-ea"/>
                        <a:cs typeface="Calibri"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smtClean="0">
                          <a:ln>
                            <a:noFill/>
                          </a:ln>
                          <a:solidFill>
                            <a:prstClr val="black"/>
                          </a:solidFill>
                          <a:effectLst/>
                          <a:uLnTx/>
                          <a:uFillTx/>
                          <a:latin typeface="+mn-lt"/>
                          <a:ea typeface="+mn-ea"/>
                          <a:cs typeface="Calibri" pitchFamily="34" charset="0"/>
                        </a:rPr>
                        <a:t>Can be rewritten as:</a:t>
                      </a:r>
                    </a:p>
                    <a:p>
                      <a:endParaRPr lang="en-AU" sz="1800" dirty="0" smtClean="0">
                        <a:solidFill>
                          <a:srgbClr val="0000FF"/>
                        </a:solidFill>
                        <a:latin typeface="Consolas"/>
                      </a:endParaRPr>
                    </a:p>
                    <a:p>
                      <a:r>
                        <a:rPr lang="en-AU" sz="1800" dirty="0" smtClean="0">
                          <a:solidFill>
                            <a:srgbClr val="0000FF"/>
                          </a:solidFill>
                          <a:latin typeface="Consolas"/>
                        </a:rPr>
                        <a:t>where</a:t>
                      </a:r>
                      <a:r>
                        <a:rPr lang="en-AU" sz="1800" dirty="0" smtClean="0">
                          <a:solidFill>
                            <a:prstClr val="black"/>
                          </a:solidFill>
                          <a:latin typeface="Consolas"/>
                        </a:rPr>
                        <a:t> </a:t>
                      </a:r>
                      <a:r>
                        <a:rPr lang="en-AU" sz="1800" dirty="0" err="1" smtClean="0">
                          <a:solidFill>
                            <a:srgbClr val="008080"/>
                          </a:solidFill>
                          <a:latin typeface="Consolas"/>
                        </a:rPr>
                        <a:t>Employee</a:t>
                      </a:r>
                      <a:r>
                        <a:rPr lang="en-AU" sz="1800" dirty="0" err="1" smtClean="0">
                          <a:solidFill>
                            <a:srgbClr val="808080"/>
                          </a:solidFill>
                          <a:latin typeface="Consolas"/>
                        </a:rPr>
                        <a:t>.</a:t>
                      </a:r>
                      <a:r>
                        <a:rPr lang="en-AU" sz="1800" dirty="0" err="1" smtClean="0">
                          <a:solidFill>
                            <a:srgbClr val="008080"/>
                          </a:solidFill>
                          <a:latin typeface="Consolas"/>
                        </a:rPr>
                        <a:t>FirstName</a:t>
                      </a:r>
                      <a:r>
                        <a:rPr lang="en-AU" sz="1800" dirty="0" smtClean="0">
                          <a:solidFill>
                            <a:prstClr val="black"/>
                          </a:solidFill>
                          <a:latin typeface="Consolas"/>
                        </a:rPr>
                        <a:t> </a:t>
                      </a:r>
                      <a:r>
                        <a:rPr lang="en-AU" sz="1800" dirty="0" smtClean="0">
                          <a:solidFill>
                            <a:srgbClr val="808080"/>
                          </a:solidFill>
                          <a:latin typeface="Consolas"/>
                        </a:rPr>
                        <a:t>LIKE</a:t>
                      </a:r>
                      <a:r>
                        <a:rPr lang="en-AU" sz="1800" dirty="0" smtClean="0">
                          <a:solidFill>
                            <a:prstClr val="black"/>
                          </a:solidFill>
                          <a:latin typeface="Consolas"/>
                        </a:rPr>
                        <a:t> </a:t>
                      </a:r>
                      <a:r>
                        <a:rPr lang="en-AU" sz="1800" dirty="0" smtClean="0">
                          <a:solidFill>
                            <a:srgbClr val="FF0000"/>
                          </a:solidFill>
                          <a:latin typeface="Consolas"/>
                        </a:rPr>
                        <a:t>'B%'</a:t>
                      </a:r>
                    </a:p>
                  </a:txBody>
                  <a:tcPr/>
                </a:tc>
              </a:tr>
            </a:tbl>
          </a:graphicData>
        </a:graphic>
      </p:graphicFrame>
      <p:sp>
        <p:nvSpPr>
          <p:cNvPr id="7" name="Content Placeholder 2"/>
          <p:cNvSpPr txBox="1">
            <a:spLocks/>
          </p:cNvSpPr>
          <p:nvPr/>
        </p:nvSpPr>
        <p:spPr>
          <a:xfrm>
            <a:off x="358080" y="3284984"/>
            <a:ext cx="8534400" cy="12241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smtClean="0"/>
              <a:t>Functions</a:t>
            </a:r>
          </a:p>
          <a:p>
            <a:pPr lvl="1"/>
            <a:r>
              <a:rPr lang="en-AU" dirty="0" smtClean="0"/>
              <a:t>e.g. SUBSTRING, DATEADD, UDFs etc.</a:t>
            </a:r>
          </a:p>
          <a:p>
            <a:pPr lvl="1"/>
            <a:r>
              <a:rPr lang="en-AU" dirty="0" smtClean="0"/>
              <a:t>try to rewrite the expressions or create computed column</a:t>
            </a:r>
            <a:endParaRPr lang="en-AU" dirty="0"/>
          </a:p>
        </p:txBody>
      </p:sp>
    </p:spTree>
    <p:extLst>
      <p:ext uri="{BB962C8B-B14F-4D97-AF65-F5344CB8AC3E}">
        <p14:creationId xmlns:p14="http://schemas.microsoft.com/office/powerpoint/2010/main" val="29697547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Non-</a:t>
            </a:r>
            <a:r>
              <a:rPr lang="en-AU" dirty="0" err="1" smtClean="0"/>
              <a:t>SARGable</a:t>
            </a:r>
            <a:r>
              <a:rPr lang="en-AU" dirty="0" smtClean="0"/>
              <a:t> expressions</a:t>
            </a:r>
            <a:endParaRPr lang="en-AU" dirty="0"/>
          </a:p>
        </p:txBody>
      </p:sp>
      <p:sp>
        <p:nvSpPr>
          <p:cNvPr id="3" name="Content Placeholder 2"/>
          <p:cNvSpPr>
            <a:spLocks noGrp="1"/>
          </p:cNvSpPr>
          <p:nvPr>
            <p:ph idx="1"/>
          </p:nvPr>
        </p:nvSpPr>
        <p:spPr>
          <a:xfrm>
            <a:off x="304800" y="1188720"/>
            <a:ext cx="8534400" cy="800120"/>
          </a:xfrm>
        </p:spPr>
        <p:txBody>
          <a:bodyPr>
            <a:normAutofit lnSpcReduction="10000"/>
          </a:bodyPr>
          <a:lstStyle/>
          <a:p>
            <a:r>
              <a:rPr lang="en-AU" dirty="0" smtClean="0"/>
              <a:t>Complex expressions – multiple columns, same table</a:t>
            </a:r>
          </a:p>
          <a:p>
            <a:pPr lvl="1"/>
            <a:r>
              <a:rPr lang="en-AU" dirty="0" smtClean="0"/>
              <a:t>consider a computed column</a:t>
            </a: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a:solidFill>
                <a:prstClr val="white"/>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55287935"/>
              </p:ext>
            </p:extLst>
          </p:nvPr>
        </p:nvGraphicFramePr>
        <p:xfrm>
          <a:off x="899592" y="2132856"/>
          <a:ext cx="6768752" cy="1008112"/>
        </p:xfrm>
        <a:graphic>
          <a:graphicData uri="http://schemas.openxmlformats.org/drawingml/2006/table">
            <a:tbl>
              <a:tblPr firstRow="1" bandRow="1">
                <a:tableStyleId>{17292A2E-F333-43FB-9621-5CBBE7FDCDCB}</a:tableStyleId>
              </a:tblPr>
              <a:tblGrid>
                <a:gridCol w="6768752"/>
              </a:tblGrid>
              <a:tr h="205779">
                <a:tc>
                  <a:txBody>
                    <a:bodyPr/>
                    <a:lstStyle/>
                    <a:p>
                      <a:r>
                        <a:rPr lang="en-US" sz="1600" dirty="0" smtClean="0"/>
                        <a:t>Examples</a:t>
                      </a:r>
                      <a:endParaRPr lang="en-US" sz="1600" dirty="0"/>
                    </a:p>
                  </a:txBody>
                  <a:tcPr/>
                </a:tc>
              </a:tr>
              <a:tr h="672832">
                <a:tc>
                  <a:txBody>
                    <a:bodyPr/>
                    <a:lstStyle/>
                    <a:p>
                      <a:r>
                        <a:rPr lang="en-AU" sz="1600" dirty="0" smtClean="0">
                          <a:solidFill>
                            <a:srgbClr val="0000FF"/>
                          </a:solidFill>
                          <a:latin typeface="Consolas"/>
                        </a:rPr>
                        <a:t>where</a:t>
                      </a:r>
                      <a:r>
                        <a:rPr lang="en-AU" sz="1600" dirty="0" smtClean="0">
                          <a:solidFill>
                            <a:prstClr val="black"/>
                          </a:solidFill>
                          <a:latin typeface="Consolas"/>
                        </a:rPr>
                        <a:t> </a:t>
                      </a:r>
                      <a:r>
                        <a:rPr lang="en-AU" sz="1600" dirty="0" err="1" smtClean="0">
                          <a:solidFill>
                            <a:srgbClr val="008080"/>
                          </a:solidFill>
                          <a:latin typeface="Consolas"/>
                        </a:rPr>
                        <a:t>Sales.Price</a:t>
                      </a:r>
                      <a:r>
                        <a:rPr lang="en-AU" sz="1600" dirty="0" smtClean="0">
                          <a:solidFill>
                            <a:srgbClr val="FF0000"/>
                          </a:solidFill>
                          <a:latin typeface="Consolas"/>
                        </a:rPr>
                        <a:t> </a:t>
                      </a:r>
                      <a:r>
                        <a:rPr lang="en-AU" sz="1600" dirty="0" smtClean="0">
                          <a:solidFill>
                            <a:srgbClr val="808080"/>
                          </a:solidFill>
                          <a:latin typeface="Consolas"/>
                        </a:rPr>
                        <a:t>+</a:t>
                      </a:r>
                      <a:r>
                        <a:rPr lang="en-AU" sz="1600" dirty="0" smtClean="0">
                          <a:solidFill>
                            <a:srgbClr val="FF0000"/>
                          </a:solidFill>
                          <a:latin typeface="Consolas"/>
                        </a:rPr>
                        <a:t> </a:t>
                      </a:r>
                      <a:r>
                        <a:rPr lang="en-AU" sz="1600" dirty="0" err="1" smtClean="0">
                          <a:solidFill>
                            <a:srgbClr val="008080"/>
                          </a:solidFill>
                          <a:latin typeface="Consolas"/>
                        </a:rPr>
                        <a:t>Sales.Tax</a:t>
                      </a:r>
                      <a:r>
                        <a:rPr lang="en-AU" sz="1600" dirty="0" smtClean="0">
                          <a:solidFill>
                            <a:srgbClr val="FF0000"/>
                          </a:solidFill>
                          <a:latin typeface="Consolas"/>
                        </a:rPr>
                        <a:t> </a:t>
                      </a:r>
                      <a:r>
                        <a:rPr lang="en-AU" sz="1600" dirty="0" smtClean="0">
                          <a:solidFill>
                            <a:srgbClr val="808080"/>
                          </a:solidFill>
                          <a:latin typeface="Consolas"/>
                        </a:rPr>
                        <a:t>&gt;</a:t>
                      </a:r>
                      <a:r>
                        <a:rPr lang="en-AU" sz="1600" dirty="0" smtClean="0">
                          <a:solidFill>
                            <a:srgbClr val="FF0000"/>
                          </a:solidFill>
                          <a:latin typeface="Consolas"/>
                        </a:rPr>
                        <a:t> </a:t>
                      </a:r>
                      <a:r>
                        <a:rPr lang="en-AU" sz="1600" dirty="0" smtClean="0">
                          <a:solidFill>
                            <a:prstClr val="black"/>
                          </a:solidFill>
                          <a:latin typeface="Consolas"/>
                        </a:rPr>
                        <a:t>100 </a:t>
                      </a:r>
                    </a:p>
                    <a:p>
                      <a:r>
                        <a:rPr lang="en-AU" sz="1600" dirty="0" smtClean="0">
                          <a:solidFill>
                            <a:srgbClr val="0000FF"/>
                          </a:solidFill>
                          <a:latin typeface="Consolas"/>
                        </a:rPr>
                        <a:t>where</a:t>
                      </a:r>
                      <a:r>
                        <a:rPr lang="en-AU" sz="1600" dirty="0" smtClean="0">
                          <a:solidFill>
                            <a:prstClr val="black"/>
                          </a:solidFill>
                          <a:latin typeface="Consolas"/>
                        </a:rPr>
                        <a:t> </a:t>
                      </a:r>
                      <a:r>
                        <a:rPr lang="en-AU" sz="1600" dirty="0" err="1" smtClean="0">
                          <a:solidFill>
                            <a:srgbClr val="008080"/>
                          </a:solidFill>
                          <a:latin typeface="Consolas"/>
                        </a:rPr>
                        <a:t>Sales.Price</a:t>
                      </a:r>
                      <a:r>
                        <a:rPr lang="en-AU" sz="1600" dirty="0" smtClean="0">
                          <a:solidFill>
                            <a:srgbClr val="FF0000"/>
                          </a:solidFill>
                          <a:latin typeface="Consolas"/>
                        </a:rPr>
                        <a:t> </a:t>
                      </a:r>
                      <a:r>
                        <a:rPr lang="en-AU" sz="1600" dirty="0" smtClean="0">
                          <a:solidFill>
                            <a:srgbClr val="808080"/>
                          </a:solidFill>
                          <a:latin typeface="Consolas"/>
                        </a:rPr>
                        <a:t>*</a:t>
                      </a:r>
                      <a:r>
                        <a:rPr lang="en-AU" sz="1600" dirty="0" smtClean="0">
                          <a:solidFill>
                            <a:srgbClr val="FF0000"/>
                          </a:solidFill>
                          <a:latin typeface="Consolas"/>
                        </a:rPr>
                        <a:t> </a:t>
                      </a:r>
                      <a:r>
                        <a:rPr lang="en-AU" sz="1600" dirty="0" smtClean="0">
                          <a:solidFill>
                            <a:srgbClr val="808080"/>
                          </a:solidFill>
                          <a:latin typeface="Consolas"/>
                        </a:rPr>
                        <a:t>(</a:t>
                      </a:r>
                      <a:r>
                        <a:rPr lang="en-AU" sz="1600" dirty="0" smtClean="0">
                          <a:solidFill>
                            <a:prstClr val="black"/>
                          </a:solidFill>
                          <a:latin typeface="Consolas"/>
                        </a:rPr>
                        <a:t>1 </a:t>
                      </a:r>
                      <a:r>
                        <a:rPr lang="en-AU" sz="1600" dirty="0" smtClean="0">
                          <a:solidFill>
                            <a:srgbClr val="808080"/>
                          </a:solidFill>
                          <a:latin typeface="Consolas"/>
                        </a:rPr>
                        <a:t>+ </a:t>
                      </a:r>
                      <a:r>
                        <a:rPr lang="en-AU" sz="1600" dirty="0" err="1" smtClean="0">
                          <a:solidFill>
                            <a:srgbClr val="008080"/>
                          </a:solidFill>
                          <a:latin typeface="Consolas"/>
                        </a:rPr>
                        <a:t>Sales.TaxRate</a:t>
                      </a:r>
                      <a:r>
                        <a:rPr lang="en-AU" sz="1600" dirty="0" smtClean="0">
                          <a:solidFill>
                            <a:srgbClr val="808080"/>
                          </a:solidFill>
                          <a:latin typeface="Consolas"/>
                        </a:rPr>
                        <a:t>)</a:t>
                      </a:r>
                      <a:r>
                        <a:rPr lang="en-AU" sz="1600" dirty="0" smtClean="0">
                          <a:solidFill>
                            <a:srgbClr val="FF0000"/>
                          </a:solidFill>
                          <a:latin typeface="Consolas"/>
                        </a:rPr>
                        <a:t> </a:t>
                      </a:r>
                      <a:r>
                        <a:rPr lang="en-AU" sz="1600" dirty="0" smtClean="0">
                          <a:solidFill>
                            <a:srgbClr val="808080"/>
                          </a:solidFill>
                          <a:latin typeface="Consolas"/>
                        </a:rPr>
                        <a:t>&gt;</a:t>
                      </a:r>
                      <a:r>
                        <a:rPr lang="en-AU" sz="1600" dirty="0" smtClean="0">
                          <a:solidFill>
                            <a:srgbClr val="FF0000"/>
                          </a:solidFill>
                          <a:latin typeface="Consolas"/>
                        </a:rPr>
                        <a:t> </a:t>
                      </a:r>
                      <a:r>
                        <a:rPr lang="en-AU" sz="1600" dirty="0" smtClean="0">
                          <a:solidFill>
                            <a:prstClr val="black"/>
                          </a:solidFill>
                          <a:latin typeface="Consolas"/>
                        </a:rPr>
                        <a:t>100</a:t>
                      </a:r>
                    </a:p>
                  </a:txBody>
                  <a:tcPr/>
                </a:tc>
              </a:tr>
            </a:tbl>
          </a:graphicData>
        </a:graphic>
      </p:graphicFrame>
      <p:sp>
        <p:nvSpPr>
          <p:cNvPr id="6" name="Content Placeholder 2"/>
          <p:cNvSpPr txBox="1">
            <a:spLocks/>
          </p:cNvSpPr>
          <p:nvPr/>
        </p:nvSpPr>
        <p:spPr>
          <a:xfrm>
            <a:off x="323528" y="3348960"/>
            <a:ext cx="8534400" cy="40006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smtClean="0"/>
              <a:t>Implicit Conversions</a:t>
            </a:r>
          </a:p>
          <a:p>
            <a:pPr lvl="1"/>
            <a:endParaRPr lang="en-AU" dirty="0" smtClean="0"/>
          </a:p>
        </p:txBody>
      </p:sp>
      <p:graphicFrame>
        <p:nvGraphicFramePr>
          <p:cNvPr id="7" name="Table 6"/>
          <p:cNvGraphicFramePr>
            <a:graphicFrameLocks noGrp="1"/>
          </p:cNvGraphicFramePr>
          <p:nvPr>
            <p:extLst>
              <p:ext uri="{D42A27DB-BD31-4B8C-83A1-F6EECF244321}">
                <p14:modId xmlns:p14="http://schemas.microsoft.com/office/powerpoint/2010/main" val="2476445438"/>
              </p:ext>
            </p:extLst>
          </p:nvPr>
        </p:nvGraphicFramePr>
        <p:xfrm>
          <a:off x="899592" y="3800535"/>
          <a:ext cx="6768752" cy="2286000"/>
        </p:xfrm>
        <a:graphic>
          <a:graphicData uri="http://schemas.openxmlformats.org/drawingml/2006/table">
            <a:tbl>
              <a:tblPr firstRow="1" bandRow="1">
                <a:tableStyleId>{17292A2E-F333-43FB-9621-5CBBE7FDCDCB}</a:tableStyleId>
              </a:tblPr>
              <a:tblGrid>
                <a:gridCol w="6768752"/>
              </a:tblGrid>
              <a:tr h="312493">
                <a:tc>
                  <a:txBody>
                    <a:bodyPr/>
                    <a:lstStyle/>
                    <a:p>
                      <a:r>
                        <a:rPr lang="en-US" sz="1600" dirty="0" smtClean="0"/>
                        <a:t>Example</a:t>
                      </a:r>
                      <a:endParaRPr lang="en-US" sz="1600" dirty="0"/>
                    </a:p>
                  </a:txBody>
                  <a:tcPr/>
                </a:tc>
              </a:tr>
              <a:tr h="1620228">
                <a:tc>
                  <a:txBody>
                    <a:bodyPr/>
                    <a:lstStyle/>
                    <a:p>
                      <a:r>
                        <a:rPr lang="en-AU" sz="1600" dirty="0" err="1" smtClean="0">
                          <a:solidFill>
                            <a:schemeClr val="tx1"/>
                          </a:solidFill>
                          <a:latin typeface="+mj-lt"/>
                          <a:cs typeface="Calibri" pitchFamily="34" charset="0"/>
                        </a:rPr>
                        <a:t>ProductID</a:t>
                      </a:r>
                      <a:r>
                        <a:rPr lang="en-AU" sz="1600" dirty="0" smtClean="0">
                          <a:solidFill>
                            <a:schemeClr val="tx1"/>
                          </a:solidFill>
                          <a:latin typeface="+mj-lt"/>
                          <a:cs typeface="Calibri" pitchFamily="34" charset="0"/>
                        </a:rPr>
                        <a:t> is defined</a:t>
                      </a:r>
                      <a:r>
                        <a:rPr lang="en-AU" sz="1600" baseline="0" dirty="0" smtClean="0">
                          <a:solidFill>
                            <a:schemeClr val="tx1"/>
                          </a:solidFill>
                          <a:latin typeface="+mj-lt"/>
                          <a:cs typeface="Calibri" pitchFamily="34" charset="0"/>
                        </a:rPr>
                        <a:t> as </a:t>
                      </a:r>
                      <a:r>
                        <a:rPr lang="en-AU" sz="1600" baseline="0" dirty="0" err="1" smtClean="0">
                          <a:solidFill>
                            <a:srgbClr val="0000FF"/>
                          </a:solidFill>
                          <a:latin typeface="Consolas"/>
                        </a:rPr>
                        <a:t>varchar</a:t>
                      </a:r>
                      <a:r>
                        <a:rPr lang="en-AU" sz="1600" baseline="0" dirty="0" smtClean="0">
                          <a:solidFill>
                            <a:srgbClr val="0000FF"/>
                          </a:solidFill>
                          <a:latin typeface="Consolas"/>
                        </a:rPr>
                        <a:t>(8)</a:t>
                      </a:r>
                      <a:endParaRPr lang="en-AU" sz="1600" dirty="0" smtClean="0">
                        <a:solidFill>
                          <a:prstClr val="black"/>
                        </a:solidFill>
                        <a:latin typeface="Consolas"/>
                      </a:endParaRPr>
                    </a:p>
                    <a:p>
                      <a:endParaRPr lang="en-AU" sz="1400" dirty="0" smtClean="0">
                        <a:solidFill>
                          <a:prstClr val="black"/>
                        </a:solidFill>
                        <a:latin typeface="Consolas"/>
                      </a:endParaRPr>
                    </a:p>
                    <a:p>
                      <a:r>
                        <a:rPr lang="en-AU" sz="1600" dirty="0" smtClean="0">
                          <a:solidFill>
                            <a:srgbClr val="0000FF"/>
                          </a:solidFill>
                          <a:latin typeface="Consolas"/>
                        </a:rPr>
                        <a:t>select</a:t>
                      </a:r>
                      <a:r>
                        <a:rPr lang="en-AU" sz="1600" dirty="0" smtClean="0">
                          <a:solidFill>
                            <a:prstClr val="black"/>
                          </a:solidFill>
                          <a:latin typeface="Consolas"/>
                        </a:rPr>
                        <a:t> </a:t>
                      </a:r>
                      <a:r>
                        <a:rPr lang="en-AU" sz="1600" dirty="0" smtClean="0">
                          <a:solidFill>
                            <a:srgbClr val="808080"/>
                          </a:solidFill>
                          <a:latin typeface="Consolas"/>
                        </a:rPr>
                        <a:t>*</a:t>
                      </a:r>
                      <a:endParaRPr lang="en-AU" sz="1600" dirty="0" smtClean="0">
                        <a:solidFill>
                          <a:prstClr val="black"/>
                        </a:solidFill>
                        <a:latin typeface="Consolas"/>
                      </a:endParaRPr>
                    </a:p>
                    <a:p>
                      <a:r>
                        <a:rPr lang="en-AU" sz="1600" dirty="0" smtClean="0">
                          <a:solidFill>
                            <a:srgbClr val="0000FF"/>
                          </a:solidFill>
                          <a:latin typeface="Consolas"/>
                        </a:rPr>
                        <a:t>from</a:t>
                      </a:r>
                      <a:r>
                        <a:rPr lang="en-AU" sz="1600" dirty="0" smtClean="0">
                          <a:solidFill>
                            <a:prstClr val="black"/>
                          </a:solidFill>
                          <a:latin typeface="Consolas"/>
                        </a:rPr>
                        <a:t> </a:t>
                      </a:r>
                      <a:r>
                        <a:rPr lang="en-AU" sz="1600" dirty="0" smtClean="0">
                          <a:solidFill>
                            <a:srgbClr val="008080"/>
                          </a:solidFill>
                          <a:latin typeface="Consolas"/>
                        </a:rPr>
                        <a:t>Product</a:t>
                      </a:r>
                      <a:endParaRPr lang="en-AU" sz="1600" dirty="0" smtClean="0">
                        <a:solidFill>
                          <a:prstClr val="black"/>
                        </a:solidFill>
                        <a:latin typeface="Consolas"/>
                      </a:endParaRPr>
                    </a:p>
                    <a:p>
                      <a:r>
                        <a:rPr lang="en-AU" sz="1600" dirty="0" smtClean="0">
                          <a:solidFill>
                            <a:srgbClr val="0000FF"/>
                          </a:solidFill>
                          <a:latin typeface="Consolas"/>
                        </a:rPr>
                        <a:t>where</a:t>
                      </a:r>
                      <a:r>
                        <a:rPr lang="en-AU" sz="1600" dirty="0" smtClean="0">
                          <a:solidFill>
                            <a:prstClr val="black"/>
                          </a:solidFill>
                          <a:latin typeface="Consolas"/>
                        </a:rPr>
                        <a:t> </a:t>
                      </a:r>
                      <a:r>
                        <a:rPr lang="en-AU" sz="1600" dirty="0" err="1" smtClean="0">
                          <a:solidFill>
                            <a:srgbClr val="008080"/>
                          </a:solidFill>
                          <a:latin typeface="Consolas"/>
                        </a:rPr>
                        <a:t>ProductID</a:t>
                      </a:r>
                      <a:r>
                        <a:rPr lang="en-AU" sz="1600" dirty="0" smtClean="0">
                          <a:solidFill>
                            <a:prstClr val="black"/>
                          </a:solidFill>
                          <a:latin typeface="Consolas"/>
                        </a:rPr>
                        <a:t> </a:t>
                      </a:r>
                      <a:r>
                        <a:rPr lang="en-AU" sz="1600" dirty="0" smtClean="0">
                          <a:solidFill>
                            <a:srgbClr val="808080"/>
                          </a:solidFill>
                          <a:latin typeface="Consolas"/>
                        </a:rPr>
                        <a:t>=</a:t>
                      </a:r>
                      <a:r>
                        <a:rPr lang="en-AU" sz="1600" dirty="0" smtClean="0">
                          <a:solidFill>
                            <a:prstClr val="black"/>
                          </a:solidFill>
                          <a:latin typeface="Consolas"/>
                        </a:rPr>
                        <a:t> 7</a:t>
                      </a:r>
                    </a:p>
                    <a:p>
                      <a:endParaRPr lang="en-AU" sz="1400" dirty="0" smtClean="0">
                        <a:solidFill>
                          <a:prstClr val="black"/>
                        </a:solidFill>
                        <a:latin typeface="Consolas"/>
                      </a:endParaRPr>
                    </a:p>
                    <a:p>
                      <a:r>
                        <a:rPr lang="en-AU" sz="1600" dirty="0" err="1" smtClean="0">
                          <a:solidFill>
                            <a:prstClr val="black"/>
                          </a:solidFill>
                          <a:latin typeface="+mj-lt"/>
                          <a:cs typeface="Calibri" pitchFamily="34" charset="0"/>
                        </a:rPr>
                        <a:t>ProductID</a:t>
                      </a:r>
                      <a:r>
                        <a:rPr lang="en-AU" sz="1600" dirty="0" smtClean="0">
                          <a:solidFill>
                            <a:prstClr val="black"/>
                          </a:solidFill>
                          <a:latin typeface="+mj-lt"/>
                          <a:cs typeface="Calibri" pitchFamily="34" charset="0"/>
                        </a:rPr>
                        <a:t> is converted to INT and cannot use an index</a:t>
                      </a:r>
                    </a:p>
                    <a:p>
                      <a:endParaRPr lang="en-AU" sz="1400" dirty="0" smtClean="0">
                        <a:solidFill>
                          <a:prstClr val="black"/>
                        </a:solidFill>
                        <a:latin typeface="Consolas"/>
                      </a:endParaRPr>
                    </a:p>
                  </a:txBody>
                  <a:tcPr/>
                </a:tc>
              </a:tr>
            </a:tbl>
          </a:graphicData>
        </a:graphic>
      </p:graphicFrame>
      <p:sp>
        <p:nvSpPr>
          <p:cNvPr id="8" name="Content Placeholder 2"/>
          <p:cNvSpPr txBox="1">
            <a:spLocks/>
          </p:cNvSpPr>
          <p:nvPr/>
        </p:nvSpPr>
        <p:spPr>
          <a:xfrm>
            <a:off x="395536" y="5837252"/>
            <a:ext cx="8534400" cy="4000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AU" dirty="0" smtClean="0"/>
          </a:p>
        </p:txBody>
      </p:sp>
    </p:spTree>
    <p:extLst>
      <p:ext uri="{BB962C8B-B14F-4D97-AF65-F5344CB8AC3E}">
        <p14:creationId xmlns:p14="http://schemas.microsoft.com/office/powerpoint/2010/main" val="34959685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Non-</a:t>
            </a:r>
            <a:r>
              <a:rPr lang="en-AU" dirty="0" err="1"/>
              <a:t>SARGable</a:t>
            </a:r>
            <a:r>
              <a:rPr lang="en-AU" dirty="0"/>
              <a:t> expressions</a:t>
            </a:r>
          </a:p>
        </p:txBody>
      </p:sp>
      <p:sp>
        <p:nvSpPr>
          <p:cNvPr id="3" name="Content Placeholder 2"/>
          <p:cNvSpPr>
            <a:spLocks noGrp="1"/>
          </p:cNvSpPr>
          <p:nvPr>
            <p:ph idx="1"/>
          </p:nvPr>
        </p:nvSpPr>
        <p:spPr>
          <a:xfrm>
            <a:off x="304800" y="1188720"/>
            <a:ext cx="8534400" cy="1160160"/>
          </a:xfrm>
        </p:spPr>
        <p:txBody>
          <a:bodyPr/>
          <a:lstStyle/>
          <a:p>
            <a:r>
              <a:rPr lang="en-AU" dirty="0" smtClean="0"/>
              <a:t>LIKE</a:t>
            </a:r>
          </a:p>
          <a:p>
            <a:pPr lvl="1"/>
            <a:r>
              <a:rPr lang="en-AU" dirty="0" smtClean="0"/>
              <a:t>LIKE '%X' or LIKE '%X%' is non-</a:t>
            </a:r>
            <a:r>
              <a:rPr lang="en-AU" dirty="0" err="1" smtClean="0"/>
              <a:t>SARGable</a:t>
            </a:r>
            <a:endParaRPr lang="en-AU" dirty="0" smtClean="0"/>
          </a:p>
          <a:p>
            <a:pPr lvl="2"/>
            <a:r>
              <a:rPr lang="en-AU" dirty="0" smtClean="0"/>
              <a:t>consider full text search in specific cases</a:t>
            </a: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a:solidFill>
                <a:prstClr val="white"/>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91430586"/>
              </p:ext>
            </p:extLst>
          </p:nvPr>
        </p:nvGraphicFramePr>
        <p:xfrm>
          <a:off x="827584" y="2541802"/>
          <a:ext cx="8064896" cy="1103222"/>
        </p:xfrm>
        <a:graphic>
          <a:graphicData uri="http://schemas.openxmlformats.org/drawingml/2006/table">
            <a:tbl>
              <a:tblPr firstRow="1" bandRow="1">
                <a:tableStyleId>{17292A2E-F333-43FB-9621-5CBBE7FDCDCB}</a:tableStyleId>
              </a:tblPr>
              <a:tblGrid>
                <a:gridCol w="8064896"/>
              </a:tblGrid>
              <a:tr h="240170">
                <a:tc>
                  <a:txBody>
                    <a:bodyPr/>
                    <a:lstStyle/>
                    <a:p>
                      <a:r>
                        <a:rPr lang="en-US" sz="1600" dirty="0" smtClean="0"/>
                        <a:t>Example</a:t>
                      </a:r>
                      <a:endParaRPr lang="en-US" sz="1600" dirty="0"/>
                    </a:p>
                  </a:txBody>
                  <a:tcPr/>
                </a:tc>
              </a:tr>
              <a:tr h="767942">
                <a:tc>
                  <a:txBody>
                    <a:bodyPr/>
                    <a:lstStyle/>
                    <a:p>
                      <a:r>
                        <a:rPr lang="en-AU" sz="1800" dirty="0" smtClean="0">
                          <a:solidFill>
                            <a:srgbClr val="0000FF"/>
                          </a:solidFill>
                          <a:latin typeface="Consolas"/>
                        </a:rPr>
                        <a:t>where</a:t>
                      </a:r>
                      <a:r>
                        <a:rPr lang="en-AU" sz="1800" dirty="0" smtClean="0">
                          <a:solidFill>
                            <a:prstClr val="black"/>
                          </a:solidFill>
                          <a:latin typeface="Consolas"/>
                        </a:rPr>
                        <a:t> </a:t>
                      </a:r>
                      <a:r>
                        <a:rPr lang="en-AU" sz="1800" dirty="0" err="1" smtClean="0">
                          <a:solidFill>
                            <a:srgbClr val="008080"/>
                          </a:solidFill>
                          <a:latin typeface="Consolas"/>
                        </a:rPr>
                        <a:t>Employee</a:t>
                      </a:r>
                      <a:r>
                        <a:rPr lang="en-AU" sz="1800" dirty="0" err="1" smtClean="0">
                          <a:solidFill>
                            <a:srgbClr val="808080"/>
                          </a:solidFill>
                          <a:latin typeface="Consolas"/>
                        </a:rPr>
                        <a:t>.</a:t>
                      </a:r>
                      <a:r>
                        <a:rPr lang="en-AU" sz="1800" dirty="0" err="1" smtClean="0">
                          <a:solidFill>
                            <a:srgbClr val="008080"/>
                          </a:solidFill>
                          <a:latin typeface="Consolas"/>
                        </a:rPr>
                        <a:t>FirstName</a:t>
                      </a:r>
                      <a:r>
                        <a:rPr lang="en-AU" sz="1800" dirty="0" smtClean="0">
                          <a:solidFill>
                            <a:prstClr val="black"/>
                          </a:solidFill>
                          <a:latin typeface="Consolas"/>
                        </a:rPr>
                        <a:t> </a:t>
                      </a:r>
                      <a:r>
                        <a:rPr lang="en-AU" sz="1800" dirty="0" smtClean="0">
                          <a:solidFill>
                            <a:srgbClr val="808080"/>
                          </a:solidFill>
                          <a:latin typeface="Consolas"/>
                        </a:rPr>
                        <a:t>LIKE</a:t>
                      </a:r>
                      <a:r>
                        <a:rPr lang="en-AU" sz="1800" dirty="0" smtClean="0">
                          <a:solidFill>
                            <a:prstClr val="black"/>
                          </a:solidFill>
                          <a:latin typeface="Consolas"/>
                        </a:rPr>
                        <a:t> </a:t>
                      </a:r>
                      <a:r>
                        <a:rPr lang="en-AU" sz="1800" dirty="0" smtClean="0">
                          <a:solidFill>
                            <a:srgbClr val="FF0000"/>
                          </a:solidFill>
                          <a:latin typeface="Consolas"/>
                        </a:rPr>
                        <a:t>'%B%' </a:t>
                      </a:r>
                      <a:r>
                        <a:rPr lang="en-AU" sz="1800" kern="1200" dirty="0" smtClean="0">
                          <a:solidFill>
                            <a:prstClr val="black"/>
                          </a:solidFill>
                          <a:latin typeface="+mn-lt"/>
                          <a:ea typeface="+mn-ea"/>
                          <a:cs typeface="Calibri" pitchFamily="34" charset="0"/>
                        </a:rPr>
                        <a:t>is non-</a:t>
                      </a:r>
                      <a:r>
                        <a:rPr lang="en-AU" sz="1800" kern="1200" dirty="0" err="1" smtClean="0">
                          <a:solidFill>
                            <a:prstClr val="black"/>
                          </a:solidFill>
                          <a:latin typeface="+mn-lt"/>
                          <a:ea typeface="+mn-ea"/>
                          <a:cs typeface="Calibri" pitchFamily="34" charset="0"/>
                        </a:rPr>
                        <a:t>SARGable</a:t>
                      </a:r>
                      <a:endParaRPr lang="en-AU" sz="1800" kern="1200" dirty="0" smtClean="0">
                        <a:solidFill>
                          <a:prstClr val="black"/>
                        </a:solidFill>
                        <a:latin typeface="+mn-lt"/>
                        <a:ea typeface="+mn-ea"/>
                        <a:cs typeface="Calibri" pitchFamily="34" charset="0"/>
                      </a:endParaRPr>
                    </a:p>
                    <a:p>
                      <a:r>
                        <a:rPr lang="en-AU" sz="1800" dirty="0" smtClean="0">
                          <a:solidFill>
                            <a:srgbClr val="0000FF"/>
                          </a:solidFill>
                          <a:latin typeface="Consolas"/>
                        </a:rPr>
                        <a:t>where</a:t>
                      </a:r>
                      <a:r>
                        <a:rPr lang="en-AU" sz="1800" dirty="0" smtClean="0">
                          <a:solidFill>
                            <a:prstClr val="black"/>
                          </a:solidFill>
                          <a:latin typeface="Consolas"/>
                        </a:rPr>
                        <a:t> </a:t>
                      </a:r>
                      <a:r>
                        <a:rPr lang="en-AU" sz="1800" dirty="0" err="1" smtClean="0">
                          <a:solidFill>
                            <a:srgbClr val="008080"/>
                          </a:solidFill>
                          <a:latin typeface="Consolas"/>
                        </a:rPr>
                        <a:t>Employee</a:t>
                      </a:r>
                      <a:r>
                        <a:rPr lang="en-AU" sz="1800" dirty="0" err="1" smtClean="0">
                          <a:solidFill>
                            <a:srgbClr val="808080"/>
                          </a:solidFill>
                          <a:latin typeface="Consolas"/>
                        </a:rPr>
                        <a:t>.</a:t>
                      </a:r>
                      <a:r>
                        <a:rPr lang="en-AU" sz="1800" dirty="0" err="1" smtClean="0">
                          <a:solidFill>
                            <a:srgbClr val="008080"/>
                          </a:solidFill>
                          <a:latin typeface="Consolas"/>
                        </a:rPr>
                        <a:t>FirstName</a:t>
                      </a:r>
                      <a:r>
                        <a:rPr lang="en-AU" sz="1800" dirty="0" smtClean="0">
                          <a:solidFill>
                            <a:prstClr val="black"/>
                          </a:solidFill>
                          <a:latin typeface="Consolas"/>
                        </a:rPr>
                        <a:t> </a:t>
                      </a:r>
                      <a:r>
                        <a:rPr lang="en-AU" sz="1800" dirty="0" smtClean="0">
                          <a:solidFill>
                            <a:srgbClr val="808080"/>
                          </a:solidFill>
                          <a:latin typeface="Consolas"/>
                        </a:rPr>
                        <a:t>LIKE</a:t>
                      </a:r>
                      <a:r>
                        <a:rPr lang="en-AU" sz="1800" dirty="0" smtClean="0">
                          <a:solidFill>
                            <a:prstClr val="black"/>
                          </a:solidFill>
                          <a:latin typeface="Consolas"/>
                        </a:rPr>
                        <a:t> </a:t>
                      </a:r>
                      <a:r>
                        <a:rPr lang="en-AU" sz="1800" dirty="0" smtClean="0">
                          <a:solidFill>
                            <a:srgbClr val="FF0000"/>
                          </a:solidFill>
                          <a:latin typeface="Consolas"/>
                        </a:rPr>
                        <a:t>'B%' </a:t>
                      </a:r>
                      <a:r>
                        <a:rPr lang="en-AU" sz="1800" kern="1200" dirty="0" smtClean="0">
                          <a:solidFill>
                            <a:prstClr val="black"/>
                          </a:solidFill>
                          <a:latin typeface="+mn-lt"/>
                          <a:ea typeface="+mn-ea"/>
                          <a:cs typeface="Calibri" pitchFamily="34" charset="0"/>
                        </a:rPr>
                        <a:t>is </a:t>
                      </a:r>
                      <a:r>
                        <a:rPr lang="en-AU" sz="1800" kern="1200" dirty="0" err="1" smtClean="0">
                          <a:solidFill>
                            <a:prstClr val="black"/>
                          </a:solidFill>
                          <a:latin typeface="+mn-lt"/>
                          <a:ea typeface="+mn-ea"/>
                          <a:cs typeface="Calibri" pitchFamily="34" charset="0"/>
                        </a:rPr>
                        <a:t>SARGable</a:t>
                      </a:r>
                      <a:r>
                        <a:rPr lang="en-AU" sz="1800" kern="1200" dirty="0" smtClean="0">
                          <a:solidFill>
                            <a:prstClr val="black"/>
                          </a:solidFill>
                          <a:latin typeface="+mn-lt"/>
                          <a:ea typeface="+mn-ea"/>
                          <a:cs typeface="Calibri" pitchFamily="34" charset="0"/>
                        </a:rPr>
                        <a:t> </a:t>
                      </a:r>
                      <a:endParaRPr lang="en-AU" sz="1800" dirty="0" smtClean="0">
                        <a:solidFill>
                          <a:srgbClr val="FF0000"/>
                        </a:solidFill>
                        <a:latin typeface="Consolas"/>
                      </a:endParaRPr>
                    </a:p>
                  </a:txBody>
                  <a:tcPr/>
                </a:tc>
              </a:tr>
            </a:tbl>
          </a:graphicData>
        </a:graphic>
      </p:graphicFrame>
    </p:spTree>
    <p:extLst>
      <p:ext uri="{BB962C8B-B14F-4D97-AF65-F5344CB8AC3E}">
        <p14:creationId xmlns:p14="http://schemas.microsoft.com/office/powerpoint/2010/main" val="101036128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err="1" smtClean="0"/>
              <a:t>SARGability</a:t>
            </a:r>
            <a:endParaRPr lang="en-AU" dirty="0"/>
          </a:p>
        </p:txBody>
      </p:sp>
      <p:sp>
        <p:nvSpPr>
          <p:cNvPr id="6" name="Subtitle 5"/>
          <p:cNvSpPr>
            <a:spLocks noGrp="1"/>
          </p:cNvSpPr>
          <p:nvPr>
            <p:ph type="subTitle" idx="1"/>
          </p:nvPr>
        </p:nvSpPr>
        <p:spPr/>
        <p:txBody>
          <a:bodyPr/>
          <a:lstStyle/>
          <a:p>
            <a:r>
              <a:rPr lang="en-AU" dirty="0" smtClean="0"/>
              <a:t>Demonstrate query plans that are not </a:t>
            </a:r>
            <a:r>
              <a:rPr lang="en-AU" dirty="0" err="1" smtClean="0"/>
              <a:t>SARGable</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a:solidFill>
                <a:prstClr val="white"/>
              </a:solidFill>
            </a:endParaRPr>
          </a:p>
        </p:txBody>
      </p:sp>
    </p:spTree>
    <p:extLst>
      <p:ext uri="{BB962C8B-B14F-4D97-AF65-F5344CB8AC3E}">
        <p14:creationId xmlns:p14="http://schemas.microsoft.com/office/powerpoint/2010/main" val="943668249"/>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SQL Server 2012 Query Optimization">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4D3B7A-3A96-4D27-86E5-3F590055437A}"/>
</file>

<file path=customXml/itemProps2.xml><?xml version="1.0" encoding="utf-8"?>
<ds:datastoreItem xmlns:ds="http://schemas.openxmlformats.org/officeDocument/2006/customXml" ds:itemID="{5D22661E-0BAC-494A-86B4-DD4A1044C6B5}"/>
</file>

<file path=customXml/itemProps3.xml><?xml version="1.0" encoding="utf-8"?>
<ds:datastoreItem xmlns:ds="http://schemas.openxmlformats.org/officeDocument/2006/customXml" ds:itemID="{7205DE20-3E00-4460-8ABA-4110C899F874}"/>
</file>

<file path=docProps/app.xml><?xml version="1.0" encoding="utf-8"?>
<Properties xmlns="http://schemas.openxmlformats.org/officeDocument/2006/extended-properties" xmlns:vt="http://schemas.openxmlformats.org/officeDocument/2006/docPropsVTypes">
  <Template>SQL Server 2012 Query Optimization</Template>
  <TotalTime>10148</TotalTime>
  <Words>3946</Words>
  <Application>Microsoft Office PowerPoint</Application>
  <PresentationFormat>On-screen Show (4:3)</PresentationFormat>
  <Paragraphs>696</Paragraphs>
  <Slides>16</Slides>
  <Notes>16</Notes>
  <HiddenSlides>2</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SQL Server 2012 Query Optimization</vt:lpstr>
      <vt:lpstr>Lesson 21: Query Performance</vt:lpstr>
      <vt:lpstr>Conditions and Terms of Use </vt:lpstr>
      <vt:lpstr>Students: How to View this Presentation</vt:lpstr>
      <vt:lpstr>Objectives</vt:lpstr>
      <vt:lpstr>SARGability</vt:lpstr>
      <vt:lpstr>Non-SARGable expressions</vt:lpstr>
      <vt:lpstr>Non-SARGable expressions</vt:lpstr>
      <vt:lpstr>Non-SARGable expressions</vt:lpstr>
      <vt:lpstr>SARGability</vt:lpstr>
      <vt:lpstr>Using computed columns for performance</vt:lpstr>
      <vt:lpstr>Computed Column performance</vt:lpstr>
      <vt:lpstr>Using constraints for performance</vt:lpstr>
      <vt:lpstr>Constraints</vt:lpstr>
      <vt:lpstr>MERGE statement performance</vt:lpstr>
      <vt:lpstr>Parameter Sniffing</vt:lpstr>
      <vt:lpstr>Lesson Review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Peet Slikker</dc:creator>
  <cp:lastModifiedBy>Pam Lahoud</cp:lastModifiedBy>
  <cp:revision>731</cp:revision>
  <dcterms:created xsi:type="dcterms:W3CDTF">2011-12-01T02:53:59Z</dcterms:created>
  <dcterms:modified xsi:type="dcterms:W3CDTF">2012-11-29T01:47:27Z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