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720" r:id="rId4"/>
  </p:sldMasterIdLst>
  <p:notesMasterIdLst>
    <p:notesMasterId r:id="rId20"/>
  </p:notesMasterIdLst>
  <p:handoutMasterIdLst>
    <p:handoutMasterId r:id="rId21"/>
  </p:handoutMasterIdLst>
  <p:sldIdLst>
    <p:sldId id="326" r:id="rId5"/>
    <p:sldId id="262" r:id="rId6"/>
    <p:sldId id="298" r:id="rId7"/>
    <p:sldId id="409" r:id="rId8"/>
    <p:sldId id="392" r:id="rId9"/>
    <p:sldId id="387" r:id="rId10"/>
    <p:sldId id="394" r:id="rId11"/>
    <p:sldId id="395" r:id="rId12"/>
    <p:sldId id="389" r:id="rId13"/>
    <p:sldId id="391" r:id="rId14"/>
    <p:sldId id="396" r:id="rId15"/>
    <p:sldId id="393" r:id="rId16"/>
    <p:sldId id="408" r:id="rId17"/>
    <p:sldId id="410" r:id="rId18"/>
    <p:sldId id="411" r:id="rId1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dja Honeywell" initials="NH" lastIdx="6" clrIdx="0"/>
  <p:cmAuthor id="1" name="Windows User" initials="WU" lastIdx="1" clrIdx="1"/>
  <p:cmAuthor id="2" name="Peet Slikker" initials="PS" lastIdx="1" clrIdx="2"/>
  <p:cmAuthor id="3" name="Ernest Ho" initials="EH" lastIdx="1" clrIdx="3">
    <p:extLst>
      <p:ext uri="{19B8F6BF-5375-455C-9EA6-DF929625EA0E}">
        <p15:presenceInfo xmlns:p15="http://schemas.microsoft.com/office/powerpoint/2012/main" xmlns="" userId="S-1-5-21-2146773085-903363285-719344707-96771" providerId="AD"/>
      </p:ext>
    </p:extLst>
  </p:cmAuthor>
  <p:cmAuthor id="4" name="Julie Rasnick" initials="J" lastIdx="1" clrIdx="4">
    <p:extLst>
      <p:ext uri="{19B8F6BF-5375-455C-9EA6-DF929625EA0E}">
        <p15:presenceInfo xmlns:p15="http://schemas.microsoft.com/office/powerpoint/2012/main" xmlns="" userId="S-1-5-21-124525095-708259637-1543119021-11770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4C85"/>
    <a:srgbClr val="FFE48F"/>
    <a:srgbClr val="ECBA3C"/>
    <a:srgbClr val="BAE6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17" autoAdjust="0"/>
    <p:restoredTop sz="77829" autoAdjust="0"/>
  </p:normalViewPr>
  <p:slideViewPr>
    <p:cSldViewPr>
      <p:cViewPr varScale="1">
        <p:scale>
          <a:sx n="88" d="100"/>
          <a:sy n="88" d="100"/>
        </p:scale>
        <p:origin x="-54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584" y="342"/>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1D78CDF2-5B29-44D5-9212-F6D6D75CE10B}" type="datetimeFigureOut">
              <a:rPr lang="en-US" smtClean="0"/>
              <a:t>12/17/2012</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smtClean="0"/>
              <a:t>© 2011 Microsoft Corporation    	Microsoft Confidential</a:t>
            </a: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8CD7E6A7-47D6-4037-8DFB-B7A24BAF63DC}" type="slidenum">
              <a:rPr lang="en-US" smtClean="0"/>
              <a:t>‹#›</a:t>
            </a:fld>
            <a:endParaRPr lang="en-US"/>
          </a:p>
        </p:txBody>
      </p:sp>
    </p:spTree>
    <p:extLst>
      <p:ext uri="{BB962C8B-B14F-4D97-AF65-F5344CB8AC3E}">
        <p14:creationId xmlns:p14="http://schemas.microsoft.com/office/powerpoint/2010/main" val="151691888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705000" y="111696"/>
            <a:ext cx="3875087" cy="290512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192832" y="3098800"/>
            <a:ext cx="6624736" cy="5655310"/>
          </a:xfrm>
          <a:prstGeom prst="rect">
            <a:avLst/>
          </a:prstGeom>
          <a:ln>
            <a:solidFill>
              <a:schemeClr val="tx1"/>
            </a:solidFill>
          </a:ln>
        </p:spPr>
        <p:txBody>
          <a:bodyPr vert="horz" lIns="93177" tIns="46589" rIns="93177" bIns="4658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915400"/>
            <a:ext cx="4572000" cy="314033"/>
          </a:xfrm>
          <a:prstGeom prst="rect">
            <a:avLst/>
          </a:prstGeom>
        </p:spPr>
        <p:txBody>
          <a:bodyPr vert="horz" lIns="93177" tIns="46589" rIns="93177" bIns="46589" rtlCol="0" anchor="b"/>
          <a:lstStyle>
            <a:lvl1pPr algn="l">
              <a:defRPr sz="1200"/>
            </a:lvl1pPr>
          </a:lstStyle>
          <a:p>
            <a:r>
              <a:rPr lang="en-US" smtClean="0"/>
              <a:t>© 2011 Microsoft Corporation    	Microsoft Confidential</a:t>
            </a:r>
            <a:endParaRPr lang="en-US"/>
          </a:p>
        </p:txBody>
      </p:sp>
      <p:sp>
        <p:nvSpPr>
          <p:cNvPr id="7" name="Slide Number Placeholder 6"/>
          <p:cNvSpPr>
            <a:spLocks noGrp="1"/>
          </p:cNvSpPr>
          <p:nvPr>
            <p:ph type="sldNum" sz="quarter" idx="5"/>
          </p:nvPr>
        </p:nvSpPr>
        <p:spPr>
          <a:xfrm>
            <a:off x="5257800" y="8829967"/>
            <a:ext cx="1750978" cy="464820"/>
          </a:xfrm>
          <a:prstGeom prst="rect">
            <a:avLst/>
          </a:prstGeom>
        </p:spPr>
        <p:txBody>
          <a:bodyPr vert="horz" lIns="93177" tIns="46589" rIns="93177" bIns="46589" rtlCol="0" anchor="b"/>
          <a:lstStyle>
            <a:lvl1pPr algn="r">
              <a:defRPr sz="1200"/>
            </a:lvl1pPr>
          </a:lstStyle>
          <a:p>
            <a:fld id="{89920E16-7E2D-4061-8759-5F8497A7A433}" type="slidenum">
              <a:rPr lang="en-US" smtClean="0"/>
              <a:pPr/>
              <a:t>‹#›</a:t>
            </a:fld>
            <a:endParaRPr lang="en-US"/>
          </a:p>
        </p:txBody>
      </p:sp>
    </p:spTree>
    <p:extLst>
      <p:ext uri="{BB962C8B-B14F-4D97-AF65-F5344CB8AC3E}">
        <p14:creationId xmlns:p14="http://schemas.microsoft.com/office/powerpoint/2010/main" val="344970577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180975" indent="0" algn="l" defTabSz="914400" rtl="0" eaLnBrk="1" latinLnBrk="0" hangingPunct="1">
      <a:defRPr sz="1200" kern="1200">
        <a:solidFill>
          <a:schemeClr val="tx1"/>
        </a:solidFill>
        <a:latin typeface="+mn-lt"/>
        <a:ea typeface="+mn-ea"/>
        <a:cs typeface="+mn-cs"/>
      </a:defRPr>
    </a:lvl2pPr>
    <a:lvl3pPr marL="361950" indent="0" algn="l" defTabSz="914400" rtl="0" eaLnBrk="1" latinLnBrk="0" hangingPunct="1">
      <a:defRPr sz="1200" kern="1200">
        <a:solidFill>
          <a:schemeClr val="tx1"/>
        </a:solidFill>
        <a:latin typeface="+mn-lt"/>
        <a:ea typeface="+mn-ea"/>
        <a:cs typeface="+mn-cs"/>
      </a:defRPr>
    </a:lvl3pPr>
    <a:lvl4pPr marL="542925" indent="0" algn="l" defTabSz="914400" rtl="0" eaLnBrk="1" latinLnBrk="0" hangingPunct="1">
      <a:defRPr sz="1200" kern="1200">
        <a:solidFill>
          <a:schemeClr val="tx1"/>
        </a:solidFill>
        <a:latin typeface="+mn-lt"/>
        <a:ea typeface="+mn-ea"/>
        <a:cs typeface="+mn-cs"/>
      </a:defRPr>
    </a:lvl4pPr>
    <a:lvl5pPr marL="714375"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technet.microsoft.com/en-us/library/ms189296.aspx" TargetMode="External"/><Relationship Id="rId3" Type="http://schemas.openxmlformats.org/officeDocument/2006/relationships/hyperlink" Target="http://msdn.microsoft.com/en-us/library/cc917694.aspx" TargetMode="External"/><Relationship Id="rId7" Type="http://schemas.openxmlformats.org/officeDocument/2006/relationships/hyperlink" Target="http://msdn.microsoft.com/en-us/library/ms187032(v=sql.105).aspx"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msdn.microsoft.com/en-us/library/ms189854.aspx" TargetMode="External"/><Relationship Id="rId5" Type="http://schemas.openxmlformats.org/officeDocument/2006/relationships/hyperlink" Target="http://msdn.microsoft.com/en-us/library/ms179880(v=sql.110).aspx" TargetMode="External"/><Relationship Id="rId4" Type="http://schemas.openxmlformats.org/officeDocument/2006/relationships/hyperlink" Target="http://msdn.microsoft.com/en-us/library/ms190417(v=sql.110).aspx"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msdn.microsoft.com/en-us/library/bb964726(v=sql.110).aspx"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msdn.microsoft.com/en-us/library/ms181714(v=sql.110).aspx"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msdn.microsoft.com/en-us/library/ms187373(v=sql.110).aspx" TargetMode="External"/><Relationship Id="rId4" Type="http://schemas.openxmlformats.org/officeDocument/2006/relationships/hyperlink" Target="http://msdn.microsoft.com/en-us/library/ms173815(v=sql.110).aspx"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sdn.microsoft.com/en-us/library/ms181714(v=sql.110).aspx"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blogs.msdn.com/b/queryoptteam/archive/2006/03/30/564912.aspx"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msdn.microsoft.com/en-us/library/ms187373(v=sql.110).aspx"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msdn.microsoft.com/en-us/library/ms173815(v=sql.110).aspx"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msdn.microsoft.com/en-us/library/ms186954(v=sql.110).aspx"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msdn.microsoft.com/en-us/library/ms186343(v=sql.110).aspx" TargetMode="External"/><Relationship Id="rId4" Type="http://schemas.openxmlformats.org/officeDocument/2006/relationships/hyperlink" Target="http://msdn.microsoft.com/en-us/library/ms187032(v=sql.105).aspx"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lstStyle/>
          <a:p>
            <a:endParaRPr lang="en-AU" dirty="0" smtClean="0"/>
          </a:p>
          <a:p>
            <a:pPr marL="171450" indent="-171450">
              <a:buFont typeface="Arial" pitchFamily="34" charset="0"/>
              <a:buChar char="•"/>
            </a:pPr>
            <a:endParaRPr lang="en-AU"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0</a:t>
            </a:fld>
            <a:endParaRPr lang="en-US"/>
          </a:p>
        </p:txBody>
      </p:sp>
    </p:spTree>
    <p:extLst>
      <p:ext uri="{BB962C8B-B14F-4D97-AF65-F5344CB8AC3E}">
        <p14:creationId xmlns:p14="http://schemas.microsoft.com/office/powerpoint/2010/main" val="546831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lstStyle/>
          <a:p>
            <a:r>
              <a:rPr lang="en-AU" dirty="0" smtClean="0"/>
              <a:t>Plan guides are useful for situations where a particular query requires specific tuning of its query plan but there is no access to application code. </a:t>
            </a:r>
          </a:p>
          <a:p>
            <a:endParaRPr lang="en-AU" dirty="0"/>
          </a:p>
          <a:p>
            <a:r>
              <a:rPr lang="en-AU" dirty="0" smtClean="0"/>
              <a:t>A plan guide allows hints to be defined for a query and stored in the </a:t>
            </a:r>
            <a:r>
              <a:rPr lang="en-AU" b="1" dirty="0" err="1" smtClean="0"/>
              <a:t>sys.plan_guide</a:t>
            </a:r>
            <a:r>
              <a:rPr lang="en-AU" dirty="0" smtClean="0"/>
              <a:t> table. If a query plan is not cached, SQL Server checks to see if a matching query exists in </a:t>
            </a:r>
            <a:r>
              <a:rPr lang="en-AU" i="1" dirty="0" err="1" smtClean="0"/>
              <a:t>sys.plan_guide</a:t>
            </a:r>
            <a:r>
              <a:rPr lang="en-AU" i="1" dirty="0" smtClean="0"/>
              <a:t>.</a:t>
            </a:r>
            <a:r>
              <a:rPr lang="en-AU" dirty="0" smtClean="0"/>
              <a:t> If so, the plan guide is loaded.</a:t>
            </a:r>
          </a:p>
          <a:p>
            <a:endParaRPr lang="en-AU" dirty="0"/>
          </a:p>
          <a:p>
            <a:pPr fontAlgn="ctr"/>
            <a:r>
              <a:rPr lang="en-AU" dirty="0" smtClean="0"/>
              <a:t>The system stored procedures that administer plan guides are:</a:t>
            </a:r>
          </a:p>
          <a:p>
            <a:pPr marL="171450" indent="-171450" fontAlgn="ctr">
              <a:buFont typeface="Arial" pitchFamily="34" charset="0"/>
              <a:buChar char="•"/>
            </a:pPr>
            <a:r>
              <a:rPr lang="en-AU" b="1" dirty="0" smtClean="0"/>
              <a:t>sp_create_plan_guide</a:t>
            </a:r>
            <a:r>
              <a:rPr lang="en-AU" dirty="0" smtClean="0"/>
              <a:t> - used to create plan guides</a:t>
            </a:r>
          </a:p>
          <a:p>
            <a:pPr marL="171450" indent="-171450" fontAlgn="ctr">
              <a:buFont typeface="Arial" pitchFamily="34" charset="0"/>
              <a:buChar char="•"/>
            </a:pPr>
            <a:r>
              <a:rPr lang="en-AU" b="1" dirty="0" err="1" smtClean="0"/>
              <a:t>sp_control_plan_guide</a:t>
            </a:r>
            <a:r>
              <a:rPr lang="en-AU" dirty="0" smtClean="0"/>
              <a:t> - used to drop, disable or enable plan guides</a:t>
            </a:r>
          </a:p>
          <a:p>
            <a:pPr marL="171450" indent="-171450" fontAlgn="ctr">
              <a:buFont typeface="Arial" pitchFamily="34" charset="0"/>
              <a:buChar char="•"/>
            </a:pPr>
            <a:endParaRPr lang="en-AU" b="1" dirty="0"/>
          </a:p>
          <a:p>
            <a:pPr fontAlgn="ctr"/>
            <a:r>
              <a:rPr lang="en-AU" dirty="0" smtClean="0"/>
              <a:t>SQL Server will match the plan guide to the query text and parameter names. Use SQL Profiler to capture the statements text of the queries that require plan guides to ensure the correct specification.</a:t>
            </a:r>
            <a:endParaRPr lang="en-AU" dirty="0"/>
          </a:p>
          <a:p>
            <a:endParaRPr lang="en-AU" dirty="0">
              <a:hlinkClick r:id="rId3"/>
            </a:endParaRPr>
          </a:p>
          <a:p>
            <a:r>
              <a:rPr lang="en-AU" dirty="0" smtClean="0"/>
              <a:t>More information</a:t>
            </a:r>
          </a:p>
          <a:p>
            <a:r>
              <a:rPr lang="en-AU" b="1" dirty="0"/>
              <a:t>Plan Guides - </a:t>
            </a:r>
            <a:r>
              <a:rPr lang="en-AU" dirty="0">
                <a:hlinkClick r:id="rId4"/>
              </a:rPr>
              <a:t>http://msdn.microsoft.com/en-us/library/ms190417(v=sql.110).</a:t>
            </a:r>
            <a:r>
              <a:rPr lang="en-AU" dirty="0" smtClean="0">
                <a:hlinkClick r:id="rId4"/>
              </a:rPr>
              <a:t>aspx</a:t>
            </a:r>
            <a:endParaRPr lang="en-AU" b="1" dirty="0"/>
          </a:p>
          <a:p>
            <a:r>
              <a:rPr lang="en-AU" b="1" dirty="0"/>
              <a:t>sp_create_plan_guide </a:t>
            </a:r>
            <a:r>
              <a:rPr lang="en-AU" dirty="0" smtClean="0">
                <a:hlinkClick r:id="rId5"/>
              </a:rPr>
              <a:t>http://msdn.microsoft.com/en-us/library/ms179880(v=sql.110).aspx</a:t>
            </a:r>
            <a:endParaRPr lang="en-AU" dirty="0"/>
          </a:p>
          <a:p>
            <a:r>
              <a:rPr lang="en-AU" b="1" dirty="0"/>
              <a:t>Designing and Implementing Plan Guides - </a:t>
            </a:r>
            <a:r>
              <a:rPr lang="en-AU" dirty="0">
                <a:hlinkClick r:id="rId6"/>
              </a:rPr>
              <a:t>http://</a:t>
            </a:r>
            <a:r>
              <a:rPr lang="en-AU" dirty="0" smtClean="0">
                <a:hlinkClick r:id="rId6"/>
              </a:rPr>
              <a:t>msdn.microsoft.com/en-us/library/ms189854.aspx</a:t>
            </a:r>
            <a:r>
              <a:rPr lang="en-AU" b="1" dirty="0" smtClean="0"/>
              <a:t> </a:t>
            </a:r>
          </a:p>
          <a:p>
            <a:r>
              <a:rPr lang="en-AU" b="1" dirty="0" smtClean="0"/>
              <a:t>Optimizing </a:t>
            </a:r>
            <a:r>
              <a:rPr lang="en-AU" b="1" dirty="0"/>
              <a:t>Queries in Deployed Applications by Using Plan Guides </a:t>
            </a:r>
            <a:r>
              <a:rPr lang="en-AU" b="1" dirty="0" smtClean="0"/>
              <a:t>– </a:t>
            </a:r>
          </a:p>
          <a:p>
            <a:r>
              <a:rPr lang="en-AU" dirty="0" smtClean="0">
                <a:hlinkClick r:id="rId7"/>
              </a:rPr>
              <a:t>http</a:t>
            </a:r>
            <a:r>
              <a:rPr lang="en-AU" dirty="0">
                <a:hlinkClick r:id="rId7"/>
              </a:rPr>
              <a:t>://msdn.microsoft.com/en-us/library/ms187032(v=sql.105).</a:t>
            </a:r>
            <a:r>
              <a:rPr lang="en-AU" dirty="0" smtClean="0">
                <a:hlinkClick r:id="rId7"/>
              </a:rPr>
              <a:t>aspx</a:t>
            </a:r>
            <a:endParaRPr lang="en-AU" dirty="0" smtClean="0"/>
          </a:p>
          <a:p>
            <a:r>
              <a:rPr lang="en-AU" b="1" dirty="0"/>
              <a:t>How SQL Server Matches Plan Guides to </a:t>
            </a:r>
            <a:r>
              <a:rPr lang="en-AU" b="1" dirty="0" smtClean="0"/>
              <a:t>Queries</a:t>
            </a:r>
          </a:p>
          <a:p>
            <a:r>
              <a:rPr lang="en-AU" dirty="0">
                <a:hlinkClick r:id="rId8"/>
              </a:rPr>
              <a:t>http://technet.microsoft.com/en-us/library/ms189296.aspx</a:t>
            </a:r>
            <a:endParaRPr lang="en-AU"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9</a:t>
            </a:fld>
            <a:endParaRPr lang="en-US"/>
          </a:p>
        </p:txBody>
      </p:sp>
    </p:spTree>
    <p:extLst>
      <p:ext uri="{BB962C8B-B14F-4D97-AF65-F5344CB8AC3E}">
        <p14:creationId xmlns:p14="http://schemas.microsoft.com/office/powerpoint/2010/main" val="4066913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normAutofit fontScale="55000" lnSpcReduction="20000"/>
          </a:bodyPr>
          <a:lstStyle/>
          <a:p>
            <a:r>
              <a:rPr lang="en-US" sz="1200" kern="1200" dirty="0" smtClean="0">
                <a:solidFill>
                  <a:schemeClr val="tx1"/>
                </a:solidFill>
                <a:latin typeface="+mn-lt"/>
                <a:ea typeface="+mn-ea"/>
                <a:cs typeface="+mn-cs"/>
              </a:rPr>
              <a:t>-- Query  Optimization</a:t>
            </a:r>
          </a:p>
          <a:p>
            <a:r>
              <a:rPr lang="en-US" sz="1200" kern="1200" dirty="0" smtClean="0">
                <a:solidFill>
                  <a:schemeClr val="tx1"/>
                </a:solidFill>
                <a:latin typeface="+mn-lt"/>
                <a:ea typeface="+mn-ea"/>
                <a:cs typeface="+mn-cs"/>
              </a:rPr>
              <a:t>-- Plan Guide Demo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USE </a:t>
            </a:r>
            <a:r>
              <a:rPr lang="en-US" sz="1200" kern="1200" dirty="0" err="1" smtClean="0">
                <a:solidFill>
                  <a:schemeClr val="tx1"/>
                </a:solidFill>
                <a:latin typeface="+mn-lt"/>
                <a:ea typeface="+mn-ea"/>
                <a:cs typeface="+mn-cs"/>
              </a:rPr>
              <a:t>AdventureWorks_PTO</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IF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Sales.GetSalesOrderByCountry</a:t>
            </a:r>
            <a:r>
              <a:rPr lang="en-US" sz="1200" kern="1200" dirty="0" smtClean="0">
                <a:solidFill>
                  <a:schemeClr val="tx1"/>
                </a:solidFill>
                <a:latin typeface="+mn-lt"/>
                <a:ea typeface="+mn-ea"/>
                <a:cs typeface="+mn-cs"/>
              </a:rPr>
              <a:t>') IS NOT NULL</a:t>
            </a:r>
          </a:p>
          <a:p>
            <a:r>
              <a:rPr lang="en-US" sz="1200" kern="1200" dirty="0" smtClean="0">
                <a:solidFill>
                  <a:schemeClr val="tx1"/>
                </a:solidFill>
                <a:latin typeface="+mn-lt"/>
                <a:ea typeface="+mn-ea"/>
                <a:cs typeface="+mn-cs"/>
              </a:rPr>
              <a:t>          DROP PROCEDURE </a:t>
            </a:r>
            <a:r>
              <a:rPr lang="en-US" sz="1200" kern="1200" dirty="0" err="1" smtClean="0">
                <a:solidFill>
                  <a:schemeClr val="tx1"/>
                </a:solidFill>
                <a:latin typeface="+mn-lt"/>
                <a:ea typeface="+mn-ea"/>
                <a:cs typeface="+mn-cs"/>
              </a:rPr>
              <a:t>Sales.GetSalesOrderByCountry</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CREATE PROCEDURE </a:t>
            </a:r>
            <a:r>
              <a:rPr lang="en-US" sz="1200" kern="1200" dirty="0" err="1" smtClean="0">
                <a:solidFill>
                  <a:schemeClr val="tx1"/>
                </a:solidFill>
                <a:latin typeface="+mn-lt"/>
                <a:ea typeface="+mn-ea"/>
                <a:cs typeface="+mn-cs"/>
              </a:rPr>
              <a:t>Sales.GetSalesOrderByCountry</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@Country NVARCHAR (60)</a:t>
            </a:r>
          </a:p>
          <a:p>
            <a:r>
              <a:rPr lang="en-US" sz="1200" kern="1200" dirty="0" smtClean="0">
                <a:solidFill>
                  <a:schemeClr val="tx1"/>
                </a:solidFill>
                <a:latin typeface="+mn-lt"/>
                <a:ea typeface="+mn-ea"/>
                <a:cs typeface="+mn-cs"/>
              </a:rPr>
              <a:t>AS</a:t>
            </a:r>
          </a:p>
          <a:p>
            <a:r>
              <a:rPr lang="en-US" sz="1200" kern="1200" dirty="0" smtClean="0">
                <a:solidFill>
                  <a:schemeClr val="tx1"/>
                </a:solidFill>
                <a:latin typeface="+mn-lt"/>
                <a:ea typeface="+mn-ea"/>
                <a:cs typeface="+mn-cs"/>
              </a:rPr>
              <a:t>BEGIN</a:t>
            </a:r>
          </a:p>
          <a:p>
            <a:r>
              <a:rPr lang="en-US" sz="1200" kern="1200" dirty="0" smtClean="0">
                <a:solidFill>
                  <a:schemeClr val="tx1"/>
                </a:solidFill>
                <a:latin typeface="+mn-lt"/>
                <a:ea typeface="+mn-ea"/>
                <a:cs typeface="+mn-cs"/>
              </a:rPr>
              <a:t>          SELECT *</a:t>
            </a:r>
          </a:p>
          <a:p>
            <a:r>
              <a:rPr lang="en-US" sz="1200" kern="1200" dirty="0" smtClean="0">
                <a:solidFill>
                  <a:schemeClr val="tx1"/>
                </a:solidFill>
                <a:latin typeface="+mn-lt"/>
                <a:ea typeface="+mn-ea"/>
                <a:cs typeface="+mn-cs"/>
              </a:rPr>
              <a:t>          FROM   </a:t>
            </a:r>
            <a:r>
              <a:rPr lang="en-US" sz="1200" kern="1200" dirty="0" err="1" smtClean="0">
                <a:solidFill>
                  <a:schemeClr val="tx1"/>
                </a:solidFill>
                <a:latin typeface="+mn-lt"/>
                <a:ea typeface="+mn-ea"/>
                <a:cs typeface="+mn-cs"/>
              </a:rPr>
              <a:t>Sales.SalesOrderHeader</a:t>
            </a:r>
            <a:r>
              <a:rPr lang="en-US" sz="1200" kern="1200" dirty="0" smtClean="0">
                <a:solidFill>
                  <a:schemeClr val="tx1"/>
                </a:solidFill>
                <a:latin typeface="+mn-lt"/>
                <a:ea typeface="+mn-ea"/>
                <a:cs typeface="+mn-cs"/>
              </a:rPr>
              <a:t> AS h, </a:t>
            </a:r>
            <a:r>
              <a:rPr lang="en-US" sz="1200" kern="1200" dirty="0" err="1" smtClean="0">
                <a:solidFill>
                  <a:schemeClr val="tx1"/>
                </a:solidFill>
                <a:latin typeface="+mn-lt"/>
                <a:ea typeface="+mn-ea"/>
                <a:cs typeface="+mn-cs"/>
              </a:rPr>
              <a:t>Sales.Customer</a:t>
            </a:r>
            <a:r>
              <a:rPr lang="en-US" sz="1200" kern="1200" dirty="0" smtClean="0">
                <a:solidFill>
                  <a:schemeClr val="tx1"/>
                </a:solidFill>
                <a:latin typeface="+mn-lt"/>
                <a:ea typeface="+mn-ea"/>
                <a:cs typeface="+mn-cs"/>
              </a:rPr>
              <a:t> AS c, </a:t>
            </a:r>
            <a:r>
              <a:rPr lang="en-US" sz="1200" kern="1200" dirty="0" err="1" smtClean="0">
                <a:solidFill>
                  <a:schemeClr val="tx1"/>
                </a:solidFill>
                <a:latin typeface="+mn-lt"/>
                <a:ea typeface="+mn-ea"/>
                <a:cs typeface="+mn-cs"/>
              </a:rPr>
              <a:t>Sales.SalesTerritory</a:t>
            </a:r>
            <a:r>
              <a:rPr lang="en-US" sz="1200" kern="1200" dirty="0" smtClean="0">
                <a:solidFill>
                  <a:schemeClr val="tx1"/>
                </a:solidFill>
                <a:latin typeface="+mn-lt"/>
                <a:ea typeface="+mn-ea"/>
                <a:cs typeface="+mn-cs"/>
              </a:rPr>
              <a:t> AS t</a:t>
            </a:r>
          </a:p>
          <a:p>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h.CustomerID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c.CustomerID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c.TerritoryID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t.TerritoryID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CountryRegionCode</a:t>
            </a:r>
            <a:r>
              <a:rPr lang="en-US" sz="1200" kern="1200" dirty="0" smtClean="0">
                <a:solidFill>
                  <a:schemeClr val="tx1"/>
                </a:solidFill>
                <a:latin typeface="+mn-lt"/>
                <a:ea typeface="+mn-ea"/>
                <a:cs typeface="+mn-cs"/>
              </a:rPr>
              <a:t> = @Country;</a:t>
            </a:r>
          </a:p>
          <a:p>
            <a:r>
              <a:rPr lang="en-US" sz="1200" kern="1200" dirty="0" smtClean="0">
                <a:solidFill>
                  <a:schemeClr val="tx1"/>
                </a:solidFill>
                <a:latin typeface="+mn-lt"/>
                <a:ea typeface="+mn-ea"/>
                <a:cs typeface="+mn-cs"/>
              </a:rPr>
              <a:t>END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Run the stored </a:t>
            </a:r>
            <a:r>
              <a:rPr lang="en-US" sz="1200" kern="1200" dirty="0" err="1" smtClean="0">
                <a:solidFill>
                  <a:schemeClr val="tx1"/>
                </a:solidFill>
                <a:latin typeface="+mn-lt"/>
                <a:ea typeface="+mn-ea"/>
                <a:cs typeface="+mn-cs"/>
              </a:rPr>
              <a:t>proc</a:t>
            </a:r>
            <a:r>
              <a:rPr lang="en-US" sz="1200" kern="1200" dirty="0" smtClean="0">
                <a:solidFill>
                  <a:schemeClr val="tx1"/>
                </a:solidFill>
                <a:latin typeface="+mn-lt"/>
                <a:ea typeface="+mn-ea"/>
                <a:cs typeface="+mn-cs"/>
              </a:rPr>
              <a:t> and examine the query plan</a:t>
            </a:r>
          </a:p>
          <a:p>
            <a:r>
              <a:rPr lang="en-US" sz="1200" kern="1200" dirty="0" smtClean="0">
                <a:solidFill>
                  <a:schemeClr val="tx1"/>
                </a:solidFill>
                <a:latin typeface="+mn-lt"/>
                <a:ea typeface="+mn-ea"/>
                <a:cs typeface="+mn-cs"/>
              </a:rPr>
              <a:t>EXECUTE </a:t>
            </a:r>
            <a:r>
              <a:rPr lang="en-US" sz="1200" kern="1200" dirty="0" err="1" smtClean="0">
                <a:solidFill>
                  <a:schemeClr val="tx1"/>
                </a:solidFill>
                <a:latin typeface="+mn-lt"/>
                <a:ea typeface="+mn-ea"/>
                <a:cs typeface="+mn-cs"/>
              </a:rPr>
              <a:t>Sales.GetSalesOrderByCountry</a:t>
            </a:r>
            <a:r>
              <a:rPr lang="en-US" sz="1200" kern="1200" dirty="0" smtClean="0">
                <a:solidFill>
                  <a:schemeClr val="tx1"/>
                </a:solidFill>
                <a:latin typeface="+mn-lt"/>
                <a:ea typeface="+mn-ea"/>
                <a:cs typeface="+mn-cs"/>
              </a:rPr>
              <a:t> 'UK';</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take note of the actual vs. estimated rows</a:t>
            </a:r>
          </a:p>
          <a:p>
            <a:r>
              <a:rPr lang="en-US" sz="1200" kern="1200" dirty="0" smtClean="0">
                <a:solidFill>
                  <a:schemeClr val="tx1"/>
                </a:solidFill>
                <a:latin typeface="+mn-lt"/>
                <a:ea typeface="+mn-ea"/>
                <a:cs typeface="+mn-cs"/>
              </a:rPr>
              <a:t>-- why is there such a large </a:t>
            </a:r>
            <a:r>
              <a:rPr lang="en-US" sz="1200" kern="1200" dirty="0" err="1" smtClean="0">
                <a:solidFill>
                  <a:schemeClr val="tx1"/>
                </a:solidFill>
                <a:latin typeface="+mn-lt"/>
                <a:ea typeface="+mn-ea"/>
                <a:cs typeface="+mn-cs"/>
              </a:rPr>
              <a:t>discrepency</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EXECUTE </a:t>
            </a:r>
            <a:r>
              <a:rPr lang="en-US" sz="1200" kern="1200" dirty="0" err="1" smtClean="0">
                <a:solidFill>
                  <a:schemeClr val="tx1"/>
                </a:solidFill>
                <a:latin typeface="+mn-lt"/>
                <a:ea typeface="+mn-ea"/>
                <a:cs typeface="+mn-cs"/>
              </a:rPr>
              <a:t>Sales.GetSalesOrderByCountry</a:t>
            </a:r>
            <a:r>
              <a:rPr lang="en-US" sz="1200" kern="1200" dirty="0" smtClean="0">
                <a:solidFill>
                  <a:schemeClr val="tx1"/>
                </a:solidFill>
                <a:latin typeface="+mn-lt"/>
                <a:ea typeface="+mn-ea"/>
                <a:cs typeface="+mn-cs"/>
              </a:rPr>
              <a:t> 'US';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Next, create the plan guide and then rerun the test</a:t>
            </a:r>
          </a:p>
          <a:p>
            <a:r>
              <a:rPr lang="en-US" sz="1200" kern="1200" dirty="0" smtClean="0">
                <a:solidFill>
                  <a:schemeClr val="tx1"/>
                </a:solidFill>
                <a:latin typeface="+mn-lt"/>
                <a:ea typeface="+mn-ea"/>
                <a:cs typeface="+mn-cs"/>
              </a:rPr>
              <a:t>EXECUTE </a:t>
            </a:r>
            <a:r>
              <a:rPr lang="en-US" sz="1200" kern="1200" dirty="0" err="1" smtClean="0">
                <a:solidFill>
                  <a:schemeClr val="tx1"/>
                </a:solidFill>
                <a:latin typeface="+mn-lt"/>
                <a:ea typeface="+mn-ea"/>
                <a:cs typeface="+mn-cs"/>
              </a:rPr>
              <a:t>sp_create_plan_guide</a:t>
            </a:r>
            <a:r>
              <a:rPr lang="en-US" sz="1200" kern="1200" dirty="0" smtClean="0">
                <a:solidFill>
                  <a:schemeClr val="tx1"/>
                </a:solidFill>
                <a:latin typeface="+mn-lt"/>
                <a:ea typeface="+mn-ea"/>
                <a:cs typeface="+mn-cs"/>
              </a:rPr>
              <a:t> @name = N'Guide1', @</a:t>
            </a:r>
            <a:r>
              <a:rPr lang="en-US" sz="1200" kern="1200" dirty="0" err="1" smtClean="0">
                <a:solidFill>
                  <a:schemeClr val="tx1"/>
                </a:solidFill>
                <a:latin typeface="+mn-lt"/>
                <a:ea typeface="+mn-ea"/>
                <a:cs typeface="+mn-cs"/>
              </a:rPr>
              <a:t>stmt</a:t>
            </a:r>
            <a:r>
              <a:rPr lang="en-US" sz="1200" kern="1200" dirty="0" smtClean="0">
                <a:solidFill>
                  <a:schemeClr val="tx1"/>
                </a:solidFill>
                <a:latin typeface="+mn-lt"/>
                <a:ea typeface="+mn-ea"/>
                <a:cs typeface="+mn-cs"/>
              </a:rPr>
              <a:t> = N'SELECT *</a:t>
            </a:r>
          </a:p>
          <a:p>
            <a:r>
              <a:rPr lang="en-US" sz="1200" kern="1200" dirty="0" smtClean="0">
                <a:solidFill>
                  <a:schemeClr val="tx1"/>
                </a:solidFill>
                <a:latin typeface="+mn-lt"/>
                <a:ea typeface="+mn-ea"/>
                <a:cs typeface="+mn-cs"/>
              </a:rPr>
              <a:t>        FROM </a:t>
            </a:r>
            <a:r>
              <a:rPr lang="en-US" sz="1200" kern="1200" dirty="0" err="1" smtClean="0">
                <a:solidFill>
                  <a:schemeClr val="tx1"/>
                </a:solidFill>
                <a:latin typeface="+mn-lt"/>
                <a:ea typeface="+mn-ea"/>
                <a:cs typeface="+mn-cs"/>
              </a:rPr>
              <a:t>Sales.SalesOrderHeader</a:t>
            </a:r>
            <a:r>
              <a:rPr lang="en-US" sz="1200" kern="1200" dirty="0" smtClean="0">
                <a:solidFill>
                  <a:schemeClr val="tx1"/>
                </a:solidFill>
                <a:latin typeface="+mn-lt"/>
                <a:ea typeface="+mn-ea"/>
                <a:cs typeface="+mn-cs"/>
              </a:rPr>
              <a:t> h,</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Sales.Customer</a:t>
            </a:r>
            <a:r>
              <a:rPr lang="en-US" sz="1200" kern="1200" dirty="0" smtClean="0">
                <a:solidFill>
                  <a:schemeClr val="tx1"/>
                </a:solidFill>
                <a:latin typeface="+mn-lt"/>
                <a:ea typeface="+mn-ea"/>
                <a:cs typeface="+mn-cs"/>
              </a:rPr>
              <a:t> c,</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Sales.SalesTerritory</a:t>
            </a:r>
            <a:r>
              <a:rPr lang="en-US" sz="1200" kern="1200" dirty="0" smtClean="0">
                <a:solidFill>
                  <a:schemeClr val="tx1"/>
                </a:solidFill>
                <a:latin typeface="+mn-lt"/>
                <a:ea typeface="+mn-ea"/>
                <a:cs typeface="+mn-cs"/>
              </a:rPr>
              <a:t> t</a:t>
            </a:r>
          </a:p>
          <a:p>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h.CustomerID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c.CustomerID</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c.TerritoryID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t.TerritoryID</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CountryRegionCode</a:t>
            </a:r>
            <a:r>
              <a:rPr lang="en-US" sz="1200" kern="1200" dirty="0" smtClean="0">
                <a:solidFill>
                  <a:schemeClr val="tx1"/>
                </a:solidFill>
                <a:latin typeface="+mn-lt"/>
                <a:ea typeface="+mn-ea"/>
                <a:cs typeface="+mn-cs"/>
              </a:rPr>
              <a:t> = @Country'</a:t>
            </a:r>
          </a:p>
          <a:p>
            <a:r>
              <a:rPr lang="en-US" sz="1200" kern="1200" dirty="0" smtClean="0">
                <a:solidFill>
                  <a:schemeClr val="tx1"/>
                </a:solidFill>
                <a:latin typeface="+mn-lt"/>
                <a:ea typeface="+mn-ea"/>
                <a:cs typeface="+mn-cs"/>
              </a:rPr>
              <a:t>, @type = N'OBJECT'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module_or_batch</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N'Sales.GetSalesOrderByCountry</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params</a:t>
            </a:r>
            <a:r>
              <a:rPr lang="en-US" sz="1200" kern="1200" dirty="0" smtClean="0">
                <a:solidFill>
                  <a:schemeClr val="tx1"/>
                </a:solidFill>
                <a:latin typeface="+mn-lt"/>
                <a:ea typeface="+mn-ea"/>
                <a:cs typeface="+mn-cs"/>
              </a:rPr>
              <a:t> = NULL</a:t>
            </a:r>
          </a:p>
          <a:p>
            <a:r>
              <a:rPr lang="en-US" sz="1200" kern="1200" dirty="0" smtClean="0">
                <a:solidFill>
                  <a:schemeClr val="tx1"/>
                </a:solidFill>
                <a:latin typeface="+mn-lt"/>
                <a:ea typeface="+mn-ea"/>
                <a:cs typeface="+mn-cs"/>
              </a:rPr>
              <a:t>, @hints = N'OPTION (OPTIMIZE FOR (@Country = N''US''))';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Run the stored </a:t>
            </a:r>
            <a:r>
              <a:rPr lang="en-US" sz="1200" kern="1200" dirty="0" err="1" smtClean="0">
                <a:solidFill>
                  <a:schemeClr val="tx1"/>
                </a:solidFill>
                <a:latin typeface="+mn-lt"/>
                <a:ea typeface="+mn-ea"/>
                <a:cs typeface="+mn-cs"/>
              </a:rPr>
              <a:t>proc</a:t>
            </a:r>
            <a:r>
              <a:rPr lang="en-US" sz="1200" kern="1200" dirty="0" smtClean="0">
                <a:solidFill>
                  <a:schemeClr val="tx1"/>
                </a:solidFill>
                <a:latin typeface="+mn-lt"/>
                <a:ea typeface="+mn-ea"/>
                <a:cs typeface="+mn-cs"/>
              </a:rPr>
              <a:t> and examine the query plan</a:t>
            </a:r>
          </a:p>
          <a:p>
            <a:r>
              <a:rPr lang="en-US" sz="1200" kern="1200" dirty="0" smtClean="0">
                <a:solidFill>
                  <a:schemeClr val="tx1"/>
                </a:solidFill>
                <a:latin typeface="+mn-lt"/>
                <a:ea typeface="+mn-ea"/>
                <a:cs typeface="+mn-cs"/>
              </a:rPr>
              <a:t>EXECUTE </a:t>
            </a:r>
            <a:r>
              <a:rPr lang="en-US" sz="1200" kern="1200" dirty="0" err="1" smtClean="0">
                <a:solidFill>
                  <a:schemeClr val="tx1"/>
                </a:solidFill>
                <a:latin typeface="+mn-lt"/>
                <a:ea typeface="+mn-ea"/>
                <a:cs typeface="+mn-cs"/>
              </a:rPr>
              <a:t>Sales.GetSalesOrderByCountry</a:t>
            </a:r>
            <a:r>
              <a:rPr lang="en-US" sz="1200" kern="1200" dirty="0" smtClean="0">
                <a:solidFill>
                  <a:schemeClr val="tx1"/>
                </a:solidFill>
                <a:latin typeface="+mn-lt"/>
                <a:ea typeface="+mn-ea"/>
                <a:cs typeface="+mn-cs"/>
              </a:rPr>
              <a:t> 'UK';</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take note of the actual vs. estimated rows</a:t>
            </a:r>
          </a:p>
          <a:p>
            <a:r>
              <a:rPr lang="en-US" sz="1200" kern="1200" dirty="0" smtClean="0">
                <a:solidFill>
                  <a:schemeClr val="tx1"/>
                </a:solidFill>
                <a:latin typeface="+mn-lt"/>
                <a:ea typeface="+mn-ea"/>
                <a:cs typeface="+mn-cs"/>
              </a:rPr>
              <a:t>-- is the estimate better?</a:t>
            </a:r>
          </a:p>
          <a:p>
            <a:r>
              <a:rPr lang="en-US" sz="1200" kern="1200" dirty="0" smtClean="0">
                <a:solidFill>
                  <a:schemeClr val="tx1"/>
                </a:solidFill>
                <a:latin typeface="+mn-lt"/>
                <a:ea typeface="+mn-ea"/>
                <a:cs typeface="+mn-cs"/>
              </a:rPr>
              <a:t>EXECUTE </a:t>
            </a:r>
            <a:r>
              <a:rPr lang="en-US" sz="1200" kern="1200" dirty="0" err="1" smtClean="0">
                <a:solidFill>
                  <a:schemeClr val="tx1"/>
                </a:solidFill>
                <a:latin typeface="+mn-lt"/>
                <a:ea typeface="+mn-ea"/>
                <a:cs typeface="+mn-cs"/>
              </a:rPr>
              <a:t>Sales.GetSalesOrderByCountry</a:t>
            </a:r>
            <a:r>
              <a:rPr lang="en-US" sz="1200" kern="1200" dirty="0" smtClean="0">
                <a:solidFill>
                  <a:schemeClr val="tx1"/>
                </a:solidFill>
                <a:latin typeface="+mn-lt"/>
                <a:ea typeface="+mn-ea"/>
                <a:cs typeface="+mn-cs"/>
              </a:rPr>
              <a:t> 'US';</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To verify that the plan guide is being matched to a query</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-Configure an </a:t>
            </a:r>
            <a:r>
              <a:rPr lang="en-US" sz="1200" kern="1200" dirty="0" err="1" smtClean="0">
                <a:solidFill>
                  <a:schemeClr val="tx1"/>
                </a:solidFill>
                <a:latin typeface="+mn-lt"/>
                <a:ea typeface="+mn-ea"/>
                <a:cs typeface="+mn-cs"/>
              </a:rPr>
              <a:t>XEvents</a:t>
            </a:r>
            <a:r>
              <a:rPr lang="en-US" sz="1200" kern="1200" dirty="0" smtClean="0">
                <a:solidFill>
                  <a:schemeClr val="tx1"/>
                </a:solidFill>
                <a:latin typeface="+mn-lt"/>
                <a:ea typeface="+mn-ea"/>
                <a:cs typeface="+mn-cs"/>
              </a:rPr>
              <a:t> session </a:t>
            </a:r>
          </a:p>
          <a:p>
            <a:r>
              <a:rPr lang="en-US" sz="1200" kern="1200" dirty="0" smtClean="0">
                <a:solidFill>
                  <a:schemeClr val="tx1"/>
                </a:solidFill>
                <a:latin typeface="+mn-lt"/>
                <a:ea typeface="+mn-ea"/>
                <a:cs typeface="+mn-cs"/>
              </a:rPr>
              <a:t>-Add the </a:t>
            </a:r>
            <a:r>
              <a:rPr lang="en-US" sz="1200" kern="1200" dirty="0" err="1" smtClean="0">
                <a:solidFill>
                  <a:schemeClr val="tx1"/>
                </a:solidFill>
                <a:latin typeface="+mn-lt"/>
                <a:ea typeface="+mn-ea"/>
                <a:cs typeface="+mn-cs"/>
              </a:rPr>
              <a:t>plan_guide_successful</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plan_guide_unsuccessful</a:t>
            </a:r>
            <a:r>
              <a:rPr lang="en-US" sz="1200" kern="1200" dirty="0" smtClean="0">
                <a:solidFill>
                  <a:schemeClr val="tx1"/>
                </a:solidFill>
                <a:latin typeface="+mn-lt"/>
                <a:ea typeface="+mn-ea"/>
                <a:cs typeface="+mn-cs"/>
              </a:rPr>
              <a:t> event types with </a:t>
            </a:r>
            <a:r>
              <a:rPr lang="en-US" sz="1200" kern="1200" dirty="0" err="1" smtClean="0">
                <a:solidFill>
                  <a:schemeClr val="tx1"/>
                </a:solidFill>
                <a:latin typeface="+mn-lt"/>
                <a:ea typeface="+mn-ea"/>
                <a:cs typeface="+mn-cs"/>
              </a:rPr>
              <a:t>sql_text</a:t>
            </a:r>
            <a:r>
              <a:rPr lang="en-US" sz="1200" kern="1200" dirty="0" smtClean="0">
                <a:solidFill>
                  <a:schemeClr val="tx1"/>
                </a:solidFill>
                <a:latin typeface="+mn-lt"/>
                <a:ea typeface="+mn-ea"/>
                <a:cs typeface="+mn-cs"/>
              </a:rPr>
              <a:t> global fields</a:t>
            </a:r>
          </a:p>
          <a:p>
            <a:r>
              <a:rPr lang="en-US" sz="1200" kern="1200" dirty="0" smtClean="0">
                <a:solidFill>
                  <a:schemeClr val="tx1"/>
                </a:solidFill>
                <a:latin typeface="+mn-lt"/>
                <a:ea typeface="+mn-ea"/>
                <a:cs typeface="+mn-cs"/>
              </a:rPr>
              <a:t>-run the </a:t>
            </a:r>
            <a:r>
              <a:rPr lang="en-US" sz="1200" kern="1200" dirty="0" err="1" smtClean="0">
                <a:solidFill>
                  <a:schemeClr val="tx1"/>
                </a:solidFill>
                <a:latin typeface="+mn-lt"/>
                <a:ea typeface="+mn-ea"/>
                <a:cs typeface="+mn-cs"/>
              </a:rPr>
              <a:t>quers</a:t>
            </a:r>
            <a:r>
              <a:rPr lang="en-US" sz="1200" kern="1200" dirty="0" smtClean="0">
                <a:solidFill>
                  <a:schemeClr val="tx1"/>
                </a:solidFill>
                <a:latin typeface="+mn-lt"/>
                <a:ea typeface="+mn-ea"/>
                <a:cs typeface="+mn-cs"/>
              </a:rPr>
              <a:t> again</a:t>
            </a:r>
          </a:p>
          <a:p>
            <a:r>
              <a:rPr lang="en-US" sz="1200" kern="1200" dirty="0" smtClean="0">
                <a:solidFill>
                  <a:schemeClr val="tx1"/>
                </a:solidFill>
                <a:latin typeface="+mn-lt"/>
                <a:ea typeface="+mn-ea"/>
                <a:cs typeface="+mn-cs"/>
              </a:rPr>
              <a:t>Find the Plan Guide Successful event for the affected query. </a:t>
            </a: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EXECUTE </a:t>
            </a:r>
            <a:r>
              <a:rPr lang="en-US" sz="1200" kern="1200" dirty="0" err="1" smtClean="0">
                <a:solidFill>
                  <a:schemeClr val="tx1"/>
                </a:solidFill>
                <a:latin typeface="+mn-lt"/>
                <a:ea typeface="+mn-ea"/>
                <a:cs typeface="+mn-cs"/>
              </a:rPr>
              <a:t>sp_control_plan_guide</a:t>
            </a:r>
            <a:r>
              <a:rPr lang="en-US" sz="1200" kern="1200" dirty="0" smtClean="0">
                <a:solidFill>
                  <a:schemeClr val="tx1"/>
                </a:solidFill>
                <a:latin typeface="+mn-lt"/>
                <a:ea typeface="+mn-ea"/>
                <a:cs typeface="+mn-cs"/>
              </a:rPr>
              <a:t> N'DROP', N'Guide1';</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DROP PROCEDURE </a:t>
            </a:r>
            <a:r>
              <a:rPr lang="en-US" sz="1200" kern="1200" dirty="0" err="1" smtClean="0">
                <a:solidFill>
                  <a:schemeClr val="tx1"/>
                </a:solidFill>
                <a:latin typeface="+mn-lt"/>
                <a:ea typeface="+mn-ea"/>
                <a:cs typeface="+mn-cs"/>
              </a:rPr>
              <a:t>Sales.GetSalesOrderByCountry</a:t>
            </a:r>
            <a:r>
              <a:rPr lang="en-US" sz="1200" kern="1200" dirty="0" smtClean="0">
                <a:solidFill>
                  <a:schemeClr val="tx1"/>
                </a:solidFill>
                <a:latin typeface="+mn-lt"/>
                <a:ea typeface="+mn-ea"/>
                <a:cs typeface="+mn-cs"/>
              </a:rPr>
              <a:t>;</a:t>
            </a:r>
          </a:p>
          <a:p>
            <a:endParaRPr lang="en-AU"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10</a:t>
            </a:fld>
            <a:endParaRPr lang="en-US"/>
          </a:p>
        </p:txBody>
      </p:sp>
    </p:spTree>
    <p:extLst>
      <p:ext uri="{BB962C8B-B14F-4D97-AF65-F5344CB8AC3E}">
        <p14:creationId xmlns:p14="http://schemas.microsoft.com/office/powerpoint/2010/main" val="3444086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lstStyle/>
          <a:p>
            <a:r>
              <a:rPr lang="en-AU" dirty="0" smtClean="0"/>
              <a:t>When a </a:t>
            </a:r>
            <a:r>
              <a:rPr lang="en-AU" dirty="0"/>
              <a:t>consistent plan is already </a:t>
            </a:r>
            <a:r>
              <a:rPr lang="en-AU" dirty="0" smtClean="0"/>
              <a:t>cached it may </a:t>
            </a:r>
            <a:r>
              <a:rPr lang="en-AU" dirty="0"/>
              <a:t>beneficial to lock this plan in </a:t>
            </a:r>
            <a:r>
              <a:rPr lang="en-AU" dirty="0" smtClean="0"/>
              <a:t>place, eliminating the negative effect of plan changes by  </a:t>
            </a:r>
            <a:r>
              <a:rPr lang="en-AU" dirty="0"/>
              <a:t>things such as a bulk insert of a large amount of sequential data. In this case, </a:t>
            </a:r>
            <a:r>
              <a:rPr lang="en-AU" dirty="0" smtClean="0"/>
              <a:t>a </a:t>
            </a:r>
            <a:r>
              <a:rPr lang="en-AU" dirty="0"/>
              <a:t>plan guide </a:t>
            </a:r>
            <a:r>
              <a:rPr lang="en-AU" dirty="0" smtClean="0"/>
              <a:t>may be created, </a:t>
            </a:r>
            <a:r>
              <a:rPr lang="en-AU" dirty="0"/>
              <a:t>but there is a considerable amount of effort required to </a:t>
            </a:r>
            <a:r>
              <a:rPr lang="en-AU" dirty="0" smtClean="0"/>
              <a:t>do so. </a:t>
            </a:r>
          </a:p>
          <a:p>
            <a:endParaRPr lang="en-AU" dirty="0"/>
          </a:p>
          <a:p>
            <a:r>
              <a:rPr lang="en-AU" dirty="0" smtClean="0"/>
              <a:t>For simplification, </a:t>
            </a:r>
            <a:r>
              <a:rPr lang="en-AU" dirty="0"/>
              <a:t>SQL 2008 introduced the </a:t>
            </a:r>
            <a:r>
              <a:rPr lang="en-AU" b="1" dirty="0" err="1"/>
              <a:t>sp_create_plan_guide_from_handle</a:t>
            </a:r>
            <a:r>
              <a:rPr lang="en-AU" b="1" dirty="0"/>
              <a:t> </a:t>
            </a:r>
            <a:r>
              <a:rPr lang="en-AU" dirty="0"/>
              <a:t>system stored procedure to lock an existing plan in place. This process is known as </a:t>
            </a:r>
            <a:r>
              <a:rPr lang="en-AU" i="1" dirty="0"/>
              <a:t>freezing a query plan</a:t>
            </a:r>
            <a:r>
              <a:rPr lang="en-AU" dirty="0"/>
              <a:t>. </a:t>
            </a:r>
          </a:p>
          <a:p>
            <a:endParaRPr lang="en-AU" dirty="0" smtClean="0"/>
          </a:p>
          <a:p>
            <a:r>
              <a:rPr lang="en-AU" dirty="0" smtClean="0"/>
              <a:t>More information:</a:t>
            </a:r>
          </a:p>
          <a:p>
            <a:r>
              <a:rPr lang="en-AU" b="1" dirty="0" err="1"/>
              <a:t>sp_create_plan_guide_from_handle</a:t>
            </a:r>
            <a:r>
              <a:rPr lang="en-AU" b="1" dirty="0"/>
              <a:t> (Transact-SQL)</a:t>
            </a:r>
          </a:p>
          <a:p>
            <a:r>
              <a:rPr lang="en-AU" dirty="0">
                <a:hlinkClick r:id="rId3"/>
              </a:rPr>
              <a:t>http://msdn.microsoft.com/en-us/library/bb964726(v=sql.110).aspx</a:t>
            </a:r>
            <a:endParaRPr lang="en-AU" dirty="0" smtClean="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11</a:t>
            </a:fld>
            <a:endParaRPr lang="en-US"/>
          </a:p>
        </p:txBody>
      </p:sp>
    </p:spTree>
    <p:extLst>
      <p:ext uri="{BB962C8B-B14F-4D97-AF65-F5344CB8AC3E}">
        <p14:creationId xmlns:p14="http://schemas.microsoft.com/office/powerpoint/2010/main" val="291791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normAutofit fontScale="25000" lnSpcReduction="20000"/>
          </a:bodyPr>
          <a:lstStyle/>
          <a:p>
            <a:r>
              <a:rPr lang="en-US" sz="1200" kern="1200" dirty="0" smtClean="0">
                <a:solidFill>
                  <a:schemeClr val="tx1"/>
                </a:solidFill>
                <a:latin typeface="+mn-lt"/>
                <a:ea typeface="+mn-ea"/>
                <a:cs typeface="+mn-cs"/>
              </a:rPr>
              <a:t>-- Query  Optimization</a:t>
            </a:r>
          </a:p>
          <a:p>
            <a:r>
              <a:rPr lang="en-US" sz="1200" kern="1200" dirty="0" smtClean="0">
                <a:solidFill>
                  <a:schemeClr val="tx1"/>
                </a:solidFill>
                <a:latin typeface="+mn-lt"/>
                <a:ea typeface="+mn-ea"/>
                <a:cs typeface="+mn-cs"/>
              </a:rPr>
              <a:t>-- Freeze Plan Guide Demo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In this demo, we will create a plan guide from cache. This is also called "Plan Freezing."</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run this,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1.Run the setup from the setup to the end of setup comments.</a:t>
            </a:r>
          </a:p>
          <a:p>
            <a:r>
              <a:rPr lang="en-US" sz="1200" kern="1200" dirty="0" smtClean="0">
                <a:solidFill>
                  <a:schemeClr val="tx1"/>
                </a:solidFill>
                <a:latin typeface="+mn-lt"/>
                <a:ea typeface="+mn-ea"/>
                <a:cs typeface="+mn-cs"/>
              </a:rPr>
              <a:t>2.Step through the successive steps as the comments direct</a:t>
            </a: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setup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USE </a:t>
            </a:r>
            <a:r>
              <a:rPr lang="en-US" sz="1200" kern="1200" dirty="0" err="1" smtClean="0">
                <a:solidFill>
                  <a:schemeClr val="tx1"/>
                </a:solidFill>
                <a:latin typeface="+mn-lt"/>
                <a:ea typeface="+mn-ea"/>
                <a:cs typeface="+mn-cs"/>
              </a:rPr>
              <a:t>AdventureWorksPTO</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IF EXISTS (SELECT 1</a:t>
            </a:r>
          </a:p>
          <a:p>
            <a:r>
              <a:rPr lang="en-US" sz="1200" kern="1200" dirty="0" smtClean="0">
                <a:solidFill>
                  <a:schemeClr val="tx1"/>
                </a:solidFill>
                <a:latin typeface="+mn-lt"/>
                <a:ea typeface="+mn-ea"/>
                <a:cs typeface="+mn-cs"/>
              </a:rPr>
              <a:t>           FROM   </a:t>
            </a:r>
            <a:r>
              <a:rPr lang="en-US" sz="1200" kern="1200" dirty="0" err="1" smtClean="0">
                <a:solidFill>
                  <a:schemeClr val="tx1"/>
                </a:solidFill>
                <a:latin typeface="+mn-lt"/>
                <a:ea typeface="+mn-ea"/>
                <a:cs typeface="+mn-cs"/>
              </a:rPr>
              <a:t>sys.plan_guides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WHERE  name = '</a:t>
            </a:r>
            <a:r>
              <a:rPr lang="en-US" sz="1200" kern="1200" dirty="0" err="1" smtClean="0">
                <a:solidFill>
                  <a:schemeClr val="tx1"/>
                </a:solidFill>
                <a:latin typeface="+mn-lt"/>
                <a:ea typeface="+mn-ea"/>
                <a:cs typeface="+mn-cs"/>
              </a:rPr>
              <a:t>getAddresses</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BEGIN</a:t>
            </a:r>
          </a:p>
          <a:p>
            <a:r>
              <a:rPr lang="en-US" sz="1200" kern="1200" dirty="0" smtClean="0">
                <a:solidFill>
                  <a:schemeClr val="tx1"/>
                </a:solidFill>
                <a:latin typeface="+mn-lt"/>
                <a:ea typeface="+mn-ea"/>
                <a:cs typeface="+mn-cs"/>
              </a:rPr>
              <a:t>                    EXECUTE </a:t>
            </a:r>
            <a:r>
              <a:rPr lang="en-US" sz="1200" kern="1200" dirty="0" err="1" smtClean="0">
                <a:solidFill>
                  <a:schemeClr val="tx1"/>
                </a:solidFill>
                <a:latin typeface="+mn-lt"/>
                <a:ea typeface="+mn-ea"/>
                <a:cs typeface="+mn-cs"/>
              </a:rPr>
              <a:t>sp_control_plan_guide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N'drop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getAddresses</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END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IF EXISTS (SELECT 1</a:t>
            </a:r>
          </a:p>
          <a:p>
            <a:r>
              <a:rPr lang="en-US" sz="1200" kern="1200" dirty="0" smtClean="0">
                <a:solidFill>
                  <a:schemeClr val="tx1"/>
                </a:solidFill>
                <a:latin typeface="+mn-lt"/>
                <a:ea typeface="+mn-ea"/>
                <a:cs typeface="+mn-cs"/>
              </a:rPr>
              <a:t>           FROM   </a:t>
            </a:r>
            <a:r>
              <a:rPr lang="en-US" sz="1200" kern="1200" dirty="0" err="1" smtClean="0">
                <a:solidFill>
                  <a:schemeClr val="tx1"/>
                </a:solidFill>
                <a:latin typeface="+mn-lt"/>
                <a:ea typeface="+mn-ea"/>
                <a:cs typeface="+mn-cs"/>
              </a:rPr>
              <a:t>sys.objects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WHERE  type = 'P'</a:t>
            </a:r>
          </a:p>
          <a:p>
            <a:r>
              <a:rPr lang="en-US" sz="1200" kern="1200" dirty="0" smtClean="0">
                <a:solidFill>
                  <a:schemeClr val="tx1"/>
                </a:solidFill>
                <a:latin typeface="+mn-lt"/>
                <a:ea typeface="+mn-ea"/>
                <a:cs typeface="+mn-cs"/>
              </a:rPr>
              <a:t>                  AND name = '</a:t>
            </a:r>
            <a:r>
              <a:rPr lang="en-US" sz="1200" kern="1200" dirty="0" err="1" smtClean="0">
                <a:solidFill>
                  <a:schemeClr val="tx1"/>
                </a:solidFill>
                <a:latin typeface="+mn-lt"/>
                <a:ea typeface="+mn-ea"/>
                <a:cs typeface="+mn-cs"/>
              </a:rPr>
              <a:t>getRowsByStateProvinceID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BEGIN</a:t>
            </a:r>
          </a:p>
          <a:p>
            <a:r>
              <a:rPr lang="en-US" sz="1200" kern="1200" dirty="0" smtClean="0">
                <a:solidFill>
                  <a:schemeClr val="tx1"/>
                </a:solidFill>
                <a:latin typeface="+mn-lt"/>
                <a:ea typeface="+mn-ea"/>
                <a:cs typeface="+mn-cs"/>
              </a:rPr>
              <a:t>                    DROP PROCEDURE </a:t>
            </a:r>
            <a:r>
              <a:rPr lang="en-US" sz="1200" kern="1200" dirty="0" err="1" smtClean="0">
                <a:solidFill>
                  <a:schemeClr val="tx1"/>
                </a:solidFill>
                <a:latin typeface="+mn-lt"/>
                <a:ea typeface="+mn-ea"/>
                <a:cs typeface="+mn-cs"/>
              </a:rPr>
              <a:t>getRowsByStateProvinceID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END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CREATE PROCEDURE </a:t>
            </a:r>
            <a:r>
              <a:rPr lang="en-US" sz="1200" kern="1200" dirty="0" err="1" smtClean="0">
                <a:solidFill>
                  <a:schemeClr val="tx1"/>
                </a:solidFill>
                <a:latin typeface="+mn-lt"/>
                <a:ea typeface="+mn-ea"/>
                <a:cs typeface="+mn-cs"/>
              </a:rPr>
              <a:t>getRowsByStateProvinceID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stateProvinceID</a:t>
            </a:r>
            <a:r>
              <a:rPr lang="en-US" sz="1200" kern="1200" dirty="0" smtClean="0">
                <a:solidFill>
                  <a:schemeClr val="tx1"/>
                </a:solidFill>
                <a:latin typeface="+mn-lt"/>
                <a:ea typeface="+mn-ea"/>
                <a:cs typeface="+mn-cs"/>
              </a:rPr>
              <a:t> INT</a:t>
            </a:r>
          </a:p>
          <a:p>
            <a:r>
              <a:rPr lang="en-US" sz="1200" kern="1200" dirty="0" smtClean="0">
                <a:solidFill>
                  <a:schemeClr val="tx1"/>
                </a:solidFill>
                <a:latin typeface="+mn-lt"/>
                <a:ea typeface="+mn-ea"/>
                <a:cs typeface="+mn-cs"/>
              </a:rPr>
              <a:t>AS</a:t>
            </a: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Person.Address</a:t>
            </a:r>
            <a:r>
              <a:rPr lang="en-US" sz="1200" kern="1200" dirty="0" smtClean="0">
                <a:solidFill>
                  <a:schemeClr val="tx1"/>
                </a:solidFill>
                <a:latin typeface="+mn-lt"/>
                <a:ea typeface="+mn-ea"/>
                <a:cs typeface="+mn-cs"/>
              </a:rPr>
              <a:t> AS a</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a.StateProvinceID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stateProvinceID</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DBCC FREEPROCCACHE;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SET STATISTICS TIME 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End of setup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After the setup is run, ensure the option to show actual query plan is selected.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execute each of the two following </a:t>
            </a:r>
            <a:r>
              <a:rPr lang="en-US" sz="1200" kern="1200" dirty="0" err="1" smtClean="0">
                <a:solidFill>
                  <a:schemeClr val="tx1"/>
                </a:solidFill>
                <a:latin typeface="+mn-lt"/>
                <a:ea typeface="+mn-ea"/>
                <a:cs typeface="+mn-cs"/>
              </a:rPr>
              <a:t>sproc</a:t>
            </a:r>
            <a:r>
              <a:rPr lang="en-US" sz="1200" kern="1200" dirty="0" smtClean="0">
                <a:solidFill>
                  <a:schemeClr val="tx1"/>
                </a:solidFill>
                <a:latin typeface="+mn-lt"/>
                <a:ea typeface="+mn-ea"/>
                <a:cs typeface="+mn-cs"/>
              </a:rPr>
              <a:t> calls one at a time</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EXECUTE </a:t>
            </a:r>
            <a:r>
              <a:rPr lang="en-US" sz="1200" kern="1200" dirty="0" err="1" smtClean="0">
                <a:solidFill>
                  <a:schemeClr val="tx1"/>
                </a:solidFill>
                <a:latin typeface="+mn-lt"/>
                <a:ea typeface="+mn-ea"/>
                <a:cs typeface="+mn-cs"/>
              </a:rPr>
              <a:t>getRowsByStateProvinceID</a:t>
            </a:r>
            <a:r>
              <a:rPr lang="en-US" sz="1200" kern="1200" dirty="0" smtClean="0">
                <a:solidFill>
                  <a:schemeClr val="tx1"/>
                </a:solidFill>
                <a:latin typeface="+mn-lt"/>
                <a:ea typeface="+mn-ea"/>
                <a:cs typeface="+mn-cs"/>
              </a:rPr>
              <a:t> 119;</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EXECUTE </a:t>
            </a:r>
            <a:r>
              <a:rPr lang="en-US" sz="1200" kern="1200" dirty="0" err="1" smtClean="0">
                <a:solidFill>
                  <a:schemeClr val="tx1"/>
                </a:solidFill>
                <a:latin typeface="+mn-lt"/>
                <a:ea typeface="+mn-ea"/>
                <a:cs typeface="+mn-cs"/>
              </a:rPr>
              <a:t>getRowsByStateProvinceID</a:t>
            </a:r>
            <a:r>
              <a:rPr lang="en-US" sz="1200" kern="1200" dirty="0" smtClean="0">
                <a:solidFill>
                  <a:schemeClr val="tx1"/>
                </a:solidFill>
                <a:latin typeface="+mn-lt"/>
                <a:ea typeface="+mn-ea"/>
                <a:cs typeface="+mn-cs"/>
              </a:rPr>
              <a:t> 9;</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compare the SQL execution times of the two and notice that 9 is much more expensive</a:t>
            </a:r>
          </a:p>
          <a:p>
            <a:r>
              <a:rPr lang="en-US" sz="1200" kern="1200" dirty="0" smtClean="0">
                <a:solidFill>
                  <a:schemeClr val="tx1"/>
                </a:solidFill>
                <a:latin typeface="+mn-lt"/>
                <a:ea typeface="+mn-ea"/>
                <a:cs typeface="+mn-cs"/>
              </a:rPr>
              <a:t>-- than 119</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clear the cache: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DBCC FREEPROCCACHE;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and notice the difference if we execute with 9 first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EXECUTE </a:t>
            </a:r>
            <a:r>
              <a:rPr lang="en-US" sz="1200" kern="1200" dirty="0" err="1" smtClean="0">
                <a:solidFill>
                  <a:schemeClr val="tx1"/>
                </a:solidFill>
                <a:latin typeface="+mn-lt"/>
                <a:ea typeface="+mn-ea"/>
                <a:cs typeface="+mn-cs"/>
              </a:rPr>
              <a:t>getRowsByStateProvinceID</a:t>
            </a:r>
            <a:r>
              <a:rPr lang="en-US" sz="1200" kern="1200" dirty="0" smtClean="0">
                <a:solidFill>
                  <a:schemeClr val="tx1"/>
                </a:solidFill>
                <a:latin typeface="+mn-lt"/>
                <a:ea typeface="+mn-ea"/>
                <a:cs typeface="+mn-cs"/>
              </a:rPr>
              <a:t> 9;</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EXECUTE </a:t>
            </a:r>
            <a:r>
              <a:rPr lang="en-US" sz="1200" kern="1200" dirty="0" err="1" smtClean="0">
                <a:solidFill>
                  <a:schemeClr val="tx1"/>
                </a:solidFill>
                <a:latin typeface="+mn-lt"/>
                <a:ea typeface="+mn-ea"/>
                <a:cs typeface="+mn-cs"/>
              </a:rPr>
              <a:t>getRowsByStateProvinceID</a:t>
            </a:r>
            <a:r>
              <a:rPr lang="en-US" sz="1200" kern="1200" dirty="0" smtClean="0">
                <a:solidFill>
                  <a:schemeClr val="tx1"/>
                </a:solidFill>
                <a:latin typeface="+mn-lt"/>
                <a:ea typeface="+mn-ea"/>
                <a:cs typeface="+mn-cs"/>
              </a:rPr>
              <a:t> 119;</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so whether you get a clustered index scan, or a seek and lookup</a:t>
            </a:r>
          </a:p>
          <a:p>
            <a:r>
              <a:rPr lang="en-US" sz="1200" kern="1200" dirty="0" smtClean="0">
                <a:solidFill>
                  <a:schemeClr val="tx1"/>
                </a:solidFill>
                <a:latin typeface="+mn-lt"/>
                <a:ea typeface="+mn-ea"/>
                <a:cs typeface="+mn-cs"/>
              </a:rPr>
              <a:t>depends on which parameter gets executed first. This can be a bad situation</a:t>
            </a:r>
          </a:p>
          <a:p>
            <a:r>
              <a:rPr lang="en-US" sz="1200" kern="1200" dirty="0" smtClean="0">
                <a:solidFill>
                  <a:schemeClr val="tx1"/>
                </a:solidFill>
                <a:latin typeface="+mn-lt"/>
                <a:ea typeface="+mn-ea"/>
                <a:cs typeface="+mn-cs"/>
              </a:rPr>
              <a:t>sometimes. If most times 9 is executed, but 119 gets run first, if this is a</a:t>
            </a:r>
          </a:p>
          <a:p>
            <a:r>
              <a:rPr lang="en-US" sz="1200" kern="1200" dirty="0" smtClean="0">
                <a:solidFill>
                  <a:schemeClr val="tx1"/>
                </a:solidFill>
                <a:latin typeface="+mn-lt"/>
                <a:ea typeface="+mn-ea"/>
                <a:cs typeface="+mn-cs"/>
              </a:rPr>
              <a:t>larger table than we have, this can create a bad performance situation.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order to prevent this, let's create a plan guide from the one in cache now.</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step through these steps to create the plan guide: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first, get the plan that is cached: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s.plan_handle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s.statement_start_offset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t.text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sys.dm_exec_query_stats</a:t>
            </a:r>
            <a:r>
              <a:rPr lang="en-US" sz="1200" kern="1200" dirty="0" smtClean="0">
                <a:solidFill>
                  <a:schemeClr val="tx1"/>
                </a:solidFill>
                <a:latin typeface="+mn-lt"/>
                <a:ea typeface="+mn-ea"/>
                <a:cs typeface="+mn-cs"/>
              </a:rPr>
              <a:t> AS s CROSS APPLY </a:t>
            </a:r>
            <a:r>
              <a:rPr lang="en-US" sz="1200" kern="1200" dirty="0" err="1" smtClean="0">
                <a:solidFill>
                  <a:schemeClr val="tx1"/>
                </a:solidFill>
                <a:latin typeface="+mn-lt"/>
                <a:ea typeface="+mn-ea"/>
                <a:cs typeface="+mn-cs"/>
              </a:rPr>
              <a:t>sys.dm_exec_sql_text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s.sql_handle</a:t>
            </a:r>
            <a:r>
              <a:rPr lang="en-US" sz="1200" kern="1200" dirty="0" smtClean="0">
                <a:solidFill>
                  <a:schemeClr val="tx1"/>
                </a:solidFill>
                <a:latin typeface="+mn-lt"/>
                <a:ea typeface="+mn-ea"/>
                <a:cs typeface="+mn-cs"/>
              </a:rPr>
              <a:t>) AS 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now use the plan handle, and statement start offset from the line that</a:t>
            </a:r>
          </a:p>
          <a:p>
            <a:r>
              <a:rPr lang="en-US" sz="1200" kern="1200" dirty="0" smtClean="0">
                <a:solidFill>
                  <a:schemeClr val="tx1"/>
                </a:solidFill>
                <a:latin typeface="+mn-lt"/>
                <a:ea typeface="+mn-ea"/>
                <a:cs typeface="+mn-cs"/>
              </a:rPr>
              <a:t>-- begins "create procedure </a:t>
            </a:r>
            <a:r>
              <a:rPr lang="en-US" sz="1200" kern="1200" dirty="0" err="1" smtClean="0">
                <a:solidFill>
                  <a:schemeClr val="tx1"/>
                </a:solidFill>
                <a:latin typeface="+mn-lt"/>
                <a:ea typeface="+mn-ea"/>
                <a:cs typeface="+mn-cs"/>
              </a:rPr>
              <a:t>getRowsByStateProvinceID</a:t>
            </a:r>
            <a:r>
              <a:rPr lang="en-US" sz="1200" kern="1200" dirty="0" smtClean="0">
                <a:solidFill>
                  <a:schemeClr val="tx1"/>
                </a:solidFill>
                <a:latin typeface="+mn-lt"/>
                <a:ea typeface="+mn-ea"/>
                <a:cs typeface="+mn-cs"/>
              </a:rPr>
              <a:t>" for the next step</a:t>
            </a:r>
          </a:p>
          <a:p>
            <a:r>
              <a:rPr lang="en-US" sz="1200" kern="1200" dirty="0" smtClean="0">
                <a:solidFill>
                  <a:schemeClr val="tx1"/>
                </a:solidFill>
                <a:latin typeface="+mn-lt"/>
                <a:ea typeface="+mn-ea"/>
                <a:cs typeface="+mn-cs"/>
              </a:rPr>
              <a:t>-- this step freezes the plan in cache: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EXECUTE </a:t>
            </a:r>
            <a:r>
              <a:rPr lang="en-US" sz="1200" kern="1200" dirty="0" err="1" smtClean="0">
                <a:solidFill>
                  <a:schemeClr val="tx1"/>
                </a:solidFill>
                <a:latin typeface="+mn-lt"/>
                <a:ea typeface="+mn-ea"/>
                <a:cs typeface="+mn-cs"/>
              </a:rPr>
              <a:t>sp_create_plan_guide_from_handle</a:t>
            </a:r>
            <a:r>
              <a:rPr lang="en-US" sz="1200" kern="1200" dirty="0" smtClean="0">
                <a:solidFill>
                  <a:schemeClr val="tx1"/>
                </a:solidFill>
                <a:latin typeface="+mn-lt"/>
                <a:ea typeface="+mn-ea"/>
                <a:cs typeface="+mn-cs"/>
              </a:rPr>
              <a:t> @name = </a:t>
            </a:r>
            <a:r>
              <a:rPr lang="en-US" sz="1200" kern="1200" dirty="0" err="1" smtClean="0">
                <a:solidFill>
                  <a:schemeClr val="tx1"/>
                </a:solidFill>
                <a:latin typeface="+mn-lt"/>
                <a:ea typeface="+mn-ea"/>
                <a:cs typeface="+mn-cs"/>
              </a:rPr>
              <a:t>N'getAddresses</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plan_handle</a:t>
            </a:r>
            <a:r>
              <a:rPr lang="en-US" sz="1200" kern="1200" dirty="0" smtClean="0">
                <a:solidFill>
                  <a:schemeClr val="tx1"/>
                </a:solidFill>
                <a:latin typeface="+mn-lt"/>
                <a:ea typeface="+mn-ea"/>
                <a:cs typeface="+mn-cs"/>
              </a:rPr>
              <a:t> = 0x05000700D6A9FB47B0C9D9FC0400000001000000000000000000000000000000000000000000000000000000 -- change this to the actual plan handle from cache</a:t>
            </a: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statement_start_offset</a:t>
            </a:r>
            <a:r>
              <a:rPr lang="en-US" sz="1200" kern="1200" dirty="0" smtClean="0">
                <a:solidFill>
                  <a:schemeClr val="tx1"/>
                </a:solidFill>
                <a:latin typeface="+mn-lt"/>
                <a:ea typeface="+mn-ea"/>
                <a:cs typeface="+mn-cs"/>
              </a:rPr>
              <a:t> = 138 -- change this to the actual offset from cache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now clear the cache, and watch what happens if we execute with 119 first: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DBCC FREEPROCCACHE;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execute each of these one a time and look at the query plan: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EXECUTE </a:t>
            </a:r>
            <a:r>
              <a:rPr lang="en-US" sz="1200" kern="1200" dirty="0" err="1" smtClean="0">
                <a:solidFill>
                  <a:schemeClr val="tx1"/>
                </a:solidFill>
                <a:latin typeface="+mn-lt"/>
                <a:ea typeface="+mn-ea"/>
                <a:cs typeface="+mn-cs"/>
              </a:rPr>
              <a:t>getRowsByStateProvinceID</a:t>
            </a:r>
            <a:r>
              <a:rPr lang="en-US" sz="1200" kern="1200" dirty="0" smtClean="0">
                <a:solidFill>
                  <a:schemeClr val="tx1"/>
                </a:solidFill>
                <a:latin typeface="+mn-lt"/>
                <a:ea typeface="+mn-ea"/>
                <a:cs typeface="+mn-cs"/>
              </a:rPr>
              <a:t> 119;</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EXECUTE </a:t>
            </a:r>
            <a:r>
              <a:rPr lang="en-US" sz="1200" kern="1200" dirty="0" err="1" smtClean="0">
                <a:solidFill>
                  <a:schemeClr val="tx1"/>
                </a:solidFill>
                <a:latin typeface="+mn-lt"/>
                <a:ea typeface="+mn-ea"/>
                <a:cs typeface="+mn-cs"/>
              </a:rPr>
              <a:t>getRowsByStateProvinceID</a:t>
            </a:r>
            <a:r>
              <a:rPr lang="en-US" sz="1200" kern="1200" dirty="0" smtClean="0">
                <a:solidFill>
                  <a:schemeClr val="tx1"/>
                </a:solidFill>
                <a:latin typeface="+mn-lt"/>
                <a:ea typeface="+mn-ea"/>
                <a:cs typeface="+mn-cs"/>
              </a:rPr>
              <a:t> 9;</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so now, we always get the plan optimized for the large number of rows.\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look at the plan guides we have registered: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sys.plan_guides</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cleanup:</a:t>
            </a:r>
          </a:p>
          <a:p>
            <a:r>
              <a:rPr lang="en-US" sz="1200" kern="1200" dirty="0" smtClean="0">
                <a:solidFill>
                  <a:schemeClr val="tx1"/>
                </a:solidFill>
                <a:latin typeface="+mn-lt"/>
                <a:ea typeface="+mn-ea"/>
                <a:cs typeface="+mn-cs"/>
              </a:rPr>
              <a:t>SET STATISTICS TIME OFF;</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IF EXISTS (SELECT 1</a:t>
            </a:r>
          </a:p>
          <a:p>
            <a:r>
              <a:rPr lang="en-US" sz="1200" kern="1200" dirty="0" smtClean="0">
                <a:solidFill>
                  <a:schemeClr val="tx1"/>
                </a:solidFill>
                <a:latin typeface="+mn-lt"/>
                <a:ea typeface="+mn-ea"/>
                <a:cs typeface="+mn-cs"/>
              </a:rPr>
              <a:t>           FROM   </a:t>
            </a:r>
            <a:r>
              <a:rPr lang="en-US" sz="1200" kern="1200" dirty="0" err="1" smtClean="0">
                <a:solidFill>
                  <a:schemeClr val="tx1"/>
                </a:solidFill>
                <a:latin typeface="+mn-lt"/>
                <a:ea typeface="+mn-ea"/>
                <a:cs typeface="+mn-cs"/>
              </a:rPr>
              <a:t>sys.plan_guides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WHERE  name = '</a:t>
            </a:r>
            <a:r>
              <a:rPr lang="en-US" sz="1200" kern="1200" dirty="0" err="1" smtClean="0">
                <a:solidFill>
                  <a:schemeClr val="tx1"/>
                </a:solidFill>
                <a:latin typeface="+mn-lt"/>
                <a:ea typeface="+mn-ea"/>
                <a:cs typeface="+mn-cs"/>
              </a:rPr>
              <a:t>getAddresses</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BEGIN</a:t>
            </a:r>
          </a:p>
          <a:p>
            <a:r>
              <a:rPr lang="en-US" sz="1200" kern="1200" dirty="0" smtClean="0">
                <a:solidFill>
                  <a:schemeClr val="tx1"/>
                </a:solidFill>
                <a:latin typeface="+mn-lt"/>
                <a:ea typeface="+mn-ea"/>
                <a:cs typeface="+mn-cs"/>
              </a:rPr>
              <a:t>                    EXECUTE </a:t>
            </a:r>
            <a:r>
              <a:rPr lang="en-US" sz="1200" kern="1200" dirty="0" err="1" smtClean="0">
                <a:solidFill>
                  <a:schemeClr val="tx1"/>
                </a:solidFill>
                <a:latin typeface="+mn-lt"/>
                <a:ea typeface="+mn-ea"/>
                <a:cs typeface="+mn-cs"/>
              </a:rPr>
              <a:t>sp_control_plan_guide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N'drop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getAddresses</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END</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AU"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12</a:t>
            </a:fld>
            <a:endParaRPr lang="en-US"/>
          </a:p>
        </p:txBody>
      </p:sp>
    </p:spTree>
    <p:extLst>
      <p:ext uri="{BB962C8B-B14F-4D97-AF65-F5344CB8AC3E}">
        <p14:creationId xmlns:p14="http://schemas.microsoft.com/office/powerpoint/2010/main" val="2592412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When might OPTION RECOMPILE be a better option than creating a stored procedure with the WITH RECOMPILE option? </a:t>
            </a:r>
          </a:p>
          <a:p>
            <a:r>
              <a:rPr lang="en-AU" b="1" dirty="0" smtClean="0"/>
              <a:t>Answer: </a:t>
            </a:r>
            <a:r>
              <a:rPr lang="en-AU" dirty="0" smtClean="0"/>
              <a:t>A</a:t>
            </a:r>
            <a:r>
              <a:rPr lang="en-AU" baseline="0" dirty="0" smtClean="0"/>
              <a:t> stored procedure that has many statements may not need every statement recompiled. </a:t>
            </a:r>
          </a:p>
          <a:p>
            <a:endParaRPr lang="en-A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Consider a query from a 3</a:t>
            </a:r>
            <a:r>
              <a:rPr lang="en-AU" baseline="30000" dirty="0" smtClean="0"/>
              <a:t>rd</a:t>
            </a:r>
            <a:r>
              <a:rPr lang="en-AU" dirty="0" smtClean="0"/>
              <a:t> party application that appears to be using an inefficient plan for some values of a variable.  How can a known good plan be used when the query cannot be modified? </a:t>
            </a:r>
          </a:p>
          <a:p>
            <a:r>
              <a:rPr lang="en-AU" b="1" dirty="0" smtClean="0"/>
              <a:t>Answer: </a:t>
            </a:r>
            <a:r>
              <a:rPr lang="en-AU" baseline="0" dirty="0" smtClean="0"/>
              <a:t>A query plan can be frozen to ensure that the same plan is chosen each time, regardless of the variables.</a:t>
            </a:r>
          </a:p>
          <a:p>
            <a:endParaRPr lang="en-A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Under what scenario might OPTION(OPTIMIZE FOR UNKNOWN) be useful?</a:t>
            </a:r>
          </a:p>
          <a:p>
            <a:r>
              <a:rPr lang="en-AU" b="1" dirty="0" smtClean="0"/>
              <a:t>Answer: </a:t>
            </a:r>
            <a:r>
              <a:rPr lang="en-AU" dirty="0" smtClean="0"/>
              <a:t>OPTION(OPTIMIZE FOR UNKNOWN) is useful in situations where an</a:t>
            </a:r>
            <a:r>
              <a:rPr lang="en-AU" baseline="0" dirty="0" smtClean="0"/>
              <a:t> inefficient query plan is being chosen because a non-representative value for a variable is used at the time the query plan is compiled. Rather than optimizing for a particular value, it allows the query plan to change over time according to changes in the data.</a:t>
            </a:r>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13</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3406329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1</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859620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pPr marL="174708" indent="-174708" defTabSz="931774">
              <a:buFont typeface="Arial" pitchFamily="34" charset="0"/>
              <a:buChar char="•"/>
              <a:defRPr/>
            </a:pPr>
            <a:endParaRPr lang="en-US" dirty="0" smtClean="0"/>
          </a:p>
          <a:p>
            <a:pPr marL="174708" indent="-174708" defTabSz="931774">
              <a:buFont typeface="Arial" pitchFamily="34" charset="0"/>
              <a:buChar char="•"/>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2466682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lstStyle/>
          <a:p>
            <a:r>
              <a:rPr lang="en-AU" b="1" dirty="0" smtClean="0"/>
              <a:t>Introduction </a:t>
            </a:r>
            <a:endParaRPr lang="en-AU" dirty="0" smtClean="0"/>
          </a:p>
          <a:p>
            <a:r>
              <a:rPr lang="en-AU" dirty="0" smtClean="0"/>
              <a:t>Query plans can be set directly by the use of query hints. Plan guides allow for the plans to be predefined for queries. </a:t>
            </a:r>
          </a:p>
          <a:p>
            <a:r>
              <a:rPr lang="en-AU" b="1" dirty="0" smtClean="0"/>
              <a:t>Objectives </a:t>
            </a:r>
            <a:endParaRPr lang="en-AU" dirty="0" smtClean="0"/>
          </a:p>
          <a:p>
            <a:r>
              <a:rPr lang="en-AU" dirty="0" smtClean="0"/>
              <a:t>After completing this section, you will be able to: </a:t>
            </a:r>
          </a:p>
          <a:p>
            <a:pPr marL="171450" indent="-171450">
              <a:buFont typeface="Arial" pitchFamily="34" charset="0"/>
              <a:buChar char="•"/>
            </a:pPr>
            <a:r>
              <a:rPr lang="en-AU" dirty="0" smtClean="0"/>
              <a:t>Understand the important type of query hints for performance</a:t>
            </a:r>
          </a:p>
          <a:p>
            <a:pPr marL="171450" indent="-171450">
              <a:buFont typeface="Arial" pitchFamily="34" charset="0"/>
              <a:buChar char="•"/>
            </a:pPr>
            <a:r>
              <a:rPr lang="en-AU" dirty="0" smtClean="0"/>
              <a:t>Explain how plan guides influence the optimization of queries</a:t>
            </a:r>
          </a:p>
          <a:p>
            <a:pPr marL="171450" indent="-171450">
              <a:buFont typeface="Arial" pitchFamily="34" charset="0"/>
              <a:buChar char="•"/>
            </a:pPr>
            <a:r>
              <a:rPr lang="en-AU" dirty="0" smtClean="0"/>
              <a:t>Optimize a query for a specific parameter value by using plan guides</a:t>
            </a:r>
          </a:p>
          <a:p>
            <a:pPr marL="171450" indent="-171450">
              <a:buFont typeface="Arial" pitchFamily="34" charset="0"/>
              <a:buChar char="•"/>
            </a:pPr>
            <a:r>
              <a:rPr lang="en-AU" dirty="0" smtClean="0"/>
              <a:t>Create a plan guide from cache to ensure a consistent query plan</a:t>
            </a:r>
          </a:p>
          <a:p>
            <a:endParaRPr lang="en-AU"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3</a:t>
            </a:fld>
            <a:endParaRPr lang="en-US"/>
          </a:p>
        </p:txBody>
      </p:sp>
    </p:spTree>
    <p:extLst>
      <p:ext uri="{BB962C8B-B14F-4D97-AF65-F5344CB8AC3E}">
        <p14:creationId xmlns:p14="http://schemas.microsoft.com/office/powerpoint/2010/main" val="3892504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lstStyle/>
          <a:p>
            <a:r>
              <a:rPr lang="en-AU" dirty="0"/>
              <a:t>Query hints are used to make changes to the default behaviour of locking and caching mechanisms and the query optimiser.  Since they override default query optimizer behaviour, they should be used in conjunction with careful testing.</a:t>
            </a:r>
          </a:p>
          <a:p>
            <a:endParaRPr lang="en-AU" dirty="0"/>
          </a:p>
          <a:p>
            <a:r>
              <a:rPr lang="en-AU" dirty="0" smtClean="0"/>
              <a:t>More information:</a:t>
            </a:r>
          </a:p>
          <a:p>
            <a:r>
              <a:rPr lang="en-AU" b="1" dirty="0" smtClean="0"/>
              <a:t>Query </a:t>
            </a:r>
            <a:r>
              <a:rPr lang="en-AU" b="1" dirty="0"/>
              <a:t>Hints (Transact-SQL) - </a:t>
            </a:r>
            <a:r>
              <a:rPr lang="en-AU" dirty="0">
                <a:hlinkClick r:id="rId3"/>
              </a:rPr>
              <a:t>http://msdn.microsoft.com/en-us/library/ms181714(v=sql.110).</a:t>
            </a:r>
            <a:r>
              <a:rPr lang="en-AU" dirty="0" smtClean="0">
                <a:hlinkClick r:id="rId3"/>
              </a:rPr>
              <a:t>aspx</a:t>
            </a:r>
            <a:r>
              <a:rPr lang="en-AU" dirty="0" smtClean="0"/>
              <a:t> </a:t>
            </a:r>
          </a:p>
          <a:p>
            <a:r>
              <a:rPr lang="en-AU" b="1" dirty="0"/>
              <a:t>Join Hints (Transact-SQL) - </a:t>
            </a:r>
            <a:r>
              <a:rPr lang="en-AU" dirty="0">
                <a:hlinkClick r:id="rId4"/>
              </a:rPr>
              <a:t>http://msdn.microsoft.com/en-us/library/ms173815(v=sql.110).</a:t>
            </a:r>
            <a:r>
              <a:rPr lang="en-AU" dirty="0" smtClean="0">
                <a:hlinkClick r:id="rId4"/>
              </a:rPr>
              <a:t>aspx</a:t>
            </a:r>
            <a:r>
              <a:rPr lang="en-AU" dirty="0" smtClean="0"/>
              <a:t> </a:t>
            </a:r>
          </a:p>
          <a:p>
            <a:r>
              <a:rPr lang="en-AU" b="1" dirty="0"/>
              <a:t>Table Hints (Transact-SQL) - </a:t>
            </a:r>
            <a:r>
              <a:rPr lang="en-AU" dirty="0">
                <a:hlinkClick r:id="rId5"/>
              </a:rPr>
              <a:t>http://msdn.microsoft.com/en-us/library/ms187373(v=sql.110).</a:t>
            </a:r>
            <a:r>
              <a:rPr lang="en-AU" dirty="0" smtClean="0">
                <a:hlinkClick r:id="rId5"/>
              </a:rPr>
              <a:t>aspx</a:t>
            </a:r>
            <a:r>
              <a:rPr lang="en-AU" dirty="0" smtClean="0"/>
              <a:t> </a:t>
            </a:r>
            <a:endParaRPr lang="en-AU"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4</a:t>
            </a:fld>
            <a:endParaRPr lang="en-US"/>
          </a:p>
        </p:txBody>
      </p:sp>
    </p:spTree>
    <p:extLst>
      <p:ext uri="{BB962C8B-B14F-4D97-AF65-F5344CB8AC3E}">
        <p14:creationId xmlns:p14="http://schemas.microsoft.com/office/powerpoint/2010/main" val="2512496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normAutofit/>
          </a:bodyPr>
          <a:lstStyle/>
          <a:p>
            <a:r>
              <a:rPr lang="en-AU" b="1" dirty="0" smtClean="0"/>
              <a:t>OPTIMIZE</a:t>
            </a:r>
            <a:r>
              <a:rPr lang="en-AU" b="1" baseline="0" dirty="0" smtClean="0"/>
              <a:t> FOR</a:t>
            </a:r>
            <a:r>
              <a:rPr lang="en-AU" baseline="0" dirty="0" smtClean="0"/>
              <a:t>  tells the query optimiser to form a plan based on directed parameter values </a:t>
            </a:r>
            <a:r>
              <a:rPr lang="en-AU" dirty="0" smtClean="0"/>
              <a:t>. </a:t>
            </a:r>
            <a:r>
              <a:rPr lang="en-AU" dirty="0"/>
              <a:t>T</a:t>
            </a:r>
            <a:r>
              <a:rPr lang="en-AU" baseline="0" dirty="0" smtClean="0"/>
              <a:t>here are two forms:</a:t>
            </a:r>
          </a:p>
          <a:p>
            <a:pPr marL="171450" indent="-171450">
              <a:buFont typeface="Arial" pitchFamily="34" charset="0"/>
              <a:buChar char="•"/>
            </a:pPr>
            <a:r>
              <a:rPr lang="en-AU" dirty="0" smtClean="0"/>
              <a:t>OPTION (OPTIMIZE FOR @</a:t>
            </a:r>
            <a:r>
              <a:rPr lang="en-AU" dirty="0" err="1" smtClean="0"/>
              <a:t>var</a:t>
            </a:r>
            <a:r>
              <a:rPr lang="en-AU" dirty="0" smtClean="0"/>
              <a:t> = </a:t>
            </a:r>
            <a:r>
              <a:rPr lang="en-AU" i="1" dirty="0" smtClean="0"/>
              <a:t>constant</a:t>
            </a:r>
            <a:r>
              <a:rPr lang="en-AU" dirty="0" smtClean="0"/>
              <a:t>) –the query should be compiled with a specific constant assigned to the variable @</a:t>
            </a:r>
            <a:r>
              <a:rPr lang="en-AU" dirty="0" err="1" smtClean="0"/>
              <a:t>var</a:t>
            </a:r>
            <a:endParaRPr lang="en-AU" dirty="0"/>
          </a:p>
          <a:p>
            <a:pPr marL="171450" indent="-171450">
              <a:buFont typeface="Arial" pitchFamily="34" charset="0"/>
              <a:buChar char="•"/>
            </a:pPr>
            <a:r>
              <a:rPr lang="en-AU" dirty="0" smtClean="0"/>
              <a:t>OPTION(OPTIMIZE </a:t>
            </a:r>
            <a:r>
              <a:rPr lang="en-AU" dirty="0"/>
              <a:t>FOR </a:t>
            </a:r>
            <a:r>
              <a:rPr lang="en-AU" dirty="0" smtClean="0"/>
              <a:t>UNKNOWN) – the query optimizer will choose</a:t>
            </a:r>
            <a:r>
              <a:rPr lang="en-AU" baseline="0" dirty="0" smtClean="0"/>
              <a:t> a plan that uses the average selectivity of the column. Since the plan will be based on the current statistics when the query is optimised, it may change as the data distribution changes. This can be useful if a 'good' representative value is not known or it is anticipated that future data changes mean that choosing a constant value is inappropriate.</a:t>
            </a:r>
          </a:p>
          <a:p>
            <a:pPr marL="171450" indent="-171450">
              <a:buFont typeface="Arial" pitchFamily="34" charset="0"/>
              <a:buChar char="•"/>
            </a:pPr>
            <a:endParaRPr lang="en-AU" dirty="0"/>
          </a:p>
          <a:p>
            <a:r>
              <a:rPr lang="en-AU" b="1" dirty="0" smtClean="0"/>
              <a:t>OPTION (RECOMPILE) </a:t>
            </a:r>
            <a:r>
              <a:rPr lang="en-AU" dirty="0" smtClean="0"/>
              <a:t>instructs </a:t>
            </a:r>
            <a:r>
              <a:rPr lang="en-AU" dirty="0"/>
              <a:t>the query engine to generate a new plan each time the query is </a:t>
            </a:r>
            <a:r>
              <a:rPr lang="en-AU" dirty="0" smtClean="0"/>
              <a:t>executed. Consider it when</a:t>
            </a:r>
          </a:p>
          <a:p>
            <a:pPr marL="171450" indent="-171450">
              <a:buFont typeface="Arial" pitchFamily="34" charset="0"/>
              <a:buChar char="•"/>
            </a:pPr>
            <a:r>
              <a:rPr lang="en-AU" dirty="0" smtClean="0"/>
              <a:t>The </a:t>
            </a:r>
            <a:r>
              <a:rPr lang="en-AU" dirty="0"/>
              <a:t>plan is highly sensitive to the predicate value but there is no general </a:t>
            </a:r>
            <a:r>
              <a:rPr lang="en-AU" b="1" i="1" dirty="0"/>
              <a:t>good </a:t>
            </a:r>
            <a:r>
              <a:rPr lang="en-AU" dirty="0"/>
              <a:t>value to optimize for. </a:t>
            </a:r>
            <a:endParaRPr lang="en-AU" dirty="0" smtClean="0"/>
          </a:p>
          <a:p>
            <a:pPr marL="171450" indent="-171450">
              <a:buFont typeface="Arial" pitchFamily="34" charset="0"/>
              <a:buChar char="•"/>
            </a:pPr>
            <a:r>
              <a:rPr lang="en-AU" dirty="0" smtClean="0"/>
              <a:t>The </a:t>
            </a:r>
            <a:r>
              <a:rPr lang="en-AU" dirty="0"/>
              <a:t>plan has range predicates that may vary significantly (for example, day, week, month, etc.) </a:t>
            </a:r>
            <a:endParaRPr lang="en-AU" dirty="0" smtClean="0"/>
          </a:p>
          <a:p>
            <a:pPr marL="171450" indent="-171450">
              <a:buFont typeface="Arial" pitchFamily="34" charset="0"/>
              <a:buChar char="•"/>
            </a:pPr>
            <a:r>
              <a:rPr lang="en-AU" dirty="0" smtClean="0"/>
              <a:t>Only </a:t>
            </a:r>
            <a:r>
              <a:rPr lang="en-AU" dirty="0"/>
              <a:t>a single statement within a stored procedure needs to be recompiled. If the entire stored procedure needs to be recompiled on every execution, then you should consider using the </a:t>
            </a:r>
            <a:r>
              <a:rPr lang="en-AU" b="1" dirty="0"/>
              <a:t>WITH RECOMPILE </a:t>
            </a:r>
            <a:r>
              <a:rPr lang="en-AU" dirty="0"/>
              <a:t>clause. </a:t>
            </a:r>
            <a:endParaRPr lang="en-AU" dirty="0" smtClean="0"/>
          </a:p>
          <a:p>
            <a:endParaRPr lang="en-AU" dirty="0" smtClean="0"/>
          </a:p>
          <a:p>
            <a:r>
              <a:rPr lang="en-AU" dirty="0" smtClean="0"/>
              <a:t>The </a:t>
            </a:r>
            <a:r>
              <a:rPr lang="en-AU" b="1" dirty="0"/>
              <a:t>OPTION(FAST N) </a:t>
            </a:r>
            <a:r>
              <a:rPr lang="en-AU" dirty="0"/>
              <a:t>hint will direct the query optimizer to pick a plan that will return the top N rows as quickly as possible before returning the rest of the resultset</a:t>
            </a:r>
            <a:r>
              <a:rPr lang="en-AU" dirty="0" smtClean="0"/>
              <a:t>.  Although </a:t>
            </a:r>
            <a:r>
              <a:rPr lang="en-AU" dirty="0"/>
              <a:t>the top N rows may be returned more quickly, the query optimiser might end up choosing a plan which returns the total resultset more slowly or uses more resources. Blocking operators such as hash joins or sorts are avoided by the query optimizer.</a:t>
            </a:r>
          </a:p>
          <a:p>
            <a:endParaRPr lang="en-AU" dirty="0"/>
          </a:p>
          <a:p>
            <a:r>
              <a:rPr lang="en-AU" dirty="0"/>
              <a:t>The </a:t>
            </a:r>
            <a:r>
              <a:rPr lang="en-AU" b="1" dirty="0"/>
              <a:t>OPTION(FORCE ORDER) </a:t>
            </a:r>
            <a:r>
              <a:rPr lang="en-AU" dirty="0"/>
              <a:t>hint allows the order of the joins in an execution plan to be controlled as per the order in the corresponding query</a:t>
            </a:r>
            <a:r>
              <a:rPr lang="en-AU" dirty="0" smtClean="0"/>
              <a:t>.</a:t>
            </a:r>
          </a:p>
          <a:p>
            <a:endParaRPr lang="en-AU" dirty="0" smtClean="0"/>
          </a:p>
          <a:p>
            <a:r>
              <a:rPr lang="en-AU" dirty="0" smtClean="0"/>
              <a:t>More information</a:t>
            </a:r>
          </a:p>
          <a:p>
            <a:r>
              <a:rPr lang="en-AU" b="1" dirty="0"/>
              <a:t>Query Hints (Transact-SQL) - </a:t>
            </a:r>
            <a:r>
              <a:rPr lang="en-AU" dirty="0">
                <a:hlinkClick r:id="rId3"/>
              </a:rPr>
              <a:t>http://msdn.microsoft.com/en-us/library/ms181714(v=sql.110).</a:t>
            </a:r>
            <a:r>
              <a:rPr lang="en-AU" dirty="0" smtClean="0">
                <a:hlinkClick r:id="rId3"/>
              </a:rPr>
              <a:t>aspx</a:t>
            </a:r>
            <a:endParaRPr lang="en-AU" dirty="0" smtClean="0"/>
          </a:p>
          <a:p>
            <a:r>
              <a:rPr lang="en-AU" b="1" dirty="0"/>
              <a:t>Row Goals in Action </a:t>
            </a:r>
            <a:r>
              <a:rPr lang="en-AU" dirty="0">
                <a:hlinkClick r:id="rId4"/>
              </a:rPr>
              <a:t>http://</a:t>
            </a:r>
            <a:r>
              <a:rPr lang="en-AU" dirty="0" smtClean="0">
                <a:hlinkClick r:id="rId4"/>
              </a:rPr>
              <a:t>blogs.msdn.com/b/queryoptteam/archive/2006/03/30/564912.aspx</a:t>
            </a:r>
            <a:endParaRPr lang="en-AU"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5</a:t>
            </a:fld>
            <a:endParaRPr lang="en-US"/>
          </a:p>
        </p:txBody>
      </p:sp>
      <p:sp>
        <p:nvSpPr>
          <p:cNvPr id="7" name="Rectangle 6"/>
          <p:cNvSpPr/>
          <p:nvPr/>
        </p:nvSpPr>
        <p:spPr>
          <a:xfrm>
            <a:off x="904956" y="4576192"/>
            <a:ext cx="5080000" cy="936104"/>
          </a:xfrm>
          <a:prstGeom prst="rect">
            <a:avLst/>
          </a:prstGeom>
          <a:solidFill>
            <a:srgbClr val="D9D9D9"/>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800" dirty="0">
                <a:solidFill>
                  <a:srgbClr val="0000FF"/>
                </a:solidFill>
                <a:latin typeface="Lucida Sans Typewriter" pitchFamily="49" charset="0"/>
              </a:rPr>
              <a:t>DECLARE</a:t>
            </a:r>
            <a:r>
              <a:rPr lang="en-AU" sz="800" dirty="0">
                <a:solidFill>
                  <a:prstClr val="black"/>
                </a:solidFill>
                <a:latin typeface="Lucida Sans Typewriter" pitchFamily="49" charset="0"/>
              </a:rPr>
              <a:t> </a:t>
            </a:r>
            <a:r>
              <a:rPr lang="en-AU" sz="800" dirty="0">
                <a:solidFill>
                  <a:srgbClr val="008080"/>
                </a:solidFill>
                <a:latin typeface="Lucida Sans Typewriter" pitchFamily="49" charset="0"/>
              </a:rPr>
              <a:t>@</a:t>
            </a:r>
            <a:r>
              <a:rPr lang="en-AU" sz="800" dirty="0" err="1">
                <a:solidFill>
                  <a:srgbClr val="008080"/>
                </a:solidFill>
                <a:latin typeface="Lucida Sans Typewriter" pitchFamily="49" charset="0"/>
              </a:rPr>
              <a:t>city_name</a:t>
            </a:r>
            <a:r>
              <a:rPr lang="en-AU" sz="800" dirty="0">
                <a:solidFill>
                  <a:prstClr val="black"/>
                </a:solidFill>
                <a:latin typeface="Lucida Sans Typewriter" pitchFamily="49" charset="0"/>
              </a:rPr>
              <a:t> </a:t>
            </a:r>
            <a:r>
              <a:rPr lang="en-AU" sz="800" dirty="0" err="1">
                <a:solidFill>
                  <a:srgbClr val="0000FF"/>
                </a:solidFill>
                <a:latin typeface="Lucida Sans Typewriter" pitchFamily="49" charset="0"/>
              </a:rPr>
              <a:t>nvarchar</a:t>
            </a:r>
            <a:r>
              <a:rPr lang="en-AU" sz="800" dirty="0">
                <a:solidFill>
                  <a:srgbClr val="808080"/>
                </a:solidFill>
                <a:latin typeface="Lucida Sans Typewriter" pitchFamily="49" charset="0"/>
              </a:rPr>
              <a:t>(</a:t>
            </a:r>
            <a:r>
              <a:rPr lang="en-AU" sz="800" dirty="0">
                <a:solidFill>
                  <a:prstClr val="black"/>
                </a:solidFill>
                <a:latin typeface="Lucida Sans Typewriter" pitchFamily="49" charset="0"/>
              </a:rPr>
              <a:t>30</a:t>
            </a:r>
            <a:r>
              <a:rPr lang="en-AU" sz="800" dirty="0">
                <a:solidFill>
                  <a:srgbClr val="808080"/>
                </a:solidFill>
                <a:latin typeface="Lucida Sans Typewriter" pitchFamily="49" charset="0"/>
              </a:rPr>
              <a:t>),</a:t>
            </a:r>
            <a:r>
              <a:rPr lang="en-AU" sz="800" dirty="0">
                <a:solidFill>
                  <a:prstClr val="black"/>
                </a:solidFill>
                <a:latin typeface="Lucida Sans Typewriter" pitchFamily="49" charset="0"/>
              </a:rPr>
              <a:t> </a:t>
            </a:r>
            <a:r>
              <a:rPr lang="en-AU" sz="800" dirty="0">
                <a:solidFill>
                  <a:srgbClr val="008080"/>
                </a:solidFill>
                <a:latin typeface="Lucida Sans Typewriter" pitchFamily="49" charset="0"/>
              </a:rPr>
              <a:t>@</a:t>
            </a:r>
            <a:r>
              <a:rPr lang="en-AU" sz="800" dirty="0" err="1">
                <a:solidFill>
                  <a:srgbClr val="008080"/>
                </a:solidFill>
                <a:latin typeface="Lucida Sans Typewriter" pitchFamily="49" charset="0"/>
              </a:rPr>
              <a:t>postal_code</a:t>
            </a:r>
            <a:r>
              <a:rPr lang="en-AU" sz="800" dirty="0">
                <a:solidFill>
                  <a:prstClr val="black"/>
                </a:solidFill>
                <a:latin typeface="Lucida Sans Typewriter" pitchFamily="49" charset="0"/>
              </a:rPr>
              <a:t> </a:t>
            </a:r>
            <a:r>
              <a:rPr lang="en-AU" sz="800" dirty="0" err="1">
                <a:solidFill>
                  <a:srgbClr val="0000FF"/>
                </a:solidFill>
                <a:latin typeface="Lucida Sans Typewriter" pitchFamily="49" charset="0"/>
              </a:rPr>
              <a:t>nvarchar</a:t>
            </a:r>
            <a:r>
              <a:rPr lang="en-AU" sz="800" dirty="0">
                <a:solidFill>
                  <a:srgbClr val="808080"/>
                </a:solidFill>
                <a:latin typeface="Lucida Sans Typewriter" pitchFamily="49" charset="0"/>
              </a:rPr>
              <a:t>(</a:t>
            </a:r>
            <a:r>
              <a:rPr lang="en-AU" sz="800" dirty="0">
                <a:solidFill>
                  <a:prstClr val="black"/>
                </a:solidFill>
                <a:latin typeface="Lucida Sans Typewriter" pitchFamily="49" charset="0"/>
              </a:rPr>
              <a:t>15</a:t>
            </a:r>
            <a:r>
              <a:rPr lang="en-AU" sz="800" dirty="0">
                <a:solidFill>
                  <a:srgbClr val="808080"/>
                </a:solidFill>
                <a:latin typeface="Lucida Sans Typewriter" pitchFamily="49" charset="0"/>
              </a:rPr>
              <a:t>);</a:t>
            </a:r>
            <a:endParaRPr lang="en-AU" sz="800" dirty="0">
              <a:solidFill>
                <a:prstClr val="black"/>
              </a:solidFill>
              <a:latin typeface="Lucida Sans Typewriter" pitchFamily="49" charset="0"/>
            </a:endParaRPr>
          </a:p>
          <a:p>
            <a:r>
              <a:rPr lang="en-AU" sz="800" dirty="0">
                <a:solidFill>
                  <a:srgbClr val="0000FF"/>
                </a:solidFill>
                <a:latin typeface="Lucida Sans Typewriter" pitchFamily="49" charset="0"/>
              </a:rPr>
              <a:t>SET</a:t>
            </a:r>
            <a:r>
              <a:rPr lang="en-AU" sz="800" dirty="0">
                <a:solidFill>
                  <a:prstClr val="black"/>
                </a:solidFill>
                <a:latin typeface="Lucida Sans Typewriter" pitchFamily="49" charset="0"/>
              </a:rPr>
              <a:t> </a:t>
            </a:r>
            <a:r>
              <a:rPr lang="en-AU" sz="800" dirty="0">
                <a:solidFill>
                  <a:srgbClr val="008080"/>
                </a:solidFill>
                <a:latin typeface="Lucida Sans Typewriter" pitchFamily="49" charset="0"/>
              </a:rPr>
              <a:t>@</a:t>
            </a:r>
            <a:r>
              <a:rPr lang="en-AU" sz="800" dirty="0" err="1">
                <a:solidFill>
                  <a:srgbClr val="008080"/>
                </a:solidFill>
                <a:latin typeface="Lucida Sans Typewriter" pitchFamily="49" charset="0"/>
              </a:rPr>
              <a:t>city_name</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a:t>
            </a:r>
            <a:r>
              <a:rPr lang="en-AU" sz="800" dirty="0">
                <a:solidFill>
                  <a:prstClr val="black"/>
                </a:solidFill>
                <a:latin typeface="Lucida Sans Typewriter" pitchFamily="49" charset="0"/>
              </a:rPr>
              <a:t> </a:t>
            </a:r>
            <a:r>
              <a:rPr lang="en-AU" sz="800" dirty="0">
                <a:solidFill>
                  <a:srgbClr val="FF0000"/>
                </a:solidFill>
                <a:latin typeface="Lucida Sans Typewriter" pitchFamily="49" charset="0"/>
              </a:rPr>
              <a:t>'</a:t>
            </a:r>
            <a:r>
              <a:rPr lang="en-AU" sz="800" dirty="0" err="1">
                <a:solidFill>
                  <a:srgbClr val="FF0000"/>
                </a:solidFill>
                <a:latin typeface="Lucida Sans Typewriter" pitchFamily="49" charset="0"/>
              </a:rPr>
              <a:t>Ascheim</a:t>
            </a:r>
            <a:r>
              <a:rPr lang="en-AU" sz="800" dirty="0">
                <a:solidFill>
                  <a:srgbClr val="FF0000"/>
                </a:solidFill>
                <a:latin typeface="Lucida Sans Typewriter" pitchFamily="49" charset="0"/>
              </a:rPr>
              <a:t>'</a:t>
            </a:r>
            <a:r>
              <a:rPr lang="en-AU" sz="800" dirty="0">
                <a:solidFill>
                  <a:srgbClr val="808080"/>
                </a:solidFill>
                <a:latin typeface="Lucida Sans Typewriter" pitchFamily="49" charset="0"/>
              </a:rPr>
              <a:t>;</a:t>
            </a:r>
            <a:endParaRPr lang="en-AU" sz="800" dirty="0">
              <a:solidFill>
                <a:prstClr val="black"/>
              </a:solidFill>
              <a:latin typeface="Lucida Sans Typewriter" pitchFamily="49" charset="0"/>
            </a:endParaRPr>
          </a:p>
          <a:p>
            <a:r>
              <a:rPr lang="en-AU" sz="800" dirty="0">
                <a:solidFill>
                  <a:srgbClr val="0000FF"/>
                </a:solidFill>
                <a:latin typeface="Lucida Sans Typewriter" pitchFamily="49" charset="0"/>
              </a:rPr>
              <a:t>SET</a:t>
            </a:r>
            <a:r>
              <a:rPr lang="en-AU" sz="800" dirty="0">
                <a:solidFill>
                  <a:prstClr val="black"/>
                </a:solidFill>
                <a:latin typeface="Lucida Sans Typewriter" pitchFamily="49" charset="0"/>
              </a:rPr>
              <a:t> </a:t>
            </a:r>
            <a:r>
              <a:rPr lang="en-AU" sz="800" dirty="0">
                <a:solidFill>
                  <a:srgbClr val="008080"/>
                </a:solidFill>
                <a:latin typeface="Lucida Sans Typewriter" pitchFamily="49" charset="0"/>
              </a:rPr>
              <a:t>@</a:t>
            </a:r>
            <a:r>
              <a:rPr lang="en-AU" sz="800" dirty="0" err="1">
                <a:solidFill>
                  <a:srgbClr val="008080"/>
                </a:solidFill>
                <a:latin typeface="Lucida Sans Typewriter" pitchFamily="49" charset="0"/>
              </a:rPr>
              <a:t>postal_code</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a:t>
            </a:r>
            <a:r>
              <a:rPr lang="en-AU" sz="800" dirty="0">
                <a:solidFill>
                  <a:prstClr val="black"/>
                </a:solidFill>
                <a:latin typeface="Lucida Sans Typewriter" pitchFamily="49" charset="0"/>
              </a:rPr>
              <a:t> 86171</a:t>
            </a:r>
            <a:r>
              <a:rPr lang="en-AU" sz="800" dirty="0">
                <a:solidFill>
                  <a:srgbClr val="808080"/>
                </a:solidFill>
                <a:latin typeface="Lucida Sans Typewriter" pitchFamily="49" charset="0"/>
              </a:rPr>
              <a:t>;</a:t>
            </a:r>
            <a:endParaRPr lang="en-AU" sz="800" dirty="0">
              <a:solidFill>
                <a:prstClr val="black"/>
              </a:solidFill>
              <a:latin typeface="Lucida Sans Typewriter" pitchFamily="49" charset="0"/>
            </a:endParaRPr>
          </a:p>
          <a:p>
            <a:r>
              <a:rPr lang="en-AU" sz="800" dirty="0">
                <a:solidFill>
                  <a:srgbClr val="0000FF"/>
                </a:solidFill>
                <a:latin typeface="Lucida Sans Typewriter" pitchFamily="49" charset="0"/>
              </a:rPr>
              <a:t>SELECT</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a:t>
            </a:r>
            <a:r>
              <a:rPr lang="en-AU" sz="800" dirty="0">
                <a:solidFill>
                  <a:prstClr val="black"/>
                </a:solidFill>
                <a:latin typeface="Lucida Sans Typewriter" pitchFamily="49" charset="0"/>
              </a:rPr>
              <a:t> </a:t>
            </a:r>
            <a:r>
              <a:rPr lang="en-AU" sz="800" dirty="0">
                <a:solidFill>
                  <a:srgbClr val="0000FF"/>
                </a:solidFill>
                <a:latin typeface="Lucida Sans Typewriter" pitchFamily="49" charset="0"/>
              </a:rPr>
              <a:t>FROM</a:t>
            </a:r>
            <a:r>
              <a:rPr lang="en-AU" sz="800" dirty="0">
                <a:solidFill>
                  <a:prstClr val="black"/>
                </a:solidFill>
                <a:latin typeface="Lucida Sans Typewriter" pitchFamily="49" charset="0"/>
              </a:rPr>
              <a:t> </a:t>
            </a:r>
            <a:r>
              <a:rPr lang="en-AU" sz="800" dirty="0" err="1">
                <a:solidFill>
                  <a:srgbClr val="008080"/>
                </a:solidFill>
                <a:latin typeface="Lucida Sans Typewriter" pitchFamily="49" charset="0"/>
              </a:rPr>
              <a:t>Person</a:t>
            </a:r>
            <a:r>
              <a:rPr lang="en-AU" sz="800" dirty="0" err="1">
                <a:solidFill>
                  <a:srgbClr val="808080"/>
                </a:solidFill>
                <a:latin typeface="Lucida Sans Typewriter" pitchFamily="49" charset="0"/>
              </a:rPr>
              <a:t>.</a:t>
            </a:r>
            <a:r>
              <a:rPr lang="en-AU" sz="800" dirty="0" err="1">
                <a:solidFill>
                  <a:srgbClr val="0000FF"/>
                </a:solidFill>
                <a:latin typeface="Lucida Sans Typewriter" pitchFamily="49" charset="0"/>
              </a:rPr>
              <a:t>Address</a:t>
            </a:r>
            <a:endParaRPr lang="en-AU" sz="800" dirty="0">
              <a:solidFill>
                <a:prstClr val="black"/>
              </a:solidFill>
              <a:latin typeface="Lucida Sans Typewriter" pitchFamily="49" charset="0"/>
            </a:endParaRPr>
          </a:p>
          <a:p>
            <a:r>
              <a:rPr lang="en-AU" sz="800" dirty="0">
                <a:solidFill>
                  <a:srgbClr val="0000FF"/>
                </a:solidFill>
                <a:latin typeface="Lucida Sans Typewriter" pitchFamily="49" charset="0"/>
              </a:rPr>
              <a:t>WHERE</a:t>
            </a:r>
            <a:r>
              <a:rPr lang="en-AU" sz="800" dirty="0">
                <a:solidFill>
                  <a:prstClr val="black"/>
                </a:solidFill>
                <a:latin typeface="Lucida Sans Typewriter" pitchFamily="49" charset="0"/>
              </a:rPr>
              <a:t> </a:t>
            </a:r>
            <a:r>
              <a:rPr lang="en-AU" sz="800" dirty="0">
                <a:solidFill>
                  <a:srgbClr val="008080"/>
                </a:solidFill>
                <a:latin typeface="Lucida Sans Typewriter" pitchFamily="49" charset="0"/>
              </a:rPr>
              <a:t>City</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a:t>
            </a:r>
            <a:r>
              <a:rPr lang="en-AU" sz="800" dirty="0">
                <a:solidFill>
                  <a:prstClr val="black"/>
                </a:solidFill>
                <a:latin typeface="Lucida Sans Typewriter" pitchFamily="49" charset="0"/>
              </a:rPr>
              <a:t> </a:t>
            </a:r>
            <a:r>
              <a:rPr lang="en-AU" sz="800" dirty="0">
                <a:solidFill>
                  <a:srgbClr val="008080"/>
                </a:solidFill>
                <a:latin typeface="Lucida Sans Typewriter" pitchFamily="49" charset="0"/>
              </a:rPr>
              <a:t>@</a:t>
            </a:r>
            <a:r>
              <a:rPr lang="en-AU" sz="800" dirty="0" err="1">
                <a:solidFill>
                  <a:srgbClr val="008080"/>
                </a:solidFill>
                <a:latin typeface="Lucida Sans Typewriter" pitchFamily="49" charset="0"/>
              </a:rPr>
              <a:t>city_name</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AND</a:t>
            </a:r>
            <a:r>
              <a:rPr lang="en-AU" sz="800" dirty="0">
                <a:solidFill>
                  <a:prstClr val="black"/>
                </a:solidFill>
                <a:latin typeface="Lucida Sans Typewriter" pitchFamily="49" charset="0"/>
              </a:rPr>
              <a:t> </a:t>
            </a:r>
            <a:r>
              <a:rPr lang="en-AU" sz="800" dirty="0" err="1">
                <a:solidFill>
                  <a:srgbClr val="008080"/>
                </a:solidFill>
                <a:latin typeface="Lucida Sans Typewriter" pitchFamily="49" charset="0"/>
              </a:rPr>
              <a:t>PostalCode</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a:t>
            </a:r>
            <a:r>
              <a:rPr lang="en-AU" sz="800" dirty="0">
                <a:solidFill>
                  <a:prstClr val="black"/>
                </a:solidFill>
                <a:latin typeface="Lucida Sans Typewriter" pitchFamily="49" charset="0"/>
              </a:rPr>
              <a:t> </a:t>
            </a:r>
            <a:r>
              <a:rPr lang="en-AU" sz="800" dirty="0">
                <a:solidFill>
                  <a:srgbClr val="008080"/>
                </a:solidFill>
                <a:latin typeface="Lucida Sans Typewriter" pitchFamily="49" charset="0"/>
              </a:rPr>
              <a:t>@</a:t>
            </a:r>
            <a:r>
              <a:rPr lang="en-AU" sz="800" dirty="0" err="1">
                <a:solidFill>
                  <a:srgbClr val="008080"/>
                </a:solidFill>
                <a:latin typeface="Lucida Sans Typewriter" pitchFamily="49" charset="0"/>
              </a:rPr>
              <a:t>postal_code</a:t>
            </a:r>
            <a:endParaRPr lang="en-AU" sz="800" dirty="0">
              <a:solidFill>
                <a:prstClr val="black"/>
              </a:solidFill>
              <a:latin typeface="Lucida Sans Typewriter" pitchFamily="49" charset="0"/>
            </a:endParaRPr>
          </a:p>
          <a:p>
            <a:r>
              <a:rPr lang="en-AU" sz="800" dirty="0">
                <a:solidFill>
                  <a:srgbClr val="0000FF"/>
                </a:solidFill>
                <a:latin typeface="Lucida Sans Typewriter" pitchFamily="49" charset="0"/>
              </a:rPr>
              <a:t>OPTION </a:t>
            </a:r>
            <a:r>
              <a:rPr lang="en-AU" sz="800" dirty="0">
                <a:solidFill>
                  <a:srgbClr val="808080"/>
                </a:solidFill>
                <a:latin typeface="Lucida Sans Typewriter" pitchFamily="49" charset="0"/>
              </a:rPr>
              <a:t>(</a:t>
            </a:r>
            <a:r>
              <a:rPr lang="en-AU" sz="800" dirty="0">
                <a:solidFill>
                  <a:prstClr val="black"/>
                </a:solidFill>
                <a:latin typeface="Lucida Sans Typewriter" pitchFamily="49" charset="0"/>
              </a:rPr>
              <a:t> </a:t>
            </a:r>
            <a:r>
              <a:rPr lang="en-AU" sz="800" dirty="0">
                <a:solidFill>
                  <a:srgbClr val="008080"/>
                </a:solidFill>
                <a:latin typeface="Lucida Sans Typewriter" pitchFamily="49" charset="0"/>
              </a:rPr>
              <a:t>OPTIMIZE</a:t>
            </a:r>
            <a:r>
              <a:rPr lang="en-AU" sz="800" dirty="0">
                <a:solidFill>
                  <a:prstClr val="black"/>
                </a:solidFill>
                <a:latin typeface="Lucida Sans Typewriter" pitchFamily="49" charset="0"/>
              </a:rPr>
              <a:t> </a:t>
            </a:r>
            <a:r>
              <a:rPr lang="en-AU" sz="800" dirty="0">
                <a:solidFill>
                  <a:srgbClr val="0000FF"/>
                </a:solidFill>
                <a:latin typeface="Lucida Sans Typewriter" pitchFamily="49" charset="0"/>
              </a:rPr>
              <a:t>FOR </a:t>
            </a:r>
            <a:r>
              <a:rPr lang="en-AU" sz="800" dirty="0">
                <a:solidFill>
                  <a:srgbClr val="808080"/>
                </a:solidFill>
                <a:latin typeface="Lucida Sans Typewriter" pitchFamily="49" charset="0"/>
              </a:rPr>
              <a:t>(</a:t>
            </a:r>
            <a:r>
              <a:rPr lang="en-AU" sz="800" dirty="0">
                <a:solidFill>
                  <a:srgbClr val="008080"/>
                </a:solidFill>
                <a:latin typeface="Lucida Sans Typewriter" pitchFamily="49" charset="0"/>
              </a:rPr>
              <a:t>@</a:t>
            </a:r>
            <a:r>
              <a:rPr lang="en-AU" sz="800" dirty="0" err="1">
                <a:solidFill>
                  <a:srgbClr val="008080"/>
                </a:solidFill>
                <a:latin typeface="Lucida Sans Typewriter" pitchFamily="49" charset="0"/>
              </a:rPr>
              <a:t>city_name</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a:t>
            </a:r>
            <a:r>
              <a:rPr lang="en-AU" sz="800" dirty="0">
                <a:solidFill>
                  <a:prstClr val="black"/>
                </a:solidFill>
                <a:latin typeface="Lucida Sans Typewriter" pitchFamily="49" charset="0"/>
              </a:rPr>
              <a:t> </a:t>
            </a:r>
            <a:r>
              <a:rPr lang="en-AU" sz="800" dirty="0">
                <a:solidFill>
                  <a:srgbClr val="FF0000"/>
                </a:solidFill>
                <a:latin typeface="Lucida Sans Typewriter" pitchFamily="49" charset="0"/>
              </a:rPr>
              <a:t>'Seattle'</a:t>
            </a:r>
            <a:r>
              <a:rPr lang="en-AU" sz="800" dirty="0">
                <a:solidFill>
                  <a:srgbClr val="808080"/>
                </a:solidFill>
                <a:latin typeface="Lucida Sans Typewriter" pitchFamily="49" charset="0"/>
              </a:rPr>
              <a:t>,</a:t>
            </a:r>
            <a:r>
              <a:rPr lang="en-AU" sz="800" dirty="0">
                <a:solidFill>
                  <a:prstClr val="black"/>
                </a:solidFill>
                <a:latin typeface="Lucida Sans Typewriter" pitchFamily="49" charset="0"/>
              </a:rPr>
              <a:t> </a:t>
            </a:r>
            <a:r>
              <a:rPr lang="en-AU" sz="800" dirty="0">
                <a:solidFill>
                  <a:srgbClr val="008080"/>
                </a:solidFill>
                <a:latin typeface="Lucida Sans Typewriter" pitchFamily="49" charset="0"/>
              </a:rPr>
              <a:t>@</a:t>
            </a:r>
            <a:r>
              <a:rPr lang="en-AU" sz="800" dirty="0" err="1">
                <a:solidFill>
                  <a:srgbClr val="008080"/>
                </a:solidFill>
                <a:latin typeface="Lucida Sans Typewriter" pitchFamily="49" charset="0"/>
              </a:rPr>
              <a:t>postal_code</a:t>
            </a:r>
            <a:r>
              <a:rPr lang="en-AU" sz="800" dirty="0">
                <a:solidFill>
                  <a:prstClr val="black"/>
                </a:solidFill>
                <a:latin typeface="Lucida Sans Typewriter" pitchFamily="49" charset="0"/>
              </a:rPr>
              <a:t> </a:t>
            </a:r>
            <a:r>
              <a:rPr lang="en-AU" sz="800" dirty="0">
                <a:solidFill>
                  <a:srgbClr val="008080"/>
                </a:solidFill>
                <a:latin typeface="Lucida Sans Typewriter" pitchFamily="49" charset="0"/>
              </a:rPr>
              <a:t>UNKNOWN</a:t>
            </a:r>
            <a:r>
              <a:rPr lang="en-AU" sz="800" dirty="0">
                <a:solidFill>
                  <a:srgbClr val="808080"/>
                </a:solidFill>
                <a:latin typeface="Lucida Sans Typewriter" pitchFamily="49" charset="0"/>
              </a:rPr>
              <a:t>)</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a:t>
            </a:r>
          </a:p>
        </p:txBody>
      </p:sp>
    </p:spTree>
    <p:extLst>
      <p:ext uri="{BB962C8B-B14F-4D97-AF65-F5344CB8AC3E}">
        <p14:creationId xmlns:p14="http://schemas.microsoft.com/office/powerpoint/2010/main" val="1205928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lstStyle/>
          <a:p>
            <a:r>
              <a:rPr lang="en-AU" dirty="0" smtClean="0"/>
              <a:t>The hint </a:t>
            </a:r>
            <a:r>
              <a:rPr lang="en-AU" b="1" dirty="0" smtClean="0"/>
              <a:t>INDEX(</a:t>
            </a:r>
            <a:r>
              <a:rPr lang="en-AU" b="1" i="1" dirty="0" err="1" smtClean="0"/>
              <a:t>index_identifier</a:t>
            </a:r>
            <a:r>
              <a:rPr lang="en-AU" b="1" dirty="0" smtClean="0"/>
              <a:t>)</a:t>
            </a:r>
            <a:r>
              <a:rPr lang="en-AU" dirty="0" smtClean="0"/>
              <a:t> is used to direct the query optimizer to use a</a:t>
            </a:r>
            <a:r>
              <a:rPr lang="en-AU" baseline="0" dirty="0" smtClean="0"/>
              <a:t> particular index, where </a:t>
            </a:r>
            <a:r>
              <a:rPr lang="en-AU" i="1" dirty="0" err="1" smtClean="0"/>
              <a:t>index_identifier</a:t>
            </a:r>
            <a:r>
              <a:rPr lang="en-AU" baseline="0" dirty="0" smtClean="0"/>
              <a:t> is the index ID or name of the required index.</a:t>
            </a:r>
          </a:p>
          <a:p>
            <a:endParaRPr lang="en-AU" baseline="0" dirty="0" smtClean="0"/>
          </a:p>
          <a:p>
            <a:r>
              <a:rPr lang="en-AU" dirty="0" smtClean="0"/>
              <a:t>The </a:t>
            </a:r>
            <a:r>
              <a:rPr lang="en-AU" b="1" dirty="0" smtClean="0"/>
              <a:t>FORCESEEK</a:t>
            </a:r>
            <a:r>
              <a:rPr lang="en-AU" b="0" dirty="0" smtClean="0"/>
              <a:t> hint can be used when it is apparent that SQL Server is performing a scan on an index</a:t>
            </a:r>
            <a:r>
              <a:rPr lang="en-AU" b="0" baseline="0" dirty="0" smtClean="0"/>
              <a:t> when a seek would be more efficient. The hint can be used as follows:</a:t>
            </a:r>
          </a:p>
          <a:p>
            <a:pPr marL="171450" indent="-171450">
              <a:buFont typeface="Arial" pitchFamily="34" charset="0"/>
              <a:buChar char="•"/>
            </a:pPr>
            <a:r>
              <a:rPr lang="en-AU" b="0" baseline="0" dirty="0" smtClean="0"/>
              <a:t>without an index - </a:t>
            </a:r>
            <a:r>
              <a:rPr lang="en-AU" dirty="0" smtClean="0"/>
              <a:t>WITH (FORCESEEK) – the query optimizer cannot performs scans, only SEEKS,</a:t>
            </a:r>
            <a:r>
              <a:rPr lang="en-AU" baseline="0" dirty="0" smtClean="0"/>
              <a:t> but any relevant index may be used</a:t>
            </a:r>
            <a:endParaRPr lang="en-AU" dirty="0" smtClean="0"/>
          </a:p>
          <a:p>
            <a:pPr marL="171450" indent="-171450">
              <a:buFont typeface="Arial" pitchFamily="34" charset="0"/>
              <a:buChar char="•"/>
            </a:pPr>
            <a:r>
              <a:rPr lang="en-AU" b="0" dirty="0" smtClean="0"/>
              <a:t>with</a:t>
            </a:r>
            <a:r>
              <a:rPr lang="en-AU" b="0" baseline="0" dirty="0" smtClean="0"/>
              <a:t> an index - </a:t>
            </a:r>
            <a:r>
              <a:rPr lang="en-AU" dirty="0" smtClean="0"/>
              <a:t>(FORCESEEK, INDEX (</a:t>
            </a:r>
            <a:r>
              <a:rPr lang="en-AU" dirty="0" err="1" smtClean="0"/>
              <a:t>indexName</a:t>
            </a:r>
            <a:r>
              <a:rPr lang="en-AU" dirty="0" smtClean="0"/>
              <a:t>)) – the</a:t>
            </a:r>
            <a:r>
              <a:rPr lang="en-AU" baseline="0" dirty="0" smtClean="0"/>
              <a:t> query optimizer may </a:t>
            </a:r>
            <a:r>
              <a:rPr lang="en-AU" dirty="0" smtClean="0"/>
              <a:t>only perform SEEKS and they must be on the specified </a:t>
            </a:r>
            <a:r>
              <a:rPr lang="en-AU" baseline="0" dirty="0" smtClean="0"/>
              <a:t>index</a:t>
            </a:r>
            <a:endParaRPr lang="en-AU" dirty="0" smtClean="0"/>
          </a:p>
          <a:p>
            <a:pPr marL="171450" indent="-171450">
              <a:buFont typeface="Arial" pitchFamily="34" charset="0"/>
              <a:buChar char="•"/>
            </a:pPr>
            <a:r>
              <a:rPr lang="en-AU" b="0" dirty="0" smtClean="0"/>
              <a:t>index</a:t>
            </a:r>
            <a:r>
              <a:rPr lang="en-AU" b="0" baseline="0" dirty="0" smtClean="0"/>
              <a:t> and columns - </a:t>
            </a:r>
            <a:r>
              <a:rPr lang="en-AU" dirty="0" smtClean="0"/>
              <a:t>WITH (FORCESEEK (</a:t>
            </a:r>
            <a:r>
              <a:rPr lang="en-AU" dirty="0" err="1" smtClean="0"/>
              <a:t>indexName</a:t>
            </a:r>
            <a:r>
              <a:rPr lang="en-AU" dirty="0" smtClean="0"/>
              <a:t>(</a:t>
            </a:r>
            <a:r>
              <a:rPr lang="en-AU" dirty="0" err="1" smtClean="0"/>
              <a:t>colA</a:t>
            </a:r>
            <a:r>
              <a:rPr lang="en-AU" dirty="0" smtClean="0"/>
              <a:t>, </a:t>
            </a:r>
            <a:r>
              <a:rPr lang="en-AU" dirty="0" err="1" smtClean="0"/>
              <a:t>colB</a:t>
            </a:r>
            <a:r>
              <a:rPr lang="en-AU" dirty="0" smtClean="0"/>
              <a:t>)))  - only seeks on the specified index and columns specified are considered by the query optimizer</a:t>
            </a:r>
            <a:endParaRPr lang="en-AU" b="0" dirty="0" smtClean="0"/>
          </a:p>
          <a:p>
            <a:endParaRPr lang="en-AU" dirty="0" smtClean="0"/>
          </a:p>
          <a:p>
            <a:r>
              <a:rPr lang="en-AU" b="0" dirty="0" smtClean="0"/>
              <a:t>The </a:t>
            </a:r>
            <a:r>
              <a:rPr lang="en-AU" b="1" dirty="0" smtClean="0"/>
              <a:t>FORCESCAN</a:t>
            </a:r>
            <a:r>
              <a:rPr lang="en-AU" dirty="0" smtClean="0"/>
              <a:t> hint is useful for situations</a:t>
            </a:r>
            <a:r>
              <a:rPr lang="en-AU" baseline="0" dirty="0" smtClean="0"/>
              <a:t> where the query optimizer underestimates the number of affected rows and chooses a seek when a scan would have been more efficient. The hint can be used as follows:</a:t>
            </a:r>
          </a:p>
          <a:p>
            <a:pPr marL="171450" indent="-171450">
              <a:buFont typeface="Arial" pitchFamily="34" charset="0"/>
              <a:buChar char="•"/>
            </a:pPr>
            <a:r>
              <a:rPr lang="en-AU" baseline="0" dirty="0" smtClean="0"/>
              <a:t>without an index – WITH(FORCESCAN)</a:t>
            </a:r>
          </a:p>
          <a:p>
            <a:pPr marL="171450" indent="-171450">
              <a:buFont typeface="Arial" pitchFamily="34" charset="0"/>
              <a:buChar char="•"/>
            </a:pPr>
            <a:r>
              <a:rPr lang="en-AU" baseline="0" dirty="0" smtClean="0"/>
              <a:t>with an index - </a:t>
            </a:r>
            <a:r>
              <a:rPr lang="en-AU" dirty="0" smtClean="0"/>
              <a:t>(INDEX = </a:t>
            </a:r>
            <a:r>
              <a:rPr lang="en-AU" dirty="0" err="1" smtClean="0"/>
              <a:t>index_name</a:t>
            </a:r>
            <a:r>
              <a:rPr lang="en-AU" dirty="0" smtClean="0"/>
              <a:t>, FORCESCAN)</a:t>
            </a:r>
            <a:r>
              <a:rPr lang="en-AU" baseline="0" dirty="0" smtClean="0"/>
              <a:t> – the query optimizer must use a scan of the index specified when accessing the base table. </a:t>
            </a:r>
          </a:p>
          <a:p>
            <a:pPr marL="0" indent="0">
              <a:buFont typeface="Arial" pitchFamily="34" charset="0"/>
              <a:buNone/>
            </a:pPr>
            <a:r>
              <a:rPr lang="en-AU" baseline="0" dirty="0" smtClean="0"/>
              <a:t>FORCESCAN with index hint INDEX(0) will specify a scan of the base table.</a:t>
            </a:r>
            <a:endParaRPr lang="en-AU" dirty="0" smtClean="0"/>
          </a:p>
          <a:p>
            <a:endParaRPr lang="en-AU" dirty="0" smtClean="0"/>
          </a:p>
          <a:p>
            <a:r>
              <a:rPr lang="en-AU" dirty="0" smtClean="0"/>
              <a:t>SQL</a:t>
            </a:r>
            <a:r>
              <a:rPr lang="en-AU" baseline="0" dirty="0" smtClean="0"/>
              <a:t> Server 2008 R2 SP1</a:t>
            </a:r>
          </a:p>
          <a:p>
            <a:pPr marL="171450" indent="-171450">
              <a:buFont typeface="Arial" pitchFamily="34" charset="0"/>
              <a:buChar char="•"/>
            </a:pPr>
            <a:r>
              <a:rPr lang="en-AU" dirty="0" smtClean="0"/>
              <a:t>introduced FORCESCAN</a:t>
            </a:r>
          </a:p>
          <a:p>
            <a:pPr marL="171450" indent="-171450">
              <a:buFont typeface="Arial" pitchFamily="34" charset="0"/>
              <a:buChar char="•"/>
            </a:pPr>
            <a:r>
              <a:rPr lang="en-AU" dirty="0" smtClean="0"/>
              <a:t>added index parameters to FORCESEEK</a:t>
            </a:r>
          </a:p>
          <a:p>
            <a:endParaRPr lang="en-AU" dirty="0"/>
          </a:p>
          <a:p>
            <a:r>
              <a:rPr lang="en-AU" dirty="0"/>
              <a:t>More information:</a:t>
            </a:r>
          </a:p>
          <a:p>
            <a:r>
              <a:rPr lang="en-AU" b="1" dirty="0" smtClean="0"/>
              <a:t>Table </a:t>
            </a:r>
            <a:r>
              <a:rPr lang="en-AU" b="1" dirty="0"/>
              <a:t>Hints (Transact-SQL) - </a:t>
            </a:r>
            <a:r>
              <a:rPr lang="en-AU" dirty="0">
                <a:hlinkClick r:id="rId3"/>
              </a:rPr>
              <a:t>http://msdn.microsoft.com/en-us/library/ms187373(v=sql.110).aspx</a:t>
            </a:r>
            <a:r>
              <a:rPr lang="en-AU" dirty="0"/>
              <a:t> </a:t>
            </a:r>
          </a:p>
          <a:p>
            <a:endParaRPr lang="en-AU"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6</a:t>
            </a:fld>
            <a:endParaRPr lang="en-US"/>
          </a:p>
        </p:txBody>
      </p:sp>
    </p:spTree>
    <p:extLst>
      <p:ext uri="{BB962C8B-B14F-4D97-AF65-F5344CB8AC3E}">
        <p14:creationId xmlns:p14="http://schemas.microsoft.com/office/powerpoint/2010/main" val="210116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p:txBody>
          <a:bodyPr/>
          <a:lstStyle/>
          <a:p>
            <a:r>
              <a:rPr lang="en-AU" dirty="0" smtClean="0"/>
              <a:t>Join hints are used to force the query optimizer to perform a particular type of join. By restricting the optimizer, it is possible that changes in the cardinality or distribution of data may cause SQL Server to choose an inefficient query plan. Therefore, join hints should be used as a last resort to improve </a:t>
            </a:r>
            <a:r>
              <a:rPr lang="en-AU" smtClean="0"/>
              <a:t>query performance.</a:t>
            </a:r>
            <a:endParaRPr lang="en-AU" dirty="0" smtClean="0"/>
          </a:p>
          <a:p>
            <a:endParaRPr lang="en-AU" dirty="0" smtClean="0"/>
          </a:p>
          <a:p>
            <a:r>
              <a:rPr lang="en-US" sz="1200" b="0" i="0" kern="1200" dirty="0" smtClean="0">
                <a:solidFill>
                  <a:schemeClr val="tx1"/>
                </a:solidFill>
                <a:effectLst/>
                <a:latin typeface="+mn-lt"/>
                <a:ea typeface="+mn-ea"/>
                <a:cs typeface="+mn-cs"/>
              </a:rPr>
              <a:t>In</a:t>
            </a:r>
            <a:r>
              <a:rPr lang="en-US" sz="1200" b="0" i="0" kern="1200" baseline="0" dirty="0" smtClean="0">
                <a:solidFill>
                  <a:schemeClr val="tx1"/>
                </a:solidFill>
                <a:effectLst/>
                <a:latin typeface="+mn-lt"/>
                <a:ea typeface="+mn-ea"/>
                <a:cs typeface="+mn-cs"/>
              </a:rPr>
              <a:t> cases where the is a significant difference in the size of table in join on disparate servers, it may be preferable to have control over which server performs a join. </a:t>
            </a:r>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remote join </a:t>
            </a:r>
            <a:r>
              <a:rPr lang="en-US" sz="1200" b="0" i="0" kern="1200" dirty="0" smtClean="0">
                <a:solidFill>
                  <a:schemeClr val="tx1"/>
                </a:solidFill>
                <a:effectLst/>
                <a:latin typeface="+mn-lt"/>
                <a:ea typeface="+mn-ea"/>
                <a:cs typeface="+mn-cs"/>
              </a:rPr>
              <a:t>dictates that</a:t>
            </a:r>
            <a:r>
              <a:rPr lang="en-US" sz="1200" b="0" i="0" kern="1200" baseline="0" dirty="0" smtClean="0">
                <a:solidFill>
                  <a:schemeClr val="tx1"/>
                </a:solidFill>
                <a:effectLst/>
                <a:latin typeface="+mn-lt"/>
                <a:ea typeface="+mn-ea"/>
                <a:cs typeface="+mn-cs"/>
              </a:rPr>
              <a:t> the instance hosting the table on the right side of the join is used to perform the join.</a:t>
            </a:r>
            <a:r>
              <a:rPr lang="en-US" sz="1200" b="0" i="0" kern="1200" dirty="0" smtClean="0">
                <a:solidFill>
                  <a:schemeClr val="tx1"/>
                </a:solidFill>
                <a:effectLst/>
                <a:latin typeface="+mn-lt"/>
                <a:ea typeface="+mn-ea"/>
                <a:cs typeface="+mn-cs"/>
              </a:rPr>
              <a:t> </a:t>
            </a:r>
          </a:p>
          <a:p>
            <a:pPr marL="171450" indent="-171450">
              <a:buFont typeface="Arial" pitchFamily="34" charset="0"/>
              <a:buChar char="•"/>
            </a:pPr>
            <a:r>
              <a:rPr lang="en-US" sz="1200" b="0" i="0" kern="1200" dirty="0" smtClean="0">
                <a:solidFill>
                  <a:schemeClr val="tx1"/>
                </a:solidFill>
                <a:effectLst/>
                <a:latin typeface="+mn-lt"/>
                <a:ea typeface="+mn-ea"/>
                <a:cs typeface="+mn-cs"/>
              </a:rPr>
              <a:t>If the right table is local, the join is performed locally. </a:t>
            </a:r>
          </a:p>
          <a:p>
            <a:pPr marL="171450" indent="-171450">
              <a:buFont typeface="Arial" pitchFamily="34" charset="0"/>
              <a:buChar char="•"/>
            </a:pPr>
            <a:r>
              <a:rPr lang="en-US" sz="1200" b="0" i="0" kern="1200" dirty="0" smtClean="0">
                <a:solidFill>
                  <a:schemeClr val="tx1"/>
                </a:solidFill>
                <a:effectLst/>
                <a:latin typeface="+mn-lt"/>
                <a:ea typeface="+mn-ea"/>
                <a:cs typeface="+mn-cs"/>
              </a:rPr>
              <a:t>If both tables are remote but from different data sources, REMOTE causes the join to be performed on the site of the right table. </a:t>
            </a:r>
          </a:p>
          <a:p>
            <a:pPr marL="171450" indent="-171450">
              <a:buFont typeface="Arial" pitchFamily="34" charset="0"/>
              <a:buChar char="•"/>
            </a:pPr>
            <a:r>
              <a:rPr lang="en-US" sz="1200" b="0" i="0" kern="1200" dirty="0" smtClean="0">
                <a:solidFill>
                  <a:schemeClr val="tx1"/>
                </a:solidFill>
                <a:effectLst/>
                <a:latin typeface="+mn-lt"/>
                <a:ea typeface="+mn-ea"/>
                <a:cs typeface="+mn-cs"/>
              </a:rPr>
              <a:t>If both tables are remote tables from the same data source, REMOTE is not required.</a:t>
            </a:r>
          </a:p>
          <a:p>
            <a:pPr marL="171450" indent="-171450">
              <a:buFont typeface="Arial" pitchFamily="34" charset="0"/>
              <a:buChar char="•"/>
            </a:pPr>
            <a:r>
              <a:rPr lang="en-US" sz="1200" b="0" i="0" kern="1200" dirty="0" smtClean="0">
                <a:solidFill>
                  <a:schemeClr val="tx1"/>
                </a:solidFill>
                <a:effectLst/>
                <a:latin typeface="+mn-lt"/>
                <a:ea typeface="+mn-ea"/>
                <a:cs typeface="+mn-cs"/>
              </a:rPr>
              <a:t>REMOTE cannot be used when one of the values being compared in the join predicate is cast to a different collation using the COLLATE clause.</a:t>
            </a:r>
          </a:p>
          <a:p>
            <a:pPr marL="171450" indent="-171450">
              <a:buFont typeface="Arial" pitchFamily="34" charset="0"/>
              <a:buChar char="•"/>
            </a:pPr>
            <a:r>
              <a:rPr lang="en-US" sz="1200" b="0" i="0" kern="1200" dirty="0" smtClean="0">
                <a:solidFill>
                  <a:schemeClr val="tx1"/>
                </a:solidFill>
                <a:effectLst/>
                <a:latin typeface="+mn-lt"/>
                <a:ea typeface="+mn-ea"/>
                <a:cs typeface="+mn-cs"/>
              </a:rPr>
              <a:t>REMOTE can be used </a:t>
            </a:r>
            <a:r>
              <a:rPr lang="en-US" sz="1200" b="0" i="1" kern="1200" dirty="0" smtClean="0">
                <a:solidFill>
                  <a:schemeClr val="tx1"/>
                </a:solidFill>
                <a:effectLst/>
                <a:latin typeface="+mn-lt"/>
                <a:ea typeface="+mn-ea"/>
                <a:cs typeface="+mn-cs"/>
              </a:rPr>
              <a:t>only </a:t>
            </a:r>
            <a:r>
              <a:rPr lang="en-US" sz="1200" b="0" i="0" kern="1200" dirty="0" smtClean="0">
                <a:solidFill>
                  <a:schemeClr val="tx1"/>
                </a:solidFill>
                <a:effectLst/>
                <a:latin typeface="+mn-lt"/>
                <a:ea typeface="+mn-ea"/>
                <a:cs typeface="+mn-cs"/>
              </a:rPr>
              <a:t>for INNER JOIN operations.</a:t>
            </a:r>
          </a:p>
          <a:p>
            <a:endParaRPr lang="en-AU" dirty="0"/>
          </a:p>
          <a:p>
            <a:r>
              <a:rPr lang="en-AU" dirty="0"/>
              <a:t>More </a:t>
            </a:r>
            <a:r>
              <a:rPr lang="en-AU" dirty="0" smtClean="0"/>
              <a:t>information:</a:t>
            </a:r>
            <a:endParaRPr lang="en-AU" dirty="0"/>
          </a:p>
          <a:p>
            <a:r>
              <a:rPr lang="en-AU" b="1" dirty="0" smtClean="0"/>
              <a:t>Join </a:t>
            </a:r>
            <a:r>
              <a:rPr lang="en-AU" b="1" dirty="0"/>
              <a:t>Hints (Transact-SQL) - </a:t>
            </a:r>
            <a:r>
              <a:rPr lang="en-AU" dirty="0">
                <a:hlinkClick r:id="rId3"/>
              </a:rPr>
              <a:t>http://msdn.microsoft.com/en-us/library/ms173815(v=sql.110).aspx</a:t>
            </a:r>
            <a:r>
              <a:rPr lang="en-AU" dirty="0"/>
              <a:t> </a:t>
            </a:r>
          </a:p>
          <a:p>
            <a:endParaRPr lang="en-AU"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7</a:t>
            </a:fld>
            <a:endParaRPr lang="en-US"/>
          </a:p>
        </p:txBody>
      </p:sp>
    </p:spTree>
    <p:extLst>
      <p:ext uri="{BB962C8B-B14F-4D97-AF65-F5344CB8AC3E}">
        <p14:creationId xmlns:p14="http://schemas.microsoft.com/office/powerpoint/2010/main" val="2578659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04975" y="111125"/>
            <a:ext cx="3875088" cy="2905125"/>
          </a:xfrm>
        </p:spPr>
      </p:sp>
      <p:sp>
        <p:nvSpPr>
          <p:cNvPr id="3" name="Notes Placeholder 2"/>
          <p:cNvSpPr>
            <a:spLocks noGrp="1"/>
          </p:cNvSpPr>
          <p:nvPr>
            <p:ph type="body" idx="1"/>
          </p:nvPr>
        </p:nvSpPr>
        <p:spPr>
          <a:xfrm>
            <a:off x="192832" y="3098800"/>
            <a:ext cx="6624736" cy="5797872"/>
          </a:xfrm>
        </p:spPr>
        <p:txBody>
          <a:bodyPr>
            <a:normAutofit/>
          </a:bodyPr>
          <a:lstStyle/>
          <a:p>
            <a:r>
              <a:rPr lang="en-AU" dirty="0"/>
              <a:t>The </a:t>
            </a:r>
            <a:r>
              <a:rPr lang="en-AU" b="1" dirty="0" smtClean="0"/>
              <a:t>OPTION(USE PLAN)</a:t>
            </a:r>
            <a:r>
              <a:rPr lang="en-AU" dirty="0" smtClean="0"/>
              <a:t> </a:t>
            </a:r>
            <a:r>
              <a:rPr lang="en-AU" dirty="0"/>
              <a:t>query hint can be used to force the query optimizer to use a specified query plan for a query</a:t>
            </a:r>
            <a:r>
              <a:rPr lang="en-AU" dirty="0" smtClean="0"/>
              <a:t>. Beware that plan </a:t>
            </a:r>
            <a:r>
              <a:rPr lang="en-AU" dirty="0"/>
              <a:t>forcing removes the ability of the query optimizer to adapt to changing data sizes and distributions, new indexes, and other </a:t>
            </a:r>
            <a:r>
              <a:rPr lang="en-AU" dirty="0" smtClean="0"/>
              <a:t>variables</a:t>
            </a:r>
          </a:p>
          <a:p>
            <a:endParaRPr lang="en-AU" b="1" dirty="0" smtClean="0"/>
          </a:p>
          <a:p>
            <a:r>
              <a:rPr lang="en-AU" b="1" dirty="0" smtClean="0"/>
              <a:t>OPTION </a:t>
            </a:r>
            <a:r>
              <a:rPr lang="en-AU" b="1" dirty="0"/>
              <a:t>(USE PLAN) </a:t>
            </a:r>
            <a:r>
              <a:rPr lang="en-AU" dirty="0"/>
              <a:t> </a:t>
            </a:r>
            <a:r>
              <a:rPr lang="en-AU" dirty="0" smtClean="0"/>
              <a:t>is </a:t>
            </a:r>
            <a:r>
              <a:rPr lang="en-AU" dirty="0"/>
              <a:t>intended for scenarios where </a:t>
            </a:r>
            <a:r>
              <a:rPr lang="en-AU" dirty="0" smtClean="0"/>
              <a:t>control </a:t>
            </a:r>
            <a:r>
              <a:rPr lang="en-AU" dirty="0"/>
              <a:t>over the input SQL </a:t>
            </a:r>
            <a:r>
              <a:rPr lang="en-AU" dirty="0" smtClean="0"/>
              <a:t>statements is limited</a:t>
            </a:r>
            <a:r>
              <a:rPr lang="en-AU" baseline="0" dirty="0" smtClean="0"/>
              <a:t> or changes to code are not desirable. For example</a:t>
            </a:r>
            <a:r>
              <a:rPr lang="en-AU" dirty="0" smtClean="0"/>
              <a:t>:</a:t>
            </a:r>
          </a:p>
          <a:p>
            <a:pPr marL="171450" indent="-171450">
              <a:buFont typeface="Arial" pitchFamily="34" charset="0"/>
              <a:buChar char="•"/>
            </a:pPr>
            <a:r>
              <a:rPr lang="en-AU" dirty="0" smtClean="0"/>
              <a:t>When a sub-optimal plan is generated during compilation </a:t>
            </a:r>
            <a:r>
              <a:rPr lang="en-AU" dirty="0"/>
              <a:t>or </a:t>
            </a:r>
            <a:r>
              <a:rPr lang="en-AU" dirty="0" smtClean="0"/>
              <a:t>recompilation from time to time. </a:t>
            </a:r>
            <a:r>
              <a:rPr lang="en-AU" dirty="0"/>
              <a:t>query plan is occasionally not optimal. </a:t>
            </a:r>
            <a:r>
              <a:rPr lang="en-AU" dirty="0" smtClean="0"/>
              <a:t>Stale </a:t>
            </a:r>
            <a:r>
              <a:rPr lang="en-AU" dirty="0"/>
              <a:t>or missing </a:t>
            </a:r>
            <a:r>
              <a:rPr lang="en-AU" dirty="0" smtClean="0"/>
              <a:t>statistics might be the cause of this sort of behaviour.</a:t>
            </a:r>
          </a:p>
          <a:p>
            <a:pPr marL="171450" indent="-171450">
              <a:buFont typeface="Arial" pitchFamily="34" charset="0"/>
              <a:buChar char="•"/>
            </a:pPr>
            <a:r>
              <a:rPr lang="en-AU" dirty="0" smtClean="0"/>
              <a:t>An upgrade to SQL Server such as version, edition, hotfix, service pack or cumulative update. In most cases, updates should not cause a regression in performance. However, in cases that they do, USE PLAN may help.</a:t>
            </a:r>
          </a:p>
          <a:p>
            <a:endParaRPr lang="en-AU" dirty="0" smtClean="0"/>
          </a:p>
          <a:p>
            <a:r>
              <a:rPr lang="en-AU" dirty="0" smtClean="0"/>
              <a:t>The XML plan can be generated manually in SSMS, retrieved from SQL </a:t>
            </a:r>
            <a:r>
              <a:rPr lang="en-AU" dirty="0"/>
              <a:t>Server profiler via </a:t>
            </a:r>
            <a:r>
              <a:rPr lang="en-AU" dirty="0" err="1"/>
              <a:t>Showplan</a:t>
            </a:r>
            <a:r>
              <a:rPr lang="en-AU" dirty="0"/>
              <a:t> XML event  </a:t>
            </a:r>
            <a:r>
              <a:rPr lang="en-AU" dirty="0" smtClean="0"/>
              <a:t>or </a:t>
            </a:r>
            <a:r>
              <a:rPr lang="en-AU" dirty="0"/>
              <a:t>by </a:t>
            </a:r>
            <a:r>
              <a:rPr lang="en-AU" dirty="0" smtClean="0"/>
              <a:t>querying sys.dm_exec_query_plan.</a:t>
            </a:r>
          </a:p>
          <a:p>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plan guide should be used if the XML plan is larger than 8 KB in size because</a:t>
            </a:r>
            <a:r>
              <a:rPr lang="en-US" sz="1200" kern="1200" baseline="0" dirty="0" smtClean="0">
                <a:solidFill>
                  <a:schemeClr val="tx1"/>
                </a:solidFill>
                <a:effectLst/>
                <a:latin typeface="+mn-lt"/>
                <a:ea typeface="+mn-ea"/>
                <a:cs typeface="+mn-cs"/>
              </a:rPr>
              <a:t> the plan will not be </a:t>
            </a:r>
            <a:r>
              <a:rPr lang="en-US" sz="1200" kern="1200" dirty="0" smtClean="0">
                <a:solidFill>
                  <a:schemeClr val="tx1"/>
                </a:solidFill>
                <a:effectLst/>
                <a:latin typeface="+mn-lt"/>
                <a:ea typeface="+mn-ea"/>
                <a:cs typeface="+mn-cs"/>
              </a:rPr>
              <a:t>cacheable with a USE PLAN hint. </a:t>
            </a:r>
            <a:endParaRPr lang="en-AU" sz="1200" kern="1200" dirty="0" smtClean="0">
              <a:solidFill>
                <a:schemeClr val="tx1"/>
              </a:solidFill>
              <a:effectLst/>
              <a:latin typeface="+mn-lt"/>
              <a:ea typeface="+mn-ea"/>
              <a:cs typeface="+mn-cs"/>
            </a:endParaRPr>
          </a:p>
          <a:p>
            <a:endParaRPr lang="en-AU" dirty="0" smtClean="0"/>
          </a:p>
          <a:p>
            <a:endParaRPr lang="en-AU" dirty="0" smtClean="0"/>
          </a:p>
          <a:p>
            <a:endParaRPr lang="en-AU" dirty="0"/>
          </a:p>
          <a:p>
            <a:endParaRPr lang="en-AU" dirty="0" smtClean="0"/>
          </a:p>
          <a:p>
            <a:endParaRPr lang="en-AU" dirty="0"/>
          </a:p>
          <a:p>
            <a:r>
              <a:rPr lang="en-AU" dirty="0" smtClean="0"/>
              <a:t>More information</a:t>
            </a:r>
          </a:p>
          <a:p>
            <a:r>
              <a:rPr lang="en-AU" b="1" dirty="0" smtClean="0"/>
              <a:t>Using the USE PLAN </a:t>
            </a:r>
            <a:r>
              <a:rPr lang="en-AU" b="1" dirty="0"/>
              <a:t>Query Hint </a:t>
            </a:r>
            <a:r>
              <a:rPr lang="en-AU" b="1" dirty="0" smtClean="0"/>
              <a:t>-</a:t>
            </a:r>
          </a:p>
          <a:p>
            <a:r>
              <a:rPr lang="en-AU" dirty="0" smtClean="0">
                <a:hlinkClick r:id="rId3"/>
              </a:rPr>
              <a:t>http</a:t>
            </a:r>
            <a:r>
              <a:rPr lang="en-AU" dirty="0">
                <a:hlinkClick r:id="rId3"/>
              </a:rPr>
              <a:t>://msdn.microsoft.com/en-us/library/ms186954(v=sql.110).</a:t>
            </a:r>
            <a:r>
              <a:rPr lang="en-AU" dirty="0" smtClean="0">
                <a:hlinkClick r:id="rId3"/>
              </a:rPr>
              <a:t>aspx</a:t>
            </a:r>
            <a:r>
              <a:rPr lang="en-AU" b="1" dirty="0" smtClean="0"/>
              <a:t> </a:t>
            </a:r>
          </a:p>
          <a:p>
            <a:r>
              <a:rPr lang="en-AU" b="1" dirty="0" smtClean="0"/>
              <a:t>Optimizing Queries in Deployed Applications by Using Plan Guides</a:t>
            </a:r>
          </a:p>
          <a:p>
            <a:r>
              <a:rPr lang="en-AU" dirty="0" smtClean="0">
                <a:hlinkClick r:id="rId4"/>
              </a:rPr>
              <a:t>http://msdn.microsoft.com/en-us/library/ms187032(v=sql.105).aspx</a:t>
            </a:r>
            <a:endParaRPr lang="en-AU" dirty="0" smtClean="0"/>
          </a:p>
          <a:p>
            <a:r>
              <a:rPr lang="en-AU" b="1" dirty="0" smtClean="0"/>
              <a:t>Understanding Plan Forcing</a:t>
            </a:r>
          </a:p>
          <a:p>
            <a:r>
              <a:rPr lang="en-AU" dirty="0" smtClean="0">
                <a:hlinkClick r:id="rId5"/>
              </a:rPr>
              <a:t>http://msdn.microsoft.com/en-us/library/ms186343(v=sql.110).aspx</a:t>
            </a:r>
            <a:r>
              <a:rPr lang="en-AU" dirty="0" smtClean="0"/>
              <a:t> </a:t>
            </a:r>
          </a:p>
          <a:p>
            <a:endParaRPr lang="en-AU" dirty="0"/>
          </a:p>
          <a:p>
            <a:endParaRPr lang="en-AU"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8</a:t>
            </a:fld>
            <a:endParaRPr lang="en-US"/>
          </a:p>
        </p:txBody>
      </p:sp>
      <p:sp>
        <p:nvSpPr>
          <p:cNvPr id="7" name="Rectangle 6"/>
          <p:cNvSpPr/>
          <p:nvPr/>
        </p:nvSpPr>
        <p:spPr>
          <a:xfrm>
            <a:off x="873472" y="6520408"/>
            <a:ext cx="5080000" cy="720080"/>
          </a:xfrm>
          <a:prstGeom prst="rect">
            <a:avLst/>
          </a:prstGeom>
          <a:solidFill>
            <a:srgbClr val="D9D9D9"/>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800" dirty="0">
                <a:solidFill>
                  <a:srgbClr val="0000FF"/>
                </a:solidFill>
                <a:latin typeface="Lucida Sans Typewriter" pitchFamily="49" charset="0"/>
              </a:rPr>
              <a:t>SELECT</a:t>
            </a:r>
            <a:r>
              <a:rPr lang="en-AU" sz="800" dirty="0">
                <a:solidFill>
                  <a:prstClr val="black"/>
                </a:solidFill>
                <a:latin typeface="Lucida Sans Typewriter" pitchFamily="49" charset="0"/>
              </a:rPr>
              <a:t>  </a:t>
            </a:r>
            <a:r>
              <a:rPr lang="en-AU" sz="800" dirty="0" err="1">
                <a:solidFill>
                  <a:srgbClr val="008080"/>
                </a:solidFill>
                <a:latin typeface="Lucida Sans Typewriter" pitchFamily="49" charset="0"/>
              </a:rPr>
              <a:t>eqp</a:t>
            </a:r>
            <a:r>
              <a:rPr lang="en-AU" sz="800" dirty="0" err="1">
                <a:solidFill>
                  <a:srgbClr val="808080"/>
                </a:solidFill>
                <a:latin typeface="Lucida Sans Typewriter" pitchFamily="49" charset="0"/>
              </a:rPr>
              <a:t>.</a:t>
            </a:r>
            <a:r>
              <a:rPr lang="en-AU" sz="800" dirty="0" err="1">
                <a:solidFill>
                  <a:srgbClr val="008080"/>
                </a:solidFill>
                <a:latin typeface="Lucida Sans Typewriter" pitchFamily="49" charset="0"/>
              </a:rPr>
              <a:t>query_plan</a:t>
            </a:r>
            <a:endParaRPr lang="en-AU" sz="800" dirty="0">
              <a:solidFill>
                <a:prstClr val="black"/>
              </a:solidFill>
              <a:latin typeface="Lucida Sans Typewriter" pitchFamily="49" charset="0"/>
            </a:endParaRPr>
          </a:p>
          <a:p>
            <a:r>
              <a:rPr lang="en-AU" sz="800" dirty="0">
                <a:solidFill>
                  <a:srgbClr val="0000FF"/>
                </a:solidFill>
                <a:latin typeface="Lucida Sans Typewriter" pitchFamily="49" charset="0"/>
              </a:rPr>
              <a:t>FROM</a:t>
            </a:r>
            <a:r>
              <a:rPr lang="en-AU" sz="800" dirty="0">
                <a:solidFill>
                  <a:prstClr val="black"/>
                </a:solidFill>
                <a:latin typeface="Lucida Sans Typewriter" pitchFamily="49" charset="0"/>
              </a:rPr>
              <a:t> </a:t>
            </a:r>
            <a:r>
              <a:rPr lang="en-AU" sz="800" dirty="0" err="1">
                <a:solidFill>
                  <a:srgbClr val="008000"/>
                </a:solidFill>
                <a:latin typeface="Lucida Sans Typewriter" pitchFamily="49" charset="0"/>
              </a:rPr>
              <a:t>sys</a:t>
            </a:r>
            <a:r>
              <a:rPr lang="en-AU" sz="800" dirty="0" err="1">
                <a:solidFill>
                  <a:srgbClr val="808080"/>
                </a:solidFill>
                <a:latin typeface="Lucida Sans Typewriter" pitchFamily="49" charset="0"/>
              </a:rPr>
              <a:t>.</a:t>
            </a:r>
            <a:r>
              <a:rPr lang="en-AU" sz="800" dirty="0" err="1">
                <a:solidFill>
                  <a:srgbClr val="008000"/>
                </a:solidFill>
                <a:latin typeface="Lucida Sans Typewriter" pitchFamily="49" charset="0"/>
              </a:rPr>
              <a:t>dm_exec_cached_plans</a:t>
            </a:r>
            <a:r>
              <a:rPr lang="en-AU" sz="800" dirty="0">
                <a:solidFill>
                  <a:prstClr val="black"/>
                </a:solidFill>
                <a:latin typeface="Lucida Sans Typewriter" pitchFamily="49" charset="0"/>
              </a:rPr>
              <a:t> </a:t>
            </a:r>
            <a:r>
              <a:rPr lang="en-AU" sz="800" dirty="0" err="1">
                <a:solidFill>
                  <a:srgbClr val="008080"/>
                </a:solidFill>
                <a:latin typeface="Lucida Sans Typewriter" pitchFamily="49" charset="0"/>
              </a:rPr>
              <a:t>ecp</a:t>
            </a:r>
            <a:endParaRPr lang="en-AU" sz="800" dirty="0">
              <a:solidFill>
                <a:prstClr val="black"/>
              </a:solidFill>
              <a:latin typeface="Lucida Sans Typewriter" pitchFamily="49" charset="0"/>
            </a:endParaRPr>
          </a:p>
          <a:p>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cross</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apply</a:t>
            </a:r>
            <a:r>
              <a:rPr lang="en-AU" sz="800" dirty="0">
                <a:solidFill>
                  <a:prstClr val="black"/>
                </a:solidFill>
                <a:latin typeface="Lucida Sans Typewriter" pitchFamily="49" charset="0"/>
              </a:rPr>
              <a:t> </a:t>
            </a:r>
            <a:r>
              <a:rPr lang="en-AU" sz="800" dirty="0">
                <a:solidFill>
                  <a:srgbClr val="008000"/>
                </a:solidFill>
                <a:latin typeface="Lucida Sans Typewriter" pitchFamily="49" charset="0"/>
              </a:rPr>
              <a:t>sys</a:t>
            </a:r>
            <a:r>
              <a:rPr lang="en-AU" sz="800" dirty="0">
                <a:solidFill>
                  <a:srgbClr val="808080"/>
                </a:solidFill>
                <a:latin typeface="Lucida Sans Typewriter" pitchFamily="49" charset="0"/>
              </a:rPr>
              <a:t>.</a:t>
            </a:r>
            <a:r>
              <a:rPr lang="en-AU" sz="800" dirty="0">
                <a:solidFill>
                  <a:srgbClr val="008000"/>
                </a:solidFill>
                <a:latin typeface="Lucida Sans Typewriter" pitchFamily="49" charset="0"/>
              </a:rPr>
              <a:t>dm_exec_query_plan</a:t>
            </a:r>
            <a:r>
              <a:rPr lang="en-AU" sz="800" dirty="0">
                <a:solidFill>
                  <a:srgbClr val="808080"/>
                </a:solidFill>
                <a:latin typeface="Lucida Sans Typewriter" pitchFamily="49" charset="0"/>
              </a:rPr>
              <a:t>(</a:t>
            </a:r>
            <a:r>
              <a:rPr lang="en-AU" sz="800" dirty="0" err="1">
                <a:solidFill>
                  <a:srgbClr val="008080"/>
                </a:solidFill>
                <a:latin typeface="Lucida Sans Typewriter" pitchFamily="49" charset="0"/>
              </a:rPr>
              <a:t>ecp</a:t>
            </a:r>
            <a:r>
              <a:rPr lang="en-AU" sz="800" dirty="0" err="1">
                <a:solidFill>
                  <a:srgbClr val="808080"/>
                </a:solidFill>
                <a:latin typeface="Lucida Sans Typewriter" pitchFamily="49" charset="0"/>
              </a:rPr>
              <a:t>.</a:t>
            </a:r>
            <a:r>
              <a:rPr lang="en-AU" sz="800" dirty="0" err="1">
                <a:solidFill>
                  <a:srgbClr val="008080"/>
                </a:solidFill>
                <a:latin typeface="Lucida Sans Typewriter" pitchFamily="49" charset="0"/>
              </a:rPr>
              <a:t>plan_handle</a:t>
            </a:r>
            <a:r>
              <a:rPr lang="en-AU" sz="800" dirty="0">
                <a:solidFill>
                  <a:srgbClr val="808080"/>
                </a:solidFill>
                <a:latin typeface="Lucida Sans Typewriter" pitchFamily="49" charset="0"/>
              </a:rPr>
              <a:t>)</a:t>
            </a:r>
            <a:r>
              <a:rPr lang="en-AU" sz="800" dirty="0">
                <a:solidFill>
                  <a:prstClr val="black"/>
                </a:solidFill>
                <a:latin typeface="Lucida Sans Typewriter" pitchFamily="49" charset="0"/>
              </a:rPr>
              <a:t> </a:t>
            </a:r>
            <a:r>
              <a:rPr lang="en-AU" sz="800" dirty="0" err="1">
                <a:solidFill>
                  <a:srgbClr val="008080"/>
                </a:solidFill>
                <a:latin typeface="Lucida Sans Typewriter" pitchFamily="49" charset="0"/>
              </a:rPr>
              <a:t>eqp</a:t>
            </a:r>
            <a:r>
              <a:rPr lang="en-AU" sz="800" dirty="0">
                <a:solidFill>
                  <a:prstClr val="black"/>
                </a:solidFill>
                <a:latin typeface="Lucida Sans Typewriter" pitchFamily="49" charset="0"/>
              </a:rPr>
              <a:t>  </a:t>
            </a:r>
          </a:p>
          <a:p>
            <a:r>
              <a:rPr lang="en-AU" sz="800" dirty="0">
                <a:solidFill>
                  <a:srgbClr val="0000FF"/>
                </a:solidFill>
                <a:latin typeface="Lucida Sans Typewriter" pitchFamily="49" charset="0"/>
              </a:rPr>
              <a:t>where</a:t>
            </a:r>
            <a:r>
              <a:rPr lang="en-AU" sz="800" dirty="0">
                <a:solidFill>
                  <a:prstClr val="black"/>
                </a:solidFill>
                <a:latin typeface="Lucida Sans Typewriter" pitchFamily="49" charset="0"/>
              </a:rPr>
              <a:t> </a:t>
            </a:r>
            <a:r>
              <a:rPr lang="en-AU" sz="800" dirty="0" err="1">
                <a:solidFill>
                  <a:srgbClr val="008080"/>
                </a:solidFill>
                <a:latin typeface="Lucida Sans Typewriter" pitchFamily="49" charset="0"/>
              </a:rPr>
              <a:t>ecp</a:t>
            </a:r>
            <a:r>
              <a:rPr lang="en-AU" sz="800" dirty="0" err="1">
                <a:solidFill>
                  <a:srgbClr val="808080"/>
                </a:solidFill>
                <a:latin typeface="Lucida Sans Typewriter" pitchFamily="49" charset="0"/>
              </a:rPr>
              <a:t>.</a:t>
            </a:r>
            <a:r>
              <a:rPr lang="en-AU" sz="800" dirty="0" err="1">
                <a:solidFill>
                  <a:srgbClr val="008080"/>
                </a:solidFill>
                <a:latin typeface="Lucida Sans Typewriter" pitchFamily="49" charset="0"/>
              </a:rPr>
              <a:t>objtype</a:t>
            </a:r>
            <a:r>
              <a:rPr lang="en-AU" sz="800" dirty="0">
                <a:solidFill>
                  <a:prstClr val="black"/>
                </a:solidFill>
                <a:latin typeface="Lucida Sans Typewriter" pitchFamily="49" charset="0"/>
              </a:rPr>
              <a:t> </a:t>
            </a:r>
            <a:r>
              <a:rPr lang="en-AU" sz="800" dirty="0">
                <a:solidFill>
                  <a:srgbClr val="808080"/>
                </a:solidFill>
                <a:latin typeface="Lucida Sans Typewriter" pitchFamily="49" charset="0"/>
              </a:rPr>
              <a:t>=</a:t>
            </a:r>
            <a:r>
              <a:rPr lang="en-AU" sz="800" dirty="0">
                <a:solidFill>
                  <a:prstClr val="black"/>
                </a:solidFill>
                <a:latin typeface="Lucida Sans Typewriter" pitchFamily="49" charset="0"/>
              </a:rPr>
              <a:t> </a:t>
            </a:r>
            <a:r>
              <a:rPr lang="en-AU" sz="800" dirty="0">
                <a:solidFill>
                  <a:srgbClr val="FF0000"/>
                </a:solidFill>
                <a:latin typeface="Lucida Sans Typewriter" pitchFamily="49" charset="0"/>
              </a:rPr>
              <a:t>'prepared'</a:t>
            </a:r>
          </a:p>
        </p:txBody>
      </p:sp>
    </p:spTree>
    <p:extLst>
      <p:ext uri="{BB962C8B-B14F-4D97-AF65-F5344CB8AC3E}">
        <p14:creationId xmlns:p14="http://schemas.microsoft.com/office/powerpoint/2010/main" val="37486527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 Deck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Course Title</a:t>
            </a:r>
            <a:endParaRPr lang="en-US" dirty="0"/>
          </a:p>
        </p:txBody>
      </p:sp>
      <p:sp>
        <p:nvSpPr>
          <p:cNvPr id="3" name="Subtitle 2"/>
          <p:cNvSpPr>
            <a:spLocks noGrp="1"/>
          </p:cNvSpPr>
          <p:nvPr>
            <p:ph type="subTitle" idx="1" hasCustomPrompt="1"/>
          </p:nvPr>
        </p:nvSpPr>
        <p:spPr>
          <a:xfrm>
            <a:off x="640080" y="3291840"/>
            <a:ext cx="8046720" cy="1005840"/>
          </a:xfrm>
        </p:spPr>
        <p:txBody>
          <a:bodyPr>
            <a:normAutofit/>
          </a:bodyPr>
          <a:lstStyle>
            <a:lvl1pPr marL="0" marR="0" indent="0" algn="l" defTabSz="914400" rtl="0" eaLnBrk="1" fontAlgn="auto" latinLnBrk="0" hangingPunct="1">
              <a:lnSpc>
                <a:spcPct val="100000"/>
              </a:lnSpc>
              <a:spcBef>
                <a:spcPct val="20000"/>
              </a:spcBef>
              <a:spcAft>
                <a:spcPts val="0"/>
              </a:spcAft>
              <a:buClrTx/>
              <a:buSzPct val="100000"/>
              <a:buFont typeface="Arial" pitchFamily="34" charset="0"/>
              <a:buNone/>
              <a:tabLst/>
              <a:defRPr sz="2400">
                <a:solidFill>
                  <a:schemeClr val="tx2"/>
                </a:solidFill>
                <a:latin typeface="+mj-lt"/>
              </a:defRPr>
            </a:lvl1pPr>
            <a:lvl2pPr marL="4572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800">
                <a:solidFill>
                  <a:schemeClr val="tx1">
                    <a:lumMod val="75000"/>
                    <a:lumOff val="25000"/>
                  </a:schemeClr>
                </a:solidFill>
              </a:defRPr>
            </a:lvl2pPr>
            <a:lvl3pPr marL="9144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600">
                <a:solidFill>
                  <a:schemeClr val="tx1">
                    <a:lumMod val="75000"/>
                    <a:lumOff val="25000"/>
                  </a:schemeClr>
                </a:solidFill>
              </a:defRPr>
            </a:lvl3pPr>
            <a:lvl4pPr marL="13716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400">
                <a:solidFill>
                  <a:schemeClr val="tx1">
                    <a:lumMod val="75000"/>
                    <a:lumOff val="25000"/>
                  </a:schemeClr>
                </a:solidFill>
              </a:defRPr>
            </a:lvl4pPr>
            <a:lvl5pPr marL="18288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Module Title</a:t>
            </a:r>
            <a:endParaRPr lang="en-US" dirty="0"/>
          </a:p>
        </p:txBody>
      </p:sp>
      <p:sp>
        <p:nvSpPr>
          <p:cNvPr id="17" name="Date Placeholder 3"/>
          <p:cNvSpPr>
            <a:spLocks noGrp="1"/>
          </p:cNvSpPr>
          <p:nvPr>
            <p:ph type="dt" sz="half" idx="10"/>
          </p:nvPr>
        </p:nvSpPr>
        <p:spPr>
          <a:xfrm>
            <a:off x="1371600" y="6474430"/>
            <a:ext cx="838200" cy="365125"/>
          </a:xfrm>
          <a:prstGeom prst="rect">
            <a:avLst/>
          </a:prstGeom>
        </p:spPr>
        <p:txBody>
          <a:bodyPr lIns="45720" anchor="ctr" anchorCtr="0"/>
          <a:lstStyle>
            <a:lvl1pPr algn="l">
              <a:defRPr>
                <a:solidFill>
                  <a:schemeClr val="tx1"/>
                </a:solidFill>
              </a:defRPr>
            </a:lvl1pPr>
          </a:lstStyle>
          <a:p>
            <a:endParaRPr lang="en-US"/>
          </a:p>
        </p:txBody>
      </p:sp>
      <p:sp>
        <p:nvSpPr>
          <p:cNvPr id="2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endParaRPr lang="en-US"/>
          </a:p>
        </p:txBody>
      </p:sp>
      <p:sp>
        <p:nvSpPr>
          <p:cNvPr id="24" name="Content Placeholder 22"/>
          <p:cNvSpPr>
            <a:spLocks noGrp="1"/>
          </p:cNvSpPr>
          <p:nvPr>
            <p:ph sz="quarter" idx="18" hasCustomPrompt="1"/>
          </p:nvPr>
        </p:nvSpPr>
        <p:spPr>
          <a:xfrm>
            <a:off x="0" y="5796017"/>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Title</a:t>
            </a:r>
            <a:endParaRPr lang="en-US" dirty="0"/>
          </a:p>
        </p:txBody>
      </p:sp>
      <p:sp>
        <p:nvSpPr>
          <p:cNvPr id="25" name="Content Placeholder 22"/>
          <p:cNvSpPr>
            <a:spLocks noGrp="1"/>
          </p:cNvSpPr>
          <p:nvPr>
            <p:ph sz="quarter" idx="19" hasCustomPrompt="1"/>
          </p:nvPr>
        </p:nvSpPr>
        <p:spPr>
          <a:xfrm>
            <a:off x="0" y="6117267"/>
            <a:ext cx="2667000" cy="304800"/>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Company</a:t>
            </a:r>
            <a:endParaRPr lang="en-US" dirty="0"/>
          </a:p>
        </p:txBody>
      </p:sp>
      <p:sp>
        <p:nvSpPr>
          <p:cNvPr id="11" name="Content Placeholder 22"/>
          <p:cNvSpPr>
            <a:spLocks noGrp="1"/>
          </p:cNvSpPr>
          <p:nvPr>
            <p:ph sz="quarter" idx="20" hasCustomPrompt="1"/>
          </p:nvPr>
        </p:nvSpPr>
        <p:spPr>
          <a:xfrm>
            <a:off x="0" y="5468183"/>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Name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6383" y="0"/>
            <a:ext cx="3447619" cy="1028571"/>
          </a:xfrm>
          <a:prstGeom prst="rect">
            <a:avLst/>
          </a:prstGeom>
        </p:spPr>
      </p:pic>
    </p:spTree>
    <p:extLst>
      <p:ext uri="{BB962C8B-B14F-4D97-AF65-F5344CB8AC3E}">
        <p14:creationId xmlns:p14="http://schemas.microsoft.com/office/powerpoint/2010/main" val="74697912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3.1 Action Pla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smtClean="0">
                <a:solidFill>
                  <a:prstClr val="white"/>
                </a:solidFill>
              </a:rPr>
              <a:t>Action Plan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3.2 Demo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smtClean="0">
                <a:solidFill>
                  <a:prstClr val="white"/>
                </a:solidFill>
              </a:rPr>
              <a:t>Demonstration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6907620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3.3 Activity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smtClean="0">
                <a:solidFill>
                  <a:prstClr val="white"/>
                </a:solidFill>
              </a:rPr>
              <a:t>Activity</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3.4 Discussio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smtClean="0">
                <a:solidFill>
                  <a:prstClr val="white"/>
                </a:solidFill>
              </a:rPr>
              <a:t>Discussion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73103355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3.5 Lab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Lab</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16987555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3.6 Multimedia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smtClean="0">
                <a:solidFill>
                  <a:prstClr val="white"/>
                </a:solidFill>
              </a:rPr>
              <a:t>Multimedia</a:t>
            </a:r>
          </a:p>
        </p:txBody>
      </p:sp>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406858"/>
            <a:ext cx="1225402" cy="451143"/>
          </a:xfrm>
          <a:prstGeom prst="rect">
            <a:avLst/>
          </a:prstGeom>
        </p:spPr>
      </p:pic>
      <p:pic>
        <p:nvPicPr>
          <p:cNvPr id="12" name="Pictur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371148820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 MS-Closing Pic1">
    <p:bg>
      <p:bgPr>
        <a:solidFill>
          <a:schemeClr val="bg1"/>
        </a:solidFill>
        <a:effectLst/>
      </p:bgPr>
    </p:bg>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endParaRPr lang="en-US"/>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95600" y="1437167"/>
            <a:ext cx="5280660" cy="408051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Tree>
    <p:extLst>
      <p:ext uri="{BB962C8B-B14F-4D97-AF65-F5344CB8AC3E}">
        <p14:creationId xmlns:p14="http://schemas.microsoft.com/office/powerpoint/2010/main" val="1440141196"/>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 Lega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600"/>
            <a:ext cx="8531352" cy="411480"/>
          </a:xfrm>
        </p:spPr>
        <p:txBody>
          <a:bodyPr>
            <a:noAutofit/>
          </a:bodyPr>
          <a:lstStyle>
            <a:lvl1pPr>
              <a:defRPr sz="2400">
                <a:solidFill>
                  <a:schemeClr val="tx2"/>
                </a:solidFill>
              </a:defRPr>
            </a:lvl1pPr>
          </a:lstStyle>
          <a:p>
            <a:r>
              <a:rPr lang="en-US" smtClean="0"/>
              <a:t>Click to edit Master title style</a:t>
            </a:r>
            <a:endParaRPr lang="en-US" dirty="0"/>
          </a:p>
        </p:txBody>
      </p:sp>
      <p:sp>
        <p:nvSpPr>
          <p:cNvPr id="20" name="Text Placeholder 19"/>
          <p:cNvSpPr>
            <a:spLocks noGrp="1"/>
          </p:cNvSpPr>
          <p:nvPr>
            <p:ph type="body" sz="quarter" idx="13"/>
          </p:nvPr>
        </p:nvSpPr>
        <p:spPr>
          <a:xfrm>
            <a:off x="304800" y="914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4" name="Text Placeholder 19"/>
          <p:cNvSpPr>
            <a:spLocks noGrp="1"/>
          </p:cNvSpPr>
          <p:nvPr>
            <p:ph type="body" sz="quarter" idx="14"/>
          </p:nvPr>
        </p:nvSpPr>
        <p:spPr>
          <a:xfrm>
            <a:off x="304800" y="3962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6" name="Text Placeholder 25"/>
          <p:cNvSpPr>
            <a:spLocks noGrp="1"/>
          </p:cNvSpPr>
          <p:nvPr>
            <p:ph type="body" sz="quarter" idx="15"/>
          </p:nvPr>
        </p:nvSpPr>
        <p:spPr>
          <a:xfrm>
            <a:off x="304800" y="3276600"/>
            <a:ext cx="8531352" cy="411480"/>
          </a:xfrm>
        </p:spPr>
        <p:txBody>
          <a:bodyPr>
            <a:noAutofit/>
          </a:bodyPr>
          <a:lstStyle>
            <a:lvl1pPr>
              <a:buFont typeface="Arial" pitchFamily="34" charset="0"/>
              <a:buNone/>
              <a:defRPr sz="2400">
                <a:solidFill>
                  <a:schemeClr val="tx2"/>
                </a:solidFill>
                <a:latin typeface="+mj-lt"/>
              </a:defRPr>
            </a:lvl1pPr>
            <a:lvl2pPr>
              <a:buFont typeface="Arial" pitchFamily="34" charset="0"/>
              <a:buNone/>
              <a:defRPr sz="2200"/>
            </a:lvl2pPr>
            <a:lvl3pPr>
              <a:buFont typeface="Arial" pitchFamily="34" charset="0"/>
              <a:buNone/>
              <a:defRPr sz="2200"/>
            </a:lvl3pPr>
            <a:lvl4pPr>
              <a:buFont typeface="Arial" pitchFamily="34" charset="0"/>
              <a:buNone/>
              <a:defRPr sz="2200"/>
            </a:lvl4pPr>
            <a:lvl5pPr>
              <a:buFont typeface="Arial" pitchFamily="34" charset="0"/>
              <a:buNone/>
              <a:defRPr sz="2200"/>
            </a:lvl5pPr>
          </a:lstStyle>
          <a:p>
            <a:pPr lvl="0"/>
            <a:r>
              <a:rPr lang="en-US" smtClean="0"/>
              <a:t>Click to edit Master text styles</a:t>
            </a:r>
          </a:p>
        </p:txBody>
      </p:sp>
      <p:sp>
        <p:nvSpPr>
          <p:cNvPr id="30" name="Text Placeholder 29"/>
          <p:cNvSpPr>
            <a:spLocks noGrp="1"/>
          </p:cNvSpPr>
          <p:nvPr>
            <p:ph type="body" sz="quarter" idx="17"/>
          </p:nvPr>
        </p:nvSpPr>
        <p:spPr>
          <a:xfrm>
            <a:off x="304800" y="3725672"/>
            <a:ext cx="5486400" cy="228600"/>
          </a:xfrm>
        </p:spPr>
        <p:txBody>
          <a:bodyPr lIns="182880" tIns="0" rIns="182880" bIns="0" anchor="ctr" anchorCtr="0">
            <a:noAutofit/>
          </a:bodyPr>
          <a:lstStyle>
            <a:lvl1pPr marL="0" indent="0">
              <a:spcBef>
                <a:spcPts val="0"/>
              </a:spcBef>
              <a:buFont typeface="Arial" pitchFamily="34" charset="0"/>
              <a:buNone/>
              <a:defRPr sz="1050" b="0">
                <a:solidFill>
                  <a:schemeClr val="bg2"/>
                </a:solidFill>
              </a:defRPr>
            </a:lvl1pPr>
            <a:lvl2pPr marL="112713" indent="6350">
              <a:buFont typeface="Arial" pitchFamily="34" charset="0"/>
              <a:buNone/>
              <a:defRPr sz="1050"/>
            </a:lvl2pPr>
            <a:lvl3pPr marL="112713" indent="6350">
              <a:buFont typeface="Arial" pitchFamily="34" charset="0"/>
              <a:buNone/>
              <a:defRPr sz="1050"/>
            </a:lvl3pPr>
            <a:lvl4pPr marL="112713" indent="6350">
              <a:buFont typeface="Arial" pitchFamily="34" charset="0"/>
              <a:buNone/>
              <a:defRPr sz="1050"/>
            </a:lvl4pPr>
            <a:lvl5pPr marL="112713" indent="6350">
              <a:buFont typeface="Arial" pitchFamily="34" charset="0"/>
              <a:buNone/>
              <a:defRPr sz="1050"/>
            </a:lvl5pPr>
          </a:lstStyle>
          <a:p>
            <a:pPr lvl="0"/>
            <a:r>
              <a:rPr lang="en-US" smtClean="0"/>
              <a:t>Click to edit Master text styles</a:t>
            </a:r>
          </a:p>
        </p:txBody>
      </p:sp>
      <p:sp>
        <p:nvSpPr>
          <p:cNvPr id="14" name="Footer Placeholder 13"/>
          <p:cNvSpPr>
            <a:spLocks noGrp="1"/>
          </p:cNvSpPr>
          <p:nvPr>
            <p:ph type="ftr" sz="quarter" idx="20"/>
          </p:nvPr>
        </p:nvSpPr>
        <p:spPr>
          <a:xfrm>
            <a:off x="304800" y="675640"/>
            <a:ext cx="5486400" cy="228600"/>
          </a:xfrm>
        </p:spPr>
        <p:txBody>
          <a:bodyPr lIns="182880" tIns="0" rIns="182880" bIns="0"/>
          <a:lstStyle>
            <a:lvl1pPr algn="l">
              <a:defRPr sz="1050" b="0">
                <a:solidFill>
                  <a:schemeClr val="bg2"/>
                </a:solidFill>
              </a:defRPr>
            </a:lvl1pPr>
          </a:lstStyle>
          <a:p>
            <a:endParaRPr lang="en-US">
              <a:solidFill>
                <a:srgbClr val="277EB5"/>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18598" y="6406858"/>
            <a:ext cx="1225402" cy="451143"/>
          </a:xfrm>
          <a:prstGeom prst="rect">
            <a:avLst/>
          </a:prstGeom>
        </p:spPr>
      </p:pic>
    </p:spTree>
    <p:extLst>
      <p:ext uri="{BB962C8B-B14F-4D97-AF65-F5344CB8AC3E}">
        <p14:creationId xmlns:p14="http://schemas.microsoft.com/office/powerpoint/2010/main" val="195223850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33463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 Section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Section title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Section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2561547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152400"/>
            <a:ext cx="8534400" cy="914400"/>
          </a:xfrm>
        </p:spPr>
        <p:txBody>
          <a:bodyPr anchor="b" anchorCtr="0">
            <a:normAutofit/>
          </a:bodyPr>
          <a:lstStyle>
            <a:lvl1pPr>
              <a:defRPr sz="3200">
                <a:solidFill>
                  <a:schemeClr val="tx2"/>
                </a:solidFill>
              </a:defRPr>
            </a:lvl1pPr>
          </a:lstStyle>
          <a:p>
            <a:r>
              <a:rPr lang="en-US" dirty="0" smtClean="0"/>
              <a:t>Click to edit Topic title</a:t>
            </a:r>
            <a:endParaRPr lang="en-US" dirty="0"/>
          </a:p>
        </p:txBody>
      </p:sp>
      <p:sp>
        <p:nvSpPr>
          <p:cNvPr id="3" name="Content Placeholder 2"/>
          <p:cNvSpPr>
            <a:spLocks noGrp="1"/>
          </p:cNvSpPr>
          <p:nvPr>
            <p:ph idx="1" hasCustomPrompt="1"/>
          </p:nvPr>
        </p:nvSpPr>
        <p:spPr>
          <a:xfrm>
            <a:off x="304800" y="1188720"/>
            <a:ext cx="85344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solidFill>
                <a:prstClr val="white"/>
              </a:solidFill>
            </a:endParaRPr>
          </a:p>
        </p:txBody>
      </p:sp>
      <p:sp>
        <p:nvSpPr>
          <p:cNvPr id="19"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20"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873714884"/>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152400"/>
            <a:ext cx="8534400" cy="533400"/>
          </a:xfrm>
        </p:spPr>
        <p:txBody>
          <a:bodyPr>
            <a:noAutofit/>
          </a:bodyPr>
          <a:lstStyle>
            <a:lvl1pPr>
              <a:defRPr sz="3200">
                <a:solidFill>
                  <a:schemeClr val="tx2"/>
                </a:solidFill>
              </a:defRPr>
            </a:lvl1pPr>
          </a:lstStyle>
          <a:p>
            <a:r>
              <a:rPr lang="en-US" dirty="0" smtClean="0"/>
              <a:t>Click to edit Topic title</a:t>
            </a:r>
            <a:endParaRPr lang="en-US" dirty="0"/>
          </a:p>
        </p:txBody>
      </p:sp>
      <p:sp>
        <p:nvSpPr>
          <p:cNvPr id="8" name="Text Placeholder 7"/>
          <p:cNvSpPr>
            <a:spLocks noGrp="1"/>
          </p:cNvSpPr>
          <p:nvPr>
            <p:ph type="body" sz="quarter" idx="13" hasCustomPrompt="1"/>
          </p:nvPr>
        </p:nvSpPr>
        <p:spPr>
          <a:xfrm>
            <a:off x="304800" y="1188720"/>
            <a:ext cx="8534400" cy="516636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hasCustomPrompt="1"/>
          </p:nvPr>
        </p:nvSpPr>
        <p:spPr>
          <a:xfrm>
            <a:off x="457200" y="685800"/>
            <a:ext cx="8382000" cy="457200"/>
          </a:xfrm>
        </p:spPr>
        <p:txBody>
          <a:bodyPr>
            <a:noAutofit/>
          </a:bodyPr>
          <a:lstStyle>
            <a:lvl1pPr>
              <a:buFont typeface="Arial" pitchFamily="34" charset="0"/>
              <a:buNone/>
              <a:defRPr sz="2400" baseline="0">
                <a:solidFill>
                  <a:schemeClr val="bg2"/>
                </a:solidFill>
                <a:latin typeface="+mj-lt"/>
              </a:defRPr>
            </a:lvl1pPr>
          </a:lstStyle>
          <a:p>
            <a:pPr lvl="0"/>
            <a:r>
              <a:rPr lang="en-US" dirty="0" smtClean="0"/>
              <a:t>Click to edit Topic Subtitle</a:t>
            </a:r>
          </a:p>
        </p:txBody>
      </p:sp>
      <p:sp>
        <p:nvSpPr>
          <p:cNvPr id="30"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31"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32"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617870004"/>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2.3 Title Only">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37247"/>
            <a:ext cx="8534400" cy="914400"/>
          </a:xfrm>
        </p:spPr>
        <p:txBody>
          <a:bodyPr anchor="b" anchorCtr="0">
            <a:normAutofit/>
          </a:bodyPr>
          <a:lstStyle>
            <a:lvl1pPr>
              <a:defRPr sz="3200">
                <a:solidFill>
                  <a:schemeClr val="tx2"/>
                </a:solidFill>
              </a:defRPr>
            </a:lvl1pPr>
          </a:lstStyle>
          <a:p>
            <a:r>
              <a:rPr lang="en-US" smtClean="0"/>
              <a:t>Click to edit Master title style</a:t>
            </a:r>
            <a:endParaRPr lang="en-US" dirty="0"/>
          </a:p>
        </p:txBody>
      </p:sp>
      <p:sp>
        <p:nvSpPr>
          <p:cNvPr id="22" name="Footer Placeholder 4"/>
          <p:cNvSpPr>
            <a:spLocks noGrp="1"/>
          </p:cNvSpPr>
          <p:nvPr>
            <p:ph type="ftr" sz="quarter" idx="11"/>
          </p:nvPr>
        </p:nvSpPr>
        <p:spPr>
          <a:xfrm>
            <a:off x="2651760" y="6476303"/>
            <a:ext cx="36576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2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24"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621805852"/>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4 Title_Subtitle Only">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2400"/>
            <a:ext cx="8534400" cy="533400"/>
          </a:xfrm>
        </p:spPr>
        <p:txBody>
          <a:bodyPr/>
          <a:lstStyle>
            <a:lvl1pPr>
              <a:defRPr>
                <a:solidFill>
                  <a:schemeClr val="tx2"/>
                </a:solidFill>
              </a:defRPr>
            </a:lvl1pPr>
          </a:lstStyle>
          <a:p>
            <a:r>
              <a:rPr lang="en-US" smtClean="0"/>
              <a:t>Click to edit Master title style</a:t>
            </a:r>
            <a:endParaRPr lang="en-US" dirty="0"/>
          </a:p>
        </p:txBody>
      </p:sp>
      <p:sp>
        <p:nvSpPr>
          <p:cNvPr id="8" name="Text Placeholder 9"/>
          <p:cNvSpPr>
            <a:spLocks noGrp="1"/>
          </p:cNvSpPr>
          <p:nvPr>
            <p:ph type="body" sz="quarter" idx="14"/>
          </p:nvPr>
        </p:nvSpPr>
        <p:spPr>
          <a:xfrm>
            <a:off x="457200" y="712434"/>
            <a:ext cx="8382000" cy="506767"/>
          </a:xfrm>
        </p:spPr>
        <p:txBody>
          <a:bodyPr>
            <a:noAutofit/>
          </a:bodyPr>
          <a:lstStyle>
            <a:lvl1pPr>
              <a:buFont typeface="Arial" pitchFamily="34" charset="0"/>
              <a:buNone/>
              <a:defRPr sz="2600">
                <a:solidFill>
                  <a:schemeClr val="bg2"/>
                </a:solidFill>
                <a:latin typeface="+mj-lt"/>
              </a:defRPr>
            </a:lvl1pPr>
          </a:lstStyle>
          <a:p>
            <a:pPr lvl="0"/>
            <a:r>
              <a:rPr lang="en-US" smtClean="0"/>
              <a:t>Click to edit Master text styles</a:t>
            </a:r>
          </a:p>
        </p:txBody>
      </p:sp>
      <p:sp>
        <p:nvSpPr>
          <p:cNvPr id="2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2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26"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212839885"/>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5 Topic Title_Caption_Pictur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5449"/>
            <a:ext cx="3200400" cy="717551"/>
          </a:xfrm>
        </p:spPr>
        <p:txBody>
          <a:bodyPr anchor="b" anchorCtr="0">
            <a:normAutofit/>
          </a:bodyPr>
          <a:lstStyle>
            <a:lvl1pPr algn="l">
              <a:defRPr sz="1800" b="0">
                <a:solidFill>
                  <a:schemeClr val="tx2"/>
                </a:solidFill>
              </a:defRPr>
            </a:lvl1pPr>
          </a:lstStyle>
          <a:p>
            <a:r>
              <a:rPr lang="en-US" smtClean="0"/>
              <a:t>Click to edit Master title style</a:t>
            </a:r>
            <a:endParaRPr lang="en-US" dirty="0"/>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solidFill>
                <a:prstClr val="white"/>
              </a:solidFill>
            </a:endParaRPr>
          </a:p>
        </p:txBody>
      </p:sp>
      <p:sp>
        <p:nvSpPr>
          <p:cNvPr id="11" name="Picture Placeholder 14"/>
          <p:cNvSpPr>
            <a:spLocks noGrp="1"/>
          </p:cNvSpPr>
          <p:nvPr>
            <p:ph type="pic" sz="quarter" idx="17"/>
          </p:nvPr>
        </p:nvSpPr>
        <p:spPr>
          <a:xfrm>
            <a:off x="3575304" y="155448"/>
            <a:ext cx="5111496" cy="6126480"/>
          </a:xfrm>
        </p:spPr>
        <p:txBody>
          <a:bodyPr>
            <a:normAutofit/>
          </a:bodyPr>
          <a:lstStyle>
            <a:lvl1pPr>
              <a:buFont typeface="Arial" pitchFamily="34" charset="0"/>
              <a:buNone/>
              <a:defRPr sz="1600"/>
            </a:lvl1pPr>
          </a:lstStyle>
          <a:p>
            <a:r>
              <a:rPr lang="en-US" smtClean="0"/>
              <a:t>Click icon to add picture</a:t>
            </a:r>
            <a:endParaRPr lang="en-US"/>
          </a:p>
        </p:txBody>
      </p:sp>
      <p:sp>
        <p:nvSpPr>
          <p:cNvPr id="1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14" name="Subtitle 2"/>
          <p:cNvSpPr>
            <a:spLocks noGrp="1"/>
          </p:cNvSpPr>
          <p:nvPr>
            <p:ph type="subTitle" idx="1" hasCustomPrompt="1"/>
          </p:nvPr>
        </p:nvSpPr>
        <p:spPr>
          <a:xfrm>
            <a:off x="304800" y="979967"/>
            <a:ext cx="3200400" cy="5303520"/>
          </a:xfrm>
        </p:spPr>
        <p:txBody>
          <a:bodyPr/>
          <a:lstStyle>
            <a:lvl1pPr marL="236538" marR="0" indent="-225425" algn="l" defTabSz="914400" rtl="0" eaLnBrk="1" fontAlgn="auto" latinLnBrk="0" hangingPunct="1">
              <a:lnSpc>
                <a:spcPct val="100000"/>
              </a:lnSpc>
              <a:spcBef>
                <a:spcPct val="20000"/>
              </a:spcBef>
              <a:spcAft>
                <a:spcPts val="0"/>
              </a:spcAft>
              <a:buClrTx/>
              <a:buSzPct val="100000"/>
              <a:buFontTx/>
              <a:buBlip>
                <a:blip r:embed="rId4"/>
              </a:buBlip>
              <a:tabLst/>
              <a:defRPr sz="1600">
                <a:solidFill>
                  <a:schemeClr val="tx2"/>
                </a:solidFill>
                <a:latin typeface="+mj-lt"/>
              </a:defRPr>
            </a:lvl1pPr>
            <a:lvl2pPr marL="573088" marR="0" indent="-233363" algn="l" defTabSz="914400" rtl="0" eaLnBrk="1" fontAlgn="auto" latinLnBrk="0" hangingPunct="1">
              <a:lnSpc>
                <a:spcPct val="100000"/>
              </a:lnSpc>
              <a:spcBef>
                <a:spcPct val="20000"/>
              </a:spcBef>
              <a:spcAft>
                <a:spcPts val="0"/>
              </a:spcAft>
              <a:buClrTx/>
              <a:buSzPct val="110000"/>
              <a:buFontTx/>
              <a:buBlip>
                <a:blip r:embed="rId4"/>
              </a:buBlip>
              <a:tabLst/>
              <a:defRPr sz="1400">
                <a:solidFill>
                  <a:schemeClr val="tx1">
                    <a:lumMod val="75000"/>
                    <a:lumOff val="25000"/>
                  </a:schemeClr>
                </a:solidFill>
              </a:defRPr>
            </a:lvl2pPr>
            <a:lvl3pPr marL="9191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200">
                <a:solidFill>
                  <a:schemeClr val="tx1">
                    <a:lumMod val="75000"/>
                    <a:lumOff val="25000"/>
                  </a:schemeClr>
                </a:solidFill>
              </a:defRPr>
            </a:lvl3pPr>
            <a:lvl4pPr marL="12493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100">
                <a:solidFill>
                  <a:schemeClr val="tx1">
                    <a:lumMod val="75000"/>
                    <a:lumOff val="25000"/>
                  </a:schemeClr>
                </a:solidFill>
              </a:defRPr>
            </a:lvl4pPr>
            <a:lvl5pPr marL="1600200" marR="0" indent="-228600" algn="l" defTabSz="914400" rtl="0" eaLnBrk="1" fontAlgn="auto" latinLnBrk="0" hangingPunct="1">
              <a:lnSpc>
                <a:spcPct val="100000"/>
              </a:lnSpc>
              <a:spcBef>
                <a:spcPct val="20000"/>
              </a:spcBef>
              <a:spcAft>
                <a:spcPts val="0"/>
              </a:spcAft>
              <a:buClrTx/>
              <a:buSzPct val="110000"/>
              <a:buFontTx/>
              <a:buBlip>
                <a:blip r:embed="rId4"/>
              </a:buBlip>
              <a:tabLst/>
              <a:defRPr sz="10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82690135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2.6 Picture_Caption_Tex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457200" y="4953000"/>
            <a:ext cx="8305800" cy="566739"/>
          </a:xfrm>
        </p:spPr>
        <p:txBody>
          <a:bodyPr anchor="b">
            <a:normAutofit/>
          </a:bodyPr>
          <a:lstStyle>
            <a:lvl1pPr algn="l">
              <a:defRPr sz="1600" b="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28600" y="155448"/>
            <a:ext cx="8686800" cy="4721352"/>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09600" y="5529466"/>
            <a:ext cx="8153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solidFill>
                <a:prstClr val="white"/>
              </a:solidFill>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655951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7 Blank">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3"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24"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solidFill>
                <a:prstClr val="white"/>
              </a:solidFill>
            </a:endParaRPr>
          </a:p>
        </p:txBody>
      </p:sp>
      <p:sp>
        <p:nvSpPr>
          <p:cNvPr id="8"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41189231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28600"/>
            <a:ext cx="8534400" cy="609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4800" y="884237"/>
            <a:ext cx="8458200" cy="5440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Footer Placeholder 4"/>
          <p:cNvSpPr>
            <a:spLocks noGrp="1"/>
          </p:cNvSpPr>
          <p:nvPr>
            <p:ph type="ftr" sz="quarter" idx="3"/>
          </p:nvPr>
        </p:nvSpPr>
        <p:spPr>
          <a:xfrm>
            <a:off x="2651760" y="6472556"/>
            <a:ext cx="3657600" cy="365125"/>
          </a:xfrm>
          <a:prstGeom prst="rect">
            <a:avLst/>
          </a:prstGeom>
        </p:spPr>
        <p:txBody>
          <a:bodyPr anchor="ctr" anchorCtr="0"/>
          <a:lstStyle>
            <a:lvl1pPr algn="ctr">
              <a:defRPr sz="900">
                <a:solidFill>
                  <a:schemeClr val="tx2"/>
                </a:solidFill>
                <a:latin typeface="+mj-lt"/>
              </a:defRPr>
            </a:lvl1pPr>
          </a:lstStyle>
          <a:p>
            <a:endParaRPr lang="en-US">
              <a:solidFill>
                <a:srgbClr val="385593"/>
              </a:solidFill>
            </a:endParaRPr>
          </a:p>
        </p:txBody>
      </p:sp>
      <p:sp>
        <p:nvSpPr>
          <p:cNvPr id="16" name="Date Placeholder 3"/>
          <p:cNvSpPr>
            <a:spLocks noGrp="1"/>
          </p:cNvSpPr>
          <p:nvPr>
            <p:ph type="dt" sz="half" idx="2"/>
          </p:nvPr>
        </p:nvSpPr>
        <p:spPr>
          <a:xfrm>
            <a:off x="1371600" y="6474430"/>
            <a:ext cx="838200" cy="365125"/>
          </a:xfrm>
          <a:prstGeom prst="rect">
            <a:avLst/>
          </a:prstGeom>
        </p:spPr>
        <p:txBody>
          <a:bodyPr lIns="45720" anchor="ctr" anchorCtr="0"/>
          <a:lstStyle>
            <a:lvl1pPr algn="l">
              <a:defRPr sz="900">
                <a:solidFill>
                  <a:schemeClr val="tx2"/>
                </a:solidFill>
              </a:defRPr>
            </a:lvl1pPr>
          </a:lstStyle>
          <a:p>
            <a:endParaRPr lang="en-US">
              <a:solidFill>
                <a:srgbClr val="385593"/>
              </a:solidFill>
            </a:endParaRPr>
          </a:p>
        </p:txBody>
      </p:sp>
      <p:sp>
        <p:nvSpPr>
          <p:cNvPr id="17" name="Slide Number Placeholder 5"/>
          <p:cNvSpPr>
            <a:spLocks noGrp="1"/>
          </p:cNvSpPr>
          <p:nvPr>
            <p:ph type="sldNum" sz="quarter" idx="4"/>
          </p:nvPr>
        </p:nvSpPr>
        <p:spPr>
          <a:xfrm>
            <a:off x="0" y="6474430"/>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924843656"/>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62" r:id="rId10"/>
    <p:sldLayoutId id="2147483754" r:id="rId11"/>
    <p:sldLayoutId id="2147483763" r:id="rId12"/>
    <p:sldLayoutId id="2147483757" r:id="rId13"/>
    <p:sldLayoutId id="2147483756" r:id="rId14"/>
    <p:sldLayoutId id="2147483761" r:id="rId15"/>
    <p:sldLayoutId id="2147483758" r:id="rId16"/>
    <p:sldLayoutId id="2147483759" r:id="rId17"/>
    <p:sldLayoutId id="2147483764" r:id="rId18"/>
  </p:sldLayoutIdLst>
  <p:transition/>
  <p:timing>
    <p:tnLst>
      <p:par>
        <p:cTn id="1" dur="indefinite" restart="never" nodeType="tmRoot"/>
      </p:par>
    </p:tnLst>
  </p:timing>
  <p:hf hdr="0" ftr="0" dt="0"/>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SzPct val="100000"/>
        <a:buFontTx/>
        <a:buBlip>
          <a:blip r:embed="rId20"/>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20"/>
        </a:buBlip>
        <a:defRPr sz="2000" kern="1200">
          <a:solidFill>
            <a:schemeClr val="tx1"/>
          </a:solidFill>
          <a:latin typeface="+mn-lt"/>
          <a:ea typeface="+mn-ea"/>
          <a:cs typeface="+mn-cs"/>
        </a:defRPr>
      </a:lvl2pPr>
      <a:lvl3pPr marL="1143000" indent="-228600" algn="l" defTabSz="914400" rtl="0" eaLnBrk="1" latinLnBrk="0" hangingPunct="1">
        <a:spcBef>
          <a:spcPct val="20000"/>
        </a:spcBef>
        <a:buSzPct val="110000"/>
        <a:buFontTx/>
        <a:buBlip>
          <a:blip r:embed="rId20"/>
        </a:buBlip>
        <a:defRPr sz="1800" kern="1200">
          <a:solidFill>
            <a:schemeClr val="tx1"/>
          </a:solidFill>
          <a:latin typeface="+mn-lt"/>
          <a:ea typeface="+mn-ea"/>
          <a:cs typeface="+mn-cs"/>
        </a:defRPr>
      </a:lvl3pPr>
      <a:lvl4pPr marL="1600200" indent="-228600" algn="l" defTabSz="914400" rtl="0" eaLnBrk="1" latinLnBrk="0" hangingPunct="1">
        <a:spcBef>
          <a:spcPct val="20000"/>
        </a:spcBef>
        <a:buSzPct val="110000"/>
        <a:buFontTx/>
        <a:buBlip>
          <a:blip r:embed="rId20"/>
        </a:buBlip>
        <a:defRPr sz="1600" kern="1200">
          <a:solidFill>
            <a:schemeClr val="tx1"/>
          </a:solidFill>
          <a:latin typeface="+mn-lt"/>
          <a:ea typeface="+mn-ea"/>
          <a:cs typeface="+mn-cs"/>
        </a:defRPr>
      </a:lvl4pPr>
      <a:lvl5pPr marL="2057400" indent="-228600" algn="l" defTabSz="914400" rtl="0" eaLnBrk="1" latinLnBrk="0" hangingPunct="1">
        <a:spcBef>
          <a:spcPct val="20000"/>
        </a:spcBef>
        <a:buSzPct val="110000"/>
        <a:buFontTx/>
        <a:buBlip>
          <a:blip r:embed="rId20"/>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about/legal/permissions/"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t>Lesson </a:t>
            </a:r>
            <a:r>
              <a:rPr lang="en-US" smtClean="0"/>
              <a:t>22: </a:t>
            </a:r>
            <a:r>
              <a:rPr lang="en-AU" dirty="0"/>
              <a:t>Hints and Plan Freezing</a:t>
            </a:r>
          </a:p>
        </p:txBody>
      </p:sp>
      <p:sp>
        <p:nvSpPr>
          <p:cNvPr id="4" name="Content Placeholder 3"/>
          <p:cNvSpPr>
            <a:spLocks noGrp="1"/>
          </p:cNvSpPr>
          <p:nvPr>
            <p:ph type="subTitle" idx="1"/>
          </p:nvPr>
        </p:nvSpPr>
        <p:spPr/>
        <p:txBody>
          <a:bodyPr>
            <a:normAutofit/>
          </a:bodyPr>
          <a:lstStyle/>
          <a:p>
            <a:r>
              <a:rPr lang="en-AU" sz="2400" i="1" dirty="0"/>
              <a:t>Hint Types</a:t>
            </a:r>
          </a:p>
          <a:p>
            <a:pPr marL="742950" lvl="2" indent="-342900">
              <a:buSzPct val="100000"/>
            </a:pPr>
            <a:r>
              <a:rPr lang="en-AU" sz="2200" i="1" dirty="0">
                <a:solidFill>
                  <a:schemeClr val="tx2"/>
                </a:solidFill>
                <a:latin typeface="+mj-lt"/>
              </a:rPr>
              <a:t>Query</a:t>
            </a:r>
          </a:p>
          <a:p>
            <a:pPr marL="742950" lvl="2" indent="-342900">
              <a:buSzPct val="100000"/>
            </a:pPr>
            <a:r>
              <a:rPr lang="en-AU" sz="2200" i="1" dirty="0">
                <a:solidFill>
                  <a:schemeClr val="tx2"/>
                </a:solidFill>
                <a:latin typeface="+mj-lt"/>
              </a:rPr>
              <a:t>Table</a:t>
            </a:r>
          </a:p>
          <a:p>
            <a:r>
              <a:rPr lang="en-AU" sz="2400" i="1" dirty="0"/>
              <a:t>USE PLAN</a:t>
            </a:r>
          </a:p>
          <a:p>
            <a:r>
              <a:rPr lang="en-AU" sz="2400" i="1" dirty="0"/>
              <a:t>Plan Guides</a:t>
            </a:r>
          </a:p>
          <a:p>
            <a:r>
              <a:rPr lang="en-AU" sz="2400" i="1" dirty="0"/>
              <a:t>Plan Freezing</a:t>
            </a: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0</a:t>
            </a:fld>
            <a:endParaRPr lang="en-US">
              <a:solidFill>
                <a:prstClr val="white"/>
              </a:solidFill>
            </a:endParaRPr>
          </a:p>
        </p:txBody>
      </p:sp>
    </p:spTree>
    <p:extLst>
      <p:ext uri="{BB962C8B-B14F-4D97-AF65-F5344CB8AC3E}">
        <p14:creationId xmlns:p14="http://schemas.microsoft.com/office/powerpoint/2010/main" val="28865793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Plan Guides</a:t>
            </a:r>
            <a:endParaRPr lang="en-AU" dirty="0"/>
          </a:p>
        </p:txBody>
      </p:sp>
      <p:sp>
        <p:nvSpPr>
          <p:cNvPr id="3" name="Content Placeholder 2"/>
          <p:cNvSpPr>
            <a:spLocks noGrp="1"/>
          </p:cNvSpPr>
          <p:nvPr>
            <p:ph idx="1"/>
          </p:nvPr>
        </p:nvSpPr>
        <p:spPr>
          <a:xfrm>
            <a:off x="304800" y="1188720"/>
            <a:ext cx="8371656" cy="5166360"/>
          </a:xfrm>
        </p:spPr>
        <p:txBody>
          <a:bodyPr/>
          <a:lstStyle/>
          <a:p>
            <a:r>
              <a:rPr lang="en-AU" dirty="0" smtClean="0"/>
              <a:t>Similar to USE PLAN</a:t>
            </a:r>
          </a:p>
          <a:p>
            <a:r>
              <a:rPr lang="en-AU" dirty="0"/>
              <a:t>P</a:t>
            </a:r>
            <a:r>
              <a:rPr lang="en-AU" dirty="0" smtClean="0"/>
              <a:t>lan is stored in </a:t>
            </a:r>
            <a:r>
              <a:rPr lang="en-AU" dirty="0" err="1" smtClean="0"/>
              <a:t>sys.plan_guides</a:t>
            </a:r>
            <a:endParaRPr lang="en-AU" dirty="0" smtClean="0"/>
          </a:p>
          <a:p>
            <a:r>
              <a:rPr lang="en-AU" dirty="0" smtClean="0"/>
              <a:t>Useful for tuning queries generated by 3</a:t>
            </a:r>
            <a:r>
              <a:rPr lang="en-AU" baseline="30000" dirty="0" smtClean="0"/>
              <a:t>rd</a:t>
            </a:r>
            <a:r>
              <a:rPr lang="en-AU" dirty="0" smtClean="0"/>
              <a:t> party applications</a:t>
            </a:r>
          </a:p>
          <a:p>
            <a:r>
              <a:rPr lang="en-AU" dirty="0" smtClean="0"/>
              <a:t>Must match exactly </a:t>
            </a:r>
          </a:p>
          <a:p>
            <a:pPr lvl="1"/>
            <a:r>
              <a:rPr lang="en-AU" dirty="0" smtClean="0"/>
              <a:t>query text</a:t>
            </a:r>
          </a:p>
          <a:p>
            <a:pPr lvl="1"/>
            <a:r>
              <a:rPr lang="en-AU" dirty="0" smtClean="0"/>
              <a:t>parameter names</a:t>
            </a:r>
            <a:endParaRPr lang="en-AU" dirty="0"/>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9</a:t>
            </a:fld>
            <a:endParaRPr lang="en-US">
              <a:solidFill>
                <a:prstClr val="white"/>
              </a:solidFill>
            </a:endParaRPr>
          </a:p>
        </p:txBody>
      </p:sp>
    </p:spTree>
    <p:extLst>
      <p:ext uri="{BB962C8B-B14F-4D97-AF65-F5344CB8AC3E}">
        <p14:creationId xmlns:p14="http://schemas.microsoft.com/office/powerpoint/2010/main" val="274242339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AU" dirty="0" smtClean="0"/>
              <a:t>Plan Guides</a:t>
            </a:r>
            <a:endParaRPr lang="en-AU" dirty="0"/>
          </a:p>
        </p:txBody>
      </p:sp>
      <p:sp>
        <p:nvSpPr>
          <p:cNvPr id="6" name="Subtitle 5"/>
          <p:cNvSpPr>
            <a:spLocks noGrp="1"/>
          </p:cNvSpPr>
          <p:nvPr>
            <p:ph type="subTitle" idx="1"/>
          </p:nvPr>
        </p:nvSpPr>
        <p:spPr/>
        <p:txBody>
          <a:bodyPr/>
          <a:lstStyle/>
          <a:p>
            <a:r>
              <a:rPr lang="en-AU" dirty="0" smtClean="0"/>
              <a:t>Create a plan guide</a:t>
            </a:r>
            <a:endParaRPr lang="en-AU" dirty="0"/>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10</a:t>
            </a:fld>
            <a:endParaRPr lang="en-US">
              <a:solidFill>
                <a:prstClr val="white"/>
              </a:solidFill>
            </a:endParaRPr>
          </a:p>
        </p:txBody>
      </p:sp>
    </p:spTree>
    <p:extLst>
      <p:ext uri="{BB962C8B-B14F-4D97-AF65-F5344CB8AC3E}">
        <p14:creationId xmlns:p14="http://schemas.microsoft.com/office/powerpoint/2010/main" val="121447880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Plan guides from cache</a:t>
            </a:r>
            <a:endParaRPr lang="en-AU" dirty="0"/>
          </a:p>
        </p:txBody>
      </p:sp>
      <p:sp>
        <p:nvSpPr>
          <p:cNvPr id="3" name="Content Placeholder 2"/>
          <p:cNvSpPr>
            <a:spLocks noGrp="1"/>
          </p:cNvSpPr>
          <p:nvPr>
            <p:ph idx="1"/>
          </p:nvPr>
        </p:nvSpPr>
        <p:spPr/>
        <p:txBody>
          <a:bodyPr/>
          <a:lstStyle/>
          <a:p>
            <a:r>
              <a:rPr lang="en-AU" dirty="0" smtClean="0"/>
              <a:t>Also known as plan freezing</a:t>
            </a:r>
          </a:p>
          <a:p>
            <a:r>
              <a:rPr lang="en-AU" dirty="0" smtClean="0"/>
              <a:t>Prevents a current cached plan from changing </a:t>
            </a:r>
          </a:p>
          <a:p>
            <a:r>
              <a:rPr lang="en-AU" dirty="0" smtClean="0"/>
              <a:t>Easy to implement</a:t>
            </a:r>
            <a:endParaRPr lang="en-AU" dirty="0"/>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11</a:t>
            </a:fld>
            <a:endParaRPr lang="en-US">
              <a:solidFill>
                <a:prstClr val="white"/>
              </a:solidFill>
            </a:endParaRPr>
          </a:p>
        </p:txBody>
      </p:sp>
    </p:spTree>
    <p:extLst>
      <p:ext uri="{BB962C8B-B14F-4D97-AF65-F5344CB8AC3E}">
        <p14:creationId xmlns:p14="http://schemas.microsoft.com/office/powerpoint/2010/main" val="251209206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AU" dirty="0" smtClean="0"/>
              <a:t>Plan Guides from Cache</a:t>
            </a:r>
            <a:endParaRPr lang="en-AU" dirty="0"/>
          </a:p>
        </p:txBody>
      </p:sp>
      <p:sp>
        <p:nvSpPr>
          <p:cNvPr id="6" name="Subtitle 5"/>
          <p:cNvSpPr>
            <a:spLocks noGrp="1"/>
          </p:cNvSpPr>
          <p:nvPr>
            <p:ph type="subTitle" idx="1"/>
          </p:nvPr>
        </p:nvSpPr>
        <p:spPr/>
        <p:txBody>
          <a:bodyPr/>
          <a:lstStyle/>
          <a:p>
            <a:r>
              <a:rPr lang="en-AU" dirty="0" smtClean="0"/>
              <a:t>Plan Freezing</a:t>
            </a:r>
            <a:endParaRPr lang="en-AU" dirty="0"/>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12</a:t>
            </a:fld>
            <a:endParaRPr lang="en-US">
              <a:solidFill>
                <a:prstClr val="white"/>
              </a:solidFill>
            </a:endParaRPr>
          </a:p>
        </p:txBody>
      </p:sp>
    </p:spTree>
    <p:extLst>
      <p:ext uri="{BB962C8B-B14F-4D97-AF65-F5344CB8AC3E}">
        <p14:creationId xmlns:p14="http://schemas.microsoft.com/office/powerpoint/2010/main" val="91440087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Lesson Review </a:t>
            </a:r>
            <a:endParaRPr lang="en-US" dirty="0"/>
          </a:p>
        </p:txBody>
      </p:sp>
      <p:sp>
        <p:nvSpPr>
          <p:cNvPr id="10" name="Content Placeholder 9"/>
          <p:cNvSpPr>
            <a:spLocks noGrp="1"/>
          </p:cNvSpPr>
          <p:nvPr>
            <p:ph idx="1"/>
          </p:nvPr>
        </p:nvSpPr>
        <p:spPr/>
        <p:txBody>
          <a:bodyPr/>
          <a:lstStyle/>
          <a:p>
            <a:r>
              <a:rPr lang="en-AU" dirty="0"/>
              <a:t>When might OPTION RECOMPILE be a better option than creating a stored procedure with the WITH RECOMPILE option? </a:t>
            </a:r>
          </a:p>
          <a:p>
            <a:r>
              <a:rPr lang="en-AU" dirty="0"/>
              <a:t>Consider a query from a 3</a:t>
            </a:r>
            <a:r>
              <a:rPr lang="en-AU" baseline="30000" dirty="0"/>
              <a:t>rd</a:t>
            </a:r>
            <a:r>
              <a:rPr lang="en-AU" dirty="0"/>
              <a:t> party application that appears to be using an inefficient plan for some values of a variable.  How can a known good plan be used when the query cannot be modified? </a:t>
            </a:r>
          </a:p>
          <a:p>
            <a:r>
              <a:rPr lang="en-AU" dirty="0"/>
              <a:t>Under what scenario might OPTION(OPTIMIZE FOR UNKNOWN) be useful?</a:t>
            </a:r>
          </a:p>
          <a:p>
            <a:pPr lvl="1"/>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13</a:t>
            </a:fld>
            <a:endParaRPr lang="en-US" dirty="0">
              <a:solidFill>
                <a:prstClr val="white"/>
              </a:solidFill>
            </a:endParaRPr>
          </a:p>
        </p:txBody>
      </p:sp>
    </p:spTree>
    <p:extLst>
      <p:ext uri="{BB962C8B-B14F-4D97-AF65-F5344CB8AC3E}">
        <p14:creationId xmlns:p14="http://schemas.microsoft.com/office/powerpoint/2010/main" val="396111652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Module 4: Query Optimization</a:t>
            </a:r>
            <a:endParaRPr lang="en-US" dirty="0"/>
          </a:p>
        </p:txBody>
      </p:sp>
      <p:sp>
        <p:nvSpPr>
          <p:cNvPr id="6" name="Subtitle 5"/>
          <p:cNvSpPr>
            <a:spLocks noGrp="1"/>
          </p:cNvSpPr>
          <p:nvPr>
            <p:ph type="subTitle" idx="1"/>
          </p:nvPr>
        </p:nvSpPr>
        <p:spPr/>
        <p:txBody>
          <a:bodyPr/>
          <a:lstStyle/>
          <a:p>
            <a:r>
              <a:rPr lang="en-US" dirty="0"/>
              <a:t>Exercise 1: Asynchronous Update </a:t>
            </a:r>
            <a:r>
              <a:rPr lang="en-US" dirty="0" smtClean="0"/>
              <a:t>Statistics</a:t>
            </a:r>
          </a:p>
          <a:p>
            <a:r>
              <a:rPr lang="en-US" dirty="0"/>
              <a:t>Exercise 2: Identifying and tuning expensive queries in the </a:t>
            </a:r>
            <a:r>
              <a:rPr lang="en-US" dirty="0" smtClean="0"/>
              <a:t>cache</a:t>
            </a:r>
          </a:p>
          <a:p>
            <a:r>
              <a:rPr lang="en-US" dirty="0"/>
              <a:t>Exercise 3: Using Extended Events to identify query performance </a:t>
            </a:r>
            <a:r>
              <a:rPr lang="en-US" dirty="0" smtClean="0"/>
              <a:t>issues</a:t>
            </a:r>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14</a:t>
            </a:fld>
            <a:endParaRPr lang="en-US">
              <a:solidFill>
                <a:prstClr val="white"/>
              </a:solidFill>
            </a:endParaRPr>
          </a:p>
        </p:txBody>
      </p:sp>
    </p:spTree>
    <p:extLst>
      <p:ext uri="{BB962C8B-B14F-4D97-AF65-F5344CB8AC3E}">
        <p14:creationId xmlns:p14="http://schemas.microsoft.com/office/powerpoint/2010/main" val="42217769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Conditions and Terms of Use</a:t>
            </a:r>
            <a:br>
              <a:rPr lang="en-US" dirty="0" smtClean="0"/>
            </a:br>
            <a:endParaRPr lang="en-US" dirty="0"/>
          </a:p>
        </p:txBody>
      </p:sp>
      <p:sp>
        <p:nvSpPr>
          <p:cNvPr id="10" name="Content Placeholder 5"/>
          <p:cNvSpPr>
            <a:spLocks noGrp="1"/>
          </p:cNvSpPr>
          <p:nvPr>
            <p:ph type="body" sz="quarter" idx="13"/>
          </p:nvPr>
        </p:nvSpPr>
        <p:spPr/>
        <p:txBody>
          <a:bodyPr/>
          <a:lstStyle/>
          <a:p>
            <a:r>
              <a:rPr lang="en-US" dirty="0" smtClean="0"/>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dirty="0" smtClean="0"/>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dirty="0" smtClean="0"/>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p:txBody>
      </p:sp>
      <p:sp>
        <p:nvSpPr>
          <p:cNvPr id="16" name="Text Placeholder 15"/>
          <p:cNvSpPr>
            <a:spLocks noGrp="1"/>
          </p:cNvSpPr>
          <p:nvPr>
            <p:ph type="body" sz="quarter" idx="14"/>
          </p:nvPr>
        </p:nvSpPr>
        <p:spPr/>
        <p:txBody>
          <a:bodyPr/>
          <a:lstStyle/>
          <a:p>
            <a:pPr lvl="0"/>
            <a:r>
              <a:rPr lang="en-US" dirty="0" smtClean="0"/>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lvl="0"/>
            <a:r>
              <a:rPr lang="en-US" dirty="0" smtClean="0"/>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lvl="0" algn="ctr"/>
            <a:r>
              <a:rPr lang="en-US" dirty="0" smtClean="0"/>
              <a:t>For more information, see </a:t>
            </a:r>
            <a:r>
              <a:rPr lang="en-US" b="1" dirty="0" smtClean="0"/>
              <a:t>Use of Microsoft Copyrighted Content </a:t>
            </a:r>
            <a:r>
              <a:rPr lang="en-US" dirty="0" smtClean="0"/>
              <a:t>at</a:t>
            </a:r>
            <a:br>
              <a:rPr lang="en-US" dirty="0" smtClean="0"/>
            </a:br>
            <a:r>
              <a:rPr lang="en-US" i="1" dirty="0" smtClean="0">
                <a:hlinkClick r:id="rId3"/>
              </a:rPr>
              <a:t>http</a:t>
            </a:r>
            <a:r>
              <a:rPr lang="en-US" dirty="0" smtClean="0">
                <a:hlinkClick r:id="rId3"/>
              </a:rPr>
              <a:t>://www.microsoft.com/about/legal/permissions/</a:t>
            </a:r>
            <a:endParaRPr lang="en-US" dirty="0" smtClean="0"/>
          </a:p>
          <a:p>
            <a:pPr lvl="0"/>
            <a:r>
              <a:rPr lang="en-US" dirty="0" smtClean="0"/>
              <a:t>Microsoft®, Internet Explorer®,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17" name="Text Placeholder 16"/>
          <p:cNvSpPr>
            <a:spLocks noGrp="1"/>
          </p:cNvSpPr>
          <p:nvPr>
            <p:ph type="body" sz="quarter" idx="15"/>
          </p:nvPr>
        </p:nvSpPr>
        <p:spPr/>
        <p:txBody>
          <a:bodyPr/>
          <a:lstStyle/>
          <a:p>
            <a:pPr lvl="0"/>
            <a:r>
              <a:rPr lang="en-US" dirty="0" smtClean="0"/>
              <a:t>Copyright and Trademarks </a:t>
            </a:r>
          </a:p>
          <a:p>
            <a:endParaRPr lang="en-US" dirty="0"/>
          </a:p>
        </p:txBody>
      </p:sp>
      <p:sp>
        <p:nvSpPr>
          <p:cNvPr id="29" name="Text Placeholder 28"/>
          <p:cNvSpPr>
            <a:spLocks noGrp="1"/>
          </p:cNvSpPr>
          <p:nvPr>
            <p:ph type="body" sz="quarter" idx="17"/>
          </p:nvPr>
        </p:nvSpPr>
        <p:spPr/>
        <p:txBody>
          <a:bodyPr/>
          <a:lstStyle/>
          <a:p>
            <a:pPr lvl="0"/>
            <a:r>
              <a:rPr lang="en-US" dirty="0" smtClean="0"/>
              <a:t>© 2011 Microsoft Corporation. All rights reserved.</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a:t>Students: How to View this Presentation</a:t>
            </a:r>
          </a:p>
        </p:txBody>
      </p:sp>
      <p:sp>
        <p:nvSpPr>
          <p:cNvPr id="10" name="Content Placeholder 9"/>
          <p:cNvSpPr>
            <a:spLocks noGrp="1"/>
          </p:cNvSpPr>
          <p:nvPr>
            <p:ph idx="1"/>
          </p:nvPr>
        </p:nvSpPr>
        <p:spPr/>
        <p:txBody>
          <a:bodyPr>
            <a:normAutofit/>
          </a:bodyPr>
          <a:lstStyle/>
          <a:p>
            <a:r>
              <a:rPr lang="en-US" dirty="0"/>
              <a:t>Switch to Notes Page view</a:t>
            </a:r>
          </a:p>
          <a:p>
            <a:pPr lvl="1"/>
            <a:r>
              <a:rPr lang="en-US" dirty="0"/>
              <a:t>Click View on the ribbon and select Notes Page</a:t>
            </a:r>
          </a:p>
          <a:p>
            <a:pPr lvl="1"/>
            <a:r>
              <a:rPr lang="en-US" dirty="0"/>
              <a:t>Use page up or page down to navigate</a:t>
            </a:r>
          </a:p>
          <a:p>
            <a:pPr lvl="1"/>
            <a:r>
              <a:rPr lang="en-US" dirty="0"/>
              <a:t>Zoom in or out as needed</a:t>
            </a:r>
          </a:p>
          <a:p>
            <a:r>
              <a:rPr lang="en-US" dirty="0"/>
              <a:t>Most slides will have supporting text that you can view now or after the delivery</a:t>
            </a:r>
          </a:p>
          <a:p>
            <a:r>
              <a:rPr lang="en-US" dirty="0"/>
              <a:t>Add notes to your copy of the presentation if you want to.</a:t>
            </a:r>
          </a:p>
          <a:p>
            <a:r>
              <a:rPr lang="en-US" dirty="0"/>
              <a:t>You take the presentation files home with you.</a:t>
            </a:r>
          </a:p>
          <a:p>
            <a:pPr lvl="0"/>
            <a:endParaRPr lang="en-US" dirty="0" smtClean="0"/>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2</a:t>
            </a:fld>
            <a:endParaRPr lang="en-US" dirty="0">
              <a:solidFill>
                <a:prstClr val="white"/>
              </a:solidFill>
            </a:endParaRPr>
          </a:p>
        </p:txBody>
      </p:sp>
    </p:spTree>
    <p:extLst>
      <p:ext uri="{BB962C8B-B14F-4D97-AF65-F5344CB8AC3E}">
        <p14:creationId xmlns:p14="http://schemas.microsoft.com/office/powerpoint/2010/main" val="327290297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Objectives</a:t>
            </a:r>
            <a:endParaRPr lang="en-AU" dirty="0"/>
          </a:p>
        </p:txBody>
      </p:sp>
      <p:sp>
        <p:nvSpPr>
          <p:cNvPr id="6" name="Content Placeholder 5"/>
          <p:cNvSpPr>
            <a:spLocks noGrp="1"/>
          </p:cNvSpPr>
          <p:nvPr>
            <p:ph idx="1"/>
          </p:nvPr>
        </p:nvSpPr>
        <p:spPr/>
        <p:txBody>
          <a:bodyPr/>
          <a:lstStyle/>
          <a:p>
            <a:r>
              <a:rPr lang="en-AU" dirty="0"/>
              <a:t>Understand the important </a:t>
            </a:r>
            <a:r>
              <a:rPr lang="en-AU" dirty="0" smtClean="0"/>
              <a:t>types </a:t>
            </a:r>
            <a:r>
              <a:rPr lang="en-AU" dirty="0"/>
              <a:t>of query hints for performance</a:t>
            </a:r>
          </a:p>
          <a:p>
            <a:r>
              <a:rPr lang="en-AU" dirty="0"/>
              <a:t>Explain how plan guides influence the optimization of queries</a:t>
            </a:r>
          </a:p>
          <a:p>
            <a:r>
              <a:rPr lang="en-AU" dirty="0"/>
              <a:t>Optimize a query for a specific parameter value by using plan guides</a:t>
            </a:r>
          </a:p>
          <a:p>
            <a:r>
              <a:rPr lang="en-AU" dirty="0"/>
              <a:t>Create a plan guide from cache to ensure a consistent query </a:t>
            </a:r>
            <a:r>
              <a:rPr lang="en-AU" dirty="0" smtClean="0"/>
              <a:t>plan</a:t>
            </a:r>
            <a:endParaRPr lang="en-AU" dirty="0"/>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42123490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Hint Types</a:t>
            </a:r>
            <a:endParaRPr lang="en-AU" dirty="0"/>
          </a:p>
        </p:txBody>
      </p:sp>
      <p:sp>
        <p:nvSpPr>
          <p:cNvPr id="3" name="Content Placeholder 2"/>
          <p:cNvSpPr>
            <a:spLocks noGrp="1"/>
          </p:cNvSpPr>
          <p:nvPr>
            <p:ph idx="1"/>
          </p:nvPr>
        </p:nvSpPr>
        <p:spPr/>
        <p:txBody>
          <a:bodyPr/>
          <a:lstStyle/>
          <a:p>
            <a:r>
              <a:rPr lang="en-AU" dirty="0" smtClean="0"/>
              <a:t>Query Hints</a:t>
            </a:r>
          </a:p>
          <a:p>
            <a:pPr lvl="1"/>
            <a:r>
              <a:rPr lang="en-AU" dirty="0"/>
              <a:t>used to guide the query optimiser</a:t>
            </a:r>
          </a:p>
          <a:p>
            <a:pPr lvl="1"/>
            <a:r>
              <a:rPr lang="en-AU" dirty="0" smtClean="0"/>
              <a:t>specified using the OPTION clause</a:t>
            </a:r>
          </a:p>
          <a:p>
            <a:pPr lvl="1"/>
            <a:r>
              <a:rPr lang="en-AU" dirty="0" smtClean="0"/>
              <a:t>applies to the whole query</a:t>
            </a:r>
            <a:endParaRPr lang="en-AU" dirty="0"/>
          </a:p>
          <a:p>
            <a:pPr lvl="1"/>
            <a:r>
              <a:rPr lang="en-AU" dirty="0" smtClean="0"/>
              <a:t>e.g. OPTIMIZE FOR, FAST N, KEEP PLAN</a:t>
            </a:r>
          </a:p>
          <a:p>
            <a:r>
              <a:rPr lang="en-AU" dirty="0" smtClean="0"/>
              <a:t>Table Hints</a:t>
            </a:r>
          </a:p>
          <a:p>
            <a:pPr lvl="1"/>
            <a:r>
              <a:rPr lang="en-AU" dirty="0" smtClean="0"/>
              <a:t>Applies to a single table in the query</a:t>
            </a:r>
          </a:p>
          <a:p>
            <a:pPr lvl="1"/>
            <a:r>
              <a:rPr lang="en-AU" dirty="0" smtClean="0"/>
              <a:t>e.g. FORCESEEK, FORCESCAN, Index</a:t>
            </a:r>
          </a:p>
          <a:p>
            <a:r>
              <a:rPr lang="en-AU" dirty="0" smtClean="0"/>
              <a:t>Join Hints</a:t>
            </a:r>
          </a:p>
          <a:p>
            <a:pPr lvl="1"/>
            <a:r>
              <a:rPr lang="en-AU" dirty="0" smtClean="0"/>
              <a:t>apply to a join only</a:t>
            </a:r>
          </a:p>
          <a:p>
            <a:pPr lvl="1"/>
            <a:r>
              <a:rPr lang="en-AU" dirty="0" smtClean="0"/>
              <a:t>e.g. nested loops, merge join, hash join</a:t>
            </a:r>
            <a:endParaRPr lang="en-AU" dirty="0"/>
          </a:p>
          <a:p>
            <a:endParaRPr lang="en-AU" dirty="0"/>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4</a:t>
            </a:fld>
            <a:endParaRPr lang="en-US">
              <a:solidFill>
                <a:prstClr val="white"/>
              </a:solidFill>
            </a:endParaRPr>
          </a:p>
        </p:txBody>
      </p:sp>
    </p:spTree>
    <p:extLst>
      <p:ext uri="{BB962C8B-B14F-4D97-AF65-F5344CB8AC3E}">
        <p14:creationId xmlns:p14="http://schemas.microsoft.com/office/powerpoint/2010/main" val="35231039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Query Hints</a:t>
            </a:r>
            <a:endParaRPr lang="en-AU" dirty="0"/>
          </a:p>
        </p:txBody>
      </p:sp>
      <p:sp>
        <p:nvSpPr>
          <p:cNvPr id="3" name="Content Placeholder 2"/>
          <p:cNvSpPr>
            <a:spLocks noGrp="1"/>
          </p:cNvSpPr>
          <p:nvPr>
            <p:ph idx="1"/>
          </p:nvPr>
        </p:nvSpPr>
        <p:spPr/>
        <p:txBody>
          <a:bodyPr/>
          <a:lstStyle/>
          <a:p>
            <a:r>
              <a:rPr lang="en-AU" dirty="0" smtClean="0"/>
              <a:t>OPTIMIZE FOR</a:t>
            </a:r>
          </a:p>
          <a:p>
            <a:pPr lvl="1"/>
            <a:r>
              <a:rPr lang="en-AU" dirty="0" smtClean="0"/>
              <a:t>VALUE</a:t>
            </a:r>
          </a:p>
          <a:p>
            <a:pPr lvl="1"/>
            <a:r>
              <a:rPr lang="en-AU" dirty="0" smtClean="0"/>
              <a:t>UNKNOWN</a:t>
            </a:r>
          </a:p>
          <a:p>
            <a:r>
              <a:rPr lang="en-AU" dirty="0" smtClean="0"/>
              <a:t>RECOMPILE</a:t>
            </a:r>
          </a:p>
          <a:p>
            <a:r>
              <a:rPr lang="en-AU" dirty="0"/>
              <a:t>FAST N</a:t>
            </a:r>
          </a:p>
          <a:p>
            <a:r>
              <a:rPr lang="en-AU" dirty="0"/>
              <a:t>FORCE </a:t>
            </a:r>
            <a:r>
              <a:rPr lang="en-AU" dirty="0" smtClean="0"/>
              <a:t>ORDER</a:t>
            </a:r>
          </a:p>
          <a:p>
            <a:pPr marL="0" indent="0">
              <a:buNone/>
            </a:pPr>
            <a:endParaRPr lang="en-AU" dirty="0"/>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5</a:t>
            </a:fld>
            <a:endParaRPr lang="en-US">
              <a:solidFill>
                <a:prstClr val="white"/>
              </a:solidFill>
            </a:endParaRPr>
          </a:p>
        </p:txBody>
      </p:sp>
    </p:spTree>
    <p:extLst>
      <p:ext uri="{BB962C8B-B14F-4D97-AF65-F5344CB8AC3E}">
        <p14:creationId xmlns:p14="http://schemas.microsoft.com/office/powerpoint/2010/main" val="352723507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Table Hints</a:t>
            </a:r>
            <a:endParaRPr lang="en-AU" dirty="0"/>
          </a:p>
        </p:txBody>
      </p:sp>
      <p:sp>
        <p:nvSpPr>
          <p:cNvPr id="6" name="Content Placeholder 5"/>
          <p:cNvSpPr>
            <a:spLocks noGrp="1"/>
          </p:cNvSpPr>
          <p:nvPr>
            <p:ph idx="1"/>
          </p:nvPr>
        </p:nvSpPr>
        <p:spPr/>
        <p:txBody>
          <a:bodyPr/>
          <a:lstStyle/>
          <a:p>
            <a:r>
              <a:rPr lang="en-AU" dirty="0" smtClean="0"/>
              <a:t>INDEX</a:t>
            </a:r>
          </a:p>
          <a:p>
            <a:r>
              <a:rPr lang="en-AU" dirty="0" smtClean="0"/>
              <a:t>FORCESEEK</a:t>
            </a:r>
          </a:p>
          <a:p>
            <a:pPr lvl="1"/>
            <a:r>
              <a:rPr lang="en-AU" dirty="0" smtClean="0"/>
              <a:t>no index</a:t>
            </a:r>
          </a:p>
          <a:p>
            <a:pPr lvl="1"/>
            <a:r>
              <a:rPr lang="en-AU" dirty="0" smtClean="0"/>
              <a:t>index specified</a:t>
            </a:r>
          </a:p>
          <a:p>
            <a:pPr lvl="1"/>
            <a:r>
              <a:rPr lang="en-AU" dirty="0" smtClean="0"/>
              <a:t>index and columns specified</a:t>
            </a:r>
          </a:p>
          <a:p>
            <a:r>
              <a:rPr lang="en-AU" dirty="0" smtClean="0"/>
              <a:t>FORCESCAN</a:t>
            </a:r>
          </a:p>
          <a:p>
            <a:pPr lvl="1"/>
            <a:r>
              <a:rPr lang="en-AU" dirty="0" smtClean="0"/>
              <a:t>no index</a:t>
            </a:r>
          </a:p>
          <a:p>
            <a:pPr lvl="1"/>
            <a:r>
              <a:rPr lang="en-AU" dirty="0" smtClean="0"/>
              <a:t>index specified</a:t>
            </a:r>
          </a:p>
          <a:p>
            <a:r>
              <a:rPr lang="en-AU" dirty="0" smtClean="0"/>
              <a:t>FASTFIRSTROW – discontinued in SQL Server 2012</a:t>
            </a:r>
          </a:p>
          <a:p>
            <a:pPr lvl="1"/>
            <a:r>
              <a:rPr lang="en-AU" dirty="0" smtClean="0"/>
              <a:t>use OPTION(FAST 1)</a:t>
            </a:r>
            <a:endParaRPr lang="en-AU" dirty="0"/>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11794769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Join Hints</a:t>
            </a:r>
            <a:endParaRPr lang="en-AU" dirty="0"/>
          </a:p>
        </p:txBody>
      </p:sp>
      <p:sp>
        <p:nvSpPr>
          <p:cNvPr id="3" name="Content Placeholder 2"/>
          <p:cNvSpPr>
            <a:spLocks noGrp="1"/>
          </p:cNvSpPr>
          <p:nvPr>
            <p:ph idx="1"/>
          </p:nvPr>
        </p:nvSpPr>
        <p:spPr/>
        <p:txBody>
          <a:bodyPr/>
          <a:lstStyle/>
          <a:p>
            <a:pPr lvl="0"/>
            <a:r>
              <a:rPr lang="en-AU" dirty="0"/>
              <a:t>Loop </a:t>
            </a:r>
          </a:p>
          <a:p>
            <a:pPr lvl="0"/>
            <a:r>
              <a:rPr lang="en-AU" dirty="0"/>
              <a:t>Merge </a:t>
            </a:r>
          </a:p>
          <a:p>
            <a:pPr lvl="0"/>
            <a:r>
              <a:rPr lang="en-AU" dirty="0"/>
              <a:t>Hash </a:t>
            </a:r>
            <a:endParaRPr lang="en-AU" dirty="0" smtClean="0"/>
          </a:p>
          <a:p>
            <a:pPr lvl="0"/>
            <a:r>
              <a:rPr lang="en-AU" dirty="0" smtClean="0"/>
              <a:t>Remote</a:t>
            </a:r>
            <a:endParaRPr lang="en-AU" dirty="0"/>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7</a:t>
            </a:fld>
            <a:endParaRPr lang="en-US">
              <a:solidFill>
                <a:prstClr val="white"/>
              </a:solidFill>
            </a:endParaRPr>
          </a:p>
        </p:txBody>
      </p:sp>
    </p:spTree>
    <p:extLst>
      <p:ext uri="{BB962C8B-B14F-4D97-AF65-F5344CB8AC3E}">
        <p14:creationId xmlns:p14="http://schemas.microsoft.com/office/powerpoint/2010/main" val="55392138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USE PLAN</a:t>
            </a:r>
            <a:endParaRPr lang="en-AU" dirty="0"/>
          </a:p>
        </p:txBody>
      </p:sp>
      <p:sp>
        <p:nvSpPr>
          <p:cNvPr id="3" name="Content Placeholder 2"/>
          <p:cNvSpPr>
            <a:spLocks noGrp="1"/>
          </p:cNvSpPr>
          <p:nvPr>
            <p:ph idx="1"/>
          </p:nvPr>
        </p:nvSpPr>
        <p:spPr/>
        <p:txBody>
          <a:bodyPr/>
          <a:lstStyle/>
          <a:p>
            <a:r>
              <a:rPr lang="en-AU" dirty="0" smtClean="0"/>
              <a:t>Used to explicitly guide the optimizer to use a specific plan</a:t>
            </a:r>
          </a:p>
          <a:p>
            <a:pPr lvl="1"/>
            <a:r>
              <a:rPr lang="en-AU" dirty="0" smtClean="0"/>
              <a:t>Only for SELECT and SELECT INTO statements</a:t>
            </a:r>
          </a:p>
          <a:p>
            <a:r>
              <a:rPr lang="en-AU" dirty="0"/>
              <a:t>Accepts </a:t>
            </a:r>
            <a:r>
              <a:rPr lang="en-AU" dirty="0" smtClean="0"/>
              <a:t>an </a:t>
            </a:r>
            <a:r>
              <a:rPr lang="en-AU" dirty="0"/>
              <a:t>XML </a:t>
            </a:r>
            <a:r>
              <a:rPr lang="en-AU" dirty="0" err="1"/>
              <a:t>showplan</a:t>
            </a:r>
            <a:r>
              <a:rPr lang="en-AU" dirty="0"/>
              <a:t> as the </a:t>
            </a:r>
            <a:r>
              <a:rPr lang="en-AU" dirty="0" smtClean="0"/>
              <a:t>parameter</a:t>
            </a:r>
          </a:p>
          <a:p>
            <a:r>
              <a:rPr lang="en-AU" dirty="0" smtClean="0"/>
              <a:t>Plans larger than 8kb cannot be used</a:t>
            </a:r>
          </a:p>
          <a:p>
            <a:endParaRPr lang="en-AU" dirty="0"/>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8</a:t>
            </a:fld>
            <a:endParaRPr lang="en-US">
              <a:solidFill>
                <a:prstClr val="white"/>
              </a:solidFill>
            </a:endParaRPr>
          </a:p>
        </p:txBody>
      </p:sp>
      <p:sp>
        <p:nvSpPr>
          <p:cNvPr id="5" name="Rectangle 4"/>
          <p:cNvSpPr/>
          <p:nvPr/>
        </p:nvSpPr>
        <p:spPr>
          <a:xfrm>
            <a:off x="1115616" y="2996952"/>
            <a:ext cx="7344816" cy="3216548"/>
          </a:xfrm>
          <a:prstGeom prst="rect">
            <a:avLst/>
          </a:prstGeom>
          <a:solidFill>
            <a:srgbClr val="D9D9D9"/>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400" dirty="0">
                <a:solidFill>
                  <a:srgbClr val="0000FF"/>
                </a:solidFill>
                <a:latin typeface="Lucida Sans Typewriter" pitchFamily="49" charset="0"/>
              </a:rPr>
              <a:t>SELECT</a:t>
            </a:r>
            <a:r>
              <a:rPr lang="en-AU" sz="1400" dirty="0">
                <a:solidFill>
                  <a:prstClr val="black"/>
                </a:solidFill>
                <a:latin typeface="Lucida Sans Typewriter" pitchFamily="49" charset="0"/>
              </a:rPr>
              <a:t> </a:t>
            </a:r>
            <a:r>
              <a:rPr lang="en-AU" sz="1400" dirty="0">
                <a:solidFill>
                  <a:srgbClr val="808080"/>
                </a:solidFill>
                <a:latin typeface="Lucida Sans Typewriter" pitchFamily="49" charset="0"/>
              </a:rPr>
              <a:t>*</a:t>
            </a:r>
            <a:endParaRPr lang="en-AU" sz="1400" dirty="0">
              <a:solidFill>
                <a:prstClr val="black"/>
              </a:solidFill>
              <a:latin typeface="Lucida Sans Typewriter" pitchFamily="49" charset="0"/>
            </a:endParaRPr>
          </a:p>
          <a:p>
            <a:r>
              <a:rPr lang="en-AU" sz="1400" dirty="0">
                <a:solidFill>
                  <a:srgbClr val="0000FF"/>
                </a:solidFill>
                <a:latin typeface="Lucida Sans Typewriter" pitchFamily="49" charset="0"/>
              </a:rPr>
              <a:t>FROM</a:t>
            </a:r>
            <a:r>
              <a:rPr lang="en-AU" sz="1400" dirty="0">
                <a:solidFill>
                  <a:prstClr val="black"/>
                </a:solidFill>
                <a:latin typeface="Lucida Sans Typewriter" pitchFamily="49" charset="0"/>
              </a:rPr>
              <a:t> </a:t>
            </a:r>
            <a:r>
              <a:rPr lang="en-AU" sz="1400" dirty="0">
                <a:solidFill>
                  <a:srgbClr val="008080"/>
                </a:solidFill>
                <a:latin typeface="Lucida Sans Typewriter" pitchFamily="49" charset="0"/>
              </a:rPr>
              <a:t>Sales</a:t>
            </a:r>
            <a:r>
              <a:rPr lang="en-AU" sz="1400" dirty="0">
                <a:solidFill>
                  <a:srgbClr val="808080"/>
                </a:solidFill>
                <a:latin typeface="Lucida Sans Typewriter" pitchFamily="49" charset="0"/>
              </a:rPr>
              <a:t>.</a:t>
            </a:r>
            <a:r>
              <a:rPr lang="en-AU" sz="1400" dirty="0">
                <a:solidFill>
                  <a:srgbClr val="008080"/>
                </a:solidFill>
                <a:latin typeface="Lucida Sans Typewriter" pitchFamily="49" charset="0"/>
              </a:rPr>
              <a:t>SalesOrderHeader</a:t>
            </a:r>
            <a:r>
              <a:rPr lang="en-AU" sz="1400" dirty="0">
                <a:solidFill>
                  <a:prstClr val="black"/>
                </a:solidFill>
                <a:latin typeface="Lucida Sans Typewriter" pitchFamily="49" charset="0"/>
              </a:rPr>
              <a:t> </a:t>
            </a:r>
            <a:r>
              <a:rPr lang="en-AU" sz="1400" dirty="0">
                <a:solidFill>
                  <a:srgbClr val="008080"/>
                </a:solidFill>
                <a:latin typeface="Lucida Sans Typewriter" pitchFamily="49" charset="0"/>
              </a:rPr>
              <a:t>h</a:t>
            </a:r>
            <a:r>
              <a:rPr lang="en-AU" sz="1400" dirty="0">
                <a:solidFill>
                  <a:srgbClr val="808080"/>
                </a:solidFill>
                <a:latin typeface="Lucida Sans Typewriter" pitchFamily="49" charset="0"/>
              </a:rPr>
              <a:t>,</a:t>
            </a:r>
            <a:r>
              <a:rPr lang="en-AU" sz="1400" dirty="0">
                <a:solidFill>
                  <a:prstClr val="black"/>
                </a:solidFill>
                <a:latin typeface="Lucida Sans Typewriter" pitchFamily="49" charset="0"/>
              </a:rPr>
              <a:t> </a:t>
            </a:r>
            <a:r>
              <a:rPr lang="en-AU" sz="1400" dirty="0" err="1">
                <a:solidFill>
                  <a:srgbClr val="008080"/>
                </a:solidFill>
                <a:latin typeface="Lucida Sans Typewriter" pitchFamily="49" charset="0"/>
              </a:rPr>
              <a:t>Sales</a:t>
            </a:r>
            <a:r>
              <a:rPr lang="en-AU" sz="1400" dirty="0" err="1">
                <a:solidFill>
                  <a:srgbClr val="808080"/>
                </a:solidFill>
                <a:latin typeface="Lucida Sans Typewriter" pitchFamily="49" charset="0"/>
              </a:rPr>
              <a:t>.</a:t>
            </a:r>
            <a:r>
              <a:rPr lang="en-AU" sz="1400" dirty="0" err="1">
                <a:solidFill>
                  <a:srgbClr val="008080"/>
                </a:solidFill>
                <a:latin typeface="Lucida Sans Typewriter" pitchFamily="49" charset="0"/>
              </a:rPr>
              <a:t>SalesOrderDetail</a:t>
            </a:r>
            <a:r>
              <a:rPr lang="en-AU" sz="1400" dirty="0">
                <a:solidFill>
                  <a:prstClr val="black"/>
                </a:solidFill>
                <a:latin typeface="Lucida Sans Typewriter" pitchFamily="49" charset="0"/>
              </a:rPr>
              <a:t> </a:t>
            </a:r>
          </a:p>
          <a:p>
            <a:r>
              <a:rPr lang="en-AU" sz="1400" dirty="0">
                <a:solidFill>
                  <a:srgbClr val="0000FF"/>
                </a:solidFill>
                <a:latin typeface="Lucida Sans Typewriter" pitchFamily="49" charset="0"/>
              </a:rPr>
              <a:t>OPTION </a:t>
            </a:r>
            <a:r>
              <a:rPr lang="en-AU" sz="1400" dirty="0">
                <a:solidFill>
                  <a:srgbClr val="808080"/>
                </a:solidFill>
                <a:latin typeface="Lucida Sans Typewriter" pitchFamily="49" charset="0"/>
              </a:rPr>
              <a:t>(</a:t>
            </a:r>
            <a:r>
              <a:rPr lang="en-AU" sz="1400" dirty="0">
                <a:solidFill>
                  <a:srgbClr val="0000FF"/>
                </a:solidFill>
                <a:latin typeface="Lucida Sans Typewriter" pitchFamily="49" charset="0"/>
              </a:rPr>
              <a:t>USE</a:t>
            </a:r>
            <a:r>
              <a:rPr lang="en-AU" sz="1400" dirty="0">
                <a:solidFill>
                  <a:prstClr val="black"/>
                </a:solidFill>
                <a:latin typeface="Lucida Sans Typewriter" pitchFamily="49" charset="0"/>
              </a:rPr>
              <a:t> </a:t>
            </a:r>
            <a:r>
              <a:rPr lang="en-AU" sz="1400" dirty="0">
                <a:solidFill>
                  <a:srgbClr val="0000FF"/>
                </a:solidFill>
                <a:latin typeface="Lucida Sans Typewriter" pitchFamily="49" charset="0"/>
              </a:rPr>
              <a:t>PLAN</a:t>
            </a:r>
            <a:r>
              <a:rPr lang="en-AU" sz="1400" dirty="0">
                <a:solidFill>
                  <a:prstClr val="black"/>
                </a:solidFill>
                <a:latin typeface="Lucida Sans Typewriter" pitchFamily="49" charset="0"/>
              </a:rPr>
              <a:t> </a:t>
            </a:r>
            <a:r>
              <a:rPr lang="en-AU" sz="1400" dirty="0">
                <a:solidFill>
                  <a:srgbClr val="FF0000"/>
                </a:solidFill>
                <a:latin typeface="Lucida Sans Typewriter" pitchFamily="49" charset="0"/>
              </a:rPr>
              <a:t>N'&lt;</a:t>
            </a:r>
            <a:r>
              <a:rPr lang="en-AU" sz="1400" dirty="0" err="1">
                <a:solidFill>
                  <a:srgbClr val="FF0000"/>
                </a:solidFill>
                <a:latin typeface="Lucida Sans Typewriter" pitchFamily="49" charset="0"/>
              </a:rPr>
              <a:t>ShowPlanXML</a:t>
            </a:r>
            <a:r>
              <a:rPr lang="en-AU" sz="1400" dirty="0">
                <a:solidFill>
                  <a:srgbClr val="FF0000"/>
                </a:solidFill>
                <a:latin typeface="Lucida Sans Typewriter" pitchFamily="49" charset="0"/>
              </a:rPr>
              <a:t> </a:t>
            </a:r>
            <a:r>
              <a:rPr lang="en-AU" sz="1400" dirty="0" err="1" smtClean="0">
                <a:solidFill>
                  <a:srgbClr val="FF0000"/>
                </a:solidFill>
                <a:latin typeface="Lucida Sans Typewriter" pitchFamily="49" charset="0"/>
              </a:rPr>
              <a:t>xmlns</a:t>
            </a:r>
            <a:r>
              <a:rPr lang="en-AU" sz="1400" dirty="0">
                <a:solidFill>
                  <a:srgbClr val="FF0000"/>
                </a:solidFill>
                <a:latin typeface="Lucida Sans Typewriter" pitchFamily="49" charset="0"/>
              </a:rPr>
              <a:t>="http://schemas.microsoft.com/</a:t>
            </a:r>
            <a:r>
              <a:rPr lang="en-AU" sz="1400" dirty="0" err="1">
                <a:solidFill>
                  <a:srgbClr val="FF0000"/>
                </a:solidFill>
                <a:latin typeface="Lucida Sans Typewriter" pitchFamily="49" charset="0"/>
              </a:rPr>
              <a:t>sqlserver</a:t>
            </a:r>
            <a:r>
              <a:rPr lang="en-AU" sz="1400" dirty="0">
                <a:solidFill>
                  <a:srgbClr val="FF0000"/>
                </a:solidFill>
                <a:latin typeface="Lucida Sans Typewriter" pitchFamily="49" charset="0"/>
              </a:rPr>
              <a:t>/2004/07/</a:t>
            </a:r>
            <a:r>
              <a:rPr lang="en-AU" sz="1400" dirty="0" err="1">
                <a:solidFill>
                  <a:srgbClr val="FF0000"/>
                </a:solidFill>
                <a:latin typeface="Lucida Sans Typewriter" pitchFamily="49" charset="0"/>
              </a:rPr>
              <a:t>showplan</a:t>
            </a:r>
            <a:r>
              <a:rPr lang="en-AU" sz="1400" dirty="0">
                <a:solidFill>
                  <a:srgbClr val="FF0000"/>
                </a:solidFill>
                <a:latin typeface="Lucida Sans Typewriter" pitchFamily="49" charset="0"/>
              </a:rPr>
              <a:t>" Version="0.5" </a:t>
            </a:r>
            <a:endParaRPr lang="en-AU" sz="1400" dirty="0">
              <a:solidFill>
                <a:prstClr val="black"/>
              </a:solidFill>
              <a:latin typeface="Lucida Sans Typewriter" pitchFamily="49" charset="0"/>
            </a:endParaRPr>
          </a:p>
          <a:p>
            <a:r>
              <a:rPr lang="en-AU" sz="1400" dirty="0">
                <a:solidFill>
                  <a:srgbClr val="FF0000"/>
                </a:solidFill>
                <a:latin typeface="Lucida Sans Typewriter" pitchFamily="49" charset="0"/>
              </a:rPr>
              <a:t>Build="9.00.1187.07"&gt;</a:t>
            </a:r>
            <a:endParaRPr lang="en-AU" sz="1400" dirty="0">
              <a:solidFill>
                <a:prstClr val="black"/>
              </a:solidFill>
              <a:latin typeface="Lucida Sans Typewriter" pitchFamily="49" charset="0"/>
            </a:endParaRPr>
          </a:p>
          <a:p>
            <a:r>
              <a:rPr lang="en-AU" sz="1400" dirty="0">
                <a:solidFill>
                  <a:srgbClr val="FF0000"/>
                </a:solidFill>
                <a:latin typeface="Lucida Sans Typewriter" pitchFamily="49" charset="0"/>
              </a:rPr>
              <a:t>  &lt;</a:t>
            </a:r>
            <a:r>
              <a:rPr lang="en-AU" sz="1400" dirty="0" err="1">
                <a:solidFill>
                  <a:srgbClr val="FF0000"/>
                </a:solidFill>
                <a:latin typeface="Lucida Sans Typewriter" pitchFamily="49" charset="0"/>
              </a:rPr>
              <a:t>BatchSequence</a:t>
            </a:r>
            <a:r>
              <a:rPr lang="en-AU" sz="1400" dirty="0">
                <a:solidFill>
                  <a:srgbClr val="FF0000"/>
                </a:solidFill>
                <a:latin typeface="Lucida Sans Typewriter" pitchFamily="49" charset="0"/>
              </a:rPr>
              <a:t>&gt;</a:t>
            </a:r>
            <a:endParaRPr lang="en-AU" sz="1400" dirty="0">
              <a:solidFill>
                <a:prstClr val="black"/>
              </a:solidFill>
              <a:latin typeface="Lucida Sans Typewriter" pitchFamily="49" charset="0"/>
            </a:endParaRPr>
          </a:p>
          <a:p>
            <a:r>
              <a:rPr lang="en-AU" sz="1400" dirty="0">
                <a:solidFill>
                  <a:srgbClr val="FF0000"/>
                </a:solidFill>
                <a:latin typeface="Lucida Sans Typewriter" pitchFamily="49" charset="0"/>
              </a:rPr>
              <a:t>    &lt;Batch&gt;</a:t>
            </a:r>
            <a:endParaRPr lang="en-AU" sz="1400" dirty="0">
              <a:solidFill>
                <a:prstClr val="black"/>
              </a:solidFill>
              <a:latin typeface="Lucida Sans Typewriter" pitchFamily="49" charset="0"/>
            </a:endParaRPr>
          </a:p>
          <a:p>
            <a:r>
              <a:rPr lang="en-AU" sz="1400" dirty="0">
                <a:solidFill>
                  <a:srgbClr val="FF0000"/>
                </a:solidFill>
                <a:latin typeface="Lucida Sans Typewriter" pitchFamily="49" charset="0"/>
              </a:rPr>
              <a:t>      &lt;Statements&gt;</a:t>
            </a:r>
            <a:endParaRPr lang="en-AU" sz="1400" dirty="0">
              <a:solidFill>
                <a:prstClr val="black"/>
              </a:solidFill>
              <a:latin typeface="Lucida Sans Typewriter" pitchFamily="49" charset="0"/>
            </a:endParaRPr>
          </a:p>
          <a:p>
            <a:r>
              <a:rPr lang="en-AU" sz="1400" dirty="0">
                <a:solidFill>
                  <a:srgbClr val="FF0000"/>
                </a:solidFill>
                <a:latin typeface="Lucida Sans Typewriter" pitchFamily="49" charset="0"/>
              </a:rPr>
              <a:t>   …</a:t>
            </a:r>
            <a:endParaRPr lang="en-AU" sz="1400" dirty="0">
              <a:solidFill>
                <a:prstClr val="black"/>
              </a:solidFill>
              <a:latin typeface="Lucida Sans Typewriter" pitchFamily="49" charset="0"/>
            </a:endParaRPr>
          </a:p>
          <a:p>
            <a:r>
              <a:rPr lang="en-AU" sz="1400" dirty="0">
                <a:solidFill>
                  <a:srgbClr val="FF0000"/>
                </a:solidFill>
                <a:latin typeface="Lucida Sans Typewriter" pitchFamily="49" charset="0"/>
              </a:rPr>
              <a:t>      &lt;/Statements&gt;</a:t>
            </a:r>
            <a:endParaRPr lang="en-AU" sz="1400" dirty="0">
              <a:solidFill>
                <a:prstClr val="black"/>
              </a:solidFill>
              <a:latin typeface="Lucida Sans Typewriter" pitchFamily="49" charset="0"/>
            </a:endParaRPr>
          </a:p>
          <a:p>
            <a:r>
              <a:rPr lang="en-AU" sz="1400" dirty="0">
                <a:solidFill>
                  <a:srgbClr val="FF0000"/>
                </a:solidFill>
                <a:latin typeface="Lucida Sans Typewriter" pitchFamily="49" charset="0"/>
              </a:rPr>
              <a:t>    &lt;/Batch&gt;</a:t>
            </a:r>
            <a:endParaRPr lang="en-AU" sz="1400" dirty="0">
              <a:solidFill>
                <a:prstClr val="black"/>
              </a:solidFill>
              <a:latin typeface="Lucida Sans Typewriter" pitchFamily="49" charset="0"/>
            </a:endParaRPr>
          </a:p>
          <a:p>
            <a:r>
              <a:rPr lang="en-AU" sz="1400" dirty="0">
                <a:solidFill>
                  <a:srgbClr val="FF0000"/>
                </a:solidFill>
                <a:latin typeface="Lucida Sans Typewriter" pitchFamily="49" charset="0"/>
              </a:rPr>
              <a:t>  &lt;/</a:t>
            </a:r>
            <a:r>
              <a:rPr lang="en-AU" sz="1400" dirty="0" err="1">
                <a:solidFill>
                  <a:srgbClr val="FF0000"/>
                </a:solidFill>
                <a:latin typeface="Lucida Sans Typewriter" pitchFamily="49" charset="0"/>
              </a:rPr>
              <a:t>BatchSequence</a:t>
            </a:r>
            <a:r>
              <a:rPr lang="en-AU" sz="1400" dirty="0">
                <a:solidFill>
                  <a:srgbClr val="FF0000"/>
                </a:solidFill>
                <a:latin typeface="Lucida Sans Typewriter" pitchFamily="49" charset="0"/>
              </a:rPr>
              <a:t>&gt;</a:t>
            </a:r>
            <a:endParaRPr lang="en-AU" sz="1400" dirty="0">
              <a:solidFill>
                <a:prstClr val="black"/>
              </a:solidFill>
              <a:latin typeface="Lucida Sans Typewriter" pitchFamily="49" charset="0"/>
            </a:endParaRPr>
          </a:p>
          <a:p>
            <a:r>
              <a:rPr lang="en-AU" sz="1400" dirty="0">
                <a:solidFill>
                  <a:srgbClr val="FF0000"/>
                </a:solidFill>
                <a:latin typeface="Lucida Sans Typewriter" pitchFamily="49" charset="0"/>
              </a:rPr>
              <a:t>&lt;/</a:t>
            </a:r>
            <a:r>
              <a:rPr lang="en-AU" sz="1400" dirty="0" err="1">
                <a:solidFill>
                  <a:srgbClr val="FF0000"/>
                </a:solidFill>
                <a:latin typeface="Lucida Sans Typewriter" pitchFamily="49" charset="0"/>
              </a:rPr>
              <a:t>ShowPlanXML</a:t>
            </a:r>
            <a:r>
              <a:rPr lang="en-AU" sz="1400" dirty="0">
                <a:solidFill>
                  <a:srgbClr val="FF0000"/>
                </a:solidFill>
                <a:latin typeface="Lucida Sans Typewriter" pitchFamily="49" charset="0"/>
              </a:rPr>
              <a:t>&gt;</a:t>
            </a:r>
            <a:endParaRPr lang="en-AU" sz="1400" dirty="0">
              <a:solidFill>
                <a:prstClr val="black"/>
              </a:solidFill>
              <a:latin typeface="Lucida Sans Typewriter" pitchFamily="49" charset="0"/>
            </a:endParaRPr>
          </a:p>
          <a:p>
            <a:r>
              <a:rPr lang="en-AU" sz="1400" dirty="0">
                <a:solidFill>
                  <a:srgbClr val="FF0000"/>
                </a:solidFill>
                <a:latin typeface="Lucida Sans Typewriter" pitchFamily="49" charset="0"/>
              </a:rPr>
              <a:t>'</a:t>
            </a:r>
            <a:r>
              <a:rPr lang="en-AU" sz="1400" dirty="0">
                <a:solidFill>
                  <a:srgbClr val="808080"/>
                </a:solidFill>
                <a:latin typeface="Lucida Sans Typewriter" pitchFamily="49" charset="0"/>
              </a:rPr>
              <a:t>)</a:t>
            </a:r>
          </a:p>
        </p:txBody>
      </p:sp>
    </p:spTree>
    <p:extLst>
      <p:ext uri="{BB962C8B-B14F-4D97-AF65-F5344CB8AC3E}">
        <p14:creationId xmlns:p14="http://schemas.microsoft.com/office/powerpoint/2010/main" val="2341973128"/>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SQL Server 2012 Query Optimization">
  <a:themeElements>
    <a:clrScheme name="Custom 10">
      <a:dk1>
        <a:sysClr val="windowText" lastClr="000000"/>
      </a:dk1>
      <a:lt1>
        <a:sysClr val="window" lastClr="FFFFFF"/>
      </a:lt1>
      <a:dk2>
        <a:srgbClr val="385593"/>
      </a:dk2>
      <a:lt2>
        <a:srgbClr val="277EB5"/>
      </a:lt2>
      <a:accent1>
        <a:srgbClr val="E19004"/>
      </a:accent1>
      <a:accent2>
        <a:srgbClr val="9BBB59"/>
      </a:accent2>
      <a:accent3>
        <a:srgbClr val="FFE269"/>
      </a:accent3>
      <a:accent4>
        <a:srgbClr val="4F81BD"/>
      </a:accent4>
      <a:accent5>
        <a:srgbClr val="4BACC6"/>
      </a:accent5>
      <a:accent6>
        <a:srgbClr val="DAB77D"/>
      </a:accent6>
      <a:hlink>
        <a:srgbClr val="C0504D"/>
      </a:hlink>
      <a:folHlink>
        <a:srgbClr val="4F81BD"/>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40000"/>
            <a:lumOff val="60000"/>
          </a:schemeClr>
        </a:solidFill>
        <a:ln>
          <a:solidFill>
            <a:schemeClr val="accent4"/>
          </a:solidFill>
        </a:ln>
      </a:spPr>
      <a:bodyPr rtlCol="0" anchor="ctr"/>
      <a:lstStyle>
        <a:defPPr marL="228600" indent="-228600" algn="ctr">
          <a:buBlip>
            <a:blip xmlns:r="http://schemas.openxmlformats.org/officeDocument/2006/relationships" r:embed="rId1"/>
          </a:buBlip>
          <a:defRPr dirty="0" err="1" smtClean="0">
            <a:solidFill>
              <a:sysClr val="windowText" lastClr="000000"/>
            </a:solidFill>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marL="228600" indent="-228600">
          <a:buSzPct val="110000"/>
          <a:buBlip>
            <a:blip xmlns:r="http://schemas.openxmlformats.org/officeDocument/2006/relationships" r:embed="rId1"/>
          </a:buBlip>
          <a:defRPr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A892B5D7F0A643ACDB94198F650643" ma:contentTypeVersion="4" ma:contentTypeDescription="Create a new document." ma:contentTypeScope="" ma:versionID="459bf5778fc3f76627865e5465be7a54">
  <xsd:schema xmlns:xsd="http://www.w3.org/2001/XMLSchema" xmlns:xs="http://www.w3.org/2001/XMLSchema" xmlns:p="http://schemas.microsoft.com/office/2006/metadata/properties" xmlns:ns1="http://schemas.microsoft.com/sharepoint/v3" xmlns:ns2="e10c8cff-f1b9-462f-9532-75272795b724" targetNamespace="http://schemas.microsoft.com/office/2006/metadata/properties" ma:root="true" ma:fieldsID="126127bd73898789168f74e078ae3be9" ns1:_="" ns2:_="">
    <xsd:import namespace="http://schemas.microsoft.com/sharepoint/v3"/>
    <xsd:import namespace="e10c8cff-f1b9-462f-9532-75272795b724"/>
    <xsd:element name="properties">
      <xsd:complexType>
        <xsd:sequence>
          <xsd:element name="documentManagement">
            <xsd:complexType>
              <xsd:all>
                <xsd:element ref="ns1:AverageRating" minOccurs="0"/>
                <xsd:element ref="ns1:RatingCount" minOccurs="0"/>
                <xsd:element ref="ns2:Comment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e10c8cff-f1b9-462f-9532-75272795b724" elementFormDefault="qualified">
    <xsd:import namespace="http://schemas.microsoft.com/office/2006/documentManagement/types"/>
    <xsd:import namespace="http://schemas.microsoft.com/office/infopath/2007/PartnerControls"/>
    <xsd:element name="CommentCount" ma:index="10" nillable="true" ma:displayName="Comment Count" ma:description="Comment Count" ma:internalName="CommentCount" ma:readOnly="tru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DA6AE58-106E-460A-A33D-E4A6A3E0DB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10c8cff-f1b9-462f-9532-75272795b7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D22661E-0BAC-494A-86B4-DD4A1044C6B5}">
  <ds:schemaRefs>
    <ds:schemaRef ds:uri="http://schemas.microsoft.com/office/infopath/2007/PartnerControls"/>
    <ds:schemaRef ds:uri="http://purl.org/dc/elements/1.1/"/>
    <ds:schemaRef ds:uri="http://schemas.microsoft.com/office/2006/documentManagement/types"/>
    <ds:schemaRef ds:uri="http://purl.org/dc/terms/"/>
    <ds:schemaRef ds:uri="e10c8cff-f1b9-462f-9532-75272795b724"/>
    <ds:schemaRef ds:uri="http://purl.org/dc/dcmitype/"/>
    <ds:schemaRef ds:uri="http://schemas.openxmlformats.org/package/2006/metadata/core-properties"/>
    <ds:schemaRef ds:uri="http://schemas.microsoft.com/sharepoint/v3"/>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7205DE20-3E00-4460-8ABA-4110C899F8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SQL Server 2012 Query Optimization</Template>
  <TotalTime>9941</TotalTime>
  <Words>3560</Words>
  <Application>Microsoft Office PowerPoint</Application>
  <PresentationFormat>On-screen Show (4:3)</PresentationFormat>
  <Paragraphs>461</Paragraphs>
  <Slides>15</Slides>
  <Notes>14</Notes>
  <HiddenSlides>2</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SQL Server 2012 Query Optimization</vt:lpstr>
      <vt:lpstr>Lesson 22: Hints and Plan Freezing</vt:lpstr>
      <vt:lpstr>Conditions and Terms of Use </vt:lpstr>
      <vt:lpstr>Students: How to View this Presentation</vt:lpstr>
      <vt:lpstr>Objectives</vt:lpstr>
      <vt:lpstr>Hint Types</vt:lpstr>
      <vt:lpstr>Query Hints</vt:lpstr>
      <vt:lpstr>Table Hints</vt:lpstr>
      <vt:lpstr>Join Hints</vt:lpstr>
      <vt:lpstr>USE PLAN</vt:lpstr>
      <vt:lpstr>Plan Guides</vt:lpstr>
      <vt:lpstr>Plan Guides</vt:lpstr>
      <vt:lpstr>Plan guides from cache</vt:lpstr>
      <vt:lpstr>Plan Guides from Cache</vt:lpstr>
      <vt:lpstr>Lesson Review </vt:lpstr>
      <vt:lpstr>Module 4: Query Optimization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Peet Slikker</dc:creator>
  <cp:lastModifiedBy>Pam Lahoud</cp:lastModifiedBy>
  <cp:revision>729</cp:revision>
  <dcterms:created xsi:type="dcterms:W3CDTF">2011-12-01T02:53:59Z</dcterms:created>
  <dcterms:modified xsi:type="dcterms:W3CDTF">2012-12-18T01:12:26Z</dcterms:modified>
  <cp:version>061520111936</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0x0101005FA892B5D7F0A643ACDB94198F650643</vt:lpwstr>
  </property>
  <property fmtid="{D5CDD505-2E9C-101B-9397-08002B2CF9AE}" pid="3" name="TaxKeyword">
    <vt:lpwstr/>
  </property>
</Properties>
</file>