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 id="2147483764" r:id="rId5"/>
  </p:sldMasterIdLst>
  <p:notesMasterIdLst>
    <p:notesMasterId r:id="rId18"/>
  </p:notesMasterIdLst>
  <p:handoutMasterIdLst>
    <p:handoutMasterId r:id="rId19"/>
  </p:handoutMasterIdLst>
  <p:sldIdLst>
    <p:sldId id="295" r:id="rId6"/>
    <p:sldId id="262" r:id="rId7"/>
    <p:sldId id="298" r:id="rId8"/>
    <p:sldId id="267" r:id="rId9"/>
    <p:sldId id="294" r:id="rId10"/>
    <p:sldId id="292" r:id="rId11"/>
    <p:sldId id="300" r:id="rId12"/>
    <p:sldId id="306" r:id="rId13"/>
    <p:sldId id="301" r:id="rId14"/>
    <p:sldId id="302" r:id="rId15"/>
    <p:sldId id="304" r:id="rId16"/>
    <p:sldId id="305"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Ernest Ho" initials="EH" lastIdx="1" clrIdx="1">
    <p:extLst>
      <p:ext uri="{19B8F6BF-5375-455C-9EA6-DF929625EA0E}">
        <p15:presenceInfo xmlns:p15="http://schemas.microsoft.com/office/powerpoint/2012/main" userId="S-1-5-21-2146773085-903363285-719344707-967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FEE"/>
    <a:srgbClr val="BAE6D7"/>
    <a:srgbClr val="FFE48F"/>
    <a:srgbClr val="ECBA3C"/>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3061" autoAdjust="0"/>
    <p:restoredTop sz="62162" autoAdjust="0"/>
  </p:normalViewPr>
  <p:slideViewPr>
    <p:cSldViewPr>
      <p:cViewPr varScale="1">
        <p:scale>
          <a:sx n="70" d="100"/>
          <a:sy n="70" d="100"/>
        </p:scale>
        <p:origin x="240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4056" y="35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11-20T16:52:22.628" idx="1">
    <p:pos x="10" y="10"/>
    <p:text>•	Lesson 23, slide 8, incorrect/incomplete explanation on statement recompile (was in the 2005/2008 material)</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8/20/2013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ms161953.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pport.microsoft.com/kb/30873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ms181714(v=sql.110).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ms187105(v=SQL.110).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dirty="0" smtClean="0">
                <a:solidFill>
                  <a:schemeClr val="tx1"/>
                </a:solidFill>
                <a:effectLst/>
                <a:latin typeface="+mn-lt"/>
                <a:ea typeface="+mn-ea"/>
                <a:cs typeface="+mn-cs"/>
              </a:rPr>
              <a:t>DMV Recompile Detection</a:t>
            </a:r>
          </a:p>
          <a:p>
            <a:r>
              <a:rPr lang="en-US" sz="1200" kern="1200" dirty="0" smtClean="0">
                <a:solidFill>
                  <a:schemeClr val="tx1"/>
                </a:solidFill>
                <a:effectLst/>
                <a:latin typeface="+mn-lt"/>
                <a:ea typeface="+mn-ea"/>
                <a:cs typeface="+mn-cs"/>
              </a:rPr>
              <a:t>SQL traces provide the most details about recompiles and their causes, but you must set up traces and run them at the time of the recompile event to capture any information. In cases where traces are not running, you can determine the time of the last recompile on each stored procedure or statement by querying dynamic management views (DMVs).</a:t>
            </a:r>
          </a:p>
          <a:p>
            <a:r>
              <a:rPr lang="en-US" sz="1200" kern="1200" dirty="0" smtClean="0">
                <a:solidFill>
                  <a:schemeClr val="tx1"/>
                </a:solidFill>
                <a:effectLst/>
                <a:latin typeface="+mn-lt"/>
                <a:ea typeface="+mn-ea"/>
                <a:cs typeface="+mn-cs"/>
              </a:rPr>
              <a:t>The following query returns information that you can use to identify issues with stored procedure or trigger recompilation:</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Lucida Sans Typewriter" pitchFamily="49" charset="0"/>
                <a:ea typeface="+mn-ea"/>
                <a:cs typeface="+mn-cs"/>
              </a:rPr>
              <a:t>SELECT </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sql_text.text</a:t>
            </a:r>
            <a:r>
              <a:rPr lang="en-US" sz="1200" i="1" kern="1200" dirty="0" smtClean="0">
                <a:solidFill>
                  <a:schemeClr val="tx1"/>
                </a:solidFill>
                <a:effectLst/>
                <a:latin typeface="Lucida Sans Typewriter" pitchFamily="49" charset="0"/>
                <a:ea typeface="+mn-ea"/>
                <a:cs typeface="+mn-cs"/>
              </a:rPr>
              <a:t>,</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stats.sql_handle</a:t>
            </a:r>
            <a:r>
              <a:rPr lang="en-US" sz="1200" i="1" kern="1200" dirty="0" smtClean="0">
                <a:solidFill>
                  <a:schemeClr val="tx1"/>
                </a:solidFill>
                <a:effectLst/>
                <a:latin typeface="Lucida Sans Typewriter" pitchFamily="49" charset="0"/>
                <a:ea typeface="+mn-ea"/>
                <a:cs typeface="+mn-cs"/>
              </a:rPr>
              <a:t>,</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stats.plan_generation_num</a:t>
            </a:r>
            <a:r>
              <a:rPr lang="en-US" sz="1200" i="1" kern="1200" dirty="0" smtClean="0">
                <a:solidFill>
                  <a:schemeClr val="tx1"/>
                </a:solidFill>
                <a:effectLst/>
                <a:latin typeface="Lucida Sans Typewriter" pitchFamily="49" charset="0"/>
                <a:ea typeface="+mn-ea"/>
                <a:cs typeface="+mn-cs"/>
              </a:rPr>
              <a:t>,</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stats.creation_time</a:t>
            </a:r>
            <a:r>
              <a:rPr lang="en-US" sz="1200" i="1" kern="1200" dirty="0" smtClean="0">
                <a:solidFill>
                  <a:schemeClr val="tx1"/>
                </a:solidFill>
                <a:effectLst/>
                <a:latin typeface="Lucida Sans Typewriter" pitchFamily="49" charset="0"/>
                <a:ea typeface="+mn-ea"/>
                <a:cs typeface="+mn-cs"/>
              </a:rPr>
              <a:t>,</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stats.execution_count</a:t>
            </a:r>
            <a:r>
              <a:rPr lang="en-US" sz="1200" i="1" kern="1200" dirty="0" smtClean="0">
                <a:solidFill>
                  <a:schemeClr val="tx1"/>
                </a:solidFill>
                <a:effectLst/>
                <a:latin typeface="Lucida Sans Typewriter" pitchFamily="49" charset="0"/>
                <a:ea typeface="+mn-ea"/>
                <a:cs typeface="+mn-cs"/>
              </a:rPr>
              <a:t>,</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sql_text.dbid</a:t>
            </a:r>
            <a:r>
              <a:rPr lang="en-US" sz="1200" i="1" kern="1200" dirty="0" smtClean="0">
                <a:solidFill>
                  <a:schemeClr val="tx1"/>
                </a:solidFill>
                <a:effectLst/>
                <a:latin typeface="Lucida Sans Typewriter" pitchFamily="49" charset="0"/>
                <a:ea typeface="+mn-ea"/>
                <a:cs typeface="+mn-cs"/>
              </a:rPr>
              <a:t>,</a:t>
            </a:r>
          </a:p>
          <a:p>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sql_text.objectid</a:t>
            </a:r>
            <a:r>
              <a:rPr lang="en-US" sz="1200" i="1" kern="1200" dirty="0" smtClean="0">
                <a:solidFill>
                  <a:schemeClr val="tx1"/>
                </a:solidFill>
                <a:effectLst/>
                <a:latin typeface="Lucida Sans Typewriter" pitchFamily="49" charset="0"/>
                <a:ea typeface="+mn-ea"/>
                <a:cs typeface="+mn-cs"/>
              </a:rPr>
              <a:t> </a:t>
            </a:r>
          </a:p>
          <a:p>
            <a:r>
              <a:rPr lang="en-US" sz="1200" i="1" kern="1200" dirty="0" smtClean="0">
                <a:solidFill>
                  <a:schemeClr val="tx1"/>
                </a:solidFill>
                <a:effectLst/>
                <a:latin typeface="Lucida Sans Typewriter" pitchFamily="49" charset="0"/>
                <a:ea typeface="+mn-ea"/>
                <a:cs typeface="+mn-cs"/>
              </a:rPr>
              <a:t>FROM </a:t>
            </a:r>
            <a:r>
              <a:rPr lang="en-US" sz="1200" i="1" kern="1200" dirty="0" err="1" smtClean="0">
                <a:solidFill>
                  <a:schemeClr val="tx1"/>
                </a:solidFill>
                <a:effectLst/>
                <a:latin typeface="Lucida Sans Typewriter" pitchFamily="49" charset="0"/>
                <a:ea typeface="+mn-ea"/>
                <a:cs typeface="+mn-cs"/>
              </a:rPr>
              <a:t>sys.dm_exec_query_stats</a:t>
            </a:r>
            <a:r>
              <a:rPr lang="en-US" sz="1200" i="1" kern="1200" dirty="0" smtClean="0">
                <a:solidFill>
                  <a:schemeClr val="tx1"/>
                </a:solidFill>
                <a:effectLst/>
                <a:latin typeface="Lucida Sans Typewriter" pitchFamily="49" charset="0"/>
                <a:ea typeface="+mn-ea"/>
                <a:cs typeface="+mn-cs"/>
              </a:rPr>
              <a:t> stats</a:t>
            </a:r>
          </a:p>
          <a:p>
            <a:r>
              <a:rPr lang="en-US" sz="1200" i="1" kern="1200" dirty="0" smtClean="0">
                <a:solidFill>
                  <a:schemeClr val="tx1"/>
                </a:solidFill>
                <a:effectLst/>
                <a:latin typeface="Lucida Sans Typewriter" pitchFamily="49" charset="0"/>
                <a:ea typeface="+mn-ea"/>
                <a:cs typeface="+mn-cs"/>
              </a:rPr>
              <a:t>	Cross apply </a:t>
            </a:r>
            <a:r>
              <a:rPr lang="en-US" sz="1200" i="1" kern="1200" dirty="0" err="1" smtClean="0">
                <a:solidFill>
                  <a:schemeClr val="tx1"/>
                </a:solidFill>
                <a:effectLst/>
                <a:latin typeface="Lucida Sans Typewriter" pitchFamily="49" charset="0"/>
                <a:ea typeface="+mn-ea"/>
                <a:cs typeface="+mn-cs"/>
              </a:rPr>
              <a:t>sys.dm_exec_sql_text</a:t>
            </a:r>
            <a:r>
              <a:rPr lang="en-US" sz="1200" i="1" kern="1200" dirty="0" smtClean="0">
                <a:solidFill>
                  <a:schemeClr val="tx1"/>
                </a:solidFill>
                <a:effectLst/>
                <a:latin typeface="Lucida Sans Typewriter" pitchFamily="49" charset="0"/>
                <a:ea typeface="+mn-ea"/>
                <a:cs typeface="+mn-cs"/>
              </a:rPr>
              <a:t>(</a:t>
            </a:r>
            <a:r>
              <a:rPr lang="en-US" sz="1200" i="1" kern="1200" dirty="0" err="1" smtClean="0">
                <a:solidFill>
                  <a:schemeClr val="tx1"/>
                </a:solidFill>
                <a:effectLst/>
                <a:latin typeface="Lucida Sans Typewriter" pitchFamily="49" charset="0"/>
                <a:ea typeface="+mn-ea"/>
                <a:cs typeface="+mn-cs"/>
              </a:rPr>
              <a:t>sql_handle</a:t>
            </a:r>
            <a:r>
              <a:rPr lang="en-US" sz="1200" i="1" kern="1200" dirty="0" smtClean="0">
                <a:solidFill>
                  <a:schemeClr val="tx1"/>
                </a:solidFill>
                <a:effectLst/>
                <a:latin typeface="Lucida Sans Typewriter" pitchFamily="49" charset="0"/>
                <a:ea typeface="+mn-ea"/>
                <a:cs typeface="+mn-cs"/>
              </a:rPr>
              <a:t>) as </a:t>
            </a:r>
            <a:r>
              <a:rPr lang="en-US" sz="1200" i="1" kern="1200" dirty="0" err="1" smtClean="0">
                <a:solidFill>
                  <a:schemeClr val="tx1"/>
                </a:solidFill>
                <a:effectLst/>
                <a:latin typeface="Lucida Sans Typewriter" pitchFamily="49" charset="0"/>
                <a:ea typeface="+mn-ea"/>
                <a:cs typeface="+mn-cs"/>
              </a:rPr>
              <a:t>sql_text</a:t>
            </a:r>
            <a:endParaRPr lang="en-US" sz="1200" i="1" kern="1200" dirty="0" smtClean="0">
              <a:solidFill>
                <a:schemeClr val="tx1"/>
              </a:solidFill>
              <a:effectLst/>
              <a:latin typeface="Lucida Sans Typewriter" pitchFamily="49" charset="0"/>
              <a:ea typeface="+mn-ea"/>
              <a:cs typeface="+mn-cs"/>
            </a:endParaRPr>
          </a:p>
          <a:p>
            <a:r>
              <a:rPr lang="en-US" sz="1200" i="1" kern="1200" dirty="0" smtClean="0">
                <a:solidFill>
                  <a:schemeClr val="tx1"/>
                </a:solidFill>
                <a:effectLst/>
                <a:latin typeface="Lucida Sans Typewriter" pitchFamily="49" charset="0"/>
                <a:ea typeface="+mn-ea"/>
                <a:cs typeface="+mn-cs"/>
              </a:rPr>
              <a:t>WHERE </a:t>
            </a:r>
            <a:r>
              <a:rPr lang="en-US" sz="1200" i="1" kern="1200" dirty="0" err="1" smtClean="0">
                <a:solidFill>
                  <a:schemeClr val="tx1"/>
                </a:solidFill>
                <a:effectLst/>
                <a:latin typeface="Lucida Sans Typewriter" pitchFamily="49" charset="0"/>
                <a:ea typeface="+mn-ea"/>
                <a:cs typeface="+mn-cs"/>
              </a:rPr>
              <a:t>stats.plan_generation_num</a:t>
            </a:r>
            <a:r>
              <a:rPr lang="en-US" sz="1200" i="1" kern="1200" dirty="0" smtClean="0">
                <a:solidFill>
                  <a:schemeClr val="tx1"/>
                </a:solidFill>
                <a:effectLst/>
                <a:latin typeface="Lucida Sans Typewriter" pitchFamily="49" charset="0"/>
                <a:ea typeface="+mn-ea"/>
                <a:cs typeface="+mn-cs"/>
              </a:rPr>
              <a:t> &gt; 1</a:t>
            </a:r>
          </a:p>
          <a:p>
            <a:r>
              <a:rPr lang="en-US" sz="1200" i="1" kern="1200" dirty="0" smtClean="0">
                <a:solidFill>
                  <a:schemeClr val="tx1"/>
                </a:solidFill>
                <a:effectLst/>
                <a:latin typeface="Lucida Sans Typewriter" pitchFamily="49" charset="0"/>
                <a:ea typeface="+mn-ea"/>
                <a:cs typeface="+mn-cs"/>
              </a:rPr>
              <a:t>	and </a:t>
            </a:r>
            <a:r>
              <a:rPr lang="en-US" sz="1200" i="1" kern="1200" dirty="0" err="1" smtClean="0">
                <a:solidFill>
                  <a:schemeClr val="tx1"/>
                </a:solidFill>
                <a:effectLst/>
                <a:latin typeface="Lucida Sans Typewriter" pitchFamily="49" charset="0"/>
                <a:ea typeface="+mn-ea"/>
                <a:cs typeface="+mn-cs"/>
              </a:rPr>
              <a:t>sql_text.objectid</a:t>
            </a:r>
            <a:r>
              <a:rPr lang="en-US" sz="1200" i="1" kern="1200" dirty="0" smtClean="0">
                <a:solidFill>
                  <a:schemeClr val="tx1"/>
                </a:solidFill>
                <a:effectLst/>
                <a:latin typeface="Lucida Sans Typewriter" pitchFamily="49" charset="0"/>
                <a:ea typeface="+mn-ea"/>
                <a:cs typeface="+mn-cs"/>
              </a:rPr>
              <a:t> is not null</a:t>
            </a:r>
          </a:p>
          <a:p>
            <a:r>
              <a:rPr lang="en-US" sz="1200" i="1" kern="1200" dirty="0" smtClean="0">
                <a:solidFill>
                  <a:schemeClr val="tx1"/>
                </a:solidFill>
                <a:effectLst/>
                <a:latin typeface="Lucida Sans Typewriter" pitchFamily="49" charset="0"/>
                <a:ea typeface="+mn-ea"/>
                <a:cs typeface="+mn-cs"/>
              </a:rPr>
              <a:t>ORDER BY </a:t>
            </a:r>
            <a:r>
              <a:rPr lang="en-US" sz="1200" i="1" kern="1200" dirty="0" err="1" smtClean="0">
                <a:solidFill>
                  <a:schemeClr val="tx1"/>
                </a:solidFill>
                <a:effectLst/>
                <a:latin typeface="Lucida Sans Typewriter" pitchFamily="49" charset="0"/>
                <a:ea typeface="+mn-ea"/>
                <a:cs typeface="+mn-cs"/>
              </a:rPr>
              <a:t>stats.plan_generation_num</a:t>
            </a:r>
            <a:r>
              <a:rPr lang="en-US" sz="1200" i="1" kern="1200" dirty="0" smtClean="0">
                <a:solidFill>
                  <a:schemeClr val="tx1"/>
                </a:solidFill>
                <a:effectLst/>
                <a:latin typeface="Lucida Sans Typewriter" pitchFamily="49" charset="0"/>
                <a:ea typeface="+mn-ea"/>
                <a:cs typeface="+mn-cs"/>
              </a:rPr>
              <a:t> </a:t>
            </a:r>
            <a:r>
              <a:rPr lang="en-US" sz="1200" i="1" kern="1200" dirty="0" err="1" smtClean="0">
                <a:solidFill>
                  <a:schemeClr val="tx1"/>
                </a:solidFill>
                <a:effectLst/>
                <a:latin typeface="Lucida Sans Typewriter" pitchFamily="49" charset="0"/>
                <a:ea typeface="+mn-ea"/>
                <a:cs typeface="+mn-cs"/>
              </a:rPr>
              <a:t>desc</a:t>
            </a:r>
            <a:endParaRPr lang="en-US" sz="1200" i="1" kern="1200" dirty="0" smtClean="0">
              <a:solidFill>
                <a:schemeClr val="tx1"/>
              </a:solidFill>
              <a:effectLst/>
              <a:latin typeface="Lucida Sans Typewriter" pitchFamily="49" charset="0"/>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query above returns the following information:</a:t>
            </a:r>
          </a:p>
          <a:p>
            <a:r>
              <a:rPr lang="en-US" sz="1200" b="0" kern="1200" dirty="0" smtClean="0">
                <a:solidFill>
                  <a:schemeClr val="tx1"/>
                </a:solidFill>
                <a:effectLst/>
                <a:latin typeface="+mn-lt"/>
                <a:ea typeface="+mn-ea"/>
                <a:cs typeface="+mn-cs"/>
              </a:rPr>
              <a:t>Column		 Description</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sql_text.text</a:t>
            </a:r>
            <a:r>
              <a:rPr lang="en-US" sz="1200" kern="1200" dirty="0" smtClean="0">
                <a:solidFill>
                  <a:schemeClr val="tx1"/>
                </a:solidFill>
                <a:effectLst/>
                <a:latin typeface="+mn-lt"/>
                <a:ea typeface="+mn-ea"/>
                <a:cs typeface="+mn-cs"/>
              </a:rPr>
              <a:t>		 Contains the text of the stored procedure or the trigger that is being recompiled.</a:t>
            </a:r>
          </a:p>
          <a:p>
            <a:r>
              <a:rPr lang="en-US" sz="1200" kern="1200" dirty="0" err="1" smtClean="0">
                <a:solidFill>
                  <a:schemeClr val="tx1"/>
                </a:solidFill>
                <a:effectLst/>
                <a:latin typeface="+mn-lt"/>
                <a:ea typeface="+mn-ea"/>
                <a:cs typeface="+mn-cs"/>
              </a:rPr>
              <a:t>stats.plan_generation_num</a:t>
            </a:r>
            <a:r>
              <a:rPr lang="en-US" sz="1200" kern="1200" dirty="0" smtClean="0">
                <a:solidFill>
                  <a:schemeClr val="tx1"/>
                </a:solidFill>
                <a:effectLst/>
                <a:latin typeface="+mn-lt"/>
                <a:ea typeface="+mn-ea"/>
                <a:cs typeface="+mn-cs"/>
              </a:rPr>
              <a:t> Contains the number of times that this procedure has been recompiled while in the cache.</a:t>
            </a:r>
          </a:p>
          <a:p>
            <a:r>
              <a:rPr lang="en-US" sz="1200" kern="1200" dirty="0" err="1" smtClean="0">
                <a:solidFill>
                  <a:schemeClr val="tx1"/>
                </a:solidFill>
                <a:effectLst/>
                <a:latin typeface="+mn-lt"/>
                <a:ea typeface="+mn-ea"/>
                <a:cs typeface="+mn-cs"/>
              </a:rPr>
              <a:t>stats.creation_time</a:t>
            </a:r>
            <a:r>
              <a:rPr lang="en-US" sz="1200" kern="1200" dirty="0" smtClean="0">
                <a:solidFill>
                  <a:schemeClr val="tx1"/>
                </a:solidFill>
                <a:effectLst/>
                <a:latin typeface="+mn-lt"/>
                <a:ea typeface="+mn-ea"/>
                <a:cs typeface="+mn-cs"/>
              </a:rPr>
              <a:t>	 Contains the time when the plan was compiled.</a:t>
            </a:r>
          </a:p>
          <a:p>
            <a:r>
              <a:rPr lang="en-US" sz="1200" kern="1200" dirty="0" err="1" smtClean="0">
                <a:solidFill>
                  <a:schemeClr val="tx1"/>
                </a:solidFill>
                <a:effectLst/>
                <a:latin typeface="+mn-lt"/>
                <a:ea typeface="+mn-ea"/>
                <a:cs typeface="+mn-cs"/>
              </a:rPr>
              <a:t>stats.execution_count</a:t>
            </a:r>
            <a:r>
              <a:rPr lang="en-US" sz="1200" kern="1200" dirty="0" smtClean="0">
                <a:solidFill>
                  <a:schemeClr val="tx1"/>
                </a:solidFill>
                <a:effectLst/>
                <a:latin typeface="+mn-lt"/>
                <a:ea typeface="+mn-ea"/>
                <a:cs typeface="+mn-cs"/>
              </a:rPr>
              <a:t>	 Contains the number of times this procedure or trigger has executed since it was last compiled.</a:t>
            </a:r>
          </a:p>
          <a:p>
            <a:r>
              <a:rPr lang="en-US" sz="1200" kern="1200" dirty="0" err="1" smtClean="0">
                <a:solidFill>
                  <a:schemeClr val="tx1"/>
                </a:solidFill>
                <a:effectLst/>
                <a:latin typeface="+mn-lt"/>
                <a:ea typeface="+mn-ea"/>
                <a:cs typeface="+mn-cs"/>
              </a:rPr>
              <a:t>sql_text.dbid</a:t>
            </a:r>
            <a:r>
              <a:rPr lang="en-US" sz="1200" kern="1200" dirty="0" smtClean="0">
                <a:solidFill>
                  <a:schemeClr val="tx1"/>
                </a:solidFill>
                <a:effectLst/>
                <a:latin typeface="+mn-lt"/>
                <a:ea typeface="+mn-ea"/>
                <a:cs typeface="+mn-cs"/>
              </a:rPr>
              <a:t> and 	 Contain the name of the stored procedure or trigger for which this plan exists. </a:t>
            </a:r>
          </a:p>
          <a:p>
            <a:r>
              <a:rPr lang="en-US" sz="1200" kern="1200" dirty="0" err="1" smtClean="0">
                <a:solidFill>
                  <a:schemeClr val="tx1"/>
                </a:solidFill>
                <a:effectLst/>
                <a:latin typeface="+mn-lt"/>
                <a:ea typeface="+mn-ea"/>
                <a:cs typeface="+mn-cs"/>
              </a:rPr>
              <a:t>sql_text.objectid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Limiting the query to only those rows where </a:t>
            </a:r>
            <a:r>
              <a:rPr lang="en-US" sz="1200" kern="1200" dirty="0" err="1" smtClean="0">
                <a:solidFill>
                  <a:schemeClr val="tx1"/>
                </a:solidFill>
                <a:effectLst/>
                <a:latin typeface="+mn-lt"/>
                <a:ea typeface="+mn-ea"/>
                <a:cs typeface="+mn-cs"/>
              </a:rPr>
              <a:t>stats.plan_generation_num</a:t>
            </a:r>
            <a:r>
              <a:rPr lang="en-US" sz="1200" kern="1200" dirty="0" smtClean="0">
                <a:solidFill>
                  <a:schemeClr val="tx1"/>
                </a:solidFill>
                <a:effectLst/>
                <a:latin typeface="+mn-lt"/>
                <a:ea typeface="+mn-ea"/>
                <a:cs typeface="+mn-cs"/>
              </a:rPr>
              <a:t> is greater than 1 ensures that the query only returns stored procedures that have been recompiled. By ordering the results by this same column in descending order, the query lists the most recompiled stored procedures at the top of the list, enabling you to focus on the stored procedures with the most recompiles when resolving recompile issues.  The query filters out the rows where </a:t>
            </a:r>
            <a:r>
              <a:rPr lang="en-US" sz="1200" kern="1200" dirty="0" err="1" smtClean="0">
                <a:solidFill>
                  <a:schemeClr val="tx1"/>
                </a:solidFill>
                <a:effectLst/>
                <a:latin typeface="+mn-lt"/>
                <a:ea typeface="+mn-ea"/>
                <a:cs typeface="+mn-cs"/>
              </a:rPr>
              <a:t>objectid</a:t>
            </a:r>
            <a:r>
              <a:rPr lang="en-US" sz="1200" kern="1200" dirty="0" smtClean="0">
                <a:solidFill>
                  <a:schemeClr val="tx1"/>
                </a:solidFill>
                <a:effectLst/>
                <a:latin typeface="+mn-lt"/>
                <a:ea typeface="+mn-ea"/>
                <a:cs typeface="+mn-cs"/>
              </a:rPr>
              <a:t> is null to filter out all ad hoc queries. This ensures that the query returns only those plans for which there is a stored procedure or trigger defined as an object within the database. </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309172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mn-lt"/>
                <a:ea typeface="+mn-ea"/>
                <a:cs typeface="+mn-cs"/>
              </a:rPr>
              <a:t>-- Programming Efficiency</a:t>
            </a:r>
          </a:p>
          <a:p>
            <a:r>
              <a:rPr lang="en-US" sz="1200" kern="1200" dirty="0" smtClean="0">
                <a:solidFill>
                  <a:schemeClr val="tx1"/>
                </a:solidFill>
                <a:latin typeface="+mn-lt"/>
                <a:ea typeface="+mn-ea"/>
                <a:cs typeface="+mn-cs"/>
              </a:rPr>
              <a:t>-- Identifying Recompiling Statements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--Run the following script to create a stored procedure</a:t>
            </a:r>
          </a:p>
          <a:p>
            <a:r>
              <a:rPr lang="en-US" sz="1200" kern="1200" dirty="0" smtClean="0">
                <a:solidFill>
                  <a:schemeClr val="tx1"/>
                </a:solidFill>
                <a:latin typeface="+mn-lt"/>
                <a:ea typeface="+mn-ea"/>
                <a:cs typeface="+mn-cs"/>
              </a:rPr>
              <a:t>SET QUOTED_IDENTIFIER ON;</a:t>
            </a:r>
          </a:p>
          <a:p>
            <a:r>
              <a:rPr lang="en-US" sz="1200" kern="1200" dirty="0" smtClean="0">
                <a:solidFill>
                  <a:schemeClr val="tx1"/>
                </a:solidFill>
                <a:latin typeface="+mn-lt"/>
                <a:ea typeface="+mn-ea"/>
                <a:cs typeface="+mn-cs"/>
              </a:rPr>
              <a:t>SET ANSI_NULLS 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EXISTS (SELECT name</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sys.procedures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dbo.usp_RecompileIt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DROP PROCEDURE </a:t>
            </a:r>
            <a:r>
              <a:rPr lang="en-US" sz="1200" kern="1200" dirty="0" err="1" smtClean="0">
                <a:solidFill>
                  <a:schemeClr val="tx1"/>
                </a:solidFill>
                <a:latin typeface="+mn-lt"/>
                <a:ea typeface="+mn-ea"/>
                <a:cs typeface="+mn-cs"/>
              </a:rPr>
              <a:t>dbo.usp_RecompileIt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PROCEDURE </a:t>
            </a:r>
            <a:r>
              <a:rPr lang="en-US" sz="1200" kern="1200" dirty="0" err="1" smtClean="0">
                <a:solidFill>
                  <a:schemeClr val="tx1"/>
                </a:solidFill>
                <a:latin typeface="+mn-lt"/>
                <a:ea typeface="+mn-ea"/>
                <a:cs typeface="+mn-cs"/>
              </a:rPr>
              <a:t>dbo.usp_RecompileIt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SET NOCOUNT ON;</a:t>
            </a:r>
          </a:p>
          <a:p>
            <a:r>
              <a:rPr lang="en-US" sz="1200" kern="1200" dirty="0" smtClean="0">
                <a:solidFill>
                  <a:schemeClr val="tx1"/>
                </a:solidFill>
                <a:latin typeface="+mn-lt"/>
                <a:ea typeface="+mn-ea"/>
                <a:cs typeface="+mn-cs"/>
              </a:rPr>
              <a:t>-- Create a temporary table </a:t>
            </a:r>
          </a:p>
          <a:p>
            <a:r>
              <a:rPr lang="en-US" sz="1200" kern="1200" dirty="0" smtClean="0">
                <a:solidFill>
                  <a:schemeClr val="tx1"/>
                </a:solidFill>
                <a:latin typeface="+mn-lt"/>
                <a:ea typeface="+mn-ea"/>
                <a:cs typeface="+mn-cs"/>
              </a:rPr>
              <a:t>CREATE TABLE #TempTbl1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[id]    INT          IDENTITY (1, 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 VARCHAR (64)</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#TempTbl1 ([</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VALUES                ('Curtis </a:t>
            </a:r>
            <a:r>
              <a:rPr lang="en-US" sz="1200" kern="1200" dirty="0" err="1" smtClean="0">
                <a:solidFill>
                  <a:schemeClr val="tx1"/>
                </a:solidFill>
                <a:latin typeface="+mn-lt"/>
                <a:ea typeface="+mn-ea"/>
                <a:cs typeface="+mn-cs"/>
              </a:rPr>
              <a:t>Krumel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Change another session option </a:t>
            </a:r>
          </a:p>
          <a:p>
            <a:r>
              <a:rPr lang="en-US" sz="1200" kern="1200" dirty="0" smtClean="0">
                <a:solidFill>
                  <a:schemeClr val="tx1"/>
                </a:solidFill>
                <a:latin typeface="+mn-lt"/>
                <a:ea typeface="+mn-ea"/>
                <a:cs typeface="+mn-cs"/>
              </a:rPr>
              <a:t>SET ANSI_WARNINGS OFF;</a:t>
            </a:r>
          </a:p>
          <a:p>
            <a:r>
              <a:rPr lang="en-US" sz="1200" kern="1200" dirty="0" smtClean="0">
                <a:solidFill>
                  <a:schemeClr val="tx1"/>
                </a:solidFill>
                <a:latin typeface="+mn-lt"/>
                <a:ea typeface="+mn-ea"/>
                <a:cs typeface="+mn-cs"/>
              </a:rPr>
              <a:t>INSERT  INTO #TempTbl1 ([</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VALUES                ('Brian </a:t>
            </a:r>
            <a:r>
              <a:rPr lang="en-US" sz="1200" kern="1200" dirty="0" err="1" smtClean="0">
                <a:solidFill>
                  <a:schemeClr val="tx1"/>
                </a:solidFill>
                <a:latin typeface="+mn-lt"/>
                <a:ea typeface="+mn-ea"/>
                <a:cs typeface="+mn-cs"/>
              </a:rPr>
              <a:t>Gregor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Change a session option </a:t>
            </a:r>
          </a:p>
          <a:p>
            <a:r>
              <a:rPr lang="en-US" sz="1200" kern="1200" dirty="0" smtClean="0">
                <a:solidFill>
                  <a:schemeClr val="tx1"/>
                </a:solidFill>
                <a:latin typeface="+mn-lt"/>
                <a:ea typeface="+mn-ea"/>
                <a:cs typeface="+mn-cs"/>
              </a:rPr>
              <a:t>SET ANSI_NULLS OFF;</a:t>
            </a:r>
          </a:p>
          <a:p>
            <a:r>
              <a:rPr lang="en-US" sz="1200" kern="1200" dirty="0" smtClean="0">
                <a:solidFill>
                  <a:schemeClr val="tx1"/>
                </a:solidFill>
                <a:latin typeface="+mn-lt"/>
                <a:ea typeface="+mn-ea"/>
                <a:cs typeface="+mn-cs"/>
              </a:rPr>
              <a:t>INSERT  INTO #TempTbl1 ([</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VALUES                ('David Brown');</a:t>
            </a:r>
          </a:p>
          <a:p>
            <a:r>
              <a:rPr lang="en-US" sz="1200" kern="1200" dirty="0" smtClean="0">
                <a:solidFill>
                  <a:schemeClr val="tx1"/>
                </a:solidFill>
                <a:latin typeface="+mn-lt"/>
                <a:ea typeface="+mn-ea"/>
                <a:cs typeface="+mn-cs"/>
              </a:rPr>
              <a:t>-- Create a new index </a:t>
            </a:r>
          </a:p>
          <a:p>
            <a:r>
              <a:rPr lang="en-US" sz="1200" kern="1200" dirty="0" smtClean="0">
                <a:solidFill>
                  <a:schemeClr val="tx1"/>
                </a:solidFill>
                <a:latin typeface="+mn-lt"/>
                <a:ea typeface="+mn-ea"/>
                <a:cs typeface="+mn-cs"/>
              </a:rPr>
              <a:t>CREATE CLUSTERED INDEX </a:t>
            </a:r>
            <a:r>
              <a:rPr lang="en-US" sz="1200" kern="1200" dirty="0" err="1" smtClean="0">
                <a:solidFill>
                  <a:schemeClr val="tx1"/>
                </a:solidFill>
                <a:latin typeface="+mn-lt"/>
                <a:ea typeface="+mn-ea"/>
                <a:cs typeface="+mn-cs"/>
              </a:rPr>
              <a:t>IDX_Name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#TempTbl1([</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#TempTbl1</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TABLE #TempTbl1;</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the stored</a:t>
            </a:r>
            <a:r>
              <a:rPr lang="en-US" sz="1200" kern="1200" baseline="0" dirty="0" smtClean="0">
                <a:solidFill>
                  <a:schemeClr val="tx1"/>
                </a:solidFill>
                <a:latin typeface="+mn-lt"/>
                <a:ea typeface="+mn-ea"/>
                <a:cs typeface="+mn-cs"/>
              </a:rPr>
              <a:t> procedure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dbo.usp_RecompileIt</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dbo.usp_RecompileIt</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--Issue the following query</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sql_text.text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stats.sql_handle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stats.plan_generation_num</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stats.creation_time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stats.execution_count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sql_text.dbid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sql_text.objectid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 AS stats CROSS APPLY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sql_handle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sql_text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stats.plan_generation_num</a:t>
            </a:r>
            <a:r>
              <a:rPr lang="en-US" sz="1200" kern="1200" dirty="0" smtClean="0">
                <a:solidFill>
                  <a:schemeClr val="tx1"/>
                </a:solidFill>
                <a:latin typeface="+mn-lt"/>
                <a:ea typeface="+mn-ea"/>
                <a:cs typeface="+mn-cs"/>
              </a:rPr>
              <a:t> &gt; 1</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sql_text.objectid</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stats.plan_generation_num</a:t>
            </a:r>
            <a:r>
              <a:rPr lang="en-US" sz="1200" kern="1200" dirty="0" smtClean="0">
                <a:solidFill>
                  <a:schemeClr val="tx1"/>
                </a:solidFill>
                <a:latin typeface="+mn-lt"/>
                <a:ea typeface="+mn-ea"/>
                <a:cs typeface="+mn-cs"/>
              </a:rPr>
              <a:t> DESC;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--Find recompilation due to example stored procedure and possibly earlier demonstrations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--cleanup</a:t>
            </a:r>
          </a:p>
          <a:p>
            <a:r>
              <a:rPr lang="en-US" sz="1200" kern="1200" dirty="0" smtClean="0">
                <a:solidFill>
                  <a:schemeClr val="tx1"/>
                </a:solidFill>
                <a:latin typeface="+mn-lt"/>
                <a:ea typeface="+mn-ea"/>
                <a:cs typeface="+mn-cs"/>
              </a:rPr>
              <a:t>IF EXISTS (SELECT name</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sys.procedures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dbo.usp_RecompileIt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DROP PROCEDURE </a:t>
            </a:r>
            <a:r>
              <a:rPr lang="en-US" sz="1200" kern="1200" dirty="0" err="1" smtClean="0">
                <a:solidFill>
                  <a:schemeClr val="tx1"/>
                </a:solidFill>
                <a:latin typeface="+mn-lt"/>
                <a:ea typeface="+mn-ea"/>
                <a:cs typeface="+mn-cs"/>
              </a:rPr>
              <a:t>dbo.usp_RecompileIt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645802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 typeface="Arial" pitchFamily="34" charset="0"/>
              <a:buNone/>
              <a:tabLst/>
              <a:defRPr/>
            </a:pPr>
            <a:r>
              <a:rPr lang="en-US" dirty="0" smtClean="0"/>
              <a:t>What are advantages of using stored procedures?</a:t>
            </a:r>
          </a:p>
          <a:p>
            <a:pPr marL="0" indent="0" defTabSz="931774">
              <a:buFont typeface="Arial" pitchFamily="34" charset="0"/>
              <a:buNone/>
              <a:defRPr/>
            </a:pPr>
            <a:r>
              <a:rPr lang="en-US" sz="1200" b="1" kern="1200" baseline="0" dirty="0" smtClean="0">
                <a:solidFill>
                  <a:schemeClr val="tx1"/>
                </a:solidFill>
                <a:effectLst/>
                <a:latin typeface="+mn-lt"/>
                <a:ea typeface="+mn-ea"/>
                <a:cs typeface="+mn-cs"/>
              </a:rPr>
              <a:t>Answer: </a:t>
            </a:r>
            <a:r>
              <a:rPr lang="en-US" sz="1200" kern="1200" dirty="0" smtClean="0">
                <a:solidFill>
                  <a:schemeClr val="tx1"/>
                </a:solidFill>
                <a:effectLst/>
                <a:latin typeface="+mn-lt"/>
                <a:ea typeface="+mn-ea"/>
                <a:cs typeface="+mn-cs"/>
              </a:rPr>
              <a:t>The execution plans for these stored procedures are reusable, and stay cached and available for subsequent use. Access</a:t>
            </a:r>
            <a:r>
              <a:rPr lang="en-US" sz="1200" kern="1200" baseline="0" dirty="0" smtClean="0">
                <a:solidFill>
                  <a:schemeClr val="tx1"/>
                </a:solidFill>
                <a:effectLst/>
                <a:latin typeface="+mn-lt"/>
                <a:ea typeface="+mn-ea"/>
                <a:cs typeface="+mn-cs"/>
              </a:rPr>
              <a:t> by applications is better controlled when all access is through stored procedures.  Changes are made more easily and securely.</a:t>
            </a:r>
          </a:p>
          <a:p>
            <a:pPr marL="0" indent="0" defTabSz="931774">
              <a:buFont typeface="Arial" pitchFamily="34" charset="0"/>
              <a:buNone/>
              <a:defRPr/>
            </a:pPr>
            <a:endParaRPr lang="en-US" sz="1200" kern="1200" baseline="0" dirty="0" smtClean="0">
              <a:solidFill>
                <a:schemeClr val="tx1"/>
              </a:solidFill>
              <a:effectLst/>
              <a:latin typeface="+mn-lt"/>
              <a:ea typeface="+mn-ea"/>
              <a:cs typeface="+mn-cs"/>
            </a:endParaRPr>
          </a:p>
          <a:p>
            <a:pPr marL="0" indent="0" defTabSz="931774">
              <a:buFont typeface="Arial" pitchFamily="34" charset="0"/>
              <a:buNone/>
              <a:defRPr/>
            </a:pPr>
            <a:r>
              <a:rPr lang="en-US" sz="1200" kern="1200" baseline="0" dirty="0" smtClean="0">
                <a:solidFill>
                  <a:schemeClr val="tx1"/>
                </a:solidFill>
                <a:effectLst/>
                <a:latin typeface="+mn-lt"/>
                <a:ea typeface="+mn-ea"/>
                <a:cs typeface="+mn-cs"/>
              </a:rPr>
              <a:t> </a:t>
            </a:r>
          </a:p>
          <a:p>
            <a:pPr marL="0" marR="0" indent="0" algn="l" defTabSz="931774" rtl="0" eaLnBrk="1" fontAlgn="auto" latinLnBrk="0" hangingPunct="1">
              <a:lnSpc>
                <a:spcPct val="100000"/>
              </a:lnSpc>
              <a:spcBef>
                <a:spcPts val="0"/>
              </a:spcBef>
              <a:spcAft>
                <a:spcPts val="0"/>
              </a:spcAft>
              <a:buClrTx/>
              <a:buSzTx/>
              <a:buFont typeface="Arial" pitchFamily="34" charset="0"/>
              <a:buNone/>
              <a:tabLst/>
              <a:defRPr/>
            </a:pPr>
            <a:r>
              <a:rPr lang="en-US" dirty="0" smtClean="0"/>
              <a:t>What are the two ways that you can call stored procedures?</a:t>
            </a:r>
          </a:p>
          <a:p>
            <a:pPr marL="0" marR="0" indent="0" algn="l" defTabSz="931774" rtl="0" eaLnBrk="1" fontAlgn="auto" latinLnBrk="0" hangingPunct="1">
              <a:lnSpc>
                <a:spcPct val="100000"/>
              </a:lnSpc>
              <a:spcBef>
                <a:spcPts val="0"/>
              </a:spcBef>
              <a:spcAft>
                <a:spcPts val="0"/>
              </a:spcAft>
              <a:buClrTx/>
              <a:buSzTx/>
              <a:tabLst/>
              <a:defRPr/>
            </a:pPr>
            <a:r>
              <a:rPr lang="en-US" sz="1200" b="1" kern="1200" baseline="0" dirty="0" smtClean="0">
                <a:solidFill>
                  <a:schemeClr val="tx1"/>
                </a:solidFill>
                <a:effectLst/>
                <a:latin typeface="+mn-lt"/>
                <a:ea typeface="+mn-ea"/>
                <a:cs typeface="+mn-cs"/>
              </a:rPr>
              <a:t>Answer: </a:t>
            </a:r>
            <a:r>
              <a:rPr lang="en-US" sz="1200" kern="1200" baseline="0" dirty="0" smtClean="0">
                <a:solidFill>
                  <a:schemeClr val="tx1"/>
                </a:solidFill>
                <a:effectLst/>
                <a:latin typeface="+mn-lt"/>
                <a:ea typeface="+mn-ea"/>
                <a:cs typeface="+mn-cs"/>
              </a:rPr>
              <a:t>Stored procedures can be called via SQL Language events (</a:t>
            </a:r>
            <a:r>
              <a:rPr lang="en-US" sz="1200" kern="1200" baseline="0" dirty="0" err="1" smtClean="0">
                <a:solidFill>
                  <a:schemeClr val="tx1"/>
                </a:solidFill>
                <a:effectLst/>
                <a:latin typeface="+mn-lt"/>
                <a:ea typeface="+mn-ea"/>
                <a:cs typeface="+mn-cs"/>
              </a:rPr>
              <a:t>EXECute</a:t>
            </a:r>
            <a:r>
              <a:rPr lang="en-US" sz="1200" kern="1200" baseline="0" dirty="0" smtClean="0">
                <a:solidFill>
                  <a:schemeClr val="tx1"/>
                </a:solidFill>
                <a:effectLst/>
                <a:latin typeface="+mn-lt"/>
                <a:ea typeface="+mn-ea"/>
                <a:cs typeface="+mn-cs"/>
              </a:rPr>
              <a:t>) or RPC calls.</a:t>
            </a:r>
          </a:p>
          <a:p>
            <a:pPr marL="228600" indent="-228600" defTabSz="931774">
              <a:buFont typeface="Arial" pitchFamily="34" charset="0"/>
              <a:buAutoNum type="alphaUcParenR"/>
              <a:defRPr/>
            </a:pPr>
            <a:endParaRPr lang="en-US" sz="1200" kern="1200" baseline="0" dirty="0" smtClean="0">
              <a:solidFill>
                <a:schemeClr val="tx1"/>
              </a:solidFill>
              <a:effectLst/>
              <a:latin typeface="+mn-lt"/>
              <a:ea typeface="+mn-ea"/>
              <a:cs typeface="+mn-cs"/>
            </a:endParaRPr>
          </a:p>
          <a:p>
            <a:pPr marL="0" marR="0" indent="0" algn="l" defTabSz="931774" rtl="0" eaLnBrk="1" fontAlgn="auto" latinLnBrk="0" hangingPunct="1">
              <a:lnSpc>
                <a:spcPct val="100000"/>
              </a:lnSpc>
              <a:spcBef>
                <a:spcPts val="0"/>
              </a:spcBef>
              <a:spcAft>
                <a:spcPts val="0"/>
              </a:spcAft>
              <a:buClrTx/>
              <a:buSzTx/>
              <a:buFont typeface="Arial" pitchFamily="34" charset="0"/>
              <a:buNone/>
              <a:tabLst/>
              <a:defRPr/>
            </a:pPr>
            <a:r>
              <a:rPr lang="en-US" dirty="0" smtClean="0"/>
              <a:t>What is the difference between a SQL compile and a recompile?</a:t>
            </a:r>
          </a:p>
          <a:p>
            <a:pPr marL="0" lvl="0" indent="0" algn="l" defTabSz="931774">
              <a:buFont typeface="Arial" pitchFamily="34" charset="0"/>
              <a:buNone/>
              <a:defRPr/>
            </a:pPr>
            <a:r>
              <a:rPr lang="en-US" sz="1200" b="1" kern="1200" baseline="0" dirty="0" smtClean="0">
                <a:solidFill>
                  <a:schemeClr val="tx1"/>
                </a:solidFill>
                <a:effectLst/>
                <a:latin typeface="+mn-lt"/>
                <a:ea typeface="+mn-ea"/>
                <a:cs typeface="+mn-cs"/>
              </a:rPr>
              <a:t>Answer:</a:t>
            </a:r>
            <a:r>
              <a:rPr lang="en-US" sz="1200" kern="1200" baseline="0" dirty="0" smtClean="0">
                <a:solidFill>
                  <a:schemeClr val="tx1"/>
                </a:solidFill>
                <a:effectLst/>
                <a:latin typeface="+mn-lt"/>
                <a:ea typeface="+mn-ea"/>
                <a:cs typeface="+mn-cs"/>
              </a:rPr>
              <a:t> A compile happens the first time </a:t>
            </a:r>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Introduction</a:t>
            </a:r>
          </a:p>
          <a:p>
            <a:r>
              <a:rPr lang="en-US" sz="1200" kern="1200" dirty="0" smtClean="0">
                <a:solidFill>
                  <a:schemeClr val="tx1"/>
                </a:solidFill>
                <a:effectLst/>
                <a:latin typeface="+mn-lt"/>
                <a:ea typeface="+mn-ea"/>
                <a:cs typeface="+mn-cs"/>
              </a:rPr>
              <a:t>Stored procedures offer a way to store batches of Transact-SQL or Managed CLR (Common Language Runtime) code centrally on the server. This is convenient and efficient, but requires proper consideration. In this section you will explore how to maintain efficiency by using stored procedures.</a:t>
            </a:r>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b="1" dirty="0" smtClean="0"/>
              <a:t>Introduction</a:t>
            </a:r>
          </a:p>
          <a:p>
            <a:r>
              <a:rPr lang="en-US" dirty="0" smtClean="0"/>
              <a:t>Stored</a:t>
            </a:r>
            <a:r>
              <a:rPr lang="en-US" baseline="0" dirty="0" smtClean="0"/>
              <a:t> procedures are the preferred method for building a secure and maintainable interface between your data and the applications that must access that data.  Stored procedures can be very efficient, but understanding how they stored, compiled, and optimized will allow the developer to avoid common pitfalls that can hurt performance.</a:t>
            </a:r>
            <a:endParaRPr lang="en-US" dirty="0" smtClean="0"/>
          </a:p>
          <a:p>
            <a:endParaRPr lang="en-US" dirty="0"/>
          </a:p>
          <a:p>
            <a:r>
              <a:rPr lang="en-US" sz="1200" b="1" kern="1200" dirty="0" smtClean="0">
                <a:solidFill>
                  <a:schemeClr val="tx1"/>
                </a:solidFill>
                <a:effectLst/>
                <a:latin typeface="+mn-lt"/>
                <a:ea typeface="+mn-ea"/>
                <a:cs typeface="+mn-cs"/>
              </a:rPr>
              <a:t>Objectives</a:t>
            </a:r>
          </a:p>
          <a:p>
            <a:r>
              <a:rPr lang="en-US" sz="1200" kern="1200" dirty="0" smtClean="0">
                <a:solidFill>
                  <a:schemeClr val="tx1"/>
                </a:solidFill>
                <a:effectLst/>
                <a:latin typeface="+mn-lt"/>
                <a:ea typeface="+mn-ea"/>
                <a:cs typeface="+mn-cs"/>
              </a:rPr>
              <a:t>After completing this lesson, you will be able to:</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stores, compiles, and optimizes stored procedures.</a:t>
            </a:r>
          </a:p>
          <a:p>
            <a:pPr marL="171450" lvl="0" indent="-171450">
              <a:buFont typeface="Arial" pitchFamily="34" charset="0"/>
              <a:buChar char="•"/>
            </a:pPr>
            <a:r>
              <a:rPr lang="en-US" sz="1200" kern="1200" dirty="0" smtClean="0">
                <a:solidFill>
                  <a:schemeClr val="tx1"/>
                </a:solidFill>
                <a:effectLst/>
                <a:latin typeface="+mn-lt"/>
                <a:ea typeface="+mn-ea"/>
                <a:cs typeface="+mn-cs"/>
              </a:rPr>
              <a:t>Create stored procedures that work efficiently</a:t>
            </a:r>
          </a:p>
          <a:p>
            <a:pPr marL="171450" lvl="0" indent="-171450">
              <a:buFont typeface="Arial" pitchFamily="34" charset="0"/>
              <a:buChar char="•"/>
            </a:pPr>
            <a:r>
              <a:rPr lang="en-US" sz="1200" kern="1200" dirty="0" smtClean="0">
                <a:solidFill>
                  <a:schemeClr val="tx1"/>
                </a:solidFill>
                <a:effectLst/>
                <a:latin typeface="+mn-lt"/>
                <a:ea typeface="+mn-ea"/>
                <a:cs typeface="+mn-cs"/>
              </a:rPr>
              <a:t>Capture recompilation events by using SQL Server Profiler.</a:t>
            </a:r>
          </a:p>
          <a:p>
            <a:pPr marL="171450" lvl="0" indent="-171450">
              <a:buFont typeface="Arial" pitchFamily="34" charset="0"/>
              <a:buChar char="•"/>
            </a:pPr>
            <a:r>
              <a:rPr lang="en-US" sz="1200" kern="1200" dirty="0" smtClean="0">
                <a:solidFill>
                  <a:schemeClr val="tx1"/>
                </a:solidFill>
                <a:effectLst/>
                <a:latin typeface="+mn-lt"/>
                <a:ea typeface="+mn-ea"/>
                <a:cs typeface="+mn-cs"/>
              </a:rPr>
              <a:t>Return information about stored procedure recompilation by using dynamic management views (DMVs).</a:t>
            </a:r>
          </a:p>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normAutofit fontScale="85000" lnSpcReduction="10000"/>
          </a:bodyPr>
          <a:lstStyle/>
          <a:p>
            <a:r>
              <a:rPr lang="en-US" sz="1200" b="1" kern="1200" dirty="0" smtClean="0">
                <a:solidFill>
                  <a:schemeClr val="tx1"/>
                </a:solidFill>
                <a:effectLst/>
                <a:latin typeface="+mn-lt"/>
                <a:ea typeface="+mn-ea"/>
                <a:cs typeface="+mn-cs"/>
              </a:rPr>
              <a:t>Advantages of Stored Procedures</a:t>
            </a:r>
          </a:p>
          <a:p>
            <a:r>
              <a:rPr lang="en-US" sz="1200" kern="1200" dirty="0" smtClean="0">
                <a:solidFill>
                  <a:schemeClr val="tx1"/>
                </a:solidFill>
                <a:effectLst/>
                <a:latin typeface="+mn-lt"/>
                <a:ea typeface="+mn-ea"/>
                <a:cs typeface="+mn-cs"/>
              </a:rPr>
              <a:t>SQL Server provides the ability to </a:t>
            </a:r>
            <a:r>
              <a:rPr lang="en-US" sz="1200" kern="1200" dirty="0" err="1" smtClean="0">
                <a:solidFill>
                  <a:schemeClr val="tx1"/>
                </a:solidFill>
                <a:effectLst/>
                <a:latin typeface="+mn-lt"/>
                <a:ea typeface="+mn-ea"/>
                <a:cs typeface="+mn-cs"/>
              </a:rPr>
              <a:t>prestore</a:t>
            </a:r>
            <a:r>
              <a:rPr lang="en-US" sz="1200" kern="1200" dirty="0" smtClean="0">
                <a:solidFill>
                  <a:schemeClr val="tx1"/>
                </a:solidFill>
                <a:effectLst/>
                <a:latin typeface="+mn-lt"/>
                <a:ea typeface="+mn-ea"/>
                <a:cs typeface="+mn-cs"/>
              </a:rPr>
              <a:t> a group of Transact-SQL statements on the server. These specialized Transact-SQL scripts are one type of </a:t>
            </a:r>
            <a:r>
              <a:rPr lang="en-US" sz="1200" b="0" i="0" kern="1200" dirty="0" smtClean="0">
                <a:solidFill>
                  <a:schemeClr val="tx1"/>
                </a:solidFill>
                <a:effectLst/>
                <a:latin typeface="+mn-lt"/>
                <a:ea typeface="+mn-ea"/>
                <a:cs typeface="+mn-cs"/>
              </a:rPr>
              <a:t>stored procedure</a:t>
            </a:r>
            <a:r>
              <a:rPr lang="en-US" sz="1200" kern="1200" dirty="0" smtClean="0">
                <a:solidFill>
                  <a:schemeClr val="tx1"/>
                </a:solidFill>
                <a:effectLst/>
                <a:latin typeface="+mn-lt"/>
                <a:ea typeface="+mn-ea"/>
                <a:cs typeface="+mn-cs"/>
              </a:rPr>
              <a:t>. The execution plans for these stored procedures are reusable, and stay cached and available for subsequent use. The query optimizer may use significant amounts of CPU resources to evaluate thousands of possible execution plans in the process of compilation and optimization. Therefore, reusing a saved plan can provide you with a major performance advantage.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time a stored procedure is called after SQL Server restarts, the stored procedure text is retrieved from </a:t>
            </a:r>
            <a:r>
              <a:rPr lang="en-US" sz="1200" kern="1200" dirty="0" err="1" smtClean="0">
                <a:solidFill>
                  <a:schemeClr val="tx1"/>
                </a:solidFill>
                <a:effectLst/>
                <a:latin typeface="+mn-lt"/>
                <a:ea typeface="+mn-ea"/>
                <a:cs typeface="+mn-cs"/>
              </a:rPr>
              <a:t>sys.sql_modules</a:t>
            </a:r>
            <a:r>
              <a:rPr lang="en-US" sz="1200" kern="1200" dirty="0" smtClean="0">
                <a:solidFill>
                  <a:schemeClr val="tx1"/>
                </a:solidFill>
                <a:effectLst/>
                <a:latin typeface="+mn-lt"/>
                <a:ea typeface="+mn-ea"/>
                <a:cs typeface="+mn-cs"/>
              </a:rPr>
              <a:t> and an execution plan is compiled and cached. This cached execution plan is then available for reuse on subsequent calls to the stored procedure.</a:t>
            </a:r>
          </a:p>
          <a:p>
            <a:endParaRPr lang="en-US" sz="1200" kern="1200" dirty="0" smtClean="0">
              <a:solidFill>
                <a:schemeClr val="tx1"/>
              </a:solidFill>
              <a:effectLst/>
              <a:latin typeface="+mn-lt"/>
              <a:ea typeface="+mn-ea"/>
              <a:cs typeface="+mn-cs"/>
            </a:endParaRPr>
          </a:p>
          <a:p>
            <a:r>
              <a:rPr lang="en-US" dirty="0" smtClean="0"/>
              <a:t>One can use Stored Procedures to improve the security in a database. We can revoke access to the base tables and then give the users permission to access or manipulate data only through Stored Procedures</a:t>
            </a:r>
            <a:r>
              <a:rPr lang="en-US" baseline="0" dirty="0" smtClean="0"/>
              <a:t> which are centrally controlled and changed.  Also, i</a:t>
            </a:r>
            <a:r>
              <a:rPr lang="en-US" dirty="0" smtClean="0"/>
              <a:t>f all the SQL code is contained in the database , then it is easy to tune in the Stored Procedure, without affecting the clients. Of course, if there is any change in the parameters, then we have to tune the Stored Procedure again.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Calling stored procedures</a:t>
            </a:r>
          </a:p>
          <a:p>
            <a:r>
              <a:rPr lang="en-US" sz="1200" kern="1200" dirty="0" smtClean="0">
                <a:solidFill>
                  <a:schemeClr val="tx1"/>
                </a:solidFill>
                <a:effectLst/>
                <a:latin typeface="+mn-lt"/>
                <a:ea typeface="+mn-ea"/>
                <a:cs typeface="+mn-cs"/>
              </a:rPr>
              <a:t>You can call stored procedures either as Transact-SQL language events or by using the remote Procedure Call (RPC) protocol.</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Transact-SQL language events</a:t>
            </a:r>
          </a:p>
          <a:p>
            <a:r>
              <a:rPr lang="en-US" sz="1200" kern="1200" dirty="0" smtClean="0">
                <a:solidFill>
                  <a:schemeClr val="tx1"/>
                </a:solidFill>
                <a:effectLst/>
                <a:latin typeface="+mn-lt"/>
                <a:ea typeface="+mn-ea"/>
                <a:cs typeface="+mn-cs"/>
              </a:rPr>
              <a:t>Stored procedures are called as Transact-SQL language events either when the application uses syntax such as the Transact-SQL “EXECUTE” (or “EXEC”) or when the application does not specifically submit the query with a type of </a:t>
            </a:r>
            <a:r>
              <a:rPr lang="en-US" sz="1200" i="1" kern="1200" dirty="0" smtClean="0">
                <a:solidFill>
                  <a:schemeClr val="tx1"/>
                </a:solidFill>
                <a:effectLst/>
                <a:latin typeface="+mn-lt"/>
                <a:ea typeface="+mn-ea"/>
                <a:cs typeface="+mn-cs"/>
              </a:rPr>
              <a:t>Stored Procedure</a:t>
            </a:r>
            <a:r>
              <a:rPr lang="en-US" sz="1200" kern="1200" dirty="0" smtClean="0">
                <a:solidFill>
                  <a:schemeClr val="tx1"/>
                </a:solidFill>
                <a:effectLst/>
                <a:latin typeface="+mn-lt"/>
                <a:ea typeface="+mn-ea"/>
                <a:cs typeface="+mn-cs"/>
              </a:rPr>
              <a:t>. When a stored procedure is called as a Transact-SQL language event, SQL must first parse and compile the query, check that the query is not a SELECT, INSERT, UPDATE, DELETE or data definition language (DDL) statement, decide that the query is trying to run a stored procedure, and then try to find a plan in cache for that procedure.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RPC</a:t>
            </a:r>
          </a:p>
          <a:p>
            <a:r>
              <a:rPr lang="en-US" sz="1200" kern="1200" dirty="0" smtClean="0">
                <a:solidFill>
                  <a:schemeClr val="tx1"/>
                </a:solidFill>
                <a:effectLst/>
                <a:latin typeface="+mn-lt"/>
                <a:ea typeface="+mn-ea"/>
                <a:cs typeface="+mn-cs"/>
              </a:rPr>
              <a:t>To avoid the situation where SQL must first parse and compile the language event, you can submit the call by using the RPC protocol (See </a:t>
            </a:r>
            <a:r>
              <a:rPr lang="en-US" sz="1200" kern="1200" dirty="0" err="1" smtClean="0">
                <a:solidFill>
                  <a:schemeClr val="tx1"/>
                </a:solidFill>
                <a:effectLst/>
                <a:latin typeface="+mn-lt"/>
                <a:ea typeface="+mn-ea"/>
                <a:cs typeface="+mn-cs"/>
              </a:rPr>
              <a:t>sp_execute_sql</a:t>
            </a:r>
            <a:r>
              <a:rPr lang="en-US" sz="1200" kern="1200" baseline="0" smtClean="0">
                <a:solidFill>
                  <a:schemeClr val="tx1"/>
                </a:solidFill>
                <a:effectLst/>
                <a:latin typeface="+mn-lt"/>
                <a:ea typeface="+mn-ea"/>
                <a:cs typeface="+mn-cs"/>
              </a:rPr>
              <a:t> later </a:t>
            </a:r>
            <a:r>
              <a:rPr lang="en-US" sz="1200" kern="1200" baseline="0" dirty="0" smtClean="0">
                <a:solidFill>
                  <a:schemeClr val="tx1"/>
                </a:solidFill>
                <a:effectLst/>
                <a:latin typeface="+mn-lt"/>
                <a:ea typeface="+mn-ea"/>
                <a:cs typeface="+mn-cs"/>
              </a:rPr>
              <a:t>in this course)</a:t>
            </a:r>
            <a:r>
              <a:rPr lang="en-US" sz="1200" kern="1200" dirty="0" smtClean="0">
                <a:solidFill>
                  <a:schemeClr val="tx1"/>
                </a:solidFill>
                <a:effectLst/>
                <a:latin typeface="+mn-lt"/>
                <a:ea typeface="+mn-ea"/>
                <a:cs typeface="+mn-cs"/>
              </a:rPr>
              <a:t>. When SQL Server receives a call via RPC, it knows that it is receiving a call to a stored procedure. Therefore, it is able to bypass most of the additional preparatory work required to run the stored procedure.</a:t>
            </a:r>
          </a:p>
          <a:p>
            <a:r>
              <a:rPr lang="en-US" sz="1200" kern="1200" dirty="0" smtClean="0">
                <a:solidFill>
                  <a:schemeClr val="tx1"/>
                </a:solidFill>
                <a:effectLst/>
                <a:latin typeface="+mn-lt"/>
                <a:ea typeface="+mn-ea"/>
                <a:cs typeface="+mn-cs"/>
              </a:rPr>
              <a:t>However; this optimization also bypasses most of the parameter checking. For this reason, you must ensure that your application has appropriate checks to prevent invalid input.  For more information on SQL Injection Attacks and their prevention, see </a:t>
            </a:r>
            <a:r>
              <a:rPr lang="en-US" sz="1200" u="none" strike="noStrike" kern="1200" dirty="0" smtClean="0">
                <a:solidFill>
                  <a:schemeClr val="tx1"/>
                </a:solidFill>
                <a:effectLst/>
                <a:latin typeface="+mn-lt"/>
                <a:ea typeface="+mn-ea"/>
                <a:cs typeface="+mn-cs"/>
                <a:hlinkClick r:id="rId3"/>
              </a:rPr>
              <a:t>SQL Injection</a:t>
            </a:r>
            <a:r>
              <a:rPr lang="en-US" sz="1200" kern="1200" dirty="0" smtClean="0">
                <a:solidFill>
                  <a:schemeClr val="tx1"/>
                </a:solidFill>
                <a:effectLst/>
                <a:latin typeface="+mn-lt"/>
                <a:ea typeface="+mn-ea"/>
                <a:cs typeface="+mn-cs"/>
              </a:rPr>
              <a:t> (http://msdn.microsoft.com/en-us/library/ms161953.aspx)</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Beginning with SQL Server 2005, the recompilation of stored procedures is performed on individual statements within the stored procedure rather than on the entire stored procedure. Although recompiles are less resource intensive than recompiling the entire stored procedure (as happened before SQL 2005), unnecessary recompiles still consume CPU resources. It is necessary to troubleshoot the recompilation of stored procedures when performance is impacted.</a:t>
            </a:r>
          </a:p>
          <a:p>
            <a:r>
              <a:rPr lang="en-US" sz="1200" kern="1200" dirty="0" smtClean="0">
                <a:solidFill>
                  <a:schemeClr val="tx1"/>
                </a:solidFill>
                <a:effectLst/>
                <a:latin typeface="+mn-lt"/>
                <a:ea typeface="+mn-ea"/>
                <a:cs typeface="+mn-cs"/>
              </a:rPr>
              <a:t>Here are a few common causes of recompilation:</a:t>
            </a:r>
          </a:p>
          <a:p>
            <a:pPr marL="171450" lvl="0" indent="-171450">
              <a:buFont typeface="Arial" pitchFamily="34" charset="0"/>
              <a:buChar char="•"/>
            </a:pPr>
            <a:r>
              <a:rPr lang="en-US" sz="1200" kern="1200" dirty="0" smtClean="0">
                <a:solidFill>
                  <a:schemeClr val="tx1"/>
                </a:solidFill>
                <a:effectLst/>
                <a:latin typeface="+mn-lt"/>
                <a:ea typeface="+mn-ea"/>
                <a:cs typeface="+mn-cs"/>
              </a:rPr>
              <a:t>If a sufficient percentage of data has changed in a table referenced by a stored procedure, since the time the original query plan was generated, SQL Server will recompile the stored procedure.  This ensures that SQL Server has a plan based on the most up-to-date statistical data.</a:t>
            </a:r>
          </a:p>
          <a:p>
            <a:pPr marL="171450" lvl="0" indent="-171450">
              <a:buFont typeface="Arial" pitchFamily="34" charset="0"/>
              <a:buChar char="•"/>
            </a:pPr>
            <a:r>
              <a:rPr lang="en-US" sz="1200" kern="1200" dirty="0" smtClean="0">
                <a:solidFill>
                  <a:schemeClr val="tx1"/>
                </a:solidFill>
                <a:effectLst/>
                <a:latin typeface="+mn-lt"/>
                <a:ea typeface="+mn-ea"/>
                <a:cs typeface="+mn-cs"/>
              </a:rPr>
              <a:t>A stored procedure is compiled the first time it runs. If an object is modified between executions, each statement within a stored procedure that references this object is recompiled.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For more information, refer to the topic </a:t>
            </a:r>
            <a:r>
              <a:rPr lang="en-US" sz="1200" i="1" kern="1200" dirty="0" smtClean="0">
                <a:solidFill>
                  <a:schemeClr val="tx1"/>
                </a:solidFill>
                <a:effectLst/>
                <a:latin typeface="+mn-lt"/>
                <a:ea typeface="+mn-ea"/>
                <a:cs typeface="+mn-cs"/>
              </a:rPr>
              <a:t>Description of SQL Server blocking caused by compile locks</a:t>
            </a:r>
            <a:r>
              <a:rPr lang="en-US" sz="1200" kern="1200" dirty="0" smtClean="0">
                <a:solidFill>
                  <a:schemeClr val="tx1"/>
                </a:solidFill>
                <a:effectLst/>
                <a:latin typeface="+mn-lt"/>
                <a:ea typeface="+mn-ea"/>
                <a:cs typeface="+mn-cs"/>
              </a:rPr>
              <a:t> at http://support.microsoft.com/?id=263889.</a:t>
            </a:r>
          </a:p>
          <a:p>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Use of temporary tables in a stored procedure may cause the stored procedure to be recompiled every time the procedure is executed, just as if a regular table were created..</a:t>
            </a:r>
          </a:p>
          <a:p>
            <a:pPr marL="171450" lvl="0" indent="-171450">
              <a:buFont typeface="Arial" pitchFamily="34" charset="0"/>
              <a:buChar char="•"/>
            </a:pPr>
            <a:r>
              <a:rPr lang="en-US" sz="1200" kern="1200" dirty="0" smtClean="0">
                <a:solidFill>
                  <a:schemeClr val="tx1"/>
                </a:solidFill>
                <a:effectLst/>
                <a:latin typeface="+mn-lt"/>
                <a:ea typeface="+mn-ea"/>
                <a:cs typeface="+mn-cs"/>
              </a:rPr>
              <a:t>The following five SET options are set to ON by default:</a:t>
            </a:r>
          </a:p>
          <a:p>
            <a:pPr marL="628650" lvl="1" indent="-171450">
              <a:buFont typeface="Arial" pitchFamily="34" charset="0"/>
              <a:buChar char="•"/>
            </a:pPr>
            <a:r>
              <a:rPr lang="en-US" sz="1200" kern="1200" dirty="0" smtClean="0">
                <a:solidFill>
                  <a:schemeClr val="tx1"/>
                </a:solidFill>
                <a:effectLst/>
                <a:latin typeface="+mn-lt"/>
                <a:ea typeface="+mn-ea"/>
                <a:cs typeface="+mn-cs"/>
              </a:rPr>
              <a:t>ANSI_DEFAULTS</a:t>
            </a:r>
          </a:p>
          <a:p>
            <a:pPr marL="628650" lvl="1" indent="-171450">
              <a:buFont typeface="Arial" pitchFamily="34" charset="0"/>
              <a:buChar char="•"/>
            </a:pPr>
            <a:r>
              <a:rPr lang="en-US" sz="1200" kern="1200" dirty="0" smtClean="0">
                <a:solidFill>
                  <a:schemeClr val="tx1"/>
                </a:solidFill>
                <a:effectLst/>
                <a:latin typeface="+mn-lt"/>
                <a:ea typeface="+mn-ea"/>
                <a:cs typeface="+mn-cs"/>
              </a:rPr>
              <a:t>ANSI_NULLS</a:t>
            </a:r>
          </a:p>
          <a:p>
            <a:pPr marL="628650" lvl="1" indent="-171450">
              <a:buFont typeface="Arial" pitchFamily="34" charset="0"/>
              <a:buChar char="•"/>
            </a:pPr>
            <a:r>
              <a:rPr lang="en-US" sz="1200" kern="1200" dirty="0" smtClean="0">
                <a:solidFill>
                  <a:schemeClr val="tx1"/>
                </a:solidFill>
                <a:effectLst/>
                <a:latin typeface="+mn-lt"/>
                <a:ea typeface="+mn-ea"/>
                <a:cs typeface="+mn-cs"/>
              </a:rPr>
              <a:t>ANSI_PADDING</a:t>
            </a:r>
          </a:p>
          <a:p>
            <a:pPr marL="628650" lvl="1" indent="-171450">
              <a:buFont typeface="Arial" pitchFamily="34" charset="0"/>
              <a:buChar char="•"/>
            </a:pPr>
            <a:r>
              <a:rPr lang="en-US" sz="1200" kern="1200" dirty="0" smtClean="0">
                <a:solidFill>
                  <a:schemeClr val="tx1"/>
                </a:solidFill>
                <a:effectLst/>
                <a:latin typeface="+mn-lt"/>
                <a:ea typeface="+mn-ea"/>
                <a:cs typeface="+mn-cs"/>
              </a:rPr>
              <a:t>ANSI_WARNINGS</a:t>
            </a:r>
          </a:p>
          <a:p>
            <a:pPr marL="628650" lvl="1" indent="-171450">
              <a:buFont typeface="Arial" pitchFamily="34" charset="0"/>
              <a:buChar char="•"/>
            </a:pPr>
            <a:r>
              <a:rPr lang="en-US" sz="1200" kern="1200" dirty="0" smtClean="0">
                <a:solidFill>
                  <a:schemeClr val="tx1"/>
                </a:solidFill>
                <a:effectLst/>
                <a:latin typeface="+mn-lt"/>
                <a:ea typeface="+mn-ea"/>
                <a:cs typeface="+mn-cs"/>
              </a:rPr>
              <a:t>CONCAT_NULL_YIELDS_NULL</a:t>
            </a:r>
          </a:p>
          <a:p>
            <a:pPr marL="171450" indent="-171450">
              <a:buFont typeface="Arial" pitchFamily="34" charset="0"/>
              <a:buChar char="•"/>
            </a:pPr>
            <a:r>
              <a:rPr lang="en-US" sz="1200" kern="1200" dirty="0" smtClean="0">
                <a:solidFill>
                  <a:schemeClr val="tx1"/>
                </a:solidFill>
                <a:effectLst/>
                <a:latin typeface="+mn-lt"/>
                <a:ea typeface="+mn-ea"/>
                <a:cs typeface="+mn-cs"/>
              </a:rPr>
              <a:t>If you run the statement set operation to set any of these options to OFF, the statements within the stored procedure affected by the changes will be recompiled.</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For more information on identifying the causes of recompilations in SQL Server 2005, refer to </a:t>
            </a:r>
            <a:r>
              <a:rPr lang="en-US" sz="1200" i="1" kern="1200" dirty="0" smtClean="0">
                <a:solidFill>
                  <a:schemeClr val="tx1"/>
                </a:solidFill>
                <a:effectLst/>
                <a:latin typeface="+mn-lt"/>
                <a:ea typeface="+mn-ea"/>
                <a:cs typeface="+mn-cs"/>
              </a:rPr>
              <a:t>How to identify the cause of recompilation in an </a:t>
            </a:r>
            <a:r>
              <a:rPr lang="en-US" sz="1200" i="1" kern="1200" dirty="0" err="1" smtClean="0">
                <a:solidFill>
                  <a:schemeClr val="tx1"/>
                </a:solidFill>
                <a:effectLst/>
                <a:latin typeface="+mn-lt"/>
                <a:ea typeface="+mn-ea"/>
                <a:cs typeface="+mn-cs"/>
              </a:rPr>
              <a:t>SP:Recompile</a:t>
            </a:r>
            <a:r>
              <a:rPr lang="en-US" sz="1200" i="1" kern="1200" dirty="0" smtClean="0">
                <a:solidFill>
                  <a:schemeClr val="tx1"/>
                </a:solidFill>
                <a:effectLst/>
                <a:latin typeface="+mn-lt"/>
                <a:ea typeface="+mn-ea"/>
                <a:cs typeface="+mn-cs"/>
              </a:rPr>
              <a:t> event</a:t>
            </a:r>
            <a:r>
              <a:rPr lang="en-US" sz="1200" kern="1200" dirty="0" smtClean="0">
                <a:solidFill>
                  <a:schemeClr val="tx1"/>
                </a:solidFill>
                <a:effectLst/>
                <a:latin typeface="+mn-lt"/>
                <a:ea typeface="+mn-ea"/>
                <a:cs typeface="+mn-cs"/>
              </a:rPr>
              <a:t> at </a:t>
            </a:r>
            <a:r>
              <a:rPr lang="en-US" sz="1200" u="none" strike="noStrike" kern="1200" dirty="0" smtClean="0">
                <a:solidFill>
                  <a:schemeClr val="tx1"/>
                </a:solidFill>
                <a:effectLst/>
                <a:latin typeface="+mn-lt"/>
                <a:ea typeface="+mn-ea"/>
                <a:cs typeface="+mn-cs"/>
                <a:hlinkClick r:id="rId3"/>
              </a:rPr>
              <a:t>http://support.microsoft.com/kb/308737/</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Other reasons that might cause a recompilation in a stored procedure:</a:t>
            </a:r>
          </a:p>
          <a:p>
            <a:pPr marL="171450" lvl="0" indent="-171450">
              <a:buFont typeface="Arial" pitchFamily="34" charset="0"/>
              <a:buChar char="•"/>
            </a:pPr>
            <a:r>
              <a:rPr lang="en-US" sz="1200" kern="1200" dirty="0" smtClean="0">
                <a:solidFill>
                  <a:schemeClr val="tx1"/>
                </a:solidFill>
                <a:effectLst/>
                <a:latin typeface="+mn-lt"/>
                <a:ea typeface="+mn-ea"/>
                <a:cs typeface="+mn-cs"/>
              </a:rPr>
              <a:t>The procedure was created with the “WITH RECOMPILE” option.</a:t>
            </a:r>
          </a:p>
          <a:p>
            <a:pPr marL="171450" lvl="0" indent="-171450">
              <a:buFont typeface="Arial" pitchFamily="34" charset="0"/>
              <a:buChar char="•"/>
            </a:pPr>
            <a:r>
              <a:rPr lang="en-US" sz="1200" kern="1200" dirty="0" smtClean="0">
                <a:solidFill>
                  <a:schemeClr val="tx1"/>
                </a:solidFill>
                <a:effectLst/>
                <a:latin typeface="+mn-lt"/>
                <a:ea typeface="+mn-ea"/>
                <a:cs typeface="+mn-cs"/>
              </a:rPr>
              <a:t>SP_RECOMPILE is executed against an object referenced in the procedure</a:t>
            </a:r>
          </a:p>
          <a:p>
            <a:pPr marL="171450" lvl="0" indent="-171450">
              <a:buFont typeface="Arial" pitchFamily="34" charset="0"/>
              <a:buChar char="•"/>
            </a:pPr>
            <a:r>
              <a:rPr lang="en-US" sz="1200" kern="1200" dirty="0" smtClean="0">
                <a:solidFill>
                  <a:schemeClr val="tx1"/>
                </a:solidFill>
                <a:effectLst/>
                <a:latin typeface="+mn-lt"/>
                <a:ea typeface="+mn-ea"/>
                <a:cs typeface="+mn-cs"/>
              </a:rPr>
              <a:t>The database containing the procedure is restored.</a:t>
            </a:r>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270602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lnSpcReduction="10000"/>
          </a:bodyPr>
          <a:lstStyle/>
          <a:p>
            <a:r>
              <a:rPr lang="en-AU" sz="1200" kern="1200" dirty="0" smtClean="0">
                <a:solidFill>
                  <a:schemeClr val="tx1"/>
                </a:solidFill>
                <a:effectLst/>
                <a:latin typeface="+mn-lt"/>
                <a:ea typeface="+mn-ea"/>
                <a:cs typeface="+mn-cs"/>
              </a:rPr>
              <a:t>SQL Server can experience performance issues due to excessive recompiles,</a:t>
            </a:r>
            <a:r>
              <a:rPr lang="en-AU" sz="1200" kern="1200" baseline="0" dirty="0" smtClean="0">
                <a:solidFill>
                  <a:schemeClr val="tx1"/>
                </a:solidFill>
                <a:effectLst/>
                <a:latin typeface="+mn-lt"/>
                <a:ea typeface="+mn-ea"/>
                <a:cs typeface="+mn-cs"/>
              </a:rPr>
              <a:t> one cause is the use of temp tables.</a:t>
            </a:r>
          </a:p>
          <a:p>
            <a:endParaRPr lang="en-AU" sz="120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The </a:t>
            </a:r>
            <a:r>
              <a:rPr lang="en-AU" sz="1200" b="1" kern="1200" baseline="0" dirty="0" smtClean="0">
                <a:solidFill>
                  <a:schemeClr val="tx1"/>
                </a:solidFill>
                <a:effectLst/>
                <a:latin typeface="+mn-lt"/>
                <a:ea typeface="+mn-ea"/>
                <a:cs typeface="+mn-cs"/>
              </a:rPr>
              <a:t>Recompilation Threshold (RT) </a:t>
            </a:r>
            <a:r>
              <a:rPr lang="en-AU" sz="1200" b="0" kern="1200" baseline="0" dirty="0" smtClean="0">
                <a:solidFill>
                  <a:schemeClr val="tx1"/>
                </a:solidFill>
                <a:effectLst/>
                <a:latin typeface="+mn-lt"/>
                <a:ea typeface="+mn-ea"/>
                <a:cs typeface="+mn-cs"/>
              </a:rPr>
              <a:t>for temp tables is initially lower than that of tables created in user databases, 6 vs 500 respectively. Adding a small number of rows to an empty temp table can initiate a recompile. A recompile due crossing the RT is flagged in </a:t>
            </a:r>
            <a:r>
              <a:rPr lang="en-AU" sz="1200" b="0" kern="1200" baseline="0" dirty="0" err="1" smtClean="0">
                <a:solidFill>
                  <a:schemeClr val="tx1"/>
                </a:solidFill>
                <a:effectLst/>
                <a:latin typeface="+mn-lt"/>
                <a:ea typeface="+mn-ea"/>
                <a:cs typeface="+mn-cs"/>
              </a:rPr>
              <a:t>XEvents</a:t>
            </a:r>
            <a:r>
              <a:rPr lang="en-AU" sz="120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sql_statement_recompile</a:t>
            </a:r>
            <a:r>
              <a:rPr lang="en-AU" dirty="0" smtClean="0">
                <a:solidFill>
                  <a:schemeClr val="tx1"/>
                </a:solidFill>
              </a:rPr>
              <a:t>.</a:t>
            </a:r>
            <a:endParaRPr lang="en-AU" sz="1200" b="0" kern="1200" baseline="0" dirty="0" smtClean="0">
              <a:solidFill>
                <a:schemeClr val="tx1"/>
              </a:solidFill>
              <a:effectLst/>
              <a:latin typeface="+mn-lt"/>
              <a:ea typeface="+mn-ea"/>
              <a:cs typeface="+mn-cs"/>
            </a:endParaRPr>
          </a:p>
          <a:p>
            <a:endParaRPr lang="en-AU" sz="1200" b="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Replacing a temp table with a </a:t>
            </a:r>
            <a:r>
              <a:rPr lang="en-AU" sz="1200" b="1" kern="1200" dirty="0" smtClean="0">
                <a:solidFill>
                  <a:schemeClr val="tx1"/>
                </a:solidFill>
                <a:effectLst/>
                <a:latin typeface="+mn-lt"/>
                <a:ea typeface="+mn-ea"/>
                <a:cs typeface="+mn-cs"/>
              </a:rPr>
              <a:t>table variable </a:t>
            </a:r>
            <a:r>
              <a:rPr lang="en-AU" sz="1200" kern="1200" dirty="0" smtClean="0">
                <a:solidFill>
                  <a:schemeClr val="tx1"/>
                </a:solidFill>
                <a:effectLst/>
                <a:latin typeface="+mn-lt"/>
                <a:ea typeface="+mn-ea"/>
                <a:cs typeface="+mn-cs"/>
              </a:rPr>
              <a:t>will prevent statistics-related recompiles because table variables do not have statistics. Table variables should be used for datasets with a very small number of rows because the optimizer will always use a cardinality estimate of one i.e. assume one row is in the table</a:t>
            </a:r>
            <a:r>
              <a:rPr lang="en-AU" sz="1200" b="0" kern="1200" baseline="0" dirty="0" smtClean="0">
                <a:solidFill>
                  <a:schemeClr val="tx1"/>
                </a:solidFill>
                <a:effectLst/>
                <a:latin typeface="+mn-lt"/>
                <a:ea typeface="+mn-ea"/>
                <a:cs typeface="+mn-cs"/>
              </a:rPr>
              <a:t>. </a:t>
            </a:r>
          </a:p>
          <a:p>
            <a:endParaRPr lang="en-AU" sz="1200" b="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An alternative to using a table variable is to use </a:t>
            </a:r>
            <a:r>
              <a:rPr lang="en-AU" sz="1200" b="1" kern="1200" baseline="0" dirty="0" smtClean="0">
                <a:solidFill>
                  <a:schemeClr val="tx1"/>
                </a:solidFill>
                <a:effectLst/>
                <a:latin typeface="+mn-lt"/>
                <a:ea typeface="+mn-ea"/>
                <a:cs typeface="+mn-cs"/>
              </a:rPr>
              <a:t>KEEPFIXED PLAN </a:t>
            </a:r>
            <a:r>
              <a:rPr lang="en-AU" sz="1200" b="0" kern="1200" baseline="0" dirty="0" smtClean="0">
                <a:solidFill>
                  <a:schemeClr val="tx1"/>
                </a:solidFill>
                <a:effectLst/>
                <a:latin typeface="+mn-lt"/>
                <a:ea typeface="+mn-ea"/>
                <a:cs typeface="+mn-cs"/>
              </a:rPr>
              <a:t>or </a:t>
            </a:r>
            <a:r>
              <a:rPr lang="en-AU" sz="1200" b="1" kern="1200" baseline="0" dirty="0" smtClean="0">
                <a:solidFill>
                  <a:schemeClr val="tx1"/>
                </a:solidFill>
                <a:effectLst/>
                <a:latin typeface="+mn-lt"/>
                <a:ea typeface="+mn-ea"/>
                <a:cs typeface="+mn-cs"/>
              </a:rPr>
              <a:t>KEEP PLAN </a:t>
            </a:r>
            <a:r>
              <a:rPr lang="en-AU" sz="1200" kern="1200" baseline="0" dirty="0" smtClean="0">
                <a:solidFill>
                  <a:schemeClr val="tx1"/>
                </a:solidFill>
                <a:effectLst/>
                <a:latin typeface="+mn-lt"/>
                <a:ea typeface="+mn-ea"/>
                <a:cs typeface="+mn-cs"/>
              </a:rPr>
              <a:t>query hints</a:t>
            </a:r>
            <a:r>
              <a:rPr lang="en-AU" sz="1200" b="1" kern="1200" baseline="0" dirty="0" smtClean="0">
                <a:solidFill>
                  <a:schemeClr val="tx1"/>
                </a:solidFill>
                <a:effectLst/>
                <a:latin typeface="+mn-lt"/>
                <a:ea typeface="+mn-ea"/>
                <a:cs typeface="+mn-cs"/>
              </a:rPr>
              <a:t>. KEEP</a:t>
            </a:r>
            <a:r>
              <a:rPr lang="en-AU" sz="1200" b="1" kern="1200" dirty="0" smtClean="0">
                <a:solidFill>
                  <a:schemeClr val="tx1"/>
                </a:solidFill>
                <a:effectLst/>
                <a:latin typeface="+mn-lt"/>
                <a:ea typeface="+mn-ea"/>
                <a:cs typeface="+mn-cs"/>
              </a:rPr>
              <a:t> PLAN </a:t>
            </a:r>
            <a:r>
              <a:rPr lang="en-AU" sz="1200" kern="1200" dirty="0" smtClean="0">
                <a:solidFill>
                  <a:schemeClr val="tx1"/>
                </a:solidFill>
                <a:effectLst/>
                <a:latin typeface="+mn-lt"/>
                <a:ea typeface="+mn-ea"/>
                <a:cs typeface="+mn-cs"/>
              </a:rPr>
              <a:t>hint </a:t>
            </a:r>
            <a:r>
              <a:rPr lang="en-AU" dirty="0" smtClean="0"/>
              <a:t>changes the RT  for temporary tables so that it is the same as that for tables in user databases. The </a:t>
            </a:r>
            <a:r>
              <a:rPr lang="en-AU" b="1" dirty="0"/>
              <a:t>KEEPFIXED </a:t>
            </a:r>
            <a:r>
              <a:rPr lang="en-AU" b="1" dirty="0" smtClean="0"/>
              <a:t>PLAN </a:t>
            </a:r>
            <a:r>
              <a:rPr lang="en-AU" dirty="0" smtClean="0"/>
              <a:t>hint will prevent </a:t>
            </a:r>
            <a:r>
              <a:rPr lang="en-AU" i="1" dirty="0" smtClean="0"/>
              <a:t>any </a:t>
            </a:r>
            <a:r>
              <a:rPr lang="en-AU" dirty="0" smtClean="0"/>
              <a:t>recompiles from occurring due to statistics updates. Be sure to test the use of these hints because their use may prevent SQL Server from choosing an optimal plan. The performance gained from implementing the hints may be lost due to inefficient plans being carried over for subsequent executions.</a:t>
            </a:r>
            <a:endParaRPr lang="en-AU" sz="1200" b="1" kern="1200" baseline="0" dirty="0" smtClean="0">
              <a:solidFill>
                <a:schemeClr val="tx1"/>
              </a:solidFill>
              <a:effectLst/>
              <a:latin typeface="+mn-lt"/>
              <a:ea typeface="+mn-ea"/>
              <a:cs typeface="+mn-cs"/>
            </a:endParaRPr>
          </a:p>
          <a:p>
            <a:endParaRPr lang="en-AU" sz="1200" b="1" kern="1200" baseline="0" dirty="0" smtClean="0">
              <a:solidFill>
                <a:schemeClr val="tx1"/>
              </a:solidFill>
              <a:effectLst/>
              <a:latin typeface="+mn-lt"/>
              <a:ea typeface="+mn-ea"/>
              <a:cs typeface="+mn-cs"/>
            </a:endParaRPr>
          </a:p>
          <a:p>
            <a:r>
              <a:rPr lang="en-AU" b="1" dirty="0" smtClean="0"/>
              <a:t>A deferred compile</a:t>
            </a:r>
            <a:r>
              <a:rPr lang="en-AU" dirty="0" smtClean="0"/>
              <a:t> is caused by code referencing a temp table. Since the temp table does not exist yet, the compile will not happen until execution time.</a:t>
            </a:r>
          </a:p>
          <a:p>
            <a:endParaRPr lang="en-AU" b="1" dirty="0"/>
          </a:p>
          <a:p>
            <a:r>
              <a:rPr lang="en-AU" dirty="0" smtClean="0"/>
              <a:t>If a temp table in </a:t>
            </a:r>
            <a:r>
              <a:rPr lang="en-AU" dirty="0" err="1" smtClean="0"/>
              <a:t>StoredProcedureA</a:t>
            </a:r>
            <a:r>
              <a:rPr lang="en-AU" dirty="0" smtClean="0"/>
              <a:t> is referenced in by a statement </a:t>
            </a:r>
            <a:r>
              <a:rPr lang="en-AU" dirty="0" err="1" smtClean="0"/>
              <a:t>StoredProcedureB</a:t>
            </a:r>
            <a:r>
              <a:rPr lang="en-AU" dirty="0" smtClean="0"/>
              <a:t>, the statement will be recompiled every time </a:t>
            </a:r>
            <a:r>
              <a:rPr lang="en-AU" dirty="0" err="1" smtClean="0"/>
              <a:t>StoredProcedureA</a:t>
            </a:r>
            <a:r>
              <a:rPr lang="en-AU" dirty="0" smtClean="0"/>
              <a:t> is run. Each time the temp table is created it has a new ID, which means the ID reference in StoredProcedure2 needs to be updated.</a:t>
            </a:r>
            <a:endParaRPr lang="en-AU" dirty="0"/>
          </a:p>
          <a:p>
            <a:endParaRPr lang="en-AU" sz="1200" b="1" kern="1200" baseline="0" dirty="0" smtClean="0">
              <a:solidFill>
                <a:schemeClr val="tx1"/>
              </a:solidFill>
              <a:effectLst/>
              <a:latin typeface="+mn-lt"/>
              <a:ea typeface="+mn-ea"/>
              <a:cs typeface="+mn-cs"/>
            </a:endParaRPr>
          </a:p>
          <a:p>
            <a:r>
              <a:rPr lang="en-AU" dirty="0" smtClean="0"/>
              <a:t>More information </a:t>
            </a:r>
            <a:endParaRPr lang="en-AU" sz="1200" kern="1200" baseline="0" dirty="0" smtClean="0">
              <a:solidFill>
                <a:schemeClr val="tx1"/>
              </a:solidFill>
              <a:effectLst/>
            </a:endParaRPr>
          </a:p>
          <a:p>
            <a:r>
              <a:rPr lang="en-AU" b="1" dirty="0"/>
              <a:t>Query Hints (Transact-SQL) </a:t>
            </a:r>
            <a:r>
              <a:rPr lang="en-AU" b="1" dirty="0" smtClean="0"/>
              <a:t> </a:t>
            </a:r>
            <a:r>
              <a:rPr lang="en-AU" dirty="0" smtClean="0">
                <a:hlinkClick r:id="rId3"/>
              </a:rPr>
              <a:t>http</a:t>
            </a:r>
            <a:r>
              <a:rPr lang="en-AU" dirty="0">
                <a:hlinkClick r:id="rId3"/>
              </a:rPr>
              <a:t>://msdn.microsoft.com/en-us/library/ms181714(v=sql.110).</a:t>
            </a:r>
            <a:r>
              <a:rPr lang="en-AU" dirty="0" smtClean="0">
                <a:hlinkClick r:id="rId3"/>
              </a:rPr>
              <a:t>aspx</a:t>
            </a:r>
            <a:r>
              <a:rPr lang="en-AU" dirty="0" smtClean="0"/>
              <a:t> </a:t>
            </a:r>
            <a:endParaRPr lang="en-AU" sz="1200" kern="1200" baseline="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solidFill>
                  <a:prstClr val="black"/>
                </a:solidFill>
              </a:rPr>
              <a:t>© 2011 Microsoft Corporation    	Microsoft Confidential</a:t>
            </a:r>
            <a:endParaRPr lang="en-US">
              <a:solidFill>
                <a:prstClr val="black"/>
              </a:solidFill>
            </a:endParaRPr>
          </a:p>
        </p:txBody>
      </p:sp>
      <p:sp>
        <p:nvSpPr>
          <p:cNvPr id="5" name="Slide Number Placeholder 4"/>
          <p:cNvSpPr>
            <a:spLocks noGrp="1"/>
          </p:cNvSpPr>
          <p:nvPr>
            <p:ph type="sldNum" sz="quarter" idx="11"/>
          </p:nvPr>
        </p:nvSpPr>
        <p:spPr/>
        <p:txBody>
          <a:bodyPr/>
          <a:lstStyle/>
          <a:p>
            <a:fld id="{89920E16-7E2D-4061-8759-5F8497A7A43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59009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76200"/>
            <a:ext cx="3875087" cy="2905125"/>
          </a:xfrm>
        </p:spPr>
      </p:sp>
      <p:sp>
        <p:nvSpPr>
          <p:cNvPr id="3" name="Notes Placeholder 2"/>
          <p:cNvSpPr>
            <a:spLocks noGrp="1"/>
          </p:cNvSpPr>
          <p:nvPr>
            <p:ph type="body" idx="1"/>
          </p:nvPr>
        </p:nvSpPr>
        <p:spPr/>
        <p:txBody>
          <a:bodyPr/>
          <a:lstStyle/>
          <a:p>
            <a:r>
              <a:rPr lang="en-US" b="1" dirty="0" smtClean="0"/>
              <a:t>Profiler Recompile Detection</a:t>
            </a:r>
          </a:p>
          <a:p>
            <a:r>
              <a:rPr lang="en-US" dirty="0" smtClean="0"/>
              <a:t>You can capture recompile events in traces by capturing the Transact-SQL </a:t>
            </a:r>
            <a:r>
              <a:rPr lang="en-US" dirty="0" err="1" smtClean="0"/>
              <a:t>SQL:StmtRecompile</a:t>
            </a:r>
            <a:r>
              <a:rPr lang="en-US" dirty="0" smtClean="0"/>
              <a:t> event in the SQL Server Profiler. This event indicates that SQL Server recompiled a statement. The Event Subclass column of this trace event provides the information necessary to pinpoint the cause of the recompile. The table below shows the SQL Server (2005 – 2012) integer codes with the reason for recompilation.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For more information, refer to the topic </a:t>
            </a:r>
            <a:r>
              <a:rPr lang="en-US" sz="1200" i="1" kern="1200" dirty="0" err="1" smtClean="0">
                <a:solidFill>
                  <a:schemeClr val="tx1"/>
                </a:solidFill>
                <a:effectLst/>
                <a:latin typeface="+mn-lt"/>
                <a:ea typeface="+mn-ea"/>
                <a:cs typeface="+mn-cs"/>
              </a:rPr>
              <a:t>SP:Recompile</a:t>
            </a:r>
            <a:r>
              <a:rPr lang="en-US" sz="1200" i="1" kern="1200" dirty="0" smtClean="0">
                <a:solidFill>
                  <a:schemeClr val="tx1"/>
                </a:solidFill>
                <a:effectLst/>
                <a:latin typeface="+mn-lt"/>
                <a:ea typeface="+mn-ea"/>
                <a:cs typeface="+mn-cs"/>
              </a:rPr>
              <a:t> Event Class</a:t>
            </a:r>
            <a:r>
              <a:rPr lang="en-US" sz="1200" kern="1200" dirty="0" smtClean="0">
                <a:solidFill>
                  <a:schemeClr val="tx1"/>
                </a:solidFill>
                <a:effectLst/>
                <a:latin typeface="+mn-lt"/>
                <a:ea typeface="+mn-ea"/>
                <a:cs typeface="+mn-cs"/>
              </a:rPr>
              <a:t> at </a:t>
            </a:r>
            <a:r>
              <a:rPr lang="en-US" sz="1200" kern="1200" dirty="0" smtClean="0">
                <a:solidFill>
                  <a:schemeClr val="tx1"/>
                </a:solidFill>
                <a:effectLst/>
                <a:latin typeface="+mn-lt"/>
                <a:ea typeface="+mn-ea"/>
                <a:cs typeface="+mn-cs"/>
                <a:hlinkClick r:id="rId3"/>
              </a:rPr>
              <a:t>http://msdn.microsoft.com/en-us/library/ms187105(v=SQL.110).aspx</a:t>
            </a:r>
            <a:r>
              <a:rPr lang="en-US" sz="1200" kern="1200" dirty="0" smtClean="0">
                <a:solidFill>
                  <a:schemeClr val="tx1"/>
                </a:solidFill>
                <a:effectLst/>
                <a:latin typeface="+mn-lt"/>
                <a:ea typeface="+mn-ea"/>
                <a:cs typeface="+mn-cs"/>
              </a:rPr>
              <a:t>.</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727384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solidFill>
                <a:prstClr val="black"/>
              </a:solidFill>
            </a:endParaRPr>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179491069"/>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156306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283003222"/>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85964804"/>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005783658"/>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96950578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33524212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182328557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37142964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40661538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1590144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4119486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00026350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2879058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15263076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130044795"/>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273044133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0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4893463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smtClean="0"/>
              <a:t>Module 5: Programming Efficiency</a:t>
            </a:r>
            <a:endParaRPr lang="en-US" dirty="0"/>
          </a:p>
        </p:txBody>
      </p:sp>
      <p:sp>
        <p:nvSpPr>
          <p:cNvPr id="16" name="Subtitle 15"/>
          <p:cNvSpPr>
            <a:spLocks noGrp="1"/>
          </p:cNvSpPr>
          <p:nvPr>
            <p:ph type="subTitle" idx="1"/>
          </p:nvPr>
        </p:nvSpPr>
        <p:spPr/>
        <p:txBody>
          <a:bodyPr>
            <a:noAutofit/>
          </a:bodyPr>
          <a:lstStyle/>
          <a:p>
            <a:pPr marL="342900" indent="-342900">
              <a:buBlip>
                <a:blip r:embed="rId3"/>
              </a:buBlip>
            </a:pPr>
            <a:r>
              <a:rPr lang="en-US" i="1" dirty="0"/>
              <a:t>Stored Procedure Considerations</a:t>
            </a:r>
          </a:p>
          <a:p>
            <a:pPr marL="342900" indent="-342900">
              <a:buBlip>
                <a:blip r:embed="rId3"/>
              </a:buBlip>
            </a:pPr>
            <a:r>
              <a:rPr lang="en-US" i="1" dirty="0"/>
              <a:t>Caching and Query Considerations</a:t>
            </a:r>
          </a:p>
          <a:p>
            <a:pPr marL="342900" indent="-342900">
              <a:buBlip>
                <a:blip r:embed="rId3"/>
              </a:buBlip>
            </a:pPr>
            <a:r>
              <a:rPr lang="en-US" i="1" dirty="0"/>
              <a:t>Performance Considerations</a:t>
            </a:r>
          </a:p>
          <a:p>
            <a:pPr marL="342900" indent="-342900">
              <a:buBlip>
                <a:blip r:embed="rId3"/>
              </a:buBlip>
            </a:pPr>
            <a:r>
              <a:rPr lang="en-US" i="1" dirty="0"/>
              <a:t>New T-SQL in SQL 2012</a:t>
            </a:r>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Recompilation With SQL DMVs</a:t>
            </a:r>
            <a:endParaRPr lang="en-US" dirty="0"/>
          </a:p>
        </p:txBody>
      </p:sp>
      <p:sp>
        <p:nvSpPr>
          <p:cNvPr id="3" name="Content Placeholder 2"/>
          <p:cNvSpPr>
            <a:spLocks noGrp="1"/>
          </p:cNvSpPr>
          <p:nvPr>
            <p:ph idx="1"/>
          </p:nvPr>
        </p:nvSpPr>
        <p:spPr/>
        <p:txBody>
          <a:bodyPr/>
          <a:lstStyle/>
          <a:p>
            <a:r>
              <a:rPr lang="en-US" dirty="0" err="1" smtClean="0"/>
              <a:t>Sys.dm_exec_query_stats</a:t>
            </a:r>
            <a:endParaRPr lang="en-US" dirty="0" smtClean="0"/>
          </a:p>
          <a:p>
            <a:r>
              <a:rPr lang="en-US" dirty="0" err="1" smtClean="0"/>
              <a:t>Sys.dm_exec_sql_text</a:t>
            </a:r>
            <a:endParaRPr lang="en-US" dirty="0" smtClean="0"/>
          </a:p>
          <a:p>
            <a:r>
              <a:rPr lang="en-US" dirty="0" err="1"/>
              <a:t>p</a:t>
            </a:r>
            <a:r>
              <a:rPr lang="en-US" dirty="0" err="1" smtClean="0"/>
              <a:t>lan_generation_num</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23221143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Identifying Recompiling Statements</a:t>
            </a:r>
          </a:p>
        </p:txBody>
      </p:sp>
      <p:sp>
        <p:nvSpPr>
          <p:cNvPr id="3" name="Subtitle 2"/>
          <p:cNvSpPr>
            <a:spLocks noGrp="1"/>
          </p:cNvSpPr>
          <p:nvPr>
            <p:ph type="subTitle" idx="1"/>
          </p:nvPr>
        </p:nvSpPr>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a:ea typeface="ＭＳ Ｐゴシック" charset="-128"/>
              </a:rPr>
              <a:t>Use DMVs to identify recompiling statements and </a:t>
            </a:r>
            <a:r>
              <a:rPr lang="en-US" altLang="ja-JP" dirty="0" smtClean="0">
                <a:ea typeface="ＭＳ Ｐゴシック" charset="-128"/>
              </a:rPr>
              <a:t>procedures</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Make use of </a:t>
            </a:r>
            <a:r>
              <a:rPr lang="en-US" altLang="ja-JP" dirty="0" err="1">
                <a:ea typeface="ＭＳ Ｐゴシック" charset="-128"/>
              </a:rPr>
              <a:t>sys.dm_exec_query_stats</a:t>
            </a:r>
            <a:r>
              <a:rPr lang="en-US" altLang="ja-JP" dirty="0">
                <a:ea typeface="ＭＳ Ｐゴシック" charset="-128"/>
              </a:rPr>
              <a:t> to identify statements and objects that are recompiling.</a:t>
            </a:r>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3048600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What are </a:t>
            </a:r>
            <a:r>
              <a:rPr lang="en-US" sz="2800" dirty="0" smtClean="0"/>
              <a:t>some advantages </a:t>
            </a:r>
            <a:r>
              <a:rPr lang="en-US" sz="2800" dirty="0"/>
              <a:t>of using stored procedures?</a:t>
            </a:r>
          </a:p>
          <a:p>
            <a:r>
              <a:rPr lang="en-US" sz="2800" dirty="0"/>
              <a:t>What are the two ways that you can call stored procedures?</a:t>
            </a:r>
          </a:p>
          <a:p>
            <a:r>
              <a:rPr lang="en-US" sz="2800" dirty="0"/>
              <a:t>What is the difference between a SQL compile and a recompile?</a:t>
            </a:r>
          </a:p>
          <a:p>
            <a:r>
              <a:rPr lang="en-AU" sz="2800" dirty="0"/>
              <a:t>What are 3 causes of temp table recompiles?</a:t>
            </a:r>
          </a:p>
          <a:p>
            <a:r>
              <a:rPr lang="en-AU" sz="2800" dirty="0"/>
              <a:t>How can temp table recompiles be reduced</a:t>
            </a:r>
            <a:r>
              <a:rPr lang="en-AU" sz="2800" dirty="0" smtClean="0"/>
              <a:t>?</a:t>
            </a:r>
            <a:endParaRPr lang="en-AU" sz="2800"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US"/>
              <a:t>Lesson </a:t>
            </a:r>
            <a:r>
              <a:rPr lang="en-US" smtClean="0"/>
              <a:t>23: </a:t>
            </a:r>
            <a:r>
              <a:rPr lang="en-US" dirty="0" smtClean="0"/>
              <a:t>Stored </a:t>
            </a:r>
            <a:r>
              <a:rPr lang="en-US" dirty="0"/>
              <a:t>Procedure Considerations</a:t>
            </a:r>
          </a:p>
        </p:txBody>
      </p:sp>
      <p:sp>
        <p:nvSpPr>
          <p:cNvPr id="10" name="Content Placeholder 9"/>
          <p:cNvSpPr>
            <a:spLocks noGrp="1"/>
          </p:cNvSpPr>
          <p:nvPr>
            <p:ph type="subTitle" idx="1"/>
          </p:nvPr>
        </p:nvSpPr>
        <p:spPr/>
        <p:txBody>
          <a:bodyPr>
            <a:normAutofit/>
          </a:bodyPr>
          <a:lstStyle/>
          <a:p>
            <a:pPr lvl="0"/>
            <a:r>
              <a:rPr lang="en-US" sz="2400" i="1" dirty="0"/>
              <a:t>Rules for Calling Stored Procedures</a:t>
            </a:r>
          </a:p>
          <a:p>
            <a:pPr lvl="0"/>
            <a:r>
              <a:rPr lang="en-US" sz="2400" i="1" dirty="0"/>
              <a:t>Stored Procedure Recompilation Events</a:t>
            </a:r>
          </a:p>
          <a:p>
            <a:pPr lvl="0"/>
            <a:r>
              <a:rPr lang="en-US" sz="2400" i="1" dirty="0"/>
              <a:t>Capturing Recompilation Events</a:t>
            </a:r>
          </a:p>
          <a:p>
            <a:pPr marL="742950" lvl="2" indent="-342900">
              <a:buSzPct val="100000"/>
            </a:pPr>
            <a:r>
              <a:rPr lang="en-US" sz="2200" i="1" dirty="0">
                <a:solidFill>
                  <a:schemeClr val="tx2"/>
                </a:solidFill>
                <a:latin typeface="+mj-lt"/>
              </a:rPr>
              <a:t>Using Profiler</a:t>
            </a:r>
          </a:p>
          <a:p>
            <a:pPr marL="742950" lvl="2" indent="-342900">
              <a:buSzPct val="100000"/>
            </a:pPr>
            <a:r>
              <a:rPr lang="en-US" sz="2200" i="1" dirty="0">
                <a:solidFill>
                  <a:schemeClr val="tx2"/>
                </a:solidFill>
                <a:latin typeface="+mj-lt"/>
              </a:rPr>
              <a:t>Using DMVs</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9025112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r>
              <a:rPr lang="en-US" dirty="0" smtClean="0"/>
              <a:t>Learn how </a:t>
            </a:r>
            <a:r>
              <a:rPr lang="en-US" dirty="0"/>
              <a:t>SQL Server stores, compiles, and optimizes stored procedures.</a:t>
            </a:r>
          </a:p>
          <a:p>
            <a:r>
              <a:rPr lang="en-US" dirty="0" smtClean="0"/>
              <a:t>Learn how to create </a:t>
            </a:r>
            <a:r>
              <a:rPr lang="en-US" dirty="0"/>
              <a:t>stored procedures that work efficiently</a:t>
            </a:r>
          </a:p>
          <a:p>
            <a:pPr lvl="0"/>
            <a:r>
              <a:rPr lang="en-US" dirty="0" smtClean="0"/>
              <a:t>Learn how to capture </a:t>
            </a:r>
            <a:r>
              <a:rPr lang="en-US" dirty="0"/>
              <a:t>recompilation events by using SQL Server Profiler.</a:t>
            </a:r>
          </a:p>
          <a:p>
            <a:pPr lvl="0"/>
            <a:r>
              <a:rPr lang="en-US" dirty="0" smtClean="0"/>
              <a:t>Learn to gather </a:t>
            </a:r>
            <a:r>
              <a:rPr lang="en-US" dirty="0"/>
              <a:t>information about stored procedure recompilation by using dynamic management views (DMVs).</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dirty="0"/>
              <a:t>Calling Stored Procedures</a:t>
            </a:r>
          </a:p>
        </p:txBody>
      </p:sp>
      <p:sp>
        <p:nvSpPr>
          <p:cNvPr id="10" name="Content Placeholder 9"/>
          <p:cNvSpPr>
            <a:spLocks noGrp="1"/>
          </p:cNvSpPr>
          <p:nvPr>
            <p:ph idx="1"/>
          </p:nvPr>
        </p:nvSpPr>
        <p:spPr/>
        <p:txBody>
          <a:bodyPr>
            <a:normAutofit/>
          </a:bodyPr>
          <a:lstStyle/>
          <a:p>
            <a:pPr lvl="0"/>
            <a:r>
              <a:rPr lang="en-US" dirty="0" smtClean="0"/>
              <a:t>Group </a:t>
            </a:r>
            <a:r>
              <a:rPr lang="en-US" dirty="0"/>
              <a:t>of SQL statements stored on the server</a:t>
            </a:r>
          </a:p>
          <a:p>
            <a:pPr lvl="0"/>
            <a:r>
              <a:rPr lang="en-US" dirty="0" smtClean="0"/>
              <a:t>More secure than Ad Hoc queries</a:t>
            </a:r>
          </a:p>
          <a:p>
            <a:pPr lvl="0"/>
            <a:r>
              <a:rPr lang="en-US" dirty="0" smtClean="0"/>
              <a:t>Easier to maintain than distributed code</a:t>
            </a:r>
          </a:p>
          <a:p>
            <a:pPr lvl="0"/>
            <a:r>
              <a:rPr lang="en-US" dirty="0" smtClean="0"/>
              <a:t>Can </a:t>
            </a:r>
            <a:r>
              <a:rPr lang="en-US" dirty="0"/>
              <a:t>be called as a Remote Procedure Call (RPC) or T-SQL language </a:t>
            </a:r>
            <a:r>
              <a:rPr lang="en-US" dirty="0" smtClean="0"/>
              <a:t>event</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13738563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Recompilation</a:t>
            </a:r>
          </a:p>
        </p:txBody>
      </p:sp>
      <p:sp>
        <p:nvSpPr>
          <p:cNvPr id="3" name="Content Placeholder 2"/>
          <p:cNvSpPr>
            <a:spLocks noGrp="1"/>
          </p:cNvSpPr>
          <p:nvPr>
            <p:ph idx="1"/>
          </p:nvPr>
        </p:nvSpPr>
        <p:spPr/>
        <p:txBody>
          <a:bodyPr/>
          <a:lstStyle/>
          <a:p>
            <a:pPr marL="0" indent="0">
              <a:buNone/>
            </a:pPr>
            <a:r>
              <a:rPr lang="en-US" dirty="0"/>
              <a:t>Most common causes:</a:t>
            </a:r>
          </a:p>
          <a:p>
            <a:r>
              <a:rPr lang="en-US" dirty="0"/>
              <a:t>A sufficient percentage of data changes in a table that is referenced by the stored procedure. </a:t>
            </a:r>
          </a:p>
          <a:p>
            <a:r>
              <a:rPr lang="en-US" dirty="0"/>
              <a:t>An object referenced by the stored procedure has been modified since the last time the stored procedure executed.</a:t>
            </a:r>
          </a:p>
          <a:p>
            <a:r>
              <a:rPr lang="en-US" dirty="0"/>
              <a:t>The procedure performs certain operations on </a:t>
            </a:r>
            <a:br>
              <a:rPr lang="en-US" dirty="0"/>
            </a:br>
            <a:r>
              <a:rPr lang="en-US" dirty="0"/>
              <a:t>temporary tables.</a:t>
            </a:r>
          </a:p>
          <a:p>
            <a:r>
              <a:rPr lang="en-US" dirty="0"/>
              <a:t>Certain set options are changed within the stored procedure</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4903263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 Tables and recompilation</a:t>
            </a:r>
            <a:endParaRPr lang="en-AU" dirty="0"/>
          </a:p>
        </p:txBody>
      </p:sp>
      <p:sp>
        <p:nvSpPr>
          <p:cNvPr id="3" name="Content Placeholder 2"/>
          <p:cNvSpPr>
            <a:spLocks noGrp="1"/>
          </p:cNvSpPr>
          <p:nvPr>
            <p:ph idx="1"/>
          </p:nvPr>
        </p:nvSpPr>
        <p:spPr>
          <a:xfrm>
            <a:off x="304800" y="1188720"/>
            <a:ext cx="8534400" cy="5048592"/>
          </a:xfrm>
        </p:spPr>
        <p:txBody>
          <a:bodyPr/>
          <a:lstStyle/>
          <a:p>
            <a:r>
              <a:rPr lang="en-AU" dirty="0" smtClean="0"/>
              <a:t>Recompiles due to temp table use can reduce performance</a:t>
            </a:r>
          </a:p>
          <a:p>
            <a:r>
              <a:rPr lang="en-AU" dirty="0" smtClean="0"/>
              <a:t>Recompile causes</a:t>
            </a:r>
          </a:p>
          <a:p>
            <a:pPr lvl="1"/>
            <a:r>
              <a:rPr lang="en-AU" dirty="0" smtClean="0"/>
              <a:t>Adding rows to an empty temp table</a:t>
            </a:r>
          </a:p>
          <a:p>
            <a:pPr lvl="1"/>
            <a:r>
              <a:rPr lang="en-AU" dirty="0" smtClean="0"/>
              <a:t>Deferred compiles</a:t>
            </a:r>
          </a:p>
          <a:p>
            <a:pPr lvl="1"/>
            <a:r>
              <a:rPr lang="en-AU" dirty="0" smtClean="0"/>
              <a:t>Schema changes</a:t>
            </a:r>
          </a:p>
          <a:p>
            <a:pPr lvl="1"/>
            <a:r>
              <a:rPr lang="en-AU" dirty="0" smtClean="0"/>
              <a:t>Referencing temp tables between stored procedures</a:t>
            </a:r>
          </a:p>
          <a:p>
            <a:r>
              <a:rPr lang="en-AU" dirty="0" smtClean="0"/>
              <a:t>Reducing recompiles</a:t>
            </a:r>
          </a:p>
          <a:p>
            <a:pPr lvl="1"/>
            <a:r>
              <a:rPr lang="en-AU" dirty="0" smtClean="0"/>
              <a:t>Table variables</a:t>
            </a:r>
          </a:p>
          <a:p>
            <a:pPr lvl="1"/>
            <a:r>
              <a:rPr lang="en-AU" dirty="0" smtClean="0"/>
              <a:t>KEEPFIXED PLAN, KEEP PLAN</a:t>
            </a:r>
          </a:p>
          <a:p>
            <a:pPr lvl="1"/>
            <a:r>
              <a:rPr lang="en-AU" dirty="0" smtClean="0"/>
              <a:t>Group schema changes at the beginning of a stored procedure or batch </a:t>
            </a:r>
          </a:p>
          <a:p>
            <a:pPr lvl="1"/>
            <a:r>
              <a:rPr lang="en-AU" dirty="0" smtClean="0"/>
              <a:t>Keep external temp table references to a minimum</a:t>
            </a:r>
          </a:p>
          <a:p>
            <a:pPr lvl="1"/>
            <a:endParaRPr lang="en-AU" dirty="0" smtClean="0"/>
          </a:p>
          <a:p>
            <a:pPr lvl="1"/>
            <a:endParaRPr lang="en-AU" dirty="0" smtClean="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6934857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Capturing Recompilation </a:t>
            </a:r>
            <a:r>
              <a:rPr lang="en-US" dirty="0" smtClean="0"/>
              <a:t>Events</a:t>
            </a:r>
            <a:endParaRPr lang="en-US" dirty="0"/>
          </a:p>
        </p:txBody>
      </p:sp>
      <p:sp>
        <p:nvSpPr>
          <p:cNvPr id="3" name="Content Placeholder 2"/>
          <p:cNvSpPr>
            <a:spLocks noGrp="1"/>
          </p:cNvSpPr>
          <p:nvPr>
            <p:ph idx="1"/>
          </p:nvPr>
        </p:nvSpPr>
        <p:spPr/>
        <p:txBody>
          <a:bodyPr/>
          <a:lstStyle/>
          <a:p>
            <a:pPr marL="284163" indent="-284163">
              <a:lnSpc>
                <a:spcPct val="100000"/>
              </a:lnSpc>
            </a:pPr>
            <a:r>
              <a:rPr lang="en-US" dirty="0" smtClean="0"/>
              <a:t>Profiler - </a:t>
            </a:r>
            <a:r>
              <a:rPr lang="en-US" dirty="0" err="1" smtClean="0"/>
              <a:t>SQL:StmtRecompile</a:t>
            </a:r>
            <a:r>
              <a:rPr lang="en-US" dirty="0" smtClean="0"/>
              <a:t> event</a:t>
            </a:r>
          </a:p>
          <a:p>
            <a:pPr marL="284163" indent="-284163">
              <a:lnSpc>
                <a:spcPct val="100000"/>
              </a:lnSpc>
            </a:pPr>
            <a:r>
              <a:rPr lang="en-US" dirty="0" err="1" smtClean="0"/>
              <a:t>Xevents</a:t>
            </a:r>
            <a:r>
              <a:rPr lang="en-US" dirty="0" smtClean="0"/>
              <a:t> – </a:t>
            </a:r>
            <a:r>
              <a:rPr lang="en-US" dirty="0" err="1" smtClean="0"/>
              <a:t>sql_statement_recompile</a:t>
            </a:r>
            <a:r>
              <a:rPr lang="en-US" dirty="0" smtClean="0"/>
              <a:t> </a:t>
            </a:r>
          </a:p>
          <a:p>
            <a:pPr marL="284163" indent="-284163">
              <a:lnSpc>
                <a:spcPct val="100000"/>
              </a:lnSpc>
            </a:pPr>
            <a:r>
              <a:rPr lang="en-US" dirty="0" smtClean="0"/>
              <a:t>Recompile Reason Integer Codes</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62270667"/>
              </p:ext>
            </p:extLst>
          </p:nvPr>
        </p:nvGraphicFramePr>
        <p:xfrm>
          <a:off x="2438400" y="2667000"/>
          <a:ext cx="4343400" cy="3429000"/>
        </p:xfrm>
        <a:graphic>
          <a:graphicData uri="http://schemas.openxmlformats.org/drawingml/2006/table">
            <a:tbl>
              <a:tblPr firstRow="1" bandRow="1"/>
              <a:tblGrid>
                <a:gridCol w="1393166"/>
                <a:gridCol w="2950234"/>
              </a:tblGrid>
              <a:tr h="228600">
                <a:tc>
                  <a:txBody>
                    <a:bodyPr/>
                    <a:lstStyle/>
                    <a:p>
                      <a:pPr marL="45720" marR="0">
                        <a:lnSpc>
                          <a:spcPts val="1100"/>
                        </a:lnSpc>
                        <a:spcBef>
                          <a:spcPts val="200"/>
                        </a:spcBef>
                        <a:spcAft>
                          <a:spcPts val="200"/>
                        </a:spcAft>
                      </a:pPr>
                      <a:r>
                        <a:rPr lang="en-US" sz="1400" b="1" dirty="0">
                          <a:effectLst/>
                          <a:latin typeface="Arial"/>
                          <a:ea typeface="MS Mincho"/>
                          <a:cs typeface="Times New Roman"/>
                        </a:rPr>
                        <a:t>Integer Code</a:t>
                      </a:r>
                    </a:p>
                  </a:txBody>
                  <a:tcPr marL="68580" marR="68580" marT="0" marB="0" anchor="ctr">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5720" marR="0">
                        <a:lnSpc>
                          <a:spcPts val="1100"/>
                        </a:lnSpc>
                        <a:spcBef>
                          <a:spcPts val="200"/>
                        </a:spcBef>
                        <a:spcAft>
                          <a:spcPts val="200"/>
                        </a:spcAft>
                      </a:pPr>
                      <a:r>
                        <a:rPr lang="en-US" sz="1400" b="1" dirty="0">
                          <a:effectLst/>
                          <a:latin typeface="Arial"/>
                          <a:ea typeface="MS Mincho"/>
                          <a:cs typeface="Times New Roman"/>
                        </a:rPr>
                        <a:t>Recompile Reason</a:t>
                      </a:r>
                    </a:p>
                  </a:txBody>
                  <a:tcPr marL="68580" marR="68580" marT="0" marB="0" anchor="ctr">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1</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a:effectLst/>
                          <a:latin typeface="Arial"/>
                          <a:ea typeface="MS Mincho"/>
                          <a:cs typeface="Times New Roman"/>
                        </a:rPr>
                        <a:t>Schema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2</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a:effectLst/>
                          <a:latin typeface="Arial"/>
                          <a:ea typeface="MS Mincho"/>
                          <a:cs typeface="Times New Roman"/>
                        </a:rPr>
                        <a:t>Statistics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3</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a:effectLst/>
                          <a:latin typeface="Arial"/>
                          <a:ea typeface="MS Mincho"/>
                          <a:cs typeface="Times New Roman"/>
                        </a:rPr>
                        <a:t>Deferred Recompile (With Recompile)</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4</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a:effectLst/>
                          <a:latin typeface="Arial"/>
                          <a:ea typeface="MS Mincho"/>
                          <a:cs typeface="Times New Roman"/>
                        </a:rPr>
                        <a:t>Set option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5</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a:effectLst/>
                          <a:latin typeface="Arial"/>
                          <a:ea typeface="MS Mincho"/>
                          <a:cs typeface="Times New Roman"/>
                        </a:rPr>
                        <a:t>Temp table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6</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a:effectLst/>
                          <a:latin typeface="Arial"/>
                          <a:ea typeface="MS Mincho"/>
                          <a:cs typeface="Times New Roman"/>
                        </a:rPr>
                        <a:t>Remote rowset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7</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a:effectLst/>
                          <a:latin typeface="Arial"/>
                          <a:ea typeface="MS Mincho"/>
                          <a:cs typeface="Times New Roman"/>
                        </a:rPr>
                        <a:t>For Browse perms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8</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a:effectLst/>
                          <a:latin typeface="Arial"/>
                          <a:ea typeface="MS Mincho"/>
                          <a:cs typeface="Times New Roman"/>
                        </a:rPr>
                        <a:t>Query notification environment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a:effectLst/>
                          <a:latin typeface="Arial"/>
                          <a:ea typeface="MS Mincho"/>
                          <a:cs typeface="Times New Roman"/>
                        </a:rPr>
                        <a:t>9</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a:effectLst/>
                          <a:latin typeface="Arial"/>
                          <a:ea typeface="MS Mincho"/>
                          <a:cs typeface="Times New Roman"/>
                        </a:rPr>
                        <a:t>Partition View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dirty="0">
                          <a:effectLst/>
                          <a:latin typeface="Arial"/>
                          <a:ea typeface="MS Mincho"/>
                          <a:cs typeface="Times New Roman"/>
                        </a:rPr>
                        <a:t>10</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a:effectLst/>
                          <a:latin typeface="Arial"/>
                          <a:ea typeface="MS Mincho"/>
                          <a:cs typeface="Times New Roman"/>
                        </a:rPr>
                        <a:t>Cursor options changed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dirty="0">
                          <a:effectLst/>
                          <a:latin typeface="Arial"/>
                          <a:ea typeface="MS Mincho"/>
                          <a:cs typeface="Times New Roman"/>
                        </a:rPr>
                        <a:t>11</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dirty="0">
                          <a:effectLst/>
                          <a:latin typeface="Arial"/>
                          <a:ea typeface="MS Mincho"/>
                          <a:cs typeface="Times New Roman"/>
                        </a:rPr>
                        <a:t>Option (Recompile) Requested</a:t>
                      </a: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dirty="0" smtClean="0">
                          <a:effectLst/>
                          <a:latin typeface="Arial"/>
                          <a:ea typeface="MS Mincho"/>
                          <a:cs typeface="Times New Roman"/>
                        </a:rPr>
                        <a:t>12</a:t>
                      </a:r>
                      <a:endParaRPr lang="en-US" sz="1200" dirty="0">
                        <a:effectLst/>
                        <a:latin typeface="Arial"/>
                        <a:ea typeface="MS Mincho"/>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dirty="0" smtClean="0">
                          <a:effectLst/>
                          <a:latin typeface="Arial"/>
                          <a:ea typeface="MS Mincho"/>
                          <a:cs typeface="Times New Roman"/>
                        </a:rPr>
                        <a:t>Parameterized</a:t>
                      </a:r>
                      <a:r>
                        <a:rPr lang="en-US" sz="1200" baseline="0" dirty="0" smtClean="0">
                          <a:effectLst/>
                          <a:latin typeface="Arial"/>
                          <a:ea typeface="MS Mincho"/>
                          <a:cs typeface="Times New Roman"/>
                        </a:rPr>
                        <a:t> plan flushed</a:t>
                      </a:r>
                      <a:endParaRPr lang="en-US" sz="1200" dirty="0">
                        <a:effectLst/>
                        <a:latin typeface="Arial"/>
                        <a:ea typeface="MS Mincho"/>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42545" marR="0" algn="ctr">
                        <a:spcBef>
                          <a:spcPts val="200"/>
                        </a:spcBef>
                        <a:spcAft>
                          <a:spcPts val="300"/>
                        </a:spcAft>
                      </a:pPr>
                      <a:r>
                        <a:rPr lang="en-US" sz="1200" dirty="0" smtClean="0">
                          <a:effectLst/>
                          <a:latin typeface="Arial"/>
                          <a:ea typeface="MS Mincho"/>
                          <a:cs typeface="Times New Roman"/>
                        </a:rPr>
                        <a:t>13</a:t>
                      </a:r>
                      <a:endParaRPr lang="en-US" sz="1200" dirty="0">
                        <a:effectLst/>
                        <a:latin typeface="Arial"/>
                        <a:ea typeface="MS Mincho"/>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c>
                  <a:txBody>
                    <a:bodyPr/>
                    <a:lstStyle/>
                    <a:p>
                      <a:pPr marL="42545" marR="0">
                        <a:spcBef>
                          <a:spcPts val="200"/>
                        </a:spcBef>
                        <a:spcAft>
                          <a:spcPts val="300"/>
                        </a:spcAft>
                      </a:pPr>
                      <a:r>
                        <a:rPr lang="en-US" sz="1200" dirty="0" smtClean="0">
                          <a:effectLst/>
                          <a:latin typeface="Arial"/>
                          <a:ea typeface="MS Mincho"/>
                          <a:cs typeface="Times New Roman"/>
                        </a:rPr>
                        <a:t>Test plan linearization</a:t>
                      </a:r>
                      <a:endParaRPr lang="en-US" sz="1200" dirty="0">
                        <a:effectLst/>
                        <a:latin typeface="Arial"/>
                        <a:ea typeface="MS Mincho"/>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A7BFDE"/>
                    </a:solidFill>
                  </a:tcPr>
                </a:tc>
              </a:tr>
              <a:tr h="228600">
                <a:tc>
                  <a:txBody>
                    <a:bodyPr/>
                    <a:lstStyle/>
                    <a:p>
                      <a:pPr marL="42545" marR="0" algn="ctr">
                        <a:spcBef>
                          <a:spcPts val="200"/>
                        </a:spcBef>
                        <a:spcAft>
                          <a:spcPts val="300"/>
                        </a:spcAft>
                      </a:pPr>
                      <a:r>
                        <a:rPr lang="en-US" sz="1200" dirty="0" smtClean="0">
                          <a:effectLst/>
                          <a:latin typeface="Arial"/>
                          <a:ea typeface="MS Mincho"/>
                          <a:cs typeface="Times New Roman"/>
                        </a:rPr>
                        <a:t>14</a:t>
                      </a:r>
                      <a:endParaRPr lang="en-US" sz="1200" dirty="0">
                        <a:effectLst/>
                        <a:latin typeface="Arial"/>
                        <a:ea typeface="MS Mincho"/>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42545" marR="0">
                        <a:spcBef>
                          <a:spcPts val="200"/>
                        </a:spcBef>
                        <a:spcAft>
                          <a:spcPts val="300"/>
                        </a:spcAft>
                      </a:pPr>
                      <a:r>
                        <a:rPr lang="en-US" sz="1200" dirty="0" smtClean="0">
                          <a:effectLst/>
                          <a:latin typeface="Arial"/>
                          <a:ea typeface="MS Mincho"/>
                          <a:cs typeface="Times New Roman"/>
                        </a:rPr>
                        <a:t>Plan affecting database version changed</a:t>
                      </a:r>
                      <a:endParaRPr lang="en-US" sz="1200" dirty="0">
                        <a:effectLst/>
                        <a:latin typeface="Arial"/>
                        <a:ea typeface="MS Mincho"/>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Tree>
    <p:extLst>
      <p:ext uri="{BB962C8B-B14F-4D97-AF65-F5344CB8AC3E}">
        <p14:creationId xmlns:p14="http://schemas.microsoft.com/office/powerpoint/2010/main" val="129502927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_PTO_ProgrammingEfficiency_01">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2.xml><?xml version="1.0" encoding="utf-8"?>
<ds:datastoreItem xmlns:ds="http://schemas.openxmlformats.org/officeDocument/2006/customXml" ds:itemID="{5D22661E-0BAC-494A-86B4-DD4A1044C6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4B4AAF-9E92-473D-9D5B-8087D56A5B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SQL_PTO_ProgrammingEfficiency_01</Template>
  <TotalTime>3150</TotalTime>
  <Words>2595</Words>
  <Application>Microsoft Office PowerPoint</Application>
  <PresentationFormat>On-screen Show (4:3)</PresentationFormat>
  <Paragraphs>337</Paragraphs>
  <Slides>12</Slides>
  <Notes>12</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MS Mincho</vt:lpstr>
      <vt:lpstr>ＭＳ Ｐゴシック</vt:lpstr>
      <vt:lpstr>Arial</vt:lpstr>
      <vt:lpstr>Calibri</vt:lpstr>
      <vt:lpstr>Lucida Sans Typewriter</vt:lpstr>
      <vt:lpstr>Segoe UI</vt:lpstr>
      <vt:lpstr>Times New Roman</vt:lpstr>
      <vt:lpstr>SQL_PTO_ProgrammingEfficiency_01</vt:lpstr>
      <vt:lpstr>SQL Server 2012 Query Optimization</vt:lpstr>
      <vt:lpstr>Module 5: Programming Efficiency</vt:lpstr>
      <vt:lpstr>Conditions and Terms of Use </vt:lpstr>
      <vt:lpstr>Students: How to View this Presentation</vt:lpstr>
      <vt:lpstr>Lesson 23: Stored Procedure Considerations</vt:lpstr>
      <vt:lpstr>Objectives</vt:lpstr>
      <vt:lpstr>Calling Stored Procedures</vt:lpstr>
      <vt:lpstr>Stored Procedure Recompilation</vt:lpstr>
      <vt:lpstr>Temp Tables and recompilation</vt:lpstr>
      <vt:lpstr>Capturing Recompilation Events</vt:lpstr>
      <vt:lpstr>Monitoring Recompilation With SQL DMVs</vt:lpstr>
      <vt:lpstr>Identifying Recompiling Statements</vt:lpstr>
      <vt:lpstr>Lesson Review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Curtis Krumel</dc:creator>
  <cp:lastModifiedBy>Cliff Hall</cp:lastModifiedBy>
  <cp:revision>32</cp:revision>
  <dcterms:created xsi:type="dcterms:W3CDTF">2011-11-15T14:58:22Z</dcterms:created>
  <dcterms:modified xsi:type="dcterms:W3CDTF">2013-08-20T17:29:13Z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