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Lst>
  <p:notesMasterIdLst>
    <p:notesMasterId r:id="rId26"/>
  </p:notesMasterIdLst>
  <p:handoutMasterIdLst>
    <p:handoutMasterId r:id="rId27"/>
  </p:handoutMasterIdLst>
  <p:sldIdLst>
    <p:sldId id="267" r:id="rId5"/>
    <p:sldId id="262" r:id="rId6"/>
    <p:sldId id="298" r:id="rId7"/>
    <p:sldId id="294" r:id="rId8"/>
    <p:sldId id="300" r:id="rId9"/>
    <p:sldId id="301" r:id="rId10"/>
    <p:sldId id="302" r:id="rId11"/>
    <p:sldId id="303" r:id="rId12"/>
    <p:sldId id="304" r:id="rId13"/>
    <p:sldId id="305" r:id="rId14"/>
    <p:sldId id="306" r:id="rId15"/>
    <p:sldId id="307" r:id="rId16"/>
    <p:sldId id="308" r:id="rId17"/>
    <p:sldId id="310" r:id="rId18"/>
    <p:sldId id="311" r:id="rId19"/>
    <p:sldId id="309" r:id="rId20"/>
    <p:sldId id="312" r:id="rId21"/>
    <p:sldId id="313" r:id="rId22"/>
    <p:sldId id="314" r:id="rId23"/>
    <p:sldId id="315" r:id="rId24"/>
    <p:sldId id="316"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Windows User" initials="WU" lastIdx="1" clrIdx="1"/>
  <p:cmAuthor id="2" name="Julie Rasnick" initials="J" lastIdx="2" clrIdx="2">
    <p:extLst>
      <p:ext uri="{19B8F6BF-5375-455C-9EA6-DF929625EA0E}">
        <p15:presenceInfo xmlns:p15="http://schemas.microsoft.com/office/powerpoint/2012/main"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1" autoAdjust="0"/>
    <p:restoredTop sz="50400" autoAdjust="0"/>
  </p:normalViewPr>
  <p:slideViewPr>
    <p:cSldViewPr>
      <p:cViewPr varScale="1">
        <p:scale>
          <a:sx n="41" d="100"/>
          <a:sy n="41" d="100"/>
        </p:scale>
        <p:origin x="67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784" y="58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2-12-10T20:00:35.118" idx="1">
    <p:pos x="10" y="10"/>
    <p:text>Should these bullets have question marks?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2-12-10T20:00:58.565" idx="2">
    <p:pos x="10" y="10"/>
    <p:text>The settings for parameterization are database settings not server settings. The questions should read “What are the two database settings for parameterization?”</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12/10/2012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1813" y="619125"/>
            <a:ext cx="3875087"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lvl="0" indent="0">
              <a:buFont typeface="Arial" pitchFamily="34" charset="0"/>
              <a:buNone/>
            </a:pPr>
            <a:r>
              <a:rPr lang="en-US" dirty="0" smtClean="0"/>
              <a:t>Caching and Query Considerations Lesson</a:t>
            </a:r>
          </a:p>
          <a:p>
            <a:pPr marL="171450" lvl="0" indent="-171450">
              <a:buFont typeface="Arial" pitchFamily="34" charset="0"/>
              <a:buChar char="•"/>
            </a:pPr>
            <a:r>
              <a:rPr lang="en-US" dirty="0" smtClean="0"/>
              <a:t>Execution Plan Caching</a:t>
            </a:r>
          </a:p>
          <a:p>
            <a:pPr marL="171450" lvl="0" indent="-171450">
              <a:buFont typeface="Arial" pitchFamily="34" charset="0"/>
              <a:buChar char="•"/>
            </a:pPr>
            <a:r>
              <a:rPr lang="en-US" dirty="0" smtClean="0"/>
              <a:t>Ad Hoc Plan Caching</a:t>
            </a:r>
          </a:p>
          <a:p>
            <a:pPr marL="171450" lvl="0" indent="-171450">
              <a:buFont typeface="Arial" pitchFamily="34" charset="0"/>
              <a:buChar char="•"/>
            </a:pPr>
            <a:r>
              <a:rPr lang="en-US" dirty="0" smtClean="0"/>
              <a:t>Auto-Parameterization</a:t>
            </a:r>
          </a:p>
          <a:p>
            <a:pPr marL="171450" lvl="0" indent="-171450">
              <a:buFont typeface="Arial" pitchFamily="34" charset="0"/>
              <a:buChar char="•"/>
            </a:pPr>
            <a:r>
              <a:rPr lang="en-US" dirty="0" smtClean="0"/>
              <a:t>Using the </a:t>
            </a:r>
            <a:r>
              <a:rPr lang="en-US" dirty="0" err="1" smtClean="0"/>
              <a:t>Sp_executesql</a:t>
            </a:r>
            <a:r>
              <a:rPr lang="en-US" dirty="0" smtClean="0"/>
              <a:t> Command</a:t>
            </a:r>
          </a:p>
          <a:p>
            <a:pPr marL="171450" lvl="0" indent="-171450">
              <a:buFont typeface="Arial" pitchFamily="34" charset="0"/>
              <a:buChar char="•"/>
            </a:pPr>
            <a:r>
              <a:rPr lang="en-US" dirty="0" smtClean="0"/>
              <a:t>Selecting a Caching Mechanism</a:t>
            </a:r>
          </a:p>
          <a:p>
            <a:pPr marL="171450" lvl="0" indent="-171450">
              <a:buFont typeface="Arial" pitchFamily="34" charset="0"/>
              <a:buChar char="•"/>
            </a:pPr>
            <a:r>
              <a:rPr lang="en-US" dirty="0" smtClean="0"/>
              <a:t>Optimizing Cache Lookup</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SQL Server 2008, an option was added to optimize SQL Server caching for ad hoc workloads. This new option can be viewed with the </a:t>
            </a:r>
            <a:r>
              <a:rPr lang="en-US" dirty="0" err="1" smtClean="0"/>
              <a:t>sp_configure</a:t>
            </a:r>
            <a:r>
              <a:rPr lang="en-US" dirty="0" smtClean="0"/>
              <a:t> options and in the Management Studio Server Properties/Advanced. It is the Optimize for Ad hoc Workloads option.</a:t>
            </a:r>
          </a:p>
          <a:p>
            <a:endParaRPr lang="en-US" dirty="0" smtClean="0"/>
          </a:p>
          <a:p>
            <a:r>
              <a:rPr lang="en-US" dirty="0" smtClean="0"/>
              <a:t>The Optimize for Ad hoc Workloads option is used to improve the efficiency of the plan cache for workloads that contain many single use ad hoc batches. When this option is set to 1 (or True), the Database Engine stores a small compiled plan stub in the plan cache when a batch is compiled for the first time, instead of the full compiled plan. This helps to relieve memory pressure by not allowing the plan cache to become filled with compiled plans that are not reused.</a:t>
            </a:r>
          </a:p>
          <a:p>
            <a:endParaRPr lang="en-US" dirty="0" smtClean="0"/>
          </a:p>
          <a:p>
            <a:r>
              <a:rPr lang="en-US" dirty="0" smtClean="0"/>
              <a:t>The compiled plan stub allows the Database Engine to recognize that this ad hoc batch has been compiled before but has only stored a compiled plan stub, so when this batch is invoked (compiled or executed) again, the Database Engine compiles the batch, removes the compiled plan stub from the plan cache, and adds the full compiled plan to the plan cache.</a:t>
            </a:r>
          </a:p>
          <a:p>
            <a:endParaRPr lang="en-US" dirty="0" smtClean="0"/>
          </a:p>
          <a:p>
            <a:r>
              <a:rPr lang="en-US" dirty="0" smtClean="0"/>
              <a:t>Setting the Optimize for Ad hoc Workloads on affects only new plans; plans that are already in the plan cache are unaffected.</a:t>
            </a:r>
          </a:p>
          <a:p>
            <a:endParaRPr lang="en-US" dirty="0" smtClean="0"/>
          </a:p>
          <a:p>
            <a:r>
              <a:rPr lang="en-US" dirty="0" smtClean="0"/>
              <a:t>The compiled plan stub is one of the </a:t>
            </a:r>
            <a:r>
              <a:rPr lang="en-US" dirty="0" err="1" smtClean="0"/>
              <a:t>cacheobjtypes</a:t>
            </a:r>
            <a:r>
              <a:rPr lang="en-US" dirty="0" smtClean="0"/>
              <a:t> displayed by the </a:t>
            </a:r>
            <a:r>
              <a:rPr lang="en-US" dirty="0" err="1" smtClean="0"/>
              <a:t>sys.dm_exec_cached_plans</a:t>
            </a:r>
            <a:r>
              <a:rPr lang="en-US" dirty="0" smtClean="0"/>
              <a:t> catalog view.</a:t>
            </a:r>
          </a:p>
          <a:p>
            <a:endParaRPr lang="en-US" dirty="0" smtClean="0"/>
          </a:p>
          <a:p>
            <a:r>
              <a:rPr lang="en-US" dirty="0" smtClean="0"/>
              <a:t>It has a unique </a:t>
            </a:r>
            <a:r>
              <a:rPr lang="en-US" dirty="0" err="1" smtClean="0"/>
              <a:t>sql</a:t>
            </a:r>
            <a:r>
              <a:rPr lang="en-US" dirty="0" smtClean="0"/>
              <a:t> handle and plan handle. The compiled plan stub does not have an execution plan associated with it and querying for the plan handle will not return an XML </a:t>
            </a:r>
            <a:r>
              <a:rPr lang="en-US" dirty="0" err="1" smtClean="0"/>
              <a:t>Showplan</a:t>
            </a:r>
            <a:r>
              <a:rPr lang="en-US" dirty="0" smtClean="0"/>
              <a:t>.</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1066664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SQL Server, using parameters or parameter markers in Transact-SQL statements increases the ability of the relational engine to match new SQL statements with existing, unused execution plans.</a:t>
            </a:r>
          </a:p>
          <a:p>
            <a:r>
              <a:rPr lang="en-US" dirty="0" smtClean="0"/>
              <a:t>Note: Parameter markers appear in the query as question marks in place of values that need to be added at the time of execution.</a:t>
            </a:r>
          </a:p>
          <a:p>
            <a:endParaRPr lang="en-US" dirty="0" smtClean="0"/>
          </a:p>
          <a:p>
            <a:r>
              <a:rPr lang="en-US" dirty="0" smtClean="0"/>
              <a:t>If a SQL statement is executed without parameters, SQL Server attempts to parameterize the statement internally to increase the possibility of matching it against an existing execution plan. Consider the following statement:</a:t>
            </a:r>
          </a:p>
          <a:p>
            <a:endParaRPr lang="en-US" dirty="0" smtClean="0"/>
          </a:p>
          <a:p>
            <a:r>
              <a:rPr lang="en-US" i="1" dirty="0" smtClean="0"/>
              <a:t>SELECT * FROM </a:t>
            </a:r>
            <a:r>
              <a:rPr lang="en-US" i="1" dirty="0" err="1" smtClean="0"/>
              <a:t>AdventureWorksPTO.Person.Address</a:t>
            </a:r>
            <a:r>
              <a:rPr lang="en-US" i="1" dirty="0" smtClean="0"/>
              <a:t> WHERE </a:t>
            </a:r>
            <a:r>
              <a:rPr lang="en-US" i="1" dirty="0" err="1" smtClean="0"/>
              <a:t>AddressID</a:t>
            </a:r>
            <a:r>
              <a:rPr lang="en-US" i="1" dirty="0" smtClean="0"/>
              <a:t> = 1</a:t>
            </a:r>
          </a:p>
          <a:p>
            <a:endParaRPr lang="en-US" dirty="0" smtClean="0"/>
          </a:p>
          <a:p>
            <a:r>
              <a:rPr lang="en-US" dirty="0" smtClean="0"/>
              <a:t>The value 1 at the end of the statement above can be specified as a parameter. The relational engine builds the execution plan for this batch as if a parameter had been specified in place of the value 1. Because of this parameterization, SQL Server recognizes that the following two statements generate essentially the same execution plan and reuses the first plan for the second statement:</a:t>
            </a:r>
          </a:p>
          <a:p>
            <a:endParaRPr lang="en-US" dirty="0" smtClean="0"/>
          </a:p>
          <a:p>
            <a:r>
              <a:rPr lang="en-US" i="1" dirty="0" smtClean="0"/>
              <a:t>SELECT * FROM </a:t>
            </a:r>
            <a:r>
              <a:rPr lang="en-US" i="1" dirty="0" err="1" smtClean="0"/>
              <a:t>AdventureworksPTO.Person.Address</a:t>
            </a:r>
            <a:r>
              <a:rPr lang="en-US" i="1" dirty="0" smtClean="0"/>
              <a:t> WHERE </a:t>
            </a:r>
            <a:r>
              <a:rPr lang="en-US" i="1" dirty="0" err="1" smtClean="0"/>
              <a:t>AddressID</a:t>
            </a:r>
            <a:r>
              <a:rPr lang="en-US" i="1" dirty="0" smtClean="0"/>
              <a:t> = 1</a:t>
            </a:r>
          </a:p>
          <a:p>
            <a:r>
              <a:rPr lang="en-US" i="1" dirty="0" smtClean="0"/>
              <a:t>SELECT * FROM </a:t>
            </a:r>
            <a:r>
              <a:rPr lang="en-US" i="1" dirty="0" err="1" smtClean="0"/>
              <a:t>AdventureworksPTO.Person.Address</a:t>
            </a:r>
            <a:r>
              <a:rPr lang="en-US" i="1" dirty="0" smtClean="0"/>
              <a:t> WHERE </a:t>
            </a:r>
            <a:r>
              <a:rPr lang="en-US" i="1" dirty="0" err="1" smtClean="0"/>
              <a:t>AddressID</a:t>
            </a:r>
            <a:r>
              <a:rPr lang="en-US" i="1" dirty="0" smtClean="0"/>
              <a:t> = 2</a:t>
            </a:r>
          </a:p>
          <a:p>
            <a:endParaRPr lang="en-US" dirty="0" smtClean="0"/>
          </a:p>
          <a:p>
            <a:r>
              <a:rPr lang="en-US" dirty="0" smtClean="0"/>
              <a:t>After running the queries shown above on your SQL Server database server, </a:t>
            </a:r>
          </a:p>
          <a:p>
            <a:r>
              <a:rPr lang="en-US" dirty="0" smtClean="0"/>
              <a:t>run the following query to verify that parameterization has taken place:</a:t>
            </a:r>
          </a:p>
          <a:p>
            <a:endParaRPr lang="en-US" i="1" dirty="0" smtClean="0"/>
          </a:p>
          <a:p>
            <a:r>
              <a:rPr lang="en-US" i="1" dirty="0" smtClean="0"/>
              <a:t>SELECT </a:t>
            </a:r>
            <a:r>
              <a:rPr lang="en-US" i="1" dirty="0" err="1" smtClean="0"/>
              <a:t>sql_text.text</a:t>
            </a:r>
            <a:r>
              <a:rPr lang="en-US" i="1" dirty="0" smtClean="0"/>
              <a:t>, </a:t>
            </a:r>
            <a:r>
              <a:rPr lang="en-US" i="1" dirty="0" err="1" smtClean="0"/>
              <a:t>stats.execution_count</a:t>
            </a:r>
            <a:endParaRPr lang="en-US" i="1" dirty="0" smtClean="0"/>
          </a:p>
          <a:p>
            <a:r>
              <a:rPr lang="en-US" i="1" dirty="0" smtClean="0"/>
              <a:t>FROM </a:t>
            </a:r>
            <a:r>
              <a:rPr lang="en-US" i="1" dirty="0" err="1" smtClean="0"/>
              <a:t>sys.dm_exec_query_stats</a:t>
            </a:r>
            <a:r>
              <a:rPr lang="en-US" i="1" dirty="0" smtClean="0"/>
              <a:t> stats</a:t>
            </a:r>
          </a:p>
          <a:p>
            <a:r>
              <a:rPr lang="en-US" i="1" dirty="0" smtClean="0"/>
              <a:t>cross apply </a:t>
            </a:r>
            <a:r>
              <a:rPr lang="en-US" i="1" dirty="0" err="1" smtClean="0"/>
              <a:t>sys.dm_exec_sql_text</a:t>
            </a:r>
            <a:r>
              <a:rPr lang="en-US" i="1" dirty="0" smtClean="0"/>
              <a:t>(</a:t>
            </a:r>
            <a:r>
              <a:rPr lang="en-US" i="1" dirty="0" err="1" smtClean="0"/>
              <a:t>sql_handle</a:t>
            </a:r>
            <a:r>
              <a:rPr lang="en-US" i="1" dirty="0" smtClean="0"/>
              <a:t>) </a:t>
            </a:r>
            <a:r>
              <a:rPr lang="en-US" i="1" dirty="0" err="1" smtClean="0"/>
              <a:t>sql_text</a:t>
            </a:r>
            <a:endParaRPr lang="en-US" i="1" dirty="0" smtClean="0"/>
          </a:p>
          <a:p>
            <a:endParaRPr lang="en-US" dirty="0" smtClean="0"/>
          </a:p>
          <a:p>
            <a:r>
              <a:rPr lang="en-US" dirty="0" smtClean="0"/>
              <a:t>If the procedure cache on your test machine is large, you may want to either clear it first or filter the results by adding a WHERE clause to return only those results where the text contains Person. Adding the WHERE clause limits the result enough so that you can easily find the queries that you ran in this demonstration.</a:t>
            </a:r>
          </a:p>
          <a:p>
            <a:r>
              <a:rPr lang="en-US" dirty="0" smtClean="0"/>
              <a:t>A parameterized query should now appear in the procedure cache for the query of Address. The query should look like this:</a:t>
            </a:r>
          </a:p>
          <a:p>
            <a:endParaRPr lang="en-US" dirty="0" smtClean="0"/>
          </a:p>
          <a:p>
            <a:r>
              <a:rPr lang="en-US" i="1" dirty="0" smtClean="0"/>
              <a:t> (@1 </a:t>
            </a:r>
            <a:r>
              <a:rPr lang="en-US" i="1" dirty="0" err="1" smtClean="0"/>
              <a:t>tinyint</a:t>
            </a:r>
            <a:r>
              <a:rPr lang="en-US" i="1" dirty="0" smtClean="0"/>
              <a:t>)SELECT * FROM [</a:t>
            </a:r>
            <a:r>
              <a:rPr lang="en-US" i="1" dirty="0" err="1" smtClean="0"/>
              <a:t>AdventureworksPTO</a:t>
            </a:r>
            <a:r>
              <a:rPr lang="en-US" i="1" dirty="0" smtClean="0"/>
              <a:t>].[Person].[Address] WHERE [</a:t>
            </a:r>
            <a:r>
              <a:rPr lang="en-US" i="1" dirty="0" err="1" smtClean="0"/>
              <a:t>AddressID</a:t>
            </a:r>
            <a:r>
              <a:rPr lang="en-US" i="1" dirty="0" smtClean="0"/>
              <a:t>]=@1</a:t>
            </a:r>
          </a:p>
          <a:p>
            <a:r>
              <a:rPr lang="en-US" i="1" dirty="0" smtClean="0"/>
              <a:t>Note: Parameterization is automatic in SQL Server and cannot be disabled.</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4171527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Forced parameterization</a:t>
            </a:r>
          </a:p>
          <a:p>
            <a:r>
              <a:rPr lang="en-US" dirty="0" smtClean="0"/>
              <a:t>When you set the PARAMETERIZATION option to FORCED, it overrides the default simple parameterization behavior for SQL Server. Forced parameterization causes any literal value that appears in a SELECT, INSERT, UPDATE, or DELETE statement to convert to a parameter during query compilation.</a:t>
            </a:r>
          </a:p>
          <a:p>
            <a:endParaRPr lang="en-US" dirty="0" smtClean="0"/>
          </a:p>
          <a:p>
            <a:r>
              <a:rPr lang="en-US" dirty="0" smtClean="0"/>
              <a:t>Note: Some queries cannot be parameterized. For a list of exceptions, refer to the topic Forced Parameterization in SQL Server Books Online or at http://technet.microsoft.com/en-us/library/ms175037.aspx.</a:t>
            </a:r>
          </a:p>
          <a:p>
            <a:endParaRPr lang="en-US" dirty="0" smtClean="0"/>
          </a:p>
          <a:p>
            <a:r>
              <a:rPr lang="en-US" dirty="0" smtClean="0"/>
              <a:t>Forced parameterization might improve performance for environments where high volumes of concurrent ad hoc SQL statements are submitted. However; forced parameterization builds a query plan based on the parameter value the first time the query is called. This may result in suboptimal plans in subsequent executions.</a:t>
            </a:r>
          </a:p>
          <a:p>
            <a:endParaRPr lang="en-US" dirty="0" smtClean="0"/>
          </a:p>
          <a:p>
            <a:r>
              <a:rPr lang="en-US" dirty="0" smtClean="0"/>
              <a:t>Plan Guides</a:t>
            </a:r>
          </a:p>
          <a:p>
            <a:r>
              <a:rPr lang="en-US" dirty="0" smtClean="0"/>
              <a:t>Parameterization can be overridden using plan guides. When you identify a certain class of query that you want SQL Server to parameterize in the opposite way specified by the Parameterization option, create a template plan guide on the query and specify the parameterization option desired. See Specify Query Parameterization Behavior by Using Plan Guides (http://msdn.microsoft.com/en-us/library/ms191275(v=sql.110).aspx) for details and examples.</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dirty="0"/>
          </a:p>
        </p:txBody>
      </p:sp>
    </p:spTree>
    <p:extLst>
      <p:ext uri="{BB962C8B-B14F-4D97-AF65-F5344CB8AC3E}">
        <p14:creationId xmlns:p14="http://schemas.microsoft.com/office/powerpoint/2010/main" val="13423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Purpose</a:t>
            </a:r>
          </a:p>
          <a:p>
            <a:r>
              <a:rPr lang="en-US" dirty="0" smtClean="0"/>
              <a:t>View cached Auto-Parameterized statements in cache</a:t>
            </a:r>
          </a:p>
          <a:p>
            <a:endParaRPr lang="en-US" dirty="0" smtClean="0"/>
          </a:p>
          <a:p>
            <a:r>
              <a:rPr lang="en-US" b="1" dirty="0" smtClean="0"/>
              <a:t>Objective</a:t>
            </a:r>
          </a:p>
          <a:p>
            <a:r>
              <a:rPr lang="en-US" dirty="0" smtClean="0"/>
              <a:t>Recognize Auto-Parameterized statements, and how they appear in the DMVs</a:t>
            </a:r>
          </a:p>
          <a:p>
            <a:endParaRPr lang="en-US" dirty="0" smtClean="0"/>
          </a:p>
          <a:p>
            <a:r>
              <a:rPr lang="en-US" dirty="0" smtClean="0"/>
              <a:t>Clear the procedure cache by issuing DBCC FREEPROCCACHE</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run to End of setup comment */</a:t>
            </a:r>
          </a:p>
          <a:p>
            <a:r>
              <a:rPr lang="en-US" sz="1200" i="1" kern="1200" dirty="0" smtClean="0">
                <a:solidFill>
                  <a:schemeClr val="tx1"/>
                </a:solidFill>
                <a:effectLst/>
                <a:latin typeface="+mn-lt"/>
                <a:ea typeface="+mn-ea"/>
                <a:cs typeface="+mn-cs"/>
              </a:rPr>
              <a:t>USE </a:t>
            </a:r>
            <a:r>
              <a:rPr lang="en-US" sz="1200" i="1" kern="1200" dirty="0" err="1" smtClean="0">
                <a:solidFill>
                  <a:schemeClr val="tx1"/>
                </a:solidFill>
                <a:effectLst/>
                <a:latin typeface="+mn-lt"/>
                <a:ea typeface="+mn-ea"/>
                <a:cs typeface="+mn-cs"/>
              </a:rPr>
              <a:t>AdventureWorksPTO</a:t>
            </a:r>
            <a:r>
              <a:rPr lang="en-US" sz="1200" i="1"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GO</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free the procedure cache to get rid of all the noise:</a:t>
            </a: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DBCC FREEPROCCACHE;</a:t>
            </a:r>
          </a:p>
          <a:p>
            <a:r>
              <a:rPr lang="en-US" sz="1200" i="1" kern="1200" dirty="0" smtClean="0">
                <a:solidFill>
                  <a:schemeClr val="tx1"/>
                </a:solidFill>
                <a:effectLst/>
                <a:latin typeface="+mn-lt"/>
                <a:ea typeface="+mn-ea"/>
                <a:cs typeface="+mn-cs"/>
              </a:rPr>
              <a:t>GO</a:t>
            </a:r>
          </a:p>
          <a:p>
            <a:r>
              <a:rPr lang="en-US" sz="1200" i="1" kern="1200" dirty="0" smtClean="0">
                <a:solidFill>
                  <a:schemeClr val="tx1"/>
                </a:solidFill>
                <a:effectLst/>
                <a:latin typeface="+mn-lt"/>
                <a:ea typeface="+mn-ea"/>
                <a:cs typeface="+mn-cs"/>
              </a:rPr>
              <a:t>/* End of setup */</a:t>
            </a:r>
            <a:endParaRPr lang="en-US" sz="1300" b="0" i="0" kern="1200" dirty="0" smtClean="0">
              <a:solidFill>
                <a:schemeClr val="tx1"/>
              </a:solidFill>
              <a:effectLst/>
              <a:latin typeface="+mn-lt"/>
              <a:ea typeface="ＭＳ Ｐゴシック" charset="-128"/>
              <a:cs typeface="+mn-cs"/>
            </a:endParaRPr>
          </a:p>
          <a:p>
            <a:endParaRPr lang="en-US" dirty="0" smtClean="0"/>
          </a:p>
          <a:p>
            <a:endParaRPr lang="en-US" dirty="0" smtClean="0"/>
          </a:p>
          <a:p>
            <a:r>
              <a:rPr lang="en-US" dirty="0" smtClean="0"/>
              <a:t>Issue the following one at a time:</a:t>
            </a:r>
          </a:p>
          <a:p>
            <a:endParaRPr lang="en-US" dirty="0" smtClean="0"/>
          </a:p>
          <a:p>
            <a:r>
              <a:rPr lang="en-US" i="1" dirty="0" smtClean="0"/>
              <a:t>SELECT * FROM </a:t>
            </a:r>
            <a:r>
              <a:rPr lang="en-US" i="1" dirty="0" err="1" smtClean="0"/>
              <a:t>Person.Address</a:t>
            </a:r>
            <a:r>
              <a:rPr lang="en-US" i="1" dirty="0" smtClean="0"/>
              <a:t> WHERE </a:t>
            </a:r>
            <a:r>
              <a:rPr lang="en-US" i="1" dirty="0" err="1" smtClean="0"/>
              <a:t>AddressID</a:t>
            </a:r>
            <a:r>
              <a:rPr lang="en-US" i="1" dirty="0" smtClean="0"/>
              <a:t> = 1</a:t>
            </a:r>
          </a:p>
          <a:p>
            <a:r>
              <a:rPr lang="en-US" i="1" dirty="0" smtClean="0"/>
              <a:t>SELECT * FROM </a:t>
            </a:r>
            <a:r>
              <a:rPr lang="en-US" i="1" dirty="0" err="1" smtClean="0"/>
              <a:t>Person.Address</a:t>
            </a:r>
            <a:r>
              <a:rPr lang="en-US" i="1" dirty="0" smtClean="0"/>
              <a:t> WHERE </a:t>
            </a:r>
            <a:r>
              <a:rPr lang="en-US" i="1" dirty="0" err="1" smtClean="0"/>
              <a:t>AddressID</a:t>
            </a:r>
            <a:r>
              <a:rPr lang="en-US" i="1" dirty="0" smtClean="0"/>
              <a:t> = 2</a:t>
            </a:r>
          </a:p>
          <a:p>
            <a:endParaRPr lang="en-US" dirty="0" smtClean="0"/>
          </a:p>
          <a:p>
            <a:r>
              <a:rPr lang="en-US" dirty="0" smtClean="0"/>
              <a:t>Issue the following query, and locate what we executed in step 2:</a:t>
            </a:r>
          </a:p>
          <a:p>
            <a:endParaRPr lang="en-US" dirty="0" smtClean="0"/>
          </a:p>
          <a:p>
            <a:r>
              <a:rPr lang="en-US" i="1" dirty="0" smtClean="0"/>
              <a:t>SELECT </a:t>
            </a:r>
            <a:r>
              <a:rPr lang="en-US" i="1" dirty="0" err="1" smtClean="0"/>
              <a:t>s.sql_handle</a:t>
            </a:r>
            <a:r>
              <a:rPr lang="en-US" i="1" dirty="0" smtClean="0"/>
              <a:t>, </a:t>
            </a:r>
            <a:r>
              <a:rPr lang="en-US" i="1" dirty="0" err="1" smtClean="0"/>
              <a:t>s.statement_start_offset</a:t>
            </a:r>
            <a:r>
              <a:rPr lang="en-US" i="1" dirty="0" smtClean="0"/>
              <a:t>, </a:t>
            </a:r>
            <a:r>
              <a:rPr lang="en-US" i="1" dirty="0" err="1" smtClean="0"/>
              <a:t>s.statement_end_offset</a:t>
            </a:r>
            <a:r>
              <a:rPr lang="en-US" i="1" dirty="0" smtClean="0"/>
              <a:t>, </a:t>
            </a:r>
          </a:p>
          <a:p>
            <a:r>
              <a:rPr lang="en-US" i="1" dirty="0" err="1" smtClean="0"/>
              <a:t>s.creation_time</a:t>
            </a:r>
            <a:r>
              <a:rPr lang="en-US" i="1" dirty="0" smtClean="0"/>
              <a:t>, </a:t>
            </a:r>
            <a:r>
              <a:rPr lang="en-US" i="1" dirty="0" err="1" smtClean="0"/>
              <a:t>s.last_execution_time</a:t>
            </a:r>
            <a:r>
              <a:rPr lang="en-US" i="1" dirty="0" smtClean="0"/>
              <a:t>, </a:t>
            </a:r>
            <a:r>
              <a:rPr lang="en-US" i="1" dirty="0" err="1" smtClean="0"/>
              <a:t>t.text</a:t>
            </a:r>
            <a:endParaRPr lang="en-US" i="1" dirty="0" smtClean="0"/>
          </a:p>
          <a:p>
            <a:r>
              <a:rPr lang="en-US" i="1" dirty="0" smtClean="0"/>
              <a:t>FROM </a:t>
            </a:r>
            <a:r>
              <a:rPr lang="en-US" i="1" dirty="0" err="1" smtClean="0"/>
              <a:t>sys.dm_exec_query_stats</a:t>
            </a:r>
            <a:r>
              <a:rPr lang="en-US" i="1" dirty="0" smtClean="0"/>
              <a:t> s</a:t>
            </a:r>
          </a:p>
          <a:p>
            <a:r>
              <a:rPr lang="en-US" i="1" dirty="0" smtClean="0"/>
              <a:t>CROSS APPLY </a:t>
            </a:r>
            <a:r>
              <a:rPr lang="en-US" i="1" dirty="0" err="1" smtClean="0"/>
              <a:t>sys.dm_exec_sql_text</a:t>
            </a:r>
            <a:r>
              <a:rPr lang="en-US" i="1" dirty="0" smtClean="0"/>
              <a:t>(</a:t>
            </a:r>
            <a:r>
              <a:rPr lang="en-US" i="1" dirty="0" err="1" smtClean="0"/>
              <a:t>s.sql_handle</a:t>
            </a:r>
            <a:r>
              <a:rPr lang="en-US" i="1" dirty="0" smtClean="0"/>
              <a:t>) t</a:t>
            </a:r>
          </a:p>
          <a:p>
            <a:endParaRPr lang="en-US" dirty="0" smtClean="0"/>
          </a:p>
          <a:p>
            <a:r>
              <a:rPr lang="en-US" dirty="0" smtClean="0"/>
              <a:t>Experiment with changing capitalization, or white spaces and look for new entries in cache.</a:t>
            </a:r>
          </a:p>
          <a:p>
            <a:endParaRPr lang="en-US" dirty="0" smtClean="0"/>
          </a:p>
          <a:p>
            <a:r>
              <a:rPr lang="en-US" dirty="0" smtClean="0"/>
              <a:t>Now try these statements:</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DBCC FREEPROCCACHE;</a:t>
            </a:r>
          </a:p>
          <a:p>
            <a:r>
              <a:rPr lang="en-US" sz="1200" i="1" kern="1200" dirty="0" smtClean="0">
                <a:solidFill>
                  <a:schemeClr val="tx1"/>
                </a:solidFill>
                <a:effectLst/>
                <a:latin typeface="+mn-lt"/>
                <a:ea typeface="+mn-ea"/>
                <a:cs typeface="+mn-cs"/>
              </a:rPr>
              <a:t>GO</a:t>
            </a:r>
          </a:p>
          <a:p>
            <a:endParaRPr lang="en-US" dirty="0" smtClean="0"/>
          </a:p>
          <a:p>
            <a:r>
              <a:rPr lang="en-US" i="1" dirty="0" smtClean="0"/>
              <a:t>SELECT * FROM </a:t>
            </a:r>
            <a:r>
              <a:rPr lang="en-US" i="1" dirty="0" err="1" smtClean="0"/>
              <a:t>Person.Address</a:t>
            </a:r>
            <a:r>
              <a:rPr lang="en-US" i="1" dirty="0" smtClean="0"/>
              <a:t> WHERE </a:t>
            </a:r>
            <a:r>
              <a:rPr lang="en-US" i="1" dirty="0" err="1" smtClean="0"/>
              <a:t>AddressID</a:t>
            </a:r>
            <a:r>
              <a:rPr lang="en-US" i="1" dirty="0" smtClean="0"/>
              <a:t> in</a:t>
            </a:r>
            <a:r>
              <a:rPr lang="en-US" i="1" baseline="0" dirty="0" smtClean="0"/>
              <a:t> (1, 2)</a:t>
            </a:r>
            <a:endParaRPr lang="en-US" i="1" dirty="0" smtClean="0"/>
          </a:p>
          <a:p>
            <a:r>
              <a:rPr lang="en-US" i="1" dirty="0" smtClean="0"/>
              <a:t>SELECT * FROM </a:t>
            </a:r>
            <a:r>
              <a:rPr lang="en-US" i="1" dirty="0" err="1" smtClean="0"/>
              <a:t>Person.Address</a:t>
            </a:r>
            <a:r>
              <a:rPr lang="en-US" i="1" dirty="0" smtClean="0"/>
              <a:t> WHERE </a:t>
            </a:r>
            <a:r>
              <a:rPr lang="en-US" i="1" dirty="0" err="1" smtClean="0"/>
              <a:t>AddressID</a:t>
            </a:r>
            <a:r>
              <a:rPr lang="en-US" i="1" dirty="0" smtClean="0"/>
              <a:t> in</a:t>
            </a:r>
            <a:r>
              <a:rPr lang="en-US" i="1" baseline="0" dirty="0" smtClean="0"/>
              <a:t> (1, 3)</a:t>
            </a:r>
          </a:p>
          <a:p>
            <a:endParaRPr lang="en-US" i="1" baseline="0" dirty="0" smtClean="0"/>
          </a:p>
          <a:p>
            <a:r>
              <a:rPr lang="en-US" i="1" baseline="0" dirty="0" smtClean="0"/>
              <a:t>Are the statements parameterized?  Turn on the Forced Parameterization server option and try it again.</a:t>
            </a:r>
            <a:endParaRPr lang="en-US" i="1" dirty="0" smtClean="0"/>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dirty="0"/>
          </a:p>
        </p:txBody>
      </p:sp>
    </p:spTree>
    <p:extLst>
      <p:ext uri="{BB962C8B-B14F-4D97-AF65-F5344CB8AC3E}">
        <p14:creationId xmlns:p14="http://schemas.microsoft.com/office/powerpoint/2010/main" val="425698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smtClean="0">
                <a:solidFill>
                  <a:schemeClr val="tx1"/>
                </a:solidFill>
                <a:effectLst/>
                <a:latin typeface="+mn-lt"/>
                <a:ea typeface="+mn-ea"/>
                <a:cs typeface="+mn-cs"/>
              </a:rPr>
              <a:t>Query Fingerprint</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query fingerprint (SQL 2008 and later) is generated by taking the SQL statement and running it through a hash function.   If the SQL statements hash to the same value, they are probably the same SQL statement that only differ by literals.  The query fingerprint is exposed as the </a:t>
            </a:r>
            <a:r>
              <a:rPr lang="en-US" sz="1200" kern="1200" dirty="0" err="1" smtClean="0">
                <a:solidFill>
                  <a:schemeClr val="tx1"/>
                </a:solidFill>
                <a:effectLst/>
                <a:latin typeface="+mn-lt"/>
                <a:ea typeface="+mn-ea"/>
                <a:cs typeface="+mn-cs"/>
              </a:rPr>
              <a:t>query_hash</a:t>
            </a:r>
            <a:r>
              <a:rPr lang="en-US" sz="1200" kern="1200" dirty="0" smtClean="0">
                <a:solidFill>
                  <a:schemeClr val="tx1"/>
                </a:solidFill>
                <a:effectLst/>
                <a:latin typeface="+mn-lt"/>
                <a:ea typeface="+mn-ea"/>
                <a:cs typeface="+mn-cs"/>
              </a:rPr>
              <a:t> column in </a:t>
            </a:r>
            <a:r>
              <a:rPr lang="en-US" sz="1200" kern="1200" dirty="0" err="1" smtClean="0">
                <a:solidFill>
                  <a:schemeClr val="tx1"/>
                </a:solidFill>
                <a:effectLst/>
                <a:latin typeface="+mn-lt"/>
                <a:ea typeface="+mn-ea"/>
                <a:cs typeface="+mn-cs"/>
              </a:rPr>
              <a:t>sys.dm_exec_requests</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sys.dm_exec_query_stats</a:t>
            </a:r>
            <a:r>
              <a:rPr lang="en-US" sz="1200" kern="1200" dirty="0" smtClean="0">
                <a:solidFill>
                  <a:schemeClr val="tx1"/>
                </a:solidFill>
                <a:effectLst/>
                <a:latin typeface="+mn-lt"/>
                <a:ea typeface="+mn-ea"/>
                <a:cs typeface="+mn-cs"/>
              </a:rPr>
              <a:t>. The query fingerprint is also exposed as the </a:t>
            </a:r>
            <a:r>
              <a:rPr lang="en-US" sz="1200" kern="1200" dirty="0" err="1" smtClean="0">
                <a:solidFill>
                  <a:schemeClr val="tx1"/>
                </a:solidFill>
                <a:effectLst/>
                <a:latin typeface="+mn-lt"/>
                <a:ea typeface="+mn-ea"/>
                <a:cs typeface="+mn-cs"/>
              </a:rPr>
              <a:t>queryhash</a:t>
            </a:r>
            <a:r>
              <a:rPr lang="en-US" sz="1200" kern="1200" dirty="0" smtClean="0">
                <a:solidFill>
                  <a:schemeClr val="tx1"/>
                </a:solidFill>
                <a:effectLst/>
                <a:latin typeface="+mn-lt"/>
                <a:ea typeface="+mn-ea"/>
                <a:cs typeface="+mn-cs"/>
              </a:rPr>
              <a:t> attribute of the XML query plan.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query hash can be used to determine if the plan cache contains similar queries which cannot be parameterized.  This situation can occur more frequently when an application issues ad-hoc SQL statements.  For example consider the following SQL statements</a:t>
            </a:r>
          </a:p>
          <a:p>
            <a:endParaRPr lang="en-US" sz="1200" kern="1200" dirty="0" smtClean="0">
              <a:solidFill>
                <a:schemeClr val="tx1"/>
              </a:solidFill>
              <a:effectLst/>
              <a:latin typeface="+mn-lt"/>
              <a:ea typeface="+mn-ea"/>
              <a:cs typeface="+mn-cs"/>
            </a:endParaRPr>
          </a:p>
          <a:p>
            <a:r>
              <a:rPr lang="en-US" sz="1200" i="1" kern="1200" dirty="0" err="1" smtClean="0">
                <a:solidFill>
                  <a:schemeClr val="tx1"/>
                </a:solidFill>
                <a:effectLst/>
                <a:latin typeface="+mn-lt"/>
                <a:ea typeface="+mn-ea"/>
                <a:cs typeface="+mn-cs"/>
              </a:rPr>
              <a:t>Dbcc</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freeproccache</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GO</a:t>
            </a:r>
          </a:p>
          <a:p>
            <a:r>
              <a:rPr lang="en-US" sz="1200" i="1" kern="1200" dirty="0" smtClean="0">
                <a:solidFill>
                  <a:schemeClr val="tx1"/>
                </a:solidFill>
                <a:effectLst/>
                <a:latin typeface="+mn-lt"/>
                <a:ea typeface="+mn-ea"/>
                <a:cs typeface="+mn-cs"/>
              </a:rPr>
              <a:t>SELECT * FROM </a:t>
            </a:r>
            <a:r>
              <a:rPr lang="en-US" sz="1200" i="1" kern="1200" dirty="0" err="1" smtClean="0">
                <a:solidFill>
                  <a:schemeClr val="tx1"/>
                </a:solidFill>
                <a:effectLst/>
                <a:latin typeface="+mn-lt"/>
                <a:ea typeface="+mn-ea"/>
                <a:cs typeface="+mn-cs"/>
              </a:rPr>
              <a:t>sys.objects</a:t>
            </a:r>
            <a:r>
              <a:rPr lang="en-US" sz="1200" i="1" kern="1200" dirty="0" smtClean="0">
                <a:solidFill>
                  <a:schemeClr val="tx1"/>
                </a:solidFill>
                <a:effectLst/>
                <a:latin typeface="+mn-lt"/>
                <a:ea typeface="+mn-ea"/>
                <a:cs typeface="+mn-cs"/>
              </a:rPr>
              <a:t> WHERE </a:t>
            </a:r>
            <a:r>
              <a:rPr lang="en-US" sz="1200" i="1" kern="1200" dirty="0" err="1" smtClean="0">
                <a:solidFill>
                  <a:schemeClr val="tx1"/>
                </a:solidFill>
                <a:effectLst/>
                <a:latin typeface="+mn-lt"/>
                <a:ea typeface="+mn-ea"/>
                <a:cs typeface="+mn-cs"/>
              </a:rPr>
              <a:t>object_id</a:t>
            </a:r>
            <a:r>
              <a:rPr lang="en-US" sz="1200" i="1" kern="1200" dirty="0" smtClean="0">
                <a:solidFill>
                  <a:schemeClr val="tx1"/>
                </a:solidFill>
                <a:effectLst/>
                <a:latin typeface="+mn-lt"/>
                <a:ea typeface="+mn-ea"/>
                <a:cs typeface="+mn-cs"/>
              </a:rPr>
              <a:t> = 100</a:t>
            </a:r>
          </a:p>
          <a:p>
            <a:r>
              <a:rPr lang="en-US" sz="1200" i="1" kern="1200" dirty="0" smtClean="0">
                <a:solidFill>
                  <a:schemeClr val="tx1"/>
                </a:solidFill>
                <a:effectLst/>
                <a:latin typeface="+mn-lt"/>
                <a:ea typeface="+mn-ea"/>
                <a:cs typeface="+mn-cs"/>
              </a:rPr>
              <a:t>GO</a:t>
            </a:r>
          </a:p>
          <a:p>
            <a:r>
              <a:rPr lang="en-US" sz="1200" i="1" kern="1200" dirty="0" smtClean="0">
                <a:solidFill>
                  <a:schemeClr val="tx1"/>
                </a:solidFill>
                <a:effectLst/>
                <a:latin typeface="+mn-lt"/>
                <a:ea typeface="+mn-ea"/>
                <a:cs typeface="+mn-cs"/>
              </a:rPr>
              <a:t>SELECT * FROM </a:t>
            </a:r>
            <a:r>
              <a:rPr lang="en-US" sz="1200" i="1" kern="1200" dirty="0" err="1" smtClean="0">
                <a:solidFill>
                  <a:schemeClr val="tx1"/>
                </a:solidFill>
                <a:effectLst/>
                <a:latin typeface="+mn-lt"/>
                <a:ea typeface="+mn-ea"/>
                <a:cs typeface="+mn-cs"/>
              </a:rPr>
              <a:t>sys.objects</a:t>
            </a:r>
            <a:r>
              <a:rPr lang="en-US" sz="1200" i="1" kern="1200" dirty="0" smtClean="0">
                <a:solidFill>
                  <a:schemeClr val="tx1"/>
                </a:solidFill>
                <a:effectLst/>
                <a:latin typeface="+mn-lt"/>
                <a:ea typeface="+mn-ea"/>
                <a:cs typeface="+mn-cs"/>
              </a:rPr>
              <a:t> WHERE </a:t>
            </a:r>
            <a:r>
              <a:rPr lang="en-US" sz="1200" i="1" kern="1200" dirty="0" err="1" smtClean="0">
                <a:solidFill>
                  <a:schemeClr val="tx1"/>
                </a:solidFill>
                <a:effectLst/>
                <a:latin typeface="+mn-lt"/>
                <a:ea typeface="+mn-ea"/>
                <a:cs typeface="+mn-cs"/>
              </a:rPr>
              <a:t>object_id</a:t>
            </a:r>
            <a:r>
              <a:rPr lang="en-US" sz="1200" i="1" kern="1200" dirty="0" smtClean="0">
                <a:solidFill>
                  <a:schemeClr val="tx1"/>
                </a:solidFill>
                <a:effectLst/>
                <a:latin typeface="+mn-lt"/>
                <a:ea typeface="+mn-ea"/>
                <a:cs typeface="+mn-cs"/>
              </a:rPr>
              <a:t> = 101</a:t>
            </a:r>
          </a:p>
          <a:p>
            <a:r>
              <a:rPr lang="en-US" sz="1200" i="1" kern="1200" dirty="0" smtClean="0">
                <a:solidFill>
                  <a:schemeClr val="tx1"/>
                </a:solidFill>
                <a:effectLst/>
                <a:latin typeface="+mn-lt"/>
                <a:ea typeface="+mn-ea"/>
                <a:cs typeface="+mn-cs"/>
              </a:rPr>
              <a:t>GO</a:t>
            </a:r>
          </a:p>
          <a:p>
            <a:r>
              <a:rPr lang="en-US" sz="1200" i="1" kern="1200" dirty="0" smtClean="0">
                <a:solidFill>
                  <a:schemeClr val="tx1"/>
                </a:solidFill>
                <a:effectLst/>
                <a:latin typeface="+mn-lt"/>
                <a:ea typeface="+mn-ea"/>
                <a:cs typeface="+mn-cs"/>
              </a:rPr>
              <a:t>SELECT * FROM </a:t>
            </a:r>
            <a:r>
              <a:rPr lang="en-US" sz="1200" i="1" kern="1200" dirty="0" err="1" smtClean="0">
                <a:solidFill>
                  <a:schemeClr val="tx1"/>
                </a:solidFill>
                <a:effectLst/>
                <a:latin typeface="+mn-lt"/>
                <a:ea typeface="+mn-ea"/>
                <a:cs typeface="+mn-cs"/>
              </a:rPr>
              <a:t>sys.objects</a:t>
            </a:r>
            <a:r>
              <a:rPr lang="en-US" sz="1200" i="1" kern="1200" dirty="0" smtClean="0">
                <a:solidFill>
                  <a:schemeClr val="tx1"/>
                </a:solidFill>
                <a:effectLst/>
                <a:latin typeface="+mn-lt"/>
                <a:ea typeface="+mn-ea"/>
                <a:cs typeface="+mn-cs"/>
              </a:rPr>
              <a:t> WHERE </a:t>
            </a:r>
            <a:r>
              <a:rPr lang="en-US" sz="1200" i="1" kern="1200" dirty="0" err="1" smtClean="0">
                <a:solidFill>
                  <a:schemeClr val="tx1"/>
                </a:solidFill>
                <a:effectLst/>
                <a:latin typeface="+mn-lt"/>
                <a:ea typeface="+mn-ea"/>
                <a:cs typeface="+mn-cs"/>
              </a:rPr>
              <a:t>object_id</a:t>
            </a:r>
            <a:r>
              <a:rPr lang="en-US" sz="1200" i="1" kern="1200" dirty="0" smtClean="0">
                <a:solidFill>
                  <a:schemeClr val="tx1"/>
                </a:solidFill>
                <a:effectLst/>
                <a:latin typeface="+mn-lt"/>
                <a:ea typeface="+mn-ea"/>
                <a:cs typeface="+mn-cs"/>
              </a:rPr>
              <a:t> = 102</a:t>
            </a:r>
          </a:p>
          <a:p>
            <a:r>
              <a:rPr lang="en-US" sz="1200" i="1" kern="1200" dirty="0" smtClean="0">
                <a:solidFill>
                  <a:schemeClr val="tx1"/>
                </a:solidFill>
                <a:effectLst/>
                <a:latin typeface="+mn-lt"/>
                <a:ea typeface="+mn-ea"/>
                <a:cs typeface="+mn-cs"/>
              </a:rPr>
              <a:t>GO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basically the same query with a different literal.  If you issue this query, SQL Server will not parameterize the queries.  If you look at the plan cache, you will see this query in cache 3 times. To view the cache run</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Select * FROM </a:t>
            </a:r>
            <a:r>
              <a:rPr lang="en-US" sz="1200" i="1" kern="1200" dirty="0" err="1" smtClean="0">
                <a:solidFill>
                  <a:schemeClr val="tx1"/>
                </a:solidFill>
                <a:effectLst/>
                <a:latin typeface="+mn-lt"/>
                <a:ea typeface="+mn-ea"/>
                <a:cs typeface="+mn-cs"/>
              </a:rPr>
              <a:t>sys.dm_exec_cached_plans</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Cross apply </a:t>
            </a:r>
            <a:r>
              <a:rPr lang="en-US" sz="1200" i="1" kern="1200" dirty="0" err="1" smtClean="0">
                <a:solidFill>
                  <a:schemeClr val="tx1"/>
                </a:solidFill>
                <a:effectLst/>
                <a:latin typeface="+mn-lt"/>
                <a:ea typeface="+mn-ea"/>
                <a:cs typeface="+mn-cs"/>
              </a:rPr>
              <a:t>sys.dm_exec_sql_text</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plan_handle</a:t>
            </a:r>
            <a:r>
              <a:rPr lang="en-US" sz="1200" i="1"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Each time the query is issued with a different value for </a:t>
            </a:r>
            <a:r>
              <a:rPr lang="en-US" sz="1200" kern="1200" dirty="0" err="1" smtClean="0">
                <a:solidFill>
                  <a:schemeClr val="tx1"/>
                </a:solidFill>
                <a:effectLst/>
                <a:latin typeface="+mn-lt"/>
                <a:ea typeface="+mn-ea"/>
                <a:cs typeface="+mn-cs"/>
              </a:rPr>
              <a:t>object_id</a:t>
            </a:r>
            <a:r>
              <a:rPr lang="en-US" sz="1200" kern="1200" dirty="0" smtClean="0">
                <a:solidFill>
                  <a:schemeClr val="tx1"/>
                </a:solidFill>
                <a:effectLst/>
                <a:latin typeface="+mn-lt"/>
                <a:ea typeface="+mn-ea"/>
                <a:cs typeface="+mn-cs"/>
              </a:rPr>
              <a:t>,  CPU will need to be consumed to generate a query plan.  Additionally the plan cache can grow and contain lots of single use query plans (the plan can only be reused if the same value for </a:t>
            </a:r>
            <a:r>
              <a:rPr lang="en-US" sz="1200" kern="1200" dirty="0" err="1" smtClean="0">
                <a:solidFill>
                  <a:schemeClr val="tx1"/>
                </a:solidFill>
                <a:effectLst/>
                <a:latin typeface="+mn-lt"/>
                <a:ea typeface="+mn-ea"/>
                <a:cs typeface="+mn-cs"/>
              </a:rPr>
              <a:t>object_id</a:t>
            </a:r>
            <a:r>
              <a:rPr lang="en-US" sz="1200" kern="1200" dirty="0" smtClean="0">
                <a:solidFill>
                  <a:schemeClr val="tx1"/>
                </a:solidFill>
                <a:effectLst/>
                <a:latin typeface="+mn-lt"/>
                <a:ea typeface="+mn-ea"/>
                <a:cs typeface="+mn-cs"/>
              </a:rPr>
              <a:t> is passed again).  The plan cache consumes pages in the buffer pool and if we have lots of single use plans, that reduces the space in the buffer pool to cache query results.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determine if you have queries in cache that should be parameterized run the following query:</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SELECT </a:t>
            </a:r>
            <a:r>
              <a:rPr lang="en-US" sz="1200" i="1" kern="1200" dirty="0" err="1" smtClean="0">
                <a:solidFill>
                  <a:schemeClr val="tx1"/>
                </a:solidFill>
                <a:effectLst/>
                <a:latin typeface="+mn-lt"/>
                <a:ea typeface="+mn-ea"/>
                <a:cs typeface="+mn-cs"/>
              </a:rPr>
              <a:t>query_hash</a:t>
            </a:r>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COUNT(*) as </a:t>
            </a:r>
            <a:r>
              <a:rPr lang="en-US" sz="1200" i="1" kern="1200" dirty="0" err="1" smtClean="0">
                <a:solidFill>
                  <a:schemeClr val="tx1"/>
                </a:solidFill>
                <a:effectLst/>
                <a:latin typeface="+mn-lt"/>
                <a:ea typeface="+mn-ea"/>
                <a:cs typeface="+mn-cs"/>
              </a:rPr>
              <a:t>num_of_entries</a:t>
            </a:r>
            <a:r>
              <a:rPr lang="en-US" sz="1200" i="1"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SUM(</a:t>
            </a:r>
            <a:r>
              <a:rPr lang="en-US" sz="1200" i="1" kern="1200" dirty="0" err="1" smtClean="0">
                <a:solidFill>
                  <a:schemeClr val="tx1"/>
                </a:solidFill>
                <a:effectLst/>
                <a:latin typeface="+mn-lt"/>
                <a:ea typeface="+mn-ea"/>
                <a:cs typeface="+mn-cs"/>
              </a:rPr>
              <a:t>total_worker_time</a:t>
            </a:r>
            <a:r>
              <a:rPr lang="en-US" sz="1200" i="1" kern="1200" dirty="0" smtClean="0">
                <a:solidFill>
                  <a:schemeClr val="tx1"/>
                </a:solidFill>
                <a:effectLst/>
                <a:latin typeface="+mn-lt"/>
                <a:ea typeface="+mn-ea"/>
                <a:cs typeface="+mn-cs"/>
              </a:rPr>
              <a:t>) as </a:t>
            </a:r>
            <a:r>
              <a:rPr lang="en-US" sz="1200" i="1" kern="1200" dirty="0" err="1" smtClean="0">
                <a:solidFill>
                  <a:schemeClr val="tx1"/>
                </a:solidFill>
                <a:effectLst/>
                <a:latin typeface="+mn-lt"/>
                <a:ea typeface="+mn-ea"/>
                <a:cs typeface="+mn-cs"/>
              </a:rPr>
              <a:t>total_worker_time</a:t>
            </a:r>
            <a:r>
              <a:rPr lang="en-US" sz="1200" i="1"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MIN(</a:t>
            </a:r>
            <a:r>
              <a:rPr lang="en-US" sz="1200" i="1" kern="1200" dirty="0" err="1" smtClean="0">
                <a:solidFill>
                  <a:schemeClr val="tx1"/>
                </a:solidFill>
                <a:effectLst/>
                <a:latin typeface="+mn-lt"/>
                <a:ea typeface="+mn-ea"/>
                <a:cs typeface="+mn-cs"/>
              </a:rPr>
              <a:t>sql_handle</a:t>
            </a:r>
            <a:r>
              <a:rPr lang="en-US" sz="1200" i="1" kern="1200" dirty="0" smtClean="0">
                <a:solidFill>
                  <a:schemeClr val="tx1"/>
                </a:solidFill>
                <a:effectLst/>
                <a:latin typeface="+mn-lt"/>
                <a:ea typeface="+mn-ea"/>
                <a:cs typeface="+mn-cs"/>
              </a:rPr>
              <a:t>) as </a:t>
            </a:r>
            <a:r>
              <a:rPr lang="en-US" sz="1200" i="1" kern="1200" dirty="0" err="1" smtClean="0">
                <a:solidFill>
                  <a:schemeClr val="tx1"/>
                </a:solidFill>
                <a:effectLst/>
                <a:latin typeface="+mn-lt"/>
                <a:ea typeface="+mn-ea"/>
                <a:cs typeface="+mn-cs"/>
              </a:rPr>
              <a:t>sample_sql_handle</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FROM </a:t>
            </a:r>
            <a:r>
              <a:rPr lang="en-US" sz="1200" i="1" kern="1200" dirty="0" err="1" smtClean="0">
                <a:solidFill>
                  <a:schemeClr val="tx1"/>
                </a:solidFill>
                <a:effectLst/>
                <a:latin typeface="+mn-lt"/>
                <a:ea typeface="+mn-ea"/>
                <a:cs typeface="+mn-cs"/>
              </a:rPr>
              <a:t>sys.dm_exec_query_stats</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WHERE </a:t>
            </a:r>
            <a:r>
              <a:rPr lang="en-US" sz="1200" i="1" kern="1200" dirty="0" err="1" smtClean="0">
                <a:solidFill>
                  <a:schemeClr val="tx1"/>
                </a:solidFill>
                <a:effectLst/>
                <a:latin typeface="+mn-lt"/>
                <a:ea typeface="+mn-ea"/>
                <a:cs typeface="+mn-cs"/>
              </a:rPr>
              <a:t>query_hash</a:t>
            </a:r>
            <a:r>
              <a:rPr lang="en-US" sz="1200" i="1" kern="1200" dirty="0" smtClean="0">
                <a:solidFill>
                  <a:schemeClr val="tx1"/>
                </a:solidFill>
                <a:effectLst/>
                <a:latin typeface="+mn-lt"/>
                <a:ea typeface="+mn-ea"/>
                <a:cs typeface="+mn-cs"/>
              </a:rPr>
              <a:t> &lt;&gt; 0x0000000000000000</a:t>
            </a:r>
          </a:p>
          <a:p>
            <a:r>
              <a:rPr lang="en-US" sz="1200" i="1" kern="1200" dirty="0" smtClean="0">
                <a:solidFill>
                  <a:schemeClr val="tx1"/>
                </a:solidFill>
                <a:effectLst/>
                <a:latin typeface="+mn-lt"/>
                <a:ea typeface="+mn-ea"/>
                <a:cs typeface="+mn-cs"/>
              </a:rPr>
              <a:t>GROUP BY </a:t>
            </a:r>
            <a:r>
              <a:rPr lang="en-US" sz="1200" i="1" kern="1200" dirty="0" err="1" smtClean="0">
                <a:solidFill>
                  <a:schemeClr val="tx1"/>
                </a:solidFill>
                <a:effectLst/>
                <a:latin typeface="+mn-lt"/>
                <a:ea typeface="+mn-ea"/>
                <a:cs typeface="+mn-cs"/>
              </a:rPr>
              <a:t>query_hash</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HAVING COUNT(*) &gt; 1</a:t>
            </a:r>
          </a:p>
          <a:p>
            <a:r>
              <a:rPr lang="en-US" sz="1200" i="1" kern="1200" dirty="0" smtClean="0">
                <a:solidFill>
                  <a:schemeClr val="tx1"/>
                </a:solidFill>
                <a:effectLst/>
                <a:latin typeface="+mn-lt"/>
                <a:ea typeface="+mn-ea"/>
                <a:cs typeface="+mn-cs"/>
              </a:rPr>
              <a:t>ORDER BY COUNT(*) </a:t>
            </a:r>
            <a:r>
              <a:rPr lang="en-US" sz="1200" i="1" kern="1200" dirty="0" err="1" smtClean="0">
                <a:solidFill>
                  <a:schemeClr val="tx1"/>
                </a:solidFill>
                <a:effectLst/>
                <a:latin typeface="+mn-lt"/>
                <a:ea typeface="+mn-ea"/>
                <a:cs typeface="+mn-cs"/>
              </a:rPr>
              <a:t>desc</a:t>
            </a:r>
            <a:endParaRPr lang="en-US" sz="1200" i="1"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Then take a </a:t>
            </a:r>
            <a:r>
              <a:rPr lang="en-US" sz="1200" i="0" kern="1200" dirty="0" err="1" smtClean="0">
                <a:solidFill>
                  <a:schemeClr val="tx1"/>
                </a:solidFill>
                <a:effectLst/>
                <a:latin typeface="+mn-lt"/>
                <a:ea typeface="+mn-ea"/>
                <a:cs typeface="+mn-cs"/>
              </a:rPr>
              <a:t>sql_handle</a:t>
            </a:r>
            <a:r>
              <a:rPr lang="en-US" sz="1200" i="0" kern="1200" dirty="0" smtClean="0">
                <a:solidFill>
                  <a:schemeClr val="tx1"/>
                </a:solidFill>
                <a:effectLst/>
                <a:latin typeface="+mn-lt"/>
                <a:ea typeface="+mn-ea"/>
                <a:cs typeface="+mn-cs"/>
              </a:rPr>
              <a:t> returned from above and run the query  below to determine the repeated SQL statement:</a:t>
            </a:r>
          </a:p>
          <a:p>
            <a:endParaRPr lang="en-US" sz="1200" i="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SELECT * FROM </a:t>
            </a:r>
            <a:r>
              <a:rPr lang="en-US" sz="1200" i="1" kern="1200" dirty="0" err="1" smtClean="0">
                <a:solidFill>
                  <a:schemeClr val="tx1"/>
                </a:solidFill>
                <a:effectLst/>
                <a:latin typeface="+mn-lt"/>
                <a:ea typeface="+mn-ea"/>
                <a:cs typeface="+mn-cs"/>
              </a:rPr>
              <a:t>sys.dm_exec_sql_text</a:t>
            </a:r>
            <a:r>
              <a:rPr lang="en-US" sz="1200" i="1" kern="1200" dirty="0" smtClean="0">
                <a:solidFill>
                  <a:schemeClr val="tx1"/>
                </a:solidFill>
                <a:effectLst/>
                <a:latin typeface="+mn-lt"/>
                <a:ea typeface="+mn-ea"/>
                <a:cs typeface="+mn-cs"/>
              </a:rPr>
              <a:t>(&lt;any </a:t>
            </a:r>
            <a:r>
              <a:rPr lang="en-US" sz="1200" i="1" kern="1200" dirty="0" err="1" smtClean="0">
                <a:solidFill>
                  <a:schemeClr val="tx1"/>
                </a:solidFill>
                <a:effectLst/>
                <a:latin typeface="+mn-lt"/>
                <a:ea typeface="+mn-ea"/>
                <a:cs typeface="+mn-cs"/>
              </a:rPr>
              <a:t>sample_sql_handle</a:t>
            </a:r>
            <a:r>
              <a:rPr lang="en-US" sz="1200" i="1" kern="1200" dirty="0" smtClean="0">
                <a:solidFill>
                  <a:schemeClr val="tx1"/>
                </a:solidFill>
                <a:effectLst/>
                <a:latin typeface="+mn-lt"/>
                <a:ea typeface="+mn-ea"/>
                <a:cs typeface="+mn-cs"/>
              </a:rPr>
              <a:t> from above&gt;) </a:t>
            </a:r>
          </a:p>
          <a:p>
            <a:r>
              <a:rPr lang="en-US" sz="1200" i="1" kern="1200" dirty="0" smtClean="0">
                <a:solidFill>
                  <a:schemeClr val="tx1"/>
                </a:solidFill>
                <a:effectLst/>
                <a:latin typeface="+mn-lt"/>
                <a:ea typeface="+mn-ea"/>
                <a:cs typeface="+mn-cs"/>
              </a:rPr>
              <a:t>Go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parameterize the query you can consider setting the database parameterization option to FORCED.  You can also parameterize in query in the application.  Using the example above to parameterize the query run</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exec </a:t>
            </a:r>
            <a:r>
              <a:rPr lang="en-US" sz="1200" i="1" kern="1200" dirty="0" err="1" smtClean="0">
                <a:solidFill>
                  <a:schemeClr val="tx1"/>
                </a:solidFill>
                <a:effectLst/>
                <a:latin typeface="+mn-lt"/>
                <a:ea typeface="+mn-ea"/>
                <a:cs typeface="+mn-cs"/>
              </a:rPr>
              <a:t>sp_executesql</a:t>
            </a:r>
            <a:r>
              <a:rPr lang="en-US" sz="1200" i="1" kern="1200" dirty="0" smtClean="0">
                <a:solidFill>
                  <a:schemeClr val="tx1"/>
                </a:solidFill>
                <a:effectLst/>
                <a:latin typeface="+mn-lt"/>
                <a:ea typeface="+mn-ea"/>
                <a:cs typeface="+mn-cs"/>
              </a:rPr>
              <a:t> N'SELECT * FROM </a:t>
            </a:r>
            <a:r>
              <a:rPr lang="en-US" sz="1200" i="1" kern="1200" dirty="0" err="1" smtClean="0">
                <a:solidFill>
                  <a:schemeClr val="tx1"/>
                </a:solidFill>
                <a:effectLst/>
                <a:latin typeface="+mn-lt"/>
                <a:ea typeface="+mn-ea"/>
                <a:cs typeface="+mn-cs"/>
              </a:rPr>
              <a:t>sys.objects</a:t>
            </a:r>
            <a:r>
              <a:rPr lang="en-US" sz="1200" i="1" kern="1200" dirty="0" smtClean="0">
                <a:solidFill>
                  <a:schemeClr val="tx1"/>
                </a:solidFill>
                <a:effectLst/>
                <a:latin typeface="+mn-lt"/>
                <a:ea typeface="+mn-ea"/>
                <a:cs typeface="+mn-cs"/>
              </a:rPr>
              <a:t> WHERE </a:t>
            </a:r>
            <a:r>
              <a:rPr lang="en-US" sz="1200" i="1" kern="1200" dirty="0" err="1" smtClean="0">
                <a:solidFill>
                  <a:schemeClr val="tx1"/>
                </a:solidFill>
                <a:effectLst/>
                <a:latin typeface="+mn-lt"/>
                <a:ea typeface="+mn-ea"/>
                <a:cs typeface="+mn-cs"/>
              </a:rPr>
              <a:t>object_id</a:t>
            </a:r>
            <a:r>
              <a:rPr lang="en-US" sz="1200" i="1" kern="1200" dirty="0" smtClean="0">
                <a:solidFill>
                  <a:schemeClr val="tx1"/>
                </a:solidFill>
                <a:effectLst/>
                <a:latin typeface="+mn-lt"/>
                <a:ea typeface="+mn-ea"/>
                <a:cs typeface="+mn-cs"/>
              </a:rPr>
              <a:t> = @P1', N'@P1 </a:t>
            </a:r>
            <a:r>
              <a:rPr lang="en-US" sz="1200" i="1" kern="1200" dirty="0" err="1" smtClean="0">
                <a:solidFill>
                  <a:schemeClr val="tx1"/>
                </a:solidFill>
                <a:effectLst/>
                <a:latin typeface="+mn-lt"/>
                <a:ea typeface="+mn-ea"/>
                <a:cs typeface="+mn-cs"/>
              </a:rPr>
              <a:t>int</a:t>
            </a:r>
            <a:r>
              <a:rPr lang="en-US" sz="1200" i="1" kern="1200" dirty="0" smtClean="0">
                <a:solidFill>
                  <a:schemeClr val="tx1"/>
                </a:solidFill>
                <a:effectLst/>
                <a:latin typeface="+mn-lt"/>
                <a:ea typeface="+mn-ea"/>
                <a:cs typeface="+mn-cs"/>
              </a:rPr>
              <a:t>', 101</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dirty="0"/>
          </a:p>
        </p:txBody>
      </p:sp>
    </p:spTree>
    <p:extLst>
      <p:ext uri="{BB962C8B-B14F-4D97-AF65-F5344CB8AC3E}">
        <p14:creationId xmlns:p14="http://schemas.microsoft.com/office/powerpoint/2010/main" val="1989653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Query Plan Fingerprints</a:t>
            </a:r>
          </a:p>
          <a:p>
            <a:endParaRPr lang="en-US" dirty="0" smtClean="0"/>
          </a:p>
          <a:p>
            <a:r>
              <a:rPr lang="en-US" dirty="0" smtClean="0"/>
              <a:t>The query plan fingerprint is generated by taking the query plan from a SQL statement and running it through a hash function.  The query plan fingerprint is exposed as the </a:t>
            </a:r>
            <a:r>
              <a:rPr lang="en-US" dirty="0" err="1" smtClean="0"/>
              <a:t>query_plan_hash</a:t>
            </a:r>
            <a:r>
              <a:rPr lang="en-US" dirty="0" smtClean="0"/>
              <a:t> column in </a:t>
            </a:r>
            <a:r>
              <a:rPr lang="en-US" dirty="0" err="1" smtClean="0"/>
              <a:t>sys.dm_exec_requests</a:t>
            </a:r>
            <a:r>
              <a:rPr lang="en-US" dirty="0" smtClean="0"/>
              <a:t> and </a:t>
            </a:r>
            <a:r>
              <a:rPr lang="en-US" dirty="0" err="1" smtClean="0"/>
              <a:t>sys.dm_exec_query_stats</a:t>
            </a:r>
            <a:r>
              <a:rPr lang="en-US" dirty="0" smtClean="0"/>
              <a:t>. The query plan fingerprint is also exposed as the </a:t>
            </a:r>
            <a:r>
              <a:rPr lang="en-US" dirty="0" err="1" smtClean="0"/>
              <a:t>query_hash</a:t>
            </a:r>
            <a:r>
              <a:rPr lang="en-US" dirty="0" smtClean="0"/>
              <a:t> attribute of the XML query plan.  </a:t>
            </a:r>
          </a:p>
          <a:p>
            <a:endParaRPr lang="en-US" dirty="0" smtClean="0"/>
          </a:p>
          <a:p>
            <a:r>
              <a:rPr lang="en-US" dirty="0" smtClean="0"/>
              <a:t>You can use the query plan fingerprint to quickly determine if a query plan has changed. So to determine if the query plan has changed you need to capture the </a:t>
            </a:r>
            <a:r>
              <a:rPr lang="en-US" dirty="0" err="1" smtClean="0"/>
              <a:t>query_plan_hash</a:t>
            </a:r>
            <a:r>
              <a:rPr lang="en-US" dirty="0" smtClean="0"/>
              <a:t> and then later on you can compare the </a:t>
            </a:r>
            <a:r>
              <a:rPr lang="en-US" dirty="0" err="1" smtClean="0"/>
              <a:t>query_plan_hash</a:t>
            </a:r>
            <a:r>
              <a:rPr lang="en-US" dirty="0" smtClean="0"/>
              <a:t> value again to determine if it has changed.</a:t>
            </a:r>
          </a:p>
          <a:p>
            <a:endParaRPr lang="en-US" dirty="0" smtClean="0"/>
          </a:p>
          <a:p>
            <a:r>
              <a:rPr lang="en-US" dirty="0" smtClean="0"/>
              <a:t>Demo:</a:t>
            </a:r>
          </a:p>
          <a:p>
            <a:endParaRPr lang="en-US" dirty="0" smtClean="0"/>
          </a:p>
          <a:p>
            <a:r>
              <a:rPr lang="en-US" i="1" dirty="0" smtClean="0"/>
              <a:t>DBCC </a:t>
            </a:r>
            <a:r>
              <a:rPr lang="en-US" i="1" dirty="0" err="1" smtClean="0"/>
              <a:t>freeproccache</a:t>
            </a:r>
            <a:endParaRPr lang="en-US" i="1" dirty="0" smtClean="0"/>
          </a:p>
          <a:p>
            <a:r>
              <a:rPr lang="en-US" i="1" dirty="0" smtClean="0"/>
              <a:t>GO</a:t>
            </a:r>
          </a:p>
          <a:p>
            <a:endParaRPr lang="en-US" i="1" dirty="0" smtClean="0"/>
          </a:p>
          <a:p>
            <a:r>
              <a:rPr lang="en-US" i="1" dirty="0" smtClean="0"/>
              <a:t>select </a:t>
            </a:r>
            <a:r>
              <a:rPr lang="en-US" i="1" dirty="0" err="1" smtClean="0"/>
              <a:t>LastName</a:t>
            </a:r>
            <a:r>
              <a:rPr lang="en-US" i="1" dirty="0" smtClean="0"/>
              <a:t>, </a:t>
            </a:r>
            <a:r>
              <a:rPr lang="en-US" i="1" dirty="0" err="1" smtClean="0"/>
              <a:t>FirstName</a:t>
            </a:r>
            <a:endParaRPr lang="en-US" i="1" dirty="0" smtClean="0"/>
          </a:p>
          <a:p>
            <a:r>
              <a:rPr lang="en-US" i="1" dirty="0" smtClean="0"/>
              <a:t>from </a:t>
            </a:r>
            <a:r>
              <a:rPr lang="en-US" i="1" dirty="0" err="1" smtClean="0"/>
              <a:t>Person.Person</a:t>
            </a:r>
            <a:endParaRPr lang="en-US" i="1" dirty="0" smtClean="0"/>
          </a:p>
          <a:p>
            <a:r>
              <a:rPr lang="en-US" i="1" dirty="0" smtClean="0"/>
              <a:t>where </a:t>
            </a:r>
            <a:r>
              <a:rPr lang="en-US" i="1" dirty="0" err="1" smtClean="0"/>
              <a:t>LastName</a:t>
            </a:r>
            <a:r>
              <a:rPr lang="en-US" i="1" dirty="0" smtClean="0"/>
              <a:t> in ('smith','</a:t>
            </a:r>
            <a:r>
              <a:rPr lang="en-US" i="1" dirty="0" err="1" smtClean="0"/>
              <a:t>wesson</a:t>
            </a:r>
            <a:r>
              <a:rPr lang="en-US" i="1" dirty="0" smtClean="0"/>
              <a:t>')</a:t>
            </a:r>
          </a:p>
          <a:p>
            <a:r>
              <a:rPr lang="en-US" i="1" dirty="0" smtClean="0"/>
              <a:t>GO</a:t>
            </a:r>
          </a:p>
          <a:p>
            <a:endParaRPr lang="en-US" i="1" dirty="0" smtClean="0"/>
          </a:p>
          <a:p>
            <a:r>
              <a:rPr lang="en-US" i="1" dirty="0" smtClean="0"/>
              <a:t>-- now get the query plan fingerprint (</a:t>
            </a:r>
            <a:r>
              <a:rPr lang="en-US" i="1" dirty="0" err="1" smtClean="0"/>
              <a:t>query_plan_hash</a:t>
            </a:r>
            <a:r>
              <a:rPr lang="en-US" i="1" dirty="0" smtClean="0"/>
              <a:t>) and the query fingerprint (</a:t>
            </a:r>
            <a:r>
              <a:rPr lang="en-US" i="1" dirty="0" err="1" smtClean="0"/>
              <a:t>query_hash</a:t>
            </a:r>
            <a:r>
              <a:rPr lang="en-US" i="1" dirty="0" smtClean="0"/>
              <a:t>)</a:t>
            </a:r>
          </a:p>
          <a:p>
            <a:endParaRPr lang="en-US" i="1" dirty="0" smtClean="0"/>
          </a:p>
          <a:p>
            <a:r>
              <a:rPr lang="en-US" i="1" dirty="0" smtClean="0"/>
              <a:t>select </a:t>
            </a:r>
            <a:r>
              <a:rPr lang="en-US" i="1" dirty="0" err="1" smtClean="0"/>
              <a:t>query_plan_hash</a:t>
            </a:r>
            <a:r>
              <a:rPr lang="en-US" i="1" dirty="0" smtClean="0"/>
              <a:t>, </a:t>
            </a:r>
            <a:r>
              <a:rPr lang="en-US" i="1" dirty="0" err="1" smtClean="0"/>
              <a:t>query_hash</a:t>
            </a:r>
            <a:r>
              <a:rPr lang="en-US" i="1" dirty="0" smtClean="0"/>
              <a:t>,</a:t>
            </a:r>
          </a:p>
          <a:p>
            <a:r>
              <a:rPr lang="en-US" i="1" dirty="0" smtClean="0"/>
              <a:t>(</a:t>
            </a:r>
            <a:r>
              <a:rPr lang="en-US" i="1" dirty="0" err="1" smtClean="0"/>
              <a:t>total_logical_writes</a:t>
            </a:r>
            <a:r>
              <a:rPr lang="en-US" i="1" dirty="0" smtClean="0"/>
              <a:t> + </a:t>
            </a:r>
            <a:r>
              <a:rPr lang="en-US" i="1" dirty="0" err="1" smtClean="0"/>
              <a:t>total_logical_reads</a:t>
            </a:r>
            <a:r>
              <a:rPr lang="en-US" i="1" dirty="0" smtClean="0"/>
              <a:t> + </a:t>
            </a:r>
            <a:r>
              <a:rPr lang="en-US" i="1" dirty="0" err="1" smtClean="0"/>
              <a:t>total_physical_reads</a:t>
            </a:r>
            <a:r>
              <a:rPr lang="en-US" i="1" dirty="0" smtClean="0"/>
              <a:t>) as  [total </a:t>
            </a:r>
            <a:r>
              <a:rPr lang="en-US" i="1" dirty="0" err="1" smtClean="0"/>
              <a:t>io</a:t>
            </a:r>
            <a:r>
              <a:rPr lang="en-US" i="1" dirty="0" smtClean="0"/>
              <a:t>]</a:t>
            </a:r>
          </a:p>
          <a:p>
            <a:r>
              <a:rPr lang="en-US" i="1" dirty="0" smtClean="0"/>
              <a:t>from </a:t>
            </a:r>
            <a:r>
              <a:rPr lang="en-US" i="1" dirty="0" err="1" smtClean="0"/>
              <a:t>sys.dm_exec_query_stats</a:t>
            </a:r>
            <a:endParaRPr lang="en-US" i="1" dirty="0" smtClean="0"/>
          </a:p>
          <a:p>
            <a:r>
              <a:rPr lang="en-US" i="1" dirty="0" smtClean="0"/>
              <a:t>cross apply </a:t>
            </a:r>
            <a:r>
              <a:rPr lang="en-US" i="1" dirty="0" err="1" smtClean="0"/>
              <a:t>sys.dm_exec_sql_text</a:t>
            </a:r>
            <a:r>
              <a:rPr lang="en-US" i="1" dirty="0" smtClean="0"/>
              <a:t>(</a:t>
            </a:r>
            <a:r>
              <a:rPr lang="en-US" i="1" dirty="0" err="1" smtClean="0"/>
              <a:t>sql_handle</a:t>
            </a:r>
            <a:r>
              <a:rPr lang="en-US" i="1" dirty="0" smtClean="0"/>
              <a:t>)</a:t>
            </a:r>
          </a:p>
          <a:p>
            <a:r>
              <a:rPr lang="en-US" i="1" dirty="0" smtClean="0"/>
              <a:t>where text like 'select </a:t>
            </a:r>
            <a:r>
              <a:rPr lang="en-US" i="1" dirty="0" err="1" smtClean="0"/>
              <a:t>LastName</a:t>
            </a:r>
            <a:r>
              <a:rPr lang="en-US" i="1" dirty="0" smtClean="0"/>
              <a:t>, </a:t>
            </a:r>
            <a:r>
              <a:rPr lang="en-US" i="1" dirty="0" err="1" smtClean="0"/>
              <a:t>FirstName</a:t>
            </a:r>
            <a:endParaRPr lang="en-US" i="1" dirty="0" smtClean="0"/>
          </a:p>
          <a:p>
            <a:r>
              <a:rPr lang="en-US" i="1" dirty="0" smtClean="0"/>
              <a:t>from </a:t>
            </a:r>
            <a:r>
              <a:rPr lang="en-US" i="1" dirty="0" err="1" smtClean="0"/>
              <a:t>Person.Person</a:t>
            </a:r>
            <a:endParaRPr lang="en-US" i="1" dirty="0" smtClean="0"/>
          </a:p>
          <a:p>
            <a:r>
              <a:rPr lang="en-US" i="1" dirty="0" smtClean="0"/>
              <a:t>where </a:t>
            </a:r>
            <a:r>
              <a:rPr lang="en-US" i="1" dirty="0" err="1" smtClean="0"/>
              <a:t>LastName</a:t>
            </a:r>
            <a:r>
              <a:rPr lang="en-US" i="1" dirty="0" smtClean="0"/>
              <a:t>%'</a:t>
            </a:r>
          </a:p>
          <a:p>
            <a:r>
              <a:rPr lang="en-US" i="1" dirty="0" smtClean="0"/>
              <a:t>GO</a:t>
            </a:r>
          </a:p>
          <a:p>
            <a:endParaRPr lang="en-US" i="1" dirty="0" smtClean="0"/>
          </a:p>
          <a:p>
            <a:r>
              <a:rPr lang="en-US" i="1" dirty="0" smtClean="0"/>
              <a:t>-- add an index </a:t>
            </a:r>
          </a:p>
          <a:p>
            <a:r>
              <a:rPr lang="en-US" i="1" dirty="0" smtClean="0"/>
              <a:t>create index </a:t>
            </a:r>
            <a:r>
              <a:rPr lang="en-US" i="1" dirty="0" err="1" smtClean="0"/>
              <a:t>mynewindex</a:t>
            </a:r>
            <a:r>
              <a:rPr lang="en-US" i="1" dirty="0" smtClean="0"/>
              <a:t> on </a:t>
            </a:r>
            <a:r>
              <a:rPr lang="en-US" i="1" dirty="0" err="1" smtClean="0"/>
              <a:t>Person.Person</a:t>
            </a:r>
            <a:r>
              <a:rPr lang="en-US" i="1" dirty="0" smtClean="0"/>
              <a:t> (</a:t>
            </a:r>
            <a:r>
              <a:rPr lang="en-US" i="1" dirty="0" err="1" smtClean="0"/>
              <a:t>LastName</a:t>
            </a:r>
            <a:r>
              <a:rPr lang="en-US" i="1" dirty="0" smtClean="0"/>
              <a:t>, </a:t>
            </a:r>
            <a:r>
              <a:rPr lang="en-US" i="1" dirty="0" err="1" smtClean="0"/>
              <a:t>FirstName</a:t>
            </a:r>
            <a:r>
              <a:rPr lang="en-US" i="1" dirty="0" smtClean="0"/>
              <a:t>)</a:t>
            </a:r>
          </a:p>
          <a:p>
            <a:r>
              <a:rPr lang="en-US" i="1" dirty="0" smtClean="0"/>
              <a:t>GO</a:t>
            </a:r>
          </a:p>
          <a:p>
            <a:endParaRPr lang="en-US" i="1" dirty="0" smtClean="0"/>
          </a:p>
          <a:p>
            <a:r>
              <a:rPr lang="en-US" i="1" dirty="0" smtClean="0"/>
              <a:t>-- Run the query again</a:t>
            </a:r>
          </a:p>
          <a:p>
            <a:r>
              <a:rPr lang="en-US" i="1" dirty="0" smtClean="0"/>
              <a:t>select </a:t>
            </a:r>
            <a:r>
              <a:rPr lang="en-US" i="1" dirty="0" err="1" smtClean="0"/>
              <a:t>LastName</a:t>
            </a:r>
            <a:r>
              <a:rPr lang="en-US" i="1" dirty="0" smtClean="0"/>
              <a:t>, </a:t>
            </a:r>
            <a:r>
              <a:rPr lang="en-US" i="1" dirty="0" err="1" smtClean="0"/>
              <a:t>FirstName</a:t>
            </a:r>
            <a:endParaRPr lang="en-US" i="1" dirty="0" smtClean="0"/>
          </a:p>
          <a:p>
            <a:r>
              <a:rPr lang="en-US" i="1" dirty="0" smtClean="0"/>
              <a:t>from </a:t>
            </a:r>
            <a:r>
              <a:rPr lang="en-US" i="1" dirty="0" err="1" smtClean="0"/>
              <a:t>Person.Person</a:t>
            </a:r>
            <a:endParaRPr lang="en-US" i="1" dirty="0" smtClean="0"/>
          </a:p>
          <a:p>
            <a:r>
              <a:rPr lang="en-US" i="1" dirty="0" smtClean="0"/>
              <a:t>where </a:t>
            </a:r>
            <a:r>
              <a:rPr lang="en-US" i="1" dirty="0" err="1" smtClean="0"/>
              <a:t>LastName</a:t>
            </a:r>
            <a:r>
              <a:rPr lang="en-US" i="1" dirty="0" smtClean="0"/>
              <a:t> in ('smith','</a:t>
            </a:r>
            <a:r>
              <a:rPr lang="en-US" i="1" dirty="0" err="1" smtClean="0"/>
              <a:t>wesson</a:t>
            </a:r>
            <a:r>
              <a:rPr lang="en-US" i="1" dirty="0" smtClean="0"/>
              <a:t>')</a:t>
            </a:r>
          </a:p>
          <a:p>
            <a:r>
              <a:rPr lang="en-US" i="1" dirty="0" smtClean="0"/>
              <a:t>GO</a:t>
            </a:r>
          </a:p>
          <a:p>
            <a:endParaRPr lang="en-US" i="1" dirty="0" smtClean="0"/>
          </a:p>
          <a:p>
            <a:r>
              <a:rPr lang="en-US" i="1" dirty="0" smtClean="0"/>
              <a:t>-- now get the query plan fingerprint (</a:t>
            </a:r>
            <a:r>
              <a:rPr lang="en-US" i="1" dirty="0" err="1" smtClean="0"/>
              <a:t>query_plan_hash</a:t>
            </a:r>
            <a:r>
              <a:rPr lang="en-US" i="1" dirty="0" smtClean="0"/>
              <a:t>) and the </a:t>
            </a:r>
          </a:p>
          <a:p>
            <a:r>
              <a:rPr lang="en-US" i="1" dirty="0" smtClean="0"/>
              <a:t>-- query fingerprint (</a:t>
            </a:r>
            <a:r>
              <a:rPr lang="en-US" i="1" dirty="0" err="1" smtClean="0"/>
              <a:t>query_hash</a:t>
            </a:r>
            <a:r>
              <a:rPr lang="en-US" i="1" dirty="0" smtClean="0"/>
              <a:t>)</a:t>
            </a:r>
          </a:p>
          <a:p>
            <a:endParaRPr lang="en-US" i="1" dirty="0" smtClean="0"/>
          </a:p>
          <a:p>
            <a:r>
              <a:rPr lang="en-US" i="1" dirty="0" smtClean="0"/>
              <a:t>select </a:t>
            </a:r>
            <a:r>
              <a:rPr lang="en-US" i="1" dirty="0" err="1" smtClean="0"/>
              <a:t>query_plan_hash</a:t>
            </a:r>
            <a:r>
              <a:rPr lang="en-US" i="1" dirty="0" smtClean="0"/>
              <a:t>, </a:t>
            </a:r>
            <a:r>
              <a:rPr lang="en-US" i="1" dirty="0" err="1" smtClean="0"/>
              <a:t>query_hash</a:t>
            </a:r>
            <a:r>
              <a:rPr lang="en-US" i="1" dirty="0" smtClean="0"/>
              <a:t>,</a:t>
            </a:r>
          </a:p>
          <a:p>
            <a:r>
              <a:rPr lang="en-US" i="1" dirty="0" smtClean="0"/>
              <a:t>(</a:t>
            </a:r>
            <a:r>
              <a:rPr lang="en-US" i="1" dirty="0" err="1" smtClean="0"/>
              <a:t>total_logical_writes</a:t>
            </a:r>
            <a:r>
              <a:rPr lang="en-US" i="1" dirty="0" smtClean="0"/>
              <a:t> + </a:t>
            </a:r>
            <a:r>
              <a:rPr lang="en-US" i="1" dirty="0" err="1" smtClean="0"/>
              <a:t>total_logical_reads</a:t>
            </a:r>
            <a:r>
              <a:rPr lang="en-US" i="1" dirty="0" smtClean="0"/>
              <a:t> + </a:t>
            </a:r>
            <a:r>
              <a:rPr lang="en-US" i="1" dirty="0" err="1" smtClean="0"/>
              <a:t>total_physical_reads</a:t>
            </a:r>
            <a:r>
              <a:rPr lang="en-US" i="1" dirty="0" smtClean="0"/>
              <a:t>) as  [total </a:t>
            </a:r>
            <a:r>
              <a:rPr lang="en-US" i="1" dirty="0" err="1" smtClean="0"/>
              <a:t>io</a:t>
            </a:r>
            <a:r>
              <a:rPr lang="en-US" i="1" dirty="0" smtClean="0"/>
              <a:t>]</a:t>
            </a:r>
          </a:p>
          <a:p>
            <a:r>
              <a:rPr lang="en-US" i="1" dirty="0" smtClean="0"/>
              <a:t>from </a:t>
            </a:r>
            <a:r>
              <a:rPr lang="en-US" i="1" dirty="0" err="1" smtClean="0"/>
              <a:t>sys.dm_exec_query_stats</a:t>
            </a:r>
            <a:endParaRPr lang="en-US" i="1" dirty="0" smtClean="0"/>
          </a:p>
          <a:p>
            <a:r>
              <a:rPr lang="en-US" i="1" dirty="0" smtClean="0"/>
              <a:t>cross apply </a:t>
            </a:r>
            <a:r>
              <a:rPr lang="en-US" i="1" dirty="0" err="1" smtClean="0"/>
              <a:t>sys.dm_exec_sql_text</a:t>
            </a:r>
            <a:r>
              <a:rPr lang="en-US" i="1" dirty="0" smtClean="0"/>
              <a:t>(</a:t>
            </a:r>
            <a:r>
              <a:rPr lang="en-US" i="1" dirty="0" err="1" smtClean="0"/>
              <a:t>sql_handle</a:t>
            </a:r>
            <a:r>
              <a:rPr lang="en-US" i="1" dirty="0" smtClean="0"/>
              <a:t>)</a:t>
            </a:r>
          </a:p>
          <a:p>
            <a:r>
              <a:rPr lang="en-US" i="1" dirty="0" smtClean="0"/>
              <a:t>where text like 'select </a:t>
            </a:r>
            <a:r>
              <a:rPr lang="en-US" i="1" dirty="0" err="1" smtClean="0"/>
              <a:t>LastName</a:t>
            </a:r>
            <a:r>
              <a:rPr lang="en-US" i="1" dirty="0" smtClean="0"/>
              <a:t>, </a:t>
            </a:r>
            <a:r>
              <a:rPr lang="en-US" i="1" dirty="0" err="1" smtClean="0"/>
              <a:t>FirstName</a:t>
            </a:r>
            <a:endParaRPr lang="en-US" i="1" dirty="0" smtClean="0"/>
          </a:p>
          <a:p>
            <a:r>
              <a:rPr lang="en-US" i="1" dirty="0" smtClean="0"/>
              <a:t>from </a:t>
            </a:r>
            <a:r>
              <a:rPr lang="en-US" i="1" dirty="0" err="1" smtClean="0"/>
              <a:t>Person.Person</a:t>
            </a:r>
            <a:endParaRPr lang="en-US" i="1" dirty="0" smtClean="0"/>
          </a:p>
          <a:p>
            <a:r>
              <a:rPr lang="en-US" i="1" dirty="0" smtClean="0"/>
              <a:t>where </a:t>
            </a:r>
            <a:r>
              <a:rPr lang="en-US" i="1" dirty="0" err="1" smtClean="0"/>
              <a:t>LastName</a:t>
            </a:r>
            <a:r>
              <a:rPr lang="en-US" i="1" dirty="0" smtClean="0"/>
              <a:t>%'</a:t>
            </a:r>
          </a:p>
          <a:p>
            <a:r>
              <a:rPr lang="en-US" i="1" dirty="0" smtClean="0"/>
              <a:t>GO</a:t>
            </a:r>
          </a:p>
          <a:p>
            <a:endParaRPr lang="en-US" dirty="0" smtClean="0"/>
          </a:p>
          <a:p>
            <a:r>
              <a:rPr lang="en-US" dirty="0" smtClean="0"/>
              <a:t>Note the query fingerprint (</a:t>
            </a:r>
            <a:r>
              <a:rPr lang="en-US" dirty="0" err="1" smtClean="0"/>
              <a:t>query_hash</a:t>
            </a:r>
            <a:r>
              <a:rPr lang="en-US" dirty="0" smtClean="0"/>
              <a:t>) did not change but the </a:t>
            </a:r>
            <a:r>
              <a:rPr lang="en-US" dirty="0" err="1" smtClean="0"/>
              <a:t>query_plan_hash</a:t>
            </a:r>
            <a:r>
              <a:rPr lang="en-US" dirty="0" smtClean="0"/>
              <a:t> did. </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14</a:t>
            </a:fld>
            <a:endParaRPr lang="en-US" dirty="0"/>
          </a:p>
        </p:txBody>
      </p:sp>
    </p:spTree>
    <p:extLst>
      <p:ext uri="{BB962C8B-B14F-4D97-AF65-F5344CB8AC3E}">
        <p14:creationId xmlns:p14="http://schemas.microsoft.com/office/powerpoint/2010/main" val="88622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Transact-SQL supports two methods of building SQL statements at run time in Transact-SQL scripts, stored procedures, and triggers. These are:</a:t>
            </a:r>
          </a:p>
          <a:p>
            <a:pPr lvl="0"/>
            <a:r>
              <a:rPr lang="en-US" sz="1200" kern="1200" dirty="0" smtClean="0">
                <a:solidFill>
                  <a:schemeClr val="tx1"/>
                </a:solidFill>
                <a:effectLst/>
                <a:latin typeface="+mn-lt"/>
                <a:ea typeface="+mn-ea"/>
                <a:cs typeface="+mn-cs"/>
              </a:rPr>
              <a:t>Using the </a:t>
            </a:r>
            <a:r>
              <a:rPr lang="en-US" sz="1200" b="1"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system stored procedure to run a Unicode string. The </a:t>
            </a:r>
            <a:r>
              <a:rPr lang="en-US" sz="1200"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stored procedure supports parameter substitution similar to the RAISERROR statement.</a:t>
            </a:r>
          </a:p>
          <a:p>
            <a:pPr lvl="0"/>
            <a:r>
              <a:rPr lang="en-US" sz="1200" kern="1200" dirty="0" smtClean="0">
                <a:solidFill>
                  <a:schemeClr val="tx1"/>
                </a:solidFill>
                <a:effectLst/>
                <a:latin typeface="+mn-lt"/>
                <a:ea typeface="+mn-ea"/>
                <a:cs typeface="+mn-cs"/>
              </a:rPr>
              <a:t>Using the EXECUTE statement to run a character string. The EXECUTE statement does not support parameter substitution in the executed string.</a:t>
            </a:r>
          </a:p>
          <a:p>
            <a:r>
              <a:rPr lang="en-US" sz="1200" kern="1200" dirty="0" smtClean="0">
                <a:solidFill>
                  <a:schemeClr val="tx1"/>
                </a:solidFill>
                <a:effectLst/>
                <a:latin typeface="+mn-lt"/>
                <a:ea typeface="+mn-ea"/>
                <a:cs typeface="+mn-cs"/>
              </a:rPr>
              <a:t>When you use </a:t>
            </a:r>
            <a:r>
              <a:rPr lang="en-US" sz="1200"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with parameters, it increases the chance that a query plan is reusable, and can be used to create reusable plans on queries that cannot be auto parameterized. Consider the following query:</a:t>
            </a:r>
          </a:p>
          <a:p>
            <a:r>
              <a:rPr lang="en-US" sz="1200" kern="1200" dirty="0" smtClean="0">
                <a:solidFill>
                  <a:schemeClr val="tx1"/>
                </a:solidFill>
                <a:effectLst/>
                <a:latin typeface="+mn-lt"/>
                <a:ea typeface="+mn-ea"/>
                <a:cs typeface="+mn-cs"/>
              </a:rPr>
              <a:t>select * from </a:t>
            </a:r>
            <a:r>
              <a:rPr lang="en-US" sz="1200" kern="1200" dirty="0" err="1" smtClean="0">
                <a:solidFill>
                  <a:schemeClr val="tx1"/>
                </a:solidFill>
                <a:effectLst/>
                <a:latin typeface="+mn-lt"/>
                <a:ea typeface="+mn-ea"/>
                <a:cs typeface="+mn-cs"/>
              </a:rPr>
              <a:t>AdventureworksPTO.Person.Address</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AddressID</a:t>
            </a:r>
            <a:r>
              <a:rPr lang="en-US" sz="1200" kern="1200" dirty="0" smtClean="0">
                <a:solidFill>
                  <a:schemeClr val="tx1"/>
                </a:solidFill>
                <a:effectLst/>
                <a:latin typeface="+mn-lt"/>
                <a:ea typeface="+mn-ea"/>
                <a:cs typeface="+mn-cs"/>
              </a:rPr>
              <a:t> in (1, 2)</a:t>
            </a:r>
          </a:p>
          <a:p>
            <a:r>
              <a:rPr lang="en-US" sz="1200" kern="1200" dirty="0" smtClean="0">
                <a:solidFill>
                  <a:schemeClr val="tx1"/>
                </a:solidFill>
                <a:effectLst/>
                <a:latin typeface="+mn-lt"/>
                <a:ea typeface="+mn-ea"/>
                <a:cs typeface="+mn-cs"/>
              </a:rPr>
              <a:t>The discussion of parameterization in the previous topic used the same query.. SQL Server will not parameterize this new query when parameterization is set to simple because it uses the IN clause. The demonstration showed that this query is cached literally, without the use of parameters. Because of this, SQL Server can only reuse this plan if the exact same query is issued by using the exact same values in the exact same order in the IN clause.</a:t>
            </a:r>
          </a:p>
          <a:p>
            <a:r>
              <a:rPr lang="en-US" sz="1200" kern="1200" dirty="0" smtClean="0">
                <a:solidFill>
                  <a:schemeClr val="tx1"/>
                </a:solidFill>
                <a:effectLst/>
                <a:latin typeface="+mn-lt"/>
                <a:ea typeface="+mn-ea"/>
                <a:cs typeface="+mn-cs"/>
              </a:rPr>
              <a:t>In this case, you can still create a reusable plan by using the </a:t>
            </a:r>
            <a:r>
              <a:rPr lang="en-US" sz="1200" b="1"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system stored procedure, as follows:</a:t>
            </a:r>
          </a:p>
          <a:p>
            <a:r>
              <a:rPr lang="en-US" sz="1200" kern="1200" dirty="0" smtClean="0">
                <a:solidFill>
                  <a:schemeClr val="tx1"/>
                </a:solidFill>
                <a:effectLst/>
                <a:latin typeface="+mn-lt"/>
                <a:ea typeface="+mn-ea"/>
                <a:cs typeface="+mn-cs"/>
              </a:rPr>
              <a:t>exec </a:t>
            </a:r>
            <a:r>
              <a:rPr lang="en-US" sz="1200"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N'select</a:t>
            </a:r>
            <a:r>
              <a:rPr lang="en-US" sz="1200" kern="1200" dirty="0" smtClean="0">
                <a:solidFill>
                  <a:schemeClr val="tx1"/>
                </a:solidFill>
                <a:effectLst/>
                <a:latin typeface="+mn-lt"/>
                <a:ea typeface="+mn-ea"/>
                <a:cs typeface="+mn-cs"/>
              </a:rPr>
              <a:t> * from </a:t>
            </a:r>
            <a:r>
              <a:rPr lang="en-US" sz="1200" kern="1200" dirty="0" err="1" smtClean="0">
                <a:solidFill>
                  <a:schemeClr val="tx1"/>
                </a:solidFill>
                <a:effectLst/>
                <a:latin typeface="+mn-lt"/>
                <a:ea typeface="+mn-ea"/>
                <a:cs typeface="+mn-cs"/>
              </a:rPr>
              <a:t>Adventureworks.Person.Address</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AddressID</a:t>
            </a:r>
            <a:r>
              <a:rPr lang="en-US" sz="1200" kern="1200" dirty="0" smtClean="0">
                <a:solidFill>
                  <a:schemeClr val="tx1"/>
                </a:solidFill>
                <a:effectLst/>
                <a:latin typeface="+mn-lt"/>
                <a:ea typeface="+mn-ea"/>
                <a:cs typeface="+mn-cs"/>
              </a:rPr>
              <a:t> in (@1, @2)'</a:t>
            </a:r>
          </a:p>
          <a:p>
            <a:r>
              <a:rPr lang="en-US" sz="1200" kern="1200" dirty="0" smtClean="0">
                <a:solidFill>
                  <a:schemeClr val="tx1"/>
                </a:solidFill>
                <a:effectLst/>
                <a:latin typeface="+mn-lt"/>
                <a:ea typeface="+mn-ea"/>
                <a:cs typeface="+mn-cs"/>
              </a:rPr>
              <a:t>	, N'@1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 declare all variables used in the statement</a:t>
            </a:r>
          </a:p>
          <a:p>
            <a:r>
              <a:rPr lang="en-US" sz="1200" kern="1200" dirty="0" smtClean="0">
                <a:solidFill>
                  <a:schemeClr val="tx1"/>
                </a:solidFill>
                <a:effectLst/>
                <a:latin typeface="+mn-lt"/>
                <a:ea typeface="+mn-ea"/>
                <a:cs typeface="+mn-cs"/>
              </a:rPr>
              <a:t>	, 1, 2			-- list the values for the variables </a:t>
            </a:r>
          </a:p>
          <a:p>
            <a:r>
              <a:rPr lang="en-US" sz="1200" kern="1200" dirty="0" smtClean="0">
                <a:solidFill>
                  <a:schemeClr val="tx1"/>
                </a:solidFill>
                <a:effectLst/>
                <a:latin typeface="+mn-lt"/>
                <a:ea typeface="+mn-ea"/>
                <a:cs typeface="+mn-cs"/>
              </a:rPr>
              <a:t>				-- in the order they are used</a:t>
            </a:r>
          </a:p>
          <a:p>
            <a:r>
              <a:rPr lang="en-US" sz="1200" kern="1200" dirty="0" smtClean="0">
                <a:solidFill>
                  <a:schemeClr val="tx1"/>
                </a:solidFill>
                <a:effectLst/>
                <a:latin typeface="+mn-lt"/>
                <a:ea typeface="+mn-ea"/>
                <a:cs typeface="+mn-cs"/>
              </a:rPr>
              <a:t>If you query </a:t>
            </a:r>
            <a:r>
              <a:rPr lang="en-US" sz="1200" b="1" kern="1200" dirty="0" err="1" smtClean="0">
                <a:solidFill>
                  <a:schemeClr val="tx1"/>
                </a:solidFill>
                <a:effectLst/>
                <a:latin typeface="+mn-lt"/>
                <a:ea typeface="+mn-ea"/>
                <a:cs typeface="+mn-cs"/>
              </a:rPr>
              <a:t>sys.dm_exec_sql_text</a:t>
            </a:r>
            <a:r>
              <a:rPr lang="en-US" sz="1200" kern="1200" dirty="0" smtClean="0">
                <a:solidFill>
                  <a:schemeClr val="tx1"/>
                </a:solidFill>
                <a:effectLst/>
                <a:latin typeface="+mn-lt"/>
                <a:ea typeface="+mn-ea"/>
                <a:cs typeface="+mn-cs"/>
              </a:rPr>
              <a:t> again after running the query above, you will see that the following parameterized query plan has been created:</a:t>
            </a:r>
          </a:p>
          <a:p>
            <a:r>
              <a:rPr lang="en-US" sz="1200" kern="1200" dirty="0" smtClean="0">
                <a:solidFill>
                  <a:schemeClr val="tx1"/>
                </a:solidFill>
                <a:effectLst/>
                <a:latin typeface="+mn-lt"/>
                <a:ea typeface="+mn-ea"/>
                <a:cs typeface="+mn-cs"/>
              </a:rPr>
              <a:t>(@1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)select * from </a:t>
            </a:r>
            <a:r>
              <a:rPr lang="en-US" sz="1200" kern="1200" dirty="0" err="1" smtClean="0">
                <a:solidFill>
                  <a:schemeClr val="tx1"/>
                </a:solidFill>
                <a:effectLst/>
                <a:latin typeface="+mn-lt"/>
                <a:ea typeface="+mn-ea"/>
                <a:cs typeface="+mn-cs"/>
              </a:rPr>
              <a:t>AdventureworksPTO.Person.Address</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AddressID</a:t>
            </a:r>
            <a:r>
              <a:rPr lang="en-US" sz="1200" kern="1200" dirty="0" smtClean="0">
                <a:solidFill>
                  <a:schemeClr val="tx1"/>
                </a:solidFill>
                <a:effectLst/>
                <a:latin typeface="+mn-lt"/>
                <a:ea typeface="+mn-ea"/>
                <a:cs typeface="+mn-cs"/>
              </a:rPr>
              <a:t> in (@1, @2)</a:t>
            </a:r>
          </a:p>
          <a:p>
            <a:r>
              <a:rPr lang="en-US" sz="1200" kern="1200" dirty="0" smtClean="0">
                <a:solidFill>
                  <a:schemeClr val="tx1"/>
                </a:solidFill>
                <a:effectLst/>
                <a:latin typeface="+mn-lt"/>
                <a:ea typeface="+mn-ea"/>
                <a:cs typeface="+mn-cs"/>
              </a:rPr>
              <a:t>If you run the same query with the values 3 and 4 instead of 1 and 2, SQL Server will not need to compile a new execution plan. Instead, it will find the existing plan and reuse it to return results where the </a:t>
            </a:r>
            <a:r>
              <a:rPr lang="en-US" sz="1200" kern="1200" dirty="0" err="1" smtClean="0">
                <a:solidFill>
                  <a:schemeClr val="tx1"/>
                </a:solidFill>
                <a:effectLst/>
                <a:latin typeface="+mn-lt"/>
                <a:ea typeface="+mn-ea"/>
                <a:cs typeface="+mn-cs"/>
              </a:rPr>
              <a:t>AddressID</a:t>
            </a:r>
            <a:r>
              <a:rPr lang="en-US" sz="1200" kern="1200" dirty="0" smtClean="0">
                <a:solidFill>
                  <a:schemeClr val="tx1"/>
                </a:solidFill>
                <a:effectLst/>
                <a:latin typeface="+mn-lt"/>
                <a:ea typeface="+mn-ea"/>
                <a:cs typeface="+mn-cs"/>
              </a:rPr>
              <a:t> is 3 or 4.</a:t>
            </a:r>
          </a:p>
          <a:p>
            <a:r>
              <a:rPr lang="en-US" sz="1200" b="1" kern="1200" dirty="0" smtClean="0">
                <a:solidFill>
                  <a:schemeClr val="tx1"/>
                </a:solidFill>
                <a:effectLst/>
                <a:latin typeface="+mn-lt"/>
                <a:ea typeface="+mn-ea"/>
                <a:cs typeface="+mn-cs"/>
              </a:rPr>
              <a:t>Using </a:t>
            </a:r>
            <a:r>
              <a:rPr lang="en-US" sz="1200" b="1" kern="1200" dirty="0" err="1" smtClean="0">
                <a:solidFill>
                  <a:schemeClr val="tx1"/>
                </a:solidFill>
                <a:effectLst/>
                <a:latin typeface="+mn-lt"/>
                <a:ea typeface="+mn-ea"/>
                <a:cs typeface="+mn-cs"/>
              </a:rPr>
              <a:t>sp_execute</a:t>
            </a:r>
            <a:r>
              <a:rPr lang="en-US" sz="1200" b="1" kern="1200" dirty="0" smtClean="0">
                <a:solidFill>
                  <a:schemeClr val="tx1"/>
                </a:solidFill>
                <a:effectLst/>
                <a:latin typeface="+mn-lt"/>
                <a:ea typeface="+mn-ea"/>
                <a:cs typeface="+mn-cs"/>
              </a:rPr>
              <a:t> from an application</a:t>
            </a:r>
          </a:p>
          <a:p>
            <a:r>
              <a:rPr lang="en-US" sz="1200" kern="1200" dirty="0" smtClean="0">
                <a:solidFill>
                  <a:schemeClr val="tx1"/>
                </a:solidFill>
                <a:effectLst/>
                <a:latin typeface="+mn-lt"/>
                <a:ea typeface="+mn-ea"/>
                <a:cs typeface="+mn-cs"/>
              </a:rPr>
              <a:t>Applications can use parameter markers (the question marks) to optimize the reuse of a Transact-SQL statement with different input and output values. Consider the following query:</a:t>
            </a:r>
          </a:p>
          <a:p>
            <a:r>
              <a:rPr lang="en-US" sz="1200" kern="1200" dirty="0" smtClean="0">
                <a:solidFill>
                  <a:schemeClr val="tx1"/>
                </a:solidFill>
                <a:effectLst/>
                <a:latin typeface="+mn-lt"/>
                <a:ea typeface="+mn-ea"/>
                <a:cs typeface="+mn-cs"/>
              </a:rPr>
              <a:t>SELECT AddressLine1, AddressLine2 FROM </a:t>
            </a:r>
            <a:r>
              <a:rPr lang="en-US" sz="1200" kern="1200" dirty="0" err="1" smtClean="0">
                <a:solidFill>
                  <a:schemeClr val="tx1"/>
                </a:solidFill>
                <a:effectLst/>
                <a:latin typeface="+mn-lt"/>
                <a:ea typeface="+mn-ea"/>
                <a:cs typeface="+mn-cs"/>
              </a:rPr>
              <a:t>adventureworksPTO.Person.Address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WHERE </a:t>
            </a:r>
            <a:r>
              <a:rPr lang="en-US" sz="1200" kern="1200" dirty="0" err="1" smtClean="0">
                <a:solidFill>
                  <a:schemeClr val="tx1"/>
                </a:solidFill>
                <a:effectLst/>
                <a:latin typeface="+mn-lt"/>
                <a:ea typeface="+mn-ea"/>
                <a:cs typeface="+mn-cs"/>
              </a:rPr>
              <a:t>Addressid</a:t>
            </a:r>
            <a:r>
              <a:rPr lang="en-US" sz="1200" kern="1200" dirty="0" smtClean="0">
                <a:solidFill>
                  <a:schemeClr val="tx1"/>
                </a:solidFill>
                <a:effectLst/>
                <a:latin typeface="+mn-lt"/>
                <a:ea typeface="+mn-ea"/>
                <a:cs typeface="+mn-cs"/>
              </a:rPr>
              <a:t> = ? </a:t>
            </a:r>
          </a:p>
          <a:p>
            <a:r>
              <a:rPr lang="en-US" sz="1200" kern="1200" dirty="0" smtClean="0">
                <a:solidFill>
                  <a:schemeClr val="tx1"/>
                </a:solidFill>
                <a:effectLst/>
                <a:latin typeface="+mn-lt"/>
                <a:ea typeface="+mn-ea"/>
                <a:cs typeface="+mn-cs"/>
              </a:rPr>
              <a:t>If the application uses parameter markers with calls to </a:t>
            </a:r>
            <a:r>
              <a:rPr lang="en-US" sz="1200" kern="1200" dirty="0" err="1" smtClean="0">
                <a:solidFill>
                  <a:schemeClr val="tx1"/>
                </a:solidFill>
                <a:effectLst/>
                <a:latin typeface="+mn-lt"/>
                <a:ea typeface="+mn-ea"/>
                <a:cs typeface="+mn-cs"/>
              </a:rPr>
              <a:t>SQLExecDirect</a:t>
            </a:r>
            <a:r>
              <a:rPr lang="en-US" sz="1200" kern="1200" dirty="0" smtClean="0">
                <a:solidFill>
                  <a:schemeClr val="tx1"/>
                </a:solidFill>
                <a:effectLst/>
                <a:latin typeface="+mn-lt"/>
                <a:ea typeface="+mn-ea"/>
                <a:cs typeface="+mn-cs"/>
              </a:rPr>
              <a:t> (for ODBC) or </a:t>
            </a:r>
            <a:r>
              <a:rPr lang="en-US" sz="1200" kern="1200" dirty="0" err="1" smtClean="0">
                <a:solidFill>
                  <a:schemeClr val="tx1"/>
                </a:solidFill>
                <a:effectLst/>
                <a:latin typeface="+mn-lt"/>
                <a:ea typeface="+mn-ea"/>
                <a:cs typeface="+mn-cs"/>
              </a:rPr>
              <a:t>ICommandText</a:t>
            </a:r>
            <a:r>
              <a:rPr lang="en-US" sz="1200" kern="1200" dirty="0" smtClean="0">
                <a:solidFill>
                  <a:schemeClr val="tx1"/>
                </a:solidFill>
                <a:effectLst/>
                <a:latin typeface="+mn-lt"/>
                <a:ea typeface="+mn-ea"/>
                <a:cs typeface="+mn-cs"/>
              </a:rPr>
              <a:t>::Execute (for OLE DB), the driver or provider automatically packages the SQL statement and runs it as an </a:t>
            </a:r>
            <a:r>
              <a:rPr lang="en-US" sz="1200"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call. The statement does not need to be prepared and executed separately. When SQL Server receives a call to </a:t>
            </a:r>
            <a:r>
              <a:rPr lang="en-US" sz="1200"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it automatically checks the procedure cache for a matching plan and reuses that plan if it exists, or generates a new plan if no match is found.</a:t>
            </a:r>
          </a:p>
          <a:p>
            <a:r>
              <a:rPr lang="en-US" sz="1200" kern="1200" dirty="0" smtClean="0">
                <a:solidFill>
                  <a:schemeClr val="tx1"/>
                </a:solidFill>
                <a:effectLst/>
                <a:latin typeface="+mn-lt"/>
                <a:ea typeface="+mn-ea"/>
                <a:cs typeface="+mn-cs"/>
              </a:rPr>
              <a:t>To determine whether your application currently uses parameter markers, you can search the </a:t>
            </a:r>
            <a:r>
              <a:rPr lang="en-US" sz="1200" b="1" kern="1200" dirty="0" smtClean="0">
                <a:solidFill>
                  <a:schemeClr val="tx1"/>
                </a:solidFill>
                <a:effectLst/>
                <a:latin typeface="+mn-lt"/>
                <a:ea typeface="+mn-ea"/>
                <a:cs typeface="+mn-cs"/>
              </a:rPr>
              <a:t>Text</a:t>
            </a:r>
            <a:r>
              <a:rPr lang="en-US" sz="1200" kern="1200" dirty="0" smtClean="0">
                <a:solidFill>
                  <a:schemeClr val="tx1"/>
                </a:solidFill>
                <a:effectLst/>
                <a:latin typeface="+mn-lt"/>
                <a:ea typeface="+mn-ea"/>
                <a:cs typeface="+mn-cs"/>
              </a:rPr>
              <a:t> column in the SQL Server Profiler trace for </a:t>
            </a:r>
            <a:r>
              <a:rPr lang="en-US" sz="1200"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However, </a:t>
            </a:r>
            <a:r>
              <a:rPr lang="en-US" sz="1200"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may be called directly; therefore, all instances will not indicate the use of parameter markers.</a:t>
            </a:r>
          </a:p>
          <a:p>
            <a:r>
              <a:rPr lang="en-US" sz="1200" b="1" kern="1200" dirty="0" smtClean="0">
                <a:solidFill>
                  <a:schemeClr val="tx1"/>
                </a:solidFill>
                <a:effectLst/>
                <a:latin typeface="+mn-lt"/>
                <a:ea typeface="+mn-ea"/>
                <a:cs typeface="+mn-cs"/>
              </a:rPr>
              <a:t>Using Profiler to identify opportunities for </a:t>
            </a:r>
            <a:r>
              <a:rPr lang="en-US" sz="1200" b="1" kern="1200" dirty="0" err="1" smtClean="0">
                <a:solidFill>
                  <a:schemeClr val="tx1"/>
                </a:solidFill>
                <a:effectLst/>
                <a:latin typeface="+mn-lt"/>
                <a:ea typeface="+mn-ea"/>
                <a:cs typeface="+mn-cs"/>
              </a:rPr>
              <a:t>sp_executesql</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use Profiler to find occurrences of dynamic SQL that is being executed using the EXECUTE statement. After you determine where the EXECUTE statement is being used, you should consider replacing it with a call to </a:t>
            </a:r>
            <a:r>
              <a:rPr lang="en-US" sz="1200"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For more information about tuning performance by using </a:t>
            </a:r>
            <a:r>
              <a:rPr lang="en-US" sz="1200" kern="1200" dirty="0" err="1" smtClean="0">
                <a:solidFill>
                  <a:schemeClr val="tx1"/>
                </a:solidFill>
                <a:effectLst/>
                <a:latin typeface="+mn-lt"/>
                <a:ea typeface="+mn-ea"/>
                <a:cs typeface="+mn-cs"/>
              </a:rPr>
              <a:t>sp_executesql</a:t>
            </a:r>
            <a:r>
              <a:rPr lang="en-US" sz="1200" kern="1200" dirty="0" smtClean="0">
                <a:solidFill>
                  <a:schemeClr val="tx1"/>
                </a:solidFill>
                <a:effectLst/>
                <a:latin typeface="+mn-lt"/>
                <a:ea typeface="+mn-ea"/>
                <a:cs typeface="+mn-cs"/>
              </a:rPr>
              <a:t>, refer to the article </a:t>
            </a:r>
            <a:r>
              <a:rPr lang="en-US" sz="1200" i="1" kern="1200" dirty="0" smtClean="0">
                <a:solidFill>
                  <a:schemeClr val="tx1"/>
                </a:solidFill>
                <a:effectLst/>
                <a:latin typeface="+mn-lt"/>
                <a:ea typeface="+mn-ea"/>
                <a:cs typeface="+mn-cs"/>
              </a:rPr>
              <a:t>How to Troubleshoot the Performance of Ad-Hoc Queries in SQL Server</a:t>
            </a:r>
            <a:r>
              <a:rPr lang="en-US" sz="1200" kern="1200" dirty="0" smtClean="0">
                <a:solidFill>
                  <a:schemeClr val="tx1"/>
                </a:solidFill>
                <a:effectLst/>
                <a:latin typeface="+mn-lt"/>
                <a:ea typeface="+mn-ea"/>
                <a:cs typeface="+mn-cs"/>
              </a:rPr>
              <a:t> at http://support.microsoft.com/kb/243588/EN-US/.</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15</a:t>
            </a:fld>
            <a:endParaRPr lang="en-US" dirty="0"/>
          </a:p>
        </p:txBody>
      </p:sp>
    </p:spTree>
    <p:extLst>
      <p:ext uri="{BB962C8B-B14F-4D97-AF65-F5344CB8AC3E}">
        <p14:creationId xmlns:p14="http://schemas.microsoft.com/office/powerpoint/2010/main" val="31474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Clear the procedure cache by issuing DBCC FREEPROCCACHE</a:t>
            </a:r>
          </a:p>
          <a:p>
            <a:pPr marL="457200" lvl="1" indent="0">
              <a:buFont typeface="+mj-lt"/>
              <a:buNone/>
            </a:pPr>
            <a:r>
              <a:rPr lang="en-US" dirty="0" smtClean="0"/>
              <a:t>DBCC FREEPROCCACHE</a:t>
            </a:r>
          </a:p>
          <a:p>
            <a:pPr marL="457200" lvl="1" indent="0">
              <a:buFont typeface="+mj-lt"/>
              <a:buNone/>
            </a:pPr>
            <a:r>
              <a:rPr lang="en-US" dirty="0" smtClean="0"/>
              <a:t>GO</a:t>
            </a:r>
          </a:p>
          <a:p>
            <a:pPr marL="228600" indent="-228600">
              <a:buFont typeface="+mj-lt"/>
              <a:buAutoNum type="arabicPeriod"/>
            </a:pPr>
            <a:r>
              <a:rPr lang="en-US" dirty="0" smtClean="0"/>
              <a:t>Issue the following statement:</a:t>
            </a:r>
          </a:p>
          <a:p>
            <a:pPr marL="0" indent="0">
              <a:buFont typeface="+mj-lt"/>
              <a:buNone/>
            </a:pPr>
            <a:endParaRPr lang="en-US" dirty="0" smtClean="0"/>
          </a:p>
          <a:p>
            <a:pPr marL="457200" lvl="1" indent="0">
              <a:buFont typeface="+mj-lt"/>
              <a:buNone/>
            </a:pPr>
            <a:r>
              <a:rPr lang="en-US" dirty="0" smtClean="0"/>
              <a:t>EXEC </a:t>
            </a:r>
            <a:r>
              <a:rPr lang="en-US" dirty="0" err="1" smtClean="0"/>
              <a:t>sp_executesql</a:t>
            </a:r>
            <a:r>
              <a:rPr lang="en-US" dirty="0" smtClean="0"/>
              <a:t> </a:t>
            </a:r>
          </a:p>
          <a:p>
            <a:pPr marL="457200" lvl="1" indent="0">
              <a:buFont typeface="+mj-lt"/>
              <a:buNone/>
            </a:pPr>
            <a:r>
              <a:rPr lang="en-US" dirty="0" smtClean="0"/>
              <a:t>N'SELECT * FROM </a:t>
            </a:r>
            <a:r>
              <a:rPr lang="en-US" dirty="0" err="1" smtClean="0"/>
              <a:t>Person.Address</a:t>
            </a:r>
            <a:r>
              <a:rPr lang="en-US" dirty="0" smtClean="0"/>
              <a:t> WHERE </a:t>
            </a:r>
            <a:r>
              <a:rPr lang="en-US" dirty="0" err="1" smtClean="0"/>
              <a:t>AddressID</a:t>
            </a:r>
            <a:r>
              <a:rPr lang="en-US" dirty="0" smtClean="0"/>
              <a:t> in (@1, @2)',</a:t>
            </a:r>
          </a:p>
          <a:p>
            <a:pPr marL="457200" lvl="1" indent="0">
              <a:buFont typeface="+mj-lt"/>
              <a:buNone/>
            </a:pPr>
            <a:r>
              <a:rPr lang="en-US" dirty="0" smtClean="0"/>
              <a:t>N'@1 </a:t>
            </a:r>
            <a:r>
              <a:rPr lang="en-US" dirty="0" err="1" smtClean="0"/>
              <a:t>int</a:t>
            </a:r>
            <a:r>
              <a:rPr lang="en-US" dirty="0" smtClean="0"/>
              <a:t>, @2 </a:t>
            </a:r>
            <a:r>
              <a:rPr lang="en-US" dirty="0" err="1" smtClean="0"/>
              <a:t>int</a:t>
            </a:r>
            <a:r>
              <a:rPr lang="en-US" dirty="0" smtClean="0"/>
              <a:t>',  	-- declare variables,</a:t>
            </a:r>
          </a:p>
          <a:p>
            <a:pPr marL="457200" lvl="1" indent="0">
              <a:buFont typeface="+mj-lt"/>
              <a:buNone/>
            </a:pPr>
            <a:r>
              <a:rPr lang="en-US" dirty="0" smtClean="0"/>
              <a:t>1, 2		-- assign variable values</a:t>
            </a:r>
          </a:p>
          <a:p>
            <a:pPr marL="457200" lvl="1" indent="0">
              <a:buFont typeface="+mj-lt"/>
              <a:buNone/>
            </a:pPr>
            <a:endParaRPr lang="en-US" dirty="0" smtClean="0"/>
          </a:p>
          <a:p>
            <a:pPr marL="228600" lvl="0" indent="-228600">
              <a:buFont typeface="+mj-lt"/>
              <a:buAutoNum type="arabicPeriod" startAt="3"/>
            </a:pPr>
            <a:r>
              <a:rPr lang="en-US" dirty="0" smtClean="0"/>
              <a:t>Issue the following query, and locate what we executed in step 2:</a:t>
            </a:r>
          </a:p>
          <a:p>
            <a:pPr marL="228600" indent="-228600">
              <a:buFont typeface="+mj-lt"/>
              <a:buAutoNum type="arabicPeriod" startAt="3"/>
            </a:pPr>
            <a:endParaRPr lang="en-US" dirty="0" smtClean="0"/>
          </a:p>
          <a:p>
            <a:pPr marL="457200" lvl="1" indent="0">
              <a:buFont typeface="+mj-lt"/>
              <a:buNone/>
            </a:pPr>
            <a:r>
              <a:rPr lang="en-US" dirty="0" smtClean="0"/>
              <a:t>SELECT </a:t>
            </a:r>
            <a:r>
              <a:rPr lang="en-US" dirty="0" err="1" smtClean="0"/>
              <a:t>s.sql_handle</a:t>
            </a:r>
            <a:r>
              <a:rPr lang="en-US" dirty="0" smtClean="0"/>
              <a:t>, </a:t>
            </a:r>
            <a:r>
              <a:rPr lang="en-US" dirty="0" err="1" smtClean="0"/>
              <a:t>s.statement_start_offset</a:t>
            </a:r>
            <a:r>
              <a:rPr lang="en-US" dirty="0" smtClean="0"/>
              <a:t>, </a:t>
            </a:r>
            <a:r>
              <a:rPr lang="en-US" dirty="0" err="1" smtClean="0"/>
              <a:t>s.statement_end_offset</a:t>
            </a:r>
            <a:r>
              <a:rPr lang="en-US" dirty="0" smtClean="0"/>
              <a:t>,</a:t>
            </a:r>
          </a:p>
          <a:p>
            <a:pPr marL="457200" lvl="1" indent="0">
              <a:buFont typeface="+mj-lt"/>
              <a:buNone/>
            </a:pPr>
            <a:r>
              <a:rPr lang="en-US" dirty="0" err="1" smtClean="0"/>
              <a:t>s.creation_time</a:t>
            </a:r>
            <a:r>
              <a:rPr lang="en-US" dirty="0" smtClean="0"/>
              <a:t>, </a:t>
            </a:r>
            <a:r>
              <a:rPr lang="en-US" dirty="0" err="1" smtClean="0"/>
              <a:t>s.last_execution_time</a:t>
            </a:r>
            <a:r>
              <a:rPr lang="en-US" dirty="0" smtClean="0"/>
              <a:t>, </a:t>
            </a:r>
            <a:r>
              <a:rPr lang="en-US" dirty="0" err="1" smtClean="0"/>
              <a:t>t.text</a:t>
            </a:r>
            <a:endParaRPr lang="en-US" dirty="0" smtClean="0"/>
          </a:p>
          <a:p>
            <a:pPr marL="457200" lvl="1" indent="0">
              <a:buFont typeface="+mj-lt"/>
              <a:buNone/>
            </a:pPr>
            <a:r>
              <a:rPr lang="en-US" dirty="0" smtClean="0"/>
              <a:t>FROM </a:t>
            </a:r>
            <a:r>
              <a:rPr lang="en-US" dirty="0" err="1" smtClean="0"/>
              <a:t>sys.dm_exec_query_stats</a:t>
            </a:r>
            <a:r>
              <a:rPr lang="en-US" dirty="0" smtClean="0"/>
              <a:t> s</a:t>
            </a:r>
          </a:p>
          <a:p>
            <a:pPr marL="457200" lvl="1" indent="0">
              <a:buFont typeface="+mj-lt"/>
              <a:buNone/>
            </a:pPr>
            <a:r>
              <a:rPr lang="en-US" dirty="0" smtClean="0"/>
              <a:t>CROSS APPLY </a:t>
            </a:r>
            <a:r>
              <a:rPr lang="en-US" dirty="0" err="1" smtClean="0"/>
              <a:t>sys.dm_exec_sql_text</a:t>
            </a:r>
            <a:r>
              <a:rPr lang="en-US" dirty="0" smtClean="0"/>
              <a:t>(</a:t>
            </a:r>
            <a:r>
              <a:rPr lang="en-US" dirty="0" err="1" smtClean="0"/>
              <a:t>s.sql_handle</a:t>
            </a:r>
            <a:r>
              <a:rPr lang="en-US" smtClean="0"/>
              <a:t>) t</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16</a:t>
            </a:fld>
            <a:endParaRPr lang="en-US" dirty="0"/>
          </a:p>
        </p:txBody>
      </p:sp>
    </p:spTree>
    <p:extLst>
      <p:ext uri="{BB962C8B-B14F-4D97-AF65-F5344CB8AC3E}">
        <p14:creationId xmlns:p14="http://schemas.microsoft.com/office/powerpoint/2010/main" val="1676526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Prepared execution helps reduce the parsing and compiling overhead associated with repeatedly running a Transact-SQL statement. It is commonly used by applications to repeatedly run the same, parameterized SQL statement. The application uses prepared execution to build a character string containing an SQL statement and then runs it in the following two stages:</a:t>
            </a:r>
          </a:p>
          <a:p>
            <a:endParaRPr lang="en-US" dirty="0" smtClean="0"/>
          </a:p>
          <a:p>
            <a:r>
              <a:rPr lang="en-US" dirty="0" smtClean="0"/>
              <a:t>First, it calls </a:t>
            </a:r>
            <a:r>
              <a:rPr lang="en-US" dirty="0" err="1" smtClean="0"/>
              <a:t>SQLPrepare</a:t>
            </a:r>
            <a:r>
              <a:rPr lang="en-US" dirty="0" smtClean="0"/>
              <a:t> to have the statement parsed and compiled into an execution plan by the Database Engine. At this stage, the SQL Native Client ODBC driver creates a temporary stored procedure from prepared SQL statements. Stored procedures are an efficient way to run a statement multiple times, and are ideal for the execution of a single or a set of statements with different parameter values.</a:t>
            </a:r>
          </a:p>
          <a:p>
            <a:endParaRPr lang="en-US" dirty="0" smtClean="0"/>
          </a:p>
          <a:p>
            <a:r>
              <a:rPr lang="en-US" dirty="0" smtClean="0"/>
              <a:t>Next, it calls </a:t>
            </a:r>
            <a:r>
              <a:rPr lang="en-US" dirty="0" err="1" smtClean="0"/>
              <a:t>SQLExecute</a:t>
            </a:r>
            <a:r>
              <a:rPr lang="en-US" dirty="0" smtClean="0"/>
              <a:t> for each execution of the prepared execution plan. This saves the parsing and compiling overhead on each execution. </a:t>
            </a:r>
          </a:p>
          <a:p>
            <a:endParaRPr lang="en-US" dirty="0" smtClean="0"/>
          </a:p>
          <a:p>
            <a:r>
              <a:rPr lang="en-US" dirty="0" smtClean="0"/>
              <a:t>Caution: Because of the additional overhead associated with preparing a statement, you should use prepared statements only for those statements that are going to be executed more than three or four times.</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17</a:t>
            </a:fld>
            <a:endParaRPr lang="en-US" dirty="0"/>
          </a:p>
        </p:txBody>
      </p:sp>
    </p:spTree>
    <p:extLst>
      <p:ext uri="{BB962C8B-B14F-4D97-AF65-F5344CB8AC3E}">
        <p14:creationId xmlns:p14="http://schemas.microsoft.com/office/powerpoint/2010/main" val="1550847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following table lists the various guidelines that you must consider when deciding whether to use stored procedures or another caching mechanism:</a:t>
            </a:r>
          </a:p>
          <a:p>
            <a:endParaRPr lang="en-US" dirty="0" smtClean="0"/>
          </a:p>
          <a:p>
            <a:r>
              <a:rPr lang="en-US" dirty="0" smtClean="0"/>
              <a:t>Method		Guidelines</a:t>
            </a:r>
          </a:p>
          <a:p>
            <a:r>
              <a:rPr lang="en-US" dirty="0" smtClean="0"/>
              <a:t>Stored procedures	Use stored procedures when multiple applications are running batches in </a:t>
            </a:r>
          </a:p>
          <a:p>
            <a:r>
              <a:rPr lang="en-US" dirty="0" smtClean="0"/>
              <a:t>		which the parameters are known.</a:t>
            </a:r>
          </a:p>
          <a:p>
            <a:r>
              <a:rPr lang="en-US" dirty="0" smtClean="0"/>
              <a:t>		Using stored procedures will limit application portability if they are supporting </a:t>
            </a:r>
          </a:p>
          <a:p>
            <a:r>
              <a:rPr lang="en-US" dirty="0" smtClean="0"/>
              <a:t>		multiple RDBMS platforms.</a:t>
            </a:r>
          </a:p>
          <a:p>
            <a:r>
              <a:rPr lang="en-US" dirty="0" smtClean="0"/>
              <a:t>		Note: Stored procedures are generally preferred over all other methods </a:t>
            </a:r>
          </a:p>
          <a:p>
            <a:r>
              <a:rPr lang="en-US" dirty="0" smtClean="0"/>
              <a:t>		for performance and security.</a:t>
            </a:r>
          </a:p>
          <a:p>
            <a:endParaRPr lang="en-US" dirty="0" smtClean="0"/>
          </a:p>
          <a:p>
            <a:r>
              <a:rPr lang="en-US" dirty="0" smtClean="0"/>
              <a:t>Ad hoc caching	Do not program to take advantage of ad hoc caching. </a:t>
            </a:r>
          </a:p>
          <a:p>
            <a:r>
              <a:rPr lang="en-US" dirty="0" smtClean="0"/>
              <a:t>		Ad hoc caching exists to allow SQL to more efficiently deal with existing code that </a:t>
            </a:r>
          </a:p>
          <a:p>
            <a:r>
              <a:rPr lang="en-US" dirty="0" smtClean="0"/>
              <a:t>		cannot be modified to use a more efficient caching mechanism.</a:t>
            </a:r>
          </a:p>
          <a:p>
            <a:endParaRPr lang="en-US" dirty="0" smtClean="0"/>
          </a:p>
          <a:p>
            <a:r>
              <a:rPr lang="en-US" dirty="0" smtClean="0"/>
              <a:t>Parameterization	Use parameterization only for applications that cannot be easily modified.</a:t>
            </a:r>
          </a:p>
          <a:p>
            <a:r>
              <a:rPr lang="en-US" dirty="0" smtClean="0"/>
              <a:t>		Avoid designing applications that rely on parameterization.</a:t>
            </a:r>
          </a:p>
          <a:p>
            <a:r>
              <a:rPr lang="en-US" dirty="0" smtClean="0"/>
              <a:t>		Note: Parameterization is useful in a very limited number of scenarios.</a:t>
            </a:r>
          </a:p>
          <a:p>
            <a:endParaRPr lang="en-US" dirty="0" smtClean="0"/>
          </a:p>
          <a:p>
            <a:r>
              <a:rPr lang="en-US" dirty="0" smtClean="0"/>
              <a:t>The </a:t>
            </a:r>
            <a:r>
              <a:rPr lang="en-US" dirty="0" err="1" smtClean="0"/>
              <a:t>sp_executesql</a:t>
            </a:r>
            <a:r>
              <a:rPr lang="en-US" dirty="0" smtClean="0"/>
              <a:t> 	Use </a:t>
            </a:r>
            <a:r>
              <a:rPr lang="en-US" dirty="0" err="1" smtClean="0"/>
              <a:t>sp_executesql</a:t>
            </a:r>
            <a:r>
              <a:rPr lang="en-US" dirty="0" smtClean="0"/>
              <a:t> when a single user might use the same</a:t>
            </a:r>
          </a:p>
          <a:p>
            <a:r>
              <a:rPr lang="en-US" dirty="0" smtClean="0"/>
              <a:t>procedure	 	batch multiple times and the parameters are known.</a:t>
            </a:r>
          </a:p>
          <a:p>
            <a:endParaRPr lang="en-US" dirty="0" smtClean="0"/>
          </a:p>
          <a:p>
            <a:r>
              <a:rPr lang="en-US" dirty="0" smtClean="0"/>
              <a:t>Prepare and execute	Use prepare and execute when multiple users are running batches in </a:t>
            </a:r>
          </a:p>
          <a:p>
            <a:r>
              <a:rPr lang="en-US" dirty="0" smtClean="0"/>
              <a:t>		which the parameters are known, or when a single user will use the same </a:t>
            </a:r>
          </a:p>
          <a:p>
            <a:r>
              <a:rPr lang="en-US" dirty="0" smtClean="0"/>
              <a:t>		batch multiple times.</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18</a:t>
            </a:fld>
            <a:endParaRPr lang="en-US" dirty="0"/>
          </a:p>
        </p:txBody>
      </p:sp>
    </p:spTree>
    <p:extLst>
      <p:ext uri="{BB962C8B-B14F-4D97-AF65-F5344CB8AC3E}">
        <p14:creationId xmlns:p14="http://schemas.microsoft.com/office/powerpoint/2010/main" val="201731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effectLst/>
                <a:latin typeface="+mn-lt"/>
                <a:ea typeface="+mn-ea"/>
                <a:cs typeface="+mn-cs"/>
              </a:rPr>
              <a:t>You can avoid COMPILE blocking by optimizing the ability of SQL Server to efficiently locate stored procedures and lookup the matching plan in cache. To do so, follow the principles listed below.</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Do not begin stored procedure names with </a:t>
            </a:r>
            <a:r>
              <a:rPr lang="en-US" sz="1200" b="1" kern="1200" dirty="0" err="1" smtClean="0">
                <a:solidFill>
                  <a:schemeClr val="tx1"/>
                </a:solidFill>
                <a:effectLst/>
                <a:latin typeface="+mn-lt"/>
                <a:ea typeface="+mn-ea"/>
                <a:cs typeface="+mn-cs"/>
              </a:rPr>
              <a:t>sp</a:t>
            </a:r>
            <a:r>
              <a:rPr lang="en-US" sz="1200" b="1" kern="1200" dirty="0" smtClean="0">
                <a:solidFill>
                  <a:schemeClr val="tx1"/>
                </a:solidFill>
                <a:effectLst/>
                <a:latin typeface="+mn-lt"/>
                <a:ea typeface="+mn-ea"/>
                <a:cs typeface="+mn-cs"/>
              </a:rPr>
              <a:t>_, </a:t>
            </a:r>
            <a:r>
              <a:rPr lang="en-US" sz="1200" b="1" kern="1200" dirty="0" err="1" smtClean="0">
                <a:solidFill>
                  <a:schemeClr val="tx1"/>
                </a:solidFill>
                <a:effectLst/>
                <a:latin typeface="+mn-lt"/>
                <a:ea typeface="+mn-ea"/>
                <a:cs typeface="+mn-cs"/>
              </a:rPr>
              <a:t>xp</a:t>
            </a:r>
            <a:r>
              <a:rPr lang="en-US" sz="1200" b="1" kern="1200" dirty="0" smtClean="0">
                <a:solidFill>
                  <a:schemeClr val="tx1"/>
                </a:solidFill>
                <a:effectLst/>
                <a:latin typeface="+mn-lt"/>
                <a:ea typeface="+mn-ea"/>
                <a:cs typeface="+mn-cs"/>
              </a:rPr>
              <a:t>_, or </a:t>
            </a:r>
            <a:r>
              <a:rPr lang="en-US" sz="1200" b="1" kern="1200" dirty="0" err="1" smtClean="0">
                <a:solidFill>
                  <a:schemeClr val="tx1"/>
                </a:solidFill>
                <a:effectLst/>
                <a:latin typeface="+mn-lt"/>
                <a:ea typeface="+mn-ea"/>
                <a:cs typeface="+mn-cs"/>
              </a:rPr>
              <a:t>fn</a:t>
            </a:r>
            <a:r>
              <a:rPr lang="en-US" sz="1200" b="1" kern="1200" dirty="0" smtClean="0">
                <a:solidFill>
                  <a:schemeClr val="tx1"/>
                </a:solidFill>
                <a:effectLst/>
                <a:latin typeface="+mn-lt"/>
                <a:ea typeface="+mn-ea"/>
                <a:cs typeface="+mn-cs"/>
              </a:rPr>
              <a:t>_</a:t>
            </a:r>
          </a:p>
          <a:p>
            <a:r>
              <a:rPr lang="en-US" sz="1200" kern="1200" dirty="0" smtClean="0">
                <a:solidFill>
                  <a:schemeClr val="tx1"/>
                </a:solidFill>
                <a:effectLst/>
                <a:latin typeface="+mn-lt"/>
                <a:ea typeface="+mn-ea"/>
                <a:cs typeface="+mn-cs"/>
              </a:rPr>
              <a:t>If your stored procedure name begins with the </a:t>
            </a:r>
            <a:r>
              <a:rPr lang="en-US" sz="1200" kern="1200" dirty="0" err="1" smtClean="0">
                <a:solidFill>
                  <a:schemeClr val="tx1"/>
                </a:solidFill>
                <a:effectLst/>
                <a:latin typeface="+mn-lt"/>
                <a:ea typeface="+mn-ea"/>
                <a:cs typeface="+mn-cs"/>
              </a:rPr>
              <a:t>sp</a:t>
            </a:r>
            <a:r>
              <a:rPr lang="en-US" sz="1200" kern="1200" dirty="0" smtClean="0">
                <a:solidFill>
                  <a:schemeClr val="tx1"/>
                </a:solidFill>
                <a:effectLst/>
                <a:latin typeface="+mn-lt"/>
                <a:ea typeface="+mn-ea"/>
                <a:cs typeface="+mn-cs"/>
              </a:rPr>
              <a:t>_, </a:t>
            </a:r>
            <a:r>
              <a:rPr lang="en-US" sz="1200" kern="1200" dirty="0" err="1" smtClean="0">
                <a:solidFill>
                  <a:schemeClr val="tx1"/>
                </a:solidFill>
                <a:effectLst/>
                <a:latin typeface="+mn-lt"/>
                <a:ea typeface="+mn-ea"/>
                <a:cs typeface="+mn-cs"/>
              </a:rPr>
              <a:t>xp</a:t>
            </a:r>
            <a:r>
              <a:rPr lang="en-US" sz="1200" kern="1200" dirty="0" smtClean="0">
                <a:solidFill>
                  <a:schemeClr val="tx1"/>
                </a:solidFill>
                <a:effectLst/>
                <a:latin typeface="+mn-lt"/>
                <a:ea typeface="+mn-ea"/>
                <a:cs typeface="+mn-cs"/>
              </a:rPr>
              <a:t>_, or </a:t>
            </a:r>
            <a:r>
              <a:rPr lang="en-US" sz="1200" kern="1200" dirty="0" err="1" smtClean="0">
                <a:solidFill>
                  <a:schemeClr val="tx1"/>
                </a:solidFill>
                <a:effectLst/>
                <a:latin typeface="+mn-lt"/>
                <a:ea typeface="+mn-ea"/>
                <a:cs typeface="+mn-cs"/>
              </a:rPr>
              <a:t>fn</a:t>
            </a:r>
            <a:r>
              <a:rPr lang="en-US" sz="1200" kern="1200" dirty="0" smtClean="0">
                <a:solidFill>
                  <a:schemeClr val="tx1"/>
                </a:solidFill>
                <a:effectLst/>
                <a:latin typeface="+mn-lt"/>
                <a:ea typeface="+mn-ea"/>
                <a:cs typeface="+mn-cs"/>
              </a:rPr>
              <a:t>_ prefixes, and it is not in the master database, </a:t>
            </a:r>
            <a:r>
              <a:rPr lang="en-US" sz="1200" b="0" kern="1200" dirty="0" err="1" smtClean="0">
                <a:solidFill>
                  <a:schemeClr val="tx1"/>
                </a:solidFill>
                <a:effectLst/>
                <a:latin typeface="+mn-lt"/>
                <a:ea typeface="+mn-ea"/>
                <a:cs typeface="+mn-cs"/>
              </a:rPr>
              <a:t>SP:CacheMiss</a:t>
            </a:r>
            <a:r>
              <a:rPr lang="en-US" sz="1200" b="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appears before the cache hit for each execution even if the stored procedure call is owner qualified. The reason for this is that these prefixes tell SQL Server that the stored procedure is a system stored procedure. System stored procedures have different name resolution rules. With system stored procedures, SQL server will first look in the master database if the call is not database qualified, and then look in the current database. To avoid this additional work, do not use stored procedure names that begin with </a:t>
            </a:r>
            <a:r>
              <a:rPr lang="en-US" sz="1200" kern="1200" dirty="0" err="1" smtClean="0">
                <a:solidFill>
                  <a:schemeClr val="tx1"/>
                </a:solidFill>
                <a:effectLst/>
                <a:latin typeface="+mn-lt"/>
                <a:ea typeface="+mn-ea"/>
                <a:cs typeface="+mn-cs"/>
              </a:rPr>
              <a:t>sp</a:t>
            </a:r>
            <a:r>
              <a:rPr lang="en-US" sz="1200" kern="1200" dirty="0" smtClean="0">
                <a:solidFill>
                  <a:schemeClr val="tx1"/>
                </a:solidFill>
                <a:effectLst/>
                <a:latin typeface="+mn-lt"/>
                <a:ea typeface="+mn-ea"/>
                <a:cs typeface="+mn-cs"/>
              </a:rPr>
              <a:t>_, </a:t>
            </a:r>
            <a:r>
              <a:rPr lang="en-US" sz="1200" kern="1200" dirty="0" err="1" smtClean="0">
                <a:solidFill>
                  <a:schemeClr val="tx1"/>
                </a:solidFill>
                <a:effectLst/>
                <a:latin typeface="+mn-lt"/>
                <a:ea typeface="+mn-ea"/>
                <a:cs typeface="+mn-cs"/>
              </a:rPr>
              <a:t>xp</a:t>
            </a:r>
            <a:r>
              <a:rPr lang="en-US" sz="1200" kern="1200" dirty="0" smtClean="0">
                <a:solidFill>
                  <a:schemeClr val="tx1"/>
                </a:solidFill>
                <a:effectLst/>
                <a:latin typeface="+mn-lt"/>
                <a:ea typeface="+mn-ea"/>
                <a:cs typeface="+mn-cs"/>
              </a:rPr>
              <a:t>_ or </a:t>
            </a:r>
            <a:r>
              <a:rPr lang="en-US" sz="1200" kern="1200" dirty="0" err="1" smtClean="0">
                <a:solidFill>
                  <a:schemeClr val="tx1"/>
                </a:solidFill>
                <a:effectLst/>
                <a:latin typeface="+mn-lt"/>
                <a:ea typeface="+mn-ea"/>
                <a:cs typeface="+mn-cs"/>
              </a:rPr>
              <a:t>fn</a:t>
            </a:r>
            <a:r>
              <a:rPr lang="en-US" sz="1200" kern="1200" dirty="0" smtClean="0">
                <a:solidFill>
                  <a:schemeClr val="tx1"/>
                </a:solidFill>
                <a:effectLst/>
                <a:latin typeface="+mn-lt"/>
                <a:ea typeface="+mn-ea"/>
                <a:cs typeface="+mn-cs"/>
              </a:rPr>
              <a:t>_.</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Use fully qualified object names when calling stored procedures</a:t>
            </a:r>
          </a:p>
          <a:p>
            <a:r>
              <a:rPr lang="en-US" sz="1200" kern="1200" dirty="0" smtClean="0">
                <a:solidFill>
                  <a:schemeClr val="tx1"/>
                </a:solidFill>
                <a:effectLst/>
                <a:latin typeface="+mn-lt"/>
                <a:ea typeface="+mn-ea"/>
                <a:cs typeface="+mn-cs"/>
              </a:rPr>
              <a:t>If the object </a:t>
            </a:r>
            <a:r>
              <a:rPr lang="en-US" sz="1200" kern="1200" dirty="0" err="1" smtClean="0">
                <a:solidFill>
                  <a:schemeClr val="tx1"/>
                </a:solidFill>
                <a:effectLst/>
                <a:latin typeface="+mn-lt"/>
                <a:ea typeface="+mn-ea"/>
                <a:cs typeface="+mn-cs"/>
              </a:rPr>
              <a:t>dbo.mystoredproc</a:t>
            </a:r>
            <a:r>
              <a:rPr lang="en-US" sz="1200" kern="1200" dirty="0" smtClean="0">
                <a:solidFill>
                  <a:schemeClr val="tx1"/>
                </a:solidFill>
                <a:effectLst/>
                <a:latin typeface="+mn-lt"/>
                <a:ea typeface="+mn-ea"/>
                <a:cs typeface="+mn-cs"/>
              </a:rPr>
              <a:t> exists within the schema </a:t>
            </a:r>
            <a:r>
              <a:rPr lang="en-US" sz="1200" kern="1200" dirty="0" err="1" smtClean="0">
                <a:solidFill>
                  <a:schemeClr val="tx1"/>
                </a:solidFill>
                <a:effectLst/>
                <a:latin typeface="+mn-lt"/>
                <a:ea typeface="+mn-ea"/>
                <a:cs typeface="+mn-cs"/>
              </a:rPr>
              <a:t>dbo</a:t>
            </a:r>
            <a:r>
              <a:rPr lang="en-US" sz="1200" kern="1200" dirty="0" smtClean="0">
                <a:solidFill>
                  <a:schemeClr val="tx1"/>
                </a:solidFill>
                <a:effectLst/>
                <a:latin typeface="+mn-lt"/>
                <a:ea typeface="+mn-ea"/>
                <a:cs typeface="+mn-cs"/>
              </a:rPr>
              <a:t>, and another user whose default schema is </a:t>
            </a:r>
            <a:r>
              <a:rPr lang="en-US" sz="1200" i="1" kern="1200" dirty="0" smtClean="0">
                <a:solidFill>
                  <a:schemeClr val="tx1"/>
                </a:solidFill>
                <a:effectLst/>
                <a:latin typeface="+mn-lt"/>
                <a:ea typeface="+mn-ea"/>
                <a:cs typeface="+mn-cs"/>
              </a:rPr>
              <a:t>Harry</a:t>
            </a:r>
            <a:r>
              <a:rPr lang="en-US" sz="1200" kern="1200" dirty="0" smtClean="0">
                <a:solidFill>
                  <a:schemeClr val="tx1"/>
                </a:solidFill>
                <a:effectLst/>
                <a:latin typeface="+mn-lt"/>
                <a:ea typeface="+mn-ea"/>
                <a:cs typeface="+mn-cs"/>
              </a:rPr>
              <a:t> runs this stored procedure with the command </a:t>
            </a:r>
            <a:r>
              <a:rPr lang="en-US" sz="1200" b="0" kern="1200" dirty="0" smtClean="0">
                <a:solidFill>
                  <a:schemeClr val="tx1"/>
                </a:solidFill>
                <a:effectLst/>
                <a:latin typeface="+mn-lt"/>
                <a:ea typeface="+mn-ea"/>
                <a:cs typeface="+mn-cs"/>
              </a:rPr>
              <a:t>exec </a:t>
            </a:r>
            <a:r>
              <a:rPr lang="en-US" sz="1200" b="0" kern="1200" dirty="0" err="1" smtClean="0">
                <a:solidFill>
                  <a:schemeClr val="tx1"/>
                </a:solidFill>
                <a:effectLst/>
                <a:latin typeface="+mn-lt"/>
                <a:ea typeface="+mn-ea"/>
                <a:cs typeface="+mn-cs"/>
              </a:rPr>
              <a:t>myStoredproc</a:t>
            </a:r>
            <a:r>
              <a:rPr lang="en-US" sz="1200" b="0" kern="1200" dirty="0" smtClean="0">
                <a:solidFill>
                  <a:schemeClr val="tx1"/>
                </a:solidFill>
                <a:effectLst/>
                <a:latin typeface="+mn-lt"/>
                <a:ea typeface="+mn-ea"/>
                <a:cs typeface="+mn-cs"/>
              </a:rPr>
              <a:t>, the initial cache lookup by object name will fail because the object is not schema qualified. SQL Server does not yet know whether a stored procedure named </a:t>
            </a:r>
            <a:r>
              <a:rPr lang="en-US" sz="1200" b="0" kern="1200" dirty="0" err="1" smtClean="0">
                <a:solidFill>
                  <a:schemeClr val="tx1"/>
                </a:solidFill>
                <a:effectLst/>
                <a:latin typeface="+mn-lt"/>
                <a:ea typeface="+mn-ea"/>
                <a:cs typeface="+mn-cs"/>
              </a:rPr>
              <a:t>Harry.mystoredproc</a:t>
            </a:r>
            <a:r>
              <a:rPr lang="en-US" sz="1200" b="0" kern="1200" dirty="0" smtClean="0">
                <a:solidFill>
                  <a:schemeClr val="tx1"/>
                </a:solidFill>
                <a:effectLst/>
                <a:latin typeface="+mn-lt"/>
                <a:ea typeface="+mn-ea"/>
                <a:cs typeface="+mn-cs"/>
              </a:rPr>
              <a:t> exists, so SQL Server cannot determine if the cached plan for </a:t>
            </a:r>
            <a:r>
              <a:rPr lang="en-US" sz="1200" b="0" kern="1200" dirty="0" err="1" smtClean="0">
                <a:solidFill>
                  <a:schemeClr val="tx1"/>
                </a:solidFill>
                <a:effectLst/>
                <a:latin typeface="+mn-lt"/>
                <a:ea typeface="+mn-ea"/>
                <a:cs typeface="+mn-cs"/>
              </a:rPr>
              <a:t>dbo.mystoredproc</a:t>
            </a:r>
            <a:r>
              <a:rPr lang="en-US" sz="1200" b="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right one to execute. SQL Server then acquires an exclusive compile lock on the procedure and makes preparations to compile the procedure, including resolving the object name to an object ID. Before it compiles the plan, SQL Server uses this object ID to perform a more precise search of the procedure cache, and it is able to locate a previously compiled plan, even without schema qualification.</a:t>
            </a:r>
          </a:p>
          <a:p>
            <a:r>
              <a:rPr lang="en-US" sz="1200" kern="1200" dirty="0" smtClean="0">
                <a:solidFill>
                  <a:schemeClr val="tx1"/>
                </a:solidFill>
                <a:effectLst/>
                <a:latin typeface="+mn-lt"/>
                <a:ea typeface="+mn-ea"/>
                <a:cs typeface="+mn-cs"/>
              </a:rPr>
              <a:t>If an existing plan is found, SQL Server reuses the cached plan and does not actually compile the stored procedure. However, the lack of schema qualification forces SQL Server to perform a second cache lookup and to acquire an exclusive compile lock before determining whether the existing cached execution plan can be reused. Acquiring the lock, performing lookups, and other work that is needed to get to this point can introduce a delay that is sufficient for the compile locks to lead to blocking. This is especially true if a large number of users whose default schema is not the schema which contains the stored procedure, simultaneously run the stored procedure without supplying the schema name.</a:t>
            </a:r>
          </a:p>
          <a:p>
            <a:endParaRPr lang="en-US" sz="120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Important: </a:t>
            </a:r>
            <a:r>
              <a:rPr lang="en-US" sz="1200" kern="1200" dirty="0" smtClean="0">
                <a:solidFill>
                  <a:schemeClr val="tx1"/>
                </a:solidFill>
                <a:effectLst/>
                <a:latin typeface="+mn-lt"/>
                <a:ea typeface="+mn-ea"/>
                <a:cs typeface="+mn-cs"/>
              </a:rPr>
              <a:t>Note that even if you do not see SPIDs waiting for compile locks, lack of schema qualification can introduce both delays in stored procedure execution and unnecessarily high CPU utilization.</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Call procedures with the casing that matches the stored procedure definition on the server</a:t>
            </a:r>
          </a:p>
          <a:p>
            <a:r>
              <a:rPr lang="en-US" sz="1200" kern="1200" dirty="0" smtClean="0">
                <a:solidFill>
                  <a:schemeClr val="tx1"/>
                </a:solidFill>
                <a:effectLst/>
                <a:latin typeface="+mn-lt"/>
                <a:ea typeface="+mn-ea"/>
                <a:cs typeface="+mn-cs"/>
              </a:rPr>
              <a:t>If an owner-qualified procedure is executed with a casing that is different than the one with which it was created, the owner-qualified procedure can get a </a:t>
            </a:r>
            <a:r>
              <a:rPr lang="en-US" sz="1200" b="0" kern="1200" dirty="0" err="1" smtClean="0">
                <a:solidFill>
                  <a:schemeClr val="tx1"/>
                </a:solidFill>
                <a:effectLst/>
                <a:latin typeface="+mn-lt"/>
                <a:ea typeface="+mn-ea"/>
                <a:cs typeface="+mn-cs"/>
              </a:rPr>
              <a:t>CacheMiss</a:t>
            </a:r>
            <a:r>
              <a:rPr lang="en-US" sz="1200" b="0" kern="1200" dirty="0" smtClean="0">
                <a:solidFill>
                  <a:schemeClr val="tx1"/>
                </a:solidFill>
                <a:effectLst/>
                <a:latin typeface="+mn-lt"/>
                <a:ea typeface="+mn-ea"/>
                <a:cs typeface="+mn-cs"/>
              </a:rPr>
              <a:t> or request a COMPILE lock, but it will eventually use the cached plan. Therefore, the procedure will not actually be recompiled and should not cause much of an overhead. However, the request for a COMPILE lock can get into a blocking chain situation </a:t>
            </a:r>
            <a:r>
              <a:rPr lang="en-US" sz="1200" kern="1200" dirty="0" smtClean="0">
                <a:solidFill>
                  <a:schemeClr val="tx1"/>
                </a:solidFill>
                <a:effectLst/>
                <a:latin typeface="+mn-lt"/>
                <a:ea typeface="+mn-ea"/>
                <a:cs typeface="+mn-cs"/>
              </a:rPr>
              <a:t>if there are many session IDs trying to run the same procedure with a casing that is different than the one with which the procedure was created. This is true regardless of the sort order or collation being used on the server or the database. The reason for this behavior is that the algorithm being used to find the procedure in cache is based on hash values (for performance reasons), which can change if the casing is different. To avoid this situation, you should ensure that the casing of the characters in the stored procedure name matches with the casing of the characters used in the procedure call match.</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19</a:t>
            </a:fld>
            <a:endParaRPr lang="en-US" dirty="0"/>
          </a:p>
        </p:txBody>
      </p:sp>
    </p:spTree>
    <p:extLst>
      <p:ext uri="{BB962C8B-B14F-4D97-AF65-F5344CB8AC3E}">
        <p14:creationId xmlns:p14="http://schemas.microsoft.com/office/powerpoint/2010/main" val="2000188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defTabSz="931774">
              <a:defRPr/>
            </a:pPr>
            <a:r>
              <a:rPr lang="en-US" dirty="0" smtClean="0"/>
              <a:t>You find several entries with the same statement handle in </a:t>
            </a:r>
            <a:r>
              <a:rPr lang="en-US" dirty="0" err="1" smtClean="0"/>
              <a:t>sys.dm_exec_query_stats</a:t>
            </a:r>
            <a:r>
              <a:rPr lang="en-US" dirty="0" smtClean="0"/>
              <a:t>. When you check </a:t>
            </a:r>
            <a:r>
              <a:rPr lang="en-US" dirty="0" err="1" smtClean="0"/>
              <a:t>sys.dm_exec_sql_text</a:t>
            </a:r>
            <a:r>
              <a:rPr lang="en-US" dirty="0" smtClean="0"/>
              <a:t> with this </a:t>
            </a:r>
            <a:r>
              <a:rPr lang="en-US" dirty="0" err="1" smtClean="0"/>
              <a:t>sql</a:t>
            </a:r>
            <a:r>
              <a:rPr lang="en-US" dirty="0" smtClean="0"/>
              <a:t> handle, the text begins with CREATE PROCEDURE </a:t>
            </a:r>
            <a:r>
              <a:rPr lang="en-US" dirty="0" err="1" smtClean="0"/>
              <a:t>myProc</a:t>
            </a:r>
            <a:r>
              <a:rPr lang="en-US" dirty="0" smtClean="0"/>
              <a:t>. Why are there several entries with this statement handle? Does this mean that someone is creating stored procedures?</a:t>
            </a:r>
          </a:p>
          <a:p>
            <a:pPr defTabSz="931774">
              <a:defRPr/>
            </a:pPr>
            <a:r>
              <a:rPr lang="en-US" b="1" dirty="0" smtClean="0"/>
              <a:t>Answer:</a:t>
            </a:r>
            <a:r>
              <a:rPr lang="en-US" baseline="0" dirty="0" smtClean="0"/>
              <a:t> </a:t>
            </a:r>
            <a:r>
              <a:rPr lang="en-US" dirty="0" smtClean="0"/>
              <a:t>Each statement within a stored procedure gets it’s own</a:t>
            </a:r>
            <a:r>
              <a:rPr lang="en-US" baseline="0" dirty="0" smtClean="0"/>
              <a:t> query plan in the procedure cache.  Each row in the </a:t>
            </a:r>
            <a:r>
              <a:rPr lang="en-US" dirty="0" err="1" smtClean="0"/>
              <a:t>sys.dm_exec_query_stats</a:t>
            </a:r>
            <a:r>
              <a:rPr lang="en-US" dirty="0" smtClean="0"/>
              <a:t> and </a:t>
            </a:r>
            <a:r>
              <a:rPr lang="en-US" dirty="0" err="1" smtClean="0"/>
              <a:t>sys.dm_exec_sql_text</a:t>
            </a:r>
            <a:r>
              <a:rPr lang="en-US" dirty="0" smtClean="0"/>
              <a:t> </a:t>
            </a:r>
            <a:r>
              <a:rPr lang="en-US" dirty="0" err="1" smtClean="0"/>
              <a:t>dmv’s</a:t>
            </a:r>
            <a:r>
              <a:rPr lang="en-US" dirty="0" smtClean="0"/>
              <a:t> with that handle</a:t>
            </a:r>
            <a:r>
              <a:rPr lang="en-US" baseline="0" dirty="0" smtClean="0"/>
              <a:t> is for a different statement.  They do not indicate that someone is creating a stored procedure</a:t>
            </a:r>
            <a:endParaRPr lang="en-US" dirty="0" smtClean="0"/>
          </a:p>
          <a:p>
            <a:pPr defTabSz="931774">
              <a:defRPr/>
            </a:pPr>
            <a:endParaRPr lang="en-US" dirty="0" smtClean="0"/>
          </a:p>
          <a:p>
            <a:pPr defTabSz="931774">
              <a:defRPr/>
            </a:pPr>
            <a:r>
              <a:rPr lang="en-US" dirty="0" smtClean="0"/>
              <a:t>What are the main differences between simple and forced parameterization?</a:t>
            </a:r>
          </a:p>
          <a:p>
            <a:pPr defTabSz="931774">
              <a:defRPr/>
            </a:pPr>
            <a:r>
              <a:rPr lang="en-US" b="1" dirty="0" smtClean="0"/>
              <a:t>Answer: </a:t>
            </a:r>
            <a:r>
              <a:rPr lang="en-US" dirty="0" smtClean="0"/>
              <a:t>Forced parameterization</a:t>
            </a:r>
            <a:r>
              <a:rPr lang="en-US" baseline="0" dirty="0" smtClean="0"/>
              <a:t> will parameterize statements much more aggressively than simple.  Simple is the system default and may use less CPU resources than forced.</a:t>
            </a: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b="1" dirty="0" smtClean="0"/>
              <a:t>Introduction</a:t>
            </a:r>
          </a:p>
          <a:p>
            <a:r>
              <a:rPr lang="en-US" b="0" dirty="0" smtClean="0"/>
              <a:t>SQL Server provides several distinct methods of caching and reusing query execution plans. Which mechanism you should use depends on the specific situation. You should understand these mechanisms so that you can effectively choose the right mechanism for your situation.</a:t>
            </a:r>
          </a:p>
          <a:p>
            <a:endParaRPr lang="en-US" b="1" dirty="0" smtClean="0"/>
          </a:p>
          <a:p>
            <a:r>
              <a:rPr lang="en-US" b="1" dirty="0" smtClean="0"/>
              <a:t>Objectives</a:t>
            </a:r>
          </a:p>
          <a:p>
            <a:r>
              <a:rPr lang="en-US" b="0" dirty="0" smtClean="0"/>
              <a:t>After completing this section, you will be able to:</a:t>
            </a:r>
          </a:p>
          <a:p>
            <a:r>
              <a:rPr lang="en-US" b="0" dirty="0" smtClean="0"/>
              <a:t>•</a:t>
            </a:r>
            <a:r>
              <a:rPr lang="en-US" b="0" baseline="0" dirty="0" smtClean="0"/>
              <a:t> </a:t>
            </a:r>
            <a:r>
              <a:rPr lang="en-US" b="0" dirty="0" smtClean="0"/>
              <a:t>List the mechanisms used by SQL for execution plan caching.</a:t>
            </a:r>
          </a:p>
          <a:p>
            <a:r>
              <a:rPr lang="en-US" b="0" dirty="0" smtClean="0"/>
              <a:t>• Identify the situations where SQL Server uses ad hoc execution plan caching.</a:t>
            </a:r>
          </a:p>
          <a:p>
            <a:r>
              <a:rPr lang="en-US" b="0" dirty="0" smtClean="0"/>
              <a:t>• Differentiate between simple and forced parameterization.</a:t>
            </a:r>
          </a:p>
          <a:p>
            <a:r>
              <a:rPr lang="en-US" b="0" dirty="0" smtClean="0"/>
              <a:t>• Explain the benefits of using the </a:t>
            </a:r>
            <a:r>
              <a:rPr lang="en-US" b="0" dirty="0" err="1" smtClean="0"/>
              <a:t>sp_executesql</a:t>
            </a:r>
            <a:r>
              <a:rPr lang="en-US" b="0" dirty="0" smtClean="0"/>
              <a:t> command.</a:t>
            </a:r>
          </a:p>
          <a:p>
            <a:r>
              <a:rPr lang="en-US" b="0" dirty="0" smtClean="0"/>
              <a:t>• Select a caching mechanism for a given set of requirements.</a:t>
            </a:r>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reduce SQL Server recompilation time by using one of the following five mechanisms available in SQL Server for execution plan caching:</a:t>
            </a:r>
          </a:p>
          <a:p>
            <a:r>
              <a:rPr lang="en-US" dirty="0" smtClean="0"/>
              <a:t>•</a:t>
            </a:r>
            <a:r>
              <a:rPr lang="en-US" baseline="0" dirty="0" smtClean="0"/>
              <a:t> </a:t>
            </a:r>
            <a:r>
              <a:rPr lang="en-US" dirty="0" smtClean="0"/>
              <a:t>Stored procedures</a:t>
            </a:r>
          </a:p>
          <a:p>
            <a:r>
              <a:rPr lang="en-US" dirty="0" smtClean="0"/>
              <a:t>• Ad hoc caching</a:t>
            </a:r>
          </a:p>
          <a:p>
            <a:r>
              <a:rPr lang="en-US" dirty="0" smtClean="0"/>
              <a:t>• Auto-parameterization</a:t>
            </a:r>
          </a:p>
          <a:p>
            <a:r>
              <a:rPr lang="en-US" dirty="0" smtClean="0"/>
              <a:t>• The </a:t>
            </a:r>
            <a:r>
              <a:rPr lang="en-US" dirty="0" err="1" smtClean="0"/>
              <a:t>sp_executesql</a:t>
            </a:r>
            <a:r>
              <a:rPr lang="en-US" dirty="0" smtClean="0"/>
              <a:t> stored procedure</a:t>
            </a:r>
          </a:p>
          <a:p>
            <a:r>
              <a:rPr lang="en-US" dirty="0" smtClean="0"/>
              <a:t>• The prepare and execute method</a:t>
            </a:r>
          </a:p>
          <a:p>
            <a:endParaRPr lang="en-US" dirty="0" smtClean="0"/>
          </a:p>
          <a:p>
            <a:r>
              <a:rPr lang="en-US" dirty="0" smtClean="0"/>
              <a:t>Each mechanism is described in detail in the subsequent topics.</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602271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effectLst/>
                <a:latin typeface="+mn-lt"/>
                <a:ea typeface="+mn-ea"/>
                <a:cs typeface="+mn-cs"/>
              </a:rPr>
              <a:t>Stored procedures come with their own caching mechanism in SQL Server. Consequently, when querying the procedure cache, stored procedures will appear with a look much different than what is visible with plans using other caching mechanisms.  They appear in the cache as “Create Procedure” statements as</a:t>
            </a:r>
            <a:r>
              <a:rPr lang="en-US" sz="1200" kern="1200" baseline="0" dirty="0" smtClean="0">
                <a:solidFill>
                  <a:schemeClr val="tx1"/>
                </a:solidFill>
                <a:effectLst/>
                <a:latin typeface="+mn-lt"/>
                <a:ea typeface="+mn-ea"/>
                <a:cs typeface="+mn-cs"/>
              </a:rPr>
              <a:t> that is how they are stored in the database.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Not only is the stored procedure in the cache, but each statement within the stored procedure has it’s own plan.  Being able to analyzing the contents and statistics in the cache can speed your troubleshooting efforts as shown in the following demonstration.</a:t>
            </a:r>
            <a:endParaRPr lang="en-US" sz="120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2231104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effectLst/>
                <a:latin typeface="+mn-lt"/>
                <a:ea typeface="+mn-ea"/>
                <a:cs typeface="+mn-cs"/>
              </a:rPr>
              <a:t>Open the Query window and run the following:</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run to End of setup comment */</a:t>
            </a:r>
          </a:p>
          <a:p>
            <a:r>
              <a:rPr lang="en-US" sz="1200" i="1" kern="1200" dirty="0" smtClean="0">
                <a:solidFill>
                  <a:schemeClr val="tx1"/>
                </a:solidFill>
                <a:effectLst/>
                <a:latin typeface="+mn-lt"/>
                <a:ea typeface="+mn-ea"/>
                <a:cs typeface="+mn-cs"/>
              </a:rPr>
              <a:t>USE </a:t>
            </a:r>
            <a:r>
              <a:rPr lang="en-US" sz="1200" i="1" kern="1200" dirty="0" err="1" smtClean="0">
                <a:solidFill>
                  <a:schemeClr val="tx1"/>
                </a:solidFill>
                <a:effectLst/>
                <a:latin typeface="+mn-lt"/>
                <a:ea typeface="+mn-ea"/>
                <a:cs typeface="+mn-cs"/>
              </a:rPr>
              <a:t>adventureworksPTO</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GO</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free the procedure cache to get rid of all the noise:</a:t>
            </a: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DBCC FREEPROCCACHE;</a:t>
            </a:r>
          </a:p>
          <a:p>
            <a:r>
              <a:rPr lang="en-US" sz="1200" i="1" kern="1200" dirty="0" smtClean="0">
                <a:solidFill>
                  <a:schemeClr val="tx1"/>
                </a:solidFill>
                <a:effectLst/>
                <a:latin typeface="+mn-lt"/>
                <a:ea typeface="+mn-ea"/>
                <a:cs typeface="+mn-cs"/>
              </a:rPr>
              <a:t>GO</a:t>
            </a:r>
          </a:p>
          <a:p>
            <a:r>
              <a:rPr lang="en-US" sz="1200" i="1" kern="1200" dirty="0" smtClean="0">
                <a:solidFill>
                  <a:schemeClr val="tx1"/>
                </a:solidFill>
                <a:effectLst/>
                <a:latin typeface="+mn-lt"/>
                <a:ea typeface="+mn-ea"/>
                <a:cs typeface="+mn-cs"/>
              </a:rPr>
              <a:t>/* End of setup */</a:t>
            </a: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execute the following system stored procedure to get the plan in cache:</a:t>
            </a: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exec </a:t>
            </a:r>
            <a:r>
              <a:rPr lang="en-US" sz="1200" i="1" kern="1200" dirty="0" err="1" smtClean="0">
                <a:solidFill>
                  <a:schemeClr val="tx1"/>
                </a:solidFill>
                <a:effectLst/>
                <a:latin typeface="+mn-lt"/>
                <a:ea typeface="+mn-ea"/>
                <a:cs typeface="+mn-cs"/>
              </a:rPr>
              <a:t>sp_helptext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uspGetBillOfMaterials</a:t>
            </a:r>
            <a:endParaRPr lang="en-US" sz="1200" i="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above query will clear the noise out of the cache, and run the system stored procedure </a:t>
            </a:r>
            <a:r>
              <a:rPr lang="en-US" sz="1200" b="0" kern="1200" dirty="0" err="1" smtClean="0">
                <a:solidFill>
                  <a:schemeClr val="tx1"/>
                </a:solidFill>
                <a:effectLst/>
                <a:latin typeface="+mn-lt"/>
                <a:ea typeface="+mn-ea"/>
                <a:cs typeface="+mn-cs"/>
              </a:rPr>
              <a:t>sp_helptext</a:t>
            </a:r>
            <a:r>
              <a:rPr lang="en-US" sz="1200" b="0" kern="1200" dirty="0" smtClean="0">
                <a:solidFill>
                  <a:schemeClr val="tx1"/>
                </a:solidFill>
                <a:effectLst/>
                <a:latin typeface="+mn-lt"/>
                <a:ea typeface="+mn-ea"/>
                <a:cs typeface="+mn-cs"/>
              </a:rPr>
              <a:t> so </a:t>
            </a:r>
            <a:r>
              <a:rPr lang="en-US" sz="1200" kern="1200" dirty="0" smtClean="0">
                <a:solidFill>
                  <a:schemeClr val="tx1"/>
                </a:solidFill>
                <a:effectLst/>
                <a:latin typeface="+mn-lt"/>
                <a:ea typeface="+mn-ea"/>
                <a:cs typeface="+mn-cs"/>
              </a:rPr>
              <a:t>that you will get the query plan for that stored procedure cached.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run the following query to look at the plan cache:</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SELECT </a:t>
            </a:r>
            <a:r>
              <a:rPr lang="en-US" sz="1200" i="1" kern="1200" dirty="0" err="1" smtClean="0">
                <a:solidFill>
                  <a:schemeClr val="tx1"/>
                </a:solidFill>
                <a:effectLst/>
                <a:latin typeface="+mn-lt"/>
                <a:ea typeface="+mn-ea"/>
                <a:cs typeface="+mn-cs"/>
              </a:rPr>
              <a:t>s.sql_handle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s.statement_start_offset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s.statement_end_offset</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s.creation_time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s.last_execution_time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t.text</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FROM </a:t>
            </a:r>
            <a:r>
              <a:rPr lang="en-US" sz="1200" i="1" kern="1200" dirty="0" err="1" smtClean="0">
                <a:solidFill>
                  <a:schemeClr val="tx1"/>
                </a:solidFill>
                <a:effectLst/>
                <a:latin typeface="+mn-lt"/>
                <a:ea typeface="+mn-ea"/>
                <a:cs typeface="+mn-cs"/>
              </a:rPr>
              <a:t>sys.dm_exec_query_stats</a:t>
            </a:r>
            <a:r>
              <a:rPr lang="en-US" sz="1200" i="1" kern="1200" dirty="0" smtClean="0">
                <a:solidFill>
                  <a:schemeClr val="tx1"/>
                </a:solidFill>
                <a:effectLst/>
                <a:latin typeface="+mn-lt"/>
                <a:ea typeface="+mn-ea"/>
                <a:cs typeface="+mn-cs"/>
              </a:rPr>
              <a:t> s</a:t>
            </a:r>
          </a:p>
          <a:p>
            <a:r>
              <a:rPr lang="en-US" sz="1200" i="1" kern="1200" dirty="0" smtClean="0">
                <a:solidFill>
                  <a:schemeClr val="tx1"/>
                </a:solidFill>
                <a:effectLst/>
                <a:latin typeface="+mn-lt"/>
                <a:ea typeface="+mn-ea"/>
                <a:cs typeface="+mn-cs"/>
              </a:rPr>
              <a:t>CROSS APPLY </a:t>
            </a:r>
            <a:r>
              <a:rPr lang="en-US" sz="1200" i="1" kern="1200" dirty="0" err="1" smtClean="0">
                <a:solidFill>
                  <a:schemeClr val="tx1"/>
                </a:solidFill>
                <a:effectLst/>
                <a:latin typeface="+mn-lt"/>
                <a:ea typeface="+mn-ea"/>
                <a:cs typeface="+mn-cs"/>
              </a:rPr>
              <a:t>sys.dm_exec_sql_text</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s.sql_handle</a:t>
            </a:r>
            <a:r>
              <a:rPr lang="en-US" sz="1200" i="1" kern="1200" dirty="0" smtClean="0">
                <a:solidFill>
                  <a:schemeClr val="tx1"/>
                </a:solidFill>
                <a:effectLst/>
                <a:latin typeface="+mn-lt"/>
                <a:ea typeface="+mn-ea"/>
                <a:cs typeface="+mn-cs"/>
              </a:rPr>
              <a:t>) 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will notice that several lines appear which begin </a:t>
            </a:r>
            <a:r>
              <a:rPr lang="en-US" sz="1200" b="0" kern="1200" dirty="0" smtClean="0">
                <a:solidFill>
                  <a:schemeClr val="tx1"/>
                </a:solidFill>
                <a:effectLst/>
                <a:latin typeface="+mn-lt"/>
                <a:ea typeface="+mn-ea"/>
                <a:cs typeface="+mn-cs"/>
              </a:rPr>
              <a:t>with create procedure </a:t>
            </a:r>
            <a:r>
              <a:rPr lang="en-US" sz="1200" b="0" kern="1200" dirty="0" err="1" smtClean="0">
                <a:solidFill>
                  <a:schemeClr val="tx1"/>
                </a:solidFill>
                <a:effectLst/>
                <a:latin typeface="+mn-lt"/>
                <a:ea typeface="+mn-ea"/>
                <a:cs typeface="+mn-cs"/>
              </a:rPr>
              <a:t>sys.sp_helptext</a:t>
            </a:r>
            <a:r>
              <a:rPr lang="en-US" sz="1200" b="0" kern="1200" dirty="0" smtClean="0">
                <a:solidFill>
                  <a:schemeClr val="tx1"/>
                </a:solidFill>
                <a:effectLst/>
                <a:latin typeface="+mn-lt"/>
                <a:ea typeface="+mn-ea"/>
                <a:cs typeface="+mn-cs"/>
              </a:rPr>
              <a:t>. This is not a statement creating the stored procedure, but rather reflects the way that the text appears for a cached stored procedure. The appearance of </a:t>
            </a:r>
            <a:r>
              <a:rPr lang="en-US" sz="1200" b="0" i="1" kern="1200" dirty="0" smtClean="0">
                <a:solidFill>
                  <a:schemeClr val="tx1"/>
                </a:solidFill>
                <a:effectLst/>
                <a:latin typeface="+mn-lt"/>
                <a:ea typeface="+mn-ea"/>
                <a:cs typeface="+mn-cs"/>
              </a:rPr>
              <a:t>create procedure</a:t>
            </a:r>
            <a:r>
              <a:rPr lang="en-US" sz="1200" b="0" kern="1200" dirty="0" smtClean="0">
                <a:solidFill>
                  <a:schemeClr val="tx1"/>
                </a:solidFill>
                <a:effectLst/>
                <a:latin typeface="+mn-lt"/>
                <a:ea typeface="+mn-ea"/>
                <a:cs typeface="+mn-cs"/>
              </a:rPr>
              <a:t> in the text column of </a:t>
            </a:r>
            <a:r>
              <a:rPr lang="en-US" sz="1200" b="0" kern="1200" dirty="0" err="1" smtClean="0">
                <a:solidFill>
                  <a:schemeClr val="tx1"/>
                </a:solidFill>
                <a:effectLst/>
                <a:latin typeface="+mn-lt"/>
                <a:ea typeface="+mn-ea"/>
                <a:cs typeface="+mn-cs"/>
              </a:rPr>
              <a:t>sys.dm_exec_sql_text</a:t>
            </a:r>
            <a:r>
              <a:rPr lang="en-US" sz="1200" b="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just indicates that stored procedures have executed and their execution plans are cached.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will notice that although the entries in the </a:t>
            </a:r>
            <a:r>
              <a:rPr lang="en-US" sz="1200" b="0" kern="1200" dirty="0" smtClean="0">
                <a:solidFill>
                  <a:schemeClr val="tx1"/>
                </a:solidFill>
                <a:effectLst/>
                <a:latin typeface="+mn-lt"/>
                <a:ea typeface="+mn-ea"/>
                <a:cs typeface="+mn-cs"/>
              </a:rPr>
              <a:t>text column are the same for all of the </a:t>
            </a:r>
            <a:r>
              <a:rPr lang="en-US" sz="1200" b="0" kern="1200" dirty="0" err="1" smtClean="0">
                <a:solidFill>
                  <a:schemeClr val="tx1"/>
                </a:solidFill>
                <a:effectLst/>
                <a:latin typeface="+mn-lt"/>
                <a:ea typeface="+mn-ea"/>
                <a:cs typeface="+mn-cs"/>
              </a:rPr>
              <a:t>sp_helptext</a:t>
            </a:r>
            <a:r>
              <a:rPr lang="en-US" sz="1200" b="0" kern="1200" dirty="0" smtClean="0">
                <a:solidFill>
                  <a:schemeClr val="tx1"/>
                </a:solidFill>
                <a:effectLst/>
                <a:latin typeface="+mn-lt"/>
                <a:ea typeface="+mn-ea"/>
                <a:cs typeface="+mn-cs"/>
              </a:rPr>
              <a:t> entries, each entry has a different </a:t>
            </a:r>
            <a:r>
              <a:rPr lang="en-US" sz="1200" b="0" kern="1200" dirty="0" err="1" smtClean="0">
                <a:solidFill>
                  <a:schemeClr val="tx1"/>
                </a:solidFill>
                <a:effectLst/>
                <a:latin typeface="+mn-lt"/>
                <a:ea typeface="+mn-ea"/>
                <a:cs typeface="+mn-cs"/>
              </a:rPr>
              <a:t>statement_start_offset</a:t>
            </a:r>
            <a:r>
              <a:rPr lang="en-US" sz="1200" b="0" kern="1200" dirty="0" smtClean="0">
                <a:solidFill>
                  <a:schemeClr val="tx1"/>
                </a:solidFill>
                <a:effectLst/>
                <a:latin typeface="+mn-lt"/>
                <a:ea typeface="+mn-ea"/>
                <a:cs typeface="+mn-cs"/>
              </a:rPr>
              <a:t> and </a:t>
            </a:r>
            <a:r>
              <a:rPr lang="en-US" sz="1200" b="0" kern="1200" dirty="0" err="1" smtClean="0">
                <a:solidFill>
                  <a:schemeClr val="tx1"/>
                </a:solidFill>
                <a:effectLst/>
                <a:latin typeface="+mn-lt"/>
                <a:ea typeface="+mn-ea"/>
                <a:cs typeface="+mn-cs"/>
              </a:rPr>
              <a:t>statement_end_offset</a:t>
            </a:r>
            <a:r>
              <a:rPr lang="en-US" sz="1200" b="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line is the entry for a different statement within the stored procedure. Try this:</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SELECT </a:t>
            </a:r>
            <a:r>
              <a:rPr lang="en-US" sz="1200" i="1" kern="1200" dirty="0" err="1" smtClean="0">
                <a:solidFill>
                  <a:schemeClr val="tx1"/>
                </a:solidFill>
                <a:effectLst/>
                <a:latin typeface="+mn-lt"/>
                <a:ea typeface="+mn-ea"/>
                <a:cs typeface="+mn-cs"/>
              </a:rPr>
              <a:t>s.sql_handle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s.statement_start_offset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s.statement_end_offset</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s.creation_time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s.last_execution_time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t.text</a:t>
            </a:r>
            <a:r>
              <a:rPr lang="en-US" sz="1200" i="1"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[statement] = substring(</a:t>
            </a:r>
            <a:r>
              <a:rPr lang="en-US" sz="1200" i="1" kern="1200" dirty="0" err="1" smtClean="0">
                <a:solidFill>
                  <a:schemeClr val="tx1"/>
                </a:solidFill>
                <a:effectLst/>
                <a:latin typeface="+mn-lt"/>
                <a:ea typeface="+mn-ea"/>
                <a:cs typeface="+mn-cs"/>
              </a:rPr>
              <a:t>t.text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statement_start_offset</a:t>
            </a:r>
            <a:r>
              <a:rPr lang="en-US" sz="1200" i="1" kern="1200" dirty="0" smtClean="0">
                <a:solidFill>
                  <a:schemeClr val="tx1"/>
                </a:solidFill>
                <a:effectLst/>
                <a:latin typeface="+mn-lt"/>
                <a:ea typeface="+mn-ea"/>
                <a:cs typeface="+mn-cs"/>
              </a:rPr>
              <a:t>/2, </a:t>
            </a:r>
          </a:p>
          <a:p>
            <a:r>
              <a:rPr lang="en-US" sz="1200" i="1" kern="1200" dirty="0" smtClean="0">
                <a:solidFill>
                  <a:schemeClr val="tx1"/>
                </a:solidFill>
                <a:effectLst/>
                <a:latin typeface="+mn-lt"/>
                <a:ea typeface="+mn-ea"/>
                <a:cs typeface="+mn-cs"/>
              </a:rPr>
              <a:t>case </a:t>
            </a:r>
            <a:r>
              <a:rPr lang="en-US" sz="1200" i="1" kern="1200" dirty="0" err="1" smtClean="0">
                <a:solidFill>
                  <a:schemeClr val="tx1"/>
                </a:solidFill>
                <a:effectLst/>
                <a:latin typeface="+mn-lt"/>
                <a:ea typeface="+mn-ea"/>
                <a:cs typeface="+mn-cs"/>
              </a:rPr>
              <a:t>statement_end_offset</a:t>
            </a:r>
            <a:r>
              <a:rPr lang="en-US" sz="1200" i="1" kern="1200" dirty="0" smtClean="0">
                <a:solidFill>
                  <a:schemeClr val="tx1"/>
                </a:solidFill>
                <a:effectLst/>
                <a:latin typeface="+mn-lt"/>
                <a:ea typeface="+mn-ea"/>
                <a:cs typeface="+mn-cs"/>
              </a:rPr>
              <a:t> when -1 then </a:t>
            </a:r>
            <a:r>
              <a:rPr lang="en-US" sz="1200" i="1" kern="1200" dirty="0" err="1" smtClean="0">
                <a:solidFill>
                  <a:schemeClr val="tx1"/>
                </a:solidFill>
                <a:effectLst/>
                <a:latin typeface="+mn-lt"/>
                <a:ea typeface="+mn-ea"/>
                <a:cs typeface="+mn-cs"/>
              </a:rPr>
              <a:t>datalength</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t.text</a:t>
            </a:r>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else (</a:t>
            </a:r>
            <a:r>
              <a:rPr lang="en-US" sz="1200" i="1" kern="1200" dirty="0" err="1" smtClean="0">
                <a:solidFill>
                  <a:schemeClr val="tx1"/>
                </a:solidFill>
                <a:effectLst/>
                <a:latin typeface="+mn-lt"/>
                <a:ea typeface="+mn-ea"/>
                <a:cs typeface="+mn-cs"/>
              </a:rPr>
              <a:t>statement_end_offset</a:t>
            </a:r>
            <a:r>
              <a:rPr lang="en-US" sz="1200" i="1" kern="1200" dirty="0" smtClean="0">
                <a:solidFill>
                  <a:schemeClr val="tx1"/>
                </a:solidFill>
                <a:effectLst/>
                <a:latin typeface="+mn-lt"/>
                <a:ea typeface="+mn-ea"/>
                <a:cs typeface="+mn-cs"/>
              </a:rPr>
              <a:t> - </a:t>
            </a:r>
            <a:r>
              <a:rPr lang="en-US" sz="1200" i="1" kern="1200" dirty="0" err="1" smtClean="0">
                <a:solidFill>
                  <a:schemeClr val="tx1"/>
                </a:solidFill>
                <a:effectLst/>
                <a:latin typeface="+mn-lt"/>
                <a:ea typeface="+mn-ea"/>
                <a:cs typeface="+mn-cs"/>
              </a:rPr>
              <a:t>statement_start_offset</a:t>
            </a:r>
            <a:r>
              <a:rPr lang="en-US" sz="1200" i="1" kern="1200" dirty="0" smtClean="0">
                <a:solidFill>
                  <a:schemeClr val="tx1"/>
                </a:solidFill>
                <a:effectLst/>
                <a:latin typeface="+mn-lt"/>
                <a:ea typeface="+mn-ea"/>
                <a:cs typeface="+mn-cs"/>
              </a:rPr>
              <a:t>) / 2 end)</a:t>
            </a:r>
          </a:p>
          <a:p>
            <a:r>
              <a:rPr lang="en-US" sz="1200" i="1" kern="1200" dirty="0" smtClean="0">
                <a:solidFill>
                  <a:schemeClr val="tx1"/>
                </a:solidFill>
                <a:effectLst/>
                <a:latin typeface="+mn-lt"/>
                <a:ea typeface="+mn-ea"/>
                <a:cs typeface="+mn-cs"/>
              </a:rPr>
              <a:t>FROM </a:t>
            </a:r>
            <a:r>
              <a:rPr lang="en-US" sz="1200" i="1" kern="1200" dirty="0" err="1" smtClean="0">
                <a:solidFill>
                  <a:schemeClr val="tx1"/>
                </a:solidFill>
                <a:effectLst/>
                <a:latin typeface="+mn-lt"/>
                <a:ea typeface="+mn-ea"/>
                <a:cs typeface="+mn-cs"/>
              </a:rPr>
              <a:t>sys.dm_exec_query_stats</a:t>
            </a:r>
            <a:r>
              <a:rPr lang="en-US" sz="1200" i="1" kern="1200" dirty="0" smtClean="0">
                <a:solidFill>
                  <a:schemeClr val="tx1"/>
                </a:solidFill>
                <a:effectLst/>
                <a:latin typeface="+mn-lt"/>
                <a:ea typeface="+mn-ea"/>
                <a:cs typeface="+mn-cs"/>
              </a:rPr>
              <a:t> s</a:t>
            </a:r>
          </a:p>
          <a:p>
            <a:r>
              <a:rPr lang="en-US" sz="1200" i="1" kern="1200" dirty="0" smtClean="0">
                <a:solidFill>
                  <a:schemeClr val="tx1"/>
                </a:solidFill>
                <a:effectLst/>
                <a:latin typeface="+mn-lt"/>
                <a:ea typeface="+mn-ea"/>
                <a:cs typeface="+mn-cs"/>
              </a:rPr>
              <a:t>CROSS APPLY </a:t>
            </a:r>
            <a:r>
              <a:rPr lang="en-US" sz="1200" i="1" kern="1200" dirty="0" err="1" smtClean="0">
                <a:solidFill>
                  <a:schemeClr val="tx1"/>
                </a:solidFill>
                <a:effectLst/>
                <a:latin typeface="+mn-lt"/>
                <a:ea typeface="+mn-ea"/>
                <a:cs typeface="+mn-cs"/>
              </a:rPr>
              <a:t>sys.dm_exec_sql_text</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s.sql_handle</a:t>
            </a:r>
            <a:r>
              <a:rPr lang="en-US" sz="1200" i="1" kern="1200" dirty="0" smtClean="0">
                <a:solidFill>
                  <a:schemeClr val="tx1"/>
                </a:solidFill>
                <a:effectLst/>
                <a:latin typeface="+mn-lt"/>
                <a:ea typeface="+mn-ea"/>
                <a:cs typeface="+mn-cs"/>
              </a:rPr>
              <a:t>) 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you can see each statement within the stored procedure in the </a:t>
            </a:r>
            <a:r>
              <a:rPr lang="en-US" sz="1200" b="0" kern="1200" dirty="0" smtClean="0">
                <a:solidFill>
                  <a:schemeClr val="tx1"/>
                </a:solidFill>
                <a:effectLst/>
                <a:latin typeface="+mn-lt"/>
                <a:ea typeface="+mn-ea"/>
                <a:cs typeface="+mn-cs"/>
              </a:rPr>
              <a:t>statement</a:t>
            </a:r>
            <a:r>
              <a:rPr lang="en-US" sz="1200" kern="1200" dirty="0" smtClean="0">
                <a:solidFill>
                  <a:schemeClr val="tx1"/>
                </a:solidFill>
                <a:effectLst/>
                <a:latin typeface="+mn-lt"/>
                <a:ea typeface="+mn-ea"/>
                <a:cs typeface="+mn-cs"/>
              </a:rPr>
              <a:t> column.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mechanism used for caching stored procedures will not cause a separate entry to be created if the stored procedure is called again with characters in a different case. This differs from some other mechanisms. Having each statement with its own cached plan and its own entry allows for the statement-level recompile of stored procedures in SQL Server 2005 and later.</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413479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SQL Server caches the execution plans from ad hoc queries, and if a subsequent statement matches exactly, it uses the cached plan. This feature does not require any extra work, but it is limited to exact textual matches.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By default, SQL Server does not cache zero-cost plans.</a:t>
            </a:r>
          </a:p>
          <a:p>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603862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a:solidFill>
                  <a:schemeClr val="tx1"/>
                </a:solidFill>
                <a:effectLst/>
                <a:latin typeface="+mn-lt"/>
                <a:ea typeface="+mn-ea"/>
                <a:cs typeface="+mn-cs"/>
              </a:rPr>
              <a:t>Purpose</a:t>
            </a:r>
          </a:p>
          <a:p>
            <a:r>
              <a:rPr lang="en-US" sz="1200" i="0" kern="1200" dirty="0">
                <a:solidFill>
                  <a:schemeClr val="tx1"/>
                </a:solidFill>
                <a:effectLst/>
                <a:latin typeface="+mn-lt"/>
                <a:ea typeface="+mn-ea"/>
                <a:cs typeface="+mn-cs"/>
              </a:rPr>
              <a:t>View cached ad-hoc (non parameterized) statements in cache</a:t>
            </a:r>
          </a:p>
          <a:p>
            <a:endParaRPr lang="en-US" sz="120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Objective</a:t>
            </a:r>
          </a:p>
          <a:p>
            <a:r>
              <a:rPr lang="en-US" sz="1200" i="0" kern="1200" dirty="0">
                <a:solidFill>
                  <a:schemeClr val="tx1"/>
                </a:solidFill>
                <a:effectLst/>
                <a:latin typeface="+mn-lt"/>
                <a:ea typeface="+mn-ea"/>
                <a:cs typeface="+mn-cs"/>
              </a:rPr>
              <a:t>Recognize ad-hoc statements, and how they appear in the DMVs</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Clear the procedure cache by issuing DBCC FREEPROCCACHE</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DBCC FREEPROCCACHE</a:t>
            </a:r>
          </a:p>
          <a:p>
            <a:r>
              <a:rPr lang="en-US" sz="1200" i="0" kern="1200" dirty="0">
                <a:solidFill>
                  <a:schemeClr val="tx1"/>
                </a:solidFill>
                <a:effectLst/>
                <a:latin typeface="+mn-lt"/>
                <a:ea typeface="+mn-ea"/>
                <a:cs typeface="+mn-cs"/>
              </a:rPr>
              <a:t>GO</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 run to End of setup comment */</a:t>
            </a:r>
          </a:p>
          <a:p>
            <a:r>
              <a:rPr lang="en-US" sz="1200" i="1" kern="1200" dirty="0">
                <a:solidFill>
                  <a:schemeClr val="tx1"/>
                </a:solidFill>
                <a:effectLst/>
                <a:latin typeface="+mn-lt"/>
                <a:ea typeface="+mn-ea"/>
                <a:cs typeface="+mn-cs"/>
              </a:rPr>
              <a:t>USE </a:t>
            </a:r>
            <a:r>
              <a:rPr lang="en-US" sz="1200" i="1" kern="1200" dirty="0" err="1">
                <a:solidFill>
                  <a:schemeClr val="tx1"/>
                </a:solidFill>
                <a:effectLst/>
                <a:latin typeface="+mn-lt"/>
                <a:ea typeface="+mn-ea"/>
                <a:cs typeface="+mn-cs"/>
              </a:rPr>
              <a:t>AdventureWorksPTO</a:t>
            </a:r>
            <a:r>
              <a:rPr lang="en-US" sz="1200" i="1" kern="1200" dirty="0">
                <a:solidFill>
                  <a:schemeClr val="tx1"/>
                </a:solidFill>
                <a:effectLst/>
                <a:latin typeface="+mn-lt"/>
                <a:ea typeface="+mn-ea"/>
                <a:cs typeface="+mn-cs"/>
              </a:rPr>
              <a:t>;</a:t>
            </a:r>
          </a:p>
          <a:p>
            <a:r>
              <a:rPr lang="en-US" sz="1200" i="1" kern="1200" dirty="0">
                <a:solidFill>
                  <a:schemeClr val="tx1"/>
                </a:solidFill>
                <a:effectLst/>
                <a:latin typeface="+mn-lt"/>
                <a:ea typeface="+mn-ea"/>
                <a:cs typeface="+mn-cs"/>
              </a:rPr>
              <a:t>GO</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 free the procedure cache to get rid of all the noise:</a:t>
            </a: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DBCC FREEPROCCACHE;</a:t>
            </a:r>
          </a:p>
          <a:p>
            <a:r>
              <a:rPr lang="en-US" sz="1200" i="1" kern="1200" dirty="0">
                <a:solidFill>
                  <a:schemeClr val="tx1"/>
                </a:solidFill>
                <a:effectLst/>
                <a:latin typeface="+mn-lt"/>
                <a:ea typeface="+mn-ea"/>
                <a:cs typeface="+mn-cs"/>
              </a:rPr>
              <a:t>GO</a:t>
            </a:r>
          </a:p>
          <a:p>
            <a:r>
              <a:rPr lang="en-US" sz="1200" i="1" kern="1200" dirty="0">
                <a:solidFill>
                  <a:schemeClr val="tx1"/>
                </a:solidFill>
                <a:effectLst/>
                <a:latin typeface="+mn-lt"/>
                <a:ea typeface="+mn-ea"/>
                <a:cs typeface="+mn-cs"/>
              </a:rPr>
              <a:t>/* End of setup </a:t>
            </a:r>
            <a:r>
              <a:rPr lang="en-US" sz="1200" i="1" kern="1200" dirty="0">
                <a:solidFill>
                  <a:schemeClr val="tx1"/>
                </a:solidFill>
                <a:effectLst/>
                <a:latin typeface="+mn-lt"/>
                <a:cs typeface="+mn-cs"/>
              </a:rPr>
              <a:t>*/</a:t>
            </a:r>
            <a:endParaRPr lang="en-US" sz="1300" b="0" i="0" kern="1200" dirty="0">
              <a:solidFill>
                <a:schemeClr val="tx1"/>
              </a:solidFill>
              <a:effectLst/>
              <a:latin typeface="+mn-lt"/>
              <a:ea typeface="ＭＳ Ｐゴシック" charset="-128"/>
              <a:cs typeface="+mn-cs"/>
            </a:endParaRPr>
          </a:p>
          <a:p>
            <a:endParaRPr lang="en-US" sz="1300" b="0" i="0" kern="1200" dirty="0">
              <a:solidFill>
                <a:schemeClr val="tx1"/>
              </a:solidFill>
              <a:effectLst/>
              <a:latin typeface="+mn-lt"/>
              <a:ea typeface="ＭＳ Ｐゴシック" charset="-128"/>
              <a:cs typeface="+mn-cs"/>
            </a:endParaRPr>
          </a:p>
          <a:p>
            <a:r>
              <a:rPr lang="en-US" sz="1200" i="0" kern="1200" dirty="0">
                <a:solidFill>
                  <a:schemeClr val="tx1"/>
                </a:solidFill>
                <a:effectLst/>
                <a:latin typeface="+mn-lt"/>
                <a:ea typeface="+mn-ea"/>
                <a:cs typeface="+mn-cs"/>
              </a:rPr>
              <a:t>Issue the following one at a time:</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SELECT * FROM </a:t>
            </a:r>
            <a:r>
              <a:rPr lang="en-US" sz="1200" i="1" kern="1200" dirty="0" err="1">
                <a:solidFill>
                  <a:schemeClr val="tx1"/>
                </a:solidFill>
                <a:effectLst/>
                <a:latin typeface="+mn-lt"/>
                <a:ea typeface="+mn-ea"/>
                <a:cs typeface="+mn-cs"/>
              </a:rPr>
              <a:t>Person.Address</a:t>
            </a:r>
            <a:r>
              <a:rPr lang="en-US" sz="1200" i="1" kern="1200" dirty="0">
                <a:solidFill>
                  <a:schemeClr val="tx1"/>
                </a:solidFill>
                <a:effectLst/>
                <a:latin typeface="+mn-lt"/>
                <a:ea typeface="+mn-ea"/>
                <a:cs typeface="+mn-cs"/>
              </a:rPr>
              <a:t> WHERE </a:t>
            </a:r>
            <a:r>
              <a:rPr lang="en-US" sz="1200" i="1" kern="1200" dirty="0" err="1">
                <a:solidFill>
                  <a:schemeClr val="tx1"/>
                </a:solidFill>
                <a:effectLst/>
                <a:latin typeface="+mn-lt"/>
                <a:ea typeface="+mn-ea"/>
                <a:cs typeface="+mn-cs"/>
              </a:rPr>
              <a:t>AddressID in (1,2)</a:t>
            </a:r>
            <a:r>
              <a:rPr lang="en-US" sz="1200" i="1" kern="1200" dirty="0">
                <a:solidFill>
                  <a:schemeClr val="tx1"/>
                </a:solidFill>
                <a:effectLst/>
                <a:latin typeface="+mn-lt"/>
                <a:ea typeface="+mn-ea"/>
                <a:cs typeface="+mn-cs"/>
              </a:rPr>
              <a:t> </a:t>
            </a:r>
          </a:p>
          <a:p>
            <a:r>
              <a:rPr lang="en-US" sz="1200" i="1" kern="1200" dirty="0">
                <a:solidFill>
                  <a:schemeClr val="tx1"/>
                </a:solidFill>
                <a:effectLst/>
                <a:latin typeface="+mn-lt"/>
                <a:ea typeface="+mn-ea"/>
                <a:cs typeface="+mn-cs"/>
              </a:rPr>
              <a:t>SELECT * FROM </a:t>
            </a:r>
            <a:r>
              <a:rPr lang="en-US" sz="1200" i="1" kern="1200" dirty="0" err="1">
                <a:solidFill>
                  <a:schemeClr val="tx1"/>
                </a:solidFill>
                <a:effectLst/>
                <a:latin typeface="+mn-lt"/>
                <a:ea typeface="+mn-ea"/>
                <a:cs typeface="+mn-cs"/>
              </a:rPr>
              <a:t>Person.Address</a:t>
            </a:r>
            <a:r>
              <a:rPr lang="en-US" sz="1200" i="1" kern="1200" dirty="0">
                <a:solidFill>
                  <a:schemeClr val="tx1"/>
                </a:solidFill>
                <a:effectLst/>
                <a:latin typeface="+mn-lt"/>
                <a:ea typeface="+mn-ea"/>
                <a:cs typeface="+mn-cs"/>
              </a:rPr>
              <a:t> WHERE </a:t>
            </a:r>
            <a:r>
              <a:rPr lang="en-US" sz="1200" i="1" kern="1200" dirty="0" err="1">
                <a:solidFill>
                  <a:schemeClr val="tx1"/>
                </a:solidFill>
                <a:effectLst/>
                <a:latin typeface="+mn-lt"/>
                <a:ea typeface="+mn-ea"/>
                <a:cs typeface="+mn-cs"/>
              </a:rPr>
              <a:t>AddressID</a:t>
            </a:r>
            <a:r>
              <a:rPr lang="en-US" sz="1200" i="1" kern="1200" dirty="0">
                <a:solidFill>
                  <a:schemeClr val="tx1"/>
                </a:solidFill>
                <a:effectLst/>
                <a:latin typeface="+mn-lt"/>
                <a:ea typeface="+mn-ea"/>
                <a:cs typeface="+mn-cs"/>
              </a:rPr>
              <a:t> in (2,1) </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Issue the following query, and locate what we executed in step 2:</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SELECT </a:t>
            </a:r>
            <a:r>
              <a:rPr lang="en-US" sz="1200" i="1" kern="1200" dirty="0" err="1">
                <a:solidFill>
                  <a:schemeClr val="tx1"/>
                </a:solidFill>
                <a:effectLst/>
                <a:latin typeface="+mn-lt"/>
                <a:ea typeface="+mn-ea"/>
                <a:cs typeface="+mn-cs"/>
              </a:rPr>
              <a:t>s.sql_handle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s.statement_start_offset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s.statement_end_offset</a:t>
            </a:r>
            <a:r>
              <a:rPr lang="en-US" sz="1200" i="1" kern="1200" dirty="0">
                <a:solidFill>
                  <a:schemeClr val="tx1"/>
                </a:solidFill>
                <a:effectLst/>
                <a:latin typeface="+mn-lt"/>
                <a:ea typeface="+mn-ea"/>
                <a:cs typeface="+mn-cs"/>
              </a:rPr>
              <a:t>, </a:t>
            </a:r>
          </a:p>
          <a:p>
            <a:r>
              <a:rPr lang="en-US" sz="1200" i="1" kern="1200" dirty="0" err="1">
                <a:solidFill>
                  <a:schemeClr val="tx1"/>
                </a:solidFill>
                <a:effectLst/>
                <a:latin typeface="+mn-lt"/>
                <a:ea typeface="+mn-ea"/>
                <a:cs typeface="+mn-cs"/>
              </a:rPr>
              <a:t>s.creation_time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s.last_execution_time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t.text</a:t>
            </a:r>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FROM </a:t>
            </a:r>
            <a:r>
              <a:rPr lang="en-US" sz="1200" i="1" kern="1200" dirty="0" err="1">
                <a:solidFill>
                  <a:schemeClr val="tx1"/>
                </a:solidFill>
                <a:effectLst/>
                <a:latin typeface="+mn-lt"/>
                <a:ea typeface="+mn-ea"/>
                <a:cs typeface="+mn-cs"/>
              </a:rPr>
              <a:t>sys.dm_exec_query_stats</a:t>
            </a:r>
            <a:r>
              <a:rPr lang="en-US" sz="1200" i="1" kern="1200" dirty="0">
                <a:solidFill>
                  <a:schemeClr val="tx1"/>
                </a:solidFill>
                <a:effectLst/>
                <a:latin typeface="+mn-lt"/>
                <a:ea typeface="+mn-ea"/>
                <a:cs typeface="+mn-cs"/>
              </a:rPr>
              <a:t> s</a:t>
            </a:r>
          </a:p>
          <a:p>
            <a:r>
              <a:rPr lang="en-US" sz="1200" i="1" kern="1200" dirty="0">
                <a:solidFill>
                  <a:schemeClr val="tx1"/>
                </a:solidFill>
                <a:effectLst/>
                <a:latin typeface="+mn-lt"/>
                <a:ea typeface="+mn-ea"/>
                <a:cs typeface="+mn-cs"/>
              </a:rPr>
              <a:t>CROSS APPLY </a:t>
            </a:r>
            <a:r>
              <a:rPr lang="en-US" sz="1200" i="1" kern="1200" dirty="0" err="1">
                <a:solidFill>
                  <a:schemeClr val="tx1"/>
                </a:solidFill>
                <a:effectLst/>
                <a:latin typeface="+mn-lt"/>
                <a:ea typeface="+mn-ea"/>
                <a:cs typeface="+mn-cs"/>
              </a:rPr>
              <a:t>sys.dm_exec_sql_text</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s.sql_handle</a:t>
            </a:r>
            <a:r>
              <a:rPr lang="en-US" sz="1200" i="1" kern="1200" dirty="0">
                <a:solidFill>
                  <a:schemeClr val="tx1"/>
                </a:solidFill>
                <a:effectLst/>
                <a:latin typeface="+mn-lt"/>
                <a:ea typeface="+mn-ea"/>
                <a:cs typeface="+mn-cs"/>
              </a:rPr>
              <a:t>) t</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Experiment with changing capitalization, or white spaces to create additional entries in cache for the same statement.</a:t>
            </a:r>
          </a:p>
          <a:p>
            <a:endParaRPr lang="en-US" sz="1200" i="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2784816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fontScale="90000"/>
          </a:bodyPr>
          <a:lstStyle/>
          <a:p>
            <a:r>
              <a:rPr lang="en-US"/>
              <a:t>Lesson </a:t>
            </a:r>
            <a:r>
              <a:rPr lang="en-US" smtClean="0"/>
              <a:t>24: </a:t>
            </a:r>
            <a:r>
              <a:rPr lang="en-US" dirty="0"/>
              <a:t>Caching and Query Considerations</a:t>
            </a:r>
          </a:p>
        </p:txBody>
      </p:sp>
      <p:sp>
        <p:nvSpPr>
          <p:cNvPr id="10" name="Content Placeholder 9"/>
          <p:cNvSpPr>
            <a:spLocks noGrp="1"/>
          </p:cNvSpPr>
          <p:nvPr>
            <p:ph type="subTitle" idx="1"/>
          </p:nvPr>
        </p:nvSpPr>
        <p:spPr/>
        <p:txBody>
          <a:bodyPr>
            <a:normAutofit/>
          </a:bodyPr>
          <a:lstStyle/>
          <a:p>
            <a:pPr lvl="0"/>
            <a:r>
              <a:rPr lang="en-US" sz="2400" i="1" dirty="0"/>
              <a:t>Execution Plan Caching</a:t>
            </a:r>
          </a:p>
          <a:p>
            <a:pPr lvl="0"/>
            <a:r>
              <a:rPr lang="en-US" sz="2400" i="1" dirty="0"/>
              <a:t>Ad Hoc Plan Caching</a:t>
            </a:r>
          </a:p>
          <a:p>
            <a:pPr lvl="0"/>
            <a:r>
              <a:rPr lang="en-US" sz="2400" i="1" dirty="0"/>
              <a:t>Auto-Parameterization</a:t>
            </a:r>
          </a:p>
          <a:p>
            <a:pPr lvl="0"/>
            <a:r>
              <a:rPr lang="en-US" sz="2400" i="1" dirty="0"/>
              <a:t>Using the </a:t>
            </a:r>
            <a:r>
              <a:rPr lang="en-US" sz="2400" i="1" dirty="0" err="1"/>
              <a:t>sp_executesql</a:t>
            </a:r>
            <a:r>
              <a:rPr lang="en-US" sz="2400" i="1" dirty="0"/>
              <a:t> Command</a:t>
            </a:r>
          </a:p>
          <a:p>
            <a:pPr lvl="0"/>
            <a:r>
              <a:rPr lang="en-US" sz="2400" i="1" dirty="0"/>
              <a:t>Selecting a Caching Mechanism</a:t>
            </a:r>
          </a:p>
          <a:p>
            <a:pPr lvl="0"/>
            <a:r>
              <a:rPr lang="en-US" sz="2400" i="1" dirty="0"/>
              <a:t>Optimizing Cache Lookup</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dirty="0">
              <a:solidFill>
                <a:prstClr val="white"/>
              </a:solidFill>
            </a:endParaRPr>
          </a:p>
        </p:txBody>
      </p:sp>
    </p:spTree>
    <p:extLst>
      <p:ext uri="{BB962C8B-B14F-4D97-AF65-F5344CB8AC3E}">
        <p14:creationId xmlns:p14="http://schemas.microsoft.com/office/powerpoint/2010/main" val="90251123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for ad hoc workloads</a:t>
            </a:r>
          </a:p>
        </p:txBody>
      </p:sp>
      <p:sp>
        <p:nvSpPr>
          <p:cNvPr id="3" name="Content Placeholder 2"/>
          <p:cNvSpPr>
            <a:spLocks noGrp="1"/>
          </p:cNvSpPr>
          <p:nvPr>
            <p:ph idx="1"/>
          </p:nvPr>
        </p:nvSpPr>
        <p:spPr/>
        <p:txBody>
          <a:bodyPr/>
          <a:lstStyle/>
          <a:p>
            <a:r>
              <a:rPr lang="en-US" dirty="0"/>
              <a:t>Available beginning with SQL Server 2008</a:t>
            </a:r>
          </a:p>
          <a:p>
            <a:r>
              <a:rPr lang="en-US" dirty="0"/>
              <a:t>Good for Workloads with many Single Use Batches</a:t>
            </a:r>
          </a:p>
          <a:p>
            <a:r>
              <a:rPr lang="en-US" dirty="0" err="1"/>
              <a:t>Sp_configure</a:t>
            </a:r>
            <a:r>
              <a:rPr lang="en-US" dirty="0"/>
              <a:t> and Management Studio Server Option</a:t>
            </a:r>
          </a:p>
          <a:p>
            <a:r>
              <a:rPr lang="en-US" dirty="0"/>
              <a:t>Relieves memory pressure by not storing full compiled plans on first execution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414688817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Simple </a:t>
            </a:r>
            <a:r>
              <a:rPr lang="en-US" dirty="0" smtClean="0"/>
              <a:t>Parameterization</a:t>
            </a:r>
            <a:endParaRPr lang="en-US" dirty="0"/>
          </a:p>
        </p:txBody>
      </p:sp>
      <p:sp>
        <p:nvSpPr>
          <p:cNvPr id="3" name="Content Placeholder 2"/>
          <p:cNvSpPr>
            <a:spLocks noGrp="1"/>
          </p:cNvSpPr>
          <p:nvPr>
            <p:ph idx="1"/>
          </p:nvPr>
        </p:nvSpPr>
        <p:spPr/>
        <p:txBody>
          <a:bodyPr/>
          <a:lstStyle/>
          <a:p>
            <a:r>
              <a:rPr lang="en-US" dirty="0" smtClean="0"/>
              <a:t>For </a:t>
            </a:r>
            <a:r>
              <a:rPr lang="en-US" dirty="0"/>
              <a:t>SQL statements executed without parameters</a:t>
            </a:r>
          </a:p>
          <a:p>
            <a:r>
              <a:rPr lang="en-US" dirty="0"/>
              <a:t>SQL Server parameterizes the statement internally</a:t>
            </a:r>
          </a:p>
          <a:p>
            <a:r>
              <a:rPr lang="en-US" dirty="0"/>
              <a:t>Primarily works for simple SQL statements (relatively small class of queries)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24351702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Forced </a:t>
            </a:r>
            <a:r>
              <a:rPr lang="en-US" dirty="0" smtClean="0"/>
              <a:t>parameterization and Plan Guides</a:t>
            </a:r>
            <a:endParaRPr lang="en-US" dirty="0"/>
          </a:p>
        </p:txBody>
      </p:sp>
      <p:sp>
        <p:nvSpPr>
          <p:cNvPr id="3" name="Content Placeholder 2"/>
          <p:cNvSpPr>
            <a:spLocks noGrp="1"/>
          </p:cNvSpPr>
          <p:nvPr>
            <p:ph idx="1"/>
          </p:nvPr>
        </p:nvSpPr>
        <p:spPr/>
        <p:txBody>
          <a:bodyPr/>
          <a:lstStyle/>
          <a:p>
            <a:r>
              <a:rPr lang="en-US" dirty="0" smtClean="0"/>
              <a:t>Enabled </a:t>
            </a:r>
            <a:r>
              <a:rPr lang="en-US" dirty="0"/>
              <a:t>by using ALTER DATABASE</a:t>
            </a:r>
          </a:p>
          <a:p>
            <a:r>
              <a:rPr lang="en-US" dirty="0"/>
              <a:t>May help environments with high volumes of concurrent </a:t>
            </a:r>
            <a:r>
              <a:rPr lang="en-US" dirty="0" err="1"/>
              <a:t>adhoc</a:t>
            </a:r>
            <a:r>
              <a:rPr lang="en-US" dirty="0"/>
              <a:t> SQL </a:t>
            </a:r>
            <a:r>
              <a:rPr lang="en-US" dirty="0" smtClean="0"/>
              <a:t>statements</a:t>
            </a:r>
          </a:p>
          <a:p>
            <a:r>
              <a:rPr lang="en-US" dirty="0" smtClean="0"/>
              <a:t>Workaround </a:t>
            </a:r>
            <a:r>
              <a:rPr lang="en-US" dirty="0"/>
              <a:t>using Plan Guides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5393286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Identify Auto-Parameterized Statements in Cache</a:t>
            </a:r>
          </a:p>
        </p:txBody>
      </p:sp>
      <p:sp>
        <p:nvSpPr>
          <p:cNvPr id="3" name="Subtitle 2"/>
          <p:cNvSpPr>
            <a:spLocks noGrp="1"/>
          </p:cNvSpPr>
          <p:nvPr>
            <p:ph type="subTitle" idx="1"/>
          </p:nvPr>
        </p:nvSpPr>
        <p:spPr/>
        <p:txBody>
          <a:bodyPr/>
          <a:lstStyle/>
          <a:p>
            <a:r>
              <a:rPr lang="en-US" dirty="0"/>
              <a:t>Run the script to setup the demonstration including clearing the cache</a:t>
            </a:r>
          </a:p>
          <a:p>
            <a:r>
              <a:rPr lang="en-US" dirty="0"/>
              <a:t>Run the </a:t>
            </a:r>
            <a:r>
              <a:rPr lang="en-US" dirty="0" smtClean="0"/>
              <a:t>example </a:t>
            </a:r>
            <a:r>
              <a:rPr lang="en-US" dirty="0"/>
              <a:t>queries</a:t>
            </a:r>
          </a:p>
          <a:p>
            <a:r>
              <a:rPr lang="en-US" dirty="0"/>
              <a:t>Analyze the </a:t>
            </a:r>
            <a:r>
              <a:rPr lang="en-US" dirty="0" smtClean="0"/>
              <a:t>results</a:t>
            </a:r>
          </a:p>
          <a:p>
            <a:r>
              <a:rPr lang="en-US" dirty="0" smtClean="0"/>
              <a:t>Experiment</a:t>
            </a:r>
            <a:endParaRPr lang="en-US" dirty="0"/>
          </a:p>
          <a:p>
            <a:endParaRPr lang="en-US" dirty="0"/>
          </a:p>
        </p:txBody>
      </p:sp>
      <p:sp>
        <p:nvSpPr>
          <p:cNvPr id="4" name="Footer Placeholder 3"/>
          <p:cNvSpPr>
            <a:spLocks noGrp="1"/>
          </p:cNvSpPr>
          <p:nvPr>
            <p:ph type="ftr" sz="quarter" idx="11"/>
          </p:nvPr>
        </p:nvSpPr>
        <p:spPr/>
        <p:txBody>
          <a:bodyPr/>
          <a:lstStyle/>
          <a:p>
            <a:r>
              <a:rPr lang="en-US" smtClean="0">
                <a:solidFill>
                  <a:prstClr val="black"/>
                </a:solidFill>
              </a:rPr>
              <a:t>Microsoft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2351206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Fingerprints</a:t>
            </a:r>
            <a:endParaRPr lang="en-US" dirty="0"/>
          </a:p>
        </p:txBody>
      </p:sp>
      <p:sp>
        <p:nvSpPr>
          <p:cNvPr id="3" name="Content Placeholder 2"/>
          <p:cNvSpPr>
            <a:spLocks noGrp="1"/>
          </p:cNvSpPr>
          <p:nvPr>
            <p:ph idx="1"/>
          </p:nvPr>
        </p:nvSpPr>
        <p:spPr/>
        <p:txBody>
          <a:bodyPr/>
          <a:lstStyle/>
          <a:p>
            <a:r>
              <a:rPr lang="en-US" dirty="0"/>
              <a:t>Query Fingerprint</a:t>
            </a:r>
          </a:p>
          <a:p>
            <a:pPr lvl="1"/>
            <a:r>
              <a:rPr lang="en-US" dirty="0" err="1"/>
              <a:t>Query_hash</a:t>
            </a:r>
            <a:endParaRPr lang="en-US" dirty="0"/>
          </a:p>
          <a:p>
            <a:pPr lvl="1"/>
            <a:r>
              <a:rPr lang="en-US" dirty="0"/>
              <a:t>Useful to determine queries which should be </a:t>
            </a:r>
            <a:r>
              <a:rPr lang="en-US" dirty="0" smtClean="0"/>
              <a:t>parameterized</a:t>
            </a:r>
          </a:p>
          <a:p>
            <a:r>
              <a:rPr lang="en-US" dirty="0" smtClean="0"/>
              <a:t>How to use Query Fingerprints</a:t>
            </a:r>
          </a:p>
          <a:p>
            <a:pPr lvl="1"/>
            <a:r>
              <a:rPr lang="en-US" dirty="0" err="1" smtClean="0"/>
              <a:t>sys.dm_exec_requests</a:t>
            </a:r>
            <a:endParaRPr lang="en-US" dirty="0" smtClean="0"/>
          </a:p>
          <a:p>
            <a:pPr lvl="1"/>
            <a:r>
              <a:rPr lang="en-US" dirty="0" err="1" smtClean="0"/>
              <a:t>sys.dm_exec_query_stats</a:t>
            </a:r>
            <a:endParaRPr lang="en-US" dirty="0" smtClean="0"/>
          </a:p>
          <a:p>
            <a:r>
              <a:rPr lang="en-US" dirty="0" smtClean="0"/>
              <a:t>Useful for finding queries that can benefit from parameterization. </a:t>
            </a:r>
            <a:endParaRPr lang="en-US" dirty="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10327058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Plan Fingerprints</a:t>
            </a:r>
          </a:p>
        </p:txBody>
      </p:sp>
      <p:sp>
        <p:nvSpPr>
          <p:cNvPr id="3" name="Content Placeholder 2"/>
          <p:cNvSpPr>
            <a:spLocks noGrp="1"/>
          </p:cNvSpPr>
          <p:nvPr>
            <p:ph idx="1"/>
          </p:nvPr>
        </p:nvSpPr>
        <p:spPr/>
        <p:txBody>
          <a:bodyPr/>
          <a:lstStyle/>
          <a:p>
            <a:r>
              <a:rPr lang="en-US" dirty="0"/>
              <a:t>Query Plan Fingerprints</a:t>
            </a:r>
          </a:p>
          <a:p>
            <a:pPr lvl="1"/>
            <a:r>
              <a:rPr lang="en-US" dirty="0" err="1" smtClean="0"/>
              <a:t>Query_plan_hash</a:t>
            </a:r>
            <a:endParaRPr lang="en-US" dirty="0"/>
          </a:p>
          <a:p>
            <a:pPr lvl="1"/>
            <a:r>
              <a:rPr lang="en-US" dirty="0"/>
              <a:t>Useful to determine queries with the same plan</a:t>
            </a:r>
          </a:p>
          <a:p>
            <a:pPr lvl="1"/>
            <a:r>
              <a:rPr lang="en-US" dirty="0"/>
              <a:t>Can be used to determine if the query plan has changed</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38576660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sp_executesql</a:t>
            </a:r>
            <a:r>
              <a:rPr lang="en-US" dirty="0"/>
              <a:t> Stored Procedure</a:t>
            </a:r>
          </a:p>
        </p:txBody>
      </p:sp>
      <p:sp>
        <p:nvSpPr>
          <p:cNvPr id="3" name="Content Placeholder 2"/>
          <p:cNvSpPr>
            <a:spLocks noGrp="1"/>
          </p:cNvSpPr>
          <p:nvPr>
            <p:ph idx="1"/>
          </p:nvPr>
        </p:nvSpPr>
        <p:spPr/>
        <p:txBody>
          <a:bodyPr/>
          <a:lstStyle/>
          <a:p>
            <a:r>
              <a:rPr lang="en-US" dirty="0" err="1"/>
              <a:t>sp_executesql</a:t>
            </a:r>
            <a:r>
              <a:rPr lang="en-US" dirty="0"/>
              <a:t> is preferred over EXECUTE (EXEC) to execute a string</a:t>
            </a:r>
          </a:p>
          <a:p>
            <a:r>
              <a:rPr lang="en-US" dirty="0" err="1"/>
              <a:t>sp_executesql</a:t>
            </a:r>
            <a:r>
              <a:rPr lang="en-US" dirty="0"/>
              <a:t> supports the setting of parameter values separately from the T-SQL string</a:t>
            </a:r>
          </a:p>
          <a:p>
            <a:r>
              <a:rPr lang="en-US" dirty="0" err="1"/>
              <a:t>sp_executesql</a:t>
            </a:r>
            <a:r>
              <a:rPr lang="en-US" dirty="0"/>
              <a:t> increases the likelihood that SQL Server can match and reuse plans for subsequent executions</a:t>
            </a:r>
          </a:p>
          <a:p>
            <a:r>
              <a:rPr lang="en-US" dirty="0"/>
              <a:t>You can use SQL Server Profiler to identify opportunities for </a:t>
            </a:r>
            <a:r>
              <a:rPr lang="en-US" dirty="0" err="1"/>
              <a:t>sp_executesql</a:t>
            </a:r>
            <a:endParaRPr lang="en-US" dirty="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367595670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sp_executesql</a:t>
            </a:r>
            <a:endParaRPr lang="en-US" dirty="0"/>
          </a:p>
        </p:txBody>
      </p:sp>
      <p:sp>
        <p:nvSpPr>
          <p:cNvPr id="3" name="Subtitle 2"/>
          <p:cNvSpPr>
            <a:spLocks noGrp="1"/>
          </p:cNvSpPr>
          <p:nvPr>
            <p:ph type="subTitle" idx="1"/>
          </p:nvPr>
        </p:nvSpPr>
        <p:spPr/>
        <p:txBody>
          <a:bodyPr/>
          <a:lstStyle/>
          <a:p>
            <a:pPr marL="0" indent="0">
              <a:buNone/>
            </a:pPr>
            <a:r>
              <a:rPr lang="en-US" dirty="0"/>
              <a:t>Purpose:</a:t>
            </a:r>
          </a:p>
          <a:p>
            <a:r>
              <a:rPr lang="en-US" dirty="0"/>
              <a:t>Use </a:t>
            </a:r>
            <a:r>
              <a:rPr lang="en-US" dirty="0" err="1"/>
              <a:t>sp_executesql</a:t>
            </a:r>
            <a:r>
              <a:rPr lang="en-US" dirty="0"/>
              <a:t> to parameterize dynamic </a:t>
            </a:r>
            <a:r>
              <a:rPr lang="en-US" dirty="0" smtClean="0"/>
              <a:t>SQL</a:t>
            </a:r>
          </a:p>
          <a:p>
            <a:endParaRPr lang="en-US" dirty="0"/>
          </a:p>
          <a:p>
            <a:pPr marL="0" indent="0">
              <a:buNone/>
            </a:pPr>
            <a:r>
              <a:rPr lang="en-US" dirty="0"/>
              <a:t>Objective:</a:t>
            </a:r>
          </a:p>
          <a:p>
            <a:r>
              <a:rPr lang="en-US" dirty="0"/>
              <a:t>Understand how to use </a:t>
            </a:r>
            <a:r>
              <a:rPr lang="en-US" dirty="0" err="1"/>
              <a:t>sp_executeSQL</a:t>
            </a:r>
            <a:r>
              <a:rPr lang="en-US" dirty="0"/>
              <a:t>, and what executions look like when viewing the DMVs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black"/>
                </a:solidFill>
              </a:rPr>
              <a:t>Microsoft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15741629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and Execute</a:t>
            </a:r>
          </a:p>
        </p:txBody>
      </p:sp>
      <p:sp>
        <p:nvSpPr>
          <p:cNvPr id="3" name="Content Placeholder 2"/>
          <p:cNvSpPr>
            <a:spLocks noGrp="1"/>
          </p:cNvSpPr>
          <p:nvPr>
            <p:ph idx="1"/>
          </p:nvPr>
        </p:nvSpPr>
        <p:spPr/>
        <p:txBody>
          <a:bodyPr/>
          <a:lstStyle/>
          <a:p>
            <a:r>
              <a:rPr lang="en-US" dirty="0"/>
              <a:t>Usually used with </a:t>
            </a:r>
            <a:r>
              <a:rPr lang="en-US"/>
              <a:t>parameterized </a:t>
            </a:r>
            <a:r>
              <a:rPr lang="en-US" smtClean="0"/>
              <a:t>queries?</a:t>
            </a:r>
            <a:endParaRPr lang="en-US" dirty="0"/>
          </a:p>
          <a:p>
            <a:r>
              <a:rPr lang="en-US" dirty="0"/>
              <a:t>Best for queries that will be executed repeatedly with different </a:t>
            </a:r>
            <a:r>
              <a:rPr lang="en-US" dirty="0" smtClean="0"/>
              <a:t>values?</a:t>
            </a:r>
          </a:p>
          <a:p>
            <a:r>
              <a:rPr lang="en-US" dirty="0" smtClean="0"/>
              <a:t>You can define parameterization for a query using what system stored procedure?</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17</a:t>
            </a:fld>
            <a:endParaRPr lang="en-US" dirty="0">
              <a:solidFill>
                <a:prstClr val="white"/>
              </a:solidFill>
            </a:endParaRPr>
          </a:p>
        </p:txBody>
      </p:sp>
    </p:spTree>
    <p:extLst>
      <p:ext uri="{BB962C8B-B14F-4D97-AF65-F5344CB8AC3E}">
        <p14:creationId xmlns:p14="http://schemas.microsoft.com/office/powerpoint/2010/main" val="118368742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Caching Mechanism</a:t>
            </a:r>
          </a:p>
        </p:txBody>
      </p:sp>
      <p:sp>
        <p:nvSpPr>
          <p:cNvPr id="3" name="Content Placeholder 2"/>
          <p:cNvSpPr>
            <a:spLocks noGrp="1"/>
          </p:cNvSpPr>
          <p:nvPr>
            <p:ph idx="1"/>
          </p:nvPr>
        </p:nvSpPr>
        <p:spPr/>
        <p:txBody>
          <a:bodyPr>
            <a:normAutofit/>
          </a:bodyPr>
          <a:lstStyle/>
          <a:p>
            <a:r>
              <a:rPr lang="en-US" dirty="0"/>
              <a:t>Stored procedures </a:t>
            </a:r>
          </a:p>
          <a:p>
            <a:pPr lvl="1"/>
            <a:r>
              <a:rPr lang="en-US" dirty="0"/>
              <a:t>Preferred over other methods</a:t>
            </a:r>
          </a:p>
          <a:p>
            <a:pPr lvl="1"/>
            <a:r>
              <a:rPr lang="en-US" dirty="0"/>
              <a:t>Limits application portability if supporting multiple RDBMS platforms</a:t>
            </a:r>
          </a:p>
          <a:p>
            <a:r>
              <a:rPr lang="en-US" dirty="0"/>
              <a:t>Ad hoc caching </a:t>
            </a:r>
          </a:p>
          <a:p>
            <a:pPr lvl="1"/>
            <a:r>
              <a:rPr lang="en-US" dirty="0"/>
              <a:t>Useful in very limited scenarios for simple queries</a:t>
            </a:r>
          </a:p>
          <a:p>
            <a:r>
              <a:rPr lang="en-US" dirty="0"/>
              <a:t>Auto-parameterization </a:t>
            </a:r>
          </a:p>
          <a:p>
            <a:pPr lvl="1"/>
            <a:r>
              <a:rPr lang="en-US" dirty="0"/>
              <a:t>Only for applications that cannot be modified</a:t>
            </a:r>
          </a:p>
          <a:p>
            <a:r>
              <a:rPr lang="en-US" dirty="0"/>
              <a:t>The </a:t>
            </a:r>
            <a:r>
              <a:rPr lang="en-US" dirty="0" err="1"/>
              <a:t>sp_executesql</a:t>
            </a:r>
            <a:r>
              <a:rPr lang="en-US" dirty="0"/>
              <a:t> procedure</a:t>
            </a:r>
          </a:p>
          <a:p>
            <a:pPr lvl="1"/>
            <a:r>
              <a:rPr lang="en-US" dirty="0"/>
              <a:t>Preferred for executing dynamic SQL</a:t>
            </a:r>
          </a:p>
          <a:p>
            <a:r>
              <a:rPr lang="en-US" dirty="0"/>
              <a:t>Prepare and execute</a:t>
            </a:r>
          </a:p>
          <a:p>
            <a:pPr lvl="1"/>
            <a:r>
              <a:rPr lang="en-US" dirty="0"/>
              <a:t>For applications where parameters are known</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12491683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Cache Lookup</a:t>
            </a:r>
          </a:p>
        </p:txBody>
      </p:sp>
      <p:sp>
        <p:nvSpPr>
          <p:cNvPr id="3" name="Content Placeholder 2"/>
          <p:cNvSpPr>
            <a:spLocks noGrp="1"/>
          </p:cNvSpPr>
          <p:nvPr>
            <p:ph idx="1"/>
          </p:nvPr>
        </p:nvSpPr>
        <p:spPr/>
        <p:txBody>
          <a:bodyPr/>
          <a:lstStyle/>
          <a:p>
            <a:r>
              <a:rPr lang="en-US" dirty="0"/>
              <a:t>Do not begin stored procedure name </a:t>
            </a:r>
            <a:r>
              <a:rPr lang="en-US" dirty="0" err="1"/>
              <a:t>sp</a:t>
            </a:r>
            <a:r>
              <a:rPr lang="en-US" dirty="0"/>
              <a:t>_, </a:t>
            </a:r>
            <a:r>
              <a:rPr lang="en-US" dirty="0" err="1"/>
              <a:t>xp</a:t>
            </a:r>
            <a:r>
              <a:rPr lang="en-US" dirty="0"/>
              <a:t>_ or </a:t>
            </a:r>
            <a:r>
              <a:rPr lang="en-US" dirty="0" err="1"/>
              <a:t>fn</a:t>
            </a:r>
            <a:r>
              <a:rPr lang="en-US" dirty="0"/>
              <a:t>_</a:t>
            </a:r>
          </a:p>
          <a:p>
            <a:r>
              <a:rPr lang="en-US" dirty="0"/>
              <a:t>Full qualify names when calling stored procedures (for example, </a:t>
            </a:r>
            <a:r>
              <a:rPr lang="en-US" dirty="0" err="1"/>
              <a:t>dbo.spMyProc</a:t>
            </a:r>
            <a:r>
              <a:rPr lang="en-US" dirty="0"/>
              <a:t>)</a:t>
            </a:r>
          </a:p>
          <a:p>
            <a:r>
              <a:rPr lang="en-US" dirty="0"/>
              <a:t>Call procedures with the case that matches the stored procedure definition on the server</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19</a:t>
            </a:fld>
            <a:endParaRPr lang="en-US" dirty="0">
              <a:solidFill>
                <a:prstClr val="white"/>
              </a:solidFill>
            </a:endParaRPr>
          </a:p>
        </p:txBody>
      </p:sp>
    </p:spTree>
    <p:extLst>
      <p:ext uri="{BB962C8B-B14F-4D97-AF65-F5344CB8AC3E}">
        <p14:creationId xmlns:p14="http://schemas.microsoft.com/office/powerpoint/2010/main" val="86346269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3200" dirty="0"/>
              <a:t>What does RPC stand for?</a:t>
            </a:r>
          </a:p>
          <a:p>
            <a:r>
              <a:rPr lang="en-US" sz="3200" dirty="0"/>
              <a:t>What are the two server settings for parameterization?</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20</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a:bodyPr>
          <a:lstStyle/>
          <a:p>
            <a:r>
              <a:rPr lang="en-US" dirty="0" smtClean="0"/>
              <a:t>List </a:t>
            </a:r>
            <a:r>
              <a:rPr lang="en-US" dirty="0"/>
              <a:t>the mechanisms used by SQL for execution plan caching.</a:t>
            </a:r>
          </a:p>
          <a:p>
            <a:r>
              <a:rPr lang="en-US" dirty="0" smtClean="0"/>
              <a:t>Identify </a:t>
            </a:r>
            <a:r>
              <a:rPr lang="en-US" dirty="0"/>
              <a:t>the situations where SQL Server uses ad hoc execution plan caching.</a:t>
            </a:r>
          </a:p>
          <a:p>
            <a:r>
              <a:rPr lang="en-US" dirty="0" smtClean="0"/>
              <a:t>Differentiate </a:t>
            </a:r>
            <a:r>
              <a:rPr lang="en-US" dirty="0"/>
              <a:t>between simple and </a:t>
            </a:r>
            <a:r>
              <a:rPr lang="en-US" dirty="0" smtClean="0"/>
              <a:t>forced parameterization</a:t>
            </a:r>
            <a:r>
              <a:rPr lang="en-US" dirty="0"/>
              <a:t>.</a:t>
            </a:r>
          </a:p>
          <a:p>
            <a:r>
              <a:rPr lang="en-US" dirty="0" smtClean="0"/>
              <a:t>Explain </a:t>
            </a:r>
            <a:r>
              <a:rPr lang="en-US" dirty="0"/>
              <a:t>the benefits of using the </a:t>
            </a:r>
            <a:r>
              <a:rPr lang="en-US" dirty="0" err="1"/>
              <a:t>sp_executesql</a:t>
            </a:r>
            <a:r>
              <a:rPr lang="en-US" dirty="0"/>
              <a:t> command.</a:t>
            </a:r>
          </a:p>
          <a:p>
            <a:r>
              <a:rPr lang="en-US" dirty="0" smtClean="0"/>
              <a:t>Select </a:t>
            </a:r>
            <a:r>
              <a:rPr lang="en-US" dirty="0"/>
              <a:t>a caching mechanism for a given set of requirements.</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Plan Caching</a:t>
            </a:r>
          </a:p>
        </p:txBody>
      </p:sp>
      <p:sp>
        <p:nvSpPr>
          <p:cNvPr id="3" name="Content Placeholder 2"/>
          <p:cNvSpPr>
            <a:spLocks noGrp="1"/>
          </p:cNvSpPr>
          <p:nvPr>
            <p:ph idx="1"/>
          </p:nvPr>
        </p:nvSpPr>
        <p:spPr/>
        <p:txBody>
          <a:bodyPr/>
          <a:lstStyle/>
          <a:p>
            <a:r>
              <a:rPr lang="en-US" dirty="0"/>
              <a:t>Stored procedures</a:t>
            </a:r>
          </a:p>
          <a:p>
            <a:r>
              <a:rPr lang="en-US" dirty="0"/>
              <a:t>Ad hoc plan caching</a:t>
            </a:r>
          </a:p>
          <a:p>
            <a:r>
              <a:rPr lang="en-US" dirty="0"/>
              <a:t>Auto-parameterization</a:t>
            </a:r>
          </a:p>
          <a:p>
            <a:r>
              <a:rPr lang="en-US" dirty="0"/>
              <a:t>The </a:t>
            </a:r>
            <a:r>
              <a:rPr lang="en-US" dirty="0" err="1"/>
              <a:t>sp_executesql</a:t>
            </a:r>
            <a:r>
              <a:rPr lang="en-US" dirty="0"/>
              <a:t> procedure</a:t>
            </a:r>
          </a:p>
          <a:p>
            <a:r>
              <a:rPr lang="en-US" dirty="0"/>
              <a:t>The prepare and execute </a:t>
            </a:r>
            <a:r>
              <a:rPr lang="en-US" dirty="0" smtClean="0"/>
              <a:t>method</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22495008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Caching</a:t>
            </a:r>
          </a:p>
        </p:txBody>
      </p:sp>
      <p:sp>
        <p:nvSpPr>
          <p:cNvPr id="3" name="Content Placeholder 2"/>
          <p:cNvSpPr>
            <a:spLocks noGrp="1"/>
          </p:cNvSpPr>
          <p:nvPr>
            <p:ph idx="1"/>
          </p:nvPr>
        </p:nvSpPr>
        <p:spPr/>
        <p:txBody>
          <a:bodyPr/>
          <a:lstStyle/>
          <a:p>
            <a:r>
              <a:rPr lang="en-US" dirty="0"/>
              <a:t>Separate caching mechanism.</a:t>
            </a:r>
          </a:p>
          <a:p>
            <a:r>
              <a:rPr lang="en-US" dirty="0"/>
              <a:t>Appear as “CREATE PROCEDURE” statements in the cache</a:t>
            </a:r>
          </a:p>
          <a:p>
            <a:r>
              <a:rPr lang="en-US" dirty="0"/>
              <a:t>Each statement within the stored procedure has its own plan</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29673951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Caching Stored Procedures</a:t>
            </a:r>
            <a:endParaRPr lang="en-US" dirty="0"/>
          </a:p>
        </p:txBody>
      </p:sp>
      <p:sp>
        <p:nvSpPr>
          <p:cNvPr id="3" name="Subtitle 2"/>
          <p:cNvSpPr>
            <a:spLocks noGrp="1"/>
          </p:cNvSpPr>
          <p:nvPr>
            <p:ph type="subTitle" idx="1"/>
          </p:nvPr>
        </p:nvSpPr>
        <p:spPr/>
        <p:txBody>
          <a:bodyPr/>
          <a:lstStyle/>
          <a:p>
            <a:r>
              <a:rPr lang="en-US" dirty="0" smtClean="0"/>
              <a:t>Run the script to setup the demonstration including clearing the cache</a:t>
            </a:r>
          </a:p>
          <a:p>
            <a:r>
              <a:rPr lang="en-US" dirty="0" smtClean="0"/>
              <a:t>Run the </a:t>
            </a:r>
            <a:r>
              <a:rPr lang="en-US" dirty="0" err="1" smtClean="0"/>
              <a:t>sp_helptext</a:t>
            </a:r>
            <a:r>
              <a:rPr lang="en-US" dirty="0" smtClean="0"/>
              <a:t> procedure</a:t>
            </a:r>
          </a:p>
          <a:p>
            <a:r>
              <a:rPr lang="en-US" dirty="0" smtClean="0"/>
              <a:t>Run </a:t>
            </a:r>
            <a:r>
              <a:rPr lang="en-US" dirty="0" err="1" smtClean="0"/>
              <a:t>sys.dm_exec_query_stats</a:t>
            </a:r>
            <a:r>
              <a:rPr lang="en-US" dirty="0" smtClean="0"/>
              <a:t> queries to get cache data</a:t>
            </a:r>
            <a:endParaRPr lang="en-US" dirty="0"/>
          </a:p>
        </p:txBody>
      </p:sp>
      <p:sp>
        <p:nvSpPr>
          <p:cNvPr id="4" name="Footer Placeholder 3"/>
          <p:cNvSpPr>
            <a:spLocks noGrp="1"/>
          </p:cNvSpPr>
          <p:nvPr>
            <p:ph type="ftr" sz="quarter" idx="11"/>
          </p:nvPr>
        </p:nvSpPr>
        <p:spPr/>
        <p:txBody>
          <a:bodyPr/>
          <a:lstStyle/>
          <a:p>
            <a:r>
              <a:rPr lang="en-US" smtClean="0">
                <a:solidFill>
                  <a:prstClr val="black"/>
                </a:solidFill>
              </a:rPr>
              <a:t>Microsoft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624220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2362200"/>
            <a:ext cx="8229600" cy="3733800"/>
          </a:xfrm>
          <a:prstGeom prst="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sp>
        <p:nvSpPr>
          <p:cNvPr id="2" name="Title 1"/>
          <p:cNvSpPr>
            <a:spLocks noGrp="1"/>
          </p:cNvSpPr>
          <p:nvPr>
            <p:ph type="title"/>
          </p:nvPr>
        </p:nvSpPr>
        <p:spPr/>
        <p:txBody>
          <a:bodyPr/>
          <a:lstStyle/>
          <a:p>
            <a:r>
              <a:rPr lang="en-US" dirty="0"/>
              <a:t>Ad Hoc Plan Caching</a:t>
            </a:r>
          </a:p>
        </p:txBody>
      </p:sp>
      <p:sp>
        <p:nvSpPr>
          <p:cNvPr id="3" name="Content Placeholder 2"/>
          <p:cNvSpPr>
            <a:spLocks noGrp="1"/>
          </p:cNvSpPr>
          <p:nvPr>
            <p:ph idx="1"/>
          </p:nvPr>
        </p:nvSpPr>
        <p:spPr/>
        <p:txBody>
          <a:bodyPr>
            <a:normAutofit fontScale="92500" lnSpcReduction="10000"/>
          </a:bodyPr>
          <a:lstStyle/>
          <a:p>
            <a:r>
              <a:rPr lang="en-US" sz="2600" dirty="0"/>
              <a:t>SQL Server caches execution plans for most statements</a:t>
            </a:r>
          </a:p>
          <a:p>
            <a:r>
              <a:rPr lang="en-US" sz="2600" dirty="0"/>
              <a:t>A cached plan is reused if subsequent statement is </a:t>
            </a:r>
            <a:br>
              <a:rPr lang="en-US" sz="2600" dirty="0"/>
            </a:br>
            <a:r>
              <a:rPr lang="en-US" sz="2600" dirty="0"/>
              <a:t>exact match</a:t>
            </a:r>
          </a:p>
          <a:p>
            <a:pPr marL="0" indent="0">
              <a:buNone/>
            </a:pPr>
            <a:endParaRPr lang="en-US" sz="900" dirty="0"/>
          </a:p>
          <a:p>
            <a:pPr marL="0" indent="0">
              <a:buNone/>
            </a:pPr>
            <a:r>
              <a:rPr lang="en-US" sz="2800" dirty="0">
                <a:latin typeface="Calibri" pitchFamily="34" charset="0"/>
              </a:rPr>
              <a:t>Query 1		</a:t>
            </a:r>
            <a:r>
              <a:rPr lang="en-US" sz="2800" b="1" dirty="0">
                <a:solidFill>
                  <a:srgbClr val="008000"/>
                </a:solidFill>
                <a:latin typeface="Calibri" pitchFamily="34" charset="0"/>
              </a:rPr>
              <a:t>Compiled and Cached</a:t>
            </a:r>
          </a:p>
          <a:p>
            <a:pPr marL="0" indent="0">
              <a:buNone/>
            </a:pPr>
            <a:r>
              <a:rPr lang="en-US" b="1" dirty="0">
                <a:latin typeface="Courier New" pitchFamily="49" charset="0"/>
              </a:rPr>
              <a:t>Select * from </a:t>
            </a:r>
            <a:r>
              <a:rPr lang="en-US" b="1" dirty="0" err="1">
                <a:latin typeface="Courier New" pitchFamily="49" charset="0"/>
              </a:rPr>
              <a:t>Person.Address</a:t>
            </a:r>
            <a:r>
              <a:rPr lang="en-US" b="1" dirty="0">
                <a:latin typeface="Courier New" pitchFamily="49" charset="0"/>
              </a:rPr>
              <a:t> where </a:t>
            </a:r>
            <a:r>
              <a:rPr lang="en-US" b="1" dirty="0" err="1">
                <a:latin typeface="Courier New" pitchFamily="49" charset="0"/>
              </a:rPr>
              <a:t>AddressID</a:t>
            </a:r>
            <a:r>
              <a:rPr lang="en-US" b="1" dirty="0">
                <a:latin typeface="Courier New" pitchFamily="49" charset="0"/>
              </a:rPr>
              <a:t> in (1, 2)</a:t>
            </a:r>
          </a:p>
          <a:p>
            <a:pPr marL="0" indent="0">
              <a:buNone/>
            </a:pPr>
            <a:endParaRPr lang="en-US" sz="900" b="1" dirty="0" smtClean="0">
              <a:latin typeface="Courier New" pitchFamily="49" charset="0"/>
            </a:endParaRPr>
          </a:p>
          <a:p>
            <a:pPr marL="0" indent="0">
              <a:buNone/>
            </a:pPr>
            <a:r>
              <a:rPr lang="en-US" sz="2800" dirty="0" smtClean="0">
                <a:latin typeface="Calibri" pitchFamily="34" charset="0"/>
              </a:rPr>
              <a:t>Query </a:t>
            </a:r>
            <a:r>
              <a:rPr lang="en-US" sz="2800" dirty="0">
                <a:latin typeface="Calibri" pitchFamily="34" charset="0"/>
              </a:rPr>
              <a:t>2		</a:t>
            </a:r>
            <a:r>
              <a:rPr lang="en-US" sz="2800" b="1" dirty="0">
                <a:solidFill>
                  <a:srgbClr val="FF0000"/>
                </a:solidFill>
                <a:latin typeface="Calibri" pitchFamily="34" charset="0"/>
              </a:rPr>
              <a:t>Compiled and Cached</a:t>
            </a:r>
          </a:p>
          <a:p>
            <a:pPr marL="0" indent="0">
              <a:buNone/>
            </a:pPr>
            <a:r>
              <a:rPr lang="en-US" b="1" dirty="0">
                <a:latin typeface="Courier New" pitchFamily="49" charset="0"/>
              </a:rPr>
              <a:t>Select * from </a:t>
            </a:r>
            <a:r>
              <a:rPr lang="en-US" b="1" dirty="0" err="1">
                <a:latin typeface="Courier New" pitchFamily="49" charset="0"/>
              </a:rPr>
              <a:t>Person.Address</a:t>
            </a:r>
            <a:r>
              <a:rPr lang="en-US" b="1" dirty="0">
                <a:latin typeface="Courier New" pitchFamily="49" charset="0"/>
              </a:rPr>
              <a:t> where </a:t>
            </a:r>
            <a:r>
              <a:rPr lang="en-US" b="1" dirty="0" err="1">
                <a:latin typeface="Courier New" pitchFamily="49" charset="0"/>
              </a:rPr>
              <a:t>AddressID</a:t>
            </a:r>
            <a:r>
              <a:rPr lang="en-US" b="1" dirty="0">
                <a:latin typeface="Courier New" pitchFamily="49" charset="0"/>
              </a:rPr>
              <a:t> in (2, 1</a:t>
            </a:r>
            <a:r>
              <a:rPr lang="en-US" b="1" dirty="0" smtClean="0">
                <a:latin typeface="Courier New" pitchFamily="49" charset="0"/>
              </a:rPr>
              <a:t>)</a:t>
            </a:r>
          </a:p>
          <a:p>
            <a:pPr marL="0" indent="0">
              <a:buNone/>
            </a:pPr>
            <a:endParaRPr lang="en-US" sz="900" b="1" dirty="0">
              <a:latin typeface="Courier New" pitchFamily="49" charset="0"/>
            </a:endParaRPr>
          </a:p>
          <a:p>
            <a:pPr marL="0" indent="0">
              <a:buNone/>
            </a:pPr>
            <a:r>
              <a:rPr lang="en-US" sz="2800" dirty="0">
                <a:latin typeface="Calibri" pitchFamily="34" charset="0"/>
              </a:rPr>
              <a:t>Query 3		</a:t>
            </a:r>
            <a:r>
              <a:rPr lang="en-US" sz="2800" b="1" dirty="0">
                <a:solidFill>
                  <a:srgbClr val="008000"/>
                </a:solidFill>
                <a:latin typeface="Calibri" pitchFamily="34" charset="0"/>
              </a:rPr>
              <a:t>Reused</a:t>
            </a:r>
          </a:p>
          <a:p>
            <a:pPr marL="0" indent="0">
              <a:buNone/>
            </a:pPr>
            <a:r>
              <a:rPr lang="en-US" b="1" dirty="0">
                <a:latin typeface="Courier New" pitchFamily="49" charset="0"/>
              </a:rPr>
              <a:t>Select * from </a:t>
            </a:r>
            <a:r>
              <a:rPr lang="en-US" b="1" dirty="0" err="1">
                <a:latin typeface="Courier New" pitchFamily="49" charset="0"/>
              </a:rPr>
              <a:t>Person.Address</a:t>
            </a:r>
            <a:r>
              <a:rPr lang="en-US" b="1" dirty="0">
                <a:latin typeface="Courier New" pitchFamily="49" charset="0"/>
              </a:rPr>
              <a:t> where </a:t>
            </a:r>
            <a:r>
              <a:rPr lang="en-US" b="1" dirty="0" err="1">
                <a:latin typeface="Courier New" pitchFamily="49" charset="0"/>
              </a:rPr>
              <a:t>AddressID</a:t>
            </a:r>
            <a:r>
              <a:rPr lang="en-US" b="1" dirty="0">
                <a:latin typeface="Courier New" pitchFamily="49" charset="0"/>
              </a:rPr>
              <a:t> in (1, 2)</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31524684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Identify Ad-hoc Statements in Cache</a:t>
            </a:r>
          </a:p>
        </p:txBody>
      </p:sp>
      <p:sp>
        <p:nvSpPr>
          <p:cNvPr id="3" name="Subtitle 2"/>
          <p:cNvSpPr>
            <a:spLocks noGrp="1"/>
          </p:cNvSpPr>
          <p:nvPr>
            <p:ph type="subTitle" idx="1"/>
          </p:nvPr>
        </p:nvSpPr>
        <p:spPr/>
        <p:txBody>
          <a:bodyPr/>
          <a:lstStyle/>
          <a:p>
            <a:r>
              <a:rPr lang="en-US" dirty="0"/>
              <a:t>Run the script to setup the demonstration including clearing the cache</a:t>
            </a:r>
          </a:p>
          <a:p>
            <a:r>
              <a:rPr lang="en-US" dirty="0" smtClean="0"/>
              <a:t>Run the Ad-hoc queries</a:t>
            </a:r>
          </a:p>
          <a:p>
            <a:r>
              <a:rPr lang="en-US" dirty="0" smtClean="0"/>
              <a:t>Analyze the results</a:t>
            </a:r>
          </a:p>
          <a:p>
            <a:r>
              <a:rPr lang="en-US" dirty="0" smtClean="0"/>
              <a:t>Experiment</a:t>
            </a:r>
            <a:endParaRPr lang="en-US" dirty="0"/>
          </a:p>
        </p:txBody>
      </p:sp>
      <p:sp>
        <p:nvSpPr>
          <p:cNvPr id="4" name="Footer Placeholder 3"/>
          <p:cNvSpPr>
            <a:spLocks noGrp="1"/>
          </p:cNvSpPr>
          <p:nvPr>
            <p:ph type="ftr" sz="quarter" idx="11"/>
          </p:nvPr>
        </p:nvSpPr>
        <p:spPr/>
        <p:txBody>
          <a:bodyPr/>
          <a:lstStyle/>
          <a:p>
            <a:r>
              <a:rPr lang="en-US" smtClean="0">
                <a:solidFill>
                  <a:prstClr val="black"/>
                </a:solidFill>
              </a:rPr>
              <a:t>Microsoft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49894442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_PTO_ProgrammingEfficiency_01">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22661E-0BAC-494A-86B4-DD4A1044C6B5}">
  <ds:schemaRef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e10c8cff-f1b9-462f-9532-75272795b724"/>
    <ds:schemaRef ds:uri="http://www.w3.org/XML/1998/namespace"/>
    <ds:schemaRef ds:uri="http://purl.org/dc/dcmitype/"/>
  </ds:schemaRefs>
</ds:datastoreItem>
</file>

<file path=customXml/itemProps2.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3.xml><?xml version="1.0" encoding="utf-8"?>
<ds:datastoreItem xmlns:ds="http://schemas.openxmlformats.org/officeDocument/2006/customXml" ds:itemID="{AA7FF66B-C9FF-4109-A522-D66056008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SQL_PTO_ProgrammingEfficiency_01</Template>
  <TotalTime>2717</TotalTime>
  <Words>4767</Words>
  <Application>Microsoft Office PowerPoint</Application>
  <PresentationFormat>On-screen Show (4:3)</PresentationFormat>
  <Paragraphs>583</Paragraphs>
  <Slides>21</Slides>
  <Notes>21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ＭＳ Ｐゴシック</vt:lpstr>
      <vt:lpstr>Arial</vt:lpstr>
      <vt:lpstr>Calibri</vt:lpstr>
      <vt:lpstr>Courier New</vt:lpstr>
      <vt:lpstr>Segoe UI</vt:lpstr>
      <vt:lpstr>SQL_PTO_ProgrammingEfficiency_01</vt:lpstr>
      <vt:lpstr>Lesson 24: Caching and Query Considerations</vt:lpstr>
      <vt:lpstr>Conditions and Terms of Use </vt:lpstr>
      <vt:lpstr>Students: How to View this Presentation</vt:lpstr>
      <vt:lpstr>Objectives</vt:lpstr>
      <vt:lpstr>Execution Plan Caching</vt:lpstr>
      <vt:lpstr>Stored Procedure Caching</vt:lpstr>
      <vt:lpstr>Caching Stored Procedures</vt:lpstr>
      <vt:lpstr>Ad Hoc Plan Caching</vt:lpstr>
      <vt:lpstr>Identify Ad-hoc Statements in Cache</vt:lpstr>
      <vt:lpstr>Optimizing for ad hoc workloads</vt:lpstr>
      <vt:lpstr>Simple Parameterization</vt:lpstr>
      <vt:lpstr>Forced parameterization and Plan Guides</vt:lpstr>
      <vt:lpstr>Identify Auto-Parameterized Statements in Cache</vt:lpstr>
      <vt:lpstr>Query Fingerprints</vt:lpstr>
      <vt:lpstr>Query Plan Fingerprints</vt:lpstr>
      <vt:lpstr>The sp_executesql Stored Procedure</vt:lpstr>
      <vt:lpstr>sp_executesql</vt:lpstr>
      <vt:lpstr>Prepare and Execute</vt:lpstr>
      <vt:lpstr>Selecting a Caching Mechanism</vt:lpstr>
      <vt:lpstr>Optimizing Cache Lookup</vt:lpstr>
      <vt:lpstr>Lesson Review </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Curtis Krumel</dc:creator>
  <cp:lastModifiedBy>Julie Rasnick</cp:lastModifiedBy>
  <cp:revision>29</cp:revision>
  <dcterms:created xsi:type="dcterms:W3CDTF">2011-11-15T18:09:28Z</dcterms:created>
  <dcterms:modified xsi:type="dcterms:W3CDTF">2012-12-11T04:02:28Z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