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22"/>
  </p:notesMasterIdLst>
  <p:handoutMasterIdLst>
    <p:handoutMasterId r:id="rId23"/>
  </p:handoutMasterIdLst>
  <p:sldIdLst>
    <p:sldId id="267" r:id="rId5"/>
    <p:sldId id="262" r:id="rId6"/>
    <p:sldId id="298" r:id="rId7"/>
    <p:sldId id="294" r:id="rId8"/>
    <p:sldId id="300" r:id="rId9"/>
    <p:sldId id="312" r:id="rId10"/>
    <p:sldId id="301" r:id="rId11"/>
    <p:sldId id="303" r:id="rId12"/>
    <p:sldId id="302" r:id="rId13"/>
    <p:sldId id="304" r:id="rId14"/>
    <p:sldId id="305" r:id="rId15"/>
    <p:sldId id="306" r:id="rId16"/>
    <p:sldId id="307" r:id="rId17"/>
    <p:sldId id="308" r:id="rId18"/>
    <p:sldId id="309" r:id="rId19"/>
    <p:sldId id="310" r:id="rId20"/>
    <p:sldId id="313"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1" clrIdx="1"/>
  <p:cmAuthor id="2" name="Ernest Ho" initials="EH" lastIdx="2" clrIdx="2">
    <p:extLst>
      <p:ext uri="{19B8F6BF-5375-455C-9EA6-DF929625EA0E}">
        <p15:presenceInfo xmlns:p15="http://schemas.microsoft.com/office/powerpoint/2012/main" xmlns="" userId="S-1-5-21-2146773085-903363285-719344707-967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51966" autoAdjust="0"/>
  </p:normalViewPr>
  <p:slideViewPr>
    <p:cSldViewPr>
      <p:cViewPr varScale="1">
        <p:scale>
          <a:sx n="41" d="100"/>
          <a:sy n="41" d="100"/>
        </p:scale>
        <p:origin x="-154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74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2-11-20T16:53:38.553" idx="1">
    <p:pos x="10" y="10"/>
    <p:text>•	Lesson 25, slide 4, “assignment operators”?  What exactly it is referring to?  Perhaps a bit more clarity (I know the answer is to use SET statements against TV but only a few of the students knew</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2-03-01T11:48:15.057" idx="1">
    <p:pos x="10" y="10"/>
    <p:text>ryanj: should we list out the "worst offending" cursor types, ie. Static cursors...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11/28/2012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Database and application design are key in determining the performance of SQL Server. Good design makes good performance possible. Likewise, configuration, hardware, or caching mechanisms cannot compensate for poor design. In this section, you will look at key design decisions based on SQL Server features.</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optimizing the performance of a SQL-based application, you must consider every resource. It is unlikely for the consumers of an enterprise application to be logged onto the SQL Server directly; therefore, the network can become a performance bottleneck. Keep the following guidelines in mind when looking for ways to optimize network use.</a:t>
            </a:r>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279042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Minimize network roundtrips</a:t>
            </a:r>
          </a:p>
          <a:p>
            <a:endParaRPr lang="en-US" dirty="0" smtClean="0"/>
          </a:p>
          <a:p>
            <a:r>
              <a:rPr lang="en-US" dirty="0" smtClean="0"/>
              <a:t>If an application uses a loop, you should consider putting the loop inside a single batch. Often, an application contains a loop that contains a parameterized query that is executed many times and requires a network roundtrip between the computer running the application and SQL Server each time it is run. To avoid this, you can create a single, more complex query by using a temporary table. Then, only one network roundtrip would be necessary, and the query optimizer can better optimize the single query.</a:t>
            </a:r>
          </a:p>
          <a:p>
            <a:endParaRPr lang="en-US" dirty="0" smtClean="0"/>
          </a:p>
          <a:p>
            <a:r>
              <a:rPr lang="en-US" b="1" dirty="0" smtClean="0"/>
              <a:t>Use stored procedures whenever possible</a:t>
            </a:r>
          </a:p>
          <a:p>
            <a:endParaRPr lang="en-US" dirty="0" smtClean="0"/>
          </a:p>
          <a:p>
            <a:r>
              <a:rPr lang="en-US" dirty="0" smtClean="0"/>
              <a:t>Stored procedures offer a way to reduce network traffic in some situations. Consider the following:</a:t>
            </a:r>
          </a:p>
          <a:p>
            <a:pPr marL="171450" indent="-171450">
              <a:buFont typeface="Arial" pitchFamily="34" charset="0"/>
              <a:buChar char="•"/>
            </a:pPr>
            <a:r>
              <a:rPr lang="en-US" dirty="0" smtClean="0"/>
              <a:t>Queries can be quite long and complex. By comparison, stored procedure names are relatively short.</a:t>
            </a:r>
          </a:p>
          <a:p>
            <a:pPr marL="171450" indent="-171450">
              <a:buFont typeface="Arial" pitchFamily="34" charset="0"/>
              <a:buChar char="•"/>
            </a:pPr>
            <a:r>
              <a:rPr lang="en-US" dirty="0" smtClean="0"/>
              <a:t>Applications often take different execution paths based on the results of a query. The results of a query may lead to other queries being issued. Each of these queries requires a network roundtrip and transmits additional results to the client. If the logic is moved to the stored procedure, then all of this can be performed with one network roundtrip.</a:t>
            </a:r>
          </a:p>
          <a:p>
            <a:pPr marL="171450" indent="-171450">
              <a:buFont typeface="Arial" pitchFamily="34" charset="0"/>
              <a:buChar char="•"/>
            </a:pPr>
            <a:r>
              <a:rPr lang="en-US" dirty="0" smtClean="0"/>
              <a:t>When logic is performed in an application, each intermediate </a:t>
            </a:r>
            <a:r>
              <a:rPr lang="en-US" dirty="0" err="1" smtClean="0"/>
              <a:t>resultset</a:t>
            </a:r>
            <a:r>
              <a:rPr lang="en-US" dirty="0" smtClean="0"/>
              <a:t> must be sent to the client application. These </a:t>
            </a:r>
            <a:r>
              <a:rPr lang="en-US" dirty="0" err="1" smtClean="0"/>
              <a:t>resultsets</a:t>
            </a:r>
            <a:r>
              <a:rPr lang="en-US" dirty="0" smtClean="0"/>
              <a:t> can be quite large and can consume large amounts of network resources. If only the end result is necessary, then a stored procedure can deal with these intermediate results on the server without transmitting large </a:t>
            </a:r>
            <a:r>
              <a:rPr lang="en-US" dirty="0" err="1" smtClean="0"/>
              <a:t>resultsets</a:t>
            </a:r>
            <a:r>
              <a:rPr lang="en-US" dirty="0" smtClean="0"/>
              <a:t> to the client. When all of the data is processed and shaped, a single </a:t>
            </a:r>
            <a:r>
              <a:rPr lang="en-US" dirty="0" err="1" smtClean="0"/>
              <a:t>resultset</a:t>
            </a:r>
            <a:r>
              <a:rPr lang="en-US" dirty="0" smtClean="0"/>
              <a:t> can be sent to the client application.</a:t>
            </a:r>
          </a:p>
          <a:p>
            <a:endParaRPr lang="en-US" dirty="0" smtClean="0"/>
          </a:p>
          <a:p>
            <a:r>
              <a:rPr lang="en-US" b="1" dirty="0" smtClean="0"/>
              <a:t>Cache data whenever possible</a:t>
            </a:r>
          </a:p>
          <a:p>
            <a:endParaRPr lang="en-US" dirty="0" smtClean="0"/>
          </a:p>
          <a:p>
            <a:r>
              <a:rPr lang="en-US" dirty="0" smtClean="0"/>
              <a:t>Applications often use static data. In n-tiered architectures such as Web applications, several users may need to access portions of the same static data. Caching the data on the Web servers allows this to happen efficiently and eliminates repeated network roundtrips to the SQL Server to retrieve the same data.</a:t>
            </a:r>
          </a:p>
          <a:p>
            <a:endParaRPr lang="en-US" dirty="0" smtClean="0"/>
          </a:p>
          <a:p>
            <a:r>
              <a:rPr lang="en-US" b="1" dirty="0" smtClean="0"/>
              <a:t>Batch SQL statements together whenever possible</a:t>
            </a:r>
          </a:p>
          <a:p>
            <a:endParaRPr lang="en-US" dirty="0" smtClean="0"/>
          </a:p>
          <a:p>
            <a:r>
              <a:rPr lang="en-US" dirty="0" smtClean="0"/>
              <a:t>Each batch represents an additional network roundtrip. If stored procedures cannot be used, often you can batch several statements to minimize the number of network roundtrips.</a:t>
            </a:r>
          </a:p>
          <a:p>
            <a:endParaRPr lang="en-US" dirty="0" smtClean="0"/>
          </a:p>
          <a:p>
            <a:r>
              <a:rPr lang="en-US" b="1" dirty="0" smtClean="0"/>
              <a:t>Use connection pooling</a:t>
            </a:r>
          </a:p>
          <a:p>
            <a:endParaRPr lang="en-US" dirty="0" smtClean="0"/>
          </a:p>
          <a:p>
            <a:r>
              <a:rPr lang="en-US" dirty="0" smtClean="0"/>
              <a:t>Each login to the SQL Server requires additional resources both on the SQL Server itself and on the network. Connection pooling allows connections to be reused, instead of disposed of after each user finishes the required tasks. This not only allows minimizing the number of connections necessary, but also allows minimizing the network resources required to repeatedly establish connections and log on.</a:t>
            </a:r>
          </a:p>
          <a:p>
            <a:endParaRPr lang="en-US" dirty="0" smtClean="0"/>
          </a:p>
          <a:p>
            <a:r>
              <a:rPr lang="en-US" b="1" dirty="0" smtClean="0"/>
              <a:t>Minimizing client lag time</a:t>
            </a:r>
          </a:p>
          <a:p>
            <a:endParaRPr lang="en-US" dirty="0" smtClean="0"/>
          </a:p>
          <a:p>
            <a:r>
              <a:rPr lang="en-US" dirty="0" smtClean="0"/>
              <a:t>Client lag time is the time period during which the client processes the results that it receives. If you consider an application that queries for an initial dataset, and then uses this data for several subsequent queries, you can quickly see how this can affect the process. If the client needs an extra ten milliseconds (</a:t>
            </a:r>
            <a:r>
              <a:rPr lang="en-US" dirty="0" err="1" smtClean="0"/>
              <a:t>ms</a:t>
            </a:r>
            <a:r>
              <a:rPr lang="en-US" dirty="0" smtClean="0"/>
              <a:t>) to handle a </a:t>
            </a:r>
            <a:r>
              <a:rPr lang="en-US" dirty="0" err="1" smtClean="0"/>
              <a:t>resultset</a:t>
            </a:r>
            <a:r>
              <a:rPr lang="en-US" dirty="0" smtClean="0"/>
              <a:t>, it can add a significant amount of time to the transaction latency time.</a:t>
            </a:r>
          </a:p>
          <a:p>
            <a:endParaRPr lang="en-US" dirty="0" smtClean="0"/>
          </a:p>
          <a:p>
            <a:r>
              <a:rPr lang="en-US" dirty="0" smtClean="0"/>
              <a:t>For each dataset, SQL Server fills the first tabular data stream (TDS) packet, sends it to the client, and then waits for the client to process the results. During the time in which the client is processing the results (client latency time), SQL Server continues to hold a shared page lock on that page on which it was processing. This shared lock can block a user who is attempting to complete an order. Large numbers of such delays can add up to a poorly performing system.</a:t>
            </a:r>
          </a:p>
          <a:p>
            <a:r>
              <a:rPr lang="en-US" dirty="0" smtClean="0"/>
              <a:t>How to verify network or client-side latency</a:t>
            </a:r>
          </a:p>
          <a:p>
            <a:endParaRPr lang="en-US" dirty="0" smtClean="0"/>
          </a:p>
          <a:p>
            <a:r>
              <a:rPr lang="en-US" dirty="0" smtClean="0"/>
              <a:t>SQL Server Profiler has a </a:t>
            </a:r>
            <a:r>
              <a:rPr lang="en-US" dirty="0" err="1" smtClean="0"/>
              <a:t>SQLTransaction</a:t>
            </a:r>
            <a:r>
              <a:rPr lang="en-US" dirty="0" smtClean="0"/>
              <a:t> event. The </a:t>
            </a:r>
            <a:r>
              <a:rPr lang="en-US" dirty="0" err="1" smtClean="0"/>
              <a:t>EventSubClass</a:t>
            </a:r>
            <a:r>
              <a:rPr lang="en-US" dirty="0" smtClean="0"/>
              <a:t> column of this event indicates whether it was a Begin, Commit, or Rollback event. SQL Server Profiler also shows you the statements that were sent within that transaction. You should check for </a:t>
            </a:r>
            <a:r>
              <a:rPr lang="en-US" dirty="0" err="1" smtClean="0"/>
              <a:t>Batch:Starting</a:t>
            </a:r>
            <a:r>
              <a:rPr lang="en-US" dirty="0" smtClean="0"/>
              <a:t>/Completed or RPC Starting/Completed events, or BEGIN, COMMIT, or ROLLBACK in the </a:t>
            </a:r>
            <a:r>
              <a:rPr lang="en-US" dirty="0" err="1" smtClean="0"/>
              <a:t>EventSubClass</a:t>
            </a:r>
            <a:r>
              <a:rPr lang="en-US" dirty="0" smtClean="0"/>
              <a:t> column, and verify that transactions are held open only for the minimum required time. Remember that at some point, you might need to separate batches to enable higher levels of concurrency. A good experiment is to delete 20 percent of the rows from a million row table, and look at the amount of time that is consumed trying to delete all the rows compared to the amount of time consumed deleting smaller chunks. You might want to try deleting 250 rows at a time for the purpose of comparison.</a:t>
            </a:r>
          </a:p>
          <a:p>
            <a:r>
              <a:rPr lang="en-US" dirty="0" smtClean="0"/>
              <a:t>Another way to verify network latency or client-side latency is to run the following script:</a:t>
            </a:r>
          </a:p>
          <a:p>
            <a:endParaRPr lang="en-US" dirty="0" smtClean="0"/>
          </a:p>
          <a:p>
            <a:r>
              <a:rPr lang="en-US" i="1" dirty="0" smtClean="0"/>
              <a:t>SET STATISTIC TIME ON</a:t>
            </a:r>
          </a:p>
          <a:p>
            <a:r>
              <a:rPr lang="en-US" i="1" dirty="0" smtClean="0"/>
              <a:t>&lt;query&gt;</a:t>
            </a:r>
          </a:p>
          <a:p>
            <a:r>
              <a:rPr lang="en-US" i="1" dirty="0" smtClean="0"/>
              <a:t>SET STATISTICS TIME OFF</a:t>
            </a:r>
          </a:p>
          <a:p>
            <a:endParaRPr lang="en-US" dirty="0" smtClean="0"/>
          </a:p>
          <a:p>
            <a:r>
              <a:rPr lang="en-US" dirty="0" smtClean="0"/>
              <a:t>Compare the time returned by the STATISTICS TIME to the Duration column in SQL Server Profiler and note the difference. The duration time in SQL Server Profiler shows the total time, including network time and the time that the client spent processing the results.</a:t>
            </a:r>
          </a:p>
          <a:p>
            <a:endParaRPr lang="en-US" dirty="0" smtClean="0"/>
          </a:p>
          <a:p>
            <a:r>
              <a:rPr lang="en-US" dirty="0" smtClean="0"/>
              <a:t>Note: For more information about optimizing network use, refer to the following articles:</a:t>
            </a:r>
          </a:p>
          <a:p>
            <a:pPr marL="171450" indent="-171450">
              <a:buFont typeface="Arial" pitchFamily="34" charset="0"/>
              <a:buChar char="•"/>
            </a:pPr>
            <a:r>
              <a:rPr lang="en-US" dirty="0" smtClean="0"/>
              <a:t>Improving ADO.NET Performance at </a:t>
            </a:r>
          </a:p>
          <a:p>
            <a:pPr marL="0" indent="0">
              <a:buFont typeface="Arial" pitchFamily="34" charset="0"/>
              <a:buNone/>
            </a:pPr>
            <a:r>
              <a:rPr lang="en-US" dirty="0" smtClean="0"/>
              <a:t>	http://msdn.microsoft.com/library/default.asp?url=/library/en-us/dnpag/html/ScaleNetChapt12.asp</a:t>
            </a:r>
          </a:p>
          <a:p>
            <a:pPr marL="171450" indent="-171450">
              <a:buFont typeface="Arial" pitchFamily="34" charset="0"/>
              <a:buChar char="•"/>
            </a:pPr>
            <a:r>
              <a:rPr lang="en-US" dirty="0" smtClean="0"/>
              <a:t>How to troubleshoot the performance of Ad-Hoc queries in SQL Server at </a:t>
            </a:r>
          </a:p>
          <a:p>
            <a:pPr marL="0" indent="0">
              <a:buFont typeface="Arial" pitchFamily="34" charset="0"/>
              <a:buNone/>
            </a:pPr>
            <a:r>
              <a:rPr lang="en-US" dirty="0" smtClean="0"/>
              <a:t>	http://support.microsoft.com/kb/243588/EN-US/</a:t>
            </a:r>
          </a:p>
          <a:p>
            <a:pPr marL="171450" indent="-171450">
              <a:buFont typeface="Arial" pitchFamily="34" charset="0"/>
              <a:buChar char="•"/>
            </a:pPr>
            <a:r>
              <a:rPr lang="en-US" dirty="0" smtClean="0"/>
              <a:t>Improving SQL Server Performance at </a:t>
            </a:r>
          </a:p>
          <a:p>
            <a:pPr marL="0" indent="0">
              <a:buFont typeface="Arial" pitchFamily="34" charset="0"/>
              <a:buNone/>
            </a:pPr>
            <a:r>
              <a:rPr lang="en-US" dirty="0" smtClean="0"/>
              <a:t>	http://msdn.microsoft.com/library/default.asp?url=/library/en-us/dnpag/html/scalenetchapt14.asp</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394922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Database design affects the performance and scalability of database applications. Consider the following design factors as they apply to your application.</a:t>
            </a:r>
          </a:p>
          <a:p>
            <a:endParaRPr lang="en-US" dirty="0" smtClean="0"/>
          </a:p>
          <a:p>
            <a:r>
              <a:rPr lang="en-US" b="1" dirty="0" smtClean="0"/>
              <a:t>Normalization and </a:t>
            </a:r>
            <a:r>
              <a:rPr lang="en-US" b="1" dirty="0" err="1" smtClean="0"/>
              <a:t>Denormalization</a:t>
            </a:r>
            <a:endParaRPr lang="en-US" b="1" dirty="0" smtClean="0"/>
          </a:p>
          <a:p>
            <a:endParaRPr lang="en-US" dirty="0" smtClean="0"/>
          </a:p>
          <a:p>
            <a:r>
              <a:rPr lang="en-US" dirty="0" smtClean="0"/>
              <a:t>You can achieve a logical database design by applying normalization rules to your design. Normalization provides several benefits such as reducing data redundancy and maintaining data consistency. When you reduce redundant data, you can create narrow and compact tables. However, over-normalization of a database schema may affect performance and scalability. Obtaining the right degree of normalization involves tradeoffs. On one hand, you want a normalized database to limit data duplication and maintain data integrity; on the other hand, it might be harder to program against fully normalized databases, which can affect performance.</a:t>
            </a:r>
          </a:p>
          <a:p>
            <a:endParaRPr lang="en-US" dirty="0" smtClean="0"/>
          </a:p>
          <a:p>
            <a:r>
              <a:rPr lang="en-US" dirty="0" smtClean="0"/>
              <a:t>For example, addresses are one part of a data model that is typically </a:t>
            </a:r>
            <a:r>
              <a:rPr lang="en-US" dirty="0" err="1" smtClean="0"/>
              <a:t>denormalized</a:t>
            </a:r>
            <a:r>
              <a:rPr lang="en-US" dirty="0" smtClean="0"/>
              <a:t>. Because many systems store multiple addresses for companies or people over long periods of time, it is relationally correct to have a separate address table and to join to that table to get the applicable address. However; it is a common practice to keep the current address duplicated in the person table, or even to keep two addresses because this type of information is fairly static and is accessed often. The performance benefits of avoiding the extra join generally outweigh the consistency problems in this case.</a:t>
            </a:r>
          </a:p>
          <a:p>
            <a:endParaRPr lang="en-US" dirty="0" smtClean="0"/>
          </a:p>
          <a:p>
            <a:r>
              <a:rPr lang="en-US" dirty="0" smtClean="0"/>
              <a:t>The following </a:t>
            </a:r>
            <a:r>
              <a:rPr lang="en-US" dirty="0" err="1" smtClean="0"/>
              <a:t>denormalization</a:t>
            </a:r>
            <a:r>
              <a:rPr lang="en-US" dirty="0" smtClean="0"/>
              <a:t> approaches can help:</a:t>
            </a:r>
          </a:p>
          <a:p>
            <a:endParaRPr lang="en-US" dirty="0" smtClean="0"/>
          </a:p>
          <a:p>
            <a:pPr marL="171450" indent="-171450">
              <a:buFont typeface="Arial" pitchFamily="34" charset="0"/>
              <a:buChar char="•"/>
            </a:pPr>
            <a:r>
              <a:rPr lang="en-US" dirty="0" smtClean="0"/>
              <a:t>Start with a normalized model, and then </a:t>
            </a:r>
            <a:r>
              <a:rPr lang="en-US" dirty="0" err="1" smtClean="0"/>
              <a:t>denormalize</a:t>
            </a:r>
            <a:r>
              <a:rPr lang="en-US" dirty="0" smtClean="0"/>
              <a:t>, if necessary. Do not start with a </a:t>
            </a:r>
            <a:r>
              <a:rPr lang="en-US" dirty="0" err="1" smtClean="0"/>
              <a:t>denormalized</a:t>
            </a:r>
            <a:r>
              <a:rPr lang="en-US" dirty="0" smtClean="0"/>
              <a:t> model, and then normalize it. Typically, each </a:t>
            </a:r>
            <a:r>
              <a:rPr lang="en-US" dirty="0" err="1" smtClean="0"/>
              <a:t>denormalization</a:t>
            </a:r>
            <a:r>
              <a:rPr lang="en-US" dirty="0" smtClean="0"/>
              <a:t> requires a compensating action to ensure data consistency. The compensating action might adversely affect performance.</a:t>
            </a:r>
          </a:p>
          <a:p>
            <a:pPr marL="171450" indent="-171450">
              <a:buFont typeface="Arial" pitchFamily="34" charset="0"/>
              <a:buChar char="•"/>
            </a:pPr>
            <a:r>
              <a:rPr lang="en-US" dirty="0" smtClean="0"/>
              <a:t>Avoid highly abstracted object models. Such models might be extremely flexible, but they are often overly complex, difficult to understand, and can result in too many self joins. For example, many business objects can be modeled by using an Object table, an Attributes table, and a Relationship table. This object model is very flexible, but the number of self joins, alias joins, and joins becomes so cumbersome that it is not only difficult to write queries and understand them, but performance and scalability also suffer. For an abstract object model, you should try to find some common object types that can be used as subtypes under the generic object type, and then try to find the best balance between flexibility and performance.</a:t>
            </a:r>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8113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Defining primary and foreign key relationships</a:t>
            </a:r>
          </a:p>
          <a:p>
            <a:endParaRPr lang="en-US" dirty="0" smtClean="0"/>
          </a:p>
          <a:p>
            <a:r>
              <a:rPr lang="en-US" dirty="0" smtClean="0"/>
              <a:t>Primary keys and foreign key relationships that are correctly defined help ensure that you can write optimal queries. One common result of incorrect relationships is that DISTINCT clauses are added to eliminate redundant data from </a:t>
            </a:r>
            <a:r>
              <a:rPr lang="en-US" dirty="0" err="1" smtClean="0"/>
              <a:t>resultsets</a:t>
            </a:r>
            <a:r>
              <a:rPr lang="en-US" dirty="0" smtClean="0"/>
              <a:t>.</a:t>
            </a:r>
          </a:p>
          <a:p>
            <a:endParaRPr lang="en-US" dirty="0" smtClean="0"/>
          </a:p>
          <a:p>
            <a:r>
              <a:rPr lang="en-US" dirty="0" smtClean="0"/>
              <a:t>When primary and foreign keys are defined as constraints in a database schema, the server can use that information to create optimal execution plans.</a:t>
            </a:r>
          </a:p>
          <a:p>
            <a:endParaRPr lang="en-US" dirty="0" smtClean="0"/>
          </a:p>
          <a:p>
            <a:r>
              <a:rPr lang="en-US" dirty="0" smtClean="0"/>
              <a:t>Declarative Referential Integrity (DRI) performs better than triggers, and it is also easier to maintain and troubleshoot than triggers. The server checks for DRI before it performs the actual data modification request. When you use triggers, the data modification requests are inserted into the inserted and deleted temporary system tables, and the trigger code is run. Depending on the trigger code, the final modifications are then either made or not made.</a:t>
            </a:r>
          </a:p>
          <a:p>
            <a:endParaRPr lang="en-US" dirty="0" smtClean="0"/>
          </a:p>
          <a:p>
            <a:r>
              <a:rPr lang="en-US" b="1" dirty="0" smtClean="0"/>
              <a:t>Indexing for database use</a:t>
            </a:r>
          </a:p>
          <a:p>
            <a:endParaRPr lang="en-US" dirty="0" smtClean="0"/>
          </a:p>
          <a:p>
            <a:r>
              <a:rPr lang="en-US" dirty="0" smtClean="0"/>
              <a:t>Creating and maintaining an index structure incurs cost. Having a large number of indexes on a table might result in faster SELECT statements but slower INSERT, UPDATE, and DELETE statements. The performance overhead will vary by application and database. If you have a large number of indexes on a table, you increase the chance of the query optimizer choosing a suboptimal index for a query plan. Additionally, if a column is included in several indexes, then the values must be maintained in every index containing that column whenever an INSERT or UPDATE is performed on that column.</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2043253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effectLst/>
                <a:latin typeface="+mn-lt"/>
                <a:ea typeface="+mn-ea"/>
                <a:cs typeface="+mn-cs"/>
              </a:rPr>
              <a:t>SQL Server allows you to create programming objects in any .NET-compliant language.  These objects are Common Language Runtime (or CLR) objects. This adds a great deal of power to SQL server-side programming. Remember the following items when considering whether or not to create CLR objects.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User-defined functions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CLR functions benefit from quicker invocation paths than those of Transact-SQL user-defined functions. Additionally, managed code has a decisive performance advantage over Transact-SQL in terms of procedural code, computation, and string manipulation. CLR functions that are computing-intensive and that do not perform data access are better written in managed code. However, Transact-SQL functions perform data access more efficiently than CLR integration.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User-defined aggregates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Managed code can significantly outperform cursor-based aggregation. Managed code generally performs slightly slower than built-in SQL Server aggregate functions. For this reason, you should use built-in aggregate functions when available for the desired aggregation. In cases where the needed aggregation is not natively supported, you should consider using a CLR user-defined aggregate over a cursor-based implementation.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Streaming table-valued functions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Applications often need to return tables as a result of invoking functions. For example, an application might need to read tabular data from a file as part of an import operation, and convert comma-separated values (CSVs) into a relational representation. Typically, you can accomplish this by materializing and populating the result table before it can be consumed by the caller. The integration of CLR into SQL Server introduces a new extensibility mechanism called a streaming table-valued function (STVF). Managed STVFs perform better than comparable extended stored procedure implementations.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STVF is a managed function that returns an </a:t>
            </a:r>
            <a:r>
              <a:rPr lang="en-US" sz="1200" b="0" kern="1200" dirty="0" err="1" smtClean="0">
                <a:solidFill>
                  <a:schemeClr val="tx1"/>
                </a:solidFill>
                <a:effectLst/>
                <a:latin typeface="+mn-lt"/>
                <a:ea typeface="+mn-ea"/>
                <a:cs typeface="+mn-cs"/>
              </a:rPr>
              <a:t>IEnumerable</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IEnumerable</a:t>
            </a:r>
            <a:r>
              <a:rPr lang="en-US" sz="1200" kern="1200" dirty="0" smtClean="0">
                <a:solidFill>
                  <a:schemeClr val="tx1"/>
                </a:solidFill>
                <a:effectLst/>
                <a:latin typeface="+mn-lt"/>
                <a:ea typeface="+mn-ea"/>
                <a:cs typeface="+mn-cs"/>
              </a:rPr>
              <a:t> contains methods to navigate the </a:t>
            </a:r>
            <a:r>
              <a:rPr lang="en-US" sz="1200" kern="1200" dirty="0" err="1" smtClean="0">
                <a:solidFill>
                  <a:schemeClr val="tx1"/>
                </a:solidFill>
                <a:effectLst/>
                <a:latin typeface="+mn-lt"/>
                <a:ea typeface="+mn-ea"/>
                <a:cs typeface="+mn-cs"/>
              </a:rPr>
              <a:t>resultset</a:t>
            </a:r>
            <a:r>
              <a:rPr lang="en-US" sz="1200" kern="1200" dirty="0" smtClean="0">
                <a:solidFill>
                  <a:schemeClr val="tx1"/>
                </a:solidFill>
                <a:effectLst/>
                <a:latin typeface="+mn-lt"/>
                <a:ea typeface="+mn-ea"/>
                <a:cs typeface="+mn-cs"/>
              </a:rPr>
              <a:t> returned by the STVF. When the STVF is invoked, the returned </a:t>
            </a:r>
            <a:r>
              <a:rPr lang="en-US" sz="1200" kern="1200" dirty="0" err="1" smtClean="0">
                <a:solidFill>
                  <a:schemeClr val="tx1"/>
                </a:solidFill>
                <a:effectLst/>
                <a:latin typeface="+mn-lt"/>
                <a:ea typeface="+mn-ea"/>
                <a:cs typeface="+mn-cs"/>
              </a:rPr>
              <a:t>IEnumerable</a:t>
            </a:r>
            <a:r>
              <a:rPr lang="en-US" sz="1200" kern="1200" dirty="0" smtClean="0">
                <a:solidFill>
                  <a:schemeClr val="tx1"/>
                </a:solidFill>
                <a:effectLst/>
                <a:latin typeface="+mn-lt"/>
                <a:ea typeface="+mn-ea"/>
                <a:cs typeface="+mn-cs"/>
              </a:rPr>
              <a:t> is directly connected to the query plan. The query plan calls </a:t>
            </a:r>
            <a:r>
              <a:rPr lang="en-US" sz="1200" kern="1200" dirty="0" err="1" smtClean="0">
                <a:solidFill>
                  <a:schemeClr val="tx1"/>
                </a:solidFill>
                <a:effectLst/>
                <a:latin typeface="+mn-lt"/>
                <a:ea typeface="+mn-ea"/>
                <a:cs typeface="+mn-cs"/>
              </a:rPr>
              <a:t>IEnumerable</a:t>
            </a:r>
            <a:r>
              <a:rPr lang="en-US" sz="1200" kern="1200" dirty="0" smtClean="0">
                <a:solidFill>
                  <a:schemeClr val="tx1"/>
                </a:solidFill>
                <a:effectLst/>
                <a:latin typeface="+mn-lt"/>
                <a:ea typeface="+mn-ea"/>
                <a:cs typeface="+mn-cs"/>
              </a:rPr>
              <a:t> methods when it needs to fetch rows. This iteration model enables results to be consumed immediately after the first row is produced, instead of waiting until the entire table is populated. It also significantly reduces the memory consumed by invoking the function.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Arrays </a:t>
            </a:r>
            <a:r>
              <a:rPr lang="en-US" sz="1200" b="1" kern="1200" dirty="0" err="1" smtClean="0">
                <a:solidFill>
                  <a:schemeClr val="tx1"/>
                </a:solidFill>
                <a:effectLst/>
                <a:latin typeface="+mn-lt"/>
                <a:ea typeface="+mn-ea"/>
                <a:cs typeface="+mn-cs"/>
              </a:rPr>
              <a:t>vs</a:t>
            </a:r>
            <a:r>
              <a:rPr lang="en-US" sz="1200" b="1" kern="1200" dirty="0" smtClean="0">
                <a:solidFill>
                  <a:schemeClr val="tx1"/>
                </a:solidFill>
                <a:effectLst/>
                <a:latin typeface="+mn-lt"/>
                <a:ea typeface="+mn-ea"/>
                <a:cs typeface="+mn-cs"/>
              </a:rPr>
              <a:t> Cursors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Transact-SQL cursors must traverse data that is more easily expressed as an array, you can use managed code with significant performance gains.</a:t>
            </a:r>
          </a:p>
          <a:p>
            <a:endParaRPr lang="en-US" sz="1200" b="1"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202225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effectLst/>
                <a:latin typeface="+mn-lt"/>
                <a:ea typeface="+mn-ea"/>
                <a:cs typeface="+mn-cs"/>
              </a:rPr>
              <a:t>String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SQL Server character data, such as </a:t>
            </a:r>
            <a:r>
              <a:rPr lang="en-US" sz="1200" b="0" kern="1200" dirty="0" err="1" smtClean="0">
                <a:solidFill>
                  <a:schemeClr val="tx1"/>
                </a:solidFill>
                <a:effectLst/>
                <a:latin typeface="+mn-lt"/>
                <a:ea typeface="+mn-ea"/>
                <a:cs typeface="+mn-cs"/>
              </a:rPr>
              <a:t>varchar</a:t>
            </a:r>
            <a:r>
              <a:rPr lang="en-US" sz="1200" b="0" kern="1200" dirty="0" smtClean="0">
                <a:solidFill>
                  <a:schemeClr val="tx1"/>
                </a:solidFill>
                <a:effectLst/>
                <a:latin typeface="+mn-lt"/>
                <a:ea typeface="+mn-ea"/>
                <a:cs typeface="+mn-cs"/>
              </a:rPr>
              <a:t>, can be of the type </a:t>
            </a:r>
            <a:r>
              <a:rPr lang="en-US" sz="1200" b="0" kern="1200" dirty="0" err="1" smtClean="0">
                <a:solidFill>
                  <a:schemeClr val="tx1"/>
                </a:solidFill>
                <a:effectLst/>
                <a:latin typeface="+mn-lt"/>
                <a:ea typeface="+mn-ea"/>
                <a:cs typeface="+mn-cs"/>
              </a:rPr>
              <a:t>SqlString</a:t>
            </a:r>
            <a:r>
              <a:rPr lang="en-US" sz="1200" b="0" kern="1200" dirty="0" smtClean="0">
                <a:solidFill>
                  <a:schemeClr val="tx1"/>
                </a:solidFill>
                <a:effectLst/>
                <a:latin typeface="+mn-lt"/>
                <a:ea typeface="+mn-ea"/>
                <a:cs typeface="+mn-cs"/>
              </a:rPr>
              <a:t> or </a:t>
            </a:r>
            <a:r>
              <a:rPr lang="en-US" sz="1200" b="0" kern="1200" dirty="0" err="1" smtClean="0">
                <a:solidFill>
                  <a:schemeClr val="tx1"/>
                </a:solidFill>
                <a:effectLst/>
                <a:latin typeface="+mn-lt"/>
                <a:ea typeface="+mn-ea"/>
                <a:cs typeface="+mn-cs"/>
              </a:rPr>
              <a:t>SqlChars</a:t>
            </a:r>
            <a:r>
              <a:rPr lang="en-US" sz="1200" b="0" kern="1200" dirty="0" smtClean="0">
                <a:solidFill>
                  <a:schemeClr val="tx1"/>
                </a:solidFill>
                <a:effectLst/>
                <a:latin typeface="+mn-lt"/>
                <a:ea typeface="+mn-ea"/>
                <a:cs typeface="+mn-cs"/>
              </a:rPr>
              <a:t> in managed functions. </a:t>
            </a:r>
            <a:r>
              <a:rPr lang="en-US" sz="1200" b="0" kern="1200" dirty="0" err="1" smtClean="0">
                <a:solidFill>
                  <a:schemeClr val="tx1"/>
                </a:solidFill>
                <a:effectLst/>
                <a:latin typeface="+mn-lt"/>
                <a:ea typeface="+mn-ea"/>
                <a:cs typeface="+mn-cs"/>
              </a:rPr>
              <a:t>SqlString</a:t>
            </a:r>
            <a:r>
              <a:rPr lang="en-US" sz="1200" b="0" kern="1200" dirty="0" smtClean="0">
                <a:solidFill>
                  <a:schemeClr val="tx1"/>
                </a:solidFill>
                <a:effectLst/>
                <a:latin typeface="+mn-lt"/>
                <a:ea typeface="+mn-ea"/>
                <a:cs typeface="+mn-cs"/>
              </a:rPr>
              <a:t> variables create an instance of the entire value in memory. </a:t>
            </a:r>
            <a:r>
              <a:rPr lang="en-US" sz="1200" b="0" kern="1200" dirty="0" err="1" smtClean="0">
                <a:solidFill>
                  <a:schemeClr val="tx1"/>
                </a:solidFill>
                <a:effectLst/>
                <a:latin typeface="+mn-lt"/>
                <a:ea typeface="+mn-ea"/>
                <a:cs typeface="+mn-cs"/>
              </a:rPr>
              <a:t>SqlChars</a:t>
            </a:r>
            <a:r>
              <a:rPr lang="en-US" sz="1200" b="0" kern="1200" dirty="0" smtClean="0">
                <a:solidFill>
                  <a:schemeClr val="tx1"/>
                </a:solidFill>
                <a:effectLst/>
                <a:latin typeface="+mn-lt"/>
                <a:ea typeface="+mn-ea"/>
                <a:cs typeface="+mn-cs"/>
              </a:rPr>
              <a:t> variables provide a streaming interface that you can use to achieve better performance and scalability by not requiring an instance of the entire value in memory. This becomes particularly important for large object (LOB) data. Additionally, you can access server XML data through a streaming interface returned by </a:t>
            </a:r>
            <a:r>
              <a:rPr lang="en-US" sz="1200" b="0" kern="1200" dirty="0" err="1" smtClean="0">
                <a:solidFill>
                  <a:schemeClr val="tx1"/>
                </a:solidFill>
                <a:effectLst/>
                <a:latin typeface="+mn-lt"/>
                <a:ea typeface="+mn-ea"/>
                <a:cs typeface="+mn-cs"/>
              </a:rPr>
              <a:t>SqlXml.CreateReader</a:t>
            </a:r>
            <a:r>
              <a:rPr lang="en-US" sz="1200" b="0" kern="1200" dirty="0" smtClean="0">
                <a:solidFill>
                  <a:schemeClr val="tx1"/>
                </a:solidFill>
                <a:effectLst/>
                <a:latin typeface="+mn-lt"/>
                <a:ea typeface="+mn-ea"/>
                <a:cs typeface="+mn-cs"/>
              </a:rPr>
              <a: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CLR </a:t>
            </a:r>
            <a:r>
              <a:rPr lang="en-US" sz="1200" b="1" kern="1200" dirty="0" err="1" smtClean="0">
                <a:solidFill>
                  <a:schemeClr val="tx1"/>
                </a:solidFill>
                <a:effectLst/>
                <a:latin typeface="+mn-lt"/>
                <a:ea typeface="+mn-ea"/>
                <a:cs typeface="+mn-cs"/>
              </a:rPr>
              <a:t>vs</a:t>
            </a:r>
            <a:r>
              <a:rPr lang="en-US" sz="1200" b="1" kern="1200" dirty="0" smtClean="0">
                <a:solidFill>
                  <a:schemeClr val="tx1"/>
                </a:solidFill>
                <a:effectLst/>
                <a:latin typeface="+mn-lt"/>
                <a:ea typeface="+mn-ea"/>
                <a:cs typeface="+mn-cs"/>
              </a:rPr>
              <a:t> Extended Stored Procedures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0" kern="1200" dirty="0" err="1" smtClean="0">
                <a:solidFill>
                  <a:schemeClr val="tx1"/>
                </a:solidFill>
                <a:effectLst/>
                <a:latin typeface="+mn-lt"/>
                <a:ea typeface="+mn-ea"/>
                <a:cs typeface="+mn-cs"/>
              </a:rPr>
              <a:t>Microsoft.SqlServer.Server</a:t>
            </a:r>
            <a:r>
              <a:rPr lang="en-US" sz="1200" b="0" kern="1200" dirty="0" smtClean="0">
                <a:solidFill>
                  <a:schemeClr val="tx1"/>
                </a:solidFill>
                <a:effectLst/>
                <a:latin typeface="+mn-lt"/>
                <a:ea typeface="+mn-ea"/>
                <a:cs typeface="+mn-cs"/>
              </a:rPr>
              <a:t> application programming interfaces (APIs) that enable managed procedures to send </a:t>
            </a:r>
            <a:r>
              <a:rPr lang="en-US" sz="1200" b="0" kern="1200" dirty="0" err="1" smtClean="0">
                <a:solidFill>
                  <a:schemeClr val="tx1"/>
                </a:solidFill>
                <a:effectLst/>
                <a:latin typeface="+mn-lt"/>
                <a:ea typeface="+mn-ea"/>
                <a:cs typeface="+mn-cs"/>
              </a:rPr>
              <a:t>resultsets</a:t>
            </a:r>
            <a:r>
              <a:rPr lang="en-US" sz="1200" b="0" kern="1200" dirty="0" smtClean="0">
                <a:solidFill>
                  <a:schemeClr val="tx1"/>
                </a:solidFill>
                <a:effectLst/>
                <a:latin typeface="+mn-lt"/>
                <a:ea typeface="+mn-ea"/>
                <a:cs typeface="+mn-cs"/>
              </a:rPr>
              <a:t> back to the client perform better than the Open Data Services (ODS) APIs used by extended stored procedures. In addition, the </a:t>
            </a:r>
            <a:r>
              <a:rPr lang="en-US" sz="1200" b="0" kern="1200" dirty="0" err="1" smtClean="0">
                <a:solidFill>
                  <a:schemeClr val="tx1"/>
                </a:solidFill>
                <a:effectLst/>
                <a:latin typeface="+mn-lt"/>
                <a:ea typeface="+mn-ea"/>
                <a:cs typeface="+mn-cs"/>
              </a:rPr>
              <a:t>System.Data.SqlServer</a:t>
            </a:r>
            <a:r>
              <a:rPr lang="en-US" sz="1200" b="0" kern="1200" dirty="0" smtClean="0">
                <a:solidFill>
                  <a:schemeClr val="tx1"/>
                </a:solidFill>
                <a:effectLst/>
                <a:latin typeface="+mn-lt"/>
                <a:ea typeface="+mn-ea"/>
                <a:cs typeface="+mn-cs"/>
              </a:rPr>
              <a:t> APIs support data types such as xml, </a:t>
            </a:r>
            <a:r>
              <a:rPr lang="en-US" sz="1200" b="0" kern="1200" dirty="0" err="1" smtClean="0">
                <a:solidFill>
                  <a:schemeClr val="tx1"/>
                </a:solidFill>
                <a:effectLst/>
                <a:latin typeface="+mn-lt"/>
                <a:ea typeface="+mn-ea"/>
                <a:cs typeface="+mn-cs"/>
              </a:rPr>
              <a:t>varchar</a:t>
            </a:r>
            <a:r>
              <a:rPr lang="en-US" sz="1200" b="0" kern="1200" dirty="0" smtClean="0">
                <a:solidFill>
                  <a:schemeClr val="tx1"/>
                </a:solidFill>
                <a:effectLst/>
                <a:latin typeface="+mn-lt"/>
                <a:ea typeface="+mn-ea"/>
                <a:cs typeface="+mn-cs"/>
              </a:rPr>
              <a:t>(max), </a:t>
            </a:r>
            <a:r>
              <a:rPr lang="en-US" sz="1200" b="0" kern="1200" dirty="0" err="1" smtClean="0">
                <a:solidFill>
                  <a:schemeClr val="tx1"/>
                </a:solidFill>
                <a:effectLst/>
                <a:latin typeface="+mn-lt"/>
                <a:ea typeface="+mn-ea"/>
                <a:cs typeface="+mn-cs"/>
              </a:rPr>
              <a:t>nvarchar</a:t>
            </a:r>
            <a:r>
              <a:rPr lang="en-US" sz="1200" b="0" kern="1200" dirty="0" smtClean="0">
                <a:solidFill>
                  <a:schemeClr val="tx1"/>
                </a:solidFill>
                <a:effectLst/>
                <a:latin typeface="+mn-lt"/>
                <a:ea typeface="+mn-ea"/>
                <a:cs typeface="+mn-cs"/>
              </a:rPr>
              <a:t>(max), and </a:t>
            </a:r>
            <a:r>
              <a:rPr lang="en-US" sz="1200" b="0" kern="1200" dirty="0" err="1" smtClean="0">
                <a:solidFill>
                  <a:schemeClr val="tx1"/>
                </a:solidFill>
                <a:effectLst/>
                <a:latin typeface="+mn-lt"/>
                <a:ea typeface="+mn-ea"/>
                <a:cs typeface="+mn-cs"/>
              </a:rPr>
              <a:t>varbinary</a:t>
            </a:r>
            <a:r>
              <a:rPr lang="en-US" sz="1200" b="0" kern="1200" dirty="0" smtClean="0">
                <a:solidFill>
                  <a:schemeClr val="tx1"/>
                </a:solidFill>
                <a:effectLst/>
                <a:latin typeface="+mn-lt"/>
                <a:ea typeface="+mn-ea"/>
                <a:cs typeface="+mn-cs"/>
              </a:rPr>
              <a:t>(max) </a:t>
            </a:r>
            <a:r>
              <a:rPr lang="en-US" sz="1200" kern="1200" dirty="0" smtClean="0">
                <a:solidFill>
                  <a:schemeClr val="tx1"/>
                </a:solidFill>
                <a:effectLst/>
                <a:latin typeface="+mn-lt"/>
                <a:ea typeface="+mn-ea"/>
                <a:cs typeface="+mn-cs"/>
              </a:rPr>
              <a:t>introduced in SQL Server 2005, but the ODS APIs have not been extended to support the new data types.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managed code, SQL Server manages the use of resources such as memory, threads, and synchronization. This is because the managed APIs that expose these resources are implemented on top of the SQL Server Resource Manager. Conversely, SQL Server does not have any view or control over the resource usage of the extended stored procedure. For example, if an extended stored procedure consumes too much CPU or memory resources, there is no way to detect or control this with SQL Server. With managed code, however, SQL Server can detect that a given thread has not yielded for a long period of time, and then force the task to yield so that other work can be scheduled. Consequently, using managed code provides for better scalability and system resource usage.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Managed code may incur additional overhead necessary to maintain the execution environment and perform security checks. For example, this is the case when the managed code is running inside SQL Server, and numerous transitions from managed to native code are required (because SQL Server needs to do additional maintenance on thread-specific settings when it is moving out to native code and back). Consequently, extended stored procedures can significantly outperform managed code that is running inside SQL Server for cases where there are frequent transitions between managed and native code.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We recommend that you do not develop new extended stored procedures, because this feature has been deprecated.</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Native serialization for user-defined types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User-defined types (UDTs) are designed as extensibility mechanisms for the scalar type system. SQL Server implements a serialization format for UDTs called </a:t>
            </a:r>
            <a:r>
              <a:rPr lang="en-US" sz="1200" b="1" i="1" kern="1200" dirty="0" err="1" smtClean="0">
                <a:solidFill>
                  <a:schemeClr val="tx1"/>
                </a:solidFill>
                <a:effectLst/>
                <a:latin typeface="+mn-lt"/>
                <a:ea typeface="+mn-ea"/>
                <a:cs typeface="+mn-cs"/>
              </a:rPr>
              <a:t>Format.Native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During compilation, the structure of the type is examined to generate Microsoft Intermediate Language (MSIL) code that is customized for that particular type definition.</a:t>
            </a:r>
          </a:p>
          <a:p>
            <a:r>
              <a:rPr lang="en-US" sz="1200" kern="1200" dirty="0" smtClean="0">
                <a:solidFill>
                  <a:schemeClr val="tx1"/>
                </a:solidFill>
                <a:effectLst/>
                <a:latin typeface="+mn-lt"/>
                <a:ea typeface="+mn-ea"/>
                <a:cs typeface="+mn-cs"/>
              </a:rPr>
              <a:t>Native serialization is the default implementation for SQL Server. User-defined serialization invokes a method that is defined by the type author to perform the serialization. For best performance, you should use </a:t>
            </a:r>
            <a:r>
              <a:rPr lang="en-US" sz="1200" kern="1200" dirty="0" err="1" smtClean="0">
                <a:solidFill>
                  <a:schemeClr val="tx1"/>
                </a:solidFill>
                <a:effectLst/>
                <a:latin typeface="+mn-lt"/>
                <a:ea typeface="+mn-ea"/>
                <a:cs typeface="+mn-cs"/>
              </a:rPr>
              <a:t>Format.Native</a:t>
            </a:r>
            <a:r>
              <a:rPr lang="en-US" sz="1200" kern="1200" dirty="0" smtClean="0">
                <a:solidFill>
                  <a:schemeClr val="tx1"/>
                </a:solidFill>
                <a:effectLst/>
                <a:latin typeface="+mn-lt"/>
                <a:ea typeface="+mn-ea"/>
                <a:cs typeface="+mn-cs"/>
              </a:rPr>
              <a:t> serialization, whenever possible.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Normalization of comparable UDTs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Relational operations, such as sorting and comparing UDTs, are performed by comparing the binary representation of the value. This is accomplished by storing a normalized (binary ordered) representation of the state of the UDT on disk.</a:t>
            </a:r>
          </a:p>
          <a:p>
            <a:r>
              <a:rPr lang="en-US" sz="1200" kern="1200" dirty="0" smtClean="0">
                <a:solidFill>
                  <a:schemeClr val="tx1"/>
                </a:solidFill>
                <a:effectLst/>
                <a:latin typeface="+mn-lt"/>
                <a:ea typeface="+mn-ea"/>
                <a:cs typeface="+mn-cs"/>
              </a:rPr>
              <a:t>Normalization has two benefits. It makes the comparison operation considerably less expensive by avoiding the construction of the type instance and the method invocation overhead. In addition, it creates a binary domain for the UDT, enabling the construction of indexes and histograms for values of the type. Consequently, normalized UDTs have very similar performance profiles to the native built-in types for operations that do not involve method invocation.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Scalable memory usage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for managed garbage collection to perform and scale well in SQL Server, you should avoid large, single allocations. Allocations that are greater than 88 kilobytes (KB) will be placed on the Large Object Heap, which will adversely affect the garbage collection performance and scalability. So, if you need to allocate a large multi-dimensional array, it is better to allocate a jagged (scattered) array.</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379897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CLR languages are procedural languages that can use APIs to retrieve and manipulate data from a SQL Server database. Transact-SQL is a procedural extension to the SQL query language and is the native language of SQL Server. Therefore, you can use both CLR and Transact-SQL to access data, and use this data in procedural code, but each has an advantage in a distinct type of processing.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Transact-SQL, query language statements, such as SELECT, INSERT, UPDATE, and DELETE are simply embedded within procedural code. On the other hand, managed code uses the ADO.NET data access provider for SQL Server (</a:t>
            </a:r>
            <a:r>
              <a:rPr lang="en-US" sz="1200" kern="1200" dirty="0" err="1" smtClean="0">
                <a:solidFill>
                  <a:schemeClr val="tx1"/>
                </a:solidFill>
                <a:effectLst/>
                <a:latin typeface="+mn-lt"/>
                <a:ea typeface="+mn-ea"/>
                <a:cs typeface="+mn-cs"/>
              </a:rPr>
              <a:t>SqlClient</a:t>
            </a:r>
            <a:r>
              <a:rPr lang="en-US" sz="1200" kern="1200" dirty="0" smtClean="0">
                <a:solidFill>
                  <a:schemeClr val="tx1"/>
                </a:solidFill>
                <a:effectLst/>
                <a:latin typeface="+mn-lt"/>
                <a:ea typeface="+mn-ea"/>
                <a:cs typeface="+mn-cs"/>
              </a:rPr>
              <a:t>). In this approach, all query language statements are represented by dynamic strings that are passed as arguments to methods and properties in the ADO.NET API. This difference causes data access code written by using the CLR to be more verbose than code written in Transact-SQL. More importantly, because the SQL statements are encoded in dynamic strings, they are not compiled or validated until they are executed. This can have an adverse effect on both the debugging of the code and its performance. However, the database programming model with ADO.NET is very similar to that used in the client or middle tiers, which makes it easier for developers familiar with this environment to move the code between the tiers and to leverage existing skills.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Managed code has a decisive performance advantage over Transact-SQL with respect to most procedural computation, but for data-access, Transact-SQL generally fares better. Therefore, a good general rule is that computation-intensive and logic-intensive code is a better choice for CLR implementation than data-access intensive code. You should perform CREATE, RETRIEVE, UPDATE, and DELETE operations by using Transact-SQL procedures.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 For more</a:t>
            </a:r>
            <a:r>
              <a:rPr lang="en-US" sz="1200" kern="1200" dirty="0" smtClean="0">
                <a:solidFill>
                  <a:schemeClr val="tx1"/>
                </a:solidFill>
                <a:effectLst/>
                <a:latin typeface="+mn-lt"/>
                <a:ea typeface="+mn-ea"/>
                <a:cs typeface="+mn-cs"/>
              </a:rPr>
              <a:t> information, refer to the topic </a:t>
            </a:r>
            <a:r>
              <a:rPr lang="en-US" sz="1200" i="1" kern="1200" dirty="0" smtClean="0">
                <a:solidFill>
                  <a:schemeClr val="tx1"/>
                </a:solidFill>
                <a:effectLst/>
                <a:latin typeface="+mn-lt"/>
                <a:ea typeface="+mn-ea"/>
                <a:cs typeface="+mn-cs"/>
              </a:rPr>
              <a:t>Using CLR Integration in SQL Server 2005</a:t>
            </a:r>
            <a:r>
              <a:rPr lang="en-US" sz="1200" kern="1200" dirty="0" smtClean="0">
                <a:solidFill>
                  <a:schemeClr val="tx1"/>
                </a:solidFill>
                <a:effectLst/>
                <a:latin typeface="+mn-lt"/>
                <a:ea typeface="+mn-ea"/>
                <a:cs typeface="+mn-cs"/>
              </a:rPr>
              <a:t> at http://msdn2.microsoft.com/en-us/library/ms345136.aspx.</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423524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dirty="0" smtClean="0"/>
              <a:t>What are some ways that using stored procedures can help optimize network usage?</a:t>
            </a:r>
          </a:p>
          <a:p>
            <a:pPr marL="0" indent="0">
              <a:buNone/>
            </a:pPr>
            <a:r>
              <a:rPr lang="en-US" b="1" dirty="0" smtClean="0"/>
              <a:t>Answer:</a:t>
            </a:r>
            <a:r>
              <a:rPr lang="en-US" b="1" baseline="0" dirty="0" smtClean="0"/>
              <a:t> </a:t>
            </a:r>
            <a:r>
              <a:rPr lang="en-US" dirty="0" smtClean="0"/>
              <a:t>Queries can be long – Stored Procedure names are short, Moves logic to the server so complex logic doesn’t create network traffic,</a:t>
            </a:r>
            <a:r>
              <a:rPr lang="en-US" baseline="0" dirty="0" smtClean="0"/>
              <a:t> intermediate results are not sent to client.</a:t>
            </a:r>
          </a:p>
          <a:p>
            <a:pPr marL="228600" indent="-228600">
              <a:buAutoNum type="alphaUcParenR"/>
            </a:pPr>
            <a:endParaRPr lang="en-US" dirty="0" smtClean="0"/>
          </a:p>
          <a:p>
            <a:r>
              <a:rPr lang="en-US" dirty="0" smtClean="0"/>
              <a:t>Explain how data caching helps optimize network usage.</a:t>
            </a:r>
          </a:p>
          <a:p>
            <a:r>
              <a:rPr lang="en-US" b="1" dirty="0" smtClean="0"/>
              <a:t>Answer:</a:t>
            </a:r>
            <a:r>
              <a:rPr lang="en-US" b="1" baseline="0" dirty="0" smtClean="0"/>
              <a:t> </a:t>
            </a:r>
            <a:r>
              <a:rPr lang="en-US" dirty="0" smtClean="0"/>
              <a:t>Reduces repeat</a:t>
            </a:r>
            <a:r>
              <a:rPr lang="en-US" baseline="0" dirty="0" smtClean="0"/>
              <a:t> queries and results when the client can work from the cached data.</a:t>
            </a:r>
            <a:endParaRPr lang="en-US" dirty="0" smtClean="0"/>
          </a:p>
          <a:p>
            <a:endParaRPr lang="en-US" dirty="0" smtClean="0"/>
          </a:p>
          <a:p>
            <a:r>
              <a:rPr lang="en-US" dirty="0" smtClean="0"/>
              <a:t>When would CLR be used to create user-defined server objects?</a:t>
            </a:r>
          </a:p>
          <a:p>
            <a:r>
              <a:rPr lang="en-US" b="1" dirty="0" smtClean="0"/>
              <a:t>Answer:</a:t>
            </a:r>
            <a:r>
              <a:rPr lang="en-US" b="1" baseline="0" dirty="0" smtClean="0"/>
              <a:t> </a:t>
            </a:r>
            <a:r>
              <a:rPr lang="en-US" b="0" baseline="0" dirty="0" smtClean="0"/>
              <a:t>Many answers for this, some are as follows:</a:t>
            </a:r>
          </a:p>
          <a:p>
            <a:r>
              <a:rPr lang="en-US" dirty="0" smtClean="0"/>
              <a:t>When </a:t>
            </a:r>
            <a:r>
              <a:rPr lang="en-US" dirty="0" smtClean="0"/>
              <a:t>the object is</a:t>
            </a:r>
            <a:r>
              <a:rPr lang="en-US" baseline="0" dirty="0" smtClean="0"/>
              <a:t> not doing data set manipulation.  </a:t>
            </a:r>
            <a:endParaRPr lang="en-US" baseline="0" dirty="0" smtClean="0"/>
          </a:p>
          <a:p>
            <a:r>
              <a:rPr lang="en-US" baseline="0" dirty="0" smtClean="0"/>
              <a:t>For complex computation and logic.</a:t>
            </a:r>
          </a:p>
          <a:p>
            <a:r>
              <a:rPr lang="en-US" baseline="0" dirty="0" smtClean="0"/>
              <a:t>For complicated string manipulation.</a:t>
            </a: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indent="0">
              <a:buFont typeface="Arial" pitchFamily="34" charset="0"/>
              <a:buNone/>
            </a:pPr>
            <a:r>
              <a:rPr lang="en-US" dirty="0" smtClean="0"/>
              <a:t>Objectives</a:t>
            </a:r>
          </a:p>
          <a:p>
            <a:pPr marL="0" indent="0">
              <a:buFont typeface="Arial" pitchFamily="34" charset="0"/>
              <a:buNone/>
            </a:pPr>
            <a:endParaRPr lang="en-US" dirty="0" smtClean="0"/>
          </a:p>
          <a:p>
            <a:pPr marL="0" indent="0">
              <a:buFont typeface="Arial" pitchFamily="34" charset="0"/>
              <a:buNone/>
            </a:pPr>
            <a:r>
              <a:rPr lang="en-US" dirty="0" smtClean="0"/>
              <a:t>After completing this section, you will be able to:</a:t>
            </a:r>
          </a:p>
          <a:p>
            <a:pPr marL="0" indent="0">
              <a:buFont typeface="Arial" pitchFamily="34" charset="0"/>
              <a:buNone/>
            </a:pPr>
            <a:endParaRPr lang="en-US" dirty="0" smtClean="0"/>
          </a:p>
          <a:p>
            <a:pPr marL="171450" indent="-171450">
              <a:buFont typeface="Arial" pitchFamily="34" charset="0"/>
              <a:buChar char="•"/>
            </a:pPr>
            <a:r>
              <a:rPr lang="en-US" dirty="0" smtClean="0"/>
              <a:t>Explain the advantages and disadvantages of using table variables instead of temporary tables.</a:t>
            </a:r>
          </a:p>
          <a:p>
            <a:pPr marL="171450" indent="-171450">
              <a:buFont typeface="Arial" pitchFamily="34" charset="0"/>
              <a:buChar char="•"/>
            </a:pPr>
            <a:r>
              <a:rPr lang="en-US" dirty="0" smtClean="0"/>
              <a:t>Explain why you should not normally use cursors to return a </a:t>
            </a:r>
            <a:r>
              <a:rPr lang="en-US" dirty="0" err="1" smtClean="0"/>
              <a:t>resultset</a:t>
            </a:r>
            <a:r>
              <a:rPr lang="en-US" dirty="0" smtClean="0"/>
              <a:t>.</a:t>
            </a:r>
          </a:p>
          <a:p>
            <a:pPr marL="171450" indent="-171450">
              <a:buFont typeface="Arial" pitchFamily="34" charset="0"/>
              <a:buChar char="•"/>
            </a:pPr>
            <a:r>
              <a:rPr lang="en-US" dirty="0" smtClean="0"/>
              <a:t>Optimize network use by minimizing network roundtrips, locks, and client lag time.</a:t>
            </a:r>
          </a:p>
          <a:p>
            <a:pPr marL="171450" indent="-171450">
              <a:buFont typeface="Arial" pitchFamily="34" charset="0"/>
              <a:buChar char="•"/>
            </a:pPr>
            <a:r>
              <a:rPr lang="en-US" dirty="0" smtClean="0"/>
              <a:t>Design databases for performance by applying best practices for normalization, primary and foreign key definition, and indexing.</a:t>
            </a:r>
          </a:p>
          <a:p>
            <a:pPr marL="171450" indent="-171450">
              <a:buFont typeface="Arial" pitchFamily="34" charset="0"/>
              <a:buChar char="•"/>
            </a:pPr>
            <a:r>
              <a:rPr lang="en-US" dirty="0" smtClean="0"/>
              <a:t>Improve performance by appropriately integrating the use of managed code into database applications.</a:t>
            </a:r>
          </a:p>
          <a:p>
            <a:pPr marL="171450" indent="-171450">
              <a:buFont typeface="Arial" pitchFamily="34" charset="0"/>
              <a:buChar char="•"/>
            </a:pPr>
            <a:r>
              <a:rPr lang="en-US" dirty="0" smtClean="0"/>
              <a:t>Determine when to use managed code or Transact-SQL for data access.</a:t>
            </a:r>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general rule of thumb is to use table variables for reasonably small queries and datasets, and to use temporary tables for larger datasets. In deciding whether you should use table variables or temporary tables, you should test and measure both in your environment.</a:t>
            </a:r>
          </a:p>
          <a:p>
            <a:endParaRPr lang="en-US" dirty="0" smtClean="0"/>
          </a:p>
          <a:p>
            <a:r>
              <a:rPr lang="en-US" b="1" dirty="0" smtClean="0"/>
              <a:t>Advantages of table variables</a:t>
            </a:r>
          </a:p>
          <a:p>
            <a:r>
              <a:rPr lang="en-US" dirty="0" smtClean="0"/>
              <a:t>Table variables have the following advantages:</a:t>
            </a:r>
          </a:p>
          <a:p>
            <a:pPr marL="171450" indent="-171450">
              <a:buFont typeface="Arial" pitchFamily="34" charset="0"/>
              <a:buChar char="•"/>
            </a:pPr>
            <a:r>
              <a:rPr lang="en-US" dirty="0" smtClean="0"/>
              <a:t>When you use table variables, there are fewer stored procedure recompilations.</a:t>
            </a:r>
          </a:p>
          <a:p>
            <a:pPr marL="171450" indent="-171450">
              <a:buFont typeface="Arial" pitchFamily="34" charset="0"/>
              <a:buChar char="•"/>
            </a:pPr>
            <a:r>
              <a:rPr lang="en-US" dirty="0" smtClean="0"/>
              <a:t>Transactions that involve table variables last only for the duration of an update on the table variable. Therefore, table variables require fewer locking and logging resources. Because table variables have limited scope and are not part of the persistent database, they are not affected by transaction rollbacks.</a:t>
            </a:r>
          </a:p>
          <a:p>
            <a:pPr marL="171450" indent="-171450">
              <a:buFont typeface="Arial" pitchFamily="34" charset="0"/>
              <a:buChar char="•"/>
            </a:pPr>
            <a:r>
              <a:rPr lang="en-AU" sz="1200" kern="1200" dirty="0" smtClean="0">
                <a:solidFill>
                  <a:schemeClr val="tx1"/>
                </a:solidFill>
                <a:effectLst/>
                <a:latin typeface="+mn-lt"/>
                <a:ea typeface="+mn-ea"/>
                <a:cs typeface="+mn-cs"/>
              </a:rPr>
              <a:t>Replacing a temp table with a </a:t>
            </a:r>
            <a:r>
              <a:rPr lang="en-AU" sz="1200" b="1" kern="1200" dirty="0" smtClean="0">
                <a:solidFill>
                  <a:schemeClr val="tx1"/>
                </a:solidFill>
                <a:effectLst/>
                <a:latin typeface="+mn-lt"/>
                <a:ea typeface="+mn-ea"/>
                <a:cs typeface="+mn-cs"/>
              </a:rPr>
              <a:t>table variable </a:t>
            </a:r>
            <a:r>
              <a:rPr lang="en-AU" sz="1200" kern="1200" dirty="0" smtClean="0">
                <a:solidFill>
                  <a:schemeClr val="tx1"/>
                </a:solidFill>
                <a:effectLst/>
                <a:latin typeface="+mn-lt"/>
                <a:ea typeface="+mn-ea"/>
                <a:cs typeface="+mn-cs"/>
              </a:rPr>
              <a:t>will prevent statistics-related recompiles because table variables do not have statistics. </a:t>
            </a:r>
            <a:endParaRPr lang="en-US" dirty="0" smtClean="0"/>
          </a:p>
          <a:p>
            <a:endParaRPr lang="en-US" dirty="0" smtClean="0"/>
          </a:p>
          <a:p>
            <a:r>
              <a:rPr lang="en-US" b="1" dirty="0" smtClean="0"/>
              <a:t>Disadvantages of table variables</a:t>
            </a:r>
          </a:p>
          <a:p>
            <a:pPr marL="171450" indent="-171450">
              <a:buFont typeface="Arial" pitchFamily="34" charset="0"/>
              <a:buChar char="•"/>
            </a:pPr>
            <a:r>
              <a:rPr lang="en-US" dirty="0" smtClean="0"/>
              <a:t>Table variables have the following disadvantages:</a:t>
            </a:r>
          </a:p>
          <a:p>
            <a:pPr marL="171450" indent="-171450">
              <a:buFont typeface="Arial" pitchFamily="34" charset="0"/>
              <a:buChar char="•"/>
            </a:pPr>
            <a:r>
              <a:rPr lang="en-US" dirty="0" smtClean="0"/>
              <a:t>Queries using table variables are not eligible for parallel plans.</a:t>
            </a:r>
          </a:p>
          <a:p>
            <a:pPr marL="171450" indent="-171450">
              <a:buFont typeface="Arial" pitchFamily="34" charset="0"/>
              <a:buChar char="•"/>
            </a:pPr>
            <a:r>
              <a:rPr lang="en-US" dirty="0" smtClean="0"/>
              <a:t>SQL Server maintains statistics on temporary tables, but not on table variables. Without statistics, SQL Server may choose a poor execution plan for a query.</a:t>
            </a:r>
          </a:p>
          <a:p>
            <a:pPr marL="171450" indent="-171450">
              <a:buFont typeface="Arial" pitchFamily="34" charset="0"/>
              <a:buChar char="•"/>
            </a:pPr>
            <a:r>
              <a:rPr lang="en-US" dirty="0" smtClean="0"/>
              <a:t>You cannot create indexes on a table variable after creation. However, indexes are created at the time of table variable creation if a primary key or unique constraint is created. </a:t>
            </a:r>
          </a:p>
          <a:p>
            <a:pPr marL="171450" indent="-171450">
              <a:buFont typeface="Arial" pitchFamily="34" charset="0"/>
              <a:buChar char="•"/>
            </a:pPr>
            <a:r>
              <a:rPr lang="en-AU" sz="1200" kern="1200" dirty="0" smtClean="0">
                <a:solidFill>
                  <a:schemeClr val="tx1"/>
                </a:solidFill>
                <a:effectLst/>
                <a:latin typeface="+mn-lt"/>
                <a:ea typeface="+mn-ea"/>
                <a:cs typeface="+mn-cs"/>
              </a:rPr>
              <a:t>Be aware that the index limitations on table variables make them unsuitable for datasets with a large number of rows. The optimizer will always use an estimate of 1 row for the table variables. </a:t>
            </a:r>
            <a:r>
              <a:rPr lang="en-AU" sz="1200" kern="1200" smtClean="0">
                <a:solidFill>
                  <a:schemeClr val="tx1"/>
                </a:solidFill>
                <a:effectLst/>
                <a:latin typeface="+mn-lt"/>
                <a:ea typeface="+mn-ea"/>
                <a:cs typeface="+mn-cs"/>
              </a:rPr>
              <a:t>So they are only to be used with a very small number of rows.</a:t>
            </a:r>
            <a:endParaRPr lang="en-US" dirty="0" smtClean="0"/>
          </a:p>
          <a:p>
            <a:endParaRPr lang="en-US" dirty="0" smtClean="0"/>
          </a:p>
          <a:p>
            <a:r>
              <a:rPr lang="en-US" dirty="0" smtClean="0"/>
              <a:t>Consider the following examples:</a:t>
            </a:r>
          </a:p>
          <a:p>
            <a:r>
              <a:rPr lang="en-US" i="1" dirty="0" smtClean="0"/>
              <a:t>DECLARE @tab TABLE </a:t>
            </a:r>
          </a:p>
          <a:p>
            <a:r>
              <a:rPr lang="en-US" i="1" dirty="0" smtClean="0"/>
              <a:t>(</a:t>
            </a:r>
          </a:p>
          <a:p>
            <a:r>
              <a:rPr lang="en-US" i="1" dirty="0" smtClean="0"/>
              <a:t>col1 INT NOT NULL PRIMARY KEY,</a:t>
            </a:r>
          </a:p>
          <a:p>
            <a:r>
              <a:rPr lang="en-US" i="1" dirty="0" smtClean="0"/>
              <a:t>col2 INT NOT NULL UNIQUE</a:t>
            </a:r>
          </a:p>
          <a:p>
            <a:r>
              <a:rPr lang="en-US" i="1" dirty="0" smtClean="0"/>
              <a:t>)</a:t>
            </a:r>
          </a:p>
          <a:p>
            <a:endParaRPr lang="en-US" i="1" dirty="0" smtClean="0"/>
          </a:p>
          <a:p>
            <a:r>
              <a:rPr lang="en-US" i="1" dirty="0" smtClean="0"/>
              <a:t>DECLARE @tab1 TABLE</a:t>
            </a:r>
          </a:p>
          <a:p>
            <a:r>
              <a:rPr lang="en-US" i="1" dirty="0" smtClean="0"/>
              <a:t>(</a:t>
            </a:r>
          </a:p>
          <a:p>
            <a:r>
              <a:rPr lang="en-US" i="1" dirty="0" smtClean="0"/>
              <a:t>col1 INT NOT NULL,</a:t>
            </a:r>
          </a:p>
          <a:p>
            <a:r>
              <a:rPr lang="en-US" i="1" dirty="0" smtClean="0"/>
              <a:t>col2 INT NOT NULL,</a:t>
            </a:r>
          </a:p>
          <a:p>
            <a:r>
              <a:rPr lang="en-US" i="1" dirty="0" smtClean="0"/>
              <a:t>col3 VARCHAR(20)</a:t>
            </a:r>
          </a:p>
          <a:p>
            <a:r>
              <a:rPr lang="en-US" i="1" dirty="0" smtClean="0"/>
              <a:t>PRIMARY KEY (col1, col2),</a:t>
            </a:r>
          </a:p>
          <a:p>
            <a:r>
              <a:rPr lang="en-US" i="1" dirty="0" smtClean="0"/>
              <a:t>UNIQUE (col2)</a:t>
            </a:r>
          </a:p>
          <a:p>
            <a:r>
              <a:rPr lang="en-US" i="1" dirty="0" smtClean="0"/>
              <a:t>)</a:t>
            </a:r>
          </a:p>
          <a:p>
            <a:endParaRPr lang="en-US" dirty="0" smtClean="0"/>
          </a:p>
          <a:p>
            <a:r>
              <a:rPr lang="en-US" dirty="0" smtClean="0"/>
              <a:t>In both examples above, indexes are created implicitly by the creation of primary keys or unique constraints. But, after the table variable is created, no indexes or constraints can be added to it. This severely limits the number and types of indexes that can be applied to a table variable. As a result of this limitation, performance of queries dealing with large datasets might suffer from the lack of indexes.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 not use table variables to store large amounts of data (more than 100 rows). Plan choices may not be optimal or stable when a table variable contains a large amount of data. Consider rewriting such queries to use temporary tables or use the USE PLAN query hint to ensure the optimizer uses an existing query plan that works well for your scenario.</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306744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Programming Efficiency</a:t>
            </a:r>
          </a:p>
          <a:p>
            <a:r>
              <a:rPr lang="en-US" sz="1200" kern="1200" dirty="0" smtClean="0">
                <a:solidFill>
                  <a:schemeClr val="tx1"/>
                </a:solidFill>
                <a:latin typeface="+mn-lt"/>
                <a:ea typeface="+mn-ea"/>
                <a:cs typeface="+mn-cs"/>
              </a:rPr>
              <a:t>-- Table Variable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all statements to show creation and use of table variables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@tab1 TABLE (</a:t>
            </a:r>
          </a:p>
          <a:p>
            <a:r>
              <a:rPr lang="en-US" sz="1200" kern="1200" dirty="0" smtClean="0">
                <a:solidFill>
                  <a:schemeClr val="tx1"/>
                </a:solidFill>
                <a:latin typeface="+mn-lt"/>
                <a:ea typeface="+mn-ea"/>
                <a:cs typeface="+mn-cs"/>
              </a:rPr>
              <a:t>          col1 INT          NOT NULL,</a:t>
            </a:r>
          </a:p>
          <a:p>
            <a:r>
              <a:rPr lang="en-US" sz="1200" kern="1200" dirty="0" smtClean="0">
                <a:solidFill>
                  <a:schemeClr val="tx1"/>
                </a:solidFill>
                <a:latin typeface="+mn-lt"/>
                <a:ea typeface="+mn-ea"/>
                <a:cs typeface="+mn-cs"/>
              </a:rPr>
              <a:t>          col2 INT          NOT NULL,</a:t>
            </a:r>
          </a:p>
          <a:p>
            <a:r>
              <a:rPr lang="it-IT" sz="1200" kern="1200" dirty="0" smtClean="0">
                <a:solidFill>
                  <a:schemeClr val="tx1"/>
                </a:solidFill>
                <a:latin typeface="+mn-lt"/>
                <a:ea typeface="+mn-ea"/>
                <a:cs typeface="+mn-cs"/>
              </a:rPr>
              <a:t>          col3 VARCHAR (20) PRIMARY KEY (col1, col2),</a:t>
            </a:r>
          </a:p>
          <a:p>
            <a:r>
              <a:rPr lang="en-US" sz="1200" kern="1200" dirty="0" smtClean="0">
                <a:solidFill>
                  <a:schemeClr val="tx1"/>
                </a:solidFill>
                <a:latin typeface="+mn-lt"/>
                <a:ea typeface="+mn-ea"/>
                <a:cs typeface="+mn-cs"/>
              </a:rPr>
              <a:t>          UNIQUE (col2));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@Counter AS INT;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@Counter = 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@Counter &lt; 50</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INSERT  INTO @tab1</a:t>
            </a:r>
          </a:p>
          <a:p>
            <a:r>
              <a:rPr lang="en-US" sz="1200" kern="1200" dirty="0" smtClean="0">
                <a:solidFill>
                  <a:schemeClr val="tx1"/>
                </a:solidFill>
                <a:latin typeface="+mn-lt"/>
                <a:ea typeface="+mn-ea"/>
                <a:cs typeface="+mn-cs"/>
              </a:rPr>
              <a:t>                    VALUES (rand() * 10000, rand() * 10000, CHAR(rand() * 254));</a:t>
            </a:r>
          </a:p>
          <a:p>
            <a:r>
              <a:rPr lang="en-US" sz="1200" kern="1200" dirty="0" smtClean="0">
                <a:solidFill>
                  <a:schemeClr val="tx1"/>
                </a:solidFill>
                <a:latin typeface="+mn-lt"/>
                <a:ea typeface="+mn-ea"/>
                <a:cs typeface="+mn-cs"/>
              </a:rPr>
              <a:t>                    SET @Counter = @Counter + 1;</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Col1,</a:t>
            </a:r>
          </a:p>
          <a:p>
            <a:r>
              <a:rPr lang="en-US" sz="1200" kern="1200" dirty="0" smtClean="0">
                <a:solidFill>
                  <a:schemeClr val="tx1"/>
                </a:solidFill>
                <a:latin typeface="+mn-lt"/>
                <a:ea typeface="+mn-ea"/>
                <a:cs typeface="+mn-cs"/>
              </a:rPr>
              <a:t>       Col3</a:t>
            </a:r>
          </a:p>
          <a:p>
            <a:r>
              <a:rPr lang="en-US" sz="1200" kern="1200" dirty="0" smtClean="0">
                <a:solidFill>
                  <a:schemeClr val="tx1"/>
                </a:solidFill>
                <a:latin typeface="+mn-lt"/>
                <a:ea typeface="+mn-ea"/>
                <a:cs typeface="+mn-cs"/>
              </a:rPr>
              <a:t>FROM   @tab1</a:t>
            </a:r>
          </a:p>
          <a:p>
            <a:r>
              <a:rPr lang="en-US" sz="1200" kern="1200" dirty="0" smtClean="0">
                <a:solidFill>
                  <a:schemeClr val="tx1"/>
                </a:solidFill>
                <a:latin typeface="+mn-lt"/>
                <a:ea typeface="+mn-ea"/>
                <a:cs typeface="+mn-cs"/>
              </a:rPr>
              <a:t>WHERE  Col2 &gt; 500;</a:t>
            </a:r>
          </a:p>
          <a:p>
            <a:endParaRPr lang="en-US" sz="1200" i="1"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278481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Every cursor uses temporary resources to hold its data. These resources can be memory, disk paging files, temporary disk files, or even temporary storage in the database. The cursor is called a server-side cursor when these resources are located on the SQL Server machine. The cursor is called a client-side cursor when these resources are located and controlled on the client machine.</a:t>
            </a:r>
          </a:p>
          <a:p>
            <a:endParaRPr lang="en-US" dirty="0" smtClean="0"/>
          </a:p>
          <a:p>
            <a:r>
              <a:rPr lang="en-US" b="1" dirty="0" smtClean="0"/>
              <a:t>Cursor performance</a:t>
            </a:r>
          </a:p>
          <a:p>
            <a:r>
              <a:rPr lang="en-US" dirty="0" smtClean="0"/>
              <a:t>Cursors require resources to be set aside and maintained for dealing with the results, and may cause SQL to constantly negotiate additional locking. Cursors may also require additional roundtrips to the server. To optimize performance, you should minimize the use of cursors and use set-based operations, whenever possible.</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180329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Client-side Cursors</a:t>
            </a:r>
          </a:p>
          <a:p>
            <a:endParaRPr lang="en-US" dirty="0" smtClean="0"/>
          </a:p>
          <a:p>
            <a:r>
              <a:rPr lang="en-US" dirty="0" smtClean="0"/>
              <a:t>When the cursor is a non-keyset client-side cursor, the server sends the entire result set across the network to the client machine. The client machine provides and manages the temporary resources needed by the cursor and the result set. The client-side application can browse through the entire result set to determine the rows that it requires.</a:t>
            </a:r>
          </a:p>
          <a:p>
            <a:endParaRPr lang="en-US" dirty="0" smtClean="0"/>
          </a:p>
          <a:p>
            <a:r>
              <a:rPr lang="en-US" dirty="0" smtClean="0"/>
              <a:t>Static client-side cursors might place a significant load on your workstation if they include too many rows. While all of the cursor libraries are capable of building cursors with thousands of rows, applications designed to fetch such large </a:t>
            </a:r>
            <a:r>
              <a:rPr lang="en-US" dirty="0" err="1" smtClean="0"/>
              <a:t>rowsets</a:t>
            </a:r>
            <a:r>
              <a:rPr lang="en-US" dirty="0" smtClean="0"/>
              <a:t> might perform poorly. However, there are exceptions. For some applications, a large client-side cursor may be perfectly appropriate and performance may not be an issue.</a:t>
            </a:r>
          </a:p>
          <a:p>
            <a:endParaRPr lang="en-US" dirty="0" smtClean="0"/>
          </a:p>
          <a:p>
            <a:r>
              <a:rPr lang="en-US" dirty="0" smtClean="0"/>
              <a:t>One obvious benefit of the client-side cursor is quick response. After the result set has been downloaded to the client machine, browsing through the rows is very fast. An application is generally more scalable with a client-side cursor, because the resource requirements of the cursor are placed on each separate client and not on the server.</a:t>
            </a:r>
          </a:p>
          <a:p>
            <a:endParaRPr lang="en-US" dirty="0" smtClean="0"/>
          </a:p>
          <a:p>
            <a:r>
              <a:rPr lang="en-US" b="1" dirty="0" smtClean="0"/>
              <a:t>API Cursors</a:t>
            </a:r>
          </a:p>
          <a:p>
            <a:endParaRPr lang="en-US" b="1" dirty="0" smtClean="0"/>
          </a:p>
          <a:p>
            <a:r>
              <a:rPr lang="en-US" dirty="0" smtClean="0"/>
              <a:t>API cursors are mostly seen in legacy</a:t>
            </a:r>
            <a:r>
              <a:rPr lang="en-US" baseline="0" dirty="0" smtClean="0"/>
              <a:t> applications and they can have a big effect on server performance.  </a:t>
            </a:r>
            <a:r>
              <a:rPr lang="en-US" dirty="0" smtClean="0"/>
              <a:t>The OLE DB, ODBC, and ADO APIs support mapping cursors over the result sets of executed SQL statements. The Microsoft SQL Server Native Client OLE DB provider and SQL Server Native Client ODBC driver implement these operations through the use of API server cursors. API server cursors are cursors implemented on the server and managed by API cursor functions. As the application calls the API cursor functions, the cursor operation is transmitted to the server by the OLE DB provider or ODBC driver.</a:t>
            </a:r>
          </a:p>
          <a:p>
            <a:endParaRPr lang="en-US" dirty="0" smtClean="0"/>
          </a:p>
          <a:p>
            <a:r>
              <a:rPr lang="en-US" dirty="0" smtClean="0"/>
              <a:t>Although the API is technically asking for a cursor, the default cursor characteristics match the behavior of a default result set. The OLE DB provider and ODBC driver, therefore, implement the default cursor options using a default result set because it is the most efficient way to retrieve rows from the server.  Most performance</a:t>
            </a:r>
            <a:r>
              <a:rPr lang="en-US" baseline="0" dirty="0" smtClean="0"/>
              <a:t> problems with API cursors stems from the cursor calling rows from SQL Server one row at a time or excessive network roundtrips (3 per call).  Other problems will arise if the cursor is not closed </a:t>
            </a:r>
            <a:r>
              <a:rPr lang="en-US" baseline="0" smtClean="0"/>
              <a:t>or deallocated.</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350406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Server-side cursors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When the cursor is a server-side cursor, the server manages the result set by using resources provided by the server machine. The server-side cursor returns only the requested data over the network. A server-side cursor can sometimes provide better performance than the client-side cursor, especially in situations where the larger and faster resources (memory,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cpu</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io</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on the server are an advantage.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However, you must remember that a server-side cursor is, at least temporarily, consuming precious server resources for every active client. You must plan accordingly to ensure that your server hardware is capable of managing all of the server-side cursors requested by active clients. Also, a server-side cursor can be slow because it provides only single row access.  A batch cursor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Advantages to using server-side cursors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Memory usage. The client does not need to cache large amounts of data or maintain information about the cursor position because the server is doing that.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Performance. When only some of the data in the result set is accessed, or the data is accessed a few times only, a server-side cursor provides enhanced performance because it minimizes the network traffic.</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Additional cursor types. Both keyset and dynamic cursors are available for server-side cursors.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Positioned updates. Server-side cursors support direct positioned updates, whereas ODBC simulates positioned cursor updates by generating a SQL search and update statement. Direct positioned updates are not only faster, but they also avoid the risk of unintended update collisions.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353283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US"/>
              <a:t>Lesson </a:t>
            </a:r>
            <a:r>
              <a:rPr lang="en-US" smtClean="0"/>
              <a:t>25: </a:t>
            </a:r>
            <a:r>
              <a:rPr lang="en-US" dirty="0"/>
              <a:t>Performance Considerations</a:t>
            </a:r>
          </a:p>
        </p:txBody>
      </p:sp>
      <p:sp>
        <p:nvSpPr>
          <p:cNvPr id="10" name="Content Placeholder 9"/>
          <p:cNvSpPr>
            <a:spLocks noGrp="1"/>
          </p:cNvSpPr>
          <p:nvPr>
            <p:ph type="subTitle" idx="1"/>
          </p:nvPr>
        </p:nvSpPr>
        <p:spPr/>
        <p:txBody>
          <a:bodyPr>
            <a:normAutofit/>
          </a:bodyPr>
          <a:lstStyle/>
          <a:p>
            <a:r>
              <a:rPr lang="en-US" sz="2400" i="1" dirty="0"/>
              <a:t>Database and application design are key in determining the performance of SQL Server. </a:t>
            </a:r>
          </a:p>
          <a:p>
            <a:r>
              <a:rPr lang="en-US" sz="2400" i="1" dirty="0"/>
              <a:t>Good design makes good performance possible. </a:t>
            </a:r>
          </a:p>
          <a:p>
            <a:r>
              <a:rPr lang="en-US" sz="2400" i="1" dirty="0"/>
              <a:t>Configuration, hardware, or caching mechanisms cannot compensate for poor design. </a:t>
            </a:r>
          </a:p>
          <a:p>
            <a:r>
              <a:rPr lang="en-US" sz="2400" i="1" dirty="0"/>
              <a:t>This section looks at key design decisions based on SQL Server features.</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9025112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Network Use</a:t>
            </a:r>
          </a:p>
        </p:txBody>
      </p:sp>
      <p:sp>
        <p:nvSpPr>
          <p:cNvPr id="3" name="Content Placeholder 2"/>
          <p:cNvSpPr>
            <a:spLocks noGrp="1"/>
          </p:cNvSpPr>
          <p:nvPr>
            <p:ph idx="1"/>
          </p:nvPr>
        </p:nvSpPr>
        <p:spPr/>
        <p:txBody>
          <a:bodyPr/>
          <a:lstStyle/>
          <a:p>
            <a:r>
              <a:rPr lang="en-US" dirty="0"/>
              <a:t>Minimize bandwidth consumption and network roundtrips:</a:t>
            </a:r>
          </a:p>
          <a:p>
            <a:pPr lvl="1"/>
            <a:r>
              <a:rPr lang="en-US" dirty="0"/>
              <a:t>Use Dataset Operations instead of Looping Logic</a:t>
            </a:r>
          </a:p>
          <a:p>
            <a:pPr lvl="1"/>
            <a:r>
              <a:rPr lang="en-US" dirty="0"/>
              <a:t>Use stored procedures whenever possible</a:t>
            </a:r>
          </a:p>
          <a:p>
            <a:pPr lvl="1"/>
            <a:r>
              <a:rPr lang="en-US" dirty="0"/>
              <a:t>Return only the rows and columns you need</a:t>
            </a:r>
          </a:p>
          <a:p>
            <a:pPr lvl="1"/>
            <a:r>
              <a:rPr lang="en-US" dirty="0"/>
              <a:t>Cache data whenever possible – especially static data</a:t>
            </a:r>
          </a:p>
          <a:p>
            <a:pPr lvl="1"/>
            <a:r>
              <a:rPr lang="en-US" dirty="0"/>
              <a:t>Batch SQL statements together if possible</a:t>
            </a:r>
          </a:p>
          <a:p>
            <a:pPr lvl="1"/>
            <a:r>
              <a:rPr lang="en-US" dirty="0"/>
              <a:t>Use connection pooling</a:t>
            </a:r>
          </a:p>
          <a:p>
            <a:r>
              <a:rPr lang="en-US" dirty="0"/>
              <a:t>Minimizing Client Lag Time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29287069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1979001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Factors that Influence Performance</a:t>
            </a:r>
          </a:p>
        </p:txBody>
      </p:sp>
      <p:sp>
        <p:nvSpPr>
          <p:cNvPr id="3" name="Content Placeholder 2"/>
          <p:cNvSpPr>
            <a:spLocks noGrp="1"/>
          </p:cNvSpPr>
          <p:nvPr>
            <p:ph idx="1"/>
          </p:nvPr>
        </p:nvSpPr>
        <p:spPr/>
        <p:txBody>
          <a:bodyPr/>
          <a:lstStyle/>
          <a:p>
            <a:r>
              <a:rPr lang="en-US" dirty="0"/>
              <a:t>Normalizing for the application</a:t>
            </a:r>
          </a:p>
          <a:p>
            <a:r>
              <a:rPr lang="en-US" dirty="0"/>
              <a:t>Properly defining primary and foreign key relationships </a:t>
            </a:r>
          </a:p>
          <a:p>
            <a:pPr lvl="1"/>
            <a:r>
              <a:rPr lang="en-US" dirty="0"/>
              <a:t>Declarative Referential Integrity (DRI) outperforms triggers for maintaining consistency</a:t>
            </a:r>
          </a:p>
          <a:p>
            <a:pPr lvl="1"/>
            <a:r>
              <a:rPr lang="en-US" dirty="0"/>
              <a:t>Constraints are used by the optimizer in calculating optimal execution plans</a:t>
            </a:r>
          </a:p>
          <a:p>
            <a:pPr lvl="1"/>
            <a:r>
              <a:rPr lang="en-US" dirty="0"/>
              <a:t>Proper DRI reduces sorting overhead, and the need for DISTINCT</a:t>
            </a:r>
          </a:p>
          <a:p>
            <a:r>
              <a:rPr lang="en-US" dirty="0"/>
              <a:t>Indexing for database use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10185493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1239325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 for CLR</a:t>
            </a:r>
          </a:p>
        </p:txBody>
      </p:sp>
      <p:sp>
        <p:nvSpPr>
          <p:cNvPr id="3" name="Content Placeholder 2"/>
          <p:cNvSpPr>
            <a:spLocks noGrp="1"/>
          </p:cNvSpPr>
          <p:nvPr>
            <p:ph idx="1"/>
          </p:nvPr>
        </p:nvSpPr>
        <p:spPr/>
        <p:txBody>
          <a:bodyPr/>
          <a:lstStyle/>
          <a:p>
            <a:pPr marL="284163" indent="-284163">
              <a:lnSpc>
                <a:spcPct val="100000"/>
              </a:lnSpc>
              <a:spcBef>
                <a:spcPts val="600"/>
              </a:spcBef>
            </a:pPr>
            <a:r>
              <a:rPr lang="en-AU" dirty="0"/>
              <a:t>User-defined functions</a:t>
            </a:r>
          </a:p>
          <a:p>
            <a:pPr marL="284163" indent="-284163">
              <a:lnSpc>
                <a:spcPct val="100000"/>
              </a:lnSpc>
              <a:spcBef>
                <a:spcPts val="600"/>
              </a:spcBef>
            </a:pPr>
            <a:r>
              <a:rPr lang="en-AU" dirty="0"/>
              <a:t>User-defined aggregates</a:t>
            </a:r>
          </a:p>
          <a:p>
            <a:pPr marL="284163" indent="-284163">
              <a:lnSpc>
                <a:spcPct val="100000"/>
              </a:lnSpc>
              <a:spcBef>
                <a:spcPts val="600"/>
              </a:spcBef>
            </a:pPr>
            <a:r>
              <a:rPr lang="en-AU" dirty="0"/>
              <a:t>Streaming table-valued functions</a:t>
            </a:r>
          </a:p>
          <a:p>
            <a:pPr marL="284163" indent="-284163">
              <a:lnSpc>
                <a:spcPct val="100000"/>
              </a:lnSpc>
              <a:spcBef>
                <a:spcPts val="600"/>
              </a:spcBef>
            </a:pPr>
            <a:r>
              <a:rPr lang="en-AU" dirty="0"/>
              <a:t>Arrays vs. cursors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17671586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 for </a:t>
            </a:r>
            <a:r>
              <a:rPr lang="en-US" dirty="0" smtClean="0"/>
              <a:t>CLR (cont.)</a:t>
            </a:r>
            <a:endParaRPr lang="en-US" dirty="0"/>
          </a:p>
        </p:txBody>
      </p:sp>
      <p:sp>
        <p:nvSpPr>
          <p:cNvPr id="3" name="Content Placeholder 2"/>
          <p:cNvSpPr>
            <a:spLocks noGrp="1"/>
          </p:cNvSpPr>
          <p:nvPr>
            <p:ph idx="1"/>
          </p:nvPr>
        </p:nvSpPr>
        <p:spPr/>
        <p:txBody>
          <a:bodyPr/>
          <a:lstStyle/>
          <a:p>
            <a:pPr marL="284163" indent="-284163">
              <a:lnSpc>
                <a:spcPct val="100000"/>
              </a:lnSpc>
              <a:spcBef>
                <a:spcPts val="600"/>
              </a:spcBef>
            </a:pPr>
            <a:r>
              <a:rPr lang="en-AU" dirty="0"/>
              <a:t>String data</a:t>
            </a:r>
          </a:p>
          <a:p>
            <a:pPr marL="284163" indent="-284163">
              <a:lnSpc>
                <a:spcPct val="100000"/>
              </a:lnSpc>
              <a:spcBef>
                <a:spcPts val="600"/>
              </a:spcBef>
            </a:pPr>
            <a:r>
              <a:rPr lang="en-AU" dirty="0"/>
              <a:t>CLR vs. extended stored procedures</a:t>
            </a:r>
          </a:p>
          <a:p>
            <a:pPr marL="284163" indent="-284163">
              <a:lnSpc>
                <a:spcPct val="100000"/>
              </a:lnSpc>
              <a:spcBef>
                <a:spcPts val="600"/>
              </a:spcBef>
            </a:pPr>
            <a:r>
              <a:rPr lang="en-AU" dirty="0"/>
              <a:t>Native </a:t>
            </a:r>
            <a:r>
              <a:rPr lang="en-AU" dirty="0" err="1"/>
              <a:t>seralization</a:t>
            </a:r>
            <a:r>
              <a:rPr lang="en-AU" dirty="0"/>
              <a:t> of comparable UDTs</a:t>
            </a:r>
          </a:p>
          <a:p>
            <a:pPr marL="284163" indent="-284163">
              <a:lnSpc>
                <a:spcPct val="100000"/>
              </a:lnSpc>
              <a:spcBef>
                <a:spcPts val="600"/>
              </a:spcBef>
            </a:pPr>
            <a:r>
              <a:rPr lang="en-AU" dirty="0"/>
              <a:t>Scalable memory usage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36813235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and CLR</a:t>
            </a:r>
          </a:p>
        </p:txBody>
      </p:sp>
      <p:sp>
        <p:nvSpPr>
          <p:cNvPr id="3" name="Content Placeholder 2"/>
          <p:cNvSpPr>
            <a:spLocks noGrp="1"/>
          </p:cNvSpPr>
          <p:nvPr>
            <p:ph idx="1"/>
          </p:nvPr>
        </p:nvSpPr>
        <p:spPr/>
        <p:txBody>
          <a:bodyPr/>
          <a:lstStyle/>
          <a:p>
            <a:pPr marL="0" indent="0">
              <a:buNone/>
            </a:pPr>
            <a:r>
              <a:rPr lang="en-US" dirty="0"/>
              <a:t>T-SQL or CLR</a:t>
            </a:r>
          </a:p>
          <a:p>
            <a:r>
              <a:rPr lang="en-US" dirty="0"/>
              <a:t>Both use SQL query language</a:t>
            </a:r>
          </a:p>
          <a:p>
            <a:r>
              <a:rPr lang="en-US" dirty="0"/>
              <a:t>Differ in procedural processing</a:t>
            </a:r>
          </a:p>
          <a:p>
            <a:r>
              <a:rPr lang="en-US" dirty="0"/>
              <a:t>CLR is better for computation and logic</a:t>
            </a:r>
          </a:p>
          <a:p>
            <a:r>
              <a:rPr lang="en-US" dirty="0"/>
              <a:t>T-SQL is better suited for data access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41888366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are some ways that using stored procedures can help optimize network usage?</a:t>
            </a:r>
          </a:p>
          <a:p>
            <a:r>
              <a:rPr lang="en-US" sz="2800" dirty="0"/>
              <a:t>Explain how data caching helps optimize network usage.</a:t>
            </a:r>
          </a:p>
          <a:p>
            <a:r>
              <a:rPr lang="en-US" sz="2800" dirty="0"/>
              <a:t>When would CLR be used to create user-defined server object?</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pPr lvl="0"/>
            <a:r>
              <a:rPr lang="en-US" dirty="0"/>
              <a:t>Table Variables</a:t>
            </a:r>
          </a:p>
          <a:p>
            <a:pPr lvl="0"/>
            <a:r>
              <a:rPr lang="en-US" dirty="0"/>
              <a:t>Cursors</a:t>
            </a:r>
          </a:p>
          <a:p>
            <a:pPr lvl="0"/>
            <a:r>
              <a:rPr lang="en-US" dirty="0"/>
              <a:t>Optimizing Network Use</a:t>
            </a:r>
          </a:p>
          <a:p>
            <a:pPr lvl="0"/>
            <a:r>
              <a:rPr lang="en-US" dirty="0"/>
              <a:t>Other Factors That Influence Performance</a:t>
            </a:r>
          </a:p>
          <a:p>
            <a:pPr lvl="0"/>
            <a:r>
              <a:rPr lang="en-US" dirty="0"/>
              <a:t>Design Choices for CLR</a:t>
            </a:r>
          </a:p>
          <a:p>
            <a:pPr lvl="0"/>
            <a:r>
              <a:rPr lang="en-US" dirty="0"/>
              <a:t>Data Access and CLR</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Variables</a:t>
            </a:r>
          </a:p>
        </p:txBody>
      </p:sp>
      <p:sp>
        <p:nvSpPr>
          <p:cNvPr id="3" name="Content Placeholder 2"/>
          <p:cNvSpPr>
            <a:spLocks noGrp="1"/>
          </p:cNvSpPr>
          <p:nvPr>
            <p:ph idx="1"/>
          </p:nvPr>
        </p:nvSpPr>
        <p:spPr/>
        <p:txBody>
          <a:bodyPr/>
          <a:lstStyle/>
          <a:p>
            <a:pPr marL="0" indent="0">
              <a:buNone/>
            </a:pPr>
            <a:r>
              <a:rPr lang="en-US" dirty="0"/>
              <a:t>Advantages</a:t>
            </a:r>
          </a:p>
          <a:p>
            <a:r>
              <a:rPr lang="en-US" dirty="0"/>
              <a:t>Result in fewer recompilations of a stored procedure when compared to temporary tables</a:t>
            </a:r>
          </a:p>
          <a:p>
            <a:r>
              <a:rPr lang="en-US" dirty="0"/>
              <a:t>Require less locking and logging resources when compared to temporary </a:t>
            </a:r>
            <a:r>
              <a:rPr lang="en-US" dirty="0" smtClean="0"/>
              <a:t>tables</a:t>
            </a:r>
          </a:p>
          <a:p>
            <a:endParaRPr lang="en-US" dirty="0"/>
          </a:p>
          <a:p>
            <a:pPr marL="0" indent="0">
              <a:buNone/>
            </a:pPr>
            <a:r>
              <a:rPr lang="en-US" dirty="0"/>
              <a:t>Disadvantages</a:t>
            </a:r>
          </a:p>
          <a:p>
            <a:r>
              <a:rPr lang="en-US" dirty="0"/>
              <a:t>Query with table variable is not eligible for parallel plan</a:t>
            </a:r>
          </a:p>
          <a:p>
            <a:r>
              <a:rPr lang="en-US" dirty="0"/>
              <a:t>Statistics are not maintained for table variables</a:t>
            </a:r>
          </a:p>
          <a:p>
            <a:r>
              <a:rPr lang="en-US" dirty="0"/>
              <a:t>Very limited indexing is available on table </a:t>
            </a:r>
            <a:r>
              <a:rPr lang="en-US" dirty="0" smtClean="0"/>
              <a:t>variables</a:t>
            </a:r>
          </a:p>
          <a:p>
            <a:r>
              <a:rPr lang="en-US" dirty="0" smtClean="0"/>
              <a:t>Assignment ops. between table variables no supported</a:t>
            </a:r>
          </a:p>
          <a:p>
            <a:r>
              <a:rPr lang="en-US" dirty="0" smtClean="0"/>
              <a:t>Can’t initialize table variables with SELECT </a:t>
            </a:r>
            <a:r>
              <a:rPr lang="en-US" dirty="0"/>
              <a:t>I</a:t>
            </a:r>
            <a:r>
              <a:rPr lang="en-US" dirty="0" smtClean="0"/>
              <a:t>NTO</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4540404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 Variables</a:t>
            </a:r>
            <a:endParaRPr lang="en-US" dirty="0"/>
          </a:p>
        </p:txBody>
      </p:sp>
      <p:sp>
        <p:nvSpPr>
          <p:cNvPr id="3" name="Subtitle 2"/>
          <p:cNvSpPr>
            <a:spLocks noGrp="1"/>
          </p:cNvSpPr>
          <p:nvPr>
            <p:ph type="subTitle" idx="1"/>
          </p:nvPr>
        </p:nvSpPr>
        <p:spPr/>
        <p:txBody>
          <a:bodyPr/>
          <a:lstStyle/>
          <a:p>
            <a:r>
              <a:rPr lang="en-US" dirty="0"/>
              <a:t>Run the script to </a:t>
            </a:r>
            <a:r>
              <a:rPr lang="en-US" dirty="0" smtClean="0"/>
              <a:t>demonstrate the use of table variables.</a:t>
            </a:r>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5759333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Cursors</a:t>
            </a:r>
          </a:p>
        </p:txBody>
      </p:sp>
      <p:sp>
        <p:nvSpPr>
          <p:cNvPr id="3" name="Content Placeholder 2"/>
          <p:cNvSpPr>
            <a:spLocks noGrp="1"/>
          </p:cNvSpPr>
          <p:nvPr>
            <p:ph idx="1"/>
          </p:nvPr>
        </p:nvSpPr>
        <p:spPr/>
        <p:txBody>
          <a:bodyPr>
            <a:normAutofit/>
          </a:bodyPr>
          <a:lstStyle/>
          <a:p>
            <a:r>
              <a:rPr lang="en-US" dirty="0"/>
              <a:t>Three Types</a:t>
            </a:r>
          </a:p>
          <a:p>
            <a:pPr lvl="1"/>
            <a:r>
              <a:rPr lang="en-US" dirty="0"/>
              <a:t>T-SQL Server Cursors</a:t>
            </a:r>
          </a:p>
          <a:p>
            <a:pPr lvl="1"/>
            <a:r>
              <a:rPr lang="en-US" dirty="0"/>
              <a:t>API Server Cursors</a:t>
            </a:r>
          </a:p>
          <a:p>
            <a:pPr lvl="1"/>
            <a:r>
              <a:rPr lang="en-US" dirty="0"/>
              <a:t>Client-Side Cursors</a:t>
            </a:r>
          </a:p>
          <a:p>
            <a:r>
              <a:rPr lang="en-US" dirty="0" smtClean="0"/>
              <a:t>Applications </a:t>
            </a:r>
            <a:r>
              <a:rPr lang="en-US" dirty="0"/>
              <a:t>designed to heavily rely on cursors may perform poorly.</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5327128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 </a:t>
            </a:r>
            <a:r>
              <a:rPr lang="en-US" dirty="0" smtClean="0"/>
              <a:t>Side Cursors</a:t>
            </a:r>
            <a:endParaRPr lang="en-US" dirty="0"/>
          </a:p>
        </p:txBody>
      </p:sp>
      <p:sp>
        <p:nvSpPr>
          <p:cNvPr id="3" name="Content Placeholder 2"/>
          <p:cNvSpPr>
            <a:spLocks noGrp="1"/>
          </p:cNvSpPr>
          <p:nvPr>
            <p:ph idx="1"/>
          </p:nvPr>
        </p:nvSpPr>
        <p:spPr/>
        <p:txBody>
          <a:bodyPr/>
          <a:lstStyle/>
          <a:p>
            <a:r>
              <a:rPr lang="en-US" dirty="0"/>
              <a:t>Does not need to keep the connection open after initial retrieval.</a:t>
            </a:r>
          </a:p>
          <a:p>
            <a:r>
              <a:rPr lang="en-US" dirty="0"/>
              <a:t>Does not require server side storage</a:t>
            </a:r>
            <a:r>
              <a:rPr lang="en-US" dirty="0" smtClean="0"/>
              <a:t>.</a:t>
            </a:r>
          </a:p>
          <a:p>
            <a:r>
              <a:rPr lang="en-US" dirty="0" smtClean="0"/>
              <a:t>Fast Response</a:t>
            </a:r>
          </a:p>
          <a:p>
            <a:r>
              <a:rPr lang="en-US" dirty="0" smtClean="0"/>
              <a:t>Requires more client-side memory</a:t>
            </a:r>
          </a:p>
          <a:p>
            <a:r>
              <a:rPr lang="en-US" dirty="0" smtClean="0"/>
              <a:t>API Cursors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412778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 </a:t>
            </a:r>
            <a:r>
              <a:rPr lang="en-US" dirty="0" smtClean="0"/>
              <a:t>Side Cursors</a:t>
            </a:r>
            <a:endParaRPr lang="en-US" dirty="0"/>
          </a:p>
        </p:txBody>
      </p:sp>
      <p:sp>
        <p:nvSpPr>
          <p:cNvPr id="3" name="Content Placeholder 2"/>
          <p:cNvSpPr>
            <a:spLocks noGrp="1"/>
          </p:cNvSpPr>
          <p:nvPr>
            <p:ph idx="1"/>
          </p:nvPr>
        </p:nvSpPr>
        <p:spPr/>
        <p:txBody>
          <a:bodyPr/>
          <a:lstStyle/>
          <a:p>
            <a:r>
              <a:rPr lang="en-US" dirty="0"/>
              <a:t>Needs a connection open</a:t>
            </a:r>
          </a:p>
          <a:p>
            <a:r>
              <a:rPr lang="en-US" dirty="0"/>
              <a:t>Uses server side storage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23745468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_PTO_ProgrammingEfficiency_01">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3A265A-B608-467B-B89B-E38C32F43539}"/>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7205DE20-3E00-4460-8ABA-4110C899F874}"/>
</file>

<file path=docProps/app.xml><?xml version="1.0" encoding="utf-8"?>
<Properties xmlns="http://schemas.openxmlformats.org/officeDocument/2006/extended-properties" xmlns:vt="http://schemas.openxmlformats.org/officeDocument/2006/docPropsVTypes">
  <Template>SQL_PTO_ProgrammingEfficiency_01</Template>
  <TotalTime>2998</TotalTime>
  <Words>5815</Words>
  <Application>Microsoft Office PowerPoint</Application>
  <PresentationFormat>On-screen Show (4:3)</PresentationFormat>
  <Paragraphs>395</Paragraphs>
  <Slides>17</Slides>
  <Notes>17</Notes>
  <HiddenSlides>4</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SQL_PTO_ProgrammingEfficiency_01</vt:lpstr>
      <vt:lpstr>Lesson 25: Performance Considerations</vt:lpstr>
      <vt:lpstr>Conditions and Terms of Use </vt:lpstr>
      <vt:lpstr>Students: How to View this Presentation</vt:lpstr>
      <vt:lpstr>Objectives</vt:lpstr>
      <vt:lpstr>Table Variables</vt:lpstr>
      <vt:lpstr>Table Variables</vt:lpstr>
      <vt:lpstr>Cursors</vt:lpstr>
      <vt:lpstr>Client Side Cursors</vt:lpstr>
      <vt:lpstr>Server Side Cursors</vt:lpstr>
      <vt:lpstr>Optimizing Network Use</vt:lpstr>
      <vt:lpstr>PowerPoint Presentation</vt:lpstr>
      <vt:lpstr>Other Factors that Influence Performance</vt:lpstr>
      <vt:lpstr>PowerPoint Presentation</vt:lpstr>
      <vt:lpstr>Design Choices for CLR</vt:lpstr>
      <vt:lpstr>Design Choices for CLR (cont.)</vt:lpstr>
      <vt:lpstr>Data Access and CLR</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Curtis Krumel</dc:creator>
  <cp:lastModifiedBy>Pam Lahoud</cp:lastModifiedBy>
  <cp:revision>38</cp:revision>
  <dcterms:created xsi:type="dcterms:W3CDTF">2011-11-15T18:09:28Z</dcterms:created>
  <dcterms:modified xsi:type="dcterms:W3CDTF">2012-11-29T01:55:14Z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