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20" r:id="rId4"/>
  </p:sldMasterIdLst>
  <p:notesMasterIdLst>
    <p:notesMasterId r:id="rId22"/>
  </p:notesMasterIdLst>
  <p:handoutMasterIdLst>
    <p:handoutMasterId r:id="rId23"/>
  </p:handoutMasterIdLst>
  <p:sldIdLst>
    <p:sldId id="267" r:id="rId5"/>
    <p:sldId id="262" r:id="rId6"/>
    <p:sldId id="298" r:id="rId7"/>
    <p:sldId id="294" r:id="rId8"/>
    <p:sldId id="300" r:id="rId9"/>
    <p:sldId id="301" r:id="rId10"/>
    <p:sldId id="302" r:id="rId11"/>
    <p:sldId id="303" r:id="rId12"/>
    <p:sldId id="304" r:id="rId13"/>
    <p:sldId id="305" r:id="rId14"/>
    <p:sldId id="306" r:id="rId15"/>
    <p:sldId id="312" r:id="rId16"/>
    <p:sldId id="308" r:id="rId17"/>
    <p:sldId id="309" r:id="rId18"/>
    <p:sldId id="311" r:id="rId19"/>
    <p:sldId id="313" r:id="rId20"/>
    <p:sldId id="314" r:id="rId21"/>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dja Honeywell" initials="NH"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48F"/>
    <a:srgbClr val="ECBA3C"/>
    <a:srgbClr val="BAE6D7"/>
    <a:srgbClr val="334C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061" autoAdjust="0"/>
    <p:restoredTop sz="90379" autoAdjust="0"/>
  </p:normalViewPr>
  <p:slideViewPr>
    <p:cSldViewPr>
      <p:cViewPr>
        <p:scale>
          <a:sx n="63" d="100"/>
          <a:sy n="63" d="100"/>
        </p:scale>
        <p:origin x="-2940" y="-9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2784" y="58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1D78CDF2-5B29-44D5-9212-F6D6D75CE10B}" type="datetimeFigureOut">
              <a:rPr lang="en-US" smtClean="0"/>
              <a:t>4/27/2012</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r>
              <a:rPr lang="en-US" dirty="0" smtClean="0"/>
              <a:t>© 2011 Microsoft Corporation    	Microsoft Confidential</a:t>
            </a:r>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8CD7E6A7-47D6-4037-8DFB-B7A24BAF63DC}" type="slidenum">
              <a:rPr lang="en-US" smtClean="0"/>
              <a:t>‹#›</a:t>
            </a:fld>
            <a:endParaRPr lang="en-US" dirty="0"/>
          </a:p>
        </p:txBody>
      </p:sp>
    </p:spTree>
    <p:extLst>
      <p:ext uri="{BB962C8B-B14F-4D97-AF65-F5344CB8AC3E}">
        <p14:creationId xmlns:p14="http://schemas.microsoft.com/office/powerpoint/2010/main" val="151691888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801813" y="619125"/>
            <a:ext cx="3875087" cy="2905125"/>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3098800"/>
            <a:ext cx="5608320" cy="5655310"/>
          </a:xfrm>
          <a:prstGeom prst="rect">
            <a:avLst/>
          </a:prstGeom>
          <a:ln>
            <a:solidFill>
              <a:schemeClr val="tx1"/>
            </a:solidFill>
          </a:ln>
        </p:spPr>
        <p:txBody>
          <a:bodyPr vert="horz" lIns="93177" tIns="46589" rIns="93177" bIns="46589"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915400"/>
            <a:ext cx="4572000" cy="314033"/>
          </a:xfrm>
          <a:prstGeom prst="rect">
            <a:avLst/>
          </a:prstGeom>
        </p:spPr>
        <p:txBody>
          <a:bodyPr vert="horz" lIns="93177" tIns="46589" rIns="93177" bIns="46589" rtlCol="0" anchor="b"/>
          <a:lstStyle>
            <a:lvl1pPr algn="l">
              <a:defRPr sz="1200"/>
            </a:lvl1pPr>
          </a:lstStyle>
          <a:p>
            <a:r>
              <a:rPr lang="en-US" dirty="0" smtClean="0"/>
              <a:t>© 2011 Microsoft Corporation    	Microsoft Confidential</a:t>
            </a:r>
            <a:endParaRPr lang="en-US" dirty="0"/>
          </a:p>
        </p:txBody>
      </p:sp>
      <p:sp>
        <p:nvSpPr>
          <p:cNvPr id="7" name="Slide Number Placeholder 6"/>
          <p:cNvSpPr>
            <a:spLocks noGrp="1"/>
          </p:cNvSpPr>
          <p:nvPr>
            <p:ph type="sldNum" sz="quarter" idx="5"/>
          </p:nvPr>
        </p:nvSpPr>
        <p:spPr>
          <a:xfrm>
            <a:off x="5257800" y="8829967"/>
            <a:ext cx="1750978" cy="464820"/>
          </a:xfrm>
          <a:prstGeom prst="rect">
            <a:avLst/>
          </a:prstGeom>
        </p:spPr>
        <p:txBody>
          <a:bodyPr vert="horz" lIns="93177" tIns="46589" rIns="93177" bIns="46589" rtlCol="0" anchor="b"/>
          <a:lstStyle>
            <a:lvl1pPr algn="r">
              <a:defRPr sz="1200"/>
            </a:lvl1pPr>
          </a:lstStyle>
          <a:p>
            <a:fld id="{89920E16-7E2D-4061-8759-5F8497A7A433}" type="slidenum">
              <a:rPr lang="en-US" smtClean="0"/>
              <a:pPr/>
              <a:t>‹#›</a:t>
            </a:fld>
            <a:endParaRPr lang="en-US" dirty="0"/>
          </a:p>
        </p:txBody>
      </p:sp>
    </p:spTree>
    <p:extLst>
      <p:ext uri="{BB962C8B-B14F-4D97-AF65-F5344CB8AC3E}">
        <p14:creationId xmlns:p14="http://schemas.microsoft.com/office/powerpoint/2010/main" val="344970577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0225" y="465138"/>
            <a:ext cx="3254375" cy="2439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920E16-7E2D-4061-8759-5F8497A7A433}" type="slidenum">
              <a:rPr lang="en-US" smtClean="0"/>
              <a:pPr/>
              <a:t>0</a:t>
            </a:fld>
            <a:endParaRPr lang="en-US" dirty="0"/>
          </a:p>
        </p:txBody>
      </p:sp>
      <p:sp>
        <p:nvSpPr>
          <p:cNvPr id="5" name="Footer Placeholder 4"/>
          <p:cNvSpPr>
            <a:spLocks noGrp="1"/>
          </p:cNvSpPr>
          <p:nvPr>
            <p:ph type="ftr" sz="quarter" idx="11"/>
          </p:nvPr>
        </p:nvSpPr>
        <p:spPr/>
        <p:txBody>
          <a:bodyPr/>
          <a:lstStyle/>
          <a:p>
            <a:r>
              <a:rPr lang="en-US" dirty="0" smtClean="0"/>
              <a:t>© 2011 Microsoft Corporation    	Microsoft Confidential</a:t>
            </a:r>
            <a:endParaRPr lang="en-US" dirty="0"/>
          </a:p>
        </p:txBody>
      </p:sp>
    </p:spTree>
    <p:extLst>
      <p:ext uri="{BB962C8B-B14F-4D97-AF65-F5344CB8AC3E}">
        <p14:creationId xmlns:p14="http://schemas.microsoft.com/office/powerpoint/2010/main" val="24666823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PARSE</a:t>
            </a:r>
          </a:p>
          <a:p>
            <a:r>
              <a:rPr lang="en-US" dirty="0" smtClean="0"/>
              <a:t>Parse</a:t>
            </a:r>
            <a:r>
              <a:rPr lang="en-US" baseline="0" dirty="0" smtClean="0"/>
              <a:t> r</a:t>
            </a:r>
            <a:r>
              <a:rPr lang="en-US" dirty="0" smtClean="0"/>
              <a:t>eturns the result of an expression, translated to the requested data type.  For example:</a:t>
            </a:r>
          </a:p>
          <a:p>
            <a:endParaRPr lang="en-US" dirty="0" smtClean="0"/>
          </a:p>
          <a:p>
            <a:r>
              <a:rPr lang="en-US" i="1" dirty="0" smtClean="0"/>
              <a:t>SELECT CONVERT(</a:t>
            </a:r>
            <a:r>
              <a:rPr lang="en-US" i="1" dirty="0" err="1" smtClean="0"/>
              <a:t>datetime</a:t>
            </a:r>
            <a:r>
              <a:rPr lang="en-US" i="1" dirty="0" smtClean="0"/>
              <a:t>,’Monday, 13 December 2010′) AS Result</a:t>
            </a:r>
          </a:p>
          <a:p>
            <a:endParaRPr lang="en-US" i="1" dirty="0" smtClean="0"/>
          </a:p>
          <a:p>
            <a:r>
              <a:rPr lang="en-US" i="1" dirty="0" smtClean="0"/>
              <a:t>will</a:t>
            </a:r>
            <a:r>
              <a:rPr lang="en-US" i="1" baseline="0" dirty="0" smtClean="0"/>
              <a:t> result in an error, where</a:t>
            </a:r>
          </a:p>
          <a:p>
            <a:endParaRPr lang="en-US" i="1" dirty="0" smtClean="0"/>
          </a:p>
          <a:p>
            <a:r>
              <a:rPr lang="en-US" i="1" smtClean="0"/>
              <a:t>SELECT </a:t>
            </a:r>
            <a:r>
              <a:rPr lang="en-US" i="1" dirty="0" smtClean="0"/>
              <a:t>PARSE('Monday, 13 December 2010' AS datetime2 USING 'en-US') AS Result</a:t>
            </a:r>
          </a:p>
          <a:p>
            <a:endParaRPr lang="en-US" dirty="0" smtClean="0"/>
          </a:p>
          <a:p>
            <a:r>
              <a:rPr lang="en-US" dirty="0" smtClean="0"/>
              <a:t>returns</a:t>
            </a:r>
          </a:p>
          <a:p>
            <a:endParaRPr lang="en-US" dirty="0" smtClean="0"/>
          </a:p>
          <a:p>
            <a:r>
              <a:rPr lang="en-US" sz="1200" kern="1200" dirty="0" smtClean="0">
                <a:solidFill>
                  <a:schemeClr val="tx1"/>
                </a:solidFill>
                <a:effectLst/>
                <a:latin typeface="+mn-lt"/>
                <a:ea typeface="+mn-ea"/>
                <a:cs typeface="+mn-cs"/>
              </a:rPr>
              <a:t>Result --------------- </a:t>
            </a:r>
          </a:p>
          <a:p>
            <a:r>
              <a:rPr lang="en-US" sz="1200" kern="1200" dirty="0" smtClean="0">
                <a:solidFill>
                  <a:schemeClr val="tx1"/>
                </a:solidFill>
                <a:effectLst/>
                <a:latin typeface="+mn-lt"/>
                <a:ea typeface="+mn-ea"/>
                <a:cs typeface="+mn-cs"/>
              </a:rPr>
              <a:t>2010-12-13 00:00:00.0000000 </a:t>
            </a:r>
          </a:p>
          <a:p>
            <a:endParaRPr lang="en-US" sz="1200" kern="1200" dirty="0" smtClean="0">
              <a:solidFill>
                <a:schemeClr val="tx1"/>
              </a:solidFill>
              <a:effectLst/>
              <a:latin typeface="+mn-lt"/>
              <a:ea typeface="+mn-ea"/>
              <a:cs typeface="+mn-cs"/>
            </a:endParaRPr>
          </a:p>
          <a:p>
            <a:r>
              <a:rPr lang="en-US" dirty="0" smtClean="0"/>
              <a:t>PARSE is only for converting from string to date/time and number types. For general type conversions, continue to use CAST or CONVERT.</a:t>
            </a:r>
          </a:p>
          <a:p>
            <a:endParaRPr lang="en-US" dirty="0" smtClean="0"/>
          </a:p>
          <a:p>
            <a:r>
              <a:rPr lang="en-US" dirty="0" smtClean="0"/>
              <a:t>TRY_PARSE</a:t>
            </a:r>
          </a:p>
          <a:p>
            <a:r>
              <a:rPr lang="en-US" dirty="0" err="1" smtClean="0"/>
              <a:t>Try_Parse</a:t>
            </a:r>
            <a:r>
              <a:rPr lang="en-US" dirty="0" smtClean="0"/>
              <a:t> returns the result of an expression, translated to the requested data type, or null if the cast fails.</a:t>
            </a:r>
          </a:p>
          <a:p>
            <a:endParaRPr lang="en-US" dirty="0" smtClean="0"/>
          </a:p>
          <a:p>
            <a:r>
              <a:rPr lang="en-US" i="1" dirty="0" smtClean="0"/>
              <a:t>SELECT TRY_PARSE('</a:t>
            </a:r>
            <a:r>
              <a:rPr lang="en-US" i="1" dirty="0" err="1" smtClean="0"/>
              <a:t>Jabberwokkie</a:t>
            </a:r>
            <a:r>
              <a:rPr lang="en-US" i="1" dirty="0" smtClean="0"/>
              <a:t>' AS datetime2 USING 'en-US') AS Result</a:t>
            </a:r>
          </a:p>
          <a:p>
            <a:endParaRPr lang="en-US" dirty="0" smtClean="0"/>
          </a:p>
          <a:p>
            <a:r>
              <a:rPr lang="en-US" dirty="0" smtClean="0"/>
              <a:t>returns</a:t>
            </a:r>
          </a:p>
          <a:p>
            <a:endParaRPr lang="en-US" dirty="0" smtClean="0"/>
          </a:p>
          <a:p>
            <a:r>
              <a:rPr lang="en-US" i="1" dirty="0" smtClean="0"/>
              <a:t>Result</a:t>
            </a:r>
          </a:p>
          <a:p>
            <a:r>
              <a:rPr lang="en-US" i="1" dirty="0" smtClean="0"/>
              <a:t>---------------</a:t>
            </a:r>
          </a:p>
          <a:p>
            <a:r>
              <a:rPr lang="en-US" i="1" dirty="0" smtClean="0"/>
              <a:t>NULL</a:t>
            </a:r>
          </a:p>
          <a:p>
            <a:endParaRPr lang="en-US" i="1" dirty="0" smtClean="0"/>
          </a:p>
          <a:p>
            <a:r>
              <a:rPr lang="en-US" i="1" dirty="0" smtClean="0"/>
              <a:t>(1 row(s) affected)</a:t>
            </a:r>
            <a:endParaRPr lang="en-US" i="0" dirty="0" smtClean="0"/>
          </a:p>
          <a:p>
            <a:endParaRPr lang="en-US" i="0" dirty="0" smtClean="0"/>
          </a:p>
          <a:p>
            <a:r>
              <a:rPr lang="en-US" dirty="0" smtClean="0"/>
              <a:t>Use TRY_PARSE only for converting from string to date/time and number types. For general type conversions, continue to use CAST or CONVERT.</a:t>
            </a:r>
            <a:endParaRPr lang="en-US" i="1" dirty="0" smtClean="0"/>
          </a:p>
          <a:p>
            <a:endParaRPr lang="en-US" dirty="0" smtClean="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9</a:t>
            </a:fld>
            <a:endParaRPr lang="en-US" dirty="0"/>
          </a:p>
        </p:txBody>
      </p:sp>
    </p:spTree>
    <p:extLst>
      <p:ext uri="{BB962C8B-B14F-4D97-AF65-F5344CB8AC3E}">
        <p14:creationId xmlns:p14="http://schemas.microsoft.com/office/powerpoint/2010/main" val="22496240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TRY_CONVERT</a:t>
            </a:r>
            <a:r>
              <a:rPr lang="en-US" baseline="0" dirty="0" smtClean="0"/>
              <a:t> r</a:t>
            </a:r>
            <a:r>
              <a:rPr lang="en-US" dirty="0" smtClean="0"/>
              <a:t>eturns a value cast to the specified data type if the cast succeeds; otherwise, returns null.  For example:</a:t>
            </a:r>
          </a:p>
          <a:p>
            <a:endParaRPr lang="en-US" dirty="0" smtClean="0"/>
          </a:p>
          <a:p>
            <a:r>
              <a:rPr lang="en-US" i="1" dirty="0" smtClean="0"/>
              <a:t>SELECT </a:t>
            </a:r>
          </a:p>
          <a:p>
            <a:r>
              <a:rPr lang="en-US" i="1" dirty="0" smtClean="0"/>
              <a:t>    CASE WHEN TRY_CONVERT(</a:t>
            </a:r>
            <a:r>
              <a:rPr lang="en-US" i="1" dirty="0" err="1" smtClean="0"/>
              <a:t>float,'test</a:t>
            </a:r>
            <a:r>
              <a:rPr lang="en-US" i="1" dirty="0" smtClean="0"/>
              <a:t>') IS NULL </a:t>
            </a:r>
          </a:p>
          <a:p>
            <a:r>
              <a:rPr lang="en-US" i="1" dirty="0" smtClean="0"/>
              <a:t>    THEN 'Cast failed'</a:t>
            </a:r>
          </a:p>
          <a:p>
            <a:r>
              <a:rPr lang="en-US" i="1" dirty="0" smtClean="0"/>
              <a:t>    ELSE 'Cast succeeded'</a:t>
            </a:r>
          </a:p>
          <a:p>
            <a:r>
              <a:rPr lang="en-US" i="1" dirty="0" smtClean="0"/>
              <a:t>END AS Result;</a:t>
            </a:r>
          </a:p>
          <a:p>
            <a:r>
              <a:rPr lang="en-US" i="1" dirty="0" smtClean="0"/>
              <a:t>GO</a:t>
            </a:r>
          </a:p>
          <a:p>
            <a:endParaRPr lang="en-US" i="1" dirty="0" smtClean="0"/>
          </a:p>
          <a:p>
            <a:r>
              <a:rPr lang="en-US" i="0" dirty="0" smtClean="0"/>
              <a:t>returns</a:t>
            </a:r>
          </a:p>
          <a:p>
            <a:endParaRPr lang="en-US" i="1" dirty="0" smtClean="0"/>
          </a:p>
          <a:p>
            <a:r>
              <a:rPr lang="en-US" i="1" dirty="0" smtClean="0"/>
              <a:t>Result</a:t>
            </a:r>
          </a:p>
          <a:p>
            <a:r>
              <a:rPr lang="en-US" i="1" dirty="0" smtClean="0"/>
              <a:t>------------</a:t>
            </a:r>
          </a:p>
          <a:p>
            <a:r>
              <a:rPr lang="en-US" i="1" dirty="0" smtClean="0"/>
              <a:t>Cast failed</a:t>
            </a:r>
          </a:p>
          <a:p>
            <a:endParaRPr lang="en-US" i="1" dirty="0" smtClean="0"/>
          </a:p>
          <a:p>
            <a:r>
              <a:rPr lang="en-US" dirty="0" smtClean="0"/>
              <a:t>TRY_CONVERT takes the value passed to it and tries to convert it to the specified </a:t>
            </a:r>
            <a:r>
              <a:rPr lang="en-US" dirty="0" err="1" smtClean="0"/>
              <a:t>data_type</a:t>
            </a:r>
            <a:r>
              <a:rPr lang="en-US" dirty="0" smtClean="0"/>
              <a:t>. If the cast succeeds, TRY_CONVERT returns the value as the specified </a:t>
            </a:r>
            <a:r>
              <a:rPr lang="en-US" dirty="0" err="1" smtClean="0"/>
              <a:t>data_type</a:t>
            </a:r>
            <a:r>
              <a:rPr lang="en-US" dirty="0" smtClean="0"/>
              <a:t>; if an error occurs, null is returned. If you request a conversion that is explicitly not permitted, then TRY_CONVERT fails with an error.</a:t>
            </a:r>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10</a:t>
            </a:fld>
            <a:endParaRPr lang="en-US" dirty="0"/>
          </a:p>
        </p:txBody>
      </p:sp>
    </p:spTree>
    <p:extLst>
      <p:ext uri="{BB962C8B-B14F-4D97-AF65-F5344CB8AC3E}">
        <p14:creationId xmlns:p14="http://schemas.microsoft.com/office/powerpoint/2010/main" val="11370517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Format command returns a value formatted with the specified format and optional culture. Use the FORMAT function for locale-aware formatting of date/time and number values as strings. For general type conversions, continue to use CAST or CONVERT.  </a:t>
            </a:r>
          </a:p>
          <a:p>
            <a:endParaRPr lang="en-US" dirty="0" smtClean="0"/>
          </a:p>
          <a:p>
            <a:r>
              <a:rPr lang="en-US" dirty="0" smtClean="0"/>
              <a:t>The</a:t>
            </a:r>
            <a:r>
              <a:rPr lang="en-US" baseline="0" dirty="0" smtClean="0"/>
              <a:t> Syntax for the FORMAT command is:</a:t>
            </a:r>
          </a:p>
          <a:p>
            <a:endParaRPr lang="en-US" baseline="0" dirty="0" smtClean="0"/>
          </a:p>
          <a:p>
            <a:r>
              <a:rPr lang="en-US" i="1" dirty="0" smtClean="0"/>
              <a:t>FORMAT ( value, format [, culture ] )</a:t>
            </a:r>
          </a:p>
          <a:p>
            <a:endParaRPr lang="en-US" dirty="0" smtClean="0"/>
          </a:p>
          <a:p>
            <a:r>
              <a:rPr lang="en-US" dirty="0" smtClean="0"/>
              <a:t>Here a usage</a:t>
            </a:r>
            <a:r>
              <a:rPr lang="en-US" baseline="0" dirty="0" smtClean="0"/>
              <a:t> example:</a:t>
            </a:r>
            <a:endParaRPr lang="en-US" dirty="0" smtClean="0"/>
          </a:p>
          <a:p>
            <a:endParaRPr lang="en-US" dirty="0" smtClean="0"/>
          </a:p>
          <a:p>
            <a:r>
              <a:rPr lang="en-US" i="1" dirty="0" smtClean="0"/>
              <a:t>-- Current date is 01/06/2011</a:t>
            </a:r>
          </a:p>
          <a:p>
            <a:r>
              <a:rPr lang="en-US" i="1" dirty="0" smtClean="0"/>
              <a:t>DECLARE @d DATETIME = GETDATE();</a:t>
            </a:r>
          </a:p>
          <a:p>
            <a:r>
              <a:rPr lang="en-US" i="1" dirty="0" smtClean="0"/>
              <a:t>SELECT FORMAT( @d, '</a:t>
            </a:r>
            <a:r>
              <a:rPr lang="en-US" i="1" dirty="0" err="1" smtClean="0"/>
              <a:t>dd</a:t>
            </a:r>
            <a:r>
              <a:rPr lang="en-US" i="1" dirty="0" smtClean="0"/>
              <a:t>/MM/</a:t>
            </a:r>
            <a:r>
              <a:rPr lang="en-US" i="1" dirty="0" err="1" smtClean="0"/>
              <a:t>yyyy</a:t>
            </a:r>
            <a:r>
              <a:rPr lang="en-US" i="1" dirty="0" smtClean="0"/>
              <a:t>', 'en-US' ) AS Result</a:t>
            </a:r>
          </a:p>
          <a:p>
            <a:endParaRPr lang="en-US" dirty="0" smtClean="0"/>
          </a:p>
          <a:p>
            <a:r>
              <a:rPr lang="en-US" dirty="0" smtClean="0"/>
              <a:t>Returns</a:t>
            </a:r>
          </a:p>
          <a:p>
            <a:endParaRPr lang="en-US" dirty="0" smtClean="0"/>
          </a:p>
          <a:p>
            <a:r>
              <a:rPr lang="en-US" i="1" dirty="0" smtClean="0"/>
              <a:t>Result</a:t>
            </a:r>
          </a:p>
          <a:p>
            <a:r>
              <a:rPr lang="en-US" i="1" dirty="0" smtClean="0"/>
              <a:t>--------</a:t>
            </a:r>
          </a:p>
          <a:p>
            <a:r>
              <a:rPr lang="en-US" i="1" dirty="0" smtClean="0"/>
              <a:t>06/01/2011</a:t>
            </a:r>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11</a:t>
            </a:fld>
            <a:endParaRPr lang="en-US" dirty="0"/>
          </a:p>
        </p:txBody>
      </p:sp>
    </p:spTree>
    <p:extLst>
      <p:ext uri="{BB962C8B-B14F-4D97-AF65-F5344CB8AC3E}">
        <p14:creationId xmlns:p14="http://schemas.microsoft.com/office/powerpoint/2010/main" val="1071711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DATEFROMPARTS returns a date value for the specified year, month, and day.  The syntax is</a:t>
            </a:r>
          </a:p>
          <a:p>
            <a:endParaRPr lang="en-US" dirty="0" smtClean="0"/>
          </a:p>
          <a:p>
            <a:r>
              <a:rPr lang="en-US" sz="1200" kern="1200" dirty="0" smtClean="0">
                <a:solidFill>
                  <a:schemeClr val="tx1"/>
                </a:solidFill>
                <a:effectLst/>
                <a:latin typeface="+mn-lt"/>
                <a:ea typeface="+mn-ea"/>
                <a:cs typeface="+mn-cs"/>
              </a:rPr>
              <a:t>DATEFROMPARTS ( year, month, day )</a:t>
            </a:r>
          </a:p>
          <a:p>
            <a:endParaRPr lang="en-US" sz="1200" kern="1200" dirty="0" smtClean="0">
              <a:solidFill>
                <a:schemeClr val="tx1"/>
              </a:solidFill>
              <a:effectLst/>
              <a:latin typeface="+mn-lt"/>
              <a:ea typeface="+mn-ea"/>
              <a:cs typeface="+mn-cs"/>
            </a:endParaRPr>
          </a:p>
          <a:p>
            <a:r>
              <a:rPr lang="en-US" dirty="0" smtClean="0"/>
              <a:t>DATEFROMPARTS returns a date value with the date portion set to the specified year, month and day, and the time portion set to the default.  </a:t>
            </a:r>
          </a:p>
          <a:p>
            <a:endParaRPr lang="en-US" dirty="0" smtClean="0"/>
          </a:p>
          <a:p>
            <a:r>
              <a:rPr lang="en-US" dirty="0" smtClean="0"/>
              <a:t>An example of</a:t>
            </a:r>
            <a:r>
              <a:rPr lang="en-US" baseline="0" dirty="0" smtClean="0"/>
              <a:t> this command is:</a:t>
            </a:r>
          </a:p>
          <a:p>
            <a:endParaRPr lang="en-US" baseline="0" dirty="0" smtClean="0"/>
          </a:p>
          <a:p>
            <a:r>
              <a:rPr lang="en-US" dirty="0" smtClean="0"/>
              <a:t>SELECT DATEFROMPARTS ( 2010, 12, 31 ) AS Result;</a:t>
            </a:r>
          </a:p>
          <a:p>
            <a:endParaRPr lang="en-US" dirty="0" smtClean="0"/>
          </a:p>
          <a:p>
            <a:r>
              <a:rPr lang="en-US" dirty="0" smtClean="0"/>
              <a:t>Returns</a:t>
            </a:r>
          </a:p>
          <a:p>
            <a:endParaRPr lang="en-US" dirty="0" smtClean="0"/>
          </a:p>
          <a:p>
            <a:r>
              <a:rPr lang="en-US" dirty="0" smtClean="0"/>
              <a:t>Result</a:t>
            </a:r>
          </a:p>
          <a:p>
            <a:r>
              <a:rPr lang="en-US" dirty="0" smtClean="0"/>
              <a:t>----------------------------------</a:t>
            </a:r>
          </a:p>
          <a:p>
            <a:r>
              <a:rPr lang="en-US" dirty="0" smtClean="0"/>
              <a:t>2010-12-31</a:t>
            </a:r>
            <a:endParaRPr lang="en-US" dirty="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12</a:t>
            </a:fld>
            <a:endParaRPr lang="en-US" dirty="0"/>
          </a:p>
        </p:txBody>
      </p:sp>
    </p:spTree>
    <p:extLst>
      <p:ext uri="{BB962C8B-B14F-4D97-AF65-F5344CB8AC3E}">
        <p14:creationId xmlns:p14="http://schemas.microsoft.com/office/powerpoint/2010/main" val="6205562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CHOOSE</a:t>
            </a:r>
            <a:r>
              <a:rPr lang="en-US" baseline="0" dirty="0" smtClean="0"/>
              <a:t> r</a:t>
            </a:r>
            <a:r>
              <a:rPr lang="en-US" dirty="0" smtClean="0"/>
              <a:t>eturns the item at the specified index from a list of values. CHOOSE acts like an index into an array, where the array is composed of the arguments that follow the index argument. The index argument determines which of the following values will be returned.  The syntax for this command is:</a:t>
            </a:r>
          </a:p>
          <a:p>
            <a:endParaRPr lang="en-US" dirty="0" smtClean="0"/>
          </a:p>
          <a:p>
            <a:r>
              <a:rPr lang="nn-NO" i="1" dirty="0" smtClean="0"/>
              <a:t>CHOOSE ( index, val_1, val_2 [, val_n ] )</a:t>
            </a:r>
          </a:p>
          <a:p>
            <a:endParaRPr lang="nn-NO" dirty="0" smtClean="0"/>
          </a:p>
          <a:p>
            <a:r>
              <a:rPr lang="en-US" dirty="0" smtClean="0"/>
              <a:t>For example:</a:t>
            </a:r>
          </a:p>
          <a:p>
            <a:endParaRPr lang="en-US" dirty="0" smtClean="0"/>
          </a:p>
          <a:p>
            <a:r>
              <a:rPr lang="en-US" i="1" dirty="0" smtClean="0"/>
              <a:t>SELECT CHOOSE ( 3, 'Manager', 'Director', 'Developer', 'Tester' ) AS Result;</a:t>
            </a:r>
          </a:p>
          <a:p>
            <a:endParaRPr lang="en-US" dirty="0" smtClean="0"/>
          </a:p>
          <a:p>
            <a:r>
              <a:rPr lang="en-US" dirty="0" smtClean="0"/>
              <a:t>Returns</a:t>
            </a:r>
          </a:p>
          <a:p>
            <a:endParaRPr lang="en-US" dirty="0" smtClean="0"/>
          </a:p>
          <a:p>
            <a:r>
              <a:rPr lang="en-US" i="1" dirty="0" smtClean="0"/>
              <a:t>Result</a:t>
            </a:r>
          </a:p>
          <a:p>
            <a:r>
              <a:rPr lang="en-US" i="1" dirty="0" smtClean="0"/>
              <a:t>-------------</a:t>
            </a:r>
          </a:p>
          <a:p>
            <a:r>
              <a:rPr lang="en-US" i="1" dirty="0" smtClean="0"/>
              <a:t>Developer</a:t>
            </a:r>
          </a:p>
          <a:p>
            <a:endParaRPr lang="en-US" i="1" dirty="0" smtClean="0"/>
          </a:p>
          <a:p>
            <a:r>
              <a:rPr lang="en-US" i="0" dirty="0" smtClean="0"/>
              <a:t>IIF</a:t>
            </a:r>
            <a:r>
              <a:rPr lang="en-US" i="0" baseline="0" dirty="0" smtClean="0"/>
              <a:t> r</a:t>
            </a:r>
            <a:r>
              <a:rPr lang="en-US" dirty="0" smtClean="0"/>
              <a:t>eturns one of two values, depending on whether the Boolean expression evaluates to true or false. IIF is a shorthand way for writing a CASE statement. It evaluates the Boolean expression passed as the first argument, and then returns either of the other two arguments based on the result of the evaluation. That is, the </a:t>
            </a:r>
            <a:r>
              <a:rPr lang="en-US" dirty="0" err="1" smtClean="0"/>
              <a:t>true_value</a:t>
            </a:r>
            <a:r>
              <a:rPr lang="en-US" dirty="0" smtClean="0"/>
              <a:t> is returned if the Boolean expression is true, and the </a:t>
            </a:r>
            <a:r>
              <a:rPr lang="en-US" dirty="0" err="1" smtClean="0"/>
              <a:t>false_value</a:t>
            </a:r>
            <a:r>
              <a:rPr lang="en-US" dirty="0" smtClean="0"/>
              <a:t> is returned if the Boolean expression is false or unknown. </a:t>
            </a:r>
            <a:r>
              <a:rPr lang="en-US" dirty="0" err="1" smtClean="0"/>
              <a:t>true_value</a:t>
            </a:r>
            <a:r>
              <a:rPr lang="en-US" dirty="0" smtClean="0"/>
              <a:t> and </a:t>
            </a:r>
            <a:r>
              <a:rPr lang="en-US" dirty="0" err="1" smtClean="0"/>
              <a:t>false_value</a:t>
            </a:r>
            <a:r>
              <a:rPr lang="en-US" dirty="0" smtClean="0"/>
              <a:t> can be of any type.</a:t>
            </a:r>
          </a:p>
          <a:p>
            <a:endParaRPr lang="en-US" i="0" dirty="0" smtClean="0"/>
          </a:p>
          <a:p>
            <a:r>
              <a:rPr lang="en-US" i="0" dirty="0" smtClean="0"/>
              <a:t>Syntax</a:t>
            </a:r>
          </a:p>
          <a:p>
            <a:endParaRPr lang="en-US" i="0" dirty="0" smtClean="0"/>
          </a:p>
          <a:p>
            <a:r>
              <a:rPr lang="en-US" i="1" dirty="0" smtClean="0"/>
              <a:t>IIF ( </a:t>
            </a:r>
            <a:r>
              <a:rPr lang="en-US" i="1" dirty="0" err="1" smtClean="0"/>
              <a:t>boolean_expression</a:t>
            </a:r>
            <a:r>
              <a:rPr lang="en-US" i="1" dirty="0" smtClean="0"/>
              <a:t>, </a:t>
            </a:r>
            <a:r>
              <a:rPr lang="en-US" i="1" dirty="0" err="1" smtClean="0"/>
              <a:t>true_value</a:t>
            </a:r>
            <a:r>
              <a:rPr lang="en-US" i="1" dirty="0" smtClean="0"/>
              <a:t>, </a:t>
            </a:r>
            <a:r>
              <a:rPr lang="en-US" i="1" dirty="0" err="1" smtClean="0"/>
              <a:t>false_value</a:t>
            </a:r>
            <a:r>
              <a:rPr lang="en-US" i="1" dirty="0" smtClean="0"/>
              <a:t> )</a:t>
            </a:r>
          </a:p>
          <a:p>
            <a:endParaRPr lang="en-US" i="0" dirty="0" smtClean="0"/>
          </a:p>
          <a:p>
            <a:r>
              <a:rPr lang="en-US" i="0" dirty="0" smtClean="0"/>
              <a:t>Example:</a:t>
            </a:r>
          </a:p>
          <a:p>
            <a:endParaRPr lang="en-US" i="0" dirty="0" smtClean="0"/>
          </a:p>
          <a:p>
            <a:r>
              <a:rPr lang="en-US" i="1" dirty="0" smtClean="0"/>
              <a:t>DECLARE @a </a:t>
            </a:r>
            <a:r>
              <a:rPr lang="en-US" i="1" dirty="0" err="1" smtClean="0"/>
              <a:t>int</a:t>
            </a:r>
            <a:r>
              <a:rPr lang="en-US" i="1" dirty="0" smtClean="0"/>
              <a:t> = 45;</a:t>
            </a:r>
          </a:p>
          <a:p>
            <a:r>
              <a:rPr lang="en-US" i="1" dirty="0" smtClean="0"/>
              <a:t>DECLARE @b </a:t>
            </a:r>
            <a:r>
              <a:rPr lang="en-US" i="1" dirty="0" err="1" smtClean="0"/>
              <a:t>int</a:t>
            </a:r>
            <a:r>
              <a:rPr lang="en-US" i="1" dirty="0" smtClean="0"/>
              <a:t> = 40;</a:t>
            </a:r>
          </a:p>
          <a:p>
            <a:r>
              <a:rPr lang="en-US" i="1" dirty="0" smtClean="0"/>
              <a:t>SELECT IIF ( @a &gt; @b, 'TRUE', 'FALSE' ) AS Result;</a:t>
            </a:r>
          </a:p>
          <a:p>
            <a:endParaRPr lang="en-US" i="0" dirty="0" smtClean="0"/>
          </a:p>
          <a:p>
            <a:r>
              <a:rPr lang="en-US" i="0" dirty="0" smtClean="0"/>
              <a:t>Returns</a:t>
            </a:r>
          </a:p>
          <a:p>
            <a:endParaRPr lang="en-US" i="0" dirty="0" smtClean="0"/>
          </a:p>
          <a:p>
            <a:r>
              <a:rPr lang="en-US" i="1" dirty="0" smtClean="0"/>
              <a:t>Result</a:t>
            </a:r>
          </a:p>
          <a:p>
            <a:r>
              <a:rPr lang="en-US" i="1" dirty="0" smtClean="0"/>
              <a:t>--------</a:t>
            </a:r>
          </a:p>
          <a:p>
            <a:r>
              <a:rPr lang="en-US" i="1" dirty="0" smtClean="0"/>
              <a:t>TRUE</a:t>
            </a:r>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13</a:t>
            </a:fld>
            <a:endParaRPr lang="en-US" dirty="0"/>
          </a:p>
        </p:txBody>
      </p:sp>
    </p:spTree>
    <p:extLst>
      <p:ext uri="{BB962C8B-B14F-4D97-AF65-F5344CB8AC3E}">
        <p14:creationId xmlns:p14="http://schemas.microsoft.com/office/powerpoint/2010/main" val="4643883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CONCAT returns a string that is the result of concatenating two or more string values. CONCAT takes a variable number of string arguments and concatenates them into a single string. It requires a minimum of two input values; otherwise, an error is raised. All arguments are implicitly converted to string types and then concatenated. Null values are implicitly converted to an empty string. </a:t>
            </a:r>
          </a:p>
          <a:p>
            <a:endParaRPr lang="en-US" dirty="0" smtClean="0"/>
          </a:p>
          <a:p>
            <a:r>
              <a:rPr lang="en-US" dirty="0" smtClean="0"/>
              <a:t>Syntax:</a:t>
            </a:r>
          </a:p>
          <a:p>
            <a:endParaRPr lang="en-US" dirty="0" smtClean="0"/>
          </a:p>
          <a:p>
            <a:r>
              <a:rPr lang="en-US" i="1" dirty="0" smtClean="0"/>
              <a:t>CONCAT ( string_value1, string_value2 [, </a:t>
            </a:r>
            <a:r>
              <a:rPr lang="en-US" i="1" dirty="0" err="1" smtClean="0"/>
              <a:t>string_valueN</a:t>
            </a:r>
            <a:r>
              <a:rPr lang="en-US" i="1" dirty="0" smtClean="0"/>
              <a:t> ] )</a:t>
            </a:r>
          </a:p>
          <a:p>
            <a:endParaRPr lang="en-US" dirty="0" smtClean="0"/>
          </a:p>
          <a:p>
            <a:r>
              <a:rPr lang="en-US" dirty="0" smtClean="0"/>
              <a:t>Example:</a:t>
            </a:r>
          </a:p>
          <a:p>
            <a:endParaRPr lang="en-US" dirty="0" smtClean="0"/>
          </a:p>
          <a:p>
            <a:r>
              <a:rPr lang="en-US" i="1" smtClean="0"/>
              <a:t>SELECT CONCAT ( 'Happy ', 'Birthday ', 11, '/', '25' ) AS Result;</a:t>
            </a:r>
          </a:p>
          <a:p>
            <a:endParaRPr lang="en-US" dirty="0" smtClean="0"/>
          </a:p>
          <a:p>
            <a:r>
              <a:rPr lang="en-US" dirty="0" smtClean="0"/>
              <a:t>Returns</a:t>
            </a:r>
          </a:p>
          <a:p>
            <a:endParaRPr lang="en-US" dirty="0" smtClean="0"/>
          </a:p>
          <a:p>
            <a:r>
              <a:rPr lang="en-US" i="1" dirty="0" smtClean="0"/>
              <a:t>Result</a:t>
            </a:r>
          </a:p>
          <a:p>
            <a:r>
              <a:rPr lang="en-US" i="1" dirty="0" smtClean="0"/>
              <a:t>-------------------------</a:t>
            </a:r>
          </a:p>
          <a:p>
            <a:r>
              <a:rPr lang="en-US" i="1" dirty="0" smtClean="0"/>
              <a:t>Happy Birthday 11/25</a:t>
            </a:r>
          </a:p>
          <a:p>
            <a:endParaRPr lang="en-US" dirty="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14</a:t>
            </a:fld>
            <a:endParaRPr lang="en-US" dirty="0"/>
          </a:p>
        </p:txBody>
      </p:sp>
    </p:spTree>
    <p:extLst>
      <p:ext uri="{BB962C8B-B14F-4D97-AF65-F5344CB8AC3E}">
        <p14:creationId xmlns:p14="http://schemas.microsoft.com/office/powerpoint/2010/main" val="29508554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dirty="0" smtClean="0">
                <a:solidFill>
                  <a:schemeClr val="tx1"/>
                </a:solidFill>
                <a:latin typeface="+mn-lt"/>
                <a:ea typeface="+mn-ea"/>
                <a:cs typeface="+mn-cs"/>
              </a:rPr>
              <a:t>-- Programming Efficiency</a:t>
            </a:r>
          </a:p>
          <a:p>
            <a:r>
              <a:rPr lang="en-US" sz="1200" kern="1200" dirty="0" smtClean="0">
                <a:solidFill>
                  <a:schemeClr val="tx1"/>
                </a:solidFill>
                <a:latin typeface="+mn-lt"/>
                <a:ea typeface="+mn-ea"/>
                <a:cs typeface="+mn-cs"/>
              </a:rPr>
              <a:t>-- New T-SQL</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Sequence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IF EXISTS(SELECT name FROM </a:t>
            </a:r>
            <a:r>
              <a:rPr lang="en-US" sz="1200" kern="1200" dirty="0" err="1" smtClean="0">
                <a:solidFill>
                  <a:schemeClr val="tx1"/>
                </a:solidFill>
                <a:latin typeface="+mn-lt"/>
                <a:ea typeface="+mn-ea"/>
                <a:cs typeface="+mn-cs"/>
              </a:rPr>
              <a:t>sys.sequences</a:t>
            </a:r>
            <a:r>
              <a:rPr lang="en-US" sz="1200" kern="1200" dirty="0" smtClean="0">
                <a:solidFill>
                  <a:schemeClr val="tx1"/>
                </a:solidFill>
                <a:latin typeface="+mn-lt"/>
                <a:ea typeface="+mn-ea"/>
                <a:cs typeface="+mn-cs"/>
              </a:rPr>
              <a:t> WHERE </a:t>
            </a:r>
            <a:r>
              <a:rPr lang="en-US" sz="1200" kern="1200" dirty="0" err="1" smtClean="0">
                <a:solidFill>
                  <a:schemeClr val="tx1"/>
                </a:solidFill>
                <a:latin typeface="+mn-lt"/>
                <a:ea typeface="+mn-ea"/>
                <a:cs typeface="+mn-cs"/>
              </a:rPr>
              <a:t>object_id</a:t>
            </a:r>
            <a:r>
              <a:rPr lang="en-US" sz="1200" kern="1200" dirty="0" smtClean="0">
                <a:solidFill>
                  <a:schemeClr val="tx1"/>
                </a:solidFill>
                <a:latin typeface="+mn-lt"/>
                <a:ea typeface="+mn-ea"/>
                <a:cs typeface="+mn-cs"/>
              </a:rPr>
              <a:t> = OBJECT_ID('</a:t>
            </a:r>
            <a:r>
              <a:rPr lang="en-US" sz="1200" kern="1200" dirty="0" err="1" smtClean="0">
                <a:solidFill>
                  <a:schemeClr val="tx1"/>
                </a:solidFill>
                <a:latin typeface="+mn-lt"/>
                <a:ea typeface="+mn-ea"/>
                <a:cs typeface="+mn-cs"/>
              </a:rPr>
              <a:t>DemoSequence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DROP SEQUENCE </a:t>
            </a:r>
            <a:r>
              <a:rPr lang="en-US" sz="1200" kern="1200" dirty="0" err="1" smtClean="0">
                <a:solidFill>
                  <a:schemeClr val="tx1"/>
                </a:solidFill>
                <a:latin typeface="+mn-lt"/>
                <a:ea typeface="+mn-ea"/>
                <a:cs typeface="+mn-cs"/>
              </a:rPr>
              <a:t>DemoSequence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GO</a:t>
            </a:r>
          </a:p>
          <a:p>
            <a:r>
              <a:rPr lang="en-US" sz="1200" kern="1200" dirty="0" smtClean="0">
                <a:solidFill>
                  <a:schemeClr val="tx1"/>
                </a:solidFill>
                <a:latin typeface="+mn-lt"/>
                <a:ea typeface="+mn-ea"/>
                <a:cs typeface="+mn-cs"/>
              </a:rPr>
              <a:t>CREATE SEQUENCE </a:t>
            </a:r>
            <a:r>
              <a:rPr lang="en-US" sz="1200" kern="1200" dirty="0" err="1" smtClean="0">
                <a:solidFill>
                  <a:schemeClr val="tx1"/>
                </a:solidFill>
                <a:latin typeface="+mn-lt"/>
                <a:ea typeface="+mn-ea"/>
                <a:cs typeface="+mn-cs"/>
              </a:rPr>
              <a:t>DemoSequence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START WITH 1</a:t>
            </a:r>
          </a:p>
          <a:p>
            <a:r>
              <a:rPr lang="en-US" sz="1200" kern="1200" dirty="0" smtClean="0">
                <a:solidFill>
                  <a:schemeClr val="tx1"/>
                </a:solidFill>
                <a:latin typeface="+mn-lt"/>
                <a:ea typeface="+mn-ea"/>
                <a:cs typeface="+mn-cs"/>
              </a:rPr>
              <a:t>INCREMENT BY 1;</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new NEXT VALUE FOR T-SQL keyword is used to get the next sequential number from a Sequence.</a:t>
            </a:r>
          </a:p>
          <a:p>
            <a:r>
              <a:rPr lang="en-US" sz="1200" kern="1200" dirty="0" smtClean="0">
                <a:solidFill>
                  <a:schemeClr val="tx1"/>
                </a:solidFill>
                <a:latin typeface="+mn-lt"/>
                <a:ea typeface="+mn-ea"/>
                <a:cs typeface="+mn-cs"/>
              </a:rPr>
              <a:t>DECLARE @</a:t>
            </a:r>
            <a:r>
              <a:rPr lang="en-US" sz="1200" kern="1200" dirty="0" err="1" smtClean="0">
                <a:solidFill>
                  <a:schemeClr val="tx1"/>
                </a:solidFill>
                <a:latin typeface="+mn-lt"/>
                <a:ea typeface="+mn-ea"/>
                <a:cs typeface="+mn-cs"/>
              </a:rPr>
              <a:t>NextValue</a:t>
            </a:r>
            <a:r>
              <a:rPr lang="en-US" sz="1200" kern="1200" dirty="0" smtClean="0">
                <a:solidFill>
                  <a:schemeClr val="tx1"/>
                </a:solidFill>
                <a:latin typeface="+mn-lt"/>
                <a:ea typeface="+mn-ea"/>
                <a:cs typeface="+mn-cs"/>
              </a:rPr>
              <a:t> INT</a:t>
            </a: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NextValue</a:t>
            </a:r>
            <a:r>
              <a:rPr lang="en-US" sz="1200" kern="1200" dirty="0" smtClean="0">
                <a:solidFill>
                  <a:schemeClr val="tx1"/>
                </a:solidFill>
                <a:latin typeface="+mn-lt"/>
                <a:ea typeface="+mn-ea"/>
                <a:cs typeface="+mn-cs"/>
              </a:rPr>
              <a:t> = NEXT VALUE  FOR </a:t>
            </a:r>
            <a:r>
              <a:rPr lang="en-US" sz="1200" kern="1200" dirty="0" err="1" smtClean="0">
                <a:solidFill>
                  <a:schemeClr val="tx1"/>
                </a:solidFill>
                <a:latin typeface="+mn-lt"/>
                <a:ea typeface="+mn-ea"/>
                <a:cs typeface="+mn-cs"/>
              </a:rPr>
              <a:t>dbo.DemoSequence</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NextValue</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NextValue</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aler</a:t>
            </a:r>
            <a:r>
              <a:rPr lang="en-US" sz="1200" kern="1200" dirty="0" smtClean="0">
                <a:solidFill>
                  <a:schemeClr val="tx1"/>
                </a:solidFill>
                <a:latin typeface="+mn-lt"/>
                <a:ea typeface="+mn-ea"/>
                <a:cs typeface="+mn-cs"/>
              </a:rPr>
              <a:t> the sequence number</a:t>
            </a:r>
          </a:p>
          <a:p>
            <a:r>
              <a:rPr lang="en-US" sz="1200" kern="1200" dirty="0" smtClean="0">
                <a:solidFill>
                  <a:schemeClr val="tx1"/>
                </a:solidFill>
                <a:latin typeface="+mn-lt"/>
                <a:ea typeface="+mn-ea"/>
                <a:cs typeface="+mn-cs"/>
              </a:rPr>
              <a:t>ALTER SEQUENCE </a:t>
            </a:r>
            <a:r>
              <a:rPr lang="en-US" sz="1200" kern="1200" dirty="0" err="1" smtClean="0">
                <a:solidFill>
                  <a:schemeClr val="tx1"/>
                </a:solidFill>
                <a:latin typeface="+mn-lt"/>
                <a:ea typeface="+mn-ea"/>
                <a:cs typeface="+mn-cs"/>
              </a:rPr>
              <a:t>dbo.DemoSequence</a:t>
            </a:r>
            <a:r>
              <a:rPr lang="en-US" sz="1200" kern="1200" dirty="0" smtClean="0">
                <a:solidFill>
                  <a:schemeClr val="tx1"/>
                </a:solidFill>
                <a:latin typeface="+mn-lt"/>
                <a:ea typeface="+mn-ea"/>
                <a:cs typeface="+mn-cs"/>
              </a:rPr>
              <a:t> RESTART WITH 100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DECLARE @</a:t>
            </a:r>
            <a:r>
              <a:rPr lang="en-US" sz="1200" kern="1200" dirty="0" err="1" smtClean="0">
                <a:solidFill>
                  <a:schemeClr val="tx1"/>
                </a:solidFill>
                <a:latin typeface="+mn-lt"/>
                <a:ea typeface="+mn-ea"/>
                <a:cs typeface="+mn-cs"/>
              </a:rPr>
              <a:t>NextValue</a:t>
            </a:r>
            <a:r>
              <a:rPr lang="en-US" sz="1200" kern="1200" dirty="0" smtClean="0">
                <a:solidFill>
                  <a:schemeClr val="tx1"/>
                </a:solidFill>
                <a:latin typeface="+mn-lt"/>
                <a:ea typeface="+mn-ea"/>
                <a:cs typeface="+mn-cs"/>
              </a:rPr>
              <a:t> INT</a:t>
            </a: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NextValue</a:t>
            </a:r>
            <a:r>
              <a:rPr lang="en-US" sz="1200" kern="1200" dirty="0" smtClean="0">
                <a:solidFill>
                  <a:schemeClr val="tx1"/>
                </a:solidFill>
                <a:latin typeface="+mn-lt"/>
                <a:ea typeface="+mn-ea"/>
                <a:cs typeface="+mn-cs"/>
              </a:rPr>
              <a:t> = NEXT VALUE  FOR </a:t>
            </a:r>
            <a:r>
              <a:rPr lang="en-US" sz="1200" kern="1200" dirty="0" err="1" smtClean="0">
                <a:solidFill>
                  <a:schemeClr val="tx1"/>
                </a:solidFill>
                <a:latin typeface="+mn-lt"/>
                <a:ea typeface="+mn-ea"/>
                <a:cs typeface="+mn-cs"/>
              </a:rPr>
              <a:t>dbo.DemoSequence</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NextValue</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NextValue</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Data page </a:t>
            </a:r>
          </a:p>
          <a:p>
            <a:r>
              <a:rPr lang="en-US" sz="1200" kern="1200" dirty="0" smtClean="0">
                <a:solidFill>
                  <a:schemeClr val="tx1"/>
                </a:solidFill>
                <a:latin typeface="+mn-lt"/>
                <a:ea typeface="+mn-ea"/>
                <a:cs typeface="+mn-cs"/>
              </a:rPr>
              <a:t>-- 2008 Data Page Script</a:t>
            </a:r>
          </a:p>
          <a:p>
            <a:r>
              <a:rPr lang="en-US" sz="1200" kern="1200" dirty="0" smtClean="0">
                <a:solidFill>
                  <a:schemeClr val="tx1"/>
                </a:solidFill>
                <a:latin typeface="+mn-lt"/>
                <a:ea typeface="+mn-ea"/>
                <a:cs typeface="+mn-cs"/>
              </a:rPr>
              <a:t>USE </a:t>
            </a:r>
            <a:r>
              <a:rPr lang="en-US" sz="1200" kern="1200" dirty="0" err="1" smtClean="0">
                <a:solidFill>
                  <a:schemeClr val="tx1"/>
                </a:solidFill>
                <a:latin typeface="+mn-lt"/>
                <a:ea typeface="+mn-ea"/>
                <a:cs typeface="+mn-cs"/>
              </a:rPr>
              <a:t>AdventureworksPTO</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a:t>
            </a:r>
          </a:p>
          <a:p>
            <a:r>
              <a:rPr lang="en-US" sz="1200" kern="1200" dirty="0" smtClean="0">
                <a:solidFill>
                  <a:schemeClr val="tx1"/>
                </a:solidFill>
                <a:latin typeface="+mn-lt"/>
                <a:ea typeface="+mn-ea"/>
                <a:cs typeface="+mn-cs"/>
              </a:rPr>
              <a:t>FROM (SELECT ROW_NUMBER() OVER(ORDER BY </a:t>
            </a:r>
            <a:r>
              <a:rPr lang="en-US" sz="1200" kern="1200" dirty="0" err="1" smtClean="0">
                <a:solidFill>
                  <a:schemeClr val="tx1"/>
                </a:solidFill>
                <a:latin typeface="+mn-lt"/>
                <a:ea typeface="+mn-ea"/>
                <a:cs typeface="+mn-cs"/>
              </a:rPr>
              <a:t>CustomerID</a:t>
            </a:r>
            <a:r>
              <a:rPr lang="en-US" sz="1200" kern="1200" dirty="0" smtClean="0">
                <a:solidFill>
                  <a:schemeClr val="tx1"/>
                </a:solidFill>
                <a:latin typeface="+mn-lt"/>
                <a:ea typeface="+mn-ea"/>
                <a:cs typeface="+mn-cs"/>
              </a:rPr>
              <a:t>) AS </a:t>
            </a:r>
            <a:r>
              <a:rPr lang="en-US" sz="1200" kern="1200" dirty="0" err="1" smtClean="0">
                <a:solidFill>
                  <a:schemeClr val="tx1"/>
                </a:solidFill>
                <a:latin typeface="+mn-lt"/>
                <a:ea typeface="+mn-ea"/>
                <a:cs typeface="+mn-cs"/>
              </a:rPr>
              <a:t>sequencenumber</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Sales.Customer</a:t>
            </a:r>
            <a:r>
              <a:rPr lang="en-US" sz="1200" kern="1200" dirty="0" smtClean="0">
                <a:solidFill>
                  <a:schemeClr val="tx1"/>
                </a:solidFill>
                <a:latin typeface="+mn-lt"/>
                <a:ea typeface="+mn-ea"/>
                <a:cs typeface="+mn-cs"/>
              </a:rPr>
              <a:t>) AS </a:t>
            </a:r>
            <a:r>
              <a:rPr lang="en-US" sz="1200" kern="1200" dirty="0" err="1" smtClean="0">
                <a:solidFill>
                  <a:schemeClr val="tx1"/>
                </a:solidFill>
                <a:latin typeface="+mn-lt"/>
                <a:ea typeface="+mn-ea"/>
                <a:cs typeface="+mn-cs"/>
              </a:rPr>
              <a:t>TempTable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WHERE </a:t>
            </a:r>
            <a:r>
              <a:rPr lang="en-US" sz="1200" kern="1200" dirty="0" err="1" smtClean="0">
                <a:solidFill>
                  <a:schemeClr val="tx1"/>
                </a:solidFill>
                <a:latin typeface="+mn-lt"/>
                <a:ea typeface="+mn-ea"/>
                <a:cs typeface="+mn-cs"/>
              </a:rPr>
              <a:t>sequencenumber</a:t>
            </a:r>
            <a:r>
              <a:rPr lang="en-US" sz="1200" kern="1200" dirty="0" smtClean="0">
                <a:solidFill>
                  <a:schemeClr val="tx1"/>
                </a:solidFill>
                <a:latin typeface="+mn-lt"/>
                <a:ea typeface="+mn-ea"/>
                <a:cs typeface="+mn-cs"/>
              </a:rPr>
              <a:t> &gt; 15 and </a:t>
            </a:r>
            <a:r>
              <a:rPr lang="en-US" sz="1200" kern="1200" dirty="0" err="1" smtClean="0">
                <a:solidFill>
                  <a:schemeClr val="tx1"/>
                </a:solidFill>
                <a:latin typeface="+mn-lt"/>
                <a:ea typeface="+mn-ea"/>
                <a:cs typeface="+mn-cs"/>
              </a:rPr>
              <a:t>sequencenumber</a:t>
            </a:r>
            <a:r>
              <a:rPr lang="en-US" sz="1200" kern="1200" dirty="0" smtClean="0">
                <a:solidFill>
                  <a:schemeClr val="tx1"/>
                </a:solidFill>
                <a:latin typeface="+mn-lt"/>
                <a:ea typeface="+mn-ea"/>
                <a:cs typeface="+mn-cs"/>
              </a:rPr>
              <a:t> &lt;= 30</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-- 2012 Data Page Script</a:t>
            </a:r>
          </a:p>
          <a:p>
            <a:r>
              <a:rPr lang="en-US" sz="1200" kern="1200" dirty="0" smtClean="0">
                <a:solidFill>
                  <a:schemeClr val="tx1"/>
                </a:solidFill>
                <a:latin typeface="+mn-lt"/>
                <a:ea typeface="+mn-ea"/>
                <a:cs typeface="+mn-cs"/>
              </a:rPr>
              <a:t>SELECT * </a:t>
            </a: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Sales.Customer</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ORDER BY </a:t>
            </a:r>
            <a:r>
              <a:rPr lang="en-US" sz="1200" kern="1200" dirty="0" err="1" smtClean="0">
                <a:solidFill>
                  <a:schemeClr val="tx1"/>
                </a:solidFill>
                <a:latin typeface="+mn-lt"/>
                <a:ea typeface="+mn-ea"/>
                <a:cs typeface="+mn-cs"/>
              </a:rPr>
              <a:t>CustomerID</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OFFSET 15 ROWS</a:t>
            </a:r>
          </a:p>
          <a:p>
            <a:r>
              <a:rPr lang="en-US" sz="1200" kern="1200" dirty="0" smtClean="0">
                <a:solidFill>
                  <a:schemeClr val="tx1"/>
                </a:solidFill>
                <a:latin typeface="+mn-lt"/>
                <a:ea typeface="+mn-ea"/>
                <a:cs typeface="+mn-cs"/>
              </a:rPr>
              <a:t>FETCH NEXT 15 ROWS ONLY;</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Throw </a:t>
            </a:r>
          </a:p>
          <a:p>
            <a:r>
              <a:rPr lang="en-US" sz="1200" kern="1200" dirty="0" smtClean="0">
                <a:solidFill>
                  <a:schemeClr val="tx1"/>
                </a:solidFill>
                <a:latin typeface="+mn-lt"/>
                <a:ea typeface="+mn-ea"/>
                <a:cs typeface="+mn-cs"/>
              </a:rPr>
              <a:t>USE </a:t>
            </a:r>
            <a:r>
              <a:rPr lang="en-US" sz="1200" kern="1200" dirty="0" err="1" smtClean="0">
                <a:solidFill>
                  <a:schemeClr val="tx1"/>
                </a:solidFill>
                <a:latin typeface="+mn-lt"/>
                <a:ea typeface="+mn-ea"/>
                <a:cs typeface="+mn-cs"/>
              </a:rPr>
              <a:t>AdventureWorksPTO</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-- 2008 </a:t>
            </a:r>
          </a:p>
          <a:p>
            <a:r>
              <a:rPr lang="en-US" sz="1200" kern="1200" dirty="0" smtClean="0">
                <a:solidFill>
                  <a:schemeClr val="tx1"/>
                </a:solidFill>
                <a:latin typeface="+mn-lt"/>
                <a:ea typeface="+mn-ea"/>
                <a:cs typeface="+mn-cs"/>
              </a:rPr>
              <a:t>IF EXISTS (SELECT name FROM </a:t>
            </a:r>
            <a:r>
              <a:rPr lang="en-US" sz="1200" kern="1200" dirty="0" err="1" smtClean="0">
                <a:solidFill>
                  <a:schemeClr val="tx1"/>
                </a:solidFill>
                <a:latin typeface="+mn-lt"/>
                <a:ea typeface="+mn-ea"/>
                <a:cs typeface="+mn-cs"/>
              </a:rPr>
              <a:t>sys.indexes</a:t>
            </a:r>
            <a:r>
              <a:rPr lang="en-US" sz="1200" kern="1200" dirty="0" smtClean="0">
                <a:solidFill>
                  <a:schemeClr val="tx1"/>
                </a:solidFill>
                <a:latin typeface="+mn-lt"/>
                <a:ea typeface="+mn-ea"/>
                <a:cs typeface="+mn-cs"/>
              </a:rPr>
              <a:t> WHERE </a:t>
            </a:r>
            <a:r>
              <a:rPr lang="en-US" sz="1200" kern="1200" dirty="0" err="1" smtClean="0">
                <a:solidFill>
                  <a:schemeClr val="tx1"/>
                </a:solidFill>
                <a:latin typeface="+mn-lt"/>
                <a:ea typeface="+mn-ea"/>
                <a:cs typeface="+mn-cs"/>
              </a:rPr>
              <a:t>object_id</a:t>
            </a:r>
            <a:r>
              <a:rPr lang="en-US" sz="1200" kern="1200" dirty="0" smtClean="0">
                <a:solidFill>
                  <a:schemeClr val="tx1"/>
                </a:solidFill>
                <a:latin typeface="+mn-lt"/>
                <a:ea typeface="+mn-ea"/>
                <a:cs typeface="+mn-cs"/>
              </a:rPr>
              <a:t> = OBJECT_ID('</a:t>
            </a:r>
            <a:r>
              <a:rPr lang="en-US" sz="1200" kern="1200" dirty="0" err="1" smtClean="0">
                <a:solidFill>
                  <a:schemeClr val="tx1"/>
                </a:solidFill>
                <a:latin typeface="+mn-lt"/>
                <a:ea typeface="+mn-ea"/>
                <a:cs typeface="+mn-cs"/>
              </a:rPr>
              <a:t>dbo.ThrowExample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and (</a:t>
            </a:r>
            <a:r>
              <a:rPr lang="en-US" sz="1200" kern="1200" dirty="0" err="1" smtClean="0">
                <a:solidFill>
                  <a:schemeClr val="tx1"/>
                </a:solidFill>
                <a:latin typeface="+mn-lt"/>
                <a:ea typeface="+mn-ea"/>
                <a:cs typeface="+mn-cs"/>
              </a:rPr>
              <a:t>index_id</a:t>
            </a:r>
            <a:r>
              <a:rPr lang="en-US" sz="1200" kern="1200" dirty="0" smtClean="0">
                <a:solidFill>
                  <a:schemeClr val="tx1"/>
                </a:solidFill>
                <a:latin typeface="+mn-lt"/>
                <a:ea typeface="+mn-ea"/>
                <a:cs typeface="+mn-cs"/>
              </a:rPr>
              <a:t> = 0 or </a:t>
            </a:r>
            <a:r>
              <a:rPr lang="en-US" sz="1200" kern="1200" dirty="0" err="1" smtClean="0">
                <a:solidFill>
                  <a:schemeClr val="tx1"/>
                </a:solidFill>
                <a:latin typeface="+mn-lt"/>
                <a:ea typeface="+mn-ea"/>
                <a:cs typeface="+mn-cs"/>
              </a:rPr>
              <a:t>index_id</a:t>
            </a:r>
            <a:r>
              <a:rPr lang="en-US" sz="1200" kern="1200" dirty="0" smtClean="0">
                <a:solidFill>
                  <a:schemeClr val="tx1"/>
                </a:solidFill>
                <a:latin typeface="+mn-lt"/>
                <a:ea typeface="+mn-ea"/>
                <a:cs typeface="+mn-cs"/>
              </a:rPr>
              <a:t> = 1)) </a:t>
            </a:r>
          </a:p>
          <a:p>
            <a:r>
              <a:rPr lang="en-US" sz="1200" kern="1200" dirty="0" smtClean="0">
                <a:solidFill>
                  <a:schemeClr val="tx1"/>
                </a:solidFill>
                <a:latin typeface="+mn-lt"/>
                <a:ea typeface="+mn-ea"/>
                <a:cs typeface="+mn-cs"/>
              </a:rPr>
              <a:t>DROP TABLE </a:t>
            </a:r>
            <a:r>
              <a:rPr lang="en-US" sz="1200" kern="1200" dirty="0" err="1" smtClean="0">
                <a:solidFill>
                  <a:schemeClr val="tx1"/>
                </a:solidFill>
                <a:latin typeface="+mn-lt"/>
                <a:ea typeface="+mn-ea"/>
                <a:cs typeface="+mn-cs"/>
              </a:rPr>
              <a:t>dbo.ThrowExample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GO</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CREATE TABLE </a:t>
            </a:r>
            <a:r>
              <a:rPr lang="en-US" sz="1200" kern="1200" dirty="0" err="1" smtClean="0">
                <a:solidFill>
                  <a:schemeClr val="tx1"/>
                </a:solidFill>
                <a:latin typeface="+mn-lt"/>
                <a:ea typeface="+mn-ea"/>
                <a:cs typeface="+mn-cs"/>
              </a:rPr>
              <a:t>dbo.ThrowExample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ID </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a:t>
            </a:r>
          </a:p>
          <a:p>
            <a:r>
              <a:rPr lang="en-US" sz="1200" kern="1200" dirty="0" err="1" smtClean="0">
                <a:solidFill>
                  <a:schemeClr val="tx1"/>
                </a:solidFill>
                <a:latin typeface="+mn-lt"/>
                <a:ea typeface="+mn-ea"/>
                <a:cs typeface="+mn-cs"/>
              </a:rPr>
              <a:t>FName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nvarchar</a:t>
            </a:r>
            <a:r>
              <a:rPr lang="en-US" sz="1200" kern="1200" dirty="0" smtClean="0">
                <a:solidFill>
                  <a:schemeClr val="tx1"/>
                </a:solidFill>
                <a:latin typeface="+mn-lt"/>
                <a:ea typeface="+mn-ea"/>
                <a:cs typeface="+mn-cs"/>
              </a:rPr>
              <a:t>(50),</a:t>
            </a:r>
          </a:p>
          <a:p>
            <a:r>
              <a:rPr lang="en-US" sz="1200" kern="1200" dirty="0" err="1" smtClean="0">
                <a:solidFill>
                  <a:schemeClr val="tx1"/>
                </a:solidFill>
                <a:latin typeface="+mn-lt"/>
                <a:ea typeface="+mn-ea"/>
                <a:cs typeface="+mn-cs"/>
              </a:rPr>
              <a:t>LName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nvarchar</a:t>
            </a:r>
            <a:r>
              <a:rPr lang="en-US" sz="1200" kern="1200" dirty="0" smtClean="0">
                <a:solidFill>
                  <a:schemeClr val="tx1"/>
                </a:solidFill>
                <a:latin typeface="+mn-lt"/>
                <a:ea typeface="+mn-ea"/>
                <a:cs typeface="+mn-cs"/>
              </a:rPr>
              <a:t>(50)</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GO</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INSERT INTO </a:t>
            </a:r>
            <a:r>
              <a:rPr lang="en-US" sz="1200" kern="1200" dirty="0" err="1" smtClean="0">
                <a:solidFill>
                  <a:schemeClr val="tx1"/>
                </a:solidFill>
                <a:latin typeface="+mn-lt"/>
                <a:ea typeface="+mn-ea"/>
                <a:cs typeface="+mn-cs"/>
              </a:rPr>
              <a:t>dbo.ThrowExample</a:t>
            </a:r>
            <a:r>
              <a:rPr lang="en-US" sz="1200" kern="1200" dirty="0" smtClean="0">
                <a:solidFill>
                  <a:schemeClr val="tx1"/>
                </a:solidFill>
                <a:latin typeface="+mn-lt"/>
                <a:ea typeface="+mn-ea"/>
                <a:cs typeface="+mn-cs"/>
              </a:rPr>
              <a:t> VALUES(1, 'Fred', 'Flintstone')</a:t>
            </a:r>
          </a:p>
          <a:p>
            <a:r>
              <a:rPr lang="en-US" sz="1200" kern="1200" dirty="0" smtClean="0">
                <a:solidFill>
                  <a:schemeClr val="tx1"/>
                </a:solidFill>
                <a:latin typeface="+mn-lt"/>
                <a:ea typeface="+mn-ea"/>
                <a:cs typeface="+mn-cs"/>
              </a:rPr>
              <a:t>INSERT INTO </a:t>
            </a:r>
            <a:r>
              <a:rPr lang="en-US" sz="1200" kern="1200" dirty="0" err="1" smtClean="0">
                <a:solidFill>
                  <a:schemeClr val="tx1"/>
                </a:solidFill>
                <a:latin typeface="+mn-lt"/>
                <a:ea typeface="+mn-ea"/>
                <a:cs typeface="+mn-cs"/>
              </a:rPr>
              <a:t>dbo.ThrowExample</a:t>
            </a:r>
            <a:r>
              <a:rPr lang="en-US" sz="1200" kern="1200" dirty="0" smtClean="0">
                <a:solidFill>
                  <a:schemeClr val="tx1"/>
                </a:solidFill>
                <a:latin typeface="+mn-lt"/>
                <a:ea typeface="+mn-ea"/>
                <a:cs typeface="+mn-cs"/>
              </a:rPr>
              <a:t> VALUES(2, 'George', '</a:t>
            </a:r>
            <a:r>
              <a:rPr lang="en-US" sz="1200" kern="1200" dirty="0" err="1" smtClean="0">
                <a:solidFill>
                  <a:schemeClr val="tx1"/>
                </a:solidFill>
                <a:latin typeface="+mn-lt"/>
                <a:ea typeface="+mn-ea"/>
                <a:cs typeface="+mn-cs"/>
              </a:rPr>
              <a:t>Jetson</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INSERT INTO </a:t>
            </a:r>
            <a:r>
              <a:rPr lang="en-US" sz="1200" kern="1200" dirty="0" err="1" smtClean="0">
                <a:solidFill>
                  <a:schemeClr val="tx1"/>
                </a:solidFill>
                <a:latin typeface="+mn-lt"/>
                <a:ea typeface="+mn-ea"/>
                <a:cs typeface="+mn-cs"/>
              </a:rPr>
              <a:t>dbo.ThrowExample</a:t>
            </a:r>
            <a:r>
              <a:rPr lang="en-US" sz="1200" kern="1200" dirty="0" smtClean="0">
                <a:solidFill>
                  <a:schemeClr val="tx1"/>
                </a:solidFill>
                <a:latin typeface="+mn-lt"/>
                <a:ea typeface="+mn-ea"/>
                <a:cs typeface="+mn-cs"/>
              </a:rPr>
              <a:t> VALUES(3, 'Homer', 'Simpson')</a:t>
            </a:r>
          </a:p>
          <a:p>
            <a:r>
              <a:rPr lang="en-US" sz="1200" kern="1200" dirty="0" smtClean="0">
                <a:solidFill>
                  <a:schemeClr val="tx1"/>
                </a:solidFill>
                <a:latin typeface="+mn-lt"/>
                <a:ea typeface="+mn-ea"/>
                <a:cs typeface="+mn-cs"/>
              </a:rPr>
              <a:t>GO</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BEGIN TRY</a:t>
            </a:r>
          </a:p>
          <a:p>
            <a:r>
              <a:rPr lang="en-US" sz="1200" kern="1200" dirty="0" smtClean="0">
                <a:solidFill>
                  <a:schemeClr val="tx1"/>
                </a:solidFill>
                <a:latin typeface="+mn-lt"/>
                <a:ea typeface="+mn-ea"/>
                <a:cs typeface="+mn-cs"/>
              </a:rPr>
              <a:t>   BEGIN TRANSACTION -- Start the transaction</a:t>
            </a:r>
          </a:p>
          <a:p>
            <a:r>
              <a:rPr lang="en-US" sz="1200" kern="1200" dirty="0" smtClean="0">
                <a:solidFill>
                  <a:schemeClr val="tx1"/>
                </a:solidFill>
                <a:latin typeface="+mn-lt"/>
                <a:ea typeface="+mn-ea"/>
                <a:cs typeface="+mn-cs"/>
              </a:rPr>
              <a:t>   DELETE FROM </a:t>
            </a:r>
            <a:r>
              <a:rPr lang="en-US" sz="1200" kern="1200" dirty="0" err="1" smtClean="0">
                <a:solidFill>
                  <a:schemeClr val="tx1"/>
                </a:solidFill>
                <a:latin typeface="+mn-lt"/>
                <a:ea typeface="+mn-ea"/>
                <a:cs typeface="+mn-cs"/>
              </a:rPr>
              <a:t>dbo.ThrowExample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WHERE ID = 'A'</a:t>
            </a:r>
          </a:p>
          <a:p>
            <a:r>
              <a:rPr lang="en-US" sz="1200" kern="1200" dirty="0" smtClean="0">
                <a:solidFill>
                  <a:schemeClr val="tx1"/>
                </a:solidFill>
                <a:latin typeface="+mn-lt"/>
                <a:ea typeface="+mn-ea"/>
                <a:cs typeface="+mn-cs"/>
              </a:rPr>
              <a:t>   COMMIT TRANSACTION</a:t>
            </a:r>
          </a:p>
          <a:p>
            <a:r>
              <a:rPr lang="en-US" sz="1200" kern="1200" dirty="0" smtClean="0">
                <a:solidFill>
                  <a:schemeClr val="tx1"/>
                </a:solidFill>
                <a:latin typeface="+mn-lt"/>
                <a:ea typeface="+mn-ea"/>
                <a:cs typeface="+mn-cs"/>
              </a:rPr>
              <a:t>END TRY</a:t>
            </a:r>
          </a:p>
          <a:p>
            <a:r>
              <a:rPr lang="en-US" sz="1200" kern="1200" dirty="0" smtClean="0">
                <a:solidFill>
                  <a:schemeClr val="tx1"/>
                </a:solidFill>
                <a:latin typeface="+mn-lt"/>
                <a:ea typeface="+mn-ea"/>
                <a:cs typeface="+mn-cs"/>
              </a:rPr>
              <a:t>BEGIN CATCH</a:t>
            </a:r>
          </a:p>
          <a:p>
            <a:r>
              <a:rPr lang="en-US" sz="1200" kern="1200" dirty="0" smtClean="0">
                <a:solidFill>
                  <a:schemeClr val="tx1"/>
                </a:solidFill>
                <a:latin typeface="+mn-lt"/>
                <a:ea typeface="+mn-ea"/>
                <a:cs typeface="+mn-cs"/>
              </a:rPr>
              <a:t>   -- Error</a:t>
            </a:r>
          </a:p>
          <a:p>
            <a:r>
              <a:rPr lang="en-US" sz="1200" kern="1200" dirty="0" smtClean="0">
                <a:solidFill>
                  <a:schemeClr val="tx1"/>
                </a:solidFill>
                <a:latin typeface="+mn-lt"/>
                <a:ea typeface="+mn-ea"/>
                <a:cs typeface="+mn-cs"/>
              </a:rPr>
              <a:t>   IF @@TRANCOUNT &gt; 0</a:t>
            </a:r>
          </a:p>
          <a:p>
            <a:r>
              <a:rPr lang="en-US" sz="1200" kern="1200" dirty="0" smtClean="0">
                <a:solidFill>
                  <a:schemeClr val="tx1"/>
                </a:solidFill>
                <a:latin typeface="+mn-lt"/>
                <a:ea typeface="+mn-ea"/>
                <a:cs typeface="+mn-cs"/>
              </a:rPr>
              <a:t>      ROLLBACK TRANSACTION</a:t>
            </a:r>
          </a:p>
          <a:p>
            <a:r>
              <a:rPr lang="en-US" sz="1200" kern="1200" dirty="0" smtClean="0">
                <a:solidFill>
                  <a:schemeClr val="tx1"/>
                </a:solidFill>
                <a:latin typeface="+mn-lt"/>
                <a:ea typeface="+mn-ea"/>
                <a:cs typeface="+mn-cs"/>
              </a:rPr>
              <a:t>      -- Raise the error</a:t>
            </a:r>
          </a:p>
          <a:p>
            <a:r>
              <a:rPr lang="en-US" sz="1200" kern="1200" dirty="0" smtClean="0">
                <a:solidFill>
                  <a:schemeClr val="tx1"/>
                </a:solidFill>
                <a:latin typeface="+mn-lt"/>
                <a:ea typeface="+mn-ea"/>
                <a:cs typeface="+mn-cs"/>
              </a:rPr>
              <a:t>   DECLARE @</a:t>
            </a:r>
            <a:r>
              <a:rPr lang="en-US" sz="1200" kern="1200" dirty="0" err="1" smtClean="0">
                <a:solidFill>
                  <a:schemeClr val="tx1"/>
                </a:solidFill>
                <a:latin typeface="+mn-lt"/>
                <a:ea typeface="+mn-ea"/>
                <a:cs typeface="+mn-cs"/>
              </a:rPr>
              <a:t>ErrMsg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nvarchar</a:t>
            </a:r>
            <a:r>
              <a:rPr lang="en-US" sz="1200" kern="1200" dirty="0" smtClean="0">
                <a:solidFill>
                  <a:schemeClr val="tx1"/>
                </a:solidFill>
                <a:latin typeface="+mn-lt"/>
                <a:ea typeface="+mn-ea"/>
                <a:cs typeface="+mn-cs"/>
              </a:rPr>
              <a:t>(4000), @</a:t>
            </a:r>
            <a:r>
              <a:rPr lang="en-US" sz="1200" kern="1200" dirty="0" err="1" smtClean="0">
                <a:solidFill>
                  <a:schemeClr val="tx1"/>
                </a:solidFill>
                <a:latin typeface="+mn-lt"/>
                <a:ea typeface="+mn-ea"/>
                <a:cs typeface="+mn-cs"/>
              </a:rPr>
              <a:t>ErrSev</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int</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SELECT @</a:t>
            </a:r>
            <a:r>
              <a:rPr lang="en-US" sz="1200" kern="1200" dirty="0" err="1" smtClean="0">
                <a:solidFill>
                  <a:schemeClr val="tx1"/>
                </a:solidFill>
                <a:latin typeface="+mn-lt"/>
                <a:ea typeface="+mn-ea"/>
                <a:cs typeface="+mn-cs"/>
              </a:rPr>
              <a:t>ErrMsg</a:t>
            </a:r>
            <a:r>
              <a:rPr lang="en-US" sz="1200" kern="1200" dirty="0" smtClean="0">
                <a:solidFill>
                  <a:schemeClr val="tx1"/>
                </a:solidFill>
                <a:latin typeface="+mn-lt"/>
                <a:ea typeface="+mn-ea"/>
                <a:cs typeface="+mn-cs"/>
              </a:rPr>
              <a:t> = ERROR_MESSAGE(),</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ErrSev</a:t>
            </a:r>
            <a:r>
              <a:rPr lang="en-US" sz="1200" kern="1200" dirty="0" smtClean="0">
                <a:solidFill>
                  <a:schemeClr val="tx1"/>
                </a:solidFill>
                <a:latin typeface="+mn-lt"/>
                <a:ea typeface="+mn-ea"/>
                <a:cs typeface="+mn-cs"/>
              </a:rPr>
              <a:t> = ERROR_SEVERITY()</a:t>
            </a:r>
          </a:p>
          <a:p>
            <a:r>
              <a:rPr lang="en-US" sz="1200" kern="1200" dirty="0" smtClean="0">
                <a:solidFill>
                  <a:schemeClr val="tx1"/>
                </a:solidFill>
                <a:latin typeface="+mn-lt"/>
                <a:ea typeface="+mn-ea"/>
                <a:cs typeface="+mn-cs"/>
              </a:rPr>
              <a:t>   RAISERROR(@</a:t>
            </a:r>
            <a:r>
              <a:rPr lang="en-US" sz="1200" kern="1200" dirty="0" err="1" smtClean="0">
                <a:solidFill>
                  <a:schemeClr val="tx1"/>
                </a:solidFill>
                <a:latin typeface="+mn-lt"/>
                <a:ea typeface="+mn-ea"/>
                <a:cs typeface="+mn-cs"/>
              </a:rPr>
              <a:t>ErrMsg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ErrSev</a:t>
            </a:r>
            <a:r>
              <a:rPr lang="en-US" sz="1200" kern="1200" dirty="0" smtClean="0">
                <a:solidFill>
                  <a:schemeClr val="tx1"/>
                </a:solidFill>
                <a:latin typeface="+mn-lt"/>
                <a:ea typeface="+mn-ea"/>
                <a:cs typeface="+mn-cs"/>
              </a:rPr>
              <a:t>, 1)</a:t>
            </a:r>
          </a:p>
          <a:p>
            <a:r>
              <a:rPr lang="en-US" sz="1200" kern="1200" dirty="0" smtClean="0">
                <a:solidFill>
                  <a:schemeClr val="tx1"/>
                </a:solidFill>
                <a:latin typeface="+mn-lt"/>
                <a:ea typeface="+mn-ea"/>
                <a:cs typeface="+mn-cs"/>
              </a:rPr>
              <a:t>END CATCH</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By comparison, SQL Server 2012 allows re-throwing the exception by using Throw keyword.  The new script would look something like this:</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BEGIN TRY</a:t>
            </a:r>
          </a:p>
          <a:p>
            <a:r>
              <a:rPr lang="en-US" sz="1200" kern="1200" dirty="0" smtClean="0">
                <a:solidFill>
                  <a:schemeClr val="tx1"/>
                </a:solidFill>
                <a:latin typeface="+mn-lt"/>
                <a:ea typeface="+mn-ea"/>
                <a:cs typeface="+mn-cs"/>
              </a:rPr>
              <a:t>   BEGIN TRANSACTION -- Start the transaction</a:t>
            </a:r>
          </a:p>
          <a:p>
            <a:r>
              <a:rPr lang="en-US" sz="1200" kern="1200" dirty="0" smtClean="0">
                <a:solidFill>
                  <a:schemeClr val="tx1"/>
                </a:solidFill>
                <a:latin typeface="+mn-lt"/>
                <a:ea typeface="+mn-ea"/>
                <a:cs typeface="+mn-cs"/>
              </a:rPr>
              <a:t>      -- Delete the Row</a:t>
            </a:r>
          </a:p>
          <a:p>
            <a:r>
              <a:rPr lang="en-US" sz="1200" kern="1200" dirty="0" smtClean="0">
                <a:solidFill>
                  <a:schemeClr val="tx1"/>
                </a:solidFill>
                <a:latin typeface="+mn-lt"/>
                <a:ea typeface="+mn-ea"/>
                <a:cs typeface="+mn-cs"/>
              </a:rPr>
              <a:t>      DELETE FROM </a:t>
            </a:r>
            <a:r>
              <a:rPr lang="en-US" sz="1200" kern="1200" dirty="0" err="1" smtClean="0">
                <a:solidFill>
                  <a:schemeClr val="tx1"/>
                </a:solidFill>
                <a:latin typeface="+mn-lt"/>
                <a:ea typeface="+mn-ea"/>
                <a:cs typeface="+mn-cs"/>
              </a:rPr>
              <a:t>dbo.ThrowExample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WHERE ID = 'a'</a:t>
            </a:r>
          </a:p>
          <a:p>
            <a:r>
              <a:rPr lang="en-US" sz="1200" kern="1200" dirty="0" smtClean="0">
                <a:solidFill>
                  <a:schemeClr val="tx1"/>
                </a:solidFill>
                <a:latin typeface="+mn-lt"/>
                <a:ea typeface="+mn-ea"/>
                <a:cs typeface="+mn-cs"/>
              </a:rPr>
              <a:t>      -- Commit the change</a:t>
            </a:r>
          </a:p>
          <a:p>
            <a:r>
              <a:rPr lang="en-US" sz="1200" kern="1200" dirty="0" smtClean="0">
                <a:solidFill>
                  <a:schemeClr val="tx1"/>
                </a:solidFill>
                <a:latin typeface="+mn-lt"/>
                <a:ea typeface="+mn-ea"/>
                <a:cs typeface="+mn-cs"/>
              </a:rPr>
              <a:t>   COMMIT TRANSACTION</a:t>
            </a:r>
          </a:p>
          <a:p>
            <a:r>
              <a:rPr lang="en-US" sz="1200" kern="1200" dirty="0" smtClean="0">
                <a:solidFill>
                  <a:schemeClr val="tx1"/>
                </a:solidFill>
                <a:latin typeface="+mn-lt"/>
                <a:ea typeface="+mn-ea"/>
                <a:cs typeface="+mn-cs"/>
              </a:rPr>
              <a:t>END TRY</a:t>
            </a:r>
          </a:p>
          <a:p>
            <a:r>
              <a:rPr lang="en-US" sz="1200" kern="1200" dirty="0" smtClean="0">
                <a:solidFill>
                  <a:schemeClr val="tx1"/>
                </a:solidFill>
                <a:latin typeface="+mn-lt"/>
                <a:ea typeface="+mn-ea"/>
                <a:cs typeface="+mn-cs"/>
              </a:rPr>
              <a:t>BEGIN CATCH</a:t>
            </a:r>
          </a:p>
          <a:p>
            <a:r>
              <a:rPr lang="en-US" sz="1200" kern="1200" dirty="0" smtClean="0">
                <a:solidFill>
                  <a:schemeClr val="tx1"/>
                </a:solidFill>
                <a:latin typeface="+mn-lt"/>
                <a:ea typeface="+mn-ea"/>
                <a:cs typeface="+mn-cs"/>
              </a:rPr>
              <a:t>   -- There is an error</a:t>
            </a:r>
          </a:p>
          <a:p>
            <a:r>
              <a:rPr lang="en-US" sz="1200" kern="1200" dirty="0" smtClean="0">
                <a:solidFill>
                  <a:schemeClr val="tx1"/>
                </a:solidFill>
                <a:latin typeface="+mn-lt"/>
                <a:ea typeface="+mn-ea"/>
                <a:cs typeface="+mn-cs"/>
              </a:rPr>
              <a:t>    THROW </a:t>
            </a:r>
          </a:p>
          <a:p>
            <a:r>
              <a:rPr lang="en-US" sz="1200" kern="1200" dirty="0" smtClean="0">
                <a:solidFill>
                  <a:schemeClr val="tx1"/>
                </a:solidFill>
                <a:latin typeface="+mn-lt"/>
                <a:ea typeface="+mn-ea"/>
                <a:cs typeface="+mn-cs"/>
              </a:rPr>
              <a:t>   ROLLBACK TRANSACTION</a:t>
            </a:r>
          </a:p>
          <a:p>
            <a:r>
              <a:rPr lang="en-US" sz="1200" kern="1200" dirty="0" smtClean="0">
                <a:solidFill>
                  <a:schemeClr val="tx1"/>
                </a:solidFill>
                <a:latin typeface="+mn-lt"/>
                <a:ea typeface="+mn-ea"/>
                <a:cs typeface="+mn-cs"/>
              </a:rPr>
              <a:t>   -- THROW</a:t>
            </a:r>
          </a:p>
          <a:p>
            <a:r>
              <a:rPr lang="en-US" sz="1200" kern="1200" dirty="0" smtClean="0">
                <a:solidFill>
                  <a:schemeClr val="tx1"/>
                </a:solidFill>
                <a:latin typeface="+mn-lt"/>
                <a:ea typeface="+mn-ea"/>
                <a:cs typeface="+mn-cs"/>
              </a:rPr>
              <a:t>   -- Re throw the exception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END CATCH</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Throw keyword can also be used to replace the RAISERROR function</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--THROW 51000, 'The record does not exist.', 1;</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Execute </a:t>
            </a:r>
          </a:p>
          <a:p>
            <a:r>
              <a:rPr lang="en-US" sz="1200" kern="1200" dirty="0" smtClean="0">
                <a:solidFill>
                  <a:schemeClr val="tx1"/>
                </a:solidFill>
                <a:latin typeface="+mn-lt"/>
                <a:ea typeface="+mn-ea"/>
                <a:cs typeface="+mn-cs"/>
              </a:rPr>
              <a:t>--Create the procedure</a:t>
            </a:r>
          </a:p>
          <a:p>
            <a:r>
              <a:rPr lang="en-US" sz="1200" kern="1200" dirty="0" smtClean="0">
                <a:solidFill>
                  <a:schemeClr val="tx1"/>
                </a:solidFill>
                <a:latin typeface="+mn-lt"/>
                <a:ea typeface="+mn-ea"/>
                <a:cs typeface="+mn-cs"/>
              </a:rPr>
              <a:t>IF EXISTS (SELECT name FROM </a:t>
            </a:r>
            <a:r>
              <a:rPr lang="en-US" sz="1200" kern="1200" dirty="0" err="1" smtClean="0">
                <a:solidFill>
                  <a:schemeClr val="tx1"/>
                </a:solidFill>
                <a:latin typeface="+mn-lt"/>
                <a:ea typeface="+mn-ea"/>
                <a:cs typeface="+mn-cs"/>
              </a:rPr>
              <a:t>sys.procedures</a:t>
            </a:r>
            <a:r>
              <a:rPr lang="en-US" sz="1200" kern="1200" dirty="0" smtClean="0">
                <a:solidFill>
                  <a:schemeClr val="tx1"/>
                </a:solidFill>
                <a:latin typeface="+mn-lt"/>
                <a:ea typeface="+mn-ea"/>
                <a:cs typeface="+mn-cs"/>
              </a:rPr>
              <a:t> WHERE </a:t>
            </a:r>
            <a:r>
              <a:rPr lang="en-US" sz="1200" kern="1200" dirty="0" err="1" smtClean="0">
                <a:solidFill>
                  <a:schemeClr val="tx1"/>
                </a:solidFill>
                <a:latin typeface="+mn-lt"/>
                <a:ea typeface="+mn-ea"/>
                <a:cs typeface="+mn-cs"/>
              </a:rPr>
              <a:t>object_id</a:t>
            </a:r>
            <a:r>
              <a:rPr lang="en-US" sz="1200" kern="1200" dirty="0" smtClean="0">
                <a:solidFill>
                  <a:schemeClr val="tx1"/>
                </a:solidFill>
                <a:latin typeface="+mn-lt"/>
                <a:ea typeface="+mn-ea"/>
                <a:cs typeface="+mn-cs"/>
              </a:rPr>
              <a:t> = OBJECT_ID('</a:t>
            </a:r>
            <a:r>
              <a:rPr lang="en-US" sz="1200" kern="1200" dirty="0" err="1" smtClean="0">
                <a:solidFill>
                  <a:schemeClr val="tx1"/>
                </a:solidFill>
                <a:latin typeface="+mn-lt"/>
                <a:ea typeface="+mn-ea"/>
                <a:cs typeface="+mn-cs"/>
              </a:rPr>
              <a:t>Production.ProductList</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DROP PROCEDURE </a:t>
            </a:r>
            <a:r>
              <a:rPr lang="en-US" sz="1200" kern="1200" dirty="0" err="1" smtClean="0">
                <a:solidFill>
                  <a:schemeClr val="tx1"/>
                </a:solidFill>
                <a:latin typeface="+mn-lt"/>
                <a:ea typeface="+mn-ea"/>
                <a:cs typeface="+mn-cs"/>
              </a:rPr>
              <a:t>Production.ProductList</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GO</a:t>
            </a:r>
          </a:p>
          <a:p>
            <a:r>
              <a:rPr lang="en-US" sz="1200" kern="1200" dirty="0" smtClean="0">
                <a:solidFill>
                  <a:schemeClr val="tx1"/>
                </a:solidFill>
                <a:latin typeface="+mn-lt"/>
                <a:ea typeface="+mn-ea"/>
                <a:cs typeface="+mn-cs"/>
              </a:rPr>
              <a:t>GO</a:t>
            </a:r>
          </a:p>
          <a:p>
            <a:r>
              <a:rPr lang="en-US" sz="1200" kern="1200" dirty="0" smtClean="0">
                <a:solidFill>
                  <a:schemeClr val="tx1"/>
                </a:solidFill>
                <a:latin typeface="+mn-lt"/>
                <a:ea typeface="+mn-ea"/>
                <a:cs typeface="+mn-cs"/>
              </a:rPr>
              <a:t>CREATE PROC </a:t>
            </a:r>
            <a:r>
              <a:rPr lang="en-US" sz="1200" kern="1200" dirty="0" err="1" smtClean="0">
                <a:solidFill>
                  <a:schemeClr val="tx1"/>
                </a:solidFill>
                <a:latin typeface="+mn-lt"/>
                <a:ea typeface="+mn-ea"/>
                <a:cs typeface="+mn-cs"/>
              </a:rPr>
              <a:t>Production.ProductList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ProdName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nvarchar</a:t>
            </a:r>
            <a:r>
              <a:rPr lang="en-US" sz="1200" kern="1200" dirty="0" smtClean="0">
                <a:solidFill>
                  <a:schemeClr val="tx1"/>
                </a:solidFill>
                <a:latin typeface="+mn-lt"/>
                <a:ea typeface="+mn-ea"/>
                <a:cs typeface="+mn-cs"/>
              </a:rPr>
              <a:t>(50)</a:t>
            </a:r>
          </a:p>
          <a:p>
            <a:r>
              <a:rPr lang="en-US" sz="1200" kern="1200" dirty="0" smtClean="0">
                <a:solidFill>
                  <a:schemeClr val="tx1"/>
                </a:solidFill>
                <a:latin typeface="+mn-lt"/>
                <a:ea typeface="+mn-ea"/>
                <a:cs typeface="+mn-cs"/>
              </a:rPr>
              <a:t>  AS</a:t>
            </a:r>
          </a:p>
          <a:p>
            <a:r>
              <a:rPr lang="en-US" sz="1200" kern="1200" dirty="0" smtClean="0">
                <a:solidFill>
                  <a:schemeClr val="tx1"/>
                </a:solidFill>
                <a:latin typeface="+mn-lt"/>
                <a:ea typeface="+mn-ea"/>
                <a:cs typeface="+mn-cs"/>
              </a:rPr>
              <a:t>  -- First result set</a:t>
            </a:r>
          </a:p>
          <a:p>
            <a:r>
              <a:rPr lang="en-US" sz="1200" kern="1200" dirty="0" smtClean="0">
                <a:solidFill>
                  <a:schemeClr val="tx1"/>
                </a:solidFill>
                <a:latin typeface="+mn-lt"/>
                <a:ea typeface="+mn-ea"/>
                <a:cs typeface="+mn-cs"/>
              </a:rPr>
              <a:t>  SELECT </a:t>
            </a:r>
            <a:r>
              <a:rPr lang="en-US" sz="1200" kern="1200" dirty="0" err="1" smtClean="0">
                <a:solidFill>
                  <a:schemeClr val="tx1"/>
                </a:solidFill>
                <a:latin typeface="+mn-lt"/>
                <a:ea typeface="+mn-ea"/>
                <a:cs typeface="+mn-cs"/>
              </a:rPr>
              <a:t>ProductID</a:t>
            </a:r>
            <a:r>
              <a:rPr lang="en-US" sz="1200" kern="1200" dirty="0" smtClean="0">
                <a:solidFill>
                  <a:schemeClr val="tx1"/>
                </a:solidFill>
                <a:latin typeface="+mn-lt"/>
                <a:ea typeface="+mn-ea"/>
                <a:cs typeface="+mn-cs"/>
              </a:rPr>
              <a:t>, Name, </a:t>
            </a:r>
            <a:r>
              <a:rPr lang="en-US" sz="1200" kern="1200" dirty="0" err="1" smtClean="0">
                <a:solidFill>
                  <a:schemeClr val="tx1"/>
                </a:solidFill>
                <a:latin typeface="+mn-lt"/>
                <a:ea typeface="+mn-ea"/>
                <a:cs typeface="+mn-cs"/>
              </a:rPr>
              <a:t>ListPrice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FROM </a:t>
            </a:r>
            <a:r>
              <a:rPr lang="en-US" sz="1200" kern="1200" dirty="0" err="1" smtClean="0">
                <a:solidFill>
                  <a:schemeClr val="tx1"/>
                </a:solidFill>
                <a:latin typeface="+mn-lt"/>
                <a:ea typeface="+mn-ea"/>
                <a:cs typeface="+mn-cs"/>
              </a:rPr>
              <a:t>Production.Product</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WHERE Name LIKE @</a:t>
            </a:r>
            <a:r>
              <a:rPr lang="en-US" sz="1200" kern="1200" dirty="0" err="1" smtClean="0">
                <a:solidFill>
                  <a:schemeClr val="tx1"/>
                </a:solidFill>
                <a:latin typeface="+mn-lt"/>
                <a:ea typeface="+mn-ea"/>
                <a:cs typeface="+mn-cs"/>
              </a:rPr>
              <a:t>ProdName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 Second result set </a:t>
            </a:r>
          </a:p>
          <a:p>
            <a:r>
              <a:rPr lang="en-US" sz="1200" kern="1200" dirty="0" smtClean="0">
                <a:solidFill>
                  <a:schemeClr val="tx1"/>
                </a:solidFill>
                <a:latin typeface="+mn-lt"/>
                <a:ea typeface="+mn-ea"/>
                <a:cs typeface="+mn-cs"/>
              </a:rPr>
              <a:t>  SELECT Name, COUNT(</a:t>
            </a:r>
            <a:r>
              <a:rPr lang="en-US" sz="1200" kern="1200" dirty="0" err="1" smtClean="0">
                <a:solidFill>
                  <a:schemeClr val="tx1"/>
                </a:solidFill>
                <a:latin typeface="+mn-lt"/>
                <a:ea typeface="+mn-ea"/>
                <a:cs typeface="+mn-cs"/>
              </a:rPr>
              <a:t>S.ProductID</a:t>
            </a:r>
            <a:r>
              <a:rPr lang="en-US" sz="1200" kern="1200" dirty="0" smtClean="0">
                <a:solidFill>
                  <a:schemeClr val="tx1"/>
                </a:solidFill>
                <a:latin typeface="+mn-lt"/>
                <a:ea typeface="+mn-ea"/>
                <a:cs typeface="+mn-cs"/>
              </a:rPr>
              <a:t>) AS </a:t>
            </a:r>
            <a:r>
              <a:rPr lang="en-US" sz="1200" kern="1200" dirty="0" err="1" smtClean="0">
                <a:solidFill>
                  <a:schemeClr val="tx1"/>
                </a:solidFill>
                <a:latin typeface="+mn-lt"/>
                <a:ea typeface="+mn-ea"/>
                <a:cs typeface="+mn-cs"/>
              </a:rPr>
              <a:t>NumberOfOrders</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FROM </a:t>
            </a:r>
            <a:r>
              <a:rPr lang="en-US" sz="1200" kern="1200" dirty="0" err="1" smtClean="0">
                <a:solidFill>
                  <a:schemeClr val="tx1"/>
                </a:solidFill>
                <a:latin typeface="+mn-lt"/>
                <a:ea typeface="+mn-ea"/>
                <a:cs typeface="+mn-cs"/>
              </a:rPr>
              <a:t>Production.Product</a:t>
            </a:r>
            <a:r>
              <a:rPr lang="en-US" sz="1200" kern="1200" dirty="0" smtClean="0">
                <a:solidFill>
                  <a:schemeClr val="tx1"/>
                </a:solidFill>
                <a:latin typeface="+mn-lt"/>
                <a:ea typeface="+mn-ea"/>
                <a:cs typeface="+mn-cs"/>
              </a:rPr>
              <a:t> AS P</a:t>
            </a:r>
          </a:p>
          <a:p>
            <a:r>
              <a:rPr lang="en-US" sz="1200" kern="1200" dirty="0" smtClean="0">
                <a:solidFill>
                  <a:schemeClr val="tx1"/>
                </a:solidFill>
                <a:latin typeface="+mn-lt"/>
                <a:ea typeface="+mn-ea"/>
                <a:cs typeface="+mn-cs"/>
              </a:rPr>
              <a:t>      JOIN </a:t>
            </a:r>
            <a:r>
              <a:rPr lang="en-US" sz="1200" kern="1200" dirty="0" err="1" smtClean="0">
                <a:solidFill>
                  <a:schemeClr val="tx1"/>
                </a:solidFill>
                <a:latin typeface="+mn-lt"/>
                <a:ea typeface="+mn-ea"/>
                <a:cs typeface="+mn-cs"/>
              </a:rPr>
              <a:t>Sales.SalesOrderDetail</a:t>
            </a:r>
            <a:r>
              <a:rPr lang="en-US" sz="1200" kern="1200" dirty="0" smtClean="0">
                <a:solidFill>
                  <a:schemeClr val="tx1"/>
                </a:solidFill>
                <a:latin typeface="+mn-lt"/>
                <a:ea typeface="+mn-ea"/>
                <a:cs typeface="+mn-cs"/>
              </a:rPr>
              <a:t> AS S</a:t>
            </a:r>
          </a:p>
          <a:p>
            <a:r>
              <a:rPr lang="en-US" sz="1200" kern="1200" dirty="0" smtClean="0">
                <a:solidFill>
                  <a:schemeClr val="tx1"/>
                </a:solidFill>
                <a:latin typeface="+mn-lt"/>
                <a:ea typeface="+mn-ea"/>
                <a:cs typeface="+mn-cs"/>
              </a:rPr>
              <a:t>          ON </a:t>
            </a:r>
            <a:r>
              <a:rPr lang="en-US" sz="1200" kern="1200" dirty="0" err="1" smtClean="0">
                <a:solidFill>
                  <a:schemeClr val="tx1"/>
                </a:solidFill>
                <a:latin typeface="+mn-lt"/>
                <a:ea typeface="+mn-ea"/>
                <a:cs typeface="+mn-cs"/>
              </a:rPr>
              <a:t>P.ProductID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S.ProductID</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WHERE Name LIKE @</a:t>
            </a:r>
            <a:r>
              <a:rPr lang="en-US" sz="1200" kern="1200" dirty="0" err="1" smtClean="0">
                <a:solidFill>
                  <a:schemeClr val="tx1"/>
                </a:solidFill>
                <a:latin typeface="+mn-lt"/>
                <a:ea typeface="+mn-ea"/>
                <a:cs typeface="+mn-cs"/>
              </a:rPr>
              <a:t>ProdName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GROUP BY Name;</a:t>
            </a:r>
          </a:p>
          <a:p>
            <a:r>
              <a:rPr lang="en-US" sz="1200" kern="1200" dirty="0" smtClean="0">
                <a:solidFill>
                  <a:schemeClr val="tx1"/>
                </a:solidFill>
                <a:latin typeface="+mn-lt"/>
                <a:ea typeface="+mn-ea"/>
                <a:cs typeface="+mn-cs"/>
              </a:rPr>
              <a:t>  GO</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 Execute the procedure </a:t>
            </a:r>
          </a:p>
          <a:p>
            <a:r>
              <a:rPr lang="en-US" sz="1200" kern="1200" dirty="0" smtClean="0">
                <a:solidFill>
                  <a:schemeClr val="tx1"/>
                </a:solidFill>
                <a:latin typeface="+mn-lt"/>
                <a:ea typeface="+mn-ea"/>
                <a:cs typeface="+mn-cs"/>
              </a:rPr>
              <a:t>  EXEC </a:t>
            </a:r>
            <a:r>
              <a:rPr lang="en-US" sz="1200" kern="1200" dirty="0" err="1" smtClean="0">
                <a:solidFill>
                  <a:schemeClr val="tx1"/>
                </a:solidFill>
                <a:latin typeface="+mn-lt"/>
                <a:ea typeface="+mn-ea"/>
                <a:cs typeface="+mn-cs"/>
              </a:rPr>
              <a:t>Production.ProductList</a:t>
            </a:r>
            <a:r>
              <a:rPr lang="en-US" sz="1200" kern="1200" dirty="0" smtClean="0">
                <a:solidFill>
                  <a:schemeClr val="tx1"/>
                </a:solidFill>
                <a:latin typeface="+mn-lt"/>
                <a:ea typeface="+mn-ea"/>
                <a:cs typeface="+mn-cs"/>
              </a:rPr>
              <a:t> '%Tire%'</a:t>
            </a:r>
          </a:p>
          <a:p>
            <a:r>
              <a:rPr lang="en-US" sz="1200" kern="1200" dirty="0" smtClean="0">
                <a:solidFill>
                  <a:schemeClr val="tx1"/>
                </a:solidFill>
                <a:latin typeface="+mn-lt"/>
                <a:ea typeface="+mn-ea"/>
                <a:cs typeface="+mn-cs"/>
              </a:rPr>
              <a:t>  WITH RESULT SETS </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ProductID</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   -- first result set definition starts here</a:t>
            </a:r>
          </a:p>
          <a:p>
            <a:r>
              <a:rPr lang="en-US" sz="1200" kern="1200" dirty="0" smtClean="0">
                <a:solidFill>
                  <a:schemeClr val="tx1"/>
                </a:solidFill>
                <a:latin typeface="+mn-lt"/>
                <a:ea typeface="+mn-ea"/>
                <a:cs typeface="+mn-cs"/>
              </a:rPr>
              <a:t>      Name </a:t>
            </a:r>
            <a:r>
              <a:rPr lang="en-US" sz="1200" kern="1200" dirty="0" err="1" smtClean="0">
                <a:solidFill>
                  <a:schemeClr val="tx1"/>
                </a:solidFill>
                <a:latin typeface="+mn-lt"/>
                <a:ea typeface="+mn-ea"/>
                <a:cs typeface="+mn-cs"/>
              </a:rPr>
              <a:t>Name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ListPrice</a:t>
            </a:r>
            <a:r>
              <a:rPr lang="en-US" sz="1200" kern="1200" dirty="0" smtClean="0">
                <a:solidFill>
                  <a:schemeClr val="tx1"/>
                </a:solidFill>
                <a:latin typeface="+mn-lt"/>
                <a:ea typeface="+mn-ea"/>
                <a:cs typeface="+mn-cs"/>
              </a:rPr>
              <a:t> money)</a:t>
            </a:r>
          </a:p>
          <a:p>
            <a:r>
              <a:rPr lang="en-US" sz="1200" kern="1200" dirty="0" smtClean="0">
                <a:solidFill>
                  <a:schemeClr val="tx1"/>
                </a:solidFill>
                <a:latin typeface="+mn-lt"/>
                <a:ea typeface="+mn-ea"/>
                <a:cs typeface="+mn-cs"/>
              </a:rPr>
              <a:t>      ,                 -- comma separates result set definitions</a:t>
            </a:r>
          </a:p>
          <a:p>
            <a:r>
              <a:rPr lang="en-US" sz="1200" kern="1200" dirty="0" smtClean="0">
                <a:solidFill>
                  <a:schemeClr val="tx1"/>
                </a:solidFill>
                <a:latin typeface="+mn-lt"/>
                <a:ea typeface="+mn-ea"/>
                <a:cs typeface="+mn-cs"/>
              </a:rPr>
              <a:t>      (Name </a:t>
            </a:r>
            <a:r>
              <a:rPr lang="en-US" sz="1200" kern="1200" dirty="0" err="1" smtClean="0">
                <a:solidFill>
                  <a:schemeClr val="tx1"/>
                </a:solidFill>
                <a:latin typeface="+mn-lt"/>
                <a:ea typeface="+mn-ea"/>
                <a:cs typeface="+mn-cs"/>
              </a:rPr>
              <a:t>Name</a:t>
            </a:r>
            <a:r>
              <a:rPr lang="en-US" sz="1200" kern="1200" dirty="0" smtClean="0">
                <a:solidFill>
                  <a:schemeClr val="tx1"/>
                </a:solidFill>
                <a:latin typeface="+mn-lt"/>
                <a:ea typeface="+mn-ea"/>
                <a:cs typeface="+mn-cs"/>
              </a:rPr>
              <a:t>,       -- second result set definition starts here</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NumberOfOrders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EXECUTE can now send pass-through commands to linked servers. Additionally, the context in which a string or command is </a:t>
            </a:r>
          </a:p>
          <a:p>
            <a:r>
              <a:rPr lang="en-US" sz="1200" kern="1200" dirty="0" smtClean="0">
                <a:solidFill>
                  <a:schemeClr val="tx1"/>
                </a:solidFill>
                <a:latin typeface="+mn-lt"/>
                <a:ea typeface="+mn-ea"/>
                <a:cs typeface="+mn-cs"/>
              </a:rPr>
              <a:t>executed can be explicitly set. Parameters can be supplied either by using value or by using @</a:t>
            </a:r>
            <a:r>
              <a:rPr lang="en-US" sz="1200" kern="1200" dirty="0" err="1" smtClean="0">
                <a:solidFill>
                  <a:schemeClr val="tx1"/>
                </a:solidFill>
                <a:latin typeface="+mn-lt"/>
                <a:ea typeface="+mn-ea"/>
                <a:cs typeface="+mn-cs"/>
              </a:rPr>
              <a:t>parameter_name</a:t>
            </a:r>
            <a:r>
              <a:rPr lang="en-US" sz="1200" kern="1200" dirty="0" smtClean="0">
                <a:solidFill>
                  <a:schemeClr val="tx1"/>
                </a:solidFill>
                <a:latin typeface="+mn-lt"/>
                <a:ea typeface="+mn-ea"/>
                <a:cs typeface="+mn-cs"/>
              </a:rPr>
              <a:t> = value like so:</a:t>
            </a:r>
          </a:p>
          <a:p>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EXEC </a:t>
            </a:r>
            <a:r>
              <a:rPr lang="en-US" sz="1200" kern="1200" dirty="0" err="1" smtClean="0">
                <a:solidFill>
                  <a:schemeClr val="tx1"/>
                </a:solidFill>
                <a:latin typeface="+mn-lt"/>
                <a:ea typeface="+mn-ea"/>
                <a:cs typeface="+mn-cs"/>
              </a:rPr>
              <a:t>dbo.uspGetEmployeeManagers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BusinessEntityID</a:t>
            </a:r>
            <a:r>
              <a:rPr lang="en-US" sz="1200" kern="1200" dirty="0" smtClean="0">
                <a:solidFill>
                  <a:schemeClr val="tx1"/>
                </a:solidFill>
                <a:latin typeface="+mn-lt"/>
                <a:ea typeface="+mn-ea"/>
                <a:cs typeface="+mn-cs"/>
              </a:rPr>
              <a:t> = 6; </a:t>
            </a:r>
          </a:p>
          <a:p>
            <a:r>
              <a:rPr lang="en-US" sz="1200" kern="1200" dirty="0" smtClean="0">
                <a:solidFill>
                  <a:schemeClr val="tx1"/>
                </a:solidFill>
                <a:latin typeface="+mn-lt"/>
                <a:ea typeface="+mn-ea"/>
                <a:cs typeface="+mn-cs"/>
              </a:rPr>
              <a:t>GO</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MetaData</a:t>
            </a:r>
            <a:r>
              <a:rPr lang="en-US" sz="1200" kern="1200" dirty="0" smtClean="0">
                <a:solidFill>
                  <a:schemeClr val="tx1"/>
                </a:solidFill>
                <a:latin typeface="+mn-lt"/>
                <a:ea typeface="+mn-ea"/>
                <a:cs typeface="+mn-cs"/>
              </a:rPr>
              <a: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EXEC </a:t>
            </a:r>
            <a:r>
              <a:rPr lang="en-US" sz="1200" kern="1200" dirty="0" err="1" smtClean="0">
                <a:solidFill>
                  <a:schemeClr val="tx1"/>
                </a:solidFill>
                <a:latin typeface="+mn-lt"/>
                <a:ea typeface="+mn-ea"/>
                <a:cs typeface="+mn-cs"/>
              </a:rPr>
              <a:t>sp_describe_first_result_set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tsql</a:t>
            </a:r>
            <a:r>
              <a:rPr lang="en-US" sz="1200" kern="1200" dirty="0" smtClean="0">
                <a:solidFill>
                  <a:schemeClr val="tx1"/>
                </a:solidFill>
                <a:latin typeface="+mn-lt"/>
                <a:ea typeface="+mn-ea"/>
                <a:cs typeface="+mn-cs"/>
              </a:rPr>
              <a:t> = N'SELECT </a:t>
            </a:r>
            <a:r>
              <a:rPr lang="en-US" sz="1200" kern="1200" dirty="0" err="1" smtClean="0">
                <a:solidFill>
                  <a:schemeClr val="tx1"/>
                </a:solidFill>
                <a:latin typeface="+mn-lt"/>
                <a:ea typeface="+mn-ea"/>
                <a:cs typeface="+mn-cs"/>
              </a:rPr>
              <a:t>object_id</a:t>
            </a:r>
            <a:r>
              <a:rPr lang="en-US" sz="1200" kern="1200" dirty="0" smtClean="0">
                <a:solidFill>
                  <a:schemeClr val="tx1"/>
                </a:solidFill>
                <a:latin typeface="+mn-lt"/>
                <a:ea typeface="+mn-ea"/>
                <a:cs typeface="+mn-cs"/>
              </a:rPr>
              <a:t>, name, </a:t>
            </a:r>
            <a:r>
              <a:rPr lang="en-US" sz="1200" kern="1200" dirty="0" err="1" smtClean="0">
                <a:solidFill>
                  <a:schemeClr val="tx1"/>
                </a:solidFill>
                <a:latin typeface="+mn-lt"/>
                <a:ea typeface="+mn-ea"/>
                <a:cs typeface="+mn-cs"/>
              </a:rPr>
              <a:t>type_desc</a:t>
            </a:r>
            <a:r>
              <a:rPr lang="en-US" sz="1200" kern="1200" dirty="0" smtClean="0">
                <a:solidFill>
                  <a:schemeClr val="tx1"/>
                </a:solidFill>
                <a:latin typeface="+mn-lt"/>
                <a:ea typeface="+mn-ea"/>
                <a:cs typeface="+mn-cs"/>
              </a:rPr>
              <a:t> FROM </a:t>
            </a:r>
            <a:r>
              <a:rPr lang="en-US" sz="1200" kern="1200" dirty="0" err="1" smtClean="0">
                <a:solidFill>
                  <a:schemeClr val="tx1"/>
                </a:solidFill>
                <a:latin typeface="+mn-lt"/>
                <a:ea typeface="+mn-ea"/>
                <a:cs typeface="+mn-cs"/>
              </a:rPr>
              <a:t>sys.indexes</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GO</a:t>
            </a:r>
          </a:p>
          <a:p>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sp_describe_undeclared_parameters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tsql</a:t>
            </a:r>
            <a:r>
              <a:rPr lang="en-US" sz="1200" kern="1200" dirty="0" smtClean="0">
                <a:solidFill>
                  <a:schemeClr val="tx1"/>
                </a:solidFill>
                <a:latin typeface="+mn-lt"/>
                <a:ea typeface="+mn-ea"/>
                <a:cs typeface="+mn-cs"/>
              </a:rPr>
              <a:t> = </a:t>
            </a:r>
          </a:p>
          <a:p>
            <a:r>
              <a:rPr lang="en-US" sz="1200" kern="1200" dirty="0" smtClean="0">
                <a:solidFill>
                  <a:schemeClr val="tx1"/>
                </a:solidFill>
                <a:latin typeface="+mn-lt"/>
                <a:ea typeface="+mn-ea"/>
                <a:cs typeface="+mn-cs"/>
              </a:rPr>
              <a:t>  N'SELECT </a:t>
            </a:r>
            <a:r>
              <a:rPr lang="en-US" sz="1200" kern="1200" dirty="0" err="1" smtClean="0">
                <a:solidFill>
                  <a:schemeClr val="tx1"/>
                </a:solidFill>
                <a:latin typeface="+mn-lt"/>
                <a:ea typeface="+mn-ea"/>
                <a:cs typeface="+mn-cs"/>
              </a:rPr>
              <a:t>object_id</a:t>
            </a:r>
            <a:r>
              <a:rPr lang="en-US" sz="1200" kern="1200" dirty="0" smtClean="0">
                <a:solidFill>
                  <a:schemeClr val="tx1"/>
                </a:solidFill>
                <a:latin typeface="+mn-lt"/>
                <a:ea typeface="+mn-ea"/>
                <a:cs typeface="+mn-cs"/>
              </a:rPr>
              <a:t>, name, </a:t>
            </a:r>
            <a:r>
              <a:rPr lang="en-US" sz="1200" kern="1200" dirty="0" err="1" smtClean="0">
                <a:solidFill>
                  <a:schemeClr val="tx1"/>
                </a:solidFill>
                <a:latin typeface="+mn-lt"/>
                <a:ea typeface="+mn-ea"/>
                <a:cs typeface="+mn-cs"/>
              </a:rPr>
              <a:t>type_desc</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FROM </a:t>
            </a:r>
            <a:r>
              <a:rPr lang="en-US" sz="1200" kern="1200" dirty="0" err="1" smtClean="0">
                <a:solidFill>
                  <a:schemeClr val="tx1"/>
                </a:solidFill>
                <a:latin typeface="+mn-lt"/>
                <a:ea typeface="+mn-ea"/>
                <a:cs typeface="+mn-cs"/>
              </a:rPr>
              <a:t>sys.indexes</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WHERE </a:t>
            </a:r>
            <a:r>
              <a:rPr lang="en-US" sz="1200" kern="1200" dirty="0" err="1" smtClean="0">
                <a:solidFill>
                  <a:schemeClr val="tx1"/>
                </a:solidFill>
                <a:latin typeface="+mn-lt"/>
                <a:ea typeface="+mn-ea"/>
                <a:cs typeface="+mn-cs"/>
              </a:rPr>
              <a:t>object_id</a:t>
            </a:r>
            <a:r>
              <a:rPr lang="en-US" sz="1200" kern="1200" dirty="0" smtClean="0">
                <a:solidFill>
                  <a:schemeClr val="tx1"/>
                </a:solidFill>
                <a:latin typeface="+mn-lt"/>
                <a:ea typeface="+mn-ea"/>
                <a:cs typeface="+mn-cs"/>
              </a:rPr>
              <a:t> = @id OR name = @name'</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Parse and Try Parse </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PARSE is only for converting from string to date/time and number types. For general type conversions, </a:t>
            </a:r>
          </a:p>
          <a:p>
            <a:r>
              <a:rPr lang="en-US" sz="1200" kern="1200" dirty="0" smtClean="0">
                <a:solidFill>
                  <a:schemeClr val="tx1"/>
                </a:solidFill>
                <a:latin typeface="+mn-lt"/>
                <a:ea typeface="+mn-ea"/>
                <a:cs typeface="+mn-cs"/>
              </a:rPr>
              <a:t>-- continue to use CAST or CONVERT.</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PARSE('Monday, 13 December 2010' AS datetime2 USING 'en-US') AS Result</a:t>
            </a:r>
          </a:p>
          <a:p>
            <a:r>
              <a:rPr lang="en-US" sz="1200" kern="1200" dirty="0" smtClean="0">
                <a:solidFill>
                  <a:schemeClr val="tx1"/>
                </a:solidFill>
                <a:latin typeface="+mn-lt"/>
                <a:ea typeface="+mn-ea"/>
                <a:cs typeface="+mn-cs"/>
              </a:rPr>
              <a:t>SELECT PARSE('Monday, 13 Dec 2010' AS datetime2 USING 'en-US') AS Result</a:t>
            </a:r>
          </a:p>
          <a:p>
            <a:r>
              <a:rPr lang="en-US" sz="1200" kern="1200" dirty="0" smtClean="0">
                <a:solidFill>
                  <a:schemeClr val="tx1"/>
                </a:solidFill>
                <a:latin typeface="+mn-lt"/>
                <a:ea typeface="+mn-ea"/>
                <a:cs typeface="+mn-cs"/>
              </a:rPr>
              <a:t>SELECT PARSE('Monday, 13 Dec 10' AS datetime2 USING 'en-US') AS Result</a:t>
            </a:r>
          </a:p>
          <a:p>
            <a:r>
              <a:rPr lang="en-US" sz="1200" kern="1200" dirty="0" smtClean="0">
                <a:solidFill>
                  <a:schemeClr val="tx1"/>
                </a:solidFill>
                <a:latin typeface="+mn-lt"/>
                <a:ea typeface="+mn-ea"/>
                <a:cs typeface="+mn-cs"/>
              </a:rPr>
              <a:t>SELECT PARSE('13 December 2010' AS datetime2 USING 'en-US') AS Result</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Try_Parse</a:t>
            </a:r>
            <a:r>
              <a:rPr lang="en-US" sz="1200" kern="1200" dirty="0" smtClean="0">
                <a:solidFill>
                  <a:schemeClr val="tx1"/>
                </a:solidFill>
                <a:latin typeface="+mn-lt"/>
                <a:ea typeface="+mn-ea"/>
                <a:cs typeface="+mn-cs"/>
              </a:rPr>
              <a:t> returns the result of an expression, translated to the requested data type, or null if the cast fails.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TRY_PARSE('</a:t>
            </a:r>
            <a:r>
              <a:rPr lang="en-US" sz="1200" kern="1200" dirty="0" err="1" smtClean="0">
                <a:solidFill>
                  <a:schemeClr val="tx1"/>
                </a:solidFill>
                <a:latin typeface="+mn-lt"/>
                <a:ea typeface="+mn-ea"/>
                <a:cs typeface="+mn-cs"/>
              </a:rPr>
              <a:t>Jabberwokkie</a:t>
            </a:r>
            <a:r>
              <a:rPr lang="en-US" sz="1200" kern="1200" dirty="0" smtClean="0">
                <a:solidFill>
                  <a:schemeClr val="tx1"/>
                </a:solidFill>
                <a:latin typeface="+mn-lt"/>
                <a:ea typeface="+mn-ea"/>
                <a:cs typeface="+mn-cs"/>
              </a:rPr>
              <a:t>' AS datetime2 USING 'en-US') AS Result</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TRY_PARSE('13 December 2010' AS datetime2 USING 'en-US') AS Result</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TRY_CONVERT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a:t>
            </a:r>
          </a:p>
          <a:p>
            <a:r>
              <a:rPr lang="en-US" sz="1200" kern="1200" dirty="0" smtClean="0">
                <a:solidFill>
                  <a:schemeClr val="tx1"/>
                </a:solidFill>
                <a:latin typeface="+mn-lt"/>
                <a:ea typeface="+mn-ea"/>
                <a:cs typeface="+mn-cs"/>
              </a:rPr>
              <a:t>    CASE WHEN TRY_CONVERT(</a:t>
            </a:r>
            <a:r>
              <a:rPr lang="en-US" sz="1200" kern="1200" dirty="0" err="1" smtClean="0">
                <a:solidFill>
                  <a:schemeClr val="tx1"/>
                </a:solidFill>
                <a:latin typeface="+mn-lt"/>
                <a:ea typeface="+mn-ea"/>
                <a:cs typeface="+mn-cs"/>
              </a:rPr>
              <a:t>float,'test</a:t>
            </a:r>
            <a:r>
              <a:rPr lang="en-US" sz="1200" kern="1200" dirty="0" smtClean="0">
                <a:solidFill>
                  <a:schemeClr val="tx1"/>
                </a:solidFill>
                <a:latin typeface="+mn-lt"/>
                <a:ea typeface="+mn-ea"/>
                <a:cs typeface="+mn-cs"/>
              </a:rPr>
              <a:t>') IS NULL </a:t>
            </a:r>
          </a:p>
          <a:p>
            <a:r>
              <a:rPr lang="en-US" sz="1200" kern="1200" dirty="0" smtClean="0">
                <a:solidFill>
                  <a:schemeClr val="tx1"/>
                </a:solidFill>
                <a:latin typeface="+mn-lt"/>
                <a:ea typeface="+mn-ea"/>
                <a:cs typeface="+mn-cs"/>
              </a:rPr>
              <a:t>    THEN 'Cast failed'</a:t>
            </a:r>
          </a:p>
          <a:p>
            <a:r>
              <a:rPr lang="en-US" sz="1200" kern="1200" dirty="0" smtClean="0">
                <a:solidFill>
                  <a:schemeClr val="tx1"/>
                </a:solidFill>
                <a:latin typeface="+mn-lt"/>
                <a:ea typeface="+mn-ea"/>
                <a:cs typeface="+mn-cs"/>
              </a:rPr>
              <a:t>    ELSE 'Cast succeeded'</a:t>
            </a:r>
          </a:p>
          <a:p>
            <a:r>
              <a:rPr lang="en-US" sz="1200" kern="1200" dirty="0" smtClean="0">
                <a:solidFill>
                  <a:schemeClr val="tx1"/>
                </a:solidFill>
                <a:latin typeface="+mn-lt"/>
                <a:ea typeface="+mn-ea"/>
                <a:cs typeface="+mn-cs"/>
              </a:rPr>
              <a:t>END AS Result;</a:t>
            </a:r>
          </a:p>
          <a:p>
            <a:r>
              <a:rPr lang="en-US" sz="1200" kern="1200" dirty="0" smtClean="0">
                <a:solidFill>
                  <a:schemeClr val="tx1"/>
                </a:solidFill>
                <a:latin typeface="+mn-lt"/>
                <a:ea typeface="+mn-ea"/>
                <a:cs typeface="+mn-cs"/>
              </a:rPr>
              <a:t>GO</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TRY_CONVERT takes the value passed to it and tries to convert it to the specified </a:t>
            </a:r>
            <a:r>
              <a:rPr lang="en-US" sz="1200" kern="1200" dirty="0" err="1" smtClean="0">
                <a:solidFill>
                  <a:schemeClr val="tx1"/>
                </a:solidFill>
                <a:latin typeface="+mn-lt"/>
                <a:ea typeface="+mn-ea"/>
                <a:cs typeface="+mn-cs"/>
              </a:rPr>
              <a:t>data_type</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If the cast succeeds, TRY_CONVERT returns the value as the specified </a:t>
            </a:r>
            <a:r>
              <a:rPr lang="en-US" sz="1200" kern="1200" dirty="0" err="1" smtClean="0">
                <a:solidFill>
                  <a:schemeClr val="tx1"/>
                </a:solidFill>
                <a:latin typeface="+mn-lt"/>
                <a:ea typeface="+mn-ea"/>
                <a:cs typeface="+mn-cs"/>
              </a:rPr>
              <a:t>data_type</a:t>
            </a:r>
            <a:r>
              <a:rPr lang="en-US" sz="1200" kern="1200" dirty="0" smtClean="0">
                <a:solidFill>
                  <a:schemeClr val="tx1"/>
                </a:solidFill>
                <a:latin typeface="+mn-lt"/>
                <a:ea typeface="+mn-ea"/>
                <a:cs typeface="+mn-cs"/>
              </a:rPr>
              <a:t>; if an error occurs, </a:t>
            </a:r>
          </a:p>
          <a:p>
            <a:r>
              <a:rPr lang="en-US" sz="1200" kern="1200" dirty="0" smtClean="0">
                <a:solidFill>
                  <a:schemeClr val="tx1"/>
                </a:solidFill>
                <a:latin typeface="+mn-lt"/>
                <a:ea typeface="+mn-ea"/>
                <a:cs typeface="+mn-cs"/>
              </a:rPr>
              <a:t>-- null is returned. If you request a conversion that is explicitly not permitted, then TRY_CONVERT</a:t>
            </a:r>
          </a:p>
          <a:p>
            <a:r>
              <a:rPr lang="en-US" sz="1200" kern="1200" dirty="0" smtClean="0">
                <a:solidFill>
                  <a:schemeClr val="tx1"/>
                </a:solidFill>
                <a:latin typeface="+mn-lt"/>
                <a:ea typeface="+mn-ea"/>
                <a:cs typeface="+mn-cs"/>
              </a:rPr>
              <a:t>-- fails with an error.</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Format</a:t>
            </a:r>
          </a:p>
          <a:p>
            <a:r>
              <a:rPr lang="en-US" sz="1200" kern="1200" dirty="0" smtClean="0">
                <a:solidFill>
                  <a:schemeClr val="tx1"/>
                </a:solidFill>
                <a:latin typeface="+mn-lt"/>
                <a:ea typeface="+mn-ea"/>
                <a:cs typeface="+mn-cs"/>
              </a:rPr>
              <a:t>--The Format command returns a value formatted with the specified format and optional culture. Use the FORMAT function for locale-aware formatting of date/time and number values as strings. For general type conversions, continue to use CAST or CONVERT.  </a:t>
            </a:r>
          </a:p>
          <a:p>
            <a:r>
              <a:rPr lang="en-US" sz="1200" kern="1200" dirty="0" smtClean="0">
                <a:solidFill>
                  <a:schemeClr val="tx1"/>
                </a:solidFill>
                <a:latin typeface="+mn-lt"/>
                <a:ea typeface="+mn-ea"/>
                <a:cs typeface="+mn-cs"/>
              </a:rPr>
              <a:t>-- FORMAT ( value, format [, culture ]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DECLARE @d DATETIME = GETDATE();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FORMAT( @d, '</a:t>
            </a:r>
            <a:r>
              <a:rPr lang="en-US" sz="1200" kern="1200" dirty="0" err="1" smtClean="0">
                <a:solidFill>
                  <a:schemeClr val="tx1"/>
                </a:solidFill>
                <a:latin typeface="+mn-lt"/>
                <a:ea typeface="+mn-ea"/>
                <a:cs typeface="+mn-cs"/>
              </a:rPr>
              <a:t>dd</a:t>
            </a:r>
            <a:r>
              <a:rPr lang="en-US" sz="1200" kern="1200" dirty="0" smtClean="0">
                <a:solidFill>
                  <a:schemeClr val="tx1"/>
                </a:solidFill>
                <a:latin typeface="+mn-lt"/>
                <a:ea typeface="+mn-ea"/>
                <a:cs typeface="+mn-cs"/>
              </a:rPr>
              <a:t>/MM/</a:t>
            </a:r>
            <a:r>
              <a:rPr lang="en-US" sz="1200" kern="1200" dirty="0" err="1" smtClean="0">
                <a:solidFill>
                  <a:schemeClr val="tx1"/>
                </a:solidFill>
                <a:latin typeface="+mn-lt"/>
                <a:ea typeface="+mn-ea"/>
                <a:cs typeface="+mn-cs"/>
              </a:rPr>
              <a:t>yyyy</a:t>
            </a:r>
            <a:r>
              <a:rPr lang="en-US" sz="1200" kern="1200" dirty="0" smtClean="0">
                <a:solidFill>
                  <a:schemeClr val="tx1"/>
                </a:solidFill>
                <a:latin typeface="+mn-lt"/>
                <a:ea typeface="+mn-ea"/>
                <a:cs typeface="+mn-cs"/>
              </a:rPr>
              <a:t>', 'en-US' ) AS Result</a:t>
            </a:r>
          </a:p>
          <a:p>
            <a:r>
              <a:rPr lang="en-US" sz="1200" kern="1200" dirty="0" smtClean="0">
                <a:solidFill>
                  <a:schemeClr val="tx1"/>
                </a:solidFill>
                <a:latin typeface="+mn-lt"/>
                <a:ea typeface="+mn-ea"/>
                <a:cs typeface="+mn-cs"/>
              </a:rPr>
              <a:t>SELECT FORMAT(1900.237, '#,###.##') AS Result</a:t>
            </a:r>
          </a:p>
          <a:p>
            <a:r>
              <a:rPr lang="en-US" sz="1200" kern="1200" dirty="0" smtClean="0">
                <a:solidFill>
                  <a:schemeClr val="tx1"/>
                </a:solidFill>
                <a:latin typeface="+mn-lt"/>
                <a:ea typeface="+mn-ea"/>
                <a:cs typeface="+mn-cs"/>
              </a:rPr>
              <a:t>SELECT FORMAT(832555454, '(###) ###-###') AS Result</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DATEFROMPARTS    </a:t>
            </a:r>
          </a:p>
          <a:p>
            <a:r>
              <a:rPr lang="en-US" sz="1200" kern="1200" dirty="0" smtClean="0">
                <a:solidFill>
                  <a:schemeClr val="tx1"/>
                </a:solidFill>
                <a:latin typeface="+mn-lt"/>
                <a:ea typeface="+mn-ea"/>
                <a:cs typeface="+mn-cs"/>
              </a:rPr>
              <a:t>--DATEFROMPARTS returns a date value for the specified year, month, and day.  </a:t>
            </a:r>
          </a:p>
          <a:p>
            <a:r>
              <a:rPr lang="en-US" sz="1200" kern="1200" dirty="0" smtClean="0">
                <a:solidFill>
                  <a:schemeClr val="tx1"/>
                </a:solidFill>
                <a:latin typeface="+mn-lt"/>
                <a:ea typeface="+mn-ea"/>
                <a:cs typeface="+mn-cs"/>
              </a:rPr>
              <a:t>--DATEFROMPARTS ( year, month, day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DATEFROMPARTS ( 2010, 12, 31 ) AS Result;</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CHOOSE/IIF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CHOOSE returns the item at the specified index from a list of values. CHOOSE acts like an index into an array, where the array is composed of the arguments that follow the index argument. The index argument determines which of the following values will be returned.  </a:t>
            </a:r>
          </a:p>
          <a:p>
            <a:r>
              <a:rPr lang="nn-NO" sz="1200" kern="1200" dirty="0" smtClean="0">
                <a:solidFill>
                  <a:schemeClr val="tx1"/>
                </a:solidFill>
                <a:latin typeface="+mn-lt"/>
                <a:ea typeface="+mn-ea"/>
                <a:cs typeface="+mn-cs"/>
              </a:rPr>
              <a:t>-- CHOOSE ( index, val_1, val_2 [, val_n ] )</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CHOOSE ( 3, 'Manager', 'Director', 'Developer', 'Tester' ) AS Result;</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IIF returns one of two values, depending on whether the Boolean expression evaluates to true or false.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IIF is a shorthand way for writing a CASE statement. It evaluates the Boolean expression passed as the first argument, </a:t>
            </a:r>
          </a:p>
          <a:p>
            <a:r>
              <a:rPr lang="en-US" sz="1200" kern="1200" dirty="0" smtClean="0">
                <a:solidFill>
                  <a:schemeClr val="tx1"/>
                </a:solidFill>
                <a:latin typeface="+mn-lt"/>
                <a:ea typeface="+mn-ea"/>
                <a:cs typeface="+mn-cs"/>
              </a:rPr>
              <a:t>-- and then returns either of the other two arguments based on the result of the evaluation. That is, the </a:t>
            </a:r>
            <a:r>
              <a:rPr lang="en-US" sz="1200" kern="1200" dirty="0" err="1" smtClean="0">
                <a:solidFill>
                  <a:schemeClr val="tx1"/>
                </a:solidFill>
                <a:latin typeface="+mn-lt"/>
                <a:ea typeface="+mn-ea"/>
                <a:cs typeface="+mn-cs"/>
              </a:rPr>
              <a:t>true_value</a:t>
            </a:r>
            <a:r>
              <a:rPr lang="en-US" sz="1200" kern="1200" dirty="0" smtClean="0">
                <a:solidFill>
                  <a:schemeClr val="tx1"/>
                </a:solidFill>
                <a:latin typeface="+mn-lt"/>
                <a:ea typeface="+mn-ea"/>
                <a:cs typeface="+mn-cs"/>
              </a:rPr>
              <a:t> is </a:t>
            </a:r>
          </a:p>
          <a:p>
            <a:r>
              <a:rPr lang="en-US" sz="1200" kern="1200" dirty="0" smtClean="0">
                <a:solidFill>
                  <a:schemeClr val="tx1"/>
                </a:solidFill>
                <a:latin typeface="+mn-lt"/>
                <a:ea typeface="+mn-ea"/>
                <a:cs typeface="+mn-cs"/>
              </a:rPr>
              <a:t>-- returned if the Boolean expression is true, and the </a:t>
            </a:r>
            <a:r>
              <a:rPr lang="en-US" sz="1200" kern="1200" dirty="0" err="1" smtClean="0">
                <a:solidFill>
                  <a:schemeClr val="tx1"/>
                </a:solidFill>
                <a:latin typeface="+mn-lt"/>
                <a:ea typeface="+mn-ea"/>
                <a:cs typeface="+mn-cs"/>
              </a:rPr>
              <a:t>false_value</a:t>
            </a:r>
            <a:r>
              <a:rPr lang="en-US" sz="1200" kern="1200" dirty="0" smtClean="0">
                <a:solidFill>
                  <a:schemeClr val="tx1"/>
                </a:solidFill>
                <a:latin typeface="+mn-lt"/>
                <a:ea typeface="+mn-ea"/>
                <a:cs typeface="+mn-cs"/>
              </a:rPr>
              <a:t> is returned if the Boolean expression is false or</a:t>
            </a:r>
          </a:p>
          <a:p>
            <a:r>
              <a:rPr lang="en-US" sz="1200" kern="1200" dirty="0" smtClean="0">
                <a:solidFill>
                  <a:schemeClr val="tx1"/>
                </a:solidFill>
                <a:latin typeface="+mn-lt"/>
                <a:ea typeface="+mn-ea"/>
                <a:cs typeface="+mn-cs"/>
              </a:rPr>
              <a:t>-- unknown. </a:t>
            </a:r>
            <a:r>
              <a:rPr lang="en-US" sz="1200" kern="1200" dirty="0" err="1" smtClean="0">
                <a:solidFill>
                  <a:schemeClr val="tx1"/>
                </a:solidFill>
                <a:latin typeface="+mn-lt"/>
                <a:ea typeface="+mn-ea"/>
                <a:cs typeface="+mn-cs"/>
              </a:rPr>
              <a:t>true_value</a:t>
            </a:r>
            <a:r>
              <a:rPr lang="en-US" sz="1200" kern="1200" dirty="0" smtClean="0">
                <a:solidFill>
                  <a:schemeClr val="tx1"/>
                </a:solidFill>
                <a:latin typeface="+mn-lt"/>
                <a:ea typeface="+mn-ea"/>
                <a:cs typeface="+mn-cs"/>
              </a:rPr>
              <a:t> and </a:t>
            </a:r>
            <a:r>
              <a:rPr lang="en-US" sz="1200" kern="1200" dirty="0" err="1" smtClean="0">
                <a:solidFill>
                  <a:schemeClr val="tx1"/>
                </a:solidFill>
                <a:latin typeface="+mn-lt"/>
                <a:ea typeface="+mn-ea"/>
                <a:cs typeface="+mn-cs"/>
              </a:rPr>
              <a:t>false_value</a:t>
            </a:r>
            <a:r>
              <a:rPr lang="en-US" sz="1200" kern="1200" dirty="0" smtClean="0">
                <a:solidFill>
                  <a:schemeClr val="tx1"/>
                </a:solidFill>
                <a:latin typeface="+mn-lt"/>
                <a:ea typeface="+mn-ea"/>
                <a:cs typeface="+mn-cs"/>
              </a:rPr>
              <a:t> can be of any type.</a:t>
            </a:r>
          </a:p>
          <a:p>
            <a:r>
              <a:rPr lang="en-US" sz="1200" kern="1200" dirty="0" smtClean="0">
                <a:solidFill>
                  <a:schemeClr val="tx1"/>
                </a:solidFill>
                <a:latin typeface="+mn-lt"/>
                <a:ea typeface="+mn-ea"/>
                <a:cs typeface="+mn-cs"/>
              </a:rPr>
              <a:t>-- IIF ( </a:t>
            </a:r>
            <a:r>
              <a:rPr lang="en-US" sz="1200" kern="1200" dirty="0" err="1" smtClean="0">
                <a:solidFill>
                  <a:schemeClr val="tx1"/>
                </a:solidFill>
                <a:latin typeface="+mn-lt"/>
                <a:ea typeface="+mn-ea"/>
                <a:cs typeface="+mn-cs"/>
              </a:rPr>
              <a:t>boolean_expression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true_value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false_value</a:t>
            </a:r>
            <a:r>
              <a:rPr lang="en-US" sz="1200" kern="1200" dirty="0" smtClean="0">
                <a:solidFill>
                  <a:schemeClr val="tx1"/>
                </a:solidFill>
                <a:latin typeface="+mn-lt"/>
                <a:ea typeface="+mn-ea"/>
                <a:cs typeface="+mn-cs"/>
              </a:rPr>
              <a: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DECLARE @a </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 = 45;</a:t>
            </a:r>
          </a:p>
          <a:p>
            <a:r>
              <a:rPr lang="en-US" sz="1200" kern="1200" dirty="0" smtClean="0">
                <a:solidFill>
                  <a:schemeClr val="tx1"/>
                </a:solidFill>
                <a:latin typeface="+mn-lt"/>
                <a:ea typeface="+mn-ea"/>
                <a:cs typeface="+mn-cs"/>
              </a:rPr>
              <a:t>DECLARE @b </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 = 40;</a:t>
            </a:r>
          </a:p>
          <a:p>
            <a:r>
              <a:rPr lang="en-US" sz="1200" kern="1200" dirty="0" smtClean="0">
                <a:solidFill>
                  <a:schemeClr val="tx1"/>
                </a:solidFill>
                <a:latin typeface="+mn-lt"/>
                <a:ea typeface="+mn-ea"/>
                <a:cs typeface="+mn-cs"/>
              </a:rPr>
              <a:t>SELECT IIF ( @a &gt; @b, 'TRUE', 'FALSE' ) AS Result;</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CONCAT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CONCAT returns a string that is the result of concatenating two or more string values. CONCAT takes a variable number of string arguments and concatenates them into a single string. It requires a minimum of two input values; otherwise, an error is raised. All arguments are implicitly converted to string types and then concatenated. Null values are implicitly converted to an empty string. </a:t>
            </a:r>
          </a:p>
          <a:p>
            <a:r>
              <a:rPr lang="en-US" sz="1200" kern="1200" dirty="0" smtClean="0">
                <a:solidFill>
                  <a:schemeClr val="tx1"/>
                </a:solidFill>
                <a:latin typeface="+mn-lt"/>
                <a:ea typeface="+mn-ea"/>
                <a:cs typeface="+mn-cs"/>
              </a:rPr>
              <a:t>-- CONCAT ( string_value1, string_value2 [, </a:t>
            </a:r>
            <a:r>
              <a:rPr lang="en-US" sz="1200" kern="1200" dirty="0" err="1" smtClean="0">
                <a:solidFill>
                  <a:schemeClr val="tx1"/>
                </a:solidFill>
                <a:latin typeface="+mn-lt"/>
                <a:ea typeface="+mn-ea"/>
                <a:cs typeface="+mn-cs"/>
              </a:rPr>
              <a:t>string_valueN</a:t>
            </a:r>
            <a:r>
              <a:rPr lang="en-US" sz="1200" kern="1200" dirty="0" smtClean="0">
                <a:solidFill>
                  <a:schemeClr val="tx1"/>
                </a:solidFill>
                <a:latin typeface="+mn-lt"/>
                <a:ea typeface="+mn-ea"/>
                <a:cs typeface="+mn-cs"/>
              </a:rPr>
              <a:t> ]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'Happy ' + 'Birthday ' + LTRIM(RTRIM(STR(11))) + '/' + '25' AS Result;</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CONCAT ( 'Happy ', 'Birthday ', 11, '/', '25' ) AS Result;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--cleanup</a:t>
            </a:r>
          </a:p>
          <a:p>
            <a:r>
              <a:rPr lang="en-US" sz="1200" kern="1200" dirty="0" smtClean="0">
                <a:solidFill>
                  <a:schemeClr val="tx1"/>
                </a:solidFill>
                <a:latin typeface="+mn-lt"/>
                <a:ea typeface="+mn-ea"/>
                <a:cs typeface="+mn-cs"/>
              </a:rPr>
              <a:t>IF EXISTS(SELECT name FROM </a:t>
            </a:r>
            <a:r>
              <a:rPr lang="en-US" sz="1200" kern="1200" dirty="0" err="1" smtClean="0">
                <a:solidFill>
                  <a:schemeClr val="tx1"/>
                </a:solidFill>
                <a:latin typeface="+mn-lt"/>
                <a:ea typeface="+mn-ea"/>
                <a:cs typeface="+mn-cs"/>
              </a:rPr>
              <a:t>sys.sequences</a:t>
            </a:r>
            <a:r>
              <a:rPr lang="en-US" sz="1200" kern="1200" dirty="0" smtClean="0">
                <a:solidFill>
                  <a:schemeClr val="tx1"/>
                </a:solidFill>
                <a:latin typeface="+mn-lt"/>
                <a:ea typeface="+mn-ea"/>
                <a:cs typeface="+mn-cs"/>
              </a:rPr>
              <a:t> WHERE </a:t>
            </a:r>
            <a:r>
              <a:rPr lang="en-US" sz="1200" kern="1200" dirty="0" err="1" smtClean="0">
                <a:solidFill>
                  <a:schemeClr val="tx1"/>
                </a:solidFill>
                <a:latin typeface="+mn-lt"/>
                <a:ea typeface="+mn-ea"/>
                <a:cs typeface="+mn-cs"/>
              </a:rPr>
              <a:t>object_id</a:t>
            </a:r>
            <a:r>
              <a:rPr lang="en-US" sz="1200" kern="1200" dirty="0" smtClean="0">
                <a:solidFill>
                  <a:schemeClr val="tx1"/>
                </a:solidFill>
                <a:latin typeface="+mn-lt"/>
                <a:ea typeface="+mn-ea"/>
                <a:cs typeface="+mn-cs"/>
              </a:rPr>
              <a:t> = OBJECT_ID('</a:t>
            </a:r>
            <a:r>
              <a:rPr lang="en-US" sz="1200" kern="1200" dirty="0" err="1" smtClean="0">
                <a:solidFill>
                  <a:schemeClr val="tx1"/>
                </a:solidFill>
                <a:latin typeface="+mn-lt"/>
                <a:ea typeface="+mn-ea"/>
                <a:cs typeface="+mn-cs"/>
              </a:rPr>
              <a:t>DemoSequence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DROP SEQUENCE </a:t>
            </a:r>
            <a:r>
              <a:rPr lang="en-US" sz="1200" kern="1200" dirty="0" err="1" smtClean="0">
                <a:solidFill>
                  <a:schemeClr val="tx1"/>
                </a:solidFill>
                <a:latin typeface="+mn-lt"/>
                <a:ea typeface="+mn-ea"/>
                <a:cs typeface="+mn-cs"/>
              </a:rPr>
              <a:t>DemoSequence</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IF EXISTS (SELECT name FROM </a:t>
            </a:r>
            <a:r>
              <a:rPr lang="en-US" sz="1200" kern="1200" dirty="0" err="1" smtClean="0">
                <a:solidFill>
                  <a:schemeClr val="tx1"/>
                </a:solidFill>
                <a:latin typeface="+mn-lt"/>
                <a:ea typeface="+mn-ea"/>
                <a:cs typeface="+mn-cs"/>
              </a:rPr>
              <a:t>sys.indexes</a:t>
            </a:r>
            <a:r>
              <a:rPr lang="en-US" sz="1200" kern="1200" dirty="0" smtClean="0">
                <a:solidFill>
                  <a:schemeClr val="tx1"/>
                </a:solidFill>
                <a:latin typeface="+mn-lt"/>
                <a:ea typeface="+mn-ea"/>
                <a:cs typeface="+mn-cs"/>
              </a:rPr>
              <a:t> WHERE </a:t>
            </a:r>
            <a:r>
              <a:rPr lang="en-US" sz="1200" kern="1200" dirty="0" err="1" smtClean="0">
                <a:solidFill>
                  <a:schemeClr val="tx1"/>
                </a:solidFill>
                <a:latin typeface="+mn-lt"/>
                <a:ea typeface="+mn-ea"/>
                <a:cs typeface="+mn-cs"/>
              </a:rPr>
              <a:t>object_id</a:t>
            </a:r>
            <a:r>
              <a:rPr lang="en-US" sz="1200" kern="1200" dirty="0" smtClean="0">
                <a:solidFill>
                  <a:schemeClr val="tx1"/>
                </a:solidFill>
                <a:latin typeface="+mn-lt"/>
                <a:ea typeface="+mn-ea"/>
                <a:cs typeface="+mn-cs"/>
              </a:rPr>
              <a:t> = OBJECT_ID('</a:t>
            </a:r>
            <a:r>
              <a:rPr lang="en-US" sz="1200" kern="1200" dirty="0" err="1" smtClean="0">
                <a:solidFill>
                  <a:schemeClr val="tx1"/>
                </a:solidFill>
                <a:latin typeface="+mn-lt"/>
                <a:ea typeface="+mn-ea"/>
                <a:cs typeface="+mn-cs"/>
              </a:rPr>
              <a:t>dbo.ThrowExample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and (</a:t>
            </a:r>
            <a:r>
              <a:rPr lang="en-US" sz="1200" kern="1200" dirty="0" err="1" smtClean="0">
                <a:solidFill>
                  <a:schemeClr val="tx1"/>
                </a:solidFill>
                <a:latin typeface="+mn-lt"/>
                <a:ea typeface="+mn-ea"/>
                <a:cs typeface="+mn-cs"/>
              </a:rPr>
              <a:t>index_id</a:t>
            </a:r>
            <a:r>
              <a:rPr lang="en-US" sz="1200" kern="1200" dirty="0" smtClean="0">
                <a:solidFill>
                  <a:schemeClr val="tx1"/>
                </a:solidFill>
                <a:latin typeface="+mn-lt"/>
                <a:ea typeface="+mn-ea"/>
                <a:cs typeface="+mn-cs"/>
              </a:rPr>
              <a:t> = 0 or </a:t>
            </a:r>
            <a:r>
              <a:rPr lang="en-US" sz="1200" kern="1200" dirty="0" err="1" smtClean="0">
                <a:solidFill>
                  <a:schemeClr val="tx1"/>
                </a:solidFill>
                <a:latin typeface="+mn-lt"/>
                <a:ea typeface="+mn-ea"/>
                <a:cs typeface="+mn-cs"/>
              </a:rPr>
              <a:t>index_id</a:t>
            </a:r>
            <a:r>
              <a:rPr lang="en-US" sz="1200" kern="1200" dirty="0" smtClean="0">
                <a:solidFill>
                  <a:schemeClr val="tx1"/>
                </a:solidFill>
                <a:latin typeface="+mn-lt"/>
                <a:ea typeface="+mn-ea"/>
                <a:cs typeface="+mn-cs"/>
              </a:rPr>
              <a:t> = 1)) </a:t>
            </a:r>
          </a:p>
          <a:p>
            <a:r>
              <a:rPr lang="en-US" sz="1200" kern="1200" dirty="0" smtClean="0">
                <a:solidFill>
                  <a:schemeClr val="tx1"/>
                </a:solidFill>
                <a:latin typeface="+mn-lt"/>
                <a:ea typeface="+mn-ea"/>
                <a:cs typeface="+mn-cs"/>
              </a:rPr>
              <a:t>DROP TABLE </a:t>
            </a:r>
            <a:r>
              <a:rPr lang="en-US" sz="1200" kern="1200" dirty="0" err="1" smtClean="0">
                <a:solidFill>
                  <a:schemeClr val="tx1"/>
                </a:solidFill>
                <a:latin typeface="+mn-lt"/>
                <a:ea typeface="+mn-ea"/>
                <a:cs typeface="+mn-cs"/>
              </a:rPr>
              <a:t>dbo.ThrowExample</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sz="1200" kern="1200" smtClean="0">
              <a:solidFill>
                <a:schemeClr val="tx1"/>
              </a:solidFill>
              <a:latin typeface="+mn-lt"/>
              <a:ea typeface="+mn-ea"/>
              <a:cs typeface="+mn-cs"/>
            </a:endParaRPr>
          </a:p>
          <a:p>
            <a:endParaRPr lang="en-US" sz="1200" i="1" kern="1200" dirty="0">
              <a:solidFill>
                <a:schemeClr val="tx1"/>
              </a:solidFill>
              <a:effectLst/>
              <a:latin typeface="+mn-lt"/>
              <a:ea typeface="+mn-ea"/>
              <a:cs typeface="+mn-cs"/>
            </a:endParaRPr>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15</a:t>
            </a:fld>
            <a:endParaRPr lang="en-US" dirty="0"/>
          </a:p>
        </p:txBody>
      </p:sp>
    </p:spTree>
    <p:extLst>
      <p:ext uri="{BB962C8B-B14F-4D97-AF65-F5344CB8AC3E}">
        <p14:creationId xmlns:p14="http://schemas.microsoft.com/office/powerpoint/2010/main" val="27848168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0225" y="465138"/>
            <a:ext cx="3254375" cy="2439987"/>
          </a:xfrm>
        </p:spPr>
      </p:sp>
      <p:sp>
        <p:nvSpPr>
          <p:cNvPr id="3" name="Notes Placeholder 2"/>
          <p:cNvSpPr>
            <a:spLocks noGrp="1"/>
          </p:cNvSpPr>
          <p:nvPr>
            <p:ph type="body" idx="1"/>
          </p:nvPr>
        </p:nvSpPr>
        <p:spPr/>
        <p:txBody>
          <a:bodyPr/>
          <a:lstStyle/>
          <a:p>
            <a:r>
              <a:rPr lang="en-US" dirty="0" smtClean="0"/>
              <a:t>What command simplifies error presentation in TRY-CATCH statements?</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Answer: </a:t>
            </a:r>
            <a:r>
              <a:rPr lang="en-US" dirty="0" smtClean="0"/>
              <a:t>THROW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What new database object acts like an identity column, but has no associated table?</a:t>
            </a:r>
          </a:p>
          <a:p>
            <a:r>
              <a:rPr lang="en-US" b="1" dirty="0" smtClean="0"/>
              <a:t>Answer: </a:t>
            </a:r>
            <a:r>
              <a:rPr lang="en-US" dirty="0" smtClean="0"/>
              <a:t>SEQUENCE </a:t>
            </a:r>
          </a:p>
          <a:p>
            <a:endParaRPr lang="en-US" dirty="0" smtClean="0"/>
          </a:p>
          <a:p>
            <a:pPr marL="342900" lvl="1" indent="-342900">
              <a:buSzPct val="100000"/>
            </a:pPr>
            <a:r>
              <a:rPr lang="en-US" sz="2400" dirty="0" smtClean="0">
                <a:solidFill>
                  <a:schemeClr val="tx1"/>
                </a:solidFill>
              </a:rPr>
              <a:t>What DMV Returns metadata about  a query and the columns that it returns?</a:t>
            </a:r>
          </a:p>
          <a:p>
            <a:pPr marL="342900" marR="0" lvl="1" indent="-342900" algn="l" defTabSz="914400" rtl="0" eaLnBrk="1" fontAlgn="auto" latinLnBrk="0" hangingPunct="1">
              <a:lnSpc>
                <a:spcPct val="100000"/>
              </a:lnSpc>
              <a:spcBef>
                <a:spcPts val="0"/>
              </a:spcBef>
              <a:spcAft>
                <a:spcPts val="0"/>
              </a:spcAft>
              <a:buClrTx/>
              <a:buSzPct val="100000"/>
              <a:buFontTx/>
              <a:buNone/>
              <a:tabLst/>
              <a:defRPr/>
            </a:pPr>
            <a:r>
              <a:rPr lang="en-US" sz="2400" b="1" dirty="0" smtClean="0"/>
              <a:t>Answer: </a:t>
            </a:r>
            <a:r>
              <a:rPr lang="en-US" sz="2400" dirty="0" err="1" smtClean="0"/>
              <a:t>sp_describe_first_result_set</a:t>
            </a:r>
            <a:endParaRPr lang="en-US" sz="2400" dirty="0" smtClean="0"/>
          </a:p>
          <a:p>
            <a:pPr marL="342900" lvl="1" indent="-342900">
              <a:buSzPct val="100000"/>
            </a:pPr>
            <a:endParaRPr lang="en-US" sz="2400" dirty="0" smtClean="0">
              <a:solidFill>
                <a:schemeClr val="tx1"/>
              </a:solidFill>
            </a:endParaRPr>
          </a:p>
          <a:p>
            <a:endParaRPr lang="en-US" dirty="0"/>
          </a:p>
        </p:txBody>
      </p:sp>
      <p:sp>
        <p:nvSpPr>
          <p:cNvPr id="4" name="Slide Number Placeholder 3"/>
          <p:cNvSpPr>
            <a:spLocks noGrp="1"/>
          </p:cNvSpPr>
          <p:nvPr>
            <p:ph type="sldNum" sz="quarter" idx="10"/>
          </p:nvPr>
        </p:nvSpPr>
        <p:spPr/>
        <p:txBody>
          <a:bodyPr/>
          <a:lstStyle/>
          <a:p>
            <a:fld id="{89920E16-7E2D-4061-8759-5F8497A7A433}" type="slidenum">
              <a:rPr lang="en-US" smtClean="0"/>
              <a:pPr/>
              <a:t>16</a:t>
            </a:fld>
            <a:endParaRPr lang="en-US" dirty="0"/>
          </a:p>
        </p:txBody>
      </p:sp>
      <p:sp>
        <p:nvSpPr>
          <p:cNvPr id="5" name="Footer Placeholder 4"/>
          <p:cNvSpPr>
            <a:spLocks noGrp="1"/>
          </p:cNvSpPr>
          <p:nvPr>
            <p:ph type="ftr" sz="quarter" idx="11"/>
          </p:nvPr>
        </p:nvSpPr>
        <p:spPr/>
        <p:txBody>
          <a:bodyPr/>
          <a:lstStyle/>
          <a:p>
            <a:r>
              <a:rPr lang="en-US" dirty="0" smtClean="0"/>
              <a:t>© 2012 Microsoft Corporation    	Microsoft Confidential</a:t>
            </a:r>
            <a:endParaRPr lang="en-US" dirty="0"/>
          </a:p>
        </p:txBody>
      </p:sp>
    </p:spTree>
    <p:extLst>
      <p:ext uri="{BB962C8B-B14F-4D97-AF65-F5344CB8AC3E}">
        <p14:creationId xmlns:p14="http://schemas.microsoft.com/office/powerpoint/2010/main" val="3406329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0225" y="465138"/>
            <a:ext cx="3254375" cy="2439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920E16-7E2D-4061-8759-5F8497A7A433}" type="slidenum">
              <a:rPr lang="en-US" smtClean="0"/>
              <a:pPr/>
              <a:t>1</a:t>
            </a:fld>
            <a:endParaRPr lang="en-US" dirty="0"/>
          </a:p>
        </p:txBody>
      </p:sp>
      <p:sp>
        <p:nvSpPr>
          <p:cNvPr id="5" name="Footer Placeholder 4"/>
          <p:cNvSpPr>
            <a:spLocks noGrp="1"/>
          </p:cNvSpPr>
          <p:nvPr>
            <p:ph type="ftr" sz="quarter" idx="11"/>
          </p:nvPr>
        </p:nvSpPr>
        <p:spPr/>
        <p:txBody>
          <a:bodyPr/>
          <a:lstStyle/>
          <a:p>
            <a:r>
              <a:rPr lang="en-US" dirty="0" smtClean="0"/>
              <a:t>© 2011 Microsoft Corporation    	Microsoft Confidential</a:t>
            </a:r>
            <a:endParaRPr lang="en-US" dirty="0"/>
          </a:p>
        </p:txBody>
      </p:sp>
    </p:spTree>
    <p:extLst>
      <p:ext uri="{BB962C8B-B14F-4D97-AF65-F5344CB8AC3E}">
        <p14:creationId xmlns:p14="http://schemas.microsoft.com/office/powerpoint/2010/main" val="859620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0225" y="465138"/>
            <a:ext cx="3254375" cy="2439987"/>
          </a:xfrm>
        </p:spPr>
      </p:sp>
      <p:sp>
        <p:nvSpPr>
          <p:cNvPr id="3" name="Notes Placeholder 2"/>
          <p:cNvSpPr>
            <a:spLocks noGrp="1"/>
          </p:cNvSpPr>
          <p:nvPr>
            <p:ph type="body" idx="1"/>
          </p:nvPr>
        </p:nvSpPr>
        <p:spPr/>
        <p:txBody>
          <a:bodyPr/>
          <a:lstStyle/>
          <a:p>
            <a:pPr marL="174708" indent="-174708" defTabSz="931774">
              <a:buFont typeface="Arial" pitchFamily="34" charset="0"/>
              <a:buChar char="•"/>
              <a:defRPr/>
            </a:pPr>
            <a:endParaRPr lang="en-US" dirty="0" smtClean="0"/>
          </a:p>
          <a:p>
            <a:pPr marL="174708" indent="-174708" defTabSz="931774">
              <a:buFont typeface="Arial" pitchFamily="34" charset="0"/>
              <a:buChar char="•"/>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89920E16-7E2D-4061-8759-5F8497A7A433}" type="slidenum">
              <a:rPr lang="en-US" smtClean="0"/>
              <a:pPr/>
              <a:t>2</a:t>
            </a:fld>
            <a:endParaRPr lang="en-US" dirty="0"/>
          </a:p>
        </p:txBody>
      </p:sp>
      <p:sp>
        <p:nvSpPr>
          <p:cNvPr id="5" name="Footer Placeholder 4"/>
          <p:cNvSpPr>
            <a:spLocks noGrp="1"/>
          </p:cNvSpPr>
          <p:nvPr>
            <p:ph type="ftr" sz="quarter" idx="11"/>
          </p:nvPr>
        </p:nvSpPr>
        <p:spPr/>
        <p:txBody>
          <a:bodyPr/>
          <a:lstStyle/>
          <a:p>
            <a:r>
              <a:rPr lang="en-US" dirty="0" smtClean="0"/>
              <a:t>© 2011 Microsoft Corporation    	Microsoft Confidential</a:t>
            </a:r>
            <a:endParaRPr lang="en-US" dirty="0"/>
          </a:p>
        </p:txBody>
      </p:sp>
    </p:spTree>
    <p:extLst>
      <p:ext uri="{BB962C8B-B14F-4D97-AF65-F5344CB8AC3E}">
        <p14:creationId xmlns:p14="http://schemas.microsoft.com/office/powerpoint/2010/main" val="2466682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0225" y="465138"/>
            <a:ext cx="3254375" cy="2439987"/>
          </a:xfrm>
        </p:spPr>
      </p:sp>
      <p:sp>
        <p:nvSpPr>
          <p:cNvPr id="3" name="Notes Placeholder 2"/>
          <p:cNvSpPr>
            <a:spLocks noGrp="1"/>
          </p:cNvSpPr>
          <p:nvPr>
            <p:ph type="body" idx="1"/>
          </p:nvPr>
        </p:nvSpPr>
        <p:spPr/>
        <p:txBody>
          <a:bodyPr/>
          <a:lstStyle/>
          <a:p>
            <a:r>
              <a:rPr lang="en-US" b="1" dirty="0" smtClean="0"/>
              <a:t>Introduction</a:t>
            </a:r>
          </a:p>
          <a:p>
            <a:r>
              <a:rPr lang="en-US" dirty="0" smtClean="0"/>
              <a:t>SQL Server 2012</a:t>
            </a:r>
            <a:r>
              <a:rPr lang="en-US" baseline="0" dirty="0" smtClean="0"/>
              <a:t> has added some new and enhanced commands to the T-SQL language.  This lesson will give you an overview of some of those commands.</a:t>
            </a:r>
            <a:endParaRPr lang="en-US" dirty="0" smtClean="0"/>
          </a:p>
          <a:p>
            <a:endParaRPr lang="en-US" dirty="0"/>
          </a:p>
          <a:p>
            <a:r>
              <a:rPr lang="en-US" b="1" dirty="0" smtClean="0"/>
              <a:t>Objectives</a:t>
            </a:r>
          </a:p>
          <a:p>
            <a:pPr marL="171450" indent="-171450">
              <a:buFont typeface="Arial" pitchFamily="34" charset="0"/>
              <a:buChar char="•"/>
            </a:pPr>
            <a:r>
              <a:rPr lang="en-US" dirty="0" smtClean="0"/>
              <a:t>Become familiar with some</a:t>
            </a:r>
            <a:r>
              <a:rPr lang="en-US" baseline="0" dirty="0" smtClean="0"/>
              <a:t> of </a:t>
            </a:r>
            <a:r>
              <a:rPr lang="en-US" dirty="0" smtClean="0"/>
              <a:t>the new T-SQL commands</a:t>
            </a:r>
          </a:p>
          <a:p>
            <a:pPr marL="171450" indent="-171450">
              <a:buFont typeface="Arial" pitchFamily="34" charset="0"/>
              <a:buChar char="•"/>
            </a:pPr>
            <a:r>
              <a:rPr lang="en-US" dirty="0" smtClean="0"/>
              <a:t>See how these commands can </a:t>
            </a:r>
          </a:p>
          <a:p>
            <a:pPr marL="628650" lvl="1" indent="-171450">
              <a:buFont typeface="Arial" pitchFamily="34" charset="0"/>
              <a:buChar char="•"/>
            </a:pPr>
            <a:r>
              <a:rPr lang="en-US" dirty="0" smtClean="0"/>
              <a:t>Speed development</a:t>
            </a:r>
          </a:p>
          <a:p>
            <a:pPr marL="628650" lvl="1" indent="-171450">
              <a:buFont typeface="Arial" pitchFamily="34" charset="0"/>
              <a:buChar char="•"/>
            </a:pPr>
            <a:r>
              <a:rPr lang="en-US" dirty="0" smtClean="0"/>
              <a:t>Create more intuitive code</a:t>
            </a:r>
          </a:p>
          <a:p>
            <a:pPr marL="628650" lvl="1" indent="-171450">
              <a:buFont typeface="Arial" pitchFamily="34" charset="0"/>
              <a:buChar char="•"/>
            </a:pPr>
            <a:r>
              <a:rPr lang="en-US" dirty="0" smtClean="0"/>
              <a:t>Add functionality</a:t>
            </a:r>
          </a:p>
          <a:p>
            <a:pPr marL="171450" indent="-171450">
              <a:buFont typeface="Arial" pitchFamily="34" charset="0"/>
              <a:buChar char="•"/>
            </a:pPr>
            <a:endParaRPr lang="en-US" dirty="0" smtClean="0"/>
          </a:p>
        </p:txBody>
      </p:sp>
      <p:sp>
        <p:nvSpPr>
          <p:cNvPr id="4" name="Slide Number Placeholder 3"/>
          <p:cNvSpPr>
            <a:spLocks noGrp="1"/>
          </p:cNvSpPr>
          <p:nvPr>
            <p:ph type="sldNum" sz="quarter" idx="10"/>
          </p:nvPr>
        </p:nvSpPr>
        <p:spPr/>
        <p:txBody>
          <a:bodyPr/>
          <a:lstStyle/>
          <a:p>
            <a:fld id="{89920E16-7E2D-4061-8759-5F8497A7A433}" type="slidenum">
              <a:rPr lang="en-US" smtClean="0"/>
              <a:pPr/>
              <a:t>3</a:t>
            </a:fld>
            <a:endParaRPr lang="en-US" dirty="0"/>
          </a:p>
        </p:txBody>
      </p:sp>
      <p:sp>
        <p:nvSpPr>
          <p:cNvPr id="5" name="Footer Placeholder 4"/>
          <p:cNvSpPr>
            <a:spLocks noGrp="1"/>
          </p:cNvSpPr>
          <p:nvPr>
            <p:ph type="ftr" sz="quarter" idx="11"/>
          </p:nvPr>
        </p:nvSpPr>
        <p:spPr/>
        <p:txBody>
          <a:bodyPr/>
          <a:lstStyle/>
          <a:p>
            <a:r>
              <a:rPr lang="en-US" dirty="0" smtClean="0"/>
              <a:t>© 2011 Microsoft Corporation    	Microsoft Confidential</a:t>
            </a:r>
            <a:endParaRPr lang="en-US" dirty="0"/>
          </a:p>
        </p:txBody>
      </p:sp>
    </p:spTree>
    <p:extLst>
      <p:ext uri="{BB962C8B-B14F-4D97-AF65-F5344CB8AC3E}">
        <p14:creationId xmlns:p14="http://schemas.microsoft.com/office/powerpoint/2010/main" val="2466682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dirty="0" smtClean="0">
                <a:solidFill>
                  <a:schemeClr val="tx1"/>
                </a:solidFill>
                <a:effectLst/>
                <a:latin typeface="+mn-lt"/>
                <a:ea typeface="+mn-ea"/>
                <a:cs typeface="+mn-cs"/>
              </a:rPr>
              <a:t>Generating a sequence number (or auto number), is a common task in a database application. You can specify identity field if you want a sequential number in a column, but you must devise something else if you want to have database wide sequential number.  The old solution would</a:t>
            </a:r>
            <a:r>
              <a:rPr lang="en-US" sz="1200" kern="1200" baseline="0" dirty="0" smtClean="0">
                <a:solidFill>
                  <a:schemeClr val="tx1"/>
                </a:solidFill>
                <a:effectLst/>
                <a:latin typeface="+mn-lt"/>
                <a:ea typeface="+mn-ea"/>
                <a:cs typeface="+mn-cs"/>
              </a:rPr>
              <a:t> be to c</a:t>
            </a:r>
            <a:r>
              <a:rPr lang="en-US" sz="1200" kern="1200" dirty="0" smtClean="0">
                <a:solidFill>
                  <a:schemeClr val="tx1"/>
                </a:solidFill>
                <a:effectLst/>
                <a:latin typeface="+mn-lt"/>
                <a:ea typeface="+mn-ea"/>
                <a:cs typeface="+mn-cs"/>
              </a:rPr>
              <a:t>reate a table that has a numeric field can be used to store sequential number, then use SQL to increase it every time used one. In SQL Server 2012, we have a new solution - use Sequence.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 Sequence is</a:t>
            </a:r>
            <a:r>
              <a:rPr lang="en-US" sz="1200" kern="1200" baseline="0" dirty="0" smtClean="0">
                <a:solidFill>
                  <a:schemeClr val="tx1"/>
                </a:solidFill>
                <a:effectLst/>
                <a:latin typeface="+mn-lt"/>
                <a:ea typeface="+mn-ea"/>
                <a:cs typeface="+mn-cs"/>
              </a:rPr>
              <a:t> very simple to create</a:t>
            </a:r>
            <a:r>
              <a:rPr lang="en-US" sz="1200" kern="1200" dirty="0" smtClean="0">
                <a:solidFill>
                  <a:schemeClr val="tx1"/>
                </a:solidFill>
                <a:effectLst/>
                <a:latin typeface="+mn-lt"/>
                <a:ea typeface="+mn-ea"/>
                <a:cs typeface="+mn-cs"/>
              </a:rPr>
              <a:t> in SQL Server 2012. You can create it with SQL Server Management Studio or T-SQL.</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Create Sequence with SQL Server Management Studio</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Object Explorer window of SQL Server Management Studio, there is a Sequences node under Database -&gt; [Database Name] -&gt; Programmability. Right click on it to bring up context menu, and then choose New Sequence…. This opens the New Sequence window. You can define the new Sequence, like Sequence Name, Sequence schema, Data type, Precision, Start value, and Increment by.  Sequences can be created in incrementing or decrementing order. After all of the information is entered, click OK to save it. The new Sequence object will show up in Sequences node.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Create Sequence with T-SQL</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following T-SQL script is used to create a new Sequence</a:t>
            </a: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smtClean="0">
                <a:solidFill>
                  <a:schemeClr val="tx1"/>
                </a:solidFill>
                <a:effectLst/>
                <a:latin typeface="+mn-lt"/>
                <a:ea typeface="+mn-ea"/>
                <a:cs typeface="+mn-cs"/>
              </a:rPr>
              <a:t>Use </a:t>
            </a:r>
            <a:r>
              <a:rPr lang="en-US" sz="1200" i="1" kern="1200" dirty="0" err="1" smtClean="0">
                <a:solidFill>
                  <a:schemeClr val="tx1"/>
                </a:solidFill>
                <a:effectLst/>
                <a:latin typeface="+mn-lt"/>
                <a:ea typeface="+mn-ea"/>
                <a:cs typeface="+mn-cs"/>
              </a:rPr>
              <a:t>AdventureWorksPTO</a:t>
            </a:r>
            <a:endParaRPr lang="en-US" sz="1200" i="1"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GO</a:t>
            </a:r>
          </a:p>
          <a:p>
            <a:endParaRPr lang="en-US" sz="1200" i="1"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IF EXISTS(SELECT name FROM </a:t>
            </a:r>
            <a:r>
              <a:rPr lang="en-US" sz="1200" i="1" kern="1200" dirty="0" err="1" smtClean="0">
                <a:solidFill>
                  <a:schemeClr val="tx1"/>
                </a:solidFill>
                <a:effectLst/>
                <a:latin typeface="+mn-lt"/>
                <a:ea typeface="+mn-ea"/>
                <a:cs typeface="+mn-cs"/>
              </a:rPr>
              <a:t>sys.sequences</a:t>
            </a:r>
            <a:r>
              <a:rPr lang="en-US" sz="1200" i="1" kern="1200" dirty="0" smtClean="0">
                <a:solidFill>
                  <a:schemeClr val="tx1"/>
                </a:solidFill>
                <a:effectLst/>
                <a:latin typeface="+mn-lt"/>
                <a:ea typeface="+mn-ea"/>
                <a:cs typeface="+mn-cs"/>
              </a:rPr>
              <a:t> WHERE </a:t>
            </a:r>
            <a:r>
              <a:rPr lang="en-US" sz="1200" i="1" kern="1200" dirty="0" err="1" smtClean="0">
                <a:solidFill>
                  <a:schemeClr val="tx1"/>
                </a:solidFill>
                <a:effectLst/>
                <a:latin typeface="+mn-lt"/>
                <a:ea typeface="+mn-ea"/>
                <a:cs typeface="+mn-cs"/>
              </a:rPr>
              <a:t>object_id</a:t>
            </a:r>
            <a:r>
              <a:rPr lang="en-US" sz="1200" i="1" kern="1200" dirty="0" smtClean="0">
                <a:solidFill>
                  <a:schemeClr val="tx1"/>
                </a:solidFill>
                <a:effectLst/>
                <a:latin typeface="+mn-lt"/>
                <a:ea typeface="+mn-ea"/>
                <a:cs typeface="+mn-cs"/>
              </a:rPr>
              <a:t> = OBJECT_ID('</a:t>
            </a:r>
            <a:r>
              <a:rPr lang="en-US" sz="1200" i="1" kern="1200" dirty="0" err="1" smtClean="0">
                <a:solidFill>
                  <a:schemeClr val="tx1"/>
                </a:solidFill>
                <a:effectLst/>
                <a:latin typeface="+mn-lt"/>
                <a:ea typeface="+mn-ea"/>
                <a:cs typeface="+mn-cs"/>
              </a:rPr>
              <a:t>DemoSequence</a:t>
            </a:r>
            <a:r>
              <a:rPr lang="en-US" sz="1200" i="1" kern="1200" dirty="0" smtClean="0">
                <a:solidFill>
                  <a:schemeClr val="tx1"/>
                </a:solidFill>
                <a:effectLst/>
                <a:latin typeface="+mn-lt"/>
                <a:ea typeface="+mn-ea"/>
                <a:cs typeface="+mn-cs"/>
              </a:rPr>
              <a:t>'))</a:t>
            </a:r>
          </a:p>
          <a:p>
            <a:r>
              <a:rPr lang="en-US" sz="1200" i="1" kern="1200" dirty="0" smtClean="0">
                <a:solidFill>
                  <a:schemeClr val="tx1"/>
                </a:solidFill>
                <a:effectLst/>
                <a:latin typeface="+mn-lt"/>
                <a:ea typeface="+mn-ea"/>
                <a:cs typeface="+mn-cs"/>
              </a:rPr>
              <a:t>DROP SEQUENCE </a:t>
            </a:r>
            <a:r>
              <a:rPr lang="en-US" sz="1200" i="1" kern="1200" dirty="0" err="1" smtClean="0">
                <a:solidFill>
                  <a:schemeClr val="tx1"/>
                </a:solidFill>
                <a:effectLst/>
                <a:latin typeface="+mn-lt"/>
                <a:ea typeface="+mn-ea"/>
                <a:cs typeface="+mn-cs"/>
              </a:rPr>
              <a:t>DemoSequence</a:t>
            </a:r>
            <a:endParaRPr lang="en-US" sz="1200" i="1"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GO</a:t>
            </a:r>
          </a:p>
          <a:p>
            <a:r>
              <a:rPr lang="en-US" sz="1200" i="1" kern="1200" dirty="0" smtClean="0">
                <a:solidFill>
                  <a:schemeClr val="tx1"/>
                </a:solidFill>
                <a:effectLst/>
                <a:latin typeface="+mn-lt"/>
                <a:ea typeface="+mn-ea"/>
                <a:cs typeface="+mn-cs"/>
              </a:rPr>
              <a:t>CREATE SEQUENCE </a:t>
            </a:r>
            <a:r>
              <a:rPr lang="en-US" sz="1200" i="1" kern="1200" dirty="0" err="1" smtClean="0">
                <a:solidFill>
                  <a:schemeClr val="tx1"/>
                </a:solidFill>
                <a:effectLst/>
                <a:latin typeface="+mn-lt"/>
                <a:ea typeface="+mn-ea"/>
                <a:cs typeface="+mn-cs"/>
              </a:rPr>
              <a:t>DemoSequence</a:t>
            </a:r>
            <a:endParaRPr lang="en-US" sz="1200" i="1"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START WITH 1</a:t>
            </a:r>
          </a:p>
          <a:p>
            <a:r>
              <a:rPr lang="en-US" sz="1200" i="1" kern="1200" dirty="0" smtClean="0">
                <a:solidFill>
                  <a:schemeClr val="tx1"/>
                </a:solidFill>
                <a:effectLst/>
                <a:latin typeface="+mn-lt"/>
                <a:ea typeface="+mn-ea"/>
                <a:cs typeface="+mn-cs"/>
              </a:rPr>
              <a:t>INCREMENT BY 1;</a:t>
            </a:r>
          </a:p>
          <a:p>
            <a:endParaRPr lang="en-US" sz="1200" i="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new NEXT VALUE FOR T-SQL keyword is used to get the next sequential number from a Sequence.</a:t>
            </a: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i="1" kern="1200" dirty="0" smtClean="0">
                <a:solidFill>
                  <a:schemeClr val="tx1"/>
                </a:solidFill>
                <a:effectLst/>
                <a:latin typeface="+mn-lt"/>
                <a:ea typeface="+mn-ea"/>
                <a:cs typeface="+mn-cs"/>
              </a:rPr>
              <a:t>SELECT NEXT VALUE FOR </a:t>
            </a:r>
            <a:r>
              <a:rPr lang="en-US" sz="1200" i="1" kern="1200" dirty="0" err="1" smtClean="0">
                <a:solidFill>
                  <a:schemeClr val="tx1"/>
                </a:solidFill>
                <a:effectLst/>
                <a:latin typeface="+mn-lt"/>
                <a:ea typeface="+mn-ea"/>
                <a:cs typeface="+mn-cs"/>
              </a:rPr>
              <a:t>dbo.DemoSequence</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endParaRPr lang="en-US" dirty="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4</a:t>
            </a:fld>
            <a:endParaRPr lang="en-US" dirty="0"/>
          </a:p>
        </p:txBody>
      </p:sp>
    </p:spTree>
    <p:extLst>
      <p:ext uri="{BB962C8B-B14F-4D97-AF65-F5344CB8AC3E}">
        <p14:creationId xmlns:p14="http://schemas.microsoft.com/office/powerpoint/2010/main" val="3695045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 common situation for displaying data is how to display large amount of data.  Before, a programmer used the paging feature of </a:t>
            </a:r>
            <a:r>
              <a:rPr lang="en-US" sz="1200" kern="1200" dirty="0" err="1" smtClean="0">
                <a:solidFill>
                  <a:schemeClr val="tx1"/>
                </a:solidFill>
                <a:effectLst/>
                <a:latin typeface="+mn-lt"/>
                <a:ea typeface="+mn-ea"/>
                <a:cs typeface="+mn-cs"/>
              </a:rPr>
              <a:t>DataGrid</a:t>
            </a:r>
            <a:r>
              <a:rPr lang="en-US" sz="1200" kern="1200" dirty="0" smtClean="0">
                <a:solidFill>
                  <a:schemeClr val="tx1"/>
                </a:solidFill>
                <a:effectLst/>
                <a:latin typeface="+mn-lt"/>
                <a:ea typeface="+mn-ea"/>
                <a:cs typeface="+mn-cs"/>
              </a:rPr>
              <a:t> to handle this situation. Therefore, by choosing different page number, different set of data are displayed on the screen. However, how to retrieve data from database,</a:t>
            </a:r>
            <a:r>
              <a:rPr lang="en-US" sz="1200" kern="1200" baseline="0" dirty="0" smtClean="0">
                <a:solidFill>
                  <a:schemeClr val="tx1"/>
                </a:solidFill>
                <a:effectLst/>
                <a:latin typeface="+mn-lt"/>
                <a:ea typeface="+mn-ea"/>
                <a:cs typeface="+mn-cs"/>
              </a:rPr>
              <a:t> the d</a:t>
            </a:r>
            <a:r>
              <a:rPr lang="en-US" sz="1200" kern="1200" dirty="0" smtClean="0">
                <a:solidFill>
                  <a:schemeClr val="tx1"/>
                </a:solidFill>
                <a:effectLst/>
                <a:latin typeface="+mn-lt"/>
                <a:ea typeface="+mn-ea"/>
                <a:cs typeface="+mn-cs"/>
              </a:rPr>
              <a:t>eveloper could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1. Retrieve all data from database, and then let </a:t>
            </a:r>
            <a:r>
              <a:rPr lang="en-US" sz="1200" kern="1200" dirty="0" err="1" smtClean="0">
                <a:solidFill>
                  <a:schemeClr val="tx1"/>
                </a:solidFill>
                <a:effectLst/>
                <a:latin typeface="+mn-lt"/>
                <a:ea typeface="+mn-ea"/>
                <a:cs typeface="+mn-cs"/>
              </a:rPr>
              <a:t>DataGrid</a:t>
            </a:r>
            <a:r>
              <a:rPr lang="en-US" sz="1200" kern="1200" dirty="0" smtClean="0">
                <a:solidFill>
                  <a:schemeClr val="tx1"/>
                </a:solidFill>
                <a:effectLst/>
                <a:latin typeface="+mn-lt"/>
                <a:ea typeface="+mn-ea"/>
                <a:cs typeface="+mn-cs"/>
              </a:rPr>
              <a:t> to only display the current page data.</a:t>
            </a:r>
          </a:p>
          <a:p>
            <a:r>
              <a:rPr lang="en-US" sz="1200" kern="1200" dirty="0" smtClean="0">
                <a:solidFill>
                  <a:schemeClr val="tx1"/>
                </a:solidFill>
                <a:effectLst/>
                <a:latin typeface="+mn-lt"/>
                <a:ea typeface="+mn-ea"/>
                <a:cs typeface="+mn-cs"/>
              </a:rPr>
              <a:t>2. Retrieve the current page data from database by using temp table.</a:t>
            </a:r>
          </a:p>
          <a:p>
            <a:r>
              <a:rPr lang="en-US" sz="1200" kern="1200" dirty="0" smtClean="0">
                <a:solidFill>
                  <a:schemeClr val="tx1"/>
                </a:solidFill>
                <a:effectLst/>
                <a:latin typeface="+mn-lt"/>
                <a:ea typeface="+mn-ea"/>
                <a:cs typeface="+mn-cs"/>
              </a:rPr>
              <a:t>3. Retrieve the current page data from database by using ROW_NUMBER() function.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SQL Server 2012 provided a new way to retrieve current page data from database,</a:t>
            </a:r>
          </a:p>
          <a:p>
            <a:endParaRPr lang="en-US" sz="1200"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SELECT * FROM </a:t>
            </a:r>
            <a:r>
              <a:rPr lang="en-US" sz="1200" i="1" kern="1200" dirty="0" err="1" smtClean="0">
                <a:solidFill>
                  <a:schemeClr val="tx1"/>
                </a:solidFill>
                <a:effectLst/>
                <a:latin typeface="+mn-lt"/>
                <a:ea typeface="+mn-ea"/>
                <a:cs typeface="+mn-cs"/>
              </a:rPr>
              <a:t>Sales.Customer</a:t>
            </a:r>
            <a:endParaRPr lang="en-US" sz="1200" i="1"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ORDER BY </a:t>
            </a:r>
            <a:r>
              <a:rPr lang="en-US" sz="1200" i="1" kern="1200" dirty="0" err="1" smtClean="0">
                <a:solidFill>
                  <a:schemeClr val="tx1"/>
                </a:solidFill>
                <a:effectLst/>
                <a:latin typeface="+mn-lt"/>
                <a:ea typeface="+mn-ea"/>
                <a:cs typeface="+mn-cs"/>
              </a:rPr>
              <a:t>CustomerID</a:t>
            </a:r>
            <a:endParaRPr lang="en-US" sz="1200" i="1"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OFFSET 15 ROWS</a:t>
            </a:r>
          </a:p>
          <a:p>
            <a:r>
              <a:rPr lang="en-US" sz="1200" i="1" kern="1200" dirty="0" smtClean="0">
                <a:solidFill>
                  <a:schemeClr val="tx1"/>
                </a:solidFill>
                <a:effectLst/>
                <a:latin typeface="+mn-lt"/>
                <a:ea typeface="+mn-ea"/>
                <a:cs typeface="+mn-cs"/>
              </a:rPr>
              <a:t>FETCH NEXT 15 ROWS ONLY;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OFFSET keyword and FETCH NEXT keywords allow developers to only retrieve a particular range of data from the database. By  comparing this script with the ROW_NUMBER() function introduced in SQL Server 2008, you will see that this script is shorter and more easily</a:t>
            </a:r>
            <a:r>
              <a:rPr lang="en-US" sz="1200" kern="1200" baseline="0" dirty="0" smtClean="0">
                <a:solidFill>
                  <a:schemeClr val="tx1"/>
                </a:solidFill>
                <a:effectLst/>
                <a:latin typeface="+mn-lt"/>
                <a:ea typeface="+mn-ea"/>
                <a:cs typeface="+mn-cs"/>
              </a:rPr>
              <a:t> maintained</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SELECT *</a:t>
            </a:r>
          </a:p>
          <a:p>
            <a:r>
              <a:rPr lang="en-US" sz="1200" i="1" kern="1200" dirty="0" smtClean="0">
                <a:solidFill>
                  <a:schemeClr val="tx1"/>
                </a:solidFill>
                <a:effectLst/>
                <a:latin typeface="+mn-lt"/>
                <a:ea typeface="+mn-ea"/>
                <a:cs typeface="+mn-cs"/>
              </a:rPr>
              <a:t>FROM (SELECT ROW_NUMBER() OVER(ORDER BY </a:t>
            </a:r>
            <a:r>
              <a:rPr lang="en-US" sz="1200" i="1" kern="1200" dirty="0" err="1" smtClean="0">
                <a:solidFill>
                  <a:schemeClr val="tx1"/>
                </a:solidFill>
                <a:effectLst/>
                <a:latin typeface="+mn-lt"/>
                <a:ea typeface="+mn-ea"/>
                <a:cs typeface="+mn-cs"/>
              </a:rPr>
              <a:t>CustomerID</a:t>
            </a:r>
            <a:r>
              <a:rPr lang="en-US" sz="1200" i="1" kern="1200" dirty="0" smtClean="0">
                <a:solidFill>
                  <a:schemeClr val="tx1"/>
                </a:solidFill>
                <a:effectLst/>
                <a:latin typeface="+mn-lt"/>
                <a:ea typeface="+mn-ea"/>
                <a:cs typeface="+mn-cs"/>
              </a:rPr>
              <a:t>) AS </a:t>
            </a:r>
            <a:r>
              <a:rPr lang="en-US" sz="1200" i="1" kern="1200" dirty="0" err="1" smtClean="0">
                <a:solidFill>
                  <a:schemeClr val="tx1"/>
                </a:solidFill>
                <a:effectLst/>
                <a:latin typeface="+mn-lt"/>
                <a:ea typeface="+mn-ea"/>
                <a:cs typeface="+mn-cs"/>
              </a:rPr>
              <a:t>sequencenumber</a:t>
            </a:r>
            <a:r>
              <a:rPr lang="en-US" sz="1200" i="1" kern="1200" dirty="0" smtClean="0">
                <a:solidFill>
                  <a:schemeClr val="tx1"/>
                </a:solidFill>
                <a:effectLst/>
                <a:latin typeface="+mn-lt"/>
                <a:ea typeface="+mn-ea"/>
                <a:cs typeface="+mn-cs"/>
              </a:rPr>
              <a:t>, *</a:t>
            </a:r>
          </a:p>
          <a:p>
            <a:r>
              <a:rPr lang="en-US" sz="1200" i="1" kern="1200" dirty="0" smtClean="0">
                <a:solidFill>
                  <a:schemeClr val="tx1"/>
                </a:solidFill>
                <a:effectLst/>
                <a:latin typeface="+mn-lt"/>
                <a:ea typeface="+mn-ea"/>
                <a:cs typeface="+mn-cs"/>
              </a:rPr>
              <a:t>FROM </a:t>
            </a:r>
            <a:r>
              <a:rPr lang="en-US" sz="1200" i="1" kern="1200" dirty="0" err="1" smtClean="0">
                <a:solidFill>
                  <a:schemeClr val="tx1"/>
                </a:solidFill>
                <a:effectLst/>
                <a:latin typeface="+mn-lt"/>
                <a:ea typeface="+mn-ea"/>
                <a:cs typeface="+mn-cs"/>
              </a:rPr>
              <a:t>Sales.Customer</a:t>
            </a:r>
            <a:r>
              <a:rPr lang="en-US" sz="1200" i="1" kern="1200" dirty="0" smtClean="0">
                <a:solidFill>
                  <a:schemeClr val="tx1"/>
                </a:solidFill>
                <a:effectLst/>
                <a:latin typeface="+mn-lt"/>
                <a:ea typeface="+mn-ea"/>
                <a:cs typeface="+mn-cs"/>
              </a:rPr>
              <a:t>) AS </a:t>
            </a:r>
            <a:r>
              <a:rPr lang="en-US" sz="1200" i="1" kern="1200" dirty="0" err="1" smtClean="0">
                <a:solidFill>
                  <a:schemeClr val="tx1"/>
                </a:solidFill>
                <a:effectLst/>
                <a:latin typeface="+mn-lt"/>
                <a:ea typeface="+mn-ea"/>
                <a:cs typeface="+mn-cs"/>
              </a:rPr>
              <a:t>TempTable</a:t>
            </a:r>
            <a:endParaRPr lang="en-US" sz="1200" i="1"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WHERE </a:t>
            </a:r>
            <a:r>
              <a:rPr lang="en-US" sz="1200" i="1" kern="1200" dirty="0" err="1" smtClean="0">
                <a:solidFill>
                  <a:schemeClr val="tx1"/>
                </a:solidFill>
                <a:effectLst/>
                <a:latin typeface="+mn-lt"/>
                <a:ea typeface="+mn-ea"/>
                <a:cs typeface="+mn-cs"/>
              </a:rPr>
              <a:t>sequencenumber</a:t>
            </a:r>
            <a:r>
              <a:rPr lang="en-US" sz="1200" i="1" kern="1200" dirty="0" smtClean="0">
                <a:solidFill>
                  <a:schemeClr val="tx1"/>
                </a:solidFill>
                <a:effectLst/>
                <a:latin typeface="+mn-lt"/>
                <a:ea typeface="+mn-ea"/>
                <a:cs typeface="+mn-cs"/>
              </a:rPr>
              <a:t> &gt; 15 and </a:t>
            </a:r>
            <a:r>
              <a:rPr lang="en-US" sz="1200" i="1" kern="1200" dirty="0" err="1" smtClean="0">
                <a:solidFill>
                  <a:schemeClr val="tx1"/>
                </a:solidFill>
                <a:effectLst/>
                <a:latin typeface="+mn-lt"/>
                <a:ea typeface="+mn-ea"/>
                <a:cs typeface="+mn-cs"/>
              </a:rPr>
              <a:t>sequencenumber</a:t>
            </a:r>
            <a:r>
              <a:rPr lang="en-US" sz="1200" i="1" kern="1200" dirty="0" smtClean="0">
                <a:solidFill>
                  <a:schemeClr val="tx1"/>
                </a:solidFill>
                <a:effectLst/>
                <a:latin typeface="+mn-lt"/>
                <a:ea typeface="+mn-ea"/>
                <a:cs typeface="+mn-cs"/>
              </a:rPr>
              <a:t> &lt;= 30</a:t>
            </a:r>
          </a:p>
          <a:p>
            <a:endParaRPr lang="en-US" sz="1200" i="1"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This Page</a:t>
            </a:r>
            <a:r>
              <a:rPr lang="en-US" sz="1200" i="1" kern="1200" baseline="0" dirty="0" smtClean="0">
                <a:solidFill>
                  <a:schemeClr val="tx1"/>
                </a:solidFill>
                <a:effectLst/>
                <a:latin typeface="+mn-lt"/>
                <a:ea typeface="+mn-ea"/>
                <a:cs typeface="+mn-cs"/>
              </a:rPr>
              <a:t> Data syntax is not supported for indexed views.</a:t>
            </a:r>
            <a:endParaRPr lang="en-US" dirty="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5</a:t>
            </a:fld>
            <a:endParaRPr lang="en-US" dirty="0"/>
          </a:p>
        </p:txBody>
      </p:sp>
    </p:spTree>
    <p:extLst>
      <p:ext uri="{BB962C8B-B14F-4D97-AF65-F5344CB8AC3E}">
        <p14:creationId xmlns:p14="http://schemas.microsoft.com/office/powerpoint/2010/main" val="9627194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smtClean="0"/>
              <a:t>SQL Server 2005 introduced the TRY CATCH block to handle exceptions in T-SQL. The TRY CATCH block is similar to that same structure in C# except that you need to raise a new exception after catching it. There is no way to simply re-throw the</a:t>
            </a:r>
            <a:r>
              <a:rPr lang="en-US" baseline="0" dirty="0" smtClean="0"/>
              <a:t> exception</a:t>
            </a:r>
            <a:r>
              <a:rPr lang="en-US" dirty="0" smtClean="0"/>
              <a:t>.</a:t>
            </a:r>
          </a:p>
          <a:p>
            <a:endParaRPr lang="en-US" dirty="0" smtClean="0"/>
          </a:p>
          <a:p>
            <a:r>
              <a:rPr lang="en-US" dirty="0" smtClean="0"/>
              <a:t>A sample of the T-SQL script with exception handling in SQL Server 2005 is</a:t>
            </a:r>
          </a:p>
          <a:p>
            <a:r>
              <a:rPr lang="en-US" dirty="0" smtClean="0"/>
              <a:t>	</a:t>
            </a:r>
          </a:p>
          <a:p>
            <a:r>
              <a:rPr lang="en-US" i="1" dirty="0" smtClean="0"/>
              <a:t>IF EXISTS (SELECT name FROM </a:t>
            </a:r>
            <a:r>
              <a:rPr lang="en-US" i="1" dirty="0" err="1" smtClean="0"/>
              <a:t>sys.indexes</a:t>
            </a:r>
            <a:r>
              <a:rPr lang="en-US" i="1" dirty="0" smtClean="0"/>
              <a:t> WHERE </a:t>
            </a:r>
            <a:r>
              <a:rPr lang="en-US" i="1" dirty="0" err="1" smtClean="0"/>
              <a:t>object_id</a:t>
            </a:r>
            <a:r>
              <a:rPr lang="en-US" i="1" dirty="0" smtClean="0"/>
              <a:t> = OBJECT_ID('</a:t>
            </a:r>
            <a:r>
              <a:rPr lang="en-US" i="1" dirty="0" err="1" smtClean="0"/>
              <a:t>dbo.ThrowExample</a:t>
            </a:r>
            <a:r>
              <a:rPr lang="en-US" i="1" dirty="0" smtClean="0"/>
              <a:t>')</a:t>
            </a:r>
          </a:p>
          <a:p>
            <a:r>
              <a:rPr lang="en-US" i="1" dirty="0" smtClean="0"/>
              <a:t>and (</a:t>
            </a:r>
            <a:r>
              <a:rPr lang="en-US" i="1" dirty="0" err="1" smtClean="0"/>
              <a:t>index_id</a:t>
            </a:r>
            <a:r>
              <a:rPr lang="en-US" i="1" dirty="0" smtClean="0"/>
              <a:t> = 0 or </a:t>
            </a:r>
            <a:r>
              <a:rPr lang="en-US" i="1" dirty="0" err="1" smtClean="0"/>
              <a:t>index_id</a:t>
            </a:r>
            <a:r>
              <a:rPr lang="en-US" i="1" dirty="0" smtClean="0"/>
              <a:t> = 1)) </a:t>
            </a:r>
          </a:p>
          <a:p>
            <a:r>
              <a:rPr lang="en-US" i="1" dirty="0" smtClean="0"/>
              <a:t>DROP TABLE </a:t>
            </a:r>
            <a:r>
              <a:rPr lang="en-US" i="1" dirty="0" err="1" smtClean="0"/>
              <a:t>dbo.ThrowExample</a:t>
            </a:r>
            <a:endParaRPr lang="en-US" i="1" dirty="0" smtClean="0"/>
          </a:p>
          <a:p>
            <a:r>
              <a:rPr lang="en-US" i="1" dirty="0" smtClean="0"/>
              <a:t>GO</a:t>
            </a:r>
          </a:p>
          <a:p>
            <a:endParaRPr lang="en-US" i="1" dirty="0" smtClean="0"/>
          </a:p>
          <a:p>
            <a:r>
              <a:rPr lang="en-US" i="1" dirty="0" smtClean="0"/>
              <a:t>CREATE TABLE </a:t>
            </a:r>
            <a:r>
              <a:rPr lang="en-US" i="1" dirty="0" err="1" smtClean="0"/>
              <a:t>dbo.ThrowExample</a:t>
            </a:r>
            <a:endParaRPr lang="en-US" i="1" dirty="0" smtClean="0"/>
          </a:p>
          <a:p>
            <a:r>
              <a:rPr lang="en-US" i="1" dirty="0" smtClean="0"/>
              <a:t>(</a:t>
            </a:r>
          </a:p>
          <a:p>
            <a:r>
              <a:rPr lang="en-US" i="1" dirty="0" smtClean="0"/>
              <a:t>ID </a:t>
            </a:r>
            <a:r>
              <a:rPr lang="en-US" i="1" dirty="0" err="1" smtClean="0"/>
              <a:t>int</a:t>
            </a:r>
            <a:r>
              <a:rPr lang="en-US" i="1" dirty="0" smtClean="0"/>
              <a:t>,</a:t>
            </a:r>
          </a:p>
          <a:p>
            <a:r>
              <a:rPr lang="en-US" i="1" dirty="0" err="1" smtClean="0"/>
              <a:t>FName</a:t>
            </a:r>
            <a:r>
              <a:rPr lang="en-US" i="1" dirty="0" smtClean="0"/>
              <a:t> </a:t>
            </a:r>
            <a:r>
              <a:rPr lang="en-US" i="1" dirty="0" err="1" smtClean="0"/>
              <a:t>nvarchar</a:t>
            </a:r>
            <a:r>
              <a:rPr lang="en-US" i="1" dirty="0" smtClean="0"/>
              <a:t>(50),</a:t>
            </a:r>
          </a:p>
          <a:p>
            <a:r>
              <a:rPr lang="en-US" i="1" dirty="0" err="1" smtClean="0"/>
              <a:t>LName</a:t>
            </a:r>
            <a:r>
              <a:rPr lang="en-US" i="1" dirty="0" smtClean="0"/>
              <a:t> </a:t>
            </a:r>
            <a:r>
              <a:rPr lang="en-US" i="1" dirty="0" err="1" smtClean="0"/>
              <a:t>nvarchar</a:t>
            </a:r>
            <a:r>
              <a:rPr lang="en-US" i="1" dirty="0" smtClean="0"/>
              <a:t>(50)</a:t>
            </a:r>
          </a:p>
          <a:p>
            <a:r>
              <a:rPr lang="en-US" i="1" dirty="0" smtClean="0"/>
              <a:t>)</a:t>
            </a:r>
          </a:p>
          <a:p>
            <a:r>
              <a:rPr lang="en-US" i="1" dirty="0" smtClean="0"/>
              <a:t>GO</a:t>
            </a:r>
          </a:p>
          <a:p>
            <a:endParaRPr lang="en-US" i="1" dirty="0" smtClean="0"/>
          </a:p>
          <a:p>
            <a:r>
              <a:rPr lang="en-US" i="1" dirty="0" smtClean="0"/>
              <a:t>INSERT INTO </a:t>
            </a:r>
            <a:r>
              <a:rPr lang="en-US" i="1" dirty="0" err="1" smtClean="0"/>
              <a:t>dbo.ThrowExample</a:t>
            </a:r>
            <a:r>
              <a:rPr lang="en-US" i="1" dirty="0" smtClean="0"/>
              <a:t> VALUES(1, 'Fred', 'Flintstone')</a:t>
            </a:r>
          </a:p>
          <a:p>
            <a:r>
              <a:rPr lang="en-US" i="1" dirty="0" smtClean="0"/>
              <a:t>INSERT INTO </a:t>
            </a:r>
            <a:r>
              <a:rPr lang="en-US" i="1" dirty="0" err="1" smtClean="0"/>
              <a:t>dbo.ThrowExample</a:t>
            </a:r>
            <a:r>
              <a:rPr lang="en-US" i="1" dirty="0" smtClean="0"/>
              <a:t> VALUES(2, 'George', '</a:t>
            </a:r>
            <a:r>
              <a:rPr lang="en-US" i="1" dirty="0" err="1" smtClean="0"/>
              <a:t>Jetson</a:t>
            </a:r>
            <a:r>
              <a:rPr lang="en-US" i="1" dirty="0" smtClean="0"/>
              <a:t>')</a:t>
            </a:r>
          </a:p>
          <a:p>
            <a:r>
              <a:rPr lang="en-US" i="1" dirty="0" smtClean="0"/>
              <a:t>INSERT INTO </a:t>
            </a:r>
            <a:r>
              <a:rPr lang="en-US" i="1" dirty="0" err="1" smtClean="0"/>
              <a:t>dbo.ThrowExample</a:t>
            </a:r>
            <a:r>
              <a:rPr lang="en-US" i="1" dirty="0" smtClean="0"/>
              <a:t> VALUES(3, 'Homer', 'Simpson')</a:t>
            </a:r>
          </a:p>
          <a:p>
            <a:r>
              <a:rPr lang="en-US" i="1" dirty="0" smtClean="0"/>
              <a:t>GO</a:t>
            </a:r>
          </a:p>
          <a:p>
            <a:endParaRPr lang="en-US" i="1" dirty="0" smtClean="0"/>
          </a:p>
          <a:p>
            <a:endParaRPr lang="en-US" i="1" dirty="0" smtClean="0"/>
          </a:p>
          <a:p>
            <a:r>
              <a:rPr lang="en-US" i="1" dirty="0" smtClean="0"/>
              <a:t>BEGIN TRY</a:t>
            </a:r>
          </a:p>
          <a:p>
            <a:r>
              <a:rPr lang="en-US" i="1" dirty="0" smtClean="0"/>
              <a:t>   BEGIN TRANSACTION -- Start the transaction</a:t>
            </a:r>
          </a:p>
          <a:p>
            <a:r>
              <a:rPr lang="en-US" i="1" dirty="0" smtClean="0"/>
              <a:t>   DELETE FROM </a:t>
            </a:r>
            <a:r>
              <a:rPr lang="en-US" i="1" dirty="0" err="1" smtClean="0"/>
              <a:t>dbo.ThrowExample</a:t>
            </a:r>
            <a:endParaRPr lang="en-US" i="1" dirty="0" smtClean="0"/>
          </a:p>
          <a:p>
            <a:r>
              <a:rPr lang="en-US" i="1" dirty="0" smtClean="0"/>
              <a:t>   WHERE ID = 5/0</a:t>
            </a:r>
          </a:p>
          <a:p>
            <a:r>
              <a:rPr lang="en-US" i="1" dirty="0" smtClean="0"/>
              <a:t>   COMMIT TRANSACTION</a:t>
            </a:r>
          </a:p>
          <a:p>
            <a:r>
              <a:rPr lang="en-US" i="1" dirty="0" smtClean="0"/>
              <a:t>END TRY</a:t>
            </a:r>
          </a:p>
          <a:p>
            <a:r>
              <a:rPr lang="en-US" i="1" dirty="0" smtClean="0"/>
              <a:t>BEGIN CATCH</a:t>
            </a:r>
          </a:p>
          <a:p>
            <a:r>
              <a:rPr lang="en-US" i="1" dirty="0" smtClean="0"/>
              <a:t>   -- Error</a:t>
            </a:r>
          </a:p>
          <a:p>
            <a:r>
              <a:rPr lang="en-US" i="1" dirty="0" smtClean="0"/>
              <a:t>   IF @@TRANCOUNT &gt; 0</a:t>
            </a:r>
          </a:p>
          <a:p>
            <a:r>
              <a:rPr lang="en-US" i="1" dirty="0" smtClean="0"/>
              <a:t>      ROLLBACK TRANSACTION</a:t>
            </a:r>
          </a:p>
          <a:p>
            <a:r>
              <a:rPr lang="en-US" i="1" dirty="0" smtClean="0"/>
              <a:t>      -- Raise the error</a:t>
            </a:r>
          </a:p>
          <a:p>
            <a:r>
              <a:rPr lang="en-US" i="1" dirty="0" smtClean="0"/>
              <a:t>   DECLARE @</a:t>
            </a:r>
            <a:r>
              <a:rPr lang="en-US" i="1" dirty="0" err="1" smtClean="0"/>
              <a:t>ErrMsg</a:t>
            </a:r>
            <a:r>
              <a:rPr lang="en-US" i="1" dirty="0" smtClean="0"/>
              <a:t> </a:t>
            </a:r>
            <a:r>
              <a:rPr lang="en-US" i="1" dirty="0" err="1" smtClean="0"/>
              <a:t>nvarchar</a:t>
            </a:r>
            <a:r>
              <a:rPr lang="en-US" i="1" dirty="0" smtClean="0"/>
              <a:t>(4000), @</a:t>
            </a:r>
            <a:r>
              <a:rPr lang="en-US" i="1" dirty="0" err="1" smtClean="0"/>
              <a:t>ErrSev</a:t>
            </a:r>
            <a:r>
              <a:rPr lang="en-US" i="1" dirty="0" smtClean="0"/>
              <a:t> </a:t>
            </a:r>
            <a:r>
              <a:rPr lang="en-US" i="1" dirty="0" err="1" smtClean="0"/>
              <a:t>int</a:t>
            </a:r>
            <a:endParaRPr lang="en-US" i="1" dirty="0" smtClean="0"/>
          </a:p>
          <a:p>
            <a:r>
              <a:rPr lang="en-US" i="1" dirty="0" smtClean="0"/>
              <a:t>   SELECT @</a:t>
            </a:r>
            <a:r>
              <a:rPr lang="en-US" i="1" dirty="0" err="1" smtClean="0"/>
              <a:t>ErrMsg</a:t>
            </a:r>
            <a:r>
              <a:rPr lang="en-US" i="1" dirty="0" smtClean="0"/>
              <a:t> = ERROR_MESSAGE(),</a:t>
            </a:r>
          </a:p>
          <a:p>
            <a:r>
              <a:rPr lang="en-US" i="1" dirty="0" smtClean="0"/>
              <a:t>      @</a:t>
            </a:r>
            <a:r>
              <a:rPr lang="en-US" i="1" dirty="0" err="1" smtClean="0"/>
              <a:t>ErrSev</a:t>
            </a:r>
            <a:r>
              <a:rPr lang="en-US" i="1" dirty="0" smtClean="0"/>
              <a:t> = ERROR_SEVERITY()</a:t>
            </a:r>
          </a:p>
          <a:p>
            <a:r>
              <a:rPr lang="en-US" i="1" dirty="0" smtClean="0"/>
              <a:t>   RAISERROR(@</a:t>
            </a:r>
            <a:r>
              <a:rPr lang="en-US" i="1" dirty="0" err="1" smtClean="0"/>
              <a:t>ErrMsg</a:t>
            </a:r>
            <a:r>
              <a:rPr lang="en-US" i="1" dirty="0" smtClean="0"/>
              <a:t>, @</a:t>
            </a:r>
            <a:r>
              <a:rPr lang="en-US" i="1" dirty="0" err="1" smtClean="0"/>
              <a:t>ErrSev</a:t>
            </a:r>
            <a:r>
              <a:rPr lang="en-US" i="1" dirty="0" smtClean="0"/>
              <a:t>, 1)</a:t>
            </a:r>
          </a:p>
          <a:p>
            <a:r>
              <a:rPr lang="en-US" i="1" dirty="0" smtClean="0"/>
              <a:t>END CATCH</a:t>
            </a:r>
          </a:p>
          <a:p>
            <a:endParaRPr lang="en-US" dirty="0" smtClean="0"/>
          </a:p>
          <a:p>
            <a:r>
              <a:rPr lang="en-US" dirty="0" smtClean="0"/>
              <a:t>By comparison, SQL Server 2012 allows re-throwing the exception by using Throw keyword.  The new script would</a:t>
            </a:r>
            <a:r>
              <a:rPr lang="en-US" baseline="0" dirty="0" smtClean="0"/>
              <a:t> look something like this:</a:t>
            </a:r>
            <a:endParaRPr lang="en-US" dirty="0" smtClean="0"/>
          </a:p>
          <a:p>
            <a:r>
              <a:rPr lang="en-US" dirty="0" smtClean="0"/>
              <a:t>	</a:t>
            </a:r>
          </a:p>
          <a:p>
            <a:r>
              <a:rPr lang="en-US" i="1" dirty="0" smtClean="0"/>
              <a:t>BEGIN TRY</a:t>
            </a:r>
          </a:p>
          <a:p>
            <a:r>
              <a:rPr lang="en-US" i="1" dirty="0" smtClean="0"/>
              <a:t>   BEGIN TRANSACTION -- Start the transaction</a:t>
            </a:r>
          </a:p>
          <a:p>
            <a:r>
              <a:rPr lang="en-US" i="1" dirty="0" smtClean="0"/>
              <a:t>      -- Delete the Row</a:t>
            </a:r>
          </a:p>
          <a:p>
            <a:r>
              <a:rPr lang="en-US" i="1" dirty="0" smtClean="0"/>
              <a:t>      DELETE FROM </a:t>
            </a:r>
            <a:r>
              <a:rPr lang="en-US" i="1" dirty="0" err="1" smtClean="0"/>
              <a:t>dbo.ThrowExample</a:t>
            </a:r>
            <a:endParaRPr lang="en-US" i="1" dirty="0" smtClean="0"/>
          </a:p>
          <a:p>
            <a:r>
              <a:rPr lang="en-US" i="1" dirty="0" smtClean="0"/>
              <a:t>      WHERE ID = 5/0</a:t>
            </a:r>
          </a:p>
          <a:p>
            <a:r>
              <a:rPr lang="en-US" i="1" dirty="0" smtClean="0"/>
              <a:t>      -- Commit the change</a:t>
            </a:r>
          </a:p>
          <a:p>
            <a:r>
              <a:rPr lang="en-US" i="1" dirty="0" smtClean="0"/>
              <a:t>   COMMIT TRANSACTION</a:t>
            </a:r>
          </a:p>
          <a:p>
            <a:r>
              <a:rPr lang="en-US" i="1" dirty="0" smtClean="0"/>
              <a:t>END TRY</a:t>
            </a:r>
          </a:p>
          <a:p>
            <a:r>
              <a:rPr lang="en-US" i="1" dirty="0" smtClean="0"/>
              <a:t>BEGIN CATCH</a:t>
            </a:r>
          </a:p>
          <a:p>
            <a:r>
              <a:rPr lang="en-US" i="1" dirty="0" smtClean="0"/>
              <a:t>   -- There is an error</a:t>
            </a:r>
          </a:p>
          <a:p>
            <a:r>
              <a:rPr lang="en-US" i="1" dirty="0" smtClean="0"/>
              <a:t>   -- THROW</a:t>
            </a:r>
          </a:p>
          <a:p>
            <a:r>
              <a:rPr lang="en-US" i="1" dirty="0" smtClean="0"/>
              <a:t>   ROLLBACK TRANSACTION</a:t>
            </a:r>
          </a:p>
          <a:p>
            <a:r>
              <a:rPr lang="en-US" i="1" dirty="0" smtClean="0"/>
              <a:t>   -- THROW</a:t>
            </a:r>
          </a:p>
          <a:p>
            <a:r>
              <a:rPr lang="en-US" i="1" dirty="0" smtClean="0"/>
              <a:t>   -- Re throw the exception</a:t>
            </a:r>
          </a:p>
          <a:p>
            <a:r>
              <a:rPr lang="en-US" i="1" dirty="0" smtClean="0"/>
              <a:t> </a:t>
            </a:r>
          </a:p>
          <a:p>
            <a:r>
              <a:rPr lang="en-US" i="1" dirty="0" smtClean="0"/>
              <a:t>END CATCH</a:t>
            </a:r>
          </a:p>
          <a:p>
            <a:endParaRPr lang="en-US" i="1" dirty="0" smtClean="0"/>
          </a:p>
          <a:p>
            <a:r>
              <a:rPr lang="en-US" i="1" dirty="0" smtClean="0"/>
              <a:t>The Throw keyword can also be used to replace the RAISERROR function</a:t>
            </a:r>
          </a:p>
          <a:p>
            <a:r>
              <a:rPr lang="en-US" i="1" dirty="0" smtClean="0"/>
              <a:t>	</a:t>
            </a:r>
          </a:p>
          <a:p>
            <a:r>
              <a:rPr lang="en-US" i="1" dirty="0" smtClean="0"/>
              <a:t>THROW 51000, 'The record does not exist.', 1;</a:t>
            </a:r>
          </a:p>
          <a:p>
            <a:endParaRPr lang="en-US" dirty="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6</a:t>
            </a:fld>
            <a:endParaRPr lang="en-US" dirty="0"/>
          </a:p>
        </p:txBody>
      </p:sp>
    </p:spTree>
    <p:extLst>
      <p:ext uri="{BB962C8B-B14F-4D97-AF65-F5344CB8AC3E}">
        <p14:creationId xmlns:p14="http://schemas.microsoft.com/office/powerpoint/2010/main" val="39717523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dirty="0" smtClean="0">
                <a:solidFill>
                  <a:schemeClr val="tx1"/>
                </a:solidFill>
                <a:effectLst/>
                <a:latin typeface="+mn-lt"/>
                <a:ea typeface="+mn-ea"/>
                <a:cs typeface="+mn-cs"/>
              </a:rPr>
              <a:t>The EXECUTE keyword is used to execute a T-SQL string. The only option in previous versions of the EXECUTE statement was WITH RECOMPILE.  That forced a recompile</a:t>
            </a:r>
            <a:r>
              <a:rPr lang="en-US" sz="1200" kern="1200" baseline="0" dirty="0" smtClean="0">
                <a:solidFill>
                  <a:schemeClr val="tx1"/>
                </a:solidFill>
                <a:effectLst/>
                <a:latin typeface="+mn-lt"/>
                <a:ea typeface="+mn-ea"/>
                <a:cs typeface="+mn-cs"/>
              </a:rPr>
              <a:t> for the plan for that statement</a:t>
            </a:r>
            <a:r>
              <a:rPr lang="en-US" sz="1200" kern="1200" dirty="0" smtClean="0">
                <a:solidFill>
                  <a:schemeClr val="tx1"/>
                </a:solidFill>
                <a:effectLst/>
                <a:latin typeface="+mn-lt"/>
                <a:ea typeface="+mn-ea"/>
                <a:cs typeface="+mn-cs"/>
              </a:rPr>
              <a:t>. The SQL Server 2012 dramatically improved EXECUTE. The option syntax definition now looks</a:t>
            </a:r>
            <a:r>
              <a:rPr lang="en-US" sz="1200" kern="1200" baseline="0" dirty="0" smtClean="0">
                <a:solidFill>
                  <a:schemeClr val="tx1"/>
                </a:solidFill>
                <a:effectLst/>
                <a:latin typeface="+mn-lt"/>
                <a:ea typeface="+mn-ea"/>
                <a:cs typeface="+mn-cs"/>
              </a:rPr>
              <a:t> like this: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WITH &lt;</a:t>
            </a:r>
            <a:r>
              <a:rPr lang="en-US" sz="1200" kern="1200" dirty="0" err="1" smtClean="0">
                <a:solidFill>
                  <a:schemeClr val="tx1"/>
                </a:solidFill>
                <a:effectLst/>
                <a:latin typeface="+mn-lt"/>
                <a:ea typeface="+mn-ea"/>
                <a:cs typeface="+mn-cs"/>
              </a:rPr>
              <a:t>execute_option</a:t>
            </a:r>
            <a:r>
              <a:rPr lang="en-US" sz="1200" kern="1200" dirty="0" smtClean="0">
                <a:solidFill>
                  <a:schemeClr val="tx1"/>
                </a:solidFill>
                <a:effectLst/>
                <a:latin typeface="+mn-lt"/>
                <a:ea typeface="+mn-ea"/>
                <a:cs typeface="+mn-cs"/>
              </a:rPr>
              <a:t>&gt; [ ,…n ] ]</a:t>
            </a:r>
          </a:p>
          <a:p>
            <a:r>
              <a:rPr lang="en-US" sz="1200" kern="1200" dirty="0" smtClean="0">
                <a:solidFill>
                  <a:schemeClr val="tx1"/>
                </a:solidFill>
                <a:effectLst/>
                <a:latin typeface="+mn-lt"/>
                <a:ea typeface="+mn-ea"/>
                <a:cs typeface="+mn-cs"/>
              </a:rPr>
              <a:t>&lt;</a:t>
            </a:r>
            <a:r>
              <a:rPr lang="en-US" sz="1200" kern="1200" dirty="0" err="1" smtClean="0">
                <a:solidFill>
                  <a:schemeClr val="tx1"/>
                </a:solidFill>
                <a:effectLst/>
                <a:latin typeface="+mn-lt"/>
                <a:ea typeface="+mn-ea"/>
                <a:cs typeface="+mn-cs"/>
              </a:rPr>
              <a:t>execute_option</a:t>
            </a:r>
            <a:r>
              <a:rPr lang="en-US" sz="1200" kern="1200" dirty="0" smtClean="0">
                <a:solidFill>
                  <a:schemeClr val="tx1"/>
                </a:solidFill>
                <a:effectLst/>
                <a:latin typeface="+mn-lt"/>
                <a:ea typeface="+mn-ea"/>
                <a:cs typeface="+mn-cs"/>
              </a:rPr>
              <a:t>&gt;::=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RECOMPILE</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 { RESULT SETS UNDEFINED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 { RESULT SETS NONE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 { RESULT SETS ( &lt;</a:t>
            </a:r>
            <a:r>
              <a:rPr lang="en-US" sz="1200" kern="1200" dirty="0" err="1" smtClean="0">
                <a:solidFill>
                  <a:schemeClr val="tx1"/>
                </a:solidFill>
                <a:effectLst/>
                <a:latin typeface="+mn-lt"/>
                <a:ea typeface="+mn-ea"/>
                <a:cs typeface="+mn-cs"/>
              </a:rPr>
              <a:t>result_sets_definition</a:t>
            </a:r>
            <a:r>
              <a:rPr lang="en-US" sz="1200" kern="1200" dirty="0" smtClean="0">
                <a:solidFill>
                  <a:schemeClr val="tx1"/>
                </a:solidFill>
                <a:effectLst/>
                <a:latin typeface="+mn-lt"/>
                <a:ea typeface="+mn-ea"/>
                <a:cs typeface="+mn-cs"/>
              </a:rPr>
              <a:t>&gt; [,…n] )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&lt;</a:t>
            </a:r>
            <a:r>
              <a:rPr lang="en-US" sz="1200" kern="1200" dirty="0" err="1" smtClean="0">
                <a:solidFill>
                  <a:schemeClr val="tx1"/>
                </a:solidFill>
                <a:effectLst/>
                <a:latin typeface="+mn-lt"/>
                <a:ea typeface="+mn-ea"/>
                <a:cs typeface="+mn-cs"/>
              </a:rPr>
              <a:t>result_sets_definition</a:t>
            </a:r>
            <a:r>
              <a:rPr lang="en-US" sz="1200" kern="1200" dirty="0" smtClean="0">
                <a:solidFill>
                  <a:schemeClr val="tx1"/>
                </a:solidFill>
                <a:effectLst/>
                <a:latin typeface="+mn-lt"/>
                <a:ea typeface="+mn-ea"/>
                <a:cs typeface="+mn-cs"/>
              </a:rPr>
              <a:t>&gt;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column_name</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data_type</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 COLLATE </a:t>
            </a:r>
            <a:r>
              <a:rPr lang="en-US" sz="1200" kern="1200" dirty="0" err="1" smtClean="0">
                <a:solidFill>
                  <a:schemeClr val="tx1"/>
                </a:solidFill>
                <a:effectLst/>
                <a:latin typeface="+mn-lt"/>
                <a:ea typeface="+mn-ea"/>
                <a:cs typeface="+mn-cs"/>
              </a:rPr>
              <a:t>collation_name</a:t>
            </a:r>
            <a:r>
              <a:rPr lang="en-US" sz="1200" kern="1200" dirty="0" smtClean="0">
                <a:solidFill>
                  <a:schemeClr val="tx1"/>
                </a:solidFill>
                <a:effectLst/>
                <a:latin typeface="+mn-lt"/>
                <a:ea typeface="+mn-ea"/>
                <a:cs typeface="+mn-cs"/>
              </a:rPr>
              <a:t>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 NULL | NOT NULL ]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[,…n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 AS OBJECT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db_name</a:t>
            </a:r>
            <a:r>
              <a:rPr lang="en-US" sz="1200" kern="1200" dirty="0" smtClean="0">
                <a:solidFill>
                  <a:schemeClr val="tx1"/>
                </a:solidFill>
                <a:effectLst/>
                <a:latin typeface="+mn-lt"/>
                <a:ea typeface="+mn-ea"/>
                <a:cs typeface="+mn-cs"/>
              </a:rPr>
              <a:t> . [ </a:t>
            </a:r>
            <a:r>
              <a:rPr lang="en-US" sz="1200" kern="1200" dirty="0" err="1" smtClean="0">
                <a:solidFill>
                  <a:schemeClr val="tx1"/>
                </a:solidFill>
                <a:effectLst/>
                <a:latin typeface="+mn-lt"/>
                <a:ea typeface="+mn-ea"/>
                <a:cs typeface="+mn-cs"/>
              </a:rPr>
              <a:t>schema_name</a:t>
            </a:r>
            <a:r>
              <a:rPr lang="en-US" sz="1200" kern="1200" dirty="0" smtClean="0">
                <a:solidFill>
                  <a:schemeClr val="tx1"/>
                </a:solidFill>
                <a:effectLst/>
                <a:latin typeface="+mn-lt"/>
                <a:ea typeface="+mn-ea"/>
                <a:cs typeface="+mn-cs"/>
              </a:rPr>
              <a:t> ] . | </a:t>
            </a:r>
            <a:r>
              <a:rPr lang="en-US" sz="1200" kern="1200" dirty="0" err="1" smtClean="0">
                <a:solidFill>
                  <a:schemeClr val="tx1"/>
                </a:solidFill>
                <a:effectLst/>
                <a:latin typeface="+mn-lt"/>
                <a:ea typeface="+mn-ea"/>
                <a:cs typeface="+mn-cs"/>
              </a:rPr>
              <a:t>schema_name</a:t>
            </a:r>
            <a:r>
              <a:rPr lang="en-US" sz="1200" kern="1200" dirty="0" smtClean="0">
                <a:solidFill>
                  <a:schemeClr val="tx1"/>
                </a:solidFill>
                <a:effectLst/>
                <a:latin typeface="+mn-lt"/>
                <a:ea typeface="+mn-ea"/>
                <a:cs typeface="+mn-cs"/>
              </a:rPr>
              <a:t> .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table_name</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view_name</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table_valued_function_name</a:t>
            </a:r>
            <a:r>
              <a:rPr lang="en-US" sz="1200" kern="1200" dirty="0" smtClean="0">
                <a:solidFill>
                  <a:schemeClr val="tx1"/>
                </a:solidFill>
                <a:effectLst/>
                <a:latin typeface="+mn-lt"/>
                <a:ea typeface="+mn-ea"/>
                <a:cs typeface="+mn-cs"/>
              </a:rPr>
              <a:t>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 AS TYPE [ </a:t>
            </a:r>
            <a:r>
              <a:rPr lang="en-US" sz="1200" kern="1200" dirty="0" err="1" smtClean="0">
                <a:solidFill>
                  <a:schemeClr val="tx1"/>
                </a:solidFill>
                <a:effectLst/>
                <a:latin typeface="+mn-lt"/>
                <a:ea typeface="+mn-ea"/>
                <a:cs typeface="+mn-cs"/>
              </a:rPr>
              <a:t>schema_name</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table_type_name</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 AS FOR XML</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&lt;/</a:t>
            </a:r>
            <a:r>
              <a:rPr lang="en-US" sz="1200" kern="1200" dirty="0" err="1" smtClean="0">
                <a:solidFill>
                  <a:schemeClr val="tx1"/>
                </a:solidFill>
                <a:effectLst/>
                <a:latin typeface="+mn-lt"/>
                <a:ea typeface="+mn-ea"/>
                <a:cs typeface="+mn-cs"/>
              </a:rPr>
              <a:t>result_sets_definition</a:t>
            </a:r>
            <a:r>
              <a:rPr lang="en-US" sz="1200" kern="1200" dirty="0" smtClean="0">
                <a:solidFill>
                  <a:schemeClr val="tx1"/>
                </a:solidFill>
                <a:effectLst/>
                <a:latin typeface="+mn-lt"/>
                <a:ea typeface="+mn-ea"/>
                <a:cs typeface="+mn-cs"/>
              </a:rPr>
              <a:t>&gt;&lt;/</a:t>
            </a:r>
            <a:r>
              <a:rPr lang="en-US" sz="1200" kern="1200" dirty="0" err="1" smtClean="0">
                <a:solidFill>
                  <a:schemeClr val="tx1"/>
                </a:solidFill>
                <a:effectLst/>
                <a:latin typeface="+mn-lt"/>
                <a:ea typeface="+mn-ea"/>
                <a:cs typeface="+mn-cs"/>
              </a:rPr>
              <a:t>result_sets_definition</a:t>
            </a:r>
            <a:r>
              <a:rPr lang="en-US" sz="1200" kern="1200" dirty="0" smtClean="0">
                <a:solidFill>
                  <a:schemeClr val="tx1"/>
                </a:solidFill>
                <a:effectLst/>
                <a:latin typeface="+mn-lt"/>
                <a:ea typeface="+mn-ea"/>
                <a:cs typeface="+mn-cs"/>
              </a:rPr>
              <a:t>&gt;&lt;/</a:t>
            </a:r>
            <a:r>
              <a:rPr lang="en-US" sz="1200" kern="1200" dirty="0" err="1" smtClean="0">
                <a:solidFill>
                  <a:schemeClr val="tx1"/>
                </a:solidFill>
                <a:effectLst/>
                <a:latin typeface="+mn-lt"/>
                <a:ea typeface="+mn-ea"/>
                <a:cs typeface="+mn-cs"/>
              </a:rPr>
              <a:t>execute_option</a:t>
            </a:r>
            <a:r>
              <a:rPr lang="en-US" sz="1200" kern="1200" dirty="0" smtClean="0">
                <a:solidFill>
                  <a:schemeClr val="tx1"/>
                </a:solidFill>
                <a:effectLst/>
                <a:latin typeface="+mn-lt"/>
                <a:ea typeface="+mn-ea"/>
                <a:cs typeface="+mn-cs"/>
              </a:rPr>
              <a:t>&gt;&lt;/</a:t>
            </a:r>
            <a:r>
              <a:rPr lang="en-US" sz="1200" kern="1200" dirty="0" err="1" smtClean="0">
                <a:solidFill>
                  <a:schemeClr val="tx1"/>
                </a:solidFill>
                <a:effectLst/>
                <a:latin typeface="+mn-lt"/>
                <a:ea typeface="+mn-ea"/>
                <a:cs typeface="+mn-cs"/>
              </a:rPr>
              <a:t>execute_option</a:t>
            </a:r>
            <a:r>
              <a:rPr lang="en-US" sz="1200" kern="1200" dirty="0" smtClean="0">
                <a:solidFill>
                  <a:schemeClr val="tx1"/>
                </a:solidFill>
                <a:effectLst/>
                <a:latin typeface="+mn-lt"/>
                <a:ea typeface="+mn-ea"/>
                <a:cs typeface="+mn-cs"/>
              </a:rPr>
              <a:t>&gt;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Here is</a:t>
            </a:r>
            <a:r>
              <a:rPr lang="en-US" sz="1200" kern="1200" baseline="0" dirty="0" smtClean="0">
                <a:solidFill>
                  <a:schemeClr val="tx1"/>
                </a:solidFill>
                <a:effectLst/>
                <a:latin typeface="+mn-lt"/>
                <a:ea typeface="+mn-ea"/>
                <a:cs typeface="+mn-cs"/>
              </a:rPr>
              <a:t> an example of its usage:</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USE </a:t>
            </a:r>
            <a:r>
              <a:rPr lang="en-US" sz="1200" i="1" kern="1200" dirty="0" err="1" smtClean="0">
                <a:solidFill>
                  <a:schemeClr val="tx1"/>
                </a:solidFill>
                <a:effectLst/>
                <a:latin typeface="+mn-lt"/>
                <a:ea typeface="+mn-ea"/>
                <a:cs typeface="+mn-cs"/>
              </a:rPr>
              <a:t>AdventureWorksPTO</a:t>
            </a:r>
            <a:r>
              <a:rPr lang="en-US" sz="1200" i="1" kern="1200" dirty="0" smtClean="0">
                <a:solidFill>
                  <a:schemeClr val="tx1"/>
                </a:solidFill>
                <a:effectLst/>
                <a:latin typeface="+mn-lt"/>
                <a:ea typeface="+mn-ea"/>
                <a:cs typeface="+mn-cs"/>
              </a:rPr>
              <a:t>;</a:t>
            </a:r>
          </a:p>
          <a:p>
            <a:r>
              <a:rPr lang="en-US" sz="1200" i="1" kern="1200" dirty="0" smtClean="0">
                <a:solidFill>
                  <a:schemeClr val="tx1"/>
                </a:solidFill>
                <a:effectLst/>
                <a:latin typeface="+mn-lt"/>
                <a:ea typeface="+mn-ea"/>
                <a:cs typeface="+mn-cs"/>
              </a:rPr>
              <a:t>GO</a:t>
            </a:r>
          </a:p>
          <a:p>
            <a:r>
              <a:rPr lang="en-US" sz="1200" i="1" kern="1200" dirty="0" smtClean="0">
                <a:solidFill>
                  <a:schemeClr val="tx1"/>
                </a:solidFill>
                <a:effectLst/>
                <a:latin typeface="+mn-lt"/>
                <a:ea typeface="+mn-ea"/>
                <a:cs typeface="+mn-cs"/>
              </a:rPr>
              <a:t>  </a:t>
            </a:r>
          </a:p>
          <a:p>
            <a:r>
              <a:rPr lang="en-US" sz="1200" i="1" kern="1200" dirty="0" smtClean="0">
                <a:solidFill>
                  <a:schemeClr val="tx1"/>
                </a:solidFill>
                <a:effectLst/>
                <a:latin typeface="+mn-lt"/>
                <a:ea typeface="+mn-ea"/>
                <a:cs typeface="+mn-cs"/>
              </a:rPr>
              <a:t>  --Create the procedure</a:t>
            </a:r>
          </a:p>
          <a:p>
            <a:r>
              <a:rPr lang="en-US" sz="1200" i="1" kern="1200" dirty="0" smtClean="0">
                <a:solidFill>
                  <a:schemeClr val="tx1"/>
                </a:solidFill>
                <a:effectLst/>
                <a:latin typeface="+mn-lt"/>
                <a:ea typeface="+mn-ea"/>
                <a:cs typeface="+mn-cs"/>
              </a:rPr>
              <a:t>IF EXISTS (SELECT name FROM </a:t>
            </a:r>
            <a:r>
              <a:rPr lang="en-US" sz="1200" i="1" kern="1200" dirty="0" err="1" smtClean="0">
                <a:solidFill>
                  <a:schemeClr val="tx1"/>
                </a:solidFill>
                <a:effectLst/>
                <a:latin typeface="+mn-lt"/>
                <a:ea typeface="+mn-ea"/>
                <a:cs typeface="+mn-cs"/>
              </a:rPr>
              <a:t>sys.procedures</a:t>
            </a:r>
            <a:r>
              <a:rPr lang="en-US" sz="1200" i="1" kern="1200" dirty="0" smtClean="0">
                <a:solidFill>
                  <a:schemeClr val="tx1"/>
                </a:solidFill>
                <a:effectLst/>
                <a:latin typeface="+mn-lt"/>
                <a:ea typeface="+mn-ea"/>
                <a:cs typeface="+mn-cs"/>
              </a:rPr>
              <a:t> WHERE </a:t>
            </a:r>
            <a:r>
              <a:rPr lang="en-US" sz="1200" i="1" kern="1200" dirty="0" err="1" smtClean="0">
                <a:solidFill>
                  <a:schemeClr val="tx1"/>
                </a:solidFill>
                <a:effectLst/>
                <a:latin typeface="+mn-lt"/>
                <a:ea typeface="+mn-ea"/>
                <a:cs typeface="+mn-cs"/>
              </a:rPr>
              <a:t>object_id</a:t>
            </a:r>
            <a:r>
              <a:rPr lang="en-US" sz="1200" i="1" kern="1200" dirty="0" smtClean="0">
                <a:solidFill>
                  <a:schemeClr val="tx1"/>
                </a:solidFill>
                <a:effectLst/>
                <a:latin typeface="+mn-lt"/>
                <a:ea typeface="+mn-ea"/>
                <a:cs typeface="+mn-cs"/>
              </a:rPr>
              <a:t> = OBJECT_ID('</a:t>
            </a:r>
            <a:r>
              <a:rPr lang="en-US" sz="1200" i="1" kern="1200" dirty="0" err="1" smtClean="0">
                <a:solidFill>
                  <a:schemeClr val="tx1"/>
                </a:solidFill>
                <a:effectLst/>
                <a:latin typeface="+mn-lt"/>
                <a:ea typeface="+mn-ea"/>
                <a:cs typeface="+mn-cs"/>
              </a:rPr>
              <a:t>Production.ProductList</a:t>
            </a:r>
            <a:r>
              <a:rPr lang="en-US" sz="1200" i="1" kern="1200" dirty="0" smtClean="0">
                <a:solidFill>
                  <a:schemeClr val="tx1"/>
                </a:solidFill>
                <a:effectLst/>
                <a:latin typeface="+mn-lt"/>
                <a:ea typeface="+mn-ea"/>
                <a:cs typeface="+mn-cs"/>
              </a:rPr>
              <a:t>')) </a:t>
            </a:r>
          </a:p>
          <a:p>
            <a:r>
              <a:rPr lang="en-US" sz="1200" i="1" kern="1200" dirty="0" smtClean="0">
                <a:solidFill>
                  <a:schemeClr val="tx1"/>
                </a:solidFill>
                <a:effectLst/>
                <a:latin typeface="+mn-lt"/>
                <a:ea typeface="+mn-ea"/>
                <a:cs typeface="+mn-cs"/>
              </a:rPr>
              <a:t>DROP PROCEDURE </a:t>
            </a:r>
            <a:r>
              <a:rPr lang="en-US" sz="1200" i="1" kern="1200" dirty="0" err="1" smtClean="0">
                <a:solidFill>
                  <a:schemeClr val="tx1"/>
                </a:solidFill>
                <a:effectLst/>
                <a:latin typeface="+mn-lt"/>
                <a:ea typeface="+mn-ea"/>
                <a:cs typeface="+mn-cs"/>
              </a:rPr>
              <a:t>Production.ProductList</a:t>
            </a:r>
            <a:endParaRPr lang="en-US" sz="1200" i="1"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GO</a:t>
            </a:r>
          </a:p>
          <a:p>
            <a:r>
              <a:rPr lang="en-US" sz="1200" i="1" kern="1200" dirty="0" smtClean="0">
                <a:solidFill>
                  <a:schemeClr val="tx1"/>
                </a:solidFill>
                <a:effectLst/>
                <a:latin typeface="+mn-lt"/>
                <a:ea typeface="+mn-ea"/>
                <a:cs typeface="+mn-cs"/>
              </a:rPr>
              <a:t>GO</a:t>
            </a:r>
          </a:p>
          <a:p>
            <a:r>
              <a:rPr lang="en-US" sz="1200" i="1" kern="1200" dirty="0" smtClean="0">
                <a:solidFill>
                  <a:schemeClr val="tx1"/>
                </a:solidFill>
                <a:effectLst/>
                <a:latin typeface="+mn-lt"/>
                <a:ea typeface="+mn-ea"/>
                <a:cs typeface="+mn-cs"/>
              </a:rPr>
              <a:t>CREATE PROC </a:t>
            </a:r>
            <a:r>
              <a:rPr lang="en-US" sz="1200" i="1" kern="1200" dirty="0" err="1" smtClean="0">
                <a:solidFill>
                  <a:schemeClr val="tx1"/>
                </a:solidFill>
                <a:effectLst/>
                <a:latin typeface="+mn-lt"/>
                <a:ea typeface="+mn-ea"/>
                <a:cs typeface="+mn-cs"/>
              </a:rPr>
              <a:t>Production.ProductList</a:t>
            </a:r>
            <a:r>
              <a:rPr lang="en-US" sz="1200" i="1" kern="1200" dirty="0" smtClean="0">
                <a:solidFill>
                  <a:schemeClr val="tx1"/>
                </a:solidFill>
                <a:effectLst/>
                <a:latin typeface="+mn-lt"/>
                <a:ea typeface="+mn-ea"/>
                <a:cs typeface="+mn-cs"/>
              </a:rPr>
              <a:t> @</a:t>
            </a:r>
            <a:r>
              <a:rPr lang="en-US" sz="1200" i="1" kern="1200" dirty="0" err="1" smtClean="0">
                <a:solidFill>
                  <a:schemeClr val="tx1"/>
                </a:solidFill>
                <a:effectLst/>
                <a:latin typeface="+mn-lt"/>
                <a:ea typeface="+mn-ea"/>
                <a:cs typeface="+mn-cs"/>
              </a:rPr>
              <a:t>ProdName</a:t>
            </a:r>
            <a:r>
              <a:rPr lang="en-US" sz="1200" i="1" kern="1200" dirty="0" smtClean="0">
                <a:solidFill>
                  <a:schemeClr val="tx1"/>
                </a:solidFill>
                <a:effectLst/>
                <a:latin typeface="+mn-lt"/>
                <a:ea typeface="+mn-ea"/>
                <a:cs typeface="+mn-cs"/>
              </a:rPr>
              <a:t> </a:t>
            </a:r>
            <a:r>
              <a:rPr lang="en-US" sz="1200" i="1" kern="1200" dirty="0" err="1" smtClean="0">
                <a:solidFill>
                  <a:schemeClr val="tx1"/>
                </a:solidFill>
                <a:effectLst/>
                <a:latin typeface="+mn-lt"/>
                <a:ea typeface="+mn-ea"/>
                <a:cs typeface="+mn-cs"/>
              </a:rPr>
              <a:t>nvarchar</a:t>
            </a:r>
            <a:r>
              <a:rPr lang="en-US" sz="1200" i="1" kern="1200" dirty="0" smtClean="0">
                <a:solidFill>
                  <a:schemeClr val="tx1"/>
                </a:solidFill>
                <a:effectLst/>
                <a:latin typeface="+mn-lt"/>
                <a:ea typeface="+mn-ea"/>
                <a:cs typeface="+mn-cs"/>
              </a:rPr>
              <a:t>(50)</a:t>
            </a:r>
          </a:p>
          <a:p>
            <a:r>
              <a:rPr lang="en-US" sz="1200" i="1" kern="1200" dirty="0" smtClean="0">
                <a:solidFill>
                  <a:schemeClr val="tx1"/>
                </a:solidFill>
                <a:effectLst/>
                <a:latin typeface="+mn-lt"/>
                <a:ea typeface="+mn-ea"/>
                <a:cs typeface="+mn-cs"/>
              </a:rPr>
              <a:t>  AS</a:t>
            </a:r>
          </a:p>
          <a:p>
            <a:r>
              <a:rPr lang="en-US" sz="1200" i="1" kern="1200" dirty="0" smtClean="0">
                <a:solidFill>
                  <a:schemeClr val="tx1"/>
                </a:solidFill>
                <a:effectLst/>
                <a:latin typeface="+mn-lt"/>
                <a:ea typeface="+mn-ea"/>
                <a:cs typeface="+mn-cs"/>
              </a:rPr>
              <a:t>  -- First result set</a:t>
            </a:r>
          </a:p>
          <a:p>
            <a:r>
              <a:rPr lang="en-US" sz="1200" i="1" kern="1200" dirty="0" smtClean="0">
                <a:solidFill>
                  <a:schemeClr val="tx1"/>
                </a:solidFill>
                <a:effectLst/>
                <a:latin typeface="+mn-lt"/>
                <a:ea typeface="+mn-ea"/>
                <a:cs typeface="+mn-cs"/>
              </a:rPr>
              <a:t>  SELECT </a:t>
            </a:r>
            <a:r>
              <a:rPr lang="en-US" sz="1200" i="1" kern="1200" dirty="0" err="1" smtClean="0">
                <a:solidFill>
                  <a:schemeClr val="tx1"/>
                </a:solidFill>
                <a:effectLst/>
                <a:latin typeface="+mn-lt"/>
                <a:ea typeface="+mn-ea"/>
                <a:cs typeface="+mn-cs"/>
              </a:rPr>
              <a:t>ProductID</a:t>
            </a:r>
            <a:r>
              <a:rPr lang="en-US" sz="1200" i="1" kern="1200" dirty="0" smtClean="0">
                <a:solidFill>
                  <a:schemeClr val="tx1"/>
                </a:solidFill>
                <a:effectLst/>
                <a:latin typeface="+mn-lt"/>
                <a:ea typeface="+mn-ea"/>
                <a:cs typeface="+mn-cs"/>
              </a:rPr>
              <a:t>, Name, </a:t>
            </a:r>
            <a:r>
              <a:rPr lang="en-US" sz="1200" i="1" kern="1200" dirty="0" err="1" smtClean="0">
                <a:solidFill>
                  <a:schemeClr val="tx1"/>
                </a:solidFill>
                <a:effectLst/>
                <a:latin typeface="+mn-lt"/>
                <a:ea typeface="+mn-ea"/>
                <a:cs typeface="+mn-cs"/>
              </a:rPr>
              <a:t>ListPrice</a:t>
            </a:r>
            <a:endParaRPr lang="en-US" sz="1200" i="1"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      FROM </a:t>
            </a:r>
            <a:r>
              <a:rPr lang="en-US" sz="1200" i="1" kern="1200" dirty="0" err="1" smtClean="0">
                <a:solidFill>
                  <a:schemeClr val="tx1"/>
                </a:solidFill>
                <a:effectLst/>
                <a:latin typeface="+mn-lt"/>
                <a:ea typeface="+mn-ea"/>
                <a:cs typeface="+mn-cs"/>
              </a:rPr>
              <a:t>Production.Product</a:t>
            </a:r>
            <a:endParaRPr lang="en-US" sz="1200" i="1"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      WHERE Name LIKE @</a:t>
            </a:r>
            <a:r>
              <a:rPr lang="en-US" sz="1200" i="1" kern="1200" dirty="0" err="1" smtClean="0">
                <a:solidFill>
                  <a:schemeClr val="tx1"/>
                </a:solidFill>
                <a:effectLst/>
                <a:latin typeface="+mn-lt"/>
                <a:ea typeface="+mn-ea"/>
                <a:cs typeface="+mn-cs"/>
              </a:rPr>
              <a:t>ProdName</a:t>
            </a:r>
            <a:r>
              <a:rPr lang="en-US" sz="1200" i="1" kern="1200" dirty="0" smtClean="0">
                <a:solidFill>
                  <a:schemeClr val="tx1"/>
                </a:solidFill>
                <a:effectLst/>
                <a:latin typeface="+mn-lt"/>
                <a:ea typeface="+mn-ea"/>
                <a:cs typeface="+mn-cs"/>
              </a:rPr>
              <a:t>;</a:t>
            </a:r>
          </a:p>
          <a:p>
            <a:r>
              <a:rPr lang="en-US" sz="1200" i="1" kern="1200" dirty="0" smtClean="0">
                <a:solidFill>
                  <a:schemeClr val="tx1"/>
                </a:solidFill>
                <a:effectLst/>
                <a:latin typeface="+mn-lt"/>
                <a:ea typeface="+mn-ea"/>
                <a:cs typeface="+mn-cs"/>
              </a:rPr>
              <a:t>  -- Second result set </a:t>
            </a:r>
          </a:p>
          <a:p>
            <a:r>
              <a:rPr lang="en-US" sz="1200" i="1" kern="1200" dirty="0" smtClean="0">
                <a:solidFill>
                  <a:schemeClr val="tx1"/>
                </a:solidFill>
                <a:effectLst/>
                <a:latin typeface="+mn-lt"/>
                <a:ea typeface="+mn-ea"/>
                <a:cs typeface="+mn-cs"/>
              </a:rPr>
              <a:t>  SELECT Name, COUNT(</a:t>
            </a:r>
            <a:r>
              <a:rPr lang="en-US" sz="1200" i="1" kern="1200" dirty="0" err="1" smtClean="0">
                <a:solidFill>
                  <a:schemeClr val="tx1"/>
                </a:solidFill>
                <a:effectLst/>
                <a:latin typeface="+mn-lt"/>
                <a:ea typeface="+mn-ea"/>
                <a:cs typeface="+mn-cs"/>
              </a:rPr>
              <a:t>S.ProductID</a:t>
            </a:r>
            <a:r>
              <a:rPr lang="en-US" sz="1200" i="1" kern="1200" dirty="0" smtClean="0">
                <a:solidFill>
                  <a:schemeClr val="tx1"/>
                </a:solidFill>
                <a:effectLst/>
                <a:latin typeface="+mn-lt"/>
                <a:ea typeface="+mn-ea"/>
                <a:cs typeface="+mn-cs"/>
              </a:rPr>
              <a:t>) AS </a:t>
            </a:r>
            <a:r>
              <a:rPr lang="en-US" sz="1200" i="1" kern="1200" dirty="0" err="1" smtClean="0">
                <a:solidFill>
                  <a:schemeClr val="tx1"/>
                </a:solidFill>
                <a:effectLst/>
                <a:latin typeface="+mn-lt"/>
                <a:ea typeface="+mn-ea"/>
                <a:cs typeface="+mn-cs"/>
              </a:rPr>
              <a:t>NumberOfOrders</a:t>
            </a:r>
            <a:endParaRPr lang="en-US" sz="1200" i="1"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      FROM </a:t>
            </a:r>
            <a:r>
              <a:rPr lang="en-US" sz="1200" i="1" kern="1200" dirty="0" err="1" smtClean="0">
                <a:solidFill>
                  <a:schemeClr val="tx1"/>
                </a:solidFill>
                <a:effectLst/>
                <a:latin typeface="+mn-lt"/>
                <a:ea typeface="+mn-ea"/>
                <a:cs typeface="+mn-cs"/>
              </a:rPr>
              <a:t>Production.Product</a:t>
            </a:r>
            <a:r>
              <a:rPr lang="en-US" sz="1200" i="1" kern="1200" dirty="0" smtClean="0">
                <a:solidFill>
                  <a:schemeClr val="tx1"/>
                </a:solidFill>
                <a:effectLst/>
                <a:latin typeface="+mn-lt"/>
                <a:ea typeface="+mn-ea"/>
                <a:cs typeface="+mn-cs"/>
              </a:rPr>
              <a:t> AS P</a:t>
            </a:r>
          </a:p>
          <a:p>
            <a:r>
              <a:rPr lang="en-US" sz="1200" i="1" kern="1200" dirty="0" smtClean="0">
                <a:solidFill>
                  <a:schemeClr val="tx1"/>
                </a:solidFill>
                <a:effectLst/>
                <a:latin typeface="+mn-lt"/>
                <a:ea typeface="+mn-ea"/>
                <a:cs typeface="+mn-cs"/>
              </a:rPr>
              <a:t>      JOIN </a:t>
            </a:r>
            <a:r>
              <a:rPr lang="en-US" sz="1200" i="1" kern="1200" dirty="0" err="1" smtClean="0">
                <a:solidFill>
                  <a:schemeClr val="tx1"/>
                </a:solidFill>
                <a:effectLst/>
                <a:latin typeface="+mn-lt"/>
                <a:ea typeface="+mn-ea"/>
                <a:cs typeface="+mn-cs"/>
              </a:rPr>
              <a:t>Sales.SalesOrderDetail</a:t>
            </a:r>
            <a:r>
              <a:rPr lang="en-US" sz="1200" i="1" kern="1200" dirty="0" smtClean="0">
                <a:solidFill>
                  <a:schemeClr val="tx1"/>
                </a:solidFill>
                <a:effectLst/>
                <a:latin typeface="+mn-lt"/>
                <a:ea typeface="+mn-ea"/>
                <a:cs typeface="+mn-cs"/>
              </a:rPr>
              <a:t> AS S</a:t>
            </a:r>
          </a:p>
          <a:p>
            <a:r>
              <a:rPr lang="en-US" sz="1200" i="1" kern="1200" dirty="0" smtClean="0">
                <a:solidFill>
                  <a:schemeClr val="tx1"/>
                </a:solidFill>
                <a:effectLst/>
                <a:latin typeface="+mn-lt"/>
                <a:ea typeface="+mn-ea"/>
                <a:cs typeface="+mn-cs"/>
              </a:rPr>
              <a:t>          ON </a:t>
            </a:r>
            <a:r>
              <a:rPr lang="en-US" sz="1200" i="1" kern="1200" dirty="0" err="1" smtClean="0">
                <a:solidFill>
                  <a:schemeClr val="tx1"/>
                </a:solidFill>
                <a:effectLst/>
                <a:latin typeface="+mn-lt"/>
                <a:ea typeface="+mn-ea"/>
                <a:cs typeface="+mn-cs"/>
              </a:rPr>
              <a:t>P.ProductID</a:t>
            </a:r>
            <a:r>
              <a:rPr lang="en-US" sz="1200" i="1" kern="1200" dirty="0" smtClean="0">
                <a:solidFill>
                  <a:schemeClr val="tx1"/>
                </a:solidFill>
                <a:effectLst/>
                <a:latin typeface="+mn-lt"/>
                <a:ea typeface="+mn-ea"/>
                <a:cs typeface="+mn-cs"/>
              </a:rPr>
              <a:t>  = </a:t>
            </a:r>
            <a:r>
              <a:rPr lang="en-US" sz="1200" i="1" kern="1200" dirty="0" err="1" smtClean="0">
                <a:solidFill>
                  <a:schemeClr val="tx1"/>
                </a:solidFill>
                <a:effectLst/>
                <a:latin typeface="+mn-lt"/>
                <a:ea typeface="+mn-ea"/>
                <a:cs typeface="+mn-cs"/>
              </a:rPr>
              <a:t>S.ProductID</a:t>
            </a:r>
            <a:r>
              <a:rPr lang="en-US" sz="1200" i="1" kern="1200" dirty="0" smtClean="0">
                <a:solidFill>
                  <a:schemeClr val="tx1"/>
                </a:solidFill>
                <a:effectLst/>
                <a:latin typeface="+mn-lt"/>
                <a:ea typeface="+mn-ea"/>
                <a:cs typeface="+mn-cs"/>
              </a:rPr>
              <a:t> </a:t>
            </a:r>
          </a:p>
          <a:p>
            <a:r>
              <a:rPr lang="en-US" sz="1200" i="1" kern="1200" dirty="0" smtClean="0">
                <a:solidFill>
                  <a:schemeClr val="tx1"/>
                </a:solidFill>
                <a:effectLst/>
                <a:latin typeface="+mn-lt"/>
                <a:ea typeface="+mn-ea"/>
                <a:cs typeface="+mn-cs"/>
              </a:rPr>
              <a:t>      WHERE Name LIKE @</a:t>
            </a:r>
            <a:r>
              <a:rPr lang="en-US" sz="1200" i="1" kern="1200" dirty="0" err="1" smtClean="0">
                <a:solidFill>
                  <a:schemeClr val="tx1"/>
                </a:solidFill>
                <a:effectLst/>
                <a:latin typeface="+mn-lt"/>
                <a:ea typeface="+mn-ea"/>
                <a:cs typeface="+mn-cs"/>
              </a:rPr>
              <a:t>ProdName</a:t>
            </a:r>
            <a:endParaRPr lang="en-US" sz="1200" i="1"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      GROUP BY Name;</a:t>
            </a:r>
          </a:p>
          <a:p>
            <a:r>
              <a:rPr lang="en-US" sz="1200" i="1" kern="1200" dirty="0" smtClean="0">
                <a:solidFill>
                  <a:schemeClr val="tx1"/>
                </a:solidFill>
                <a:effectLst/>
                <a:latin typeface="+mn-lt"/>
                <a:ea typeface="+mn-ea"/>
                <a:cs typeface="+mn-cs"/>
              </a:rPr>
              <a:t>  GO</a:t>
            </a:r>
          </a:p>
          <a:p>
            <a:r>
              <a:rPr lang="en-US" sz="1200" i="1" kern="1200" dirty="0" smtClean="0">
                <a:solidFill>
                  <a:schemeClr val="tx1"/>
                </a:solidFill>
                <a:effectLst/>
                <a:latin typeface="+mn-lt"/>
                <a:ea typeface="+mn-ea"/>
                <a:cs typeface="+mn-cs"/>
              </a:rPr>
              <a:t>  </a:t>
            </a:r>
          </a:p>
          <a:p>
            <a:r>
              <a:rPr lang="en-US" sz="1200" i="1" kern="1200" dirty="0" smtClean="0">
                <a:solidFill>
                  <a:schemeClr val="tx1"/>
                </a:solidFill>
                <a:effectLst/>
                <a:latin typeface="+mn-lt"/>
                <a:ea typeface="+mn-ea"/>
                <a:cs typeface="+mn-cs"/>
              </a:rPr>
              <a:t>  -- Execute the procedure </a:t>
            </a:r>
          </a:p>
          <a:p>
            <a:r>
              <a:rPr lang="en-US" sz="1200" i="1" kern="1200" dirty="0" smtClean="0">
                <a:solidFill>
                  <a:schemeClr val="tx1"/>
                </a:solidFill>
                <a:effectLst/>
                <a:latin typeface="+mn-lt"/>
                <a:ea typeface="+mn-ea"/>
                <a:cs typeface="+mn-cs"/>
              </a:rPr>
              <a:t>  EXEC </a:t>
            </a:r>
            <a:r>
              <a:rPr lang="en-US" sz="1200" i="1" kern="1200" dirty="0" err="1" smtClean="0">
                <a:solidFill>
                  <a:schemeClr val="tx1"/>
                </a:solidFill>
                <a:effectLst/>
                <a:latin typeface="+mn-lt"/>
                <a:ea typeface="+mn-ea"/>
                <a:cs typeface="+mn-cs"/>
              </a:rPr>
              <a:t>Production.ProductList</a:t>
            </a:r>
            <a:r>
              <a:rPr lang="en-US" sz="1200" i="1" kern="1200" dirty="0" smtClean="0">
                <a:solidFill>
                  <a:schemeClr val="tx1"/>
                </a:solidFill>
                <a:effectLst/>
                <a:latin typeface="+mn-lt"/>
                <a:ea typeface="+mn-ea"/>
                <a:cs typeface="+mn-cs"/>
              </a:rPr>
              <a:t> '%tire%'</a:t>
            </a:r>
          </a:p>
          <a:p>
            <a:r>
              <a:rPr lang="en-US" sz="1200" i="1" kern="1200" dirty="0" smtClean="0">
                <a:solidFill>
                  <a:schemeClr val="tx1"/>
                </a:solidFill>
                <a:effectLst/>
                <a:latin typeface="+mn-lt"/>
                <a:ea typeface="+mn-ea"/>
                <a:cs typeface="+mn-cs"/>
              </a:rPr>
              <a:t>  WITH RESULT SETS </a:t>
            </a:r>
          </a:p>
          <a:p>
            <a:r>
              <a:rPr lang="en-US" sz="1200" i="1" kern="1200" dirty="0" smtClean="0">
                <a:solidFill>
                  <a:schemeClr val="tx1"/>
                </a:solidFill>
                <a:effectLst/>
                <a:latin typeface="+mn-lt"/>
                <a:ea typeface="+mn-ea"/>
                <a:cs typeface="+mn-cs"/>
              </a:rPr>
              <a:t>  (</a:t>
            </a:r>
          </a:p>
          <a:p>
            <a:r>
              <a:rPr lang="en-US" sz="1200" i="1" kern="1200" dirty="0" smtClean="0">
                <a:solidFill>
                  <a:schemeClr val="tx1"/>
                </a:solidFill>
                <a:effectLst/>
                <a:latin typeface="+mn-lt"/>
                <a:ea typeface="+mn-ea"/>
                <a:cs typeface="+mn-cs"/>
              </a:rPr>
              <a:t>      (</a:t>
            </a:r>
            <a:r>
              <a:rPr lang="en-US" sz="1200" i="1" kern="1200" dirty="0" err="1" smtClean="0">
                <a:solidFill>
                  <a:schemeClr val="tx1"/>
                </a:solidFill>
                <a:effectLst/>
                <a:latin typeface="+mn-lt"/>
                <a:ea typeface="+mn-ea"/>
                <a:cs typeface="+mn-cs"/>
              </a:rPr>
              <a:t>ProductID</a:t>
            </a:r>
            <a:r>
              <a:rPr lang="en-US" sz="1200" i="1" kern="1200" dirty="0" smtClean="0">
                <a:solidFill>
                  <a:schemeClr val="tx1"/>
                </a:solidFill>
                <a:effectLst/>
                <a:latin typeface="+mn-lt"/>
                <a:ea typeface="+mn-ea"/>
                <a:cs typeface="+mn-cs"/>
              </a:rPr>
              <a:t> </a:t>
            </a:r>
            <a:r>
              <a:rPr lang="en-US" sz="1200" i="1" kern="1200" dirty="0" err="1" smtClean="0">
                <a:solidFill>
                  <a:schemeClr val="tx1"/>
                </a:solidFill>
                <a:effectLst/>
                <a:latin typeface="+mn-lt"/>
                <a:ea typeface="+mn-ea"/>
                <a:cs typeface="+mn-cs"/>
              </a:rPr>
              <a:t>int</a:t>
            </a:r>
            <a:r>
              <a:rPr lang="en-US" sz="1200" i="1" kern="1200" dirty="0" smtClean="0">
                <a:solidFill>
                  <a:schemeClr val="tx1"/>
                </a:solidFill>
                <a:effectLst/>
                <a:latin typeface="+mn-lt"/>
                <a:ea typeface="+mn-ea"/>
                <a:cs typeface="+mn-cs"/>
              </a:rPr>
              <a:t>,   -- first result set definition starts here</a:t>
            </a:r>
          </a:p>
          <a:p>
            <a:r>
              <a:rPr lang="en-US" sz="1200" i="1" kern="1200" dirty="0" smtClean="0">
                <a:solidFill>
                  <a:schemeClr val="tx1"/>
                </a:solidFill>
                <a:effectLst/>
                <a:latin typeface="+mn-lt"/>
                <a:ea typeface="+mn-ea"/>
                <a:cs typeface="+mn-cs"/>
              </a:rPr>
              <a:t>      Name </a:t>
            </a:r>
            <a:r>
              <a:rPr lang="en-US" sz="1200" i="1" kern="1200" dirty="0" err="1" smtClean="0">
                <a:solidFill>
                  <a:schemeClr val="tx1"/>
                </a:solidFill>
                <a:effectLst/>
                <a:latin typeface="+mn-lt"/>
                <a:ea typeface="+mn-ea"/>
                <a:cs typeface="+mn-cs"/>
              </a:rPr>
              <a:t>Name</a:t>
            </a:r>
            <a:r>
              <a:rPr lang="en-US" sz="1200" i="1" kern="1200" dirty="0" smtClean="0">
                <a:solidFill>
                  <a:schemeClr val="tx1"/>
                </a:solidFill>
                <a:effectLst/>
                <a:latin typeface="+mn-lt"/>
                <a:ea typeface="+mn-ea"/>
                <a:cs typeface="+mn-cs"/>
              </a:rPr>
              <a:t>,</a:t>
            </a:r>
          </a:p>
          <a:p>
            <a:r>
              <a:rPr lang="en-US" sz="1200" i="1" kern="1200" dirty="0" smtClean="0">
                <a:solidFill>
                  <a:schemeClr val="tx1"/>
                </a:solidFill>
                <a:effectLst/>
                <a:latin typeface="+mn-lt"/>
                <a:ea typeface="+mn-ea"/>
                <a:cs typeface="+mn-cs"/>
              </a:rPr>
              <a:t>      </a:t>
            </a:r>
            <a:r>
              <a:rPr lang="en-US" sz="1200" i="1" kern="1200" dirty="0" err="1" smtClean="0">
                <a:solidFill>
                  <a:schemeClr val="tx1"/>
                </a:solidFill>
                <a:effectLst/>
                <a:latin typeface="+mn-lt"/>
                <a:ea typeface="+mn-ea"/>
                <a:cs typeface="+mn-cs"/>
              </a:rPr>
              <a:t>ListPrice</a:t>
            </a:r>
            <a:r>
              <a:rPr lang="en-US" sz="1200" i="1" kern="1200" dirty="0" smtClean="0">
                <a:solidFill>
                  <a:schemeClr val="tx1"/>
                </a:solidFill>
                <a:effectLst/>
                <a:latin typeface="+mn-lt"/>
                <a:ea typeface="+mn-ea"/>
                <a:cs typeface="+mn-cs"/>
              </a:rPr>
              <a:t> money)</a:t>
            </a:r>
          </a:p>
          <a:p>
            <a:r>
              <a:rPr lang="en-US" sz="1200" i="1" kern="1200" dirty="0" smtClean="0">
                <a:solidFill>
                  <a:schemeClr val="tx1"/>
                </a:solidFill>
                <a:effectLst/>
                <a:latin typeface="+mn-lt"/>
                <a:ea typeface="+mn-ea"/>
                <a:cs typeface="+mn-cs"/>
              </a:rPr>
              <a:t>      ,                 -- comma separates result set definitions</a:t>
            </a:r>
          </a:p>
          <a:p>
            <a:r>
              <a:rPr lang="en-US" sz="1200" i="1" kern="1200" dirty="0" smtClean="0">
                <a:solidFill>
                  <a:schemeClr val="tx1"/>
                </a:solidFill>
                <a:effectLst/>
                <a:latin typeface="+mn-lt"/>
                <a:ea typeface="+mn-ea"/>
                <a:cs typeface="+mn-cs"/>
              </a:rPr>
              <a:t>      (Name </a:t>
            </a:r>
            <a:r>
              <a:rPr lang="en-US" sz="1200" i="1" kern="1200" dirty="0" err="1" smtClean="0">
                <a:solidFill>
                  <a:schemeClr val="tx1"/>
                </a:solidFill>
                <a:effectLst/>
                <a:latin typeface="+mn-lt"/>
                <a:ea typeface="+mn-ea"/>
                <a:cs typeface="+mn-cs"/>
              </a:rPr>
              <a:t>Name</a:t>
            </a:r>
            <a:r>
              <a:rPr lang="en-US" sz="1200" i="1" kern="1200" dirty="0" smtClean="0">
                <a:solidFill>
                  <a:schemeClr val="tx1"/>
                </a:solidFill>
                <a:effectLst/>
                <a:latin typeface="+mn-lt"/>
                <a:ea typeface="+mn-ea"/>
                <a:cs typeface="+mn-cs"/>
              </a:rPr>
              <a:t>,       -- second result set definition starts here</a:t>
            </a:r>
          </a:p>
          <a:p>
            <a:r>
              <a:rPr lang="en-US" sz="1200" i="1" kern="1200" dirty="0" smtClean="0">
                <a:solidFill>
                  <a:schemeClr val="tx1"/>
                </a:solidFill>
                <a:effectLst/>
                <a:latin typeface="+mn-lt"/>
                <a:ea typeface="+mn-ea"/>
                <a:cs typeface="+mn-cs"/>
              </a:rPr>
              <a:t>      </a:t>
            </a:r>
            <a:r>
              <a:rPr lang="en-US" sz="1200" i="1" kern="1200" dirty="0" err="1" smtClean="0">
                <a:solidFill>
                  <a:schemeClr val="tx1"/>
                </a:solidFill>
                <a:effectLst/>
                <a:latin typeface="+mn-lt"/>
                <a:ea typeface="+mn-ea"/>
                <a:cs typeface="+mn-cs"/>
              </a:rPr>
              <a:t>NumberOfOrders</a:t>
            </a:r>
            <a:r>
              <a:rPr lang="en-US" sz="1200" i="1" kern="1200" dirty="0" smtClean="0">
                <a:solidFill>
                  <a:schemeClr val="tx1"/>
                </a:solidFill>
                <a:effectLst/>
                <a:latin typeface="+mn-lt"/>
                <a:ea typeface="+mn-ea"/>
                <a:cs typeface="+mn-cs"/>
              </a:rPr>
              <a:t> </a:t>
            </a:r>
            <a:r>
              <a:rPr lang="en-US" sz="1200" i="1" kern="1200" dirty="0" err="1" smtClean="0">
                <a:solidFill>
                  <a:schemeClr val="tx1"/>
                </a:solidFill>
                <a:effectLst/>
                <a:latin typeface="+mn-lt"/>
                <a:ea typeface="+mn-ea"/>
                <a:cs typeface="+mn-cs"/>
              </a:rPr>
              <a:t>int</a:t>
            </a:r>
            <a:r>
              <a:rPr lang="en-US" sz="1200" i="1" kern="1200" dirty="0" smtClean="0">
                <a:solidFill>
                  <a:schemeClr val="tx1"/>
                </a:solidFill>
                <a:effectLst/>
                <a:latin typeface="+mn-lt"/>
                <a:ea typeface="+mn-ea"/>
                <a:cs typeface="+mn-cs"/>
              </a:rPr>
              <a:t>)</a:t>
            </a:r>
          </a:p>
          <a:p>
            <a:r>
              <a:rPr lang="en-US" sz="1200" i="1" kern="1200" dirty="0" smtClean="0">
                <a:solidFill>
                  <a:schemeClr val="tx1"/>
                </a:solidFill>
                <a:effectLst/>
                <a:latin typeface="+mn-lt"/>
                <a:ea typeface="+mn-ea"/>
                <a:cs typeface="+mn-cs"/>
              </a:rPr>
              <a:t>  );</a:t>
            </a:r>
          </a:p>
          <a:p>
            <a:endParaRPr lang="en-US" dirty="0" smtClean="0"/>
          </a:p>
          <a:p>
            <a:r>
              <a:rPr lang="en-US" dirty="0" smtClean="0"/>
              <a:t>The context in which a string or command is executed can be explicitly set. Parameters can be supplied either by using value or by using @</a:t>
            </a:r>
            <a:r>
              <a:rPr lang="en-US" dirty="0" err="1" smtClean="0"/>
              <a:t>parameter_name</a:t>
            </a:r>
            <a:r>
              <a:rPr lang="en-US" dirty="0" smtClean="0"/>
              <a:t> = value like so:</a:t>
            </a:r>
          </a:p>
          <a:p>
            <a:endParaRPr lang="en-US" dirty="0" smtClean="0"/>
          </a:p>
          <a:p>
            <a:r>
              <a:rPr lang="en-US" sz="1200" i="1" kern="1200" dirty="0" smtClean="0">
                <a:solidFill>
                  <a:schemeClr val="tx1"/>
                </a:solidFill>
                <a:effectLst/>
                <a:latin typeface="+mn-lt"/>
                <a:ea typeface="+mn-ea"/>
                <a:cs typeface="+mn-cs"/>
              </a:rPr>
              <a:t>EXEC </a:t>
            </a:r>
            <a:r>
              <a:rPr lang="en-US" sz="1200" i="1" kern="1200" dirty="0" err="1" smtClean="0">
                <a:solidFill>
                  <a:schemeClr val="tx1"/>
                </a:solidFill>
                <a:effectLst/>
                <a:latin typeface="+mn-lt"/>
                <a:ea typeface="+mn-ea"/>
                <a:cs typeface="+mn-cs"/>
              </a:rPr>
              <a:t>dbo.uspGetEmployeeManagers</a:t>
            </a:r>
            <a:r>
              <a:rPr lang="en-US" sz="1200" i="1" kern="1200" dirty="0" smtClean="0">
                <a:solidFill>
                  <a:schemeClr val="tx1"/>
                </a:solidFill>
                <a:effectLst/>
                <a:latin typeface="+mn-lt"/>
                <a:ea typeface="+mn-ea"/>
                <a:cs typeface="+mn-cs"/>
              </a:rPr>
              <a:t> @</a:t>
            </a:r>
            <a:r>
              <a:rPr lang="en-US" sz="1200" i="1" kern="1200" dirty="0" err="1" smtClean="0">
                <a:solidFill>
                  <a:schemeClr val="tx1"/>
                </a:solidFill>
                <a:effectLst/>
                <a:latin typeface="+mn-lt"/>
                <a:ea typeface="+mn-ea"/>
                <a:cs typeface="+mn-cs"/>
              </a:rPr>
              <a:t>BusinessEntityID</a:t>
            </a:r>
            <a:r>
              <a:rPr lang="en-US" sz="1200" i="1" kern="1200" dirty="0" smtClean="0">
                <a:solidFill>
                  <a:schemeClr val="tx1"/>
                </a:solidFill>
                <a:effectLst/>
                <a:latin typeface="+mn-lt"/>
                <a:ea typeface="+mn-ea"/>
                <a:cs typeface="+mn-cs"/>
              </a:rPr>
              <a:t> = 6; </a:t>
            </a:r>
          </a:p>
          <a:p>
            <a:r>
              <a:rPr lang="en-US" sz="1200" i="1" kern="1200" dirty="0" smtClean="0">
                <a:solidFill>
                  <a:schemeClr val="tx1"/>
                </a:solidFill>
                <a:effectLst/>
                <a:latin typeface="+mn-lt"/>
                <a:ea typeface="+mn-ea"/>
                <a:cs typeface="+mn-cs"/>
              </a:rPr>
              <a:t>GO</a:t>
            </a:r>
          </a:p>
          <a:p>
            <a:endParaRPr lang="en-US" dirty="0" smtClean="0"/>
          </a:p>
          <a:p>
            <a:r>
              <a:rPr lang="en-US" dirty="0" smtClean="0"/>
              <a:t>It is still a best practice to specify a login or user that has the least privileges required to perform the operations that are defined in the statement or module. For example, do not specify a login name, which has server-level permissions, if only database-level permissions are required; or do not specify a database owner account unless those permissions are required.</a:t>
            </a:r>
          </a:p>
          <a:p>
            <a:endParaRPr lang="en-US" dirty="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7</a:t>
            </a:fld>
            <a:endParaRPr lang="en-US" dirty="0"/>
          </a:p>
        </p:txBody>
      </p:sp>
    </p:spTree>
    <p:extLst>
      <p:ext uri="{BB962C8B-B14F-4D97-AF65-F5344CB8AC3E}">
        <p14:creationId xmlns:p14="http://schemas.microsoft.com/office/powerpoint/2010/main" val="24399767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Applications sometime need more insight into the SQL script result set. In the past, you needed to write a complicated script to query system tables or views to get all the information. In SQL Server 2012, the new system stored procedure </a:t>
            </a:r>
            <a:r>
              <a:rPr lang="en-US" sz="1200" kern="1200" dirty="0" err="1" smtClean="0">
                <a:solidFill>
                  <a:schemeClr val="tx1"/>
                </a:solidFill>
                <a:effectLst/>
                <a:latin typeface="+mn-lt"/>
                <a:ea typeface="+mn-ea"/>
                <a:cs typeface="+mn-cs"/>
              </a:rPr>
              <a:t>sp_describe_first_result_set</a:t>
            </a:r>
            <a:r>
              <a:rPr lang="en-US" sz="1200" kern="1200" dirty="0" smtClean="0">
                <a:solidFill>
                  <a:schemeClr val="tx1"/>
                </a:solidFill>
                <a:effectLst/>
                <a:latin typeface="+mn-lt"/>
                <a:ea typeface="+mn-ea"/>
                <a:cs typeface="+mn-cs"/>
              </a:rPr>
              <a:t> makes the work trivial.</a:t>
            </a:r>
          </a:p>
          <a:p>
            <a:endParaRPr lang="en-US" sz="1200" kern="1200" dirty="0" smtClean="0">
              <a:solidFill>
                <a:schemeClr val="tx1"/>
              </a:solidFill>
              <a:effectLst/>
              <a:latin typeface="+mn-lt"/>
              <a:ea typeface="+mn-ea"/>
              <a:cs typeface="+mn-cs"/>
            </a:endParaRPr>
          </a:p>
          <a:p>
            <a:r>
              <a:rPr lang="en-US" sz="1200" i="1" kern="1200" dirty="0" err="1" smtClean="0">
                <a:solidFill>
                  <a:schemeClr val="tx1"/>
                </a:solidFill>
                <a:effectLst/>
                <a:latin typeface="+mn-lt"/>
                <a:ea typeface="+mn-ea"/>
                <a:cs typeface="+mn-cs"/>
              </a:rPr>
              <a:t>sp_describe_first_result_set</a:t>
            </a:r>
            <a:r>
              <a:rPr lang="en-US" sz="1200" i="1" kern="1200" dirty="0" smtClean="0">
                <a:solidFill>
                  <a:schemeClr val="tx1"/>
                </a:solidFill>
                <a:effectLst/>
                <a:latin typeface="+mn-lt"/>
                <a:ea typeface="+mn-ea"/>
                <a:cs typeface="+mn-cs"/>
              </a:rPr>
              <a:t> @</a:t>
            </a:r>
            <a:r>
              <a:rPr lang="en-US" sz="1200" i="1" kern="1200" dirty="0" err="1" smtClean="0">
                <a:solidFill>
                  <a:schemeClr val="tx1"/>
                </a:solidFill>
                <a:effectLst/>
                <a:latin typeface="+mn-lt"/>
                <a:ea typeface="+mn-ea"/>
                <a:cs typeface="+mn-cs"/>
              </a:rPr>
              <a:t>tsql</a:t>
            </a:r>
            <a:r>
              <a:rPr lang="en-US" sz="1200" i="1" kern="1200" dirty="0" smtClean="0">
                <a:solidFill>
                  <a:schemeClr val="tx1"/>
                </a:solidFill>
                <a:effectLst/>
                <a:latin typeface="+mn-lt"/>
                <a:ea typeface="+mn-ea"/>
                <a:cs typeface="+mn-cs"/>
              </a:rPr>
              <a:t> = N'SELECT </a:t>
            </a:r>
            <a:r>
              <a:rPr lang="en-US" sz="1200" i="1" kern="1200" dirty="0" err="1" smtClean="0">
                <a:solidFill>
                  <a:schemeClr val="tx1"/>
                </a:solidFill>
                <a:effectLst/>
                <a:latin typeface="+mn-lt"/>
                <a:ea typeface="+mn-ea"/>
                <a:cs typeface="+mn-cs"/>
              </a:rPr>
              <a:t>object_id</a:t>
            </a:r>
            <a:r>
              <a:rPr lang="en-US" sz="1200" i="1" kern="1200" dirty="0" smtClean="0">
                <a:solidFill>
                  <a:schemeClr val="tx1"/>
                </a:solidFill>
                <a:effectLst/>
                <a:latin typeface="+mn-lt"/>
                <a:ea typeface="+mn-ea"/>
                <a:cs typeface="+mn-cs"/>
              </a:rPr>
              <a:t>, name, </a:t>
            </a:r>
            <a:r>
              <a:rPr lang="en-US" sz="1200" i="1" kern="1200" dirty="0" err="1" smtClean="0">
                <a:solidFill>
                  <a:schemeClr val="tx1"/>
                </a:solidFill>
                <a:effectLst/>
                <a:latin typeface="+mn-lt"/>
                <a:ea typeface="+mn-ea"/>
                <a:cs typeface="+mn-cs"/>
              </a:rPr>
              <a:t>type_desc</a:t>
            </a:r>
            <a:r>
              <a:rPr lang="en-US" sz="1200" i="1" kern="1200" dirty="0" smtClean="0">
                <a:solidFill>
                  <a:schemeClr val="tx1"/>
                </a:solidFill>
                <a:effectLst/>
                <a:latin typeface="+mn-lt"/>
                <a:ea typeface="+mn-ea"/>
                <a:cs typeface="+mn-cs"/>
              </a:rPr>
              <a:t> FROM </a:t>
            </a:r>
            <a:r>
              <a:rPr lang="en-US" sz="1200" i="1" kern="1200" dirty="0" err="1" smtClean="0">
                <a:solidFill>
                  <a:schemeClr val="tx1"/>
                </a:solidFill>
                <a:effectLst/>
                <a:latin typeface="+mn-lt"/>
                <a:ea typeface="+mn-ea"/>
                <a:cs typeface="+mn-cs"/>
              </a:rPr>
              <a:t>sys.indexes</a:t>
            </a:r>
            <a:r>
              <a:rPr lang="en-US" sz="1200" i="1"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returns information about the query</a:t>
            </a:r>
            <a:r>
              <a:rPr lang="en-US" sz="1200" kern="1200" baseline="0" dirty="0" smtClean="0">
                <a:solidFill>
                  <a:schemeClr val="tx1"/>
                </a:solidFill>
                <a:effectLst/>
                <a:latin typeface="+mn-lt"/>
                <a:ea typeface="+mn-ea"/>
                <a:cs typeface="+mn-cs"/>
              </a:rPr>
              <a:t> including </a:t>
            </a:r>
            <a:r>
              <a:rPr lang="en-US" sz="1200" kern="1200" baseline="0" dirty="0" err="1" smtClean="0">
                <a:solidFill>
                  <a:schemeClr val="tx1"/>
                </a:solidFill>
                <a:effectLst/>
                <a:latin typeface="+mn-lt"/>
                <a:ea typeface="+mn-ea"/>
                <a:cs typeface="+mn-cs"/>
              </a:rPr>
              <a:t>is_hidden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column_ordinal</a:t>
            </a:r>
            <a:r>
              <a:rPr lang="en-US" sz="1200" kern="1200" baseline="0" dirty="0" smtClean="0">
                <a:solidFill>
                  <a:schemeClr val="tx1"/>
                </a:solidFill>
                <a:effectLst/>
                <a:latin typeface="+mn-lt"/>
                <a:ea typeface="+mn-ea"/>
                <a:cs typeface="+mn-cs"/>
              </a:rPr>
              <a:t> name, </a:t>
            </a:r>
            <a:r>
              <a:rPr lang="en-US" sz="1200" kern="1200" baseline="0" dirty="0" err="1" smtClean="0">
                <a:solidFill>
                  <a:schemeClr val="tx1"/>
                </a:solidFill>
                <a:effectLst/>
                <a:latin typeface="+mn-lt"/>
                <a:ea typeface="+mn-ea"/>
                <a:cs typeface="+mn-cs"/>
              </a:rPr>
              <a:t>system_type_name</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max_length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collation_name</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is_xml_document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is_case_sensitive</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is_part_of_unique_key</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is_updateable</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is_computed_column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is_sparse_column_set</a:t>
            </a:r>
            <a:r>
              <a:rPr lang="en-US" sz="1200" kern="1200" baseline="0" dirty="0" smtClean="0">
                <a:solidFill>
                  <a:schemeClr val="tx1"/>
                </a:solidFill>
                <a:effectLst/>
                <a:latin typeface="+mn-lt"/>
                <a:ea typeface="+mn-ea"/>
                <a:cs typeface="+mn-cs"/>
              </a:rPr>
              <a:t>, and much more.</a:t>
            </a:r>
          </a:p>
          <a:p>
            <a:endParaRPr lang="en-US" dirty="0" smtClean="0"/>
          </a:p>
          <a:p>
            <a:r>
              <a:rPr lang="en-US" dirty="0" smtClean="0"/>
              <a:t>The most common use for </a:t>
            </a:r>
            <a:r>
              <a:rPr lang="en-US" dirty="0" err="1" smtClean="0"/>
              <a:t>sp_describe_undeclared_parameters</a:t>
            </a:r>
            <a:r>
              <a:rPr lang="en-US" dirty="0" smtClean="0"/>
              <a:t> is when an application is given a Transact-SQL statement that might contain parameters and must process them in some way. An example is a user interface (such as </a:t>
            </a:r>
            <a:r>
              <a:rPr lang="en-US" dirty="0" err="1" smtClean="0"/>
              <a:t>ODBCTest</a:t>
            </a:r>
            <a:r>
              <a:rPr lang="en-US" dirty="0" smtClean="0"/>
              <a:t> or </a:t>
            </a:r>
            <a:r>
              <a:rPr lang="en-US" dirty="0" err="1" smtClean="0"/>
              <a:t>RowsetViewer</a:t>
            </a:r>
            <a:r>
              <a:rPr lang="en-US" dirty="0" smtClean="0"/>
              <a:t>) where the user provides a query with ODBC parameter syntax. The application must dynamically discover the number of parameters and prompt the user for each one.  It returns similar</a:t>
            </a:r>
            <a:r>
              <a:rPr lang="en-US" baseline="0" dirty="0" smtClean="0"/>
              <a:t> information as </a:t>
            </a:r>
            <a:r>
              <a:rPr lang="en-US" baseline="0" dirty="0" err="1" smtClean="0"/>
              <a:t>sp_describe_first_result_set</a:t>
            </a:r>
            <a:r>
              <a:rPr lang="en-US" baseline="0" dirty="0" smtClean="0"/>
              <a:t>.</a:t>
            </a:r>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8</a:t>
            </a:fld>
            <a:endParaRPr lang="en-US" dirty="0"/>
          </a:p>
        </p:txBody>
      </p:sp>
    </p:spTree>
    <p:extLst>
      <p:ext uri="{BB962C8B-B14F-4D97-AF65-F5344CB8AC3E}">
        <p14:creationId xmlns:p14="http://schemas.microsoft.com/office/powerpoint/2010/main" val="33662477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 Deck Intro Pic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8640" y="2194560"/>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Course Title</a:t>
            </a:r>
            <a:endParaRPr lang="en-US" dirty="0"/>
          </a:p>
        </p:txBody>
      </p:sp>
      <p:sp>
        <p:nvSpPr>
          <p:cNvPr id="3" name="Subtitle 2"/>
          <p:cNvSpPr>
            <a:spLocks noGrp="1"/>
          </p:cNvSpPr>
          <p:nvPr>
            <p:ph type="subTitle" idx="1" hasCustomPrompt="1"/>
          </p:nvPr>
        </p:nvSpPr>
        <p:spPr>
          <a:xfrm>
            <a:off x="640080" y="3291840"/>
            <a:ext cx="8046720" cy="1005840"/>
          </a:xfrm>
        </p:spPr>
        <p:txBody>
          <a:bodyPr>
            <a:normAutofit/>
          </a:bodyPr>
          <a:lstStyle>
            <a:lvl1pPr marL="0" marR="0" indent="0" algn="l" defTabSz="914400" rtl="0" eaLnBrk="1" fontAlgn="auto" latinLnBrk="0" hangingPunct="1">
              <a:lnSpc>
                <a:spcPct val="100000"/>
              </a:lnSpc>
              <a:spcBef>
                <a:spcPct val="20000"/>
              </a:spcBef>
              <a:spcAft>
                <a:spcPts val="0"/>
              </a:spcAft>
              <a:buClrTx/>
              <a:buSzPct val="100000"/>
              <a:buFont typeface="Arial" pitchFamily="34" charset="0"/>
              <a:buNone/>
              <a:tabLst/>
              <a:defRPr sz="2400">
                <a:solidFill>
                  <a:schemeClr val="tx2"/>
                </a:solidFill>
                <a:latin typeface="+mj-lt"/>
              </a:defRPr>
            </a:lvl1pPr>
            <a:lvl2pPr marL="4572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800">
                <a:solidFill>
                  <a:schemeClr val="tx1">
                    <a:lumMod val="75000"/>
                    <a:lumOff val="25000"/>
                  </a:schemeClr>
                </a:solidFill>
              </a:defRPr>
            </a:lvl2pPr>
            <a:lvl3pPr marL="9144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600">
                <a:solidFill>
                  <a:schemeClr val="tx1">
                    <a:lumMod val="75000"/>
                    <a:lumOff val="25000"/>
                  </a:schemeClr>
                </a:solidFill>
              </a:defRPr>
            </a:lvl3pPr>
            <a:lvl4pPr marL="13716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400">
                <a:solidFill>
                  <a:schemeClr val="tx1">
                    <a:lumMod val="75000"/>
                    <a:lumOff val="25000"/>
                  </a:schemeClr>
                </a:solidFill>
              </a:defRPr>
            </a:lvl4pPr>
            <a:lvl5pPr marL="18288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Module Title</a:t>
            </a:r>
            <a:endParaRPr lang="en-US" dirty="0"/>
          </a:p>
        </p:txBody>
      </p:sp>
      <p:sp>
        <p:nvSpPr>
          <p:cNvPr id="17" name="Date Placeholder 3"/>
          <p:cNvSpPr>
            <a:spLocks noGrp="1"/>
          </p:cNvSpPr>
          <p:nvPr>
            <p:ph type="dt" sz="half" idx="10"/>
          </p:nvPr>
        </p:nvSpPr>
        <p:spPr>
          <a:xfrm>
            <a:off x="1371600" y="6474430"/>
            <a:ext cx="838200" cy="365125"/>
          </a:xfrm>
          <a:prstGeom prst="rect">
            <a:avLst/>
          </a:prstGeom>
        </p:spPr>
        <p:txBody>
          <a:bodyPr lIns="45720" anchor="ctr" anchorCtr="0"/>
          <a:lstStyle>
            <a:lvl1pPr algn="l">
              <a:defRPr>
                <a:solidFill>
                  <a:schemeClr val="tx1"/>
                </a:solidFill>
              </a:defRPr>
            </a:lvl1pPr>
          </a:lstStyle>
          <a:p>
            <a:endParaRPr lang="en-US" dirty="0"/>
          </a:p>
        </p:txBody>
      </p:sp>
      <p:sp>
        <p:nvSpPr>
          <p:cNvPr id="21" name="Footer Placeholder 4"/>
          <p:cNvSpPr>
            <a:spLocks noGrp="1"/>
          </p:cNvSpPr>
          <p:nvPr>
            <p:ph type="ftr" sz="quarter" idx="11"/>
          </p:nvPr>
        </p:nvSpPr>
        <p:spPr>
          <a:xfrm>
            <a:off x="2651760" y="6474430"/>
            <a:ext cx="3657600" cy="365125"/>
          </a:xfrm>
          <a:prstGeom prst="rect">
            <a:avLst/>
          </a:prstGeom>
        </p:spPr>
        <p:txBody>
          <a:bodyPr anchor="ctr" anchorCtr="0"/>
          <a:lstStyle>
            <a:lvl1pPr>
              <a:defRPr>
                <a:solidFill>
                  <a:schemeClr val="tx1"/>
                </a:solidFill>
              </a:defRPr>
            </a:lvl1pPr>
          </a:lstStyle>
          <a:p>
            <a:r>
              <a:rPr lang="en-US" dirty="0" smtClean="0"/>
              <a:t>Microsoft Confidential</a:t>
            </a:r>
            <a:endParaRPr lang="en-US" dirty="0"/>
          </a:p>
        </p:txBody>
      </p:sp>
      <p:sp>
        <p:nvSpPr>
          <p:cNvPr id="24" name="Content Placeholder 22"/>
          <p:cNvSpPr>
            <a:spLocks noGrp="1"/>
          </p:cNvSpPr>
          <p:nvPr>
            <p:ph sz="quarter" idx="18" hasCustomPrompt="1"/>
          </p:nvPr>
        </p:nvSpPr>
        <p:spPr>
          <a:xfrm>
            <a:off x="0" y="5796017"/>
            <a:ext cx="2667000" cy="301752"/>
          </a:xfrm>
        </p:spPr>
        <p:txBody>
          <a:bodyPr>
            <a:normAutofit/>
          </a:bodyPr>
          <a:lstStyle>
            <a:lvl1pPr>
              <a:buFont typeface="Arial" pitchFamily="34" charset="0"/>
              <a:buNone/>
              <a:defRPr sz="1200">
                <a:solidFill>
                  <a:schemeClr val="tx1">
                    <a:lumMod val="65000"/>
                    <a:lumOff val="35000"/>
                  </a:schemeClr>
                </a:solidFill>
              </a:defRPr>
            </a:lvl1pPr>
          </a:lstStyle>
          <a:p>
            <a:pPr lvl="0"/>
            <a:r>
              <a:rPr lang="en-US" dirty="0" smtClean="0"/>
              <a:t>Click to enter Presenter Title</a:t>
            </a:r>
            <a:endParaRPr lang="en-US" dirty="0"/>
          </a:p>
        </p:txBody>
      </p:sp>
      <p:sp>
        <p:nvSpPr>
          <p:cNvPr id="25" name="Content Placeholder 22"/>
          <p:cNvSpPr>
            <a:spLocks noGrp="1"/>
          </p:cNvSpPr>
          <p:nvPr>
            <p:ph sz="quarter" idx="19" hasCustomPrompt="1"/>
          </p:nvPr>
        </p:nvSpPr>
        <p:spPr>
          <a:xfrm>
            <a:off x="0" y="6117267"/>
            <a:ext cx="2667000" cy="304800"/>
          </a:xfrm>
        </p:spPr>
        <p:txBody>
          <a:bodyPr>
            <a:normAutofit/>
          </a:bodyPr>
          <a:lstStyle>
            <a:lvl1pPr>
              <a:buFont typeface="Arial" pitchFamily="34" charset="0"/>
              <a:buNone/>
              <a:defRPr sz="1200">
                <a:solidFill>
                  <a:schemeClr val="tx1">
                    <a:lumMod val="65000"/>
                    <a:lumOff val="35000"/>
                  </a:schemeClr>
                </a:solidFill>
              </a:defRPr>
            </a:lvl1pPr>
          </a:lstStyle>
          <a:p>
            <a:pPr lvl="0"/>
            <a:r>
              <a:rPr lang="en-US" dirty="0" smtClean="0"/>
              <a:t>Click to enter Presenter Company</a:t>
            </a:r>
            <a:endParaRPr lang="en-US" dirty="0"/>
          </a:p>
        </p:txBody>
      </p:sp>
      <p:sp>
        <p:nvSpPr>
          <p:cNvPr id="11" name="Content Placeholder 22"/>
          <p:cNvSpPr>
            <a:spLocks noGrp="1"/>
          </p:cNvSpPr>
          <p:nvPr>
            <p:ph sz="quarter" idx="20" hasCustomPrompt="1"/>
          </p:nvPr>
        </p:nvSpPr>
        <p:spPr>
          <a:xfrm>
            <a:off x="0" y="5468183"/>
            <a:ext cx="2667000" cy="301752"/>
          </a:xfrm>
        </p:spPr>
        <p:txBody>
          <a:bodyPr>
            <a:normAutofit/>
          </a:bodyPr>
          <a:lstStyle>
            <a:lvl1pPr>
              <a:buFont typeface="Arial" pitchFamily="34" charset="0"/>
              <a:buNone/>
              <a:defRPr sz="1200">
                <a:solidFill>
                  <a:schemeClr val="tx1">
                    <a:lumMod val="65000"/>
                    <a:lumOff val="35000"/>
                  </a:schemeClr>
                </a:solidFill>
              </a:defRPr>
            </a:lvl1pPr>
          </a:lstStyle>
          <a:p>
            <a:pPr lvl="0"/>
            <a:r>
              <a:rPr lang="en-US" dirty="0" smtClean="0"/>
              <a:t>Click to enter Presenter Name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96383" y="0"/>
            <a:ext cx="3447619" cy="1028571"/>
          </a:xfrm>
          <a:prstGeom prst="rect">
            <a:avLst/>
          </a:prstGeom>
        </p:spPr>
      </p:pic>
    </p:spTree>
    <p:extLst>
      <p:ext uri="{BB962C8B-B14F-4D97-AF65-F5344CB8AC3E}">
        <p14:creationId xmlns:p14="http://schemas.microsoft.com/office/powerpoint/2010/main" val="74697912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3.1 Action Plan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Action Plan</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97963158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3.2 Demo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Demonstration</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296907620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3.3 Activity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Activity</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97963158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3.4 Discussion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Discussion</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273103355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3.5 Lab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Lab</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1698755575"/>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3.6 Multimedia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Multimedia</a:t>
            </a:r>
          </a:p>
        </p:txBody>
      </p:sp>
      <p:pic>
        <p:nvPicPr>
          <p:cNvPr id="16" name="Pictur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24800" y="6406858"/>
            <a:ext cx="1225402" cy="451143"/>
          </a:xfrm>
          <a:prstGeom prst="rect">
            <a:avLst/>
          </a:prstGeom>
        </p:spPr>
      </p:pic>
      <p:pic>
        <p:nvPicPr>
          <p:cNvPr id="12" name="Picture 1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3711488206"/>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4 MS-Closing Pic1">
    <p:bg>
      <p:bgPr>
        <a:solidFill>
          <a:schemeClr val="bg1"/>
        </a:solidFill>
        <a:effectLst/>
      </p:bgPr>
    </p:bg>
    <p:spTree>
      <p:nvGrpSpPr>
        <p:cNvPr id="1" name=""/>
        <p:cNvGrpSpPr/>
        <p:nvPr/>
      </p:nvGrpSpPr>
      <p:grpSpPr>
        <a:xfrm>
          <a:off x="0" y="0"/>
          <a:ext cx="0" cy="0"/>
          <a:chOff x="0" y="0"/>
          <a:chExt cx="0" cy="0"/>
        </a:xfrm>
      </p:grpSpPr>
      <p:sp>
        <p:nvSpPr>
          <p:cNvPr id="11" name="Footer Placeholder 4"/>
          <p:cNvSpPr>
            <a:spLocks noGrp="1"/>
          </p:cNvSpPr>
          <p:nvPr>
            <p:ph type="ftr" sz="quarter" idx="11"/>
          </p:nvPr>
        </p:nvSpPr>
        <p:spPr>
          <a:xfrm>
            <a:off x="2651760" y="6474430"/>
            <a:ext cx="3657600" cy="365125"/>
          </a:xfrm>
          <a:prstGeom prst="rect">
            <a:avLst/>
          </a:prstGeom>
        </p:spPr>
        <p:txBody>
          <a:bodyPr anchor="ctr" anchorCtr="0"/>
          <a:lstStyle>
            <a:lvl1pPr>
              <a:defRPr>
                <a:solidFill>
                  <a:schemeClr val="tx1"/>
                </a:solidFill>
              </a:defRPr>
            </a:lvl1pPr>
          </a:lstStyle>
          <a:p>
            <a:r>
              <a:rPr lang="en-US" dirty="0" smtClean="0"/>
              <a:t>Microsoft Confidential</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95600" y="1437167"/>
            <a:ext cx="5280660" cy="4080511"/>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Tree>
    <p:extLst>
      <p:ext uri="{BB962C8B-B14F-4D97-AF65-F5344CB8AC3E}">
        <p14:creationId xmlns:p14="http://schemas.microsoft.com/office/powerpoint/2010/main" val="1440141196"/>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5 Legal">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228600"/>
            <a:ext cx="8531352" cy="411480"/>
          </a:xfrm>
        </p:spPr>
        <p:txBody>
          <a:bodyPr>
            <a:noAutofit/>
          </a:bodyPr>
          <a:lstStyle>
            <a:lvl1pPr>
              <a:defRPr sz="2400">
                <a:solidFill>
                  <a:schemeClr val="tx2"/>
                </a:solidFill>
              </a:defRPr>
            </a:lvl1pPr>
          </a:lstStyle>
          <a:p>
            <a:r>
              <a:rPr lang="en-US" smtClean="0"/>
              <a:t>Click to edit Master title style</a:t>
            </a:r>
            <a:endParaRPr lang="en-US" dirty="0"/>
          </a:p>
        </p:txBody>
      </p:sp>
      <p:sp>
        <p:nvSpPr>
          <p:cNvPr id="20" name="Text Placeholder 19"/>
          <p:cNvSpPr>
            <a:spLocks noGrp="1"/>
          </p:cNvSpPr>
          <p:nvPr>
            <p:ph type="body" sz="quarter" idx="13"/>
          </p:nvPr>
        </p:nvSpPr>
        <p:spPr>
          <a:xfrm>
            <a:off x="304800" y="914400"/>
            <a:ext cx="8531352" cy="2286000"/>
          </a:xfrm>
        </p:spPr>
        <p:txBody>
          <a:bodyPr>
            <a:normAutofit/>
          </a:bodyPr>
          <a:lstStyle>
            <a:lvl1pPr marL="112713" indent="6350">
              <a:spcAft>
                <a:spcPts val="300"/>
              </a:spcAft>
              <a:buFont typeface="Arial" pitchFamily="34" charset="0"/>
              <a:buNone/>
              <a:defRPr sz="1050"/>
            </a:lvl1pPr>
            <a:lvl2pPr marL="112713" indent="6350">
              <a:buFont typeface="Arial" pitchFamily="34" charset="0"/>
              <a:buNone/>
              <a:defRPr/>
            </a:lvl2pPr>
            <a:lvl3pPr marL="112713" indent="6350">
              <a:buFont typeface="Arial" pitchFamily="34" charset="0"/>
              <a:buNone/>
              <a:defRPr/>
            </a:lvl3pPr>
            <a:lvl4pPr marL="112713" indent="6350">
              <a:buFont typeface="Arial" pitchFamily="34" charset="0"/>
              <a:buNone/>
              <a:defRPr/>
            </a:lvl4pPr>
            <a:lvl5pPr marL="112713" indent="6350">
              <a:buFont typeface="Arial" pitchFamily="34" charset="0"/>
              <a:buNone/>
              <a:defRPr/>
            </a:lvl5pPr>
          </a:lstStyle>
          <a:p>
            <a:pPr lvl="0"/>
            <a:r>
              <a:rPr lang="en-US" smtClean="0"/>
              <a:t>Click to edit Master text styles</a:t>
            </a:r>
          </a:p>
        </p:txBody>
      </p:sp>
      <p:sp>
        <p:nvSpPr>
          <p:cNvPr id="24" name="Text Placeholder 19"/>
          <p:cNvSpPr>
            <a:spLocks noGrp="1"/>
          </p:cNvSpPr>
          <p:nvPr>
            <p:ph type="body" sz="quarter" idx="14"/>
          </p:nvPr>
        </p:nvSpPr>
        <p:spPr>
          <a:xfrm>
            <a:off x="304800" y="3962400"/>
            <a:ext cx="8531352" cy="2286000"/>
          </a:xfrm>
        </p:spPr>
        <p:txBody>
          <a:bodyPr>
            <a:normAutofit/>
          </a:bodyPr>
          <a:lstStyle>
            <a:lvl1pPr marL="112713" indent="6350">
              <a:spcAft>
                <a:spcPts val="300"/>
              </a:spcAft>
              <a:buFont typeface="Arial" pitchFamily="34" charset="0"/>
              <a:buNone/>
              <a:defRPr sz="1050"/>
            </a:lvl1pPr>
            <a:lvl2pPr marL="112713" indent="6350">
              <a:buFont typeface="Arial" pitchFamily="34" charset="0"/>
              <a:buNone/>
              <a:defRPr/>
            </a:lvl2pPr>
            <a:lvl3pPr marL="112713" indent="6350">
              <a:buFont typeface="Arial" pitchFamily="34" charset="0"/>
              <a:buNone/>
              <a:defRPr/>
            </a:lvl3pPr>
            <a:lvl4pPr marL="112713" indent="6350">
              <a:buFont typeface="Arial" pitchFamily="34" charset="0"/>
              <a:buNone/>
              <a:defRPr/>
            </a:lvl4pPr>
            <a:lvl5pPr marL="112713" indent="6350">
              <a:buFont typeface="Arial" pitchFamily="34" charset="0"/>
              <a:buNone/>
              <a:defRPr/>
            </a:lvl5pPr>
          </a:lstStyle>
          <a:p>
            <a:pPr lvl="0"/>
            <a:r>
              <a:rPr lang="en-US" smtClean="0"/>
              <a:t>Click to edit Master text styles</a:t>
            </a:r>
          </a:p>
        </p:txBody>
      </p:sp>
      <p:sp>
        <p:nvSpPr>
          <p:cNvPr id="26" name="Text Placeholder 25"/>
          <p:cNvSpPr>
            <a:spLocks noGrp="1"/>
          </p:cNvSpPr>
          <p:nvPr>
            <p:ph type="body" sz="quarter" idx="15"/>
          </p:nvPr>
        </p:nvSpPr>
        <p:spPr>
          <a:xfrm>
            <a:off x="304800" y="3276600"/>
            <a:ext cx="8531352" cy="411480"/>
          </a:xfrm>
        </p:spPr>
        <p:txBody>
          <a:bodyPr>
            <a:noAutofit/>
          </a:bodyPr>
          <a:lstStyle>
            <a:lvl1pPr>
              <a:buFont typeface="Arial" pitchFamily="34" charset="0"/>
              <a:buNone/>
              <a:defRPr sz="2400">
                <a:solidFill>
                  <a:schemeClr val="tx2"/>
                </a:solidFill>
                <a:latin typeface="+mj-lt"/>
              </a:defRPr>
            </a:lvl1pPr>
            <a:lvl2pPr>
              <a:buFont typeface="Arial" pitchFamily="34" charset="0"/>
              <a:buNone/>
              <a:defRPr sz="2200"/>
            </a:lvl2pPr>
            <a:lvl3pPr>
              <a:buFont typeface="Arial" pitchFamily="34" charset="0"/>
              <a:buNone/>
              <a:defRPr sz="2200"/>
            </a:lvl3pPr>
            <a:lvl4pPr>
              <a:buFont typeface="Arial" pitchFamily="34" charset="0"/>
              <a:buNone/>
              <a:defRPr sz="2200"/>
            </a:lvl4pPr>
            <a:lvl5pPr>
              <a:buFont typeface="Arial" pitchFamily="34" charset="0"/>
              <a:buNone/>
              <a:defRPr sz="2200"/>
            </a:lvl5pPr>
          </a:lstStyle>
          <a:p>
            <a:pPr lvl="0"/>
            <a:r>
              <a:rPr lang="en-US" smtClean="0"/>
              <a:t>Click to edit Master text styles</a:t>
            </a:r>
          </a:p>
        </p:txBody>
      </p:sp>
      <p:sp>
        <p:nvSpPr>
          <p:cNvPr id="30" name="Text Placeholder 29"/>
          <p:cNvSpPr>
            <a:spLocks noGrp="1"/>
          </p:cNvSpPr>
          <p:nvPr>
            <p:ph type="body" sz="quarter" idx="17"/>
          </p:nvPr>
        </p:nvSpPr>
        <p:spPr>
          <a:xfrm>
            <a:off x="304800" y="3725672"/>
            <a:ext cx="5486400" cy="228600"/>
          </a:xfrm>
        </p:spPr>
        <p:txBody>
          <a:bodyPr lIns="182880" tIns="0" rIns="182880" bIns="0" anchor="ctr" anchorCtr="0">
            <a:noAutofit/>
          </a:bodyPr>
          <a:lstStyle>
            <a:lvl1pPr marL="0" indent="0">
              <a:spcBef>
                <a:spcPts val="0"/>
              </a:spcBef>
              <a:buFont typeface="Arial" pitchFamily="34" charset="0"/>
              <a:buNone/>
              <a:defRPr sz="1050" b="0">
                <a:solidFill>
                  <a:schemeClr val="bg2"/>
                </a:solidFill>
              </a:defRPr>
            </a:lvl1pPr>
            <a:lvl2pPr marL="112713" indent="6350">
              <a:buFont typeface="Arial" pitchFamily="34" charset="0"/>
              <a:buNone/>
              <a:defRPr sz="1050"/>
            </a:lvl2pPr>
            <a:lvl3pPr marL="112713" indent="6350">
              <a:buFont typeface="Arial" pitchFamily="34" charset="0"/>
              <a:buNone/>
              <a:defRPr sz="1050"/>
            </a:lvl3pPr>
            <a:lvl4pPr marL="112713" indent="6350">
              <a:buFont typeface="Arial" pitchFamily="34" charset="0"/>
              <a:buNone/>
              <a:defRPr sz="1050"/>
            </a:lvl4pPr>
            <a:lvl5pPr marL="112713" indent="6350">
              <a:buFont typeface="Arial" pitchFamily="34" charset="0"/>
              <a:buNone/>
              <a:defRPr sz="1050"/>
            </a:lvl5pPr>
          </a:lstStyle>
          <a:p>
            <a:pPr lvl="0"/>
            <a:r>
              <a:rPr lang="en-US" smtClean="0"/>
              <a:t>Click to edit Master text styles</a:t>
            </a:r>
          </a:p>
        </p:txBody>
      </p:sp>
      <p:sp>
        <p:nvSpPr>
          <p:cNvPr id="14" name="Footer Placeholder 13"/>
          <p:cNvSpPr>
            <a:spLocks noGrp="1"/>
          </p:cNvSpPr>
          <p:nvPr>
            <p:ph type="ftr" sz="quarter" idx="20"/>
          </p:nvPr>
        </p:nvSpPr>
        <p:spPr>
          <a:xfrm>
            <a:off x="304800" y="675640"/>
            <a:ext cx="5486400" cy="228600"/>
          </a:xfrm>
        </p:spPr>
        <p:txBody>
          <a:bodyPr lIns="182880" tIns="0" rIns="182880" bIns="0"/>
          <a:lstStyle>
            <a:lvl1pPr algn="l">
              <a:defRPr sz="1050" b="0">
                <a:solidFill>
                  <a:schemeClr val="bg2"/>
                </a:solidFill>
              </a:defRPr>
            </a:lvl1pPr>
          </a:lstStyle>
          <a:p>
            <a:r>
              <a:rPr lang="en-US" dirty="0" smtClean="0">
                <a:solidFill>
                  <a:srgbClr val="277EB5"/>
                </a:solidFill>
              </a:rPr>
              <a:t>Microsoft Confidential</a:t>
            </a:r>
            <a:endParaRPr lang="en-US" dirty="0">
              <a:solidFill>
                <a:srgbClr val="277EB5"/>
              </a:solidFill>
            </a:endParaRPr>
          </a:p>
        </p:txBody>
      </p:sp>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18598" y="6406858"/>
            <a:ext cx="1225402" cy="451143"/>
          </a:xfrm>
          <a:prstGeom prst="rect">
            <a:avLst/>
          </a:prstGeom>
        </p:spPr>
      </p:pic>
    </p:spTree>
    <p:extLst>
      <p:ext uri="{BB962C8B-B14F-4D97-AF65-F5344CB8AC3E}">
        <p14:creationId xmlns:p14="http://schemas.microsoft.com/office/powerpoint/2010/main" val="195223850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 Section Intro Pic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8640" y="2194560"/>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Section title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2"/>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2"/>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Section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292561547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1 Topic Title_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hasCustomPrompt="1"/>
          </p:nvPr>
        </p:nvSpPr>
        <p:spPr>
          <a:xfrm>
            <a:off x="304800" y="152400"/>
            <a:ext cx="8534400" cy="914400"/>
          </a:xfrm>
        </p:spPr>
        <p:txBody>
          <a:bodyPr anchor="b" anchorCtr="0">
            <a:normAutofit/>
          </a:bodyPr>
          <a:lstStyle>
            <a:lvl1pPr>
              <a:defRPr sz="3200">
                <a:solidFill>
                  <a:schemeClr val="tx2"/>
                </a:solidFill>
              </a:defRPr>
            </a:lvl1pPr>
          </a:lstStyle>
          <a:p>
            <a:r>
              <a:rPr lang="en-US" dirty="0" smtClean="0"/>
              <a:t>Click to edit Topic title</a:t>
            </a:r>
            <a:endParaRPr lang="en-US" dirty="0"/>
          </a:p>
        </p:txBody>
      </p:sp>
      <p:sp>
        <p:nvSpPr>
          <p:cNvPr id="3" name="Content Placeholder 2"/>
          <p:cNvSpPr>
            <a:spLocks noGrp="1"/>
          </p:cNvSpPr>
          <p:nvPr>
            <p:ph idx="1" hasCustomPrompt="1"/>
          </p:nvPr>
        </p:nvSpPr>
        <p:spPr>
          <a:xfrm>
            <a:off x="304800" y="1188720"/>
            <a:ext cx="8534400" cy="5166360"/>
          </a:xfrm>
        </p:spPr>
        <p:txBody>
          <a:bodyPr/>
          <a:lstStyle>
            <a:lvl1pPr>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smtClean="0"/>
              <a:t>Click to edit Topic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sp>
        <p:nvSpPr>
          <p:cNvPr id="19"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20"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2873714884"/>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2 Topic Title_Subtitle_Content">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hasCustomPrompt="1"/>
          </p:nvPr>
        </p:nvSpPr>
        <p:spPr>
          <a:xfrm>
            <a:off x="304800" y="152400"/>
            <a:ext cx="8534400" cy="533400"/>
          </a:xfrm>
        </p:spPr>
        <p:txBody>
          <a:bodyPr>
            <a:noAutofit/>
          </a:bodyPr>
          <a:lstStyle>
            <a:lvl1pPr>
              <a:defRPr sz="3200">
                <a:solidFill>
                  <a:schemeClr val="tx2"/>
                </a:solidFill>
              </a:defRPr>
            </a:lvl1pPr>
          </a:lstStyle>
          <a:p>
            <a:r>
              <a:rPr lang="en-US" dirty="0" smtClean="0"/>
              <a:t>Click to edit Topic title</a:t>
            </a:r>
            <a:endParaRPr lang="en-US" dirty="0"/>
          </a:p>
        </p:txBody>
      </p:sp>
      <p:sp>
        <p:nvSpPr>
          <p:cNvPr id="8" name="Text Placeholder 7"/>
          <p:cNvSpPr>
            <a:spLocks noGrp="1"/>
          </p:cNvSpPr>
          <p:nvPr>
            <p:ph type="body" sz="quarter" idx="13" hasCustomPrompt="1"/>
          </p:nvPr>
        </p:nvSpPr>
        <p:spPr>
          <a:xfrm>
            <a:off x="304800" y="1188720"/>
            <a:ext cx="8534400" cy="5166360"/>
          </a:xfrm>
        </p:spPr>
        <p:txBody>
          <a:bodyPr/>
          <a:lstStyle>
            <a:lvl1pPr>
              <a:buSzPct val="100000"/>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smtClean="0"/>
              <a:t>Click to edit Topic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4" hasCustomPrompt="1"/>
          </p:nvPr>
        </p:nvSpPr>
        <p:spPr>
          <a:xfrm>
            <a:off x="457200" y="685800"/>
            <a:ext cx="8382000" cy="457200"/>
          </a:xfrm>
        </p:spPr>
        <p:txBody>
          <a:bodyPr>
            <a:noAutofit/>
          </a:bodyPr>
          <a:lstStyle>
            <a:lvl1pPr>
              <a:buFont typeface="Arial" pitchFamily="34" charset="0"/>
              <a:buNone/>
              <a:defRPr sz="2400" baseline="0">
                <a:solidFill>
                  <a:schemeClr val="bg2"/>
                </a:solidFill>
                <a:latin typeface="+mj-lt"/>
              </a:defRPr>
            </a:lvl1pPr>
          </a:lstStyle>
          <a:p>
            <a:pPr lvl="0"/>
            <a:r>
              <a:rPr lang="en-US" dirty="0" smtClean="0"/>
              <a:t>Click to edit Topic Subtitle</a:t>
            </a:r>
          </a:p>
        </p:txBody>
      </p:sp>
      <p:sp>
        <p:nvSpPr>
          <p:cNvPr id="30"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31"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sp>
        <p:nvSpPr>
          <p:cNvPr id="32"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617870004"/>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2.3 Title Only">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137247"/>
            <a:ext cx="8534400" cy="914400"/>
          </a:xfrm>
        </p:spPr>
        <p:txBody>
          <a:bodyPr anchor="b" anchorCtr="0">
            <a:normAutofit/>
          </a:bodyPr>
          <a:lstStyle>
            <a:lvl1pPr>
              <a:defRPr sz="3200">
                <a:solidFill>
                  <a:schemeClr val="tx2"/>
                </a:solidFill>
              </a:defRPr>
            </a:lvl1pPr>
          </a:lstStyle>
          <a:p>
            <a:r>
              <a:rPr lang="en-US" smtClean="0"/>
              <a:t>Click to edit Master title style</a:t>
            </a:r>
            <a:endParaRPr lang="en-US" dirty="0"/>
          </a:p>
        </p:txBody>
      </p:sp>
      <p:sp>
        <p:nvSpPr>
          <p:cNvPr id="22" name="Footer Placeholder 4"/>
          <p:cNvSpPr>
            <a:spLocks noGrp="1"/>
          </p:cNvSpPr>
          <p:nvPr>
            <p:ph type="ftr" sz="quarter" idx="11"/>
          </p:nvPr>
        </p:nvSpPr>
        <p:spPr>
          <a:xfrm>
            <a:off x="2651760" y="6476303"/>
            <a:ext cx="3657600" cy="365125"/>
          </a:xfrm>
          <a:prstGeom prst="rect">
            <a:avLst/>
          </a:prstGeom>
        </p:spPr>
        <p:txBody>
          <a:bodyPr anchor="ctr" anchorCtr="0"/>
          <a:lstStyle>
            <a:lvl1pP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sp>
        <p:nvSpPr>
          <p:cNvPr id="23"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24"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621805852"/>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4 Title_Subtitle Only">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152400"/>
            <a:ext cx="8534400" cy="533400"/>
          </a:xfrm>
        </p:spPr>
        <p:txBody>
          <a:bodyPr/>
          <a:lstStyle>
            <a:lvl1pPr>
              <a:defRPr>
                <a:solidFill>
                  <a:schemeClr val="tx2"/>
                </a:solidFill>
              </a:defRPr>
            </a:lvl1pPr>
          </a:lstStyle>
          <a:p>
            <a:r>
              <a:rPr lang="en-US" smtClean="0"/>
              <a:t>Click to edit Master title style</a:t>
            </a:r>
            <a:endParaRPr lang="en-US" dirty="0"/>
          </a:p>
        </p:txBody>
      </p:sp>
      <p:sp>
        <p:nvSpPr>
          <p:cNvPr id="8" name="Text Placeholder 9"/>
          <p:cNvSpPr>
            <a:spLocks noGrp="1"/>
          </p:cNvSpPr>
          <p:nvPr>
            <p:ph type="body" sz="quarter" idx="14"/>
          </p:nvPr>
        </p:nvSpPr>
        <p:spPr>
          <a:xfrm>
            <a:off x="457200" y="712434"/>
            <a:ext cx="8382000" cy="506767"/>
          </a:xfrm>
        </p:spPr>
        <p:txBody>
          <a:bodyPr>
            <a:noAutofit/>
          </a:bodyPr>
          <a:lstStyle>
            <a:lvl1pPr>
              <a:buFont typeface="Arial" pitchFamily="34" charset="0"/>
              <a:buNone/>
              <a:defRPr sz="2600">
                <a:solidFill>
                  <a:schemeClr val="bg2"/>
                </a:solidFill>
                <a:latin typeface="+mj-lt"/>
              </a:defRPr>
            </a:lvl1pPr>
          </a:lstStyle>
          <a:p>
            <a:pPr lvl="0"/>
            <a:r>
              <a:rPr lang="en-US" smtClean="0"/>
              <a:t>Click to edit Master text styles</a:t>
            </a:r>
          </a:p>
        </p:txBody>
      </p:sp>
      <p:sp>
        <p:nvSpPr>
          <p:cNvPr id="2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2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sp>
        <p:nvSpPr>
          <p:cNvPr id="26"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212839885"/>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5 Topic Title_Caption_Pictur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8" name="Picture 1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155449"/>
            <a:ext cx="3200400" cy="717551"/>
          </a:xfrm>
        </p:spPr>
        <p:txBody>
          <a:bodyPr anchor="b" anchorCtr="0">
            <a:normAutofit/>
          </a:bodyPr>
          <a:lstStyle>
            <a:lvl1pPr algn="l">
              <a:defRPr sz="1800" b="0">
                <a:solidFill>
                  <a:schemeClr val="tx2"/>
                </a:solidFill>
              </a:defRPr>
            </a:lvl1pPr>
          </a:lstStyle>
          <a:p>
            <a:r>
              <a:rPr lang="en-US" smtClean="0"/>
              <a:t>Click to edit Master title style</a:t>
            </a:r>
            <a:endParaRPr lang="en-US" dirty="0"/>
          </a:p>
        </p:txBody>
      </p:sp>
      <p:sp>
        <p:nvSpPr>
          <p:cNvPr id="26"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sp>
        <p:nvSpPr>
          <p:cNvPr id="27"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sp>
        <p:nvSpPr>
          <p:cNvPr id="11" name="Picture Placeholder 14"/>
          <p:cNvSpPr>
            <a:spLocks noGrp="1"/>
          </p:cNvSpPr>
          <p:nvPr>
            <p:ph type="pic" sz="quarter" idx="17"/>
          </p:nvPr>
        </p:nvSpPr>
        <p:spPr>
          <a:xfrm>
            <a:off x="3575304" y="155448"/>
            <a:ext cx="5111496" cy="6126480"/>
          </a:xfrm>
        </p:spPr>
        <p:txBody>
          <a:bodyPr>
            <a:normAutofit/>
          </a:bodyPr>
          <a:lstStyle>
            <a:lvl1pPr>
              <a:buFont typeface="Arial" pitchFamily="34" charset="0"/>
              <a:buNone/>
              <a:defRPr sz="1600"/>
            </a:lvl1pPr>
          </a:lstStyle>
          <a:p>
            <a:r>
              <a:rPr lang="en-US" smtClean="0"/>
              <a:t>Click icon to add picture</a:t>
            </a:r>
            <a:endParaRPr lang="en-US" dirty="0"/>
          </a:p>
        </p:txBody>
      </p:sp>
      <p:sp>
        <p:nvSpPr>
          <p:cNvPr id="13"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14" name="Subtitle 2"/>
          <p:cNvSpPr>
            <a:spLocks noGrp="1"/>
          </p:cNvSpPr>
          <p:nvPr>
            <p:ph type="subTitle" idx="1" hasCustomPrompt="1"/>
          </p:nvPr>
        </p:nvSpPr>
        <p:spPr>
          <a:xfrm>
            <a:off x="304800" y="979967"/>
            <a:ext cx="3200400" cy="5303520"/>
          </a:xfrm>
        </p:spPr>
        <p:txBody>
          <a:bodyPr/>
          <a:lstStyle>
            <a:lvl1pPr marL="236538" marR="0" indent="-225425" algn="l" defTabSz="914400" rtl="0" eaLnBrk="1" fontAlgn="auto" latinLnBrk="0" hangingPunct="1">
              <a:lnSpc>
                <a:spcPct val="100000"/>
              </a:lnSpc>
              <a:spcBef>
                <a:spcPct val="20000"/>
              </a:spcBef>
              <a:spcAft>
                <a:spcPts val="0"/>
              </a:spcAft>
              <a:buClrTx/>
              <a:buSzPct val="100000"/>
              <a:buFontTx/>
              <a:buBlip>
                <a:blip r:embed="rId4"/>
              </a:buBlip>
              <a:tabLst/>
              <a:defRPr sz="1600">
                <a:solidFill>
                  <a:schemeClr val="tx2"/>
                </a:solidFill>
                <a:latin typeface="+mj-lt"/>
              </a:defRPr>
            </a:lvl1pPr>
            <a:lvl2pPr marL="573088" marR="0" indent="-233363" algn="l" defTabSz="914400" rtl="0" eaLnBrk="1" fontAlgn="auto" latinLnBrk="0" hangingPunct="1">
              <a:lnSpc>
                <a:spcPct val="100000"/>
              </a:lnSpc>
              <a:spcBef>
                <a:spcPct val="20000"/>
              </a:spcBef>
              <a:spcAft>
                <a:spcPts val="0"/>
              </a:spcAft>
              <a:buClrTx/>
              <a:buSzPct val="110000"/>
              <a:buFontTx/>
              <a:buBlip>
                <a:blip r:embed="rId4"/>
              </a:buBlip>
              <a:tabLst/>
              <a:defRPr sz="1400">
                <a:solidFill>
                  <a:schemeClr val="tx1">
                    <a:lumMod val="75000"/>
                    <a:lumOff val="25000"/>
                  </a:schemeClr>
                </a:solidFill>
              </a:defRPr>
            </a:lvl2pPr>
            <a:lvl3pPr marL="919163" marR="0" indent="-228600" algn="l" defTabSz="914400" rtl="0" eaLnBrk="1" fontAlgn="auto" latinLnBrk="0" hangingPunct="1">
              <a:lnSpc>
                <a:spcPct val="100000"/>
              </a:lnSpc>
              <a:spcBef>
                <a:spcPct val="20000"/>
              </a:spcBef>
              <a:spcAft>
                <a:spcPts val="0"/>
              </a:spcAft>
              <a:buClrTx/>
              <a:buSzPct val="110000"/>
              <a:buFontTx/>
              <a:buBlip>
                <a:blip r:embed="rId4"/>
              </a:buBlip>
              <a:tabLst/>
              <a:defRPr sz="1200">
                <a:solidFill>
                  <a:schemeClr val="tx1">
                    <a:lumMod val="75000"/>
                    <a:lumOff val="25000"/>
                  </a:schemeClr>
                </a:solidFill>
              </a:defRPr>
            </a:lvl3pPr>
            <a:lvl4pPr marL="1249363" marR="0" indent="-228600" algn="l" defTabSz="914400" rtl="0" eaLnBrk="1" fontAlgn="auto" latinLnBrk="0" hangingPunct="1">
              <a:lnSpc>
                <a:spcPct val="100000"/>
              </a:lnSpc>
              <a:spcBef>
                <a:spcPct val="20000"/>
              </a:spcBef>
              <a:spcAft>
                <a:spcPts val="0"/>
              </a:spcAft>
              <a:buClrTx/>
              <a:buSzPct val="110000"/>
              <a:buFontTx/>
              <a:buBlip>
                <a:blip r:embed="rId4"/>
              </a:buBlip>
              <a:tabLst/>
              <a:defRPr sz="1100">
                <a:solidFill>
                  <a:schemeClr val="tx1">
                    <a:lumMod val="75000"/>
                    <a:lumOff val="25000"/>
                  </a:schemeClr>
                </a:solidFill>
              </a:defRPr>
            </a:lvl4pPr>
            <a:lvl5pPr marL="1600200" marR="0" indent="-228600" algn="l" defTabSz="914400" rtl="0" eaLnBrk="1" fontAlgn="auto" latinLnBrk="0" hangingPunct="1">
              <a:lnSpc>
                <a:spcPct val="100000"/>
              </a:lnSpc>
              <a:spcBef>
                <a:spcPct val="20000"/>
              </a:spcBef>
              <a:spcAft>
                <a:spcPts val="0"/>
              </a:spcAft>
              <a:buClrTx/>
              <a:buSzPct val="110000"/>
              <a:buFontTx/>
              <a:buBlip>
                <a:blip r:embed="rId4"/>
              </a:buBlip>
              <a:tabLst/>
              <a:defRPr sz="10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5" name="Picture 1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82690135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2.6 Picture_Caption_Text">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457200" y="4953000"/>
            <a:ext cx="8305800" cy="566739"/>
          </a:xfrm>
        </p:spPr>
        <p:txBody>
          <a:bodyPr anchor="b">
            <a:normAutofit/>
          </a:bodyPr>
          <a:lstStyle>
            <a:lvl1pPr algn="l">
              <a:defRPr sz="1600" b="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228600" y="155448"/>
            <a:ext cx="8686800" cy="4721352"/>
          </a:xfrm>
        </p:spPr>
        <p:txBody>
          <a:bodyP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5529466"/>
            <a:ext cx="8153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26"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sp>
        <p:nvSpPr>
          <p:cNvPr id="27"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26559513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7 Blank">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3"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sp>
        <p:nvSpPr>
          <p:cNvPr id="24"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sp>
        <p:nvSpPr>
          <p:cNvPr id="8"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41189231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28600"/>
            <a:ext cx="8534400" cy="609600"/>
          </a:xfrm>
          <a:prstGeom prst="rect">
            <a:avLst/>
          </a:prstGeom>
        </p:spPr>
        <p:txBody>
          <a:bodyPr vert="horz" lIns="91440" tIns="4572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4800" y="884237"/>
            <a:ext cx="8458200" cy="5440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4"/>
          <p:cNvSpPr>
            <a:spLocks noGrp="1"/>
          </p:cNvSpPr>
          <p:nvPr>
            <p:ph type="ftr" sz="quarter" idx="3"/>
          </p:nvPr>
        </p:nvSpPr>
        <p:spPr>
          <a:xfrm>
            <a:off x="2651760" y="6472556"/>
            <a:ext cx="3657600" cy="365125"/>
          </a:xfrm>
          <a:prstGeom prst="rect">
            <a:avLst/>
          </a:prstGeom>
        </p:spPr>
        <p:txBody>
          <a:bodyPr anchor="ctr" anchorCtr="0"/>
          <a:lstStyle>
            <a:lvl1pPr algn="ctr">
              <a:defRPr sz="900">
                <a:solidFill>
                  <a:schemeClr val="tx2"/>
                </a:solidFill>
                <a:latin typeface="+mj-lt"/>
              </a:defRPr>
            </a:lvl1pPr>
          </a:lstStyle>
          <a:p>
            <a:r>
              <a:rPr lang="en-US" dirty="0" smtClean="0">
                <a:solidFill>
                  <a:srgbClr val="385593"/>
                </a:solidFill>
              </a:rPr>
              <a:t>Microsoft Confidential</a:t>
            </a:r>
            <a:endParaRPr lang="en-US" dirty="0">
              <a:solidFill>
                <a:srgbClr val="385593"/>
              </a:solidFill>
            </a:endParaRPr>
          </a:p>
        </p:txBody>
      </p:sp>
      <p:sp>
        <p:nvSpPr>
          <p:cNvPr id="16" name="Date Placeholder 3"/>
          <p:cNvSpPr>
            <a:spLocks noGrp="1"/>
          </p:cNvSpPr>
          <p:nvPr>
            <p:ph type="dt" sz="half" idx="2"/>
          </p:nvPr>
        </p:nvSpPr>
        <p:spPr>
          <a:xfrm>
            <a:off x="1371600" y="6474430"/>
            <a:ext cx="838200" cy="365125"/>
          </a:xfrm>
          <a:prstGeom prst="rect">
            <a:avLst/>
          </a:prstGeom>
        </p:spPr>
        <p:txBody>
          <a:bodyPr lIns="45720" anchor="ctr" anchorCtr="0"/>
          <a:lstStyle>
            <a:lvl1pPr algn="l">
              <a:defRPr sz="900">
                <a:solidFill>
                  <a:schemeClr val="tx2"/>
                </a:solidFill>
              </a:defRPr>
            </a:lvl1pPr>
          </a:lstStyle>
          <a:p>
            <a:endParaRPr lang="en-US" dirty="0">
              <a:solidFill>
                <a:srgbClr val="385593"/>
              </a:solidFill>
            </a:endParaRPr>
          </a:p>
        </p:txBody>
      </p:sp>
      <p:sp>
        <p:nvSpPr>
          <p:cNvPr id="17" name="Slide Number Placeholder 5"/>
          <p:cNvSpPr>
            <a:spLocks noGrp="1"/>
          </p:cNvSpPr>
          <p:nvPr>
            <p:ph type="sldNum" sz="quarter" idx="4"/>
          </p:nvPr>
        </p:nvSpPr>
        <p:spPr>
          <a:xfrm>
            <a:off x="0" y="6474430"/>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924843656"/>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62" r:id="rId10"/>
    <p:sldLayoutId id="2147483754" r:id="rId11"/>
    <p:sldLayoutId id="2147483763" r:id="rId12"/>
    <p:sldLayoutId id="2147483757" r:id="rId13"/>
    <p:sldLayoutId id="2147483756" r:id="rId14"/>
    <p:sldLayoutId id="2147483761" r:id="rId15"/>
    <p:sldLayoutId id="2147483758" r:id="rId16"/>
    <p:sldLayoutId id="2147483759" r:id="rId17"/>
  </p:sldLayoutIdLst>
  <p:transition/>
  <p:timing>
    <p:tnLst>
      <p:par>
        <p:cTn id="1" dur="indefinite" restart="never" nodeType="tmRoot"/>
      </p:par>
    </p:tnLst>
  </p:timing>
  <p:hf hdr="0" dt="0"/>
  <p:txStyles>
    <p:titleStyle>
      <a:lvl1pPr algn="l" defTabSz="914400" rtl="0" eaLnBrk="1" latinLnBrk="0" hangingPunct="1">
        <a:spcBef>
          <a:spcPct val="0"/>
        </a:spcBef>
        <a:buNone/>
        <a:defRPr sz="3200" kern="1200">
          <a:solidFill>
            <a:schemeClr val="tx2"/>
          </a:solidFill>
          <a:latin typeface="+mj-lt"/>
          <a:ea typeface="+mj-ea"/>
          <a:cs typeface="+mj-cs"/>
        </a:defRPr>
      </a:lvl1pPr>
    </p:titleStyle>
    <p:bodyStyle>
      <a:lvl1pPr marL="342900" indent="-342900" algn="l" defTabSz="914400" rtl="0" eaLnBrk="1" latinLnBrk="0" hangingPunct="1">
        <a:spcBef>
          <a:spcPct val="20000"/>
        </a:spcBef>
        <a:buSzPct val="100000"/>
        <a:buFontTx/>
        <a:buBlip>
          <a:blip r:embed="rId19"/>
        </a:buBlip>
        <a:defRPr sz="2400" kern="1200">
          <a:solidFill>
            <a:schemeClr val="tx1"/>
          </a:solidFill>
          <a:latin typeface="+mn-lt"/>
          <a:ea typeface="+mn-ea"/>
          <a:cs typeface="+mn-cs"/>
        </a:defRPr>
      </a:lvl1pPr>
      <a:lvl2pPr marL="742950" indent="-285750" algn="l" defTabSz="914400" rtl="0" eaLnBrk="1" latinLnBrk="0" hangingPunct="1">
        <a:spcBef>
          <a:spcPct val="20000"/>
        </a:spcBef>
        <a:buSzPct val="110000"/>
        <a:buFontTx/>
        <a:buBlip>
          <a:blip r:embed="rId19"/>
        </a:buBlip>
        <a:defRPr sz="2000" kern="1200">
          <a:solidFill>
            <a:schemeClr val="tx1"/>
          </a:solidFill>
          <a:latin typeface="+mn-lt"/>
          <a:ea typeface="+mn-ea"/>
          <a:cs typeface="+mn-cs"/>
        </a:defRPr>
      </a:lvl2pPr>
      <a:lvl3pPr marL="1143000" indent="-228600" algn="l" defTabSz="914400" rtl="0" eaLnBrk="1" latinLnBrk="0" hangingPunct="1">
        <a:spcBef>
          <a:spcPct val="20000"/>
        </a:spcBef>
        <a:buSzPct val="110000"/>
        <a:buFontTx/>
        <a:buBlip>
          <a:blip r:embed="rId19"/>
        </a:buBlip>
        <a:defRPr sz="1800" kern="1200">
          <a:solidFill>
            <a:schemeClr val="tx1"/>
          </a:solidFill>
          <a:latin typeface="+mn-lt"/>
          <a:ea typeface="+mn-ea"/>
          <a:cs typeface="+mn-cs"/>
        </a:defRPr>
      </a:lvl3pPr>
      <a:lvl4pPr marL="1600200" indent="-228600" algn="l" defTabSz="914400" rtl="0" eaLnBrk="1" latinLnBrk="0" hangingPunct="1">
        <a:spcBef>
          <a:spcPct val="20000"/>
        </a:spcBef>
        <a:buSzPct val="110000"/>
        <a:buFontTx/>
        <a:buBlip>
          <a:blip r:embed="rId19"/>
        </a:buBlip>
        <a:defRPr sz="1600" kern="1200">
          <a:solidFill>
            <a:schemeClr val="tx1"/>
          </a:solidFill>
          <a:latin typeface="+mn-lt"/>
          <a:ea typeface="+mn-ea"/>
          <a:cs typeface="+mn-cs"/>
        </a:defRPr>
      </a:lvl4pPr>
      <a:lvl5pPr marL="2057400" indent="-228600" algn="l" defTabSz="914400" rtl="0" eaLnBrk="1" latinLnBrk="0" hangingPunct="1">
        <a:spcBef>
          <a:spcPct val="20000"/>
        </a:spcBef>
        <a:buSzPct val="110000"/>
        <a:buFontTx/>
        <a:buBlip>
          <a:blip r:embed="rId19"/>
        </a:buBlip>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www.microsoft.com/about/legal/permissions/" TargetMode="External"/><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normAutofit/>
          </a:bodyPr>
          <a:lstStyle/>
          <a:p>
            <a:r>
              <a:rPr lang="en-US"/>
              <a:t>Lesson </a:t>
            </a:r>
            <a:r>
              <a:rPr lang="en-US" smtClean="0"/>
              <a:t>26: </a:t>
            </a:r>
            <a:r>
              <a:rPr lang="en-US" dirty="0"/>
              <a:t>New T-SQL in SQL 2012</a:t>
            </a:r>
          </a:p>
        </p:txBody>
      </p:sp>
      <p:sp>
        <p:nvSpPr>
          <p:cNvPr id="10" name="Content Placeholder 9"/>
          <p:cNvSpPr>
            <a:spLocks noGrp="1"/>
          </p:cNvSpPr>
          <p:nvPr>
            <p:ph type="subTitle" idx="1"/>
          </p:nvPr>
        </p:nvSpPr>
        <p:spPr/>
        <p:txBody>
          <a:bodyPr>
            <a:normAutofit/>
          </a:bodyPr>
          <a:lstStyle/>
          <a:p>
            <a:pPr lvl="0"/>
            <a:r>
              <a:rPr lang="en-US" sz="2400" i="1" dirty="0">
                <a:ea typeface="Segoe UI"/>
                <a:cs typeface="Segoe UI"/>
              </a:rPr>
              <a:t>New T-SQL features in SQL 2012 such </a:t>
            </a:r>
            <a:r>
              <a:rPr lang="en-US" sz="2400" i="1" dirty="0" smtClean="0">
                <a:ea typeface="Segoe UI"/>
                <a:cs typeface="Segoe UI"/>
              </a:rPr>
              <a:t>as</a:t>
            </a:r>
          </a:p>
          <a:p>
            <a:pPr marL="742950" lvl="2" indent="-342900">
              <a:buSzPct val="100000"/>
            </a:pPr>
            <a:r>
              <a:rPr lang="en-US" sz="2200" i="1" dirty="0">
                <a:solidFill>
                  <a:schemeClr val="tx2"/>
                </a:solidFill>
                <a:latin typeface="+mj-lt"/>
              </a:rPr>
              <a:t>SEQUENCE</a:t>
            </a:r>
          </a:p>
          <a:p>
            <a:pPr marL="742950" lvl="2" indent="-342900">
              <a:buSzPct val="100000"/>
            </a:pPr>
            <a:r>
              <a:rPr lang="en-US" sz="2200" i="1" dirty="0">
                <a:solidFill>
                  <a:schemeClr val="tx2"/>
                </a:solidFill>
                <a:latin typeface="+mj-lt"/>
              </a:rPr>
              <a:t>PAGE</a:t>
            </a:r>
          </a:p>
          <a:p>
            <a:pPr marL="742950" lvl="2" indent="-342900">
              <a:buSzPct val="100000"/>
            </a:pPr>
            <a:r>
              <a:rPr lang="en-US" sz="2200" i="1" dirty="0">
                <a:solidFill>
                  <a:schemeClr val="tx2"/>
                </a:solidFill>
                <a:latin typeface="+mj-lt"/>
              </a:rPr>
              <a:t>THROW</a:t>
            </a:r>
          </a:p>
          <a:p>
            <a:pPr marL="742950" lvl="2" indent="-342900">
              <a:buSzPct val="100000"/>
            </a:pPr>
            <a:r>
              <a:rPr lang="en-US" sz="2200" i="1" dirty="0">
                <a:solidFill>
                  <a:schemeClr val="tx2"/>
                </a:solidFill>
                <a:latin typeface="+mj-lt"/>
              </a:rPr>
              <a:t>FORMAT</a:t>
            </a:r>
          </a:p>
          <a:p>
            <a:pPr marL="742950" lvl="2" indent="-342900">
              <a:buSzPct val="100000"/>
            </a:pPr>
            <a:r>
              <a:rPr lang="en-US" sz="2200" i="1" dirty="0">
                <a:solidFill>
                  <a:schemeClr val="tx2"/>
                </a:solidFill>
                <a:latin typeface="+mj-lt"/>
              </a:rPr>
              <a:t>CONCAT</a:t>
            </a:r>
          </a:p>
          <a:p>
            <a:pPr lvl="1"/>
            <a:endParaRPr lang="en-US" sz="2200" i="1" dirty="0"/>
          </a:p>
          <a:p>
            <a:pPr lvl="0"/>
            <a:endParaRPr lang="en-US" sz="2400" i="1" dirty="0"/>
          </a:p>
          <a:p>
            <a:pPr lvl="0"/>
            <a:endParaRPr lang="en-US" dirty="0"/>
          </a:p>
        </p:txBody>
      </p:sp>
      <p:sp>
        <p:nvSpPr>
          <p:cNvPr id="2" name="Footer Placeholder 1"/>
          <p:cNvSpPr>
            <a:spLocks noGrp="1"/>
          </p:cNvSpPr>
          <p:nvPr>
            <p:ph type="ftr" sz="quarter" idx="11"/>
          </p:nvPr>
        </p:nvSpPr>
        <p:spPr/>
        <p:txBody>
          <a:bodyPr/>
          <a:lstStyle/>
          <a:p>
            <a:r>
              <a:rPr lang="en-US" dirty="0" smtClean="0">
                <a:solidFill>
                  <a:prstClr val="white"/>
                </a:solidFill>
              </a:rPr>
              <a:t>Microsoft Confidential</a:t>
            </a:r>
            <a:endParaRPr lang="en-US" dirty="0">
              <a:solidFill>
                <a:prstClr val="white"/>
              </a:solidFill>
            </a:endParaRPr>
          </a:p>
        </p:txBody>
      </p:sp>
      <p:sp>
        <p:nvSpPr>
          <p:cNvPr id="3" name="Slide Number Placeholder 2"/>
          <p:cNvSpPr>
            <a:spLocks noGrp="1"/>
          </p:cNvSpPr>
          <p:nvPr>
            <p:ph type="sldNum" sz="quarter" idx="12"/>
          </p:nvPr>
        </p:nvSpPr>
        <p:spPr/>
        <p:txBody>
          <a:bodyPr/>
          <a:lstStyle/>
          <a:p>
            <a:fld id="{026CCAEB-CB17-44EB-A892-4553F1D666B6}" type="slidenum">
              <a:rPr lang="en-US" smtClean="0">
                <a:solidFill>
                  <a:prstClr val="white"/>
                </a:solidFill>
              </a:rPr>
              <a:pPr/>
              <a:t>0</a:t>
            </a:fld>
            <a:endParaRPr lang="en-US" dirty="0">
              <a:solidFill>
                <a:prstClr val="white"/>
              </a:solidFill>
            </a:endParaRPr>
          </a:p>
        </p:txBody>
      </p:sp>
    </p:spTree>
    <p:extLst>
      <p:ext uri="{BB962C8B-B14F-4D97-AF65-F5344CB8AC3E}">
        <p14:creationId xmlns:p14="http://schemas.microsoft.com/office/powerpoint/2010/main" val="902511237"/>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Parse and </a:t>
            </a:r>
            <a:r>
              <a:rPr lang="en-US" dirty="0" err="1"/>
              <a:t>Try_Parse</a:t>
            </a:r>
            <a:endParaRPr lang="en-US" dirty="0"/>
          </a:p>
        </p:txBody>
      </p:sp>
      <p:sp>
        <p:nvSpPr>
          <p:cNvPr id="3" name="Content Placeholder 2"/>
          <p:cNvSpPr>
            <a:spLocks noGrp="1"/>
          </p:cNvSpPr>
          <p:nvPr>
            <p:ph idx="1"/>
          </p:nvPr>
        </p:nvSpPr>
        <p:spPr/>
        <p:txBody>
          <a:bodyPr/>
          <a:lstStyle/>
          <a:p>
            <a:pPr marL="0" indent="0">
              <a:buNone/>
            </a:pPr>
            <a:r>
              <a:rPr lang="en-US" dirty="0" smtClean="0"/>
              <a:t>PARSE</a:t>
            </a:r>
          </a:p>
          <a:p>
            <a:r>
              <a:rPr lang="en-US" dirty="0" smtClean="0"/>
              <a:t>Returns the results of a supplied expression</a:t>
            </a:r>
          </a:p>
          <a:p>
            <a:r>
              <a:rPr lang="en-US" dirty="0" smtClean="0"/>
              <a:t>Only for converting from string to date/time and numbers</a:t>
            </a:r>
          </a:p>
          <a:p>
            <a:r>
              <a:rPr lang="en-US" dirty="0" smtClean="0"/>
              <a:t>CAST and CONVERT should be used for other </a:t>
            </a:r>
            <a:r>
              <a:rPr lang="en-US" dirty="0" err="1" smtClean="0"/>
              <a:t>datatypes</a:t>
            </a:r>
            <a:endParaRPr lang="en-US" dirty="0" smtClean="0"/>
          </a:p>
          <a:p>
            <a:endParaRPr lang="en-US" dirty="0"/>
          </a:p>
          <a:p>
            <a:pPr marL="0" indent="0">
              <a:buNone/>
            </a:pPr>
            <a:r>
              <a:rPr lang="en-US" dirty="0" smtClean="0"/>
              <a:t>TRY_PARSE</a:t>
            </a:r>
          </a:p>
          <a:p>
            <a:r>
              <a:rPr lang="en-US" dirty="0"/>
              <a:t>Returns the result of an expression, translated to the requested data type, or null if the cast fails</a:t>
            </a:r>
            <a:r>
              <a:rPr lang="en-US" dirty="0" smtClean="0"/>
              <a:t>.</a:t>
            </a:r>
          </a:p>
          <a:p>
            <a:r>
              <a:rPr lang="en-US" dirty="0"/>
              <a:t>Only for converting from string to date/time and numbers</a:t>
            </a:r>
          </a:p>
          <a:p>
            <a:r>
              <a:rPr lang="en-US" dirty="0"/>
              <a:t>CAST and CONVERT should be used for other </a:t>
            </a:r>
            <a:r>
              <a:rPr lang="en-US" dirty="0" err="1" smtClean="0"/>
              <a:t>datatypes</a:t>
            </a:r>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9</a:t>
            </a:fld>
            <a:endParaRPr lang="en-US" dirty="0">
              <a:solidFill>
                <a:prstClr val="white"/>
              </a:solidFill>
            </a:endParaRPr>
          </a:p>
        </p:txBody>
      </p:sp>
    </p:spTree>
    <p:extLst>
      <p:ext uri="{BB962C8B-B14F-4D97-AF65-F5344CB8AC3E}">
        <p14:creationId xmlns:p14="http://schemas.microsoft.com/office/powerpoint/2010/main" val="11083843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Try_Convert</a:t>
            </a:r>
            <a:endParaRPr lang="en-US" dirty="0"/>
          </a:p>
        </p:txBody>
      </p:sp>
      <p:sp>
        <p:nvSpPr>
          <p:cNvPr id="3" name="Content Placeholder 2"/>
          <p:cNvSpPr>
            <a:spLocks noGrp="1"/>
          </p:cNvSpPr>
          <p:nvPr>
            <p:ph idx="1"/>
          </p:nvPr>
        </p:nvSpPr>
        <p:spPr/>
        <p:txBody>
          <a:bodyPr/>
          <a:lstStyle/>
          <a:p>
            <a:r>
              <a:rPr lang="en-US" dirty="0" smtClean="0"/>
              <a:t>Returns a value cast to the supplied data type or null</a:t>
            </a:r>
          </a:p>
          <a:p>
            <a:r>
              <a:rPr lang="en-US" dirty="0" smtClean="0"/>
              <a:t>Cuts down on error testing in code</a:t>
            </a:r>
          </a:p>
          <a:p>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10</a:t>
            </a:fld>
            <a:endParaRPr lang="en-US" dirty="0">
              <a:solidFill>
                <a:prstClr val="white"/>
              </a:solidFill>
            </a:endParaRPr>
          </a:p>
        </p:txBody>
      </p:sp>
    </p:spTree>
    <p:extLst>
      <p:ext uri="{BB962C8B-B14F-4D97-AF65-F5344CB8AC3E}">
        <p14:creationId xmlns:p14="http://schemas.microsoft.com/office/powerpoint/2010/main" val="226260331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a:t>
            </a:r>
            <a:endParaRPr lang="en-US" dirty="0"/>
          </a:p>
        </p:txBody>
      </p:sp>
      <p:sp>
        <p:nvSpPr>
          <p:cNvPr id="3" name="Content Placeholder 2"/>
          <p:cNvSpPr>
            <a:spLocks noGrp="1"/>
          </p:cNvSpPr>
          <p:nvPr>
            <p:ph idx="1"/>
          </p:nvPr>
        </p:nvSpPr>
        <p:spPr/>
        <p:txBody>
          <a:bodyPr/>
          <a:lstStyle/>
          <a:p>
            <a:r>
              <a:rPr lang="en-US" dirty="0" smtClean="0"/>
              <a:t>Formats date/times and numbers as strings</a:t>
            </a:r>
          </a:p>
          <a:p>
            <a:r>
              <a:rPr lang="en-US" dirty="0" smtClean="0"/>
              <a:t>Other data types still use CAST or CONVERT</a:t>
            </a:r>
          </a:p>
          <a:p>
            <a:r>
              <a:rPr lang="en-US" dirty="0" smtClean="0"/>
              <a:t>Takes value input and format pattern</a:t>
            </a:r>
          </a:p>
          <a:p>
            <a:r>
              <a:rPr lang="en-US" dirty="0" smtClean="0"/>
              <a:t>Much like the .NET FORMAT</a:t>
            </a:r>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11</a:t>
            </a:fld>
            <a:endParaRPr lang="en-US" dirty="0">
              <a:solidFill>
                <a:prstClr val="white"/>
              </a:solidFill>
            </a:endParaRPr>
          </a:p>
        </p:txBody>
      </p:sp>
    </p:spTree>
    <p:extLst>
      <p:ext uri="{BB962C8B-B14F-4D97-AF65-F5344CB8AC3E}">
        <p14:creationId xmlns:p14="http://schemas.microsoft.com/office/powerpoint/2010/main" val="39542827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DateFromParts</a:t>
            </a:r>
            <a:endParaRPr lang="en-US" dirty="0"/>
          </a:p>
        </p:txBody>
      </p:sp>
      <p:sp>
        <p:nvSpPr>
          <p:cNvPr id="3" name="Content Placeholder 2"/>
          <p:cNvSpPr>
            <a:spLocks noGrp="1"/>
          </p:cNvSpPr>
          <p:nvPr>
            <p:ph idx="1"/>
          </p:nvPr>
        </p:nvSpPr>
        <p:spPr/>
        <p:txBody>
          <a:bodyPr/>
          <a:lstStyle/>
          <a:p>
            <a:r>
              <a:rPr lang="en-US" dirty="0" smtClean="0"/>
              <a:t>Returns a date value from number values for the year, month, and day</a:t>
            </a:r>
          </a:p>
          <a:p>
            <a:r>
              <a:rPr lang="en-US" dirty="0" smtClean="0"/>
              <a:t>DATEFROMPARTS (year, month, day)</a:t>
            </a:r>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12</a:t>
            </a:fld>
            <a:endParaRPr lang="en-US" dirty="0">
              <a:solidFill>
                <a:prstClr val="white"/>
              </a:solidFill>
            </a:endParaRPr>
          </a:p>
        </p:txBody>
      </p:sp>
    </p:spTree>
    <p:extLst>
      <p:ext uri="{BB962C8B-B14F-4D97-AF65-F5344CB8AC3E}">
        <p14:creationId xmlns:p14="http://schemas.microsoft.com/office/powerpoint/2010/main" val="130060471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Choose and IIF</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2800" dirty="0" smtClean="0"/>
              <a:t>CHOOSE</a:t>
            </a:r>
          </a:p>
          <a:p>
            <a:r>
              <a:rPr lang="en-US" sz="2800" dirty="0" smtClean="0"/>
              <a:t>Returns the chosen item from a list</a:t>
            </a:r>
          </a:p>
          <a:p>
            <a:r>
              <a:rPr lang="en-US" sz="2800" dirty="0" smtClean="0"/>
              <a:t>An index item selects the item from the list that follows</a:t>
            </a:r>
          </a:p>
          <a:p>
            <a:r>
              <a:rPr lang="en-US" sz="2800" i="1" dirty="0"/>
              <a:t>SELECT CHOOSE ( 3, 'Manager', 'Director', 'Developer', 'Tester' ) AS Result</a:t>
            </a:r>
            <a:r>
              <a:rPr lang="en-US" sz="2800" i="1" dirty="0" smtClean="0"/>
              <a:t>;</a:t>
            </a:r>
          </a:p>
          <a:p>
            <a:pPr lvl="1"/>
            <a:r>
              <a:rPr lang="en-US" sz="2400" i="1" dirty="0" smtClean="0"/>
              <a:t>Returns ‘Developer’</a:t>
            </a:r>
          </a:p>
          <a:p>
            <a:pPr marL="457200" lvl="1" indent="0">
              <a:buNone/>
            </a:pPr>
            <a:endParaRPr lang="en-US" sz="900" i="1" dirty="0"/>
          </a:p>
          <a:p>
            <a:pPr marL="0" indent="0">
              <a:buNone/>
            </a:pPr>
            <a:r>
              <a:rPr lang="en-US" sz="2800" dirty="0" smtClean="0"/>
              <a:t>IIF</a:t>
            </a:r>
          </a:p>
          <a:p>
            <a:r>
              <a:rPr lang="en-US" sz="2800" dirty="0" smtClean="0"/>
              <a:t>Returns one of two values based on the result of a </a:t>
            </a:r>
            <a:r>
              <a:rPr lang="en-US" sz="2800" dirty="0" err="1" smtClean="0"/>
              <a:t>boolean</a:t>
            </a:r>
            <a:r>
              <a:rPr lang="en-US" sz="2800" dirty="0" smtClean="0"/>
              <a:t> expression.</a:t>
            </a:r>
          </a:p>
          <a:p>
            <a:r>
              <a:rPr lang="en-US" sz="2800" dirty="0" smtClean="0"/>
              <a:t>Much like the IIF in .NET</a:t>
            </a:r>
          </a:p>
          <a:p>
            <a:r>
              <a:rPr lang="en-US" sz="2800" dirty="0" smtClean="0"/>
              <a:t>Can be any data type</a:t>
            </a:r>
          </a:p>
          <a:p>
            <a:r>
              <a:rPr lang="en-US" sz="2800" dirty="0" smtClean="0"/>
              <a:t>A shorthand way to write a case statement</a:t>
            </a:r>
            <a:endParaRPr lang="en-US" sz="2800" dirty="0"/>
          </a:p>
          <a:p>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13</a:t>
            </a:fld>
            <a:endParaRPr lang="en-US" dirty="0">
              <a:solidFill>
                <a:prstClr val="white"/>
              </a:solidFill>
            </a:endParaRPr>
          </a:p>
        </p:txBody>
      </p:sp>
    </p:spTree>
    <p:extLst>
      <p:ext uri="{BB962C8B-B14F-4D97-AF65-F5344CB8AC3E}">
        <p14:creationId xmlns:p14="http://schemas.microsoft.com/office/powerpoint/2010/main" val="73906246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Concat</a:t>
            </a:r>
            <a:endParaRPr lang="en-US" dirty="0"/>
          </a:p>
        </p:txBody>
      </p:sp>
      <p:sp>
        <p:nvSpPr>
          <p:cNvPr id="3" name="Content Placeholder 2"/>
          <p:cNvSpPr>
            <a:spLocks noGrp="1"/>
          </p:cNvSpPr>
          <p:nvPr>
            <p:ph idx="1"/>
          </p:nvPr>
        </p:nvSpPr>
        <p:spPr/>
        <p:txBody>
          <a:bodyPr/>
          <a:lstStyle/>
          <a:p>
            <a:r>
              <a:rPr lang="en-US" dirty="0" smtClean="0"/>
              <a:t>Concatenates 2 or more strings together</a:t>
            </a:r>
          </a:p>
          <a:p>
            <a:r>
              <a:rPr lang="en-US" dirty="0" smtClean="0"/>
              <a:t>Requires a minimum of two strings</a:t>
            </a:r>
          </a:p>
          <a:p>
            <a:r>
              <a:rPr lang="en-US" dirty="0" smtClean="0"/>
              <a:t>Implicitly converts arguments to strings</a:t>
            </a:r>
          </a:p>
          <a:p>
            <a:r>
              <a:rPr lang="en-US" i="1" dirty="0"/>
              <a:t>SELECT CONCAT ( 'Happy ', 'Birthday ', 11, '/', '25' ) AS Result</a:t>
            </a:r>
            <a:r>
              <a:rPr lang="en-US" i="1" dirty="0" smtClean="0"/>
              <a:t>;</a:t>
            </a:r>
          </a:p>
          <a:p>
            <a:pPr lvl="1"/>
            <a:r>
              <a:rPr lang="en-US" i="1" dirty="0" smtClean="0"/>
              <a:t>Returns ‘Happy </a:t>
            </a:r>
            <a:r>
              <a:rPr lang="en-US" i="1" dirty="0"/>
              <a:t>Birthday </a:t>
            </a:r>
            <a:r>
              <a:rPr lang="en-US" i="1" dirty="0" smtClean="0"/>
              <a:t>11/25’</a:t>
            </a:r>
            <a:endParaRPr lang="en-US" i="1" dirty="0"/>
          </a:p>
          <a:p>
            <a:endParaRPr lang="en-US" i="1" dirty="0"/>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14</a:t>
            </a:fld>
            <a:endParaRPr lang="en-US" dirty="0">
              <a:solidFill>
                <a:prstClr val="white"/>
              </a:solidFill>
            </a:endParaRPr>
          </a:p>
        </p:txBody>
      </p:sp>
    </p:spTree>
    <p:extLst>
      <p:ext uri="{BB962C8B-B14F-4D97-AF65-F5344CB8AC3E}">
        <p14:creationId xmlns:p14="http://schemas.microsoft.com/office/powerpoint/2010/main" val="215157315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Optional: Explore </a:t>
            </a:r>
            <a:r>
              <a:rPr lang="en-US" dirty="0" smtClean="0"/>
              <a:t>Use of new T-SQL Commands</a:t>
            </a:r>
            <a:endParaRPr lang="en-US" dirty="0"/>
          </a:p>
        </p:txBody>
      </p:sp>
      <p:sp>
        <p:nvSpPr>
          <p:cNvPr id="3" name="Subtitle 2"/>
          <p:cNvSpPr>
            <a:spLocks noGrp="1"/>
          </p:cNvSpPr>
          <p:nvPr>
            <p:ph type="subTitle" idx="1"/>
          </p:nvPr>
        </p:nvSpPr>
        <p:spPr/>
        <p:txBody>
          <a:bodyPr/>
          <a:lstStyle/>
          <a:p>
            <a:pPr marL="0" indent="0">
              <a:buNone/>
            </a:pPr>
            <a:endParaRPr lang="en-US" dirty="0"/>
          </a:p>
        </p:txBody>
      </p:sp>
      <p:sp>
        <p:nvSpPr>
          <p:cNvPr id="4" name="Footer Placeholder 3"/>
          <p:cNvSpPr>
            <a:spLocks noGrp="1"/>
          </p:cNvSpPr>
          <p:nvPr>
            <p:ph type="ftr" sz="quarter" idx="11"/>
          </p:nvPr>
        </p:nvSpPr>
        <p:spPr/>
        <p:txBody>
          <a:bodyPr/>
          <a:lstStyle/>
          <a:p>
            <a:r>
              <a:rPr lang="en-US" smtClean="0">
                <a:solidFill>
                  <a:prstClr val="black"/>
                </a:solidFill>
              </a:rPr>
              <a:t>Microsoft Confidential</a:t>
            </a:r>
            <a:endParaRPr lang="en-US" dirty="0">
              <a:solidFill>
                <a:prstClr val="black"/>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198035655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Lesson Review </a:t>
            </a:r>
            <a:endParaRPr lang="en-US" dirty="0"/>
          </a:p>
        </p:txBody>
      </p:sp>
      <p:sp>
        <p:nvSpPr>
          <p:cNvPr id="10" name="Content Placeholder 9"/>
          <p:cNvSpPr>
            <a:spLocks noGrp="1"/>
          </p:cNvSpPr>
          <p:nvPr>
            <p:ph idx="1"/>
          </p:nvPr>
        </p:nvSpPr>
        <p:spPr/>
        <p:txBody>
          <a:bodyPr/>
          <a:lstStyle/>
          <a:p>
            <a:r>
              <a:rPr lang="en-US" sz="2800" dirty="0"/>
              <a:t>What command simplifies error presentation in TRY-CATCH statements?</a:t>
            </a:r>
          </a:p>
          <a:p>
            <a:r>
              <a:rPr lang="en-US" sz="2800" dirty="0"/>
              <a:t>What new database object acts like an identity column, but has no associated table?</a:t>
            </a:r>
          </a:p>
          <a:p>
            <a:r>
              <a:rPr lang="en-US" sz="2800" dirty="0"/>
              <a:t>What DMV Returns metadata about  a query and the columns that it returns?</a:t>
            </a:r>
          </a:p>
          <a:p>
            <a:pPr lvl="1"/>
            <a:endParaRPr lang="en-US" dirty="0" smtClean="0"/>
          </a:p>
        </p:txBody>
      </p:sp>
      <p:sp>
        <p:nvSpPr>
          <p:cNvPr id="2" name="Footer Placeholder 1"/>
          <p:cNvSpPr>
            <a:spLocks noGrp="1"/>
          </p:cNvSpPr>
          <p:nvPr>
            <p:ph type="ftr" sz="quarter" idx="11"/>
          </p:nvPr>
        </p:nvSpPr>
        <p:spPr/>
        <p:txBody>
          <a:bodyPr/>
          <a:lstStyle/>
          <a:p>
            <a:r>
              <a:rPr lang="en-US" dirty="0" smtClean="0">
                <a:solidFill>
                  <a:prstClr val="white"/>
                </a:solidFill>
              </a:rPr>
              <a:t>Microsoft Confidential</a:t>
            </a:r>
            <a:endParaRPr lang="en-US" dirty="0">
              <a:solidFill>
                <a:prstClr val="white"/>
              </a:solidFill>
            </a:endParaRPr>
          </a:p>
        </p:txBody>
      </p:sp>
      <p:sp>
        <p:nvSpPr>
          <p:cNvPr id="3" name="Slide Number Placeholder 2"/>
          <p:cNvSpPr>
            <a:spLocks noGrp="1"/>
          </p:cNvSpPr>
          <p:nvPr>
            <p:ph type="sldNum" sz="quarter" idx="12"/>
          </p:nvPr>
        </p:nvSpPr>
        <p:spPr/>
        <p:txBody>
          <a:bodyPr/>
          <a:lstStyle/>
          <a:p>
            <a:fld id="{026CCAEB-CB17-44EB-A892-4553F1D666B6}" type="slidenum">
              <a:rPr lang="en-US" smtClean="0">
                <a:solidFill>
                  <a:prstClr val="white"/>
                </a:solidFill>
              </a:rPr>
              <a:pPr/>
              <a:t>16</a:t>
            </a:fld>
            <a:endParaRPr lang="en-US" dirty="0">
              <a:solidFill>
                <a:prstClr val="white"/>
              </a:solidFill>
            </a:endParaRPr>
          </a:p>
        </p:txBody>
      </p:sp>
    </p:spTree>
    <p:extLst>
      <p:ext uri="{BB962C8B-B14F-4D97-AF65-F5344CB8AC3E}">
        <p14:creationId xmlns:p14="http://schemas.microsoft.com/office/powerpoint/2010/main" val="3961116524"/>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Conditions and Terms of Use</a:t>
            </a:r>
            <a:br>
              <a:rPr lang="en-US" dirty="0" smtClean="0"/>
            </a:br>
            <a:endParaRPr lang="en-US" dirty="0"/>
          </a:p>
        </p:txBody>
      </p:sp>
      <p:sp>
        <p:nvSpPr>
          <p:cNvPr id="10" name="Content Placeholder 5"/>
          <p:cNvSpPr>
            <a:spLocks noGrp="1"/>
          </p:cNvSpPr>
          <p:nvPr>
            <p:ph type="body" sz="quarter" idx="13"/>
          </p:nvPr>
        </p:nvSpPr>
        <p:spPr/>
        <p:txBody>
          <a:bodyPr/>
          <a:lstStyle/>
          <a:p>
            <a:r>
              <a:rPr lang="en-US" dirty="0" smtClean="0"/>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dirty="0" smtClean="0"/>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dirty="0" smtClean="0"/>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p:txBody>
      </p:sp>
      <p:sp>
        <p:nvSpPr>
          <p:cNvPr id="16" name="Text Placeholder 15"/>
          <p:cNvSpPr>
            <a:spLocks noGrp="1"/>
          </p:cNvSpPr>
          <p:nvPr>
            <p:ph type="body" sz="quarter" idx="14"/>
          </p:nvPr>
        </p:nvSpPr>
        <p:spPr/>
        <p:txBody>
          <a:bodyPr/>
          <a:lstStyle/>
          <a:p>
            <a:pPr lvl="0"/>
            <a:r>
              <a:rPr lang="en-US" dirty="0" smtClean="0"/>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lvl="0"/>
            <a:r>
              <a:rPr lang="en-US" dirty="0" smtClean="0"/>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lvl="0" algn="ctr"/>
            <a:r>
              <a:rPr lang="en-US" dirty="0" smtClean="0"/>
              <a:t>For more information, see </a:t>
            </a:r>
            <a:r>
              <a:rPr lang="en-US" b="1" dirty="0" smtClean="0"/>
              <a:t>Use of Microsoft Copyrighted Content </a:t>
            </a:r>
            <a:r>
              <a:rPr lang="en-US" dirty="0" smtClean="0"/>
              <a:t>at</a:t>
            </a:r>
            <a:br>
              <a:rPr lang="en-US" dirty="0" smtClean="0"/>
            </a:br>
            <a:r>
              <a:rPr lang="en-US" i="1" dirty="0" smtClean="0">
                <a:hlinkClick r:id="rId3"/>
              </a:rPr>
              <a:t>http</a:t>
            </a:r>
            <a:r>
              <a:rPr lang="en-US" dirty="0" smtClean="0">
                <a:hlinkClick r:id="rId3"/>
              </a:rPr>
              <a:t>://www.microsoft.com/about/legal/permissions/</a:t>
            </a:r>
            <a:endParaRPr lang="en-US" dirty="0" smtClean="0"/>
          </a:p>
          <a:p>
            <a:pPr lvl="0"/>
            <a:r>
              <a:rPr lang="en-US" dirty="0" smtClean="0"/>
              <a:t>Microsoft®, Internet Explorer®,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
        <p:nvSpPr>
          <p:cNvPr id="17" name="Text Placeholder 16"/>
          <p:cNvSpPr>
            <a:spLocks noGrp="1"/>
          </p:cNvSpPr>
          <p:nvPr>
            <p:ph type="body" sz="quarter" idx="15"/>
          </p:nvPr>
        </p:nvSpPr>
        <p:spPr/>
        <p:txBody>
          <a:bodyPr/>
          <a:lstStyle/>
          <a:p>
            <a:pPr lvl="0"/>
            <a:r>
              <a:rPr lang="en-US" dirty="0" smtClean="0"/>
              <a:t>Copyright and Trademarks </a:t>
            </a:r>
          </a:p>
          <a:p>
            <a:endParaRPr lang="en-US" dirty="0"/>
          </a:p>
        </p:txBody>
      </p:sp>
      <p:sp>
        <p:nvSpPr>
          <p:cNvPr id="29" name="Text Placeholder 28"/>
          <p:cNvSpPr>
            <a:spLocks noGrp="1"/>
          </p:cNvSpPr>
          <p:nvPr>
            <p:ph type="body" sz="quarter" idx="17"/>
          </p:nvPr>
        </p:nvSpPr>
        <p:spPr/>
        <p:txBody>
          <a:bodyPr/>
          <a:lstStyle/>
          <a:p>
            <a:pPr lvl="0"/>
            <a:r>
              <a:rPr lang="en-US" dirty="0" smtClean="0"/>
              <a:t>© 2011 Microsoft Corporation. All rights reserved.</a:t>
            </a:r>
          </a:p>
        </p:txBody>
      </p:sp>
      <p:sp>
        <p:nvSpPr>
          <p:cNvPr id="2" name="Footer Placeholder 1"/>
          <p:cNvSpPr>
            <a:spLocks noGrp="1"/>
          </p:cNvSpPr>
          <p:nvPr>
            <p:ph type="ftr" sz="quarter" idx="20"/>
          </p:nvPr>
        </p:nvSpPr>
        <p:spPr/>
        <p:txBody>
          <a:bodyPr/>
          <a:lstStyle/>
          <a:p>
            <a:r>
              <a:rPr lang="en-US" dirty="0" smtClean="0">
                <a:solidFill>
                  <a:srgbClr val="277EB5"/>
                </a:solidFill>
              </a:rPr>
              <a:t>Microsoft Confidential</a:t>
            </a:r>
            <a:endParaRPr lang="en-US" dirty="0">
              <a:solidFill>
                <a:srgbClr val="277EB5"/>
              </a:solidFill>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en-US" dirty="0"/>
              <a:t>Students: How to View this Presentation</a:t>
            </a:r>
          </a:p>
        </p:txBody>
      </p:sp>
      <p:sp>
        <p:nvSpPr>
          <p:cNvPr id="10" name="Content Placeholder 9"/>
          <p:cNvSpPr>
            <a:spLocks noGrp="1"/>
          </p:cNvSpPr>
          <p:nvPr>
            <p:ph idx="1"/>
          </p:nvPr>
        </p:nvSpPr>
        <p:spPr/>
        <p:txBody>
          <a:bodyPr>
            <a:normAutofit/>
          </a:bodyPr>
          <a:lstStyle/>
          <a:p>
            <a:r>
              <a:rPr lang="en-US" dirty="0"/>
              <a:t>Switch to Notes Page view</a:t>
            </a:r>
          </a:p>
          <a:p>
            <a:pPr lvl="1"/>
            <a:r>
              <a:rPr lang="en-US" dirty="0"/>
              <a:t>Click View on the ribbon and select Notes Page</a:t>
            </a:r>
          </a:p>
          <a:p>
            <a:pPr lvl="1"/>
            <a:r>
              <a:rPr lang="en-US" dirty="0"/>
              <a:t>Use page up or page down to navigate</a:t>
            </a:r>
          </a:p>
          <a:p>
            <a:pPr lvl="1"/>
            <a:r>
              <a:rPr lang="en-US" dirty="0"/>
              <a:t>Zoom in or out as needed</a:t>
            </a:r>
          </a:p>
          <a:p>
            <a:r>
              <a:rPr lang="en-US" dirty="0"/>
              <a:t>Most slides will have supporting text that you can view now or after the delivery</a:t>
            </a:r>
          </a:p>
          <a:p>
            <a:r>
              <a:rPr lang="en-US" dirty="0"/>
              <a:t>Add notes to your copy of the presentation if you want to.</a:t>
            </a:r>
          </a:p>
          <a:p>
            <a:r>
              <a:rPr lang="en-US" dirty="0"/>
              <a:t>You take the presentation files home with you.</a:t>
            </a:r>
          </a:p>
          <a:p>
            <a:pPr lvl="0"/>
            <a:endParaRPr lang="en-US" dirty="0" smtClean="0"/>
          </a:p>
        </p:txBody>
      </p:sp>
      <p:sp>
        <p:nvSpPr>
          <p:cNvPr id="2" name="Footer Placeholder 1"/>
          <p:cNvSpPr>
            <a:spLocks noGrp="1"/>
          </p:cNvSpPr>
          <p:nvPr>
            <p:ph type="ftr" sz="quarter" idx="11"/>
          </p:nvPr>
        </p:nvSpPr>
        <p:spPr/>
        <p:txBody>
          <a:bodyPr/>
          <a:lstStyle/>
          <a:p>
            <a:r>
              <a:rPr lang="en-US" dirty="0" smtClean="0">
                <a:solidFill>
                  <a:prstClr val="white"/>
                </a:solidFill>
              </a:rPr>
              <a:t>Microsoft Confidential</a:t>
            </a:r>
            <a:endParaRPr lang="en-US" dirty="0">
              <a:solidFill>
                <a:prstClr val="white"/>
              </a:solidFill>
            </a:endParaRPr>
          </a:p>
        </p:txBody>
      </p:sp>
      <p:sp>
        <p:nvSpPr>
          <p:cNvPr id="3" name="Slide Number Placeholder 2"/>
          <p:cNvSpPr>
            <a:spLocks noGrp="1"/>
          </p:cNvSpPr>
          <p:nvPr>
            <p:ph type="sldNum" sz="quarter" idx="12"/>
          </p:nvPr>
        </p:nvSpPr>
        <p:spPr/>
        <p:txBody>
          <a:bodyPr/>
          <a:lstStyle/>
          <a:p>
            <a:fld id="{026CCAEB-CB17-44EB-A892-4553F1D666B6}" type="slidenum">
              <a:rPr lang="en-US" smtClean="0">
                <a:solidFill>
                  <a:prstClr val="white"/>
                </a:solidFill>
              </a:rPr>
              <a:pPr/>
              <a:t>2</a:t>
            </a:fld>
            <a:endParaRPr lang="en-US" dirty="0">
              <a:solidFill>
                <a:prstClr val="white"/>
              </a:solidFill>
            </a:endParaRPr>
          </a:p>
        </p:txBody>
      </p:sp>
    </p:spTree>
    <p:extLst>
      <p:ext uri="{BB962C8B-B14F-4D97-AF65-F5344CB8AC3E}">
        <p14:creationId xmlns:p14="http://schemas.microsoft.com/office/powerpoint/2010/main" val="327290297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en-US" dirty="0" smtClean="0"/>
              <a:t>Objectives</a:t>
            </a:r>
            <a:endParaRPr lang="en-US" dirty="0"/>
          </a:p>
        </p:txBody>
      </p:sp>
      <p:sp>
        <p:nvSpPr>
          <p:cNvPr id="10" name="Content Placeholder 9"/>
          <p:cNvSpPr>
            <a:spLocks noGrp="1"/>
          </p:cNvSpPr>
          <p:nvPr>
            <p:ph idx="1"/>
          </p:nvPr>
        </p:nvSpPr>
        <p:spPr/>
        <p:txBody>
          <a:bodyPr>
            <a:normAutofit/>
          </a:bodyPr>
          <a:lstStyle/>
          <a:p>
            <a:r>
              <a:rPr lang="en-US" dirty="0" smtClean="0"/>
              <a:t>Become familiar with the new T-SQL commands</a:t>
            </a:r>
          </a:p>
          <a:p>
            <a:r>
              <a:rPr lang="en-US" dirty="0" smtClean="0"/>
              <a:t>See how these commands can </a:t>
            </a:r>
          </a:p>
          <a:p>
            <a:pPr lvl="1"/>
            <a:r>
              <a:rPr lang="en-US" dirty="0"/>
              <a:t>S</a:t>
            </a:r>
            <a:r>
              <a:rPr lang="en-US" dirty="0" smtClean="0"/>
              <a:t>peed development</a:t>
            </a:r>
          </a:p>
          <a:p>
            <a:pPr lvl="1"/>
            <a:r>
              <a:rPr lang="en-US" dirty="0" smtClean="0"/>
              <a:t>Create more intuitive code</a:t>
            </a:r>
          </a:p>
          <a:p>
            <a:pPr lvl="1"/>
            <a:r>
              <a:rPr lang="en-US" dirty="0" smtClean="0"/>
              <a:t>Add functionality</a:t>
            </a:r>
          </a:p>
          <a:p>
            <a:pPr lvl="1"/>
            <a:endParaRPr lang="en-US" dirty="0" smtClean="0"/>
          </a:p>
          <a:p>
            <a:pPr lvl="0"/>
            <a:endParaRPr lang="en-US" dirty="0" smtClean="0"/>
          </a:p>
        </p:txBody>
      </p:sp>
      <p:sp>
        <p:nvSpPr>
          <p:cNvPr id="2" name="Footer Placeholder 1"/>
          <p:cNvSpPr>
            <a:spLocks noGrp="1"/>
          </p:cNvSpPr>
          <p:nvPr>
            <p:ph type="ftr" sz="quarter" idx="11"/>
          </p:nvPr>
        </p:nvSpPr>
        <p:spPr/>
        <p:txBody>
          <a:bodyPr/>
          <a:lstStyle/>
          <a:p>
            <a:r>
              <a:rPr lang="en-US" dirty="0" smtClean="0">
                <a:solidFill>
                  <a:prstClr val="white"/>
                </a:solidFill>
              </a:rPr>
              <a:t>Microsoft Confidential</a:t>
            </a:r>
            <a:endParaRPr lang="en-US" dirty="0">
              <a:solidFill>
                <a:prstClr val="white"/>
              </a:solidFill>
            </a:endParaRPr>
          </a:p>
        </p:txBody>
      </p:sp>
      <p:sp>
        <p:nvSpPr>
          <p:cNvPr id="3" name="Slide Number Placeholder 2"/>
          <p:cNvSpPr>
            <a:spLocks noGrp="1"/>
          </p:cNvSpPr>
          <p:nvPr>
            <p:ph type="sldNum" sz="quarter" idx="12"/>
          </p:nvPr>
        </p:nvSpPr>
        <p:spPr/>
        <p:txBody>
          <a:bodyPr/>
          <a:lstStyle/>
          <a:p>
            <a:fld id="{026CCAEB-CB17-44EB-A892-4553F1D666B6}" type="slidenum">
              <a:rPr lang="en-US" smtClean="0">
                <a:solidFill>
                  <a:prstClr val="white"/>
                </a:solidFill>
              </a:rPr>
              <a:pPr/>
              <a:t>3</a:t>
            </a:fld>
            <a:endParaRPr lang="en-US" dirty="0">
              <a:solidFill>
                <a:prstClr val="white"/>
              </a:solidFill>
            </a:endParaRPr>
          </a:p>
        </p:txBody>
      </p:sp>
    </p:spTree>
    <p:extLst>
      <p:ext uri="{BB962C8B-B14F-4D97-AF65-F5344CB8AC3E}">
        <p14:creationId xmlns:p14="http://schemas.microsoft.com/office/powerpoint/2010/main" val="366062453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a:t>
            </a:r>
            <a:endParaRPr lang="en-US" dirty="0"/>
          </a:p>
        </p:txBody>
      </p:sp>
      <p:sp>
        <p:nvSpPr>
          <p:cNvPr id="3" name="Content Placeholder 2"/>
          <p:cNvSpPr>
            <a:spLocks noGrp="1"/>
          </p:cNvSpPr>
          <p:nvPr>
            <p:ph idx="1"/>
          </p:nvPr>
        </p:nvSpPr>
        <p:spPr/>
        <p:txBody>
          <a:bodyPr/>
          <a:lstStyle/>
          <a:p>
            <a:r>
              <a:rPr lang="en-US" dirty="0" smtClean="0"/>
              <a:t>A Sequence is a new database object</a:t>
            </a:r>
          </a:p>
          <a:p>
            <a:r>
              <a:rPr lang="en-US" dirty="0" smtClean="0"/>
              <a:t>Created with a “Create Sequence” statement or from SSMS</a:t>
            </a:r>
          </a:p>
          <a:p>
            <a:r>
              <a:rPr lang="en-US" dirty="0" smtClean="0"/>
              <a:t>Serves the next number in the defined sequence when called – “Select Next Value for &lt;</a:t>
            </a:r>
            <a:r>
              <a:rPr lang="en-US" dirty="0" err="1" smtClean="0"/>
              <a:t>SequenceName</a:t>
            </a:r>
            <a:r>
              <a:rPr lang="en-US" dirty="0" smtClean="0"/>
              <a:t>&gt;”</a:t>
            </a:r>
          </a:p>
          <a:p>
            <a:r>
              <a:rPr lang="en-US" dirty="0" smtClean="0"/>
              <a:t>Very useful when a sequential number is needed for more than one table or object.</a:t>
            </a:r>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4</a:t>
            </a:fld>
            <a:endParaRPr lang="en-US" dirty="0">
              <a:solidFill>
                <a:prstClr val="white"/>
              </a:solidFill>
            </a:endParaRPr>
          </a:p>
        </p:txBody>
      </p:sp>
    </p:spTree>
    <p:extLst>
      <p:ext uri="{BB962C8B-B14F-4D97-AF65-F5344CB8AC3E}">
        <p14:creationId xmlns:p14="http://schemas.microsoft.com/office/powerpoint/2010/main" val="358473577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Data</a:t>
            </a:r>
            <a:endParaRPr lang="en-US" dirty="0"/>
          </a:p>
        </p:txBody>
      </p:sp>
      <p:sp>
        <p:nvSpPr>
          <p:cNvPr id="3" name="Content Placeholder 2"/>
          <p:cNvSpPr>
            <a:spLocks noGrp="1"/>
          </p:cNvSpPr>
          <p:nvPr>
            <p:ph idx="1"/>
          </p:nvPr>
        </p:nvSpPr>
        <p:spPr/>
        <p:txBody>
          <a:bodyPr/>
          <a:lstStyle/>
          <a:p>
            <a:r>
              <a:rPr lang="en-US" dirty="0" smtClean="0"/>
              <a:t>Retrieves a page worth of data from the database</a:t>
            </a:r>
          </a:p>
          <a:p>
            <a:r>
              <a:rPr lang="en-US" dirty="0" smtClean="0"/>
              <a:t>Decreases the amount of data sent to the client for better performance</a:t>
            </a:r>
          </a:p>
          <a:p>
            <a:r>
              <a:rPr lang="en-US" dirty="0" smtClean="0"/>
              <a:t>Simplifies the code required</a:t>
            </a:r>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5</a:t>
            </a:fld>
            <a:endParaRPr lang="en-US" dirty="0">
              <a:solidFill>
                <a:prstClr val="white"/>
              </a:solidFill>
            </a:endParaRPr>
          </a:p>
        </p:txBody>
      </p:sp>
    </p:spTree>
    <p:extLst>
      <p:ext uri="{BB962C8B-B14F-4D97-AF65-F5344CB8AC3E}">
        <p14:creationId xmlns:p14="http://schemas.microsoft.com/office/powerpoint/2010/main" val="65361187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Throw</a:t>
            </a:r>
            <a:endParaRPr lang="en-US" dirty="0"/>
          </a:p>
        </p:txBody>
      </p:sp>
      <p:sp>
        <p:nvSpPr>
          <p:cNvPr id="3" name="Content Placeholder 2"/>
          <p:cNvSpPr>
            <a:spLocks noGrp="1"/>
          </p:cNvSpPr>
          <p:nvPr>
            <p:ph idx="1"/>
          </p:nvPr>
        </p:nvSpPr>
        <p:spPr/>
        <p:txBody>
          <a:bodyPr/>
          <a:lstStyle/>
          <a:p>
            <a:r>
              <a:rPr lang="en-US" dirty="0" smtClean="0"/>
              <a:t>Mainly used in TRY CATCH blocks to raise exceptions caught in the TRY block.</a:t>
            </a:r>
          </a:p>
          <a:p>
            <a:r>
              <a:rPr lang="en-US" dirty="0" smtClean="0"/>
              <a:t>Greatly simplifies the code needed to throw exceptions</a:t>
            </a:r>
          </a:p>
          <a:p>
            <a:r>
              <a:rPr lang="en-US" dirty="0" smtClean="0"/>
              <a:t>Can replace </a:t>
            </a:r>
            <a:r>
              <a:rPr lang="en-US" dirty="0"/>
              <a:t>RAISERROR function</a:t>
            </a:r>
          </a:p>
          <a:p>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6</a:t>
            </a:fld>
            <a:endParaRPr lang="en-US" dirty="0">
              <a:solidFill>
                <a:prstClr val="white"/>
              </a:solidFill>
            </a:endParaRPr>
          </a:p>
        </p:txBody>
      </p:sp>
    </p:spTree>
    <p:extLst>
      <p:ext uri="{BB962C8B-B14F-4D97-AF65-F5344CB8AC3E}">
        <p14:creationId xmlns:p14="http://schemas.microsoft.com/office/powerpoint/2010/main" val="366040225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Enhanced EXECUTE</a:t>
            </a:r>
            <a:endParaRPr lang="en-US" dirty="0"/>
          </a:p>
        </p:txBody>
      </p:sp>
      <p:sp>
        <p:nvSpPr>
          <p:cNvPr id="3" name="Content Placeholder 2"/>
          <p:cNvSpPr>
            <a:spLocks noGrp="1"/>
          </p:cNvSpPr>
          <p:nvPr>
            <p:ph idx="1"/>
          </p:nvPr>
        </p:nvSpPr>
        <p:spPr/>
        <p:txBody>
          <a:bodyPr/>
          <a:lstStyle/>
          <a:p>
            <a:pPr marL="0" indent="0">
              <a:buNone/>
            </a:pPr>
            <a:r>
              <a:rPr lang="en-US" dirty="0" smtClean="0"/>
              <a:t>Now has options for </a:t>
            </a:r>
          </a:p>
          <a:p>
            <a:r>
              <a:rPr lang="en-US" dirty="0"/>
              <a:t>D</a:t>
            </a:r>
            <a:r>
              <a:rPr lang="en-US" dirty="0" smtClean="0"/>
              <a:t>efining result sets</a:t>
            </a:r>
          </a:p>
          <a:p>
            <a:r>
              <a:rPr lang="en-US" dirty="0" smtClean="0"/>
              <a:t>Specifying Logins or User Names</a:t>
            </a:r>
          </a:p>
          <a:p>
            <a:r>
              <a:rPr lang="en-US" dirty="0" smtClean="0"/>
              <a:t>Passing Variables by name</a:t>
            </a:r>
          </a:p>
          <a:p>
            <a:r>
              <a:rPr lang="en-US" dirty="0" smtClean="0"/>
              <a:t>Sending Pass-through commands to linked servers</a:t>
            </a:r>
          </a:p>
          <a:p>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7</a:t>
            </a:fld>
            <a:endParaRPr lang="en-US" dirty="0">
              <a:solidFill>
                <a:prstClr val="white"/>
              </a:solidFill>
            </a:endParaRPr>
          </a:p>
        </p:txBody>
      </p:sp>
    </p:spTree>
    <p:extLst>
      <p:ext uri="{BB962C8B-B14F-4D97-AF65-F5344CB8AC3E}">
        <p14:creationId xmlns:p14="http://schemas.microsoft.com/office/powerpoint/2010/main" val="334359417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Metadata</a:t>
            </a:r>
            <a:endParaRPr lang="en-US" dirty="0"/>
          </a:p>
        </p:txBody>
      </p:sp>
      <p:sp>
        <p:nvSpPr>
          <p:cNvPr id="3" name="Content Placeholder 2"/>
          <p:cNvSpPr>
            <a:spLocks noGrp="1"/>
          </p:cNvSpPr>
          <p:nvPr>
            <p:ph idx="1"/>
          </p:nvPr>
        </p:nvSpPr>
        <p:spPr/>
        <p:txBody>
          <a:bodyPr/>
          <a:lstStyle/>
          <a:p>
            <a:r>
              <a:rPr lang="en-US" dirty="0" err="1" smtClean="0"/>
              <a:t>sp_describe_first_result_set</a:t>
            </a:r>
            <a:endParaRPr lang="en-US" dirty="0" smtClean="0"/>
          </a:p>
          <a:p>
            <a:pPr lvl="1"/>
            <a:r>
              <a:rPr lang="en-US" dirty="0" smtClean="0"/>
              <a:t>Returns metadata about  a query and the columns that it returns</a:t>
            </a:r>
          </a:p>
          <a:p>
            <a:r>
              <a:rPr lang="en-US" dirty="0" err="1"/>
              <a:t>sp_describe_undeclared_parameters</a:t>
            </a:r>
            <a:r>
              <a:rPr lang="en-US" dirty="0"/>
              <a:t> </a:t>
            </a:r>
            <a:endParaRPr lang="en-US" dirty="0" smtClean="0"/>
          </a:p>
          <a:p>
            <a:pPr lvl="1"/>
            <a:r>
              <a:rPr lang="en-US" dirty="0" smtClean="0"/>
              <a:t>Returns metadata about the parameters passed but not declared in @</a:t>
            </a:r>
            <a:r>
              <a:rPr lang="en-US" dirty="0" err="1" smtClean="0"/>
              <a:t>params</a:t>
            </a:r>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8</a:t>
            </a:fld>
            <a:endParaRPr lang="en-US" dirty="0">
              <a:solidFill>
                <a:prstClr val="white"/>
              </a:solidFill>
            </a:endParaRPr>
          </a:p>
        </p:txBody>
      </p:sp>
    </p:spTree>
    <p:extLst>
      <p:ext uri="{BB962C8B-B14F-4D97-AF65-F5344CB8AC3E}">
        <p14:creationId xmlns:p14="http://schemas.microsoft.com/office/powerpoint/2010/main" val="3552315941"/>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SQL_PTO_Template">
  <a:themeElements>
    <a:clrScheme name="Custom 10">
      <a:dk1>
        <a:sysClr val="windowText" lastClr="000000"/>
      </a:dk1>
      <a:lt1>
        <a:sysClr val="window" lastClr="FFFFFF"/>
      </a:lt1>
      <a:dk2>
        <a:srgbClr val="385593"/>
      </a:dk2>
      <a:lt2>
        <a:srgbClr val="277EB5"/>
      </a:lt2>
      <a:accent1>
        <a:srgbClr val="E19004"/>
      </a:accent1>
      <a:accent2>
        <a:srgbClr val="9BBB59"/>
      </a:accent2>
      <a:accent3>
        <a:srgbClr val="FFE269"/>
      </a:accent3>
      <a:accent4>
        <a:srgbClr val="4F81BD"/>
      </a:accent4>
      <a:accent5>
        <a:srgbClr val="4BACC6"/>
      </a:accent5>
      <a:accent6>
        <a:srgbClr val="DAB77D"/>
      </a:accent6>
      <a:hlink>
        <a:srgbClr val="C0504D"/>
      </a:hlink>
      <a:folHlink>
        <a:srgbClr val="4F81BD"/>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lumMod val="40000"/>
            <a:lumOff val="60000"/>
          </a:schemeClr>
        </a:solidFill>
        <a:ln>
          <a:solidFill>
            <a:schemeClr val="accent4"/>
          </a:solidFill>
        </a:ln>
      </a:spPr>
      <a:bodyPr rtlCol="0" anchor="ctr"/>
      <a:lstStyle>
        <a:defPPr marL="228600" indent="-228600" algn="ctr">
          <a:buBlip>
            <a:blip xmlns:r="http://schemas.openxmlformats.org/officeDocument/2006/relationships" r:embed="rId1"/>
          </a:buBlip>
          <a:defRPr dirty="0" err="1" smtClean="0">
            <a:solidFill>
              <a:sysClr val="windowText" lastClr="000000"/>
            </a:solidFill>
          </a:defRPr>
        </a:defPPr>
      </a:lstStyle>
      <a:style>
        <a:lnRef idx="2">
          <a:schemeClr val="accent4">
            <a:shade val="50000"/>
          </a:schemeClr>
        </a:lnRef>
        <a:fillRef idx="1">
          <a:schemeClr val="accent4"/>
        </a:fillRef>
        <a:effectRef idx="0">
          <a:schemeClr val="accent4"/>
        </a:effectRef>
        <a:fontRef idx="minor">
          <a:schemeClr val="lt1"/>
        </a:fontRef>
      </a:style>
    </a:spDef>
    <a:txDef>
      <a:spPr>
        <a:noFill/>
      </a:spPr>
      <a:bodyPr wrap="square" rtlCol="0">
        <a:spAutoFit/>
      </a:bodyPr>
      <a:lstStyle>
        <a:defPPr marL="228600" indent="-228600">
          <a:buSzPct val="110000"/>
          <a:buBlip>
            <a:blip xmlns:r="http://schemas.openxmlformats.org/officeDocument/2006/relationships" r:embed="rId1"/>
          </a:buBlip>
          <a:defRPr dirty="0" err="1"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FA892B5D7F0A643ACDB94198F650643" ma:contentTypeVersion="4" ma:contentTypeDescription="Create a new document." ma:contentTypeScope="" ma:versionID="459bf5778fc3f76627865e5465be7a54">
  <xsd:schema xmlns:xsd="http://www.w3.org/2001/XMLSchema" xmlns:xs="http://www.w3.org/2001/XMLSchema" xmlns:p="http://schemas.microsoft.com/office/2006/metadata/properties" xmlns:ns1="http://schemas.microsoft.com/sharepoint/v3" xmlns:ns2="e10c8cff-f1b9-462f-9532-75272795b724" targetNamespace="http://schemas.microsoft.com/office/2006/metadata/properties" ma:root="true" ma:fieldsID="126127bd73898789168f74e078ae3be9" ns1:_="" ns2:_="">
    <xsd:import namespace="http://schemas.microsoft.com/sharepoint/v3"/>
    <xsd:import namespace="e10c8cff-f1b9-462f-9532-75272795b724"/>
    <xsd:element name="properties">
      <xsd:complexType>
        <xsd:sequence>
          <xsd:element name="documentManagement">
            <xsd:complexType>
              <xsd:all>
                <xsd:element ref="ns1:AverageRating" minOccurs="0"/>
                <xsd:element ref="ns1:RatingCount" minOccurs="0"/>
                <xsd:element ref="ns2:Comment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8" nillable="true" ma:displayName="Rating (0-5)" ma:decimals="2" ma:description="Average value of all the ratings that have been submitted" ma:internalName="Rating_x0020__x0028_0_x002d_5_x0029_" ma:readOnly="true">
      <xsd:simpleType>
        <xsd:restriction base="dms:Number"/>
      </xsd:simpleType>
    </xsd:element>
    <xsd:element name="RatingCount" ma:index="9" nillable="true" ma:displayName="Number of Ratings" ma:decimals="0" ma:description="Number of ratings submitted" ma:internalName="Number_x0020_of_x0020_Ratings"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e10c8cff-f1b9-462f-9532-75272795b724" elementFormDefault="qualified">
    <xsd:import namespace="http://schemas.microsoft.com/office/2006/documentManagement/types"/>
    <xsd:import namespace="http://schemas.microsoft.com/office/infopath/2007/PartnerControls"/>
    <xsd:element name="CommentCount" ma:index="10" nillable="true" ma:displayName="Comment Count" ma:description="Comment Count" ma:internalName="CommentCount" ma:readOnly="true">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801B0B6-FDE6-473D-A83F-66BE4AB27DAF}"/>
</file>

<file path=customXml/itemProps2.xml><?xml version="1.0" encoding="utf-8"?>
<ds:datastoreItem xmlns:ds="http://schemas.openxmlformats.org/officeDocument/2006/customXml" ds:itemID="{5D22661E-0BAC-494A-86B4-DD4A1044C6B5}"/>
</file>

<file path=customXml/itemProps3.xml><?xml version="1.0" encoding="utf-8"?>
<ds:datastoreItem xmlns:ds="http://schemas.openxmlformats.org/officeDocument/2006/customXml" ds:itemID="{7205DE20-3E00-4460-8ABA-4110C899F874}"/>
</file>

<file path=docProps/app.xml><?xml version="1.0" encoding="utf-8"?>
<Properties xmlns="http://schemas.openxmlformats.org/officeDocument/2006/extended-properties" xmlns:vt="http://schemas.openxmlformats.org/officeDocument/2006/docPropsVTypes">
  <Template>SQL_PTO_Template</Template>
  <TotalTime>5587</TotalTime>
  <Words>4230</Words>
  <Application>Microsoft Office PowerPoint</Application>
  <PresentationFormat>On-screen Show (4:3)</PresentationFormat>
  <Paragraphs>736</Paragraphs>
  <Slides>17</Slides>
  <Notes>17</Notes>
  <HiddenSlides>2</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SQL_PTO_Template</vt:lpstr>
      <vt:lpstr>Lesson 26: New T-SQL in SQL 2012</vt:lpstr>
      <vt:lpstr>Conditions and Terms of Use </vt:lpstr>
      <vt:lpstr>Students: How to View this Presentation</vt:lpstr>
      <vt:lpstr>Objectives</vt:lpstr>
      <vt:lpstr>Sequence</vt:lpstr>
      <vt:lpstr>Page Data</vt:lpstr>
      <vt:lpstr>Throw</vt:lpstr>
      <vt:lpstr>Enhanced EXECUTE</vt:lpstr>
      <vt:lpstr>Get Metadata</vt:lpstr>
      <vt:lpstr>Parse and Try_Parse</vt:lpstr>
      <vt:lpstr>Try_Convert</vt:lpstr>
      <vt:lpstr>Format</vt:lpstr>
      <vt:lpstr>DateFromParts</vt:lpstr>
      <vt:lpstr>Choose and IIF</vt:lpstr>
      <vt:lpstr>Concat</vt:lpstr>
      <vt:lpstr>Optional: Explore Use of new T-SQL Commands</vt:lpstr>
      <vt:lpstr>Lesson Review </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Curtis Krumel</dc:creator>
  <cp:lastModifiedBy>Mark Short</cp:lastModifiedBy>
  <cp:revision>39</cp:revision>
  <dcterms:created xsi:type="dcterms:W3CDTF">2011-11-17T19:06:26Z</dcterms:created>
  <dcterms:modified xsi:type="dcterms:W3CDTF">2012-04-27T15:04:33Z</dcterms:modified>
  <cp:version>061520111936</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0x0101005FA892B5D7F0A643ACDB94198F650643</vt:lpwstr>
  </property>
  <property fmtid="{D5CDD505-2E9C-101B-9397-08002B2CF9AE}" pid="3" name="TaxKeyword">
    <vt:lpwstr/>
  </property>
</Properties>
</file>