
<file path=[Content_Types].xml><?xml version="1.0" encoding="utf-8"?>
<Types xmlns="http://schemas.openxmlformats.org/package/2006/content-types">
  <Default Extension="emf" ContentType="image/x-emf"/>
  <Default Extension="gif&amp;ehk=p2ZUjhd7iSnuek29pKwxKQ&amp;r=0&amp;pid=OfficeInsert" ContentType="image/gif"/>
  <Default Extension="jpeg" ContentType="image/jpeg"/>
  <Default Extension="jpg" ContentType="image/jpeg"/>
  <Default Extension="jpg&amp;ehk=nEz9eBrDedxQSy9Xu2o" ContentType="image/jpeg"/>
  <Default Extension="jpg&amp;ehk=Rfw6ic0a7WVWkL1qqfcMEw&amp;r=0&amp;pid=OfficeInsert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28" r:id="rId1"/>
    <p:sldMasterId id="2147484241" r:id="rId2"/>
  </p:sldMasterIdLst>
  <p:notesMasterIdLst>
    <p:notesMasterId r:id="rId37"/>
  </p:notesMasterIdLst>
  <p:handoutMasterIdLst>
    <p:handoutMasterId r:id="rId38"/>
  </p:handoutMasterIdLst>
  <p:sldIdLst>
    <p:sldId id="256" r:id="rId3"/>
    <p:sldId id="272" r:id="rId4"/>
    <p:sldId id="257" r:id="rId5"/>
    <p:sldId id="305" r:id="rId6"/>
    <p:sldId id="264" r:id="rId7"/>
    <p:sldId id="306" r:id="rId8"/>
    <p:sldId id="279" r:id="rId9"/>
    <p:sldId id="309" r:id="rId10"/>
    <p:sldId id="285" r:id="rId11"/>
    <p:sldId id="298" r:id="rId12"/>
    <p:sldId id="297" r:id="rId13"/>
    <p:sldId id="299" r:id="rId14"/>
    <p:sldId id="301" r:id="rId15"/>
    <p:sldId id="302" r:id="rId16"/>
    <p:sldId id="303" r:id="rId17"/>
    <p:sldId id="281" r:id="rId18"/>
    <p:sldId id="265" r:id="rId19"/>
    <p:sldId id="307" r:id="rId20"/>
    <p:sldId id="295" r:id="rId21"/>
    <p:sldId id="266" r:id="rId22"/>
    <p:sldId id="267" r:id="rId23"/>
    <p:sldId id="268" r:id="rId24"/>
    <p:sldId id="269" r:id="rId25"/>
    <p:sldId id="274" r:id="rId26"/>
    <p:sldId id="270" r:id="rId27"/>
    <p:sldId id="310" r:id="rId28"/>
    <p:sldId id="282" r:id="rId29"/>
    <p:sldId id="278" r:id="rId30"/>
    <p:sldId id="275" r:id="rId31"/>
    <p:sldId id="286" r:id="rId32"/>
    <p:sldId id="277" r:id="rId33"/>
    <p:sldId id="308" r:id="rId34"/>
    <p:sldId id="294" r:id="rId35"/>
    <p:sldId id="271" r:id="rId36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007" autoAdjust="0"/>
  </p:normalViewPr>
  <p:slideViewPr>
    <p:cSldViewPr snapToGrid="0">
      <p:cViewPr varScale="1">
        <p:scale>
          <a:sx n="75" d="100"/>
          <a:sy n="75" d="100"/>
        </p:scale>
        <p:origin x="58" y="18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2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32"/>
    </p:cViewPr>
  </p:sorterViewPr>
  <p:notesViewPr>
    <p:cSldViewPr snapToGrid="0">
      <p:cViewPr varScale="1">
        <p:scale>
          <a:sx n="62" d="100"/>
          <a:sy n="62" d="100"/>
        </p:scale>
        <p:origin x="3139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C0109D-B06A-4FE6-9869-604CA265A547}" type="doc">
      <dgm:prSet loTypeId="urn:microsoft.com/office/officeart/2005/8/layout/process5" loCatId="process" qsTypeId="urn:microsoft.com/office/officeart/2005/8/quickstyle/3d3" qsCatId="3D" csTypeId="urn:microsoft.com/office/officeart/2005/8/colors/accent1_1" csCatId="accent1" phldr="1"/>
      <dgm:spPr/>
    </dgm:pt>
    <dgm:pt modelId="{D009D958-7706-47A8-8143-D4C98613F4E2}">
      <dgm:prSet phldrT="[Text]"/>
      <dgm:spPr/>
      <dgm:t>
        <a:bodyPr/>
        <a:lstStyle/>
        <a:p>
          <a:r>
            <a:rPr lang="en-US" dirty="0"/>
            <a:t>1st</a:t>
          </a:r>
        </a:p>
      </dgm:t>
    </dgm:pt>
    <dgm:pt modelId="{A09AA995-1F5D-4E2B-BC2A-054FAA657D5B}" type="parTrans" cxnId="{52489386-2AD9-4AE9-A0C8-537C9A28790F}">
      <dgm:prSet/>
      <dgm:spPr/>
      <dgm:t>
        <a:bodyPr/>
        <a:lstStyle/>
        <a:p>
          <a:endParaRPr lang="en-US"/>
        </a:p>
      </dgm:t>
    </dgm:pt>
    <dgm:pt modelId="{4F85866F-9669-4589-BEE8-9057C981B218}" type="sibTrans" cxnId="{52489386-2AD9-4AE9-A0C8-537C9A28790F}">
      <dgm:prSet/>
      <dgm:spPr/>
      <dgm:t>
        <a:bodyPr/>
        <a:lstStyle/>
        <a:p>
          <a:endParaRPr lang="en-US"/>
        </a:p>
      </dgm:t>
    </dgm:pt>
    <dgm:pt modelId="{47F8B64D-2313-4AD1-95A1-28DC93CF71C1}">
      <dgm:prSet phldrT="[Text]"/>
      <dgm:spPr/>
      <dgm:t>
        <a:bodyPr/>
        <a:lstStyle/>
        <a:p>
          <a:r>
            <a:rPr lang="en-US" dirty="0"/>
            <a:t>2nd</a:t>
          </a:r>
        </a:p>
      </dgm:t>
    </dgm:pt>
    <dgm:pt modelId="{D18B1531-8AB5-4E19-954D-ABCA5AB8B805}" type="parTrans" cxnId="{EAD03F6E-8150-4A4A-B841-8D6C16A1075F}">
      <dgm:prSet/>
      <dgm:spPr/>
      <dgm:t>
        <a:bodyPr/>
        <a:lstStyle/>
        <a:p>
          <a:endParaRPr lang="en-US"/>
        </a:p>
      </dgm:t>
    </dgm:pt>
    <dgm:pt modelId="{F8D6A203-91AA-4502-9E7E-3182E6567005}" type="sibTrans" cxnId="{EAD03F6E-8150-4A4A-B841-8D6C16A1075F}">
      <dgm:prSet/>
      <dgm:spPr/>
      <dgm:t>
        <a:bodyPr/>
        <a:lstStyle/>
        <a:p>
          <a:endParaRPr lang="en-US"/>
        </a:p>
      </dgm:t>
    </dgm:pt>
    <dgm:pt modelId="{4FE67605-5DDE-4874-9B77-BEE58104D46C}">
      <dgm:prSet phldrT="[Text]"/>
      <dgm:spPr/>
      <dgm:t>
        <a:bodyPr/>
        <a:lstStyle/>
        <a:p>
          <a:r>
            <a:rPr lang="en-US" dirty="0"/>
            <a:t>Boyce-Codd</a:t>
          </a:r>
        </a:p>
      </dgm:t>
    </dgm:pt>
    <dgm:pt modelId="{DBA81B19-167F-4B0D-BD0C-2E57D918D784}" type="parTrans" cxnId="{DC33A949-A4C8-401F-85AC-F2B946453BD7}">
      <dgm:prSet/>
      <dgm:spPr/>
      <dgm:t>
        <a:bodyPr/>
        <a:lstStyle/>
        <a:p>
          <a:endParaRPr lang="en-US"/>
        </a:p>
      </dgm:t>
    </dgm:pt>
    <dgm:pt modelId="{44984DA6-CC68-4FBC-BE4C-3E01D7F47C51}" type="sibTrans" cxnId="{DC33A949-A4C8-401F-85AC-F2B946453BD7}">
      <dgm:prSet/>
      <dgm:spPr/>
      <dgm:t>
        <a:bodyPr/>
        <a:lstStyle/>
        <a:p>
          <a:endParaRPr lang="en-US"/>
        </a:p>
      </dgm:t>
    </dgm:pt>
    <dgm:pt modelId="{8A207EBC-5DC4-4ED5-97E8-456C3337E8B9}">
      <dgm:prSet phldrT="[Text]"/>
      <dgm:spPr/>
      <dgm:t>
        <a:bodyPr/>
        <a:lstStyle/>
        <a:p>
          <a:r>
            <a:rPr lang="en-US" dirty="0"/>
            <a:t>3rd</a:t>
          </a:r>
        </a:p>
      </dgm:t>
    </dgm:pt>
    <dgm:pt modelId="{C6B3FEBC-699F-4059-9AD4-851A1C643777}" type="parTrans" cxnId="{F2D2104F-405A-4677-AE07-137D5CF82806}">
      <dgm:prSet/>
      <dgm:spPr/>
      <dgm:t>
        <a:bodyPr/>
        <a:lstStyle/>
        <a:p>
          <a:endParaRPr lang="en-US"/>
        </a:p>
      </dgm:t>
    </dgm:pt>
    <dgm:pt modelId="{0BFF174A-61FA-4886-9F38-B0C444E74368}" type="sibTrans" cxnId="{F2D2104F-405A-4677-AE07-137D5CF82806}">
      <dgm:prSet/>
      <dgm:spPr/>
      <dgm:t>
        <a:bodyPr/>
        <a:lstStyle/>
        <a:p>
          <a:endParaRPr lang="en-US"/>
        </a:p>
      </dgm:t>
    </dgm:pt>
    <dgm:pt modelId="{E57AA396-9403-4CEC-A91F-B8855AE6A6C5}">
      <dgm:prSet phldrT="[Text]"/>
      <dgm:spPr/>
      <dgm:t>
        <a:bodyPr/>
        <a:lstStyle/>
        <a:p>
          <a:r>
            <a:rPr lang="en-US" dirty="0"/>
            <a:t>4th</a:t>
          </a:r>
        </a:p>
      </dgm:t>
    </dgm:pt>
    <dgm:pt modelId="{B423EC2E-E0A4-4552-BE98-D89A1817E766}" type="parTrans" cxnId="{0ABBFA54-5D51-454A-A701-634C3AB5B6D0}">
      <dgm:prSet/>
      <dgm:spPr/>
      <dgm:t>
        <a:bodyPr/>
        <a:lstStyle/>
        <a:p>
          <a:endParaRPr lang="en-US"/>
        </a:p>
      </dgm:t>
    </dgm:pt>
    <dgm:pt modelId="{44F0FCED-187C-4CD6-8937-D59FD178A312}" type="sibTrans" cxnId="{0ABBFA54-5D51-454A-A701-634C3AB5B6D0}">
      <dgm:prSet/>
      <dgm:spPr/>
      <dgm:t>
        <a:bodyPr/>
        <a:lstStyle/>
        <a:p>
          <a:endParaRPr lang="en-US"/>
        </a:p>
      </dgm:t>
    </dgm:pt>
    <dgm:pt modelId="{ED503A33-17A2-4E57-A7FD-3F71295A5176}">
      <dgm:prSet phldrT="[Text]"/>
      <dgm:spPr/>
      <dgm:t>
        <a:bodyPr/>
        <a:lstStyle/>
        <a:p>
          <a:r>
            <a:rPr lang="en-US" dirty="0"/>
            <a:t>5th</a:t>
          </a:r>
        </a:p>
      </dgm:t>
    </dgm:pt>
    <dgm:pt modelId="{8EAD05CA-6DA3-4031-B285-57379722311B}" type="parTrans" cxnId="{BA8350FD-0435-45A8-8C7F-51CCBAE4E246}">
      <dgm:prSet/>
      <dgm:spPr/>
      <dgm:t>
        <a:bodyPr/>
        <a:lstStyle/>
        <a:p>
          <a:endParaRPr lang="en-US"/>
        </a:p>
      </dgm:t>
    </dgm:pt>
    <dgm:pt modelId="{01391E35-DCE7-496C-B4A8-A500BDDA9A68}" type="sibTrans" cxnId="{BA8350FD-0435-45A8-8C7F-51CCBAE4E246}">
      <dgm:prSet/>
      <dgm:spPr/>
      <dgm:t>
        <a:bodyPr/>
        <a:lstStyle/>
        <a:p>
          <a:endParaRPr lang="en-US"/>
        </a:p>
      </dgm:t>
    </dgm:pt>
    <dgm:pt modelId="{99D4526A-9A3C-433C-B9C0-148EE8905951}">
      <dgm:prSet phldrT="[Text]"/>
      <dgm:spPr/>
      <dgm:t>
        <a:bodyPr/>
        <a:lstStyle/>
        <a:p>
          <a:r>
            <a:rPr lang="en-US" dirty="0"/>
            <a:t>Domain Key</a:t>
          </a:r>
        </a:p>
      </dgm:t>
    </dgm:pt>
    <dgm:pt modelId="{658187A6-CE45-4D01-9B49-A6371E77898D}" type="parTrans" cxnId="{FC6542C5-D021-4518-A556-43205F092913}">
      <dgm:prSet/>
      <dgm:spPr/>
      <dgm:t>
        <a:bodyPr/>
        <a:lstStyle/>
        <a:p>
          <a:endParaRPr lang="en-US"/>
        </a:p>
      </dgm:t>
    </dgm:pt>
    <dgm:pt modelId="{AD3F0F06-6F8E-4449-BA17-410A04582456}" type="sibTrans" cxnId="{FC6542C5-D021-4518-A556-43205F092913}">
      <dgm:prSet/>
      <dgm:spPr/>
      <dgm:t>
        <a:bodyPr/>
        <a:lstStyle/>
        <a:p>
          <a:endParaRPr lang="en-US"/>
        </a:p>
      </dgm:t>
    </dgm:pt>
    <dgm:pt modelId="{F16CD437-4219-4A78-9EAA-0963D1569F49}">
      <dgm:prSet phldrT="[Text]"/>
      <dgm:spPr/>
      <dgm:t>
        <a:bodyPr/>
        <a:lstStyle/>
        <a:p>
          <a:r>
            <a:rPr lang="en-US"/>
            <a:t>6th</a:t>
          </a:r>
          <a:endParaRPr lang="en-US" dirty="0"/>
        </a:p>
      </dgm:t>
    </dgm:pt>
    <dgm:pt modelId="{BA79A466-EFDB-4900-BAF3-D40292E420AC}" type="parTrans" cxnId="{1BA27813-3EF8-4C38-A653-81F60586BF8D}">
      <dgm:prSet/>
      <dgm:spPr/>
      <dgm:t>
        <a:bodyPr/>
        <a:lstStyle/>
        <a:p>
          <a:endParaRPr lang="en-US"/>
        </a:p>
      </dgm:t>
    </dgm:pt>
    <dgm:pt modelId="{9280B9FE-F7EB-4464-ABF7-9C11E9FE379A}" type="sibTrans" cxnId="{1BA27813-3EF8-4C38-A653-81F60586BF8D}">
      <dgm:prSet/>
      <dgm:spPr/>
      <dgm:t>
        <a:bodyPr/>
        <a:lstStyle/>
        <a:p>
          <a:endParaRPr lang="en-US"/>
        </a:p>
      </dgm:t>
    </dgm:pt>
    <dgm:pt modelId="{8BF563A1-A63B-41FB-AC51-2B2B76A552DC}">
      <dgm:prSet phldrT="[Text]"/>
      <dgm:spPr/>
      <dgm:t>
        <a:bodyPr/>
        <a:lstStyle/>
        <a:p>
          <a:r>
            <a:rPr lang="en-US"/>
            <a:t>Essential Tuple</a:t>
          </a:r>
          <a:endParaRPr lang="en-US" dirty="0"/>
        </a:p>
      </dgm:t>
    </dgm:pt>
    <dgm:pt modelId="{3E785E0C-51A1-459A-A09F-8A383BC22429}" type="parTrans" cxnId="{F7B16079-0EC3-49D6-BF2F-993C3154C9D4}">
      <dgm:prSet/>
      <dgm:spPr/>
      <dgm:t>
        <a:bodyPr/>
        <a:lstStyle/>
        <a:p>
          <a:endParaRPr lang="en-US"/>
        </a:p>
      </dgm:t>
    </dgm:pt>
    <dgm:pt modelId="{7C006F9A-304C-4E11-833B-0BD4DF185DFC}" type="sibTrans" cxnId="{F7B16079-0EC3-49D6-BF2F-993C3154C9D4}">
      <dgm:prSet/>
      <dgm:spPr/>
      <dgm:t>
        <a:bodyPr/>
        <a:lstStyle/>
        <a:p>
          <a:endParaRPr lang="en-US"/>
        </a:p>
      </dgm:t>
    </dgm:pt>
    <dgm:pt modelId="{AEC59333-5826-4715-B8F6-83A6D33DFEAD}">
      <dgm:prSet phldrT="[Text]"/>
      <dgm:spPr/>
      <dgm:t>
        <a:bodyPr/>
        <a:lstStyle/>
        <a:p>
          <a:r>
            <a:rPr lang="en-US" dirty="0"/>
            <a:t>Elementary Key </a:t>
          </a:r>
        </a:p>
      </dgm:t>
    </dgm:pt>
    <dgm:pt modelId="{B8ED0AE4-C719-4F8E-A429-7D73F295DD90}" type="parTrans" cxnId="{6385D82D-0AAF-4D2E-88A3-C84E024334B7}">
      <dgm:prSet/>
      <dgm:spPr/>
      <dgm:t>
        <a:bodyPr/>
        <a:lstStyle/>
        <a:p>
          <a:endParaRPr lang="en-US"/>
        </a:p>
      </dgm:t>
    </dgm:pt>
    <dgm:pt modelId="{464B24E0-2775-4A5D-BC33-BA06F0CB0C65}" type="sibTrans" cxnId="{6385D82D-0AAF-4D2E-88A3-C84E024334B7}">
      <dgm:prSet/>
      <dgm:spPr/>
      <dgm:t>
        <a:bodyPr/>
        <a:lstStyle/>
        <a:p>
          <a:endParaRPr lang="en-US"/>
        </a:p>
      </dgm:t>
    </dgm:pt>
    <dgm:pt modelId="{1DACDBCE-E549-4011-84A1-D81BEC80A4A6}" type="pres">
      <dgm:prSet presAssocID="{E8C0109D-B06A-4FE6-9869-604CA265A547}" presName="diagram" presStyleCnt="0">
        <dgm:presLayoutVars>
          <dgm:dir/>
          <dgm:resizeHandles val="exact"/>
        </dgm:presLayoutVars>
      </dgm:prSet>
      <dgm:spPr/>
    </dgm:pt>
    <dgm:pt modelId="{FF2C915C-7E7B-4AEE-A3E3-9FF4038B0E00}" type="pres">
      <dgm:prSet presAssocID="{D009D958-7706-47A8-8143-D4C98613F4E2}" presName="node" presStyleLbl="node1" presStyleIdx="0" presStyleCnt="10">
        <dgm:presLayoutVars>
          <dgm:bulletEnabled val="1"/>
        </dgm:presLayoutVars>
      </dgm:prSet>
      <dgm:spPr/>
    </dgm:pt>
    <dgm:pt modelId="{AC3DA8E8-2024-47E0-8DA3-7D75CDD37853}" type="pres">
      <dgm:prSet presAssocID="{4F85866F-9669-4589-BEE8-9057C981B218}" presName="sibTrans" presStyleLbl="sibTrans2D1" presStyleIdx="0" presStyleCnt="9"/>
      <dgm:spPr/>
    </dgm:pt>
    <dgm:pt modelId="{6E423120-D17C-41EB-AA27-ED95F6BC6CFD}" type="pres">
      <dgm:prSet presAssocID="{4F85866F-9669-4589-BEE8-9057C981B218}" presName="connectorText" presStyleLbl="sibTrans2D1" presStyleIdx="0" presStyleCnt="9"/>
      <dgm:spPr/>
    </dgm:pt>
    <dgm:pt modelId="{2C86E3FB-0F9A-416E-9B6B-966E9FBF37C5}" type="pres">
      <dgm:prSet presAssocID="{47F8B64D-2313-4AD1-95A1-28DC93CF71C1}" presName="node" presStyleLbl="node1" presStyleIdx="1" presStyleCnt="10">
        <dgm:presLayoutVars>
          <dgm:bulletEnabled val="1"/>
        </dgm:presLayoutVars>
      </dgm:prSet>
      <dgm:spPr/>
    </dgm:pt>
    <dgm:pt modelId="{B2EE0855-840F-4216-9750-61460EB6B73A}" type="pres">
      <dgm:prSet presAssocID="{F8D6A203-91AA-4502-9E7E-3182E6567005}" presName="sibTrans" presStyleLbl="sibTrans2D1" presStyleIdx="1" presStyleCnt="9"/>
      <dgm:spPr/>
    </dgm:pt>
    <dgm:pt modelId="{EBA0EDB5-CB68-45C3-B0CF-986173388DF1}" type="pres">
      <dgm:prSet presAssocID="{F8D6A203-91AA-4502-9E7E-3182E6567005}" presName="connectorText" presStyleLbl="sibTrans2D1" presStyleIdx="1" presStyleCnt="9"/>
      <dgm:spPr/>
    </dgm:pt>
    <dgm:pt modelId="{C60FAFBC-1507-48D5-9B29-8F76330F9629}" type="pres">
      <dgm:prSet presAssocID="{8A207EBC-5DC4-4ED5-97E8-456C3337E8B9}" presName="node" presStyleLbl="node1" presStyleIdx="2" presStyleCnt="10">
        <dgm:presLayoutVars>
          <dgm:bulletEnabled val="1"/>
        </dgm:presLayoutVars>
      </dgm:prSet>
      <dgm:spPr/>
    </dgm:pt>
    <dgm:pt modelId="{86D53ABC-0FFD-431A-89DD-C7A05A3196F2}" type="pres">
      <dgm:prSet presAssocID="{0BFF174A-61FA-4886-9F38-B0C444E74368}" presName="sibTrans" presStyleLbl="sibTrans2D1" presStyleIdx="2" presStyleCnt="9"/>
      <dgm:spPr/>
    </dgm:pt>
    <dgm:pt modelId="{87569AAD-8E44-4082-B185-4BE13631E68C}" type="pres">
      <dgm:prSet presAssocID="{0BFF174A-61FA-4886-9F38-B0C444E74368}" presName="connectorText" presStyleLbl="sibTrans2D1" presStyleIdx="2" presStyleCnt="9"/>
      <dgm:spPr/>
    </dgm:pt>
    <dgm:pt modelId="{D3BBE217-1F6B-4ECB-909D-436564DCA71B}" type="pres">
      <dgm:prSet presAssocID="{AEC59333-5826-4715-B8F6-83A6D33DFEAD}" presName="node" presStyleLbl="node1" presStyleIdx="3" presStyleCnt="10" custLinFactNeighborX="42514" custLinFactNeighborY="-25804">
        <dgm:presLayoutVars>
          <dgm:bulletEnabled val="1"/>
        </dgm:presLayoutVars>
      </dgm:prSet>
      <dgm:spPr/>
    </dgm:pt>
    <dgm:pt modelId="{99EC1E39-5D93-4617-9249-AB92C973C7A4}" type="pres">
      <dgm:prSet presAssocID="{464B24E0-2775-4A5D-BC33-BA06F0CB0C65}" presName="sibTrans" presStyleLbl="sibTrans2D1" presStyleIdx="3" presStyleCnt="9" custAng="18299073" custScaleX="341592" custScaleY="131232" custLinFactX="-200000" custLinFactNeighborX="-218450" custLinFactNeighborY="42941"/>
      <dgm:spPr/>
    </dgm:pt>
    <dgm:pt modelId="{52E93659-BFB9-4666-A70B-54FF400789EE}" type="pres">
      <dgm:prSet presAssocID="{464B24E0-2775-4A5D-BC33-BA06F0CB0C65}" presName="connectorText" presStyleLbl="sibTrans2D1" presStyleIdx="3" presStyleCnt="9"/>
      <dgm:spPr/>
    </dgm:pt>
    <dgm:pt modelId="{D330385E-9C1B-4941-AD62-BDC24343EF8F}" type="pres">
      <dgm:prSet presAssocID="{4FE67605-5DDE-4874-9B77-BEE58104D46C}" presName="node" presStyleLbl="node1" presStyleIdx="4" presStyleCnt="10" custLinFactNeighborX="45928" custLinFactNeighborY="1580">
        <dgm:presLayoutVars>
          <dgm:bulletEnabled val="1"/>
        </dgm:presLayoutVars>
      </dgm:prSet>
      <dgm:spPr/>
    </dgm:pt>
    <dgm:pt modelId="{11C3F28C-4EAA-427C-809C-9D0BDD2161A8}" type="pres">
      <dgm:prSet presAssocID="{44984DA6-CC68-4FBC-BE4C-3E01D7F47C51}" presName="sibTrans" presStyleLbl="sibTrans2D1" presStyleIdx="4" presStyleCnt="9" custAng="106644" custLinFactNeighborX="-8834" custLinFactNeighborY="53330"/>
      <dgm:spPr/>
    </dgm:pt>
    <dgm:pt modelId="{64C3F07F-372D-46FB-9F5C-582DB5337ED9}" type="pres">
      <dgm:prSet presAssocID="{44984DA6-CC68-4FBC-BE4C-3E01D7F47C51}" presName="connectorText" presStyleLbl="sibTrans2D1" presStyleIdx="4" presStyleCnt="9"/>
      <dgm:spPr/>
    </dgm:pt>
    <dgm:pt modelId="{799937B9-DE19-4F56-918C-BBD587F97A25}" type="pres">
      <dgm:prSet presAssocID="{E57AA396-9403-4CEC-A91F-B8855AE6A6C5}" presName="node" presStyleLbl="node1" presStyleIdx="5" presStyleCnt="10">
        <dgm:presLayoutVars>
          <dgm:bulletEnabled val="1"/>
        </dgm:presLayoutVars>
      </dgm:prSet>
      <dgm:spPr/>
    </dgm:pt>
    <dgm:pt modelId="{21A180A1-1797-4394-88FC-2A3624FEFA1B}" type="pres">
      <dgm:prSet presAssocID="{44F0FCED-187C-4CD6-8937-D59FD178A312}" presName="sibTrans" presStyleLbl="sibTrans2D1" presStyleIdx="5" presStyleCnt="9"/>
      <dgm:spPr/>
    </dgm:pt>
    <dgm:pt modelId="{FA0F62F5-D564-4B1B-AB8A-142A2E52F2DB}" type="pres">
      <dgm:prSet presAssocID="{44F0FCED-187C-4CD6-8937-D59FD178A312}" presName="connectorText" presStyleLbl="sibTrans2D1" presStyleIdx="5" presStyleCnt="9"/>
      <dgm:spPr/>
    </dgm:pt>
    <dgm:pt modelId="{A26BEF85-EB7D-4DE0-9FE2-5FA79F75B257}" type="pres">
      <dgm:prSet presAssocID="{8BF563A1-A63B-41FB-AC51-2B2B76A552DC}" presName="node" presStyleLbl="node1" presStyleIdx="6" presStyleCnt="10" custLinFactX="38748" custLinFactY="66524" custLinFactNeighborX="100000" custLinFactNeighborY="100000">
        <dgm:presLayoutVars>
          <dgm:bulletEnabled val="1"/>
        </dgm:presLayoutVars>
      </dgm:prSet>
      <dgm:spPr/>
    </dgm:pt>
    <dgm:pt modelId="{3BBA4BB7-1D71-483C-B071-1AE603D33006}" type="pres">
      <dgm:prSet presAssocID="{7C006F9A-304C-4E11-833B-0BD4DF185DFC}" presName="sibTrans" presStyleLbl="sibTrans2D1" presStyleIdx="6" presStyleCnt="9" custAng="20416818" custLinFactY="-100000" custLinFactNeighborX="2720" custLinFactNeighborY="-105994"/>
      <dgm:spPr/>
    </dgm:pt>
    <dgm:pt modelId="{340D3EE2-855C-44CA-A212-41A2AF13D5F3}" type="pres">
      <dgm:prSet presAssocID="{7C006F9A-304C-4E11-833B-0BD4DF185DFC}" presName="connectorText" presStyleLbl="sibTrans2D1" presStyleIdx="6" presStyleCnt="9"/>
      <dgm:spPr/>
    </dgm:pt>
    <dgm:pt modelId="{41DD57DE-BE79-49CF-A236-A1B489FD4B13}" type="pres">
      <dgm:prSet presAssocID="{ED503A33-17A2-4E57-A7FD-3F71295A5176}" presName="node" presStyleLbl="node1" presStyleIdx="7" presStyleCnt="10">
        <dgm:presLayoutVars>
          <dgm:bulletEnabled val="1"/>
        </dgm:presLayoutVars>
      </dgm:prSet>
      <dgm:spPr/>
    </dgm:pt>
    <dgm:pt modelId="{378055A2-74C5-46A8-BFEA-E2F7FEA8157B}" type="pres">
      <dgm:prSet presAssocID="{01391E35-DCE7-496C-B4A8-A500BDDA9A68}" presName="sibTrans" presStyleLbl="sibTrans2D1" presStyleIdx="7" presStyleCnt="9"/>
      <dgm:spPr/>
    </dgm:pt>
    <dgm:pt modelId="{87A8DFB0-8823-4E51-A9A2-B6CF99422F02}" type="pres">
      <dgm:prSet presAssocID="{01391E35-DCE7-496C-B4A8-A500BDDA9A68}" presName="connectorText" presStyleLbl="sibTrans2D1" presStyleIdx="7" presStyleCnt="9"/>
      <dgm:spPr/>
    </dgm:pt>
    <dgm:pt modelId="{6F22BCC7-CCFF-4721-976F-BEB4CFF28557}" type="pres">
      <dgm:prSet presAssocID="{99D4526A-9A3C-433C-B9C0-148EE8905951}" presName="node" presStyleLbl="node1" presStyleIdx="8" presStyleCnt="10">
        <dgm:presLayoutVars>
          <dgm:bulletEnabled val="1"/>
        </dgm:presLayoutVars>
      </dgm:prSet>
      <dgm:spPr/>
    </dgm:pt>
    <dgm:pt modelId="{903C953B-DA11-4439-BC20-629ABE4583DC}" type="pres">
      <dgm:prSet presAssocID="{AD3F0F06-6F8E-4449-BA17-410A04582456}" presName="sibTrans" presStyleLbl="sibTrans2D1" presStyleIdx="8" presStyleCnt="9" custAng="1848343" custScaleX="212136" custLinFactY="-67295" custLinFactNeighborX="-35931" custLinFactNeighborY="-100000"/>
      <dgm:spPr/>
    </dgm:pt>
    <dgm:pt modelId="{07118EC9-B87F-4C94-AED9-9C4D92EC3B59}" type="pres">
      <dgm:prSet presAssocID="{AD3F0F06-6F8E-4449-BA17-410A04582456}" presName="connectorText" presStyleLbl="sibTrans2D1" presStyleIdx="8" presStyleCnt="9"/>
      <dgm:spPr/>
    </dgm:pt>
    <dgm:pt modelId="{1998B480-E31A-4EC6-B497-0E337460D3A1}" type="pres">
      <dgm:prSet presAssocID="{F16CD437-4219-4A78-9EAA-0963D1569F49}" presName="node" presStyleLbl="node1" presStyleIdx="9" presStyleCnt="10">
        <dgm:presLayoutVars>
          <dgm:bulletEnabled val="1"/>
        </dgm:presLayoutVars>
      </dgm:prSet>
      <dgm:spPr/>
    </dgm:pt>
  </dgm:ptLst>
  <dgm:cxnLst>
    <dgm:cxn modelId="{3238A704-5014-4F39-8E5F-3235AD84CFFB}" type="presOf" srcId="{99D4526A-9A3C-433C-B9C0-148EE8905951}" destId="{6F22BCC7-CCFF-4721-976F-BEB4CFF28557}" srcOrd="0" destOrd="0" presId="urn:microsoft.com/office/officeart/2005/8/layout/process5"/>
    <dgm:cxn modelId="{AEDE3B0E-B3AA-4041-A4C5-736549628DEA}" type="presOf" srcId="{44984DA6-CC68-4FBC-BE4C-3E01D7F47C51}" destId="{11C3F28C-4EAA-427C-809C-9D0BDD2161A8}" srcOrd="0" destOrd="0" presId="urn:microsoft.com/office/officeart/2005/8/layout/process5"/>
    <dgm:cxn modelId="{033C3E10-FA08-44B0-B973-1ED4A5040692}" type="presOf" srcId="{F8D6A203-91AA-4502-9E7E-3182E6567005}" destId="{B2EE0855-840F-4216-9750-61460EB6B73A}" srcOrd="0" destOrd="0" presId="urn:microsoft.com/office/officeart/2005/8/layout/process5"/>
    <dgm:cxn modelId="{1BA27813-3EF8-4C38-A653-81F60586BF8D}" srcId="{E8C0109D-B06A-4FE6-9869-604CA265A547}" destId="{F16CD437-4219-4A78-9EAA-0963D1569F49}" srcOrd="9" destOrd="0" parTransId="{BA79A466-EFDB-4900-BAF3-D40292E420AC}" sibTransId="{9280B9FE-F7EB-4464-ABF7-9C11E9FE379A}"/>
    <dgm:cxn modelId="{B56F9A17-EB08-486D-B1C3-E8E6D1A9DA9C}" type="presOf" srcId="{E8C0109D-B06A-4FE6-9869-604CA265A547}" destId="{1DACDBCE-E549-4011-84A1-D81BEC80A4A6}" srcOrd="0" destOrd="0" presId="urn:microsoft.com/office/officeart/2005/8/layout/process5"/>
    <dgm:cxn modelId="{02CAB825-F5F7-47BC-AB86-C380C5BA300A}" type="presOf" srcId="{E57AA396-9403-4CEC-A91F-B8855AE6A6C5}" destId="{799937B9-DE19-4F56-918C-BBD587F97A25}" srcOrd="0" destOrd="0" presId="urn:microsoft.com/office/officeart/2005/8/layout/process5"/>
    <dgm:cxn modelId="{559A122A-911F-4779-AA1F-FFBCDF030D91}" type="presOf" srcId="{44984DA6-CC68-4FBC-BE4C-3E01D7F47C51}" destId="{64C3F07F-372D-46FB-9F5C-582DB5337ED9}" srcOrd="1" destOrd="0" presId="urn:microsoft.com/office/officeart/2005/8/layout/process5"/>
    <dgm:cxn modelId="{6385D82D-0AAF-4D2E-88A3-C84E024334B7}" srcId="{E8C0109D-B06A-4FE6-9869-604CA265A547}" destId="{AEC59333-5826-4715-B8F6-83A6D33DFEAD}" srcOrd="3" destOrd="0" parTransId="{B8ED0AE4-C719-4F8E-A429-7D73F295DD90}" sibTransId="{464B24E0-2775-4A5D-BC33-BA06F0CB0C65}"/>
    <dgm:cxn modelId="{0C53B536-1BA6-4BDF-97F1-D99E96A6F636}" type="presOf" srcId="{0BFF174A-61FA-4886-9F38-B0C444E74368}" destId="{86D53ABC-0FFD-431A-89DD-C7A05A3196F2}" srcOrd="0" destOrd="0" presId="urn:microsoft.com/office/officeart/2005/8/layout/process5"/>
    <dgm:cxn modelId="{B0AA075B-6E0F-48E1-8C07-ED779361AAE0}" type="presOf" srcId="{44F0FCED-187C-4CD6-8937-D59FD178A312}" destId="{FA0F62F5-D564-4B1B-AB8A-142A2E52F2DB}" srcOrd="1" destOrd="0" presId="urn:microsoft.com/office/officeart/2005/8/layout/process5"/>
    <dgm:cxn modelId="{1A2C8868-1D2D-4530-B25D-A48B73D9306C}" type="presOf" srcId="{7C006F9A-304C-4E11-833B-0BD4DF185DFC}" destId="{3BBA4BB7-1D71-483C-B071-1AE603D33006}" srcOrd="0" destOrd="0" presId="urn:microsoft.com/office/officeart/2005/8/layout/process5"/>
    <dgm:cxn modelId="{DC33A949-A4C8-401F-85AC-F2B946453BD7}" srcId="{E8C0109D-B06A-4FE6-9869-604CA265A547}" destId="{4FE67605-5DDE-4874-9B77-BEE58104D46C}" srcOrd="4" destOrd="0" parTransId="{DBA81B19-167F-4B0D-BD0C-2E57D918D784}" sibTransId="{44984DA6-CC68-4FBC-BE4C-3E01D7F47C51}"/>
    <dgm:cxn modelId="{EAD03F6E-8150-4A4A-B841-8D6C16A1075F}" srcId="{E8C0109D-B06A-4FE6-9869-604CA265A547}" destId="{47F8B64D-2313-4AD1-95A1-28DC93CF71C1}" srcOrd="1" destOrd="0" parTransId="{D18B1531-8AB5-4E19-954D-ABCA5AB8B805}" sibTransId="{F8D6A203-91AA-4502-9E7E-3182E6567005}"/>
    <dgm:cxn modelId="{F2D2104F-405A-4677-AE07-137D5CF82806}" srcId="{E8C0109D-B06A-4FE6-9869-604CA265A547}" destId="{8A207EBC-5DC4-4ED5-97E8-456C3337E8B9}" srcOrd="2" destOrd="0" parTransId="{C6B3FEBC-699F-4059-9AD4-851A1C643777}" sibTransId="{0BFF174A-61FA-4886-9F38-B0C444E74368}"/>
    <dgm:cxn modelId="{0ABBFA54-5D51-454A-A701-634C3AB5B6D0}" srcId="{E8C0109D-B06A-4FE6-9869-604CA265A547}" destId="{E57AA396-9403-4CEC-A91F-B8855AE6A6C5}" srcOrd="5" destOrd="0" parTransId="{B423EC2E-E0A4-4552-BE98-D89A1817E766}" sibTransId="{44F0FCED-187C-4CD6-8937-D59FD178A312}"/>
    <dgm:cxn modelId="{33F8ED77-8E81-41CF-9D0F-6E47B45F2CDD}" type="presOf" srcId="{AEC59333-5826-4715-B8F6-83A6D33DFEAD}" destId="{D3BBE217-1F6B-4ECB-909D-436564DCA71B}" srcOrd="0" destOrd="0" presId="urn:microsoft.com/office/officeart/2005/8/layout/process5"/>
    <dgm:cxn modelId="{F7B16079-0EC3-49D6-BF2F-993C3154C9D4}" srcId="{E8C0109D-B06A-4FE6-9869-604CA265A547}" destId="{8BF563A1-A63B-41FB-AC51-2B2B76A552DC}" srcOrd="6" destOrd="0" parTransId="{3E785E0C-51A1-459A-A09F-8A383BC22429}" sibTransId="{7C006F9A-304C-4E11-833B-0BD4DF185DFC}"/>
    <dgm:cxn modelId="{EF26187B-7F0D-4F70-B05E-1FE304955EAC}" type="presOf" srcId="{4F85866F-9669-4589-BEE8-9057C981B218}" destId="{AC3DA8E8-2024-47E0-8DA3-7D75CDD37853}" srcOrd="0" destOrd="0" presId="urn:microsoft.com/office/officeart/2005/8/layout/process5"/>
    <dgm:cxn modelId="{52489386-2AD9-4AE9-A0C8-537C9A28790F}" srcId="{E8C0109D-B06A-4FE6-9869-604CA265A547}" destId="{D009D958-7706-47A8-8143-D4C98613F4E2}" srcOrd="0" destOrd="0" parTransId="{A09AA995-1F5D-4E2B-BC2A-054FAA657D5B}" sibTransId="{4F85866F-9669-4589-BEE8-9057C981B218}"/>
    <dgm:cxn modelId="{81CED98F-17D7-4077-A00B-8D29E85AA1C7}" type="presOf" srcId="{ED503A33-17A2-4E57-A7FD-3F71295A5176}" destId="{41DD57DE-BE79-49CF-A236-A1B489FD4B13}" srcOrd="0" destOrd="0" presId="urn:microsoft.com/office/officeart/2005/8/layout/process5"/>
    <dgm:cxn modelId="{39A8A191-F932-4C56-BE45-864A63954DC3}" type="presOf" srcId="{4FE67605-5DDE-4874-9B77-BEE58104D46C}" destId="{D330385E-9C1B-4941-AD62-BDC24343EF8F}" srcOrd="0" destOrd="0" presId="urn:microsoft.com/office/officeart/2005/8/layout/process5"/>
    <dgm:cxn modelId="{6F65F692-8A33-4E92-8906-B7FAF2007F75}" type="presOf" srcId="{F16CD437-4219-4A78-9EAA-0963D1569F49}" destId="{1998B480-E31A-4EC6-B497-0E337460D3A1}" srcOrd="0" destOrd="0" presId="urn:microsoft.com/office/officeart/2005/8/layout/process5"/>
    <dgm:cxn modelId="{E42959A3-886D-4CBD-9FC5-C786E384B190}" type="presOf" srcId="{AD3F0F06-6F8E-4449-BA17-410A04582456}" destId="{903C953B-DA11-4439-BC20-629ABE4583DC}" srcOrd="0" destOrd="0" presId="urn:microsoft.com/office/officeart/2005/8/layout/process5"/>
    <dgm:cxn modelId="{BB839BA4-E7CF-44C8-B9B9-135D662D6598}" type="presOf" srcId="{8BF563A1-A63B-41FB-AC51-2B2B76A552DC}" destId="{A26BEF85-EB7D-4DE0-9FE2-5FA79F75B257}" srcOrd="0" destOrd="0" presId="urn:microsoft.com/office/officeart/2005/8/layout/process5"/>
    <dgm:cxn modelId="{C73BB6B8-0698-4932-8EDE-F5603EC3886C}" type="presOf" srcId="{47F8B64D-2313-4AD1-95A1-28DC93CF71C1}" destId="{2C86E3FB-0F9A-416E-9B6B-966E9FBF37C5}" srcOrd="0" destOrd="0" presId="urn:microsoft.com/office/officeart/2005/8/layout/process5"/>
    <dgm:cxn modelId="{9916F4BF-1D4E-4F2B-96B9-D1EB02621EA0}" type="presOf" srcId="{464B24E0-2775-4A5D-BC33-BA06F0CB0C65}" destId="{99EC1E39-5D93-4617-9249-AB92C973C7A4}" srcOrd="0" destOrd="0" presId="urn:microsoft.com/office/officeart/2005/8/layout/process5"/>
    <dgm:cxn modelId="{FC6542C5-D021-4518-A556-43205F092913}" srcId="{E8C0109D-B06A-4FE6-9869-604CA265A547}" destId="{99D4526A-9A3C-433C-B9C0-148EE8905951}" srcOrd="8" destOrd="0" parTransId="{658187A6-CE45-4D01-9B49-A6371E77898D}" sibTransId="{AD3F0F06-6F8E-4449-BA17-410A04582456}"/>
    <dgm:cxn modelId="{C72861CE-4DF1-4924-944A-D658F8775FA1}" type="presOf" srcId="{F8D6A203-91AA-4502-9E7E-3182E6567005}" destId="{EBA0EDB5-CB68-45C3-B0CF-986173388DF1}" srcOrd="1" destOrd="0" presId="urn:microsoft.com/office/officeart/2005/8/layout/process5"/>
    <dgm:cxn modelId="{6CAC24D3-EF08-402C-B82D-80963FF46FFE}" type="presOf" srcId="{AD3F0F06-6F8E-4449-BA17-410A04582456}" destId="{07118EC9-B87F-4C94-AED9-9C4D92EC3B59}" srcOrd="1" destOrd="0" presId="urn:microsoft.com/office/officeart/2005/8/layout/process5"/>
    <dgm:cxn modelId="{632804D7-FD74-42EA-86D0-3CB57BAC898A}" type="presOf" srcId="{7C006F9A-304C-4E11-833B-0BD4DF185DFC}" destId="{340D3EE2-855C-44CA-A212-41A2AF13D5F3}" srcOrd="1" destOrd="0" presId="urn:microsoft.com/office/officeart/2005/8/layout/process5"/>
    <dgm:cxn modelId="{C363D2D8-D6AD-4B58-8E61-9E64A24E4FDE}" type="presOf" srcId="{464B24E0-2775-4A5D-BC33-BA06F0CB0C65}" destId="{52E93659-BFB9-4666-A70B-54FF400789EE}" srcOrd="1" destOrd="0" presId="urn:microsoft.com/office/officeart/2005/8/layout/process5"/>
    <dgm:cxn modelId="{78F425DB-E864-4E8C-83F7-FB60D3F495A4}" type="presOf" srcId="{4F85866F-9669-4589-BEE8-9057C981B218}" destId="{6E423120-D17C-41EB-AA27-ED95F6BC6CFD}" srcOrd="1" destOrd="0" presId="urn:microsoft.com/office/officeart/2005/8/layout/process5"/>
    <dgm:cxn modelId="{EA61C9DD-D48B-41BB-84E3-B685DFDB7993}" type="presOf" srcId="{44F0FCED-187C-4CD6-8937-D59FD178A312}" destId="{21A180A1-1797-4394-88FC-2A3624FEFA1B}" srcOrd="0" destOrd="0" presId="urn:microsoft.com/office/officeart/2005/8/layout/process5"/>
    <dgm:cxn modelId="{E8738EDE-369C-490F-BACC-EDF472804450}" type="presOf" srcId="{01391E35-DCE7-496C-B4A8-A500BDDA9A68}" destId="{378055A2-74C5-46A8-BFEA-E2F7FEA8157B}" srcOrd="0" destOrd="0" presId="urn:microsoft.com/office/officeart/2005/8/layout/process5"/>
    <dgm:cxn modelId="{D7379AE5-EA69-44C6-BEB5-C7C3D5576AAD}" type="presOf" srcId="{0BFF174A-61FA-4886-9F38-B0C444E74368}" destId="{87569AAD-8E44-4082-B185-4BE13631E68C}" srcOrd="1" destOrd="0" presId="urn:microsoft.com/office/officeart/2005/8/layout/process5"/>
    <dgm:cxn modelId="{B2E760F8-7497-4B8D-93B0-5DF8F8400FF4}" type="presOf" srcId="{8A207EBC-5DC4-4ED5-97E8-456C3337E8B9}" destId="{C60FAFBC-1507-48D5-9B29-8F76330F9629}" srcOrd="0" destOrd="0" presId="urn:microsoft.com/office/officeart/2005/8/layout/process5"/>
    <dgm:cxn modelId="{ECD646F8-A623-4F81-9562-A018360738FF}" type="presOf" srcId="{01391E35-DCE7-496C-B4A8-A500BDDA9A68}" destId="{87A8DFB0-8823-4E51-A9A2-B6CF99422F02}" srcOrd="1" destOrd="0" presId="urn:microsoft.com/office/officeart/2005/8/layout/process5"/>
    <dgm:cxn modelId="{91215AF8-F638-4D30-B7EE-59CCDFE67AF6}" type="presOf" srcId="{D009D958-7706-47A8-8143-D4C98613F4E2}" destId="{FF2C915C-7E7B-4AEE-A3E3-9FF4038B0E00}" srcOrd="0" destOrd="0" presId="urn:microsoft.com/office/officeart/2005/8/layout/process5"/>
    <dgm:cxn modelId="{BA8350FD-0435-45A8-8C7F-51CCBAE4E246}" srcId="{E8C0109D-B06A-4FE6-9869-604CA265A547}" destId="{ED503A33-17A2-4E57-A7FD-3F71295A5176}" srcOrd="7" destOrd="0" parTransId="{8EAD05CA-6DA3-4031-B285-57379722311B}" sibTransId="{01391E35-DCE7-496C-B4A8-A500BDDA9A68}"/>
    <dgm:cxn modelId="{CBE61A55-4964-44DD-A110-8F8C634F7DD1}" type="presParOf" srcId="{1DACDBCE-E549-4011-84A1-D81BEC80A4A6}" destId="{FF2C915C-7E7B-4AEE-A3E3-9FF4038B0E00}" srcOrd="0" destOrd="0" presId="urn:microsoft.com/office/officeart/2005/8/layout/process5"/>
    <dgm:cxn modelId="{29AD4621-05ED-41DA-B2D7-9327B69E777C}" type="presParOf" srcId="{1DACDBCE-E549-4011-84A1-D81BEC80A4A6}" destId="{AC3DA8E8-2024-47E0-8DA3-7D75CDD37853}" srcOrd="1" destOrd="0" presId="urn:microsoft.com/office/officeart/2005/8/layout/process5"/>
    <dgm:cxn modelId="{D60E400B-EA75-4397-9645-E7C8747B9A28}" type="presParOf" srcId="{AC3DA8E8-2024-47E0-8DA3-7D75CDD37853}" destId="{6E423120-D17C-41EB-AA27-ED95F6BC6CFD}" srcOrd="0" destOrd="0" presId="urn:microsoft.com/office/officeart/2005/8/layout/process5"/>
    <dgm:cxn modelId="{310F2BBA-7B3E-4890-B6AF-C8DB09EFF823}" type="presParOf" srcId="{1DACDBCE-E549-4011-84A1-D81BEC80A4A6}" destId="{2C86E3FB-0F9A-416E-9B6B-966E9FBF37C5}" srcOrd="2" destOrd="0" presId="urn:microsoft.com/office/officeart/2005/8/layout/process5"/>
    <dgm:cxn modelId="{B1CBDA2D-896E-411A-B9C6-7A417B3669C0}" type="presParOf" srcId="{1DACDBCE-E549-4011-84A1-D81BEC80A4A6}" destId="{B2EE0855-840F-4216-9750-61460EB6B73A}" srcOrd="3" destOrd="0" presId="urn:microsoft.com/office/officeart/2005/8/layout/process5"/>
    <dgm:cxn modelId="{C25B957E-1986-4C05-ABA8-6E32543262CF}" type="presParOf" srcId="{B2EE0855-840F-4216-9750-61460EB6B73A}" destId="{EBA0EDB5-CB68-45C3-B0CF-986173388DF1}" srcOrd="0" destOrd="0" presId="urn:microsoft.com/office/officeart/2005/8/layout/process5"/>
    <dgm:cxn modelId="{F2F60B3F-267A-47B6-8565-457C400B2DDD}" type="presParOf" srcId="{1DACDBCE-E549-4011-84A1-D81BEC80A4A6}" destId="{C60FAFBC-1507-48D5-9B29-8F76330F9629}" srcOrd="4" destOrd="0" presId="urn:microsoft.com/office/officeart/2005/8/layout/process5"/>
    <dgm:cxn modelId="{4610D70C-CFDF-4C9D-82A0-7CED8D92E1B7}" type="presParOf" srcId="{1DACDBCE-E549-4011-84A1-D81BEC80A4A6}" destId="{86D53ABC-0FFD-431A-89DD-C7A05A3196F2}" srcOrd="5" destOrd="0" presId="urn:microsoft.com/office/officeart/2005/8/layout/process5"/>
    <dgm:cxn modelId="{F00399A9-0A12-4A63-BE1E-9CC67AAAE15C}" type="presParOf" srcId="{86D53ABC-0FFD-431A-89DD-C7A05A3196F2}" destId="{87569AAD-8E44-4082-B185-4BE13631E68C}" srcOrd="0" destOrd="0" presId="urn:microsoft.com/office/officeart/2005/8/layout/process5"/>
    <dgm:cxn modelId="{DAF92D60-76CD-4EB4-A1C6-DDFFD37ADF0D}" type="presParOf" srcId="{1DACDBCE-E549-4011-84A1-D81BEC80A4A6}" destId="{D3BBE217-1F6B-4ECB-909D-436564DCA71B}" srcOrd="6" destOrd="0" presId="urn:microsoft.com/office/officeart/2005/8/layout/process5"/>
    <dgm:cxn modelId="{1B6AEC03-B6AC-4330-8370-E4BF19F7A64E}" type="presParOf" srcId="{1DACDBCE-E549-4011-84A1-D81BEC80A4A6}" destId="{99EC1E39-5D93-4617-9249-AB92C973C7A4}" srcOrd="7" destOrd="0" presId="urn:microsoft.com/office/officeart/2005/8/layout/process5"/>
    <dgm:cxn modelId="{8424B0BF-F590-4410-87D1-98CE8F3A4718}" type="presParOf" srcId="{99EC1E39-5D93-4617-9249-AB92C973C7A4}" destId="{52E93659-BFB9-4666-A70B-54FF400789EE}" srcOrd="0" destOrd="0" presId="urn:microsoft.com/office/officeart/2005/8/layout/process5"/>
    <dgm:cxn modelId="{651027BD-C657-4875-9122-08D02CE842F4}" type="presParOf" srcId="{1DACDBCE-E549-4011-84A1-D81BEC80A4A6}" destId="{D330385E-9C1B-4941-AD62-BDC24343EF8F}" srcOrd="8" destOrd="0" presId="urn:microsoft.com/office/officeart/2005/8/layout/process5"/>
    <dgm:cxn modelId="{5C0220DC-E469-4E5F-927D-5D3B39ADDCD2}" type="presParOf" srcId="{1DACDBCE-E549-4011-84A1-D81BEC80A4A6}" destId="{11C3F28C-4EAA-427C-809C-9D0BDD2161A8}" srcOrd="9" destOrd="0" presId="urn:microsoft.com/office/officeart/2005/8/layout/process5"/>
    <dgm:cxn modelId="{B3D09650-EC2C-4641-93E4-C33B9DC56617}" type="presParOf" srcId="{11C3F28C-4EAA-427C-809C-9D0BDD2161A8}" destId="{64C3F07F-372D-46FB-9F5C-582DB5337ED9}" srcOrd="0" destOrd="0" presId="urn:microsoft.com/office/officeart/2005/8/layout/process5"/>
    <dgm:cxn modelId="{0C0ACE6D-EBE3-4E7D-ACED-93DDFE8D6362}" type="presParOf" srcId="{1DACDBCE-E549-4011-84A1-D81BEC80A4A6}" destId="{799937B9-DE19-4F56-918C-BBD587F97A25}" srcOrd="10" destOrd="0" presId="urn:microsoft.com/office/officeart/2005/8/layout/process5"/>
    <dgm:cxn modelId="{F2F3B4B5-87EE-4449-93EE-838F1A0A0526}" type="presParOf" srcId="{1DACDBCE-E549-4011-84A1-D81BEC80A4A6}" destId="{21A180A1-1797-4394-88FC-2A3624FEFA1B}" srcOrd="11" destOrd="0" presId="urn:microsoft.com/office/officeart/2005/8/layout/process5"/>
    <dgm:cxn modelId="{FCAB9E5B-3842-49FC-96A7-C87F7E0D8C92}" type="presParOf" srcId="{21A180A1-1797-4394-88FC-2A3624FEFA1B}" destId="{FA0F62F5-D564-4B1B-AB8A-142A2E52F2DB}" srcOrd="0" destOrd="0" presId="urn:microsoft.com/office/officeart/2005/8/layout/process5"/>
    <dgm:cxn modelId="{FFDF00AC-EF71-4957-922B-B41370EE854D}" type="presParOf" srcId="{1DACDBCE-E549-4011-84A1-D81BEC80A4A6}" destId="{A26BEF85-EB7D-4DE0-9FE2-5FA79F75B257}" srcOrd="12" destOrd="0" presId="urn:microsoft.com/office/officeart/2005/8/layout/process5"/>
    <dgm:cxn modelId="{B4787EA1-AB63-4560-8569-EB4FA447F1E3}" type="presParOf" srcId="{1DACDBCE-E549-4011-84A1-D81BEC80A4A6}" destId="{3BBA4BB7-1D71-483C-B071-1AE603D33006}" srcOrd="13" destOrd="0" presId="urn:microsoft.com/office/officeart/2005/8/layout/process5"/>
    <dgm:cxn modelId="{4202D9F8-83D6-48F2-85F3-3B3B02204975}" type="presParOf" srcId="{3BBA4BB7-1D71-483C-B071-1AE603D33006}" destId="{340D3EE2-855C-44CA-A212-41A2AF13D5F3}" srcOrd="0" destOrd="0" presId="urn:microsoft.com/office/officeart/2005/8/layout/process5"/>
    <dgm:cxn modelId="{3E287282-DB5D-4EDD-A461-1EE8BF459949}" type="presParOf" srcId="{1DACDBCE-E549-4011-84A1-D81BEC80A4A6}" destId="{41DD57DE-BE79-49CF-A236-A1B489FD4B13}" srcOrd="14" destOrd="0" presId="urn:microsoft.com/office/officeart/2005/8/layout/process5"/>
    <dgm:cxn modelId="{1FCB5328-BB7D-435F-8655-4FB620D2DAB1}" type="presParOf" srcId="{1DACDBCE-E549-4011-84A1-D81BEC80A4A6}" destId="{378055A2-74C5-46A8-BFEA-E2F7FEA8157B}" srcOrd="15" destOrd="0" presId="urn:microsoft.com/office/officeart/2005/8/layout/process5"/>
    <dgm:cxn modelId="{92DEF9A2-BB69-4BAB-B4AC-75DE907C3570}" type="presParOf" srcId="{378055A2-74C5-46A8-BFEA-E2F7FEA8157B}" destId="{87A8DFB0-8823-4E51-A9A2-B6CF99422F02}" srcOrd="0" destOrd="0" presId="urn:microsoft.com/office/officeart/2005/8/layout/process5"/>
    <dgm:cxn modelId="{A53B6DAF-0E48-441F-8FCC-82C95BDDAB9B}" type="presParOf" srcId="{1DACDBCE-E549-4011-84A1-D81BEC80A4A6}" destId="{6F22BCC7-CCFF-4721-976F-BEB4CFF28557}" srcOrd="16" destOrd="0" presId="urn:microsoft.com/office/officeart/2005/8/layout/process5"/>
    <dgm:cxn modelId="{0577FF29-FFF9-4A5A-BEE8-DF9395D74CEE}" type="presParOf" srcId="{1DACDBCE-E549-4011-84A1-D81BEC80A4A6}" destId="{903C953B-DA11-4439-BC20-629ABE4583DC}" srcOrd="17" destOrd="0" presId="urn:microsoft.com/office/officeart/2005/8/layout/process5"/>
    <dgm:cxn modelId="{889C74FF-8C2B-47B9-BE2D-7F1AFD01D16F}" type="presParOf" srcId="{903C953B-DA11-4439-BC20-629ABE4583DC}" destId="{07118EC9-B87F-4C94-AED9-9C4D92EC3B59}" srcOrd="0" destOrd="0" presId="urn:microsoft.com/office/officeart/2005/8/layout/process5"/>
    <dgm:cxn modelId="{7B0B70AE-5FE5-4785-8A69-F72E3A5152CC}" type="presParOf" srcId="{1DACDBCE-E549-4011-84A1-D81BEC80A4A6}" destId="{1998B480-E31A-4EC6-B497-0E337460D3A1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C915C-7E7B-4AEE-A3E3-9FF4038B0E00}">
      <dsp:nvSpPr>
        <dsp:cNvPr id="0" name=""/>
        <dsp:cNvSpPr/>
      </dsp:nvSpPr>
      <dsp:spPr>
        <a:xfrm>
          <a:off x="1089937" y="2643"/>
          <a:ext cx="1847254" cy="11083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1st</a:t>
          </a:r>
        </a:p>
      </dsp:txBody>
      <dsp:txXfrm>
        <a:off x="1122400" y="35106"/>
        <a:ext cx="1782328" cy="1043426"/>
      </dsp:txXfrm>
    </dsp:sp>
    <dsp:sp modelId="{AC3DA8E8-2024-47E0-8DA3-7D75CDD37853}">
      <dsp:nvSpPr>
        <dsp:cNvPr id="0" name=""/>
        <dsp:cNvSpPr/>
      </dsp:nvSpPr>
      <dsp:spPr>
        <a:xfrm>
          <a:off x="3099750" y="327760"/>
          <a:ext cx="391617" cy="4581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099750" y="419384"/>
        <a:ext cx="274132" cy="274871"/>
      </dsp:txXfrm>
    </dsp:sp>
    <dsp:sp modelId="{2C86E3FB-0F9A-416E-9B6B-966E9FBF37C5}">
      <dsp:nvSpPr>
        <dsp:cNvPr id="0" name=""/>
        <dsp:cNvSpPr/>
      </dsp:nvSpPr>
      <dsp:spPr>
        <a:xfrm>
          <a:off x="3676094" y="2643"/>
          <a:ext cx="1847254" cy="11083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2nd</a:t>
          </a:r>
        </a:p>
      </dsp:txBody>
      <dsp:txXfrm>
        <a:off x="3708557" y="35106"/>
        <a:ext cx="1782328" cy="1043426"/>
      </dsp:txXfrm>
    </dsp:sp>
    <dsp:sp modelId="{B2EE0855-840F-4216-9750-61460EB6B73A}">
      <dsp:nvSpPr>
        <dsp:cNvPr id="0" name=""/>
        <dsp:cNvSpPr/>
      </dsp:nvSpPr>
      <dsp:spPr>
        <a:xfrm>
          <a:off x="5685907" y="327760"/>
          <a:ext cx="391617" cy="4581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685907" y="419384"/>
        <a:ext cx="274132" cy="274871"/>
      </dsp:txXfrm>
    </dsp:sp>
    <dsp:sp modelId="{C60FAFBC-1507-48D5-9B29-8F76330F9629}">
      <dsp:nvSpPr>
        <dsp:cNvPr id="0" name=""/>
        <dsp:cNvSpPr/>
      </dsp:nvSpPr>
      <dsp:spPr>
        <a:xfrm>
          <a:off x="6262250" y="2643"/>
          <a:ext cx="1847254" cy="11083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3rd</a:t>
          </a:r>
        </a:p>
      </dsp:txBody>
      <dsp:txXfrm>
        <a:off x="6294713" y="35106"/>
        <a:ext cx="1782328" cy="1043426"/>
      </dsp:txXfrm>
    </dsp:sp>
    <dsp:sp modelId="{86D53ABC-0FFD-431A-89DD-C7A05A3196F2}">
      <dsp:nvSpPr>
        <dsp:cNvPr id="0" name=""/>
        <dsp:cNvSpPr/>
      </dsp:nvSpPr>
      <dsp:spPr>
        <a:xfrm rot="21597305">
          <a:off x="8444839" y="326456"/>
          <a:ext cx="807849" cy="4581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444839" y="418134"/>
        <a:ext cx="670413" cy="274871"/>
      </dsp:txXfrm>
    </dsp:sp>
    <dsp:sp modelId="{D3BBE217-1F6B-4ECB-909D-436564DCA71B}">
      <dsp:nvSpPr>
        <dsp:cNvPr id="0" name=""/>
        <dsp:cNvSpPr/>
      </dsp:nvSpPr>
      <dsp:spPr>
        <a:xfrm>
          <a:off x="9633749" y="0"/>
          <a:ext cx="1847254" cy="11083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Elementary Key </a:t>
          </a:r>
        </a:p>
      </dsp:txBody>
      <dsp:txXfrm>
        <a:off x="9666212" y="32463"/>
        <a:ext cx="1782328" cy="1043426"/>
      </dsp:txXfrm>
    </dsp:sp>
    <dsp:sp modelId="{99EC1E39-5D93-4617-9249-AB92C973C7A4}">
      <dsp:nvSpPr>
        <dsp:cNvPr id="0" name=""/>
        <dsp:cNvSpPr/>
      </dsp:nvSpPr>
      <dsp:spPr>
        <a:xfrm rot="1983019">
          <a:off x="8216634" y="1372617"/>
          <a:ext cx="1375009" cy="6011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8648192" y="1026709"/>
        <a:ext cx="360718" cy="1194650"/>
      </dsp:txXfrm>
    </dsp:sp>
    <dsp:sp modelId="{D330385E-9C1B-4941-AD62-BDC24343EF8F}">
      <dsp:nvSpPr>
        <dsp:cNvPr id="0" name=""/>
        <dsp:cNvSpPr/>
      </dsp:nvSpPr>
      <dsp:spPr>
        <a:xfrm>
          <a:off x="9696814" y="1867410"/>
          <a:ext cx="1847254" cy="11083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Boyce-Codd</a:t>
          </a:r>
        </a:p>
      </dsp:txBody>
      <dsp:txXfrm>
        <a:off x="9729277" y="1899873"/>
        <a:ext cx="1782328" cy="1043426"/>
      </dsp:txXfrm>
    </dsp:sp>
    <dsp:sp modelId="{11C3F28C-4EAA-427C-809C-9D0BDD2161A8}">
      <dsp:nvSpPr>
        <dsp:cNvPr id="0" name=""/>
        <dsp:cNvSpPr/>
      </dsp:nvSpPr>
      <dsp:spPr>
        <a:xfrm rot="10924172">
          <a:off x="8432008" y="2428207"/>
          <a:ext cx="841284" cy="4581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8569399" y="2522313"/>
        <a:ext cx="703848" cy="274871"/>
      </dsp:txXfrm>
    </dsp:sp>
    <dsp:sp modelId="{799937B9-DE19-4F56-918C-BBD587F97A25}">
      <dsp:nvSpPr>
        <dsp:cNvPr id="0" name=""/>
        <dsp:cNvSpPr/>
      </dsp:nvSpPr>
      <dsp:spPr>
        <a:xfrm>
          <a:off x="6262250" y="1849898"/>
          <a:ext cx="1847254" cy="11083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4th</a:t>
          </a:r>
        </a:p>
      </dsp:txBody>
      <dsp:txXfrm>
        <a:off x="6294713" y="1882361"/>
        <a:ext cx="1782328" cy="1043426"/>
      </dsp:txXfrm>
    </dsp:sp>
    <dsp:sp modelId="{21A180A1-1797-4394-88FC-2A3624FEFA1B}">
      <dsp:nvSpPr>
        <dsp:cNvPr id="0" name=""/>
        <dsp:cNvSpPr/>
      </dsp:nvSpPr>
      <dsp:spPr>
        <a:xfrm rot="5443075">
          <a:off x="6979047" y="3086791"/>
          <a:ext cx="390810" cy="4581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7037751" y="3120450"/>
        <a:ext cx="274871" cy="273567"/>
      </dsp:txXfrm>
    </dsp:sp>
    <dsp:sp modelId="{A26BEF85-EB7D-4DE0-9FE2-5FA79F75B257}">
      <dsp:nvSpPr>
        <dsp:cNvPr id="0" name=""/>
        <dsp:cNvSpPr/>
      </dsp:nvSpPr>
      <dsp:spPr>
        <a:xfrm>
          <a:off x="6239123" y="3695571"/>
          <a:ext cx="1847254" cy="11083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Essential Tuple</a:t>
          </a:r>
          <a:endParaRPr lang="en-US" sz="2400" kern="1200" dirty="0"/>
        </a:p>
      </dsp:txBody>
      <dsp:txXfrm>
        <a:off x="6271586" y="3728034"/>
        <a:ext cx="1782328" cy="1043426"/>
      </dsp:txXfrm>
    </dsp:sp>
    <dsp:sp modelId="{3BBA4BB7-1D71-483C-B071-1AE603D33006}">
      <dsp:nvSpPr>
        <dsp:cNvPr id="0" name=""/>
        <dsp:cNvSpPr/>
      </dsp:nvSpPr>
      <dsp:spPr>
        <a:xfrm rot="10800000">
          <a:off x="3758728" y="2171906"/>
          <a:ext cx="1859048" cy="4581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3896164" y="2263530"/>
        <a:ext cx="1721612" cy="274871"/>
      </dsp:txXfrm>
    </dsp:sp>
    <dsp:sp modelId="{41DD57DE-BE79-49CF-A236-A1B489FD4B13}">
      <dsp:nvSpPr>
        <dsp:cNvPr id="0" name=""/>
        <dsp:cNvSpPr/>
      </dsp:nvSpPr>
      <dsp:spPr>
        <a:xfrm>
          <a:off x="1089937" y="1849898"/>
          <a:ext cx="1847254" cy="11083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5th</a:t>
          </a:r>
        </a:p>
      </dsp:txBody>
      <dsp:txXfrm>
        <a:off x="1122400" y="1882361"/>
        <a:ext cx="1782328" cy="1043426"/>
      </dsp:txXfrm>
    </dsp:sp>
    <dsp:sp modelId="{378055A2-74C5-46A8-BFEA-E2F7FEA8157B}">
      <dsp:nvSpPr>
        <dsp:cNvPr id="0" name=""/>
        <dsp:cNvSpPr/>
      </dsp:nvSpPr>
      <dsp:spPr>
        <a:xfrm rot="5400000">
          <a:off x="1817756" y="3087558"/>
          <a:ext cx="391617" cy="4581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876130" y="3120809"/>
        <a:ext cx="274871" cy="274132"/>
      </dsp:txXfrm>
    </dsp:sp>
    <dsp:sp modelId="{6F22BCC7-CCFF-4721-976F-BEB4CFF28557}">
      <dsp:nvSpPr>
        <dsp:cNvPr id="0" name=""/>
        <dsp:cNvSpPr/>
      </dsp:nvSpPr>
      <dsp:spPr>
        <a:xfrm>
          <a:off x="1089937" y="3697152"/>
          <a:ext cx="1847254" cy="11083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Domain Key</a:t>
          </a:r>
        </a:p>
      </dsp:txBody>
      <dsp:txXfrm>
        <a:off x="1122400" y="3729615"/>
        <a:ext cx="1782328" cy="1043426"/>
      </dsp:txXfrm>
    </dsp:sp>
    <dsp:sp modelId="{903C953B-DA11-4439-BC20-629ABE4583DC}">
      <dsp:nvSpPr>
        <dsp:cNvPr id="0" name=""/>
        <dsp:cNvSpPr/>
      </dsp:nvSpPr>
      <dsp:spPr>
        <a:xfrm rot="1848343">
          <a:off x="2739466" y="3255859"/>
          <a:ext cx="830762" cy="4581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749162" y="3312291"/>
        <a:ext cx="693326" cy="274871"/>
      </dsp:txXfrm>
    </dsp:sp>
    <dsp:sp modelId="{1998B480-E31A-4EC6-B497-0E337460D3A1}">
      <dsp:nvSpPr>
        <dsp:cNvPr id="0" name=""/>
        <dsp:cNvSpPr/>
      </dsp:nvSpPr>
      <dsp:spPr>
        <a:xfrm>
          <a:off x="3676094" y="3697152"/>
          <a:ext cx="1847254" cy="11083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6th</a:t>
          </a:r>
          <a:endParaRPr lang="en-US" sz="2400" kern="1200" dirty="0"/>
        </a:p>
      </dsp:txBody>
      <dsp:txXfrm>
        <a:off x="3708557" y="3729615"/>
        <a:ext cx="1782328" cy="1043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E64CEB-824E-4BCC-BB38-2FF6B802EF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744A5-69EA-4D3C-8134-3875C070E2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2BEB69-28A2-4A99-B18F-C2DC89ABA34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51CE5-D0F2-46D1-8831-3D2FC24D60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D9C2E-2DA3-451D-BAC9-03AF0D18B1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B07CF9A-3B37-48D7-B733-4369126A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07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19A9B18-9A03-4EF4-801A-A83CE9F3351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67EBD2D-236B-4649-8C91-AF65F0CF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11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ase.guide/what-is-normaliz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oe_Friday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EBD2D-236B-4649-8C91-AF65F0CF09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66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courtesy of Josh Jacobson and the </a:t>
            </a:r>
            <a:r>
              <a:rPr lang="en-US"/>
              <a:t>Zamir Chorale of Boston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EBD2D-236B-4649-8C91-AF65F0CF097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98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borrowed from </a:t>
            </a:r>
            <a:r>
              <a:rPr lang="en-US" dirty="0">
                <a:hlinkClick r:id="rId3"/>
              </a:rPr>
              <a:t>https://database.guide/what-is-normalization/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EBD2D-236B-4649-8C91-AF65F0CF09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21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Inside Microsoft SQL Server 2008: T-SQL Querying, </a:t>
            </a:r>
            <a:r>
              <a:rPr lang="en-US" dirty="0" err="1"/>
              <a:t>Itzik</a:t>
            </a:r>
            <a:r>
              <a:rPr lang="en-US" dirty="0"/>
              <a:t> Ben-Gan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EBD2D-236B-4649-8C91-AF65F0CF09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7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Determinant: the independent part of a functional dependency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EBD2D-236B-4649-8C91-AF65F0CF09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97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Definitions came from </a:t>
            </a:r>
            <a:r>
              <a:rPr lang="en-US" sz="1300" i="1" dirty="0"/>
              <a:t>The Data Warehouse Lifecycle Toolkit</a:t>
            </a:r>
            <a:r>
              <a:rPr lang="en-US" sz="1300" dirty="0"/>
              <a:t>, Kimball et al</a:t>
            </a:r>
          </a:p>
          <a:p>
            <a:r>
              <a:rPr lang="en-US" sz="1300" dirty="0"/>
              <a:t>Joe Friday is the main character from the show (later turned into a movie), </a:t>
            </a:r>
            <a:r>
              <a:rPr lang="en-US" sz="1300" i="1" dirty="0"/>
              <a:t>Dragnet. </a:t>
            </a:r>
            <a:r>
              <a:rPr lang="en-US" dirty="0">
                <a:hlinkClick r:id="rId3"/>
              </a:rPr>
              <a:t>https://en.wikipedia.org/wiki/Joe_Friday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EBD2D-236B-4649-8C91-AF65F0CF09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5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Warehouse Lifecycle Toolkit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EBD2D-236B-4649-8C91-AF65F0CF097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93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EBD2D-236B-4649-8C91-AF65F0CF097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96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https://www.amazon.com/Data-Warehouse-Toolkit-Definitive-Dimensional-ebook/dp/B00DRZX6XS/ref=sr_1_1?keywords=The+Data+Warehouse+Lifecycle+Toolkit&amp;qid=1550957898&amp;s=gateway&amp;sr=8-1</a:t>
            </a:r>
          </a:p>
          <a:p>
            <a:r>
              <a:rPr lang="en-US" dirty="0"/>
              <a:t>https://www.amazon.com/Inside-Microsoft%C2%AE-SQL-Server%C2%AE-2008/dp/0735626022/ref=sr_1_fkmrnull_1?keywords=inside+microsoft+sql+server+2008&amp;qid=1552266198&amp;s=gateway&amp;sr=8-1-fkmrnull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EBD2D-236B-4649-8C91-AF65F0CF097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15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https://www.amazon.com/Data-Warehouse-Toolkit-Definitive-Dimensional-ebook/dp/B00DRZX6XS/ref=sr_1_1?keywords=The+Data+Warehouse+Lifecycle+Toolkit&amp;qid=1550957898&amp;s=gateway&amp;sr=8-1</a:t>
            </a:r>
          </a:p>
          <a:p>
            <a:r>
              <a:rPr lang="en-US" dirty="0"/>
              <a:t>https://www.amazon.com/Inside-Microsoft%C2%AE-SQL-Server%C2%AE-2008/dp/0735626022/ref=sr_1_fkmrnull_1?keywords=inside+microsoft+sql+server+2008&amp;qid=1552266198&amp;s=gateway&amp;sr=8-1-fkmrnull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EBD2D-236B-4649-8C91-AF65F0CF097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77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85;p13" descr="GeekSync-Template-FirstPage-16x9.png">
            <a:extLst>
              <a:ext uri="{FF2B5EF4-FFF2-40B4-BE49-F238E27FC236}">
                <a16:creationId xmlns:a16="http://schemas.microsoft.com/office/drawing/2014/main" id="{C0E2E09E-9F5D-4039-9357-77D8A653B22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-44536"/>
            <a:ext cx="12192000" cy="690253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14400" y="1011484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914400" y="2767259"/>
            <a:ext cx="8534400" cy="1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853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747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4051968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algn="r"/>
            <a:r>
              <a:rPr lang="en-US" dirty="0"/>
              <a:t>@dgmelkin * Looking Normal and Seeing Stars</a:t>
            </a:r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40879B38-6E90-476E-AC89-B8F4E2AD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3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3833000" y="-1623199"/>
            <a:ext cx="45260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@dgmelkin * Looking Normal and Seeing Stars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40879B38-6E90-476E-AC89-B8F4E2AD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3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7285000" y="1828839"/>
            <a:ext cx="58516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761"/>
            <a:ext cx="5851600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@dgmelkin * Looking Normal and Seeing Stars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40879B38-6E90-476E-AC89-B8F4E2AD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07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3D33A6-02FB-4B10-9A4D-8CEBE05D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B2890C7-9512-40BA-9C63-B6FA460C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501667"/>
            <a:ext cx="6297612" cy="365125"/>
          </a:xfrm>
        </p:spPr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291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F5D9-5E8C-4F9B-8FE4-CE1A9806B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434D5-12CA-439E-92CC-DEB03D529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5B4B0-FAC4-443A-B6BB-A0B8DB34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9E07-4B8F-4AC2-BB65-7BBEAFC6130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D1862-CA3B-420F-A98A-91E71E15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E983E-522B-4C05-AB3F-19093BAD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E48A-6552-47E2-85C8-3EE277781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77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E0393-5062-4172-BF58-1CC61FEC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8BE4A-3FCA-45C9-A611-34A6226EF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2266D-F760-4C3B-AB77-56530EAC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9E07-4B8F-4AC2-BB65-7BBEAFC6130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D7C16-0446-44D5-8C0D-B0E0BFB0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65589-E54D-4A90-824C-06C19D7F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E48A-6552-47E2-85C8-3EE277781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75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226CF-6939-4314-BD8E-6CD1CC60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F5897-6FAA-48F3-AD80-5E328FFBE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CA735-2421-40EA-96C8-A6A3220F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9E07-4B8F-4AC2-BB65-7BBEAFC6130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323F3-7802-4972-8BC0-38B5BD81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95705-4FAD-477C-81E4-80E8DA54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E48A-6552-47E2-85C8-3EE277781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75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C3176-9D68-444C-9A83-E1D0CED3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1751-E846-4EC6-85E0-6B68AF135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E0256-AFF4-471A-82CD-4691CE6A6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12846-C639-4ABB-A700-3B2D90BC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9E07-4B8F-4AC2-BB65-7BBEAFC6130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EA870-DBB9-406B-A0D5-B8666DF3A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61419-9656-4D75-BF87-B824614D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E48A-6552-47E2-85C8-3EE277781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8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B3E4-7787-4993-9F3C-E35E46E47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540F9-3134-46A5-8676-B99881139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9E4B7-842A-4DD8-97F3-2C0487EBD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4A153-C3E7-4720-83D0-3D1FD12C6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B4A41-D1C7-4592-9C6E-25E08570D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063DC-B2FE-43A8-B5F1-C6450F72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9E07-4B8F-4AC2-BB65-7BBEAFC6130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7CD579-2861-46D3-9BFC-31894E12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EA14E5-79A7-479A-8761-5EB2CD3E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E48A-6552-47E2-85C8-3EE277781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62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72B5-B385-414C-B3B4-FFC89BE55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EF723-FC37-4D47-A675-30E3D2A5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9E07-4B8F-4AC2-BB65-7BBEAFC6130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DCFBD-4229-4E2B-9EF6-431AA7B3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73AC0-E632-4058-835A-B8F54022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E48A-6552-47E2-85C8-3EE277781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528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767FC4-7A64-48B2-A319-42B7EB95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9E07-4B8F-4AC2-BB65-7BBEAFC6130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94524-764E-4680-857F-AB9D9B6A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C6218-A52A-4366-AC8A-F6EF22C5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E48A-6552-47E2-85C8-3EE277781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3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165598" y="6356351"/>
            <a:ext cx="4064001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algn="r"/>
            <a:r>
              <a:rPr lang="en-US" dirty="0"/>
              <a:t>@dgmelkin * Looking Normal and Seeing Stars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40879B38-6E90-476E-AC89-B8F4E2AD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29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509B-C88F-430B-A2B9-5759BCCE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D8F1-B284-4F3F-8215-3C11A60AF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3A6A0-C62A-463B-8AE6-BDB7E0DB3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38E3E-0C1B-42C8-A3A4-8D656077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9E07-4B8F-4AC2-BB65-7BBEAFC6130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75452-0425-4476-AC9C-FFE217C03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9C7BB-08C7-4412-9520-9BDB1602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E48A-6552-47E2-85C8-3EE277781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954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5A5D-D8B7-43E2-A8FF-122C6C9C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103A91-971B-4CB1-8C36-FD92AB43E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5CC7B-5BAB-48B2-959C-80095418B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8F89E-678C-403C-BB1C-FE4ADD24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9E07-4B8F-4AC2-BB65-7BBEAFC6130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97D83-7487-4111-A649-839B6C16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7FC95-468D-493D-A9C9-C38FA374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E48A-6552-47E2-85C8-3EE277781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610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3075-E484-416E-9BC7-1F157B91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236C4-EA8D-4F28-ACC7-43CEC9DAC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0C2E5-EDC7-43CC-B437-F46FBE0F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9E07-4B8F-4AC2-BB65-7BBEAFC6130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09270-85F0-4F3A-863C-3B93AA1E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94F33-7299-4FF8-9775-0185C3A0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E48A-6552-47E2-85C8-3EE277781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43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F372CB-A13E-4364-B1A9-6ED3420BD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A174E-785F-4B50-8C14-8B9242B28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8022D-A240-4899-B7DD-6FB28B44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9E07-4B8F-4AC2-BB65-7BBEAFC6130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12D2D-97F2-47FC-970F-D64E71D1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6854A-46F3-4EFF-BFFB-28462473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E48A-6552-47E2-85C8-3EE277781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1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85;p13" descr="GeekSync-Template-FirstPage-16x9.png">
            <a:extLst>
              <a:ext uri="{FF2B5EF4-FFF2-40B4-BE49-F238E27FC236}">
                <a16:creationId xmlns:a16="http://schemas.microsoft.com/office/drawing/2014/main" id="{5A1BFB89-91FD-4609-82D8-8D33F46CA4F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-44536"/>
            <a:ext cx="12192000" cy="690253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5333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667">
                <a:solidFill>
                  <a:srgbClr val="888888"/>
                </a:solidFill>
              </a:defRPr>
            </a:lvl1pPr>
            <a:lvl2pPr marL="1219170" lvl="1" indent="-304792" algn="l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2pPr>
            <a:lvl3pPr marL="1828754" lvl="2" indent="-304792" algn="l" rtl="0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133">
                <a:solidFill>
                  <a:srgbClr val="888888"/>
                </a:solidFill>
              </a:defRPr>
            </a:lvl3pPr>
            <a:lvl4pPr marL="2438339" lvl="3" indent="-304792" algn="l" rtl="0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4pPr>
            <a:lvl5pPr marL="3047924" lvl="4" indent="-304792" algn="l" rtl="0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5pPr>
            <a:lvl6pPr marL="3657509" lvl="5" indent="-304792" algn="l" rtl="0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6pPr>
            <a:lvl7pPr marL="4267093" lvl="6" indent="-304792" algn="l" rtl="0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7pPr>
            <a:lvl8pPr marL="4876678" lvl="7" indent="-304792" algn="l" rtl="0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8pPr>
            <a:lvl9pPr marL="5486263" lvl="8" indent="-304792" algn="l" rtl="0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165599" y="6356351"/>
            <a:ext cx="4039937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algn="r"/>
            <a:r>
              <a:rPr lang="en-US" dirty="0"/>
              <a:t>@dgmelkin * Looking Normal and Seeing Stars</a:t>
            </a:r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40879B38-6E90-476E-AC89-B8F4E2AD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3733"/>
            </a:lvl1pPr>
            <a:lvl2pPr marL="121917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3200"/>
            </a:lvl2pPr>
            <a:lvl3pPr marL="1828754" lvl="2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3pPr>
            <a:lvl4pPr marL="2438339" lvl="3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400"/>
            </a:lvl4pPr>
            <a:lvl5pPr marL="3047924" lvl="4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400"/>
            </a:lvl5pPr>
            <a:lvl6pPr marL="3657509" lvl="5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6pPr>
            <a:lvl7pPr marL="4267093" lvl="6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7pPr>
            <a:lvl8pPr marL="4876678" lvl="7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8pPr>
            <a:lvl9pPr marL="5486263" lvl="8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3733"/>
            </a:lvl1pPr>
            <a:lvl2pPr marL="121917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3200"/>
            </a:lvl2pPr>
            <a:lvl3pPr marL="1828754" lvl="2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3pPr>
            <a:lvl4pPr marL="2438339" lvl="3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400"/>
            </a:lvl4pPr>
            <a:lvl5pPr marL="3047924" lvl="4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400"/>
            </a:lvl5pPr>
            <a:lvl6pPr marL="3657509" lvl="5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6pPr>
            <a:lvl7pPr marL="4267093" lvl="6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7pPr>
            <a:lvl8pPr marL="4876678" lvl="7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8pPr>
            <a:lvl9pPr marL="5486263" lvl="8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Google Shape;28;p4">
            <a:extLst>
              <a:ext uri="{FF2B5EF4-FFF2-40B4-BE49-F238E27FC236}">
                <a16:creationId xmlns:a16="http://schemas.microsoft.com/office/drawing/2014/main" id="{4C19BA78-2062-4433-B4D9-C6625E1BD64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165599" y="6356351"/>
            <a:ext cx="4039937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algn="r"/>
            <a:r>
              <a:rPr lang="en-US" dirty="0"/>
              <a:t>@dgmelkin * Looking Normal and Seeing Stars</a:t>
            </a:r>
          </a:p>
        </p:txBody>
      </p:sp>
    </p:spTree>
    <p:extLst>
      <p:ext uri="{BB962C8B-B14F-4D97-AF65-F5344CB8AC3E}">
        <p14:creationId xmlns:p14="http://schemas.microsoft.com/office/powerpoint/2010/main" val="1235766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/>
            </a:lvl1pPr>
            <a:lvl2pPr marL="1219170" lvl="1" indent="-304792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2pPr>
            <a:lvl3pPr marL="1828754" lvl="2" indent="-30479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3pPr>
            <a:lvl4pPr marL="2438339" lvl="3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4pPr>
            <a:lvl5pPr marL="3047924" lvl="4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5pPr>
            <a:lvl6pPr marL="3657509" lvl="5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6pPr>
            <a:lvl7pPr marL="4267093" lvl="6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7pPr>
            <a:lvl8pPr marL="4876678" lvl="7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8pPr>
            <a:lvl9pPr marL="5486263" lvl="8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7"/>
            </a:lvl2pPr>
            <a:lvl3pPr marL="1828754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2133"/>
            </a:lvl4pPr>
            <a:lvl5pPr marL="3047924" lvl="4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2133"/>
            </a:lvl5pPr>
            <a:lvl6pPr marL="3657509" lvl="5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6pPr>
            <a:lvl7pPr marL="4267093" lvl="6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7pPr>
            <a:lvl8pPr marL="4876678" lvl="7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8pPr>
            <a:lvl9pPr marL="5486263" lvl="8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2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/>
            </a:lvl1pPr>
            <a:lvl2pPr marL="1219170" lvl="1" indent="-304792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2pPr>
            <a:lvl3pPr marL="1828754" lvl="2" indent="-30479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3pPr>
            <a:lvl4pPr marL="2438339" lvl="3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4pPr>
            <a:lvl5pPr marL="3047924" lvl="4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5pPr>
            <a:lvl6pPr marL="3657509" lvl="5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6pPr>
            <a:lvl7pPr marL="4267093" lvl="6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7pPr>
            <a:lvl8pPr marL="4876678" lvl="7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8pPr>
            <a:lvl9pPr marL="5486263" lvl="8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200" cy="3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7"/>
            </a:lvl2pPr>
            <a:lvl3pPr marL="1828754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2133"/>
            </a:lvl4pPr>
            <a:lvl5pPr marL="3047924" lvl="4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2133"/>
            </a:lvl5pPr>
            <a:lvl6pPr marL="3657509" lvl="5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6pPr>
            <a:lvl7pPr marL="4267093" lvl="6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7pPr>
            <a:lvl8pPr marL="4876678" lvl="7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8pPr>
            <a:lvl9pPr marL="5486263" lvl="8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165599" y="6356351"/>
            <a:ext cx="4039937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005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@dgmelkin * Looking Normal and Seeing Stars</a:t>
            </a:r>
            <a:endParaRPr lang="en-US" dirty="0"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40879B38-6E90-476E-AC89-B8F4E2AD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@dgmelkin * Looking Normal and Seeing Stars</a:t>
            </a:r>
            <a:endParaRPr lang="en-US" dirty="0"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40879B38-6E90-476E-AC89-B8F4E2AD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8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609601" y="273049"/>
            <a:ext cx="4011200" cy="1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6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00" cy="5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75719" algn="l" rtl="0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4267"/>
            </a:lvl1pPr>
            <a:lvl2pPr marL="121917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3733"/>
            </a:lvl2pPr>
            <a:lvl3pPr marL="1828754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3pPr>
            <a:lvl4pPr marL="2438339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7"/>
            </a:lvl4pPr>
            <a:lvl5pPr marL="3047924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667"/>
            </a:lvl5pPr>
            <a:lvl6pPr marL="3657509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6pPr>
            <a:lvl7pPr marL="4267093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7pPr>
            <a:lvl8pPr marL="4876678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8pPr>
            <a:lvl9pPr marL="5486263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200" cy="4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marL="1219170" lvl="1" indent="-30479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2pPr>
            <a:lvl3pPr marL="1828754" lvl="2" indent="-304792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/>
            </a:lvl3pPr>
            <a:lvl4pPr marL="2438339" lvl="3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6pPr>
            <a:lvl7pPr marL="4267093" lvl="6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7pPr>
            <a:lvl8pPr marL="4876678" lvl="7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8pPr>
            <a:lvl9pPr marL="5486263" lvl="8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40879B38-6E90-476E-AC89-B8F4E2AD13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348720A-4D12-490A-9897-A2DF8C3628FC}"/>
              </a:ext>
            </a:extLst>
          </p:cNvPr>
          <p:cNvSpPr txBox="1">
            <a:spLocks/>
          </p:cNvSpPr>
          <p:nvPr userDrawn="1"/>
        </p:nvSpPr>
        <p:spPr>
          <a:xfrm>
            <a:off x="677334" y="6501667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@</a:t>
            </a:r>
            <a:r>
              <a:rPr lang="en-US" dirty="0" err="1"/>
              <a:t>dgmelkin</a:t>
            </a:r>
            <a:r>
              <a:rPr lang="en-US" dirty="0"/>
              <a:t> * Looking Normal and Seeing Stars </a:t>
            </a:r>
          </a:p>
        </p:txBody>
      </p:sp>
    </p:spTree>
    <p:extLst>
      <p:ext uri="{BB962C8B-B14F-4D97-AF65-F5344CB8AC3E}">
        <p14:creationId xmlns:p14="http://schemas.microsoft.com/office/powerpoint/2010/main" val="31778853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6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2389717" y="5367337"/>
            <a:ext cx="7315200" cy="8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marL="1219170" lvl="1" indent="-30479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2pPr>
            <a:lvl3pPr marL="1828754" lvl="2" indent="-304792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/>
            </a:lvl3pPr>
            <a:lvl4pPr marL="2438339" lvl="3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6pPr>
            <a:lvl7pPr marL="4267093" lvl="6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7pPr>
            <a:lvl8pPr marL="4876678" lvl="7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8pPr>
            <a:lvl9pPr marL="5486263" lvl="8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@dgmelkin * Looking Normal and Seeing Stars</a:t>
            </a:r>
            <a:endParaRPr lang="en-US" dirty="0"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40879B38-6E90-476E-AC89-B8F4E2AD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3365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@dgmelkin * Looking Normal and Seeing Stars</a:t>
            </a:r>
            <a:endParaRPr lang="en-US"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0879B38-6E90-476E-AC89-B8F4E2AD13B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Google Shape;11;p1" descr="GeekSync-Template-BasicPage-16x9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686"/>
            <a:ext cx="12191995" cy="68566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99611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229" r:id="rId1"/>
    <p:sldLayoutId id="2147484230" r:id="rId2"/>
    <p:sldLayoutId id="2147484231" r:id="rId3"/>
    <p:sldLayoutId id="2147484232" r:id="rId4"/>
    <p:sldLayoutId id="2147484233" r:id="rId5"/>
    <p:sldLayoutId id="2147484234" r:id="rId6"/>
    <p:sldLayoutId id="2147484235" r:id="rId7"/>
    <p:sldLayoutId id="2147484236" r:id="rId8"/>
    <p:sldLayoutId id="2147484237" r:id="rId9"/>
    <p:sldLayoutId id="2147484238" r:id="rId10"/>
    <p:sldLayoutId id="2147484239" r:id="rId11"/>
    <p:sldLayoutId id="2147484072" r:id="rId12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F4E70A-B319-474E-A9D5-4BDED416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4404A-E5A4-48A4-AB70-CE0927ABB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C7F42-5EFC-4BEA-A18B-1533936F4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A9E07-4B8F-4AC2-BB65-7BBEAFC6130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92A05-D239-4125-82FF-E16D082CF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B9C97-6672-4C80-9289-85CB275DF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FE48A-6552-47E2-85C8-3EE277781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2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43" r:id="rId2"/>
    <p:sldLayoutId id="2147484244" r:id="rId3"/>
    <p:sldLayoutId id="2147484245" r:id="rId4"/>
    <p:sldLayoutId id="2147484246" r:id="rId5"/>
    <p:sldLayoutId id="2147484247" r:id="rId6"/>
    <p:sldLayoutId id="2147484248" r:id="rId7"/>
    <p:sldLayoutId id="2147484249" r:id="rId8"/>
    <p:sldLayoutId id="2147484250" r:id="rId9"/>
    <p:sldLayoutId id="2147484251" r:id="rId10"/>
    <p:sldLayoutId id="21474842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nside-Microsoft%C2%AE-SQL-Server%C2%AE-2008/dp/0735626022/ref=sr_1_fkmrnull_1?keywords=inside+microsoft+sql+server+2008&amp;qid=1552266198&amp;s=gateway&amp;sr=8-1-fkmrnul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searcher.watson.ibm.com/researcher/files/us-fagin/icdt12.pdf" TargetMode="External"/><Relationship Id="rId5" Type="http://schemas.openxmlformats.org/officeDocument/2006/relationships/hyperlink" Target="http://what-when-how.com/Tutorial/topic-1114galv/Database-Design-and-Relational-Theory-167.html" TargetMode="External"/><Relationship Id="rId4" Type="http://schemas.openxmlformats.org/officeDocument/2006/relationships/hyperlink" Target="https://www.bkent.net/Doc/simple5.htm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Data-Warehouse-Toolkit-Definitive-Dimensional-ebook/dp/B00DRZX6XS/ref=sr_1_1?keywords=The+Data+Warehouse+Lifecycle+Toolkit&amp;qid=1550957898&amp;s=gateway&amp;sr=8-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mazon.com/Building-Data-Warehouse-Fourth-Author/dp/B00LXEMZH8/ref=sr_1_1?crid=IHQK4KWVIAIT&amp;keywords=building+the+data+warehouse+by+william+inmon&amp;qid=1566522154&amp;s=gateway&amp;sprefix=building+the+data+ware%2Caps%2C144&amp;sr=8-1" TargetMode="External"/><Relationship Id="rId4" Type="http://schemas.openxmlformats.org/officeDocument/2006/relationships/hyperlink" Target="https://www.kimballgroup.com/data-warehouse-business-intelligence-resources/kimball-techniques/dimensional-modeling-techniques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&amp;ehk=Rfw6ic0a7WVWkL1qqfcMEw&amp;r=0&amp;pid=OfficeInsert"/><Relationship Id="rId2" Type="http://schemas.openxmlformats.org/officeDocument/2006/relationships/hyperlink" Target="mailto:dgmelkin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gif&amp;ehk=p2ZUjhd7iSnuek29pKwxKQ&amp;r=0&amp;pid=OfficeInsert"/><Relationship Id="rId4" Type="http://schemas.openxmlformats.org/officeDocument/2006/relationships/image" Target="../media/image29.jpg&amp;ehk=nEz9eBrDedxQSy9Xu2o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jpg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ickr.com/photos/girardatlarge/23827489785" TargetMode="External"/><Relationship Id="rId11" Type="http://schemas.openxmlformats.org/officeDocument/2006/relationships/hyperlink" Target="https://www.baseball-reference.com/" TargetMode="External"/><Relationship Id="rId5" Type="http://schemas.openxmlformats.org/officeDocument/2006/relationships/image" Target="../media/image8.jpg"/><Relationship Id="rId10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www.internetmonk.com/archive/13526" TargetMode="External"/><Relationship Id="rId9" Type="http://schemas.openxmlformats.org/officeDocument/2006/relationships/hyperlink" Target="https://en.wikipedia.org/wiki/Washington_National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7F2C-B0F3-4FD1-8D42-00798C016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399" y="509451"/>
            <a:ext cx="8856617" cy="3526972"/>
          </a:xfrm>
        </p:spPr>
        <p:txBody>
          <a:bodyPr/>
          <a:lstStyle/>
          <a:p>
            <a:r>
              <a:rPr lang="en-US" dirty="0"/>
              <a:t>Looking “Normal” and Seeing “Stars”:</a:t>
            </a:r>
            <a:br>
              <a:rPr lang="en-US" dirty="0"/>
            </a:br>
            <a:br>
              <a:rPr lang="en-US" sz="2800" dirty="0"/>
            </a:br>
            <a:r>
              <a:rPr lang="en-US" sz="4000" dirty="0"/>
              <a:t>Table Designs Working Together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E6113-D6FE-4C34-A918-C236F4E57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399" y="4924697"/>
            <a:ext cx="7991856" cy="1045029"/>
          </a:xfrm>
        </p:spPr>
        <p:txBody>
          <a:bodyPr anchor="b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Deborah </a:t>
            </a:r>
            <a:r>
              <a:rPr lang="en-US" sz="2400" dirty="0" err="1"/>
              <a:t>Melkin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July 15, 2020</a:t>
            </a:r>
          </a:p>
        </p:txBody>
      </p:sp>
    </p:spTree>
    <p:extLst>
      <p:ext uri="{BB962C8B-B14F-4D97-AF65-F5344CB8AC3E}">
        <p14:creationId xmlns:p14="http://schemas.microsoft.com/office/powerpoint/2010/main" val="3523793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363824-82A3-4E91-BF7A-0D07B4C5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445"/>
          </a:xfrm>
        </p:spPr>
        <p:txBody>
          <a:bodyPr>
            <a:normAutofit fontScale="90000"/>
          </a:bodyPr>
          <a:lstStyle/>
          <a:p>
            <a:r>
              <a:rPr lang="en-US" dirty="0"/>
              <a:t>Tables Through The Normal Forms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EFCAB3-83FA-48B2-A9FA-5FE53028F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348033"/>
            <a:ext cx="9995303" cy="672445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First Normal Form:</a:t>
            </a:r>
            <a:r>
              <a:rPr lang="en-US" sz="2400" dirty="0"/>
              <a:t> </a:t>
            </a:r>
            <a:r>
              <a:rPr lang="en-US" sz="2000" dirty="0"/>
              <a:t>All columns are atomic.</a:t>
            </a:r>
            <a:r>
              <a:rPr lang="en-US" sz="2400" dirty="0"/>
              <a:t> 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E3BE6C9-6E2F-4CC8-B13B-7AB2848831B0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22169" y="1953997"/>
            <a:ext cx="3019425" cy="445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5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363824-82A3-4E91-BF7A-0D07B4C5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445"/>
          </a:xfrm>
        </p:spPr>
        <p:txBody>
          <a:bodyPr>
            <a:normAutofit fontScale="90000"/>
          </a:bodyPr>
          <a:lstStyle/>
          <a:p>
            <a:r>
              <a:rPr lang="en-US" dirty="0"/>
              <a:t>Tables Through The Normal Forms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EFCAB3-83FA-48B2-A9FA-5FE53028F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348033"/>
            <a:ext cx="11258589" cy="672445"/>
          </a:xfrm>
        </p:spPr>
        <p:txBody>
          <a:bodyPr anchor="t">
            <a:normAutofit fontScale="92500"/>
          </a:bodyPr>
          <a:lstStyle/>
          <a:p>
            <a:r>
              <a:rPr lang="en-US" sz="2400" b="1" dirty="0"/>
              <a:t>SECOND NORMAL FORM:</a:t>
            </a:r>
            <a:r>
              <a:rPr lang="en-US" sz="2400" dirty="0"/>
              <a:t> </a:t>
            </a:r>
            <a:r>
              <a:rPr lang="en-US" sz="2000" dirty="0"/>
              <a:t>And every </a:t>
            </a:r>
            <a:r>
              <a:rPr lang="en-US" sz="2000" dirty="0" err="1"/>
              <a:t>nonkey</a:t>
            </a:r>
            <a:r>
              <a:rPr lang="en-US" sz="2000" dirty="0"/>
              <a:t> column must be functionally dependent on the entire key.</a:t>
            </a:r>
            <a:endParaRPr lang="en-US" sz="24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E3BE6C9-6E2F-4CC8-B13B-7AB2848831B0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22174" y="1948941"/>
            <a:ext cx="3019425" cy="445293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86F76B8-78D9-4D2E-9B71-379506A106E5}"/>
              </a:ext>
            </a:extLst>
          </p:cNvPr>
          <p:cNvSpPr/>
          <p:nvPr/>
        </p:nvSpPr>
        <p:spPr>
          <a:xfrm>
            <a:off x="942680" y="3431353"/>
            <a:ext cx="2394409" cy="509047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970630-E68F-4F50-8794-FAB3B4F9EB06}"/>
              </a:ext>
            </a:extLst>
          </p:cNvPr>
          <p:cNvSpPr/>
          <p:nvPr/>
        </p:nvSpPr>
        <p:spPr>
          <a:xfrm>
            <a:off x="812827" y="3945485"/>
            <a:ext cx="2637383" cy="205938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37A202C-29AD-4258-BDE7-AA29989FDA14}"/>
              </a:ext>
            </a:extLst>
          </p:cNvPr>
          <p:cNvSpPr/>
          <p:nvPr/>
        </p:nvSpPr>
        <p:spPr>
          <a:xfrm>
            <a:off x="934313" y="2620976"/>
            <a:ext cx="2402776" cy="759577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494BBF-1A41-411F-94B1-EC22F1E84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384" y="1948941"/>
            <a:ext cx="6529866" cy="450691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B7818F-0880-4F9F-803E-27A7EAA441B1}"/>
              </a:ext>
            </a:extLst>
          </p:cNvPr>
          <p:cNvSpPr/>
          <p:nvPr/>
        </p:nvSpPr>
        <p:spPr>
          <a:xfrm>
            <a:off x="5088384" y="2765094"/>
            <a:ext cx="2755136" cy="2161142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762C69A-FC32-47F4-97B9-DFB5FA6B9A33}"/>
              </a:ext>
            </a:extLst>
          </p:cNvPr>
          <p:cNvSpPr/>
          <p:nvPr/>
        </p:nvSpPr>
        <p:spPr>
          <a:xfrm>
            <a:off x="8408003" y="2592835"/>
            <a:ext cx="3108252" cy="381517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2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 animBg="1"/>
      <p:bldP spid="12" grpId="0" animBg="1"/>
      <p:bldP spid="14" grpId="0" animBg="1"/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B8A8326-507D-44FE-95A0-8F49092F0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44" y="2030989"/>
            <a:ext cx="5468787" cy="377456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B363824-82A3-4E91-BF7A-0D07B4C5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445"/>
          </a:xfrm>
        </p:spPr>
        <p:txBody>
          <a:bodyPr>
            <a:normAutofit fontScale="90000"/>
          </a:bodyPr>
          <a:lstStyle/>
          <a:p>
            <a:r>
              <a:rPr lang="en-US" dirty="0"/>
              <a:t>Tables Through The Normal Forms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EFCAB3-83FA-48B2-A9FA-5FE53028F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348033"/>
            <a:ext cx="10996425" cy="672445"/>
          </a:xfrm>
        </p:spPr>
        <p:txBody>
          <a:bodyPr anchor="t">
            <a:normAutofit fontScale="92500"/>
          </a:bodyPr>
          <a:lstStyle/>
          <a:p>
            <a:r>
              <a:rPr lang="en-US" sz="2400" b="1" dirty="0"/>
              <a:t>THIRD NORMAL FORM:</a:t>
            </a:r>
            <a:r>
              <a:rPr lang="en-US" sz="2400" dirty="0"/>
              <a:t> </a:t>
            </a:r>
            <a:r>
              <a:rPr lang="en-US" sz="2000" dirty="0"/>
              <a:t>And every </a:t>
            </a:r>
            <a:r>
              <a:rPr lang="en-US" sz="2000" dirty="0" err="1"/>
              <a:t>nonkey</a:t>
            </a:r>
            <a:r>
              <a:rPr lang="en-US" sz="2000" dirty="0"/>
              <a:t> column must be </a:t>
            </a:r>
            <a:r>
              <a:rPr lang="en-US" sz="2000" dirty="0" err="1"/>
              <a:t>nontransitively</a:t>
            </a:r>
            <a:r>
              <a:rPr lang="en-US" sz="2000" dirty="0"/>
              <a:t> dependent on every key.</a:t>
            </a:r>
            <a:endParaRPr lang="en-US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4459E9-D4D5-4E94-A99A-1BC27A58AD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92410" y="2174875"/>
            <a:ext cx="5386800" cy="39512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A1CAC52-02B9-4ACA-B41A-4B2E98A2A967}"/>
              </a:ext>
            </a:extLst>
          </p:cNvPr>
          <p:cNvSpPr/>
          <p:nvPr/>
        </p:nvSpPr>
        <p:spPr>
          <a:xfrm>
            <a:off x="3508756" y="3002725"/>
            <a:ext cx="2193777" cy="42627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E29074-4690-4621-AE3E-D32EBB6BDB21}"/>
              </a:ext>
            </a:extLst>
          </p:cNvPr>
          <p:cNvSpPr/>
          <p:nvPr/>
        </p:nvSpPr>
        <p:spPr>
          <a:xfrm>
            <a:off x="3508756" y="3662172"/>
            <a:ext cx="1469878" cy="23373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AA293E-1EEF-40C9-BD13-76A8C6A98144}"/>
              </a:ext>
            </a:extLst>
          </p:cNvPr>
          <p:cNvSpPr/>
          <p:nvPr/>
        </p:nvSpPr>
        <p:spPr>
          <a:xfrm>
            <a:off x="3508756" y="4168875"/>
            <a:ext cx="1231560" cy="231861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91ACEBF-7849-4845-A2DE-1A3804D7226E}"/>
              </a:ext>
            </a:extLst>
          </p:cNvPr>
          <p:cNvSpPr/>
          <p:nvPr/>
        </p:nvSpPr>
        <p:spPr>
          <a:xfrm>
            <a:off x="3508756" y="4410228"/>
            <a:ext cx="1469877" cy="263471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68A58D4-3BF5-4E8E-8C4F-1C1F51F12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362" y="2030989"/>
            <a:ext cx="5565442" cy="468413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4278605-18CE-4C6E-8241-C935124E392D}"/>
              </a:ext>
            </a:extLst>
          </p:cNvPr>
          <p:cNvSpPr/>
          <p:nvPr/>
        </p:nvSpPr>
        <p:spPr>
          <a:xfrm>
            <a:off x="6315363" y="3525521"/>
            <a:ext cx="1404568" cy="124968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576ECBB-41CA-49C6-8F31-9B46EFD447E5}"/>
              </a:ext>
            </a:extLst>
          </p:cNvPr>
          <p:cNvSpPr/>
          <p:nvPr/>
        </p:nvSpPr>
        <p:spPr>
          <a:xfrm>
            <a:off x="10309171" y="4117451"/>
            <a:ext cx="1362999" cy="105398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5222D88-FD5E-477C-B0F5-3FE5D1BB4940}"/>
              </a:ext>
            </a:extLst>
          </p:cNvPr>
          <p:cNvSpPr/>
          <p:nvPr/>
        </p:nvSpPr>
        <p:spPr>
          <a:xfrm>
            <a:off x="10362609" y="5229221"/>
            <a:ext cx="1362999" cy="1053989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32FAE7-C051-4CA0-9617-954790A288EF}"/>
              </a:ext>
            </a:extLst>
          </p:cNvPr>
          <p:cNvSpPr/>
          <p:nvPr/>
        </p:nvSpPr>
        <p:spPr>
          <a:xfrm>
            <a:off x="596667" y="3002725"/>
            <a:ext cx="2193777" cy="522796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4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9" grpId="0" animBg="1"/>
      <p:bldP spid="12" grpId="0" animBg="1"/>
      <p:bldP spid="10" grpId="0" animBg="1"/>
      <p:bldP spid="11" grpId="0" animBg="1"/>
      <p:bldP spid="14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986DF46-A665-454D-B70D-463D677D8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32" y="1981281"/>
            <a:ext cx="5565442" cy="468413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B363824-82A3-4E91-BF7A-0D07B4C5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445"/>
          </a:xfrm>
        </p:spPr>
        <p:txBody>
          <a:bodyPr>
            <a:normAutofit fontScale="90000"/>
          </a:bodyPr>
          <a:lstStyle/>
          <a:p>
            <a:r>
              <a:rPr lang="en-US" dirty="0"/>
              <a:t>Tables Through The Normal Forms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EFCAB3-83FA-48B2-A9FA-5FE53028F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329179"/>
            <a:ext cx="10672975" cy="672445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BOYCE-CODD NORMAL FORM:</a:t>
            </a:r>
            <a:r>
              <a:rPr lang="en-US" sz="2400" dirty="0"/>
              <a:t> </a:t>
            </a:r>
            <a:r>
              <a:rPr lang="en-US" sz="2000" dirty="0"/>
              <a:t>And every determinant must be a key.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F57266-B3D2-425D-B867-4937EAD631CA}"/>
              </a:ext>
            </a:extLst>
          </p:cNvPr>
          <p:cNvSpPr/>
          <p:nvPr/>
        </p:nvSpPr>
        <p:spPr>
          <a:xfrm>
            <a:off x="1960880" y="5348298"/>
            <a:ext cx="1427009" cy="424938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A7A87-5587-4E9D-B153-ABC3868A3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607" y="1981281"/>
            <a:ext cx="5826619" cy="468413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311398-666E-48BE-8C02-1ACBBB36C1B4}"/>
              </a:ext>
            </a:extLst>
          </p:cNvPr>
          <p:cNvSpPr/>
          <p:nvPr/>
        </p:nvSpPr>
        <p:spPr>
          <a:xfrm>
            <a:off x="8207411" y="5348298"/>
            <a:ext cx="2125309" cy="123634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E245163-9694-47B0-B1DA-D935196DD32A}"/>
              </a:ext>
            </a:extLst>
          </p:cNvPr>
          <p:cNvSpPr/>
          <p:nvPr/>
        </p:nvSpPr>
        <p:spPr>
          <a:xfrm>
            <a:off x="9458960" y="4027498"/>
            <a:ext cx="1473200" cy="1042342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2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70CDED2-C80F-4440-A838-A5CE15E9B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81" y="1957201"/>
            <a:ext cx="5826619" cy="468413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B363824-82A3-4E91-BF7A-0D07B4C5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445"/>
          </a:xfrm>
        </p:spPr>
        <p:txBody>
          <a:bodyPr>
            <a:normAutofit fontScale="90000"/>
          </a:bodyPr>
          <a:lstStyle/>
          <a:p>
            <a:r>
              <a:rPr lang="en-US" dirty="0"/>
              <a:t>Tables Through The Normal Forms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EFCAB3-83FA-48B2-A9FA-5FE53028F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348033"/>
            <a:ext cx="11062411" cy="672445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FOURTH NORMAL FORM:</a:t>
            </a:r>
            <a:r>
              <a:rPr lang="en-US" sz="2400" dirty="0"/>
              <a:t> </a:t>
            </a:r>
            <a:r>
              <a:rPr lang="en-US" sz="2000" dirty="0"/>
              <a:t>And there must be no nontrivial multivalued dependencies that are not functional dependencies.</a:t>
            </a:r>
            <a:endParaRPr lang="en-US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0D86D3-9107-473A-BF0B-4C584D5CE99C}"/>
              </a:ext>
            </a:extLst>
          </p:cNvPr>
          <p:cNvSpPr/>
          <p:nvPr/>
        </p:nvSpPr>
        <p:spPr>
          <a:xfrm>
            <a:off x="465286" y="5174686"/>
            <a:ext cx="695028" cy="335281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77F47DA-01E8-46A7-9EB3-D52058A6FCE8}"/>
              </a:ext>
            </a:extLst>
          </p:cNvPr>
          <p:cNvSpPr/>
          <p:nvPr/>
        </p:nvSpPr>
        <p:spPr>
          <a:xfrm>
            <a:off x="465286" y="5509967"/>
            <a:ext cx="1353354" cy="33052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22AFE6-3C7B-4F14-82B6-651137352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905" y="1957201"/>
            <a:ext cx="5430754" cy="394914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FDA3EB-C602-4E16-9BD4-A2193FCB9679}"/>
              </a:ext>
            </a:extLst>
          </p:cNvPr>
          <p:cNvSpPr/>
          <p:nvPr/>
        </p:nvSpPr>
        <p:spPr>
          <a:xfrm>
            <a:off x="6459686" y="4000378"/>
            <a:ext cx="2176314" cy="176034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80CBF0-6947-4870-8194-2589A25CB70F}"/>
              </a:ext>
            </a:extLst>
          </p:cNvPr>
          <p:cNvSpPr/>
          <p:nvPr/>
        </p:nvSpPr>
        <p:spPr>
          <a:xfrm>
            <a:off x="9274002" y="4013784"/>
            <a:ext cx="2176314" cy="1826711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animBg="1"/>
      <p:bldP spid="12" grpId="0" animBg="1"/>
      <p:bldP spid="8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1169E6B-8723-41A1-A791-78C98C23B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81" y="1966629"/>
            <a:ext cx="5826619" cy="468413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B363824-82A3-4E91-BF7A-0D07B4C5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445"/>
          </a:xfrm>
        </p:spPr>
        <p:txBody>
          <a:bodyPr>
            <a:normAutofit fontScale="90000"/>
          </a:bodyPr>
          <a:lstStyle/>
          <a:p>
            <a:r>
              <a:rPr lang="en-US" dirty="0"/>
              <a:t>Tables Through The Normal Forms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EFCAB3-83FA-48B2-A9FA-5FE53028F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348033"/>
            <a:ext cx="10723775" cy="672445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FIFTH NORMAL FORM:</a:t>
            </a:r>
            <a:r>
              <a:rPr lang="en-US" sz="2400" dirty="0"/>
              <a:t> </a:t>
            </a:r>
            <a:r>
              <a:rPr lang="en-US" sz="2000" dirty="0"/>
              <a:t>And every nontrivial join dependency in the table is implied by the keys of the table.</a:t>
            </a:r>
            <a:endParaRPr lang="en-US" sz="2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6BF97D-5B13-4775-9C34-F6E720D96A66}"/>
              </a:ext>
            </a:extLst>
          </p:cNvPr>
          <p:cNvSpPr/>
          <p:nvPr/>
        </p:nvSpPr>
        <p:spPr>
          <a:xfrm>
            <a:off x="4876800" y="3040693"/>
            <a:ext cx="930111" cy="202128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3F2859-827B-4F22-91A4-8017F8F07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824" y="1957202"/>
            <a:ext cx="4806180" cy="440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6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48A0-0CEF-4E43-85E6-6E03C5CC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Denormal?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EA39-1002-4D98-AAAF-14D051CA36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Performance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History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1D692-D243-4391-9632-9E91717AA24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EF77EE-5C12-4F07-BFB0-DEB498AC5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324" y="1897092"/>
            <a:ext cx="6403916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53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1A56-1570-4AE0-A813-EE2B4C57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B0752-64AB-4398-9D32-6DC571CF43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56F7F-F18F-49E0-8CC5-15BA046B8D2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5CE2AC9-CB25-4F5A-BBBB-C0DE1BDCF4F2}"/>
              </a:ext>
            </a:extLst>
          </p:cNvPr>
          <p:cNvSpPr/>
          <p:nvPr/>
        </p:nvSpPr>
        <p:spPr>
          <a:xfrm flipH="1">
            <a:off x="963083" y="314659"/>
            <a:ext cx="8275184" cy="2928161"/>
          </a:xfrm>
          <a:prstGeom prst="wedgeEllipseCallout">
            <a:avLst>
              <a:gd name="adj1" fmla="val -38930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To quote Joe Friday, </a:t>
            </a:r>
          </a:p>
          <a:p>
            <a:pPr algn="ctr"/>
            <a:r>
              <a:rPr lang="en-US" sz="4000" dirty="0"/>
              <a:t>“All we want are the facts!”</a:t>
            </a:r>
          </a:p>
        </p:txBody>
      </p:sp>
    </p:spTree>
    <p:extLst>
      <p:ext uri="{BB962C8B-B14F-4D97-AF65-F5344CB8AC3E}">
        <p14:creationId xmlns:p14="http://schemas.microsoft.com/office/powerpoint/2010/main" val="409940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11D7-D028-4107-BD0D-A3DBAF5E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Star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39A26-AB31-4EBF-9A38-01323BC44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Structures the data so it’s intuitive to business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Fast query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Preferred for data warehouse/business intelligence presentations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Simplicity and “Understandability”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A8743-DDF2-4474-8E8D-5B5747A8DBE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00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F46804-7810-4CDD-84A5-DDAFE66D5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641" y="624613"/>
            <a:ext cx="5549895" cy="56087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FBCDC6-9DE7-43FB-B928-404BD417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a Star Schema?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49BCA0-8D7E-4B36-BE0F-925180A8C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5418666" cy="3880773"/>
          </a:xfrm>
        </p:spPr>
        <p:txBody>
          <a:bodyPr>
            <a:noAutofit/>
          </a:bodyPr>
          <a:lstStyle/>
          <a:p>
            <a:pPr marL="152396" indent="0">
              <a:buNone/>
            </a:pPr>
            <a:r>
              <a:rPr lang="en-US" sz="3200" dirty="0"/>
              <a:t>“The generic representation of a dimensional model … in which a fact table with a composite key is joined to a number of single level dimension tables, each with a single primary key.”</a:t>
            </a:r>
          </a:p>
          <a:p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3F905-8877-4F0B-9A6A-DEF59304731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7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F727-E6F4-419E-8AF6-68707D1F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080"/>
          </a:xfrm>
        </p:spPr>
        <p:txBody>
          <a:bodyPr>
            <a:normAutofit fontScale="90000"/>
          </a:bodyPr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B8A8B-1BD2-4B10-98DE-43FAA1865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249680"/>
            <a:ext cx="6953249" cy="4906023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20 years as a DBA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Mainly work with SQL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Mainly work with OLTP but have worked with some data marts.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NESQL Board Member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SQL Saturday\User Group Speaker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IDERA ACE Class of 2020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Speaker Idol Winner 2019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Pronouns: she\her</a:t>
            </a:r>
          </a:p>
          <a:p>
            <a:pPr marL="0" indent="0">
              <a:buNone/>
            </a:pPr>
            <a:r>
              <a:rPr lang="en-US" dirty="0"/>
              <a:t>Random facts: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I’m the alto section leader in my choir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go to bluegrass jams regularly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I’ve been learning guitar and now mandolin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am a bit of a musical theater geek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became a Red Sox fan after 2003 ALCS, Game 7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012E2-7404-44A6-9DE4-E5281D47F0F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F0F6DD2-0AC2-4044-B595-E5BD65BA8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0899691">
            <a:off x="6806656" y="3656469"/>
            <a:ext cx="3256125" cy="21725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82AC72-6BB5-44D4-B904-E6C396ADB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1359">
            <a:off x="9473482" y="3903270"/>
            <a:ext cx="2469239" cy="18519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28C204-B55A-41CB-B7EC-0407CC41E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23200" y="674699"/>
            <a:ext cx="3332481" cy="33324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38BAFF-7DFC-40A2-8095-6CC9DB533B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877" y="411777"/>
            <a:ext cx="1813607" cy="18065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4045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4F0A525-039C-4768-A4D1-5577AB41E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255" y="276224"/>
            <a:ext cx="1819275" cy="60901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6E3AAF-60CA-44FF-B001-E9D161619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445" y="266700"/>
            <a:ext cx="1819275" cy="5981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98A2A0-850E-4ACC-947C-5B6DFEFA72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0752"/>
          <a:stretch/>
        </p:blipFill>
        <p:spPr>
          <a:xfrm>
            <a:off x="8459288" y="1158848"/>
            <a:ext cx="3222037" cy="27432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8109B78-41C9-465B-9156-EB5466BC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0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Fact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CB62E-45DB-4C0A-9497-9F56D82D4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432560"/>
            <a:ext cx="8596668" cy="4608802"/>
          </a:xfrm>
        </p:spPr>
        <p:txBody>
          <a:bodyPr numCol="2" anchor="t">
            <a:normAutofit/>
          </a:bodyPr>
          <a:lstStyle/>
          <a:p>
            <a:pPr marL="152396" indent="0">
              <a:buNone/>
            </a:pPr>
            <a:r>
              <a:rPr lang="en-US" sz="2400" dirty="0"/>
              <a:t>“In a dimensional model, the central table with numeric performance measurements characterized by a composite key, each of whose elements is a foreign key drawn from a dimension table.”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C5A9D-28EE-45F4-BE8F-2ACAD608609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539082-1BFE-4C4B-82EC-84A4DAFC0F8F}"/>
              </a:ext>
            </a:extLst>
          </p:cNvPr>
          <p:cNvSpPr/>
          <p:nvPr/>
        </p:nvSpPr>
        <p:spPr>
          <a:xfrm>
            <a:off x="864326" y="5165726"/>
            <a:ext cx="3660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nk Free" panose="03080402000500000000" pitchFamily="66" charset="0"/>
              </a:rPr>
              <a:t>Granularity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nk Free" panose="03080402000500000000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D3A3F-3F17-4C30-932B-3C0080E6403A}"/>
              </a:ext>
            </a:extLst>
          </p:cNvPr>
          <p:cNvSpPr txBox="1"/>
          <p:nvPr/>
        </p:nvSpPr>
        <p:spPr>
          <a:xfrm>
            <a:off x="770058" y="4688672"/>
            <a:ext cx="4187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Keyword:</a:t>
            </a:r>
          </a:p>
          <a:p>
            <a:endParaRPr lang="en-US" sz="2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02777F6-A951-4F5B-B3BD-411745CD7946}"/>
              </a:ext>
            </a:extLst>
          </p:cNvPr>
          <p:cNvSpPr/>
          <p:nvPr/>
        </p:nvSpPr>
        <p:spPr>
          <a:xfrm>
            <a:off x="8436746" y="1976621"/>
            <a:ext cx="3370693" cy="155905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E853D88-564D-4350-8D7F-F905AEE925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843" r="3016"/>
          <a:stretch/>
        </p:blipFill>
        <p:spPr>
          <a:xfrm>
            <a:off x="5198089" y="1169008"/>
            <a:ext cx="2940071" cy="27432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741A59-E5A5-4369-92D1-DE7B3362EF6C}"/>
              </a:ext>
            </a:extLst>
          </p:cNvPr>
          <p:cNvSpPr/>
          <p:nvPr/>
        </p:nvSpPr>
        <p:spPr>
          <a:xfrm>
            <a:off x="5110480" y="1869940"/>
            <a:ext cx="3123528" cy="185878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7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D1C9-46C2-41AB-804B-C4ED30F41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0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Dimension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741F4-687C-4BBD-9C86-C8FA375D7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422400"/>
            <a:ext cx="8596668" cy="4618962"/>
          </a:xfrm>
        </p:spPr>
        <p:txBody>
          <a:bodyPr numCol="2" anchor="t">
            <a:normAutofit/>
          </a:bodyPr>
          <a:lstStyle/>
          <a:p>
            <a:pPr marL="152396" indent="0">
              <a:buNone/>
            </a:pPr>
            <a:r>
              <a:rPr lang="en-US" sz="2400" dirty="0"/>
              <a:t>“A table in a dimensional model with a single part primary key and descriptive attribute columns.”</a:t>
            </a:r>
            <a:r>
              <a:rPr lang="en-US" sz="2000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2012D-9849-4867-8BC7-E5B74A92B84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F1B096-92FD-4413-8A24-E0FF4B572B7B}"/>
              </a:ext>
            </a:extLst>
          </p:cNvPr>
          <p:cNvSpPr txBox="1"/>
          <p:nvPr/>
        </p:nvSpPr>
        <p:spPr>
          <a:xfrm>
            <a:off x="685800" y="3157894"/>
            <a:ext cx="5410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Multiple types of dimension tables: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Conformed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Junk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Degenerated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Role playing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Slowly Changing Dimensions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Types 0 - 7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B53E11-7FEB-40AB-9708-E4450729B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417" y="1913038"/>
            <a:ext cx="2237423" cy="2890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FB0BB8-1E80-496E-9619-59610D970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112" y="2220041"/>
            <a:ext cx="2192978" cy="227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9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7AEFA-B4C1-416C-B0C2-7A2C3E63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0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Snowflake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FF244-2728-48F5-825B-B6BB1E1E0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446246"/>
            <a:ext cx="8596668" cy="4595117"/>
          </a:xfrm>
        </p:spPr>
        <p:txBody>
          <a:bodyPr numCol="2" anchor="t">
            <a:normAutofit/>
          </a:bodyPr>
          <a:lstStyle/>
          <a:p>
            <a:pPr marL="152396" indent="0">
              <a:buNone/>
            </a:pPr>
            <a:r>
              <a:rPr lang="en-US" sz="2400" dirty="0"/>
              <a:t>“A normalized dimension where a flat, single table dimension is decomposed into a tree structure with potentially many nesting levels. In dimensional modeling, the fact tables in both a snowflake and star schema would be identical, but the dimensions in a snowflake are presented in third normal form.”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1086E-1041-4490-9CF7-22585E6E48C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330AB-8DF1-490D-8E8D-09977DBB6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434" y="929640"/>
            <a:ext cx="6864727" cy="440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48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0EE6-5E60-4411-979E-1F87422E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0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E9F2D-A8CD-416B-A811-31862B883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452880"/>
            <a:ext cx="8596668" cy="4588483"/>
          </a:xfrm>
        </p:spPr>
        <p:txBody>
          <a:bodyPr numCol="2" anchor="t">
            <a:normAutofit/>
          </a:bodyPr>
          <a:lstStyle/>
          <a:p>
            <a:pPr marL="152396" indent="0">
              <a:buNone/>
            </a:pPr>
            <a:r>
              <a:rPr lang="en-US" sz="2400" dirty="0"/>
              <a:t>“A table with a multipart key capturing a many-to-many relationship that can’t be accommodated by the natural granularity  of a single fact or dimension table. Serves to bridge between the fact and dimension tables to support many-valued dimension attributes or ragged hierarchies.”</a:t>
            </a:r>
            <a:endParaRPr lang="en-US" sz="2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A0C2D-42EC-4FC4-B4AA-9D2A51177F2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8B431-C04B-4263-BDC6-CC414828D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936" y="1046481"/>
            <a:ext cx="6781308" cy="479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01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C5C7-C613-4B7A-BE21-AB4D968C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0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Factless</a:t>
            </a:r>
            <a:r>
              <a:rPr lang="en-US" dirty="0"/>
              <a:t> Fact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7A7B3-283F-4621-B1C1-C95EE9995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402080"/>
            <a:ext cx="8596668" cy="4639282"/>
          </a:xfrm>
        </p:spPr>
        <p:txBody>
          <a:bodyPr numCol="2" anchor="t">
            <a:normAutofit/>
          </a:bodyPr>
          <a:lstStyle/>
          <a:p>
            <a:pPr marL="152396" indent="0">
              <a:buNone/>
            </a:pPr>
            <a:r>
              <a:rPr lang="en-US" sz="2400" dirty="0"/>
              <a:t>“A fact table that has no facts but captures the many-to-many relationships between the dimension keys. Most often used to represent events or coverage information that does not appear in other fact tables.</a:t>
            </a: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0E3F0-970D-47B3-9E96-57F7DA57336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E52405-DCD2-4902-BE84-F770912C6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450" y="1402080"/>
            <a:ext cx="3277287" cy="259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81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D060-3265-4C04-9227-4DF609BC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Normal and Stars Working Together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D35DB-43B8-4540-8715-FD6E4B027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EC55B-EE8B-4F12-9BE6-D271D2B19A0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71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1274-E0C6-470C-B276-526DBDB1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the Differences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654A3-E5DA-4661-8CF3-9155E44E93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 Form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48C8B-B065-4F27-B08D-4D83A31C013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2800" dirty="0"/>
              <a:t>All about the KEY</a:t>
            </a:r>
          </a:p>
          <a:p>
            <a:pPr lvl="1"/>
            <a:r>
              <a:rPr lang="en-US" sz="2400" dirty="0"/>
              <a:t>How the data is related</a:t>
            </a:r>
          </a:p>
          <a:p>
            <a:r>
              <a:rPr lang="en-US" sz="2800" dirty="0"/>
              <a:t>Relationship Types have names</a:t>
            </a:r>
          </a:p>
          <a:p>
            <a:r>
              <a:rPr lang="en-US" sz="2800" dirty="0"/>
              <a:t>Optimizes Writes over Reads</a:t>
            </a:r>
          </a:p>
          <a:p>
            <a:pPr lvl="1"/>
            <a:r>
              <a:rPr lang="en-US" sz="2400" dirty="0"/>
              <a:t>The first four normal forms emphasize the ease of updates</a:t>
            </a:r>
          </a:p>
          <a:p>
            <a:pPr lvl="1"/>
            <a:r>
              <a:rPr lang="en-US" sz="2400" dirty="0"/>
              <a:t>Too many indexes on a table affect write performance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0A74F-26E9-45B4-BAB5-ED88E4EDC1CA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Star Schema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DE74D3-514E-48EA-8727-DF33B0F20A77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en-US" sz="2800" dirty="0"/>
              <a:t>All about the FACT</a:t>
            </a:r>
          </a:p>
          <a:p>
            <a:pPr lvl="1"/>
            <a:r>
              <a:rPr lang="en-US" sz="2400" dirty="0"/>
              <a:t>How the data functions</a:t>
            </a:r>
          </a:p>
          <a:p>
            <a:r>
              <a:rPr lang="en-US" sz="2800" dirty="0"/>
              <a:t>Table Types have names</a:t>
            </a:r>
          </a:p>
          <a:p>
            <a:r>
              <a:rPr lang="en-US" sz="2800" dirty="0"/>
              <a:t>Optimizes Reads over Writes</a:t>
            </a:r>
          </a:p>
          <a:p>
            <a:pPr lvl="1"/>
            <a:r>
              <a:rPr lang="en-US" sz="2400" dirty="0"/>
              <a:t>Fact tables store aggregates and measures</a:t>
            </a:r>
          </a:p>
          <a:p>
            <a:pPr lvl="1"/>
            <a:r>
              <a:rPr lang="en-US" sz="2400" dirty="0"/>
              <a:t>Index based on data usage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3A48C2-2B83-4579-96D4-FBB4DDC70A0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3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F0F5-44AA-4394-BD1E-7CE2527E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similarities in the differences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228C3-A331-438B-8DF2-54817B066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800" cy="639600"/>
          </a:xfrm>
        </p:spPr>
        <p:txBody>
          <a:bodyPr/>
          <a:lstStyle/>
          <a:p>
            <a:r>
              <a:rPr lang="en-US" dirty="0"/>
              <a:t>Normal Form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F6EB5-EB32-4FF1-B783-9DD2294AA98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07608" y="1535113"/>
            <a:ext cx="4663440" cy="722376"/>
          </a:xfrm>
        </p:spPr>
        <p:txBody>
          <a:bodyPr/>
          <a:lstStyle/>
          <a:p>
            <a:pPr marL="101598" indent="0">
              <a:buNone/>
            </a:pPr>
            <a:r>
              <a:rPr lang="en-US" b="1" dirty="0"/>
              <a:t>Star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ABF81-6ACA-418F-936B-EBA4082C46ED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955162" y="2465348"/>
            <a:ext cx="5389200" cy="21351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0" dirty="0"/>
              <a:t> Lookup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/>
              <a:t> Mapping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/>
              <a:t> Super\Subtype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/>
              <a:t> SQL Server Database Engine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9DD41A-DEA6-4CC5-B1D0-E174A1FF75A0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6193200" y="2465349"/>
            <a:ext cx="5389200" cy="3951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Dimensions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Bridges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Snowflakes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SQL Server Database Engine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ED75F-DAC6-4C1A-8AC3-8FA7A7C17DC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8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CE5C4F-4217-496A-BD0A-6382CC8144F4}"/>
              </a:ext>
            </a:extLst>
          </p:cNvPr>
          <p:cNvSpPr/>
          <p:nvPr/>
        </p:nvSpPr>
        <p:spPr>
          <a:xfrm>
            <a:off x="7782560" y="609600"/>
            <a:ext cx="3342640" cy="5508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DED593-CFFF-4F1A-88BF-3D6C7CA4A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Operational Data Store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0295E-FD9F-44C1-A5A6-E7A47AF4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36710"/>
            <a:ext cx="5760788" cy="3904651"/>
          </a:xfrm>
        </p:spPr>
        <p:txBody>
          <a:bodyPr anchor="t">
            <a:noAutofit/>
          </a:bodyPr>
          <a:lstStyle/>
          <a:p>
            <a:r>
              <a:rPr lang="en-US" sz="2400" dirty="0"/>
              <a:t>A relational database used to combine data from different sources before ETL\ELT process to move data into the data warehouse or mart.</a:t>
            </a:r>
          </a:p>
          <a:p>
            <a:r>
              <a:rPr lang="en-US" sz="2400" dirty="0"/>
              <a:t>Some data warehousing methodologies say that you must have an ODS as part of the ETL process.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8622A8A-3A2F-4159-8AB8-7C2CEC3003E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995920" y="4971529"/>
            <a:ext cx="2875279" cy="985520"/>
          </a:xfrm>
          <a:prstGeom prst="flowChartMagneticDisk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/>
              <a:t>Data Warehouse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BDD9D-60EE-4B6D-A15C-3E7DC13E17CF}"/>
              </a:ext>
            </a:extLst>
          </p:cNvPr>
          <p:cNvGrpSpPr/>
          <p:nvPr/>
        </p:nvGrpSpPr>
        <p:grpSpPr>
          <a:xfrm>
            <a:off x="7965440" y="739988"/>
            <a:ext cx="2987040" cy="985520"/>
            <a:chOff x="6939280" y="2142067"/>
            <a:chExt cx="2875280" cy="985520"/>
          </a:xfrm>
        </p:grpSpPr>
        <p:sp>
          <p:nvSpPr>
            <p:cNvPr id="2" name="Flowchart: Magnetic Disk 1">
              <a:extLst>
                <a:ext uri="{FF2B5EF4-FFF2-40B4-BE49-F238E27FC236}">
                  <a16:creationId xmlns:a16="http://schemas.microsoft.com/office/drawing/2014/main" id="{695D7F08-F280-4132-8191-6C196C15D5EE}"/>
                </a:ext>
              </a:extLst>
            </p:cNvPr>
            <p:cNvSpPr/>
            <p:nvPr/>
          </p:nvSpPr>
          <p:spPr>
            <a:xfrm>
              <a:off x="6939280" y="2142067"/>
              <a:ext cx="680720" cy="98552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OLTP 1</a:t>
              </a:r>
            </a:p>
          </p:txBody>
        </p: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8F03D997-C7E1-4A55-B55D-95F3AF44A48B}"/>
                </a:ext>
              </a:extLst>
            </p:cNvPr>
            <p:cNvSpPr/>
            <p:nvPr/>
          </p:nvSpPr>
          <p:spPr>
            <a:xfrm>
              <a:off x="8036560" y="2142067"/>
              <a:ext cx="680720" cy="985520"/>
            </a:xfrm>
            <a:prstGeom prst="flowChartMagneticDisk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OLTP 2</a:t>
              </a:r>
            </a:p>
          </p:txBody>
        </p:sp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4184AFBF-3787-430C-BD23-1F8D3E7AD674}"/>
                </a:ext>
              </a:extLst>
            </p:cNvPr>
            <p:cNvSpPr/>
            <p:nvPr/>
          </p:nvSpPr>
          <p:spPr>
            <a:xfrm>
              <a:off x="9133840" y="2142067"/>
              <a:ext cx="680720" cy="985520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OLTP 3</a:t>
              </a:r>
            </a:p>
          </p:txBody>
        </p:sp>
      </p:grp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59AEC573-DA16-4FEE-9979-BDBD59EB545A}"/>
              </a:ext>
            </a:extLst>
          </p:cNvPr>
          <p:cNvSpPr/>
          <p:nvPr/>
        </p:nvSpPr>
        <p:spPr>
          <a:xfrm>
            <a:off x="7995920" y="2951640"/>
            <a:ext cx="2875279" cy="98552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Operational Data Store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8B5C991-4908-4FE9-B942-5E6C8DBCFF68}"/>
              </a:ext>
            </a:extLst>
          </p:cNvPr>
          <p:cNvSpPr/>
          <p:nvPr/>
        </p:nvSpPr>
        <p:spPr>
          <a:xfrm>
            <a:off x="9088120" y="1906005"/>
            <a:ext cx="792480" cy="833119"/>
          </a:xfrm>
          <a:prstGeom prst="downArrow">
            <a:avLst>
              <a:gd name="adj1" fmla="val 50000"/>
              <a:gd name="adj2" fmla="val 5178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8468E64-97A4-4B1B-B8C3-3FADFA32418C}"/>
              </a:ext>
            </a:extLst>
          </p:cNvPr>
          <p:cNvSpPr/>
          <p:nvPr/>
        </p:nvSpPr>
        <p:spPr>
          <a:xfrm>
            <a:off x="10210800" y="1906005"/>
            <a:ext cx="792480" cy="833119"/>
          </a:xfrm>
          <a:prstGeom prst="downArrow">
            <a:avLst>
              <a:gd name="adj1" fmla="val 50000"/>
              <a:gd name="adj2" fmla="val 5178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582A874-4321-4E8D-86E8-1AE5936667A0}"/>
              </a:ext>
            </a:extLst>
          </p:cNvPr>
          <p:cNvSpPr/>
          <p:nvPr/>
        </p:nvSpPr>
        <p:spPr>
          <a:xfrm>
            <a:off x="7919720" y="1906005"/>
            <a:ext cx="792480" cy="833119"/>
          </a:xfrm>
          <a:prstGeom prst="downArrow">
            <a:avLst>
              <a:gd name="adj1" fmla="val 50000"/>
              <a:gd name="adj2" fmla="val 5178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8BAC19E-0682-4523-AC22-BD0D546CDFCD}"/>
              </a:ext>
            </a:extLst>
          </p:cNvPr>
          <p:cNvSpPr/>
          <p:nvPr/>
        </p:nvSpPr>
        <p:spPr>
          <a:xfrm>
            <a:off x="9037320" y="4039407"/>
            <a:ext cx="792480" cy="833119"/>
          </a:xfrm>
          <a:prstGeom prst="downArrow">
            <a:avLst>
              <a:gd name="adj1" fmla="val 50000"/>
              <a:gd name="adj2" fmla="val 51786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6893D6-0FAD-4818-921A-B8AE76243544}"/>
              </a:ext>
            </a:extLst>
          </p:cNvPr>
          <p:cNvSpPr/>
          <p:nvPr/>
        </p:nvSpPr>
        <p:spPr>
          <a:xfrm>
            <a:off x="6842403" y="739988"/>
            <a:ext cx="707179" cy="31971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Normal Form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A971C2-4DBA-4778-B6BB-48C2B990140C}"/>
              </a:ext>
            </a:extLst>
          </p:cNvPr>
          <p:cNvSpPr/>
          <p:nvPr/>
        </p:nvSpPr>
        <p:spPr>
          <a:xfrm>
            <a:off x="6897413" y="4984026"/>
            <a:ext cx="707179" cy="10005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Star Schema</a:t>
            </a:r>
          </a:p>
        </p:txBody>
      </p:sp>
    </p:spTree>
    <p:extLst>
      <p:ext uri="{BB962C8B-B14F-4D97-AF65-F5344CB8AC3E}">
        <p14:creationId xmlns:p14="http://schemas.microsoft.com/office/powerpoint/2010/main" val="178068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build="p" animBg="1"/>
      <p:bldP spid="9" grpId="0" animBg="1"/>
      <p:bldP spid="12" grpId="0" animBg="1"/>
      <p:bldP spid="13" grpId="0" animBg="1"/>
      <p:bldP spid="14" grpId="0" animBg="1"/>
      <p:bldP spid="15" grpId="0" animBg="1"/>
      <p:bldP spid="3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D060-3265-4C04-9227-4DF609BC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E9EDF-CC7C-439A-BD29-1ADA6EBB5A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BFC06-0E56-4902-B692-64851C34E26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8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592F9B-C1F8-4631-9A3B-5A7A16C8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6755E8-CC2B-4250-B360-EFEFCA17DF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Normal Forms</a:t>
            </a:r>
          </a:p>
          <a:p>
            <a:endParaRPr lang="en-US" sz="1400" dirty="0"/>
          </a:p>
          <a:p>
            <a:r>
              <a:rPr lang="en-US" sz="3200" dirty="0"/>
              <a:t>Star Schemas</a:t>
            </a:r>
          </a:p>
          <a:p>
            <a:endParaRPr lang="en-US" sz="1400" dirty="0"/>
          </a:p>
          <a:p>
            <a:r>
              <a:rPr lang="en-US" sz="3200" dirty="0"/>
              <a:t>Normal Forms and Star Schemas Working Together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4E37ED-4B0B-49E9-AB4B-9D9AAD0597C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60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4372-4056-43C7-B488-9FCC30A3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458BA-3E11-48C4-B292-E7B553C4D4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/>
              <a:t>It’s all about the data</a:t>
            </a:r>
          </a:p>
          <a:p>
            <a:r>
              <a:rPr lang="en-US" dirty="0"/>
              <a:t>Knowing how the data used dictates …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type of model you use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type of tables you create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level of normalization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facts and dimensions to create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How to move the data between the systems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162F-E3F7-4C46-A073-5BF11D4029D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3E8F74-102C-4574-B99A-9F716A22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 – Normal Forms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00BC1-5D2D-4B46-A4CB-5FDD3E888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4059182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i="1" dirty="0">
                <a:hlinkClick r:id="rId3"/>
              </a:rPr>
              <a:t>Inside Microsoft SQL Server 2008: T-SQL Querying</a:t>
            </a:r>
            <a:r>
              <a:rPr lang="en-US" sz="2000" dirty="0"/>
              <a:t>. </a:t>
            </a:r>
            <a:r>
              <a:rPr lang="en-US" sz="2000" dirty="0" err="1"/>
              <a:t>Itzik</a:t>
            </a:r>
            <a:r>
              <a:rPr lang="en-US" sz="2000" dirty="0"/>
              <a:t> Ben-Gan, </a:t>
            </a:r>
            <a:r>
              <a:rPr lang="en-US" sz="2000" dirty="0" err="1"/>
              <a:t>Lubor</a:t>
            </a:r>
            <a:r>
              <a:rPr lang="en-US" sz="2000" dirty="0"/>
              <a:t> </a:t>
            </a:r>
            <a:r>
              <a:rPr lang="en-US" sz="2000" dirty="0" err="1"/>
              <a:t>Kollar</a:t>
            </a:r>
            <a:r>
              <a:rPr lang="en-US" sz="2000" dirty="0"/>
              <a:t>, </a:t>
            </a:r>
            <a:r>
              <a:rPr lang="en-US" sz="2000" dirty="0" err="1"/>
              <a:t>Dejan</a:t>
            </a:r>
            <a:r>
              <a:rPr lang="en-US" sz="2000" dirty="0"/>
              <a:t> </a:t>
            </a:r>
            <a:r>
              <a:rPr lang="en-US" sz="2000" dirty="0" err="1"/>
              <a:t>Sarka</a:t>
            </a:r>
            <a:r>
              <a:rPr lang="en-US" sz="2000" dirty="0"/>
              <a:t>, Steve </a:t>
            </a:r>
            <a:r>
              <a:rPr lang="en-US" sz="2000" dirty="0" err="1"/>
              <a:t>Kass</a:t>
            </a:r>
            <a:r>
              <a:rPr lang="en-US" sz="2000" dirty="0"/>
              <a:t>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>
                <a:hlinkClick r:id="rId4"/>
              </a:rPr>
              <a:t>https://www.bkent.net/Doc/simple5.htm</a:t>
            </a:r>
            <a:r>
              <a:rPr lang="en-US" sz="2000" dirty="0"/>
              <a:t> William Kent, "A Simple Guide to Five Normal Forms in Relational Database Theory", Communications of the ACM 26(2), Feb. 1983, 120-125)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Additional Normal Forms: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Elementary Key Normal Form: </a:t>
            </a:r>
            <a:r>
              <a:rPr lang="en-US" sz="2000" dirty="0">
                <a:hlinkClick r:id="rId5"/>
              </a:rPr>
              <a:t>http://what-when-how.com/Tutorial/topic-1114galv/Database-Design-and-Relational-Theory-167.html</a:t>
            </a:r>
            <a:r>
              <a:rPr lang="en-US" sz="2000" dirty="0"/>
              <a:t> 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Essential Tuple Normal Form: </a:t>
            </a:r>
            <a:r>
              <a:rPr lang="en-US" sz="2000" dirty="0">
                <a:hlinkClick r:id="rId6"/>
              </a:rPr>
              <a:t>https://researcher.watson.ibm.com/researcher/files/us-fagin/icdt12.pdf</a:t>
            </a:r>
            <a:endParaRPr lang="en-US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3D6DA1-B7A7-48EA-B17D-C2E9209DEA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16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3E8F74-102C-4574-B99A-9F716A22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 – Star Schemas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00BC1-5D2D-4B46-A4CB-5FDD3E888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496" y="2011680"/>
            <a:ext cx="10753725" cy="4059182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i="1" dirty="0">
                <a:hlinkClick r:id="rId3"/>
              </a:rPr>
              <a:t>The Data Warehouse Lifecycle Toolkit</a:t>
            </a:r>
            <a:r>
              <a:rPr lang="en-US" sz="2000" dirty="0"/>
              <a:t>. Ralph Kimball, </a:t>
            </a:r>
            <a:r>
              <a:rPr lang="en-US" sz="2000" dirty="0" err="1"/>
              <a:t>Margy</a:t>
            </a:r>
            <a:r>
              <a:rPr lang="en-US" sz="2000" dirty="0"/>
              <a:t> Ross, Warren Thornthwaite, Joy Mundy, Bob Becker.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>
                <a:hlinkClick r:id="rId4"/>
              </a:rPr>
              <a:t>https://www.kimballgroup.com/data-warehouse-business-intelligence-resources/kimball-techniques/dimensional-modeling-techniques/</a:t>
            </a:r>
            <a:endParaRPr lang="en-US" sz="2000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i="1" dirty="0">
                <a:hlinkClick r:id="rId5"/>
              </a:rPr>
              <a:t>Building the Data Warehouse</a:t>
            </a:r>
            <a:r>
              <a:rPr lang="en-US" sz="2000" dirty="0"/>
              <a:t>. William H. </a:t>
            </a:r>
            <a:r>
              <a:rPr lang="en-US" sz="2000" dirty="0" err="1"/>
              <a:t>Inmon</a:t>
            </a:r>
            <a:r>
              <a:rPr lang="en-US" sz="2000" dirty="0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3D6DA1-B7A7-48EA-B17D-C2E9209DEA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17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B297-74D9-44D9-BDC0-260C4D87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Questions, Comments?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0A14-E70E-455C-821E-1AABBF16BD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dgmelkin@gmail.com</a:t>
            </a:r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dgmelkin</a:t>
            </a:r>
            <a:endParaRPr lang="en-US" dirty="0"/>
          </a:p>
          <a:p>
            <a:r>
              <a:rPr lang="en-US" dirty="0"/>
              <a:t>Blog: debthedba.wordpress.com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63492-B9A7-4A95-9450-0F43D86F398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09887B-945F-4C1D-AC46-C99495229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409" y="1740696"/>
            <a:ext cx="2427541" cy="2125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60D590-4B1E-4514-82C1-49A565EA1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112" y="3866143"/>
            <a:ext cx="2831425" cy="21235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B48EE6-617F-4383-A632-E5C6B6B7E6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740" y="2553499"/>
            <a:ext cx="2017542" cy="20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09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F429-1AFA-4144-98B9-7E6145E5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Coming!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B3B2D-8298-4FBA-BCC7-6595CBA65B0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816B11-F301-4566-9884-BB0D3D0BEB7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6" b="9083"/>
          <a:stretch/>
        </p:blipFill>
        <p:spPr>
          <a:xfrm>
            <a:off x="2611435" y="1611857"/>
            <a:ext cx="7172325" cy="4325937"/>
          </a:xfrm>
        </p:spPr>
      </p:pic>
    </p:spTree>
    <p:extLst>
      <p:ext uri="{BB962C8B-B14F-4D97-AF65-F5344CB8AC3E}">
        <p14:creationId xmlns:p14="http://schemas.microsoft.com/office/powerpoint/2010/main" val="352553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E1C0C49-FFC3-4E02-B0B0-E82993462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33030" y="499533"/>
            <a:ext cx="4000500" cy="3000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28AFE-357C-4E4D-8107-2AEA40E1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B7EC0-B4AE-48EF-A040-7DA8616C6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656" y="1417839"/>
            <a:ext cx="10753725" cy="4940627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Every game has a home team and an away team.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There are two different leagues: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American League (AL) &amp; National League (NL)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The biggest difference is that pitchers don’t bat in the AL.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Games are broken down into innings.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An Inning is 3 outs per team.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There are 9 innings in a game.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Extra innings are played a tie at the end of 9 innings until the tie is broken.</a:t>
            </a:r>
            <a:endParaRPr lang="en-US" sz="12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A player on a team can play one or more positions.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For batters, we want to keep track of: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Hits – number of time they hit the ball and made it safely to a base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RBI (Runs Batted In) – credits the batter for making a play that allows runs to be scored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For pitchers, we want to keep track of: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Number of pitches during the inning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Number of pitches that were strikes</a:t>
            </a:r>
            <a:endParaRPr lang="en-US" sz="105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44B32-35AF-453F-9827-670FAC473E8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81C6EA-4D0F-400F-9D17-492FA61E9A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384262" y="4162472"/>
            <a:ext cx="777240" cy="7772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7F068A-C1C1-42A4-819E-4241DB4CA6E5}"/>
              </a:ext>
            </a:extLst>
          </p:cNvPr>
          <p:cNvSpPr txBox="1"/>
          <p:nvPr/>
        </p:nvSpPr>
        <p:spPr>
          <a:xfrm>
            <a:off x="116840" y="6979528"/>
            <a:ext cx="4018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Red Sox Logo: </a:t>
            </a:r>
            <a:r>
              <a:rPr lang="en-US" sz="900" dirty="0">
                <a:hlinkClick r:id="rId6" tooltip="https://www.flickr.com/photos/girardatlarge/23827489785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7" tooltip="https://creativecommons.org/licenses/by-sa/3.0/"/>
              </a:rPr>
              <a:t>CC BY-SA</a:t>
            </a:r>
            <a:endParaRPr lang="en-US" sz="9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F9A307-246C-47B7-8F42-2DF924E753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1185537" y="4179815"/>
            <a:ext cx="777240" cy="7772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0E1804-6DBD-4587-830E-D9D30A4027FB}"/>
              </a:ext>
            </a:extLst>
          </p:cNvPr>
          <p:cNvSpPr txBox="1"/>
          <p:nvPr/>
        </p:nvSpPr>
        <p:spPr>
          <a:xfrm>
            <a:off x="116840" y="7186800"/>
            <a:ext cx="4922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Washington Nationals Logo: </a:t>
            </a:r>
            <a:r>
              <a:rPr lang="en-US" sz="900" dirty="0">
                <a:hlinkClick r:id="rId9" tooltip="https://en.wikipedia.org/wiki/Washington_Nationals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7" tooltip="https://creativecommons.org/licenses/by-sa/3.0/"/>
              </a:rPr>
              <a:t>CC BY-SA</a:t>
            </a:r>
            <a:endParaRPr 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AE0A31-C53A-4A85-8963-B97987F9D54C}"/>
              </a:ext>
            </a:extLst>
          </p:cNvPr>
          <p:cNvSpPr txBox="1"/>
          <p:nvPr/>
        </p:nvSpPr>
        <p:spPr>
          <a:xfrm>
            <a:off x="9286965" y="3533367"/>
            <a:ext cx="1749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American League: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C4AB5E-01EB-4924-8794-36B3A8CBCE0F}"/>
              </a:ext>
            </a:extLst>
          </p:cNvPr>
          <p:cNvSpPr txBox="1"/>
          <p:nvPr/>
        </p:nvSpPr>
        <p:spPr>
          <a:xfrm>
            <a:off x="11036040" y="3533367"/>
            <a:ext cx="1608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National League: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A75211-185C-4342-B004-14FF187B8F9D}"/>
              </a:ext>
            </a:extLst>
          </p:cNvPr>
          <p:cNvSpPr txBox="1"/>
          <p:nvPr/>
        </p:nvSpPr>
        <p:spPr>
          <a:xfrm>
            <a:off x="116840" y="7404359"/>
            <a:ext cx="4000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Peanuts Pic: </a:t>
            </a:r>
            <a:r>
              <a:rPr lang="en-US" sz="900" dirty="0">
                <a:hlinkClick r:id="rId4" tooltip="http://www.internetmonk.com/archive/13526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10" tooltip="https://creativecommons.org/licenses/by-nc-nd/3.0/"/>
              </a:rPr>
              <a:t>CC BY-NC-ND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0727C-EA3D-4432-ADF7-F489FFFF908B}"/>
              </a:ext>
            </a:extLst>
          </p:cNvPr>
          <p:cNvSpPr txBox="1"/>
          <p:nvPr/>
        </p:nvSpPr>
        <p:spPr>
          <a:xfrm>
            <a:off x="8338748" y="5673352"/>
            <a:ext cx="3672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11"/>
              </a:rPr>
              <a:t>https://www.baseball-reference.com/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4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A23414-EF00-4734-984D-00A104AA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61D1DC-F7D4-4526-9F49-E3CDCF2DD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D1565-00AF-4EA1-8CD5-B27FCBD80F1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29C35878-11C8-4975-AE2A-41BD0D897DAC}"/>
              </a:ext>
            </a:extLst>
          </p:cNvPr>
          <p:cNvSpPr/>
          <p:nvPr/>
        </p:nvSpPr>
        <p:spPr>
          <a:xfrm flipH="1">
            <a:off x="963083" y="314659"/>
            <a:ext cx="8275184" cy="2928161"/>
          </a:xfrm>
          <a:prstGeom prst="wedgeEllipseCallout">
            <a:avLst>
              <a:gd name="adj1" fmla="val -38930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The Key,</a:t>
            </a:r>
          </a:p>
          <a:p>
            <a:pPr algn="ctr"/>
            <a:r>
              <a:rPr lang="en-US" sz="4000" dirty="0"/>
              <a:t>The Whole Key,</a:t>
            </a:r>
          </a:p>
          <a:p>
            <a:pPr algn="ctr"/>
            <a:r>
              <a:rPr lang="en-US" sz="4000" dirty="0"/>
              <a:t>Nothing But the Key,</a:t>
            </a:r>
          </a:p>
          <a:p>
            <a:pPr algn="ctr"/>
            <a:r>
              <a:rPr lang="en-US" sz="4000" dirty="0"/>
              <a:t>So help me, Codd!</a:t>
            </a:r>
          </a:p>
        </p:txBody>
      </p:sp>
    </p:spTree>
    <p:extLst>
      <p:ext uri="{BB962C8B-B14F-4D97-AF65-F5344CB8AC3E}">
        <p14:creationId xmlns:p14="http://schemas.microsoft.com/office/powerpoint/2010/main" val="423175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8B84-7A2B-4A1F-BF0E-24EA5885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Normal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F93E-27FA-4D46-A463-FEAB7CB56D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Eliminate data redundancies and incompleteness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manipulation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Clean database structures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Extensible schema</a:t>
            </a:r>
          </a:p>
          <a:p>
            <a:endParaRPr lang="en-US" dirty="0"/>
          </a:p>
          <a:p>
            <a:r>
              <a:rPr lang="en-US" dirty="0"/>
              <a:t>If you don’t know what type of database you are working with, it is likely Normal Form.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8BE82-14AD-45A2-9BBE-FE21495DF44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9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CDC6-9DE7-43FB-B928-404BD417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Normalization?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49BCA0-8D7E-4B36-BE0F-925180A8C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6658186" cy="3880773"/>
          </a:xfrm>
        </p:spPr>
        <p:txBody>
          <a:bodyPr>
            <a:normAutofit/>
          </a:bodyPr>
          <a:lstStyle/>
          <a:p>
            <a:pPr marL="152396" indent="0">
              <a:buNone/>
            </a:pPr>
            <a:r>
              <a:rPr lang="en-US" sz="3200" dirty="0"/>
              <a:t>“Tables are normalized when they represent propositions about entities of one type.”</a:t>
            </a:r>
          </a:p>
          <a:p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3F905-8877-4F0B-9A6A-DEF59304731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93E1D-AFBE-46B3-A425-82B654AD7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094" y="1930400"/>
            <a:ext cx="3019129" cy="33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AB76-C319-4E27-AA75-B8C372F1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91754-271A-4E19-8D7B-7D31BD48432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US"/>
              <a:t>@dgmelkin * Looking Normal and Seeing Stars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50EF1CF-9DA8-4DCF-83CA-24AD62B2FEE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44952647"/>
              </p:ext>
            </p:extLst>
          </p:nvPr>
        </p:nvGraphicFramePr>
        <p:xfrm>
          <a:off x="0" y="1417839"/>
          <a:ext cx="11785600" cy="4808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641374B1-380F-4498-BEE2-882FB4957153}"/>
              </a:ext>
            </a:extLst>
          </p:cNvPr>
          <p:cNvSpPr/>
          <p:nvPr/>
        </p:nvSpPr>
        <p:spPr>
          <a:xfrm>
            <a:off x="1096424" y="1240339"/>
            <a:ext cx="1828800" cy="1523267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47427DF-7C1F-4822-AF81-235ECE451BBA}"/>
              </a:ext>
            </a:extLst>
          </p:cNvPr>
          <p:cNvSpPr/>
          <p:nvPr/>
        </p:nvSpPr>
        <p:spPr>
          <a:xfrm>
            <a:off x="3702129" y="1250325"/>
            <a:ext cx="1828800" cy="1523267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3B7B4-3287-471E-9895-141FC20F0646}"/>
              </a:ext>
            </a:extLst>
          </p:cNvPr>
          <p:cNvSpPr/>
          <p:nvPr/>
        </p:nvSpPr>
        <p:spPr>
          <a:xfrm>
            <a:off x="6278805" y="1250324"/>
            <a:ext cx="1828800" cy="1523267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462016-748A-4344-93CA-9A1DFEAFCAF7}"/>
              </a:ext>
            </a:extLst>
          </p:cNvPr>
          <p:cNvSpPr/>
          <p:nvPr/>
        </p:nvSpPr>
        <p:spPr>
          <a:xfrm>
            <a:off x="9713963" y="3076433"/>
            <a:ext cx="1828800" cy="1523267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EAE009-E7A1-431D-8FDE-DA14B84F9B8C}"/>
              </a:ext>
            </a:extLst>
          </p:cNvPr>
          <p:cNvSpPr/>
          <p:nvPr/>
        </p:nvSpPr>
        <p:spPr>
          <a:xfrm>
            <a:off x="1096424" y="3076433"/>
            <a:ext cx="1828800" cy="1523267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D73ECB8-A5D5-48F7-B632-1FCD3BE75718}"/>
              </a:ext>
            </a:extLst>
          </p:cNvPr>
          <p:cNvSpPr/>
          <p:nvPr/>
        </p:nvSpPr>
        <p:spPr>
          <a:xfrm>
            <a:off x="6272230" y="3076433"/>
            <a:ext cx="1828800" cy="1523267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8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F2C915C-7E7B-4AEE-A3E3-9FF4038B0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C3DA8E8-2024-47E0-8DA3-7D75CDD378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C86E3FB-0F9A-416E-9B6B-966E9FBF37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2EE0855-840F-4216-9750-61460EB6B7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60FAFBC-1507-48D5-9B29-8F76330F96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6D53ABC-0FFD-431A-89DD-C7A05A3196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3BBE217-1F6B-4ECB-909D-436564DCA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9EC1E39-5D93-4617-9249-AB92C973C7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330385E-9C1B-4941-AD62-BDC24343EF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1C3F28C-4EAA-427C-809C-9D0BDD216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99937B9-DE19-4F56-918C-BBD587F97A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1A180A1-1797-4394-88FC-2A3624FEFA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26BEF85-EB7D-4DE0-9FE2-5FA79F75B2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BBA4BB7-1D71-483C-B071-1AE603D330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1DD57DE-BE79-49CF-A236-A1B489FD4B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78055A2-74C5-46A8-BFEA-E2F7FEA815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F22BCC7-CCFF-4721-976F-BEB4CFF285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03C953B-DA11-4439-BC20-629ABE4583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998B480-E31A-4EC6-B497-0E337460D3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2CD6-EE0B-41DF-814E-37DC7884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Level of Normal Do We Want?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67F0C6-FEF0-4228-8BEE-AEF036D1C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686620" cy="3880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FIRST NORMAL FORM</a:t>
            </a:r>
          </a:p>
          <a:p>
            <a:pPr marL="0" indent="0">
              <a:buNone/>
            </a:pPr>
            <a:r>
              <a:rPr lang="en-US" sz="2800" dirty="0"/>
              <a:t>SECOND NORMAL FORM</a:t>
            </a:r>
          </a:p>
          <a:p>
            <a:pPr marL="0" indent="0">
              <a:buNone/>
            </a:pPr>
            <a:r>
              <a:rPr lang="en-US" sz="2800" dirty="0"/>
              <a:t>THIRD NORMAL FORM</a:t>
            </a:r>
          </a:p>
          <a:p>
            <a:pPr marL="0" indent="0">
              <a:buNone/>
            </a:pPr>
            <a:r>
              <a:rPr lang="en-US" sz="2800" dirty="0"/>
              <a:t>BOYCE-CODD NORMAL FORM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i="1" dirty="0"/>
              <a:t>(optional)</a:t>
            </a:r>
            <a:endParaRPr lang="en-US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60EDC-B43B-44C2-85BF-E52FB28DEB8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688138" y="2211389"/>
            <a:ext cx="4306361" cy="321225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The Key,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The Whole Key,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Nothing But the Key,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So Help Me, Codd!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3E9FC4-1412-4869-B188-3EFE75F3DF1A}"/>
              </a:ext>
            </a:extLst>
          </p:cNvPr>
          <p:cNvCxnSpPr>
            <a:cxnSpLocks/>
          </p:cNvCxnSpPr>
          <p:nvPr/>
        </p:nvCxnSpPr>
        <p:spPr>
          <a:xfrm flipH="1">
            <a:off x="4376048" y="2502420"/>
            <a:ext cx="2202024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1DB8F0-E890-44E5-A36E-79856E230495}"/>
              </a:ext>
            </a:extLst>
          </p:cNvPr>
          <p:cNvCxnSpPr>
            <a:cxnSpLocks/>
          </p:cNvCxnSpPr>
          <p:nvPr/>
        </p:nvCxnSpPr>
        <p:spPr>
          <a:xfrm flipH="1">
            <a:off x="4739941" y="3053176"/>
            <a:ext cx="1838131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0EDFD4-A941-4345-A259-12EB9C4F2D7F}"/>
              </a:ext>
            </a:extLst>
          </p:cNvPr>
          <p:cNvCxnSpPr>
            <a:cxnSpLocks/>
          </p:cNvCxnSpPr>
          <p:nvPr/>
        </p:nvCxnSpPr>
        <p:spPr>
          <a:xfrm flipH="1">
            <a:off x="4469354" y="3551680"/>
            <a:ext cx="2108718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D358DD-6CED-4F4E-86E3-A2A68E3A6C45}"/>
              </a:ext>
            </a:extLst>
          </p:cNvPr>
          <p:cNvCxnSpPr>
            <a:cxnSpLocks/>
          </p:cNvCxnSpPr>
          <p:nvPr/>
        </p:nvCxnSpPr>
        <p:spPr>
          <a:xfrm flipH="1">
            <a:off x="5363954" y="4082101"/>
            <a:ext cx="1214118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7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IDERA-GeekSync-Template-16x9-2020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ERA-GeekSync-Template-16x9-2020.pptx" id="{27631299-B125-43EA-B0F7-5BAE39C5D917}" vid="{87DE9468-A86A-4A8F-94D1-0C10125919A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IDERA-GeekSync-Template-16x9-2020</Template>
  <TotalTime>9570</TotalTime>
  <Words>1823</Words>
  <Application>Microsoft Office PowerPoint</Application>
  <PresentationFormat>Widescreen</PresentationFormat>
  <Paragraphs>232</Paragraphs>
  <Slides>34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Ink Free</vt:lpstr>
      <vt:lpstr>IDERA-GeekSync-Template-16x9-2020</vt:lpstr>
      <vt:lpstr>Custom Design</vt:lpstr>
      <vt:lpstr>Looking “Normal” and Seeing “Stars”:  Table Designs Working Together</vt:lpstr>
      <vt:lpstr>WHO AM I?</vt:lpstr>
      <vt:lpstr>Agenda</vt:lpstr>
      <vt:lpstr>Requirements</vt:lpstr>
      <vt:lpstr>Normal Forms</vt:lpstr>
      <vt:lpstr>Why Use Normal Forms</vt:lpstr>
      <vt:lpstr>What is Normalization?</vt:lpstr>
      <vt:lpstr>Normal Forms</vt:lpstr>
      <vt:lpstr>What Level of Normal Do We Want?</vt:lpstr>
      <vt:lpstr>Tables Through The Normal Forms</vt:lpstr>
      <vt:lpstr>Tables Through The Normal Forms</vt:lpstr>
      <vt:lpstr>Tables Through The Normal Forms</vt:lpstr>
      <vt:lpstr>Tables Through The Normal Forms</vt:lpstr>
      <vt:lpstr>Tables Through The Normal Forms</vt:lpstr>
      <vt:lpstr>Tables Through The Normal Forms</vt:lpstr>
      <vt:lpstr>Why Denormal?</vt:lpstr>
      <vt:lpstr>Star Schema</vt:lpstr>
      <vt:lpstr>Why Use Star Schema</vt:lpstr>
      <vt:lpstr>What is a Star Schema?</vt:lpstr>
      <vt:lpstr>Fact</vt:lpstr>
      <vt:lpstr>Dimension</vt:lpstr>
      <vt:lpstr>Snowflake</vt:lpstr>
      <vt:lpstr>Bridge</vt:lpstr>
      <vt:lpstr>Factless Fact</vt:lpstr>
      <vt:lpstr>Normal and Stars Working Together</vt:lpstr>
      <vt:lpstr>Reviewing the Differences</vt:lpstr>
      <vt:lpstr>Finding similarities in the differences</vt:lpstr>
      <vt:lpstr>Operational Data Store</vt:lpstr>
      <vt:lpstr>In Conclusion</vt:lpstr>
      <vt:lpstr>Why is this important?</vt:lpstr>
      <vt:lpstr>Additional Resources – Normal Forms </vt:lpstr>
      <vt:lpstr>Additional Resources – Star Schemas</vt:lpstr>
      <vt:lpstr>Any Questions, Comments?</vt:lpstr>
      <vt:lpstr>Thanks For Coming!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Normal and Seeing STars</dc:title>
  <dc:creator>Deborah</dc:creator>
  <cp:lastModifiedBy>Deborah Melkin</cp:lastModifiedBy>
  <cp:revision>322</cp:revision>
  <cp:lastPrinted>2019-08-18T22:55:20Z</cp:lastPrinted>
  <dcterms:created xsi:type="dcterms:W3CDTF">2019-02-13T02:37:14Z</dcterms:created>
  <dcterms:modified xsi:type="dcterms:W3CDTF">2020-07-15T01:26:55Z</dcterms:modified>
</cp:coreProperties>
</file>