
<file path=[Content_Types].xml><?xml version="1.0" encoding="utf-8"?>
<Types xmlns="http://schemas.openxmlformats.org/package/2006/content-types">
  <Default Extension="gif&amp;ehk=p2ZUjhd7iSnuek29pKwxKQ&amp;r=0&amp;pid=OfficeInsert" ContentType="image/gif"/>
  <Default Extension="jpeg" ContentType="image/jpeg"/>
  <Default Extension="jpg" ContentType="image/jpeg"/>
  <Default Extension="jpg&amp;ehk=nEz9eBrDedxQSy9Xu2o" ContentType="image/jpeg"/>
  <Default Extension="jpg&amp;ehk=Rfw6ic0a7WVWkL1qqfcMEw&amp;r=0&amp;pid=OfficeInsert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335" r:id="rId1"/>
  </p:sldMasterIdLst>
  <p:notesMasterIdLst>
    <p:notesMasterId r:id="rId31"/>
  </p:notesMasterIdLst>
  <p:sldIdLst>
    <p:sldId id="256" r:id="rId2"/>
    <p:sldId id="268" r:id="rId3"/>
    <p:sldId id="269" r:id="rId4"/>
    <p:sldId id="264" r:id="rId5"/>
    <p:sldId id="260" r:id="rId6"/>
    <p:sldId id="281" r:id="rId7"/>
    <p:sldId id="275" r:id="rId8"/>
    <p:sldId id="283" r:id="rId9"/>
    <p:sldId id="282" r:id="rId10"/>
    <p:sldId id="277" r:id="rId11"/>
    <p:sldId id="265" r:id="rId12"/>
    <p:sldId id="258" r:id="rId13"/>
    <p:sldId id="284" r:id="rId14"/>
    <p:sldId id="259" r:id="rId15"/>
    <p:sldId id="285" r:id="rId16"/>
    <p:sldId id="278" r:id="rId17"/>
    <p:sldId id="266" r:id="rId18"/>
    <p:sldId id="286" r:id="rId19"/>
    <p:sldId id="261" r:id="rId20"/>
    <p:sldId id="280" r:id="rId21"/>
    <p:sldId id="267" r:id="rId22"/>
    <p:sldId id="262" r:id="rId23"/>
    <p:sldId id="287" r:id="rId24"/>
    <p:sldId id="270" r:id="rId25"/>
    <p:sldId id="271" r:id="rId26"/>
    <p:sldId id="272" r:id="rId27"/>
    <p:sldId id="279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D98ECF-CA57-48F2-9EFD-C769E9DDC609}">
          <p14:sldIdLst>
            <p14:sldId id="256"/>
            <p14:sldId id="268"/>
            <p14:sldId id="269"/>
            <p14:sldId id="264"/>
            <p14:sldId id="260"/>
            <p14:sldId id="281"/>
            <p14:sldId id="275"/>
            <p14:sldId id="283"/>
            <p14:sldId id="282"/>
            <p14:sldId id="277"/>
            <p14:sldId id="265"/>
            <p14:sldId id="258"/>
            <p14:sldId id="284"/>
            <p14:sldId id="259"/>
            <p14:sldId id="285"/>
            <p14:sldId id="278"/>
            <p14:sldId id="266"/>
            <p14:sldId id="286"/>
            <p14:sldId id="261"/>
            <p14:sldId id="280"/>
            <p14:sldId id="267"/>
            <p14:sldId id="262"/>
            <p14:sldId id="287"/>
            <p14:sldId id="270"/>
            <p14:sldId id="271"/>
            <p14:sldId id="272"/>
            <p14:sldId id="279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75" autoAdjust="0"/>
  </p:normalViewPr>
  <p:slideViewPr>
    <p:cSldViewPr snapToGrid="0">
      <p:cViewPr varScale="1">
        <p:scale>
          <a:sx n="75" d="100"/>
          <a:sy n="75" d="100"/>
        </p:scale>
        <p:origin x="8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6AFEA-2542-4AE6-A122-2CA2D7A266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C1E3C-8649-483A-8AF5-DD50B361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3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queries/output-clause-transact-sql?view=sql-server-ver1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sql/t-sql/queries/output-clause-transact-sql?view=sql-server-ver15#inserting-data-returned-from-an-output-clause-into-a-tabl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queries/output-clause-transact-sql?view=sql-server-ver1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sql/t-sql/queries/output-clause-transact-sql?view=sql-server-ver15#inserting-data-returned-from-an-output-clause-into-a-tabl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tables/querying-data-in-a-system-versioned-temporal-table?view=sql-server-ver15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tables/querying-data-in-a-system-versioned-temporal-table?view=sql-server-ver15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replication/distribution-database?view=sql-server-ver15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replication/transactional/peer-to-peer-transactional-replication?view=sql-server-ver15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C1E3C-8649-483A-8AF5-DD50B36190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6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information: </a:t>
            </a:r>
            <a:r>
              <a:rPr lang="en-US" dirty="0">
                <a:hlinkClick r:id="rId3"/>
              </a:rPr>
              <a:t>https://docs.microsoft.com/en-us/sql/t-sql/queries/output-clause-transact-sql?view=sql-server-ver15</a:t>
            </a:r>
            <a:endParaRPr lang="en-US" dirty="0"/>
          </a:p>
          <a:p>
            <a:r>
              <a:rPr lang="en-US" dirty="0"/>
              <a:t>Limitations: </a:t>
            </a:r>
            <a:r>
              <a:rPr lang="en-US" dirty="0">
                <a:hlinkClick r:id="rId4"/>
              </a:rPr>
              <a:t>https://docs.microsoft.com/en-us/sql/t-sql/queries/output-clause-transact-sql?view=sql-server-ver15#inserting-data-returned-from-an-output-clause-into-a-table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C1E3C-8649-483A-8AF5-DD50B36190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information: </a:t>
            </a:r>
            <a:r>
              <a:rPr lang="en-US" dirty="0">
                <a:hlinkClick r:id="rId3"/>
              </a:rPr>
              <a:t>https://docs.microsoft.com/en-us/sql/t-sql/queries/output-clause-transact-sql?view=sql-server-ver15</a:t>
            </a:r>
            <a:endParaRPr lang="en-US" dirty="0"/>
          </a:p>
          <a:p>
            <a:r>
              <a:rPr lang="en-US" dirty="0"/>
              <a:t>Limitations: </a:t>
            </a:r>
            <a:r>
              <a:rPr lang="en-US" dirty="0">
                <a:hlinkClick r:id="rId4"/>
              </a:rPr>
              <a:t>https://docs.microsoft.com/en-us/sql/t-sql/queries/output-clause-transact-sql?view=sql-server-ver15#inserting-data-returned-from-an-output-clause-into-a-table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C1E3C-8649-483A-8AF5-DD50B36190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2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https://docs.microsoft.com/en-us/sql/relational-databases/tables/querying-data-in-a-system-versioned-temporal-table?view=sql-server-ver15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C1E3C-8649-483A-8AF5-DD50B36190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https://docs.microsoft.com/en-us/sql/relational-databases/tables/querying-data-in-a-system-versioned-temporal-table?view=sql-server-ver15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C1E3C-8649-483A-8AF5-DD50B36190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database definition taken from Microsoft website: </a:t>
            </a:r>
            <a:r>
              <a:rPr lang="en-US" dirty="0">
                <a:hlinkClick r:id="rId3"/>
              </a:rPr>
              <a:t>https://docs.microsoft.com/en-us/sql/relational-databases/replication/distribution-database?view=sql-server-ver15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C1E3C-8649-483A-8AF5-DD50B36190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https://docs.microsoft.com/en-us/sql/relational-databases/replication/transactional/peer-to-peer-transactional-replication?view=sql-server-ver15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C1E3C-8649-483A-8AF5-DD50B36190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0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948303-FF20-43FE-A699-336DE6BF82C7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Single Statement, Many Changes | @dgmelkin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8441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8DB-FF23-4655-95D7-8D7338FA6117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8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8CF4-4239-41A6-BEBC-672298F00295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174D-8363-4F8F-9B87-23DB91D35AF7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EFE332-B5F4-4720-BCA7-FD1A06FAAC98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Single Statement, Many Changes | @dgmelkin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1156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74517"/>
            <a:ext cx="4800600" cy="4030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1874517"/>
            <a:ext cx="4800600" cy="4030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093B-3436-4820-8B42-AAD7D785FB9C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26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1874517"/>
            <a:ext cx="4800600" cy="95764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1874517"/>
            <a:ext cx="4800600" cy="95764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B403-7D60-4ADF-9F5F-541D544EE24C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2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F11-3477-44B6-8A11-532F10AB86EB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72EB-B797-43C4-8B0A-9B1CC73460A2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92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CA89AE-D6B0-4C1E-BE9D-BD6E943034AA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017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03FE251-25B9-4B2F-B1AE-4B7B301F05A4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4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1874517"/>
            <a:ext cx="10178322" cy="400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AB67DA-34CE-408D-AE43-5724AFEC700B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Single Statement, Many Changes | @dgmelkin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70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3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ba.stackexchange.com/questions/31348/contents-of-transaction-log-file-in-more-detai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queries/output-clause-transact-sql?view=sql-server-ver15#inserting-data-returned-from-an-output-clause-into-a-table" TargetMode="External"/><Relationship Id="rId2" Type="http://schemas.openxmlformats.org/officeDocument/2006/relationships/hyperlink" Target="https://docs.microsoft.com/en-us/sql/t-sql/queries/output-clause-transact-sql?view=sql-server-ver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relational-databases/tables/temporal-tables?view=sql-server-ver15" TargetMode="External"/><Relationship Id="rId4" Type="http://schemas.openxmlformats.org/officeDocument/2006/relationships/hyperlink" Target="https://www.erikdarlingdata.com/2020/01/an-unfortunate-side-effect-of-output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hack.com/change-data-capture-for-auditing-sql-server/" TargetMode="External"/><Relationship Id="rId2" Type="http://schemas.openxmlformats.org/officeDocument/2006/relationships/hyperlink" Target="https://docs.microsoft.com/en-us/sql/relational-databases/track-changes/about-change-data-capture-sql-server?view=sql-server-ver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relational-databases/track-changes/about-change-tracking-sql-server?view=sql-server-ver15" TargetMode="External"/><Relationship Id="rId4" Type="http://schemas.openxmlformats.org/officeDocument/2006/relationships/hyperlink" Target="https://www.sqlshack.com/creating-a-sql-server-audit-using-sql-server-change-trackin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&amp;ehk=Rfw6ic0a7WVWkL1qqfcMEw&amp;r=0&amp;pid=OfficeInsert"/><Relationship Id="rId2" Type="http://schemas.openxmlformats.org/officeDocument/2006/relationships/hyperlink" Target="mailto:dgmelkin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&amp;ehk=p2ZUjhd7iSnuek29pKwxKQ&amp;r=0&amp;pid=OfficeInsert"/><Relationship Id="rId4" Type="http://schemas.openxmlformats.org/officeDocument/2006/relationships/image" Target="../media/image16.jpg&amp;ehk=nEz9eBrDedxQSy9Xu2o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tewestreviews.com/2005_12_01_archive.html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AE6C-569D-4B3C-AC6C-4CDA885E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Single Statement, Many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BDE77-7099-4EEF-88F0-2A397D5A1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/>
              <a:t>How One Statement </a:t>
            </a:r>
            <a:r>
              <a:rPr lang="en-US" sz="2800" cap="none"/>
              <a:t>Can Modify Multiple </a:t>
            </a:r>
            <a:r>
              <a:rPr lang="en-US" sz="2800" cap="none" dirty="0"/>
              <a:t>Tables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8090B2-49E6-406C-AB55-06FB4B41276A}"/>
              </a:ext>
            </a:extLst>
          </p:cNvPr>
          <p:cNvSpPr txBox="1">
            <a:spLocks/>
          </p:cNvSpPr>
          <p:nvPr/>
        </p:nvSpPr>
        <p:spPr>
          <a:xfrm>
            <a:off x="2163610" y="6019801"/>
            <a:ext cx="960929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0" cap="none" dirty="0">
                <a:cs typeface="Arial" panose="020B0604020202020204" pitchFamily="34" charset="0"/>
              </a:rPr>
              <a:t>Deborah Melkin</a:t>
            </a:r>
          </a:p>
          <a:p>
            <a:pPr algn="r"/>
            <a:r>
              <a:rPr lang="en-US" sz="2400" b="0" cap="none" dirty="0">
                <a:cs typeface="Arial" panose="020B0604020202020204" pitchFamily="34" charset="0"/>
              </a:rPr>
              <a:t>Chicago Suburban SQL</a:t>
            </a:r>
          </a:p>
          <a:p>
            <a:pPr algn="r"/>
            <a:r>
              <a:rPr lang="en-US" sz="2400" b="0" cap="none" dirty="0">
                <a:cs typeface="Arial" panose="020B0604020202020204" pitchFamily="34" charset="0"/>
              </a:rPr>
              <a:t>July 21, 2020</a:t>
            </a:r>
          </a:p>
        </p:txBody>
      </p:sp>
    </p:spTree>
    <p:extLst>
      <p:ext uri="{BB962C8B-B14F-4D97-AF65-F5344CB8AC3E}">
        <p14:creationId xmlns:p14="http://schemas.microsoft.com/office/powerpoint/2010/main" val="310476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8EB7-D721-4764-A3FF-3E5E33D3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D0EE-4355-42D8-AC88-3ACB3A94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19DC2-14F5-4E98-8CF9-47CCD18F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D84B0-ED2A-4A0F-8F70-AB5C9FC167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1678" y="1378430"/>
            <a:ext cx="8052484" cy="49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9E92D4-80FD-4BDA-8768-3480742A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CHANGES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AD4CA-128A-4A84-8936-4E4EFC3AB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that are built into the Database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DF1D8F-8129-46F8-979D-EE867B75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0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AE38-1CAE-47A8-99AE-3543CAD1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237-8896-4A36-96FF-622E3B4D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Defines actions that should be taken on the referencing columns when the referenced column is updated or referenced row is deleted</a:t>
            </a:r>
          </a:p>
          <a:p>
            <a:pPr lvl="1"/>
            <a:r>
              <a:rPr lang="en-US" dirty="0"/>
              <a:t>SET NULL</a:t>
            </a:r>
          </a:p>
          <a:p>
            <a:pPr lvl="2"/>
            <a:r>
              <a:rPr lang="en-US" dirty="0"/>
              <a:t>Sets the referencing column to NULL</a:t>
            </a:r>
          </a:p>
          <a:p>
            <a:pPr lvl="1"/>
            <a:r>
              <a:rPr lang="en-US" dirty="0"/>
              <a:t>SET DEFAULT</a:t>
            </a:r>
          </a:p>
          <a:p>
            <a:pPr lvl="2"/>
            <a:r>
              <a:rPr lang="en-US" dirty="0"/>
              <a:t>Sets the referencing column to a default value</a:t>
            </a:r>
          </a:p>
          <a:p>
            <a:pPr lvl="1"/>
            <a:r>
              <a:rPr lang="en-US" dirty="0"/>
              <a:t>CASCADE</a:t>
            </a:r>
          </a:p>
          <a:p>
            <a:pPr lvl="2"/>
            <a:r>
              <a:rPr lang="en-US" dirty="0"/>
              <a:t>Updates the referencing column to the same value as the referenced column</a:t>
            </a:r>
          </a:p>
          <a:p>
            <a:pPr lvl="2"/>
            <a:r>
              <a:rPr lang="en-US" dirty="0"/>
              <a:t>Deletes the referencing record when the referenced record is deleted</a:t>
            </a:r>
          </a:p>
          <a:p>
            <a:pPr lvl="1"/>
            <a:r>
              <a:rPr lang="en-US" dirty="0"/>
              <a:t>NO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014AE-4A95-4BF9-B0DB-C5A15ADC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7D19FB9-37F4-4D74-8879-F7EF59DD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Foreign Keys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57BF98-A014-4188-A33E-9DE5994B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DCFD-664C-4E4F-A701-03DF5636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pic>
        <p:nvPicPr>
          <p:cNvPr id="6" name="Cascading FK Execution Plan">
            <a:extLst>
              <a:ext uri="{FF2B5EF4-FFF2-40B4-BE49-F238E27FC236}">
                <a16:creationId xmlns:a16="http://schemas.microsoft.com/office/drawing/2014/main" id="{443B10B1-D8D3-47C7-965C-AA1BF3907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8292" y="1527259"/>
            <a:ext cx="10265596" cy="484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2F2C90-FBA1-4FAA-A081-5626196D73A0}"/>
              </a:ext>
            </a:extLst>
          </p:cNvPr>
          <p:cNvSpPr txBox="1"/>
          <p:nvPr/>
        </p:nvSpPr>
        <p:spPr>
          <a:xfrm>
            <a:off x="1467242" y="5986078"/>
            <a:ext cx="351920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Table with Cascading FK</a:t>
            </a:r>
          </a:p>
        </p:txBody>
      </p:sp>
      <p:pic>
        <p:nvPicPr>
          <p:cNvPr id="8" name="Child Table Update">
            <a:extLst>
              <a:ext uri="{FF2B5EF4-FFF2-40B4-BE49-F238E27FC236}">
                <a16:creationId xmlns:a16="http://schemas.microsoft.com/office/drawing/2014/main" id="{8A173E1C-5B1D-4E57-8AA3-3EEC293CC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1195" y="3850965"/>
            <a:ext cx="3091297" cy="20707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E2EEB0-9F92-46D2-9C28-1BC837584C4D}"/>
              </a:ext>
            </a:extLst>
          </p:cNvPr>
          <p:cNvSpPr txBox="1"/>
          <p:nvPr/>
        </p:nvSpPr>
        <p:spPr>
          <a:xfrm>
            <a:off x="7656973" y="5986078"/>
            <a:ext cx="309129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Table being updated</a:t>
            </a:r>
          </a:p>
        </p:txBody>
      </p:sp>
      <p:pic>
        <p:nvPicPr>
          <p:cNvPr id="10" name="Index Update Closeup">
            <a:extLst>
              <a:ext uri="{FF2B5EF4-FFF2-40B4-BE49-F238E27FC236}">
                <a16:creationId xmlns:a16="http://schemas.microsoft.com/office/drawing/2014/main" id="{EDA5E82F-CB85-439A-8928-293E26802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9510" y="3850965"/>
            <a:ext cx="3405881" cy="2075688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035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0393-906A-4102-A2FA-7DEAF648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9E32-55A0-4B14-A979-AA6F7552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011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Creates system version of the changes to a table</a:t>
            </a:r>
          </a:p>
          <a:p>
            <a:pPr lvl="1"/>
            <a:r>
              <a:rPr lang="en-US" dirty="0"/>
              <a:t>Only records UPDATEs and DELETEs</a:t>
            </a:r>
          </a:p>
          <a:p>
            <a:r>
              <a:rPr lang="en-US" dirty="0"/>
              <a:t>Versioning is managed by the system</a:t>
            </a:r>
          </a:p>
          <a:p>
            <a:r>
              <a:rPr lang="en-US" dirty="0"/>
              <a:t>History table can be created automatically by SQL Server or it can be specified</a:t>
            </a:r>
          </a:p>
          <a:p>
            <a:r>
              <a:rPr lang="en-US" dirty="0"/>
              <a:t>Retention for data in the history table can be specified start with SQL 2017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The history table must exist in the same database</a:t>
            </a:r>
          </a:p>
          <a:p>
            <a:pPr lvl="1"/>
            <a:r>
              <a:rPr lang="en-US" dirty="0"/>
              <a:t>Cannot manually modify the system date columns on the table being versioned.</a:t>
            </a:r>
          </a:p>
          <a:p>
            <a:pPr lvl="1"/>
            <a:r>
              <a:rPr lang="en-US" dirty="0"/>
              <a:t>No direct data modification of the history table</a:t>
            </a:r>
          </a:p>
          <a:p>
            <a:pPr lvl="1"/>
            <a:r>
              <a:rPr lang="en-US" dirty="0"/>
              <a:t>Some restrictions with Replication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EC11B-58EA-4D58-8DAD-604828E5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5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F0A-0D23-4D18-9AB6-6AE1684D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6F29-BA9E-4B37-8760-7B7531F8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query the table to return the data as it existed at a point in time</a:t>
            </a:r>
          </a:p>
          <a:p>
            <a:r>
              <a:rPr lang="en-US" dirty="0"/>
              <a:t>Options for querying data:</a:t>
            </a:r>
          </a:p>
          <a:p>
            <a:pPr lvl="1"/>
            <a:r>
              <a:rPr lang="en-US" dirty="0"/>
              <a:t> AS OF</a:t>
            </a:r>
          </a:p>
          <a:p>
            <a:pPr lvl="1"/>
            <a:r>
              <a:rPr lang="en-US" dirty="0"/>
              <a:t> FROM</a:t>
            </a:r>
          </a:p>
          <a:p>
            <a:pPr lvl="1"/>
            <a:r>
              <a:rPr lang="en-US" dirty="0"/>
              <a:t> BETWEEN</a:t>
            </a:r>
          </a:p>
          <a:p>
            <a:pPr lvl="1"/>
            <a:r>
              <a:rPr lang="en-US" dirty="0"/>
              <a:t> CONTAINED IN</a:t>
            </a:r>
          </a:p>
          <a:p>
            <a:pPr lvl="1"/>
            <a:r>
              <a:rPr lang="en-US" dirty="0"/>
              <a:t>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E623F-69A6-48C4-A9B5-15712FB4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5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F0A-0D23-4D18-9AB6-6AE1684D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6F29-BA9E-4B37-8760-7B7531F8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E623F-69A6-48C4-A9B5-15712FB4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pic>
        <p:nvPicPr>
          <p:cNvPr id="5" name="UPDATE with Temporal Table Execution Plan">
            <a:extLst>
              <a:ext uri="{FF2B5EF4-FFF2-40B4-BE49-F238E27FC236}">
                <a16:creationId xmlns:a16="http://schemas.microsoft.com/office/drawing/2014/main" id="{2FD91CD8-EA1E-46D4-95F1-75060C71A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1678" y="1635392"/>
            <a:ext cx="10343153" cy="1952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3E60DF-4B2E-4A24-A272-255DA403B34C}"/>
              </a:ext>
            </a:extLst>
          </p:cNvPr>
          <p:cNvSpPr txBox="1"/>
          <p:nvPr/>
        </p:nvSpPr>
        <p:spPr>
          <a:xfrm>
            <a:off x="2323279" y="5158081"/>
            <a:ext cx="35982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Insert into History Table</a:t>
            </a:r>
          </a:p>
        </p:txBody>
      </p:sp>
      <p:pic>
        <p:nvPicPr>
          <p:cNvPr id="7" name="History Table Insert Closeup">
            <a:extLst>
              <a:ext uri="{FF2B5EF4-FFF2-40B4-BE49-F238E27FC236}">
                <a16:creationId xmlns:a16="http://schemas.microsoft.com/office/drawing/2014/main" id="{15A27A0F-5A99-4AA2-AFAF-8E0906DBA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5596" y="3141209"/>
            <a:ext cx="2973330" cy="19526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A5EEC5-C494-4641-A099-DB8A7C079B40}"/>
              </a:ext>
            </a:extLst>
          </p:cNvPr>
          <p:cNvSpPr txBox="1"/>
          <p:nvPr/>
        </p:nvSpPr>
        <p:spPr>
          <a:xfrm>
            <a:off x="6574848" y="5158081"/>
            <a:ext cx="315710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Table being updated</a:t>
            </a:r>
          </a:p>
        </p:txBody>
      </p:sp>
      <p:pic>
        <p:nvPicPr>
          <p:cNvPr id="9" name="Table Update Closeup">
            <a:extLst>
              <a:ext uri="{FF2B5EF4-FFF2-40B4-BE49-F238E27FC236}">
                <a16:creationId xmlns:a16="http://schemas.microsoft.com/office/drawing/2014/main" id="{71B253C5-3016-4806-B2AB-70531C05D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9011" y="3141209"/>
            <a:ext cx="2865402" cy="19526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983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D3F9-9385-45FD-8D78-B43A00E8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TRANSACTION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2779-AEDD-49AD-8BB0-79E40E6CB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THAT HAPPEN BECAUSE OF THE CHANGE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3DFD0-417B-43C1-82D4-0982002F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5F97-ACB4-4DB1-B079-55B18C68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E954-FE94-4E06-85EB-CE468AE3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2FBDC-9871-42A5-B4A7-717A6D5A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pic>
        <p:nvPicPr>
          <p:cNvPr id="5" name="Transaction log">
            <a:extLst>
              <a:ext uri="{FF2B5EF4-FFF2-40B4-BE49-F238E27FC236}">
                <a16:creationId xmlns:a16="http://schemas.microsoft.com/office/drawing/2014/main" id="{3A6F3004-8BD8-45A4-A221-32E7E0F03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3781" y="1904535"/>
            <a:ext cx="10350373" cy="392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CABA3-B095-4D49-A966-619CAA08451A}"/>
              </a:ext>
            </a:extLst>
          </p:cNvPr>
          <p:cNvSpPr txBox="1"/>
          <p:nvPr/>
        </p:nvSpPr>
        <p:spPr>
          <a:xfrm>
            <a:off x="1123122" y="5896803"/>
            <a:ext cx="3304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dba.stackexchange.com/questions/31348/contents-of-transaction-log-file-in-more-detai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9516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4ECE-235B-4AA3-A85E-987AE92B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A207-2694-4283-BB28-B61C723A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changes in the publication database are sent to one or more subscription databases</a:t>
            </a:r>
          </a:p>
          <a:p>
            <a:r>
              <a:rPr lang="en-US" dirty="0"/>
              <a:t>The distribution database stores metadata and history data for all types of replication, and transactions for transactional replication</a:t>
            </a:r>
          </a:p>
          <a:p>
            <a:r>
              <a:rPr lang="en-US" dirty="0"/>
              <a:t>Tables can be part of multiple subscriptions</a:t>
            </a:r>
          </a:p>
          <a:p>
            <a:r>
              <a:rPr lang="en-US" dirty="0"/>
              <a:t>Uses SQL Server Agent jobs to run the various tasks needed for Replication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F2421-F194-4D9C-A89C-EB7A6747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EEDFBE-565E-479D-A780-E11486647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1359">
            <a:off x="4583545" y="554629"/>
            <a:ext cx="1965432" cy="1474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730FA-ECA3-40E3-AF32-E513B855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29D8-3E63-4C5D-955D-94CA62C3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87826"/>
            <a:ext cx="9872871" cy="4108174"/>
          </a:xfrm>
        </p:spPr>
        <p:txBody>
          <a:bodyPr numCol="2">
            <a:noAutofit/>
          </a:bodyPr>
          <a:lstStyle/>
          <a:p>
            <a:r>
              <a:rPr lang="en-US" sz="2400" dirty="0"/>
              <a:t>20 years as a DBA</a:t>
            </a:r>
          </a:p>
          <a:p>
            <a:r>
              <a:rPr lang="en-US" sz="2400" dirty="0"/>
              <a:t>Mainly work with SQL Server</a:t>
            </a:r>
          </a:p>
          <a:p>
            <a:r>
              <a:rPr lang="en-US" sz="2400" dirty="0"/>
              <a:t>Mainly work with OLTP but have worked with some data marts.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NESQL Board Member</a:t>
            </a:r>
          </a:p>
          <a:p>
            <a:r>
              <a:rPr lang="en-US" sz="2400" dirty="0"/>
              <a:t>SQL Saturday\User Group Speaker</a:t>
            </a:r>
          </a:p>
          <a:p>
            <a:r>
              <a:rPr lang="en-US" sz="2400" dirty="0"/>
              <a:t>IDERA ACE Class of 2020</a:t>
            </a:r>
          </a:p>
          <a:p>
            <a:r>
              <a:rPr lang="en-US" sz="2400" dirty="0"/>
              <a:t>Speaker Idol Winner 2019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Random facts:</a:t>
            </a:r>
          </a:p>
          <a:p>
            <a:r>
              <a:rPr lang="en-US" sz="2400" dirty="0"/>
              <a:t>I’m the alto section leader in my choir.</a:t>
            </a:r>
          </a:p>
          <a:p>
            <a:r>
              <a:rPr lang="en-US" sz="2400" dirty="0"/>
              <a:t>I go to bluegrass jams regularly.</a:t>
            </a:r>
          </a:p>
          <a:p>
            <a:r>
              <a:rPr lang="en-US" sz="2400" dirty="0"/>
              <a:t>I’ve been learning guitar and now mandolin.</a:t>
            </a:r>
          </a:p>
          <a:p>
            <a:r>
              <a:rPr lang="en-US" sz="2400" dirty="0"/>
              <a:t>I am a bit of a musical theater geek.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8A0C2-0DD7-4BE3-8C9E-DF878022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Single Statement, Many Changes | @</a:t>
            </a:r>
            <a:r>
              <a:rPr lang="en-US" dirty="0" err="1"/>
              <a:t>dgmelkin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8F5EB-6D18-4D62-9D01-8B1CC2B29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764242">
            <a:off x="6034466" y="-27972"/>
            <a:ext cx="2591767" cy="1729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4C69D-6738-4136-9468-7C65DA8E5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275" y="269887"/>
            <a:ext cx="2549082" cy="2549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5B4E20-A181-4C72-B654-3D82EBAB9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993" y="0"/>
            <a:ext cx="1387264" cy="13818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231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4ECE-235B-4AA3-A85E-987AE92B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A207-2694-4283-BB28-B61C723A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types of replication</a:t>
            </a:r>
          </a:p>
          <a:p>
            <a:pPr lvl="1"/>
            <a:r>
              <a:rPr lang="en-US" dirty="0"/>
              <a:t> Snapshot </a:t>
            </a:r>
          </a:p>
          <a:p>
            <a:pPr lvl="1"/>
            <a:r>
              <a:rPr lang="en-US" dirty="0"/>
              <a:t> Transactional</a:t>
            </a:r>
          </a:p>
          <a:p>
            <a:pPr lvl="1"/>
            <a:r>
              <a:rPr lang="en-US" dirty="0"/>
              <a:t> Peer-to-Peer</a:t>
            </a:r>
          </a:p>
          <a:p>
            <a:pPr lvl="1"/>
            <a:r>
              <a:rPr lang="en-US" dirty="0"/>
              <a:t> Merge</a:t>
            </a:r>
          </a:p>
          <a:p>
            <a:r>
              <a:rPr lang="en-US" dirty="0"/>
              <a:t>Subscriptions can be Push or Pull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F2421-F194-4D9C-A89C-EB7A6747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4ECE-235B-4AA3-A85E-987AE92B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Data Capture (CDC)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A207-2694-4283-BB28-B61C723A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“Before” and “After” data are written to system created tables for future use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 Cannot rename the objects or schemas</a:t>
            </a:r>
          </a:p>
          <a:p>
            <a:pPr lvl="1"/>
            <a:r>
              <a:rPr lang="en-US" dirty="0"/>
              <a:t> Default retention policy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A7ED6-1C99-456B-9277-3D26F703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9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3167-4F77-4FFD-A427-CEE502B2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Transaction Log Readers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E297-4F91-4747-B22A-44178BEC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Database Change Tracking</a:t>
            </a:r>
          </a:p>
          <a:p>
            <a:pPr lvl="1"/>
            <a:r>
              <a:rPr lang="en-US" dirty="0"/>
              <a:t>“lightweight” version of CDC</a:t>
            </a:r>
          </a:p>
          <a:p>
            <a:r>
              <a:rPr lang="en-US" dirty="0"/>
              <a:t>Availability Groups</a:t>
            </a:r>
          </a:p>
          <a:p>
            <a:pPr lvl="1"/>
            <a:r>
              <a:rPr lang="en-US" dirty="0"/>
              <a:t>Full replicas of the database</a:t>
            </a:r>
          </a:p>
          <a:p>
            <a:pPr lvl="1"/>
            <a:r>
              <a:rPr lang="en-US" dirty="0"/>
              <a:t>Synchronous and Asynchronous</a:t>
            </a:r>
          </a:p>
          <a:p>
            <a:pPr lvl="1"/>
            <a:r>
              <a:rPr lang="en-US" dirty="0"/>
              <a:t>The transaction log records of the primary database are sent to the secondary replicas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AB386-0AAA-498C-8FC2-FD3CB279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8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5288-C33F-4D94-A996-D7E2CA6A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5A6ED-D36A-44C5-BA01-BD7402E2D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99A69-4E7B-474B-A29D-093EBDE8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10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9952-8959-47D4-AE9A-E03C5BA1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570A-2A65-44B0-A5DA-931ED3588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2B828-AD2A-4F01-9922-5C4B4E36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05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650D9F-7F65-4901-8A19-53A880CD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8207F-4906-440A-8F47-A27E6197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all data modifications can be seen by traces</a:t>
            </a:r>
          </a:p>
          <a:p>
            <a:r>
              <a:rPr lang="en-US" dirty="0"/>
              <a:t>Not all data modifications occur in the same database</a:t>
            </a:r>
          </a:p>
          <a:p>
            <a:r>
              <a:rPr lang="en-US" dirty="0"/>
              <a:t>The amount of data that changes affects more than just the table but everything having to do with the transaction logs</a:t>
            </a:r>
          </a:p>
          <a:p>
            <a:r>
              <a:rPr lang="en-US" dirty="0"/>
              <a:t>Troubleshooting data modifications may not have to do with the initial update but changes that occur because of the updates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4742C-F3AF-433D-AB63-B3074438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9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EF03-57BE-4342-B6F0-A746C9C6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2E70-7CE0-4FC2-B47E-E7629479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67257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OUTPUT</a:t>
            </a:r>
            <a:endParaRPr lang="en-US" sz="2400" dirty="0"/>
          </a:p>
          <a:p>
            <a:pPr lvl="1"/>
            <a:r>
              <a:rPr lang="en-US" sz="2600" dirty="0">
                <a:hlinkClick r:id="rId2"/>
              </a:rPr>
              <a:t>https://docs.microsoft.com/en-us/sql/t-sql/queries/output-clause-transact-sql?view=sql-server-ver15</a:t>
            </a:r>
            <a:endParaRPr lang="en-US" sz="2600" dirty="0"/>
          </a:p>
          <a:p>
            <a:pPr lvl="1"/>
            <a:r>
              <a:rPr lang="en-US" sz="2600" dirty="0">
                <a:hlinkClick r:id="rId3"/>
              </a:rPr>
              <a:t>https://docs.microsoft.com/en-us/sql/t-sql/queries/output-clause-transact-sql?view=sql-server-ver15#inserting-data-returned-from-an-output-clause-into-a-table</a:t>
            </a:r>
            <a:endParaRPr lang="en-US" sz="2600" dirty="0"/>
          </a:p>
          <a:p>
            <a:pPr lvl="1"/>
            <a:r>
              <a:rPr lang="en-US" sz="2600" dirty="0">
                <a:hlinkClick r:id="rId4"/>
              </a:rPr>
              <a:t>https://www.erikdarlingdata.com/2020/01/an-unfortunate-side-effect-of-output/ </a:t>
            </a:r>
            <a:endParaRPr lang="en-US" sz="2400" dirty="0"/>
          </a:p>
          <a:p>
            <a:r>
              <a:rPr lang="en-US" sz="3000" dirty="0"/>
              <a:t>Temporal Tables</a:t>
            </a:r>
          </a:p>
          <a:p>
            <a:pPr lvl="1"/>
            <a:r>
              <a:rPr lang="en-US" sz="2600" dirty="0">
                <a:hlinkClick r:id="rId5"/>
              </a:rPr>
              <a:t>https://docs.microsoft.com/en-us/sql/relational-databases/tables/temporal-tables?view=sql-server-ver15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E509E-7C8D-467C-822A-3EB8590F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57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0877-A36C-49CF-8EE3-5B530714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2B63-94B2-4BD6-B198-9A10FF79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CDC</a:t>
            </a:r>
          </a:p>
          <a:p>
            <a:pPr lvl="1"/>
            <a:r>
              <a:rPr lang="en-US" sz="3100" dirty="0">
                <a:hlinkClick r:id="rId2"/>
              </a:rPr>
              <a:t>https://docs.microsoft.com/en-us/sql/relational-databases/track-changes/about-change-data-capture-sql-server?view=sql-server-ver15</a:t>
            </a:r>
            <a:endParaRPr lang="en-US" sz="3100" dirty="0">
              <a:hlinkClick r:id="rId3"/>
            </a:endParaRPr>
          </a:p>
          <a:p>
            <a:pPr lvl="1"/>
            <a:r>
              <a:rPr lang="en-US" sz="3100" dirty="0">
                <a:hlinkClick r:id="rId3"/>
              </a:rPr>
              <a:t>https://www.sqlshack.com/change-data-capture-for-auditing-sql-server/</a:t>
            </a:r>
            <a:endParaRPr lang="en-US" sz="3100" dirty="0"/>
          </a:p>
          <a:p>
            <a:r>
              <a:rPr lang="en-US" dirty="0"/>
              <a:t>Database Change Tracking:</a:t>
            </a:r>
          </a:p>
          <a:p>
            <a:pPr lvl="1"/>
            <a:r>
              <a:rPr lang="en-US" sz="3100" dirty="0">
                <a:hlinkClick r:id="rId4"/>
              </a:rPr>
              <a:t>https://www.sqlshack.com/creating-a-sql-server-audit-using-sql-server-change-tracking/</a:t>
            </a:r>
            <a:endParaRPr lang="en-US" sz="3100" dirty="0"/>
          </a:p>
          <a:p>
            <a:pPr lvl="1"/>
            <a:r>
              <a:rPr lang="en-US" sz="3100" dirty="0">
                <a:hlinkClick r:id="rId5"/>
              </a:rPr>
              <a:t>https://docs.microsoft.com/en-us/sql/relational-databases/track-changes/about-change-tracking-sql-server?view=sql-server-ver15</a:t>
            </a:r>
            <a:endParaRPr lang="en-US" sz="31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628D6-86AA-4150-ABF5-304DF74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0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CB06-48A8-4E9B-B8EE-1C469CF6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Questions? Let me know!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9D5E-1C13-49F2-9BF2-9404C1DE4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Email: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dgmelkin@gmail.com</a:t>
            </a:r>
            <a:endParaRPr lang="en-US" dirty="0"/>
          </a:p>
          <a:p>
            <a:r>
              <a:rPr lang="en-US" b="1" dirty="0"/>
              <a:t>Twitter:</a:t>
            </a:r>
            <a:r>
              <a:rPr lang="en-US" dirty="0"/>
              <a:t> @</a:t>
            </a:r>
            <a:r>
              <a:rPr lang="en-US" dirty="0" err="1"/>
              <a:t>dgmelkin</a:t>
            </a:r>
            <a:endParaRPr lang="en-US" dirty="0"/>
          </a:p>
          <a:p>
            <a:r>
              <a:rPr lang="en-US" b="1" dirty="0"/>
              <a:t>Blog:</a:t>
            </a:r>
            <a:r>
              <a:rPr lang="en-US" dirty="0"/>
              <a:t> DebtheDBA.wordpress.com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DB678-2BD0-48A9-9727-9325A51E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27F89-80CF-459B-ADAA-D4A7FB1BA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259" y="2443884"/>
            <a:ext cx="2427541" cy="2125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418F18-31A0-4B71-862D-30D439FE0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62" y="4569331"/>
            <a:ext cx="2831425" cy="2123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4055E-B50C-4DBC-920D-854FC2DB8D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629" y="3877054"/>
            <a:ext cx="2017542" cy="20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5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63F10-A9C8-4F99-9592-06570138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9FFC8-2363-4059-9BAF-1179F7C8C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20225" y="136525"/>
            <a:ext cx="5151549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43F33-325D-4351-BDEE-B45CB7C80060}"/>
              </a:ext>
            </a:extLst>
          </p:cNvPr>
          <p:cNvSpPr txBox="1"/>
          <p:nvPr/>
        </p:nvSpPr>
        <p:spPr>
          <a:xfrm>
            <a:off x="687150" y="6627168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www.katewestreviews.com/2005_12_01_archiv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9D064-70B1-4ED2-882F-26EC11A98C64}"/>
              </a:ext>
            </a:extLst>
          </p:cNvPr>
          <p:cNvSpPr txBox="1"/>
          <p:nvPr/>
        </p:nvSpPr>
        <p:spPr>
          <a:xfrm>
            <a:off x="2729853" y="4806019"/>
            <a:ext cx="7381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1"/>
                </a:solidFill>
                <a:latin typeface="Freestyle Script" panose="030804020302050B0404" pitchFamily="66" charset="0"/>
              </a:rPr>
              <a:t>Thanks for coming!</a:t>
            </a:r>
          </a:p>
        </p:txBody>
      </p:sp>
    </p:spTree>
    <p:extLst>
      <p:ext uri="{BB962C8B-B14F-4D97-AF65-F5344CB8AC3E}">
        <p14:creationId xmlns:p14="http://schemas.microsoft.com/office/powerpoint/2010/main" val="308294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4BAA-80DD-427E-8284-899AF92A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941D-1390-4715-B6CA-F38166D2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CHANGES</a:t>
            </a:r>
          </a:p>
          <a:p>
            <a:r>
              <a:rPr lang="en-US" dirty="0"/>
              <a:t>IMPLICIT CHANGES</a:t>
            </a:r>
          </a:p>
          <a:p>
            <a:r>
              <a:rPr lang="en-US" dirty="0"/>
              <a:t>CHANGES AFTER THE CHANGES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DA35F-2360-4941-AF47-87F7B0AF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7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2951-0C06-4942-AB60-A88A18CA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CA26E-F245-4B3F-BA56-37AFFDB1C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that are Included Directly In the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44A07-3EBA-4820-9F96-20AAF87E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4128-2A0A-4CE2-9FDE-E736032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INSERTED \ DELETED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7481-C731-4418-B5CA-7C86E0A2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Internal System Tables that exist during a transaction to store the data as existed before the change and as it will exist after the transaction is committed.</a:t>
            </a:r>
          </a:p>
          <a:p>
            <a:pPr lvl="1"/>
            <a:r>
              <a:rPr lang="en-US" sz="2500" dirty="0"/>
              <a:t>The table structure matches the table.</a:t>
            </a:r>
          </a:p>
          <a:p>
            <a:pPr lvl="1"/>
            <a:r>
              <a:rPr lang="en-US" sz="2500" dirty="0"/>
              <a:t>You cannot modify the inserted or deleted tables.</a:t>
            </a:r>
          </a:p>
          <a:p>
            <a:pPr lvl="1"/>
            <a:r>
              <a:rPr lang="en-US" sz="2500" dirty="0"/>
              <a:t>They are stored in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12B13-ED2C-4FED-BDB1-C617BBBA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0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4128-2A0A-4CE2-9FDE-E736032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356F5-2587-4722-89A7-CDB2E256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500" dirty="0"/>
              <a:t>Part of the DML statement</a:t>
            </a:r>
          </a:p>
          <a:p>
            <a:r>
              <a:rPr lang="en-US" sz="4500" dirty="0"/>
              <a:t>Directs the output to variables, table variables, tables</a:t>
            </a:r>
          </a:p>
          <a:p>
            <a:r>
              <a:rPr lang="en-US" sz="4500" dirty="0"/>
              <a:t>Limitations:</a:t>
            </a:r>
          </a:p>
          <a:p>
            <a:pPr lvl="1"/>
            <a:r>
              <a:rPr lang="en-US" sz="4500" dirty="0"/>
              <a:t>Cannot insert into a table that is any part of a foreign key constraint</a:t>
            </a:r>
          </a:p>
          <a:p>
            <a:pPr lvl="1"/>
            <a:r>
              <a:rPr lang="en-US" sz="4500" dirty="0"/>
              <a:t>Cannot insert into a table that has a trigger on it</a:t>
            </a:r>
          </a:p>
          <a:p>
            <a:pPr lvl="1"/>
            <a:r>
              <a:rPr lang="en-US" sz="4500" dirty="0"/>
              <a:t>Some restrictions with replication</a:t>
            </a:r>
          </a:p>
          <a:p>
            <a:pPr lvl="1"/>
            <a:r>
              <a:rPr lang="en-US" sz="4500" dirty="0"/>
              <a:t>Target cannot be a remote table, view or common table expression</a:t>
            </a:r>
          </a:p>
          <a:p>
            <a:pPr lvl="1"/>
            <a:r>
              <a:rPr lang="en-US" sz="4500" dirty="0"/>
              <a:t>Will always use a serial plan</a:t>
            </a:r>
          </a:p>
          <a:p>
            <a:pPr lvl="1"/>
            <a:r>
              <a:rPr lang="en-US" sz="4500" dirty="0"/>
              <a:t>Target table not eligible for parallelism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12B13-ED2C-4FED-BDB1-C617BBBA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8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4128-2A0A-4CE2-9FDE-E736032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356F5-2587-4722-89A7-CDB2E256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12B13-ED2C-4FED-BDB1-C617BBBA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pic>
        <p:nvPicPr>
          <p:cNvPr id="6" name="UPDATE Statement with OUTPUT INTO clause" descr="UPDATE statement with OUTPUT INTO clause">
            <a:extLst>
              <a:ext uri="{FF2B5EF4-FFF2-40B4-BE49-F238E27FC236}">
                <a16:creationId xmlns:a16="http://schemas.microsoft.com/office/drawing/2014/main" id="{B8AC82E2-5309-4142-8DC9-FC6D4ABB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874517"/>
            <a:ext cx="10178490" cy="3522431"/>
          </a:xfrm>
          <a:prstGeom prst="rect">
            <a:avLst/>
          </a:prstGeom>
        </p:spPr>
      </p:pic>
      <p:sp>
        <p:nvSpPr>
          <p:cNvPr id="7" name="Rectangle 6" descr="the OUTPUT INTO clause">
            <a:extLst>
              <a:ext uri="{FF2B5EF4-FFF2-40B4-BE49-F238E27FC236}">
                <a16:creationId xmlns:a16="http://schemas.microsoft.com/office/drawing/2014/main" id="{B82F1BBB-95A4-4861-B9ED-AF4570780623}"/>
              </a:ext>
            </a:extLst>
          </p:cNvPr>
          <p:cNvSpPr/>
          <p:nvPr/>
        </p:nvSpPr>
        <p:spPr>
          <a:xfrm>
            <a:off x="1888594" y="2615447"/>
            <a:ext cx="9501649" cy="813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8EB7-D721-4764-A3FF-3E5E33D3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D0EE-4355-42D8-AC88-3ACB3A94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Stored Procedures attached to a table or view executed as part of the data change</a:t>
            </a:r>
          </a:p>
          <a:p>
            <a:pPr lvl="1"/>
            <a:r>
              <a:rPr lang="en-US" sz="2400" dirty="0"/>
              <a:t>After the change</a:t>
            </a:r>
          </a:p>
          <a:p>
            <a:pPr lvl="1"/>
            <a:r>
              <a:rPr lang="en-US" sz="2400" dirty="0"/>
              <a:t>Instead of the change</a:t>
            </a:r>
          </a:p>
          <a:p>
            <a:pPr lvl="1"/>
            <a:r>
              <a:rPr lang="en-US" sz="2400" dirty="0"/>
              <a:t>Part of the same transaction as the data change statement</a:t>
            </a:r>
          </a:p>
          <a:p>
            <a:r>
              <a:rPr lang="en-US" sz="2800" dirty="0"/>
              <a:t>Can be assigned to execute for INSERT, UPDATE or DELETE</a:t>
            </a:r>
          </a:p>
          <a:p>
            <a:r>
              <a:rPr lang="en-US" sz="2800" dirty="0"/>
              <a:t>Can have multiple triggers for the same or different actions on a single table</a:t>
            </a:r>
          </a:p>
          <a:p>
            <a:pPr lvl="1"/>
            <a:r>
              <a:rPr lang="en-US" sz="2400" dirty="0"/>
              <a:t>Can assign trigger to be the first or last trigger fired but no control in between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19DC2-14F5-4E98-8CF9-47CCD18F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5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8EB7-D721-4764-A3FF-3E5E33D3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19DC2-14F5-4E98-8CF9-47CCD18F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Single Statement, Many Changes | @dgmelkin</a:t>
            </a:r>
            <a:endParaRPr lang="en-US" dirty="0"/>
          </a:p>
        </p:txBody>
      </p:sp>
      <p:pic>
        <p:nvPicPr>
          <p:cNvPr id="5" name="AFTER Trigger Text">
            <a:extLst>
              <a:ext uri="{FF2B5EF4-FFF2-40B4-BE49-F238E27FC236}">
                <a16:creationId xmlns:a16="http://schemas.microsoft.com/office/drawing/2014/main" id="{0C46B0E1-7FA0-4468-8887-D53E32396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1678" y="1391479"/>
            <a:ext cx="8041409" cy="496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3942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9464</TotalTime>
  <Words>1387</Words>
  <Application>Microsoft Office PowerPoint</Application>
  <PresentationFormat>Widescreen</PresentationFormat>
  <Paragraphs>188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Freestyle Script</vt:lpstr>
      <vt:lpstr>Gill Sans MT</vt:lpstr>
      <vt:lpstr>Impact</vt:lpstr>
      <vt:lpstr>Badge</vt:lpstr>
      <vt:lpstr>Single Statement, Many Changes</vt:lpstr>
      <vt:lpstr>WHO AM I?</vt:lpstr>
      <vt:lpstr>AGENDA</vt:lpstr>
      <vt:lpstr>EXPLICIT Changes</vt:lpstr>
      <vt:lpstr>INSERTED \ DELETED</vt:lpstr>
      <vt:lpstr>OUTPUT INTO</vt:lpstr>
      <vt:lpstr>OUTPUT INTO</vt:lpstr>
      <vt:lpstr>Triggers</vt:lpstr>
      <vt:lpstr>Triggers</vt:lpstr>
      <vt:lpstr>Triggers</vt:lpstr>
      <vt:lpstr>IMPLICIT CHANGES</vt:lpstr>
      <vt:lpstr>Cascading Foreign Keys</vt:lpstr>
      <vt:lpstr>Cascading Foreign Keys</vt:lpstr>
      <vt:lpstr>Temporal Tables</vt:lpstr>
      <vt:lpstr>TEMPORAL TABLES</vt:lpstr>
      <vt:lpstr>TEMPORAL TABLES</vt:lpstr>
      <vt:lpstr>AFTER THE TRANSACTION</vt:lpstr>
      <vt:lpstr>Log Readers</vt:lpstr>
      <vt:lpstr>Replication</vt:lpstr>
      <vt:lpstr>Replication</vt:lpstr>
      <vt:lpstr>Change Data Capture (CDC)</vt:lpstr>
      <vt:lpstr>Other Transaction Log Readers</vt:lpstr>
      <vt:lpstr>DemoS</vt:lpstr>
      <vt:lpstr>Let’s Review</vt:lpstr>
      <vt:lpstr>Take-Aways</vt:lpstr>
      <vt:lpstr>Additional Resources</vt:lpstr>
      <vt:lpstr>Additional Resource (cont’d)</vt:lpstr>
      <vt:lpstr>More Questions? Let me know!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</dc:creator>
  <cp:lastModifiedBy>Deborah Melkin</cp:lastModifiedBy>
  <cp:revision>124</cp:revision>
  <dcterms:created xsi:type="dcterms:W3CDTF">2019-05-05T00:16:03Z</dcterms:created>
  <dcterms:modified xsi:type="dcterms:W3CDTF">2020-07-20T23:37:12Z</dcterms:modified>
</cp:coreProperties>
</file>