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4"/>
  </p:notesMasterIdLst>
  <p:handoutMasterIdLst>
    <p:handoutMasterId r:id="rId15"/>
  </p:handoutMasterIdLst>
  <p:sldIdLst>
    <p:sldId id="258" r:id="rId5"/>
    <p:sldId id="620" r:id="rId6"/>
    <p:sldId id="625" r:id="rId7"/>
    <p:sldId id="629" r:id="rId8"/>
    <p:sldId id="626" r:id="rId9"/>
    <p:sldId id="630" r:id="rId10"/>
    <p:sldId id="628" r:id="rId11"/>
    <p:sldId id="632" r:id="rId12"/>
    <p:sldId id="631" r:id="rId13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2FC2D9"/>
    <a:srgbClr val="B22746"/>
    <a:srgbClr val="999999"/>
    <a:srgbClr val="1A9CB0"/>
    <a:srgbClr val="E6E6E6"/>
    <a:srgbClr val="CCCCCC"/>
    <a:srgbClr val="666666"/>
    <a:srgbClr val="464547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94249" autoAdjust="0"/>
  </p:normalViewPr>
  <p:slideViewPr>
    <p:cSldViewPr snapToGrid="0">
      <p:cViewPr varScale="1">
        <p:scale>
          <a:sx n="159" d="100"/>
          <a:sy n="159" d="100"/>
        </p:scale>
        <p:origin x="150" y="34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-2046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8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24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70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4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94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8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43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2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powerbi.com/t5/Themes-Gallery/bd-p/ThemesGaller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owerbi.tips/layouts/" TargetMode="External"/><Relationship Id="rId4" Type="http://schemas.openxmlformats.org/officeDocument/2006/relationships/hyperlink" Target="https://powerbi.tips/tools/report-theme-generator-v3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visuals/power-bi-visualization-best-practic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venngage.com/blog/report-design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May 15, 2019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AB26131-E6C9-4D84-856A-091BF03C9E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49" y="207688"/>
            <a:ext cx="4928736" cy="41886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92E745-184C-4844-8943-1151AEE7C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1577" y="3717217"/>
            <a:ext cx="2191808" cy="7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Agenda: </a:t>
            </a:r>
            <a:r>
              <a:rPr lang="en-US" b="1" dirty="0">
                <a:highlight>
                  <a:srgbClr val="2FC2D9"/>
                </a:highlight>
              </a:rPr>
              <a:t>MSBI.Dev.PowerBI.S19E03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31941" y="863590"/>
            <a:ext cx="370363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3.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Visualizing Your Data</a:t>
            </a:r>
          </a:p>
          <a:p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/>
              <a:t>·        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Pie and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Treemap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Hierarchical Axis and Concatenating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Filter (Including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TopN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Bar Chart with Line (Combo Chart)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Analytics Pane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Clustering (and Machine Learning)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Slicer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Focus Mode and See Data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Map Visualizations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ESRI Map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Table and Matrix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Table Styles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Scatter Chart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E6629F-925F-4CDA-827D-8D934A1FF888}"/>
              </a:ext>
            </a:extLst>
          </p:cNvPr>
          <p:cNvSpPr/>
          <p:nvPr/>
        </p:nvSpPr>
        <p:spPr>
          <a:xfrm>
            <a:off x="4078224" y="1109811"/>
            <a:ext cx="385145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Waterfall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	Gauge, Card, and KPI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Coloring Charts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Shapes, Textboxes, and Images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Gridlines and Snap to Grid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Working with Multiple Visualizations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Page Layout and Formatting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Visual Relationship 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Duplicate Page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Categories with No Data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Default Summarization and Categorization 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Positioning, Aligning, and Sorting Visuals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Custom Hierarchies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·         R - Visual Integration</a:t>
            </a:r>
          </a:p>
        </p:txBody>
      </p:sp>
    </p:spTree>
    <p:extLst>
      <p:ext uri="{BB962C8B-B14F-4D97-AF65-F5344CB8AC3E}">
        <p14:creationId xmlns:p14="http://schemas.microsoft.com/office/powerpoint/2010/main" val="157228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Workshop plan: </a:t>
            </a:r>
            <a:r>
              <a:rPr lang="en-US" b="1" dirty="0">
                <a:highlight>
                  <a:srgbClr val="2FC2D9"/>
                </a:highlight>
              </a:rPr>
              <a:t>MSBI.Dev.PowerBI.S19E03</a:t>
            </a:r>
            <a:endParaRPr lang="en-US" dirty="0">
              <a:highlight>
                <a:srgbClr val="2FC2D9"/>
              </a:highlight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77091" y="724464"/>
            <a:ext cx="87288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Overview basic visualization (25min)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Main part (65min)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Creating report “Summary comparison the best world cities”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Info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multi-row card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Date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slicer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Type index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slicer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Average  value index by country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stacked bar chart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Count cities by country </a:t>
            </a:r>
            <a:r>
              <a:rPr lang="en-US" sz="1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treemap</a:t>
            </a:r>
            <a:endParaRPr lang="en-US" sz="1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Cities by group value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donut chart + card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Median of values </a:t>
            </a:r>
            <a:r>
              <a:rPr lang="en-US" sz="12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radar chart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Index value by city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map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Info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button with a panel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Panel filters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county and value filters with hide effect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Configuring interaction, align, position, theme</a:t>
            </a:r>
          </a:p>
          <a:p>
            <a:pPr marL="0" lvl="1"/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3. Summary (5min)</a:t>
            </a:r>
          </a:p>
          <a:p>
            <a:pPr marL="0" lvl="1"/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8600">
              <a:buAutoNum type="arabicPeriod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6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Workshop plan: </a:t>
            </a:r>
            <a:r>
              <a:rPr lang="en-US" b="1" dirty="0">
                <a:highlight>
                  <a:srgbClr val="2FC2D9"/>
                </a:highlight>
              </a:rPr>
              <a:t>MSBI.Dev.PowerBI.S19E03</a:t>
            </a:r>
            <a:endParaRPr lang="en-US" dirty="0">
              <a:highlight>
                <a:srgbClr val="2FC2D9"/>
              </a:highlight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77091" y="724464"/>
            <a:ext cx="872888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Main part continue… (60min)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Creating report “Configurator quality of life index”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Cities with value and calculate value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table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Type indexes panel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slicer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Calculated value by city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map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Date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slicer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Search </a:t>
            </a:r>
            <a:r>
              <a:rPr lang="en-US" sz="12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text filter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Creating report “Comparison of the cities”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Title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text box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Date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slicer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City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slicer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Comparison cities by index type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matrix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Changes quality of life index by year and city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line chart/area chart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Advantages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stacked bar chart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Disadvantages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stacked bar chart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Rank cities by index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table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Configuring interaction, align, position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1" indent="-228600">
              <a:buAutoNum type="arabicPeriod" startAt="2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Considering MS plan related to sandbox visualization (20min)</a:t>
            </a:r>
          </a:p>
          <a:p>
            <a:pPr marL="0" lvl="1"/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1"/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3.  Summary (5min)</a:t>
            </a:r>
          </a:p>
          <a:p>
            <a:pPr marL="228600" indent="-228600">
              <a:buAutoNum type="arabicPeriod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24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-209971" y="360839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pPr lvl="1"/>
            <a:r>
              <a:rPr lang="en-US" dirty="0">
                <a:highlight>
                  <a:srgbClr val="2FC2D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Overview basic visualization</a:t>
            </a:r>
            <a:endParaRPr lang="en-US" dirty="0">
              <a:highlight>
                <a:srgbClr val="2FC2D9"/>
              </a:highlight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D4F8A-8E11-4606-9FE4-01AD1E724FDE}"/>
              </a:ext>
            </a:extLst>
          </p:cNvPr>
          <p:cNvSpPr txBox="1"/>
          <p:nvPr/>
        </p:nvSpPr>
        <p:spPr>
          <a:xfrm>
            <a:off x="577901" y="931092"/>
            <a:ext cx="690968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Column chart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- for general data display. Avoid rankings, use sorted data, it’s easier to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Bar chart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- these are actually best for data rankings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Line chart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- usually for time series when you need to compare multiple series of data, for single bars it works just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Pie/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Treemap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Table/Matrix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Scatter chart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- to present 3 different number values (two axes and bubble size).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Slicer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– filtering data (often dimension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-209971" y="360839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pPr lvl="1"/>
            <a:r>
              <a:rPr lang="en-US" dirty="0">
                <a:highlight>
                  <a:srgbClr val="2FC2D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Overview basic visualization</a:t>
            </a:r>
            <a:endParaRPr lang="en-US" dirty="0">
              <a:highlight>
                <a:srgbClr val="2FC2D9"/>
              </a:highlight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6964A3A-4F7E-444F-B920-952891FAC1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920607"/>
              </p:ext>
            </p:extLst>
          </p:nvPr>
        </p:nvGraphicFramePr>
        <p:xfrm>
          <a:off x="1697831" y="771321"/>
          <a:ext cx="5748337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Acrobat Document" r:id="rId4" imgW="11344214" imgH="8019948" progId="AcroExch.Document.DC">
                  <p:embed/>
                </p:oleObj>
              </mc:Choice>
              <mc:Fallback>
                <p:oleObj name="Acrobat Document" r:id="rId4" imgW="11344214" imgH="801994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7831" y="771321"/>
                        <a:ext cx="5748337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72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99678" y="33937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Theme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3B5C2F-CB2B-482B-A9E5-5D6B9CBB858B}"/>
              </a:ext>
            </a:extLst>
          </p:cNvPr>
          <p:cNvSpPr/>
          <p:nvPr/>
        </p:nvSpPr>
        <p:spPr>
          <a:xfrm>
            <a:off x="688989" y="943141"/>
            <a:ext cx="69397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edium-content-serif-font"/>
              </a:rPr>
              <a:t>Themes Gallery</a:t>
            </a:r>
          </a:p>
          <a:p>
            <a:r>
              <a:rPr lang="en-US" dirty="0">
                <a:hlinkClick r:id="rId3"/>
              </a:rPr>
              <a:t>https://community.powerbi.com/t5/Themes-Gallery/bd-p/ThemesGallery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Report Theme Generator V3</a:t>
            </a:r>
          </a:p>
          <a:p>
            <a:r>
              <a:rPr lang="en-US" dirty="0">
                <a:hlinkClick r:id="rId4"/>
              </a:rPr>
              <a:t>https://powerbi.tips/tools/report-theme-generator-v3/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Layouts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https://powerbi.tips/layouts/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670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99678" y="33937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Best practices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3B5C2F-CB2B-482B-A9E5-5D6B9CBB858B}"/>
              </a:ext>
            </a:extLst>
          </p:cNvPr>
          <p:cNvSpPr/>
          <p:nvPr/>
        </p:nvSpPr>
        <p:spPr>
          <a:xfrm>
            <a:off x="688989" y="943141"/>
            <a:ext cx="69397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edium-content-serif-font"/>
              </a:rPr>
              <a:t>MS </a:t>
            </a:r>
            <a:r>
              <a:rPr lang="en-US" b="1" dirty="0"/>
              <a:t>Best design practices for reports and visuals</a:t>
            </a:r>
            <a:endParaRPr lang="en-US" b="1" dirty="0">
              <a:latin typeface="medium-content-serif-font"/>
            </a:endParaRPr>
          </a:p>
          <a:p>
            <a:r>
              <a:rPr lang="en-US" dirty="0">
                <a:hlinkClick r:id="rId3"/>
              </a:rPr>
              <a:t>https://docs.microsoft.com/en-us/power-bi/visuals/power-bi-visualization-best-practices</a:t>
            </a:r>
            <a:endParaRPr lang="en-US" dirty="0"/>
          </a:p>
          <a:p>
            <a:endParaRPr lang="en-US" b="1" dirty="0"/>
          </a:p>
          <a:p>
            <a:pPr fontAlgn="base"/>
            <a:r>
              <a:rPr lang="en-US" b="1" dirty="0"/>
              <a:t>10 Report Design Best Practices You Should Follow in 2019</a:t>
            </a:r>
          </a:p>
          <a:p>
            <a:r>
              <a:rPr lang="en-US" dirty="0">
                <a:hlinkClick r:id="rId4"/>
              </a:rPr>
              <a:t>https://venngage.com/blog/report-design/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5800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40968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14e46183-14a5-4343-a187-db51ef71da05"/>
    <ds:schemaRef ds:uri="http://www.w3.org/XML/1998/namespace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5F192F7-0338-428F-B5C7-A9E8C76560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17914</TotalTime>
  <Words>351</Words>
  <Application>Microsoft Office PowerPoint</Application>
  <PresentationFormat>On-screen Show (16:9)</PresentationFormat>
  <Paragraphs>113</Paragraphs>
  <Slides>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Consolas</vt:lpstr>
      <vt:lpstr>Lucida Grande</vt:lpstr>
      <vt:lpstr>medium-content-serif-font</vt:lpstr>
      <vt:lpstr>Trebuchet MS</vt:lpstr>
      <vt:lpstr>Cover Slides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Vitalii Kudriavtcev</cp:lastModifiedBy>
  <cp:revision>232</cp:revision>
  <cp:lastPrinted>2014-07-09T13:30:36Z</cp:lastPrinted>
  <dcterms:created xsi:type="dcterms:W3CDTF">2015-03-18T06:37:43Z</dcterms:created>
  <dcterms:modified xsi:type="dcterms:W3CDTF">2019-05-15T11:41:49Z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0x0101002F71A64D0A1A6140B6A122276D7E3196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