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6"/>
  </p:notesMasterIdLst>
  <p:sldIdLst>
    <p:sldId id="256" r:id="rId2"/>
    <p:sldId id="258" r:id="rId3"/>
    <p:sldId id="281" r:id="rId4"/>
    <p:sldId id="262" r:id="rId5"/>
    <p:sldId id="261" r:id="rId6"/>
    <p:sldId id="259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6" r:id="rId21"/>
    <p:sldId id="278" r:id="rId22"/>
    <p:sldId id="280" r:id="rId23"/>
    <p:sldId id="263" r:id="rId24"/>
    <p:sldId id="279" r:id="rId25"/>
  </p:sldIdLst>
  <p:sldSz cx="9144000" cy="6858000" type="screen4x3"/>
  <p:notesSz cx="7004050" cy="92900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fael Candido Dontal Gonçalez" initials="RCDG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56F"/>
    <a:srgbClr val="4D9499"/>
    <a:srgbClr val="37696D"/>
    <a:srgbClr val="2C3E66"/>
    <a:srgbClr val="1F3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 autoAdjust="0"/>
    <p:restoredTop sz="76578" autoAdjust="0"/>
  </p:normalViewPr>
  <p:slideViewPr>
    <p:cSldViewPr>
      <p:cViewPr varScale="1">
        <p:scale>
          <a:sx n="46" d="100"/>
          <a:sy n="46" d="100"/>
        </p:scale>
        <p:origin x="-117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088" cy="464503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341" y="0"/>
            <a:ext cx="3035088" cy="464503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r">
              <a:defRPr sz="1200"/>
            </a:lvl1pPr>
          </a:lstStyle>
          <a:p>
            <a:fld id="{69020099-52EE-4AB5-93E3-B076843691EC}" type="datetimeFigureOut">
              <a:rPr lang="pt-BR" smtClean="0"/>
              <a:t>05/07/2013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5025" cy="3482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04" tIns="46552" rIns="93104" bIns="46552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</p:spPr>
        <p:txBody>
          <a:bodyPr vert="horz" lIns="93104" tIns="46552" rIns="93104" bIns="4655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3935"/>
            <a:ext cx="3035088" cy="464503"/>
          </a:xfrm>
          <a:prstGeom prst="rect">
            <a:avLst/>
          </a:prstGeom>
        </p:spPr>
        <p:txBody>
          <a:bodyPr vert="horz" lIns="93104" tIns="46552" rIns="93104" bIns="46552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341" y="8823935"/>
            <a:ext cx="3035088" cy="464503"/>
          </a:xfrm>
          <a:prstGeom prst="rect">
            <a:avLst/>
          </a:prstGeom>
        </p:spPr>
        <p:txBody>
          <a:bodyPr vert="horz" lIns="93104" tIns="46552" rIns="93104" bIns="46552" rtlCol="0" anchor="b"/>
          <a:lstStyle>
            <a:lvl1pPr algn="r">
              <a:defRPr sz="1200"/>
            </a:lvl1pPr>
          </a:lstStyle>
          <a:p>
            <a:fld id="{C066AC8F-84B8-443B-A92E-2B233B06EC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393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AC8F-84B8-443B-A92E-2B233B06EC5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387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AC8F-84B8-443B-A92E-2B233B06EC5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968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042">
              <a:defRPr/>
            </a:pPr>
            <a:r>
              <a:rPr lang="pt-BR" dirty="0" smtClean="0"/>
              <a:t>Vantagens – Bom</a:t>
            </a:r>
            <a:r>
              <a:rPr lang="pt-BR" baseline="0" dirty="0" smtClean="0"/>
              <a:t> custo beneficio, precisa de N+1 discos apenas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Desvantagens – </a:t>
            </a:r>
            <a:r>
              <a:rPr lang="pt-BR" dirty="0"/>
              <a:t>Devido à necessidade do sistema de calcular as informações de paridade durante a atividade de gravação, o RAID 5 é mais adequado a situações em que a atividade de leitura é muito maior que a de gravação.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AC8F-84B8-443B-A92E-2B233B06EC5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968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AC8F-84B8-443B-A92E-2B233B06EC5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968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042">
              <a:defRPr/>
            </a:pPr>
            <a:r>
              <a:rPr lang="pt-BR" dirty="0" smtClean="0"/>
              <a:t>Vantagens – tolera</a:t>
            </a:r>
            <a:r>
              <a:rPr lang="pt-BR" baseline="0" dirty="0" smtClean="0"/>
              <a:t> falhas de até 2 </a:t>
            </a:r>
            <a:r>
              <a:rPr lang="pt-BR" baseline="0" dirty="0" err="1" smtClean="0"/>
              <a:t>hds</a:t>
            </a:r>
            <a:endParaRPr lang="pt-BR" dirty="0" smtClean="0"/>
          </a:p>
          <a:p>
            <a:endParaRPr lang="pt-BR" dirty="0" smtClean="0"/>
          </a:p>
          <a:p>
            <a:pPr defTabSz="931042"/>
            <a:r>
              <a:rPr lang="pt-BR" dirty="0" smtClean="0"/>
              <a:t>Desvantagens – </a:t>
            </a:r>
            <a:r>
              <a:rPr lang="pt-BR" dirty="0"/>
              <a:t>lento, </a:t>
            </a:r>
            <a:r>
              <a:rPr lang="en-US" dirty="0"/>
              <a:t>This RAID configuration is complex to implement in a RAID controller, as it has to calculate two parity data for each data block.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AC8F-84B8-443B-A92E-2B233B06EC5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968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stripe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AC8F-84B8-443B-A92E-2B233B06EC5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968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042">
              <a:defRPr/>
            </a:pPr>
            <a:r>
              <a:rPr lang="pt-BR" dirty="0" smtClean="0"/>
              <a:t>Vantagens – Pode ser perdido</a:t>
            </a:r>
            <a:r>
              <a:rPr lang="pt-BR" baseline="0" dirty="0" smtClean="0"/>
              <a:t> até metade dos discos e tudo continua funcionando</a:t>
            </a:r>
            <a:endParaRPr lang="pt-BR" dirty="0" smtClean="0"/>
          </a:p>
          <a:p>
            <a:endParaRPr lang="pt-BR" dirty="0" smtClean="0"/>
          </a:p>
          <a:p>
            <a:pPr defTabSz="931042"/>
            <a:r>
              <a:rPr lang="pt-BR" dirty="0" smtClean="0"/>
              <a:t>Desvantagens – </a:t>
            </a:r>
            <a:r>
              <a:rPr lang="pt-BR" dirty="0"/>
              <a:t>Metade dos espaço adquiridos serão dedicados a </a:t>
            </a:r>
            <a:r>
              <a:rPr lang="pt-BR" dirty="0" err="1"/>
              <a:t>redundancia</a:t>
            </a:r>
            <a:endParaRPr lang="en-US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AC8F-84B8-443B-A92E-2B233B06EC5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968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mirror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stripes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AC8F-84B8-443B-A92E-2B233B06EC5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968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042">
              <a:defRPr/>
            </a:pPr>
            <a:r>
              <a:rPr lang="pt-BR" dirty="0" smtClean="0"/>
              <a:t>Vantagens – Pode ser perdido</a:t>
            </a:r>
            <a:r>
              <a:rPr lang="pt-BR" baseline="0" dirty="0" smtClean="0"/>
              <a:t> até metade dos discos e tudo continua funcionando</a:t>
            </a:r>
            <a:endParaRPr lang="pt-BR" dirty="0" smtClean="0"/>
          </a:p>
          <a:p>
            <a:endParaRPr lang="pt-BR" dirty="0" smtClean="0"/>
          </a:p>
          <a:p>
            <a:pPr defTabSz="931042"/>
            <a:r>
              <a:rPr lang="pt-BR" dirty="0" smtClean="0"/>
              <a:t>Desvantagens – </a:t>
            </a:r>
            <a:r>
              <a:rPr lang="pt-BR" dirty="0"/>
              <a:t>Metade dos espaço adquiridos serão dedicados a </a:t>
            </a:r>
            <a:r>
              <a:rPr lang="pt-BR" dirty="0" smtClean="0"/>
              <a:t>redundância</a:t>
            </a:r>
          </a:p>
          <a:p>
            <a:pPr defTabSz="931042"/>
            <a:r>
              <a:rPr lang="pt-BR" dirty="0" smtClean="0"/>
              <a:t>- Há apenas</a:t>
            </a:r>
            <a:r>
              <a:rPr lang="pt-BR" baseline="0" dirty="0" smtClean="0"/>
              <a:t> dois grupos de discos, o primeiro fazendo </a:t>
            </a:r>
            <a:r>
              <a:rPr lang="pt-BR" baseline="0" dirty="0" err="1" smtClean="0"/>
              <a:t>stripe</a:t>
            </a:r>
            <a:r>
              <a:rPr lang="pt-BR" baseline="0" dirty="0" smtClean="0"/>
              <a:t> e o segundo fazendo </a:t>
            </a:r>
            <a:r>
              <a:rPr lang="pt-BR" baseline="0" dirty="0" err="1" smtClean="0"/>
              <a:t>mirror</a:t>
            </a:r>
            <a:r>
              <a:rPr lang="pt-BR" baseline="0" dirty="0" smtClean="0"/>
              <a:t>,</a:t>
            </a:r>
            <a:endParaRPr lang="en-US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AC8F-84B8-443B-A92E-2B233B06EC5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968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042">
              <a:defRPr/>
            </a:pPr>
            <a:r>
              <a:rPr lang="pt-BR" dirty="0" smtClean="0"/>
              <a:t>Vantagens – Pode ser perdido</a:t>
            </a:r>
            <a:r>
              <a:rPr lang="pt-BR" baseline="0" dirty="0" smtClean="0"/>
              <a:t> até metade dos discos e tudo continua funcionando</a:t>
            </a:r>
            <a:endParaRPr lang="pt-BR" dirty="0" smtClean="0"/>
          </a:p>
          <a:p>
            <a:endParaRPr lang="pt-BR" dirty="0" smtClean="0"/>
          </a:p>
          <a:p>
            <a:pPr defTabSz="931042"/>
            <a:r>
              <a:rPr lang="pt-BR" dirty="0" smtClean="0"/>
              <a:t>Desvantagens – </a:t>
            </a:r>
            <a:r>
              <a:rPr lang="pt-BR" dirty="0"/>
              <a:t>Metade dos espaço adquiridos serão dedicados a </a:t>
            </a:r>
            <a:r>
              <a:rPr lang="pt-BR" dirty="0" smtClean="0"/>
              <a:t>redundância</a:t>
            </a:r>
          </a:p>
          <a:p>
            <a:pPr defTabSz="931042"/>
            <a:r>
              <a:rPr lang="pt-BR" dirty="0" smtClean="0"/>
              <a:t>- RAID 0+1  Há apenas</a:t>
            </a:r>
            <a:r>
              <a:rPr lang="pt-BR" baseline="0" dirty="0" smtClean="0"/>
              <a:t> dois grupos de discos, o primeiro fazendo </a:t>
            </a:r>
            <a:r>
              <a:rPr lang="pt-BR" baseline="0" dirty="0" err="1" smtClean="0"/>
              <a:t>stripe</a:t>
            </a:r>
            <a:r>
              <a:rPr lang="pt-BR" baseline="0" dirty="0" smtClean="0"/>
              <a:t> e o segundo fazendo </a:t>
            </a:r>
            <a:r>
              <a:rPr lang="pt-BR" baseline="0" dirty="0" err="1" smtClean="0"/>
              <a:t>mirror</a:t>
            </a:r>
            <a:r>
              <a:rPr lang="pt-BR" baseline="0" dirty="0" smtClean="0"/>
              <a:t>,  se no primeiro grupo de </a:t>
            </a:r>
            <a:r>
              <a:rPr lang="pt-BR" baseline="0" dirty="0" err="1" smtClean="0"/>
              <a:t>stripes</a:t>
            </a:r>
            <a:r>
              <a:rPr lang="pt-BR" baseline="0" dirty="0" smtClean="0"/>
              <a:t> um disco for perdido, a maioria das controladoras não conseguem redistribuir o </a:t>
            </a:r>
            <a:r>
              <a:rPr lang="pt-BR" baseline="0" dirty="0" err="1" smtClean="0"/>
              <a:t>stripe</a:t>
            </a:r>
            <a:r>
              <a:rPr lang="pt-BR" baseline="0" dirty="0" smtClean="0"/>
              <a:t>, então usará apenas o segundo grupo, e se então um disco deste segundo grupo falhar, aí tudo estará perdido. então com duas falhas de discos, tudo pode ser perdido.  Se alguma controladora redistribuir o </a:t>
            </a:r>
            <a:r>
              <a:rPr lang="pt-BR" baseline="0" dirty="0" err="1" smtClean="0"/>
              <a:t>stripe</a:t>
            </a:r>
            <a:r>
              <a:rPr lang="pt-BR" baseline="0" dirty="0" smtClean="0"/>
              <a:t> para os discos presentes, então não haverá diferença entre 10 e 01.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AC8F-84B8-443B-A92E-2B233B06EC5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968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042"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AC8F-84B8-443B-A92E-2B233B06EC5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968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Via Software, gerencia </a:t>
            </a:r>
            <a:r>
              <a:rPr lang="pt-BR" dirty="0" err="1" smtClean="0"/>
              <a:t>atraves</a:t>
            </a:r>
            <a:r>
              <a:rPr lang="pt-BR" dirty="0" smtClean="0"/>
              <a:t> da controladora</a:t>
            </a:r>
            <a:r>
              <a:rPr lang="pt-BR" baseline="0" dirty="0" smtClean="0"/>
              <a:t> de discos (não da controladora de </a:t>
            </a:r>
            <a:r>
              <a:rPr lang="pt-BR" baseline="0" dirty="0" err="1" smtClean="0"/>
              <a:t>raid</a:t>
            </a:r>
            <a:r>
              <a:rPr lang="pt-BR" baseline="0" dirty="0" smtClean="0"/>
              <a:t>) pode ser configurada nos principais sistemas operacionais (</a:t>
            </a:r>
            <a:r>
              <a:rPr lang="pt-BR" baseline="0" dirty="0" err="1" smtClean="0"/>
              <a:t>win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linux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mac</a:t>
            </a:r>
            <a:r>
              <a:rPr lang="pt-BR" baseline="0" dirty="0" smtClean="0"/>
              <a:t> os...)</a:t>
            </a:r>
          </a:p>
          <a:p>
            <a:r>
              <a:rPr lang="pt-BR" baseline="0" dirty="0" smtClean="0"/>
              <a:t>Em sistemas de maior performance é feito via hardware</a:t>
            </a:r>
          </a:p>
          <a:p>
            <a:pPr marL="171450" indent="-171450">
              <a:buFontTx/>
              <a:buChar char="-"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maioria das implementações em </a:t>
            </a: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hardware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também suporta o </a:t>
            </a: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"hot-swapping"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permitindo que discos com falha sejam substituídos enquanto o sistema está sendo executado</a:t>
            </a:r>
          </a:p>
          <a:p>
            <a:pPr marL="171450" indent="-171450">
              <a:buFontTx/>
              <a:buChar char="-"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Implementações em </a:t>
            </a: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hardware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promovem </a:t>
            </a: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garantida, não sobrecarregam o processador e podem suportar vários sistemas operacionais, já que a controladora apresentará ao sistema operacional um disco simples.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AC8F-84B8-443B-A92E-2B233B06EC5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387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Ou</a:t>
            </a:r>
            <a:r>
              <a:rPr lang="pt-BR" baseline="0" dirty="0" smtClean="0"/>
              <a:t> seja, os dados são quebrados em blocos e cada bloco é gravado em um disco separado.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AC8F-84B8-443B-A92E-2B233B06EC5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968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Vantagens – Há um desempenho melhor se houver</a:t>
            </a:r>
            <a:r>
              <a:rPr lang="pt-BR" baseline="0" dirty="0" smtClean="0"/>
              <a:t> várias controladoras, uma pra cada driver (HD).</a:t>
            </a:r>
          </a:p>
          <a:p>
            <a:pPr defTabSz="931042">
              <a:defRPr/>
            </a:pPr>
            <a:r>
              <a:rPr lang="pt-BR" baseline="0" dirty="0" smtClean="0"/>
              <a:t> - </a:t>
            </a:r>
            <a:r>
              <a:rPr lang="pt-BR" dirty="0" smtClean="0"/>
              <a:t>Performance de I/O é melhorada dividindo a escrita e leitura em mais de um disco;</a:t>
            </a:r>
          </a:p>
          <a:p>
            <a:pPr marL="174570" indent="-174570">
              <a:buFontTx/>
              <a:buChar char="-"/>
            </a:pPr>
            <a:r>
              <a:rPr lang="pt-BR" dirty="0" smtClean="0"/>
              <a:t>A capacidade de armazenamento é de 100% dos discos disponíveis</a:t>
            </a:r>
          </a:p>
          <a:p>
            <a:endParaRPr lang="pt-BR" baseline="0" dirty="0" smtClean="0"/>
          </a:p>
          <a:p>
            <a:pPr defTabSz="931042">
              <a:defRPr/>
            </a:pPr>
            <a:r>
              <a:rPr lang="pt-BR" baseline="0" dirty="0" smtClean="0"/>
              <a:t>Desvantagens – Não tolera falhas</a:t>
            </a:r>
            <a:r>
              <a:rPr lang="pt-BR" dirty="0" smtClean="0"/>
              <a:t>, por isso não pode ser considerado um “RAID verdadeiro”;</a:t>
            </a:r>
          </a:p>
          <a:p>
            <a:pPr defTabSz="931042">
              <a:defRPr/>
            </a:pPr>
            <a:r>
              <a:rPr lang="pt-BR" dirty="0" smtClean="0"/>
              <a:t>- Se apenas um disco falhar, todos os dados serão perdidos.</a:t>
            </a:r>
          </a:p>
          <a:p>
            <a:pPr defTabSz="931042">
              <a:defRPr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AC8F-84B8-443B-A92E-2B233B06EC5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968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pt-BR" baseline="0" dirty="0" smtClean="0"/>
              <a:t>Mesmo dado é gravado nos dois discos</a:t>
            </a:r>
          </a:p>
          <a:p>
            <a:pPr marL="171450" indent="-171450">
              <a:buFontTx/>
              <a:buChar char="•"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AC8F-84B8-443B-A92E-2B233B06EC5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968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042">
              <a:defRPr/>
            </a:pPr>
            <a:r>
              <a:rPr lang="pt-BR" dirty="0" smtClean="0"/>
              <a:t>Vantagens – As leituras nos dados são mais rápidas, pois pode percorrer os dois (ou mais) discos;</a:t>
            </a:r>
          </a:p>
          <a:p>
            <a:endParaRPr lang="pt-BR" dirty="0" smtClean="0"/>
          </a:p>
          <a:p>
            <a:r>
              <a:rPr lang="pt-BR" dirty="0" smtClean="0"/>
              <a:t>Desvantagens – o</a:t>
            </a:r>
            <a:r>
              <a:rPr lang="pt-BR" baseline="0" dirty="0" smtClean="0"/>
              <a:t> custo alto = temos q ter o dobro de espaço disponível, ou seja, há um ‘desperdício’ de 50% do espaço pertinente aos dados replicados.</a:t>
            </a:r>
          </a:p>
          <a:p>
            <a:r>
              <a:rPr lang="pt-BR" baseline="0" dirty="0" smtClean="0"/>
              <a:t>	 - </a:t>
            </a:r>
            <a:r>
              <a:rPr lang="pt-BR" baseline="0" dirty="0" err="1" smtClean="0"/>
              <a:t>Perfomance</a:t>
            </a:r>
            <a:r>
              <a:rPr lang="pt-BR" baseline="0" dirty="0" smtClean="0"/>
              <a:t> prejudicada na escrita pois a escrita deve ser feita duas vezes, uma em cada disco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AC8F-84B8-443B-A92E-2B233B06EC5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968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Obsoleto pelas novas tecnologias de disco já possuírem este tipo de correção internamente.</a:t>
            </a:r>
          </a:p>
          <a:p>
            <a:pPr defTabSz="931042">
              <a:defRPr/>
            </a:pPr>
            <a:r>
              <a:rPr lang="pt-BR" dirty="0"/>
              <a:t>ECC – algoritmo para correção de erro – pode ser feito usando </a:t>
            </a:r>
            <a:r>
              <a:rPr lang="pt-BR" dirty="0" smtClean="0"/>
              <a:t>alguns algoritmos </a:t>
            </a:r>
            <a:r>
              <a:rPr lang="pt-BR" dirty="0"/>
              <a:t>(principal </a:t>
            </a:r>
            <a:r>
              <a:rPr lang="pt-BR" dirty="0" err="1"/>
              <a:t>Codigo</a:t>
            </a:r>
            <a:r>
              <a:rPr lang="pt-BR" dirty="0"/>
              <a:t> de </a:t>
            </a:r>
            <a:r>
              <a:rPr lang="pt-BR" dirty="0" err="1"/>
              <a:t>Hammimg</a:t>
            </a:r>
            <a:r>
              <a:rPr lang="pt-BR" dirty="0"/>
              <a:t> – validação através de operações XOR)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AC8F-84B8-443B-A92E-2B233B06EC5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968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Obsoleto pelas novas tecnologias de disco já possuírem este tipo de correção internamente.</a:t>
            </a:r>
          </a:p>
          <a:p>
            <a:r>
              <a:rPr lang="pt-BR" dirty="0"/>
              <a:t>ECC – algoritmo para correção de erro – pode ser feito usando </a:t>
            </a:r>
            <a:r>
              <a:rPr lang="pt-BR" dirty="0" err="1"/>
              <a:t>varios</a:t>
            </a:r>
            <a:r>
              <a:rPr lang="pt-BR" dirty="0"/>
              <a:t> algoritmos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AC8F-84B8-443B-A92E-2B233B06EC5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968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Obsoleto pelas novas tecnologias de disco já possuírem este tipo de correção internamente.</a:t>
            </a:r>
          </a:p>
          <a:p>
            <a:r>
              <a:rPr lang="pt-BR" dirty="0"/>
              <a:t>ECC – algoritmo para correção de erro – pode ser feito usando </a:t>
            </a:r>
            <a:r>
              <a:rPr lang="pt-BR" dirty="0" err="1"/>
              <a:t>varios</a:t>
            </a:r>
            <a:r>
              <a:rPr lang="pt-BR" dirty="0"/>
              <a:t> algoritmos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AC8F-84B8-443B-A92E-2B233B06EC5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968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49013A5-8160-47C2-9465-14D604B2A8AD}" type="datetimeFigureOut">
              <a:rPr lang="pt-BR" smtClean="0"/>
              <a:t>05/07/2013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C456C55-0ACB-4930-8790-58B450C0112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13A5-8160-47C2-9465-14D604B2A8AD}" type="datetimeFigureOut">
              <a:rPr lang="pt-BR" smtClean="0"/>
              <a:t>05/07/2013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6C55-0ACB-4930-8790-58B450C0112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13A5-8160-47C2-9465-14D604B2A8AD}" type="datetimeFigureOut">
              <a:rPr lang="pt-BR" smtClean="0"/>
              <a:t>05/07/2013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6C55-0ACB-4930-8790-58B450C0112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13A5-8160-47C2-9465-14D604B2A8AD}" type="datetimeFigureOut">
              <a:rPr lang="pt-BR" smtClean="0"/>
              <a:t>05/07/2013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6C55-0ACB-4930-8790-58B450C0112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13A5-8160-47C2-9465-14D604B2A8AD}" type="datetimeFigureOut">
              <a:rPr lang="pt-BR" smtClean="0"/>
              <a:t>05/07/2013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6C55-0ACB-4930-8790-58B450C0112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13A5-8160-47C2-9465-14D604B2A8AD}" type="datetimeFigureOut">
              <a:rPr lang="pt-BR" smtClean="0"/>
              <a:t>05/07/2013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6C55-0ACB-4930-8790-58B450C0112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49013A5-8160-47C2-9465-14D604B2A8AD}" type="datetimeFigureOut">
              <a:rPr lang="pt-BR" smtClean="0"/>
              <a:t>05/07/2013</a:t>
            </a:fld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C456C55-0ACB-4930-8790-58B450C0112B}" type="slidenum">
              <a:rPr lang="pt-BR" smtClean="0"/>
              <a:t>‹#›</a:t>
            </a:fld>
            <a:endParaRPr lang="pt-B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49013A5-8160-47C2-9465-14D604B2A8AD}" type="datetimeFigureOut">
              <a:rPr lang="pt-BR" smtClean="0"/>
              <a:t>05/07/2013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C456C55-0ACB-4930-8790-58B450C0112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13A5-8160-47C2-9465-14D604B2A8AD}" type="datetimeFigureOut">
              <a:rPr lang="pt-BR" smtClean="0"/>
              <a:t>05/07/2013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6C55-0ACB-4930-8790-58B450C0112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13A5-8160-47C2-9465-14D604B2A8AD}" type="datetimeFigureOut">
              <a:rPr lang="pt-BR" smtClean="0"/>
              <a:t>05/07/2013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6C55-0ACB-4930-8790-58B450C0112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13A5-8160-47C2-9465-14D604B2A8AD}" type="datetimeFigureOut">
              <a:rPr lang="pt-BR" smtClean="0"/>
              <a:t>05/07/2013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6C55-0ACB-4930-8790-58B450C0112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49013A5-8160-47C2-9465-14D604B2A8AD}" type="datetimeFigureOut">
              <a:rPr lang="pt-BR" smtClean="0"/>
              <a:t>05/07/2013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C456C55-0ACB-4930-8790-58B450C0112B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5390" y="2503849"/>
            <a:ext cx="388843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bg1"/>
                </a:solidFill>
                <a:ea typeface="Segoe UI Symbol" pitchFamily="34" charset="0"/>
              </a:rPr>
              <a:t>RAID</a:t>
            </a:r>
          </a:p>
        </p:txBody>
      </p:sp>
      <p:sp>
        <p:nvSpPr>
          <p:cNvPr id="3" name="Rectangle 2"/>
          <p:cNvSpPr/>
          <p:nvPr/>
        </p:nvSpPr>
        <p:spPr>
          <a:xfrm>
            <a:off x="6347494" y="5922594"/>
            <a:ext cx="257314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Rafael </a:t>
            </a:r>
            <a:r>
              <a:rPr lang="en-US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Dontal</a:t>
            </a:r>
            <a:r>
              <a:rPr lang="en-US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 </a:t>
            </a:r>
            <a:r>
              <a:rPr lang="en-US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Gonçalez</a:t>
            </a:r>
            <a:endParaRPr lang="en-US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1356F"/>
              </a:solidFill>
              <a:ea typeface="Segoe UI Symbo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7983" y="5912068"/>
            <a:ext cx="182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05/07/2013</a:t>
            </a:r>
          </a:p>
        </p:txBody>
      </p:sp>
    </p:spTree>
    <p:extLst>
      <p:ext uri="{BB962C8B-B14F-4D97-AF65-F5344CB8AC3E}">
        <p14:creationId xmlns:p14="http://schemas.microsoft.com/office/powerpoint/2010/main" val="81500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69400"/>
            <a:ext cx="50673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971600" y="836712"/>
            <a:ext cx="38884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RAID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5984" y="2060848"/>
            <a:ext cx="772421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Similar ao RAID 0, mas utilizando HD com algoritmo de controle de </a:t>
            </a:r>
            <a:r>
              <a:rPr lang="pt-BR" dirty="0"/>
              <a:t>erro ECC (</a:t>
            </a:r>
            <a:r>
              <a:rPr lang="pt-BR" dirty="0" err="1"/>
              <a:t>Error</a:t>
            </a:r>
            <a:r>
              <a:rPr lang="pt-BR" dirty="0"/>
              <a:t> </a:t>
            </a:r>
            <a:r>
              <a:rPr lang="pt-BR" dirty="0" err="1"/>
              <a:t>Correcting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), a fim de diminuir a quase zero as taxas de erro, mesmo com falhas de energia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2" name="TextBox 1"/>
          <p:cNvSpPr txBox="1"/>
          <p:nvPr/>
        </p:nvSpPr>
        <p:spPr>
          <a:xfrm>
            <a:off x="971600" y="1544598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 smtClean="0"/>
              <a:t>(Pouco utilizado)</a:t>
            </a:r>
            <a:endParaRPr lang="pt-BR" sz="1600" i="1" dirty="0"/>
          </a:p>
        </p:txBody>
      </p:sp>
      <p:pic>
        <p:nvPicPr>
          <p:cNvPr id="1026" name="Picture 2" descr="File:RAID2 arch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46665"/>
            <a:ext cx="5866432" cy="293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25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Imagem 1" descr="Descrição: Descrição: Description: Descrição: Descrição: Descrição: cid:218471014@18032011-1E8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6179881"/>
            <a:ext cx="936104" cy="30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98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69400"/>
            <a:ext cx="50673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621800"/>
            <a:ext cx="50673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971600" y="836712"/>
            <a:ext cx="38884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RAID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5984" y="2167760"/>
            <a:ext cx="772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Similar ao conceito do RAID 2, porém </a:t>
            </a:r>
            <a:r>
              <a:rPr lang="pt-BR" dirty="0" err="1" smtClean="0"/>
              <a:t>striping</a:t>
            </a:r>
            <a:r>
              <a:rPr lang="pt-BR" dirty="0" smtClean="0"/>
              <a:t> a nível de Bytes e usando paridade como correção de erro.</a:t>
            </a:r>
            <a:endParaRPr lang="pt-BR" dirty="0"/>
          </a:p>
        </p:txBody>
      </p:sp>
      <p:sp>
        <p:nvSpPr>
          <p:cNvPr id="2" name="TextBox 1"/>
          <p:cNvSpPr txBox="1"/>
          <p:nvPr/>
        </p:nvSpPr>
        <p:spPr>
          <a:xfrm>
            <a:off x="971600" y="1544598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 smtClean="0"/>
              <a:t>(Pouco utilizado)</a:t>
            </a:r>
            <a:endParaRPr lang="pt-BR" sz="1600" i="1" dirty="0"/>
          </a:p>
        </p:txBody>
      </p:sp>
      <p:pic>
        <p:nvPicPr>
          <p:cNvPr id="2050" name="Picture 2" descr="File:RAID 3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596" y="3577704"/>
            <a:ext cx="3621227" cy="268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25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Imagem 1" descr="Descrição: Descrição: Description: Descrição: Descrição: Descrição: cid:218471014@18032011-1E8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6179881"/>
            <a:ext cx="936104" cy="30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43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69400"/>
            <a:ext cx="50673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971600" y="836712"/>
            <a:ext cx="38884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RAID 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5984" y="2167760"/>
            <a:ext cx="77242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Similar ao conceito do RAID </a:t>
            </a:r>
            <a:r>
              <a:rPr lang="pt-BR" dirty="0"/>
              <a:t>3</a:t>
            </a:r>
            <a:r>
              <a:rPr lang="pt-BR" dirty="0" smtClean="0"/>
              <a:t>, porém </a:t>
            </a:r>
            <a:r>
              <a:rPr lang="pt-BR" dirty="0" err="1" smtClean="0"/>
              <a:t>striping</a:t>
            </a:r>
            <a:r>
              <a:rPr lang="pt-BR" dirty="0" smtClean="0"/>
              <a:t> a nível de Blocos.</a:t>
            </a:r>
            <a:endParaRPr lang="pt-BR" dirty="0"/>
          </a:p>
        </p:txBody>
      </p:sp>
      <p:sp>
        <p:nvSpPr>
          <p:cNvPr id="2" name="TextBox 1"/>
          <p:cNvSpPr txBox="1"/>
          <p:nvPr/>
        </p:nvSpPr>
        <p:spPr>
          <a:xfrm>
            <a:off x="971600" y="1544598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 smtClean="0"/>
              <a:t>(Pouco utilizado)</a:t>
            </a:r>
            <a:endParaRPr lang="pt-BR" sz="1600" i="1" dirty="0"/>
          </a:p>
        </p:txBody>
      </p:sp>
      <p:pic>
        <p:nvPicPr>
          <p:cNvPr id="3074" name="Picture 2" descr="File:RAID 4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028" y="3140968"/>
            <a:ext cx="3651746" cy="270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25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Imagem 1" descr="Descrição: Descrição: Description: Descrição: Descrição: Descrição: cid:218471014@18032011-1E8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6179881"/>
            <a:ext cx="936104" cy="30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262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69400"/>
            <a:ext cx="50673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971600" y="836712"/>
            <a:ext cx="38884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RAID 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600" y="2169730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Faz o </a:t>
            </a:r>
            <a:r>
              <a:rPr lang="pt-BR" dirty="0" err="1" smtClean="0"/>
              <a:t>stripe</a:t>
            </a:r>
            <a:r>
              <a:rPr lang="pt-BR" dirty="0" smtClean="0"/>
              <a:t> em blocos de dados através dos discos, </a:t>
            </a:r>
            <a:r>
              <a:rPr lang="pt-BR" dirty="0"/>
              <a:t>porém o espaço equivalente a um destes discos é dedicado apenas para fazer a paridade entre os outros discos.</a:t>
            </a:r>
          </a:p>
        </p:txBody>
      </p:sp>
      <p:pic>
        <p:nvPicPr>
          <p:cNvPr id="4098" name="Picture 2" descr="File:RAID 5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695" y="3356992"/>
            <a:ext cx="3927876" cy="290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25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Imagem 1" descr="Descrição: Descrição: Description: Descrição: Descrição: Descrição: cid:218471014@18032011-1E8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6179881"/>
            <a:ext cx="936104" cy="30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034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69400"/>
            <a:ext cx="50673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971600" y="836712"/>
            <a:ext cx="38884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RAID 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1844824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Vantagens: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pt-BR" dirty="0" smtClean="0"/>
              <a:t>Alta </a:t>
            </a:r>
            <a:r>
              <a:rPr lang="pt-BR" dirty="0"/>
              <a:t>velocidade de </a:t>
            </a:r>
            <a:r>
              <a:rPr lang="pt-BR" dirty="0" smtClean="0"/>
              <a:t>leitura;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pt-BR" dirty="0" smtClean="0"/>
              <a:t>Perda do espaço de apenas 1 disco;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pt-BR" dirty="0" smtClean="0"/>
              <a:t>Maior rapidez para o tratamento e controle de erros.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0498" y="3563431"/>
            <a:ext cx="745591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Desvantagens: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pt-BR" dirty="0" smtClean="0"/>
              <a:t>Performance baixa na escrita;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pt-BR" dirty="0" smtClean="0"/>
              <a:t>Falha </a:t>
            </a:r>
            <a:r>
              <a:rPr lang="pt-BR" dirty="0"/>
              <a:t>no disco pode ter um médio impacto na performance</a:t>
            </a:r>
            <a:r>
              <a:rPr lang="pt-BR" dirty="0" smtClean="0"/>
              <a:t>.</a:t>
            </a:r>
          </a:p>
          <a:p>
            <a:pPr>
              <a:lnSpc>
                <a:spcPct val="150000"/>
              </a:lnSpc>
            </a:pPr>
            <a:endParaRPr lang="pt-BR" dirty="0" smtClean="0"/>
          </a:p>
          <a:p>
            <a:pPr>
              <a:lnSpc>
                <a:spcPct val="150000"/>
              </a:lnSpc>
            </a:pP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860498" y="5013175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Recomendações: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pt-BR" dirty="0" smtClean="0"/>
              <a:t>Servidores </a:t>
            </a:r>
            <a:r>
              <a:rPr lang="pt-BR" dirty="0"/>
              <a:t>de arquivos, aplicações, web e-mail</a:t>
            </a:r>
            <a:r>
              <a:rPr lang="pt-BR" dirty="0" smtClean="0"/>
              <a:t>.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25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Imagem 1" descr="Descrição: Descrição: Description: Descrição: Descrição: Descrição: cid:218471014@18032011-1E8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6179881"/>
            <a:ext cx="936104" cy="30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059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69400"/>
            <a:ext cx="50673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971600" y="836712"/>
            <a:ext cx="38884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RAID 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600" y="2169730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Similar ao </a:t>
            </a:r>
            <a:r>
              <a:rPr lang="pt-BR" dirty="0" err="1" smtClean="0"/>
              <a:t>Raid</a:t>
            </a:r>
            <a:r>
              <a:rPr lang="pt-BR" dirty="0" smtClean="0"/>
              <a:t> 5, mas com 2 discos para paridade. Ele suporta a falha de até 2 discos. </a:t>
            </a:r>
          </a:p>
        </p:txBody>
      </p:sp>
      <p:pic>
        <p:nvPicPr>
          <p:cNvPr id="1026" name="Picture 2" descr="File:RAID 6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312" y="3573016"/>
            <a:ext cx="4333328" cy="255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25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Imagem 1" descr="Descrição: Descrição: Description: Descrição: Descrição: Descrição: cid:218471014@18032011-1E8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6179881"/>
            <a:ext cx="936104" cy="30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982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69400"/>
            <a:ext cx="50673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971600" y="836712"/>
            <a:ext cx="38884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RAID 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1844824"/>
            <a:ext cx="799288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Vantagens: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pt-BR" dirty="0" smtClean="0"/>
              <a:t>Tolerância a falhas de até 2 HDs;</a:t>
            </a:r>
          </a:p>
          <a:p>
            <a:endParaRPr lang="pt-BR" dirty="0"/>
          </a:p>
        </p:txBody>
      </p:sp>
      <p:sp>
        <p:nvSpPr>
          <p:cNvPr id="2" name="TextBox 1"/>
          <p:cNvSpPr txBox="1"/>
          <p:nvPr/>
        </p:nvSpPr>
        <p:spPr>
          <a:xfrm>
            <a:off x="860498" y="3140968"/>
            <a:ext cx="7455917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Desvantagens: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pt-BR" dirty="0" smtClean="0"/>
              <a:t>É necessário N+2 HDs para implementação;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pt-BR" dirty="0" smtClean="0"/>
              <a:t>Escrita lenta</a:t>
            </a:r>
            <a:endParaRPr lang="pt-BR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pt-BR" dirty="0" smtClean="0"/>
              <a:t>Sistema complexo no controle dos HDs.</a:t>
            </a:r>
          </a:p>
          <a:p>
            <a:pPr>
              <a:lnSpc>
                <a:spcPct val="150000"/>
              </a:lnSpc>
            </a:pPr>
            <a:endParaRPr lang="pt-BR" dirty="0" smtClean="0"/>
          </a:p>
          <a:p>
            <a:pPr>
              <a:lnSpc>
                <a:spcPct val="150000"/>
              </a:lnSpc>
            </a:pP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860498" y="5013175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Recomendações: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pt-BR" dirty="0" smtClean="0"/>
              <a:t>Servidores </a:t>
            </a:r>
            <a:r>
              <a:rPr lang="pt-BR" dirty="0"/>
              <a:t>de arquivos, aplicações, web e-mail</a:t>
            </a:r>
            <a:r>
              <a:rPr lang="pt-BR" dirty="0" smtClean="0"/>
              <a:t>.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25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Imagem 1" descr="Descrição: Descrição: Description: Descrição: Descrição: Descrição: cid:218471014@18032011-1E8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6179881"/>
            <a:ext cx="936104" cy="30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291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69400"/>
            <a:ext cx="50673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971600" y="836712"/>
            <a:ext cx="38884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RAID 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096" y="1817825"/>
            <a:ext cx="730721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RAID 10 (ou 1+0) combina as características do RAID 1 e do RAID 0.  Ocorre o </a:t>
            </a:r>
            <a:r>
              <a:rPr lang="pt-BR" b="1" dirty="0" err="1" smtClean="0"/>
              <a:t>striping</a:t>
            </a:r>
            <a:r>
              <a:rPr lang="pt-BR" dirty="0" smtClean="0"/>
              <a:t> da carga através de N discos, cada um desses discos faz um </a:t>
            </a:r>
            <a:r>
              <a:rPr lang="pt-BR" b="1" dirty="0" err="1" smtClean="0"/>
              <a:t>mirror</a:t>
            </a:r>
            <a:r>
              <a:rPr lang="pt-BR" b="1" dirty="0" smtClean="0"/>
              <a:t> </a:t>
            </a:r>
            <a:r>
              <a:rPr lang="pt-BR" dirty="0" smtClean="0"/>
              <a:t>para outro disco pareado.</a:t>
            </a:r>
          </a:p>
        </p:txBody>
      </p:sp>
      <p:pic>
        <p:nvPicPr>
          <p:cNvPr id="2" name="Picture 2" descr="Ficheiro:RAID 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608" y="3068959"/>
            <a:ext cx="3225928" cy="320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303892" y="1005244"/>
            <a:ext cx="1545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(</a:t>
            </a:r>
            <a:r>
              <a:rPr lang="en-US" sz="280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ou</a:t>
            </a:r>
            <a:r>
              <a:rPr lang="en-US" sz="28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 1+0)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25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Imagem 1" descr="Descrição: Descrição: Description: Descrição: Descrição: Descrição: cid:218471014@18032011-1E8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6179881"/>
            <a:ext cx="936104" cy="30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769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69400"/>
            <a:ext cx="50673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971600" y="836713"/>
            <a:ext cx="47525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RAID 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1844824"/>
            <a:ext cx="799288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Vantagens: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pt-BR" dirty="0" smtClean="0"/>
              <a:t>Maior segurança contra a perda de dados;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pt-BR" dirty="0"/>
              <a:t>Bom para grandes transferências de dados.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2" name="TextBox 1"/>
          <p:cNvSpPr txBox="1"/>
          <p:nvPr/>
        </p:nvSpPr>
        <p:spPr>
          <a:xfrm>
            <a:off x="843314" y="3356992"/>
            <a:ext cx="745591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Desvantagens: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pt-BR" dirty="0" smtClean="0"/>
              <a:t>Custo elevado</a:t>
            </a:r>
            <a:r>
              <a:rPr lang="pt-BR" dirty="0"/>
              <a:t>.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860498" y="4869160"/>
            <a:ext cx="698477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Recomendações: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pt-BR" dirty="0" smtClean="0"/>
              <a:t>Servidores </a:t>
            </a:r>
            <a:r>
              <a:rPr lang="pt-BR" dirty="0"/>
              <a:t>de </a:t>
            </a:r>
            <a:r>
              <a:rPr lang="pt-BR" dirty="0" smtClean="0"/>
              <a:t>banco de dados de alta disponibilidade e desempenho.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25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Imagem 1" descr="Descrição: Descrição: Description: Descrição: Descrição: Descrição: cid:218471014@18032011-1E8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6179881"/>
            <a:ext cx="936104" cy="30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303892" y="1005244"/>
            <a:ext cx="1545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(</a:t>
            </a:r>
            <a:r>
              <a:rPr lang="en-US" sz="280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ou</a:t>
            </a:r>
            <a:r>
              <a:rPr lang="en-US" sz="28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 1+0)</a:t>
            </a:r>
          </a:p>
        </p:txBody>
      </p:sp>
    </p:spTree>
    <p:extLst>
      <p:ext uri="{BB962C8B-B14F-4D97-AF65-F5344CB8AC3E}">
        <p14:creationId xmlns:p14="http://schemas.microsoft.com/office/powerpoint/2010/main" val="359090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69400"/>
            <a:ext cx="50673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971600" y="836712"/>
            <a:ext cx="38884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RAID 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096" y="1817825"/>
            <a:ext cx="730721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RAID  0+ 1 combina as características do RAID 0 e do RAID 1.  Ocorre o </a:t>
            </a:r>
            <a:r>
              <a:rPr lang="pt-BR" b="1" dirty="0" err="1" smtClean="0"/>
              <a:t>striping</a:t>
            </a:r>
            <a:r>
              <a:rPr lang="pt-BR" dirty="0" smtClean="0"/>
              <a:t> em um par de discos, e para este par de discos há um </a:t>
            </a:r>
            <a:r>
              <a:rPr lang="pt-BR" b="1" dirty="0" err="1" smtClean="0"/>
              <a:t>mirror</a:t>
            </a:r>
            <a:r>
              <a:rPr lang="pt-BR" dirty="0" smtClean="0"/>
              <a:t>.</a:t>
            </a:r>
          </a:p>
        </p:txBody>
      </p:sp>
      <p:pic>
        <p:nvPicPr>
          <p:cNvPr id="2050" name="Picture 2" descr="http://upload.wikimedia.org/wikipedia/commons/d/d1/RAID_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76" y="2809418"/>
            <a:ext cx="3093988" cy="331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25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Imagem 1" descr="Descrição: Descrição: Description: Descrição: Descrição: Descrição: cid:218471014@18032011-1E8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6179881"/>
            <a:ext cx="936104" cy="30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303892" y="1005244"/>
            <a:ext cx="1545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(</a:t>
            </a:r>
            <a:r>
              <a:rPr lang="en-US" sz="280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ou</a:t>
            </a:r>
            <a:r>
              <a:rPr lang="en-US" sz="28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 </a:t>
            </a:r>
            <a:r>
              <a:rPr lang="en-US" sz="28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0+1)</a:t>
            </a:r>
            <a:endParaRPr lang="en-US" sz="280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1356F"/>
              </a:solidFill>
              <a:ea typeface="Segoe UI Symbo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7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69400"/>
            <a:ext cx="50673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25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64358" y="836711"/>
            <a:ext cx="257153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Definição</a:t>
            </a:r>
            <a:endParaRPr lang="en-US" sz="440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1356F"/>
              </a:solidFill>
              <a:ea typeface="Segoe UI Symbol" pitchFamily="34" charset="0"/>
            </a:endParaRPr>
          </a:p>
        </p:txBody>
      </p:sp>
      <p:pic>
        <p:nvPicPr>
          <p:cNvPr id="1026" name="Imagem 1" descr="Descrição: Descrição: Description: Descrição: Descrição: Descrição: cid:218471014@18032011-1E8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6179881"/>
            <a:ext cx="936104" cy="30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15616" y="2026362"/>
            <a:ext cx="640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/>
              <a:t>Redundant Array of Independent </a:t>
            </a:r>
            <a:r>
              <a:rPr lang="en-US" b="1" i="1" dirty="0" smtClean="0"/>
              <a:t>Drives</a:t>
            </a:r>
          </a:p>
          <a:p>
            <a:pPr>
              <a:lnSpc>
                <a:spcPct val="150000"/>
              </a:lnSpc>
            </a:pPr>
            <a:r>
              <a:rPr lang="pt-BR" i="1" dirty="0"/>
              <a:t>Conjunto Redundante de Discos </a:t>
            </a:r>
            <a:r>
              <a:rPr lang="pt-BR" i="1" dirty="0" smtClean="0"/>
              <a:t>Independentes</a:t>
            </a:r>
            <a:endParaRPr lang="pt-BR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92216" y="3645024"/>
            <a:ext cx="604867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</a:rPr>
              <a:t>É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um sistema compostos de vários discos, que é chamados de “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</a:rPr>
              <a:t>array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”, </a:t>
            </a: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</a:rPr>
              <a:t>criado para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proporcionar melhor performance, confiabilidade, capacidade de armazenamento e diminuir os custos.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629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69400"/>
            <a:ext cx="50673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27584" y="1844824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Vantagens: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pt-BR" dirty="0" smtClean="0"/>
              <a:t>Maior segurança contra a perda de dados;</a:t>
            </a:r>
          </a:p>
          <a:p>
            <a:endParaRPr lang="pt-BR" dirty="0"/>
          </a:p>
        </p:txBody>
      </p:sp>
      <p:sp>
        <p:nvSpPr>
          <p:cNvPr id="2" name="TextBox 1"/>
          <p:cNvSpPr txBox="1"/>
          <p:nvPr/>
        </p:nvSpPr>
        <p:spPr>
          <a:xfrm>
            <a:off x="814690" y="2924944"/>
            <a:ext cx="74559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Desvantagens: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pt-BR" dirty="0" smtClean="0"/>
              <a:t>Custo elevado;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pt-BR" dirty="0" smtClean="0"/>
              <a:t>Apesar de maior segurança em relação aos outros </a:t>
            </a:r>
            <a:r>
              <a:rPr lang="pt-BR" dirty="0" err="1" smtClean="0"/>
              <a:t>RAIDs</a:t>
            </a:r>
            <a:r>
              <a:rPr lang="pt-BR" dirty="0" smtClean="0"/>
              <a:t>, a tolerância a falha é menor do que no RAID 10.</a:t>
            </a:r>
            <a:endParaRPr lang="pt-BR" dirty="0"/>
          </a:p>
          <a:p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4725144"/>
            <a:ext cx="698477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Recomendações: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pt-BR" dirty="0" smtClean="0"/>
              <a:t>Servidores </a:t>
            </a:r>
            <a:r>
              <a:rPr lang="pt-BR" dirty="0"/>
              <a:t>de </a:t>
            </a:r>
            <a:r>
              <a:rPr lang="pt-BR" dirty="0" smtClean="0"/>
              <a:t>banco de dados de alta disponibilidade e desempenho.</a:t>
            </a:r>
          </a:p>
        </p:txBody>
      </p:sp>
      <p:sp>
        <p:nvSpPr>
          <p:cNvPr id="9" name="Rectangle 8"/>
          <p:cNvSpPr/>
          <p:nvPr/>
        </p:nvSpPr>
        <p:spPr>
          <a:xfrm>
            <a:off x="971600" y="836712"/>
            <a:ext cx="38884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RAID 01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25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Imagem 1" descr="Descrição: Descrição: Description: Descrição: Descrição: Descrição: cid:218471014@18032011-1E8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6179881"/>
            <a:ext cx="936104" cy="30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303892" y="1005244"/>
            <a:ext cx="1545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(</a:t>
            </a:r>
            <a:r>
              <a:rPr lang="en-US" sz="280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ou</a:t>
            </a:r>
            <a:r>
              <a:rPr lang="en-US" sz="28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 </a:t>
            </a:r>
            <a:r>
              <a:rPr lang="en-US" sz="28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0+1)</a:t>
            </a:r>
            <a:endParaRPr lang="en-US" sz="280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1356F"/>
              </a:solidFill>
              <a:ea typeface="Segoe UI Symbo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81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69400"/>
            <a:ext cx="50673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1187624" y="1772816"/>
            <a:ext cx="6768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RAID </a:t>
            </a:r>
            <a:r>
              <a:rPr lang="en-US" sz="44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1+0	X  </a:t>
            </a:r>
            <a:r>
              <a:rPr lang="en-US" sz="44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RAID 0+1	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68187" y="1099294"/>
            <a:ext cx="34259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COMPARAÇÃO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328498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pt-BR" dirty="0" smtClean="0"/>
              <a:t>A Performance é a mesma em ambos;</a:t>
            </a:r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802068" y="3779748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pt-BR" dirty="0" smtClean="0"/>
              <a:t>A Capacidade de armazenamento  e o custo será o mesmo;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4302145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pt-BR" dirty="0" smtClean="0"/>
              <a:t>A principal diferença está na tolerância a falhas;</a:t>
            </a:r>
            <a:endParaRPr lang="pt-BR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25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Imagem 1" descr="Descrição: Descrição: Description: Descrição: Descrição: Descrição: cid:218471014@18032011-1E8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6179881"/>
            <a:ext cx="936104" cy="30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31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" grpId="0"/>
      <p:bldP spid="1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69400"/>
            <a:ext cx="50673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27584" y="980728"/>
            <a:ext cx="35044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Outros </a:t>
            </a:r>
            <a:r>
              <a:rPr lang="en-US" sz="360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Híbridos</a:t>
            </a:r>
            <a:endParaRPr lang="en-US" sz="360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1356F"/>
              </a:solidFill>
              <a:ea typeface="Segoe UI Symbol" pitchFamily="34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25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Imagem 1" descr="Descrição: Descrição: Description: Descrição: Descrição: Descrição: cid:218471014@18032011-1E8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6179881"/>
            <a:ext cx="936104" cy="30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59745" y="3829690"/>
            <a:ext cx="108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RAID </a:t>
            </a:r>
            <a:r>
              <a:rPr lang="en-US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50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1825392" y="2073096"/>
            <a:ext cx="1202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RAID </a:t>
            </a:r>
            <a:r>
              <a:rPr lang="en-US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100</a:t>
            </a:r>
            <a:endParaRPr lang="pt-BR" dirty="0"/>
          </a:p>
        </p:txBody>
      </p:sp>
      <p:pic>
        <p:nvPicPr>
          <p:cNvPr id="3074" name="Picture 2" descr="Ficheiro:RAID 100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84" y="2501944"/>
            <a:ext cx="3745791" cy="170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icheiro:RAID 5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202" y="4437112"/>
            <a:ext cx="4259038" cy="14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64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69400"/>
            <a:ext cx="50673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ction Button: Help 1">
            <a:hlinkClick r:id="" action="ppaction://noaction" highlightClick="1"/>
          </p:cNvPr>
          <p:cNvSpPr/>
          <p:nvPr/>
        </p:nvSpPr>
        <p:spPr>
          <a:xfrm>
            <a:off x="2551212" y="1887488"/>
            <a:ext cx="3168352" cy="3168352"/>
          </a:xfrm>
          <a:prstGeom prst="actionButtonHelp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25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m 1" descr="Descrição: Descrição: Description: Descrição: Descrição: Descrição: cid:218471014@18032011-1E8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6179881"/>
            <a:ext cx="936104" cy="30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918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69400"/>
            <a:ext cx="50673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83768" y="2564904"/>
            <a:ext cx="38884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FIM!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25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agem 1" descr="Descrição: Descrição: Description: Descrição: Descrição: Descrição: cid:218471014@18032011-1E8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6179881"/>
            <a:ext cx="936104" cy="30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73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69400"/>
            <a:ext cx="50673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25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96037" y="184482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Software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3735326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Hardware</a:t>
            </a:r>
            <a:endParaRPr lang="pt-BR" b="1" i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971600" y="836712"/>
            <a:ext cx="408477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Implementação</a:t>
            </a:r>
            <a:endParaRPr lang="en-US" sz="440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1356F"/>
              </a:solidFill>
              <a:ea typeface="Segoe UI Symbo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96037" y="2204864"/>
            <a:ext cx="55982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Utiliza a controladora de discos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Vantagem </a:t>
            </a:r>
            <a:r>
              <a:rPr lang="pt-BR" dirty="0"/>
              <a:t>: Custo Menor</a:t>
            </a:r>
          </a:p>
          <a:p>
            <a:pPr>
              <a:lnSpc>
                <a:spcPct val="150000"/>
              </a:lnSpc>
            </a:pPr>
            <a:r>
              <a:rPr lang="pt-BR" dirty="0"/>
              <a:t>Desvantagem: Consome </a:t>
            </a:r>
            <a:r>
              <a:rPr lang="pt-BR" dirty="0" smtClean="0"/>
              <a:t>recursos da </a:t>
            </a:r>
            <a:r>
              <a:rPr lang="pt-BR" dirty="0"/>
              <a:t>máquina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  <p:sp>
        <p:nvSpPr>
          <p:cNvPr id="3" name="TextBox 2"/>
          <p:cNvSpPr txBox="1"/>
          <p:nvPr/>
        </p:nvSpPr>
        <p:spPr>
          <a:xfrm>
            <a:off x="1125380" y="4077072"/>
            <a:ext cx="6038907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Utiliza a controladora RAID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Vantagem </a:t>
            </a:r>
            <a:r>
              <a:rPr lang="pt-BR" dirty="0"/>
              <a:t>: Não consome recursos da </a:t>
            </a:r>
            <a:r>
              <a:rPr lang="pt-BR" dirty="0" smtClean="0"/>
              <a:t>máquina, permite </a:t>
            </a:r>
            <a:r>
              <a:rPr lang="pt-BR" i="1" dirty="0" smtClean="0"/>
              <a:t>hot-swapping</a:t>
            </a:r>
            <a:r>
              <a:rPr lang="pt-BR" dirty="0" smtClean="0"/>
              <a:t>.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Desvantagem: Maior custo, pois terá uma controladora dedicada</a:t>
            </a:r>
          </a:p>
          <a:p>
            <a:endParaRPr lang="pt-BR" dirty="0"/>
          </a:p>
        </p:txBody>
      </p:sp>
      <p:pic>
        <p:nvPicPr>
          <p:cNvPr id="1026" name="Imagem 1" descr="Descrição: Descrição: Description: Descrição: Descrição: Descrição: cid:218471014@18032011-1E8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6179881"/>
            <a:ext cx="936104" cy="30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90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69400"/>
            <a:ext cx="50673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06203" y="787351"/>
            <a:ext cx="2631233" cy="76944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ffectLst/>
                <a:ea typeface="Segoe UI Symbol" pitchFamily="34" charset="0"/>
              </a:rPr>
              <a:t>Conceitos</a:t>
            </a:r>
            <a:endParaRPr lang="en-US" sz="4400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1356F"/>
              </a:solidFill>
              <a:effectLst/>
              <a:ea typeface="Segoe UI Symbo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6203" y="3212976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ESPELHAMENTO (MIRRORING)</a:t>
            </a:r>
            <a:r>
              <a:rPr lang="pt-BR" dirty="0" smtClean="0"/>
              <a:t>: Há uma cópia idêntica dos dados para mais de um disco;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5119" y="1844824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DIVISÃO (STRIPING)</a:t>
            </a:r>
            <a:r>
              <a:rPr lang="pt-BR" dirty="0" smtClean="0"/>
              <a:t>: Os dados são separados e distribuídos para mais de um disco;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6731" y="4653136"/>
            <a:ext cx="7200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PARIDADE:  </a:t>
            </a:r>
            <a:r>
              <a:rPr lang="pt-BR" dirty="0" smtClean="0"/>
              <a:t>Os dados redundantes são armazenados para permitir a detecção e possível reparação (Conhecido como “Tolerância a falha”).</a:t>
            </a:r>
            <a:endParaRPr lang="pt-BR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25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Imagem 1" descr="Descrição: Descrição: Description: Descrição: Descrição: Descrição: cid:218471014@18032011-1E8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6179881"/>
            <a:ext cx="936104" cy="30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157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69400"/>
            <a:ext cx="50673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1913" y="1864563"/>
            <a:ext cx="50405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2800" dirty="0" smtClean="0"/>
              <a:t>RAID 0;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2800" dirty="0" smtClean="0"/>
              <a:t>RAID 1;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2800" dirty="0" smtClean="0"/>
              <a:t>RAID 2;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2800" dirty="0" smtClean="0"/>
              <a:t>RAID 3;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2800" dirty="0" smtClean="0"/>
              <a:t>RAID 4;</a:t>
            </a:r>
          </a:p>
        </p:txBody>
      </p:sp>
      <p:sp>
        <p:nvSpPr>
          <p:cNvPr id="5" name="Rectangle 4"/>
          <p:cNvSpPr/>
          <p:nvPr/>
        </p:nvSpPr>
        <p:spPr>
          <a:xfrm>
            <a:off x="827584" y="836712"/>
            <a:ext cx="432362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Tipos</a:t>
            </a:r>
            <a:r>
              <a:rPr lang="en-US" sz="4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440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Estudados</a:t>
            </a:r>
            <a:endParaRPr lang="en-US" sz="440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1356F"/>
              </a:solidFill>
              <a:ea typeface="Segoe UI Symbol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25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Imagem 1" descr="Descrição: Descrição: Description: Descrição: Descrição: Descrição: cid:218471014@18032011-1E8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6179881"/>
            <a:ext cx="936104" cy="30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51920" y="1864563"/>
            <a:ext cx="380766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2800" dirty="0"/>
              <a:t>RAID 5;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2800" dirty="0"/>
              <a:t>RAID 6;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2800" dirty="0"/>
              <a:t>RAID 10;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pt-BR" sz="2800" dirty="0"/>
              <a:t>RAID 0+1;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54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2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69400"/>
            <a:ext cx="50673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971600" y="836712"/>
            <a:ext cx="38884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RAID</a:t>
            </a:r>
            <a:endParaRPr lang="en-US" sz="440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1356F"/>
              </a:solidFill>
              <a:ea typeface="Segoe UI Symbol" pitchFamily="34" charset="0"/>
            </a:endParaRPr>
          </a:p>
        </p:txBody>
      </p:sp>
      <p:pic>
        <p:nvPicPr>
          <p:cNvPr id="1026" name="Picture 2" descr="RAID 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276872"/>
            <a:ext cx="2016224" cy="310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3568" y="2492896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err="1" smtClean="0"/>
              <a:t>Implenta</a:t>
            </a:r>
            <a:r>
              <a:rPr lang="pt-BR" dirty="0" smtClean="0"/>
              <a:t> o conceito de </a:t>
            </a:r>
            <a:r>
              <a:rPr lang="pt-BR" b="1" dirty="0" smtClean="0"/>
              <a:t>divisão </a:t>
            </a:r>
            <a:r>
              <a:rPr lang="pt-BR" dirty="0" smtClean="0"/>
              <a:t>dos dados através de um </a:t>
            </a:r>
            <a:r>
              <a:rPr lang="pt-BR" dirty="0" err="1" smtClean="0"/>
              <a:t>array</a:t>
            </a:r>
            <a:r>
              <a:rPr lang="pt-BR" dirty="0" smtClean="0"/>
              <a:t> de discos.</a:t>
            </a:r>
            <a:endParaRPr lang="pt-BR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25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Imagem 1" descr="Descrição: Descrição: Description: Descrição: Descrição: Descrição: cid:218471014@18032011-1E8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6179881"/>
            <a:ext cx="936104" cy="30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13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69400"/>
            <a:ext cx="50673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971600" y="836712"/>
            <a:ext cx="38884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RAID 0</a:t>
            </a:r>
            <a:endParaRPr lang="en-US" sz="440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1356F"/>
              </a:solidFill>
              <a:ea typeface="Segoe UI Symbo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1844824"/>
            <a:ext cx="799288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Vantagens: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pt-BR" dirty="0" smtClean="0"/>
              <a:t>Performance de I/O é melhorada;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pt-BR" dirty="0" smtClean="0"/>
              <a:t>Maior capacidade de armazenamento.</a:t>
            </a:r>
          </a:p>
          <a:p>
            <a:endParaRPr lang="pt-B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27584" y="3429000"/>
            <a:ext cx="2847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Desvantagens: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pt-BR" dirty="0"/>
              <a:t>Não tolera falhas;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2715" y="4797152"/>
            <a:ext cx="698477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Recomendações: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pt-BR" dirty="0" smtClean="0"/>
              <a:t>Nunca deve ser usado em ambientes críticos;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pt-BR" dirty="0" smtClean="0"/>
              <a:t>Em sistemas/aplicações onde ocorrem muita troca de dados.</a:t>
            </a:r>
            <a:endParaRPr lang="pt-BR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25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Imagem 1" descr="Descrição: Descrição: Description: Descrição: Descrição: Descrição: cid:218471014@18032011-1E8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6179881"/>
            <a:ext cx="936104" cy="30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12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69400"/>
            <a:ext cx="50673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971600" y="836712"/>
            <a:ext cx="38884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RAID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2492896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Implementa o conceito de </a:t>
            </a:r>
            <a:r>
              <a:rPr lang="pt-BR" b="1" dirty="0" smtClean="0"/>
              <a:t>espelhamento </a:t>
            </a:r>
            <a:r>
              <a:rPr lang="pt-BR" dirty="0" smtClean="0"/>
              <a:t>dos dados através de um </a:t>
            </a:r>
            <a:r>
              <a:rPr lang="pt-BR" dirty="0" err="1" smtClean="0"/>
              <a:t>array</a:t>
            </a:r>
            <a:r>
              <a:rPr lang="pt-BR" dirty="0" smtClean="0"/>
              <a:t> de discos.</a:t>
            </a:r>
            <a:endParaRPr lang="pt-BR" dirty="0"/>
          </a:p>
        </p:txBody>
      </p:sp>
      <p:pic>
        <p:nvPicPr>
          <p:cNvPr id="3074" name="Picture 2" descr="RAID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320" y="2276872"/>
            <a:ext cx="2017080" cy="31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25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Imagem 1" descr="Descrição: Descrição: Description: Descrição: Descrição: Descrição: cid:218471014@18032011-1E8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6179881"/>
            <a:ext cx="936104" cy="30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99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69400"/>
            <a:ext cx="50673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971600" y="836712"/>
            <a:ext cx="38884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6F"/>
                </a:solidFill>
                <a:ea typeface="Segoe UI Symbol" pitchFamily="34" charset="0"/>
              </a:rPr>
              <a:t>RAID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1844824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Vantagens: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pt-BR" dirty="0" smtClean="0"/>
              <a:t>As leituras são mais rápidas;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pt-BR" dirty="0" smtClean="0"/>
              <a:t>A falha de dados de um disco não causa perda de dados.</a:t>
            </a:r>
          </a:p>
          <a:p>
            <a:pPr>
              <a:lnSpc>
                <a:spcPct val="150000"/>
              </a:lnSpc>
            </a:pPr>
            <a:endParaRPr lang="pt-B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60499" y="3284984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Desvantagens: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pt-BR" dirty="0" smtClean="0"/>
              <a:t>O custo é mais elevado;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pt-BR" dirty="0" smtClean="0"/>
              <a:t>Performance na escrita é prejudicada.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4797152"/>
            <a:ext cx="698477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Recomendações: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pt-BR" dirty="0" smtClean="0"/>
              <a:t>Par </a:t>
            </a:r>
            <a:r>
              <a:rPr lang="pt-BR" dirty="0"/>
              <a:t>qualquer aplicação que requer alta disponibilidade</a:t>
            </a:r>
            <a:r>
              <a:rPr lang="pt-B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pt-BR" dirty="0" smtClean="0"/>
              <a:t>Em sistemas/aplicações mais leituras do que escrita.</a:t>
            </a:r>
            <a:endParaRPr lang="pt-BR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25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Imagem 1" descr="Descrição: Descrição: Description: Descrição: Descrição: Descrição: cid:218471014@18032011-1E8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96" y="6179881"/>
            <a:ext cx="936104" cy="30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68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6958</TotalTime>
  <Words>1353</Words>
  <Application>Microsoft Office PowerPoint</Application>
  <PresentationFormat>On-screen Show (4:3)</PresentationFormat>
  <Paragraphs>179</Paragraphs>
  <Slides>24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Urban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Candido Dontal Gonçalez</dc:creator>
  <cp:lastModifiedBy>Rafael Candido Dontal Gonçalez</cp:lastModifiedBy>
  <cp:revision>195</cp:revision>
  <dcterms:created xsi:type="dcterms:W3CDTF">2013-06-25T17:34:49Z</dcterms:created>
  <dcterms:modified xsi:type="dcterms:W3CDTF">2013-07-05T20:45:12Z</dcterms:modified>
</cp:coreProperties>
</file>