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09" r:id="rId12"/>
    <p:sldId id="313" r:id="rId13"/>
    <p:sldId id="318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30" r:id="rId23"/>
    <p:sldId id="323" r:id="rId24"/>
    <p:sldId id="324" r:id="rId25"/>
    <p:sldId id="325" r:id="rId26"/>
    <p:sldId id="326" r:id="rId27"/>
    <p:sldId id="327" r:id="rId28"/>
    <p:sldId id="328" r:id="rId29"/>
    <p:sldId id="329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Bodoni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50" charset="0"/>
      <p:regular r:id="rId40"/>
      <p:bold r:id="rId41"/>
      <p:italic r:id="rId42"/>
      <p:boldItalic r:id="rId43"/>
    </p:embeddedFont>
    <p:embeddedFont>
      <p:font typeface="Montserrat Black" panose="00000A00000000000000" pitchFamily="50" charset="0"/>
      <p:bold r:id="rId44"/>
      <p:boldItalic r:id="rId45"/>
    </p:embeddedFont>
    <p:embeddedFont>
      <p:font typeface="Montserrat ExtraBold" panose="00000900000000000000" pitchFamily="50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3D5D2-412E-4EC7-B213-F42931933E0B}">
  <a:tblStyle styleId="{A2C3D5D2-412E-4EC7-B213-F42931933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CA7D5-2205-4E93-975E-C4DC7A3A9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825" y="1215475"/>
            <a:ext cx="6746400" cy="20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0853" y="-78032"/>
            <a:ext cx="9220141" cy="5274278"/>
            <a:chOff x="238125" y="810400"/>
            <a:chExt cx="7122550" cy="4074375"/>
          </a:xfrm>
        </p:grpSpPr>
        <p:sp>
          <p:nvSpPr>
            <p:cNvPr id="12" name="Google Shape;12;p2"/>
            <p:cNvSpPr/>
            <p:nvPr/>
          </p:nvSpPr>
          <p:spPr>
            <a:xfrm>
              <a:off x="238125" y="839425"/>
              <a:ext cx="956600" cy="933575"/>
            </a:xfrm>
            <a:custGeom>
              <a:avLst/>
              <a:gdLst/>
              <a:ahLst/>
              <a:cxnLst/>
              <a:rect l="l" t="t" r="r" b="b"/>
              <a:pathLst>
                <a:path w="38264" h="37343" extrusionOk="0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68200" y="810400"/>
              <a:ext cx="3192475" cy="835800"/>
            </a:xfrm>
            <a:custGeom>
              <a:avLst/>
              <a:gdLst/>
              <a:ahLst/>
              <a:cxnLst/>
              <a:rect l="l" t="t" r="r" b="b"/>
              <a:pathLst>
                <a:path w="127699" h="33432" extrusionOk="0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00000" y="1035350"/>
              <a:ext cx="760675" cy="604875"/>
            </a:xfrm>
            <a:custGeom>
              <a:avLst/>
              <a:gdLst/>
              <a:ahLst/>
              <a:cxnLst/>
              <a:rect l="l" t="t" r="r" b="b"/>
              <a:pathLst>
                <a:path w="30427" h="24195" extrusionOk="0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67500" y="833400"/>
              <a:ext cx="455500" cy="812800"/>
            </a:xfrm>
            <a:custGeom>
              <a:avLst/>
              <a:gdLst/>
              <a:ahLst/>
              <a:cxnLst/>
              <a:rect l="l" t="t" r="r" b="b"/>
              <a:pathLst>
                <a:path w="18220" h="32512" extrusionOk="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2975" y="821925"/>
              <a:ext cx="777750" cy="610850"/>
            </a:xfrm>
            <a:custGeom>
              <a:avLst/>
              <a:gdLst/>
              <a:ahLst/>
              <a:cxnLst/>
              <a:rect l="l" t="t" r="r" b="b"/>
              <a:pathLst>
                <a:path w="31110" h="24434" extrusionOk="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18550" y="821925"/>
              <a:ext cx="1135025" cy="334250"/>
            </a:xfrm>
            <a:custGeom>
              <a:avLst/>
              <a:gdLst/>
              <a:ahLst/>
              <a:cxnLst/>
              <a:rect l="l" t="t" r="r" b="b"/>
              <a:pathLst>
                <a:path w="45401" h="13370" extrusionOk="0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18975" y="3766800"/>
              <a:ext cx="766225" cy="1111975"/>
            </a:xfrm>
            <a:custGeom>
              <a:avLst/>
              <a:gdLst/>
              <a:ahLst/>
              <a:cxnLst/>
              <a:rect l="l" t="t" r="r" b="b"/>
              <a:pathLst>
                <a:path w="30649" h="44479" extrusionOk="0">
                  <a:moveTo>
                    <a:pt x="1845" y="1"/>
                  </a:moveTo>
                  <a:lnTo>
                    <a:pt x="1" y="44478"/>
                  </a:lnTo>
                  <a:lnTo>
                    <a:pt x="30648" y="44478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25550" y="3766800"/>
              <a:ext cx="939550" cy="1111975"/>
            </a:xfrm>
            <a:custGeom>
              <a:avLst/>
              <a:gdLst/>
              <a:ahLst/>
              <a:cxnLst/>
              <a:rect l="l" t="t" r="r" b="b"/>
              <a:pathLst>
                <a:path w="37582" h="44479" extrusionOk="0">
                  <a:moveTo>
                    <a:pt x="37582" y="1"/>
                  </a:moveTo>
                  <a:lnTo>
                    <a:pt x="0" y="44478"/>
                  </a:lnTo>
                  <a:lnTo>
                    <a:pt x="35738" y="44478"/>
                  </a:lnTo>
                  <a:lnTo>
                    <a:pt x="37582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94625" y="2314650"/>
              <a:ext cx="2760525" cy="2564125"/>
            </a:xfrm>
            <a:custGeom>
              <a:avLst/>
              <a:gdLst/>
              <a:ahLst/>
              <a:cxnLst/>
              <a:rect l="l" t="t" r="r" b="b"/>
              <a:pathLst>
                <a:path w="110421" h="102565" extrusionOk="0">
                  <a:moveTo>
                    <a:pt x="110420" y="0"/>
                  </a:moveTo>
                  <a:lnTo>
                    <a:pt x="76306" y="20745"/>
                  </a:lnTo>
                  <a:lnTo>
                    <a:pt x="57626" y="55321"/>
                  </a:lnTo>
                  <a:lnTo>
                    <a:pt x="27661" y="58087"/>
                  </a:lnTo>
                  <a:lnTo>
                    <a:pt x="0" y="102564"/>
                  </a:lnTo>
                  <a:lnTo>
                    <a:pt x="110420" y="102343"/>
                  </a:lnTo>
                  <a:lnTo>
                    <a:pt x="110420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02275" y="2314650"/>
              <a:ext cx="852875" cy="846875"/>
            </a:xfrm>
            <a:custGeom>
              <a:avLst/>
              <a:gdLst/>
              <a:ahLst/>
              <a:cxnLst/>
              <a:rect l="l" t="t" r="r" b="b"/>
              <a:pathLst>
                <a:path w="34115" h="33875" extrusionOk="0">
                  <a:moveTo>
                    <a:pt x="34114" y="0"/>
                  </a:moveTo>
                  <a:lnTo>
                    <a:pt x="0" y="20745"/>
                  </a:lnTo>
                  <a:lnTo>
                    <a:pt x="34114" y="33875"/>
                  </a:lnTo>
                  <a:lnTo>
                    <a:pt x="3411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02275" y="2833275"/>
              <a:ext cx="852875" cy="743150"/>
            </a:xfrm>
            <a:custGeom>
              <a:avLst/>
              <a:gdLst/>
              <a:ahLst/>
              <a:cxnLst/>
              <a:rect l="l" t="t" r="r" b="b"/>
              <a:pathLst>
                <a:path w="34115" h="29726" extrusionOk="0">
                  <a:moveTo>
                    <a:pt x="0" y="0"/>
                  </a:moveTo>
                  <a:lnTo>
                    <a:pt x="6454" y="29726"/>
                  </a:lnTo>
                  <a:lnTo>
                    <a:pt x="34114" y="1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63625" y="3161500"/>
              <a:ext cx="691525" cy="916500"/>
            </a:xfrm>
            <a:custGeom>
              <a:avLst/>
              <a:gdLst/>
              <a:ahLst/>
              <a:cxnLst/>
              <a:rect l="l" t="t" r="r" b="b"/>
              <a:pathLst>
                <a:path w="27661" h="36660" extrusionOk="0">
                  <a:moveTo>
                    <a:pt x="27660" y="1"/>
                  </a:moveTo>
                  <a:lnTo>
                    <a:pt x="0" y="16597"/>
                  </a:lnTo>
                  <a:lnTo>
                    <a:pt x="27660" y="36660"/>
                  </a:lnTo>
                  <a:lnTo>
                    <a:pt x="27660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35275" y="2833275"/>
              <a:ext cx="628375" cy="864400"/>
            </a:xfrm>
            <a:custGeom>
              <a:avLst/>
              <a:gdLst/>
              <a:ahLst/>
              <a:cxnLst/>
              <a:rect l="l" t="t" r="r" b="b"/>
              <a:pathLst>
                <a:path w="25135" h="34576" extrusionOk="0">
                  <a:moveTo>
                    <a:pt x="18680" y="0"/>
                  </a:moveTo>
                  <a:lnTo>
                    <a:pt x="0" y="34576"/>
                  </a:lnTo>
                  <a:lnTo>
                    <a:pt x="25134" y="29726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04075" y="3576400"/>
              <a:ext cx="951075" cy="524650"/>
            </a:xfrm>
            <a:custGeom>
              <a:avLst/>
              <a:gdLst/>
              <a:ahLst/>
              <a:cxnLst/>
              <a:rect l="l" t="t" r="r" b="b"/>
              <a:pathLst>
                <a:path w="38043" h="20986" extrusionOk="0">
                  <a:moveTo>
                    <a:pt x="10382" y="1"/>
                  </a:moveTo>
                  <a:lnTo>
                    <a:pt x="0" y="20986"/>
                  </a:lnTo>
                  <a:lnTo>
                    <a:pt x="0" y="20986"/>
                  </a:lnTo>
                  <a:lnTo>
                    <a:pt x="38042" y="20064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04075" y="4077975"/>
              <a:ext cx="951075" cy="524200"/>
            </a:xfrm>
            <a:custGeom>
              <a:avLst/>
              <a:gdLst/>
              <a:ahLst/>
              <a:cxnLst/>
              <a:rect l="l" t="t" r="r" b="b"/>
              <a:pathLst>
                <a:path w="38043" h="20968" extrusionOk="0">
                  <a:moveTo>
                    <a:pt x="38042" y="1"/>
                  </a:moveTo>
                  <a:lnTo>
                    <a:pt x="0" y="923"/>
                  </a:lnTo>
                  <a:lnTo>
                    <a:pt x="24212" y="20967"/>
                  </a:lnTo>
                  <a:lnTo>
                    <a:pt x="38042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97300" y="3697650"/>
              <a:ext cx="806800" cy="403400"/>
            </a:xfrm>
            <a:custGeom>
              <a:avLst/>
              <a:gdLst/>
              <a:ahLst/>
              <a:cxnLst/>
              <a:rect l="l" t="t" r="r" b="b"/>
              <a:pathLst>
                <a:path w="32272" h="16136" extrusionOk="0">
                  <a:moveTo>
                    <a:pt x="17519" y="1"/>
                  </a:moveTo>
                  <a:lnTo>
                    <a:pt x="1" y="10825"/>
                  </a:lnTo>
                  <a:lnTo>
                    <a:pt x="32271" y="16136"/>
                  </a:lnTo>
                  <a:lnTo>
                    <a:pt x="17519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86125" y="3697650"/>
              <a:ext cx="749175" cy="270650"/>
            </a:xfrm>
            <a:custGeom>
              <a:avLst/>
              <a:gdLst/>
              <a:ahLst/>
              <a:cxnLst/>
              <a:rect l="l" t="t" r="r" b="b"/>
              <a:pathLst>
                <a:path w="29967" h="10826" extrusionOk="0">
                  <a:moveTo>
                    <a:pt x="29966" y="1"/>
                  </a:moveTo>
                  <a:lnTo>
                    <a:pt x="1" y="2767"/>
                  </a:lnTo>
                  <a:lnTo>
                    <a:pt x="12448" y="10825"/>
                  </a:lnTo>
                  <a:lnTo>
                    <a:pt x="29966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54175" y="3766800"/>
              <a:ext cx="743150" cy="697075"/>
            </a:xfrm>
            <a:custGeom>
              <a:avLst/>
              <a:gdLst/>
              <a:ahLst/>
              <a:cxnLst/>
              <a:rect l="l" t="t" r="r" b="b"/>
              <a:pathLst>
                <a:path w="29726" h="27883" extrusionOk="0">
                  <a:moveTo>
                    <a:pt x="17279" y="1"/>
                  </a:moveTo>
                  <a:lnTo>
                    <a:pt x="19" y="27852"/>
                  </a:lnTo>
                  <a:lnTo>
                    <a:pt x="19" y="27852"/>
                  </a:lnTo>
                  <a:cubicBezTo>
                    <a:pt x="888" y="26767"/>
                    <a:pt x="29726" y="8059"/>
                    <a:pt x="29726" y="8059"/>
                  </a:cubicBezTo>
                  <a:lnTo>
                    <a:pt x="17279" y="1"/>
                  </a:lnTo>
                  <a:close/>
                  <a:moveTo>
                    <a:pt x="19" y="27852"/>
                  </a:moveTo>
                  <a:lnTo>
                    <a:pt x="19" y="27852"/>
                  </a:lnTo>
                  <a:cubicBezTo>
                    <a:pt x="9" y="27864"/>
                    <a:pt x="3" y="27874"/>
                    <a:pt x="0" y="27882"/>
                  </a:cubicBezTo>
                  <a:lnTo>
                    <a:pt x="19" y="27852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97300" y="3968275"/>
              <a:ext cx="806800" cy="524625"/>
            </a:xfrm>
            <a:custGeom>
              <a:avLst/>
              <a:gdLst/>
              <a:ahLst/>
              <a:cxnLst/>
              <a:rect l="l" t="t" r="r" b="b"/>
              <a:pathLst>
                <a:path w="32272" h="20985" extrusionOk="0">
                  <a:moveTo>
                    <a:pt x="32269" y="5310"/>
                  </a:moveTo>
                  <a:lnTo>
                    <a:pt x="32271" y="5311"/>
                  </a:lnTo>
                  <a:cubicBezTo>
                    <a:pt x="32270" y="5311"/>
                    <a:pt x="32270" y="5311"/>
                    <a:pt x="32269" y="5310"/>
                  </a:cubicBezTo>
                  <a:close/>
                  <a:moveTo>
                    <a:pt x="1" y="0"/>
                  </a:moveTo>
                  <a:lnTo>
                    <a:pt x="9461" y="20985"/>
                  </a:lnTo>
                  <a:cubicBezTo>
                    <a:pt x="9461" y="20985"/>
                    <a:pt x="30569" y="5308"/>
                    <a:pt x="32237" y="5308"/>
                  </a:cubicBezTo>
                  <a:cubicBezTo>
                    <a:pt x="32248" y="5308"/>
                    <a:pt x="32259" y="5309"/>
                    <a:pt x="32269" y="5310"/>
                  </a:cubicBezTo>
                  <a:lnTo>
                    <a:pt x="32269" y="5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94625" y="4463850"/>
              <a:ext cx="1170050" cy="414925"/>
            </a:xfrm>
            <a:custGeom>
              <a:avLst/>
              <a:gdLst/>
              <a:ahLst/>
              <a:cxnLst/>
              <a:rect l="l" t="t" r="r" b="b"/>
              <a:pathLst>
                <a:path w="46802" h="16597" extrusionOk="0">
                  <a:moveTo>
                    <a:pt x="10382" y="0"/>
                  </a:moveTo>
                  <a:lnTo>
                    <a:pt x="0" y="16596"/>
                  </a:lnTo>
                  <a:lnTo>
                    <a:pt x="46802" y="1844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3800" y="4492875"/>
              <a:ext cx="1146550" cy="380375"/>
            </a:xfrm>
            <a:custGeom>
              <a:avLst/>
              <a:gdLst/>
              <a:ahLst/>
              <a:cxnLst/>
              <a:rect l="l" t="t" r="r" b="b"/>
              <a:pathLst>
                <a:path w="45862" h="15215" extrusionOk="0">
                  <a:moveTo>
                    <a:pt x="1" y="1"/>
                  </a:moveTo>
                  <a:lnTo>
                    <a:pt x="17519" y="15214"/>
                  </a:lnTo>
                  <a:lnTo>
                    <a:pt x="45862" y="23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59425" y="3859000"/>
              <a:ext cx="4345025" cy="1014250"/>
            </a:xfrm>
            <a:custGeom>
              <a:avLst/>
              <a:gdLst/>
              <a:ahLst/>
              <a:cxnLst/>
              <a:rect l="l" t="t" r="r" b="b"/>
              <a:pathLst>
                <a:path w="173801" h="40570" extrusionOk="0">
                  <a:moveTo>
                    <a:pt x="111564" y="1"/>
                  </a:moveTo>
                  <a:lnTo>
                    <a:pt x="92903" y="2527"/>
                  </a:lnTo>
                  <a:cubicBezTo>
                    <a:pt x="92903" y="2527"/>
                    <a:pt x="1" y="40569"/>
                    <a:pt x="702" y="40569"/>
                  </a:cubicBezTo>
                  <a:lnTo>
                    <a:pt x="173800" y="40569"/>
                  </a:lnTo>
                  <a:cubicBezTo>
                    <a:pt x="173800" y="40569"/>
                    <a:pt x="156743" y="11987"/>
                    <a:pt x="155821" y="11987"/>
                  </a:cubicBezTo>
                  <a:cubicBezTo>
                    <a:pt x="155139" y="11987"/>
                    <a:pt x="138764" y="20746"/>
                    <a:pt x="137620" y="21207"/>
                  </a:cubicBezTo>
                  <a:cubicBezTo>
                    <a:pt x="137616" y="21208"/>
                    <a:pt x="137610" y="21209"/>
                    <a:pt x="137604" y="21209"/>
                  </a:cubicBezTo>
                  <a:cubicBezTo>
                    <a:pt x="136441" y="21209"/>
                    <a:pt x="111564" y="1"/>
                    <a:pt x="111564" y="1"/>
                  </a:cubicBezTo>
                  <a:close/>
                </a:path>
              </a:pathLst>
            </a:custGeom>
            <a:solidFill>
              <a:srgbClr val="FED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36300" y="4158650"/>
              <a:ext cx="518650" cy="714600"/>
            </a:xfrm>
            <a:custGeom>
              <a:avLst/>
              <a:gdLst/>
              <a:ahLst/>
              <a:cxnLst/>
              <a:rect l="l" t="t" r="r" b="b"/>
              <a:pathLst>
                <a:path w="20746" h="28584" extrusionOk="0">
                  <a:moveTo>
                    <a:pt x="20746" y="1"/>
                  </a:moveTo>
                  <a:lnTo>
                    <a:pt x="2545" y="9221"/>
                  </a:lnTo>
                  <a:lnTo>
                    <a:pt x="1" y="28583"/>
                  </a:lnTo>
                  <a:lnTo>
                    <a:pt x="20746" y="1"/>
                  </a:lnTo>
                  <a:close/>
                </a:path>
              </a:pathLst>
            </a:custGeom>
            <a:solidFill>
              <a:srgbClr val="FB9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68200" y="3859000"/>
              <a:ext cx="968125" cy="1025775"/>
            </a:xfrm>
            <a:custGeom>
              <a:avLst/>
              <a:gdLst/>
              <a:ahLst/>
              <a:cxnLst/>
              <a:rect l="l" t="t" r="r" b="b"/>
              <a:pathLst>
                <a:path w="38725" h="41031" extrusionOk="0">
                  <a:moveTo>
                    <a:pt x="15213" y="1"/>
                  </a:moveTo>
                  <a:lnTo>
                    <a:pt x="0" y="40790"/>
                  </a:lnTo>
                  <a:lnTo>
                    <a:pt x="38725" y="41030"/>
                  </a:lnTo>
                  <a:cubicBezTo>
                    <a:pt x="38725" y="41030"/>
                    <a:pt x="16375" y="923"/>
                    <a:pt x="15213" y="1"/>
                  </a:cubicBez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76000" y="3859000"/>
              <a:ext cx="472550" cy="604875"/>
            </a:xfrm>
            <a:custGeom>
              <a:avLst/>
              <a:gdLst/>
              <a:ahLst/>
              <a:cxnLst/>
              <a:rect l="l" t="t" r="r" b="b"/>
              <a:pathLst>
                <a:path w="18902" h="24195" extrusionOk="0">
                  <a:moveTo>
                    <a:pt x="18901" y="1"/>
                  </a:moveTo>
                  <a:lnTo>
                    <a:pt x="0" y="2767"/>
                  </a:lnTo>
                  <a:lnTo>
                    <a:pt x="10142" y="24194"/>
                  </a:lnTo>
                  <a:lnTo>
                    <a:pt x="18901" y="1"/>
                  </a:lnTo>
                  <a:close/>
                </a:path>
              </a:pathLst>
            </a:custGeom>
            <a:solidFill>
              <a:srgbClr val="F7B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6000" y="3922175"/>
              <a:ext cx="933575" cy="541700"/>
            </a:xfrm>
            <a:custGeom>
              <a:avLst/>
              <a:gdLst/>
              <a:ahLst/>
              <a:cxnLst/>
              <a:rect l="l" t="t" r="r" b="b"/>
              <a:pathLst>
                <a:path w="37343" h="21668" extrusionOk="0">
                  <a:moveTo>
                    <a:pt x="27440" y="0"/>
                  </a:moveTo>
                  <a:lnTo>
                    <a:pt x="1" y="11304"/>
                  </a:lnTo>
                  <a:lnTo>
                    <a:pt x="37342" y="21667"/>
                  </a:lnTo>
                  <a:lnTo>
                    <a:pt x="27440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6000" y="4204750"/>
              <a:ext cx="933575" cy="680025"/>
            </a:xfrm>
            <a:custGeom>
              <a:avLst/>
              <a:gdLst/>
              <a:ahLst/>
              <a:cxnLst/>
              <a:rect l="l" t="t" r="r" b="b"/>
              <a:pathLst>
                <a:path w="37343" h="27201" extrusionOk="0">
                  <a:moveTo>
                    <a:pt x="1" y="1"/>
                  </a:moveTo>
                  <a:lnTo>
                    <a:pt x="31349" y="27200"/>
                  </a:lnTo>
                  <a:lnTo>
                    <a:pt x="37342" y="103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87100" y="4204750"/>
              <a:ext cx="1181125" cy="680025"/>
            </a:xfrm>
            <a:custGeom>
              <a:avLst/>
              <a:gdLst/>
              <a:ahLst/>
              <a:cxnLst/>
              <a:rect l="l" t="t" r="r" b="b"/>
              <a:pathLst>
                <a:path w="47245" h="27201" extrusionOk="0">
                  <a:moveTo>
                    <a:pt x="16357" y="1"/>
                  </a:moveTo>
                  <a:lnTo>
                    <a:pt x="0" y="27200"/>
                  </a:lnTo>
                  <a:lnTo>
                    <a:pt x="47244" y="26960"/>
                  </a:lnTo>
                  <a:lnTo>
                    <a:pt x="16357" y="1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76950" y="4204750"/>
              <a:ext cx="1619075" cy="680025"/>
            </a:xfrm>
            <a:custGeom>
              <a:avLst/>
              <a:gdLst/>
              <a:ahLst/>
              <a:cxnLst/>
              <a:rect l="l" t="t" r="r" b="b"/>
              <a:pathLst>
                <a:path w="64763" h="27201" extrusionOk="0">
                  <a:moveTo>
                    <a:pt x="64763" y="1"/>
                  </a:moveTo>
                  <a:lnTo>
                    <a:pt x="1" y="26739"/>
                  </a:lnTo>
                  <a:lnTo>
                    <a:pt x="48406" y="27200"/>
                  </a:lnTo>
                  <a:lnTo>
                    <a:pt x="64763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821925"/>
              <a:ext cx="5296050" cy="1198625"/>
            </a:xfrm>
            <a:custGeom>
              <a:avLst/>
              <a:gdLst/>
              <a:ahLst/>
              <a:cxnLst/>
              <a:rect l="l" t="t" r="r" b="b"/>
              <a:pathLst>
                <a:path w="211842" h="47945" extrusionOk="0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7425" y="821925"/>
              <a:ext cx="979650" cy="933550"/>
            </a:xfrm>
            <a:custGeom>
              <a:avLst/>
              <a:gdLst/>
              <a:ahLst/>
              <a:cxnLst/>
              <a:rect l="l" t="t" r="r" b="b"/>
              <a:pathLst>
                <a:path w="39186" h="37342" extrusionOk="0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46100" y="821075"/>
              <a:ext cx="1042825" cy="1199475"/>
            </a:xfrm>
            <a:custGeom>
              <a:avLst/>
              <a:gdLst/>
              <a:ahLst/>
              <a:cxnLst/>
              <a:rect l="l" t="t" r="r" b="b"/>
              <a:pathLst>
                <a:path w="41713" h="47979" extrusionOk="0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3550" y="821925"/>
              <a:ext cx="1735225" cy="628350"/>
            </a:xfrm>
            <a:custGeom>
              <a:avLst/>
              <a:gdLst/>
              <a:ahLst/>
              <a:cxnLst/>
              <a:rect l="l" t="t" r="r" b="b"/>
              <a:pathLst>
                <a:path w="69409" h="25134" extrusionOk="0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766800"/>
              <a:ext cx="732100" cy="1111975"/>
            </a:xfrm>
            <a:custGeom>
              <a:avLst/>
              <a:gdLst/>
              <a:ahLst/>
              <a:cxnLst/>
              <a:rect l="l" t="t" r="r" b="b"/>
              <a:pathLst>
                <a:path w="29284" h="44479" extrusionOk="0">
                  <a:moveTo>
                    <a:pt x="0" y="1"/>
                  </a:moveTo>
                  <a:lnTo>
                    <a:pt x="0" y="44478"/>
                  </a:lnTo>
                  <a:lnTo>
                    <a:pt x="29283" y="444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887600"/>
              <a:ext cx="703050" cy="928025"/>
            </a:xfrm>
            <a:custGeom>
              <a:avLst/>
              <a:gdLst/>
              <a:ahLst/>
              <a:cxnLst/>
              <a:rect l="l" t="t" r="r" b="b"/>
              <a:pathLst>
                <a:path w="28122" h="37121" extrusionOk="0">
                  <a:moveTo>
                    <a:pt x="0" y="0"/>
                  </a:moveTo>
                  <a:lnTo>
                    <a:pt x="0" y="37120"/>
                  </a:lnTo>
                  <a:lnTo>
                    <a:pt x="28121" y="20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778325"/>
              <a:ext cx="881925" cy="627925"/>
            </a:xfrm>
            <a:custGeom>
              <a:avLst/>
              <a:gdLst/>
              <a:ahLst/>
              <a:cxnLst/>
              <a:rect l="l" t="t" r="r" b="b"/>
              <a:pathLst>
                <a:path w="35277" h="25117" extrusionOk="0">
                  <a:moveTo>
                    <a:pt x="35276" y="1"/>
                  </a:moveTo>
                  <a:lnTo>
                    <a:pt x="0" y="4371"/>
                  </a:lnTo>
                  <a:lnTo>
                    <a:pt x="28121" y="25116"/>
                  </a:lnTo>
                  <a:lnTo>
                    <a:pt x="35276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265225"/>
              <a:ext cx="881925" cy="622400"/>
            </a:xfrm>
            <a:custGeom>
              <a:avLst/>
              <a:gdLst/>
              <a:ahLst/>
              <a:cxnLst/>
              <a:rect l="l" t="t" r="r" b="b"/>
              <a:pathLst>
                <a:path w="35277" h="24896" extrusionOk="0">
                  <a:moveTo>
                    <a:pt x="0" y="1"/>
                  </a:moveTo>
                  <a:lnTo>
                    <a:pt x="0" y="24895"/>
                  </a:lnTo>
                  <a:lnTo>
                    <a:pt x="35276" y="20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2769650"/>
              <a:ext cx="881925" cy="1008700"/>
            </a:xfrm>
            <a:custGeom>
              <a:avLst/>
              <a:gdLst/>
              <a:ahLst/>
              <a:cxnLst/>
              <a:rect l="l" t="t" r="r" b="b"/>
              <a:pathLst>
                <a:path w="35277" h="40348" extrusionOk="0">
                  <a:moveTo>
                    <a:pt x="0" y="1"/>
                  </a:moveTo>
                  <a:lnTo>
                    <a:pt x="0" y="19824"/>
                  </a:lnTo>
                  <a:lnTo>
                    <a:pt x="35276" y="40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67500" y="3103875"/>
              <a:ext cx="322725" cy="622375"/>
            </a:xfrm>
            <a:custGeom>
              <a:avLst/>
              <a:gdLst/>
              <a:ahLst/>
              <a:cxnLst/>
              <a:rect l="l" t="t" r="r" b="b"/>
              <a:pathLst>
                <a:path w="12909" h="24895" extrusionOk="0">
                  <a:moveTo>
                    <a:pt x="3467" y="1"/>
                  </a:moveTo>
                  <a:lnTo>
                    <a:pt x="0" y="24895"/>
                  </a:lnTo>
                  <a:lnTo>
                    <a:pt x="12909" y="15915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548525" y="3103875"/>
              <a:ext cx="305675" cy="622375"/>
            </a:xfrm>
            <a:custGeom>
              <a:avLst/>
              <a:gdLst/>
              <a:ahLst/>
              <a:cxnLst/>
              <a:rect l="l" t="t" r="r" b="b"/>
              <a:pathLst>
                <a:path w="12227" h="24895" extrusionOk="0">
                  <a:moveTo>
                    <a:pt x="12226" y="1"/>
                  </a:moveTo>
                  <a:lnTo>
                    <a:pt x="0" y="5533"/>
                  </a:lnTo>
                  <a:lnTo>
                    <a:pt x="8759" y="24895"/>
                  </a:lnTo>
                  <a:lnTo>
                    <a:pt x="12226" y="1"/>
                  </a:lnTo>
                  <a:close/>
                </a:path>
              </a:pathLst>
            </a:custGeom>
            <a:solidFill>
              <a:srgbClr val="FED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465775" y="3576400"/>
              <a:ext cx="189950" cy="317200"/>
            </a:xfrm>
            <a:custGeom>
              <a:avLst/>
              <a:gdLst/>
              <a:ahLst/>
              <a:cxnLst/>
              <a:rect l="l" t="t" r="r" b="b"/>
              <a:pathLst>
                <a:path w="7598" h="12688" extrusionOk="0">
                  <a:moveTo>
                    <a:pt x="0" y="1"/>
                  </a:moveTo>
                  <a:lnTo>
                    <a:pt x="0" y="6695"/>
                  </a:lnTo>
                  <a:lnTo>
                    <a:pt x="7598" y="12688"/>
                  </a:lnTo>
                  <a:lnTo>
                    <a:pt x="7598" y="126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65775" y="3576400"/>
              <a:ext cx="189950" cy="317200"/>
            </a:xfrm>
            <a:custGeom>
              <a:avLst/>
              <a:gdLst/>
              <a:ahLst/>
              <a:cxnLst/>
              <a:rect l="l" t="t" r="r" b="b"/>
              <a:pathLst>
                <a:path w="7598" h="12688" extrusionOk="0">
                  <a:moveTo>
                    <a:pt x="0" y="1"/>
                  </a:moveTo>
                  <a:lnTo>
                    <a:pt x="7598" y="12688"/>
                  </a:lnTo>
                  <a:lnTo>
                    <a:pt x="5532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28575" y="3103875"/>
              <a:ext cx="253575" cy="582275"/>
            </a:xfrm>
            <a:custGeom>
              <a:avLst/>
              <a:gdLst/>
              <a:ahLst/>
              <a:cxnLst/>
              <a:rect l="l" t="t" r="r" b="b"/>
              <a:pathLst>
                <a:path w="10143" h="23291" extrusionOk="0">
                  <a:moveTo>
                    <a:pt x="10143" y="1"/>
                  </a:moveTo>
                  <a:lnTo>
                    <a:pt x="2085" y="3689"/>
                  </a:lnTo>
                  <a:lnTo>
                    <a:pt x="1" y="23291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28575" y="3103875"/>
              <a:ext cx="472575" cy="582275"/>
            </a:xfrm>
            <a:custGeom>
              <a:avLst/>
              <a:gdLst/>
              <a:ahLst/>
              <a:cxnLst/>
              <a:rect l="l" t="t" r="r" b="b"/>
              <a:pathLst>
                <a:path w="18903" h="23291" extrusionOk="0">
                  <a:moveTo>
                    <a:pt x="10143" y="1"/>
                  </a:moveTo>
                  <a:lnTo>
                    <a:pt x="1" y="23291"/>
                  </a:lnTo>
                  <a:lnTo>
                    <a:pt x="18902" y="9922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726775" y="1997475"/>
              <a:ext cx="564750" cy="593800"/>
            </a:xfrm>
            <a:custGeom>
              <a:avLst/>
              <a:gdLst/>
              <a:ahLst/>
              <a:cxnLst/>
              <a:rect l="l" t="t" r="r" b="b"/>
              <a:pathLst>
                <a:path w="22590" h="23752" extrusionOk="0">
                  <a:moveTo>
                    <a:pt x="5994" y="0"/>
                  </a:moveTo>
                  <a:lnTo>
                    <a:pt x="0" y="23751"/>
                  </a:lnTo>
                  <a:lnTo>
                    <a:pt x="22590" y="7837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76600" y="1686300"/>
              <a:ext cx="414925" cy="507125"/>
            </a:xfrm>
            <a:custGeom>
              <a:avLst/>
              <a:gdLst/>
              <a:ahLst/>
              <a:cxnLst/>
              <a:rect l="l" t="t" r="r" b="b"/>
              <a:pathLst>
                <a:path w="16597" h="20285" extrusionOk="0">
                  <a:moveTo>
                    <a:pt x="16597" y="0"/>
                  </a:moveTo>
                  <a:lnTo>
                    <a:pt x="1" y="12447"/>
                  </a:lnTo>
                  <a:lnTo>
                    <a:pt x="16597" y="20284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rgbClr val="249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3550" y="1657725"/>
              <a:ext cx="437975" cy="339775"/>
            </a:xfrm>
            <a:custGeom>
              <a:avLst/>
              <a:gdLst/>
              <a:ahLst/>
              <a:cxnLst/>
              <a:rect l="l" t="t" r="r" b="b"/>
              <a:pathLst>
                <a:path w="17519" h="13591" extrusionOk="0">
                  <a:moveTo>
                    <a:pt x="0" y="0"/>
                  </a:moveTo>
                  <a:lnTo>
                    <a:pt x="923" y="13590"/>
                  </a:lnTo>
                  <a:lnTo>
                    <a:pt x="17519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B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26775" y="1657725"/>
              <a:ext cx="149850" cy="933550"/>
            </a:xfrm>
            <a:custGeom>
              <a:avLst/>
              <a:gdLst/>
              <a:ahLst/>
              <a:cxnLst/>
              <a:rect l="l" t="t" r="r" b="b"/>
              <a:pathLst>
                <a:path w="5994" h="37342" extrusionOk="0">
                  <a:moveTo>
                    <a:pt x="5071" y="0"/>
                  </a:moveTo>
                  <a:lnTo>
                    <a:pt x="0" y="37341"/>
                  </a:lnTo>
                  <a:lnTo>
                    <a:pt x="5994" y="13590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7D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lateral diamonds 1">
  <p:cSld name="BLANK_1_1_1_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3"/>
          <p:cNvGrpSpPr/>
          <p:nvPr/>
        </p:nvGrpSpPr>
        <p:grpSpPr>
          <a:xfrm>
            <a:off x="-55763" y="-120843"/>
            <a:ext cx="3847741" cy="1271243"/>
            <a:chOff x="4070650" y="2144975"/>
            <a:chExt cx="1043625" cy="344800"/>
          </a:xfrm>
        </p:grpSpPr>
        <p:sp>
          <p:nvSpPr>
            <p:cNvPr id="382" name="Google Shape;382;p23"/>
            <p:cNvSpPr/>
            <p:nvPr/>
          </p:nvSpPr>
          <p:spPr>
            <a:xfrm>
              <a:off x="4691500" y="2144975"/>
              <a:ext cx="195825" cy="284825"/>
            </a:xfrm>
            <a:custGeom>
              <a:avLst/>
              <a:gdLst/>
              <a:ahLst/>
              <a:cxnLst/>
              <a:rect l="l" t="t" r="r" b="b"/>
              <a:pathLst>
                <a:path w="7833" h="11393" extrusionOk="0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873950" y="2144975"/>
              <a:ext cx="240325" cy="284825"/>
            </a:xfrm>
            <a:custGeom>
              <a:avLst/>
              <a:gdLst/>
              <a:ahLst/>
              <a:cxnLst/>
              <a:rect l="l" t="t" r="r" b="b"/>
              <a:pathLst>
                <a:path w="9613" h="11393" extrusionOk="0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070650" y="2149425"/>
              <a:ext cx="429525" cy="284825"/>
            </a:xfrm>
            <a:custGeom>
              <a:avLst/>
              <a:gdLst/>
              <a:ahLst/>
              <a:cxnLst/>
              <a:rect l="l" t="t" r="r" b="b"/>
              <a:pathLst>
                <a:path w="17181" h="11393" extrusionOk="0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092900" y="2149425"/>
              <a:ext cx="360475" cy="273600"/>
            </a:xfrm>
            <a:custGeom>
              <a:avLst/>
              <a:gdLst/>
              <a:ahLst/>
              <a:cxnLst/>
              <a:rect l="l" t="t" r="r" b="b"/>
              <a:pathLst>
                <a:path w="14419" h="10944" extrusionOk="0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253100" y="2149425"/>
              <a:ext cx="242625" cy="340350"/>
            </a:xfrm>
            <a:custGeom>
              <a:avLst/>
              <a:gdLst/>
              <a:ahLst/>
              <a:cxnLst/>
              <a:rect l="l" t="t" r="r" b="b"/>
              <a:pathLst>
                <a:path w="9705" h="13614" extrusionOk="0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53350" y="2149425"/>
              <a:ext cx="240325" cy="340350"/>
            </a:xfrm>
            <a:custGeom>
              <a:avLst/>
              <a:gdLst/>
              <a:ahLst/>
              <a:cxnLst/>
              <a:rect l="l" t="t" r="r" b="b"/>
              <a:pathLst>
                <a:path w="9613" h="13614" extrusionOk="0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495700" y="2149425"/>
              <a:ext cx="389300" cy="340350"/>
            </a:xfrm>
            <a:custGeom>
              <a:avLst/>
              <a:gdLst/>
              <a:ahLst/>
              <a:cxnLst/>
              <a:rect l="l" t="t" r="r" b="b"/>
              <a:pathLst>
                <a:path w="15572" h="13614" extrusionOk="0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415419" y="1763258"/>
            <a:ext cx="36048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subTitle" idx="1"/>
          </p:nvPr>
        </p:nvSpPr>
        <p:spPr>
          <a:xfrm>
            <a:off x="415425" y="1996925"/>
            <a:ext cx="3279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3287" y="-285673"/>
            <a:ext cx="4226063" cy="5714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664" y="3000166"/>
            <a:ext cx="8572310" cy="1857305"/>
          </a:xfrm>
        </p:spPr>
        <p:txBody>
          <a:bodyPr anchor="b">
            <a:noAutofit/>
          </a:bodyPr>
          <a:lstStyle>
            <a:lvl1pPr algn="l">
              <a:defRPr sz="4762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286209"/>
            <a:ext cx="8571948" cy="856830"/>
          </a:xfrm>
        </p:spPr>
        <p:txBody>
          <a:bodyPr anchor="t">
            <a:noAutofit/>
          </a:bodyPr>
          <a:lstStyle>
            <a:lvl1pPr algn="l">
              <a:defRPr lang="en-US" sz="3175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84096" y="2428879"/>
            <a:ext cx="1973878" cy="2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4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40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37" y="286030"/>
            <a:ext cx="8572137" cy="457144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44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5738" y="-285673"/>
            <a:ext cx="4228922" cy="5714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286031"/>
            <a:ext cx="8571948" cy="4571439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86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8150952" y="3831641"/>
            <a:ext cx="993042" cy="548350"/>
          </a:xfrm>
          <a:custGeom>
            <a:avLst/>
            <a:gdLst/>
            <a:ahLst/>
            <a:cxnLst/>
            <a:rect l="l" t="t" r="r" b="b"/>
            <a:pathLst>
              <a:path w="11927" h="6586" extrusionOk="0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307463" y="1007763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4307463" y="2122263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ldNum" idx="12"/>
          </p:nvPr>
        </p:nvSpPr>
        <p:spPr>
          <a:xfrm>
            <a:off x="8548658" y="47171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3438242" y="3038418"/>
            <a:ext cx="1489188" cy="2149024"/>
          </a:xfrm>
          <a:custGeom>
            <a:avLst/>
            <a:gdLst/>
            <a:ahLst/>
            <a:cxnLst/>
            <a:rect l="l" t="t" r="r" b="b"/>
            <a:pathLst>
              <a:path w="17886" h="25811" extrusionOk="0">
                <a:moveTo>
                  <a:pt x="1068" y="1"/>
                </a:moveTo>
                <a:lnTo>
                  <a:pt x="0" y="25810"/>
                </a:lnTo>
                <a:lnTo>
                  <a:pt x="17885" y="25810"/>
                </a:lnTo>
                <a:lnTo>
                  <a:pt x="1068" y="1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719079" y="3038418"/>
            <a:ext cx="1808157" cy="2149024"/>
          </a:xfrm>
          <a:custGeom>
            <a:avLst/>
            <a:gdLst/>
            <a:ahLst/>
            <a:cxnLst/>
            <a:rect l="l" t="t" r="r" b="b"/>
            <a:pathLst>
              <a:path w="21717" h="25811" extrusionOk="0">
                <a:moveTo>
                  <a:pt x="21716" y="1"/>
                </a:moveTo>
                <a:lnTo>
                  <a:pt x="1" y="25810"/>
                </a:lnTo>
                <a:lnTo>
                  <a:pt x="20648" y="25810"/>
                </a:lnTo>
                <a:lnTo>
                  <a:pt x="21716" y="1"/>
                </a:lnTo>
                <a:close/>
              </a:path>
            </a:pathLst>
          </a:custGeom>
          <a:solidFill>
            <a:srgbClr val="0FB9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312602" y="3890922"/>
            <a:ext cx="2282406" cy="1311345"/>
          </a:xfrm>
          <a:custGeom>
            <a:avLst/>
            <a:gdLst/>
            <a:ahLst/>
            <a:cxnLst/>
            <a:rect l="l" t="t" r="r" b="b"/>
            <a:pathLst>
              <a:path w="27413" h="15750" extrusionOk="0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971067" y="3890922"/>
            <a:ext cx="3127079" cy="1311345"/>
          </a:xfrm>
          <a:custGeom>
            <a:avLst/>
            <a:gdLst/>
            <a:ahLst/>
            <a:cxnLst/>
            <a:rect l="l" t="t" r="r" b="b"/>
            <a:pathLst>
              <a:path w="37558" h="15750" extrusionOk="0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-55750" y="2999343"/>
            <a:ext cx="1422747" cy="2149024"/>
          </a:xfrm>
          <a:custGeom>
            <a:avLst/>
            <a:gdLst/>
            <a:ahLst/>
            <a:cxnLst/>
            <a:rect l="l" t="t" r="r" b="b"/>
            <a:pathLst>
              <a:path w="17088" h="25811" extrusionOk="0">
                <a:moveTo>
                  <a:pt x="0" y="1"/>
                </a:moveTo>
                <a:lnTo>
                  <a:pt x="0" y="25810"/>
                </a:lnTo>
                <a:lnTo>
                  <a:pt x="17088" y="25810"/>
                </a:lnTo>
                <a:lnTo>
                  <a:pt x="0" y="1"/>
                </a:lnTo>
                <a:close/>
              </a:path>
            </a:pathLst>
          </a:custGeom>
          <a:solidFill>
            <a:srgbClr val="B07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-55750" y="3236469"/>
            <a:ext cx="1363466" cy="1793337"/>
          </a:xfrm>
          <a:custGeom>
            <a:avLst/>
            <a:gdLst/>
            <a:ahLst/>
            <a:cxnLst/>
            <a:rect l="l" t="t" r="r" b="b"/>
            <a:pathLst>
              <a:path w="16376" h="21539" extrusionOk="0">
                <a:moveTo>
                  <a:pt x="0" y="1"/>
                </a:moveTo>
                <a:lnTo>
                  <a:pt x="0" y="21538"/>
                </a:lnTo>
                <a:lnTo>
                  <a:pt x="16376" y="12019"/>
                </a:lnTo>
                <a:lnTo>
                  <a:pt x="0" y="1"/>
                </a:lnTo>
                <a:close/>
              </a:path>
            </a:pathLst>
          </a:custGeom>
          <a:solidFill>
            <a:srgbClr val="EB3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-55750" y="3028984"/>
            <a:ext cx="1704332" cy="1208269"/>
          </a:xfrm>
          <a:custGeom>
            <a:avLst/>
            <a:gdLst/>
            <a:ahLst/>
            <a:cxnLst/>
            <a:rect l="l" t="t" r="r" b="b"/>
            <a:pathLst>
              <a:path w="20470" h="14512" extrusionOk="0">
                <a:moveTo>
                  <a:pt x="20470" y="1"/>
                </a:moveTo>
                <a:lnTo>
                  <a:pt x="0" y="2493"/>
                </a:lnTo>
                <a:lnTo>
                  <a:pt x="16376" y="14511"/>
                </a:lnTo>
                <a:lnTo>
                  <a:pt x="20470" y="1"/>
                </a:lnTo>
                <a:close/>
              </a:path>
            </a:pathLst>
          </a:custGeom>
          <a:solidFill>
            <a:srgbClr val="BD89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-55750" y="2036103"/>
            <a:ext cx="1704332" cy="1200443"/>
          </a:xfrm>
          <a:custGeom>
            <a:avLst/>
            <a:gdLst/>
            <a:ahLst/>
            <a:cxnLst/>
            <a:rect l="l" t="t" r="r" b="b"/>
            <a:pathLst>
              <a:path w="20470" h="14418" extrusionOk="0">
                <a:moveTo>
                  <a:pt x="0" y="0"/>
                </a:moveTo>
                <a:lnTo>
                  <a:pt x="0" y="14418"/>
                </a:lnTo>
                <a:lnTo>
                  <a:pt x="20470" y="11926"/>
                </a:lnTo>
                <a:lnTo>
                  <a:pt x="0" y="0"/>
                </a:lnTo>
                <a:close/>
              </a:path>
            </a:pathLst>
          </a:custGeom>
          <a:solidFill>
            <a:srgbClr val="EB3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55750" y="1080522"/>
            <a:ext cx="1704332" cy="1948534"/>
          </a:xfrm>
          <a:custGeom>
            <a:avLst/>
            <a:gdLst/>
            <a:ahLst/>
            <a:cxnLst/>
            <a:rect l="l" t="t" r="r" b="b"/>
            <a:pathLst>
              <a:path w="20470" h="23403" extrusionOk="0">
                <a:moveTo>
                  <a:pt x="0" y="0"/>
                </a:moveTo>
                <a:lnTo>
                  <a:pt x="0" y="11477"/>
                </a:lnTo>
                <a:lnTo>
                  <a:pt x="20470" y="23403"/>
                </a:lnTo>
                <a:lnTo>
                  <a:pt x="0" y="0"/>
                </a:lnTo>
                <a:close/>
              </a:path>
            </a:pathLst>
          </a:custGeom>
          <a:solidFill>
            <a:srgbClr val="BD89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793223" y="161655"/>
            <a:ext cx="385411" cy="1222423"/>
          </a:xfrm>
          <a:custGeom>
            <a:avLst/>
            <a:gdLst/>
            <a:ahLst/>
            <a:cxnLst/>
            <a:rect l="l" t="t" r="r" b="b"/>
            <a:pathLst>
              <a:path w="4629" h="14682" extrusionOk="0">
                <a:moveTo>
                  <a:pt x="2585" y="0"/>
                </a:moveTo>
                <a:lnTo>
                  <a:pt x="1" y="6230"/>
                </a:lnTo>
                <a:lnTo>
                  <a:pt x="4629" y="14681"/>
                </a:lnTo>
                <a:lnTo>
                  <a:pt x="2585" y="0"/>
                </a:lnTo>
                <a:close/>
              </a:path>
            </a:pathLst>
          </a:custGeom>
          <a:solidFill>
            <a:srgbClr val="0FB9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3008451" y="161655"/>
            <a:ext cx="415051" cy="1222423"/>
          </a:xfrm>
          <a:custGeom>
            <a:avLst/>
            <a:gdLst/>
            <a:ahLst/>
            <a:cxnLst/>
            <a:rect l="l" t="t" r="r" b="b"/>
            <a:pathLst>
              <a:path w="4985" h="14682" extrusionOk="0">
                <a:moveTo>
                  <a:pt x="0" y="0"/>
                </a:moveTo>
                <a:lnTo>
                  <a:pt x="2044" y="14681"/>
                </a:lnTo>
                <a:lnTo>
                  <a:pt x="4984" y="2136"/>
                </a:lnTo>
                <a:lnTo>
                  <a:pt x="0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1304109" y="976775"/>
            <a:ext cx="1319089" cy="1941457"/>
            <a:chOff x="1304109" y="976775"/>
            <a:chExt cx="1319089" cy="1941457"/>
          </a:xfrm>
        </p:grpSpPr>
        <p:sp>
          <p:nvSpPr>
            <p:cNvPr id="77" name="Google Shape;77;p3"/>
            <p:cNvSpPr/>
            <p:nvPr/>
          </p:nvSpPr>
          <p:spPr>
            <a:xfrm>
              <a:off x="1304109" y="991595"/>
              <a:ext cx="1133502" cy="1926636"/>
            </a:xfrm>
            <a:custGeom>
              <a:avLst/>
              <a:gdLst/>
              <a:ahLst/>
              <a:cxnLst/>
              <a:rect l="l" t="t" r="r" b="b"/>
              <a:pathLst>
                <a:path w="13614" h="23140" extrusionOk="0">
                  <a:moveTo>
                    <a:pt x="2493" y="0"/>
                  </a:moveTo>
                  <a:lnTo>
                    <a:pt x="1" y="8451"/>
                  </a:lnTo>
                  <a:lnTo>
                    <a:pt x="13614" y="23139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1594" y="976775"/>
              <a:ext cx="1111604" cy="1941457"/>
            </a:xfrm>
            <a:custGeom>
              <a:avLst/>
              <a:gdLst/>
              <a:ahLst/>
              <a:cxnLst/>
              <a:rect l="l" t="t" r="r" b="b"/>
              <a:pathLst>
                <a:path w="13351" h="23318" extrusionOk="0">
                  <a:moveTo>
                    <a:pt x="13350" y="0"/>
                  </a:moveTo>
                  <a:lnTo>
                    <a:pt x="1" y="178"/>
                  </a:lnTo>
                  <a:lnTo>
                    <a:pt x="11122" y="23317"/>
                  </a:lnTo>
                  <a:lnTo>
                    <a:pt x="13350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>
            <a:off x="6254028" y="2512628"/>
            <a:ext cx="2889955" cy="2682471"/>
          </a:xfrm>
          <a:custGeom>
            <a:avLst/>
            <a:gdLst/>
            <a:ahLst/>
            <a:cxnLst/>
            <a:rect l="l" t="t" r="r" b="b"/>
            <a:pathLst>
              <a:path w="34710" h="32218" extrusionOk="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8246951" y="2512628"/>
            <a:ext cx="897043" cy="889300"/>
          </a:xfrm>
          <a:custGeom>
            <a:avLst/>
            <a:gdLst/>
            <a:ahLst/>
            <a:cxnLst/>
            <a:rect l="l" t="t" r="r" b="b"/>
            <a:pathLst>
              <a:path w="10774" h="10681" extrusionOk="0">
                <a:moveTo>
                  <a:pt x="10773" y="1"/>
                </a:moveTo>
                <a:lnTo>
                  <a:pt x="1" y="6586"/>
                </a:lnTo>
                <a:lnTo>
                  <a:pt x="10773" y="10680"/>
                </a:lnTo>
                <a:lnTo>
                  <a:pt x="10773" y="1"/>
                </a:lnTo>
                <a:close/>
              </a:path>
            </a:pathLst>
          </a:custGeom>
          <a:solidFill>
            <a:srgbClr val="0984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8246951" y="3060982"/>
            <a:ext cx="897043" cy="770738"/>
          </a:xfrm>
          <a:custGeom>
            <a:avLst/>
            <a:gdLst/>
            <a:ahLst/>
            <a:cxnLst/>
            <a:rect l="l" t="t" r="r" b="b"/>
            <a:pathLst>
              <a:path w="10774" h="9257" extrusionOk="0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417719" y="3401850"/>
            <a:ext cx="726277" cy="955658"/>
          </a:xfrm>
          <a:custGeom>
            <a:avLst/>
            <a:gdLst/>
            <a:ahLst/>
            <a:cxnLst/>
            <a:rect l="l" t="t" r="r" b="b"/>
            <a:pathLst>
              <a:path w="8723" h="11478" extrusionOk="0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765623" y="3060982"/>
            <a:ext cx="652176" cy="904120"/>
          </a:xfrm>
          <a:custGeom>
            <a:avLst/>
            <a:gdLst/>
            <a:ahLst/>
            <a:cxnLst/>
            <a:rect l="l" t="t" r="r" b="b"/>
            <a:pathLst>
              <a:path w="7833" h="10859" extrusionOk="0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150952" y="4357431"/>
            <a:ext cx="993042" cy="548434"/>
          </a:xfrm>
          <a:custGeom>
            <a:avLst/>
            <a:gdLst/>
            <a:ahLst/>
            <a:cxnLst/>
            <a:rect l="l" t="t" r="r" b="b"/>
            <a:pathLst>
              <a:path w="11927" h="6587" extrusionOk="0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306191" y="3965024"/>
            <a:ext cx="844839" cy="414968"/>
          </a:xfrm>
          <a:custGeom>
            <a:avLst/>
            <a:gdLst/>
            <a:ahLst/>
            <a:cxnLst/>
            <a:rect l="l" t="t" r="r" b="b"/>
            <a:pathLst>
              <a:path w="10147" h="4984" extrusionOk="0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6980143" y="3965024"/>
            <a:ext cx="785558" cy="281669"/>
          </a:xfrm>
          <a:custGeom>
            <a:avLst/>
            <a:gdLst/>
            <a:ahLst/>
            <a:cxnLst/>
            <a:rect l="l" t="t" r="r" b="b"/>
            <a:pathLst>
              <a:path w="9435" h="3383" extrusionOk="0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6527872" y="4031383"/>
            <a:ext cx="778398" cy="726277"/>
          </a:xfrm>
          <a:custGeom>
            <a:avLst/>
            <a:gdLst/>
            <a:ahLst/>
            <a:cxnLst/>
            <a:rect l="l" t="t" r="r" b="b"/>
            <a:pathLst>
              <a:path w="9349" h="8723" extrusionOk="0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7306191" y="4246611"/>
            <a:ext cx="844839" cy="540690"/>
          </a:xfrm>
          <a:custGeom>
            <a:avLst/>
            <a:gdLst/>
            <a:ahLst/>
            <a:cxnLst/>
            <a:rect l="l" t="t" r="r" b="b"/>
            <a:pathLst>
              <a:path w="10147" h="6494" extrusionOk="0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6254028" y="4742760"/>
            <a:ext cx="1230083" cy="429871"/>
          </a:xfrm>
          <a:custGeom>
            <a:avLst/>
            <a:gdLst/>
            <a:ahLst/>
            <a:cxnLst/>
            <a:rect l="l" t="t" r="r" b="b"/>
            <a:pathLst>
              <a:path w="14774" h="5163" extrusionOk="0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7550477" y="4772401"/>
            <a:ext cx="1200443" cy="400231"/>
          </a:xfrm>
          <a:custGeom>
            <a:avLst/>
            <a:gdLst/>
            <a:ahLst/>
            <a:cxnLst/>
            <a:rect l="l" t="t" r="r" b="b"/>
            <a:pathLst>
              <a:path w="14418" h="4807" extrusionOk="0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3290038" y="4128048"/>
            <a:ext cx="4549743" cy="1059400"/>
          </a:xfrm>
          <a:custGeom>
            <a:avLst/>
            <a:gdLst/>
            <a:ahLst/>
            <a:cxnLst/>
            <a:rect l="l" t="t" r="r" b="b"/>
            <a:pathLst>
              <a:path w="54645" h="12724" extrusionOk="0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6824280" y="4439193"/>
            <a:ext cx="541273" cy="748258"/>
          </a:xfrm>
          <a:custGeom>
            <a:avLst/>
            <a:gdLst/>
            <a:ahLst/>
            <a:cxnLst/>
            <a:rect l="l" t="t" r="r" b="b"/>
            <a:pathLst>
              <a:path w="6501" h="8987" extrusionOk="0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5809417" y="4128048"/>
            <a:ext cx="1014939" cy="1074221"/>
          </a:xfrm>
          <a:custGeom>
            <a:avLst/>
            <a:gdLst/>
            <a:ahLst/>
            <a:cxnLst/>
            <a:rect l="l" t="t" r="r" b="b"/>
            <a:pathLst>
              <a:path w="12190" h="12902" extrusionOk="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5712752" y="4128048"/>
            <a:ext cx="496896" cy="629612"/>
          </a:xfrm>
          <a:custGeom>
            <a:avLst/>
            <a:gdLst/>
            <a:ahLst/>
            <a:cxnLst/>
            <a:rect l="l" t="t" r="r" b="b"/>
            <a:pathLst>
              <a:path w="5968" h="7562" extrusionOk="0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5001458" y="4194407"/>
            <a:ext cx="978138" cy="563254"/>
          </a:xfrm>
          <a:custGeom>
            <a:avLst/>
            <a:gdLst/>
            <a:ahLst/>
            <a:cxnLst/>
            <a:rect l="l" t="t" r="r" b="b"/>
            <a:pathLst>
              <a:path w="11748" h="6765" extrusionOk="0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001458" y="4490814"/>
            <a:ext cx="978138" cy="711457"/>
          </a:xfrm>
          <a:custGeom>
            <a:avLst/>
            <a:gdLst/>
            <a:ahLst/>
            <a:cxnLst/>
            <a:rect l="l" t="t" r="r" b="b"/>
            <a:pathLst>
              <a:path w="11748" h="8545" extrusionOk="0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4571667" y="4490814"/>
            <a:ext cx="1237826" cy="711457"/>
          </a:xfrm>
          <a:custGeom>
            <a:avLst/>
            <a:gdLst/>
            <a:ahLst/>
            <a:cxnLst/>
            <a:rect l="l" t="t" r="r" b="b"/>
            <a:pathLst>
              <a:path w="14867" h="8545" extrusionOk="0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3008450" y="4366550"/>
            <a:ext cx="2129246" cy="835722"/>
          </a:xfrm>
          <a:custGeom>
            <a:avLst/>
            <a:gdLst/>
            <a:ahLst/>
            <a:cxnLst/>
            <a:rect l="l" t="t" r="r" b="b"/>
            <a:pathLst>
              <a:path w="20378" h="8545" extrusionOk="0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101" name="Google Shape;101;p4"/>
            <p:cNvSpPr/>
            <p:nvPr/>
          </p:nvSpPr>
          <p:spPr>
            <a:xfrm>
              <a:off x="791125" y="1450800"/>
              <a:ext cx="369350" cy="360450"/>
            </a:xfrm>
            <a:custGeom>
              <a:avLst/>
              <a:gdLst/>
              <a:ahLst/>
              <a:cxnLst/>
              <a:rect l="l" t="t" r="r" b="b"/>
              <a:pathLst>
                <a:path w="14774" h="14418" extrusionOk="0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308525" y="1499750"/>
              <a:ext cx="1232625" cy="322550"/>
            </a:xfrm>
            <a:custGeom>
              <a:avLst/>
              <a:gdLst/>
              <a:ahLst/>
              <a:cxnLst/>
              <a:rect l="l" t="t" r="r" b="b"/>
              <a:pathLst>
                <a:path w="49305" h="12902" extrusionOk="0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47425" y="1504200"/>
              <a:ext cx="293725" cy="233550"/>
            </a:xfrm>
            <a:custGeom>
              <a:avLst/>
              <a:gdLst/>
              <a:ahLst/>
              <a:cxnLst/>
              <a:rect l="l" t="t" r="r" b="b"/>
              <a:pathLst>
                <a:path w="11749" h="9342" extrusionOk="0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539900" y="1499750"/>
              <a:ext cx="175900" cy="315950"/>
            </a:xfrm>
            <a:custGeom>
              <a:avLst/>
              <a:gdLst/>
              <a:ahLst/>
              <a:cxnLst/>
              <a:rect l="l" t="t" r="r" b="b"/>
              <a:pathLst>
                <a:path w="7036" h="12638" extrusionOk="0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715775" y="1581975"/>
              <a:ext cx="300300" cy="235875"/>
            </a:xfrm>
            <a:custGeom>
              <a:avLst/>
              <a:gdLst/>
              <a:ahLst/>
              <a:cxnLst/>
              <a:rect l="l" t="t" r="r" b="b"/>
              <a:pathLst>
                <a:path w="12012" h="9435" extrusionOk="0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907100" y="1691075"/>
              <a:ext cx="440575" cy="126775"/>
            </a:xfrm>
            <a:custGeom>
              <a:avLst/>
              <a:gdLst/>
              <a:ahLst/>
              <a:cxnLst/>
              <a:rect l="l" t="t" r="r" b="b"/>
              <a:pathLst>
                <a:path w="17623" h="5071" extrusionOk="0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91125" y="1357350"/>
              <a:ext cx="2044825" cy="460500"/>
            </a:xfrm>
            <a:custGeom>
              <a:avLst/>
              <a:gdLst/>
              <a:ahLst/>
              <a:cxnLst/>
              <a:rect l="l" t="t" r="r" b="b"/>
              <a:pathLst>
                <a:path w="81793" h="18420" extrusionOk="0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22500" y="1459700"/>
              <a:ext cx="378275" cy="358150"/>
            </a:xfrm>
            <a:custGeom>
              <a:avLst/>
              <a:gdLst/>
              <a:ahLst/>
              <a:cxnLst/>
              <a:rect l="l" t="t" r="r" b="b"/>
              <a:pathLst>
                <a:path w="15131" h="14326" extrusionOk="0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411950" y="1357350"/>
              <a:ext cx="402650" cy="460825"/>
            </a:xfrm>
            <a:custGeom>
              <a:avLst/>
              <a:gdLst/>
              <a:ahLst/>
              <a:cxnLst/>
              <a:rect l="l" t="t" r="r" b="b"/>
              <a:pathLst>
                <a:path w="16106" h="18433" extrusionOk="0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916825" y="1577525"/>
              <a:ext cx="669925" cy="240325"/>
            </a:xfrm>
            <a:custGeom>
              <a:avLst/>
              <a:gdLst/>
              <a:ahLst/>
              <a:cxnLst/>
              <a:rect l="l" t="t" r="r" b="b"/>
              <a:pathLst>
                <a:path w="26797" h="9613" extrusionOk="0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-55763" y="-120843"/>
            <a:ext cx="3847741" cy="1271243"/>
            <a:chOff x="4070650" y="2144975"/>
            <a:chExt cx="1043625" cy="344800"/>
          </a:xfrm>
        </p:grpSpPr>
        <p:sp>
          <p:nvSpPr>
            <p:cNvPr id="112" name="Google Shape;112;p4"/>
            <p:cNvSpPr/>
            <p:nvPr/>
          </p:nvSpPr>
          <p:spPr>
            <a:xfrm>
              <a:off x="4691500" y="2144975"/>
              <a:ext cx="195825" cy="284825"/>
            </a:xfrm>
            <a:custGeom>
              <a:avLst/>
              <a:gdLst/>
              <a:ahLst/>
              <a:cxnLst/>
              <a:rect l="l" t="t" r="r" b="b"/>
              <a:pathLst>
                <a:path w="7833" h="11393" extrusionOk="0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873950" y="2144975"/>
              <a:ext cx="240325" cy="284825"/>
            </a:xfrm>
            <a:custGeom>
              <a:avLst/>
              <a:gdLst/>
              <a:ahLst/>
              <a:cxnLst/>
              <a:rect l="l" t="t" r="r" b="b"/>
              <a:pathLst>
                <a:path w="9613" h="11393" extrusionOk="0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70650" y="2149425"/>
              <a:ext cx="429525" cy="284825"/>
            </a:xfrm>
            <a:custGeom>
              <a:avLst/>
              <a:gdLst/>
              <a:ahLst/>
              <a:cxnLst/>
              <a:rect l="l" t="t" r="r" b="b"/>
              <a:pathLst>
                <a:path w="17181" h="11393" extrusionOk="0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92900" y="2149425"/>
              <a:ext cx="360475" cy="273600"/>
            </a:xfrm>
            <a:custGeom>
              <a:avLst/>
              <a:gdLst/>
              <a:ahLst/>
              <a:cxnLst/>
              <a:rect l="l" t="t" r="r" b="b"/>
              <a:pathLst>
                <a:path w="14419" h="10944" extrusionOk="0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253100" y="2149425"/>
              <a:ext cx="242625" cy="340350"/>
            </a:xfrm>
            <a:custGeom>
              <a:avLst/>
              <a:gdLst/>
              <a:ahLst/>
              <a:cxnLst/>
              <a:rect l="l" t="t" r="r" b="b"/>
              <a:pathLst>
                <a:path w="9705" h="13614" extrusionOk="0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453350" y="2149425"/>
              <a:ext cx="240325" cy="340350"/>
            </a:xfrm>
            <a:custGeom>
              <a:avLst/>
              <a:gdLst/>
              <a:ahLst/>
              <a:cxnLst/>
              <a:rect l="l" t="t" r="r" b="b"/>
              <a:pathLst>
                <a:path w="9613" h="13614" extrusionOk="0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495700" y="2149425"/>
              <a:ext cx="389300" cy="340350"/>
            </a:xfrm>
            <a:custGeom>
              <a:avLst/>
              <a:gdLst/>
              <a:ahLst/>
              <a:cxnLst/>
              <a:rect l="l" t="t" r="r" b="b"/>
              <a:pathLst>
                <a:path w="15572" h="13614" extrusionOk="0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 txBox="1">
            <a:spLocks noGrp="1"/>
          </p:cNvSpPr>
          <p:nvPr>
            <p:ph type="subTitle" idx="1"/>
          </p:nvPr>
        </p:nvSpPr>
        <p:spPr>
          <a:xfrm>
            <a:off x="1557175" y="1368900"/>
            <a:ext cx="60297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ubTitle" idx="2"/>
          </p:nvPr>
        </p:nvSpPr>
        <p:spPr>
          <a:xfrm>
            <a:off x="1893588" y="3248433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5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124" name="Google Shape;124;p5"/>
            <p:cNvSpPr/>
            <p:nvPr/>
          </p:nvSpPr>
          <p:spPr>
            <a:xfrm>
              <a:off x="791125" y="1450800"/>
              <a:ext cx="369350" cy="360450"/>
            </a:xfrm>
            <a:custGeom>
              <a:avLst/>
              <a:gdLst/>
              <a:ahLst/>
              <a:cxnLst/>
              <a:rect l="l" t="t" r="r" b="b"/>
              <a:pathLst>
                <a:path w="14774" h="14418" extrusionOk="0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08525" y="1499750"/>
              <a:ext cx="1232625" cy="322550"/>
            </a:xfrm>
            <a:custGeom>
              <a:avLst/>
              <a:gdLst/>
              <a:ahLst/>
              <a:cxnLst/>
              <a:rect l="l" t="t" r="r" b="b"/>
              <a:pathLst>
                <a:path w="49305" h="12902" extrusionOk="0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247425" y="1504200"/>
              <a:ext cx="293725" cy="233550"/>
            </a:xfrm>
            <a:custGeom>
              <a:avLst/>
              <a:gdLst/>
              <a:ahLst/>
              <a:cxnLst/>
              <a:rect l="l" t="t" r="r" b="b"/>
              <a:pathLst>
                <a:path w="11749" h="9342" extrusionOk="0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539900" y="1499750"/>
              <a:ext cx="175900" cy="315950"/>
            </a:xfrm>
            <a:custGeom>
              <a:avLst/>
              <a:gdLst/>
              <a:ahLst/>
              <a:cxnLst/>
              <a:rect l="l" t="t" r="r" b="b"/>
              <a:pathLst>
                <a:path w="7036" h="12638" extrusionOk="0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715775" y="1581975"/>
              <a:ext cx="300300" cy="235875"/>
            </a:xfrm>
            <a:custGeom>
              <a:avLst/>
              <a:gdLst/>
              <a:ahLst/>
              <a:cxnLst/>
              <a:rect l="l" t="t" r="r" b="b"/>
              <a:pathLst>
                <a:path w="12012" h="9435" extrusionOk="0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907100" y="1691075"/>
              <a:ext cx="440575" cy="126775"/>
            </a:xfrm>
            <a:custGeom>
              <a:avLst/>
              <a:gdLst/>
              <a:ahLst/>
              <a:cxnLst/>
              <a:rect l="l" t="t" r="r" b="b"/>
              <a:pathLst>
                <a:path w="17623" h="5071" extrusionOk="0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91125" y="1357350"/>
              <a:ext cx="2044825" cy="460500"/>
            </a:xfrm>
            <a:custGeom>
              <a:avLst/>
              <a:gdLst/>
              <a:ahLst/>
              <a:cxnLst/>
              <a:rect l="l" t="t" r="r" b="b"/>
              <a:pathLst>
                <a:path w="81793" h="18420" extrusionOk="0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022500" y="1459700"/>
              <a:ext cx="378275" cy="358150"/>
            </a:xfrm>
            <a:custGeom>
              <a:avLst/>
              <a:gdLst/>
              <a:ahLst/>
              <a:cxnLst/>
              <a:rect l="l" t="t" r="r" b="b"/>
              <a:pathLst>
                <a:path w="15131" h="14326" extrusionOk="0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411950" y="1357350"/>
              <a:ext cx="402650" cy="460825"/>
            </a:xfrm>
            <a:custGeom>
              <a:avLst/>
              <a:gdLst/>
              <a:ahLst/>
              <a:cxnLst/>
              <a:rect l="l" t="t" r="r" b="b"/>
              <a:pathLst>
                <a:path w="16106" h="18433" extrusionOk="0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916825" y="1577525"/>
              <a:ext cx="669925" cy="240325"/>
            </a:xfrm>
            <a:custGeom>
              <a:avLst/>
              <a:gdLst/>
              <a:ahLst/>
              <a:cxnLst/>
              <a:rect l="l" t="t" r="r" b="b"/>
              <a:pathLst>
                <a:path w="26797" h="9613" extrusionOk="0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919200" y="942200"/>
            <a:ext cx="7996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⏷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⏷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6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139" name="Google Shape;139;p6"/>
            <p:cNvSpPr/>
            <p:nvPr/>
          </p:nvSpPr>
          <p:spPr>
            <a:xfrm>
              <a:off x="791125" y="1450800"/>
              <a:ext cx="369350" cy="360450"/>
            </a:xfrm>
            <a:custGeom>
              <a:avLst/>
              <a:gdLst/>
              <a:ahLst/>
              <a:cxnLst/>
              <a:rect l="l" t="t" r="r" b="b"/>
              <a:pathLst>
                <a:path w="14774" h="14418" extrusionOk="0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308525" y="1499750"/>
              <a:ext cx="1232625" cy="322550"/>
            </a:xfrm>
            <a:custGeom>
              <a:avLst/>
              <a:gdLst/>
              <a:ahLst/>
              <a:cxnLst/>
              <a:rect l="l" t="t" r="r" b="b"/>
              <a:pathLst>
                <a:path w="49305" h="12902" extrusionOk="0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247425" y="1504200"/>
              <a:ext cx="293725" cy="233550"/>
            </a:xfrm>
            <a:custGeom>
              <a:avLst/>
              <a:gdLst/>
              <a:ahLst/>
              <a:cxnLst/>
              <a:rect l="l" t="t" r="r" b="b"/>
              <a:pathLst>
                <a:path w="11749" h="9342" extrusionOk="0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539900" y="1499750"/>
              <a:ext cx="175900" cy="315950"/>
            </a:xfrm>
            <a:custGeom>
              <a:avLst/>
              <a:gdLst/>
              <a:ahLst/>
              <a:cxnLst/>
              <a:rect l="l" t="t" r="r" b="b"/>
              <a:pathLst>
                <a:path w="7036" h="12638" extrusionOk="0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715775" y="1581975"/>
              <a:ext cx="300300" cy="235875"/>
            </a:xfrm>
            <a:custGeom>
              <a:avLst/>
              <a:gdLst/>
              <a:ahLst/>
              <a:cxnLst/>
              <a:rect l="l" t="t" r="r" b="b"/>
              <a:pathLst>
                <a:path w="12012" h="9435" extrusionOk="0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907100" y="1691075"/>
              <a:ext cx="440575" cy="126775"/>
            </a:xfrm>
            <a:custGeom>
              <a:avLst/>
              <a:gdLst/>
              <a:ahLst/>
              <a:cxnLst/>
              <a:rect l="l" t="t" r="r" b="b"/>
              <a:pathLst>
                <a:path w="17623" h="5071" extrusionOk="0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91125" y="1357350"/>
              <a:ext cx="2044825" cy="460500"/>
            </a:xfrm>
            <a:custGeom>
              <a:avLst/>
              <a:gdLst/>
              <a:ahLst/>
              <a:cxnLst/>
              <a:rect l="l" t="t" r="r" b="b"/>
              <a:pathLst>
                <a:path w="81793" h="18420" extrusionOk="0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22500" y="1459700"/>
              <a:ext cx="378275" cy="358150"/>
            </a:xfrm>
            <a:custGeom>
              <a:avLst/>
              <a:gdLst/>
              <a:ahLst/>
              <a:cxnLst/>
              <a:rect l="l" t="t" r="r" b="b"/>
              <a:pathLst>
                <a:path w="15131" h="14326" extrusionOk="0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411950" y="1357350"/>
              <a:ext cx="402650" cy="460825"/>
            </a:xfrm>
            <a:custGeom>
              <a:avLst/>
              <a:gdLst/>
              <a:ahLst/>
              <a:cxnLst/>
              <a:rect l="l" t="t" r="r" b="b"/>
              <a:pathLst>
                <a:path w="16106" h="18433" extrusionOk="0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916825" y="1577525"/>
              <a:ext cx="669925" cy="240325"/>
            </a:xfrm>
            <a:custGeom>
              <a:avLst/>
              <a:gdLst/>
              <a:ahLst/>
              <a:cxnLst/>
              <a:rect l="l" t="t" r="r" b="b"/>
              <a:pathLst>
                <a:path w="26797" h="9613" extrusionOk="0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4424630" y="190200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 flipH="1">
            <a:off x="6197901" y="-104436"/>
            <a:ext cx="3002427" cy="1254836"/>
            <a:chOff x="4070650" y="2149425"/>
            <a:chExt cx="814350" cy="340350"/>
          </a:xfrm>
        </p:grpSpPr>
        <p:sp>
          <p:nvSpPr>
            <p:cNvPr id="152" name="Google Shape;152;p6"/>
            <p:cNvSpPr/>
            <p:nvPr/>
          </p:nvSpPr>
          <p:spPr>
            <a:xfrm>
              <a:off x="4070650" y="2149425"/>
              <a:ext cx="429525" cy="284825"/>
            </a:xfrm>
            <a:custGeom>
              <a:avLst/>
              <a:gdLst/>
              <a:ahLst/>
              <a:cxnLst/>
              <a:rect l="l" t="t" r="r" b="b"/>
              <a:pathLst>
                <a:path w="17181" h="11393" extrusionOk="0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092900" y="2149425"/>
              <a:ext cx="360475" cy="273600"/>
            </a:xfrm>
            <a:custGeom>
              <a:avLst/>
              <a:gdLst/>
              <a:ahLst/>
              <a:cxnLst/>
              <a:rect l="l" t="t" r="r" b="b"/>
              <a:pathLst>
                <a:path w="14419" h="10944" extrusionOk="0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53100" y="2149425"/>
              <a:ext cx="242625" cy="340350"/>
            </a:xfrm>
            <a:custGeom>
              <a:avLst/>
              <a:gdLst/>
              <a:ahLst/>
              <a:cxnLst/>
              <a:rect l="l" t="t" r="r" b="b"/>
              <a:pathLst>
                <a:path w="9705" h="13614" extrusionOk="0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453350" y="2149425"/>
              <a:ext cx="240325" cy="340350"/>
            </a:xfrm>
            <a:custGeom>
              <a:avLst/>
              <a:gdLst/>
              <a:ahLst/>
              <a:cxnLst/>
              <a:rect l="l" t="t" r="r" b="b"/>
              <a:pathLst>
                <a:path w="9613" h="13614" extrusionOk="0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495700" y="2149425"/>
              <a:ext cx="389300" cy="340350"/>
            </a:xfrm>
            <a:custGeom>
              <a:avLst/>
              <a:gdLst/>
              <a:ahLst/>
              <a:cxnLst/>
              <a:rect l="l" t="t" r="r" b="b"/>
              <a:pathLst>
                <a:path w="15572" h="13614" extrusionOk="0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4424625" y="2576700"/>
            <a:ext cx="38604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 1">
  <p:cSld name="TITLE_AND_BODY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160" name="Google Shape;160;p7"/>
            <p:cNvSpPr/>
            <p:nvPr/>
          </p:nvSpPr>
          <p:spPr>
            <a:xfrm>
              <a:off x="791125" y="1450800"/>
              <a:ext cx="369350" cy="360450"/>
            </a:xfrm>
            <a:custGeom>
              <a:avLst/>
              <a:gdLst/>
              <a:ahLst/>
              <a:cxnLst/>
              <a:rect l="l" t="t" r="r" b="b"/>
              <a:pathLst>
                <a:path w="14774" h="14418" extrusionOk="0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308525" y="1499750"/>
              <a:ext cx="1232625" cy="322550"/>
            </a:xfrm>
            <a:custGeom>
              <a:avLst/>
              <a:gdLst/>
              <a:ahLst/>
              <a:cxnLst/>
              <a:rect l="l" t="t" r="r" b="b"/>
              <a:pathLst>
                <a:path w="49305" h="12902" extrusionOk="0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247425" y="1504200"/>
              <a:ext cx="293725" cy="233550"/>
            </a:xfrm>
            <a:custGeom>
              <a:avLst/>
              <a:gdLst/>
              <a:ahLst/>
              <a:cxnLst/>
              <a:rect l="l" t="t" r="r" b="b"/>
              <a:pathLst>
                <a:path w="11749" h="9342" extrusionOk="0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539900" y="1499750"/>
              <a:ext cx="175900" cy="315950"/>
            </a:xfrm>
            <a:custGeom>
              <a:avLst/>
              <a:gdLst/>
              <a:ahLst/>
              <a:cxnLst/>
              <a:rect l="l" t="t" r="r" b="b"/>
              <a:pathLst>
                <a:path w="7036" h="12638" extrusionOk="0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715775" y="1581975"/>
              <a:ext cx="300300" cy="235875"/>
            </a:xfrm>
            <a:custGeom>
              <a:avLst/>
              <a:gdLst/>
              <a:ahLst/>
              <a:cxnLst/>
              <a:rect l="l" t="t" r="r" b="b"/>
              <a:pathLst>
                <a:path w="12012" h="9435" extrusionOk="0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907100" y="1691075"/>
              <a:ext cx="440575" cy="126775"/>
            </a:xfrm>
            <a:custGeom>
              <a:avLst/>
              <a:gdLst/>
              <a:ahLst/>
              <a:cxnLst/>
              <a:rect l="l" t="t" r="r" b="b"/>
              <a:pathLst>
                <a:path w="17623" h="5071" extrusionOk="0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91125" y="1357350"/>
              <a:ext cx="2044825" cy="460500"/>
            </a:xfrm>
            <a:custGeom>
              <a:avLst/>
              <a:gdLst/>
              <a:ahLst/>
              <a:cxnLst/>
              <a:rect l="l" t="t" r="r" b="b"/>
              <a:pathLst>
                <a:path w="81793" h="18420" extrusionOk="0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022500" y="1459700"/>
              <a:ext cx="378275" cy="358150"/>
            </a:xfrm>
            <a:custGeom>
              <a:avLst/>
              <a:gdLst/>
              <a:ahLst/>
              <a:cxnLst/>
              <a:rect l="l" t="t" r="r" b="b"/>
              <a:pathLst>
                <a:path w="15131" h="14326" extrusionOk="0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411950" y="1357350"/>
              <a:ext cx="402650" cy="460825"/>
            </a:xfrm>
            <a:custGeom>
              <a:avLst/>
              <a:gdLst/>
              <a:ahLst/>
              <a:cxnLst/>
              <a:rect l="l" t="t" r="r" b="b"/>
              <a:pathLst>
                <a:path w="16106" h="18433" extrusionOk="0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916825" y="1577525"/>
              <a:ext cx="669925" cy="240325"/>
            </a:xfrm>
            <a:custGeom>
              <a:avLst/>
              <a:gdLst/>
              <a:ahLst/>
              <a:cxnLst/>
              <a:rect l="l" t="t" r="r" b="b"/>
              <a:pathLst>
                <a:path w="26797" h="9613" extrusionOk="0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613355" y="190200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 flipH="1">
            <a:off x="6197901" y="-104436"/>
            <a:ext cx="3002427" cy="1254836"/>
            <a:chOff x="4070650" y="2149425"/>
            <a:chExt cx="814350" cy="340350"/>
          </a:xfrm>
        </p:grpSpPr>
        <p:sp>
          <p:nvSpPr>
            <p:cNvPr id="173" name="Google Shape;173;p7"/>
            <p:cNvSpPr/>
            <p:nvPr/>
          </p:nvSpPr>
          <p:spPr>
            <a:xfrm>
              <a:off x="4070650" y="2149425"/>
              <a:ext cx="429525" cy="284825"/>
            </a:xfrm>
            <a:custGeom>
              <a:avLst/>
              <a:gdLst/>
              <a:ahLst/>
              <a:cxnLst/>
              <a:rect l="l" t="t" r="r" b="b"/>
              <a:pathLst>
                <a:path w="17181" h="11393" extrusionOk="0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092900" y="2149425"/>
              <a:ext cx="360475" cy="273600"/>
            </a:xfrm>
            <a:custGeom>
              <a:avLst/>
              <a:gdLst/>
              <a:ahLst/>
              <a:cxnLst/>
              <a:rect l="l" t="t" r="r" b="b"/>
              <a:pathLst>
                <a:path w="14419" h="10944" extrusionOk="0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253100" y="2149425"/>
              <a:ext cx="242625" cy="340350"/>
            </a:xfrm>
            <a:custGeom>
              <a:avLst/>
              <a:gdLst/>
              <a:ahLst/>
              <a:cxnLst/>
              <a:rect l="l" t="t" r="r" b="b"/>
              <a:pathLst>
                <a:path w="9705" h="13614" extrusionOk="0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453350" y="2149425"/>
              <a:ext cx="240325" cy="340350"/>
            </a:xfrm>
            <a:custGeom>
              <a:avLst/>
              <a:gdLst/>
              <a:ahLst/>
              <a:cxnLst/>
              <a:rect l="l" t="t" r="r" b="b"/>
              <a:pathLst>
                <a:path w="9613" h="13614" extrusionOk="0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495700" y="2149425"/>
              <a:ext cx="389300" cy="340350"/>
            </a:xfrm>
            <a:custGeom>
              <a:avLst/>
              <a:gdLst/>
              <a:ahLst/>
              <a:cxnLst/>
              <a:rect l="l" t="t" r="r" b="b"/>
              <a:pathLst>
                <a:path w="15572" h="13614" extrusionOk="0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7"/>
          <p:cNvSpPr txBox="1">
            <a:spLocks noGrp="1"/>
          </p:cNvSpPr>
          <p:nvPr>
            <p:ph type="subTitle" idx="1"/>
          </p:nvPr>
        </p:nvSpPr>
        <p:spPr>
          <a:xfrm>
            <a:off x="613350" y="2576700"/>
            <a:ext cx="38604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ttom diamonds 2">
  <p:cSld name="BLANK_1_1_2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0"/>
          <p:cNvGrpSpPr/>
          <p:nvPr/>
        </p:nvGrpSpPr>
        <p:grpSpPr>
          <a:xfrm rot="10800000">
            <a:off x="-28647" y="-128754"/>
            <a:ext cx="9201309" cy="1524525"/>
            <a:chOff x="791125" y="1357350"/>
            <a:chExt cx="2750025" cy="464950"/>
          </a:xfrm>
        </p:grpSpPr>
        <p:sp>
          <p:nvSpPr>
            <p:cNvPr id="312" name="Google Shape;312;p20"/>
            <p:cNvSpPr/>
            <p:nvPr/>
          </p:nvSpPr>
          <p:spPr>
            <a:xfrm>
              <a:off x="791125" y="1450800"/>
              <a:ext cx="369350" cy="360450"/>
            </a:xfrm>
            <a:custGeom>
              <a:avLst/>
              <a:gdLst/>
              <a:ahLst/>
              <a:cxnLst/>
              <a:rect l="l" t="t" r="r" b="b"/>
              <a:pathLst>
                <a:path w="14774" h="14418" extrusionOk="0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308525" y="1499750"/>
              <a:ext cx="1232625" cy="322550"/>
            </a:xfrm>
            <a:custGeom>
              <a:avLst/>
              <a:gdLst/>
              <a:ahLst/>
              <a:cxnLst/>
              <a:rect l="l" t="t" r="r" b="b"/>
              <a:pathLst>
                <a:path w="49305" h="12902" extrusionOk="0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247425" y="1504200"/>
              <a:ext cx="293725" cy="233550"/>
            </a:xfrm>
            <a:custGeom>
              <a:avLst/>
              <a:gdLst/>
              <a:ahLst/>
              <a:cxnLst/>
              <a:rect l="l" t="t" r="r" b="b"/>
              <a:pathLst>
                <a:path w="11749" h="9342" extrusionOk="0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539900" y="1499750"/>
              <a:ext cx="175900" cy="315950"/>
            </a:xfrm>
            <a:custGeom>
              <a:avLst/>
              <a:gdLst/>
              <a:ahLst/>
              <a:cxnLst/>
              <a:rect l="l" t="t" r="r" b="b"/>
              <a:pathLst>
                <a:path w="7036" h="12638" extrusionOk="0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715775" y="1581975"/>
              <a:ext cx="300300" cy="235875"/>
            </a:xfrm>
            <a:custGeom>
              <a:avLst/>
              <a:gdLst/>
              <a:ahLst/>
              <a:cxnLst/>
              <a:rect l="l" t="t" r="r" b="b"/>
              <a:pathLst>
                <a:path w="12012" h="9435" extrusionOk="0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907100" y="1691075"/>
              <a:ext cx="440575" cy="126775"/>
            </a:xfrm>
            <a:custGeom>
              <a:avLst/>
              <a:gdLst/>
              <a:ahLst/>
              <a:cxnLst/>
              <a:rect l="l" t="t" r="r" b="b"/>
              <a:pathLst>
                <a:path w="17623" h="5071" extrusionOk="0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91125" y="1357350"/>
              <a:ext cx="2044825" cy="460500"/>
            </a:xfrm>
            <a:custGeom>
              <a:avLst/>
              <a:gdLst/>
              <a:ahLst/>
              <a:cxnLst/>
              <a:rect l="l" t="t" r="r" b="b"/>
              <a:pathLst>
                <a:path w="81793" h="18420" extrusionOk="0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022500" y="1459700"/>
              <a:ext cx="378275" cy="358150"/>
            </a:xfrm>
            <a:custGeom>
              <a:avLst/>
              <a:gdLst/>
              <a:ahLst/>
              <a:cxnLst/>
              <a:rect l="l" t="t" r="r" b="b"/>
              <a:pathLst>
                <a:path w="15131" h="14326" extrusionOk="0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411950" y="1357350"/>
              <a:ext cx="402650" cy="460825"/>
            </a:xfrm>
            <a:custGeom>
              <a:avLst/>
              <a:gdLst/>
              <a:ahLst/>
              <a:cxnLst/>
              <a:rect l="l" t="t" r="r" b="b"/>
              <a:pathLst>
                <a:path w="16106" h="18433" extrusionOk="0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916825" y="1577525"/>
              <a:ext cx="669925" cy="240325"/>
            </a:xfrm>
            <a:custGeom>
              <a:avLst/>
              <a:gdLst/>
              <a:ahLst/>
              <a:cxnLst/>
              <a:rect l="l" t="t" r="r" b="b"/>
              <a:pathLst>
                <a:path w="26797" h="9613" extrusionOk="0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998050" y="7780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lateral diamonds">
  <p:cSld name="BLANK_1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/>
          <p:nvPr/>
        </p:nvSpPr>
        <p:spPr>
          <a:xfrm>
            <a:off x="6306578" y="2497653"/>
            <a:ext cx="2889955" cy="2682471"/>
          </a:xfrm>
          <a:custGeom>
            <a:avLst/>
            <a:gdLst/>
            <a:ahLst/>
            <a:cxnLst/>
            <a:rect l="l" t="t" r="r" b="b"/>
            <a:pathLst>
              <a:path w="34710" h="32218" extrusionOk="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8601208" y="4707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8203502" y="3816666"/>
            <a:ext cx="993042" cy="548350"/>
          </a:xfrm>
          <a:custGeom>
            <a:avLst/>
            <a:gdLst/>
            <a:ahLst/>
            <a:cxnLst/>
            <a:rect l="l" t="t" r="r" b="b"/>
            <a:pathLst>
              <a:path w="11927" h="6586" extrusionOk="0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sldNum" idx="2"/>
          </p:nvPr>
        </p:nvSpPr>
        <p:spPr>
          <a:xfrm>
            <a:off x="8548658" y="4702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5365152" y="3875947"/>
            <a:ext cx="2282406" cy="1311345"/>
          </a:xfrm>
          <a:custGeom>
            <a:avLst/>
            <a:gdLst/>
            <a:ahLst/>
            <a:cxnLst/>
            <a:rect l="l" t="t" r="r" b="b"/>
            <a:pathLst>
              <a:path w="27413" h="15750" extrusionOk="0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3023617" y="3875947"/>
            <a:ext cx="3127079" cy="1311345"/>
          </a:xfrm>
          <a:custGeom>
            <a:avLst/>
            <a:gdLst/>
            <a:ahLst/>
            <a:cxnLst/>
            <a:rect l="l" t="t" r="r" b="b"/>
            <a:pathLst>
              <a:path w="37558" h="15750" extrusionOk="0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8299501" y="3046007"/>
            <a:ext cx="897043" cy="770738"/>
          </a:xfrm>
          <a:custGeom>
            <a:avLst/>
            <a:gdLst/>
            <a:ahLst/>
            <a:cxnLst/>
            <a:rect l="l" t="t" r="r" b="b"/>
            <a:pathLst>
              <a:path w="10774" h="9257" extrusionOk="0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8470269" y="3386875"/>
            <a:ext cx="726277" cy="955658"/>
          </a:xfrm>
          <a:custGeom>
            <a:avLst/>
            <a:gdLst/>
            <a:ahLst/>
            <a:cxnLst/>
            <a:rect l="l" t="t" r="r" b="b"/>
            <a:pathLst>
              <a:path w="8723" h="11478" extrusionOk="0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7818173" y="3046007"/>
            <a:ext cx="652176" cy="904120"/>
          </a:xfrm>
          <a:custGeom>
            <a:avLst/>
            <a:gdLst/>
            <a:ahLst/>
            <a:cxnLst/>
            <a:rect l="l" t="t" r="r" b="b"/>
            <a:pathLst>
              <a:path w="7833" h="10859" extrusionOk="0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8203502" y="4342456"/>
            <a:ext cx="993042" cy="548434"/>
          </a:xfrm>
          <a:custGeom>
            <a:avLst/>
            <a:gdLst/>
            <a:ahLst/>
            <a:cxnLst/>
            <a:rect l="l" t="t" r="r" b="b"/>
            <a:pathLst>
              <a:path w="11927" h="6587" extrusionOk="0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7358741" y="3950049"/>
            <a:ext cx="844839" cy="414968"/>
          </a:xfrm>
          <a:custGeom>
            <a:avLst/>
            <a:gdLst/>
            <a:ahLst/>
            <a:cxnLst/>
            <a:rect l="l" t="t" r="r" b="b"/>
            <a:pathLst>
              <a:path w="10147" h="4984" extrusionOk="0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7032693" y="3950049"/>
            <a:ext cx="785558" cy="281669"/>
          </a:xfrm>
          <a:custGeom>
            <a:avLst/>
            <a:gdLst/>
            <a:ahLst/>
            <a:cxnLst/>
            <a:rect l="l" t="t" r="r" b="b"/>
            <a:pathLst>
              <a:path w="9435" h="3383" extrusionOk="0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6580422" y="4016408"/>
            <a:ext cx="778398" cy="726277"/>
          </a:xfrm>
          <a:custGeom>
            <a:avLst/>
            <a:gdLst/>
            <a:ahLst/>
            <a:cxnLst/>
            <a:rect l="l" t="t" r="r" b="b"/>
            <a:pathLst>
              <a:path w="9349" h="8723" extrusionOk="0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7358741" y="4231636"/>
            <a:ext cx="844839" cy="540690"/>
          </a:xfrm>
          <a:custGeom>
            <a:avLst/>
            <a:gdLst/>
            <a:ahLst/>
            <a:cxnLst/>
            <a:rect l="l" t="t" r="r" b="b"/>
            <a:pathLst>
              <a:path w="10147" h="6494" extrusionOk="0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6306578" y="4727785"/>
            <a:ext cx="1230083" cy="429871"/>
          </a:xfrm>
          <a:custGeom>
            <a:avLst/>
            <a:gdLst/>
            <a:ahLst/>
            <a:cxnLst/>
            <a:rect l="l" t="t" r="r" b="b"/>
            <a:pathLst>
              <a:path w="14774" h="5163" extrusionOk="0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603027" y="4757426"/>
            <a:ext cx="1200443" cy="400231"/>
          </a:xfrm>
          <a:custGeom>
            <a:avLst/>
            <a:gdLst/>
            <a:ahLst/>
            <a:cxnLst/>
            <a:rect l="l" t="t" r="r" b="b"/>
            <a:pathLst>
              <a:path w="14418" h="4807" extrusionOk="0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342588" y="4113073"/>
            <a:ext cx="4549743" cy="1059400"/>
          </a:xfrm>
          <a:custGeom>
            <a:avLst/>
            <a:gdLst/>
            <a:ahLst/>
            <a:cxnLst/>
            <a:rect l="l" t="t" r="r" b="b"/>
            <a:pathLst>
              <a:path w="54645" h="12724" extrusionOk="0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876830" y="4424218"/>
            <a:ext cx="541273" cy="748258"/>
          </a:xfrm>
          <a:custGeom>
            <a:avLst/>
            <a:gdLst/>
            <a:ahLst/>
            <a:cxnLst/>
            <a:rect l="l" t="t" r="r" b="b"/>
            <a:pathLst>
              <a:path w="6501" h="8987" extrusionOk="0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861967" y="4113073"/>
            <a:ext cx="1014939" cy="1074221"/>
          </a:xfrm>
          <a:custGeom>
            <a:avLst/>
            <a:gdLst/>
            <a:ahLst/>
            <a:cxnLst/>
            <a:rect l="l" t="t" r="r" b="b"/>
            <a:pathLst>
              <a:path w="12190" h="12902" extrusionOk="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765302" y="4113073"/>
            <a:ext cx="496896" cy="629612"/>
          </a:xfrm>
          <a:custGeom>
            <a:avLst/>
            <a:gdLst/>
            <a:ahLst/>
            <a:cxnLst/>
            <a:rect l="l" t="t" r="r" b="b"/>
            <a:pathLst>
              <a:path w="5968" h="7562" extrusionOk="0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054008" y="4179432"/>
            <a:ext cx="978138" cy="563254"/>
          </a:xfrm>
          <a:custGeom>
            <a:avLst/>
            <a:gdLst/>
            <a:ahLst/>
            <a:cxnLst/>
            <a:rect l="l" t="t" r="r" b="b"/>
            <a:pathLst>
              <a:path w="11748" h="6765" extrusionOk="0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054008" y="4475839"/>
            <a:ext cx="978138" cy="711457"/>
          </a:xfrm>
          <a:custGeom>
            <a:avLst/>
            <a:gdLst/>
            <a:ahLst/>
            <a:cxnLst/>
            <a:rect l="l" t="t" r="r" b="b"/>
            <a:pathLst>
              <a:path w="11748" h="8545" extrusionOk="0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4624217" y="4475839"/>
            <a:ext cx="1237826" cy="711457"/>
          </a:xfrm>
          <a:custGeom>
            <a:avLst/>
            <a:gdLst/>
            <a:ahLst/>
            <a:cxnLst/>
            <a:rect l="l" t="t" r="r" b="b"/>
            <a:pathLst>
              <a:path w="14867" h="8545" extrusionOk="0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3061000" y="4351575"/>
            <a:ext cx="2129246" cy="835722"/>
          </a:xfrm>
          <a:custGeom>
            <a:avLst/>
            <a:gdLst/>
            <a:ahLst/>
            <a:cxnLst/>
            <a:rect l="l" t="t" r="r" b="b"/>
            <a:pathLst>
              <a:path w="20378" h="8545" extrusionOk="0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998050" y="4883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Montserrat"/>
              <a:buChar char="●"/>
              <a:defRPr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Montserrat"/>
              <a:buChar char="○"/>
              <a:defRPr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Montserrat"/>
              <a:buChar char="■"/>
              <a:defRPr sz="15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Montserrat"/>
              <a:buChar char="●"/>
              <a:defRPr sz="15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  <a:defRPr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■"/>
              <a:defRPr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"/>
              <a:buChar char="●"/>
              <a:def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"/>
              <a:buChar char="○"/>
              <a:def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Char char="■"/>
              <a:defRPr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66" r:id="rId8"/>
    <p:sldLayoutId id="2147483667" r:id="rId9"/>
    <p:sldLayoutId id="2147483669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sql.tech/" TargetMode="External"/><Relationship Id="rId2" Type="http://schemas.openxmlformats.org/officeDocument/2006/relationships/hyperlink" Target="mailto:emanuele.meazzo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EmanueleMeazzo/tsql.tech-Code-snippets" TargetMode="External"/><Relationship Id="rId4" Type="http://schemas.openxmlformats.org/officeDocument/2006/relationships/hyperlink" Target="https://www.linkedin.com/in/emanuelemeazz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docs.microsoft.com/en-us/power-bi/desktop-data-sourc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sql.tech/a-powerbi-report-for-sql-server-agent-job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sql.tech/a-sql-server-permission-report-in-powerbi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.microsoft.com/en-us/pricing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497" y="242730"/>
            <a:ext cx="5698503" cy="1687398"/>
          </a:xfrm>
        </p:spPr>
        <p:txBody>
          <a:bodyPr/>
          <a:lstStyle/>
          <a:p>
            <a:r>
              <a:rPr lang="en-US" sz="3200" dirty="0"/>
              <a:t>How to use </a:t>
            </a:r>
            <a:r>
              <a:rPr lang="en-US" sz="3200" dirty="0" err="1"/>
              <a:t>PowerBI</a:t>
            </a:r>
            <a:r>
              <a:rPr lang="en-US" sz="3200" dirty="0"/>
              <a:t> as a free monitoring tool </a:t>
            </a:r>
            <a:br>
              <a:rPr lang="en-US" sz="3200" dirty="0"/>
            </a:br>
            <a:r>
              <a:rPr lang="en-US" sz="2300" dirty="0"/>
              <a:t>(including 5 reports for SQL Server)</a:t>
            </a:r>
          </a:p>
        </p:txBody>
      </p:sp>
      <p:pic>
        <p:nvPicPr>
          <p:cNvPr id="4" name="Picture 4" descr="Risultati immagini per powerbi logo">
            <a:extLst>
              <a:ext uri="{FF2B5EF4-FFF2-40B4-BE49-F238E27FC236}">
                <a16:creationId xmlns:a16="http://schemas.microsoft.com/office/drawing/2014/main" id="{84CF0C2E-8BEC-4972-8A92-0509F8E6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71" y="1930128"/>
            <a:ext cx="2035821" cy="20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ED83B-D73D-4B54-AE25-EA7A28F1BC6D}"/>
              </a:ext>
            </a:extLst>
          </p:cNvPr>
          <p:cNvSpPr txBox="1"/>
          <p:nvPr/>
        </p:nvSpPr>
        <p:spPr>
          <a:xfrm>
            <a:off x="435464" y="1067896"/>
            <a:ext cx="832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ontserrat"/>
                <a:sym typeface="Montserrat"/>
              </a:rPr>
              <a:t>At this point I’m already hearing you saying: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Montserrat"/>
                <a:sym typeface="Montserrat"/>
              </a:rPr>
              <a:t>“Ok, but why should I use it as opposed as any other free monitoring tool?”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9C7A0-6A0F-4BDE-87B6-52BC89ED4F91}"/>
              </a:ext>
            </a:extLst>
          </p:cNvPr>
          <p:cNvSpPr txBox="1"/>
          <p:nvPr/>
        </p:nvSpPr>
        <p:spPr>
          <a:xfrm>
            <a:off x="410894" y="2284674"/>
            <a:ext cx="8775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want to quickly visualize some kind of information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cannot modify </a:t>
            </a:r>
            <a:r>
              <a:rPr lang="en-US" sz="1800" b="1" dirty="0">
                <a:solidFill>
                  <a:schemeClr val="tx1"/>
                </a:solidFill>
                <a:latin typeface="Montserrat"/>
                <a:sym typeface="Montserrat"/>
              </a:rPr>
              <a:t>anything</a:t>
            </a: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 in the system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cannot install any third party software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for third party software you cannot configure proper security rules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need to monitor something that has no tools available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need to monitor custom processes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When you need an overview of multiple independent systems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Montserrat"/>
              <a:sym typeface="Montserrat"/>
            </a:endParaRPr>
          </a:p>
          <a:p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This approach is for you!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718188-CC6B-428D-B4F5-035E8AA5F563}"/>
              </a:ext>
            </a:extLst>
          </p:cNvPr>
          <p:cNvSpPr txBox="1">
            <a:spLocks/>
          </p:cNvSpPr>
          <p:nvPr/>
        </p:nvSpPr>
        <p:spPr>
          <a:xfrm>
            <a:off x="3662314" y="208983"/>
            <a:ext cx="5481686" cy="57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PowerBI </a:t>
            </a:r>
            <a:r>
              <a:rPr lang="en-US" sz="2400">
                <a:solidFill>
                  <a:schemeClr val="tx1"/>
                </a:solidFill>
                <a:latin typeface="Montserrat ExtraBold" panose="00000900000000000000" charset="0"/>
              </a:rPr>
              <a:t>IS</a:t>
            </a:r>
            <a:r>
              <a:rPr lang="en-US" sz="2400">
                <a:solidFill>
                  <a:schemeClr val="tx1"/>
                </a:solidFill>
              </a:rPr>
              <a:t> useful for monitoring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53CDF1D-D739-43FD-A0C9-4287816AD194}"/>
              </a:ext>
            </a:extLst>
          </p:cNvPr>
          <p:cNvSpPr txBox="1"/>
          <p:nvPr/>
        </p:nvSpPr>
        <p:spPr>
          <a:xfrm>
            <a:off x="435464" y="1714415"/>
            <a:ext cx="83222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ontserrat"/>
                <a:sym typeface="Montserrat"/>
              </a:rPr>
              <a:t>If you can install any proper monitoring tool for your purpose, great, go for it!</a:t>
            </a:r>
          </a:p>
          <a:p>
            <a:r>
              <a:rPr lang="en-US" sz="1600" dirty="0">
                <a:solidFill>
                  <a:schemeClr val="tx1"/>
                </a:solidFill>
                <a:latin typeface="Montserrat"/>
                <a:sym typeface="Montserrat"/>
              </a:rPr>
              <a:t>But:</a:t>
            </a:r>
          </a:p>
        </p:txBody>
      </p:sp>
    </p:spTree>
    <p:extLst>
      <p:ext uri="{BB962C8B-B14F-4D97-AF65-F5344CB8AC3E}">
        <p14:creationId xmlns:p14="http://schemas.microsoft.com/office/powerpoint/2010/main" val="9158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CC94C-3464-4898-86C3-C25BE32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2" y="183342"/>
            <a:ext cx="7996200" cy="482400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useful for monitoring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2EB4183-C804-44B9-8D69-77535712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102" y="801278"/>
            <a:ext cx="4316305" cy="3358464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Report Templates can be created (*.</a:t>
            </a:r>
            <a:r>
              <a:rPr lang="en-US" sz="1900" dirty="0" err="1">
                <a:solidFill>
                  <a:schemeClr val="tx1"/>
                </a:solidFill>
              </a:rPr>
              <a:t>pbit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  <a:br>
              <a:rPr lang="en-US" sz="1900" dirty="0">
                <a:solidFill>
                  <a:schemeClr val="tx1"/>
                </a:solidFill>
              </a:rPr>
            </a:b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They contain all the modelling info, but none of the data/connections</a:t>
            </a:r>
            <a:br>
              <a:rPr lang="en-US" sz="1900" dirty="0">
                <a:solidFill>
                  <a:schemeClr val="tx1"/>
                </a:solidFill>
              </a:rPr>
            </a:b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You can open a template, enter your connection details and you’re ready to go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BC2DC-9DBC-4F21-BEDE-211EA39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2" y="723352"/>
            <a:ext cx="4316305" cy="27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20900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752BA-D538-4B94-8A6D-87FD7DBC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29" y="120334"/>
            <a:ext cx="3888000" cy="4971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PowerBI</a:t>
            </a:r>
            <a:r>
              <a:rPr lang="en-US" dirty="0"/>
              <a:t> Glossary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A2DF1-B6DC-444B-9CBC-C58B0C04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29" y="664590"/>
            <a:ext cx="8853024" cy="3271101"/>
          </a:xfrm>
        </p:spPr>
        <p:txBody>
          <a:bodyPr>
            <a:normAutofit fontScale="92500" lnSpcReduction="20000"/>
          </a:bodyPr>
          <a:lstStyle/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Report</a:t>
            </a:r>
            <a:r>
              <a:rPr lang="en-US" sz="2000" dirty="0">
                <a:solidFill>
                  <a:schemeClr val="tx1"/>
                </a:solidFill>
              </a:rPr>
              <a:t>: The </a:t>
            </a:r>
            <a:r>
              <a:rPr lang="en-US" sz="2000" dirty="0" err="1">
                <a:solidFill>
                  <a:schemeClr val="tx1"/>
                </a:solidFill>
              </a:rPr>
              <a:t>pbix</a:t>
            </a:r>
            <a:r>
              <a:rPr lang="en-US" sz="2000" dirty="0">
                <a:solidFill>
                  <a:schemeClr val="tx1"/>
                </a:solidFill>
              </a:rPr>
              <a:t> file you’re working on</a:t>
            </a:r>
          </a:p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Report Page</a:t>
            </a:r>
            <a:r>
              <a:rPr lang="en-US" sz="2000" dirty="0">
                <a:solidFill>
                  <a:schemeClr val="tx1"/>
                </a:solidFill>
              </a:rPr>
              <a:t>: Each page of the report (can be hidden or visible)</a:t>
            </a:r>
          </a:p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Visual</a:t>
            </a:r>
            <a:r>
              <a:rPr lang="en-US" sz="2000" dirty="0">
                <a:solidFill>
                  <a:schemeClr val="tx1"/>
                </a:solidFill>
              </a:rPr>
              <a:t>: Each graphical element in a report page</a:t>
            </a:r>
          </a:p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Workspace</a:t>
            </a:r>
            <a:r>
              <a:rPr lang="en-US" sz="2000" dirty="0">
                <a:solidFill>
                  <a:schemeClr val="tx1"/>
                </a:solidFill>
              </a:rPr>
              <a:t>: A container for dashboards, reports and datasets</a:t>
            </a:r>
          </a:p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Dashboard</a:t>
            </a:r>
            <a:r>
              <a:rPr lang="en-US" sz="2000" dirty="0">
                <a:solidFill>
                  <a:schemeClr val="tx1"/>
                </a:solidFill>
              </a:rPr>
              <a:t>: Visuals from different reports can be displayed in a single place, called dashboard.</a:t>
            </a:r>
          </a:p>
          <a:p>
            <a:pPr marL="453600" indent="-453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App</a:t>
            </a:r>
            <a:r>
              <a:rPr lang="en-US" sz="2000" dirty="0">
                <a:solidFill>
                  <a:schemeClr val="tx1"/>
                </a:solidFill>
              </a:rPr>
              <a:t>: The contents of a workspace can be (selectively) bundled in an app that can be distributed</a:t>
            </a:r>
          </a:p>
        </p:txBody>
      </p:sp>
    </p:spTree>
    <p:extLst>
      <p:ext uri="{BB962C8B-B14F-4D97-AF65-F5344CB8AC3E}">
        <p14:creationId xmlns:p14="http://schemas.microsoft.com/office/powerpoint/2010/main" val="375929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C7CE-AEAD-4438-A5FF-CD598BEC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F3FB6-31D8-4DC4-87DA-FB22F1BF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6413"/>
            <a:ext cx="9138445" cy="581161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4EA4A3C-824B-4DAE-AE2C-CDB1EC8899E8}"/>
              </a:ext>
            </a:extLst>
          </p:cNvPr>
          <p:cNvSpPr/>
          <p:nvPr/>
        </p:nvSpPr>
        <p:spPr>
          <a:xfrm>
            <a:off x="3476405" y="1410317"/>
            <a:ext cx="1458860" cy="412235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1A46D-F8DE-4A14-890D-CF43CFD7DBA0}"/>
              </a:ext>
            </a:extLst>
          </p:cNvPr>
          <p:cNvSpPr/>
          <p:nvPr/>
        </p:nvSpPr>
        <p:spPr>
          <a:xfrm>
            <a:off x="165139" y="1241061"/>
            <a:ext cx="1175388" cy="412235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A17D6C-AD3A-4A94-9D81-6C4604333433}"/>
              </a:ext>
            </a:extLst>
          </p:cNvPr>
          <p:cNvSpPr/>
          <p:nvPr/>
        </p:nvSpPr>
        <p:spPr>
          <a:xfrm>
            <a:off x="1091816" y="3377758"/>
            <a:ext cx="1028869" cy="412235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6BD0DE-E43D-4B35-B36F-18544C009851}"/>
              </a:ext>
            </a:extLst>
          </p:cNvPr>
          <p:cNvSpPr/>
          <p:nvPr/>
        </p:nvSpPr>
        <p:spPr>
          <a:xfrm>
            <a:off x="5799882" y="175743"/>
            <a:ext cx="1175388" cy="412235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B30ABB-C36C-4DF0-A091-9A4DA6B2AF87}"/>
              </a:ext>
            </a:extLst>
          </p:cNvPr>
          <p:cNvSpPr/>
          <p:nvPr/>
        </p:nvSpPr>
        <p:spPr>
          <a:xfrm>
            <a:off x="165139" y="2856800"/>
            <a:ext cx="1075461" cy="412235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B06F6D-29F2-4996-8E12-554086CA2E6A}"/>
              </a:ext>
            </a:extLst>
          </p:cNvPr>
          <p:cNvSpPr/>
          <p:nvPr/>
        </p:nvSpPr>
        <p:spPr>
          <a:xfrm>
            <a:off x="515287" y="4205581"/>
            <a:ext cx="4053934" cy="759431"/>
          </a:xfrm>
          <a:prstGeom prst="wedgeRectCallout">
            <a:avLst>
              <a:gd name="adj1" fmla="val -27666"/>
              <a:gd name="adj2" fmla="val -1275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5721" tIns="85721" rIns="85721" bIns="85721" rtlCol="0" anchor="ctr">
            <a:spAutoFit/>
          </a:bodyPr>
          <a:lstStyle/>
          <a:p>
            <a:pPr algn="l"/>
            <a:r>
              <a:rPr lang="en-US" sz="1905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Databases, files, online services, </a:t>
            </a:r>
            <a:r>
              <a:rPr lang="en-US" sz="1905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1905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… are called Data Sources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C4DB1A1-100B-40CD-B4FB-9F15FCDF325D}"/>
              </a:ext>
            </a:extLst>
          </p:cNvPr>
          <p:cNvSpPr/>
          <p:nvPr/>
        </p:nvSpPr>
        <p:spPr>
          <a:xfrm>
            <a:off x="165139" y="2172196"/>
            <a:ext cx="3813405" cy="759431"/>
          </a:xfrm>
          <a:prstGeom prst="wedgeRectCallout">
            <a:avLst>
              <a:gd name="adj1" fmla="val -36399"/>
              <a:gd name="adj2" fmla="val -102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5721" tIns="85721" rIns="85721" bIns="85721" rtlCol="0" anchor="ctr">
            <a:spAutoFit/>
          </a:bodyPr>
          <a:lstStyle/>
          <a:p>
            <a:pPr algn="l"/>
            <a:r>
              <a:rPr lang="en-US" sz="1905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r>
              <a:rPr lang="en-US" sz="1905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Desktop is the Windows tool to build reports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E16BF1F-EBA0-435D-933E-E1BEDF7C2C04}"/>
              </a:ext>
            </a:extLst>
          </p:cNvPr>
          <p:cNvSpPr/>
          <p:nvPr/>
        </p:nvSpPr>
        <p:spPr>
          <a:xfrm>
            <a:off x="73266" y="294723"/>
            <a:ext cx="4094839" cy="911780"/>
          </a:xfrm>
          <a:prstGeom prst="wedgeRectCallout">
            <a:avLst>
              <a:gd name="adj1" fmla="val 45058"/>
              <a:gd name="adj2" fmla="val 606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721" tIns="85721" rIns="85721" bIns="85721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report can contain multiple pages, each pages containing multiple visuals (table, graphs, </a:t>
            </a:r>
            <a:r>
              <a:rPr lang="en-US" sz="1600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16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…)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2341B4E-8501-495D-B23E-3BF1EF014C80}"/>
              </a:ext>
            </a:extLst>
          </p:cNvPr>
          <p:cNvSpPr/>
          <p:nvPr/>
        </p:nvSpPr>
        <p:spPr>
          <a:xfrm>
            <a:off x="4569221" y="122734"/>
            <a:ext cx="4207133" cy="1345745"/>
          </a:xfrm>
          <a:prstGeom prst="wedgeRectCallout">
            <a:avLst>
              <a:gd name="adj1" fmla="val -43282"/>
              <a:gd name="adj2" fmla="val 592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5721" tIns="85721" rIns="85721" bIns="85721" rtlCol="0" anchor="ctr">
            <a:spAutoFit/>
          </a:bodyPr>
          <a:lstStyle/>
          <a:p>
            <a:pPr algn="l"/>
            <a:r>
              <a:rPr lang="en-US" sz="1905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Dashboards are online elements of a workspace that can contain visuals from any of the reports in the workspace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779CA37-2255-4C57-9124-05BF1A0811C4}"/>
              </a:ext>
            </a:extLst>
          </p:cNvPr>
          <p:cNvSpPr/>
          <p:nvPr/>
        </p:nvSpPr>
        <p:spPr>
          <a:xfrm>
            <a:off x="4388994" y="2903045"/>
            <a:ext cx="4684305" cy="665559"/>
          </a:xfrm>
          <a:prstGeom prst="wedgeRectCallout">
            <a:avLst>
              <a:gd name="adj1" fmla="val -53131"/>
              <a:gd name="adj2" fmla="val -2236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721" tIns="85721" rIns="85721" bIns="85721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Dataset is basically a SSAS Tabular model where the imported data is loaded</a:t>
            </a:r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43B11-ECDC-467C-9EDA-5C53B092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50" y="825181"/>
            <a:ext cx="7047300" cy="482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PowerBI</a:t>
            </a:r>
            <a:r>
              <a:rPr lang="en-US" dirty="0"/>
              <a:t> Language(s)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C50E3F-72F2-4D8C-AC86-CA9789F089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58370"/>
            <a:ext cx="8572500" cy="1073150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Kind of an ETL Language, it gets you from the source data to the model Table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you’re an Excel Power user, you probably already know (or at least use unknowingly) 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445C01-21F3-4481-BF62-B5F11502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58" y="1786345"/>
            <a:ext cx="5723892" cy="239761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F48E680-95A0-4AE5-9AE3-B832CA50C707}"/>
              </a:ext>
            </a:extLst>
          </p:cNvPr>
          <p:cNvSpPr/>
          <p:nvPr/>
        </p:nvSpPr>
        <p:spPr>
          <a:xfrm>
            <a:off x="1249164" y="1199661"/>
            <a:ext cx="6841938" cy="532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57" dirty="0"/>
              <a:t>M (aka Power Query Formula Language)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9261ED2-0E4B-4278-AE58-A9C9FB323F44}"/>
              </a:ext>
            </a:extLst>
          </p:cNvPr>
          <p:cNvSpPr/>
          <p:nvPr/>
        </p:nvSpPr>
        <p:spPr>
          <a:xfrm>
            <a:off x="1479561" y="1927730"/>
            <a:ext cx="6184686" cy="1288041"/>
          </a:xfrm>
          <a:prstGeom prst="wedgeRectCallout">
            <a:avLst>
              <a:gd name="adj1" fmla="val -43436"/>
              <a:gd name="adj2" fmla="val -78363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57148" tIns="57148" rIns="57148" bIns="57148" rtlCol="0" anchor="ctr">
            <a:spAutoFit/>
          </a:bodyPr>
          <a:lstStyle/>
          <a:p>
            <a:r>
              <a:rPr lang="en-US" sz="1905" dirty="0">
                <a:solidFill>
                  <a:schemeClr val="tx1"/>
                </a:solidFill>
              </a:rPr>
              <a:t>Especially if using </a:t>
            </a:r>
            <a:r>
              <a:rPr lang="en-US" sz="1905" dirty="0" err="1">
                <a:solidFill>
                  <a:schemeClr val="tx1"/>
                </a:solidFill>
              </a:rPr>
              <a:t>PowerBI</a:t>
            </a:r>
            <a:r>
              <a:rPr lang="en-US" sz="1905" dirty="0">
                <a:solidFill>
                  <a:schemeClr val="tx1"/>
                </a:solidFill>
              </a:rPr>
              <a:t> as we are, we can get away not writing M directly 99% of the time</a:t>
            </a:r>
          </a:p>
          <a:p>
            <a:r>
              <a:rPr lang="en-US" sz="1905" dirty="0">
                <a:solidFill>
                  <a:schemeClr val="tx1"/>
                </a:solidFill>
              </a:rPr>
              <a:t>The GUI contains almost all the actions available; in fact, the actual, full, M query is hidden in a submenu.</a:t>
            </a:r>
          </a:p>
        </p:txBody>
      </p:sp>
    </p:spTree>
    <p:extLst>
      <p:ext uri="{BB962C8B-B14F-4D97-AF65-F5344CB8AC3E}">
        <p14:creationId xmlns:p14="http://schemas.microsoft.com/office/powerpoint/2010/main" val="27398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2E9AABC-A1C7-429B-92FA-749DCE01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49" y="1587836"/>
            <a:ext cx="4822910" cy="297638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D43B11-ECDC-467C-9EDA-5C53B092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50" y="792189"/>
            <a:ext cx="7047300" cy="482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PowerBI</a:t>
            </a:r>
            <a:r>
              <a:rPr lang="en-US" dirty="0"/>
              <a:t> Language(s)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C50E3F-72F2-4D8C-AC86-CA9789F089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544391"/>
            <a:ext cx="8572500" cy="571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actual data analysis language for </a:t>
            </a:r>
            <a:r>
              <a:rPr lang="en-US" dirty="0" err="1">
                <a:solidFill>
                  <a:schemeClr val="tx1"/>
                </a:solidFill>
              </a:rPr>
              <a:t>PowerBI</a:t>
            </a:r>
            <a:r>
              <a:rPr lang="en-US" dirty="0">
                <a:solidFill>
                  <a:schemeClr val="tx1"/>
                </a:solidFill>
              </a:rPr>
              <a:t>, also used for business analysis in SSAS Tabular &amp; Excel PowerPivot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48E680-95A0-4AE5-9AE3-B832CA50C707}"/>
              </a:ext>
            </a:extLst>
          </p:cNvPr>
          <p:cNvSpPr/>
          <p:nvPr/>
        </p:nvSpPr>
        <p:spPr>
          <a:xfrm>
            <a:off x="4146590" y="1126028"/>
            <a:ext cx="936475" cy="532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57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120963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FB6D79-895C-483B-B0E6-BA44A09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193" y="386549"/>
            <a:ext cx="3604800" cy="3141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Storage Modes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C3D85-D9D2-4606-AD80-27579CB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56" y="1198091"/>
            <a:ext cx="8464624" cy="16299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Import: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Imported tables are cached. Queries submitted to the Power BI dataset that return data from Import tables can be fulfilled only from cached data.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4B8296-B996-4065-8B89-FB48EA982B24}"/>
              </a:ext>
            </a:extLst>
          </p:cNvPr>
          <p:cNvSpPr txBox="1">
            <a:spLocks/>
          </p:cNvSpPr>
          <p:nvPr/>
        </p:nvSpPr>
        <p:spPr>
          <a:xfrm>
            <a:off x="250456" y="2763854"/>
            <a:ext cx="8464624" cy="1804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Montserrat"/>
                <a:sym typeface="Montserrat"/>
              </a:rPr>
              <a:t>DirectQuery</a:t>
            </a: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Tables aren't cached. Queries that you submit to the Power BI and that return data from </a:t>
            </a:r>
            <a:r>
              <a:rPr lang="en-US" sz="1800" dirty="0" err="1">
                <a:solidFill>
                  <a:schemeClr val="tx1"/>
                </a:solidFill>
                <a:latin typeface="Montserrat"/>
                <a:sym typeface="Montserrat"/>
              </a:rPr>
              <a:t>DirectQuery</a:t>
            </a:r>
            <a:r>
              <a:rPr lang="en-US" sz="1800" dirty="0">
                <a:solidFill>
                  <a:schemeClr val="tx1"/>
                </a:solidFill>
                <a:latin typeface="Montserrat"/>
                <a:sym typeface="Montserrat"/>
              </a:rPr>
              <a:t> tables can be fulfilled only by executing on-demand queries to the data source. Queries that you submit to the data source use the query language for that data source - for example, SQL.</a:t>
            </a:r>
          </a:p>
          <a:p>
            <a:endParaRPr lang="en-US" sz="1800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AC5A009-55D8-4F88-9CB9-B847218BE519}"/>
              </a:ext>
            </a:extLst>
          </p:cNvPr>
          <p:cNvSpPr/>
          <p:nvPr/>
        </p:nvSpPr>
        <p:spPr>
          <a:xfrm>
            <a:off x="1478842" y="1768970"/>
            <a:ext cx="5162465" cy="994884"/>
          </a:xfrm>
          <a:prstGeom prst="wedgeRectCallout">
            <a:avLst>
              <a:gd name="adj1" fmla="val -45541"/>
              <a:gd name="adj2" fmla="val -77533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7148" tIns="57148" rIns="57148" bIns="57148" rtlCol="0" anchor="ctr">
            <a:spAutoFit/>
          </a:bodyPr>
          <a:lstStyle/>
          <a:p>
            <a:r>
              <a:rPr lang="en-US" sz="1905" dirty="0" err="1">
                <a:solidFill>
                  <a:schemeClr val="tx1"/>
                </a:solidFill>
              </a:rPr>
              <a:t>DataSet</a:t>
            </a:r>
            <a:r>
              <a:rPr lang="en-US" sz="1905" dirty="0">
                <a:solidFill>
                  <a:schemeClr val="tx1"/>
                </a:solidFill>
              </a:rPr>
              <a:t> refreshes can be scheduled, but there is a hard limit of 8 scheduled refreshes per day (no limit on manual refreshes)</a:t>
            </a:r>
          </a:p>
        </p:txBody>
      </p:sp>
    </p:spTree>
    <p:extLst>
      <p:ext uri="{BB962C8B-B14F-4D97-AF65-F5344CB8AC3E}">
        <p14:creationId xmlns:p14="http://schemas.microsoft.com/office/powerpoint/2010/main" val="16512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CC94C-3464-4898-86C3-C25BE32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0" y="412565"/>
            <a:ext cx="5919420" cy="497100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</a:t>
            </a:r>
            <a:r>
              <a:rPr lang="en-US" i="1" dirty="0"/>
              <a:t>limitations</a:t>
            </a:r>
            <a:r>
              <a:rPr lang="en-US" dirty="0"/>
              <a:t> as a monitoring tool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8E6941-6AB3-4433-8C54-802451B1FABC}"/>
              </a:ext>
            </a:extLst>
          </p:cNvPr>
          <p:cNvSpPr txBox="1"/>
          <p:nvPr/>
        </p:nvSpPr>
        <p:spPr>
          <a:xfrm>
            <a:off x="513761" y="1484722"/>
            <a:ext cx="805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charset="0"/>
              </a:rPr>
              <a:t>Relationships work best when one-to-many or one-to-one and unidirectional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charset="0"/>
              </a:rPr>
              <a:t>Bidirectional relationships can introduce cycles and can be blocked in the model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charset="0"/>
              </a:rPr>
              <a:t>There </a:t>
            </a:r>
            <a:r>
              <a:rPr lang="en-US" b="1" dirty="0">
                <a:latin typeface="Montserrat" panose="00000500000000000000" charset="0"/>
              </a:rPr>
              <a:t>can be only one active relationship </a:t>
            </a:r>
            <a:r>
              <a:rPr lang="en-US" dirty="0">
                <a:latin typeface="Montserrat" panose="00000500000000000000" charset="0"/>
              </a:rPr>
              <a:t>between one table and another (multiple keys)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409079-A509-42CA-AE15-52DFD56D5BAF}"/>
              </a:ext>
            </a:extLst>
          </p:cNvPr>
          <p:cNvSpPr txBox="1"/>
          <p:nvPr/>
        </p:nvSpPr>
        <p:spPr>
          <a:xfrm>
            <a:off x="513761" y="1176945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charset="0"/>
              </a:rPr>
              <a:t>Relationships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60D12A-2417-4F93-86C4-733BDFF27926}"/>
              </a:ext>
            </a:extLst>
          </p:cNvPr>
          <p:cNvSpPr txBox="1"/>
          <p:nvPr/>
        </p:nvSpPr>
        <p:spPr>
          <a:xfrm>
            <a:off x="513761" y="250621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charset="0"/>
              </a:rPr>
              <a:t>Engine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5C6C4C-4416-4B0A-BEE9-6EEDA9968C2B}"/>
              </a:ext>
            </a:extLst>
          </p:cNvPr>
          <p:cNvSpPr txBox="1"/>
          <p:nvPr/>
        </p:nvSpPr>
        <p:spPr>
          <a:xfrm>
            <a:off x="513761" y="2813990"/>
            <a:ext cx="8408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charset="0"/>
              </a:rPr>
              <a:t>The dataset is a SSAS Tabular model, based on columnar database engine, good for aggregations, not so good for row by row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charset="0"/>
              </a:rPr>
              <a:t>DAX syntax/logic is non straightforward coming from SQL and has a somewhat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72091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ED79A-38DB-4F85-890F-C4B66CB86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</p:spTree>
    <p:extLst>
      <p:ext uri="{BB962C8B-B14F-4D97-AF65-F5344CB8AC3E}">
        <p14:creationId xmlns:p14="http://schemas.microsoft.com/office/powerpoint/2010/main" val="3226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322BDBE-183F-4E85-AFFE-DF73BC63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39" y="162755"/>
            <a:ext cx="3888000" cy="4971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44EB3B-5C61-4D28-8995-D9A0D105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539" y="659855"/>
            <a:ext cx="8747461" cy="314537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Emanuele Meazzo</a:t>
            </a:r>
          </a:p>
          <a:p>
            <a:r>
              <a:rPr lang="en-US" sz="1800" dirty="0"/>
              <a:t>Senior Data Management Consultant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Contact Info:</a:t>
            </a:r>
          </a:p>
          <a:p>
            <a:r>
              <a:rPr lang="en-US" sz="1800" dirty="0"/>
              <a:t>Email:		</a:t>
            </a:r>
            <a:r>
              <a:rPr lang="en-US" sz="1800" dirty="0">
                <a:hlinkClick r:id="rId2"/>
              </a:rPr>
              <a:t>emanuele.meazzo@gmail.com</a:t>
            </a:r>
            <a:endParaRPr lang="en-US" sz="1800" dirty="0"/>
          </a:p>
          <a:p>
            <a:r>
              <a:rPr lang="en-US" sz="1800" dirty="0"/>
              <a:t>Blog:		</a:t>
            </a:r>
            <a:r>
              <a:rPr lang="en-US" sz="1800" dirty="0" err="1">
                <a:hlinkClick r:id="rId3"/>
              </a:rPr>
              <a:t>tsql.tech</a:t>
            </a:r>
            <a:endParaRPr lang="en-US" sz="1800" dirty="0"/>
          </a:p>
          <a:p>
            <a:r>
              <a:rPr lang="en-US" sz="1800" dirty="0" err="1"/>
              <a:t>Linkedin</a:t>
            </a:r>
            <a:r>
              <a:rPr lang="en-US" sz="1800" dirty="0"/>
              <a:t>:	</a:t>
            </a:r>
            <a:r>
              <a:rPr lang="en-US" sz="1800" dirty="0">
                <a:hlinkClick r:id="rId4"/>
              </a:rPr>
              <a:t>linkedin.com/in/</a:t>
            </a:r>
            <a:r>
              <a:rPr lang="en-US" sz="1800" dirty="0" err="1">
                <a:hlinkClick r:id="rId4"/>
              </a:rPr>
              <a:t>emanuelemeazzo</a:t>
            </a:r>
            <a:r>
              <a:rPr lang="en-US" sz="1800" dirty="0">
                <a:hlinkClick r:id="rId4"/>
              </a:rPr>
              <a:t>/</a:t>
            </a:r>
            <a:endParaRPr lang="en-US" sz="1800" dirty="0"/>
          </a:p>
          <a:p>
            <a:r>
              <a:rPr lang="en-US" sz="1800" dirty="0"/>
              <a:t>GitHub:	</a:t>
            </a:r>
            <a:r>
              <a:rPr lang="en-US" sz="1800" dirty="0">
                <a:hlinkClick r:id="rId5"/>
              </a:rPr>
              <a:t>github.com/EmanueleMeazzo/tsql.tech-Code-snippets</a:t>
            </a: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864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E4E39EA-6BB0-474A-A64C-1BC91308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37" y="4609805"/>
            <a:ext cx="8572137" cy="424107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You can find the </a:t>
            </a:r>
            <a:r>
              <a:rPr lang="en-US" sz="1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</a:t>
            </a:r>
            <a:r>
              <a:rPr lang="en-US" sz="11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PowerBI</a:t>
            </a:r>
            <a:r>
              <a:rPr lang="en-US" sz="1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Connectors here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E8C67BD-129A-4705-8165-84696D86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7" y="321213"/>
            <a:ext cx="3576726" cy="38918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B2AE4-F3E7-46F9-944A-11834CF9490E}"/>
              </a:ext>
            </a:extLst>
          </p:cNvPr>
          <p:cNvSpPr txBox="1"/>
          <p:nvPr/>
        </p:nvSpPr>
        <p:spPr>
          <a:xfrm>
            <a:off x="4021673" y="280030"/>
            <a:ext cx="475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ontserrat"/>
                <a:sym typeface="Montserrat"/>
              </a:rPr>
              <a:t>There are tens of connectors to allow getting data from heterogeneous sources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4B1899-4DDD-4E51-9994-9FA35BC4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5" y="857732"/>
            <a:ext cx="3427858" cy="37374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0E52BA-4187-4131-B5E3-6CF03D55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60" y="840136"/>
            <a:ext cx="3434285" cy="3737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C951BB-CA75-46A6-A9E0-74D2D2F6B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984" y="856235"/>
            <a:ext cx="3449121" cy="37374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3D2B77D-FECA-4BBE-A74E-AE7097C9C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733" y="863697"/>
            <a:ext cx="3439729" cy="37458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C11AE1-B8EC-4AFE-AB8D-BB362B46F4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384" y="847853"/>
            <a:ext cx="3455565" cy="37458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07F1114-BA81-48E8-B9E5-19DF8686A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790" y="863952"/>
            <a:ext cx="3458497" cy="37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080B195-8431-4D91-A245-B1CE3059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800" y="1427578"/>
            <a:ext cx="6746400" cy="2007300"/>
          </a:xfrm>
        </p:spPr>
        <p:txBody>
          <a:bodyPr/>
          <a:lstStyle/>
          <a:p>
            <a:r>
              <a:rPr lang="en-US" dirty="0"/>
              <a:t>Finally, hands on!</a:t>
            </a:r>
            <a:br>
              <a:rPr lang="en-US" dirty="0"/>
            </a:br>
            <a:r>
              <a:rPr lang="en-US" dirty="0"/>
              <a:t>Let’s create a report from scratch</a:t>
            </a:r>
          </a:p>
        </p:txBody>
      </p:sp>
    </p:spTree>
    <p:extLst>
      <p:ext uri="{BB962C8B-B14F-4D97-AF65-F5344CB8AC3E}">
        <p14:creationId xmlns:p14="http://schemas.microsoft.com/office/powerpoint/2010/main" val="345572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080B195-8431-4D91-A245-B1CE30592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Premade Examples</a:t>
            </a:r>
          </a:p>
        </p:txBody>
      </p:sp>
    </p:spTree>
    <p:extLst>
      <p:ext uri="{BB962C8B-B14F-4D97-AF65-F5344CB8AC3E}">
        <p14:creationId xmlns:p14="http://schemas.microsoft.com/office/powerpoint/2010/main" val="151891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A577E97-6A54-4930-B6C6-D6E29418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Disclaimer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9B3357B-5958-4190-A885-0250B12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424" y="2248293"/>
            <a:ext cx="8431631" cy="246039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 this section a few examples of </a:t>
            </a:r>
            <a:r>
              <a:rPr lang="en-US" sz="1800" dirty="0" err="1">
                <a:solidFill>
                  <a:schemeClr val="tx1"/>
                </a:solidFill>
              </a:rPr>
              <a:t>PowerBI</a:t>
            </a:r>
            <a:r>
              <a:rPr lang="en-US" sz="1800" dirty="0">
                <a:solidFill>
                  <a:schemeClr val="tx1"/>
                </a:solidFill>
              </a:rPr>
              <a:t> reports for SQL Server will be shown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The point is to explain the concept via examples, which could then be applied to any platform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Since we’re at a SQL Server event, I’ll be focusing and providing material for this platform</a:t>
            </a:r>
          </a:p>
        </p:txBody>
      </p:sp>
    </p:spTree>
    <p:extLst>
      <p:ext uri="{BB962C8B-B14F-4D97-AF65-F5344CB8AC3E}">
        <p14:creationId xmlns:p14="http://schemas.microsoft.com/office/powerpoint/2010/main" val="414989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AC4BA08-DD00-4132-A95C-B68DFDC3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558" y="162923"/>
            <a:ext cx="5147034" cy="623100"/>
          </a:xfrm>
        </p:spPr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FirstReponders</a:t>
            </a:r>
            <a:r>
              <a:rPr lang="en-US" sz="2000" b="1" dirty="0">
                <a:solidFill>
                  <a:schemeClr val="tx1"/>
                </a:solidFill>
              </a:rPr>
              <a:t> Kit </a:t>
            </a:r>
            <a:r>
              <a:rPr lang="en-US" sz="2000" b="1" dirty="0" err="1">
                <a:solidFill>
                  <a:schemeClr val="tx1"/>
                </a:solidFill>
              </a:rPr>
              <a:t>PowerBI</a:t>
            </a:r>
            <a:r>
              <a:rPr lang="en-US" sz="2000" b="1" dirty="0">
                <a:solidFill>
                  <a:schemeClr val="tx1"/>
                </a:solidFill>
              </a:rPr>
              <a:t> Report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41510C-0A59-4E0F-9B50-3EFBFA97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26" y="1666909"/>
            <a:ext cx="6060559" cy="198877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60CA0B-A6FE-4EBF-A0DB-3CAE93E16844}"/>
              </a:ext>
            </a:extLst>
          </p:cNvPr>
          <p:cNvSpPr txBox="1"/>
          <p:nvPr/>
        </p:nvSpPr>
        <p:spPr>
          <a:xfrm>
            <a:off x="285837" y="1171293"/>
            <a:ext cx="857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/>
                <a:sym typeface="Montserrat"/>
              </a:rPr>
              <a:t>The </a:t>
            </a:r>
            <a:r>
              <a:rPr lang="en-US" sz="1200" dirty="0" err="1">
                <a:solidFill>
                  <a:schemeClr val="tx1"/>
                </a:solidFill>
                <a:latin typeface="Montserrat"/>
                <a:sym typeface="Montserrat"/>
              </a:rPr>
              <a:t>FirstResponders</a:t>
            </a:r>
            <a:r>
              <a:rPr lang="en-US" sz="1200" dirty="0">
                <a:solidFill>
                  <a:schemeClr val="tx1"/>
                </a:solidFill>
                <a:latin typeface="Montserrat"/>
                <a:sym typeface="Montserrat"/>
              </a:rPr>
              <a:t> Kit is an open source collection of procedures that allows SQL Server DBAs to monitor and manage their instances faster, leveraging all the relevant SQL Server DMVs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60176A-5DB9-419C-808E-3452EACD2E42}"/>
              </a:ext>
            </a:extLst>
          </p:cNvPr>
          <p:cNvSpPr txBox="1"/>
          <p:nvPr/>
        </p:nvSpPr>
        <p:spPr>
          <a:xfrm>
            <a:off x="285837" y="3684856"/>
            <a:ext cx="857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Montserrat"/>
                <a:sym typeface="Montserrat"/>
              </a:rPr>
              <a:t>PowerBI</a:t>
            </a:r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 report is technically deprecated (issues with GitHub collaboration for a binary)</a:t>
            </a:r>
          </a:p>
          <a:p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However: 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It will work as-is until the schema of the table/views in the kit is changed (probably never)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I’ll continue to support and evolve it over my repository (as I was it’s major contributor, I grew attached to it)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3FAC0C7-05C6-4B1D-AFD1-448FDBB28A71}"/>
              </a:ext>
            </a:extLst>
          </p:cNvPr>
          <p:cNvCxnSpPr>
            <a:cxnSpLocks/>
          </p:cNvCxnSpPr>
          <p:nvPr/>
        </p:nvCxnSpPr>
        <p:spPr>
          <a:xfrm flipH="1">
            <a:off x="1416360" y="2929529"/>
            <a:ext cx="382681" cy="72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6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37EA6F7-A8A6-4133-8B9E-1EF2E9EE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" y="111687"/>
            <a:ext cx="8964891" cy="571476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000000"/>
                </a:solidFill>
              </a:rPr>
              <a:t>Xevents</a:t>
            </a:r>
            <a:r>
              <a:rPr lang="en-US" sz="3200" dirty="0">
                <a:solidFill>
                  <a:srgbClr val="000000"/>
                </a:solidFill>
              </a:rPr>
              <a:t> Dashboard (track query errors)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5A3365F-67E2-4D79-BC43-58A9B080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1" y="854223"/>
            <a:ext cx="7628058" cy="4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37EA6F7-A8A6-4133-8B9E-1EF2E9EE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49" y="0"/>
            <a:ext cx="7047300" cy="482400"/>
          </a:xfrm>
        </p:spPr>
        <p:txBody>
          <a:bodyPr/>
          <a:lstStyle/>
          <a:p>
            <a:r>
              <a:rPr lang="en-US" dirty="0"/>
              <a:t>Job Information Dashboard</a:t>
            </a:r>
          </a:p>
        </p:txBody>
      </p:sp>
      <p:pic>
        <p:nvPicPr>
          <p:cNvPr id="2050" name="Picture 2" descr="http://tsql.tech/wp-content/uploads/2018/09/image-1.png">
            <a:extLst>
              <a:ext uri="{FF2B5EF4-FFF2-40B4-BE49-F238E27FC236}">
                <a16:creationId xmlns:a16="http://schemas.microsoft.com/office/drawing/2014/main" id="{DA053D53-A728-46BA-9EC6-3F666446DF7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7" y="482400"/>
            <a:ext cx="7566965" cy="42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802FBA2-F3E8-4540-B3A9-61661C37E36A}"/>
              </a:ext>
            </a:extLst>
          </p:cNvPr>
          <p:cNvSpPr/>
          <p:nvPr/>
        </p:nvSpPr>
        <p:spPr>
          <a:xfrm>
            <a:off x="286562" y="4736772"/>
            <a:ext cx="5321694" cy="2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11" dirty="0">
                <a:hlinkClick r:id="rId3"/>
              </a:rPr>
              <a:t>https://tsql.tech/a-powerbi-report-for-sql-server-agent-jobs/</a:t>
            </a:r>
            <a:endParaRPr lang="en-US" sz="1111" dirty="0"/>
          </a:p>
        </p:txBody>
      </p:sp>
    </p:spTree>
    <p:extLst>
      <p:ext uri="{BB962C8B-B14F-4D97-AF65-F5344CB8AC3E}">
        <p14:creationId xmlns:p14="http://schemas.microsoft.com/office/powerpoint/2010/main" val="29563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37EA6F7-A8A6-4133-8B9E-1EF2E9EE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726" y="165368"/>
            <a:ext cx="4953146" cy="578777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Permission Information Dashboard</a:t>
            </a:r>
          </a:p>
        </p:txBody>
      </p:sp>
      <p:pic>
        <p:nvPicPr>
          <p:cNvPr id="3074" name="Picture 2" descr="https://tsql.tech/wp-content/uploads/2019/01/image.png">
            <a:extLst>
              <a:ext uri="{FF2B5EF4-FFF2-40B4-BE49-F238E27FC236}">
                <a16:creationId xmlns:a16="http://schemas.microsoft.com/office/drawing/2014/main" id="{AFE6D104-F86D-4C04-B5B1-9520AAD941D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934694"/>
            <a:ext cx="6623050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CA4D15-E6D2-47F4-A4AA-4C551CC448B2}"/>
              </a:ext>
            </a:extLst>
          </p:cNvPr>
          <p:cNvSpPr/>
          <p:nvPr/>
        </p:nvSpPr>
        <p:spPr>
          <a:xfrm>
            <a:off x="156747" y="4714855"/>
            <a:ext cx="5152402" cy="2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11" dirty="0">
                <a:hlinkClick r:id="rId3"/>
              </a:rPr>
              <a:t>https://tsql.tech/a-sql-server-permission-report-in-powerbi/</a:t>
            </a:r>
            <a:endParaRPr lang="en-US" sz="1111" dirty="0"/>
          </a:p>
        </p:txBody>
      </p:sp>
    </p:spTree>
    <p:extLst>
      <p:ext uri="{BB962C8B-B14F-4D97-AF65-F5344CB8AC3E}">
        <p14:creationId xmlns:p14="http://schemas.microsoft.com/office/powerpoint/2010/main" val="96724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37EA6F7-A8A6-4133-8B9E-1EF2E9EE66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8083" y="76671"/>
            <a:ext cx="4161142" cy="482600"/>
          </a:xfrm>
        </p:spPr>
        <p:txBody>
          <a:bodyPr/>
          <a:lstStyle/>
          <a:p>
            <a:r>
              <a:rPr lang="en-US" dirty="0"/>
              <a:t>Streaming Dataset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569289-DFA7-463B-A61F-CF3192C4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83" y="621872"/>
            <a:ext cx="3802279" cy="37266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01B4C5D-1863-458A-A8B2-82177E38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8" y="1191785"/>
            <a:ext cx="3841091" cy="20566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E4B132-A16F-463B-B138-E12202587FB7}"/>
              </a:ext>
            </a:extLst>
          </p:cNvPr>
          <p:cNvSpPr txBox="1"/>
          <p:nvPr/>
        </p:nvSpPr>
        <p:spPr>
          <a:xfrm>
            <a:off x="415138" y="3369948"/>
            <a:ext cx="403431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7" dirty="0"/>
              <a:t>Data can be </a:t>
            </a:r>
            <a:r>
              <a:rPr lang="en-US" sz="1587" b="1" dirty="0"/>
              <a:t>live</a:t>
            </a:r>
            <a:r>
              <a:rPr lang="en-US" sz="1587" dirty="0"/>
              <a:t> streamed to a </a:t>
            </a:r>
            <a:r>
              <a:rPr lang="en-US" sz="1587" u="sng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81635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9;p57">
            <a:extLst>
              <a:ext uri="{FF2B5EF4-FFF2-40B4-BE49-F238E27FC236}">
                <a16:creationId xmlns:a16="http://schemas.microsoft.com/office/drawing/2014/main" id="{42174CF2-AAD9-4DB5-8DEC-7698F81EBAB0}"/>
              </a:ext>
            </a:extLst>
          </p:cNvPr>
          <p:cNvSpPr txBox="1">
            <a:spLocks/>
          </p:cNvSpPr>
          <p:nvPr/>
        </p:nvSpPr>
        <p:spPr>
          <a:xfrm>
            <a:off x="1229850" y="1431750"/>
            <a:ext cx="6684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z="600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Thanks!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1631E7-AE50-439A-956B-966F101ABC14}"/>
              </a:ext>
            </a:extLst>
          </p:cNvPr>
          <p:cNvSpPr txBox="1"/>
          <p:nvPr/>
        </p:nvSpPr>
        <p:spPr>
          <a:xfrm>
            <a:off x="1466021" y="2635041"/>
            <a:ext cx="621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any question feel free to contact me in any way you feel comfortable with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Contact details are on the 2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slide!</a:t>
            </a:r>
          </a:p>
        </p:txBody>
      </p:sp>
    </p:spTree>
    <p:extLst>
      <p:ext uri="{BB962C8B-B14F-4D97-AF65-F5344CB8AC3E}">
        <p14:creationId xmlns:p14="http://schemas.microsoft.com/office/powerpoint/2010/main" val="3319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48E1CD8-878C-4197-A1AC-AC1BBB59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D5D015-C016-4161-A6C7-2B5EE85394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750" y="1477267"/>
            <a:ext cx="8572500" cy="3438812"/>
          </a:xfrm>
        </p:spPr>
        <p:txBody>
          <a:bodyPr>
            <a:normAutofit lnSpcReduction="10000"/>
          </a:bodyPr>
          <a:lstStyle/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PowerBI</a:t>
            </a:r>
            <a:r>
              <a:rPr lang="en-US" sz="2400" dirty="0">
                <a:solidFill>
                  <a:schemeClr val="tx1"/>
                </a:solidFill>
              </a:rPr>
              <a:t> Overview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PowerBI</a:t>
            </a:r>
            <a:r>
              <a:rPr lang="en-US" sz="2400" dirty="0">
                <a:solidFill>
                  <a:schemeClr val="tx1"/>
                </a:solidFill>
              </a:rPr>
              <a:t> Components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to get data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Dashboard Examples: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FirstRespondersKit</a:t>
            </a:r>
            <a:r>
              <a:rPr lang="en-US" sz="2400" dirty="0">
                <a:solidFill>
                  <a:schemeClr val="tx1"/>
                </a:solidFill>
              </a:rPr>
              <a:t> Monitoring Dashboard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Xevents</a:t>
            </a:r>
            <a:r>
              <a:rPr lang="en-US" sz="2400" dirty="0">
                <a:solidFill>
                  <a:schemeClr val="tx1"/>
                </a:solidFill>
              </a:rPr>
              <a:t> Dashboard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Job Information Dashboard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Permission Information Dashboard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Streaming </a:t>
            </a:r>
            <a:r>
              <a:rPr lang="en-US" sz="2400" dirty="0" err="1">
                <a:solidFill>
                  <a:schemeClr val="tx1"/>
                </a:solidFill>
              </a:rPr>
              <a:t>DataSet</a:t>
            </a:r>
            <a:endParaRPr lang="en-US" sz="2400" dirty="0">
              <a:solidFill>
                <a:schemeClr val="tx1"/>
              </a:solidFill>
            </a:endParaRPr>
          </a:p>
          <a:p>
            <a:pPr marL="910792" lvl="1" indent="-453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0792" lvl="1" indent="-453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3600" indent="-453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3600" indent="-453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00" y="1366303"/>
            <a:ext cx="6746400" cy="2007300"/>
          </a:xfrm>
        </p:spPr>
        <p:txBody>
          <a:bodyPr/>
          <a:lstStyle/>
          <a:p>
            <a:r>
              <a:rPr lang="en-US" dirty="0" err="1">
                <a:latin typeface="Montserrat ExtraBold" panose="020B0604020202020204" charset="0"/>
                <a:ea typeface="Segoe UI Black" panose="020B0A02040204020203" pitchFamily="34" charset="0"/>
              </a:rPr>
              <a:t>PowerBI</a:t>
            </a:r>
            <a:r>
              <a:rPr lang="en-US" dirty="0">
                <a:latin typeface="Montserrat ExtraBold" panose="020B0604020202020204" charset="0"/>
                <a:ea typeface="Segoe UI Black" panose="020B0A02040204020203" pitchFamily="34" charset="0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owerbicdn.azureedge.net/cvt-5c6e06ea4d39d3781da9cda20e91ae6c75f471cc53e24a7282db3bb0ecadb2ad/pictures/pages/index/hero/Hero_1259x472.png">
            <a:extLst>
              <a:ext uri="{FF2B5EF4-FFF2-40B4-BE49-F238E27FC236}">
                <a16:creationId xmlns:a16="http://schemas.microsoft.com/office/drawing/2014/main" id="{5B4DEB8F-4237-4EB0-8256-2A251F01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182" y="1958826"/>
            <a:ext cx="7644957" cy="286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E1D63-E2BA-4A08-904E-D74B82318BB6}"/>
              </a:ext>
            </a:extLst>
          </p:cNvPr>
          <p:cNvSpPr txBox="1"/>
          <p:nvPr/>
        </p:nvSpPr>
        <p:spPr>
          <a:xfrm>
            <a:off x="320160" y="1173870"/>
            <a:ext cx="4859022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7" dirty="0"/>
              <a:t>We use it as an (improper) monitoring tool because: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C0221-D197-4A17-A8BA-63A2A6258811}"/>
              </a:ext>
            </a:extLst>
          </p:cNvPr>
          <p:cNvSpPr txBox="1"/>
          <p:nvPr/>
        </p:nvSpPr>
        <p:spPr>
          <a:xfrm>
            <a:off x="4981375" y="1468934"/>
            <a:ext cx="4162625" cy="155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It’s free*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It’s on the cloud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 can read from a lot of data sources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It’s easy to create graphs and get insights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It’s improving month by month</a:t>
            </a:r>
          </a:p>
          <a:p>
            <a:pPr marL="226800" indent="-226800">
              <a:buFont typeface="Arial" panose="020B0604020202020204" pitchFamily="34" charset="0"/>
              <a:buChar char="•"/>
            </a:pPr>
            <a:r>
              <a:rPr lang="en-US" sz="1587" dirty="0"/>
              <a:t>It’s based on SSAS Tabular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3A12C-65F4-4DA3-8754-4691BB6B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47" y="253588"/>
            <a:ext cx="7596886" cy="482400"/>
          </a:xfrm>
        </p:spPr>
        <p:txBody>
          <a:bodyPr/>
          <a:lstStyle/>
          <a:p>
            <a:r>
              <a:rPr lang="en-US" dirty="0"/>
              <a:t>“Power BI is a business analytics service that delivers insights to enable fast, informed decisions.”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CC94C-3464-4898-86C3-C25BE32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63" y="544058"/>
            <a:ext cx="5553074" cy="479879"/>
          </a:xfrm>
        </p:spPr>
        <p:txBody>
          <a:bodyPr/>
          <a:lstStyle/>
          <a:p>
            <a:r>
              <a:rPr lang="en-US" sz="2400" dirty="0" err="1"/>
              <a:t>PowerBI</a:t>
            </a:r>
            <a:r>
              <a:rPr lang="en-US" sz="2400" dirty="0"/>
              <a:t> is </a:t>
            </a:r>
            <a:r>
              <a:rPr lang="en-US" sz="2400" dirty="0">
                <a:latin typeface="Montserrat Black" panose="00000A00000000000000" charset="0"/>
              </a:rPr>
              <a:t>NOT</a:t>
            </a:r>
            <a:r>
              <a:rPr lang="en-US" sz="2400" dirty="0"/>
              <a:t> a monitoring tool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6B65C-8C5A-4D3A-BE9D-C61254D19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03" y="1549249"/>
            <a:ext cx="8684247" cy="3427563"/>
          </a:xfrm>
        </p:spPr>
        <p:txBody>
          <a:bodyPr>
            <a:normAutofit fontScale="85000" lnSpcReduction="20000"/>
          </a:bodyPr>
          <a:lstStyle/>
          <a:p>
            <a:r>
              <a:rPr lang="en-US" sz="2222" dirty="0" err="1">
                <a:solidFill>
                  <a:schemeClr val="tx1"/>
                </a:solidFill>
              </a:rPr>
              <a:t>PowerBI</a:t>
            </a:r>
            <a:r>
              <a:rPr lang="en-US" sz="2222" dirty="0">
                <a:solidFill>
                  <a:schemeClr val="tx1"/>
                </a:solidFill>
              </a:rPr>
              <a:t> is not built to be a </a:t>
            </a:r>
            <a:r>
              <a:rPr lang="en-US" sz="2222" b="1" strike="sngStrike" dirty="0">
                <a:solidFill>
                  <a:schemeClr val="tx1"/>
                </a:solidFill>
              </a:rPr>
              <a:t>monitoring</a:t>
            </a:r>
            <a:r>
              <a:rPr lang="en-US" sz="2222" dirty="0">
                <a:solidFill>
                  <a:schemeClr val="tx1"/>
                </a:solidFill>
              </a:rPr>
              <a:t> tool but a </a:t>
            </a:r>
            <a:r>
              <a:rPr lang="en-US" sz="2222" b="1" u="sng" dirty="0">
                <a:solidFill>
                  <a:schemeClr val="tx1"/>
                </a:solidFill>
              </a:rPr>
              <a:t>reporting</a:t>
            </a:r>
            <a:r>
              <a:rPr lang="en-US" sz="2222" dirty="0">
                <a:solidFill>
                  <a:schemeClr val="tx1"/>
                </a:solidFill>
              </a:rPr>
              <a:t> tool</a:t>
            </a:r>
          </a:p>
          <a:p>
            <a:endParaRPr lang="en-US" sz="2222" dirty="0">
              <a:solidFill>
                <a:schemeClr val="tx1"/>
              </a:solidFill>
            </a:endParaRPr>
          </a:p>
          <a:p>
            <a:r>
              <a:rPr lang="en-US" sz="2222" dirty="0">
                <a:solidFill>
                  <a:schemeClr val="tx1"/>
                </a:solidFill>
              </a:rPr>
              <a:t>A proper monitoring tool is tailored on the specific environment to monitor, it already knows where to find the data. </a:t>
            </a:r>
          </a:p>
          <a:p>
            <a:r>
              <a:rPr lang="en-US" sz="2222" dirty="0" err="1">
                <a:solidFill>
                  <a:schemeClr val="tx1"/>
                </a:solidFill>
              </a:rPr>
              <a:t>PowerBI</a:t>
            </a:r>
            <a:r>
              <a:rPr lang="en-US" sz="2222" dirty="0">
                <a:solidFill>
                  <a:schemeClr val="tx1"/>
                </a:solidFill>
              </a:rPr>
              <a:t> is a generic reporting tool that allows you to analyze the data that you provide, coming from anywhere, in order to monitor and visualize it through a report.</a:t>
            </a:r>
          </a:p>
          <a:p>
            <a:endParaRPr lang="en-US" sz="2222" dirty="0">
              <a:solidFill>
                <a:schemeClr val="tx1"/>
              </a:solidFill>
            </a:endParaRPr>
          </a:p>
          <a:p>
            <a:r>
              <a:rPr lang="en-US" sz="2222" dirty="0">
                <a:solidFill>
                  <a:schemeClr val="tx1"/>
                </a:solidFill>
              </a:rPr>
              <a:t>There are some limitations that you will learn to hate:</a:t>
            </a:r>
          </a:p>
          <a:p>
            <a:endParaRPr lang="en-US" sz="2222" dirty="0">
              <a:solidFill>
                <a:schemeClr val="tx1"/>
              </a:solidFill>
            </a:endParaRP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Relations between tables don’t work the way you expect them to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Time granularity is way too coarse for certain indicators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Some trivial operations in SQL are really complex to implement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87634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CC94C-3464-4898-86C3-C25BE32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314" y="217996"/>
            <a:ext cx="5481686" cy="573783"/>
          </a:xfrm>
        </p:spPr>
        <p:txBody>
          <a:bodyPr/>
          <a:lstStyle/>
          <a:p>
            <a:r>
              <a:rPr lang="en-US" sz="2400" dirty="0" err="1"/>
              <a:t>PowerBI</a:t>
            </a:r>
            <a:r>
              <a:rPr lang="en-US" sz="2400" dirty="0"/>
              <a:t> </a:t>
            </a:r>
            <a:r>
              <a:rPr lang="en-US" sz="2400" b="1" dirty="0">
                <a:latin typeface="Montserrat ExtraBold" panose="00000900000000000000" charset="0"/>
              </a:rPr>
              <a:t>IS</a:t>
            </a:r>
            <a:r>
              <a:rPr lang="en-US" sz="2400" dirty="0"/>
              <a:t> useful for monitoring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6B65C-8C5A-4D3A-BE9D-C61254D19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10" y="1252207"/>
            <a:ext cx="8549465" cy="3673297"/>
          </a:xfrm>
        </p:spPr>
        <p:txBody>
          <a:bodyPr>
            <a:normAutofit fontScale="85000" lnSpcReduction="10000"/>
          </a:bodyPr>
          <a:lstStyle/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It allows to share performance and health information internally or to third parties without granting access to anything but the report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endParaRPr lang="en-US" sz="2222" dirty="0">
              <a:solidFill>
                <a:schemeClr val="tx1"/>
              </a:solidFill>
            </a:endParaRP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It allows to give insights to </a:t>
            </a:r>
            <a:r>
              <a:rPr lang="en-US" sz="2222" dirty="0" err="1">
                <a:solidFill>
                  <a:schemeClr val="tx1"/>
                </a:solidFill>
              </a:rPr>
              <a:t>Devs</a:t>
            </a:r>
            <a:r>
              <a:rPr lang="en-US" sz="2222" dirty="0">
                <a:solidFill>
                  <a:schemeClr val="tx1"/>
                </a:solidFill>
              </a:rPr>
              <a:t> about performance, errors, permissions, etc. without having to teach them how to or having them ask you all the time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endParaRPr lang="en-US" sz="2222" dirty="0">
              <a:solidFill>
                <a:schemeClr val="tx1"/>
              </a:solidFill>
            </a:endParaRP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It allows to create a centralized view for all the systems to be monitored, as opposed to checking each environment on its own</a:t>
            </a:r>
          </a:p>
          <a:p>
            <a:pPr marL="362880" indent="-362880">
              <a:buFont typeface="Arial" panose="020B0604020202020204" pitchFamily="34" charset="0"/>
              <a:buChar char="•"/>
            </a:pPr>
            <a:endParaRPr lang="en-US" sz="2222" dirty="0">
              <a:solidFill>
                <a:schemeClr val="tx1"/>
              </a:solidFill>
            </a:endParaRPr>
          </a:p>
          <a:p>
            <a:pPr marL="362880" indent="-362880">
              <a:buFont typeface="Arial" panose="020B0604020202020204" pitchFamily="34" charset="0"/>
              <a:buChar char="•"/>
            </a:pPr>
            <a:r>
              <a:rPr lang="en-US" sz="2222" dirty="0">
                <a:solidFill>
                  <a:schemeClr val="tx1"/>
                </a:solidFill>
              </a:rPr>
              <a:t>It allows to create reports templates to distribute within the company (or the community!)</a:t>
            </a:r>
          </a:p>
        </p:txBody>
      </p:sp>
    </p:spTree>
    <p:extLst>
      <p:ext uri="{BB962C8B-B14F-4D97-AF65-F5344CB8AC3E}">
        <p14:creationId xmlns:p14="http://schemas.microsoft.com/office/powerpoint/2010/main" val="31253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47ED6EF-F6A9-455E-866C-FD6A3CE1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49" y="1300898"/>
            <a:ext cx="8814062" cy="3687059"/>
          </a:xfrm>
        </p:spPr>
        <p:txBody>
          <a:bodyPr>
            <a:normAutofit/>
          </a:bodyPr>
          <a:lstStyle/>
          <a:p>
            <a:r>
              <a:rPr lang="en-US" sz="1905" dirty="0">
                <a:solidFill>
                  <a:schemeClr val="tx1"/>
                </a:solidFill>
              </a:rPr>
              <a:t>Depending on how you’re going to use it, you can get away without paying any license:</a:t>
            </a:r>
          </a:p>
          <a:p>
            <a:endParaRPr lang="en-US" sz="1905" dirty="0">
              <a:solidFill>
                <a:schemeClr val="tx1"/>
              </a:solidFill>
            </a:endParaRP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1905" dirty="0" err="1">
                <a:solidFill>
                  <a:schemeClr val="tx1"/>
                </a:solidFill>
              </a:rPr>
              <a:t>PowerBI</a:t>
            </a:r>
            <a:r>
              <a:rPr lang="en-US" sz="1905" dirty="0">
                <a:solidFill>
                  <a:schemeClr val="tx1"/>
                </a:solidFill>
              </a:rPr>
              <a:t> Desktop (i.e. creating and viewing reports on your PC) is 100% free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chemeClr val="tx1"/>
                </a:solidFill>
              </a:rPr>
              <a:t>Uploading reports to the </a:t>
            </a:r>
            <a:r>
              <a:rPr lang="en-US" sz="1905" dirty="0" err="1">
                <a:solidFill>
                  <a:schemeClr val="tx1"/>
                </a:solidFill>
              </a:rPr>
              <a:t>PowerBI</a:t>
            </a:r>
            <a:r>
              <a:rPr lang="en-US" sz="1905" dirty="0">
                <a:solidFill>
                  <a:schemeClr val="tx1"/>
                </a:solidFill>
              </a:rPr>
              <a:t> Cloud in your personal workspace is free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chemeClr val="tx1"/>
                </a:solidFill>
              </a:rPr>
              <a:t>Embedding &amp; Publishing to web is free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chemeClr val="tx1"/>
                </a:solidFill>
              </a:rPr>
              <a:t>Manual and Automatic dataset refreshes are free 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1587" dirty="0">
                <a:solidFill>
                  <a:schemeClr val="tx1"/>
                </a:solidFill>
              </a:rPr>
              <a:t>Both from Cloud and On-premise sources via a gateway</a:t>
            </a:r>
          </a:p>
          <a:p>
            <a:pPr marL="910792" lvl="1" indent="-453600">
              <a:buFont typeface="Arial" panose="020B0604020202020204" pitchFamily="34" charset="0"/>
              <a:buChar char="•"/>
            </a:pPr>
            <a:r>
              <a:rPr lang="en-US" sz="1587" dirty="0">
                <a:solidFill>
                  <a:schemeClr val="tx1"/>
                </a:solidFill>
              </a:rPr>
              <a:t>The gateway can be installed as a service on a dedicated machine for all users or installed on your machine in “personal mode”</a:t>
            </a:r>
          </a:p>
          <a:p>
            <a:pPr marL="453600" indent="-453600">
              <a:buFont typeface="Arial" panose="020B0604020202020204" pitchFamily="34" charset="0"/>
              <a:buChar char="•"/>
            </a:pPr>
            <a:endParaRPr lang="en-US" sz="1905" dirty="0">
              <a:solidFill>
                <a:schemeClr val="tx1"/>
              </a:solidFill>
            </a:endParaRPr>
          </a:p>
          <a:p>
            <a:endParaRPr lang="en-US" sz="1905" dirty="0">
              <a:solidFill>
                <a:schemeClr val="tx1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EF899E2-20B5-4B84-A971-A1E4D53A93D6}"/>
              </a:ext>
            </a:extLst>
          </p:cNvPr>
          <p:cNvSpPr txBox="1">
            <a:spLocks/>
          </p:cNvSpPr>
          <p:nvPr/>
        </p:nvSpPr>
        <p:spPr>
          <a:xfrm>
            <a:off x="3662314" y="282678"/>
            <a:ext cx="5481686" cy="57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Font typeface="Arvo"/>
              <a:buNone/>
              <a:defRPr sz="1600" b="0" i="0" u="none" strike="noStrike" cap="none">
                <a:solidFill>
                  <a:srgbClr val="3787C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PowerBI </a:t>
            </a:r>
            <a:r>
              <a:rPr lang="en-US" sz="2400">
                <a:solidFill>
                  <a:schemeClr val="tx1"/>
                </a:solidFill>
                <a:latin typeface="Montserrat ExtraBold" panose="00000900000000000000" charset="0"/>
              </a:rPr>
              <a:t>IS</a:t>
            </a:r>
            <a:r>
              <a:rPr lang="en-US" sz="2400">
                <a:solidFill>
                  <a:schemeClr val="tx1"/>
                </a:solidFill>
              </a:rPr>
              <a:t> useful for monitoring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47ED6EF-F6A9-455E-866C-FD6A3CE1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93" y="1228639"/>
            <a:ext cx="4198997" cy="3714593"/>
          </a:xfrm>
        </p:spPr>
        <p:txBody>
          <a:bodyPr>
            <a:normAutofit lnSpcReduction="10000"/>
          </a:bodyPr>
          <a:lstStyle/>
          <a:p>
            <a:r>
              <a:rPr lang="it-IT" sz="1905" dirty="0">
                <a:solidFill>
                  <a:schemeClr val="tx1"/>
                </a:solidFill>
              </a:rPr>
              <a:t>S</a:t>
            </a:r>
            <a:r>
              <a:rPr lang="en-US" sz="1905" dirty="0">
                <a:solidFill>
                  <a:schemeClr val="tx1"/>
                </a:solidFill>
              </a:rPr>
              <a:t>o how does Microsoft makes money over </a:t>
            </a:r>
            <a:r>
              <a:rPr lang="en-US" sz="1905" dirty="0" err="1">
                <a:solidFill>
                  <a:schemeClr val="tx1"/>
                </a:solidFill>
              </a:rPr>
              <a:t>PowerBI</a:t>
            </a:r>
            <a:r>
              <a:rPr lang="en-US" sz="1905" dirty="0">
                <a:solidFill>
                  <a:schemeClr val="tx1"/>
                </a:solidFill>
              </a:rPr>
              <a:t> if everything is basically free?</a:t>
            </a:r>
          </a:p>
          <a:p>
            <a:endParaRPr lang="en-US" sz="1905" dirty="0">
              <a:solidFill>
                <a:schemeClr val="tx1"/>
              </a:solidFill>
            </a:endParaRPr>
          </a:p>
          <a:p>
            <a:r>
              <a:rPr lang="en-US" sz="1905" dirty="0">
                <a:solidFill>
                  <a:schemeClr val="tx1"/>
                </a:solidFill>
              </a:rPr>
              <a:t>With the Enterprise features, of course!</a:t>
            </a:r>
          </a:p>
          <a:p>
            <a:endParaRPr lang="en-US" sz="1905" dirty="0">
              <a:solidFill>
                <a:schemeClr val="tx1"/>
              </a:solidFill>
            </a:endParaRPr>
          </a:p>
          <a:p>
            <a:r>
              <a:rPr lang="en-US" sz="1905" dirty="0">
                <a:solidFill>
                  <a:schemeClr val="tx1"/>
                </a:solidFill>
              </a:rPr>
              <a:t>Do you need them? It depends.</a:t>
            </a:r>
            <a:br>
              <a:rPr lang="en-US" sz="1905" dirty="0">
                <a:solidFill>
                  <a:schemeClr val="tx1"/>
                </a:solidFill>
              </a:rPr>
            </a:br>
            <a:r>
              <a:rPr lang="en-US" sz="1905" dirty="0">
                <a:solidFill>
                  <a:schemeClr val="tx1"/>
                </a:solidFill>
              </a:rPr>
              <a:t>Do you need them to go out and try immediately what we’re going to see? Nope.</a:t>
            </a:r>
          </a:p>
          <a:p>
            <a:endParaRPr lang="en-US" sz="1905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https://powerbi.microsoft.com/en-us/pricing/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B773F5-E8C7-432E-AB1C-E7A9F164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38" y="995632"/>
            <a:ext cx="4570361" cy="3714593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E633293-8D4F-4AB4-BF58-199DA64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314" y="188842"/>
            <a:ext cx="5481686" cy="573783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PowerBI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Montserrat ExtraBold" panose="00000900000000000000" charset="0"/>
              </a:rPr>
              <a:t>IS</a:t>
            </a:r>
            <a:r>
              <a:rPr lang="en-US" sz="2400" dirty="0">
                <a:solidFill>
                  <a:schemeClr val="tx1"/>
                </a:solidFill>
              </a:rPr>
              <a:t> useful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46063140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ful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1298</Words>
  <Application>Microsoft Office PowerPoint</Application>
  <PresentationFormat>Presentazione su schermo (16:9)</PresentationFormat>
  <Paragraphs>155</Paragraphs>
  <Slides>29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Montserrat</vt:lpstr>
      <vt:lpstr>Montserrat Black</vt:lpstr>
      <vt:lpstr>Wingdings</vt:lpstr>
      <vt:lpstr>Montserrat ExtraBold</vt:lpstr>
      <vt:lpstr>Bodoni</vt:lpstr>
      <vt:lpstr>Arvo</vt:lpstr>
      <vt:lpstr>Arial</vt:lpstr>
      <vt:lpstr>Colorful </vt:lpstr>
      <vt:lpstr>How to use PowerBI as a free monitoring tool  (including 5 reports for SQL Server)</vt:lpstr>
      <vt:lpstr>About Me</vt:lpstr>
      <vt:lpstr>Agenda</vt:lpstr>
      <vt:lpstr>PowerBI Overview</vt:lpstr>
      <vt:lpstr>“Power BI is a business analytics service that delivers insights to enable fast, informed decisions.” </vt:lpstr>
      <vt:lpstr>PowerBI is NOT a monitoring tool</vt:lpstr>
      <vt:lpstr>PowerBI IS useful for monitoring</vt:lpstr>
      <vt:lpstr>Presentazione standard di PowerPoint</vt:lpstr>
      <vt:lpstr>PowerBI IS useful for monitoring</vt:lpstr>
      <vt:lpstr>Presentazione standard di PowerPoint</vt:lpstr>
      <vt:lpstr>PowerBI is useful for monitoring</vt:lpstr>
      <vt:lpstr>PowerBI Components</vt:lpstr>
      <vt:lpstr> PowerBI Glossary</vt:lpstr>
      <vt:lpstr>PowerBI Elements</vt:lpstr>
      <vt:lpstr>The PowerBI Language(s)</vt:lpstr>
      <vt:lpstr>The PowerBI Language(s)</vt:lpstr>
      <vt:lpstr>Storage Modes</vt:lpstr>
      <vt:lpstr>PowerBI limitations as a monitoring tool</vt:lpstr>
      <vt:lpstr>Getting Data</vt:lpstr>
      <vt:lpstr>Presentazione standard di PowerPoint</vt:lpstr>
      <vt:lpstr>Finally, hands on! Let’s create a report from scratch</vt:lpstr>
      <vt:lpstr>Premade Examples</vt:lpstr>
      <vt:lpstr>Disclaimer</vt:lpstr>
      <vt:lpstr>Presentazione standard di PowerPoint</vt:lpstr>
      <vt:lpstr>Xevents Dashboard (track query errors)</vt:lpstr>
      <vt:lpstr>Job Information Dashboard</vt:lpstr>
      <vt:lpstr>Permission Information Dashboard</vt:lpstr>
      <vt:lpstr>Streaming Dataset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PowerBI as a free monitoring tool  (including 5 reports for SQL Server)</dc:title>
  <cp:lastModifiedBy>Menny Swan</cp:lastModifiedBy>
  <cp:revision>19</cp:revision>
  <dcterms:modified xsi:type="dcterms:W3CDTF">2019-10-07T20:45:40Z</dcterms:modified>
</cp:coreProperties>
</file>