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74" r:id="rId5"/>
    <p:sldId id="288" r:id="rId6"/>
    <p:sldId id="289" r:id="rId7"/>
    <p:sldId id="317" r:id="rId8"/>
    <p:sldId id="318" r:id="rId9"/>
    <p:sldId id="321" r:id="rId10"/>
    <p:sldId id="320" r:id="rId11"/>
    <p:sldId id="331" r:id="rId12"/>
    <p:sldId id="322" r:id="rId13"/>
    <p:sldId id="327" r:id="rId14"/>
    <p:sldId id="328" r:id="rId15"/>
    <p:sldId id="330" r:id="rId16"/>
    <p:sldId id="323" r:id="rId17"/>
    <p:sldId id="324" r:id="rId18"/>
    <p:sldId id="325" r:id="rId19"/>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3789" autoAdjust="0"/>
  </p:normalViewPr>
  <p:slideViewPr>
    <p:cSldViewPr showGuides="1">
      <p:cViewPr varScale="1">
        <p:scale>
          <a:sx n="39" d="100"/>
          <a:sy n="39" d="100"/>
        </p:scale>
        <p:origin x="832" y="36"/>
      </p:cViewPr>
      <p:guideLst>
        <p:guide orient="horz" pos="618"/>
        <p:guide pos="568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5E657-C75E-4190-B3C3-105C9C4260DF}" type="datetimeFigureOut">
              <a:rPr lang="en-AU" smtClean="0"/>
              <a:t>5/05/2016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42A88-9C46-4A82-BC64-6521039314F7}" type="datetimeFigureOut">
              <a:rPr lang="en-AU" smtClean="0"/>
              <a:t>5/05/2016</a:t>
            </a:fld>
            <a:endParaRPr lang="en-AU"/>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zure.microsoft.com/en-us/documentation/articles/documentdb-performance-level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a:t>
            </a:fld>
            <a:endParaRPr lang="en-AU"/>
          </a:p>
        </p:txBody>
      </p:sp>
    </p:spTree>
    <p:extLst>
      <p:ext uri="{BB962C8B-B14F-4D97-AF65-F5344CB8AC3E}">
        <p14:creationId xmlns:p14="http://schemas.microsoft.com/office/powerpoint/2010/main" val="1609432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sz="2800" dirty="0"/>
              <a:t>In Preview, collections quota can be between 0-10GB</a:t>
            </a:r>
          </a:p>
          <a:p>
            <a:pPr lvl="1"/>
            <a:r>
              <a:rPr lang="en-AU" sz="2800" dirty="0"/>
              <a:t>http://azure.microsoft.com/en-us/documentation/articles/documentdb-manage/</a:t>
            </a:r>
          </a:p>
          <a:p>
            <a:pPr lvl="1"/>
            <a:endParaRPr lang="en-AU" sz="2800" dirty="0"/>
          </a:p>
          <a:p>
            <a:pPr lvl="1"/>
            <a:r>
              <a:rPr lang="en-AU" sz="2800" dirty="0"/>
              <a:t>CU: Measure of Provisioned Storage(GB) and Throughput (</a:t>
            </a:r>
            <a:r>
              <a:rPr lang="en-AU" sz="2800" dirty="0" err="1"/>
              <a:t>Req</a:t>
            </a:r>
            <a:r>
              <a:rPr lang="en-AU" sz="2800" dirty="0"/>
              <a:t>/s)</a:t>
            </a:r>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10</a:t>
            </a:fld>
            <a:endParaRPr lang="en-AU"/>
          </a:p>
        </p:txBody>
      </p:sp>
    </p:spTree>
    <p:extLst>
      <p:ext uri="{BB962C8B-B14F-4D97-AF65-F5344CB8AC3E}">
        <p14:creationId xmlns:p14="http://schemas.microsoft.com/office/powerpoint/2010/main" val="3564794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sz="2800" dirty="0"/>
              <a:t>In Preview, collections quota can be between 0-10GB</a:t>
            </a:r>
          </a:p>
          <a:p>
            <a:pPr lvl="1"/>
            <a:r>
              <a:rPr lang="en-AU" sz="2800" dirty="0"/>
              <a:t>http://azure.microsoft.com/en-us/documentation/articles/documentdb-manage/</a:t>
            </a:r>
          </a:p>
          <a:p>
            <a:pPr lvl="1"/>
            <a:endParaRPr lang="en-AU" sz="2800" dirty="0"/>
          </a:p>
          <a:p>
            <a:pPr lvl="1"/>
            <a:r>
              <a:rPr lang="en-AU" sz="2800" dirty="0"/>
              <a:t>CU: Measure of Provisioned Storage(GB) and Throughput (</a:t>
            </a:r>
            <a:r>
              <a:rPr lang="en-AU" sz="2800" dirty="0" err="1"/>
              <a:t>Req</a:t>
            </a:r>
            <a:r>
              <a:rPr lang="en-AU" sz="2800" dirty="0"/>
              <a:t>/s)</a:t>
            </a:r>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11</a:t>
            </a:fld>
            <a:endParaRPr lang="en-AU"/>
          </a:p>
        </p:txBody>
      </p:sp>
    </p:spTree>
    <p:extLst>
      <p:ext uri="{BB962C8B-B14F-4D97-AF65-F5344CB8AC3E}">
        <p14:creationId xmlns:p14="http://schemas.microsoft.com/office/powerpoint/2010/main" val="217154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sz="2800" dirty="0"/>
              <a:t>In Preview, collections quota can be between 0-10GB</a:t>
            </a:r>
          </a:p>
          <a:p>
            <a:pPr lvl="1"/>
            <a:r>
              <a:rPr lang="en-AU" sz="2800" dirty="0"/>
              <a:t>http://azure.microsoft.com/en-us/documentation/articles/documentdb-manage/</a:t>
            </a:r>
          </a:p>
          <a:p>
            <a:pPr lvl="1"/>
            <a:endParaRPr lang="en-AU" sz="2800" dirty="0"/>
          </a:p>
          <a:p>
            <a:pPr lvl="1"/>
            <a:r>
              <a:rPr lang="en-AU" sz="2800" dirty="0"/>
              <a:t>CU: Measure of Provisioned Storage(GB) and Throughput (</a:t>
            </a:r>
            <a:r>
              <a:rPr lang="en-AU" sz="2800" dirty="0" err="1"/>
              <a:t>Req</a:t>
            </a:r>
            <a:r>
              <a:rPr lang="en-AU" sz="2800" dirty="0"/>
              <a:t>/s)</a:t>
            </a:r>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12</a:t>
            </a:fld>
            <a:endParaRPr lang="en-AU"/>
          </a:p>
        </p:txBody>
      </p:sp>
    </p:spTree>
    <p:extLst>
      <p:ext uri="{BB962C8B-B14F-4D97-AF65-F5344CB8AC3E}">
        <p14:creationId xmlns:p14="http://schemas.microsoft.com/office/powerpoint/2010/main" val="258214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13</a:t>
            </a:fld>
            <a:endParaRPr lang="en-AU"/>
          </a:p>
        </p:txBody>
      </p:sp>
    </p:spTree>
    <p:extLst>
      <p:ext uri="{BB962C8B-B14F-4D97-AF65-F5344CB8AC3E}">
        <p14:creationId xmlns:p14="http://schemas.microsoft.com/office/powerpoint/2010/main" val="1437461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14</a:t>
            </a:fld>
            <a:endParaRPr lang="en-AU"/>
          </a:p>
        </p:txBody>
      </p:sp>
    </p:spTree>
    <p:extLst>
      <p:ext uri="{BB962C8B-B14F-4D97-AF65-F5344CB8AC3E}">
        <p14:creationId xmlns:p14="http://schemas.microsoft.com/office/powerpoint/2010/main" val="401025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aseline="0" dirty="0"/>
          </a:p>
        </p:txBody>
      </p:sp>
      <p:sp>
        <p:nvSpPr>
          <p:cNvPr id="4" name="Slide Number Placeholder 3"/>
          <p:cNvSpPr>
            <a:spLocks noGrp="1"/>
          </p:cNvSpPr>
          <p:nvPr>
            <p:ph type="sldNum" sz="quarter" idx="10"/>
          </p:nvPr>
        </p:nvSpPr>
        <p:spPr/>
        <p:txBody>
          <a:bodyPr/>
          <a:lstStyle/>
          <a:p>
            <a:fld id="{325FB293-4812-4AD5-9D7B-16C5960DBBF9}" type="slidenum">
              <a:rPr lang="en-AU" smtClean="0"/>
              <a:t>2</a:t>
            </a:fld>
            <a:endParaRPr lang="en-AU"/>
          </a:p>
        </p:txBody>
      </p:sp>
    </p:spTree>
    <p:extLst>
      <p:ext uri="{BB962C8B-B14F-4D97-AF65-F5344CB8AC3E}">
        <p14:creationId xmlns:p14="http://schemas.microsoft.com/office/powerpoint/2010/main" val="157907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a:t>
            </a:fld>
            <a:endParaRPr lang="en-AU"/>
          </a:p>
        </p:txBody>
      </p:sp>
    </p:spTree>
    <p:extLst>
      <p:ext uri="{BB962C8B-B14F-4D97-AF65-F5344CB8AC3E}">
        <p14:creationId xmlns:p14="http://schemas.microsoft.com/office/powerpoint/2010/main" val="2105855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a:t>
            </a:fld>
            <a:endParaRPr lang="en-AU"/>
          </a:p>
        </p:txBody>
      </p:sp>
    </p:spTree>
    <p:extLst>
      <p:ext uri="{BB962C8B-B14F-4D97-AF65-F5344CB8AC3E}">
        <p14:creationId xmlns:p14="http://schemas.microsoft.com/office/powerpoint/2010/main" val="253825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4221171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501176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7</a:t>
            </a:fld>
            <a:endParaRPr lang="en-AU"/>
          </a:p>
        </p:txBody>
      </p:sp>
    </p:spTree>
    <p:extLst>
      <p:ext uri="{BB962C8B-B14F-4D97-AF65-F5344CB8AC3E}">
        <p14:creationId xmlns:p14="http://schemas.microsoft.com/office/powerpoint/2010/main" val="57728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sz="2800" dirty="0"/>
              <a:t>In Preview, collections quota can be between 0-10GB</a:t>
            </a:r>
          </a:p>
          <a:p>
            <a:pPr lvl="1"/>
            <a:r>
              <a:rPr lang="en-AU" sz="2800" dirty="0"/>
              <a:t>http://azure.microsoft.com/en-us/documentation/articles/documentdb-manage/</a:t>
            </a:r>
          </a:p>
          <a:p>
            <a:pPr lvl="1"/>
            <a:endParaRPr lang="en-AU" sz="2800" dirty="0"/>
          </a:p>
          <a:p>
            <a:pPr lvl="1"/>
            <a:r>
              <a:rPr lang="en-AU" sz="2800" dirty="0"/>
              <a:t>CU: Measure of Provisioned Storage(GB) and Throughput (</a:t>
            </a:r>
            <a:r>
              <a:rPr lang="en-AU" sz="2800" dirty="0" err="1"/>
              <a:t>Req</a:t>
            </a:r>
            <a:r>
              <a:rPr lang="en-AU" sz="2800" dirty="0"/>
              <a:t>/s)</a:t>
            </a:r>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8</a:t>
            </a:fld>
            <a:endParaRPr lang="en-AU"/>
          </a:p>
        </p:txBody>
      </p:sp>
    </p:spTree>
    <p:extLst>
      <p:ext uri="{BB962C8B-B14F-4D97-AF65-F5344CB8AC3E}">
        <p14:creationId xmlns:p14="http://schemas.microsoft.com/office/powerpoint/2010/main" val="1032793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sz="2800" dirty="0"/>
              <a:t>Currently available in East</a:t>
            </a:r>
            <a:r>
              <a:rPr lang="en-AU" sz="2800" baseline="0" dirty="0"/>
              <a:t> US, West US, North Europe , West Europe , East Asia &amp; South East Asia.</a:t>
            </a:r>
          </a:p>
          <a:p>
            <a:r>
              <a:rPr lang="en-AU" sz="1400" b="0" i="0" kern="1200" dirty="0">
                <a:solidFill>
                  <a:schemeClr val="tx1"/>
                </a:solidFill>
                <a:effectLst/>
                <a:latin typeface="+mn-lt"/>
                <a:ea typeface="+mn-ea"/>
                <a:cs typeface="+mn-cs"/>
              </a:rPr>
              <a:t>DocumentDB is billed based on the number of collections contained in a database account. Each account can have one or more databases and each database can have a virtually unlimited number of collections, although there is an initial default quota of 100. This quota can be lifted by contacting Azure support.</a:t>
            </a:r>
          </a:p>
          <a:p>
            <a:r>
              <a:rPr lang="en-AU" sz="1400" b="0" i="0" kern="1200" dirty="0">
                <a:solidFill>
                  <a:schemeClr val="tx1"/>
                </a:solidFill>
                <a:effectLst/>
                <a:latin typeface="+mn-lt"/>
                <a:ea typeface="+mn-ea"/>
                <a:cs typeface="+mn-cs"/>
              </a:rPr>
              <a:t>DocumentDB collections are available in the Standard service tier. Collections are billable entities, each billed hourly, based on the performance level assigned to the collection. Collections are set to one of three performance levels - S1, S2 or S3. You can also dynamically change the performance level of a collection—for example, create an S1 collection, scale up to S3, then back to S2.</a:t>
            </a:r>
          </a:p>
          <a:p>
            <a:r>
              <a:rPr lang="en-AU" sz="1400" b="0" i="0" kern="1200" dirty="0">
                <a:solidFill>
                  <a:schemeClr val="tx1"/>
                </a:solidFill>
                <a:effectLst/>
                <a:latin typeface="+mn-lt"/>
                <a:ea typeface="+mn-ea"/>
                <a:cs typeface="+mn-cs"/>
              </a:rPr>
              <a:t>Each time you create a collection you incur a charge for at least one hour of use, as determined by the specified performance level of the collection. If you create a collection and delete it within an hour, you are still charged for one hour of use. A database account that contains no databases or collections incurs a cost equivalent to an S1 collection per hour. To avoid this charge the database account itself, not just the databases within that account, must be deleted. </a:t>
            </a:r>
            <a:r>
              <a:rPr lang="en-AU" sz="1400" b="0" i="0" u="none" strike="noStrike" kern="1200" dirty="0">
                <a:solidFill>
                  <a:schemeClr val="tx1"/>
                </a:solidFill>
                <a:effectLst/>
                <a:latin typeface="+mn-lt"/>
                <a:ea typeface="+mn-ea"/>
                <a:cs typeface="+mn-cs"/>
                <a:hlinkClick r:id="rId3"/>
              </a:rPr>
              <a:t>Learn more about collections and performance levels.</a:t>
            </a:r>
            <a:endParaRPr lang="en-AU" sz="1400" b="0" i="0" kern="1200" dirty="0">
              <a:solidFill>
                <a:schemeClr val="tx1"/>
              </a:solidFill>
              <a:effectLst/>
              <a:latin typeface="+mn-lt"/>
              <a:ea typeface="+mn-ea"/>
              <a:cs typeface="+mn-cs"/>
            </a:endParaRPr>
          </a:p>
          <a:p>
            <a:pPr lvl="1"/>
            <a:endParaRPr lang="en-AU" sz="2800" dirty="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9</a:t>
            </a:fld>
            <a:endParaRPr lang="en-AU"/>
          </a:p>
        </p:txBody>
      </p:sp>
    </p:spTree>
    <p:extLst>
      <p:ext uri="{BB962C8B-B14F-4D97-AF65-F5344CB8AC3E}">
        <p14:creationId xmlns:p14="http://schemas.microsoft.com/office/powerpoint/2010/main" val="79527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p:txBody>
          <a:bodyPr/>
          <a:lstStyle>
            <a:lvl1pPr>
              <a:buClrTx/>
              <a:defRPr/>
            </a:lvl1pPr>
            <a:lvl2pPr>
              <a:buClrTx/>
              <a:defRPr/>
            </a:lvl2pPr>
            <a:lvl3pPr>
              <a:buClrTx/>
              <a:defRPr/>
            </a:lvl3pPr>
            <a:lvl4pPr>
              <a:buClrTx/>
              <a:defRPr/>
            </a:lvl4pPr>
            <a:lvl5pPr>
              <a:buClrTx/>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2AB80E0E-1F2C-4E6E-B168-928DCCD9FC96}" type="datetime1">
              <a:rPr lang="en-AU" smtClean="0"/>
              <a:t>5/05/2016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a:t>Quote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quote source</a:t>
            </a:r>
          </a:p>
        </p:txBody>
      </p:sp>
    </p:spTree>
    <p:extLst>
      <p:ext uri="{BB962C8B-B14F-4D97-AF65-F5344CB8AC3E}">
        <p14:creationId xmlns:p14="http://schemas.microsoft.com/office/powerpoint/2010/main" val="64281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a:solidFill>
                  <a:schemeClr val="accent1"/>
                </a:solidFill>
              </a:defRPr>
            </a:lvl1pPr>
          </a:lstStyle>
          <a:p>
            <a:r>
              <a:rPr lang="en-AU" noProof="0" dirty="0"/>
              <a:t>Click to add title</a:t>
            </a:r>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a:t>Optional: insert photo of contact by clicking picture icon below</a:t>
            </a:r>
          </a:p>
        </p:txBody>
      </p:sp>
    </p:spTree>
    <p:extLst>
      <p:ext uri="{BB962C8B-B14F-4D97-AF65-F5344CB8AC3E}">
        <p14:creationId xmlns:p14="http://schemas.microsoft.com/office/powerpoint/2010/main" val="8290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06806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95117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3292843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352503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611009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a:t>Click to add presentation title</a:t>
            </a:r>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a:t>Click to add subtitle</a:t>
            </a:r>
          </a:p>
        </p:txBody>
      </p:sp>
    </p:spTree>
    <p:extLst>
      <p:ext uri="{BB962C8B-B14F-4D97-AF65-F5344CB8AC3E}">
        <p14:creationId xmlns:p14="http://schemas.microsoft.com/office/powerpoint/2010/main" val="2961023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p>
            <a:fld id="{420BB56F-B44B-46AA-97B1-CA041AECB16C}" type="datetime1">
              <a:rPr lang="en-AU" smtClean="0"/>
              <a:t>5/05/2016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3887475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4480E61-56EE-4ADF-8779-ECE37FDE8329}"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9183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100" baseline="0">
                <a:solidFill>
                  <a:schemeClr val="accent4"/>
                </a:solidFill>
              </a:defRPr>
            </a:lvl1pPr>
          </a:lstStyle>
          <a:p>
            <a:r>
              <a:rPr lang="en-AU" noProof="0" dirty="0"/>
              <a:t>Click to add title</a:t>
            </a:r>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50" baseline="0">
                <a:solidFill>
                  <a:schemeClr val="bg1"/>
                </a:solidFill>
              </a:defRPr>
            </a:lvl1pPr>
            <a:lvl2pPr marL="358775" indent="-179388">
              <a:buClrTx/>
              <a:defRPr sz="2000" spc="-50" baseline="0">
                <a:solidFill>
                  <a:schemeClr val="bg1"/>
                </a:solidFill>
              </a:defRPr>
            </a:lvl2pPr>
            <a:lvl3pPr marL="538163" indent="-179388">
              <a:buClrTx/>
              <a:defRPr sz="2000" spc="-50" baseline="0">
                <a:solidFill>
                  <a:schemeClr val="bg1"/>
                </a:solidFill>
              </a:defRPr>
            </a:lvl3pPr>
            <a:lvl4pPr marL="717550" indent="-179388">
              <a:buClrTx/>
              <a:defRPr sz="2000" spc="-50" baseline="0">
                <a:solidFill>
                  <a:schemeClr val="bg1"/>
                </a:solidFill>
              </a:defRPr>
            </a:lvl4pPr>
            <a:lvl5pPr marL="896938" indent="-179388">
              <a:buClrTx/>
              <a:defRPr sz="2000" spc="-50" baseline="0">
                <a:solidFill>
                  <a:schemeClr val="bg1"/>
                </a:solidFill>
              </a:defRPr>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5/05/2016</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165828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8DF6330-03F8-4D88-A646-B563CDC9AF8D}"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97053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0044588-2A83-44A9-A3CC-C3B7B17A516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solidFill>
                  <a:schemeClr val="bg1"/>
                </a:solidFill>
              </a:rPr>
              <a:t>Page</a:t>
            </a:r>
          </a:p>
        </p:txBody>
      </p:sp>
    </p:spTree>
    <p:extLst>
      <p:ext uri="{BB962C8B-B14F-4D97-AF65-F5344CB8AC3E}">
        <p14:creationId xmlns:p14="http://schemas.microsoft.com/office/powerpoint/2010/main" val="476958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41D22EE6-4B31-412E-8723-91D4ADC54A19}"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060904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a:t>Divider page title</a:t>
            </a:r>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A261D82-8DC8-458B-8902-24081A8340A2}"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680794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D0C959DE-A79C-459E-8034-77D6B0EBD4F3}"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3587629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84246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5DF3D236-8947-4982-93B0-9FCFCBDDAAAA}"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2637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7585B30-36BA-40E4-B8EC-C9A27658475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943562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0101A2FF-CDC1-40C1-873E-97295C411EAE}"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83201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BA96EB8D-2F5F-4C3C-9779-37FE3E8D319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19977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792462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tx1"/>
                </a:solidFill>
              </a:defRPr>
            </a:lvl1pPr>
          </a:lstStyle>
          <a:p>
            <a:fld id="{7C98056B-DCE9-4980-AB4F-9933835EDDF0}"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solidFill>
                  <a:schemeClr val="tx1"/>
                </a:solidFill>
              </a:rPr>
              <a:t>Page</a:t>
            </a:r>
          </a:p>
        </p:txBody>
      </p:sp>
    </p:spTree>
    <p:extLst>
      <p:ext uri="{BB962C8B-B14F-4D97-AF65-F5344CB8AC3E}">
        <p14:creationId xmlns:p14="http://schemas.microsoft.com/office/powerpoint/2010/main" val="859296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6CAFF4A-1ACD-4FAE-A33D-FFAFDD26098E}"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1213704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204F744D-E263-4258-9535-CA1100C058C5}"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511935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E19FA2E3-1277-4A05-A117-6DAAA0A59214}"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2410341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CD818C87-C82A-4436-B0CF-391780521B37}"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31341893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a:t>Impact slide</a:t>
            </a:r>
          </a:p>
        </p:txBody>
      </p:sp>
      <p:sp>
        <p:nvSpPr>
          <p:cNvPr id="4" name="Date Placeholder 3"/>
          <p:cNvSpPr>
            <a:spLocks noGrp="1"/>
          </p:cNvSpPr>
          <p:nvPr>
            <p:ph type="dt" sz="half" idx="10"/>
          </p:nvPr>
        </p:nvSpPr>
        <p:spPr/>
        <p:txBody>
          <a:bodyPr/>
          <a:lstStyle>
            <a:lvl1pPr>
              <a:defRPr>
                <a:solidFill>
                  <a:schemeClr val="bg1"/>
                </a:solidFill>
              </a:defRPr>
            </a:lvl1pPr>
          </a:lstStyle>
          <a:p>
            <a:fld id="{FAE3E39A-5791-4850-A246-16D6E2F6AEB6}" type="datetime1">
              <a:rPr lang="en-AU" smtClean="0"/>
              <a:t>5/05/2016</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a:t>/ Copyright ©2014 by Readify Pty Ltd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a:t>Page</a:t>
            </a:r>
          </a:p>
        </p:txBody>
      </p:sp>
    </p:spTree>
    <p:extLst>
      <p:ext uri="{BB962C8B-B14F-4D97-AF65-F5344CB8AC3E}">
        <p14:creationId xmlns:p14="http://schemas.microsoft.com/office/powerpoint/2010/main" val="40314901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lvl1pPr>
          </a:lstStyle>
          <a:p>
            <a:r>
              <a:rPr lang="en-AU" noProof="0" dirty="0"/>
              <a:t>Insert text</a:t>
            </a:r>
          </a:p>
        </p:txBody>
      </p:sp>
    </p:spTree>
    <p:extLst>
      <p:ext uri="{BB962C8B-B14F-4D97-AF65-F5344CB8AC3E}">
        <p14:creationId xmlns:p14="http://schemas.microsoft.com/office/powerpoint/2010/main" val="36884864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5361424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40112835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252732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a:t>Click picture icon in centre of screen</a:t>
            </a:r>
          </a:p>
        </p:txBody>
      </p:sp>
    </p:spTree>
    <p:extLst>
      <p:ext uri="{BB962C8B-B14F-4D97-AF65-F5344CB8AC3E}">
        <p14:creationId xmlns:p14="http://schemas.microsoft.com/office/powerpoint/2010/main" val="35328104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32728093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a:t>Insert text</a:t>
            </a:r>
          </a:p>
        </p:txBody>
      </p:sp>
    </p:spTree>
    <p:extLst>
      <p:ext uri="{BB962C8B-B14F-4D97-AF65-F5344CB8AC3E}">
        <p14:creationId xmlns:p14="http://schemas.microsoft.com/office/powerpoint/2010/main" val="10522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5"/>
                </a:solidFill>
              </a:defRPr>
            </a:lvl1pPr>
          </a:lstStyle>
          <a:p>
            <a:r>
              <a:rPr lang="en-AU" noProof="0" dirty="0"/>
              <a:t>Click to add title</a:t>
            </a:r>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4" name="Date Placeholder 3"/>
          <p:cNvSpPr>
            <a:spLocks noGrp="1"/>
          </p:cNvSpPr>
          <p:nvPr>
            <p:ph type="dt" sz="half" idx="10"/>
          </p:nvPr>
        </p:nvSpPr>
        <p:spPr/>
        <p:txBody>
          <a:bodyPr/>
          <a:lstStyle/>
          <a:p>
            <a:fld id="{81365592-B95A-4E1B-8688-B9BAC9237151}" type="datetime1">
              <a:rPr lang="en-AU" smtClean="0"/>
              <a:t>5/05/2016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a:t>Click to add text</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Tree>
    <p:extLst>
      <p:ext uri="{BB962C8B-B14F-4D97-AF65-F5344CB8AC3E}">
        <p14:creationId xmlns:p14="http://schemas.microsoft.com/office/powerpoint/2010/main" val="8492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2"/>
                </a:solidFill>
              </a:defRPr>
            </a:lvl1pPr>
          </a:lstStyle>
          <a:p>
            <a:r>
              <a:rPr lang="en-AU" noProof="0" dirty="0"/>
              <a:t>Click to add title</a:t>
            </a:r>
          </a:p>
        </p:txBody>
      </p:sp>
      <p:sp>
        <p:nvSpPr>
          <p:cNvPr id="4" name="Date Placeholder 3"/>
          <p:cNvSpPr>
            <a:spLocks noGrp="1"/>
          </p:cNvSpPr>
          <p:nvPr>
            <p:ph type="dt" sz="half" idx="10"/>
          </p:nvPr>
        </p:nvSpPr>
        <p:spPr/>
        <p:txBody>
          <a:bodyPr/>
          <a:lstStyle/>
          <a:p>
            <a:fld id="{AD4CC7D5-0035-4193-9F83-5592C7C73289}" type="datetime1">
              <a:rPr lang="en-AU" smtClean="0"/>
              <a:t>5/05/2016</a:t>
            </a:fld>
            <a:endParaRPr lang="en-AU"/>
          </a:p>
        </p:txBody>
      </p:sp>
      <p:sp>
        <p:nvSpPr>
          <p:cNvPr id="5" name="Footer Placeholder 4"/>
          <p:cNvSpPr>
            <a:spLocks noGrp="1"/>
          </p:cNvSpPr>
          <p:nvPr>
            <p:ph type="ftr" sz="quarter" idx="11"/>
          </p:nvPr>
        </p:nvSpPr>
        <p:spPr/>
        <p:txBody>
          <a:bodyPr/>
          <a:lstStyle/>
          <a:p>
            <a:r>
              <a:rPr lang="en-AU"/>
              <a:t>/ Copyright ©2014 by Readify Pty Ltd</a:t>
            </a:r>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a:t>Click picture icon  in centre of box</a:t>
            </a:r>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noProof="0"/>
              <a:t>Click to edit Master title style</a:t>
            </a:r>
            <a:endParaRPr lang="en-AU" noProof="0" dirty="0"/>
          </a:p>
        </p:txBody>
      </p:sp>
      <p:sp>
        <p:nvSpPr>
          <p:cNvPr id="3" name="Date Placeholder 2"/>
          <p:cNvSpPr>
            <a:spLocks noGrp="1"/>
          </p:cNvSpPr>
          <p:nvPr>
            <p:ph type="dt" sz="half" idx="10"/>
          </p:nvPr>
        </p:nvSpPr>
        <p:spPr/>
        <p:txBody>
          <a:bodyPr/>
          <a:lstStyle/>
          <a:p>
            <a:fld id="{AB9362CC-52A7-47E4-B186-2D952EF52122}" type="datetime1">
              <a:rPr lang="en-AU" smtClean="0"/>
              <a:t>5/05/2016</a:t>
            </a:fld>
            <a:endParaRPr lang="en-AU"/>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Bl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C2E27-7A8C-4707-AD07-B4E8FCCC602F}" type="datetime1">
              <a:rPr lang="en-AU" smtClean="0"/>
              <a:t>5/05/2016</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285614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Date Placeholder 1"/>
          <p:cNvSpPr>
            <a:spLocks noGrp="1"/>
          </p:cNvSpPr>
          <p:nvPr>
            <p:ph type="dt" sz="half" idx="10"/>
          </p:nvPr>
        </p:nvSpPr>
        <p:spPr/>
        <p:txBody>
          <a:bodyPr/>
          <a:lstStyle/>
          <a:p>
            <a:fld id="{3345A4CD-9276-444C-86E6-50A9930741D5}" type="datetime1">
              <a:rPr lang="en-AU" smtClean="0"/>
              <a:t>5/05/2016</a:t>
            </a:fld>
            <a:endParaRPr lang="en-AU"/>
          </a:p>
        </p:txBody>
      </p:sp>
      <p:sp>
        <p:nvSpPr>
          <p:cNvPr id="3" name="Footer Placeholder 2"/>
          <p:cNvSpPr>
            <a:spLocks noGrp="1"/>
          </p:cNvSpPr>
          <p:nvPr>
            <p:ph type="ftr" sz="quarter" idx="11"/>
          </p:nvPr>
        </p:nvSpPr>
        <p:spPr/>
        <p:txBody>
          <a:bodyPr/>
          <a:lstStyle/>
          <a:p>
            <a:r>
              <a:rPr lang="en-AU"/>
              <a:t>/ Copyright ©2014 by Readify Pty Ltd</a:t>
            </a:r>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
        <p:nvSpPr>
          <p:cNvPr id="7"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dirty="0"/>
              <a:t>Page</a:t>
            </a:r>
          </a:p>
        </p:txBody>
      </p:sp>
    </p:spTree>
    <p:extLst>
      <p:ext uri="{BB962C8B-B14F-4D97-AF65-F5344CB8AC3E}">
        <p14:creationId xmlns:p14="http://schemas.microsoft.com/office/powerpoint/2010/main" val="85692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4FD292-6CBB-42F0-8BF6-EA5D415F7BA5}" type="datetime1">
              <a:rPr lang="en-AU" smtClean="0"/>
              <a:pPr/>
              <a:t>5/05/2016</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a:t>/ Copyright ©2014 by </a:t>
            </a:r>
            <a:r>
              <a:rPr lang="en-AU" dirty="0" err="1"/>
              <a:t>Readify</a:t>
            </a:r>
            <a:r>
              <a:rPr lang="en-AU" dirty="0"/>
              <a:t> Pty Ltd</a:t>
            </a:r>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a:t>Page</a:t>
            </a:r>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50" r:id="rId1"/>
    <p:sldLayoutId id="2147483683" r:id="rId2"/>
    <p:sldLayoutId id="2147483678" r:id="rId3"/>
    <p:sldLayoutId id="2147483679" r:id="rId4"/>
    <p:sldLayoutId id="2147483680" r:id="rId5"/>
    <p:sldLayoutId id="2147483681" r:id="rId6"/>
    <p:sldLayoutId id="2147483654" r:id="rId7"/>
    <p:sldLayoutId id="2147483655" r:id="rId8"/>
    <p:sldLayoutId id="2147483682" r:id="rId9"/>
    <p:sldLayoutId id="2147483684" r:id="rId10"/>
    <p:sldLayoutId id="2147483685" r:id="rId11"/>
    <p:sldLayoutId id="2147483649" r:id="rId12"/>
    <p:sldLayoutId id="2147483656" r:id="rId13"/>
    <p:sldLayoutId id="2147483658" r:id="rId14"/>
    <p:sldLayoutId id="2147483657" r:id="rId15"/>
    <p:sldLayoutId id="2147483659" r:id="rId16"/>
    <p:sldLayoutId id="2147483660" r:id="rId17"/>
    <p:sldLayoutId id="2147483651" r:id="rId18"/>
    <p:sldLayoutId id="2147483661" r:id="rId19"/>
    <p:sldLayoutId id="2147483663" r:id="rId20"/>
    <p:sldLayoutId id="2147483662" r:id="rId21"/>
    <p:sldLayoutId id="2147483664" r:id="rId22"/>
    <p:sldLayoutId id="2147483665" r:id="rId23"/>
    <p:sldLayoutId id="2147483666" r:id="rId24"/>
    <p:sldLayoutId id="2147483667" r:id="rId25"/>
    <p:sldLayoutId id="2147483669" r:id="rId26"/>
    <p:sldLayoutId id="2147483668" r:id="rId27"/>
    <p:sldLayoutId id="2147483670" r:id="rId28"/>
    <p:sldLayoutId id="2147483671" r:id="rId29"/>
    <p:sldLayoutId id="2147483672" r:id="rId30"/>
    <p:sldLayoutId id="2147483673" r:id="rId31"/>
    <p:sldLayoutId id="2147483675" r:id="rId32"/>
    <p:sldLayoutId id="2147483674" r:id="rId33"/>
    <p:sldLayoutId id="2147483676" r:id="rId34"/>
    <p:sldLayoutId id="2147483677" r:id="rId35"/>
    <p:sldLayoutId id="2147483686" r:id="rId36"/>
    <p:sldLayoutId id="2147483687" r:id="rId37"/>
    <p:sldLayoutId id="2147483689" r:id="rId38"/>
    <p:sldLayoutId id="2147483688" r:id="rId39"/>
    <p:sldLayoutId id="2147483690" r:id="rId40"/>
    <p:sldLayoutId id="2147483691" r:id="rId41"/>
  </p:sldLayoutIdLst>
  <p:hf hdr="0" dt="0"/>
  <p:txStyles>
    <p:titleStyle>
      <a:lvl1pPr algn="l" defTabSz="1088502" rtl="0" eaLnBrk="1" latinLnBrk="0" hangingPunct="1">
        <a:lnSpc>
          <a:spcPts val="5000"/>
        </a:lnSpc>
        <a:spcBef>
          <a:spcPct val="0"/>
        </a:spcBef>
        <a:buNone/>
        <a:defRPr sz="5800" kern="1200" spc="-200" baseline="0">
          <a:solidFill>
            <a:schemeClr val="tx1"/>
          </a:solidFill>
          <a:latin typeface="+mj-lt"/>
          <a:ea typeface="+mj-ea"/>
          <a:cs typeface="+mj-cs"/>
        </a:defRPr>
      </a:lvl1pPr>
    </p:titleStyle>
    <p:bodyStyle>
      <a:lvl1pPr marL="265113" indent="-265113" algn="l" defTabSz="1088502" rtl="0" eaLnBrk="1" latinLnBrk="0" hangingPunct="1">
        <a:spcBef>
          <a:spcPts val="120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a:t>DocumentDB Overview Slides</a:t>
            </a:r>
          </a:p>
        </p:txBody>
      </p:sp>
      <p:sp>
        <p:nvSpPr>
          <p:cNvPr id="7" name="Subtitle 6"/>
          <p:cNvSpPr>
            <a:spLocks noGrp="1"/>
          </p:cNvSpPr>
          <p:nvPr>
            <p:ph type="subTitle" idx="1"/>
          </p:nvPr>
        </p:nvSpPr>
        <p:spPr/>
        <p:txBody>
          <a:bodyPr/>
          <a:lstStyle/>
          <a:p>
            <a:endParaRPr lang="en-AU" dirty="0"/>
          </a:p>
        </p:txBody>
      </p:sp>
      <p:sp>
        <p:nvSpPr>
          <p:cNvPr id="5" name="Slide Number Placeholder 4"/>
          <p:cNvSpPr>
            <a:spLocks noGrp="1"/>
          </p:cNvSpPr>
          <p:nvPr>
            <p:ph type="sldNum" sz="quarter" idx="4294967295"/>
          </p:nvPr>
        </p:nvSpPr>
        <p:spPr>
          <a:xfrm>
            <a:off x="0" y="6469063"/>
            <a:ext cx="215900" cy="312737"/>
          </a:xfrm>
        </p:spPr>
        <p:txBody>
          <a:bodyPr/>
          <a:lstStyle/>
          <a:p>
            <a:fld id="{1DEBBDC7-4A1B-43E6-8DA6-58148E08E8A6}" type="slidenum">
              <a:rPr lang="en-AU" smtClean="0"/>
              <a:t>1</a:t>
            </a:fld>
            <a:endParaRPr lang="en-AU"/>
          </a:p>
        </p:txBody>
      </p:sp>
    </p:spTree>
    <p:extLst>
      <p:ext uri="{BB962C8B-B14F-4D97-AF65-F5344CB8AC3E}">
        <p14:creationId xmlns:p14="http://schemas.microsoft.com/office/powerpoint/2010/main" val="101850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Limits and Quotas</a:t>
            </a:r>
          </a:p>
        </p:txBody>
      </p:sp>
      <p:sp>
        <p:nvSpPr>
          <p:cNvPr id="8" name="Content Placeholder 7"/>
          <p:cNvSpPr>
            <a:spLocks noGrp="1"/>
          </p:cNvSpPr>
          <p:nvPr>
            <p:ph idx="1"/>
          </p:nvPr>
        </p:nvSpPr>
        <p:spPr>
          <a:xfrm>
            <a:off x="838622" y="1694577"/>
            <a:ext cx="10048720" cy="4903569"/>
          </a:xfrm>
        </p:spPr>
        <p:txBody>
          <a:bodyPr/>
          <a:lstStyle/>
          <a:p>
            <a:r>
              <a:rPr lang="en-AU" sz="2800" dirty="0"/>
              <a:t>Database accounts comes with administrative quota of</a:t>
            </a:r>
          </a:p>
          <a:p>
            <a:pPr lvl="1"/>
            <a:r>
              <a:rPr lang="en-AU" sz="2800" dirty="0"/>
              <a:t>5 Database Accounts*</a:t>
            </a:r>
          </a:p>
          <a:p>
            <a:pPr lvl="1"/>
            <a:r>
              <a:rPr lang="en-AU" sz="2800" dirty="0"/>
              <a:t>100 databases</a:t>
            </a:r>
          </a:p>
          <a:p>
            <a:pPr lvl="1"/>
            <a:r>
              <a:rPr lang="en-AU" sz="2800" dirty="0"/>
              <a:t>500,000 users (Number of users per database account – across all databases)</a:t>
            </a:r>
          </a:p>
          <a:p>
            <a:pPr lvl="1"/>
            <a:r>
              <a:rPr lang="en-AU" sz="2800" dirty="0"/>
              <a:t>2,000,000 permissions (Number of permissions per database account – across all databases)</a:t>
            </a:r>
          </a:p>
        </p:txBody>
      </p:sp>
      <p:sp>
        <p:nvSpPr>
          <p:cNvPr id="4" name="Footer Placeholder 3"/>
          <p:cNvSpPr>
            <a:spLocks noGrp="1"/>
          </p:cNvSpPr>
          <p:nvPr>
            <p:ph type="ftr" sz="quarter" idx="11"/>
          </p:nvPr>
        </p:nvSpPr>
        <p:spPr/>
        <p:txBody>
          <a:bodyPr/>
          <a:lstStyle/>
          <a:p>
            <a:r>
              <a:rPr lang="en-AU" dirty="0"/>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10</a:t>
            </a:fld>
            <a:endParaRPr lang="en-AU" dirty="0"/>
          </a:p>
        </p:txBody>
      </p:sp>
    </p:spTree>
    <p:extLst>
      <p:ext uri="{BB962C8B-B14F-4D97-AF65-F5344CB8AC3E}">
        <p14:creationId xmlns:p14="http://schemas.microsoft.com/office/powerpoint/2010/main" val="91767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Limits and Quotas..</a:t>
            </a:r>
          </a:p>
        </p:txBody>
      </p:sp>
      <p:sp>
        <p:nvSpPr>
          <p:cNvPr id="8" name="Content Placeholder 7"/>
          <p:cNvSpPr>
            <a:spLocks noGrp="1"/>
          </p:cNvSpPr>
          <p:nvPr>
            <p:ph idx="1"/>
          </p:nvPr>
        </p:nvSpPr>
        <p:spPr>
          <a:xfrm>
            <a:off x="838622" y="1694577"/>
            <a:ext cx="10048720" cy="4903569"/>
          </a:xfrm>
        </p:spPr>
        <p:txBody>
          <a:bodyPr/>
          <a:lstStyle/>
          <a:p>
            <a:pPr marL="457200" lvl="1" indent="0">
              <a:buNone/>
            </a:pPr>
            <a:r>
              <a:rPr lang="en-AU" sz="2800" dirty="0"/>
              <a:t>Attachment storage per database account : 2GB</a:t>
            </a:r>
          </a:p>
          <a:p>
            <a:pPr marL="457200" lvl="1" indent="0">
              <a:buNone/>
            </a:pPr>
            <a:r>
              <a:rPr lang="en-AU" sz="2800" dirty="0"/>
              <a:t>Max Request Units / second / Collection : 2500</a:t>
            </a:r>
          </a:p>
          <a:p>
            <a:pPr marL="457200" lvl="1" indent="0">
              <a:buNone/>
            </a:pPr>
            <a:r>
              <a:rPr lang="en-AU" sz="2800" dirty="0"/>
              <a:t>No of stored procedures, triggers and </a:t>
            </a:r>
            <a:r>
              <a:rPr lang="en-AU" sz="2800" dirty="0" err="1"/>
              <a:t>UdFs</a:t>
            </a:r>
            <a:r>
              <a:rPr lang="en-AU" sz="2800" dirty="0"/>
              <a:t> per collection : 25 each</a:t>
            </a:r>
          </a:p>
          <a:p>
            <a:pPr marL="457200" lvl="1" indent="0">
              <a:buNone/>
            </a:pPr>
            <a:r>
              <a:rPr lang="en-AU" sz="2800" dirty="0"/>
              <a:t>Maximum execution time for stored procedure and trigger: 5 seconds</a:t>
            </a:r>
          </a:p>
          <a:p>
            <a:pPr marL="457200" lvl="1" indent="0">
              <a:buNone/>
            </a:pPr>
            <a:r>
              <a:rPr lang="en-AU" sz="2800" dirty="0"/>
              <a:t>Provisioned document storage/collection: 10GB</a:t>
            </a:r>
          </a:p>
          <a:p>
            <a:pPr marL="457200" lvl="1" indent="0">
              <a:buNone/>
            </a:pPr>
            <a:r>
              <a:rPr lang="en-AU" sz="2800" dirty="0"/>
              <a:t>Max collections per database account: 100</a:t>
            </a:r>
          </a:p>
          <a:p>
            <a:pPr marL="457200" lvl="1" indent="0">
              <a:buNone/>
            </a:pPr>
            <a:r>
              <a:rPr lang="en-AU" sz="2800" dirty="0"/>
              <a:t>Max document storage per database (100 collections) : 1TB</a:t>
            </a:r>
          </a:p>
          <a:p>
            <a:pPr marL="457200" lvl="1" indent="0">
              <a:buNone/>
            </a:pPr>
            <a:r>
              <a:rPr lang="en-AU" sz="2800" dirty="0"/>
              <a:t>Maximum length of the Id property : 255 characters</a:t>
            </a:r>
          </a:p>
          <a:p>
            <a:pPr marL="457200" lvl="1" indent="0">
              <a:buNone/>
            </a:pPr>
            <a:r>
              <a:rPr lang="en-AU" sz="2800" dirty="0"/>
              <a:t>Maximum items per page: 1000</a:t>
            </a:r>
          </a:p>
          <a:p>
            <a:pPr marL="457200" lvl="1" indent="0">
              <a:buNone/>
            </a:pPr>
            <a:r>
              <a:rPr lang="en-AU" sz="2800" dirty="0"/>
              <a:t>Maximum request size of document and attachment: 512KB</a:t>
            </a:r>
          </a:p>
          <a:p>
            <a:pPr marL="457200" lvl="1" indent="0">
              <a:buNone/>
            </a:pPr>
            <a:r>
              <a:rPr lang="en-AU" sz="2800" dirty="0"/>
              <a:t>Maximum request size of stored procedure, trigger and UDF: 512KB</a:t>
            </a:r>
          </a:p>
        </p:txBody>
      </p:sp>
      <p:sp>
        <p:nvSpPr>
          <p:cNvPr id="4" name="Footer Placeholder 3"/>
          <p:cNvSpPr>
            <a:spLocks noGrp="1"/>
          </p:cNvSpPr>
          <p:nvPr>
            <p:ph type="ftr" sz="quarter" idx="11"/>
          </p:nvPr>
        </p:nvSpPr>
        <p:spPr/>
        <p:txBody>
          <a:bodyPr/>
          <a:lstStyle/>
          <a:p>
            <a:r>
              <a:rPr lang="en-AU" dirty="0"/>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11</a:t>
            </a:fld>
            <a:endParaRPr lang="en-AU" dirty="0"/>
          </a:p>
        </p:txBody>
      </p:sp>
    </p:spTree>
    <p:extLst>
      <p:ext uri="{BB962C8B-B14F-4D97-AF65-F5344CB8AC3E}">
        <p14:creationId xmlns:p14="http://schemas.microsoft.com/office/powerpoint/2010/main" val="287454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fade">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Limits and Quotas Continues..</a:t>
            </a:r>
          </a:p>
        </p:txBody>
      </p:sp>
      <p:sp>
        <p:nvSpPr>
          <p:cNvPr id="8" name="Content Placeholder 7"/>
          <p:cNvSpPr>
            <a:spLocks noGrp="1"/>
          </p:cNvSpPr>
          <p:nvPr>
            <p:ph idx="1"/>
          </p:nvPr>
        </p:nvSpPr>
        <p:spPr>
          <a:xfrm>
            <a:off x="838622" y="1694577"/>
            <a:ext cx="10048720" cy="4903569"/>
          </a:xfrm>
        </p:spPr>
        <p:txBody>
          <a:bodyPr/>
          <a:lstStyle/>
          <a:p>
            <a:pPr marL="457200" lvl="1" indent="0">
              <a:buNone/>
            </a:pPr>
            <a:r>
              <a:rPr lang="en-AU" sz="2800" dirty="0"/>
              <a:t>Maximum Response size: 1MB</a:t>
            </a:r>
          </a:p>
          <a:p>
            <a:pPr marL="457200" lvl="1" indent="0">
              <a:buNone/>
            </a:pPr>
            <a:r>
              <a:rPr lang="en-AU" sz="2800" dirty="0"/>
              <a:t>String:  All strings must conform to the UTF-8 encoding. Since UTF-8 is a variable width encoding, string sizes are determined using the UTF-8 bytes</a:t>
            </a:r>
          </a:p>
          <a:p>
            <a:pPr marL="457200" lvl="1" indent="0">
              <a:buNone/>
            </a:pPr>
            <a:r>
              <a:rPr lang="en-AU" sz="2800" dirty="0"/>
              <a:t>Maximum length of property or value: no practical limit</a:t>
            </a:r>
          </a:p>
          <a:p>
            <a:pPr marL="457200" lvl="1" indent="0">
              <a:buNone/>
            </a:pPr>
            <a:r>
              <a:rPr lang="en-AU" sz="2800" dirty="0"/>
              <a:t>Maximum number of UDFs per query *: 1</a:t>
            </a:r>
          </a:p>
          <a:p>
            <a:pPr marL="457200" lvl="1" indent="0">
              <a:buNone/>
            </a:pPr>
            <a:r>
              <a:rPr lang="en-AU" sz="2800" dirty="0"/>
              <a:t>Maximum number of JOINs per query *: 2</a:t>
            </a:r>
          </a:p>
          <a:p>
            <a:pPr marL="457200" lvl="1" indent="0">
              <a:buNone/>
            </a:pPr>
            <a:r>
              <a:rPr lang="en-AU" sz="2800" dirty="0"/>
              <a:t>Maximum number of  AND clause per query*: 5</a:t>
            </a:r>
          </a:p>
          <a:p>
            <a:pPr marL="457200" lvl="1" indent="0">
              <a:buNone/>
            </a:pPr>
            <a:r>
              <a:rPr lang="en-AU" sz="2800" dirty="0"/>
              <a:t>Maximum number of OR clause per query *: 5</a:t>
            </a:r>
          </a:p>
          <a:p>
            <a:pPr marL="457200" lvl="1" indent="0">
              <a:buNone/>
            </a:pPr>
            <a:r>
              <a:rPr lang="en-AU" sz="2800" dirty="0"/>
              <a:t>Maximum number of values per IN expression *: 100</a:t>
            </a:r>
          </a:p>
          <a:p>
            <a:pPr marL="457200" lvl="1" indent="0">
              <a:buNone/>
            </a:pPr>
            <a:r>
              <a:rPr lang="en-AU" sz="2800" dirty="0"/>
              <a:t>Maximum number of collections creates per minute  *: 5</a:t>
            </a:r>
          </a:p>
          <a:p>
            <a:pPr marL="457200" lvl="1" indent="0">
              <a:buNone/>
            </a:pPr>
            <a:r>
              <a:rPr lang="en-AU" sz="2800" dirty="0"/>
              <a:t>Maximum number of scale operations per minute *: 5</a:t>
            </a:r>
          </a:p>
        </p:txBody>
      </p:sp>
      <p:sp>
        <p:nvSpPr>
          <p:cNvPr id="4" name="Footer Placeholder 3"/>
          <p:cNvSpPr>
            <a:spLocks noGrp="1"/>
          </p:cNvSpPr>
          <p:nvPr>
            <p:ph type="ftr" sz="quarter" idx="11"/>
          </p:nvPr>
        </p:nvSpPr>
        <p:spPr/>
        <p:txBody>
          <a:bodyPr/>
          <a:lstStyle/>
          <a:p>
            <a:r>
              <a:rPr lang="en-AU" dirty="0"/>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12</a:t>
            </a:fld>
            <a:endParaRPr lang="en-AU" dirty="0"/>
          </a:p>
        </p:txBody>
      </p:sp>
    </p:spTree>
    <p:extLst>
      <p:ext uri="{BB962C8B-B14F-4D97-AF65-F5344CB8AC3E}">
        <p14:creationId xmlns:p14="http://schemas.microsoft.com/office/powerpoint/2010/main" val="349177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REST API</a:t>
            </a:r>
          </a:p>
        </p:txBody>
      </p:sp>
      <p:sp>
        <p:nvSpPr>
          <p:cNvPr id="8" name="Content Placeholder 7"/>
          <p:cNvSpPr>
            <a:spLocks noGrp="1"/>
          </p:cNvSpPr>
          <p:nvPr>
            <p:ph idx="1"/>
          </p:nvPr>
        </p:nvSpPr>
        <p:spPr>
          <a:xfrm>
            <a:off x="838622" y="1694577"/>
            <a:ext cx="10048720" cy="4903569"/>
          </a:xfrm>
        </p:spPr>
        <p:txBody>
          <a:bodyPr/>
          <a:lstStyle/>
          <a:p>
            <a:r>
              <a:rPr lang="en-AU" dirty="0"/>
              <a:t>Standard Operations</a:t>
            </a:r>
          </a:p>
          <a:p>
            <a:pPr lvl="1"/>
            <a:r>
              <a:rPr lang="en-AU" dirty="0" err="1"/>
              <a:t>Create,Delete,Put,Get,Post</a:t>
            </a:r>
            <a:endParaRPr lang="en-AU" dirty="0"/>
          </a:p>
          <a:p>
            <a:pPr lvl="1"/>
            <a:r>
              <a:rPr lang="en-AU" dirty="0"/>
              <a:t>Permanent Uri on Create</a:t>
            </a:r>
          </a:p>
          <a:p>
            <a:r>
              <a:rPr lang="en-AU" dirty="0"/>
              <a:t>HMAC authentication using management or resource key</a:t>
            </a:r>
          </a:p>
          <a:p>
            <a:r>
              <a:rPr lang="en-AU" dirty="0" err="1"/>
              <a:t>DocumentDB</a:t>
            </a:r>
            <a:r>
              <a:rPr lang="en-AU" dirty="0"/>
              <a:t> request headers</a:t>
            </a:r>
          </a:p>
          <a:p>
            <a:pPr marL="457200" lvl="1" indent="0">
              <a:buNone/>
            </a:pPr>
            <a:endParaRPr lang="en-AU" sz="2800" dirty="0"/>
          </a:p>
        </p:txBody>
      </p:sp>
      <p:sp>
        <p:nvSpPr>
          <p:cNvPr id="4" name="Footer Placeholder 3"/>
          <p:cNvSpPr>
            <a:spLocks noGrp="1"/>
          </p:cNvSpPr>
          <p:nvPr>
            <p:ph type="ftr" sz="quarter" idx="11"/>
          </p:nvPr>
        </p:nvSpPr>
        <p:spPr/>
        <p:txBody>
          <a:bodyPr/>
          <a:lstStyle/>
          <a:p>
            <a:r>
              <a:rPr lang="en-AU" dirty="0"/>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13</a:t>
            </a:fld>
            <a:endParaRPr lang="en-AU" dirty="0"/>
          </a:p>
        </p:txBody>
      </p:sp>
    </p:spTree>
    <p:extLst>
      <p:ext uri="{BB962C8B-B14F-4D97-AF65-F5344CB8AC3E}">
        <p14:creationId xmlns:p14="http://schemas.microsoft.com/office/powerpoint/2010/main" val="428952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.NET Development</a:t>
            </a:r>
          </a:p>
        </p:txBody>
      </p:sp>
      <p:sp>
        <p:nvSpPr>
          <p:cNvPr id="8" name="Content Placeholder 7"/>
          <p:cNvSpPr>
            <a:spLocks noGrp="1"/>
          </p:cNvSpPr>
          <p:nvPr>
            <p:ph idx="1"/>
          </p:nvPr>
        </p:nvSpPr>
        <p:spPr>
          <a:xfrm>
            <a:off x="838622" y="1694577"/>
            <a:ext cx="10048720" cy="4903569"/>
          </a:xfrm>
        </p:spPr>
        <p:txBody>
          <a:bodyPr/>
          <a:lstStyle/>
          <a:p>
            <a:r>
              <a:rPr lang="en-AU" dirty="0"/>
              <a:t>You need following from the portal after provision a database</a:t>
            </a:r>
          </a:p>
          <a:p>
            <a:pPr lvl="1"/>
            <a:r>
              <a:rPr lang="en-AU" dirty="0"/>
              <a:t>Endpoint </a:t>
            </a:r>
            <a:r>
              <a:rPr lang="en-AU" dirty="0" err="1"/>
              <a:t>Url</a:t>
            </a:r>
            <a:endParaRPr lang="en-AU" dirty="0"/>
          </a:p>
          <a:p>
            <a:pPr lvl="1"/>
            <a:r>
              <a:rPr lang="en-AU" dirty="0"/>
              <a:t>Authorization key</a:t>
            </a:r>
          </a:p>
          <a:p>
            <a:r>
              <a:rPr lang="en-AU" dirty="0"/>
              <a:t>Nu-get package</a:t>
            </a:r>
          </a:p>
          <a:p>
            <a:pPr lvl="1"/>
            <a:r>
              <a:rPr lang="en-AU" dirty="0"/>
              <a:t>Install-Package </a:t>
            </a:r>
            <a:r>
              <a:rPr lang="en-AU" dirty="0" err="1"/>
              <a:t>Microsoft.Azure.DocumentDB</a:t>
            </a:r>
            <a:endParaRPr lang="en-AU" dirty="0"/>
          </a:p>
          <a:p>
            <a:r>
              <a:rPr lang="en-AU" dirty="0"/>
              <a:t>Use them to create </a:t>
            </a:r>
            <a:r>
              <a:rPr lang="en-AU" dirty="0" err="1"/>
              <a:t>DocumentClient</a:t>
            </a:r>
            <a:endParaRPr lang="en-AU" dirty="0"/>
          </a:p>
        </p:txBody>
      </p:sp>
      <p:sp>
        <p:nvSpPr>
          <p:cNvPr id="4" name="Footer Placeholder 3"/>
          <p:cNvSpPr>
            <a:spLocks noGrp="1"/>
          </p:cNvSpPr>
          <p:nvPr>
            <p:ph type="ftr" sz="quarter" idx="11"/>
          </p:nvPr>
        </p:nvSpPr>
        <p:spPr/>
        <p:txBody>
          <a:bodyPr/>
          <a:lstStyle/>
          <a:p>
            <a:r>
              <a:rPr lang="en-AU" dirty="0"/>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14</a:t>
            </a:fld>
            <a:endParaRPr lang="en-AU" dirty="0"/>
          </a:p>
        </p:txBody>
      </p:sp>
    </p:spTree>
    <p:extLst>
      <p:ext uri="{BB962C8B-B14F-4D97-AF65-F5344CB8AC3E}">
        <p14:creationId xmlns:p14="http://schemas.microsoft.com/office/powerpoint/2010/main" val="108507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Demo</a:t>
            </a:r>
          </a:p>
        </p:txBody>
      </p:sp>
      <p:sp>
        <p:nvSpPr>
          <p:cNvPr id="3" name="Text Placeholder 2"/>
          <p:cNvSpPr>
            <a:spLocks noGrp="1"/>
          </p:cNvSpPr>
          <p:nvPr>
            <p:ph type="body" idx="1"/>
          </p:nvPr>
        </p:nvSpPr>
        <p:spPr/>
        <p:txBody>
          <a:bodyPr/>
          <a:lstStyle/>
          <a:p>
            <a:endParaRPr lang="en-AU"/>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15</a:t>
            </a:fld>
            <a:endParaRPr lang="en-AU" dirty="0"/>
          </a:p>
        </p:txBody>
      </p:sp>
    </p:spTree>
    <p:extLst>
      <p:ext uri="{BB962C8B-B14F-4D97-AF65-F5344CB8AC3E}">
        <p14:creationId xmlns:p14="http://schemas.microsoft.com/office/powerpoint/2010/main" val="427833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What is </a:t>
            </a:r>
            <a:r>
              <a:rPr lang="en-AU" dirty="0" err="1"/>
              <a:t>DocumentDB</a:t>
            </a:r>
            <a:r>
              <a:rPr lang="en-AU" dirty="0"/>
              <a:t>?</a:t>
            </a:r>
          </a:p>
        </p:txBody>
      </p:sp>
      <p:sp>
        <p:nvSpPr>
          <p:cNvPr id="8" name="Content Placeholder 7"/>
          <p:cNvSpPr>
            <a:spLocks noGrp="1"/>
          </p:cNvSpPr>
          <p:nvPr>
            <p:ph idx="1"/>
          </p:nvPr>
        </p:nvSpPr>
        <p:spPr/>
        <p:txBody>
          <a:bodyPr/>
          <a:lstStyle/>
          <a:p>
            <a:r>
              <a:rPr lang="en-AU" dirty="0"/>
              <a:t>Document database that supports fully manage storage of JSON documents in a highly performant way.</a:t>
            </a:r>
          </a:p>
          <a:p>
            <a:r>
              <a:rPr lang="en-AU" dirty="0"/>
              <a:t>Fully managed distributed database.</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2</a:t>
            </a:fld>
            <a:endParaRPr lang="en-AU" dirty="0"/>
          </a:p>
        </p:txBody>
      </p:sp>
    </p:spTree>
    <p:extLst>
      <p:ext uri="{BB962C8B-B14F-4D97-AF65-F5344CB8AC3E}">
        <p14:creationId xmlns:p14="http://schemas.microsoft.com/office/powerpoint/2010/main" val="371355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Key Features</a:t>
            </a:r>
          </a:p>
        </p:txBody>
      </p:sp>
      <p:sp>
        <p:nvSpPr>
          <p:cNvPr id="8" name="Content Placeholder 7"/>
          <p:cNvSpPr>
            <a:spLocks noGrp="1"/>
          </p:cNvSpPr>
          <p:nvPr>
            <p:ph idx="1"/>
          </p:nvPr>
        </p:nvSpPr>
        <p:spPr/>
        <p:txBody>
          <a:bodyPr/>
          <a:lstStyle/>
          <a:p>
            <a:r>
              <a:rPr lang="en-AU" sz="2800" dirty="0"/>
              <a:t>Schema less, NoSQL document database</a:t>
            </a:r>
          </a:p>
          <a:p>
            <a:r>
              <a:rPr lang="en-AU" sz="2800" dirty="0"/>
              <a:t>Fully managed, with provisioned capacity</a:t>
            </a:r>
          </a:p>
          <a:p>
            <a:r>
              <a:rPr lang="en-AU" sz="2800" dirty="0"/>
              <a:t>Allows for SQL like queries on Semi structured data (i.e. JSON files)</a:t>
            </a:r>
          </a:p>
          <a:p>
            <a:r>
              <a:rPr lang="en-AU" sz="2800" dirty="0"/>
              <a:t>Supports strong consistency for transactional applications</a:t>
            </a:r>
          </a:p>
          <a:p>
            <a:r>
              <a:rPr lang="en-AU" sz="2800" dirty="0"/>
              <a:t>Designed to scale into petabytes</a:t>
            </a:r>
          </a:p>
          <a:p>
            <a:r>
              <a:rPr lang="en-AU" sz="2800" dirty="0"/>
              <a:t>Includes libraries for </a:t>
            </a:r>
            <a:r>
              <a:rPr lang="en-AU" sz="2800" dirty="0" err="1"/>
              <a:t>Node,.NET</a:t>
            </a:r>
            <a:r>
              <a:rPr lang="en-AU" sz="2800" dirty="0"/>
              <a:t>, </a:t>
            </a:r>
            <a:r>
              <a:rPr lang="en-AU" sz="2800" dirty="0" err="1"/>
              <a:t>REST,Javascript</a:t>
            </a:r>
            <a:r>
              <a:rPr lang="en-AU" sz="2800" dirty="0"/>
              <a:t> (Client &amp; Server),Python</a:t>
            </a:r>
          </a:p>
          <a:p>
            <a:r>
              <a:rPr lang="en-AU" sz="2800" dirty="0"/>
              <a:t>Includes </a:t>
            </a:r>
            <a:r>
              <a:rPr lang="en-AU" sz="2800" dirty="0" err="1"/>
              <a:t>Hekaton</a:t>
            </a:r>
            <a:r>
              <a:rPr lang="en-AU" sz="2800" dirty="0"/>
              <a:t> technologies (In Memory SQL)</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3</a:t>
            </a:fld>
            <a:endParaRPr lang="en-AU" dirty="0"/>
          </a:p>
        </p:txBody>
      </p:sp>
    </p:spTree>
    <p:extLst>
      <p:ext uri="{BB962C8B-B14F-4D97-AF65-F5344CB8AC3E}">
        <p14:creationId xmlns:p14="http://schemas.microsoft.com/office/powerpoint/2010/main" val="131239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Great. How do I Manage?</a:t>
            </a:r>
          </a:p>
        </p:txBody>
      </p:sp>
      <p:sp>
        <p:nvSpPr>
          <p:cNvPr id="8" name="Content Placeholder 7"/>
          <p:cNvSpPr>
            <a:spLocks noGrp="1"/>
          </p:cNvSpPr>
          <p:nvPr>
            <p:ph idx="1"/>
          </p:nvPr>
        </p:nvSpPr>
        <p:spPr/>
        <p:txBody>
          <a:bodyPr/>
          <a:lstStyle/>
          <a:p>
            <a:r>
              <a:rPr lang="en-AU" sz="2800" dirty="0"/>
              <a:t>Supported in new portal</a:t>
            </a:r>
          </a:p>
          <a:p>
            <a:pPr lvl="1"/>
            <a:r>
              <a:rPr lang="en-AU" sz="2800" dirty="0"/>
              <a:t>Manage database account, collections, users </a:t>
            </a:r>
            <a:r>
              <a:rPr lang="en-AU" sz="2800" dirty="0" err="1"/>
              <a:t>etc</a:t>
            </a:r>
            <a:endParaRPr lang="en-AU" sz="2800" dirty="0"/>
          </a:p>
          <a:p>
            <a:pPr lvl="1"/>
            <a:r>
              <a:rPr lang="en-AU" sz="2800" dirty="0"/>
              <a:t>View consumption statistics</a:t>
            </a:r>
          </a:p>
          <a:p>
            <a:pPr lvl="1"/>
            <a:r>
              <a:rPr lang="en-AU" sz="2800" dirty="0"/>
              <a:t>http://portal.azure.com</a:t>
            </a:r>
          </a:p>
          <a:p>
            <a:r>
              <a:rPr lang="en-AU" sz="2800" dirty="0"/>
              <a:t>Use tools like </a:t>
            </a:r>
          </a:p>
          <a:p>
            <a:pPr lvl="1"/>
            <a:r>
              <a:rPr lang="en-AU" sz="2800" dirty="0"/>
              <a:t>Query explorer (Azure Portal)</a:t>
            </a:r>
          </a:p>
          <a:p>
            <a:pPr lvl="1"/>
            <a:r>
              <a:rPr lang="en-AU" sz="2800" dirty="0"/>
              <a:t>Document explorer (Azure Portal)</a:t>
            </a:r>
          </a:p>
          <a:p>
            <a:pPr lvl="1"/>
            <a:r>
              <a:rPr lang="en-AU" sz="2800" dirty="0"/>
              <a:t>DocumentDB studio (3</a:t>
            </a:r>
            <a:r>
              <a:rPr lang="en-AU" sz="2800" baseline="30000" dirty="0"/>
              <a:t>rd</a:t>
            </a:r>
            <a:r>
              <a:rPr lang="en-AU" sz="2800" dirty="0"/>
              <a:t> Party Free tool)</a:t>
            </a:r>
          </a:p>
          <a:p>
            <a:pPr lvl="1"/>
            <a:r>
              <a:rPr lang="en-AU" sz="2800" dirty="0" err="1"/>
              <a:t>LinqPad</a:t>
            </a:r>
            <a:r>
              <a:rPr lang="en-AU" sz="2800" dirty="0"/>
              <a:t> / VS (Why not?)</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4</a:t>
            </a:fld>
            <a:endParaRPr lang="en-AU" dirty="0"/>
          </a:p>
        </p:txBody>
      </p:sp>
    </p:spTree>
    <p:extLst>
      <p:ext uri="{BB962C8B-B14F-4D97-AF65-F5344CB8AC3E}">
        <p14:creationId xmlns:p14="http://schemas.microsoft.com/office/powerpoint/2010/main" val="36917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fade">
                                      <p:cBhvr>
                                        <p:cTn id="3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Overview of </a:t>
            </a:r>
            <a:r>
              <a:rPr lang="en-AU" dirty="0" err="1"/>
              <a:t>DocumentDB</a:t>
            </a:r>
            <a:endParaRPr lang="en-AU" dirty="0"/>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5</a:t>
            </a:fld>
            <a:endParaRPr lang="en-AU" dirty="0"/>
          </a:p>
        </p:txBody>
      </p:sp>
      <p:pic>
        <p:nvPicPr>
          <p:cNvPr id="9" name="Picture 8"/>
          <p:cNvPicPr>
            <a:picLocks noChangeAspect="1"/>
          </p:cNvPicPr>
          <p:nvPr/>
        </p:nvPicPr>
        <p:blipFill>
          <a:blip r:embed="rId3"/>
          <a:stretch>
            <a:fillRect/>
          </a:stretch>
        </p:blipFill>
        <p:spPr>
          <a:xfrm>
            <a:off x="1266824" y="1557586"/>
            <a:ext cx="8040027" cy="4686051"/>
          </a:xfrm>
          <a:prstGeom prst="rect">
            <a:avLst/>
          </a:prstGeom>
        </p:spPr>
      </p:pic>
    </p:spTree>
    <p:extLst>
      <p:ext uri="{BB962C8B-B14F-4D97-AF65-F5344CB8AC3E}">
        <p14:creationId xmlns:p14="http://schemas.microsoft.com/office/powerpoint/2010/main" val="172212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Resource </a:t>
            </a:r>
            <a:r>
              <a:rPr lang="en-AU" dirty="0" err="1"/>
              <a:t>Addresssing</a:t>
            </a:r>
            <a:endParaRPr lang="en-AU" dirty="0"/>
          </a:p>
        </p:txBody>
      </p:sp>
      <p:sp>
        <p:nvSpPr>
          <p:cNvPr id="8" name="Content Placeholder 7"/>
          <p:cNvSpPr>
            <a:spLocks noGrp="1"/>
          </p:cNvSpPr>
          <p:nvPr>
            <p:ph idx="1"/>
          </p:nvPr>
        </p:nvSpPr>
        <p:spPr>
          <a:xfrm>
            <a:off x="838622" y="1694577"/>
            <a:ext cx="10048720" cy="4903569"/>
          </a:xfrm>
        </p:spPr>
        <p:txBody>
          <a:bodyPr/>
          <a:lstStyle/>
          <a:p>
            <a:r>
              <a:rPr lang="en-AU" sz="2800" dirty="0"/>
              <a:t>Restful</a:t>
            </a:r>
          </a:p>
          <a:p>
            <a:r>
              <a:rPr lang="en-AU" sz="2800" dirty="0"/>
              <a:t>Unique ID</a:t>
            </a:r>
          </a:p>
          <a:p>
            <a:r>
              <a:rPr lang="en-AU" sz="2800" dirty="0"/>
              <a:t>API Url:</a:t>
            </a:r>
          </a:p>
          <a:p>
            <a:pPr lvl="1"/>
            <a:r>
              <a:rPr lang="en-AU" sz="2800" dirty="0"/>
              <a:t>https://{databaseaccount}.documents.azure.com</a:t>
            </a:r>
          </a:p>
          <a:p>
            <a:r>
              <a:rPr lang="en-AU" sz="2800" dirty="0"/>
              <a:t>Document Path</a:t>
            </a:r>
          </a:p>
          <a:p>
            <a:pPr lvl="1"/>
            <a:r>
              <a:rPr lang="en-AU" sz="2800" dirty="0"/>
              <a:t>/</a:t>
            </a:r>
            <a:r>
              <a:rPr lang="en-AU" sz="2800" dirty="0" err="1"/>
              <a:t>dbs</a:t>
            </a:r>
            <a:r>
              <a:rPr lang="en-AU" sz="2800" dirty="0"/>
              <a:t>/{database id}/</a:t>
            </a:r>
            <a:r>
              <a:rPr lang="en-AU" sz="2800" dirty="0" err="1"/>
              <a:t>colls</a:t>
            </a:r>
            <a:r>
              <a:rPr lang="en-AU" sz="2800" dirty="0"/>
              <a:t>/{</a:t>
            </a:r>
            <a:r>
              <a:rPr lang="en-AU" sz="2800" dirty="0" err="1"/>
              <a:t>collectionid</a:t>
            </a:r>
            <a:r>
              <a:rPr lang="en-AU" sz="2800" dirty="0"/>
              <a:t>}/docs/{</a:t>
            </a:r>
            <a:r>
              <a:rPr lang="en-AU" sz="2800" dirty="0" err="1"/>
              <a:t>documentid</a:t>
            </a:r>
            <a:r>
              <a:rPr lang="en-AU" sz="2800" dirty="0"/>
              <a:t>}</a:t>
            </a:r>
          </a:p>
          <a:p>
            <a:r>
              <a:rPr lang="en-AU" sz="2800" dirty="0"/>
              <a:t>Client libraries</a:t>
            </a:r>
          </a:p>
          <a:p>
            <a:pPr lvl="1"/>
            <a:r>
              <a:rPr lang="en-AU" sz="2800" dirty="0"/>
              <a:t>.NET</a:t>
            </a:r>
          </a:p>
          <a:p>
            <a:pPr lvl="1"/>
            <a:r>
              <a:rPr lang="en-AU" sz="2800" dirty="0" err="1"/>
              <a:t>Javascript</a:t>
            </a:r>
            <a:endParaRPr lang="en-AU" sz="2800" dirty="0"/>
          </a:p>
          <a:p>
            <a:pPr lvl="1"/>
            <a:r>
              <a:rPr lang="en-AU" sz="2800" dirty="0"/>
              <a:t>Python</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6</a:t>
            </a:fld>
            <a:endParaRPr lang="en-AU" dirty="0"/>
          </a:p>
        </p:txBody>
      </p:sp>
    </p:spTree>
    <p:extLst>
      <p:ext uri="{BB962C8B-B14F-4D97-AF65-F5344CB8AC3E}">
        <p14:creationId xmlns:p14="http://schemas.microsoft.com/office/powerpoint/2010/main" val="417107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Resource Model</a:t>
            </a:r>
          </a:p>
        </p:txBody>
      </p:sp>
      <p:sp>
        <p:nvSpPr>
          <p:cNvPr id="8" name="Content Placeholder 7"/>
          <p:cNvSpPr>
            <a:spLocks noGrp="1"/>
          </p:cNvSpPr>
          <p:nvPr>
            <p:ph idx="1"/>
          </p:nvPr>
        </p:nvSpPr>
        <p:spPr>
          <a:xfrm>
            <a:off x="838622" y="1694577"/>
            <a:ext cx="10048720" cy="4687545"/>
          </a:xfrm>
        </p:spPr>
        <p:txBody>
          <a:bodyPr/>
          <a:lstStyle/>
          <a:p>
            <a:r>
              <a:rPr lang="en-AU" sz="2800" dirty="0"/>
              <a:t>Database Account</a:t>
            </a:r>
          </a:p>
          <a:p>
            <a:pPr lvl="1"/>
            <a:r>
              <a:rPr lang="en-AU" sz="2800" dirty="0"/>
              <a:t>Database</a:t>
            </a:r>
          </a:p>
          <a:p>
            <a:pPr lvl="2"/>
            <a:r>
              <a:rPr lang="en-AU" sz="2800" dirty="0"/>
              <a:t>Collection</a:t>
            </a:r>
          </a:p>
          <a:p>
            <a:pPr lvl="3"/>
            <a:r>
              <a:rPr lang="en-AU" sz="2800" dirty="0"/>
              <a:t>Document</a:t>
            </a:r>
          </a:p>
          <a:p>
            <a:pPr lvl="4"/>
            <a:r>
              <a:rPr lang="en-AU" sz="2800" dirty="0"/>
              <a:t>Attachment</a:t>
            </a:r>
          </a:p>
          <a:p>
            <a:pPr lvl="2"/>
            <a:r>
              <a:rPr lang="en-AU" sz="2800" dirty="0"/>
              <a:t>Stored Procedure</a:t>
            </a:r>
          </a:p>
          <a:p>
            <a:pPr lvl="2"/>
            <a:r>
              <a:rPr lang="en-AU" sz="2800" dirty="0"/>
              <a:t>Trigger</a:t>
            </a:r>
          </a:p>
          <a:p>
            <a:pPr lvl="2"/>
            <a:r>
              <a:rPr lang="en-AU" sz="2800" dirty="0"/>
              <a:t>User-defined functions</a:t>
            </a:r>
          </a:p>
          <a:p>
            <a:pPr lvl="2"/>
            <a:r>
              <a:rPr lang="en-AU" sz="2800" dirty="0"/>
              <a:t>User</a:t>
            </a:r>
          </a:p>
          <a:p>
            <a:pPr lvl="3"/>
            <a:r>
              <a:rPr lang="en-AU" sz="2800" dirty="0"/>
              <a:t>Permission</a:t>
            </a:r>
          </a:p>
          <a:p>
            <a:pPr lvl="2"/>
            <a:r>
              <a:rPr lang="en-AU" sz="2800" dirty="0"/>
              <a:t>Media</a:t>
            </a:r>
          </a:p>
        </p:txBody>
      </p:sp>
      <p:sp>
        <p:nvSpPr>
          <p:cNvPr id="4" name="Footer Placeholder 3"/>
          <p:cNvSpPr>
            <a:spLocks noGrp="1"/>
          </p:cNvSpPr>
          <p:nvPr>
            <p:ph type="ftr" sz="quarter" idx="11"/>
          </p:nvPr>
        </p:nvSpPr>
        <p:spPr/>
        <p:txBody>
          <a:bodyPr/>
          <a:lstStyle/>
          <a:p>
            <a:r>
              <a:rPr lang="en-AU"/>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7</a:t>
            </a:fld>
            <a:endParaRPr lang="en-AU" dirty="0"/>
          </a:p>
        </p:txBody>
      </p:sp>
    </p:spTree>
    <p:extLst>
      <p:ext uri="{BB962C8B-B14F-4D97-AF65-F5344CB8AC3E}">
        <p14:creationId xmlns:p14="http://schemas.microsoft.com/office/powerpoint/2010/main" val="51970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fade">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Request Unit</a:t>
            </a:r>
          </a:p>
        </p:txBody>
      </p:sp>
      <p:sp>
        <p:nvSpPr>
          <p:cNvPr id="8" name="Content Placeholder 7"/>
          <p:cNvSpPr>
            <a:spLocks noGrp="1"/>
          </p:cNvSpPr>
          <p:nvPr>
            <p:ph idx="1"/>
          </p:nvPr>
        </p:nvSpPr>
        <p:spPr>
          <a:xfrm>
            <a:off x="838622" y="1694577"/>
            <a:ext cx="10048720" cy="4903569"/>
          </a:xfrm>
        </p:spPr>
        <p:txBody>
          <a:bodyPr/>
          <a:lstStyle/>
          <a:p>
            <a:r>
              <a:rPr lang="en-AU" sz="2800" dirty="0"/>
              <a:t>Single measure for the resources required to perform various database operations and service and application request</a:t>
            </a:r>
          </a:p>
          <a:p>
            <a:r>
              <a:rPr lang="en-AU" sz="2800" dirty="0"/>
              <a:t>Each collection comes with a defined amount of Request Units of throughput.</a:t>
            </a:r>
          </a:p>
          <a:p>
            <a:r>
              <a:rPr lang="en-AU" sz="2800" dirty="0"/>
              <a:t>Can purchase higher level throughput</a:t>
            </a:r>
          </a:p>
        </p:txBody>
      </p:sp>
      <p:sp>
        <p:nvSpPr>
          <p:cNvPr id="4" name="Footer Placeholder 3"/>
          <p:cNvSpPr>
            <a:spLocks noGrp="1"/>
          </p:cNvSpPr>
          <p:nvPr>
            <p:ph type="ftr" sz="quarter" idx="11"/>
          </p:nvPr>
        </p:nvSpPr>
        <p:spPr/>
        <p:txBody>
          <a:bodyPr/>
          <a:lstStyle/>
          <a:p>
            <a:r>
              <a:rPr lang="en-AU" dirty="0"/>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8</a:t>
            </a:fld>
            <a:endParaRPr lang="en-AU" dirty="0"/>
          </a:p>
        </p:txBody>
      </p:sp>
    </p:spTree>
    <p:extLst>
      <p:ext uri="{BB962C8B-B14F-4D97-AF65-F5344CB8AC3E}">
        <p14:creationId xmlns:p14="http://schemas.microsoft.com/office/powerpoint/2010/main" val="163281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U" dirty="0"/>
              <a:t>Pricing</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967478059"/>
              </p:ext>
            </p:extLst>
          </p:nvPr>
        </p:nvGraphicFramePr>
        <p:xfrm>
          <a:off x="838200" y="1693863"/>
          <a:ext cx="10048878" cy="3886200"/>
        </p:xfrm>
        <a:graphic>
          <a:graphicData uri="http://schemas.openxmlformats.org/drawingml/2006/table">
            <a:tbl>
              <a:tblPr firstRow="1" bandRow="1">
                <a:tableStyleId>{5C22544A-7EE6-4342-B048-85BDC9FD1C3A}</a:tableStyleId>
              </a:tblPr>
              <a:tblGrid>
                <a:gridCol w="1674813">
                  <a:extLst>
                    <a:ext uri="{9D8B030D-6E8A-4147-A177-3AD203B41FA5}">
                      <a16:colId xmlns:a16="http://schemas.microsoft.com/office/drawing/2014/main" val="20000"/>
                    </a:ext>
                  </a:extLst>
                </a:gridCol>
                <a:gridCol w="1674813">
                  <a:extLst>
                    <a:ext uri="{9D8B030D-6E8A-4147-A177-3AD203B41FA5}">
                      <a16:colId xmlns:a16="http://schemas.microsoft.com/office/drawing/2014/main" val="20001"/>
                    </a:ext>
                  </a:extLst>
                </a:gridCol>
                <a:gridCol w="1674813">
                  <a:extLst>
                    <a:ext uri="{9D8B030D-6E8A-4147-A177-3AD203B41FA5}">
                      <a16:colId xmlns:a16="http://schemas.microsoft.com/office/drawing/2014/main" val="20002"/>
                    </a:ext>
                  </a:extLst>
                </a:gridCol>
                <a:gridCol w="1674813">
                  <a:extLst>
                    <a:ext uri="{9D8B030D-6E8A-4147-A177-3AD203B41FA5}">
                      <a16:colId xmlns:a16="http://schemas.microsoft.com/office/drawing/2014/main" val="20003"/>
                    </a:ext>
                  </a:extLst>
                </a:gridCol>
                <a:gridCol w="1674813">
                  <a:extLst>
                    <a:ext uri="{9D8B030D-6E8A-4147-A177-3AD203B41FA5}">
                      <a16:colId xmlns:a16="http://schemas.microsoft.com/office/drawing/2014/main" val="20004"/>
                    </a:ext>
                  </a:extLst>
                </a:gridCol>
                <a:gridCol w="1674813">
                  <a:extLst>
                    <a:ext uri="{9D8B030D-6E8A-4147-A177-3AD203B41FA5}">
                      <a16:colId xmlns:a16="http://schemas.microsoft.com/office/drawing/2014/main" val="20005"/>
                    </a:ext>
                  </a:extLst>
                </a:gridCol>
              </a:tblGrid>
              <a:tr h="370840">
                <a:tc>
                  <a:txBody>
                    <a:bodyPr/>
                    <a:lstStyle/>
                    <a:p>
                      <a:r>
                        <a:rPr lang="en-AU" dirty="0"/>
                        <a:t>Collections</a:t>
                      </a:r>
                    </a:p>
                  </a:txBody>
                  <a:tcPr/>
                </a:tc>
                <a:tc>
                  <a:txBody>
                    <a:bodyPr/>
                    <a:lstStyle/>
                    <a:p>
                      <a:r>
                        <a:rPr lang="en-AU" dirty="0"/>
                        <a:t>SSD Storage</a:t>
                      </a:r>
                    </a:p>
                  </a:txBody>
                  <a:tcPr/>
                </a:tc>
                <a:tc>
                  <a:txBody>
                    <a:bodyPr/>
                    <a:lstStyle/>
                    <a:p>
                      <a:r>
                        <a:rPr lang="en-AU" dirty="0"/>
                        <a:t>Request</a:t>
                      </a:r>
                      <a:r>
                        <a:rPr lang="en-AU" baseline="0" dirty="0"/>
                        <a:t> Units</a:t>
                      </a:r>
                      <a:endParaRPr lang="en-AU" dirty="0"/>
                    </a:p>
                  </a:txBody>
                  <a:tcPr/>
                </a:tc>
                <a:tc>
                  <a:txBody>
                    <a:bodyPr/>
                    <a:lstStyle/>
                    <a:p>
                      <a:r>
                        <a:rPr lang="en-AU" dirty="0"/>
                        <a:t>Scale Out Limits</a:t>
                      </a:r>
                    </a:p>
                  </a:txBody>
                  <a:tcPr/>
                </a:tc>
                <a:tc>
                  <a:txBody>
                    <a:bodyPr/>
                    <a:lstStyle/>
                    <a:p>
                      <a:r>
                        <a:rPr lang="en-AU" dirty="0"/>
                        <a:t>SLA</a:t>
                      </a:r>
                    </a:p>
                  </a:txBody>
                  <a:tcPr/>
                </a:tc>
                <a:tc>
                  <a:txBody>
                    <a:bodyPr/>
                    <a:lstStyle/>
                    <a:p>
                      <a:r>
                        <a:rPr lang="en-AU" dirty="0"/>
                        <a:t>Price</a:t>
                      </a:r>
                    </a:p>
                  </a:txBody>
                  <a:tcPr/>
                </a:tc>
                <a:extLst>
                  <a:ext uri="{0D108BD9-81ED-4DB2-BD59-A6C34878D82A}">
                    <a16:rowId xmlns:a16="http://schemas.microsoft.com/office/drawing/2014/main" val="10000"/>
                  </a:ext>
                </a:extLst>
              </a:tr>
              <a:tr h="370840">
                <a:tc>
                  <a:txBody>
                    <a:bodyPr/>
                    <a:lstStyle/>
                    <a:p>
                      <a:r>
                        <a:rPr lang="en-AU" dirty="0"/>
                        <a:t>S1</a:t>
                      </a:r>
                    </a:p>
                  </a:txBody>
                  <a:tcPr/>
                </a:tc>
                <a:tc>
                  <a:txBody>
                    <a:bodyPr/>
                    <a:lstStyle/>
                    <a:p>
                      <a:r>
                        <a:rPr lang="en-AU" dirty="0"/>
                        <a:t>10</a:t>
                      </a:r>
                      <a:r>
                        <a:rPr lang="en-AU" baseline="0" dirty="0"/>
                        <a:t> GB</a:t>
                      </a:r>
                      <a:endParaRPr lang="en-AU" dirty="0"/>
                    </a:p>
                  </a:txBody>
                  <a:tcPr/>
                </a:tc>
                <a:tc>
                  <a:txBody>
                    <a:bodyPr/>
                    <a:lstStyle/>
                    <a:p>
                      <a:r>
                        <a:rPr lang="en-AU" dirty="0"/>
                        <a:t> 250/s</a:t>
                      </a:r>
                    </a:p>
                  </a:txBody>
                  <a:tcPr/>
                </a:tc>
                <a:tc>
                  <a:txBody>
                    <a:bodyPr/>
                    <a:lstStyle/>
                    <a:p>
                      <a:r>
                        <a:rPr lang="en-AU" dirty="0"/>
                        <a:t>Up</a:t>
                      </a:r>
                      <a:r>
                        <a:rPr lang="en-AU" baseline="0" dirty="0"/>
                        <a:t> to 100- call support for more</a:t>
                      </a:r>
                      <a:endParaRPr lang="en-AU" dirty="0"/>
                    </a:p>
                  </a:txBody>
                  <a:tcPr/>
                </a:tc>
                <a:tc>
                  <a:txBody>
                    <a:bodyPr/>
                    <a:lstStyle/>
                    <a:p>
                      <a:r>
                        <a:rPr lang="en-AU" dirty="0"/>
                        <a:t>99.95%</a:t>
                      </a:r>
                    </a:p>
                  </a:txBody>
                  <a:tcPr/>
                </a:tc>
                <a:tc>
                  <a:txBody>
                    <a:bodyPr/>
                    <a:lstStyle/>
                    <a:p>
                      <a:r>
                        <a:rPr lang="en-AU" dirty="0"/>
                        <a:t>Starting</a:t>
                      </a:r>
                      <a:r>
                        <a:rPr lang="en-AU" baseline="0" dirty="0"/>
                        <a:t> 4c/hour</a:t>
                      </a:r>
                      <a:endParaRPr lang="en-AU" dirty="0"/>
                    </a:p>
                  </a:txBody>
                  <a:tcPr/>
                </a:tc>
                <a:extLst>
                  <a:ext uri="{0D108BD9-81ED-4DB2-BD59-A6C34878D82A}">
                    <a16:rowId xmlns:a16="http://schemas.microsoft.com/office/drawing/2014/main" val="10001"/>
                  </a:ext>
                </a:extLst>
              </a:tr>
              <a:tr h="370840">
                <a:tc>
                  <a:txBody>
                    <a:bodyPr/>
                    <a:lstStyle/>
                    <a:p>
                      <a:r>
                        <a:rPr lang="en-AU" dirty="0"/>
                        <a:t>S2</a:t>
                      </a:r>
                    </a:p>
                  </a:txBody>
                  <a:tcPr/>
                </a:tc>
                <a:tc>
                  <a:txBody>
                    <a:bodyPr/>
                    <a:lstStyle/>
                    <a:p>
                      <a:r>
                        <a:rPr lang="en-AU" dirty="0"/>
                        <a:t>10 GB</a:t>
                      </a:r>
                    </a:p>
                  </a:txBody>
                  <a:tcPr/>
                </a:tc>
                <a:tc>
                  <a:txBody>
                    <a:bodyPr/>
                    <a:lstStyle/>
                    <a:p>
                      <a:r>
                        <a:rPr lang="en-AU" dirty="0"/>
                        <a:t>1000/s</a:t>
                      </a:r>
                    </a:p>
                  </a:txBody>
                  <a:tcPr/>
                </a:tc>
                <a:tc>
                  <a:txBody>
                    <a:bodyPr/>
                    <a:lstStyle/>
                    <a:p>
                      <a:r>
                        <a:rPr lang="en-AU" dirty="0"/>
                        <a:t>Up</a:t>
                      </a:r>
                      <a:r>
                        <a:rPr lang="en-AU" baseline="0" dirty="0"/>
                        <a:t> to 100- call support for more</a:t>
                      </a:r>
                      <a:endParaRPr lang="en-AU" dirty="0"/>
                    </a:p>
                  </a:txBody>
                  <a:tcPr/>
                </a:tc>
                <a:tc>
                  <a:txBody>
                    <a:bodyPr/>
                    <a:lstStyle/>
                    <a:p>
                      <a:r>
                        <a:rPr lang="en-AU" dirty="0"/>
                        <a:t>99.95%</a:t>
                      </a:r>
                    </a:p>
                  </a:txBody>
                  <a:tcPr/>
                </a:tc>
                <a:tc>
                  <a:txBody>
                    <a:bodyPr/>
                    <a:lstStyle/>
                    <a:p>
                      <a:r>
                        <a:rPr lang="en-AU" dirty="0"/>
                        <a:t>Starting 8c/hour</a:t>
                      </a:r>
                    </a:p>
                  </a:txBody>
                  <a:tcPr/>
                </a:tc>
                <a:extLst>
                  <a:ext uri="{0D108BD9-81ED-4DB2-BD59-A6C34878D82A}">
                    <a16:rowId xmlns:a16="http://schemas.microsoft.com/office/drawing/2014/main" val="10002"/>
                  </a:ext>
                </a:extLst>
              </a:tr>
              <a:tr h="370840">
                <a:tc>
                  <a:txBody>
                    <a:bodyPr/>
                    <a:lstStyle/>
                    <a:p>
                      <a:r>
                        <a:rPr lang="en-AU" dirty="0"/>
                        <a:t>S3</a:t>
                      </a:r>
                    </a:p>
                  </a:txBody>
                  <a:tcPr/>
                </a:tc>
                <a:tc>
                  <a:txBody>
                    <a:bodyPr/>
                    <a:lstStyle/>
                    <a:p>
                      <a:r>
                        <a:rPr lang="en-AU" dirty="0"/>
                        <a:t>10 GB</a:t>
                      </a:r>
                    </a:p>
                  </a:txBody>
                  <a:tcPr/>
                </a:tc>
                <a:tc>
                  <a:txBody>
                    <a:bodyPr/>
                    <a:lstStyle/>
                    <a:p>
                      <a:r>
                        <a:rPr lang="en-AU" dirty="0"/>
                        <a:t>2500/s</a:t>
                      </a:r>
                    </a:p>
                  </a:txBody>
                  <a:tcPr/>
                </a:tc>
                <a:tc>
                  <a:txBody>
                    <a:bodyPr/>
                    <a:lstStyle/>
                    <a:p>
                      <a:r>
                        <a:rPr lang="en-AU" dirty="0"/>
                        <a:t>Up</a:t>
                      </a:r>
                      <a:r>
                        <a:rPr lang="en-AU" baseline="0" dirty="0"/>
                        <a:t> to 100- call support for more</a:t>
                      </a:r>
                      <a:endParaRPr lang="en-AU" dirty="0"/>
                    </a:p>
                  </a:txBody>
                  <a:tcPr/>
                </a:tc>
                <a:tc>
                  <a:txBody>
                    <a:bodyPr/>
                    <a:lstStyle/>
                    <a:p>
                      <a:r>
                        <a:rPr lang="en-AU" dirty="0"/>
                        <a:t>99.95%</a:t>
                      </a:r>
                    </a:p>
                  </a:txBody>
                  <a:tcPr/>
                </a:tc>
                <a:tc>
                  <a:txBody>
                    <a:bodyPr/>
                    <a:lstStyle/>
                    <a:p>
                      <a:r>
                        <a:rPr lang="en-AU" dirty="0"/>
                        <a:t>Starting</a:t>
                      </a:r>
                      <a:r>
                        <a:rPr lang="en-AU" baseline="0" dirty="0"/>
                        <a:t> 17 c/hour</a:t>
                      </a:r>
                      <a:endParaRPr lang="en-AU"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en-AU" dirty="0"/>
              <a:t>/ Copyright ©2014 by Readify Pty Ltd</a:t>
            </a:r>
          </a:p>
        </p:txBody>
      </p:sp>
      <p:sp>
        <p:nvSpPr>
          <p:cNvPr id="5" name="Slide Number Placeholder 4"/>
          <p:cNvSpPr>
            <a:spLocks noGrp="1"/>
          </p:cNvSpPr>
          <p:nvPr>
            <p:ph type="sldNum" sz="quarter" idx="12"/>
          </p:nvPr>
        </p:nvSpPr>
        <p:spPr/>
        <p:txBody>
          <a:bodyPr/>
          <a:lstStyle/>
          <a:p>
            <a:fld id="{1DEBBDC7-4A1B-43E6-8DA6-58148E08E8A6}" type="slidenum">
              <a:rPr lang="en-AU" smtClean="0"/>
              <a:pPr/>
              <a:t>9</a:t>
            </a:fld>
            <a:endParaRPr lang="en-AU" dirty="0"/>
          </a:p>
        </p:txBody>
      </p:sp>
    </p:spTree>
    <p:extLst>
      <p:ext uri="{BB962C8B-B14F-4D97-AF65-F5344CB8AC3E}">
        <p14:creationId xmlns:p14="http://schemas.microsoft.com/office/powerpoint/2010/main" val="2893864798"/>
      </p:ext>
    </p:extLst>
  </p:cSld>
  <p:clrMapOvr>
    <a:masterClrMapping/>
  </p:clrMapOvr>
</p:sld>
</file>

<file path=ppt/theme/theme1.xml><?xml version="1.0" encoding="utf-8"?>
<a:theme xmlns:a="http://schemas.openxmlformats.org/drawingml/2006/main" name="Readify Theme">
  <a:themeElements>
    <a:clrScheme name="Readify">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000000"/>
      </a:accent6>
      <a:hlink>
        <a:srgbClr val="000000"/>
      </a:hlink>
      <a:folHlink>
        <a:srgbClr val="000000"/>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latforms xmlns="0cc6f989-ae37-48d5-893a-9cdb2385d23a">7</Platforms>
    <Presenter xmlns="0cc6f989-ae37-48d5-893a-9cdb2385d23a">
      <ns2:UserInfo xmlns:ns2="0cc6f989-ae37-48d5-893a-9cdb2385d23a">
        <ns2:DisplayName>Jason Stangroome</ns2:DisplayName>
        <ns2:AccountId>49</ns2:AccountId>
        <ns2:AccountType>User</ns2:AccountType>
      </ns2:UserInfo>
    </Presenter>
    <Event xmlns="0cc6f989-ae37-48d5-893a-9cdb2385d23a">24</Event>
    <Author0 xmlns="0cc6f989-ae37-48d5-893a-9cdb2385d23a">
      <ns2:UserInfo xmlns:ns2="0cc6f989-ae37-48d5-893a-9cdb2385d23a">
        <ns2:DisplayName>Jason Stangroome</ns2:DisplayName>
        <ns2:AccountId>49</ns2:AccountId>
        <ns2:AccountType>User</ns2:AccountType>
      </ns2:UserInfo>
    </Author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4A92689255A148B85CF11E70204670" ma:contentTypeVersion="9" ma:contentTypeDescription="Create a new document." ma:contentTypeScope="" ma:versionID="8b51ace006976d393d787968063ab262">
  <xsd:schema xmlns:xsd="http://www.w3.org/2001/XMLSchema" xmlns:xs="http://www.w3.org/2001/XMLSchema" xmlns:p="http://schemas.microsoft.com/office/2006/metadata/properties" xmlns:ns2="0cc6f989-ae37-48d5-893a-9cdb2385d23a" targetNamespace="http://schemas.microsoft.com/office/2006/metadata/properties" ma:root="true" ma:fieldsID="4d215d308c41de7770d4c311a5e8d0e8" ns2:_="">
    <xsd:import namespace="0cc6f989-ae37-48d5-893a-9cdb2385d23a"/>
    <xsd:element name="properties">
      <xsd:complexType>
        <xsd:sequence>
          <xsd:element name="documentManagement">
            <xsd:complexType>
              <xsd:all>
                <xsd:element ref="ns2:Author0"/>
                <xsd:element ref="ns2:Presenter"/>
                <xsd:element ref="ns2:Event"/>
                <xsd:element ref="ns2:Platform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c6f989-ae37-48d5-893a-9cdb2385d23a" elementFormDefault="qualified">
    <xsd:import namespace="http://schemas.microsoft.com/office/2006/documentManagement/types"/>
    <xsd:import namespace="http://schemas.microsoft.com/office/infopath/2007/PartnerControls"/>
    <xsd:element name="Author0" ma:index="8" ma:displayName="Author" ma:list="UserInfo" ma:SharePointGroup="0" ma:internalName="Author0"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Presenter" ma:index="9" ma:displayName="Presenter" ma:list="UserInfo" ma:SharePointGroup="0" ma:internalName="Present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vent" ma:index="10" ma:displayName="Event" ma:list="{876a38e5-89e7-4408-9b5b-0d79db68aa55}" ma:internalName="Event" ma:showField="Title">
      <xsd:simpleType>
        <xsd:restriction base="dms:Lookup"/>
      </xsd:simpleType>
    </xsd:element>
    <xsd:element name="Platforms" ma:index="11" ma:displayName="Platform" ma:list="{9ddc90a0-36ab-429b-b001-5e0b424c3e90}" ma:internalName="Platforms"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47D001-EB49-48B0-A77B-C527DDF76C3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cc6f989-ae37-48d5-893a-9cdb2385d23a"/>
    <ds:schemaRef ds:uri="http://www.w3.org/XML/1998/namespace"/>
    <ds:schemaRef ds:uri="http://purl.org/dc/dcmitype/"/>
  </ds:schemaRefs>
</ds:datastoreItem>
</file>

<file path=customXml/itemProps2.xml><?xml version="1.0" encoding="utf-8"?>
<ds:datastoreItem xmlns:ds="http://schemas.openxmlformats.org/officeDocument/2006/customXml" ds:itemID="{F4E2C373-23A8-4F58-9D2A-A3D6CB762EE6}">
  <ds:schemaRefs>
    <ds:schemaRef ds:uri="http://schemas.microsoft.com/sharepoint/v3/contenttype/forms"/>
  </ds:schemaRefs>
</ds:datastoreItem>
</file>

<file path=customXml/itemProps3.xml><?xml version="1.0" encoding="utf-8"?>
<ds:datastoreItem xmlns:ds="http://schemas.openxmlformats.org/officeDocument/2006/customXml" ds:itemID="{DE7773D0-2632-4C03-AF26-DE3DAAC08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c6f989-ae37-48d5-893a-9cdb2385d2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Readify%20PPT%20Template</Template>
  <TotalTime>1016</TotalTime>
  <Words>1077</Words>
  <Application>Microsoft Office PowerPoint</Application>
  <PresentationFormat>Custom</PresentationFormat>
  <Paragraphs>181</Paragraphs>
  <Slides>15</Slides>
  <Notes>14</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Segoe UI</vt:lpstr>
      <vt:lpstr>Readify Theme</vt:lpstr>
      <vt:lpstr>DocumentDB Overview Slides</vt:lpstr>
      <vt:lpstr>What is DocumentDB?</vt:lpstr>
      <vt:lpstr>Key Features</vt:lpstr>
      <vt:lpstr>Great. How do I Manage?</vt:lpstr>
      <vt:lpstr>Overview of DocumentDB</vt:lpstr>
      <vt:lpstr>Resource Addresssing</vt:lpstr>
      <vt:lpstr>Resource Model</vt:lpstr>
      <vt:lpstr>Request Unit</vt:lpstr>
      <vt:lpstr>Pricing</vt:lpstr>
      <vt:lpstr>Limits and Quotas</vt:lpstr>
      <vt:lpstr>Limits and Quotas..</vt:lpstr>
      <vt:lpstr>Limits and Quotas Continues..</vt:lpstr>
      <vt:lpstr>REST API</vt:lpstr>
      <vt:lpstr>.NET Development</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Path to Automated Deployment</dc:title>
  <dc:creator>jason.stangroome@readify.net</dc:creator>
  <cp:lastModifiedBy>Himanshu Desai</cp:lastModifiedBy>
  <cp:revision>61</cp:revision>
  <dcterms:created xsi:type="dcterms:W3CDTF">2014-02-24T23:24:53Z</dcterms:created>
  <dcterms:modified xsi:type="dcterms:W3CDTF">2016-05-04T19:03:49Z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0x010100AD4A92689255A148B85CF11E70204670</vt:lpwstr>
  </property>
</Properties>
</file>