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2"/>
  </p:notesMasterIdLst>
  <p:sldIdLst>
    <p:sldId id="293" r:id="rId2"/>
    <p:sldId id="261" r:id="rId3"/>
    <p:sldId id="262" r:id="rId4"/>
    <p:sldId id="266" r:id="rId5"/>
    <p:sldId id="263" r:id="rId6"/>
    <p:sldId id="264" r:id="rId7"/>
    <p:sldId id="265" r:id="rId8"/>
    <p:sldId id="291" r:id="rId9"/>
    <p:sldId id="258" r:id="rId10"/>
    <p:sldId id="259" r:id="rId11"/>
    <p:sldId id="260" r:id="rId12"/>
    <p:sldId id="268" r:id="rId13"/>
    <p:sldId id="269" r:id="rId14"/>
    <p:sldId id="270" r:id="rId15"/>
    <p:sldId id="271" r:id="rId16"/>
    <p:sldId id="272" r:id="rId17"/>
    <p:sldId id="273" r:id="rId18"/>
    <p:sldId id="285" r:id="rId19"/>
    <p:sldId id="274"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7" d="100"/>
          <a:sy n="77" d="100"/>
        </p:scale>
        <p:origin x="3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EC2F-0CAA-4864-8267-F8B6538BF686}" type="datetimeFigureOut">
              <a:rPr lang="en-US" smtClean="0"/>
              <a:t>5/12/2016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22CA-4726-4BB7-A6C0-DBF9E28CF3D9}" type="slidenum">
              <a:rPr lang="en-US" smtClean="0"/>
              <a:t>‹#›</a:t>
            </a:fld>
            <a:endParaRPr lang="en-US"/>
          </a:p>
        </p:txBody>
      </p:sp>
    </p:spTree>
    <p:extLst>
      <p:ext uri="{BB962C8B-B14F-4D97-AF65-F5344CB8AC3E}">
        <p14:creationId xmlns:p14="http://schemas.microsoft.com/office/powerpoint/2010/main" val="79215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3540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5/12/2016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4751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46546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975373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
        <p:nvSpPr>
          <p:cNvPr id="12" name="Freeform 1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74063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6604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16773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4091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2085574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73611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9768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7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231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0486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15748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TextBox 7"/>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346682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5557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8684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248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Freeform 7"/>
          <p:cNvSpPr>
            <a:spLocks noChangeAspect="1" noEditPoints="1"/>
          </p:cNvSpPr>
          <p:nvPr userDrawn="1"/>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 name="TextBox 8"/>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905657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02313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9436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20333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2922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90346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124427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Edit Master text styles</a:t>
            </a:r>
          </a:p>
          <a:p>
            <a:pPr marL="336145" marR="0" lvl="1"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36145" marR="0" lvl="2"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36145" marR="0" lvl="3"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36145" marR="0" lvl="4"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370906" y="-217"/>
            <a:ext cx="935477" cy="5654618"/>
            <a:chOff x="12618967" y="-221"/>
            <a:chExt cx="954235" cy="5767186"/>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14102" fontAlgn="base">
                  <a:lnSpc>
                    <a:spcPct val="100000"/>
                  </a:lnSpc>
                  <a:spcBef>
                    <a:spcPct val="0"/>
                  </a:spcBef>
                  <a:spcAft>
                    <a:spcPct val="0"/>
                  </a:spcAft>
                </a:pPr>
                <a:r>
                  <a:rPr lang="en-US" sz="49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14102" fontAlgn="base">
                  <a:lnSpc>
                    <a:spcPct val="100000"/>
                  </a:lnSpc>
                  <a:spcBef>
                    <a:spcPct val="0"/>
                  </a:spcBef>
                  <a:spcAft>
                    <a:spcPct val="0"/>
                  </a:spcAft>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297882135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7.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Azure Service Fabric Overview</a:t>
            </a:r>
          </a:p>
        </p:txBody>
      </p:sp>
      <p:sp>
        <p:nvSpPr>
          <p:cNvPr id="4" name="Text Placeholder 3"/>
          <p:cNvSpPr>
            <a:spLocks noGrp="1"/>
          </p:cNvSpPr>
          <p:nvPr>
            <p:ph type="body" sz="quarter" idx="4294967295"/>
          </p:nvPr>
        </p:nvSpPr>
        <p:spPr>
          <a:xfrm>
            <a:off x="0" y="3878263"/>
            <a:ext cx="9859963" cy="627864"/>
          </a:xfrm>
        </p:spPr>
        <p:txBody>
          <a:bodyPr/>
          <a:lstStyle/>
          <a:p>
            <a:r>
              <a:rPr lang="en-AU" sz="3200" dirty="0"/>
              <a:t>Himanshu Desai (Principal Consultant, Readify)</a:t>
            </a:r>
          </a:p>
        </p:txBody>
      </p:sp>
    </p:spTree>
    <p:extLst>
      <p:ext uri="{BB962C8B-B14F-4D97-AF65-F5344CB8AC3E}">
        <p14:creationId xmlns:p14="http://schemas.microsoft.com/office/powerpoint/2010/main" val="8579205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1563484" y="3346126"/>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ed Rectangle 68"/>
          <p:cNvSpPr/>
          <p:nvPr/>
        </p:nvSpPr>
        <p:spPr bwMode="auto">
          <a:xfrm>
            <a:off x="1563484" y="4188688"/>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69"/>
          <p:cNvSpPr/>
          <p:nvPr/>
        </p:nvSpPr>
        <p:spPr bwMode="auto">
          <a:xfrm>
            <a:off x="1563484" y="5031250"/>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7439891" y="3562664"/>
            <a:ext cx="3645668" cy="2832595"/>
          </a:xfrm>
          <a:prstGeom prst="ellipse">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6748596" y="4042887"/>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8323670" y="320794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6748596" y="5091818"/>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9906315" y="4038525"/>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ounded Rectangle 62"/>
          <p:cNvSpPr/>
          <p:nvPr/>
        </p:nvSpPr>
        <p:spPr bwMode="auto">
          <a:xfrm>
            <a:off x="9895611" y="5057473"/>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ounded Rectangle 63"/>
          <p:cNvSpPr/>
          <p:nvPr/>
        </p:nvSpPr>
        <p:spPr bwMode="auto">
          <a:xfrm>
            <a:off x="8323670" y="5911015"/>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 y="281433"/>
            <a:ext cx="5986052" cy="533636"/>
          </a:xfrm>
          <a:prstGeom prst="rect">
            <a:avLst/>
          </a:prstGeom>
        </p:spPr>
        <p:txBody>
          <a:bodyPr wrap="square">
            <a:spAutoFit/>
          </a:bodyPr>
          <a:lstStyle/>
          <a:p>
            <a:pPr algn="ctr" defTabSz="914224"/>
            <a:r>
              <a:rPr lang="en-US" sz="2800" dirty="0">
                <a:latin typeface="+mj-lt"/>
              </a:rPr>
              <a:t>Monolithic application approach</a:t>
            </a:r>
          </a:p>
        </p:txBody>
      </p:sp>
      <p:sp>
        <p:nvSpPr>
          <p:cNvPr id="9" name="Rectangle 8"/>
          <p:cNvSpPr/>
          <p:nvPr/>
        </p:nvSpPr>
        <p:spPr>
          <a:xfrm>
            <a:off x="5986053" y="268813"/>
            <a:ext cx="6450422" cy="533636"/>
          </a:xfrm>
          <a:prstGeom prst="rect">
            <a:avLst/>
          </a:prstGeom>
        </p:spPr>
        <p:txBody>
          <a:bodyPr wrap="square">
            <a:spAutoFit/>
          </a:bodyPr>
          <a:lstStyle/>
          <a:p>
            <a:pPr algn="ctr" defTabSz="914224"/>
            <a:r>
              <a:rPr lang="en-US" sz="2800" dirty="0" err="1">
                <a:latin typeface="+mj-lt"/>
              </a:rPr>
              <a:t>Microservices</a:t>
            </a:r>
            <a:r>
              <a:rPr lang="en-US" sz="2800" dirty="0">
                <a:latin typeface="+mj-lt"/>
              </a:rPr>
              <a:t> application approach</a:t>
            </a:r>
          </a:p>
        </p:txBody>
      </p:sp>
      <p:sp>
        <p:nvSpPr>
          <p:cNvPr id="10" name="Rectangle 9"/>
          <p:cNvSpPr/>
          <p:nvPr/>
        </p:nvSpPr>
        <p:spPr>
          <a:xfrm>
            <a:off x="6347272" y="1129974"/>
            <a:ext cx="3392336" cy="2061077"/>
          </a:xfrm>
          <a:prstGeom prst="rect">
            <a:avLst/>
          </a:prstGeom>
        </p:spPr>
        <p:txBody>
          <a:bodyPr wrap="square">
            <a:spAutoFit/>
          </a:bodyPr>
          <a:lstStyle/>
          <a:p>
            <a:pPr marL="285750" indent="-285750" defTabSz="914224">
              <a:buFont typeface="Arial" panose="020B0604020202020204" pitchFamily="34" charset="0"/>
              <a:buChar char="•"/>
            </a:pPr>
            <a:r>
              <a:rPr lang="en-US" sz="1599" dirty="0"/>
              <a:t>A </a:t>
            </a:r>
            <a:r>
              <a:rPr lang="en-US" sz="1599" dirty="0" err="1"/>
              <a:t>microservice</a:t>
            </a:r>
            <a:r>
              <a:rPr lang="en-US" sz="1599" dirty="0"/>
              <a:t> application separates functionality into separate smaller services.</a:t>
            </a:r>
          </a:p>
          <a:p>
            <a:pPr marL="285750" indent="-285750" defTabSz="914224">
              <a:buFont typeface="Arial" panose="020B0604020202020204" pitchFamily="34" charset="0"/>
              <a:buChar char="•"/>
            </a:pPr>
            <a:endParaRPr lang="en-US" sz="1599" dirty="0">
              <a:latin typeface="+mj-lt"/>
            </a:endParaRPr>
          </a:p>
          <a:p>
            <a:pPr marL="285750" indent="-285750" defTabSz="914224">
              <a:buFont typeface="Arial" panose="020B0604020202020204" pitchFamily="34" charset="0"/>
              <a:buChar char="•"/>
            </a:pPr>
            <a:r>
              <a:rPr lang="en-US" sz="1599" dirty="0"/>
              <a:t>Scales out by deploying each service independently creating instances of these services across servers/VMs/containers</a:t>
            </a:r>
          </a:p>
        </p:txBody>
      </p:sp>
      <p:sp>
        <p:nvSpPr>
          <p:cNvPr id="12" name="Hexagon 11"/>
          <p:cNvSpPr/>
          <p:nvPr/>
        </p:nvSpPr>
        <p:spPr bwMode="auto">
          <a:xfrm>
            <a:off x="9951509" y="1408943"/>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11131355" y="1936871"/>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14" name="Hexagon 13"/>
          <p:cNvSpPr/>
          <p:nvPr/>
        </p:nvSpPr>
        <p:spPr bwMode="auto">
          <a:xfrm>
            <a:off x="11564235" y="1694542"/>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15" name="Hexagon 14"/>
          <p:cNvSpPr/>
          <p:nvPr/>
        </p:nvSpPr>
        <p:spPr bwMode="auto">
          <a:xfrm>
            <a:off x="9930527" y="1431219"/>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6" name="Hexagon 15"/>
          <p:cNvSpPr/>
          <p:nvPr/>
        </p:nvSpPr>
        <p:spPr bwMode="auto">
          <a:xfrm>
            <a:off x="9955568" y="1384297"/>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7" name="Hexagon 16"/>
          <p:cNvSpPr/>
          <p:nvPr/>
        </p:nvSpPr>
        <p:spPr bwMode="auto">
          <a:xfrm>
            <a:off x="9951096" y="1964837"/>
            <a:ext cx="272812" cy="244066"/>
          </a:xfrm>
          <a:prstGeom prst="hexagon">
            <a:avLst>
              <a:gd name="adj" fmla="val 55889"/>
              <a:gd name="vf" fmla="val 115470"/>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9920509" y="1936871"/>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9" name="Hexagon 18"/>
          <p:cNvSpPr/>
          <p:nvPr/>
        </p:nvSpPr>
        <p:spPr bwMode="auto">
          <a:xfrm>
            <a:off x="9937732" y="1983197"/>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0" name="Hexagon 19"/>
          <p:cNvSpPr/>
          <p:nvPr/>
        </p:nvSpPr>
        <p:spPr bwMode="auto">
          <a:xfrm>
            <a:off x="10350653" y="1727613"/>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1" name="Hexagon 20"/>
          <p:cNvSpPr/>
          <p:nvPr/>
        </p:nvSpPr>
        <p:spPr bwMode="auto">
          <a:xfrm>
            <a:off x="10391969" y="1678564"/>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2" name="Hexagon 21"/>
          <p:cNvSpPr/>
          <p:nvPr/>
        </p:nvSpPr>
        <p:spPr bwMode="auto">
          <a:xfrm>
            <a:off x="10348780" y="1693159"/>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6" name="Rounded Rectangle 25"/>
          <p:cNvSpPr/>
          <p:nvPr/>
        </p:nvSpPr>
        <p:spPr bwMode="auto">
          <a:xfrm>
            <a:off x="10919019" y="1294011"/>
            <a:ext cx="1023415" cy="1019294"/>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7" name="Rectangle 26"/>
          <p:cNvSpPr/>
          <p:nvPr/>
        </p:nvSpPr>
        <p:spPr>
          <a:xfrm>
            <a:off x="496472" y="975981"/>
            <a:ext cx="3456340" cy="2061077"/>
          </a:xfrm>
          <a:prstGeom prst="rect">
            <a:avLst/>
          </a:prstGeom>
        </p:spPr>
        <p:txBody>
          <a:bodyPr wrap="square">
            <a:spAutoFit/>
          </a:bodyPr>
          <a:lstStyle/>
          <a:p>
            <a:pPr marL="285750" indent="-285750" defTabSz="914224">
              <a:buFont typeface="Arial" panose="020B0604020202020204" pitchFamily="34" charset="0"/>
              <a:buChar char="•"/>
            </a:pPr>
            <a:r>
              <a:rPr lang="en-US" sz="1599" dirty="0"/>
              <a:t>A monolithic application has most of its functionality within a few processes that are componentized with libraries. </a:t>
            </a:r>
          </a:p>
          <a:p>
            <a:pPr marL="285750" indent="-285750" defTabSz="914224">
              <a:buFont typeface="Arial" panose="020B0604020202020204" pitchFamily="34" charset="0"/>
              <a:buChar char="•"/>
            </a:pPr>
            <a:endParaRPr lang="en-US" sz="1599" dirty="0">
              <a:latin typeface="+mj-lt"/>
            </a:endParaRPr>
          </a:p>
          <a:p>
            <a:pPr marL="285750" indent="-285750" defTabSz="914224">
              <a:buFont typeface="Arial" panose="020B0604020202020204" pitchFamily="34" charset="0"/>
              <a:buChar char="•"/>
            </a:pPr>
            <a:r>
              <a:rPr lang="en-US" sz="1599" dirty="0"/>
              <a:t>Scales by cloning the app on multiple servers/VMs/Containers</a:t>
            </a:r>
          </a:p>
          <a:p>
            <a:pPr marL="285750" indent="-285750" defTabSz="914224">
              <a:buFont typeface="Arial" panose="020B0604020202020204" pitchFamily="34" charset="0"/>
              <a:buChar char="•"/>
            </a:pPr>
            <a:endParaRPr lang="en-US" sz="1599" dirty="0">
              <a:latin typeface="+mj-lt"/>
            </a:endParaRPr>
          </a:p>
        </p:txBody>
      </p:sp>
      <p:pic>
        <p:nvPicPr>
          <p:cNvPr id="28" name="Picture 27"/>
          <p:cNvPicPr>
            <a:picLocks noChangeAspect="1"/>
          </p:cNvPicPr>
          <p:nvPr/>
        </p:nvPicPr>
        <p:blipFill>
          <a:blip r:embed="rId2"/>
          <a:stretch>
            <a:fillRect/>
          </a:stretch>
        </p:blipFill>
        <p:spPr>
          <a:xfrm>
            <a:off x="4083957" y="1367721"/>
            <a:ext cx="605950" cy="602386"/>
          </a:xfrm>
          <a:prstGeom prst="rect">
            <a:avLst/>
          </a:prstGeom>
        </p:spPr>
      </p:pic>
      <p:pic>
        <p:nvPicPr>
          <p:cNvPr id="29" name="Picture 28"/>
          <p:cNvPicPr>
            <a:picLocks noChangeAspect="1"/>
          </p:cNvPicPr>
          <p:nvPr/>
        </p:nvPicPr>
        <p:blipFill>
          <a:blip r:embed="rId2"/>
          <a:stretch>
            <a:fillRect/>
          </a:stretch>
        </p:blipFill>
        <p:spPr>
          <a:xfrm>
            <a:off x="4381935" y="1423533"/>
            <a:ext cx="605950" cy="602386"/>
          </a:xfrm>
          <a:prstGeom prst="rect">
            <a:avLst/>
          </a:prstGeom>
        </p:spPr>
      </p:pic>
      <p:pic>
        <p:nvPicPr>
          <p:cNvPr id="30" name="Picture 29"/>
          <p:cNvPicPr>
            <a:picLocks noChangeAspect="1"/>
          </p:cNvPicPr>
          <p:nvPr/>
        </p:nvPicPr>
        <p:blipFill>
          <a:blip r:embed="rId2"/>
          <a:stretch>
            <a:fillRect/>
          </a:stretch>
        </p:blipFill>
        <p:spPr>
          <a:xfrm>
            <a:off x="4311380" y="1658307"/>
            <a:ext cx="605950" cy="602386"/>
          </a:xfrm>
          <a:prstGeom prst="rect">
            <a:avLst/>
          </a:prstGeom>
        </p:spPr>
      </p:pic>
      <p:sp>
        <p:nvSpPr>
          <p:cNvPr id="32" name="Hexagon 31"/>
          <p:cNvSpPr/>
          <p:nvPr/>
        </p:nvSpPr>
        <p:spPr bwMode="auto">
          <a:xfrm>
            <a:off x="9886120" y="1371416"/>
            <a:ext cx="366566" cy="309828"/>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5" name="Rounded Rectangle 34"/>
          <p:cNvSpPr/>
          <p:nvPr/>
        </p:nvSpPr>
        <p:spPr bwMode="auto">
          <a:xfrm>
            <a:off x="9684116" y="1294010"/>
            <a:ext cx="1023415" cy="1019294"/>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6" name="Rectangle 35"/>
          <p:cNvSpPr/>
          <p:nvPr/>
        </p:nvSpPr>
        <p:spPr>
          <a:xfrm>
            <a:off x="9845105" y="945708"/>
            <a:ext cx="749118" cy="376685"/>
          </a:xfrm>
          <a:prstGeom prst="rect">
            <a:avLst/>
          </a:prstGeom>
          <a:ln>
            <a:noFill/>
          </a:ln>
        </p:spPr>
        <p:txBody>
          <a:bodyPr wrap="none">
            <a:spAutoFit/>
          </a:bodyPr>
          <a:lstStyle/>
          <a:p>
            <a:pPr defTabSz="914224"/>
            <a:r>
              <a:rPr lang="en-US" dirty="0">
                <a:latin typeface="+mj-lt"/>
              </a:rPr>
              <a:t>App 1</a:t>
            </a:r>
          </a:p>
        </p:txBody>
      </p:sp>
      <p:sp>
        <p:nvSpPr>
          <p:cNvPr id="37" name="Rectangle 36"/>
          <p:cNvSpPr/>
          <p:nvPr/>
        </p:nvSpPr>
        <p:spPr>
          <a:xfrm>
            <a:off x="11065134" y="932513"/>
            <a:ext cx="786721" cy="376684"/>
          </a:xfrm>
          <a:prstGeom prst="rect">
            <a:avLst/>
          </a:prstGeom>
        </p:spPr>
        <p:txBody>
          <a:bodyPr wrap="none">
            <a:spAutoFit/>
          </a:bodyPr>
          <a:lstStyle/>
          <a:p>
            <a:pPr defTabSz="914224"/>
            <a:r>
              <a:rPr lang="en-US" dirty="0">
                <a:latin typeface="+mj-lt"/>
              </a:rPr>
              <a:t>App 2</a:t>
            </a:r>
          </a:p>
        </p:txBody>
      </p:sp>
      <p:sp>
        <p:nvSpPr>
          <p:cNvPr id="38" name="Hexagon 37"/>
          <p:cNvSpPr/>
          <p:nvPr/>
        </p:nvSpPr>
        <p:spPr bwMode="auto">
          <a:xfrm>
            <a:off x="11124830" y="1418134"/>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39" name="Hexagon 38"/>
          <p:cNvSpPr/>
          <p:nvPr/>
        </p:nvSpPr>
        <p:spPr bwMode="auto">
          <a:xfrm>
            <a:off x="11124830" y="1408943"/>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0" name="Hexagon 39"/>
          <p:cNvSpPr/>
          <p:nvPr/>
        </p:nvSpPr>
        <p:spPr bwMode="auto">
          <a:xfrm>
            <a:off x="11139818" y="1365785"/>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1" name="Hexagon 40"/>
          <p:cNvSpPr/>
          <p:nvPr/>
        </p:nvSpPr>
        <p:spPr bwMode="auto">
          <a:xfrm>
            <a:off x="11085559" y="1949836"/>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2" name="Hexagon 41"/>
          <p:cNvSpPr/>
          <p:nvPr/>
        </p:nvSpPr>
        <p:spPr bwMode="auto">
          <a:xfrm>
            <a:off x="11577474" y="1671877"/>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3" name="Hexagon 42"/>
          <p:cNvSpPr/>
          <p:nvPr/>
        </p:nvSpPr>
        <p:spPr bwMode="auto">
          <a:xfrm>
            <a:off x="11539836" y="1668912"/>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4" name="Hexagon 43"/>
          <p:cNvSpPr/>
          <p:nvPr/>
        </p:nvSpPr>
        <p:spPr bwMode="auto">
          <a:xfrm>
            <a:off x="11168371" y="1946260"/>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cxnSp>
        <p:nvCxnSpPr>
          <p:cNvPr id="45" name="Straight Connector 44"/>
          <p:cNvCxnSpPr/>
          <p:nvPr/>
        </p:nvCxnSpPr>
        <p:spPr>
          <a:xfrm flipH="1">
            <a:off x="5986053" y="297316"/>
            <a:ext cx="3617" cy="6097943"/>
          </a:xfrm>
          <a:prstGeom prst="line">
            <a:avLst/>
          </a:prstGeom>
          <a:noFill/>
          <a:ln w="15875" cap="flat" cmpd="sng" algn="ctr">
            <a:solidFill>
              <a:sysClr val="windowText" lastClr="000000"/>
            </a:solidFill>
            <a:prstDash val="solid"/>
            <a:miter lim="800000"/>
          </a:ln>
          <a:effectLst/>
        </p:spPr>
      </p:cxnSp>
      <p:grpSp>
        <p:nvGrpSpPr>
          <p:cNvPr id="46" name="Group 45"/>
          <p:cNvGrpSpPr/>
          <p:nvPr/>
        </p:nvGrpSpPr>
        <p:grpSpPr>
          <a:xfrm>
            <a:off x="4005161" y="966264"/>
            <a:ext cx="1023415" cy="1341120"/>
            <a:chOff x="4004846" y="965905"/>
            <a:chExt cx="1023560" cy="1341310"/>
          </a:xfrm>
        </p:grpSpPr>
        <p:sp>
          <p:nvSpPr>
            <p:cNvPr id="47" name="Rounded Rectangle 46"/>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48" name="Rectangle 47"/>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49" name="Rectangle 48"/>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50" name="Rectangle 49"/>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51" name="Rectangle 50"/>
            <p:cNvSpPr/>
            <p:nvPr/>
          </p:nvSpPr>
          <p:spPr>
            <a:xfrm>
              <a:off x="4160986" y="965905"/>
              <a:ext cx="749224" cy="376738"/>
            </a:xfrm>
            <a:prstGeom prst="rect">
              <a:avLst/>
            </a:prstGeom>
          </p:spPr>
          <p:txBody>
            <a:bodyPr wrap="none">
              <a:spAutoFit/>
            </a:bodyPr>
            <a:lstStyle/>
            <a:p>
              <a:pPr defTabSz="914224"/>
              <a:r>
                <a:rPr lang="en-US" dirty="0">
                  <a:latin typeface="+mj-lt"/>
                </a:rPr>
                <a:t>App 1</a:t>
              </a:r>
            </a:p>
          </p:txBody>
        </p:sp>
      </p:grpSp>
      <p:sp>
        <p:nvSpPr>
          <p:cNvPr id="52" name="Hexagon 51"/>
          <p:cNvSpPr/>
          <p:nvPr/>
        </p:nvSpPr>
        <p:spPr bwMode="auto">
          <a:xfrm>
            <a:off x="9919926" y="1974226"/>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3" name="Hexagon 52"/>
          <p:cNvSpPr/>
          <p:nvPr/>
        </p:nvSpPr>
        <p:spPr bwMode="auto">
          <a:xfrm>
            <a:off x="9903286" y="1962407"/>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4" name="Hexagon 53"/>
          <p:cNvSpPr/>
          <p:nvPr/>
        </p:nvSpPr>
        <p:spPr bwMode="auto">
          <a:xfrm>
            <a:off x="11119123" y="1401439"/>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5" name="Hexagon 54"/>
          <p:cNvSpPr/>
          <p:nvPr/>
        </p:nvSpPr>
        <p:spPr bwMode="auto">
          <a:xfrm>
            <a:off x="11124877" y="1414274"/>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6" name="Hexagon 55"/>
          <p:cNvSpPr/>
          <p:nvPr/>
        </p:nvSpPr>
        <p:spPr bwMode="auto">
          <a:xfrm>
            <a:off x="11130979" y="1382388"/>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7" name="Hexagon 56"/>
          <p:cNvSpPr/>
          <p:nvPr/>
        </p:nvSpPr>
        <p:spPr bwMode="auto">
          <a:xfrm>
            <a:off x="10346033" y="1713392"/>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8" name="Hexagon 57"/>
          <p:cNvSpPr/>
          <p:nvPr/>
        </p:nvSpPr>
        <p:spPr bwMode="auto">
          <a:xfrm>
            <a:off x="10367571" y="1709022"/>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3" name="Hexagon 32"/>
          <p:cNvSpPr/>
          <p:nvPr/>
        </p:nvSpPr>
        <p:spPr bwMode="auto">
          <a:xfrm>
            <a:off x="9886120" y="1935598"/>
            <a:ext cx="366566" cy="309828"/>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4" name="Hexagon 33"/>
          <p:cNvSpPr/>
          <p:nvPr/>
        </p:nvSpPr>
        <p:spPr bwMode="auto">
          <a:xfrm>
            <a:off x="10303479" y="1660278"/>
            <a:ext cx="366566" cy="309828"/>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3" name="Hexagon 22"/>
          <p:cNvSpPr/>
          <p:nvPr/>
        </p:nvSpPr>
        <p:spPr bwMode="auto">
          <a:xfrm>
            <a:off x="11084478" y="1363718"/>
            <a:ext cx="366566" cy="309828"/>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25" name="Hexagon 24"/>
          <p:cNvSpPr/>
          <p:nvPr/>
        </p:nvSpPr>
        <p:spPr bwMode="auto">
          <a:xfrm>
            <a:off x="11501837" y="1652581"/>
            <a:ext cx="366566" cy="309828"/>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24" name="Hexagon 23"/>
          <p:cNvSpPr/>
          <p:nvPr/>
        </p:nvSpPr>
        <p:spPr bwMode="auto">
          <a:xfrm>
            <a:off x="11084478" y="1927901"/>
            <a:ext cx="366566" cy="309828"/>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Tree>
    <p:extLst>
      <p:ext uri="{BB962C8B-B14F-4D97-AF65-F5344CB8AC3E}">
        <p14:creationId xmlns:p14="http://schemas.microsoft.com/office/powerpoint/2010/main" val="1194829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878E-6 1.64321E-6 L -0.14488 0.29619 " pathEditMode="relative" rAng="0" ptsTypes="AA">
                                      <p:cBhvr>
                                        <p:cTn id="6" dur="2000" fill="hold"/>
                                        <p:tgtEl>
                                          <p:spTgt spid="28"/>
                                        </p:tgtEl>
                                        <p:attrNameLst>
                                          <p:attrName>ppt_x</p:attrName>
                                          <p:attrName>ppt_y</p:attrName>
                                        </p:attrNameLst>
                                      </p:cBhvr>
                                      <p:rCtr x="-7250" y="14798"/>
                                    </p:animMotion>
                                  </p:childTnLst>
                                </p:cTn>
                              </p:par>
                              <p:par>
                                <p:cTn id="7" presetID="42" presetClass="path" presetSubtype="0" accel="50000" decel="50000" fill="hold" nodeType="withEffect">
                                  <p:stCondLst>
                                    <p:cond delay="0"/>
                                  </p:stCondLst>
                                  <p:childTnLst>
                                    <p:animMotion origin="layout" path="M -1.34542E-6 -2.0699E-6 L -0.16888 0.41058 " pathEditMode="relative" rAng="0" ptsTypes="AA">
                                      <p:cBhvr>
                                        <p:cTn id="8" dur="2000" fill="hold"/>
                                        <p:tgtEl>
                                          <p:spTgt spid="29"/>
                                        </p:tgtEl>
                                        <p:attrNameLst>
                                          <p:attrName>ppt_x</p:attrName>
                                          <p:attrName>ppt_y</p:attrName>
                                        </p:attrNameLst>
                                      </p:cBhvr>
                                      <p:rCtr x="-8450" y="20517"/>
                                    </p:animMotion>
                                  </p:childTnLst>
                                </p:cTn>
                              </p:par>
                              <p:par>
                                <p:cTn id="9" presetID="42" presetClass="path" presetSubtype="0" accel="50000" decel="50000" fill="hold" nodeType="withEffect">
                                  <p:stCondLst>
                                    <p:cond delay="0"/>
                                  </p:stCondLst>
                                  <p:childTnLst>
                                    <p:animMotion origin="layout" path="M -4.80214E-6 -2.62823E-6 L -0.16517 0.49456 " pathEditMode="relative" rAng="0" ptsTypes="AA">
                                      <p:cBhvr>
                                        <p:cTn id="10" dur="2000" fill="hold"/>
                                        <p:tgtEl>
                                          <p:spTgt spid="30"/>
                                        </p:tgtEl>
                                        <p:attrNameLst>
                                          <p:attrName>ppt_x</p:attrName>
                                          <p:attrName>ppt_y</p:attrName>
                                        </p:attrNameLst>
                                      </p:cBhvr>
                                      <p:rCtr x="-8259" y="24716"/>
                                    </p:animMotion>
                                  </p:childTnLst>
                                </p:cTn>
                              </p:par>
                            </p:childTnLst>
                          </p:cTn>
                        </p:par>
                        <p:par>
                          <p:cTn id="11" fill="hold">
                            <p:stCondLst>
                              <p:cond delay="2000"/>
                            </p:stCondLst>
                            <p:childTnLst>
                              <p:par>
                                <p:cTn id="12" presetID="42" presetClass="path" presetSubtype="0" accel="50000" decel="50000" fill="hold" grpId="0" nodeType="afterEffect">
                                  <p:stCondLst>
                                    <p:cond delay="0"/>
                                  </p:stCondLst>
                                  <p:childTnLst>
                                    <p:animMotion origin="layout" path="M 2.4432E-6 -2.55561E-6 L -0.08936 0.28121 " pathEditMode="relative" rAng="0" ptsTypes="AA">
                                      <p:cBhvr>
                                        <p:cTn id="13" dur="2000" fill="hold"/>
                                        <p:tgtEl>
                                          <p:spTgt spid="12"/>
                                        </p:tgtEl>
                                        <p:attrNameLst>
                                          <p:attrName>ppt_x</p:attrName>
                                          <p:attrName>ppt_y</p:attrName>
                                        </p:attrNameLst>
                                      </p:cBhvr>
                                      <p:rCtr x="-4468" y="14049"/>
                                    </p:animMotion>
                                  </p:childTnLst>
                                </p:cTn>
                              </p:par>
                              <p:par>
                                <p:cTn id="14" presetID="42" presetClass="path" presetSubtype="0" accel="50000" decel="50000" fill="hold" grpId="0" nodeType="withEffect">
                                  <p:stCondLst>
                                    <p:cond delay="0"/>
                                  </p:stCondLst>
                                  <p:childTnLst>
                                    <p:animMotion origin="layout" path="M 1.87644E-6 -4.08534E-8 L -0.21764 0.39719 " pathEditMode="relative" rAng="0" ptsTypes="AA">
                                      <p:cBhvr>
                                        <p:cTn id="15" dur="2000" fill="hold"/>
                                        <p:tgtEl>
                                          <p:spTgt spid="15"/>
                                        </p:tgtEl>
                                        <p:attrNameLst>
                                          <p:attrName>ppt_x</p:attrName>
                                          <p:attrName>ppt_y</p:attrName>
                                        </p:attrNameLst>
                                      </p:cBhvr>
                                      <p:rCtr x="-10888" y="19859"/>
                                    </p:animMotion>
                                  </p:childTnLst>
                                </p:cTn>
                              </p:par>
                              <p:par>
                                <p:cTn id="16" presetID="42" presetClass="path" presetSubtype="0" accel="50000" decel="50000" fill="hold" grpId="0" nodeType="withEffect">
                                  <p:stCondLst>
                                    <p:cond delay="0"/>
                                  </p:stCondLst>
                                  <p:childTnLst>
                                    <p:animMotion origin="layout" path="M 4.59535E-8 -4.335E-6 L -0.1482 0.27985 " pathEditMode="relative" rAng="0" ptsTypes="AA">
                                      <p:cBhvr>
                                        <p:cTn id="17" dur="2000" fill="hold"/>
                                        <p:tgtEl>
                                          <p:spTgt spid="38"/>
                                        </p:tgtEl>
                                        <p:attrNameLst>
                                          <p:attrName>ppt_x</p:attrName>
                                          <p:attrName>ppt_y</p:attrName>
                                        </p:attrNameLst>
                                      </p:cBhvr>
                                      <p:rCtr x="-7416" y="13981"/>
                                    </p:animMotion>
                                  </p:childTnLst>
                                </p:cTn>
                              </p:par>
                              <p:par>
                                <p:cTn id="18" presetID="42" presetClass="path" presetSubtype="0" accel="50000" decel="50000" fill="hold" grpId="0" nodeType="withEffect">
                                  <p:stCondLst>
                                    <p:cond delay="0"/>
                                  </p:stCondLst>
                                  <p:childTnLst>
                                    <p:animMotion origin="layout" path="M 4.59535E-8 -2.55561E-6 L -0.04927 0.42284 " pathEditMode="relative" rAng="0" ptsTypes="AA">
                                      <p:cBhvr>
                                        <p:cTn id="19" dur="2000" fill="hold"/>
                                        <p:tgtEl>
                                          <p:spTgt spid="39"/>
                                        </p:tgtEl>
                                        <p:attrNameLst>
                                          <p:attrName>ppt_x</p:attrName>
                                          <p:attrName>ppt_y</p:attrName>
                                        </p:attrNameLst>
                                      </p:cBhvr>
                                      <p:rCtr x="-2464" y="21130"/>
                                    </p:animMotion>
                                  </p:childTnLst>
                                </p:cTn>
                              </p:par>
                              <p:par>
                                <p:cTn id="20" presetID="42" presetClass="path" presetSubtype="0" accel="50000" decel="50000" fill="hold" grpId="0" nodeType="withEffect">
                                  <p:stCondLst>
                                    <p:cond delay="0"/>
                                  </p:stCondLst>
                                  <p:childTnLst>
                                    <p:animMotion origin="layout" path="M 2.6168E-6 -2.16523E-6 L -0.00664 0.35475 " pathEditMode="relative" rAng="0" ptsTypes="AA">
                                      <p:cBhvr>
                                        <p:cTn id="21" dur="2000" fill="hold"/>
                                        <p:tgtEl>
                                          <p:spTgt spid="20"/>
                                        </p:tgtEl>
                                        <p:attrNameLst>
                                          <p:attrName>ppt_x</p:attrName>
                                          <p:attrName>ppt_y</p:attrName>
                                        </p:attrNameLst>
                                      </p:cBhvr>
                                      <p:rCtr x="-332" y="17726"/>
                                    </p:animMotion>
                                  </p:childTnLst>
                                </p:cTn>
                              </p:par>
                              <p:par>
                                <p:cTn id="22" presetID="42" presetClass="path" presetSubtype="0" accel="50000" decel="50000" fill="hold" grpId="0" nodeType="withEffect">
                                  <p:stCondLst>
                                    <p:cond delay="0"/>
                                  </p:stCondLst>
                                  <p:childTnLst>
                                    <p:animMotion origin="layout" path="M 1.26372E-6 2.9823E-6 L -0.02796 0.32297 " pathEditMode="relative" rAng="0" ptsTypes="AA">
                                      <p:cBhvr>
                                        <p:cTn id="23" dur="2000" fill="hold"/>
                                        <p:tgtEl>
                                          <p:spTgt spid="41"/>
                                        </p:tgtEl>
                                        <p:attrNameLst>
                                          <p:attrName>ppt_x</p:attrName>
                                          <p:attrName>ppt_y</p:attrName>
                                        </p:attrNameLst>
                                      </p:cBhvr>
                                      <p:rCtr x="-1404" y="16137"/>
                                    </p:animMotion>
                                  </p:childTnLst>
                                </p:cTn>
                              </p:par>
                              <p:par>
                                <p:cTn id="24" presetID="42" presetClass="path" presetSubtype="0" accel="50000" decel="50000" fill="hold" grpId="0" nodeType="withEffect">
                                  <p:stCondLst>
                                    <p:cond delay="0"/>
                                  </p:stCondLst>
                                  <p:childTnLst>
                                    <p:animMotion origin="layout" path="M -3.91626E-6 -4.52565E-6 L -0.05667 0.51635 " pathEditMode="relative" rAng="0" ptsTypes="AA">
                                      <p:cBhvr>
                                        <p:cTn id="25" dur="2000" fill="hold"/>
                                        <p:tgtEl>
                                          <p:spTgt spid="43"/>
                                        </p:tgtEl>
                                        <p:attrNameLst>
                                          <p:attrName>ppt_x</p:attrName>
                                          <p:attrName>ppt_y</p:attrName>
                                        </p:attrNameLst>
                                      </p:cBhvr>
                                      <p:rCtr x="-2834" y="25806"/>
                                    </p:animMotion>
                                  </p:childTnLst>
                                </p:cTn>
                              </p:par>
                              <p:par>
                                <p:cTn id="26" presetID="42" presetClass="path" presetSubtype="0" accel="50000" decel="50000" fill="hold" grpId="0" nodeType="withEffect">
                                  <p:stCondLst>
                                    <p:cond delay="0"/>
                                  </p:stCondLst>
                                  <p:childTnLst>
                                    <p:animMotion origin="layout" path="M 3.55885E-6 -4.54834E-6 L -0.34057 0.4065 " pathEditMode="relative" rAng="0" ptsTypes="AA">
                                      <p:cBhvr>
                                        <p:cTn id="27" dur="2000" fill="hold"/>
                                        <p:tgtEl>
                                          <p:spTgt spid="40"/>
                                        </p:tgtEl>
                                        <p:attrNameLst>
                                          <p:attrName>ppt_x</p:attrName>
                                          <p:attrName>ppt_y</p:attrName>
                                        </p:attrNameLst>
                                      </p:cBhvr>
                                      <p:rCtr x="-17028" y="20313"/>
                                    </p:animMotion>
                                  </p:childTnLst>
                                </p:cTn>
                              </p:par>
                              <p:par>
                                <p:cTn id="28" presetID="42" presetClass="path" presetSubtype="0" accel="50000" decel="50000" fill="hold" grpId="0" nodeType="withEffect">
                                  <p:stCondLst>
                                    <p:cond delay="0"/>
                                  </p:stCondLst>
                                  <p:childTnLst>
                                    <p:animMotion origin="layout" path="M -4.58259E-6 -1.31185E-6 L -0.06944 0.23831 " pathEditMode="relative" rAng="0" ptsTypes="AA">
                                      <p:cBhvr>
                                        <p:cTn id="29" dur="2000" fill="hold"/>
                                        <p:tgtEl>
                                          <p:spTgt spid="18"/>
                                        </p:tgtEl>
                                        <p:attrNameLst>
                                          <p:attrName>ppt_x</p:attrName>
                                          <p:attrName>ppt_y</p:attrName>
                                        </p:attrNameLst>
                                      </p:cBhvr>
                                      <p:rCtr x="-3472" y="11916"/>
                                    </p:animMotion>
                                  </p:childTnLst>
                                </p:cTn>
                              </p:par>
                              <p:par>
                                <p:cTn id="30" presetID="42" presetClass="path" presetSubtype="0" accel="50000" decel="50000" fill="hold" grpId="0" nodeType="withEffect">
                                  <p:stCondLst>
                                    <p:cond delay="0"/>
                                  </p:stCondLst>
                                  <p:childTnLst>
                                    <p:animMotion origin="layout" path="M -5.48889E-7 -1.31185E-6 L -0.15484 0.58602 " pathEditMode="relative" rAng="0" ptsTypes="AA">
                                      <p:cBhvr>
                                        <p:cTn id="31" dur="2000" fill="hold"/>
                                        <p:tgtEl>
                                          <p:spTgt spid="13"/>
                                        </p:tgtEl>
                                        <p:attrNameLst>
                                          <p:attrName>ppt_x</p:attrName>
                                          <p:attrName>ppt_y</p:attrName>
                                        </p:attrNameLst>
                                      </p:cBhvr>
                                      <p:rCtr x="-7748" y="29301"/>
                                    </p:animMotion>
                                  </p:childTnLst>
                                </p:cTn>
                              </p:par>
                              <p:par>
                                <p:cTn id="32" presetID="42" presetClass="path" presetSubtype="0" accel="50000" decel="50000" fill="hold" grpId="0" nodeType="withEffect">
                                  <p:stCondLst>
                                    <p:cond delay="0"/>
                                  </p:stCondLst>
                                  <p:childTnLst>
                                    <p:animMotion origin="layout" path="M 2.65509E-7 1.02587E-6 L -0.10391 0.65501 " pathEditMode="relative" rAng="0" ptsTypes="AA">
                                      <p:cBhvr>
                                        <p:cTn id="33" dur="2000" fill="hold"/>
                                        <p:tgtEl>
                                          <p:spTgt spid="22"/>
                                        </p:tgtEl>
                                        <p:attrNameLst>
                                          <p:attrName>ppt_x</p:attrName>
                                          <p:attrName>ppt_y</p:attrName>
                                        </p:attrNameLst>
                                      </p:cBhvr>
                                      <p:rCtr x="-5195" y="32751"/>
                                    </p:animMotion>
                                  </p:childTnLst>
                                </p:cTn>
                              </p:par>
                              <p:par>
                                <p:cTn id="34" presetID="42" presetClass="path" presetSubtype="0" accel="50000" decel="50000" fill="hold" grpId="0" nodeType="withEffect">
                                  <p:stCondLst>
                                    <p:cond delay="0"/>
                                  </p:stCondLst>
                                  <p:childTnLst>
                                    <p:animMotion origin="layout" path="M 1.28159E-6 -3.24557E-6 L -0.08948 0.57944 " pathEditMode="relative" rAng="0" ptsTypes="AA">
                                      <p:cBhvr>
                                        <p:cTn id="35" dur="2000" fill="hold"/>
                                        <p:tgtEl>
                                          <p:spTgt spid="19"/>
                                        </p:tgtEl>
                                        <p:attrNameLst>
                                          <p:attrName>ppt_x</p:attrName>
                                          <p:attrName>ppt_y</p:attrName>
                                        </p:attrNameLst>
                                      </p:cBhvr>
                                      <p:rCtr x="-4480" y="28961"/>
                                    </p:animMotion>
                                  </p:childTnLst>
                                </p:cTn>
                              </p:par>
                              <p:par>
                                <p:cTn id="36" presetID="42" presetClass="path" presetSubtype="0" accel="50000" decel="50000" fill="hold" grpId="0" nodeType="withEffect">
                                  <p:stCondLst>
                                    <p:cond delay="0"/>
                                  </p:stCondLst>
                                  <p:childTnLst>
                                    <p:animMotion origin="layout" path="M -2.33342E-6 -2.72356E-6 L -0.27891 0.46346 " pathEditMode="relative" rAng="0" ptsTypes="AA">
                                      <p:cBhvr>
                                        <p:cTn id="37" dur="2000" fill="hold"/>
                                        <p:tgtEl>
                                          <p:spTgt spid="44"/>
                                        </p:tgtEl>
                                        <p:attrNameLst>
                                          <p:attrName>ppt_x</p:attrName>
                                          <p:attrName>ppt_y</p:attrName>
                                        </p:attrNameLst>
                                      </p:cBhvr>
                                      <p:rCtr x="-13952" y="23173"/>
                                    </p:animMotion>
                                  </p:childTnLst>
                                </p:cTn>
                              </p:par>
                              <p:par>
                                <p:cTn id="38" presetID="42" presetClass="path" presetSubtype="0" accel="50000" decel="50000" fill="hold" grpId="0" nodeType="withEffect">
                                  <p:stCondLst>
                                    <p:cond delay="0"/>
                                  </p:stCondLst>
                                  <p:childTnLst>
                                    <p:animMotion origin="layout" path="M 1.35308E-6 4.06264E-6 L -0.32589 0.38198 " pathEditMode="relative" rAng="0" ptsTypes="AA">
                                      <p:cBhvr>
                                        <p:cTn id="39" dur="2000" fill="hold"/>
                                        <p:tgtEl>
                                          <p:spTgt spid="14"/>
                                        </p:tgtEl>
                                        <p:attrNameLst>
                                          <p:attrName>ppt_x</p:attrName>
                                          <p:attrName>ppt_y</p:attrName>
                                        </p:attrNameLst>
                                      </p:cBhvr>
                                      <p:rCtr x="-16301" y="19088"/>
                                    </p:animMotion>
                                  </p:childTnLst>
                                </p:cTn>
                              </p:par>
                              <p:par>
                                <p:cTn id="40" presetID="42" presetClass="path" presetSubtype="0" accel="50000" decel="50000" fill="hold" grpId="0" nodeType="withEffect">
                                  <p:stCondLst>
                                    <p:cond delay="0"/>
                                  </p:stCondLst>
                                  <p:childTnLst>
                                    <p:animMotion origin="layout" path="M 1.6339E-7 1.54789E-6 L -0.33138 0.52678 " pathEditMode="relative" rAng="0" ptsTypes="AA">
                                      <p:cBhvr>
                                        <p:cTn id="41" dur="2000" fill="hold"/>
                                        <p:tgtEl>
                                          <p:spTgt spid="42"/>
                                        </p:tgtEl>
                                        <p:attrNameLst>
                                          <p:attrName>ppt_x</p:attrName>
                                          <p:attrName>ppt_y</p:attrName>
                                        </p:attrNameLst>
                                      </p:cBhvr>
                                      <p:rCtr x="-16569" y="26328"/>
                                    </p:animMotion>
                                  </p:childTnLst>
                                </p:cTn>
                              </p:par>
                              <p:par>
                                <p:cTn id="42" presetID="42" presetClass="path" presetSubtype="0" accel="50000" decel="50000" fill="hold" grpId="0" nodeType="withEffect">
                                  <p:stCondLst>
                                    <p:cond delay="0"/>
                                  </p:stCondLst>
                                  <p:childTnLst>
                                    <p:animMotion origin="layout" path="M -2.85423E-6 1.89287E-6 L -0.21955 0.54607 " pathEditMode="relative" rAng="0" ptsTypes="AA">
                                      <p:cBhvr>
                                        <p:cTn id="43" dur="2000" fill="hold"/>
                                        <p:tgtEl>
                                          <p:spTgt spid="16"/>
                                        </p:tgtEl>
                                        <p:attrNameLst>
                                          <p:attrName>ppt_x</p:attrName>
                                          <p:attrName>ppt_y</p:attrName>
                                        </p:attrNameLst>
                                      </p:cBhvr>
                                      <p:rCtr x="-10978" y="27304"/>
                                    </p:animMotion>
                                  </p:childTnLst>
                                </p:cTn>
                              </p:par>
                              <p:par>
                                <p:cTn id="44" presetID="42" presetClass="path" presetSubtype="0" accel="50000" decel="50000" fill="hold" grpId="0" nodeType="withEffect">
                                  <p:stCondLst>
                                    <p:cond delay="0"/>
                                  </p:stCondLst>
                                  <p:childTnLst>
                                    <p:animMotion origin="layout" path="M 3.75032E-6 3.69496E-6 L -0.21177 0.36178 " pathEditMode="relative" rAng="0" ptsTypes="AA">
                                      <p:cBhvr>
                                        <p:cTn id="45" dur="2000" fill="hold"/>
                                        <p:tgtEl>
                                          <p:spTgt spid="21"/>
                                        </p:tgtEl>
                                        <p:attrNameLst>
                                          <p:attrName>ppt_x</p:attrName>
                                          <p:attrName>ppt_y</p:attrName>
                                        </p:attrNameLst>
                                      </p:cBhvr>
                                      <p:rCtr x="-10595" y="18089"/>
                                    </p:animMotion>
                                  </p:childTnLst>
                                </p:cTn>
                              </p:par>
                              <p:par>
                                <p:cTn id="46" presetID="42" presetClass="path" presetSubtype="0" accel="50000" decel="50000" fill="hold" grpId="0" nodeType="withEffect">
                                  <p:stCondLst>
                                    <p:cond delay="0"/>
                                  </p:stCondLst>
                                  <p:childTnLst>
                                    <p:animMotion origin="layout" path="M -4.4677E-7 -2.72356E-6 L -0.23768 0.46346 " pathEditMode="relative" rAng="0" ptsTypes="AA">
                                      <p:cBhvr>
                                        <p:cTn id="47" dur="2000" fill="hold"/>
                                        <p:tgtEl>
                                          <p:spTgt spid="53"/>
                                        </p:tgtEl>
                                        <p:attrNameLst>
                                          <p:attrName>ppt_x</p:attrName>
                                          <p:attrName>ppt_y</p:attrName>
                                        </p:attrNameLst>
                                      </p:cBhvr>
                                      <p:rCtr x="-11884" y="23173"/>
                                    </p:animMotion>
                                  </p:childTnLst>
                                </p:cTn>
                              </p:par>
                              <p:par>
                                <p:cTn id="48" presetID="42" presetClass="path" presetSubtype="0" accel="50000" decel="50000" fill="hold" grpId="0" nodeType="withEffect">
                                  <p:stCondLst>
                                    <p:cond delay="0"/>
                                  </p:stCondLst>
                                  <p:childTnLst>
                                    <p:animMotion origin="layout" path="M -0.00957 2.26055E-6 L -0.20896 0.66273 " pathEditMode="relative" rAng="0" ptsTypes="AA">
                                      <p:cBhvr>
                                        <p:cTn id="49" dur="2000" fill="hold"/>
                                        <p:tgtEl>
                                          <p:spTgt spid="54"/>
                                        </p:tgtEl>
                                        <p:attrNameLst>
                                          <p:attrName>ppt_x</p:attrName>
                                          <p:attrName>ppt_y</p:attrName>
                                        </p:attrNameLst>
                                      </p:cBhvr>
                                      <p:rCtr x="-9969" y="33137"/>
                                    </p:animMotion>
                                  </p:childTnLst>
                                </p:cTn>
                              </p:par>
                              <p:par>
                                <p:cTn id="50" presetID="42" presetClass="path" presetSubtype="0" accel="50000" decel="50000" fill="hold" grpId="0" nodeType="withEffect">
                                  <p:stCondLst>
                                    <p:cond delay="0"/>
                                  </p:stCondLst>
                                  <p:childTnLst>
                                    <p:animMotion origin="layout" path="M 1.85857E-6 -1.51158E-6 L -0.06115 0.55947 " pathEditMode="relative" rAng="0" ptsTypes="AA">
                                      <p:cBhvr>
                                        <p:cTn id="51" dur="2000" fill="hold"/>
                                        <p:tgtEl>
                                          <p:spTgt spid="56"/>
                                        </p:tgtEl>
                                        <p:attrNameLst>
                                          <p:attrName>ppt_x</p:attrName>
                                          <p:attrName>ppt_y</p:attrName>
                                        </p:attrNameLst>
                                      </p:cBhvr>
                                      <p:rCtr x="-3064" y="27962"/>
                                    </p:animMotion>
                                  </p:childTnLst>
                                </p:cTn>
                              </p:par>
                              <p:par>
                                <p:cTn id="52" presetID="42" presetClass="path" presetSubtype="0" accel="50000" decel="50000" fill="hold" grpId="0" nodeType="withEffect">
                                  <p:stCondLst>
                                    <p:cond delay="0"/>
                                  </p:stCondLst>
                                  <p:childTnLst>
                                    <p:animMotion origin="layout" path="M -4.43707E-6 5.03858E-7 L -0.14475 0.23763 " pathEditMode="relative" rAng="0" ptsTypes="AA">
                                      <p:cBhvr>
                                        <p:cTn id="53" dur="2000" fill="hold"/>
                                        <p:tgtEl>
                                          <p:spTgt spid="57"/>
                                        </p:tgtEl>
                                        <p:attrNameLst>
                                          <p:attrName>ppt_x</p:attrName>
                                          <p:attrName>ppt_y</p:attrName>
                                        </p:attrNameLst>
                                      </p:cBhvr>
                                      <p:rCtr x="-7238" y="11870"/>
                                    </p:animMotion>
                                  </p:childTnLst>
                                </p:cTn>
                              </p:par>
                              <p:par>
                                <p:cTn id="54" presetID="42" presetClass="path" presetSubtype="0" accel="50000" decel="50000" fill="hold" grpId="0" nodeType="withEffect">
                                  <p:stCondLst>
                                    <p:cond delay="0"/>
                                  </p:stCondLst>
                                  <p:childTnLst>
                                    <p:animMotion origin="layout" path="M -1.51902E-6 1.39355E-6 L 0.01711 0.53245 " pathEditMode="relative" rAng="0" ptsTypes="AA">
                                      <p:cBhvr>
                                        <p:cTn id="55" dur="2000" fill="hold"/>
                                        <p:tgtEl>
                                          <p:spTgt spid="58"/>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38" grpId="0" animBg="1"/>
      <p:bldP spid="39" grpId="0" animBg="1"/>
      <p:bldP spid="40" grpId="0" animBg="1"/>
      <p:bldP spid="41" grpId="0" animBg="1"/>
      <p:bldP spid="42" grpId="0" animBg="1"/>
      <p:bldP spid="43" grpId="0" animBg="1"/>
      <p:bldP spid="44" grpId="0" animBg="1"/>
      <p:bldP spid="53" grpId="0" animBg="1"/>
      <p:bldP spid="54" grpId="0" animBg="1"/>
      <p:bldP spid="56" grpId="0" animBg="1"/>
      <p:bldP spid="57" grpId="0" animBg="1"/>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5422" y="2464946"/>
            <a:ext cx="2008622" cy="124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flipH="1">
            <a:off x="5996520" y="1237350"/>
            <a:ext cx="3056" cy="5152063"/>
          </a:xfrm>
          <a:prstGeom prst="line">
            <a:avLst/>
          </a:prstGeom>
          <a:noFill/>
          <a:ln w="15875" cap="flat" cmpd="sng" algn="ctr">
            <a:solidFill>
              <a:sysClr val="windowText" lastClr="000000"/>
            </a:solidFill>
            <a:prstDash val="solid"/>
            <a:miter lim="800000"/>
          </a:ln>
          <a:effectLst/>
        </p:spPr>
      </p:cxnSp>
      <p:sp>
        <p:nvSpPr>
          <p:cNvPr id="6" name="Flowchart: Magnetic Disk 5"/>
          <p:cNvSpPr/>
          <p:nvPr/>
        </p:nvSpPr>
        <p:spPr>
          <a:xfrm>
            <a:off x="1646287" y="4874369"/>
            <a:ext cx="2126416" cy="164038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1831629" y="5438214"/>
            <a:ext cx="269057" cy="329812"/>
            <a:chOff x="4818580" y="4212404"/>
            <a:chExt cx="441789" cy="544531"/>
          </a:xfrm>
        </p:grpSpPr>
        <p:sp>
          <p:nvSpPr>
            <p:cNvPr id="8" name="Rectangle 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 name="Rectangle 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0" name="Group 9"/>
          <p:cNvGrpSpPr/>
          <p:nvPr/>
        </p:nvGrpSpPr>
        <p:grpSpPr>
          <a:xfrm>
            <a:off x="2274272" y="5438214"/>
            <a:ext cx="269057" cy="329812"/>
            <a:chOff x="4818580" y="4212404"/>
            <a:chExt cx="441789" cy="544531"/>
          </a:xfrm>
        </p:grpSpPr>
        <p:sp>
          <p:nvSpPr>
            <p:cNvPr id="11" name="Rectangle 1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 name="Rectangle 1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 name="Group 12"/>
          <p:cNvGrpSpPr/>
          <p:nvPr/>
        </p:nvGrpSpPr>
        <p:grpSpPr>
          <a:xfrm>
            <a:off x="2716915" y="5438214"/>
            <a:ext cx="269057" cy="329812"/>
            <a:chOff x="4818580" y="4212404"/>
            <a:chExt cx="441789" cy="544531"/>
          </a:xfrm>
        </p:grpSpPr>
        <p:sp>
          <p:nvSpPr>
            <p:cNvPr id="14" name="Rectangle 1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5" name="Rectangle 1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6" name="Group 15"/>
          <p:cNvGrpSpPr/>
          <p:nvPr/>
        </p:nvGrpSpPr>
        <p:grpSpPr>
          <a:xfrm>
            <a:off x="3159556" y="5438214"/>
            <a:ext cx="269057" cy="329812"/>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9" name="Group 18"/>
          <p:cNvGrpSpPr/>
          <p:nvPr/>
        </p:nvGrpSpPr>
        <p:grpSpPr>
          <a:xfrm>
            <a:off x="1831629" y="5879409"/>
            <a:ext cx="269057" cy="329812"/>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2" name="Group 21"/>
          <p:cNvGrpSpPr/>
          <p:nvPr/>
        </p:nvGrpSpPr>
        <p:grpSpPr>
          <a:xfrm>
            <a:off x="2274272" y="5879409"/>
            <a:ext cx="269057" cy="329812"/>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5" name="Group 24"/>
          <p:cNvGrpSpPr/>
          <p:nvPr/>
        </p:nvGrpSpPr>
        <p:grpSpPr>
          <a:xfrm>
            <a:off x="2716915" y="5879409"/>
            <a:ext cx="269057" cy="329812"/>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8" name="Group 27"/>
          <p:cNvGrpSpPr/>
          <p:nvPr/>
        </p:nvGrpSpPr>
        <p:grpSpPr>
          <a:xfrm>
            <a:off x="3159556" y="5879409"/>
            <a:ext cx="269057" cy="329812"/>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31" name="Rectangle 30"/>
          <p:cNvSpPr/>
          <p:nvPr/>
        </p:nvSpPr>
        <p:spPr>
          <a:xfrm>
            <a:off x="972965" y="1044006"/>
            <a:ext cx="3272819" cy="657359"/>
          </a:xfrm>
          <a:prstGeom prst="rect">
            <a:avLst/>
          </a:prstGeom>
        </p:spPr>
        <p:txBody>
          <a:bodyPr wrap="none">
            <a:spAutoFit/>
          </a:bodyPr>
          <a:lstStyle/>
          <a:p>
            <a:pPr marL="285695" indent="-285695" defTabSz="914224">
              <a:buFont typeface="Arial" panose="020B0604020202020204" pitchFamily="34" charset="0"/>
              <a:buChar char="•"/>
            </a:pPr>
            <a:r>
              <a:rPr lang="en-US" sz="1836" dirty="0">
                <a:latin typeface="+mj-lt"/>
              </a:rPr>
              <a:t>Single monolithic database</a:t>
            </a:r>
          </a:p>
          <a:p>
            <a:pPr marL="285695" indent="-285695" defTabSz="914224">
              <a:buFont typeface="Arial" panose="020B0604020202020204" pitchFamily="34" charset="0"/>
              <a:buChar char="•"/>
            </a:pPr>
            <a:r>
              <a:rPr lang="en-US" sz="1836" dirty="0">
                <a:latin typeface="+mj-lt"/>
              </a:rPr>
              <a:t>Tiers of specific technologies</a:t>
            </a:r>
          </a:p>
        </p:txBody>
      </p:sp>
      <p:cxnSp>
        <p:nvCxnSpPr>
          <p:cNvPr id="32" name="Straight Arrow Connector 31"/>
          <p:cNvCxnSpPr>
            <a:stCxn id="35" idx="0"/>
            <a:endCxn id="89" idx="2"/>
          </p:cNvCxnSpPr>
          <p:nvPr/>
        </p:nvCxnSpPr>
        <p:spPr>
          <a:xfrm flipV="1">
            <a:off x="2709496" y="2560808"/>
            <a:ext cx="0" cy="296381"/>
          </a:xfrm>
          <a:prstGeom prst="straightConnector1">
            <a:avLst/>
          </a:prstGeom>
          <a:noFill/>
          <a:ln w="12700" cap="flat" cmpd="sng" algn="ctr">
            <a:solidFill>
              <a:schemeClr val="tx1"/>
            </a:solidFill>
            <a:prstDash val="solid"/>
            <a:miter lim="800000"/>
            <a:tailEnd type="triangle"/>
          </a:ln>
          <a:effectLst/>
        </p:spPr>
      </p:cxnSp>
      <p:sp>
        <p:nvSpPr>
          <p:cNvPr id="33" name="Rectangle 32"/>
          <p:cNvSpPr/>
          <p:nvPr/>
        </p:nvSpPr>
        <p:spPr>
          <a:xfrm>
            <a:off x="845081" y="243484"/>
            <a:ext cx="4492768" cy="523220"/>
          </a:xfrm>
          <a:prstGeom prst="rect">
            <a:avLst/>
          </a:prstGeom>
        </p:spPr>
        <p:txBody>
          <a:bodyPr wrap="none">
            <a:spAutoFit/>
          </a:bodyPr>
          <a:lstStyle/>
          <a:p>
            <a:pPr defTabSz="914224"/>
            <a:r>
              <a:rPr lang="en-US" sz="2800" dirty="0">
                <a:latin typeface="+mj-lt"/>
              </a:rPr>
              <a:t>State in Monolithic approach</a:t>
            </a:r>
          </a:p>
        </p:txBody>
      </p:sp>
      <p:sp>
        <p:nvSpPr>
          <p:cNvPr id="34" name="Rectangle 33"/>
          <p:cNvSpPr/>
          <p:nvPr/>
        </p:nvSpPr>
        <p:spPr>
          <a:xfrm>
            <a:off x="6848488" y="279032"/>
            <a:ext cx="4940327" cy="523220"/>
          </a:xfrm>
          <a:prstGeom prst="rect">
            <a:avLst/>
          </a:prstGeom>
        </p:spPr>
        <p:txBody>
          <a:bodyPr wrap="none">
            <a:spAutoFit/>
          </a:bodyPr>
          <a:lstStyle/>
          <a:p>
            <a:pPr defTabSz="914224"/>
            <a:r>
              <a:rPr lang="en-US" sz="2800" dirty="0">
                <a:latin typeface="+mj-lt"/>
              </a:rPr>
              <a:t>State in </a:t>
            </a:r>
            <a:r>
              <a:rPr lang="en-US" sz="2800" dirty="0" err="1">
                <a:latin typeface="+mj-lt"/>
              </a:rPr>
              <a:t>Microservices</a:t>
            </a:r>
            <a:r>
              <a:rPr lang="en-US" sz="2800" dirty="0">
                <a:latin typeface="+mj-lt"/>
              </a:rPr>
              <a:t> approach</a:t>
            </a:r>
          </a:p>
        </p:txBody>
      </p:sp>
      <p:sp>
        <p:nvSpPr>
          <p:cNvPr id="35" name="Rounded Rectangle 34"/>
          <p:cNvSpPr/>
          <p:nvPr/>
        </p:nvSpPr>
        <p:spPr bwMode="auto">
          <a:xfrm>
            <a:off x="1820093" y="2857189"/>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935959" y="3001142"/>
            <a:ext cx="485192" cy="3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412793" y="1112043"/>
            <a:ext cx="4525598" cy="1222386"/>
          </a:xfrm>
          <a:prstGeom prst="rect">
            <a:avLst/>
          </a:prstGeom>
        </p:spPr>
        <p:txBody>
          <a:bodyPr wrap="none">
            <a:spAutoFit/>
          </a:bodyPr>
          <a:lstStyle/>
          <a:p>
            <a:pPr marL="285695" indent="-285695" defTabSz="914224">
              <a:buFont typeface="Arial" panose="020B0604020202020204" pitchFamily="34" charset="0"/>
              <a:buChar char="•"/>
            </a:pPr>
            <a:r>
              <a:rPr lang="en-US" sz="1836" dirty="0">
                <a:latin typeface="+mj-lt"/>
              </a:rPr>
              <a:t>Graph of interconnected </a:t>
            </a:r>
            <a:r>
              <a:rPr lang="en-US" sz="1836" dirty="0" err="1">
                <a:latin typeface="+mj-lt"/>
              </a:rPr>
              <a:t>microservices</a:t>
            </a:r>
            <a:endParaRPr lang="en-US" sz="1836" dirty="0">
              <a:latin typeface="+mj-lt"/>
            </a:endParaRPr>
          </a:p>
          <a:p>
            <a:pPr marL="285695" indent="-285695" defTabSz="914224">
              <a:buFont typeface="Arial" panose="020B0604020202020204" pitchFamily="34" charset="0"/>
              <a:buChar char="•"/>
            </a:pPr>
            <a:r>
              <a:rPr lang="en-US" sz="1836" dirty="0">
                <a:latin typeface="+mj-lt"/>
              </a:rPr>
              <a:t>State typically scoped to the </a:t>
            </a:r>
            <a:r>
              <a:rPr lang="en-US" sz="1836" dirty="0" err="1">
                <a:latin typeface="+mj-lt"/>
              </a:rPr>
              <a:t>microservice</a:t>
            </a:r>
            <a:endParaRPr lang="en-US" sz="1836" dirty="0">
              <a:latin typeface="+mj-lt"/>
            </a:endParaRPr>
          </a:p>
          <a:p>
            <a:pPr marL="285695" indent="-285695" defTabSz="914224">
              <a:buFont typeface="Arial" panose="020B0604020202020204" pitchFamily="34" charset="0"/>
              <a:buChar char="•"/>
            </a:pPr>
            <a:r>
              <a:rPr lang="en-US" sz="1836" dirty="0">
                <a:latin typeface="+mj-lt"/>
              </a:rPr>
              <a:t>Variety of technologies used </a:t>
            </a:r>
          </a:p>
          <a:p>
            <a:pPr marL="285695" indent="-285695" defTabSz="914224">
              <a:buFont typeface="Arial" panose="020B0604020202020204" pitchFamily="34" charset="0"/>
              <a:buChar char="•"/>
            </a:pPr>
            <a:r>
              <a:rPr lang="en-US" sz="1836" dirty="0">
                <a:latin typeface="+mj-lt"/>
              </a:rPr>
              <a:t>Remote Storage for cold data</a:t>
            </a:r>
          </a:p>
        </p:txBody>
      </p:sp>
      <p:grpSp>
        <p:nvGrpSpPr>
          <p:cNvPr id="40" name="Group 39"/>
          <p:cNvGrpSpPr/>
          <p:nvPr/>
        </p:nvGrpSpPr>
        <p:grpSpPr>
          <a:xfrm>
            <a:off x="6560057" y="2496191"/>
            <a:ext cx="5320532" cy="4201436"/>
            <a:chOff x="6557714" y="1579470"/>
            <a:chExt cx="5321290" cy="4202034"/>
          </a:xfrm>
        </p:grpSpPr>
        <p:sp>
          <p:nvSpPr>
            <p:cNvPr id="42" name="Rounded Rectangle 41"/>
            <p:cNvSpPr/>
            <p:nvPr/>
          </p:nvSpPr>
          <p:spPr bwMode="auto">
            <a:xfrm>
              <a:off x="6753045" y="3791312"/>
              <a:ext cx="1278241" cy="1393591"/>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Magnetic Disk 42"/>
            <p:cNvSpPr/>
            <p:nvPr/>
          </p:nvSpPr>
          <p:spPr>
            <a:xfrm>
              <a:off x="7110132" y="4552712"/>
              <a:ext cx="571464" cy="57385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7203257" y="4823880"/>
              <a:ext cx="153877" cy="202604"/>
              <a:chOff x="4818580" y="4212404"/>
              <a:chExt cx="441789" cy="544531"/>
            </a:xfrm>
          </p:grpSpPr>
          <p:sp>
            <p:nvSpPr>
              <p:cNvPr id="76" name="Rectangle 7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77" name="Rectangle 7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45" name="Group 44"/>
            <p:cNvGrpSpPr/>
            <p:nvPr/>
          </p:nvGrpSpPr>
          <p:grpSpPr>
            <a:xfrm>
              <a:off x="7440512" y="4823880"/>
              <a:ext cx="153877" cy="202604"/>
              <a:chOff x="4818580" y="4212404"/>
              <a:chExt cx="441789" cy="544531"/>
            </a:xfrm>
          </p:grpSpPr>
          <p:sp>
            <p:nvSpPr>
              <p:cNvPr id="74" name="Rectangle 7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75" name="Rectangle 7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46" name="Straight Arrow Connector 45"/>
            <p:cNvCxnSpPr>
              <a:stCxn id="43" idx="1"/>
            </p:cNvCxnSpPr>
            <p:nvPr/>
          </p:nvCxnSpPr>
          <p:spPr>
            <a:xfrm flipV="1">
              <a:off x="7395863" y="4403609"/>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47" name="Hexagon 46"/>
            <p:cNvSpPr>
              <a:spLocks noChangeAspect="1"/>
            </p:cNvSpPr>
            <p:nvPr/>
          </p:nvSpPr>
          <p:spPr bwMode="auto">
            <a:xfrm>
              <a:off x="7106045" y="3862815"/>
              <a:ext cx="579638" cy="540794"/>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a:spLocks noChangeAspect="1"/>
            </p:cNvSpPr>
            <p:nvPr/>
          </p:nvSpPr>
          <p:spPr bwMode="auto">
            <a:xfrm>
              <a:off x="8902255" y="3880641"/>
              <a:ext cx="579638" cy="540794"/>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Hexagon 48"/>
            <p:cNvSpPr>
              <a:spLocks noChangeAspect="1"/>
            </p:cNvSpPr>
            <p:nvPr/>
          </p:nvSpPr>
          <p:spPr bwMode="auto">
            <a:xfrm>
              <a:off x="10017591" y="3862815"/>
              <a:ext cx="579638"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a:xfrm>
              <a:off x="10229563" y="4220740"/>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a:spLocks noChangeAspect="1"/>
            </p:cNvSpPr>
            <p:nvPr/>
          </p:nvSpPr>
          <p:spPr bwMode="auto">
            <a:xfrm>
              <a:off x="10032798" y="4919622"/>
              <a:ext cx="579638"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a:xfrm>
              <a:off x="10254119" y="5263296"/>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Arrow Connector 52"/>
            <p:cNvCxnSpPr>
              <a:stCxn id="42" idx="0"/>
              <a:endCxn id="72" idx="4"/>
            </p:cNvCxnSpPr>
            <p:nvPr/>
          </p:nvCxnSpPr>
          <p:spPr>
            <a:xfrm flipV="1">
              <a:off x="7392166" y="2582880"/>
              <a:ext cx="1335803" cy="1208433"/>
            </a:xfrm>
            <a:prstGeom prst="straightConnector1">
              <a:avLst/>
            </a:prstGeom>
            <a:noFill/>
            <a:ln w="12700" cap="flat" cmpd="sng" algn="ctr">
              <a:solidFill>
                <a:schemeClr val="tx1"/>
              </a:solidFill>
              <a:prstDash val="solid"/>
              <a:miter lim="800000"/>
              <a:tailEnd type="triangle"/>
            </a:ln>
            <a:effectLst/>
          </p:spPr>
        </p:cxnSp>
        <p:cxnSp>
          <p:nvCxnSpPr>
            <p:cNvPr id="54" name="Straight Arrow Connector 53"/>
            <p:cNvCxnSpPr>
              <a:endCxn id="72"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55" name="Straight Arrow Connector 54"/>
            <p:cNvCxnSpPr>
              <a:stCxn id="49" idx="3"/>
              <a:endCxn id="4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57" name="Straight Arrow Connector 56"/>
            <p:cNvCxnSpPr>
              <a:stCxn id="51" idx="3"/>
              <a:endCxn id="4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58" name="Rectangle 57"/>
            <p:cNvSpPr/>
            <p:nvPr/>
          </p:nvSpPr>
          <p:spPr>
            <a:xfrm>
              <a:off x="6557714" y="5216659"/>
              <a:ext cx="1958526" cy="564845"/>
            </a:xfrm>
            <a:prstGeom prst="rect">
              <a:avLst/>
            </a:prstGeom>
          </p:spPr>
          <p:txBody>
            <a:bodyPr wrap="square">
              <a:spAutoFit/>
            </a:bodyPr>
            <a:lstStyle/>
            <a:p>
              <a:pPr defTabSz="914224"/>
              <a:r>
                <a:rPr lang="en-US" sz="1499" dirty="0">
                  <a:latin typeface="Calibri" panose="020F0502020204030204"/>
                </a:rPr>
                <a:t>stateless services with </a:t>
              </a:r>
            </a:p>
            <a:p>
              <a:pPr defTabSz="914224"/>
              <a:r>
                <a:rPr lang="en-US" sz="1499" dirty="0">
                  <a:latin typeface="Calibri" panose="020F0502020204030204"/>
                </a:rPr>
                <a:t>separate stores</a:t>
              </a:r>
            </a:p>
          </p:txBody>
        </p:sp>
        <p:sp>
          <p:nvSpPr>
            <p:cNvPr id="59" name="Rectangle 58"/>
            <p:cNvSpPr/>
            <p:nvPr/>
          </p:nvSpPr>
          <p:spPr>
            <a:xfrm>
              <a:off x="10633412" y="4938708"/>
              <a:ext cx="1245592" cy="564845"/>
            </a:xfrm>
            <a:prstGeom prst="rect">
              <a:avLst/>
            </a:prstGeom>
          </p:spPr>
          <p:txBody>
            <a:bodyPr wrap="square">
              <a:spAutoFit/>
            </a:bodyPr>
            <a:lstStyle/>
            <a:p>
              <a:pPr defTabSz="914224"/>
              <a:r>
                <a:rPr lang="en-US" sz="1499" dirty="0" err="1">
                  <a:latin typeface="Calibri" panose="020F0502020204030204"/>
                </a:rPr>
                <a:t>stateful</a:t>
              </a:r>
              <a:r>
                <a:rPr lang="en-US" sz="1499" dirty="0">
                  <a:latin typeface="Calibri" panose="020F0502020204030204"/>
                </a:rPr>
                <a:t> services</a:t>
              </a:r>
            </a:p>
          </p:txBody>
        </p:sp>
        <p:grpSp>
          <p:nvGrpSpPr>
            <p:cNvPr id="60" name="Group 59"/>
            <p:cNvGrpSpPr>
              <a:grpSpLocks noChangeAspect="1"/>
            </p:cNvGrpSpPr>
            <p:nvPr/>
          </p:nvGrpSpPr>
          <p:grpSpPr>
            <a:xfrm>
              <a:off x="8727970" y="2090817"/>
              <a:ext cx="567793" cy="634010"/>
              <a:chOff x="5499394" y="1899253"/>
              <a:chExt cx="1132765" cy="1226322"/>
            </a:xfrm>
          </p:grpSpPr>
          <p:sp>
            <p:nvSpPr>
              <p:cNvPr id="72" name="Hexagon 7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Rectangle 60"/>
            <p:cNvSpPr/>
            <p:nvPr/>
          </p:nvSpPr>
          <p:spPr>
            <a:xfrm>
              <a:off x="9966322" y="1937046"/>
              <a:ext cx="1606823" cy="784558"/>
            </a:xfrm>
            <a:prstGeom prst="rect">
              <a:avLst/>
            </a:prstGeom>
          </p:spPr>
          <p:txBody>
            <a:bodyPr wrap="square">
              <a:spAutoFit/>
            </a:bodyPr>
            <a:lstStyle/>
            <a:p>
              <a:pPr defTabSz="914224"/>
              <a:r>
                <a:rPr lang="en-US" sz="1499" dirty="0">
                  <a:latin typeface="Calibri" panose="020F0502020204030204"/>
                </a:rPr>
                <a:t>stateless presentation services</a:t>
              </a:r>
            </a:p>
          </p:txBody>
        </p:sp>
        <p:pic>
          <p:nvPicPr>
            <p:cNvPr id="6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7" y="4023781"/>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060095" y="4062958"/>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65"/>
            <p:cNvGrpSpPr>
              <a:grpSpLocks noChangeAspect="1"/>
            </p:cNvGrpSpPr>
            <p:nvPr/>
          </p:nvGrpSpPr>
          <p:grpSpPr>
            <a:xfrm>
              <a:off x="9326304" y="2098174"/>
              <a:ext cx="567793" cy="634010"/>
              <a:chOff x="5499394" y="1899253"/>
              <a:chExt cx="1132765" cy="1226322"/>
            </a:xfrm>
          </p:grpSpPr>
          <p:sp>
            <p:nvSpPr>
              <p:cNvPr id="70" name="Hexagon 69"/>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1"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p:cNvGrpSpPr>
              <a:grpSpLocks noChangeAspect="1"/>
            </p:cNvGrpSpPr>
            <p:nvPr/>
          </p:nvGrpSpPr>
          <p:grpSpPr>
            <a:xfrm>
              <a:off x="9031937" y="1579470"/>
              <a:ext cx="567793" cy="634010"/>
              <a:chOff x="5499394" y="1899253"/>
              <a:chExt cx="1132765" cy="1226322"/>
            </a:xfrm>
          </p:grpSpPr>
          <p:sp>
            <p:nvSpPr>
              <p:cNvPr id="68" name="Hexagon 67"/>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69"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9" name="Rounded Rectangle 88"/>
          <p:cNvSpPr/>
          <p:nvPr/>
        </p:nvSpPr>
        <p:spPr bwMode="auto">
          <a:xfrm>
            <a:off x="1820093" y="185136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953074" y="2048925"/>
            <a:ext cx="508415" cy="4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2462559" y="2968129"/>
            <a:ext cx="411600" cy="237018"/>
            <a:chOff x="2526540" y="1999422"/>
            <a:chExt cx="411600" cy="237018"/>
          </a:xfrm>
        </p:grpSpPr>
        <p:sp>
          <p:nvSpPr>
            <p:cNvPr id="92" name="Rectangle 91"/>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4" name="Rectangle 93"/>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5" name="Rectangle 94"/>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96" name="Group 95"/>
          <p:cNvGrpSpPr/>
          <p:nvPr/>
        </p:nvGrpSpPr>
        <p:grpSpPr>
          <a:xfrm>
            <a:off x="2547989" y="1943563"/>
            <a:ext cx="411600" cy="237018"/>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101" name="Straight Arrow Connector 100"/>
          <p:cNvCxnSpPr>
            <a:stCxn id="6" idx="1"/>
            <a:endCxn id="117" idx="2"/>
          </p:cNvCxnSpPr>
          <p:nvPr/>
        </p:nvCxnSpPr>
        <p:spPr>
          <a:xfrm flipV="1">
            <a:off x="2709495" y="4615568"/>
            <a:ext cx="1" cy="258801"/>
          </a:xfrm>
          <a:prstGeom prst="straightConnector1">
            <a:avLst/>
          </a:prstGeom>
          <a:noFill/>
          <a:ln w="12700" cap="flat" cmpd="sng" algn="ctr">
            <a:solidFill>
              <a:schemeClr val="tx1"/>
            </a:solidFill>
            <a:prstDash val="solid"/>
            <a:miter lim="800000"/>
            <a:tailEnd type="triangle"/>
          </a:ln>
          <a:effectLst/>
        </p:spPr>
      </p:cxnSp>
      <p:grpSp>
        <p:nvGrpSpPr>
          <p:cNvPr id="102" name="Group 101"/>
          <p:cNvGrpSpPr/>
          <p:nvPr/>
        </p:nvGrpSpPr>
        <p:grpSpPr>
          <a:xfrm>
            <a:off x="3052096" y="1952536"/>
            <a:ext cx="411600" cy="237018"/>
            <a:chOff x="3116191" y="1999422"/>
            <a:chExt cx="411600" cy="237018"/>
          </a:xfrm>
        </p:grpSpPr>
        <p:sp>
          <p:nvSpPr>
            <p:cNvPr id="103" name="Rectangle 10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5" name="Rectangle 10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6" name="Rectangle 10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07" name="Group 106"/>
          <p:cNvGrpSpPr/>
          <p:nvPr/>
        </p:nvGrpSpPr>
        <p:grpSpPr>
          <a:xfrm>
            <a:off x="2555138" y="2239395"/>
            <a:ext cx="411600" cy="237018"/>
            <a:chOff x="3116191" y="1999422"/>
            <a:chExt cx="411600" cy="237018"/>
          </a:xfrm>
        </p:grpSpPr>
        <p:sp>
          <p:nvSpPr>
            <p:cNvPr id="108" name="Rectangle 107"/>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0" name="Rectangle 109"/>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1" name="Rectangle 110"/>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12" name="Group 111"/>
          <p:cNvGrpSpPr/>
          <p:nvPr/>
        </p:nvGrpSpPr>
        <p:grpSpPr>
          <a:xfrm>
            <a:off x="3052096" y="2251390"/>
            <a:ext cx="411600" cy="237018"/>
            <a:chOff x="3116191" y="1999422"/>
            <a:chExt cx="411600" cy="237018"/>
          </a:xfrm>
        </p:grpSpPr>
        <p:sp>
          <p:nvSpPr>
            <p:cNvPr id="113" name="Rectangle 11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5" name="Rectangle 11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6" name="Rectangle 11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117" name="Rounded Rectangle 116"/>
          <p:cNvSpPr/>
          <p:nvPr/>
        </p:nvSpPr>
        <p:spPr bwMode="auto">
          <a:xfrm>
            <a:off x="1820093" y="390612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8" name="Straight Arrow Connector 117"/>
          <p:cNvCxnSpPr>
            <a:stCxn id="117" idx="0"/>
            <a:endCxn id="35" idx="2"/>
          </p:cNvCxnSpPr>
          <p:nvPr/>
        </p:nvCxnSpPr>
        <p:spPr>
          <a:xfrm flipV="1">
            <a:off x="2709496" y="3566637"/>
            <a:ext cx="0" cy="339483"/>
          </a:xfrm>
          <a:prstGeom prst="straightConnector1">
            <a:avLst/>
          </a:prstGeom>
          <a:noFill/>
          <a:ln w="12700" cap="flat" cmpd="sng" algn="ctr">
            <a:solidFill>
              <a:schemeClr val="tx1"/>
            </a:solidFill>
            <a:prstDash val="solid"/>
            <a:miter lim="800000"/>
            <a:tailEnd type="triangle"/>
          </a:ln>
          <a:effectLst/>
        </p:spPr>
      </p:cxnSp>
      <p:pic>
        <p:nvPicPr>
          <p:cNvPr id="119" name="Picture 118"/>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966157" y="3999444"/>
            <a:ext cx="405864" cy="533421"/>
          </a:xfrm>
          <a:prstGeom prst="rect">
            <a:avLst/>
          </a:prstGeom>
        </p:spPr>
      </p:pic>
      <p:grpSp>
        <p:nvGrpSpPr>
          <p:cNvPr id="120" name="Group 119"/>
          <p:cNvGrpSpPr/>
          <p:nvPr/>
        </p:nvGrpSpPr>
        <p:grpSpPr>
          <a:xfrm>
            <a:off x="3018238" y="4276085"/>
            <a:ext cx="411600" cy="237018"/>
            <a:chOff x="2821368" y="2314683"/>
            <a:chExt cx="411600" cy="237018"/>
          </a:xfrm>
        </p:grpSpPr>
        <p:sp>
          <p:nvSpPr>
            <p:cNvPr id="121" name="Rectangle 120"/>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3" name="Rectangle 122"/>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4" name="Rectangle 123"/>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25" name="Group 124"/>
          <p:cNvGrpSpPr/>
          <p:nvPr/>
        </p:nvGrpSpPr>
        <p:grpSpPr>
          <a:xfrm>
            <a:off x="2488389" y="4083335"/>
            <a:ext cx="411600" cy="237018"/>
            <a:chOff x="2821368" y="2314683"/>
            <a:chExt cx="411600" cy="237018"/>
          </a:xfrm>
        </p:grpSpPr>
        <p:sp>
          <p:nvSpPr>
            <p:cNvPr id="126" name="Rectangle 125"/>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8" name="Rectangle 127"/>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9" name="Rectangle 128"/>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0" name="Group 129"/>
          <p:cNvGrpSpPr/>
          <p:nvPr/>
        </p:nvGrpSpPr>
        <p:grpSpPr>
          <a:xfrm>
            <a:off x="2694189" y="3263668"/>
            <a:ext cx="411600" cy="237018"/>
            <a:chOff x="2526540" y="1999422"/>
            <a:chExt cx="411600" cy="237018"/>
          </a:xfrm>
        </p:grpSpPr>
        <p:sp>
          <p:nvSpPr>
            <p:cNvPr id="131" name="Rectangle 13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3" name="Rectangle 13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4" name="Rectangle 13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5" name="Group 134"/>
          <p:cNvGrpSpPr/>
          <p:nvPr/>
        </p:nvGrpSpPr>
        <p:grpSpPr>
          <a:xfrm>
            <a:off x="3070218" y="2961756"/>
            <a:ext cx="411600" cy="237018"/>
            <a:chOff x="2526540" y="1999422"/>
            <a:chExt cx="411600" cy="237018"/>
          </a:xfrm>
        </p:grpSpPr>
        <p:sp>
          <p:nvSpPr>
            <p:cNvPr id="136" name="Rectangle 135"/>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8" name="Rectangle 137"/>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9" name="Rectangle 138"/>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149" name="Rectangle 148"/>
          <p:cNvSpPr/>
          <p:nvPr/>
        </p:nvSpPr>
        <p:spPr>
          <a:xfrm>
            <a:off x="8455598" y="5339795"/>
            <a:ext cx="1086804" cy="553998"/>
          </a:xfrm>
          <a:prstGeom prst="rect">
            <a:avLst/>
          </a:prstGeom>
        </p:spPr>
        <p:txBody>
          <a:bodyPr wrap="square">
            <a:spAutoFit/>
          </a:bodyPr>
          <a:lstStyle/>
          <a:p>
            <a:r>
              <a:rPr lang="en-US" sz="1500" dirty="0">
                <a:latin typeface="Calibri" panose="020F0502020204030204"/>
              </a:rPr>
              <a:t>stateless services</a:t>
            </a:r>
            <a:endParaRPr lang="en-US" sz="1500" dirty="0"/>
          </a:p>
        </p:txBody>
      </p:sp>
    </p:spTree>
    <p:extLst>
      <p:ext uri="{BB962C8B-B14F-4D97-AF65-F5344CB8AC3E}">
        <p14:creationId xmlns:p14="http://schemas.microsoft.com/office/powerpoint/2010/main" val="30635801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err="1"/>
              <a:t>Microservices</a:t>
            </a:r>
            <a:r>
              <a:rPr lang="en-US" dirty="0"/>
              <a:t> with Azure Service Fabric</a:t>
            </a:r>
          </a:p>
        </p:txBody>
      </p:sp>
    </p:spTree>
    <p:extLst>
      <p:ext uri="{BB962C8B-B14F-4D97-AF65-F5344CB8AC3E}">
        <p14:creationId xmlns:p14="http://schemas.microsoft.com/office/powerpoint/2010/main" val="8578517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3389" y="3111442"/>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Rectangle 4"/>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7" name="Rectangle 6"/>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Rectangle 9"/>
          <p:cNvSpPr/>
          <p:nvPr/>
        </p:nvSpPr>
        <p:spPr bwMode="auto">
          <a:xfrm>
            <a:off x="2376690" y="1774471"/>
            <a:ext cx="1010369" cy="22058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13510" y="1779937"/>
            <a:ext cx="1010369" cy="225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931465"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928720"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928720"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31465"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949078"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949078" y="274945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31465"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49078"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49078" y="346257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2681979"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2699593"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2699593" y="2054364"/>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2681979"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2680731"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2683211" y="2778222"/>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2681979" y="3482833"/>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2692207" y="3499860"/>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2710766" y="349154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931054"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940272" y="2752075"/>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947413"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59015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dirty="0">
                <a:latin typeface="Segoe UI"/>
              </a:rPr>
              <a:t>App1</a:t>
            </a:r>
          </a:p>
        </p:txBody>
      </p:sp>
      <p:sp>
        <p:nvSpPr>
          <p:cNvPr id="34" name="TextBox 33"/>
          <p:cNvSpPr txBox="1"/>
          <p:nvPr/>
        </p:nvSpPr>
        <p:spPr>
          <a:xfrm>
            <a:off x="237669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dirty="0">
                <a:latin typeface="Segoe UI"/>
              </a:rPr>
              <a:t>App2</a:t>
            </a:r>
          </a:p>
        </p:txBody>
      </p:sp>
      <p:sp>
        <p:nvSpPr>
          <p:cNvPr id="35" name="Hexagon 34"/>
          <p:cNvSpPr/>
          <p:nvPr/>
        </p:nvSpPr>
        <p:spPr bwMode="auto">
          <a:xfrm>
            <a:off x="2692929" y="2049926"/>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2709296" y="2773784"/>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2701486" y="350007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itle 2"/>
          <p:cNvSpPr>
            <a:spLocks noGrp="1"/>
          </p:cNvSpPr>
          <p:nvPr>
            <p:ph type="title"/>
          </p:nvPr>
        </p:nvSpPr>
        <p:spPr>
          <a:xfrm>
            <a:off x="265903" y="379750"/>
            <a:ext cx="11426711" cy="881854"/>
          </a:xfrm>
        </p:spPr>
        <p:txBody>
          <a:bodyPr/>
          <a:lstStyle/>
          <a:p>
            <a:r>
              <a:rPr lang="en-US">
                <a:solidFill>
                  <a:schemeClr val="tx1"/>
                </a:solidFill>
              </a:rPr>
              <a:t>Service Fabric Microservices</a:t>
            </a:r>
            <a:endParaRPr lang="en-US" dirty="0">
              <a:solidFill>
                <a:schemeClr val="tx1"/>
              </a:solidFill>
            </a:endParaRPr>
          </a:p>
        </p:txBody>
      </p:sp>
      <p:cxnSp>
        <p:nvCxnSpPr>
          <p:cNvPr id="39" name="Straight Connector 38"/>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905" y="5912622"/>
            <a:ext cx="35314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t>App Type Packages</a:t>
            </a:r>
          </a:p>
        </p:txBody>
      </p:sp>
      <p:sp>
        <p:nvSpPr>
          <p:cNvPr id="41" name="TextBox 40"/>
          <p:cNvSpPr txBox="1"/>
          <p:nvPr/>
        </p:nvSpPr>
        <p:spPr>
          <a:xfrm>
            <a:off x="4287955" y="5912622"/>
            <a:ext cx="7404659"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t>Service Fabric Cluster VMs</a:t>
            </a:r>
          </a:p>
        </p:txBody>
      </p:sp>
    </p:spTree>
    <p:extLst>
      <p:ext uri="{BB962C8B-B14F-4D97-AF65-F5344CB8AC3E}">
        <p14:creationId xmlns:p14="http://schemas.microsoft.com/office/powerpoint/2010/main" val="2621139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3.125E-6 2.22222E-6 L 0.49987 0.02315 " pathEditMode="relative" rAng="0" ptsTypes="AA">
                                      <p:cBhvr>
                                        <p:cTn id="60" dur="2000" fill="hold"/>
                                        <p:tgtEl>
                                          <p:spTgt spid="14"/>
                                        </p:tgtEl>
                                        <p:attrNameLst>
                                          <p:attrName>ppt_x</p:attrName>
                                          <p:attrName>ppt_y</p:attrName>
                                        </p:attrNameLst>
                                      </p:cBhvr>
                                      <p:rCtr x="24987" y="1157"/>
                                    </p:animMotion>
                                  </p:childTnLst>
                                </p:cTn>
                              </p:par>
                              <p:par>
                                <p:cTn id="61" presetID="42" presetClass="path" presetSubtype="0" accel="50000" decel="50000" fill="hold" grpId="0" nodeType="withEffect">
                                  <p:stCondLst>
                                    <p:cond delay="0"/>
                                  </p:stCondLst>
                                  <p:childTnLst>
                                    <p:animMotion origin="layout" path="M 2.08333E-6 0.00209 L 0.63984 0.42593 " pathEditMode="relative" rAng="0" ptsTypes="AA">
                                      <p:cBhvr>
                                        <p:cTn id="62" dur="2000" fill="hold"/>
                                        <p:tgtEl>
                                          <p:spTgt spid="13"/>
                                        </p:tgtEl>
                                        <p:attrNameLst>
                                          <p:attrName>ppt_x</p:attrName>
                                          <p:attrName>ppt_y</p:attrName>
                                        </p:attrNameLst>
                                      </p:cBhvr>
                                      <p:rCtr x="31992" y="21181"/>
                                    </p:animMotion>
                                  </p:childTnLst>
                                </p:cTn>
                              </p:par>
                              <p:par>
                                <p:cTn id="63" presetID="42" presetClass="path" presetSubtype="0" accel="50000" decel="50000" fill="hold" grpId="0" nodeType="withEffect">
                                  <p:stCondLst>
                                    <p:cond delay="0"/>
                                  </p:stCondLst>
                                  <p:childTnLst>
                                    <p:animMotion origin="layout" path="M 0.0151 0.00394 L 0.51562 0.42593 " pathEditMode="relative" rAng="0" ptsTypes="AA">
                                      <p:cBhvr>
                                        <p:cTn id="64" dur="2000" fill="hold"/>
                                        <p:tgtEl>
                                          <p:spTgt spid="12"/>
                                        </p:tgtEl>
                                        <p:attrNameLst>
                                          <p:attrName>ppt_x</p:attrName>
                                          <p:attrName>ppt_y</p:attrName>
                                        </p:attrNameLst>
                                      </p:cBhvr>
                                      <p:rCtr x="25026" y="21088"/>
                                    </p:animMotion>
                                  </p:childTnLst>
                                </p:cTn>
                              </p:par>
                              <p:par>
                                <p:cTn id="65" presetID="42" presetClass="path" presetSubtype="0" accel="50000" decel="50000" fill="hold" grpId="0" nodeType="withEffect">
                                  <p:stCondLst>
                                    <p:cond delay="0"/>
                                  </p:stCondLst>
                                  <p:childTnLst>
                                    <p:animMotion origin="layout" path="M -6.25E-7 1.48148E-6 L 0.78399 0.11204 " pathEditMode="relative" rAng="0" ptsTypes="AA">
                                      <p:cBhvr>
                                        <p:cTn id="66" dur="2000" fill="hold"/>
                                        <p:tgtEl>
                                          <p:spTgt spid="17"/>
                                        </p:tgtEl>
                                        <p:attrNameLst>
                                          <p:attrName>ppt_x</p:attrName>
                                          <p:attrName>ppt_y</p:attrName>
                                        </p:attrNameLst>
                                      </p:cBhvr>
                                      <p:rCtr x="39193" y="5602"/>
                                    </p:animMotion>
                                  </p:childTnLst>
                                </p:cTn>
                              </p:par>
                              <p:par>
                                <p:cTn id="67" presetID="42" presetClass="path" presetSubtype="0" accel="50000" decel="50000" fill="hold" grpId="0" nodeType="withEffect">
                                  <p:stCondLst>
                                    <p:cond delay="0"/>
                                  </p:stCondLst>
                                  <p:childTnLst>
                                    <p:animMotion origin="layout" path="M -6.25E-7 4.44444E-6 L 0.77565 0.31828 " pathEditMode="relative" rAng="0" ptsTypes="AA">
                                      <p:cBhvr>
                                        <p:cTn id="68" dur="2000" fill="hold"/>
                                        <p:tgtEl>
                                          <p:spTgt spid="16"/>
                                        </p:tgtEl>
                                        <p:attrNameLst>
                                          <p:attrName>ppt_x</p:attrName>
                                          <p:attrName>ppt_y</p:attrName>
                                        </p:attrNameLst>
                                      </p:cBhvr>
                                      <p:rCtr x="38776" y="15903"/>
                                    </p:animMotion>
                                  </p:childTnLst>
                                </p:cTn>
                              </p:par>
                              <p:par>
                                <p:cTn id="69" presetID="42" presetClass="path" presetSubtype="0" accel="50000" decel="50000" fill="hold" grpId="0" nodeType="withEffect">
                                  <p:stCondLst>
                                    <p:cond delay="0"/>
                                  </p:stCondLst>
                                  <p:childTnLst>
                                    <p:animMotion origin="layout" path="M 1.66667E-6 4.44444E-6 L 0.5 0.10463 " pathEditMode="relative" rAng="0" ptsTypes="AA">
                                      <p:cBhvr>
                                        <p:cTn id="70" dur="2000" fill="hold"/>
                                        <p:tgtEl>
                                          <p:spTgt spid="15"/>
                                        </p:tgtEl>
                                        <p:attrNameLst>
                                          <p:attrName>ppt_x</p:attrName>
                                          <p:attrName>ppt_y</p:attrName>
                                        </p:attrNameLst>
                                      </p:cBhvr>
                                      <p:rCtr x="25000" y="5231"/>
                                    </p:animMotion>
                                  </p:childTnLst>
                                </p:cTn>
                              </p:par>
                              <p:par>
                                <p:cTn id="71" presetID="42" presetClass="path" presetSubtype="0" accel="50000" decel="50000" fill="hold" grpId="0" nodeType="withEffect">
                                  <p:stCondLst>
                                    <p:cond delay="0"/>
                                  </p:stCondLst>
                                  <p:childTnLst>
                                    <p:animMotion origin="layout" path="M -6.25E-7 2.96296E-6 L 0.71315 -0.19121 " pathEditMode="relative" rAng="0" ptsTypes="AA">
                                      <p:cBhvr>
                                        <p:cTn id="72" dur="2000" fill="hold"/>
                                        <p:tgtEl>
                                          <p:spTgt spid="20"/>
                                        </p:tgtEl>
                                        <p:attrNameLst>
                                          <p:attrName>ppt_x</p:attrName>
                                          <p:attrName>ppt_y</p:attrName>
                                        </p:attrNameLst>
                                      </p:cBhvr>
                                      <p:rCtr x="35651" y="-9560"/>
                                    </p:animMotion>
                                  </p:childTnLst>
                                </p:cTn>
                              </p:par>
                              <p:par>
                                <p:cTn id="73" presetID="42" presetClass="path" presetSubtype="0" accel="50000" decel="50000" fill="hold" grpId="0" nodeType="withEffect">
                                  <p:stCondLst>
                                    <p:cond delay="0"/>
                                  </p:stCondLst>
                                  <p:childTnLst>
                                    <p:animMotion origin="layout" path="M -6.25E-7 0.01296 L 0.35703 0.2081 " pathEditMode="relative" rAng="0" ptsTypes="AA">
                                      <p:cBhvr>
                                        <p:cTn id="74" dur="2000" fill="hold"/>
                                        <p:tgtEl>
                                          <p:spTgt spid="19"/>
                                        </p:tgtEl>
                                        <p:attrNameLst>
                                          <p:attrName>ppt_x</p:attrName>
                                          <p:attrName>ppt_y</p:attrName>
                                        </p:attrNameLst>
                                      </p:cBhvr>
                                      <p:rCtr x="17852" y="9745"/>
                                    </p:animMotion>
                                  </p:childTnLst>
                                </p:cTn>
                              </p:par>
                              <p:par>
                                <p:cTn id="75" presetID="42" presetClass="path" presetSubtype="0" accel="50000" decel="50000" fill="hold" grpId="0" nodeType="withEffect">
                                  <p:stCondLst>
                                    <p:cond delay="0"/>
                                  </p:stCondLst>
                                  <p:childTnLst>
                                    <p:animMotion origin="layout" path="M 1.66667E-6 4.44444E-6 L 0.70104 0.21875 " pathEditMode="relative" rAng="0" ptsTypes="AA">
                                      <p:cBhvr>
                                        <p:cTn id="76" dur="2000" fill="hold"/>
                                        <p:tgtEl>
                                          <p:spTgt spid="18"/>
                                        </p:tgtEl>
                                        <p:attrNameLst>
                                          <p:attrName>ppt_x</p:attrName>
                                          <p:attrName>ppt_y</p:attrName>
                                        </p:attrNameLst>
                                      </p:cBhvr>
                                      <p:rCtr x="35052" y="10926"/>
                                    </p:animMotion>
                                  </p:childTnLst>
                                </p:cTn>
                              </p:par>
                              <p:par>
                                <p:cTn id="77" presetID="42" presetClass="path" presetSubtype="0" accel="50000" decel="50000" fill="hold" grpId="0" nodeType="withEffect">
                                  <p:stCondLst>
                                    <p:cond delay="0"/>
                                  </p:stCondLst>
                                  <p:childTnLst>
                                    <p:animMotion origin="layout" path="M 5E-6 2.22222E-6 L 0.49584 0.02245 " pathEditMode="relative" rAng="0" ptsTypes="AA">
                                      <p:cBhvr>
                                        <p:cTn id="78" dur="2000" fill="hold"/>
                                        <p:tgtEl>
                                          <p:spTgt spid="23"/>
                                        </p:tgtEl>
                                        <p:attrNameLst>
                                          <p:attrName>ppt_x</p:attrName>
                                          <p:attrName>ppt_y</p:attrName>
                                        </p:attrNameLst>
                                      </p:cBhvr>
                                      <p:rCtr x="24792" y="1111"/>
                                    </p:animMotion>
                                  </p:childTnLst>
                                </p:cTn>
                              </p:par>
                              <p:par>
                                <p:cTn id="79" presetID="42" presetClass="path" presetSubtype="0" accel="50000" decel="50000" fill="hold" grpId="0" nodeType="withEffect">
                                  <p:stCondLst>
                                    <p:cond delay="0"/>
                                  </p:stCondLst>
                                  <p:childTnLst>
                                    <p:animMotion origin="layout" path="M 5E-6 -4.81481E-6 L 0.49584 0.21575 " pathEditMode="relative" rAng="0" ptsTypes="AA">
                                      <p:cBhvr>
                                        <p:cTn id="80" dur="2000" fill="hold"/>
                                        <p:tgtEl>
                                          <p:spTgt spid="22"/>
                                        </p:tgtEl>
                                        <p:attrNameLst>
                                          <p:attrName>ppt_x</p:attrName>
                                          <p:attrName>ppt_y</p:attrName>
                                        </p:attrNameLst>
                                      </p:cBhvr>
                                      <p:rCtr x="24792" y="10787"/>
                                    </p:animMotion>
                                  </p:childTnLst>
                                </p:cTn>
                              </p:par>
                              <p:par>
                                <p:cTn id="81" presetID="42" presetClass="path" presetSubtype="0" accel="50000" decel="50000" fill="hold" grpId="0" nodeType="withEffect">
                                  <p:stCondLst>
                                    <p:cond delay="0"/>
                                  </p:stCondLst>
                                  <p:childTnLst>
                                    <p:animMotion origin="layout" path="M -0.00364 0.0095 L 0.20235 0.21274 " pathEditMode="relative" rAng="0" ptsTypes="AA">
                                      <p:cBhvr>
                                        <p:cTn id="82" dur="2000" fill="hold"/>
                                        <p:tgtEl>
                                          <p:spTgt spid="21"/>
                                        </p:tgtEl>
                                        <p:attrNameLst>
                                          <p:attrName>ppt_x</p:attrName>
                                          <p:attrName>ppt_y</p:attrName>
                                        </p:attrNameLst>
                                      </p:cBhvr>
                                      <p:rCtr x="10299" y="10162"/>
                                    </p:animMotion>
                                  </p:childTnLst>
                                </p:cTn>
                              </p:par>
                              <p:par>
                                <p:cTn id="83" presetID="42" presetClass="path" presetSubtype="0" accel="50000" decel="50000" fill="hold" grpId="0" nodeType="withEffect">
                                  <p:stCondLst>
                                    <p:cond delay="0"/>
                                  </p:stCondLst>
                                  <p:childTnLst>
                                    <p:animMotion origin="layout" path="M 0.00052 -0.10648 L 0.20052 -0.09167 " pathEditMode="relative" rAng="0" ptsTypes="AA">
                                      <p:cBhvr>
                                        <p:cTn id="84" dur="2000" fill="hold"/>
                                        <p:tgtEl>
                                          <p:spTgt spid="26"/>
                                        </p:tgtEl>
                                        <p:attrNameLst>
                                          <p:attrName>ppt_x</p:attrName>
                                          <p:attrName>ppt_y</p:attrName>
                                        </p:attrNameLst>
                                      </p:cBhvr>
                                      <p:rCtr x="10000" y="741"/>
                                    </p:animMotion>
                                  </p:childTnLst>
                                </p:cTn>
                              </p:par>
                              <p:par>
                                <p:cTn id="85" presetID="42" presetClass="path" presetSubtype="0" accel="50000" decel="50000" fill="hold" grpId="0" nodeType="withEffect">
                                  <p:stCondLst>
                                    <p:cond delay="0"/>
                                  </p:stCondLst>
                                  <p:childTnLst>
                                    <p:animMotion origin="layout" path="M -2.29167E-6 0.01111 L 0.2819 0.10903 " pathEditMode="relative" rAng="0" ptsTypes="AA">
                                      <p:cBhvr>
                                        <p:cTn id="86" dur="2000" fill="hold"/>
                                        <p:tgtEl>
                                          <p:spTgt spid="25"/>
                                        </p:tgtEl>
                                        <p:attrNameLst>
                                          <p:attrName>ppt_x</p:attrName>
                                          <p:attrName>ppt_y</p:attrName>
                                        </p:attrNameLst>
                                      </p:cBhvr>
                                      <p:rCtr x="14089" y="4884"/>
                                    </p:animMotion>
                                  </p:childTnLst>
                                </p:cTn>
                              </p:par>
                              <p:par>
                                <p:cTn id="87" presetID="42" presetClass="path" presetSubtype="0" accel="50000" decel="50000" fill="hold" grpId="0" nodeType="withEffect">
                                  <p:stCondLst>
                                    <p:cond delay="0"/>
                                  </p:stCondLst>
                                  <p:childTnLst>
                                    <p:animMotion origin="layout" path="M -1.66667E-6 3.7037E-7 L 0.28594 0.3125 " pathEditMode="relative" rAng="0" ptsTypes="AA">
                                      <p:cBhvr>
                                        <p:cTn id="88" dur="2000" fill="hold"/>
                                        <p:tgtEl>
                                          <p:spTgt spid="24"/>
                                        </p:tgtEl>
                                        <p:attrNameLst>
                                          <p:attrName>ppt_x</p:attrName>
                                          <p:attrName>ppt_y</p:attrName>
                                        </p:attrNameLst>
                                      </p:cBhvr>
                                      <p:rCtr x="14323" y="15208"/>
                                    </p:animMotion>
                                  </p:childTnLst>
                                </p:cTn>
                              </p:par>
                              <p:par>
                                <p:cTn id="89" presetID="42" presetClass="path" presetSubtype="0" accel="50000" decel="50000" fill="hold" grpId="0" nodeType="withEffect">
                                  <p:stCondLst>
                                    <p:cond delay="0"/>
                                  </p:stCondLst>
                                  <p:childTnLst>
                                    <p:animMotion origin="layout" path="M 3.54167E-6 4.81481E-6 L 0.64492 -0.19121 " pathEditMode="relative" rAng="0" ptsTypes="AA">
                                      <p:cBhvr>
                                        <p:cTn id="90" dur="2000" fill="hold"/>
                                        <p:tgtEl>
                                          <p:spTgt spid="29"/>
                                        </p:tgtEl>
                                        <p:attrNameLst>
                                          <p:attrName>ppt_x</p:attrName>
                                          <p:attrName>ppt_y</p:attrName>
                                        </p:attrNameLst>
                                      </p:cBhvr>
                                      <p:rCtr x="32240" y="-9560"/>
                                    </p:animMotion>
                                  </p:childTnLst>
                                </p:cTn>
                              </p:par>
                              <p:par>
                                <p:cTn id="91" presetID="42" presetClass="path" presetSubtype="0" accel="50000" decel="50000" fill="hold" grpId="0" nodeType="withEffect">
                                  <p:stCondLst>
                                    <p:cond delay="0"/>
                                  </p:stCondLst>
                                  <p:childTnLst>
                                    <p:animMotion origin="layout" path="M -3.95833E-6 -4.07407E-6 L 0.56941 0.00024 " pathEditMode="relative" rAng="0" ptsTypes="AA">
                                      <p:cBhvr>
                                        <p:cTn id="92" dur="2000" fill="hold"/>
                                        <p:tgtEl>
                                          <p:spTgt spid="28"/>
                                        </p:tgtEl>
                                        <p:attrNameLst>
                                          <p:attrName>ppt_x</p:attrName>
                                          <p:attrName>ppt_y</p:attrName>
                                        </p:attrNameLst>
                                      </p:cBhvr>
                                      <p:rCtr x="28464" y="0"/>
                                    </p:animMotion>
                                  </p:childTnLst>
                                </p:cTn>
                              </p:par>
                              <p:par>
                                <p:cTn id="93" presetID="42" presetClass="path" presetSubtype="0" accel="50000" decel="50000" fill="hold" grpId="0" nodeType="withEffect">
                                  <p:stCondLst>
                                    <p:cond delay="0"/>
                                  </p:stCondLst>
                                  <p:childTnLst>
                                    <p:animMotion origin="layout" path="M -2.5E-6 2.22222E-6 L 0.27761 -0.19653 " pathEditMode="relative" rAng="0" ptsTypes="AA">
                                      <p:cBhvr>
                                        <p:cTn id="94" dur="2000" fill="hold"/>
                                        <p:tgtEl>
                                          <p:spTgt spid="27"/>
                                        </p:tgtEl>
                                        <p:attrNameLst>
                                          <p:attrName>ppt_x</p:attrName>
                                          <p:attrName>ppt_y</p:attrName>
                                        </p:attrNameLst>
                                      </p:cBhvr>
                                      <p:rCtr x="13880" y="-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p:bldP spid="34" grpId="0"/>
      <p:bldP spid="35"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4886" y="3109130"/>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5" name="Rectangle 4"/>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7" name="Rectangle 6"/>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8" name="Rectangle 7"/>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10" name="Rectangle 9"/>
          <p:cNvSpPr/>
          <p:nvPr/>
        </p:nvSpPr>
        <p:spPr bwMode="auto">
          <a:xfrm>
            <a:off x="2376690" y="1774471"/>
            <a:ext cx="1010369" cy="22058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13510" y="1779937"/>
            <a:ext cx="1010369" cy="225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931465"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8512481" y="490736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6907496" y="2261670"/>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31465"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10467403" y="4904036"/>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10503544"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31465"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5090055" y="488297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475250" y="220339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2681979"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5120845" y="3515449"/>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5979259" y="2229591"/>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2681979"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5090055" y="2257389"/>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6007453" y="4903094"/>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2681979" y="3482833"/>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9405000" y="353124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10503545" y="2277992"/>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6891016" y="490309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6907496"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9537512" y="4904036"/>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59015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kern="0" dirty="0">
                <a:latin typeface="Segoe UI"/>
              </a:rPr>
              <a:t>App1</a:t>
            </a:r>
          </a:p>
        </p:txBody>
      </p:sp>
      <p:sp>
        <p:nvSpPr>
          <p:cNvPr id="34" name="TextBox 33"/>
          <p:cNvSpPr txBox="1"/>
          <p:nvPr/>
        </p:nvSpPr>
        <p:spPr>
          <a:xfrm>
            <a:off x="237669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kern="0" dirty="0">
                <a:latin typeface="Segoe UI"/>
              </a:rPr>
              <a:t>App2</a:t>
            </a:r>
          </a:p>
        </p:txBody>
      </p:sp>
      <p:sp>
        <p:nvSpPr>
          <p:cNvPr id="35" name="Hexagon 34"/>
          <p:cNvSpPr/>
          <p:nvPr/>
        </p:nvSpPr>
        <p:spPr bwMode="auto">
          <a:xfrm>
            <a:off x="8506684" y="2257389"/>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5985751" y="3506303"/>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8504207" y="3500015"/>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itle 2"/>
          <p:cNvSpPr>
            <a:spLocks noGrp="1"/>
          </p:cNvSpPr>
          <p:nvPr>
            <p:ph type="title"/>
          </p:nvPr>
        </p:nvSpPr>
        <p:spPr>
          <a:xfrm>
            <a:off x="265903" y="379750"/>
            <a:ext cx="11426711" cy="881854"/>
          </a:xfrm>
        </p:spPr>
        <p:txBody>
          <a:bodyPr/>
          <a:lstStyle/>
          <a:p>
            <a:r>
              <a:rPr lang="en-US" dirty="0">
                <a:solidFill>
                  <a:schemeClr val="tx1"/>
                </a:solidFill>
              </a:rPr>
              <a:t>Handling Machine Failures</a:t>
            </a:r>
          </a:p>
        </p:txBody>
      </p:sp>
      <p:cxnSp>
        <p:nvCxnSpPr>
          <p:cNvPr id="39" name="Straight Connector 38"/>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905" y="5912622"/>
            <a:ext cx="3531451"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App Type Packages</a:t>
            </a:r>
          </a:p>
        </p:txBody>
      </p:sp>
      <p:sp>
        <p:nvSpPr>
          <p:cNvPr id="41" name="TextBox 40"/>
          <p:cNvSpPr txBox="1"/>
          <p:nvPr/>
        </p:nvSpPr>
        <p:spPr>
          <a:xfrm>
            <a:off x="4287955" y="5912622"/>
            <a:ext cx="7404659"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Service Fabric Cluster VMs</a:t>
            </a:r>
          </a:p>
        </p:txBody>
      </p:sp>
      <p:sp>
        <p:nvSpPr>
          <p:cNvPr id="42" name="Rectangle 41"/>
          <p:cNvSpPr/>
          <p:nvPr/>
        </p:nvSpPr>
        <p:spPr bwMode="auto">
          <a:xfrm>
            <a:off x="4642441" y="3120117"/>
            <a:ext cx="3196726" cy="1088516"/>
          </a:xfrm>
          <a:prstGeom prst="rect">
            <a:avLst/>
          </a:prstGeom>
          <a:solidFill>
            <a:srgbClr val="FF0000">
              <a:alpha val="85882"/>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43" name="TextBox 42"/>
          <p:cNvSpPr txBox="1"/>
          <p:nvPr/>
        </p:nvSpPr>
        <p:spPr>
          <a:xfrm>
            <a:off x="6448130" y="3587182"/>
            <a:ext cx="1682565" cy="778454"/>
          </a:xfrm>
          <a:prstGeom prst="rect">
            <a:avLst/>
          </a:prstGeom>
          <a:noFill/>
        </p:spPr>
        <p:txBody>
          <a:bodyPr wrap="squar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#FAIL</a:t>
            </a:r>
          </a:p>
        </p:txBody>
      </p:sp>
    </p:spTree>
    <p:extLst>
      <p:ext uri="{BB962C8B-B14F-4D97-AF65-F5344CB8AC3E}">
        <p14:creationId xmlns:p14="http://schemas.microsoft.com/office/powerpoint/2010/main" val="3016046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par>
                          <p:cTn id="10" fill="hold">
                            <p:stCondLst>
                              <p:cond delay="500"/>
                            </p:stCondLst>
                            <p:childTnLst>
                              <p:par>
                                <p:cTn id="11" presetID="14" presetClass="exit" presetSubtype="10" fill="hold" grpId="1" nodeType="afterEffect">
                                  <p:stCondLst>
                                    <p:cond delay="250"/>
                                  </p:stCondLst>
                                  <p:childTnLst>
                                    <p:animEffect transition="out" filter="randombar(horizontal)">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4.79167E-6 0 L 0.25235 0.20579 " pathEditMode="relative" rAng="0" ptsTypes="AA">
                                      <p:cBhvr>
                                        <p:cTn id="18" dur="2000" fill="hold"/>
                                        <p:tgtEl>
                                          <p:spTgt spid="36"/>
                                        </p:tgtEl>
                                        <p:attrNameLst>
                                          <p:attrName>ppt_x</p:attrName>
                                          <p:attrName>ppt_y</p:attrName>
                                        </p:attrNameLst>
                                      </p:cBhvr>
                                      <p:rCtr x="12617" y="10278"/>
                                    </p:animMotion>
                                  </p:childTnLst>
                                </p:cTn>
                              </p:par>
                              <p:par>
                                <p:cTn id="19" presetID="42" presetClass="path" presetSubtype="0" accel="50000" decel="50000" fill="hold" grpId="0" nodeType="withEffect">
                                  <p:stCondLst>
                                    <p:cond delay="0"/>
                                  </p:stCondLst>
                                  <p:childTnLst>
                                    <p:animMotion origin="layout" path="M 1.875E-6 2.59259E-6 L 0.17265 -0.19537 " pathEditMode="relative" rAng="0" ptsTypes="AA">
                                      <p:cBhvr>
                                        <p:cTn id="20" dur="2000" fill="hold"/>
                                        <p:tgtEl>
                                          <p:spTgt spid="31"/>
                                        </p:tgtEl>
                                        <p:attrNameLst>
                                          <p:attrName>ppt_x</p:attrName>
                                          <p:attrName>ppt_y</p:attrName>
                                        </p:attrNameLst>
                                      </p:cBhvr>
                                      <p:rCtr x="8633" y="-9769"/>
                                    </p:animMotion>
                                  </p:childTnLst>
                                </p:cTn>
                              </p:par>
                              <p:par>
                                <p:cTn id="21" presetID="42" presetClass="path" presetSubtype="0" accel="50000" decel="50000" fill="hold" grpId="0" nodeType="withEffect">
                                  <p:stCondLst>
                                    <p:cond delay="0"/>
                                  </p:stCondLst>
                                  <p:childTnLst>
                                    <p:animMotion origin="layout" path="M 1.04167E-6 1.11111E-6 L 0.03607 0.2044 " pathEditMode="relative" rAng="0" ptsTypes="AA">
                                      <p:cBhvr>
                                        <p:cTn id="22" dur="2000" fill="hold"/>
                                        <p:tgtEl>
                                          <p:spTgt spid="22"/>
                                        </p:tgtEl>
                                        <p:attrNameLst>
                                          <p:attrName>ppt_x</p:attrName>
                                          <p:attrName>ppt_y</p:attrName>
                                        </p:attrNameLst>
                                      </p:cBhvr>
                                      <p:rCtr x="1797" y="10208"/>
                                    </p:animMotion>
                                  </p:childTnLst>
                                </p:cTn>
                              </p:par>
                              <p:par>
                                <p:cTn id="23" presetID="10" presetClass="exit" presetSubtype="0" fill="hold" grpId="1"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36"/>
                                        </p:tgtEl>
                                      </p:cBhvr>
                                    </p:animEffect>
                                    <p:animScale>
                                      <p:cBhvr>
                                        <p:cTn id="29" dur="250" autoRev="1" fill="hold"/>
                                        <p:tgtEl>
                                          <p:spTgt spid="36"/>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31"/>
                                        </p:tgtEl>
                                      </p:cBhvr>
                                    </p:animEffect>
                                    <p:animScale>
                                      <p:cBhvr>
                                        <p:cTn id="32" dur="250" autoRev="1" fill="hold"/>
                                        <p:tgtEl>
                                          <p:spTgt spid="31"/>
                                        </p:tgtEl>
                                      </p:cBhvr>
                                      <p:by x="105000" y="105000"/>
                                    </p:animScale>
                                  </p:childTnLst>
                                </p:cTn>
                              </p:par>
                              <p:par>
                                <p:cTn id="33" presetID="26" presetClass="emph" presetSubtype="0" fill="hold" grpId="1" nodeType="withEffect">
                                  <p:stCondLst>
                                    <p:cond delay="0"/>
                                  </p:stCondLst>
                                  <p:childTnLst>
                                    <p:animEffect transition="out" filter="fade">
                                      <p:cBhvr>
                                        <p:cTn id="34" dur="500" tmFilter="0, 0; .2, .5; .8, .5; 1, 0"/>
                                        <p:tgtEl>
                                          <p:spTgt spid="22"/>
                                        </p:tgtEl>
                                      </p:cBhvr>
                                    </p:animEffect>
                                    <p:animScale>
                                      <p:cBhvr>
                                        <p:cTn id="35"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2" grpId="1" animBg="1"/>
      <p:bldP spid="31" grpId="0" animBg="1"/>
      <p:bldP spid="31" grpId="1" animBg="1"/>
      <p:bldP spid="36" grpId="0" animBg="1"/>
      <p:bldP spid="36" grpId="1" animBg="1"/>
      <p:bldP spid="42" grpId="0" animBg="1"/>
      <p:bldP spid="42" grpId="1" animBg="1"/>
      <p:bldP spid="43" grpId="0"/>
      <p:bldP spid="4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4886" y="3109130"/>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5" name="Rectangle 4"/>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7" name="Rectangle 6"/>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8" name="Rectangle 7"/>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10" name="Hexagon 9"/>
          <p:cNvSpPr/>
          <p:nvPr/>
        </p:nvSpPr>
        <p:spPr bwMode="auto">
          <a:xfrm>
            <a:off x="8512481" y="490736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p:nvPr/>
        </p:nvSpPr>
        <p:spPr bwMode="auto">
          <a:xfrm>
            <a:off x="6907496" y="2261670"/>
            <a:ext cx="352396" cy="297851"/>
          </a:xfrm>
          <a:prstGeom prst="hexagon">
            <a:avLst/>
          </a:prstGeom>
          <a:solidFill>
            <a:srgbClr val="FF0000"/>
          </a:solidFill>
          <a:ln w="92075">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10467403" y="4904036"/>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10503544" y="3515450"/>
            <a:ext cx="352396" cy="297851"/>
          </a:xfrm>
          <a:prstGeom prst="hexagon">
            <a:avLst/>
          </a:prstGeom>
          <a:solidFill>
            <a:srgbClr val="92D05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5090055" y="4882974"/>
            <a:ext cx="352396" cy="297851"/>
          </a:xfrm>
          <a:prstGeom prst="hexagon">
            <a:avLst/>
          </a:prstGeom>
          <a:solidFill>
            <a:srgbClr val="FFC00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475250" y="220339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6891016" y="490309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6907496"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537512" y="4904036"/>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Title 2"/>
          <p:cNvSpPr>
            <a:spLocks noGrp="1"/>
          </p:cNvSpPr>
          <p:nvPr>
            <p:ph type="title"/>
          </p:nvPr>
        </p:nvSpPr>
        <p:spPr>
          <a:xfrm>
            <a:off x="265903" y="379750"/>
            <a:ext cx="11426711" cy="881854"/>
          </a:xfrm>
        </p:spPr>
        <p:txBody>
          <a:bodyPr/>
          <a:lstStyle/>
          <a:p>
            <a:r>
              <a:rPr lang="en-US" dirty="0">
                <a:solidFill>
                  <a:schemeClr val="tx1"/>
                </a:solidFill>
              </a:rPr>
              <a:t>Stateful </a:t>
            </a:r>
            <a:r>
              <a:rPr lang="en-US" dirty="0" err="1">
                <a:solidFill>
                  <a:schemeClr val="tx1"/>
                </a:solidFill>
              </a:rPr>
              <a:t>Microservices</a:t>
            </a:r>
            <a:r>
              <a:rPr lang="en-US" dirty="0">
                <a:solidFill>
                  <a:schemeClr val="tx1"/>
                </a:solidFill>
              </a:rPr>
              <a:t> - Replication</a:t>
            </a:r>
          </a:p>
        </p:txBody>
      </p:sp>
      <p:sp>
        <p:nvSpPr>
          <p:cNvPr id="20" name="TextBox 19"/>
          <p:cNvSpPr txBox="1"/>
          <p:nvPr/>
        </p:nvSpPr>
        <p:spPr>
          <a:xfrm>
            <a:off x="4287955" y="5912622"/>
            <a:ext cx="7404659"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Service Fabric Cluster VMs</a:t>
            </a:r>
          </a:p>
        </p:txBody>
      </p:sp>
      <p:sp>
        <p:nvSpPr>
          <p:cNvPr id="21" name="Rectangle 20"/>
          <p:cNvSpPr/>
          <p:nvPr/>
        </p:nvSpPr>
        <p:spPr bwMode="auto">
          <a:xfrm>
            <a:off x="279031" y="1807738"/>
            <a:ext cx="3394122" cy="219464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solidFill>
                <a:schemeClr val="tx1"/>
              </a:solidFill>
              <a:latin typeface="Segoe UI"/>
              <a:ea typeface="Segoe UI" pitchFamily="34" charset="0"/>
              <a:cs typeface="Segoe UI" pitchFamily="34" charset="0"/>
            </a:endParaRPr>
          </a:p>
        </p:txBody>
      </p:sp>
      <p:sp>
        <p:nvSpPr>
          <p:cNvPr id="22" name="Hexagon 21"/>
          <p:cNvSpPr/>
          <p:nvPr/>
        </p:nvSpPr>
        <p:spPr bwMode="auto">
          <a:xfrm>
            <a:off x="596986" y="2046058"/>
            <a:ext cx="352396" cy="297851"/>
          </a:xfrm>
          <a:prstGeom prst="hexagon">
            <a:avLst/>
          </a:prstGeom>
          <a:solidFill>
            <a:srgbClr val="FF000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596986" y="2775034"/>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4" name="Straight Connector 23"/>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73891" y="1950011"/>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Primary</a:t>
            </a:r>
          </a:p>
        </p:txBody>
      </p:sp>
      <p:sp>
        <p:nvSpPr>
          <p:cNvPr id="26" name="TextBox 25"/>
          <p:cNvSpPr txBox="1"/>
          <p:nvPr/>
        </p:nvSpPr>
        <p:spPr>
          <a:xfrm>
            <a:off x="1173891" y="2622009"/>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Secondary</a:t>
            </a:r>
          </a:p>
        </p:txBody>
      </p:sp>
      <p:cxnSp>
        <p:nvCxnSpPr>
          <p:cNvPr id="27" name="Straight Arrow Connector 26"/>
          <p:cNvCxnSpPr/>
          <p:nvPr/>
        </p:nvCxnSpPr>
        <p:spPr>
          <a:xfrm>
            <a:off x="596986" y="3515450"/>
            <a:ext cx="459516" cy="0"/>
          </a:xfrm>
          <a:prstGeom prst="straightConnector1">
            <a:avLst/>
          </a:prstGeom>
          <a:ln w="571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73891" y="3207689"/>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Replication</a:t>
            </a:r>
          </a:p>
        </p:txBody>
      </p:sp>
      <p:cxnSp>
        <p:nvCxnSpPr>
          <p:cNvPr id="29" name="Straight Arrow Connector 28"/>
          <p:cNvCxnSpPr>
            <a:stCxn id="11" idx="1"/>
            <a:endCxn id="10" idx="4"/>
          </p:cNvCxnSpPr>
          <p:nvPr/>
        </p:nvCxnSpPr>
        <p:spPr>
          <a:xfrm>
            <a:off x="7185429" y="2559521"/>
            <a:ext cx="1401516" cy="2347844"/>
          </a:xfrm>
          <a:prstGeom prst="straightConnector1">
            <a:avLst/>
          </a:prstGeom>
          <a:ln w="7620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1"/>
            <a:endCxn id="16" idx="5"/>
          </p:cNvCxnSpPr>
          <p:nvPr/>
        </p:nvCxnSpPr>
        <p:spPr>
          <a:xfrm flipH="1">
            <a:off x="7168949" y="2559522"/>
            <a:ext cx="16480" cy="2343573"/>
          </a:xfrm>
          <a:prstGeom prst="straightConnector1">
            <a:avLst/>
          </a:prstGeom>
          <a:ln w="7620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2" idx="4"/>
          </p:cNvCxnSpPr>
          <p:nvPr/>
        </p:nvCxnSpPr>
        <p:spPr>
          <a:xfrm flipH="1">
            <a:off x="10541866" y="3813301"/>
            <a:ext cx="36141" cy="1090735"/>
          </a:xfrm>
          <a:prstGeom prst="straightConnector1">
            <a:avLst/>
          </a:prstGeom>
          <a:ln w="76200">
            <a:solidFill>
              <a:srgbClr val="92D05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7" idx="0"/>
          </p:cNvCxnSpPr>
          <p:nvPr/>
        </p:nvCxnSpPr>
        <p:spPr>
          <a:xfrm flipH="1">
            <a:off x="7259892" y="3664375"/>
            <a:ext cx="3243653" cy="0"/>
          </a:xfrm>
          <a:prstGeom prst="straightConnector1">
            <a:avLst/>
          </a:prstGeom>
          <a:ln w="76200">
            <a:solidFill>
              <a:srgbClr val="92D05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5"/>
            <a:endCxn id="15" idx="3"/>
          </p:cNvCxnSpPr>
          <p:nvPr/>
        </p:nvCxnSpPr>
        <p:spPr>
          <a:xfrm flipV="1">
            <a:off x="5367989" y="2352320"/>
            <a:ext cx="4107262" cy="2530654"/>
          </a:xfrm>
          <a:prstGeom prst="straightConnector1">
            <a:avLst/>
          </a:prstGeom>
          <a:ln w="76200">
            <a:solidFill>
              <a:schemeClr val="accent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0"/>
            <a:endCxn id="18" idx="3"/>
          </p:cNvCxnSpPr>
          <p:nvPr/>
        </p:nvCxnSpPr>
        <p:spPr>
          <a:xfrm>
            <a:off x="5442451" y="5031899"/>
            <a:ext cx="4095061" cy="21062"/>
          </a:xfrm>
          <a:prstGeom prst="straightConnector1">
            <a:avLst/>
          </a:prstGeom>
          <a:ln w="76200">
            <a:solidFill>
              <a:schemeClr val="accent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96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par>
                                <p:cTn id="8" presetID="14"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ntr" presetSubtype="1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586" y="1456887"/>
            <a:ext cx="3137453" cy="1344623"/>
          </a:xfrm>
          <a:prstGeom prst="rect">
            <a:avLst/>
          </a:prstGeom>
          <a:noFill/>
        </p:spPr>
        <p:txBody>
          <a:bodyPr wrap="square" lIns="179285" tIns="143428" rIns="179285" bIns="143428" rtlCol="0">
            <a:noAutofit/>
          </a:bodyPr>
          <a:lstStyle/>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5" name="Rectangle 4"/>
          <p:cNvSpPr/>
          <p:nvPr/>
        </p:nvSpPr>
        <p:spPr bwMode="auto">
          <a:xfrm>
            <a:off x="269241" y="1456887"/>
            <a:ext cx="3742594" cy="4809002"/>
          </a:xfrm>
          <a:prstGeom prst="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Guest Executables</a:t>
            </a:r>
          </a:p>
          <a:p>
            <a:pPr algn="ctr" defTabSz="914102" fontAlgn="base">
              <a:lnSpc>
                <a:spcPct val="90000"/>
              </a:lnSpc>
              <a:spcBef>
                <a:spcPct val="0"/>
              </a:spcBef>
              <a:spcAft>
                <a:spcPct val="0"/>
              </a:spcAft>
            </a:pPr>
            <a:endParaRPr lang="en-US" sz="1961" b="1"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Bring any exe</a:t>
            </a:r>
          </a:p>
          <a:p>
            <a:pPr marL="336145" indent="-336145" defTabSz="914102" fontAlgn="base">
              <a:lnSpc>
                <a:spcPct val="150000"/>
              </a:lnSpc>
              <a:spcBef>
                <a:spcPct val="0"/>
              </a:spcBef>
              <a:spcAft>
                <a:spcPct val="0"/>
              </a:spcAft>
              <a:buFont typeface="Arial" panose="020B0604020202020204" pitchFamily="34" charset="0"/>
              <a:buChar char="•"/>
            </a:pPr>
            <a:r>
              <a:rPr lang="en-US" sz="1961" dirty="0">
                <a:solidFill>
                  <a:schemeClr val="tx1"/>
                </a:solidFill>
                <a:ea typeface="Segoe UI" pitchFamily="34" charset="0"/>
                <a:cs typeface="Segoe UI" pitchFamily="34" charset="0"/>
              </a:rPr>
              <a:t>Any language</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Any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Packaged as Application</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Gets versioning, upgrade, monitoring, health, etc.</a:t>
            </a:r>
          </a:p>
        </p:txBody>
      </p:sp>
      <p:sp>
        <p:nvSpPr>
          <p:cNvPr id="6" name="Rectangle 5"/>
          <p:cNvSpPr/>
          <p:nvPr/>
        </p:nvSpPr>
        <p:spPr bwMode="auto">
          <a:xfrm>
            <a:off x="4197840" y="1456887"/>
            <a:ext cx="3796318" cy="4809002"/>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Reliable Services</a:t>
            </a: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Stateless &amp; stateful services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Concurrent, granular state changes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Use of the Reliable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Transactions across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Full platform integration </a:t>
            </a:r>
          </a:p>
        </p:txBody>
      </p:sp>
      <p:sp>
        <p:nvSpPr>
          <p:cNvPr id="7" name="Rectangle 6"/>
          <p:cNvSpPr/>
          <p:nvPr/>
        </p:nvSpPr>
        <p:spPr bwMode="auto">
          <a:xfrm>
            <a:off x="8180163" y="1456887"/>
            <a:ext cx="3796318" cy="4809002"/>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Reliable Actors</a:t>
            </a: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Stateless &amp; stateful actor objects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Simplified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Single Threaded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Great for scaled out compute and state</a:t>
            </a:r>
          </a:p>
          <a:p>
            <a:pPr marL="336145" indent="-336145" defTabSz="914102" fontAlgn="base">
              <a:lnSpc>
                <a:spcPct val="150000"/>
              </a:lnSpc>
              <a:spcBef>
                <a:spcPct val="0"/>
              </a:spcBef>
              <a:spcAft>
                <a:spcPct val="0"/>
              </a:spcAft>
              <a:buFont typeface="Arial" panose="020B0604020202020204" pitchFamily="34" charset="0"/>
              <a:buChar char="•"/>
            </a:pPr>
            <a:endParaRPr lang="en-US" sz="1961" b="1" dirty="0">
              <a:solidFill>
                <a:schemeClr val="tx1"/>
              </a:solidFill>
              <a:latin typeface="+mj-lt"/>
              <a:ea typeface="Segoe UI" pitchFamily="34" charset="0"/>
              <a:cs typeface="Segoe UI" pitchFamily="34" charset="0"/>
            </a:endParaRP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p:txBody>
      </p:sp>
      <p:sp>
        <p:nvSpPr>
          <p:cNvPr id="9" name="Title 8"/>
          <p:cNvSpPr>
            <a:spLocks noGrp="1"/>
          </p:cNvSpPr>
          <p:nvPr>
            <p:ph type="title"/>
          </p:nvPr>
        </p:nvSpPr>
        <p:spPr/>
        <p:txBody>
          <a:bodyPr/>
          <a:lstStyle/>
          <a:p>
            <a:r>
              <a:rPr lang="en-US" dirty="0"/>
              <a:t>Service Fabric Programming Models</a:t>
            </a:r>
            <a:br>
              <a:rPr lang="en-US" dirty="0"/>
            </a:br>
            <a:endParaRPr lang="en-US" dirty="0"/>
          </a:p>
        </p:txBody>
      </p:sp>
    </p:spTree>
    <p:extLst>
      <p:ext uri="{BB962C8B-B14F-4D97-AF65-F5344CB8AC3E}">
        <p14:creationId xmlns:p14="http://schemas.microsoft.com/office/powerpoint/2010/main" val="13861445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562435" y="1309907"/>
            <a:ext cx="10173552" cy="125769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9523" indent="-329523" defTabSz="896354"/>
            <a:r>
              <a:rPr lang="en-US" sz="3075" dirty="0">
                <a:solidFill>
                  <a:schemeClr val="tx1"/>
                </a:solidFill>
              </a:rPr>
              <a:t>Reliable collections make it easy to build stateful services</a:t>
            </a:r>
          </a:p>
          <a:p>
            <a:pPr marL="329523" indent="-329523" defTabSz="896354"/>
            <a:r>
              <a:rPr lang="en-US" sz="3075" dirty="0">
                <a:solidFill>
                  <a:schemeClr val="tx1"/>
                </a:solidFill>
              </a:rPr>
              <a:t>An evolution of .NET collections - for the cloud</a:t>
            </a:r>
          </a:p>
          <a:p>
            <a:pPr marL="329523" indent="-329523" defTabSz="896354"/>
            <a:r>
              <a:rPr lang="en-US" sz="3075" dirty="0" err="1">
                <a:solidFill>
                  <a:schemeClr val="tx1"/>
                </a:solidFill>
              </a:rPr>
              <a:t>ReliableDictionary</a:t>
            </a:r>
            <a:r>
              <a:rPr lang="en-US" sz="3075" dirty="0">
                <a:solidFill>
                  <a:schemeClr val="tx1"/>
                </a:solidFill>
              </a:rPr>
              <a:t>&lt;T1,T2&gt; and </a:t>
            </a:r>
            <a:r>
              <a:rPr lang="en-US" sz="3075" dirty="0" err="1">
                <a:solidFill>
                  <a:schemeClr val="tx1"/>
                </a:solidFill>
              </a:rPr>
              <a:t>ReliableQueue</a:t>
            </a:r>
            <a:r>
              <a:rPr lang="en-US" sz="3075" dirty="0">
                <a:solidFill>
                  <a:schemeClr val="tx1"/>
                </a:solidFill>
              </a:rPr>
              <a:t>&lt;T&gt;</a:t>
            </a:r>
          </a:p>
          <a:p>
            <a:pPr marL="329523" indent="-329523" defTabSz="896354"/>
            <a:endParaRPr lang="en-US" sz="3075" dirty="0">
              <a:solidFill>
                <a:schemeClr val="tx1"/>
              </a:solidFill>
            </a:endParaRPr>
          </a:p>
          <a:p>
            <a:pPr marL="0" indent="0" defTabSz="896354">
              <a:buNone/>
            </a:pPr>
            <a:endParaRPr lang="en-US" sz="3075" dirty="0">
              <a:solidFill>
                <a:schemeClr val="tx1"/>
              </a:solidFill>
            </a:endParaRPr>
          </a:p>
        </p:txBody>
      </p:sp>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Services</a:t>
            </a:r>
          </a:p>
        </p:txBody>
      </p:sp>
      <p:sp>
        <p:nvSpPr>
          <p:cNvPr id="4" name="Right Arrow 3"/>
          <p:cNvSpPr/>
          <p:nvPr/>
        </p:nvSpPr>
        <p:spPr>
          <a:xfrm>
            <a:off x="562435" y="4908209"/>
            <a:ext cx="6598292" cy="1008591"/>
          </a:xfrm>
          <a:prstGeom prst="rightArrow">
            <a:avLst/>
          </a:prstGeom>
          <a:solidFill>
            <a:srgbClr val="E7E6E6"/>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TextBox 4"/>
          <p:cNvSpPr txBox="1"/>
          <p:nvPr/>
        </p:nvSpPr>
        <p:spPr>
          <a:xfrm>
            <a:off x="463104" y="3274408"/>
            <a:ext cx="2740793" cy="2143177"/>
          </a:xfrm>
          <a:prstGeom prst="rect">
            <a:avLst/>
          </a:prstGeom>
          <a:noFill/>
        </p:spPr>
        <p:txBody>
          <a:bodyPr wrap="square" lIns="179285" tIns="143428" rIns="179285" bIns="143428" rtlCol="0">
            <a:noAutofit/>
          </a:bodyPr>
          <a:lstStyle/>
          <a:p>
            <a:pPr>
              <a:lnSpc>
                <a:spcPct val="90000"/>
              </a:lnSpc>
              <a:spcAft>
                <a:spcPts val="588"/>
              </a:spcAft>
            </a:pPr>
            <a:r>
              <a:rPr lang="en-US" sz="2353" dirty="0">
                <a:latin typeface="Segoe UI Semibold" panose="020B0702040204020203" pitchFamily="34" charset="0"/>
                <a:cs typeface="Segoe UI Semibold" panose="020B0702040204020203" pitchFamily="34" charset="0"/>
              </a:rPr>
              <a:t>Collections</a:t>
            </a:r>
          </a:p>
          <a:p>
            <a:pPr marL="336145" indent="-336145">
              <a:lnSpc>
                <a:spcPct val="90000"/>
              </a:lnSpc>
              <a:spcAft>
                <a:spcPts val="588"/>
              </a:spcAft>
              <a:buFont typeface="Arial" panose="020B0604020202020204" pitchFamily="34" charset="0"/>
              <a:buChar char="•"/>
            </a:pPr>
            <a:r>
              <a:rPr lang="en-US" sz="2353" dirty="0">
                <a:latin typeface="+mj-lt"/>
              </a:rPr>
              <a:t>Single machine</a:t>
            </a:r>
          </a:p>
          <a:p>
            <a:pPr marL="336145" indent="-336145">
              <a:lnSpc>
                <a:spcPct val="90000"/>
              </a:lnSpc>
              <a:spcAft>
                <a:spcPts val="588"/>
              </a:spcAft>
              <a:buFont typeface="Arial" panose="020B0604020202020204" pitchFamily="34" charset="0"/>
              <a:buChar char="•"/>
            </a:pPr>
            <a:r>
              <a:rPr lang="en-US" sz="2353" dirty="0">
                <a:latin typeface="+mj-lt"/>
              </a:rPr>
              <a:t>Single-threaded</a:t>
            </a:r>
          </a:p>
        </p:txBody>
      </p:sp>
      <p:sp>
        <p:nvSpPr>
          <p:cNvPr id="6" name="TextBox 5"/>
          <p:cNvSpPr txBox="1"/>
          <p:nvPr/>
        </p:nvSpPr>
        <p:spPr>
          <a:xfrm>
            <a:off x="3414953" y="3274408"/>
            <a:ext cx="3660401" cy="2143177"/>
          </a:xfrm>
          <a:prstGeom prst="rect">
            <a:avLst/>
          </a:prstGeom>
          <a:noFill/>
        </p:spPr>
        <p:txBody>
          <a:bodyPr wrap="square" lIns="179285" tIns="143428" rIns="179285" bIns="143428" rtlCol="0">
            <a:noAutofit/>
          </a:bodyPr>
          <a:lstStyle/>
          <a:p>
            <a:pPr>
              <a:lnSpc>
                <a:spcPct val="90000"/>
              </a:lnSpc>
              <a:spcAft>
                <a:spcPts val="588"/>
              </a:spcAft>
            </a:pPr>
            <a:r>
              <a:rPr lang="en-US" sz="2353" dirty="0">
                <a:latin typeface="Segoe UI Semibold" panose="020B0702040204020203" pitchFamily="34" charset="0"/>
                <a:cs typeface="Segoe UI Semibold" panose="020B0702040204020203" pitchFamily="34" charset="0"/>
              </a:rPr>
              <a:t>Concurrent Collections</a:t>
            </a:r>
          </a:p>
          <a:p>
            <a:pPr marL="336145" indent="-336145">
              <a:lnSpc>
                <a:spcPct val="90000"/>
              </a:lnSpc>
              <a:spcAft>
                <a:spcPts val="588"/>
              </a:spcAft>
              <a:buFont typeface="Arial" panose="020B0604020202020204" pitchFamily="34" charset="0"/>
              <a:buChar char="•"/>
            </a:pPr>
            <a:r>
              <a:rPr lang="en-US" sz="2353" dirty="0">
                <a:latin typeface="+mj-lt"/>
              </a:rPr>
              <a:t>Single machine</a:t>
            </a:r>
          </a:p>
          <a:p>
            <a:pPr marL="336145" indent="-336145">
              <a:lnSpc>
                <a:spcPct val="90000"/>
              </a:lnSpc>
              <a:spcAft>
                <a:spcPts val="588"/>
              </a:spcAft>
              <a:buFont typeface="Arial" panose="020B0604020202020204" pitchFamily="34" charset="0"/>
              <a:buChar char="•"/>
            </a:pPr>
            <a:r>
              <a:rPr lang="en-US" sz="2353" dirty="0">
                <a:latin typeface="+mj-lt"/>
              </a:rPr>
              <a:t>Multi-threaded</a:t>
            </a:r>
          </a:p>
        </p:txBody>
      </p:sp>
      <p:sp>
        <p:nvSpPr>
          <p:cNvPr id="7" name="TextBox 6"/>
          <p:cNvSpPr txBox="1"/>
          <p:nvPr/>
        </p:nvSpPr>
        <p:spPr>
          <a:xfrm>
            <a:off x="7260060" y="3249966"/>
            <a:ext cx="4091541" cy="3316487"/>
          </a:xfrm>
          <a:prstGeom prst="rect">
            <a:avLst/>
          </a:prstGeom>
          <a:ln/>
        </p:spPr>
        <p:style>
          <a:lnRef idx="0">
            <a:schemeClr val="accent2"/>
          </a:lnRef>
          <a:fillRef idx="3">
            <a:schemeClr val="accent2"/>
          </a:fillRef>
          <a:effectRef idx="3">
            <a:schemeClr val="accent2"/>
          </a:effectRef>
          <a:fontRef idx="minor">
            <a:schemeClr val="lt1"/>
          </a:fontRef>
        </p:style>
        <p:txBody>
          <a:bodyPr wrap="square" lIns="268927" tIns="268927" rIns="179285" bIns="143428" rtlCol="0">
            <a:noAutofit/>
          </a:bodyPr>
          <a:lstStyle/>
          <a:p>
            <a:pPr>
              <a:lnSpc>
                <a:spcPct val="90000"/>
              </a:lnSpc>
              <a:spcAft>
                <a:spcPts val="588"/>
              </a:spcAft>
            </a:pPr>
            <a:r>
              <a:rPr lang="en-US" sz="2941" dirty="0">
                <a:solidFill>
                  <a:schemeClr val="tx1"/>
                </a:solidFill>
                <a:latin typeface="Segoe UI Semibold" panose="020B0702040204020203" pitchFamily="34" charset="0"/>
                <a:cs typeface="Segoe UI Semibold" panose="020B0702040204020203" pitchFamily="34" charset="0"/>
              </a:rPr>
              <a:t>Reliable Collections</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Multi-machine</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Replicated (HA)</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Persistence (durable)</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Asynchronous</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Transactional</a:t>
            </a:r>
          </a:p>
        </p:txBody>
      </p:sp>
    </p:spTree>
    <p:extLst>
      <p:ext uri="{BB962C8B-B14F-4D97-AF65-F5344CB8AC3E}">
        <p14:creationId xmlns:p14="http://schemas.microsoft.com/office/powerpoint/2010/main" val="31365277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Transactionally Modifying Reliable Data</a:t>
            </a:r>
          </a:p>
        </p:txBody>
      </p:sp>
      <p:sp>
        <p:nvSpPr>
          <p:cNvPr id="6" name="Rectangle 2"/>
          <p:cNvSpPr>
            <a:spLocks noGrp="1" noChangeArrowheads="1"/>
          </p:cNvSpPr>
          <p:nvPr>
            <p:ph type="body" sz="quarter" idx="10"/>
          </p:nvPr>
        </p:nvSpPr>
        <p:spPr bwMode="auto">
          <a:xfrm>
            <a:off x="12845" y="1441791"/>
            <a:ext cx="12179155" cy="516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ea typeface="Times New Roman" panose="02020603050405020304" pitchFamily="18" charset="0"/>
                <a:cs typeface="Courier New" panose="02070309020205020404" pitchFamily="49" charset="0"/>
              </a:rPr>
              <a:t>protected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override</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async</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2B91AF"/>
                </a:solidFill>
                <a:ea typeface="Times New Roman" panose="02020603050405020304" pitchFamily="18" charset="0"/>
                <a:cs typeface="Courier New" panose="02070309020205020404" pitchFamily="49" charset="0"/>
              </a:rPr>
              <a:t>Task</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RunAsync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2B91AF"/>
                </a:solidFill>
                <a:ea typeface="Times New Roman" panose="02020603050405020304" pitchFamily="18" charset="0"/>
                <a:cs typeface="Courier New" panose="02070309020205020404" pitchFamily="49" charset="0"/>
              </a:rPr>
              <a:t>CancellationToken</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cancellationToke</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requestQueue</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IReliableQueue</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CustomerRecord</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“requests"</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locationDictionary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2B91AF"/>
                </a:solidFill>
                <a:ea typeface="Times New Roman" panose="02020603050405020304" pitchFamily="18" charset="0"/>
                <a:cs typeface="Courier New" panose="02070309020205020404" pitchFamily="49" charset="0"/>
              </a:rPr>
              <a:t>LocationInfo</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a:t>
            </a:r>
            <a:r>
              <a:rPr lang="en-US" sz="1400" dirty="0" err="1">
                <a:solidFill>
                  <a:srgbClr val="A31515"/>
                </a:solidFill>
                <a:ea typeface="Times New Roman" panose="02020603050405020304" pitchFamily="18" charset="0"/>
                <a:cs typeface="Courier New" panose="02070309020205020404" pitchFamily="49" charset="0"/>
              </a:rPr>
              <a:t>locs</a:t>
            </a:r>
            <a:r>
              <a:rPr lang="en-US" sz="1400" dirty="0">
                <a:solidFill>
                  <a:srgbClr val="A31515"/>
                </a:solidFill>
                <a:ea typeface="Times New Roman" panose="02020603050405020304" pitchFamily="18" charset="0"/>
                <a:cs typeface="Courier New" panose="02070309020205020404" pitchFamily="49" charset="0"/>
              </a:rPr>
              <a: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personDictionary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2B91AF"/>
                </a:solidFill>
                <a:ea typeface="Times New Roman" panose="02020603050405020304" pitchFamily="18" charset="0"/>
                <a:cs typeface="Courier New" panose="02070309020205020404" pitchFamily="49" charset="0"/>
              </a:rPr>
              <a:t>Person</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a:t>
            </a:r>
            <a:r>
              <a:rPr lang="en-US" sz="1400" dirty="0" err="1">
                <a:solidFill>
                  <a:srgbClr val="A31515"/>
                </a:solidFill>
                <a:ea typeface="Times New Roman" panose="02020603050405020304" pitchFamily="18" charset="0"/>
                <a:cs typeface="Courier New" panose="02070309020205020404" pitchFamily="49" charset="0"/>
              </a:rPr>
              <a:t>ppl</a:t>
            </a:r>
            <a:r>
              <a:rPr lang="en-US" sz="1400" dirty="0">
                <a:solidFill>
                  <a:srgbClr val="A31515"/>
                </a:solidFill>
                <a:ea typeface="Times New Roman" panose="02020603050405020304" pitchFamily="18" charset="0"/>
                <a:cs typeface="Courier New" panose="02070309020205020404" pitchFamily="49" charset="0"/>
              </a:rPr>
              <a: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customerListDictionary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object</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“customers"</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while</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true</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cancellationToke.ThrowIfCancellationRequested</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 </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err="1">
                <a:solidFill>
                  <a:srgbClr val="000000"/>
                </a:solidFill>
                <a:ea typeface="Times New Roman" panose="02020603050405020304" pitchFamily="18" charset="0"/>
                <a:cs typeface="Courier New" panose="02070309020205020404" pitchFamily="49" charset="0"/>
              </a:rPr>
              <a:t>.NewGuid</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using</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.StateManager.CreateTransaction</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requestQueue.TryDequeueAsync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customerListDictionary.AddAsync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new</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object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personDictionary.AddAsync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customerRequestResult.Value.person</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locationDictionary.AddAsync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customerRequestResult.Value.locInfo</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tx.CommitAsync</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058400" y="4411980"/>
            <a:ext cx="2282190"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Everything happens or nothing happens!</a:t>
            </a:r>
          </a:p>
        </p:txBody>
      </p:sp>
    </p:spTree>
    <p:extLst>
      <p:ext uri="{BB962C8B-B14F-4D97-AF65-F5344CB8AC3E}">
        <p14:creationId xmlns:p14="http://schemas.microsoft.com/office/powerpoint/2010/main" val="881510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Actors</a:t>
            </a:r>
          </a:p>
        </p:txBody>
      </p:sp>
      <p:sp>
        <p:nvSpPr>
          <p:cNvPr id="5" name="Text Placeholder 5"/>
          <p:cNvSpPr txBox="1">
            <a:spLocks/>
          </p:cNvSpPr>
          <p:nvPr/>
        </p:nvSpPr>
        <p:spPr bwMode="auto">
          <a:xfrm>
            <a:off x="412150" y="1391491"/>
            <a:ext cx="11331265" cy="49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43428" rIns="179285" bIns="143428" numCol="1" anchor="t" anchorCtr="0" compatLnSpc="1">
            <a:prstTxWarp prst="textNoShape">
              <a:avLst/>
            </a:prstTxWarp>
          </a:bodyPr>
          <a:lstStyle>
            <a:lvl1pPr marL="341313" indent="-341313" algn="l" defTabSz="930275" rtl="0" eaLnBrk="0" fontAlgn="base" hangingPunct="0">
              <a:lnSpc>
                <a:spcPct val="90000"/>
              </a:lnSpc>
              <a:spcBef>
                <a:spcPct val="20000"/>
              </a:spcBef>
              <a:spcAft>
                <a:spcPct val="0"/>
              </a:spcAft>
              <a:buSzPct val="90000"/>
              <a:buFont typeface="Arial" panose="020B0604020202020204" pitchFamily="34" charset="0"/>
              <a:buChar char="•"/>
              <a:defRPr sz="3900" kern="1200">
                <a:solidFill>
                  <a:schemeClr val="tx2"/>
                </a:solidFill>
                <a:latin typeface="+mj-lt"/>
                <a:ea typeface="MS PGothic" panose="020B0600070205080204" pitchFamily="34" charset="-128"/>
                <a:cs typeface="MS PGothic"/>
              </a:defRPr>
            </a:lvl1pPr>
            <a:lvl2pPr marL="582613" indent="-239713" algn="l" defTabSz="930275" rtl="0" eaLnBrk="0" fontAlgn="base" hangingPunct="0">
              <a:lnSpc>
                <a:spcPct val="90000"/>
              </a:lnSpc>
              <a:spcBef>
                <a:spcPct val="20000"/>
              </a:spcBef>
              <a:spcAft>
                <a:spcPct val="0"/>
              </a:spcAft>
              <a:buSzPct val="90000"/>
              <a:buFont typeface="Arial" panose="020B0604020202020204" pitchFamily="34" charset="0"/>
              <a:buChar char="•"/>
              <a:defRPr sz="2400" kern="1200">
                <a:solidFill>
                  <a:schemeClr val="tx2"/>
                </a:solidFill>
                <a:latin typeface="+mn-lt"/>
                <a:ea typeface="MS PGothic" panose="020B0600070205080204" pitchFamily="34" charset="-128"/>
                <a:cs typeface="MS PGothic"/>
              </a:defRPr>
            </a:lvl2pPr>
            <a:lvl3pPr marL="7985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sz="2000" kern="1200">
                <a:solidFill>
                  <a:schemeClr val="tx2"/>
                </a:solidFill>
                <a:latin typeface="+mn-lt"/>
                <a:ea typeface="MS PGothic" panose="020B0600070205080204" pitchFamily="34" charset="-128"/>
                <a:cs typeface="MS PGothic"/>
              </a:defRPr>
            </a:lvl3pPr>
            <a:lvl4pPr marL="10271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4pPr>
            <a:lvl5pPr marL="12557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chemeClr val="tx1"/>
                </a:solidFill>
              </a:rPr>
              <a:t>Independent units of compute and state</a:t>
            </a:r>
          </a:p>
          <a:p>
            <a:r>
              <a:rPr lang="en-US" sz="3137" dirty="0">
                <a:solidFill>
                  <a:schemeClr val="tx1"/>
                </a:solidFill>
              </a:rPr>
              <a:t>Large number of them executing in parallel</a:t>
            </a:r>
          </a:p>
          <a:p>
            <a:r>
              <a:rPr lang="en-US" sz="3137" dirty="0">
                <a:solidFill>
                  <a:schemeClr val="tx1"/>
                </a:solidFill>
              </a:rPr>
              <a:t>Communicates using asynchronous messaging</a:t>
            </a:r>
          </a:p>
          <a:p>
            <a:r>
              <a:rPr lang="en-US" sz="3137" dirty="0">
                <a:solidFill>
                  <a:schemeClr val="tx1"/>
                </a:solidFill>
              </a:rPr>
              <a:t>Single threaded execution</a:t>
            </a:r>
          </a:p>
          <a:p>
            <a:r>
              <a:rPr lang="en-US" sz="3137" dirty="0">
                <a:solidFill>
                  <a:schemeClr val="tx1"/>
                </a:solidFill>
              </a:rPr>
              <a:t>Automatically created and dehydrated as necessary</a:t>
            </a:r>
          </a:p>
        </p:txBody>
      </p:sp>
      <p:grpSp>
        <p:nvGrpSpPr>
          <p:cNvPr id="6" name="Group 5"/>
          <p:cNvGrpSpPr/>
          <p:nvPr/>
        </p:nvGrpSpPr>
        <p:grpSpPr>
          <a:xfrm>
            <a:off x="4841019" y="4325415"/>
            <a:ext cx="673556" cy="696382"/>
            <a:chOff x="4604545" y="1640238"/>
            <a:chExt cx="392110" cy="392110"/>
          </a:xfrm>
          <a:solidFill>
            <a:schemeClr val="tx1"/>
          </a:solidFill>
        </p:grpSpPr>
        <p:grpSp>
          <p:nvGrpSpPr>
            <p:cNvPr id="7" name="Group 36"/>
            <p:cNvGrpSpPr/>
            <p:nvPr/>
          </p:nvGrpSpPr>
          <p:grpSpPr bwMode="black">
            <a:xfrm>
              <a:off x="4673640" y="1736214"/>
              <a:ext cx="253920" cy="200159"/>
              <a:chOff x="3358790" y="376388"/>
              <a:chExt cx="1516063" cy="1195388"/>
            </a:xfrm>
            <a:grpFill/>
          </p:grpSpPr>
          <p:sp>
            <p:nvSpPr>
              <p:cNvPr id="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3"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4"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8" name="Donut 7"/>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15" name="Group 14"/>
          <p:cNvGrpSpPr/>
          <p:nvPr/>
        </p:nvGrpSpPr>
        <p:grpSpPr>
          <a:xfrm>
            <a:off x="7086197" y="5415949"/>
            <a:ext cx="673556" cy="696382"/>
            <a:chOff x="4046256" y="2408118"/>
            <a:chExt cx="392110" cy="392110"/>
          </a:xfrm>
          <a:solidFill>
            <a:schemeClr val="tx1"/>
          </a:solidFill>
        </p:grpSpPr>
        <p:grpSp>
          <p:nvGrpSpPr>
            <p:cNvPr id="16" name="Group 142"/>
            <p:cNvGrpSpPr/>
            <p:nvPr/>
          </p:nvGrpSpPr>
          <p:grpSpPr bwMode="black">
            <a:xfrm>
              <a:off x="4134994" y="2521400"/>
              <a:ext cx="214635" cy="165546"/>
              <a:chOff x="6673850" y="4338638"/>
              <a:chExt cx="1403351" cy="1082675"/>
            </a:xfrm>
            <a:grpFill/>
          </p:grpSpPr>
          <p:sp>
            <p:nvSpPr>
              <p:cNvPr id="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1"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5"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17" name="Donut 16"/>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29" name="Freeform 14"/>
          <p:cNvSpPr>
            <a:spLocks noEditPoints="1"/>
          </p:cNvSpPr>
          <p:nvPr/>
        </p:nvSpPr>
        <p:spPr bwMode="black">
          <a:xfrm>
            <a:off x="7140391" y="4425370"/>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0" name="Group 29"/>
          <p:cNvGrpSpPr/>
          <p:nvPr/>
        </p:nvGrpSpPr>
        <p:grpSpPr>
          <a:xfrm>
            <a:off x="3080225" y="4312433"/>
            <a:ext cx="673556" cy="696382"/>
            <a:chOff x="4179295" y="3183652"/>
            <a:chExt cx="392110" cy="392110"/>
          </a:xfrm>
          <a:solidFill>
            <a:schemeClr val="tx1"/>
          </a:solidFill>
        </p:grpSpPr>
        <p:sp>
          <p:nvSpPr>
            <p:cNvPr id="3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solidFill>
                <a:schemeClr val="bg1"/>
              </a:solidFill>
            </a:ln>
          </p:spPr>
          <p:style>
            <a:lnRef idx="2">
              <a:schemeClr val="dk1"/>
            </a:lnRef>
            <a:fillRef idx="1">
              <a:schemeClr val="lt1"/>
            </a:fillRef>
            <a:effectRef idx="0">
              <a:schemeClr val="dk1"/>
            </a:effectRef>
            <a:fontRef idx="minor">
              <a:schemeClr val="dk1"/>
            </a:fontRef>
          </p:style>
          <p:txBody>
            <a:bodyPr vert="horz" wrap="square" lIns="80680" tIns="40341" rIns="80680" bIns="40341"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32" name="Donut 31"/>
            <p:cNvSpPr>
              <a:spLocks noChangeAspect="1"/>
            </p:cNvSpPr>
            <p:nvPr/>
          </p:nvSpPr>
          <p:spPr bwMode="auto">
            <a:xfrm>
              <a:off x="4179295" y="3183652"/>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33" name="Freeform 46"/>
          <p:cNvSpPr>
            <a:spLocks noEditPoints="1"/>
          </p:cNvSpPr>
          <p:nvPr/>
        </p:nvSpPr>
        <p:spPr bwMode="black">
          <a:xfrm>
            <a:off x="8124019" y="4813900"/>
            <a:ext cx="689925" cy="673835"/>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sp>
        <p:nvSpPr>
          <p:cNvPr id="34" name="Freeform 22"/>
          <p:cNvSpPr>
            <a:spLocks noEditPoints="1"/>
          </p:cNvSpPr>
          <p:nvPr/>
        </p:nvSpPr>
        <p:spPr bwMode="black">
          <a:xfrm>
            <a:off x="6132302" y="5906463"/>
            <a:ext cx="676287" cy="702022"/>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5" name="Group 34"/>
          <p:cNvGrpSpPr/>
          <p:nvPr/>
        </p:nvGrpSpPr>
        <p:grpSpPr>
          <a:xfrm>
            <a:off x="8090355" y="5922265"/>
            <a:ext cx="673556" cy="696382"/>
            <a:chOff x="4604545" y="1640238"/>
            <a:chExt cx="392110" cy="392110"/>
          </a:xfrm>
          <a:solidFill>
            <a:schemeClr val="tx1"/>
          </a:solidFill>
        </p:grpSpPr>
        <p:grpSp>
          <p:nvGrpSpPr>
            <p:cNvPr id="36" name="Group 36"/>
            <p:cNvGrpSpPr/>
            <p:nvPr/>
          </p:nvGrpSpPr>
          <p:grpSpPr bwMode="black">
            <a:xfrm>
              <a:off x="4673640" y="1736214"/>
              <a:ext cx="253920" cy="200159"/>
              <a:chOff x="3358790" y="376388"/>
              <a:chExt cx="1516063" cy="1195388"/>
            </a:xfrm>
            <a:grpFill/>
          </p:grpSpPr>
          <p:sp>
            <p:nvSpPr>
              <p:cNvPr id="3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3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2"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3"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37" name="Donut 36"/>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9038720" y="4525817"/>
            <a:ext cx="673556" cy="696382"/>
            <a:chOff x="4046256" y="2408118"/>
            <a:chExt cx="392110" cy="392110"/>
          </a:xfrm>
          <a:solidFill>
            <a:schemeClr val="tx1"/>
          </a:solidFill>
        </p:grpSpPr>
        <p:grpSp>
          <p:nvGrpSpPr>
            <p:cNvPr id="45" name="Group 142"/>
            <p:cNvGrpSpPr/>
            <p:nvPr/>
          </p:nvGrpSpPr>
          <p:grpSpPr bwMode="black">
            <a:xfrm>
              <a:off x="4134994" y="2521400"/>
              <a:ext cx="214635" cy="165546"/>
              <a:chOff x="6673850" y="4338638"/>
              <a:chExt cx="1403351" cy="1082675"/>
            </a:xfrm>
            <a:grpFill/>
          </p:grpSpPr>
          <p:sp>
            <p:nvSpPr>
              <p:cNvPr id="4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0"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4"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46" name="Donut 45"/>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58" name="Group 57"/>
          <p:cNvGrpSpPr/>
          <p:nvPr/>
        </p:nvGrpSpPr>
        <p:grpSpPr>
          <a:xfrm>
            <a:off x="4034274" y="5906463"/>
            <a:ext cx="673556" cy="696382"/>
            <a:chOff x="3233165" y="1874357"/>
            <a:chExt cx="392110" cy="392110"/>
          </a:xfrm>
          <a:solidFill>
            <a:schemeClr val="tx1"/>
          </a:solidFill>
        </p:grpSpPr>
        <p:sp>
          <p:nvSpPr>
            <p:cNvPr id="5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0" name="Donut 59"/>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61" name="Group 60"/>
          <p:cNvGrpSpPr/>
          <p:nvPr/>
        </p:nvGrpSpPr>
        <p:grpSpPr>
          <a:xfrm>
            <a:off x="6044488" y="4851347"/>
            <a:ext cx="673556" cy="696382"/>
            <a:chOff x="4604545" y="1640238"/>
            <a:chExt cx="392110" cy="392110"/>
          </a:xfrm>
          <a:solidFill>
            <a:schemeClr val="tx1"/>
          </a:solidFill>
        </p:grpSpPr>
        <p:grpSp>
          <p:nvGrpSpPr>
            <p:cNvPr id="62" name="Group 36"/>
            <p:cNvGrpSpPr/>
            <p:nvPr/>
          </p:nvGrpSpPr>
          <p:grpSpPr bwMode="black">
            <a:xfrm>
              <a:off x="4673640" y="1736214"/>
              <a:ext cx="253920" cy="200159"/>
              <a:chOff x="3358790" y="376388"/>
              <a:chExt cx="1516063" cy="1195388"/>
            </a:xfrm>
            <a:grpFill/>
          </p:grpSpPr>
          <p:sp>
            <p:nvSpPr>
              <p:cNvPr id="64"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5"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6"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7"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8"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9"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63" name="Donut 62"/>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0" name="Freeform 14"/>
          <p:cNvSpPr>
            <a:spLocks noEditPoints="1"/>
          </p:cNvSpPr>
          <p:nvPr/>
        </p:nvSpPr>
        <p:spPr bwMode="black">
          <a:xfrm>
            <a:off x="3795344" y="4911786"/>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1" name="Group 70"/>
          <p:cNvGrpSpPr/>
          <p:nvPr/>
        </p:nvGrpSpPr>
        <p:grpSpPr>
          <a:xfrm>
            <a:off x="4961627" y="5362881"/>
            <a:ext cx="673556" cy="696382"/>
            <a:chOff x="3233165" y="1874357"/>
            <a:chExt cx="392110" cy="392110"/>
          </a:xfrm>
          <a:solidFill>
            <a:schemeClr val="tx1"/>
          </a:solidFill>
        </p:grpSpPr>
        <p:sp>
          <p:nvSpPr>
            <p:cNvPr id="72"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3" name="Donut 72"/>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4" name="Freeform 73"/>
          <p:cNvSpPr>
            <a:spLocks noEditPoints="1"/>
          </p:cNvSpPr>
          <p:nvPr/>
        </p:nvSpPr>
        <p:spPr bwMode="black">
          <a:xfrm>
            <a:off x="2708786" y="5230690"/>
            <a:ext cx="673562" cy="696388"/>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5" name="Group 74"/>
          <p:cNvGrpSpPr/>
          <p:nvPr/>
        </p:nvGrpSpPr>
        <p:grpSpPr>
          <a:xfrm>
            <a:off x="9038720" y="5490772"/>
            <a:ext cx="673556" cy="696382"/>
            <a:chOff x="3233165" y="1874357"/>
            <a:chExt cx="392110" cy="392110"/>
          </a:xfrm>
          <a:solidFill>
            <a:schemeClr val="tx1"/>
          </a:solidFill>
        </p:grpSpPr>
        <p:sp>
          <p:nvSpPr>
            <p:cNvPr id="76"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7" name="Donut 76"/>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31354157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What Is Azure Service Fabric?</a:t>
            </a:r>
          </a:p>
        </p:txBody>
      </p:sp>
    </p:spTree>
    <p:extLst>
      <p:ext uri="{BB962C8B-B14F-4D97-AF65-F5344CB8AC3E}">
        <p14:creationId xmlns:p14="http://schemas.microsoft.com/office/powerpoint/2010/main" val="425711692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80" y="3149089"/>
            <a:ext cx="11655840" cy="899665"/>
          </a:xfrm>
        </p:spPr>
        <p:txBody>
          <a:bodyPr/>
          <a:lstStyle/>
          <a:p>
            <a:r>
              <a:rPr lang="en-AU" dirty="0"/>
              <a:t>Demo: Service Fabric</a:t>
            </a:r>
          </a:p>
        </p:txBody>
      </p:sp>
    </p:spTree>
    <p:extLst>
      <p:ext uri="{BB962C8B-B14F-4D97-AF65-F5344CB8AC3E}">
        <p14:creationId xmlns:p14="http://schemas.microsoft.com/office/powerpoint/2010/main" val="2755653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Service Fabric</a:t>
            </a:r>
            <a:br>
              <a:rPr lang="en-US" dirty="0"/>
            </a:br>
            <a:r>
              <a:rPr lang="en-US" sz="2745" dirty="0"/>
              <a:t>A platform for reliable, </a:t>
            </a:r>
            <a:r>
              <a:rPr lang="en-US" sz="2745" dirty="0" err="1"/>
              <a:t>hyperscale</a:t>
            </a:r>
            <a:r>
              <a:rPr lang="en-US" sz="2745" dirty="0"/>
              <a:t>, </a:t>
            </a:r>
            <a:r>
              <a:rPr lang="en-US" sz="2745" dirty="0" err="1"/>
              <a:t>microservice</a:t>
            </a:r>
            <a:r>
              <a:rPr lang="en-US" sz="2745" dirty="0"/>
              <a:t>-based applications</a:t>
            </a:r>
          </a:p>
        </p:txBody>
      </p:sp>
      <p:sp>
        <p:nvSpPr>
          <p:cNvPr id="356" name="Right Arrow 355"/>
          <p:cNvSpPr/>
          <p:nvPr/>
        </p:nvSpPr>
        <p:spPr>
          <a:xfrm rot="5400000">
            <a:off x="1515774" y="3380874"/>
            <a:ext cx="655388" cy="747072"/>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7" name="Right Arrow 356"/>
          <p:cNvSpPr/>
          <p:nvPr/>
        </p:nvSpPr>
        <p:spPr>
          <a:xfrm rot="5400000">
            <a:off x="5571668" y="3357011"/>
            <a:ext cx="692586" cy="790579"/>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8" name="Right Arrow 357"/>
          <p:cNvSpPr/>
          <p:nvPr/>
        </p:nvSpPr>
        <p:spPr>
          <a:xfrm rot="5400000">
            <a:off x="9886612" y="3377910"/>
            <a:ext cx="654670" cy="728256"/>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5" name="Hexagon 654"/>
          <p:cNvSpPr/>
          <p:nvPr/>
        </p:nvSpPr>
        <p:spPr>
          <a:xfrm>
            <a:off x="523385"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6" name="Hexagon 655"/>
          <p:cNvSpPr/>
          <p:nvPr/>
        </p:nvSpPr>
        <p:spPr>
          <a:xfrm>
            <a:off x="97338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7" name="Hexagon 656"/>
          <p:cNvSpPr/>
          <p:nvPr/>
        </p:nvSpPr>
        <p:spPr>
          <a:xfrm>
            <a:off x="142581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8" name="Hexagon 657"/>
          <p:cNvSpPr/>
          <p:nvPr/>
        </p:nvSpPr>
        <p:spPr>
          <a:xfrm>
            <a:off x="187581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9" name="Hexagon 658"/>
          <p:cNvSpPr/>
          <p:nvPr/>
        </p:nvSpPr>
        <p:spPr>
          <a:xfrm>
            <a:off x="2329409"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0" name="Hexagon 659"/>
          <p:cNvSpPr/>
          <p:nvPr/>
        </p:nvSpPr>
        <p:spPr>
          <a:xfrm>
            <a:off x="277580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1" name="Hexagon 660"/>
          <p:cNvSpPr/>
          <p:nvPr/>
        </p:nvSpPr>
        <p:spPr>
          <a:xfrm>
            <a:off x="3224640"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2" name="Hexagon 661"/>
          <p:cNvSpPr/>
          <p:nvPr/>
        </p:nvSpPr>
        <p:spPr>
          <a:xfrm>
            <a:off x="3683448"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3" name="Hexagon 662"/>
          <p:cNvSpPr/>
          <p:nvPr/>
        </p:nvSpPr>
        <p:spPr>
          <a:xfrm>
            <a:off x="4136226"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4" name="Hexagon 663"/>
          <p:cNvSpPr/>
          <p:nvPr/>
        </p:nvSpPr>
        <p:spPr>
          <a:xfrm>
            <a:off x="458622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5" name="Hexagon 664"/>
          <p:cNvSpPr/>
          <p:nvPr/>
        </p:nvSpPr>
        <p:spPr>
          <a:xfrm>
            <a:off x="5038657"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6" name="Hexagon 665"/>
          <p:cNvSpPr/>
          <p:nvPr/>
        </p:nvSpPr>
        <p:spPr>
          <a:xfrm>
            <a:off x="548865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7" name="Hexagon 666"/>
          <p:cNvSpPr/>
          <p:nvPr/>
        </p:nvSpPr>
        <p:spPr>
          <a:xfrm>
            <a:off x="5938650"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8" name="Hexagon 667"/>
          <p:cNvSpPr/>
          <p:nvPr/>
        </p:nvSpPr>
        <p:spPr>
          <a:xfrm>
            <a:off x="639148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9" name="Hexagon 668"/>
          <p:cNvSpPr/>
          <p:nvPr/>
        </p:nvSpPr>
        <p:spPr>
          <a:xfrm>
            <a:off x="6843918"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0" name="Hexagon 669"/>
          <p:cNvSpPr/>
          <p:nvPr/>
        </p:nvSpPr>
        <p:spPr>
          <a:xfrm>
            <a:off x="729391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1" name="Hexagon 670"/>
          <p:cNvSpPr/>
          <p:nvPr/>
        </p:nvSpPr>
        <p:spPr>
          <a:xfrm>
            <a:off x="774908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2" name="Hexagon 671"/>
          <p:cNvSpPr/>
          <p:nvPr/>
        </p:nvSpPr>
        <p:spPr>
          <a:xfrm>
            <a:off x="8199544"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3" name="Hexagon 672"/>
          <p:cNvSpPr/>
          <p:nvPr/>
        </p:nvSpPr>
        <p:spPr>
          <a:xfrm>
            <a:off x="8644016"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4" name="Hexagon 673"/>
          <p:cNvSpPr/>
          <p:nvPr/>
        </p:nvSpPr>
        <p:spPr>
          <a:xfrm>
            <a:off x="909401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5" name="Hexagon 674"/>
          <p:cNvSpPr/>
          <p:nvPr/>
        </p:nvSpPr>
        <p:spPr>
          <a:xfrm>
            <a:off x="9545321"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6" name="Hexagon 675"/>
          <p:cNvSpPr/>
          <p:nvPr/>
        </p:nvSpPr>
        <p:spPr>
          <a:xfrm>
            <a:off x="999815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7" name="Hexagon 676"/>
          <p:cNvSpPr/>
          <p:nvPr/>
        </p:nvSpPr>
        <p:spPr>
          <a:xfrm>
            <a:off x="10446988"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8" name="Hexagon 677"/>
          <p:cNvSpPr/>
          <p:nvPr/>
        </p:nvSpPr>
        <p:spPr>
          <a:xfrm>
            <a:off x="1089982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9" name="Rectangle 678"/>
          <p:cNvSpPr/>
          <p:nvPr/>
        </p:nvSpPr>
        <p:spPr>
          <a:xfrm>
            <a:off x="507142" y="2491737"/>
            <a:ext cx="10884543" cy="1024642"/>
          </a:xfrm>
          <a:prstGeom prst="rect">
            <a:avLst/>
          </a:prstGeom>
          <a:solidFill>
            <a:srgbClr val="662E93"/>
          </a:solidFill>
          <a:ln w="12700" cap="flat" cmpd="sng" algn="ctr">
            <a:noFill/>
            <a:prstDash val="solid"/>
            <a:miter lim="800000"/>
          </a:ln>
          <a:effectLst/>
        </p:spPr>
        <p:txBody>
          <a:bodyPr rtlCol="0" anchor="ctr"/>
          <a:lstStyle/>
          <a:p>
            <a:pPr algn="ctr" defTabSz="896386">
              <a:defRPr/>
            </a:pPr>
            <a:endParaRPr lang="en-US" sz="1765" b="1" kern="0">
              <a:solidFill>
                <a:srgbClr val="FFFFFF"/>
              </a:solidFill>
              <a:latin typeface="Calibri" panose="020F0502020204030204"/>
            </a:endParaRPr>
          </a:p>
        </p:txBody>
      </p:sp>
      <p:sp>
        <p:nvSpPr>
          <p:cNvPr id="680" name="TextBox 679"/>
          <p:cNvSpPr txBox="1"/>
          <p:nvPr/>
        </p:nvSpPr>
        <p:spPr>
          <a:xfrm>
            <a:off x="4976591" y="2486212"/>
            <a:ext cx="2271728" cy="512935"/>
          </a:xfrm>
          <a:prstGeom prst="rect">
            <a:avLst/>
          </a:prstGeom>
          <a:noFill/>
        </p:spPr>
        <p:txBody>
          <a:bodyPr wrap="square" rtlCol="0">
            <a:spAutoFit/>
          </a:bodyPr>
          <a:lstStyle/>
          <a:p>
            <a:pPr defTabSz="896386"/>
            <a:r>
              <a:rPr lang="en-US" sz="2745" b="1" dirty="0">
                <a:solidFill>
                  <a:srgbClr val="FFFFFF"/>
                </a:solidFill>
                <a:latin typeface="Segoe UI Light"/>
              </a:rPr>
              <a:t>Service Fabric</a:t>
            </a:r>
          </a:p>
        </p:txBody>
      </p:sp>
      <p:sp>
        <p:nvSpPr>
          <p:cNvPr id="689" name="TextBox 688"/>
          <p:cNvSpPr txBox="1"/>
          <p:nvPr/>
        </p:nvSpPr>
        <p:spPr>
          <a:xfrm>
            <a:off x="589548" y="2606886"/>
            <a:ext cx="1204105" cy="271554"/>
          </a:xfrm>
          <a:prstGeom prst="rect">
            <a:avLst/>
          </a:prstGeom>
          <a:noFill/>
        </p:spPr>
        <p:txBody>
          <a:bodyPr wrap="square" rtlCol="0">
            <a:spAutoFit/>
          </a:bodyPr>
          <a:lstStyle/>
          <a:p>
            <a:pPr defTabSz="896386"/>
            <a:r>
              <a:rPr lang="en-US" sz="1176" b="1" dirty="0">
                <a:solidFill>
                  <a:srgbClr val="FFFFFF"/>
                </a:solidFill>
                <a:latin typeface="Segoe UI Light"/>
              </a:rPr>
              <a:t>High Availability</a:t>
            </a:r>
          </a:p>
        </p:txBody>
      </p:sp>
      <p:sp>
        <p:nvSpPr>
          <p:cNvPr id="690" name="TextBox 689"/>
          <p:cNvSpPr txBox="1"/>
          <p:nvPr/>
        </p:nvSpPr>
        <p:spPr>
          <a:xfrm>
            <a:off x="2013980" y="3206656"/>
            <a:ext cx="1160098" cy="271554"/>
          </a:xfrm>
          <a:prstGeom prst="rect">
            <a:avLst/>
          </a:prstGeom>
          <a:noFill/>
        </p:spPr>
        <p:txBody>
          <a:bodyPr wrap="square" rtlCol="0">
            <a:spAutoFit/>
          </a:bodyPr>
          <a:lstStyle/>
          <a:p>
            <a:pPr defTabSz="896386"/>
            <a:r>
              <a:rPr lang="en-US" sz="1176" b="1" dirty="0">
                <a:solidFill>
                  <a:srgbClr val="FFFFFF"/>
                </a:solidFill>
                <a:latin typeface="Segoe UI Light"/>
              </a:rPr>
              <a:t>Hyper-Scale</a:t>
            </a:r>
          </a:p>
        </p:txBody>
      </p:sp>
      <p:sp>
        <p:nvSpPr>
          <p:cNvPr id="691" name="TextBox 690"/>
          <p:cNvSpPr txBox="1"/>
          <p:nvPr/>
        </p:nvSpPr>
        <p:spPr>
          <a:xfrm>
            <a:off x="1966165" y="2642553"/>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Hybrid Operations</a:t>
            </a:r>
          </a:p>
        </p:txBody>
      </p:sp>
      <p:sp>
        <p:nvSpPr>
          <p:cNvPr id="692" name="TextBox 691"/>
          <p:cNvSpPr txBox="1"/>
          <p:nvPr/>
        </p:nvSpPr>
        <p:spPr>
          <a:xfrm>
            <a:off x="2515531" y="2948643"/>
            <a:ext cx="1053656" cy="271554"/>
          </a:xfrm>
          <a:prstGeom prst="rect">
            <a:avLst/>
          </a:prstGeom>
          <a:noFill/>
        </p:spPr>
        <p:txBody>
          <a:bodyPr wrap="square" rtlCol="0">
            <a:spAutoFit/>
          </a:bodyPr>
          <a:lstStyle/>
          <a:p>
            <a:pPr defTabSz="896386"/>
            <a:r>
              <a:rPr lang="en-US" sz="1176" b="1" dirty="0">
                <a:solidFill>
                  <a:srgbClr val="FFFFFF"/>
                </a:solidFill>
                <a:latin typeface="Segoe UI Light"/>
              </a:rPr>
              <a:t>High Density</a:t>
            </a:r>
          </a:p>
        </p:txBody>
      </p:sp>
      <p:grpSp>
        <p:nvGrpSpPr>
          <p:cNvPr id="5" name="Group 4"/>
          <p:cNvGrpSpPr/>
          <p:nvPr/>
        </p:nvGrpSpPr>
        <p:grpSpPr>
          <a:xfrm>
            <a:off x="524029" y="1813946"/>
            <a:ext cx="10867656" cy="642028"/>
            <a:chOff x="534536" y="1849823"/>
            <a:chExt cx="11085575" cy="654902"/>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93" name="TextBox 692"/>
            <p:cNvSpPr txBox="1"/>
            <p:nvPr/>
          </p:nvSpPr>
          <p:spPr>
            <a:xfrm>
              <a:off x="5018187" y="1896191"/>
              <a:ext cx="2784226" cy="523220"/>
            </a:xfrm>
            <a:prstGeom prst="rect">
              <a:avLst/>
            </a:prstGeom>
            <a:noFill/>
          </p:spPr>
          <p:txBody>
            <a:bodyPr wrap="square" rtlCol="0">
              <a:spAutoFit/>
            </a:bodyPr>
            <a:lstStyle/>
            <a:p>
              <a:pPr defTabSz="896386"/>
              <a:r>
                <a:rPr lang="en-US" sz="2745" dirty="0" err="1">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745"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sp>
        <p:nvSpPr>
          <p:cNvPr id="694" name="TextBox 693"/>
          <p:cNvSpPr txBox="1"/>
          <p:nvPr/>
        </p:nvSpPr>
        <p:spPr>
          <a:xfrm>
            <a:off x="3879052" y="290638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Rolling Upgrades</a:t>
            </a:r>
          </a:p>
        </p:txBody>
      </p:sp>
      <p:sp>
        <p:nvSpPr>
          <p:cNvPr id="695" name="TextBox 694"/>
          <p:cNvSpPr txBox="1"/>
          <p:nvPr/>
        </p:nvSpPr>
        <p:spPr>
          <a:xfrm>
            <a:off x="5214920" y="316634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Stateful Services</a:t>
            </a:r>
          </a:p>
        </p:txBody>
      </p:sp>
      <p:sp>
        <p:nvSpPr>
          <p:cNvPr id="696" name="TextBox 695"/>
          <p:cNvSpPr txBox="1"/>
          <p:nvPr/>
        </p:nvSpPr>
        <p:spPr>
          <a:xfrm>
            <a:off x="5707703" y="2936818"/>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Low Latency</a:t>
            </a:r>
          </a:p>
        </p:txBody>
      </p:sp>
      <p:sp>
        <p:nvSpPr>
          <p:cNvPr id="697" name="TextBox 696"/>
          <p:cNvSpPr txBox="1"/>
          <p:nvPr/>
        </p:nvSpPr>
        <p:spPr>
          <a:xfrm>
            <a:off x="7463733" y="3030635"/>
            <a:ext cx="1312906" cy="452590"/>
          </a:xfrm>
          <a:prstGeom prst="rect">
            <a:avLst/>
          </a:prstGeom>
          <a:noFill/>
        </p:spPr>
        <p:txBody>
          <a:bodyPr wrap="square" rtlCol="0">
            <a:spAutoFit/>
          </a:bodyPr>
          <a:lstStyle/>
          <a:p>
            <a:pPr algn="ctr" defTabSz="896386"/>
            <a:r>
              <a:rPr lang="en-US" sz="1176" b="1" dirty="0">
                <a:solidFill>
                  <a:srgbClr val="FFFFFF"/>
                </a:solidFill>
                <a:latin typeface="Segoe UI Light"/>
              </a:rPr>
              <a:t>Fast Startup &amp; Shutdown</a:t>
            </a:r>
          </a:p>
        </p:txBody>
      </p:sp>
      <p:sp>
        <p:nvSpPr>
          <p:cNvPr id="698" name="TextBox 697"/>
          <p:cNvSpPr txBox="1"/>
          <p:nvPr/>
        </p:nvSpPr>
        <p:spPr>
          <a:xfrm>
            <a:off x="8398943" y="2524845"/>
            <a:ext cx="1707687" cy="452590"/>
          </a:xfrm>
          <a:prstGeom prst="rect">
            <a:avLst/>
          </a:prstGeom>
          <a:noFill/>
        </p:spPr>
        <p:txBody>
          <a:bodyPr wrap="square" rtlCol="0">
            <a:spAutoFit/>
          </a:bodyPr>
          <a:lstStyle/>
          <a:p>
            <a:pPr defTabSz="896386"/>
            <a:r>
              <a:rPr lang="en-US" sz="1176" b="1" dirty="0">
                <a:solidFill>
                  <a:srgbClr val="FFFFFF"/>
                </a:solidFill>
                <a:latin typeface="Segoe UI Light"/>
              </a:rPr>
              <a:t>Code Orchestration &amp; Lifecycle Management</a:t>
            </a:r>
          </a:p>
        </p:txBody>
      </p:sp>
      <p:sp>
        <p:nvSpPr>
          <p:cNvPr id="699" name="TextBox 698"/>
          <p:cNvSpPr txBox="1"/>
          <p:nvPr/>
        </p:nvSpPr>
        <p:spPr>
          <a:xfrm>
            <a:off x="9849819" y="2888522"/>
            <a:ext cx="1526624" cy="454227"/>
          </a:xfrm>
          <a:prstGeom prst="rect">
            <a:avLst/>
          </a:prstGeom>
          <a:noFill/>
        </p:spPr>
        <p:txBody>
          <a:bodyPr wrap="square" rtlCol="0">
            <a:spAutoFit/>
          </a:bodyPr>
          <a:lstStyle/>
          <a:p>
            <a:pPr algn="ctr" defTabSz="896386"/>
            <a:r>
              <a:rPr lang="en-US" sz="1176" b="1" dirty="0">
                <a:solidFill>
                  <a:srgbClr val="FFFFFF"/>
                </a:solidFill>
                <a:latin typeface="Segoe UI Light"/>
              </a:rPr>
              <a:t>Replication &amp; Failover</a:t>
            </a:r>
          </a:p>
        </p:txBody>
      </p:sp>
      <p:sp>
        <p:nvSpPr>
          <p:cNvPr id="700" name="TextBox 699"/>
          <p:cNvSpPr txBox="1"/>
          <p:nvPr/>
        </p:nvSpPr>
        <p:spPr>
          <a:xfrm>
            <a:off x="663809" y="2869607"/>
            <a:ext cx="1160098" cy="633625"/>
          </a:xfrm>
          <a:prstGeom prst="rect">
            <a:avLst/>
          </a:prstGeom>
          <a:noFill/>
        </p:spPr>
        <p:txBody>
          <a:bodyPr wrap="square" rtlCol="0">
            <a:spAutoFit/>
          </a:bodyPr>
          <a:lstStyle/>
          <a:p>
            <a:pPr algn="ctr" defTabSz="896386"/>
            <a:r>
              <a:rPr lang="en-US" sz="1176" b="1" dirty="0">
                <a:solidFill>
                  <a:srgbClr val="FFFFFF"/>
                </a:solidFill>
                <a:latin typeface="Segoe UI Light"/>
              </a:rPr>
              <a:t>Simple programming models</a:t>
            </a:r>
          </a:p>
        </p:txBody>
      </p:sp>
      <p:sp>
        <p:nvSpPr>
          <p:cNvPr id="701" name="TextBox 700"/>
          <p:cNvSpPr txBox="1"/>
          <p:nvPr/>
        </p:nvSpPr>
        <p:spPr>
          <a:xfrm>
            <a:off x="8750616" y="3143149"/>
            <a:ext cx="1669142" cy="271554"/>
          </a:xfrm>
          <a:prstGeom prst="rect">
            <a:avLst/>
          </a:prstGeom>
          <a:noFill/>
        </p:spPr>
        <p:txBody>
          <a:bodyPr wrap="square" rtlCol="0">
            <a:spAutoFit/>
          </a:bodyPr>
          <a:lstStyle/>
          <a:p>
            <a:pPr defTabSz="896386"/>
            <a:r>
              <a:rPr lang="en-US" sz="1176" b="1" dirty="0">
                <a:solidFill>
                  <a:srgbClr val="FFFFFF"/>
                </a:solidFill>
                <a:latin typeface="Segoe UI Light"/>
              </a:rPr>
              <a:t>Resource Management</a:t>
            </a:r>
          </a:p>
        </p:txBody>
      </p:sp>
      <p:sp>
        <p:nvSpPr>
          <p:cNvPr id="702" name="TextBox 701"/>
          <p:cNvSpPr txBox="1"/>
          <p:nvPr/>
        </p:nvSpPr>
        <p:spPr>
          <a:xfrm>
            <a:off x="10214557" y="2641144"/>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Self-healing</a:t>
            </a:r>
          </a:p>
        </p:txBody>
      </p:sp>
      <p:sp>
        <p:nvSpPr>
          <p:cNvPr id="703" name="TextBox 702"/>
          <p:cNvSpPr txBox="1"/>
          <p:nvPr/>
        </p:nvSpPr>
        <p:spPr>
          <a:xfrm>
            <a:off x="3469569" y="2603983"/>
            <a:ext cx="1332950" cy="271554"/>
          </a:xfrm>
          <a:prstGeom prst="rect">
            <a:avLst/>
          </a:prstGeom>
          <a:noFill/>
        </p:spPr>
        <p:txBody>
          <a:bodyPr wrap="square" rtlCol="0">
            <a:spAutoFit/>
          </a:bodyPr>
          <a:lstStyle/>
          <a:p>
            <a:pPr defTabSz="896386"/>
            <a:r>
              <a:rPr lang="en-US" sz="1176" b="1" dirty="0">
                <a:solidFill>
                  <a:srgbClr val="FFFFFF"/>
                </a:solidFill>
                <a:latin typeface="Segoe UI Light"/>
              </a:rPr>
              <a:t>Data Partitioning</a:t>
            </a:r>
          </a:p>
        </p:txBody>
      </p:sp>
      <p:sp>
        <p:nvSpPr>
          <p:cNvPr id="704" name="TextBox 703"/>
          <p:cNvSpPr txBox="1"/>
          <p:nvPr/>
        </p:nvSpPr>
        <p:spPr>
          <a:xfrm>
            <a:off x="3523843" y="3212186"/>
            <a:ext cx="1508221" cy="271554"/>
          </a:xfrm>
          <a:prstGeom prst="rect">
            <a:avLst/>
          </a:prstGeom>
          <a:noFill/>
        </p:spPr>
        <p:txBody>
          <a:bodyPr wrap="square" rtlCol="0">
            <a:spAutoFit/>
          </a:bodyPr>
          <a:lstStyle/>
          <a:p>
            <a:pPr defTabSz="896386"/>
            <a:r>
              <a:rPr lang="en-US" sz="1176" b="1" dirty="0">
                <a:solidFill>
                  <a:srgbClr val="FFFFFF"/>
                </a:solidFill>
                <a:latin typeface="Segoe UI Light"/>
              </a:rPr>
              <a:t>Automated Rollback</a:t>
            </a:r>
          </a:p>
        </p:txBody>
      </p:sp>
      <p:sp>
        <p:nvSpPr>
          <p:cNvPr id="705" name="TextBox 704"/>
          <p:cNvSpPr txBox="1"/>
          <p:nvPr/>
        </p:nvSpPr>
        <p:spPr>
          <a:xfrm>
            <a:off x="7199259" y="2544330"/>
            <a:ext cx="1312906" cy="454227"/>
          </a:xfrm>
          <a:prstGeom prst="rect">
            <a:avLst/>
          </a:prstGeom>
          <a:noFill/>
        </p:spPr>
        <p:txBody>
          <a:bodyPr wrap="square" rtlCol="0">
            <a:spAutoFit/>
          </a:bodyPr>
          <a:lstStyle/>
          <a:p>
            <a:pPr algn="ctr" defTabSz="896386"/>
            <a:r>
              <a:rPr lang="en-US" sz="1176" b="1" dirty="0">
                <a:solidFill>
                  <a:srgbClr val="FFFFFF"/>
                </a:solidFill>
                <a:latin typeface="Segoe UI Light"/>
              </a:rPr>
              <a:t>Health Monitoring</a:t>
            </a:r>
          </a:p>
        </p:txBody>
      </p:sp>
      <p:sp>
        <p:nvSpPr>
          <p:cNvPr id="706" name="TextBox 705"/>
          <p:cNvSpPr txBox="1"/>
          <p:nvPr/>
        </p:nvSpPr>
        <p:spPr>
          <a:xfrm>
            <a:off x="6718636" y="2948642"/>
            <a:ext cx="1332950" cy="452590"/>
          </a:xfrm>
          <a:prstGeom prst="rect">
            <a:avLst/>
          </a:prstGeom>
          <a:noFill/>
        </p:spPr>
        <p:txBody>
          <a:bodyPr wrap="square" rtlCol="0">
            <a:spAutoFit/>
          </a:bodyPr>
          <a:lstStyle/>
          <a:p>
            <a:pPr defTabSz="896386"/>
            <a:r>
              <a:rPr lang="en-US" sz="1176" b="1" dirty="0">
                <a:solidFill>
                  <a:srgbClr val="FFFFFF"/>
                </a:solidFill>
                <a:latin typeface="Segoe UI Light"/>
              </a:rPr>
              <a:t>Placement Constraints</a:t>
            </a:r>
          </a:p>
        </p:txBody>
      </p:sp>
      <p:grpSp>
        <p:nvGrpSpPr>
          <p:cNvPr id="2" name="Group 1"/>
          <p:cNvGrpSpPr/>
          <p:nvPr/>
        </p:nvGrpSpPr>
        <p:grpSpPr>
          <a:xfrm>
            <a:off x="878470" y="4215302"/>
            <a:ext cx="2258181" cy="1800631"/>
            <a:chOff x="896085" y="4299331"/>
            <a:chExt cx="2303462" cy="1836737"/>
          </a:xfrm>
        </p:grpSpPr>
        <p:sp>
          <p:nvSpPr>
            <p:cNvPr id="725" name="TextBox 724"/>
            <p:cNvSpPr txBox="1"/>
            <p:nvPr/>
          </p:nvSpPr>
          <p:spPr bwMode="auto">
            <a:xfrm>
              <a:off x="1405672" y="5509006"/>
              <a:ext cx="1284288"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14367">
                <a:defRPr/>
              </a:pPr>
              <a:endParaRPr lang="en-US" sz="1765" kern="0">
                <a:solidFill>
                  <a:prstClr val="black"/>
                </a:solidFill>
                <a:latin typeface="Segoe UI"/>
                <a:ea typeface="MS PGothic" pitchFamily="34" charset="-128"/>
              </a:endParaRPr>
            </a:p>
          </p:txBody>
        </p:sp>
      </p:grpSp>
      <p:grpSp>
        <p:nvGrpSpPr>
          <p:cNvPr id="729" name="Group 728"/>
          <p:cNvGrpSpPr>
            <a:grpSpLocks/>
          </p:cNvGrpSpPr>
          <p:nvPr/>
        </p:nvGrpSpPr>
        <p:grpSpPr bwMode="auto">
          <a:xfrm>
            <a:off x="4802519" y="4082102"/>
            <a:ext cx="2514970" cy="2004850"/>
            <a:chOff x="4935683" y="4831160"/>
            <a:chExt cx="2564826" cy="2045697"/>
          </a:xfrm>
        </p:grpSpPr>
        <p:sp>
          <p:nvSpPr>
            <p:cNvPr id="730" name="TextBox 729"/>
            <p:cNvSpPr txBox="1"/>
            <p:nvPr/>
          </p:nvSpPr>
          <p:spPr>
            <a:xfrm>
              <a:off x="4935683" y="6249597"/>
              <a:ext cx="2564826" cy="627260"/>
            </a:xfrm>
            <a:prstGeom prst="rect">
              <a:avLst/>
            </a:prstGeom>
            <a:noFill/>
          </p:spPr>
          <p:txBody>
            <a:bodyPr lIns="179285" tIns="143428" rIns="179285" bIns="143428">
              <a:spAutoFit/>
            </a:bodyPr>
            <a:lstStyle/>
            <a:p>
              <a:pPr algn="ctr" defTabSz="914367">
                <a:lnSpc>
                  <a:spcPct val="90000"/>
                </a:lnSpc>
                <a:spcAft>
                  <a:spcPts val="588"/>
                </a:spcAft>
                <a:defRPr/>
              </a:pPr>
              <a:r>
                <a:rPr lang="en-US" sz="2353" kern="0" dirty="0">
                  <a:solidFill>
                    <a:prstClr val="black"/>
                  </a:solidFill>
                  <a:latin typeface="Segoe UI"/>
                  <a:ea typeface="MS PGothic" pitchFamily="34" charset="-128"/>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grpSp>
      </p:grpSp>
      <p:grpSp>
        <p:nvGrpSpPr>
          <p:cNvPr id="4" name="Group 3"/>
          <p:cNvGrpSpPr/>
          <p:nvPr/>
        </p:nvGrpSpPr>
        <p:grpSpPr>
          <a:xfrm>
            <a:off x="8864257" y="4326853"/>
            <a:ext cx="2258181" cy="1786624"/>
            <a:chOff x="9042003" y="4413119"/>
            <a:chExt cx="2303462" cy="1822450"/>
          </a:xfrm>
        </p:grpSpPr>
        <p:sp>
          <p:nvSpPr>
            <p:cNvPr id="747" name="TextBox 746"/>
            <p:cNvSpPr txBox="1"/>
            <p:nvPr/>
          </p:nvSpPr>
          <p:spPr bwMode="auto">
            <a:xfrm>
              <a:off x="9118203" y="5608507"/>
              <a:ext cx="2151062"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14367">
                <a:defRPr/>
              </a:pPr>
              <a:endParaRPr lang="en-US" sz="1765" kern="0">
                <a:solidFill>
                  <a:prstClr val="black"/>
                </a:solidFill>
                <a:latin typeface="Segoe UI"/>
                <a:ea typeface="MS PGothic" pitchFamily="34" charset="-128"/>
              </a:endParaRPr>
            </a:p>
          </p:txBody>
        </p:sp>
      </p:grpSp>
    </p:spTree>
    <p:extLst>
      <p:ext uri="{BB962C8B-B14F-4D97-AF65-F5344CB8AC3E}">
        <p14:creationId xmlns:p14="http://schemas.microsoft.com/office/powerpoint/2010/main" val="1105569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80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p:tgtEl>
                                          <p:spTgt spid="356"/>
                                        </p:tgtEl>
                                        <p:attrNameLst>
                                          <p:attrName>ppt_y</p:attrName>
                                        </p:attrNameLst>
                                      </p:cBhvr>
                                      <p:tavLst>
                                        <p:tav tm="0">
                                          <p:val>
                                            <p:strVal val="#ppt_y-#ppt_h*1.125000"/>
                                          </p:val>
                                        </p:tav>
                                        <p:tav tm="100000">
                                          <p:val>
                                            <p:strVal val="#ppt_y"/>
                                          </p:val>
                                        </p:tav>
                                      </p:tavLst>
                                    </p:anim>
                                    <p:animEffect transition="in" filter="wipe(down)">
                                      <p:cBhvr>
                                        <p:cTn id="8" dur="500"/>
                                        <p:tgtEl>
                                          <p:spTgt spid="356"/>
                                        </p:tgtEl>
                                      </p:cBhvr>
                                    </p:animEffect>
                                  </p:childTnLst>
                                </p:cTn>
                              </p:par>
                              <p:par>
                                <p:cTn id="9" presetID="12" presetClass="entr" presetSubtype="1" fill="hold" grpId="0" nodeType="withEffect">
                                  <p:stCondLst>
                                    <p:cond delay="80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500"/>
                                        <p:tgtEl>
                                          <p:spTgt spid="357"/>
                                        </p:tgtEl>
                                        <p:attrNameLst>
                                          <p:attrName>ppt_y</p:attrName>
                                        </p:attrNameLst>
                                      </p:cBhvr>
                                      <p:tavLst>
                                        <p:tav tm="0">
                                          <p:val>
                                            <p:strVal val="#ppt_y-#ppt_h*1.125000"/>
                                          </p:val>
                                        </p:tav>
                                        <p:tav tm="100000">
                                          <p:val>
                                            <p:strVal val="#ppt_y"/>
                                          </p:val>
                                        </p:tav>
                                      </p:tavLst>
                                    </p:anim>
                                    <p:animEffect transition="in" filter="wipe(down)">
                                      <p:cBhvr>
                                        <p:cTn id="12" dur="500"/>
                                        <p:tgtEl>
                                          <p:spTgt spid="357"/>
                                        </p:tgtEl>
                                      </p:cBhvr>
                                    </p:animEffect>
                                  </p:childTnLst>
                                </p:cTn>
                              </p:par>
                              <p:par>
                                <p:cTn id="13" presetID="12" presetClass="entr" presetSubtype="1" fill="hold" grpId="0" nodeType="withEffect">
                                  <p:stCondLst>
                                    <p:cond delay="800"/>
                                  </p:stCondLst>
                                  <p:childTnLst>
                                    <p:set>
                                      <p:cBhvr>
                                        <p:cTn id="14" dur="1" fill="hold">
                                          <p:stCondLst>
                                            <p:cond delay="0"/>
                                          </p:stCondLst>
                                        </p:cTn>
                                        <p:tgtEl>
                                          <p:spTgt spid="358"/>
                                        </p:tgtEl>
                                        <p:attrNameLst>
                                          <p:attrName>style.visibility</p:attrName>
                                        </p:attrNameLst>
                                      </p:cBhvr>
                                      <p:to>
                                        <p:strVal val="visible"/>
                                      </p:to>
                                    </p:set>
                                    <p:anim calcmode="lin" valueType="num">
                                      <p:cBhvr additive="base">
                                        <p:cTn id="15" dur="500"/>
                                        <p:tgtEl>
                                          <p:spTgt spid="358"/>
                                        </p:tgtEl>
                                        <p:attrNameLst>
                                          <p:attrName>ppt_y</p:attrName>
                                        </p:attrNameLst>
                                      </p:cBhvr>
                                      <p:tavLst>
                                        <p:tav tm="0">
                                          <p:val>
                                            <p:strVal val="#ppt_y-#ppt_h*1.125000"/>
                                          </p:val>
                                        </p:tav>
                                        <p:tav tm="100000">
                                          <p:val>
                                            <p:strVal val="#ppt_y"/>
                                          </p:val>
                                        </p:tav>
                                      </p:tavLst>
                                    </p:anim>
                                    <p:animEffect transition="in" filter="wipe(down)">
                                      <p:cBhvr>
                                        <p:cTn id="16" dur="500"/>
                                        <p:tgtEl>
                                          <p:spTgt spid="358"/>
                                        </p:tgtEl>
                                      </p:cBhvr>
                                    </p:animEffect>
                                  </p:childTnLst>
                                </p:cTn>
                              </p:par>
                            </p:childTnLst>
                          </p:cTn>
                        </p:par>
                        <p:par>
                          <p:cTn id="17" fill="hold">
                            <p:stCondLst>
                              <p:cond delay="13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800"/>
                            </p:stCondLst>
                            <p:childTnLst>
                              <p:par>
                                <p:cTn id="22" presetID="10" presetClass="entr" presetSubtype="0" fill="hold" nodeType="afterEffect">
                                  <p:stCondLst>
                                    <p:cond delay="0"/>
                                  </p:stCondLst>
                                  <p:childTnLst>
                                    <p:set>
                                      <p:cBhvr>
                                        <p:cTn id="23" dur="1" fill="hold">
                                          <p:stCondLst>
                                            <p:cond delay="0"/>
                                          </p:stCondLst>
                                        </p:cTn>
                                        <p:tgtEl>
                                          <p:spTgt spid="729"/>
                                        </p:tgtEl>
                                        <p:attrNameLst>
                                          <p:attrName>style.visibility</p:attrName>
                                        </p:attrNameLst>
                                      </p:cBhvr>
                                      <p:to>
                                        <p:strVal val="visible"/>
                                      </p:to>
                                    </p:set>
                                    <p:animEffect transition="in" filter="fade">
                                      <p:cBhvr>
                                        <p:cTn id="24" dur="500"/>
                                        <p:tgtEl>
                                          <p:spTgt spid="729"/>
                                        </p:tgtEl>
                                      </p:cBhvr>
                                    </p:animEffect>
                                  </p:childTnLst>
                                </p:cTn>
                              </p:par>
                            </p:childTnLst>
                          </p:cTn>
                        </p:par>
                        <p:par>
                          <p:cTn id="25" fill="hold">
                            <p:stCondLst>
                              <p:cond delay="23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444324" y="2145759"/>
            <a:ext cx="4517046" cy="230465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txBox="1">
            <a:spLocks/>
          </p:cNvSpPr>
          <p:nvPr/>
        </p:nvSpPr>
        <p:spPr>
          <a:xfrm>
            <a:off x="119835" y="314983"/>
            <a:ext cx="10887516" cy="732105"/>
          </a:xfrm>
          <a:prstGeom prst="rect">
            <a:avLst/>
          </a:prstGeom>
        </p:spPr>
        <p:txBody>
          <a:bodyPr/>
          <a:lst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529" dirty="0"/>
              <a:t>Comparing Azure Cloud Services vs. Azure Service Fabric </a:t>
            </a:r>
          </a:p>
        </p:txBody>
      </p:sp>
      <p:pic>
        <p:nvPicPr>
          <p:cNvPr id="3" name="Picture 2"/>
          <p:cNvPicPr>
            <a:picLocks noChangeAspect="1"/>
          </p:cNvPicPr>
          <p:nvPr/>
        </p:nvPicPr>
        <p:blipFill>
          <a:blip r:embed="rId3"/>
          <a:stretch>
            <a:fillRect/>
          </a:stretch>
        </p:blipFill>
        <p:spPr>
          <a:xfrm>
            <a:off x="1072433" y="2052475"/>
            <a:ext cx="4651133" cy="2392662"/>
          </a:xfrm>
          <a:prstGeom prst="rect">
            <a:avLst/>
          </a:prstGeom>
        </p:spPr>
      </p:pic>
      <p:sp>
        <p:nvSpPr>
          <p:cNvPr id="4" name="Rectangle 3"/>
          <p:cNvSpPr/>
          <p:nvPr/>
        </p:nvSpPr>
        <p:spPr>
          <a:xfrm>
            <a:off x="1783139" y="1262641"/>
            <a:ext cx="2729617" cy="633625"/>
          </a:xfrm>
          <a:prstGeom prst="rect">
            <a:avLst/>
          </a:prstGeom>
        </p:spPr>
        <p:txBody>
          <a:bodyPr wrap="none">
            <a:spAutoFit/>
          </a:bodyPr>
          <a:lstStyle/>
          <a:p>
            <a:r>
              <a:rPr lang="en-US" sz="1961" b="1" dirty="0">
                <a:latin typeface="Segoe UI" panose="020B0502040204020203" pitchFamily="34" charset="0"/>
                <a:cs typeface="Segoe UI" panose="020B0502040204020203" pitchFamily="34" charset="0"/>
              </a:rPr>
              <a:t>Azure Cloud Services </a:t>
            </a:r>
          </a:p>
          <a:p>
            <a:r>
              <a:rPr lang="en-US" sz="1568" dirty="0">
                <a:latin typeface="Segoe UI" panose="020B0502040204020203" pitchFamily="34" charset="0"/>
                <a:cs typeface="Segoe UI" panose="020B0502040204020203" pitchFamily="34" charset="0"/>
              </a:rPr>
              <a:t>(Web and Worker Roles)</a:t>
            </a:r>
          </a:p>
        </p:txBody>
      </p:sp>
      <p:pic>
        <p:nvPicPr>
          <p:cNvPr id="6" name="Picture 5"/>
          <p:cNvPicPr>
            <a:picLocks noChangeAspect="1"/>
          </p:cNvPicPr>
          <p:nvPr/>
        </p:nvPicPr>
        <p:blipFill>
          <a:blip r:embed="rId4"/>
          <a:stretch>
            <a:fillRect/>
          </a:stretch>
        </p:blipFill>
        <p:spPr>
          <a:xfrm>
            <a:off x="6476222" y="2203076"/>
            <a:ext cx="4395859" cy="2143966"/>
          </a:xfrm>
          <a:prstGeom prst="rect">
            <a:avLst/>
          </a:prstGeom>
        </p:spPr>
      </p:pic>
      <p:sp>
        <p:nvSpPr>
          <p:cNvPr id="7" name="Rectangle 6"/>
          <p:cNvSpPr/>
          <p:nvPr/>
        </p:nvSpPr>
        <p:spPr>
          <a:xfrm>
            <a:off x="7515339" y="1262641"/>
            <a:ext cx="3346019" cy="633625"/>
          </a:xfrm>
          <a:prstGeom prst="rect">
            <a:avLst/>
          </a:prstGeom>
        </p:spPr>
        <p:txBody>
          <a:bodyPr wrap="none">
            <a:spAutoFit/>
          </a:bodyPr>
          <a:lstStyle/>
          <a:p>
            <a:r>
              <a:rPr lang="en-US" sz="1961" b="1" dirty="0">
                <a:latin typeface="Segoe UI" panose="020B0502040204020203" pitchFamily="34" charset="0"/>
                <a:cs typeface="Segoe UI" panose="020B0502040204020203" pitchFamily="34" charset="0"/>
              </a:rPr>
              <a:t>Azure Service Fabric</a:t>
            </a:r>
          </a:p>
          <a:p>
            <a:r>
              <a:rPr lang="en-US" sz="1568" dirty="0">
                <a:latin typeface="Segoe UI" panose="020B0502040204020203" pitchFamily="34" charset="0"/>
                <a:cs typeface="Segoe UI" panose="020B0502040204020203" pitchFamily="34" charset="0"/>
              </a:rPr>
              <a:t>(Stateless, </a:t>
            </a:r>
            <a:r>
              <a:rPr lang="en-US" sz="1568" dirty="0" err="1">
                <a:latin typeface="Segoe UI" panose="020B0502040204020203" pitchFamily="34" charset="0"/>
                <a:cs typeface="Segoe UI" panose="020B0502040204020203" pitchFamily="34" charset="0"/>
              </a:rPr>
              <a:t>stateful</a:t>
            </a:r>
            <a:r>
              <a:rPr lang="en-US" sz="1568" dirty="0">
                <a:latin typeface="Segoe UI" panose="020B0502040204020203" pitchFamily="34" charset="0"/>
                <a:cs typeface="Segoe UI" panose="020B0502040204020203" pitchFamily="34" charset="0"/>
              </a:rPr>
              <a:t> or Actor services)</a:t>
            </a:r>
          </a:p>
        </p:txBody>
      </p:sp>
      <p:cxnSp>
        <p:nvCxnSpPr>
          <p:cNvPr id="9" name="Straight Connector 8"/>
          <p:cNvCxnSpPr/>
          <p:nvPr/>
        </p:nvCxnSpPr>
        <p:spPr>
          <a:xfrm flipH="1">
            <a:off x="6017253" y="1407263"/>
            <a:ext cx="14343" cy="45179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18643" y="1455335"/>
            <a:ext cx="5495959" cy="5111118"/>
            <a:chOff x="427037" y="1484020"/>
            <a:chExt cx="5606164" cy="5213607"/>
          </a:xfrm>
        </p:grpSpPr>
        <p:sp>
          <p:nvSpPr>
            <p:cNvPr id="5" name="Text Placeholder 3"/>
            <p:cNvSpPr txBox="1">
              <a:spLocks/>
            </p:cNvSpPr>
            <p:nvPr/>
          </p:nvSpPr>
          <p:spPr>
            <a:xfrm>
              <a:off x="427037" y="4693117"/>
              <a:ext cx="5606164" cy="2004510"/>
            </a:xfrm>
            <a:prstGeom prst="rect">
              <a:avLst/>
            </a:prstGeom>
          </p:spPr>
          <p:txBody>
            <a:bodyPr vert="horz" lIns="89642" tIns="44821" rIns="89642" bIns="44821"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a:buFont typeface="Arial" panose="020B0604020202020204" pitchFamily="34" charset="0"/>
                <a:buChar char="•"/>
              </a:pPr>
              <a:r>
                <a:rPr lang="en-US" sz="1765" dirty="0">
                  <a:latin typeface="+mj-lt"/>
                </a:rPr>
                <a:t>1 role instance per VM</a:t>
              </a:r>
            </a:p>
            <a:p>
              <a:pPr marL="728314" lvl="1" indent="-280121">
                <a:buFont typeface="Arial" panose="020B0604020202020204" pitchFamily="34" charset="0"/>
                <a:buChar char="•"/>
              </a:pPr>
              <a:r>
                <a:rPr lang="en-US" sz="1765" dirty="0">
                  <a:latin typeface="+mj-lt"/>
                </a:rPr>
                <a:t>Uneven utilization</a:t>
              </a:r>
            </a:p>
            <a:p>
              <a:pPr marL="728314" lvl="1" indent="-280121">
                <a:buFont typeface="Arial" panose="020B0604020202020204" pitchFamily="34" charset="0"/>
                <a:buChar char="•"/>
              </a:pPr>
              <a:r>
                <a:rPr lang="en-US" sz="1765" dirty="0">
                  <a:latin typeface="+mj-lt"/>
                </a:rPr>
                <a:t>Low density</a:t>
              </a:r>
            </a:p>
            <a:p>
              <a:pPr marL="728314" lvl="1" indent="-280121">
                <a:buFont typeface="Arial" panose="020B0604020202020204" pitchFamily="34" charset="0"/>
                <a:buChar char="•"/>
              </a:pPr>
              <a:r>
                <a:rPr lang="en-US" sz="1765" dirty="0">
                  <a:latin typeface="+mj-lt"/>
                </a:rPr>
                <a:t>Slow deployment &amp; upgrade (bound to VM)</a:t>
              </a:r>
            </a:p>
            <a:p>
              <a:pPr marL="728314" lvl="1" indent="-280121">
                <a:buFont typeface="Arial" panose="020B0604020202020204" pitchFamily="34" charset="0"/>
                <a:buChar char="•"/>
              </a:pPr>
              <a:r>
                <a:rPr lang="en-US" sz="1765" dirty="0">
                  <a:latin typeface="+mj-lt"/>
                </a:rPr>
                <a:t>Slow scaling and failure recovery</a:t>
              </a:r>
            </a:p>
            <a:p>
              <a:pPr marL="728314" lvl="1" indent="-280121">
                <a:buFont typeface="Arial" panose="020B0604020202020204" pitchFamily="34" charset="0"/>
                <a:buChar char="•"/>
              </a:pPr>
              <a:r>
                <a:rPr lang="en-US" sz="1765" dirty="0">
                  <a:latin typeface="+mj-lt"/>
                </a:rPr>
                <a:t>Limited fault tolerance</a:t>
              </a:r>
            </a:p>
          </p:txBody>
        </p:sp>
        <p:grpSp>
          <p:nvGrpSpPr>
            <p:cNvPr id="94" name="Group 93"/>
            <p:cNvGrpSpPr/>
            <p:nvPr/>
          </p:nvGrpSpPr>
          <p:grpSpPr>
            <a:xfrm>
              <a:off x="447734" y="1484020"/>
              <a:ext cx="2112903" cy="1287488"/>
              <a:chOff x="447734" y="1484020"/>
              <a:chExt cx="2112903" cy="1287488"/>
            </a:xfrm>
          </p:grpSpPr>
          <p:sp>
            <p:nvSpPr>
              <p:cNvPr id="12" name="Hexagon 11"/>
              <p:cNvSpPr>
                <a:spLocks noChangeAspect="1"/>
              </p:cNvSpPr>
              <p:nvPr/>
            </p:nvSpPr>
            <p:spPr bwMode="auto">
              <a:xfrm>
                <a:off x="447734" y="1484020"/>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3"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1655939"/>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stCxn id="12" idx="0"/>
              </p:cNvCxnSpPr>
              <p:nvPr/>
            </p:nvCxnSpPr>
            <p:spPr>
              <a:xfrm>
                <a:off x="1133788" y="1804060"/>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p:cNvCxnSpPr>
              <p:nvPr/>
            </p:nvCxnSpPr>
            <p:spPr>
              <a:xfrm>
                <a:off x="1133788" y="1804060"/>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p:cNvCxnSpPr>
              <p:nvPr/>
            </p:nvCxnSpPr>
            <p:spPr>
              <a:xfrm>
                <a:off x="1133788" y="1804060"/>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0"/>
              </p:cNvCxnSpPr>
              <p:nvPr/>
            </p:nvCxnSpPr>
            <p:spPr>
              <a:xfrm>
                <a:off x="1133788" y="1804060"/>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p:cNvCxnSpPr>
              <p:nvPr/>
            </p:nvCxnSpPr>
            <p:spPr>
              <a:xfrm>
                <a:off x="1133788" y="1804060"/>
                <a:ext cx="478623"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a:off x="1133788" y="1804060"/>
                <a:ext cx="478623" cy="96744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97" name="Group 96"/>
          <p:cNvGrpSpPr/>
          <p:nvPr/>
        </p:nvGrpSpPr>
        <p:grpSpPr>
          <a:xfrm>
            <a:off x="6134246" y="1413637"/>
            <a:ext cx="5003386" cy="4909973"/>
            <a:chOff x="6257250" y="1431549"/>
            <a:chExt cx="5103714" cy="5008428"/>
          </a:xfrm>
        </p:grpSpPr>
        <p:sp>
          <p:nvSpPr>
            <p:cNvPr id="8" name="Text Placeholder 3"/>
            <p:cNvSpPr txBox="1">
              <a:spLocks/>
            </p:cNvSpPr>
            <p:nvPr/>
          </p:nvSpPr>
          <p:spPr>
            <a:xfrm>
              <a:off x="6257250" y="4683179"/>
              <a:ext cx="5103714" cy="1756798"/>
            </a:xfrm>
            <a:prstGeom prst="rect">
              <a:avLst/>
            </a:prstGeom>
          </p:spPr>
          <p:txBody>
            <a:bodyPr vert="horz" lIns="89642" tIns="44821" rIns="89642" bIns="44821"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a:buFont typeface="Arial" panose="020B0604020202020204" pitchFamily="34" charset="0"/>
                <a:buChar char="•"/>
              </a:pPr>
              <a:r>
                <a:rPr lang="en-US" sz="1765" dirty="0">
                  <a:latin typeface="+mj-lt"/>
                </a:rPr>
                <a:t>Many microservices per VM</a:t>
              </a:r>
            </a:p>
            <a:p>
              <a:pPr marL="728314" lvl="1" indent="-280121">
                <a:buFont typeface="Arial" panose="020B0604020202020204" pitchFamily="34" charset="0"/>
                <a:buChar char="•"/>
              </a:pPr>
              <a:r>
                <a:rPr lang="en-US" sz="1765" dirty="0">
                  <a:latin typeface="+mj-lt"/>
                </a:rPr>
                <a:t>Even Utilization (by default, customizable)</a:t>
              </a:r>
            </a:p>
            <a:p>
              <a:pPr marL="728314" lvl="1" indent="-280121">
                <a:buFont typeface="Arial" panose="020B0604020202020204" pitchFamily="34" charset="0"/>
                <a:buChar char="•"/>
              </a:pPr>
              <a:r>
                <a:rPr lang="en-US" sz="1765" dirty="0">
                  <a:latin typeface="+mj-lt"/>
                </a:rPr>
                <a:t>High density (customizable)</a:t>
              </a:r>
            </a:p>
            <a:p>
              <a:pPr marL="728314" lvl="1" indent="-280121">
                <a:buFont typeface="Arial" panose="020B0604020202020204" pitchFamily="34" charset="0"/>
                <a:buChar char="•"/>
              </a:pPr>
              <a:r>
                <a:rPr lang="en-US" sz="1765" dirty="0">
                  <a:latin typeface="+mj-lt"/>
                </a:rPr>
                <a:t>Fast deployment &amp; upgrade</a:t>
              </a:r>
            </a:p>
            <a:p>
              <a:pPr marL="728314" lvl="1" indent="-280121">
                <a:buFont typeface="Arial" panose="020B0604020202020204" pitchFamily="34" charset="0"/>
                <a:buChar char="•"/>
              </a:pPr>
              <a:r>
                <a:rPr lang="en-US" sz="1765" dirty="0">
                  <a:latin typeface="+mj-lt"/>
                </a:rPr>
                <a:t>Fast scaling of independent </a:t>
              </a:r>
              <a:r>
                <a:rPr lang="en-US" sz="1765" dirty="0" err="1">
                  <a:latin typeface="+mj-lt"/>
                </a:rPr>
                <a:t>microservices</a:t>
              </a:r>
              <a:endParaRPr lang="en-US" sz="1765" dirty="0">
                <a:latin typeface="+mj-lt"/>
              </a:endParaRPr>
            </a:p>
            <a:p>
              <a:pPr marL="728314" lvl="1" indent="-280121">
                <a:buFont typeface="Arial" panose="020B0604020202020204" pitchFamily="34" charset="0"/>
                <a:buChar char="•"/>
              </a:pPr>
              <a:r>
                <a:rPr lang="en-US" sz="1765" dirty="0">
                  <a:latin typeface="+mj-lt"/>
                </a:rPr>
                <a:t>Tunable fast fault tolerance</a:t>
              </a:r>
            </a:p>
          </p:txBody>
        </p:sp>
        <p:grpSp>
          <p:nvGrpSpPr>
            <p:cNvPr id="96" name="Group 95"/>
            <p:cNvGrpSpPr/>
            <p:nvPr/>
          </p:nvGrpSpPr>
          <p:grpSpPr>
            <a:xfrm>
              <a:off x="6447261" y="1431549"/>
              <a:ext cx="4154744" cy="2876240"/>
              <a:chOff x="6447261" y="1431549"/>
              <a:chExt cx="4154744" cy="2876240"/>
            </a:xfrm>
          </p:grpSpPr>
          <p:sp>
            <p:nvSpPr>
              <p:cNvPr id="32" name="Hexagon 31"/>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3"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Arrow Connector 33"/>
              <p:cNvCxnSpPr>
                <a:stCxn id="32"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2"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2"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2"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2"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2"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2"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2"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2"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31165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5"/>
                                        </p:tgtEl>
                                        <p:attrNameLst>
                                          <p:attrName>style.visibility</p:attrName>
                                        </p:attrNameLst>
                                      </p:cBhvr>
                                      <p:to>
                                        <p:strVal val="visible"/>
                                      </p:to>
                                    </p:set>
                                    <p:animEffect transition="in" filter="wipe(up)">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71849" y="2383171"/>
            <a:ext cx="8835645" cy="3959210"/>
            <a:chOff x="304800" y="1347661"/>
            <a:chExt cx="8229600" cy="5357939"/>
          </a:xfrm>
        </p:grpSpPr>
        <p:sp>
          <p:nvSpPr>
            <p:cNvPr id="7" name="Rounded Rectangle 6"/>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26" name="Rounded Rectangle 25"/>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p:txBody>
        </p:sp>
        <p:sp>
          <p:nvSpPr>
            <p:cNvPr id="31" name="Rounded Rectangle 30"/>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2" name="Rounded Rectangle 31"/>
            <p:cNvSpPr/>
            <p:nvPr/>
          </p:nvSpPr>
          <p:spPr>
            <a:xfrm>
              <a:off x="3398018" y="1347661"/>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4" name="Rounded Rectangle 33"/>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5" name="Rounded Rectangle 34"/>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0" name="Oval 29"/>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a:endParaRPr lang="en-US" sz="2400" dirty="0">
                <a:solidFill>
                  <a:schemeClr val="tx1"/>
                </a:solidFill>
              </a:endParaRPr>
            </a:p>
          </p:txBody>
        </p:sp>
        <p:sp>
          <p:nvSpPr>
            <p:cNvPr id="8" name="Oval 7"/>
            <p:cNvSpPr/>
            <p:nvPr/>
          </p:nvSpPr>
          <p:spPr>
            <a:xfrm>
              <a:off x="1997109" y="28579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7" name="Oval 36"/>
            <p:cNvSpPr/>
            <p:nvPr/>
          </p:nvSpPr>
          <p:spPr>
            <a:xfrm>
              <a:off x="1485900" y="5059362"/>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 </a:t>
              </a:r>
            </a:p>
          </p:txBody>
        </p:sp>
        <p:sp>
          <p:nvSpPr>
            <p:cNvPr id="38" name="Oval 37"/>
            <p:cNvSpPr/>
            <p:nvPr/>
          </p:nvSpPr>
          <p:spPr>
            <a:xfrm>
              <a:off x="4114800" y="5795728"/>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9" name="Oval 38"/>
            <p:cNvSpPr/>
            <p:nvPr/>
          </p:nvSpPr>
          <p:spPr>
            <a:xfrm>
              <a:off x="4174100" y="2319786"/>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0" name="Oval 39"/>
            <p:cNvSpPr/>
            <p:nvPr/>
          </p:nvSpPr>
          <p:spPr>
            <a:xfrm>
              <a:off x="6446854" y="30103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1" name="Oval 40"/>
            <p:cNvSpPr/>
            <p:nvPr/>
          </p:nvSpPr>
          <p:spPr>
            <a:xfrm>
              <a:off x="6446854" y="52201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grpSp>
      <p:sp>
        <p:nvSpPr>
          <p:cNvPr id="19" name="Content Placeholder 2"/>
          <p:cNvSpPr>
            <a:spLocks noGrp="1"/>
          </p:cNvSpPr>
          <p:nvPr>
            <p:ph type="body" sz="quarter" idx="10"/>
          </p:nvPr>
        </p:nvSpPr>
        <p:spPr>
          <a:xfrm>
            <a:off x="213500" y="953123"/>
            <a:ext cx="12484929" cy="1303458"/>
          </a:xfrm>
          <a:prstGeom prst="rect">
            <a:avLst/>
          </a:prstGeom>
        </p:spPr>
        <p:txBody>
          <a:bodyPr vert="horz" wrap="square" lIns="143428" tIns="89642" rIns="143428" bIns="89642" rtlCol="0">
            <a:spAutoFit/>
          </a:bodyPr>
          <a:lstStyle/>
          <a:p>
            <a:r>
              <a:rPr lang="en-US" sz="2353" dirty="0"/>
              <a:t>Set of OS instances (real or virtual) stitched together to form a pool of resources</a:t>
            </a:r>
          </a:p>
          <a:p>
            <a:r>
              <a:rPr lang="en-US" sz="2353" dirty="0"/>
              <a:t>Cluster can scale to 1000s of machines, is self repairing, and scales-up or down</a:t>
            </a:r>
          </a:p>
          <a:p>
            <a:r>
              <a:rPr lang="en-US" sz="2353" dirty="0"/>
              <a:t>Acts as environment-independent abstraction layer</a:t>
            </a:r>
          </a:p>
        </p:txBody>
      </p:sp>
      <p:sp>
        <p:nvSpPr>
          <p:cNvPr id="20" name="Title 1"/>
          <p:cNvSpPr>
            <a:spLocks noGrp="1"/>
          </p:cNvSpPr>
          <p:nvPr>
            <p:ph type="title"/>
          </p:nvPr>
        </p:nvSpPr>
        <p:spPr>
          <a:xfrm>
            <a:off x="611810" y="177106"/>
            <a:ext cx="10968387" cy="1142838"/>
          </a:xfrm>
        </p:spPr>
        <p:txBody>
          <a:bodyPr>
            <a:normAutofit/>
          </a:bodyPr>
          <a:lstStyle/>
          <a:p>
            <a:pPr lvl="1" algn="ctr" rtl="0">
              <a:spcBef>
                <a:spcPct val="0"/>
              </a:spcBef>
            </a:pPr>
            <a:br>
              <a:rPr lang="en-US" dirty="0"/>
            </a:br>
            <a:endParaRPr lang="en-US" dirty="0"/>
          </a:p>
        </p:txBody>
      </p:sp>
      <p:sp>
        <p:nvSpPr>
          <p:cNvPr id="22" name="Title 1"/>
          <p:cNvSpPr txBox="1">
            <a:spLocks/>
          </p:cNvSpPr>
          <p:nvPr/>
        </p:nvSpPr>
        <p:spPr>
          <a:xfrm>
            <a:off x="418643" y="74134"/>
            <a:ext cx="11655840" cy="899537"/>
          </a:xfrm>
          <a:prstGeom prst="rect">
            <a:avLst/>
          </a:prstGeom>
        </p:spPr>
        <p:txBody>
          <a:bodyPr vert="horz" wrap="square" lIns="143428" tIns="89642" rIns="143428" bIns="89642" rtlCol="0" anchor="t">
            <a:normAutofit fontScale="97500"/>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294" dirty="0"/>
              <a:t>Cluster</a:t>
            </a:r>
          </a:p>
        </p:txBody>
      </p:sp>
    </p:spTree>
    <p:extLst>
      <p:ext uri="{BB962C8B-B14F-4D97-AF65-F5344CB8AC3E}">
        <p14:creationId xmlns:p14="http://schemas.microsoft.com/office/powerpoint/2010/main" val="12505096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3387" y="924680"/>
            <a:ext cx="11679301" cy="1822427"/>
          </a:xfrm>
          <a:prstGeom prst="rect">
            <a:avLst/>
          </a:prstGeom>
        </p:spPr>
        <p:txBody>
          <a:bodyPr vert="horz" wrap="square" lIns="143428" tIns="89642" rIns="143428" bIns="89642" rtlCol="0">
            <a:spAutoFit/>
          </a:bodyPr>
          <a:lstStyle/>
          <a:p>
            <a:r>
              <a:rPr lang="en-US" sz="2745" dirty="0"/>
              <a:t>Services types are composed of code/</a:t>
            </a:r>
            <a:r>
              <a:rPr lang="en-US" sz="2745" dirty="0" err="1"/>
              <a:t>config</a:t>
            </a:r>
            <a:r>
              <a:rPr lang="en-US" sz="2745" dirty="0"/>
              <a:t>/data packages</a:t>
            </a:r>
          </a:p>
          <a:p>
            <a:pPr lvl="1"/>
            <a:r>
              <a:rPr lang="en-US" sz="1568" dirty="0"/>
              <a:t>Code packages define an entry point (</a:t>
            </a:r>
            <a:r>
              <a:rPr lang="en-US" sz="1568" dirty="0" err="1"/>
              <a:t>dll</a:t>
            </a:r>
            <a:r>
              <a:rPr lang="en-US" sz="1568" dirty="0"/>
              <a:t> or exe) </a:t>
            </a:r>
          </a:p>
          <a:p>
            <a:pPr lvl="1"/>
            <a:r>
              <a:rPr lang="en-US" sz="1568" dirty="0" err="1"/>
              <a:t>Config</a:t>
            </a:r>
            <a:r>
              <a:rPr lang="en-US" sz="1568" dirty="0"/>
              <a:t> packages define service specific </a:t>
            </a:r>
            <a:r>
              <a:rPr lang="en-US" sz="1568" dirty="0" err="1"/>
              <a:t>config</a:t>
            </a:r>
            <a:r>
              <a:rPr lang="en-US" sz="1568" dirty="0"/>
              <a:t> information</a:t>
            </a:r>
          </a:p>
          <a:p>
            <a:pPr lvl="1"/>
            <a:r>
              <a:rPr lang="en-US" sz="1568" dirty="0"/>
              <a:t>Data packages define static resources (</a:t>
            </a:r>
            <a:r>
              <a:rPr lang="en-US" sz="1568" dirty="0" err="1"/>
              <a:t>eg</a:t>
            </a:r>
            <a:r>
              <a:rPr lang="en-US" sz="1568" dirty="0"/>
              <a:t>. images)</a:t>
            </a:r>
          </a:p>
          <a:p>
            <a:r>
              <a:rPr lang="en-US" sz="2745" dirty="0"/>
              <a:t>Packages can be independently versioned</a:t>
            </a:r>
          </a:p>
        </p:txBody>
      </p:sp>
      <p:sp>
        <p:nvSpPr>
          <p:cNvPr id="23" name="Title 1"/>
          <p:cNvSpPr>
            <a:spLocks noGrp="1"/>
          </p:cNvSpPr>
          <p:nvPr>
            <p:ph type="title"/>
          </p:nvPr>
        </p:nvSpPr>
        <p:spPr>
          <a:xfrm>
            <a:off x="283387" y="200858"/>
            <a:ext cx="10968069" cy="747791"/>
          </a:xfrm>
        </p:spPr>
        <p:txBody>
          <a:bodyPr>
            <a:normAutofit fontScale="90000"/>
          </a:bodyPr>
          <a:lstStyle/>
          <a:p>
            <a:r>
              <a:rPr lang="en-US" dirty="0"/>
              <a:t>Service type</a:t>
            </a:r>
          </a:p>
        </p:txBody>
      </p:sp>
      <p:sp>
        <p:nvSpPr>
          <p:cNvPr id="5" name="Rectangle 4"/>
          <p:cNvSpPr/>
          <p:nvPr/>
        </p:nvSpPr>
        <p:spPr>
          <a:xfrm>
            <a:off x="4452555" y="3503702"/>
            <a:ext cx="6723186" cy="2745710"/>
          </a:xfrm>
          <a:prstGeom prst="rect">
            <a:avLst/>
          </a:prstGeom>
          <a:solidFill>
            <a:schemeClr val="tx1"/>
          </a:solidFill>
        </p:spPr>
        <p:txBody>
          <a:bodyPr wrap="square">
            <a:spAutoFit/>
          </a:bodyPr>
          <a:lstStyle/>
          <a:p>
            <a:endParaRPr lang="fr-FR" sz="1078" dirty="0">
              <a:solidFill>
                <a:srgbClr val="0000FF"/>
              </a:solidFill>
              <a:highlight>
                <a:srgbClr val="FFFFFF"/>
              </a:highlight>
              <a:latin typeface="Consolas" panose="020B0609020204030204" pitchFamily="49" charset="0"/>
            </a:endParaRPr>
          </a:p>
          <a:p>
            <a:r>
              <a:rPr lang="fr-FR" sz="1078" dirty="0">
                <a:solidFill>
                  <a:srgbClr val="0000FF"/>
                </a:solidFill>
                <a:highlight>
                  <a:srgbClr val="FFFFFF"/>
                </a:highlight>
                <a:latin typeface="Consolas" panose="020B0609020204030204" pitchFamily="49" charset="0"/>
              </a:rPr>
              <a:t>&lt;</a:t>
            </a:r>
            <a:r>
              <a:rPr lang="fr-FR" sz="1078" dirty="0" err="1">
                <a:solidFill>
                  <a:srgbClr val="A31515"/>
                </a:solidFill>
                <a:highlight>
                  <a:srgbClr val="FFFFFF"/>
                </a:highlight>
                <a:latin typeface="Consolas" panose="020B0609020204030204" pitchFamily="49" charset="0"/>
              </a:rPr>
              <a:t>ServiceManifest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Name</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err="1">
                <a:solidFill>
                  <a:srgbClr val="0000FF"/>
                </a:solidFill>
                <a:highlight>
                  <a:srgbClr val="FFFFFF"/>
                </a:highlight>
                <a:latin typeface="Consolas" panose="020B0609020204030204" pitchFamily="49" charset="0"/>
              </a:rPr>
              <a:t>QueueService</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Version</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1.0"&gt;</a:t>
            </a:r>
            <a:endParaRPr lang="fr-FR"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StatefulServiceType</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ServiceTypeName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err="1">
                <a:solidFill>
                  <a:srgbClr val="0000FF"/>
                </a:solidFill>
                <a:highlight>
                  <a:srgbClr val="FFFFFF"/>
                </a:highlight>
                <a:latin typeface="Consolas" panose="020B0609020204030204" pitchFamily="49" charset="0"/>
              </a:rPr>
              <a:t>QueueServiceType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HasPersistedState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true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de-DE" sz="1078" dirty="0">
                <a:solidFill>
                  <a:srgbClr val="0000FF"/>
                </a:solidFill>
                <a:highlight>
                  <a:srgbClr val="FFFFFF"/>
                </a:highlight>
                <a:latin typeface="Consolas" panose="020B0609020204030204" pitchFamily="49" charset="0"/>
              </a:rPr>
              <a:t>  &lt;</a:t>
            </a:r>
            <a:r>
              <a:rPr lang="de-DE" sz="1078" dirty="0">
                <a:solidFill>
                  <a:srgbClr val="A31515"/>
                </a:solidFill>
                <a:highlight>
                  <a:srgbClr val="FFFFFF"/>
                </a:highlight>
                <a:latin typeface="Consolas" panose="020B0609020204030204" pitchFamily="49" charset="0"/>
              </a:rPr>
              <a:t>CodePackage</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Name</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Code</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Version</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1.0</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&gt;</a:t>
            </a:r>
            <a:endParaRPr lang="de-DE"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r>
              <a:rPr lang="en-US" sz="1078" dirty="0">
                <a:solidFill>
                  <a:srgbClr val="000000"/>
                </a:solidFill>
                <a:highlight>
                  <a:srgbClr val="FFFFFF"/>
                </a:highlight>
                <a:latin typeface="Consolas" panose="020B0609020204030204" pitchFamily="49" charset="0"/>
              </a:rPr>
              <a:t>ServiceHost.exe</a:t>
            </a:r>
            <a:r>
              <a:rPr lang="en-US" sz="1078" dirty="0">
                <a:solidFill>
                  <a:srgbClr val="0000FF"/>
                </a:solidFill>
                <a:highlight>
                  <a:srgbClr val="FFFFFF"/>
                </a:highlight>
                <a:latin typeface="Consolas" panose="020B0609020204030204" pitchFamily="49" charset="0"/>
              </a:rPr>
              <a:t>&lt;/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CodePackage</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ConfigPackage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Config</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DataPackage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Data</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&lt;/</a:t>
            </a:r>
            <a:r>
              <a:rPr lang="en-US" sz="1078" dirty="0" err="1">
                <a:solidFill>
                  <a:srgbClr val="A31515"/>
                </a:solidFill>
                <a:highlight>
                  <a:srgbClr val="FFFFFF"/>
                </a:highlight>
                <a:latin typeface="Consolas" panose="020B0609020204030204" pitchFamily="49" charset="0"/>
              </a:rPr>
              <a:t>ServiceManifest</a:t>
            </a:r>
            <a:r>
              <a:rPr lang="en-US" sz="1078" dirty="0">
                <a:solidFill>
                  <a:srgbClr val="0000FF"/>
                </a:solidFill>
                <a:highlight>
                  <a:srgbClr val="FFFFFF"/>
                </a:highlight>
                <a:latin typeface="Consolas" panose="020B0609020204030204" pitchFamily="49" charset="0"/>
              </a:rPr>
              <a:t>&gt;</a:t>
            </a:r>
          </a:p>
          <a:p>
            <a:endParaRPr lang="en-US" sz="1078" dirty="0"/>
          </a:p>
        </p:txBody>
      </p:sp>
      <p:grpSp>
        <p:nvGrpSpPr>
          <p:cNvPr id="17" name="Group 16"/>
          <p:cNvGrpSpPr/>
          <p:nvPr/>
        </p:nvGrpSpPr>
        <p:grpSpPr>
          <a:xfrm>
            <a:off x="717451" y="3802510"/>
            <a:ext cx="3186878" cy="1942254"/>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8143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6"/>
            <a:ext cx="11653523" cy="1677599"/>
          </a:xfrm>
        </p:spPr>
        <p:txBody>
          <a:bodyPr/>
          <a:lstStyle/>
          <a:p>
            <a:r>
              <a:rPr lang="en-US" sz="3137" dirty="0"/>
              <a:t>Declarative template for creating an application</a:t>
            </a:r>
          </a:p>
          <a:p>
            <a:r>
              <a:rPr lang="en-US" sz="3137" dirty="0"/>
              <a:t>Based on a set of service types</a:t>
            </a:r>
          </a:p>
          <a:p>
            <a:r>
              <a:rPr lang="en-US" sz="3137" dirty="0"/>
              <a:t>Used for packaging, deployment, and versioning</a:t>
            </a:r>
          </a:p>
        </p:txBody>
      </p:sp>
      <p:sp>
        <p:nvSpPr>
          <p:cNvPr id="3" name="Title 2"/>
          <p:cNvSpPr>
            <a:spLocks noGrp="1"/>
          </p:cNvSpPr>
          <p:nvPr>
            <p:ph type="title"/>
          </p:nvPr>
        </p:nvSpPr>
        <p:spPr/>
        <p:txBody>
          <a:bodyPr/>
          <a:lstStyle/>
          <a:p>
            <a:r>
              <a:rPr lang="en-US" dirty="0"/>
              <a:t>Application type</a:t>
            </a:r>
          </a:p>
        </p:txBody>
      </p:sp>
      <p:sp>
        <p:nvSpPr>
          <p:cNvPr id="4" name="Rectangle 3"/>
          <p:cNvSpPr/>
          <p:nvPr/>
        </p:nvSpPr>
        <p:spPr bwMode="auto">
          <a:xfrm>
            <a:off x="4021011" y="3300274"/>
            <a:ext cx="3809805" cy="59761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Application Type A</a:t>
            </a:r>
          </a:p>
        </p:txBody>
      </p:sp>
      <p:sp>
        <p:nvSpPr>
          <p:cNvPr id="6" name="Rectangle 5"/>
          <p:cNvSpPr/>
          <p:nvPr/>
        </p:nvSpPr>
        <p:spPr bwMode="auto">
          <a:xfrm>
            <a:off x="982922" y="4698935"/>
            <a:ext cx="2465168"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4697343" y="4698935"/>
            <a:ext cx="2465168"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2</a:t>
            </a:r>
          </a:p>
        </p:txBody>
      </p:sp>
      <p:sp>
        <p:nvSpPr>
          <p:cNvPr id="8" name="Rectangle 7"/>
          <p:cNvSpPr/>
          <p:nvPr/>
        </p:nvSpPr>
        <p:spPr bwMode="auto">
          <a:xfrm>
            <a:off x="8411764" y="4698935"/>
            <a:ext cx="2465168"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3</a:t>
            </a:r>
          </a:p>
        </p:txBody>
      </p:sp>
      <p:sp>
        <p:nvSpPr>
          <p:cNvPr id="9" name="Rectangle 8"/>
          <p:cNvSpPr/>
          <p:nvPr/>
        </p:nvSpPr>
        <p:spPr bwMode="auto">
          <a:xfrm>
            <a:off x="651391"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0" name="Rectangle 9"/>
          <p:cNvSpPr/>
          <p:nvPr/>
        </p:nvSpPr>
        <p:spPr bwMode="auto">
          <a:xfrm>
            <a:off x="1738584"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1" name="Rectangle 10"/>
          <p:cNvSpPr/>
          <p:nvPr/>
        </p:nvSpPr>
        <p:spPr bwMode="auto">
          <a:xfrm>
            <a:off x="2825778" y="5410326"/>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2" name="Rectangle 11"/>
          <p:cNvSpPr/>
          <p:nvPr/>
        </p:nvSpPr>
        <p:spPr bwMode="auto">
          <a:xfrm>
            <a:off x="4369826" y="5410163"/>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3" name="Rectangle 12"/>
          <p:cNvSpPr/>
          <p:nvPr/>
        </p:nvSpPr>
        <p:spPr bwMode="auto">
          <a:xfrm>
            <a:off x="5457019" y="5410163"/>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4" name="Rectangle 13"/>
          <p:cNvSpPr/>
          <p:nvPr/>
        </p:nvSpPr>
        <p:spPr bwMode="auto">
          <a:xfrm>
            <a:off x="6544213" y="5410245"/>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5" name="Rectangle 14"/>
          <p:cNvSpPr/>
          <p:nvPr/>
        </p:nvSpPr>
        <p:spPr bwMode="auto">
          <a:xfrm>
            <a:off x="8088260" y="5405440"/>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6" name="Rectangle 15"/>
          <p:cNvSpPr/>
          <p:nvPr/>
        </p:nvSpPr>
        <p:spPr bwMode="auto">
          <a:xfrm>
            <a:off x="9175454" y="5405440"/>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7" name="Rectangle 16"/>
          <p:cNvSpPr/>
          <p:nvPr/>
        </p:nvSpPr>
        <p:spPr bwMode="auto">
          <a:xfrm>
            <a:off x="10262647" y="5405521"/>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18" name="Straight Connector 17"/>
          <p:cNvCxnSpPr/>
          <p:nvPr/>
        </p:nvCxnSpPr>
        <p:spPr>
          <a:xfrm>
            <a:off x="2207480" y="4176021"/>
            <a:ext cx="766097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5925913" y="3897891"/>
            <a:ext cx="4014" cy="8010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15506"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591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157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19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What Is </a:t>
            </a:r>
            <a:r>
              <a:rPr lang="en-US" dirty="0" err="1"/>
              <a:t>Microservice</a:t>
            </a:r>
            <a:r>
              <a:rPr lang="en-US" dirty="0"/>
              <a:t>?</a:t>
            </a:r>
          </a:p>
        </p:txBody>
      </p:sp>
    </p:spTree>
    <p:extLst>
      <p:ext uri="{BB962C8B-B14F-4D97-AF65-F5344CB8AC3E}">
        <p14:creationId xmlns:p14="http://schemas.microsoft.com/office/powerpoint/2010/main" val="424051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err="1"/>
              <a:t>Microservices</a:t>
            </a:r>
            <a:r>
              <a:rPr lang="en-US" dirty="0"/>
              <a:t> vs. Monoliths</a:t>
            </a:r>
          </a:p>
        </p:txBody>
      </p:sp>
    </p:spTree>
    <p:extLst>
      <p:ext uri="{BB962C8B-B14F-4D97-AF65-F5344CB8AC3E}">
        <p14:creationId xmlns:p14="http://schemas.microsoft.com/office/powerpoint/2010/main" val="551732702"/>
      </p:ext>
    </p:extLst>
  </p:cSld>
  <p:clrMapOvr>
    <a:masterClrMapping/>
  </p:clrMapOvr>
  <p:transition>
    <p:fade/>
  </p:transition>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879</Words>
  <Application>Microsoft Office PowerPoint</Application>
  <PresentationFormat>Widescreen</PresentationFormat>
  <Paragraphs>265</Paragraphs>
  <Slides>20</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MS PGothic</vt:lpstr>
      <vt:lpstr>Arial</vt:lpstr>
      <vt:lpstr>Blender Pro Book</vt:lpstr>
      <vt:lpstr>Calibri</vt:lpstr>
      <vt:lpstr>Consolas</vt:lpstr>
      <vt:lpstr>Courier New</vt:lpstr>
      <vt:lpstr>KodchiangUPC</vt:lpstr>
      <vt:lpstr>Segoe UI</vt:lpstr>
      <vt:lpstr>Segoe UI Black</vt:lpstr>
      <vt:lpstr>Segoe UI Light</vt:lpstr>
      <vt:lpstr>Segoe UI Semibold</vt:lpstr>
      <vt:lpstr>Times New Roman</vt:lpstr>
      <vt:lpstr>Wingdings</vt:lpstr>
      <vt:lpstr>5-30721_Build_2016_Template_Dark</vt:lpstr>
      <vt:lpstr>Azure Service Fabric Overview</vt:lpstr>
      <vt:lpstr>What Is Azure Service Fabric?</vt:lpstr>
      <vt:lpstr>Microsoft Azure Service Fabric A platform for reliable, hyperscale, microservice-based applications</vt:lpstr>
      <vt:lpstr>PowerPoint Presentation</vt:lpstr>
      <vt:lpstr> </vt:lpstr>
      <vt:lpstr>Service type</vt:lpstr>
      <vt:lpstr>Application type</vt:lpstr>
      <vt:lpstr>What Is Microservice?</vt:lpstr>
      <vt:lpstr>Microservices vs. Monoliths</vt:lpstr>
      <vt:lpstr>PowerPoint Presentation</vt:lpstr>
      <vt:lpstr>PowerPoint Presentation</vt:lpstr>
      <vt:lpstr>Microservices with Azure Service Fabric</vt:lpstr>
      <vt:lpstr>Service Fabric Microservices</vt:lpstr>
      <vt:lpstr>Handling Machine Failures</vt:lpstr>
      <vt:lpstr>Stateful Microservices - Replication</vt:lpstr>
      <vt:lpstr>Service Fabric Programming Models </vt:lpstr>
      <vt:lpstr>PowerPoint Presentation</vt:lpstr>
      <vt:lpstr>Transactionally Modifying Reliable Data</vt:lpstr>
      <vt:lpstr>PowerPoint Presentation</vt:lpstr>
      <vt:lpstr>Demo: Service Fabric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Snider</dc:creator>
  <cp:lastModifiedBy>Himanshu Desai</cp:lastModifiedBy>
  <cp:revision>20</cp:revision>
  <dcterms:created xsi:type="dcterms:W3CDTF">2016-03-11T00:25:37Z</dcterms:created>
  <dcterms:modified xsi:type="dcterms:W3CDTF">2016-05-11T19:34:28Z</dcterms:modified>
</cp:coreProperties>
</file>