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816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FD63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30229-60E1-4812-B198-8EFB4471888B}" type="datetimeFigureOut">
              <a:rPr lang="en-AU" smtClean="0"/>
              <a:t>31/10/2020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A42DA-F270-44A0-87F9-74F31F5309E2}" type="slidenum">
              <a:rPr lang="en-AU" smtClean="0"/>
              <a:t>‹#›</a:t>
            </a:fld>
            <a:endParaRPr lang="en-AU"/>
          </a:p>
        </p:txBody>
      </p:sp>
    </p:spTree>
    <p:extLst>
      <p:ext uri="{BB962C8B-B14F-4D97-AF65-F5344CB8AC3E}">
        <p14:creationId xmlns:p14="http://schemas.microsoft.com/office/powerpoint/2010/main" val="2779111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51750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29431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6854903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20656977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2783428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2588261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30990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101069922"/>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998019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857732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575788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14647353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93897822"/>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24028096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4218141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78950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7733038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407760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36046953"/>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13070924"/>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88126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858536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092433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083969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527910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65465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614512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755999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780582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250817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5853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097153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8005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08127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3993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795256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22251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5281789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2562237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90296455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2261090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32652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35484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826381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52152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60301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5649403"/>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210969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2185204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microsoft.com/office/2007/relationships/hdphoto" Target="../media/hdphoto2.wdp"/><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image" Target="../media/image16.png"/><Relationship Id="rId4" Type="http://schemas.microsoft.com/office/2007/relationships/hdphoto" Target="../media/hdphoto1.wdp"/><Relationship Id="rId9"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53" name="Rectangle 52">
            <a:extLst>
              <a:ext uri="{FF2B5EF4-FFF2-40B4-BE49-F238E27FC236}">
                <a16:creationId xmlns:a16="http://schemas.microsoft.com/office/drawing/2014/main" id="{ADF0BEC4-2BFB-4572-B0BF-7FC33A5DEB1A}"/>
              </a:ext>
            </a:extLst>
          </p:cNvPr>
          <p:cNvSpPr/>
          <p:nvPr/>
        </p:nvSpPr>
        <p:spPr>
          <a:xfrm>
            <a:off x="10269556" y="1640891"/>
            <a:ext cx="1584227" cy="3727062"/>
          </a:xfrm>
          <a:prstGeom prst="rect">
            <a:avLst/>
          </a:prstGeom>
          <a:solidFill>
            <a:schemeClr val="accent5">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Sphere</a:t>
            </a:r>
          </a:p>
        </p:txBody>
      </p:sp>
      <p:sp>
        <p:nvSpPr>
          <p:cNvPr id="54" name="Rectangle 53">
            <a:extLst>
              <a:ext uri="{FF2B5EF4-FFF2-40B4-BE49-F238E27FC236}">
                <a16:creationId xmlns:a16="http://schemas.microsoft.com/office/drawing/2014/main" id="{27051467-EC95-4AAC-9E07-83374AAB5FDF}"/>
              </a:ext>
            </a:extLst>
          </p:cNvPr>
          <p:cNvSpPr/>
          <p:nvPr/>
        </p:nvSpPr>
        <p:spPr>
          <a:xfrm>
            <a:off x="6656311" y="1640891"/>
            <a:ext cx="1435497" cy="3727062"/>
          </a:xfrm>
          <a:prstGeom prst="rect">
            <a:avLst/>
          </a:prstGeom>
          <a:solidFill>
            <a:srgbClr val="FD6363"/>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a:t>
            </a:r>
          </a:p>
        </p:txBody>
      </p:sp>
      <p:sp>
        <p:nvSpPr>
          <p:cNvPr id="55" name="Rectangle 54">
            <a:extLst>
              <a:ext uri="{FF2B5EF4-FFF2-40B4-BE49-F238E27FC236}">
                <a16:creationId xmlns:a16="http://schemas.microsoft.com/office/drawing/2014/main" id="{737AA393-4C77-4814-B97F-4F146C413A7A}"/>
              </a:ext>
            </a:extLst>
          </p:cNvPr>
          <p:cNvSpPr/>
          <p:nvPr/>
        </p:nvSpPr>
        <p:spPr>
          <a:xfrm>
            <a:off x="10423398" y="2296222"/>
            <a:ext cx="1275153" cy="96152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 twin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black"/>
                </a:solidFill>
                <a:latin typeface="Verdana" panose="020B0604030504040204" pitchFamily="34" charset="0"/>
                <a:ea typeface="Verdana" panose="020B0604030504040204" pitchFamily="34" charset="0"/>
                <a:cs typeface="Tahoma" panose="020B0604030504040204" pitchFamily="34" charset="0"/>
              </a:rPr>
              <a:t>temperature</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handler</a:t>
            </a:r>
          </a:p>
        </p:txBody>
      </p:sp>
      <p:sp>
        <p:nvSpPr>
          <p:cNvPr id="56" name="Rectangle 55">
            <a:extLst>
              <a:ext uri="{FF2B5EF4-FFF2-40B4-BE49-F238E27FC236}">
                <a16:creationId xmlns:a16="http://schemas.microsoft.com/office/drawing/2014/main" id="{41316905-DD2C-479F-B9CC-56056A82D481}"/>
              </a:ext>
            </a:extLst>
          </p:cNvPr>
          <p:cNvSpPr/>
          <p:nvPr/>
        </p:nvSpPr>
        <p:spPr>
          <a:xfrm>
            <a:off x="10423398" y="3584952"/>
            <a:ext cx="1275155" cy="40701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Change HVAC temperature</a:t>
            </a:r>
          </a:p>
        </p:txBody>
      </p:sp>
      <p:sp>
        <p:nvSpPr>
          <p:cNvPr id="57" name="Rectangle 56">
            <a:extLst>
              <a:ext uri="{FF2B5EF4-FFF2-40B4-BE49-F238E27FC236}">
                <a16:creationId xmlns:a16="http://schemas.microsoft.com/office/drawing/2014/main" id="{5C6BCCB6-5D07-4A6E-BEE9-949F31FD66EE}"/>
              </a:ext>
            </a:extLst>
          </p:cNvPr>
          <p:cNvSpPr/>
          <p:nvPr/>
        </p:nvSpPr>
        <p:spPr>
          <a:xfrm>
            <a:off x="10423398" y="4343488"/>
            <a:ext cx="1275155" cy="458311"/>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Report configuration</a:t>
            </a:r>
          </a:p>
        </p:txBody>
      </p:sp>
      <p:sp>
        <p:nvSpPr>
          <p:cNvPr id="58" name="Rectangle 57">
            <a:extLst>
              <a:ext uri="{FF2B5EF4-FFF2-40B4-BE49-F238E27FC236}">
                <a16:creationId xmlns:a16="http://schemas.microsoft.com/office/drawing/2014/main" id="{F6034658-F5E1-4F46-A761-8D21A81F28A0}"/>
              </a:ext>
            </a:extLst>
          </p:cNvPr>
          <p:cNvSpPr/>
          <p:nvPr/>
        </p:nvSpPr>
        <p:spPr>
          <a:xfrm>
            <a:off x="6801379" y="2296222"/>
            <a:ext cx="1131634" cy="96152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Update desired </a:t>
            </a:r>
            <a:r>
              <a:rPr lang="en-AU" sz="1050" kern="0" noProof="0" dirty="0">
                <a:solidFill>
                  <a:prstClr val="black"/>
                </a:solidFill>
                <a:latin typeface="Verdana" panose="020B0604030504040204" pitchFamily="34" charset="0"/>
                <a:ea typeface="Verdana" panose="020B0604030504040204" pitchFamily="34" charset="0"/>
                <a:cs typeface="Tahoma" panose="020B0604030504040204" pitchFamily="34" charset="0"/>
              </a:rPr>
              <a:t>t</a:t>
            </a: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emperature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twin</a:t>
            </a:r>
          </a:p>
        </p:txBody>
      </p:sp>
      <p:sp>
        <p:nvSpPr>
          <p:cNvPr id="59" name="Oval 58">
            <a:extLst>
              <a:ext uri="{FF2B5EF4-FFF2-40B4-BE49-F238E27FC236}">
                <a16:creationId xmlns:a16="http://schemas.microsoft.com/office/drawing/2014/main" id="{56BE4C6A-2BB0-479B-88D2-5FC9DE2F02B2}"/>
              </a:ext>
            </a:extLst>
          </p:cNvPr>
          <p:cNvSpPr/>
          <p:nvPr/>
        </p:nvSpPr>
        <p:spPr>
          <a:xfrm>
            <a:off x="7788152" y="219825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4</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0" name="Oval 59">
            <a:extLst>
              <a:ext uri="{FF2B5EF4-FFF2-40B4-BE49-F238E27FC236}">
                <a16:creationId xmlns:a16="http://schemas.microsoft.com/office/drawing/2014/main" id="{1A6EA84A-C65E-4C59-933C-39EBFDAB6AE3}"/>
              </a:ext>
            </a:extLst>
          </p:cNvPr>
          <p:cNvSpPr/>
          <p:nvPr/>
        </p:nvSpPr>
        <p:spPr>
          <a:xfrm>
            <a:off x="11560351" y="386764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6</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1" name="Oval 60">
            <a:extLst>
              <a:ext uri="{FF2B5EF4-FFF2-40B4-BE49-F238E27FC236}">
                <a16:creationId xmlns:a16="http://schemas.microsoft.com/office/drawing/2014/main" id="{E12402ED-3CA0-496F-88F7-1C4DA4073AAF}"/>
              </a:ext>
            </a:extLst>
          </p:cNvPr>
          <p:cNvSpPr/>
          <p:nvPr/>
        </p:nvSpPr>
        <p:spPr>
          <a:xfrm>
            <a:off x="11559985" y="4677472"/>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7</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62" name="Straight Arrow Connector 61">
            <a:extLst>
              <a:ext uri="{FF2B5EF4-FFF2-40B4-BE49-F238E27FC236}">
                <a16:creationId xmlns:a16="http://schemas.microsoft.com/office/drawing/2014/main" id="{B59EB95E-667F-47AF-9266-BD2918CFD203}"/>
              </a:ext>
            </a:extLst>
          </p:cNvPr>
          <p:cNvCxnSpPr>
            <a:cxnSpLocks/>
            <a:stCxn id="55" idx="2"/>
            <a:endCxn id="56" idx="0"/>
          </p:cNvCxnSpPr>
          <p:nvPr/>
        </p:nvCxnSpPr>
        <p:spPr>
          <a:xfrm>
            <a:off x="11060975" y="3257746"/>
            <a:ext cx="1" cy="327206"/>
          </a:xfrm>
          <a:prstGeom prst="straightConnector1">
            <a:avLst/>
          </a:prstGeom>
          <a:noFill/>
          <a:ln w="38100" cap="flat" cmpd="sng" algn="ctr">
            <a:solidFill>
              <a:srgbClr val="4472C4"/>
            </a:solidFill>
            <a:prstDash val="solid"/>
            <a:miter lim="800000"/>
            <a:tailEnd type="triangle"/>
          </a:ln>
          <a:effectLst/>
        </p:spPr>
      </p:cxnSp>
      <p:cxnSp>
        <p:nvCxnSpPr>
          <p:cNvPr id="63" name="Straight Arrow Connector 62">
            <a:extLst>
              <a:ext uri="{FF2B5EF4-FFF2-40B4-BE49-F238E27FC236}">
                <a16:creationId xmlns:a16="http://schemas.microsoft.com/office/drawing/2014/main" id="{5BFA4AA7-2C52-44DF-A96C-E348161BDC14}"/>
              </a:ext>
            </a:extLst>
          </p:cNvPr>
          <p:cNvCxnSpPr>
            <a:cxnSpLocks/>
            <a:stCxn id="56" idx="2"/>
            <a:endCxn id="57" idx="0"/>
          </p:cNvCxnSpPr>
          <p:nvPr/>
        </p:nvCxnSpPr>
        <p:spPr>
          <a:xfrm>
            <a:off x="11060976" y="3991966"/>
            <a:ext cx="0" cy="351522"/>
          </a:xfrm>
          <a:prstGeom prst="straightConnector1">
            <a:avLst/>
          </a:prstGeom>
          <a:noFill/>
          <a:ln w="38100" cap="flat" cmpd="sng" algn="ctr">
            <a:solidFill>
              <a:srgbClr val="4472C4"/>
            </a:solidFill>
            <a:prstDash val="solid"/>
            <a:miter lim="800000"/>
            <a:tailEnd type="triangle"/>
          </a:ln>
          <a:effectLst/>
        </p:spPr>
      </p:cxnSp>
      <p:sp>
        <p:nvSpPr>
          <p:cNvPr id="64" name="Rectangle 63">
            <a:extLst>
              <a:ext uri="{FF2B5EF4-FFF2-40B4-BE49-F238E27FC236}">
                <a16:creationId xmlns:a16="http://schemas.microsoft.com/office/drawing/2014/main" id="{4412024A-277C-45A0-837A-49D0779D3523}"/>
              </a:ext>
            </a:extLst>
          </p:cNvPr>
          <p:cNvSpPr/>
          <p:nvPr/>
        </p:nvSpPr>
        <p:spPr>
          <a:xfrm>
            <a:off x="8388916" y="1640891"/>
            <a:ext cx="1588551" cy="3727062"/>
          </a:xfrm>
          <a:prstGeom prst="rect">
            <a:avLst/>
          </a:prstGeom>
          <a:solidFill>
            <a:schemeClr val="accent4">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 Device Twin</a:t>
            </a:r>
          </a:p>
        </p:txBody>
      </p:sp>
      <p:sp>
        <p:nvSpPr>
          <p:cNvPr id="65" name="Oval 64">
            <a:extLst>
              <a:ext uri="{FF2B5EF4-FFF2-40B4-BE49-F238E27FC236}">
                <a16:creationId xmlns:a16="http://schemas.microsoft.com/office/drawing/2014/main" id="{D6C8E97A-C6B1-4833-BD03-1036970633E9}"/>
              </a:ext>
            </a:extLst>
          </p:cNvPr>
          <p:cNvSpPr/>
          <p:nvPr/>
        </p:nvSpPr>
        <p:spPr>
          <a:xfrm>
            <a:off x="11565171" y="312212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5</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8" name="Rectangle 67">
            <a:extLst>
              <a:ext uri="{FF2B5EF4-FFF2-40B4-BE49-F238E27FC236}">
                <a16:creationId xmlns:a16="http://schemas.microsoft.com/office/drawing/2014/main" id="{8005BA36-018B-4F25-B5F6-76ED1BB0E9D9}"/>
              </a:ext>
            </a:extLst>
          </p:cNvPr>
          <p:cNvSpPr/>
          <p:nvPr/>
        </p:nvSpPr>
        <p:spPr>
          <a:xfrm>
            <a:off x="8540220" y="2361049"/>
            <a:ext cx="1295349" cy="830176"/>
          </a:xfrm>
          <a:prstGeom prst="rect">
            <a:avLst/>
          </a:prstGeom>
          <a:solidFill>
            <a:srgbClr val="A9D18E"/>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effectLst/>
                <a:uLnTx/>
                <a:uFillTx/>
                <a:latin typeface="Verdana" panose="020B0604030504040204" pitchFamily="34" charset="0"/>
                <a:ea typeface="Verdana" panose="020B0604030504040204" pitchFamily="34" charset="0"/>
                <a:cs typeface="Tahoma" panose="020B0604030504040204" pitchFamily="34" charset="0"/>
              </a:rPr>
              <a:t>Properties.Desired</a:t>
            </a:r>
            <a:endParaRPr kumimoji="0" lang="en-AU" sz="800" b="0" i="0" u="none" strike="noStrike" kern="0" cap="none" spc="0" normalizeH="0" baseline="0" noProof="0" dirty="0">
              <a:ln>
                <a:noFill/>
              </a:ln>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9" name="TextBox 68">
            <a:extLst>
              <a:ext uri="{FF2B5EF4-FFF2-40B4-BE49-F238E27FC236}">
                <a16:creationId xmlns:a16="http://schemas.microsoft.com/office/drawing/2014/main" id="{F76E2FC2-D140-45CC-ABE9-1EE8D57A8E8E}"/>
              </a:ext>
            </a:extLst>
          </p:cNvPr>
          <p:cNvSpPr txBox="1"/>
          <p:nvPr/>
        </p:nvSpPr>
        <p:spPr>
          <a:xfrm>
            <a:off x="8720024" y="2653026"/>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 Doc</a:t>
            </a:r>
          </a:p>
        </p:txBody>
      </p:sp>
      <p:sp>
        <p:nvSpPr>
          <p:cNvPr id="70" name="Rectangle 69">
            <a:extLst>
              <a:ext uri="{FF2B5EF4-FFF2-40B4-BE49-F238E27FC236}">
                <a16:creationId xmlns:a16="http://schemas.microsoft.com/office/drawing/2014/main" id="{A3612737-2893-492F-83AB-078F4974B26A}"/>
              </a:ext>
            </a:extLst>
          </p:cNvPr>
          <p:cNvSpPr/>
          <p:nvPr/>
        </p:nvSpPr>
        <p:spPr>
          <a:xfrm>
            <a:off x="8540220" y="4151933"/>
            <a:ext cx="1295349" cy="830176"/>
          </a:xfrm>
          <a:prstGeom prst="rect">
            <a:avLst/>
          </a:prstGeom>
          <a:solidFill>
            <a:srgbClr val="A9D18E"/>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effectLst/>
                <a:uLnTx/>
                <a:uFillTx/>
                <a:latin typeface="Verdana" panose="020B0604030504040204" pitchFamily="34" charset="0"/>
                <a:ea typeface="Verdana" panose="020B0604030504040204" pitchFamily="34" charset="0"/>
                <a:cs typeface="Tahoma" panose="020B0604030504040204" pitchFamily="34" charset="0"/>
              </a:rPr>
              <a:t>Properties.Reported</a:t>
            </a:r>
            <a:endParaRPr kumimoji="0" lang="en-AU" sz="800" b="0" i="0" u="none" strike="noStrike" kern="0" cap="none" spc="0" normalizeH="0" baseline="0" noProof="0" dirty="0">
              <a:ln>
                <a:noFill/>
              </a:ln>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8729185" y="4443910"/>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 Doc</a:t>
            </a:r>
          </a:p>
        </p:txBody>
      </p:sp>
      <p:cxnSp>
        <p:nvCxnSpPr>
          <p:cNvPr id="72" name="Straight Arrow Connector 71">
            <a:extLst>
              <a:ext uri="{FF2B5EF4-FFF2-40B4-BE49-F238E27FC236}">
                <a16:creationId xmlns:a16="http://schemas.microsoft.com/office/drawing/2014/main" id="{D9D5E46E-C415-4133-9325-8AD091C96BC4}"/>
              </a:ext>
            </a:extLst>
          </p:cNvPr>
          <p:cNvCxnSpPr>
            <a:cxnSpLocks/>
            <a:stCxn id="58" idx="3"/>
            <a:endCxn id="68" idx="1"/>
          </p:cNvCxnSpPr>
          <p:nvPr/>
        </p:nvCxnSpPr>
        <p:spPr>
          <a:xfrm flipV="1">
            <a:off x="7933013" y="2776137"/>
            <a:ext cx="607207" cy="847"/>
          </a:xfrm>
          <a:prstGeom prst="straightConnector1">
            <a:avLst/>
          </a:prstGeom>
          <a:noFill/>
          <a:ln w="38100" cap="flat" cmpd="sng" algn="ctr">
            <a:solidFill>
              <a:srgbClr val="4472C4"/>
            </a:solidFill>
            <a:prstDash val="solid"/>
            <a:miter lim="800000"/>
            <a:tailEnd type="triangle"/>
          </a:ln>
          <a:effectLst/>
        </p:spPr>
      </p:cxnSp>
      <p:cxnSp>
        <p:nvCxnSpPr>
          <p:cNvPr id="73" name="Straight Arrow Connector 72">
            <a:extLst>
              <a:ext uri="{FF2B5EF4-FFF2-40B4-BE49-F238E27FC236}">
                <a16:creationId xmlns:a16="http://schemas.microsoft.com/office/drawing/2014/main" id="{7A7CFC2B-B2A6-49FB-8E40-0FA5DBFB32A9}"/>
              </a:ext>
            </a:extLst>
          </p:cNvPr>
          <p:cNvCxnSpPr>
            <a:cxnSpLocks/>
            <a:stCxn id="68" idx="3"/>
            <a:endCxn id="55" idx="1"/>
          </p:cNvCxnSpPr>
          <p:nvPr/>
        </p:nvCxnSpPr>
        <p:spPr>
          <a:xfrm>
            <a:off x="9835569" y="2776137"/>
            <a:ext cx="587829" cy="847"/>
          </a:xfrm>
          <a:prstGeom prst="straightConnector1">
            <a:avLst/>
          </a:prstGeom>
          <a:noFill/>
          <a:ln w="38100" cap="flat" cmpd="sng" algn="ctr">
            <a:solidFill>
              <a:srgbClr val="4472C4"/>
            </a:solidFill>
            <a:prstDash val="solid"/>
            <a:miter lim="800000"/>
            <a:tailEnd type="triangle"/>
          </a:ln>
          <a:effectLst/>
        </p:spPr>
      </p:cxnSp>
      <p:cxnSp>
        <p:nvCxnSpPr>
          <p:cNvPr id="74" name="Straight Arrow Connector 73">
            <a:extLst>
              <a:ext uri="{FF2B5EF4-FFF2-40B4-BE49-F238E27FC236}">
                <a16:creationId xmlns:a16="http://schemas.microsoft.com/office/drawing/2014/main" id="{381C368F-AE56-478F-BB9D-87DB6EEFF508}"/>
              </a:ext>
            </a:extLst>
          </p:cNvPr>
          <p:cNvCxnSpPr>
            <a:cxnSpLocks/>
            <a:stCxn id="57" idx="1"/>
            <a:endCxn id="71" idx="3"/>
          </p:cNvCxnSpPr>
          <p:nvPr/>
        </p:nvCxnSpPr>
        <p:spPr>
          <a:xfrm flipH="1" flipV="1">
            <a:off x="9666987" y="4567021"/>
            <a:ext cx="756411" cy="5623"/>
          </a:xfrm>
          <a:prstGeom prst="straightConnector1">
            <a:avLst/>
          </a:prstGeom>
          <a:noFill/>
          <a:ln w="38100" cap="flat" cmpd="sng" algn="ctr">
            <a:solidFill>
              <a:srgbClr val="4472C4"/>
            </a:solidFill>
            <a:prstDash val="solid"/>
            <a:miter lim="800000"/>
            <a:tailEnd type="triangle"/>
          </a:ln>
          <a:effectLst/>
        </p:spPr>
      </p:cxn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8802237" y="561293"/>
            <a:ext cx="761908" cy="876194"/>
          </a:xfrm>
          <a:prstGeom prst="rect">
            <a:avLst/>
          </a:prstGeom>
          <a:effectLst>
            <a:outerShdw blurRad="50800" dist="38100" dir="2700000" algn="tl" rotWithShape="0">
              <a:prstClr val="black">
                <a:alpha val="40000"/>
              </a:prstClr>
            </a:outerShdw>
          </a:effectLst>
        </p:spPr>
      </p:pic>
      <p:pic>
        <p:nvPicPr>
          <p:cNvPr id="96" name="Picture 95" descr="Reekoh | Plugins">
            <a:extLst>
              <a:ext uri="{FF2B5EF4-FFF2-40B4-BE49-F238E27FC236}">
                <a16:creationId xmlns:a16="http://schemas.microsoft.com/office/drawing/2014/main" id="{CDCCC241-5601-453D-A842-1C484B9CF4CE}"/>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6890974" y="510293"/>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40071" y="541374"/>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4785188" y="1640891"/>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4956272" y="2311066"/>
            <a:ext cx="1242647" cy="260058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Update</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black"/>
                </a:solidFill>
                <a:latin typeface="Verdana" panose="020B0604030504040204" pitchFamily="34" charset="0"/>
                <a:ea typeface="Verdana" panose="020B0604030504040204" pitchFamily="34" charset="0"/>
                <a:cs typeface="Tahoma" panose="020B0604030504040204" pitchFamily="34" charset="0"/>
              </a:rPr>
              <a:t>temperature</a:t>
            </a:r>
            <a:endPar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Property</a:t>
            </a:r>
          </a:p>
        </p:txBody>
      </p:sp>
      <p:cxnSp>
        <p:nvCxnSpPr>
          <p:cNvPr id="32" name="Straight Arrow Connector 31">
            <a:extLst>
              <a:ext uri="{FF2B5EF4-FFF2-40B4-BE49-F238E27FC236}">
                <a16:creationId xmlns:a16="http://schemas.microsoft.com/office/drawing/2014/main" id="{3B81D555-A38B-44F0-825D-1DADC884AFAE}"/>
              </a:ext>
            </a:extLst>
          </p:cNvPr>
          <p:cNvCxnSpPr>
            <a:cxnSpLocks/>
            <a:stCxn id="58" idx="1"/>
          </p:cNvCxnSpPr>
          <p:nvPr/>
        </p:nvCxnSpPr>
        <p:spPr>
          <a:xfrm flipH="1">
            <a:off x="6198919" y="2776984"/>
            <a:ext cx="602460"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35" name="TextBox 34">
            <a:extLst>
              <a:ext uri="{FF2B5EF4-FFF2-40B4-BE49-F238E27FC236}">
                <a16:creationId xmlns:a16="http://schemas.microsoft.com/office/drawing/2014/main" id="{14DDDD74-F43B-4E2C-8F6A-9657BD1E765A}"/>
              </a:ext>
            </a:extLst>
          </p:cNvPr>
          <p:cNvSpPr txBox="1"/>
          <p:nvPr/>
        </p:nvSpPr>
        <p:spPr>
          <a:xfrm>
            <a:off x="5556642" y="4350414"/>
            <a:ext cx="681832"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Query Device Twin</a:t>
            </a: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5137659" y="532675"/>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C4704B70-6D45-413E-A194-E21001C7378F}"/>
              </a:ext>
            </a:extLst>
          </p:cNvPr>
          <p:cNvSpPr/>
          <p:nvPr/>
        </p:nvSpPr>
        <p:spPr>
          <a:xfrm>
            <a:off x="6059331" y="219825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3</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75" name="Straight Arrow Connector 74">
            <a:extLst>
              <a:ext uri="{FF2B5EF4-FFF2-40B4-BE49-F238E27FC236}">
                <a16:creationId xmlns:a16="http://schemas.microsoft.com/office/drawing/2014/main" id="{85EAF4E5-0BAB-48FB-8EA9-CF9901AA3326}"/>
              </a:ext>
            </a:extLst>
          </p:cNvPr>
          <p:cNvCxnSpPr>
            <a:cxnSpLocks/>
            <a:endCxn id="70" idx="1"/>
          </p:cNvCxnSpPr>
          <p:nvPr/>
        </p:nvCxnSpPr>
        <p:spPr>
          <a:xfrm>
            <a:off x="6198919" y="4567020"/>
            <a:ext cx="2341301" cy="1"/>
          </a:xfrm>
          <a:prstGeom prst="straightConnector1">
            <a:avLst/>
          </a:prstGeom>
          <a:noFill/>
          <a:ln w="38100" cap="flat" cmpd="sng" algn="ctr">
            <a:solidFill>
              <a:srgbClr val="4472C4"/>
            </a:solidFill>
            <a:prstDash val="solid"/>
            <a:miter lim="800000"/>
            <a:tailEnd type="triangle"/>
          </a:ln>
          <a:effectLst/>
        </p:spPr>
      </p:cxnSp>
      <p:sp>
        <p:nvSpPr>
          <p:cNvPr id="76" name="Oval 75">
            <a:extLst>
              <a:ext uri="{FF2B5EF4-FFF2-40B4-BE49-F238E27FC236}">
                <a16:creationId xmlns:a16="http://schemas.microsoft.com/office/drawing/2014/main" id="{FA171BA4-28A3-4DEF-94E1-2C6806F8D72A}"/>
              </a:ext>
            </a:extLst>
          </p:cNvPr>
          <p:cNvSpPr/>
          <p:nvPr/>
        </p:nvSpPr>
        <p:spPr>
          <a:xfrm>
            <a:off x="6059331" y="476152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8</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pic>
        <p:nvPicPr>
          <p:cNvPr id="2" name="Picture 2" descr="Things I Learnt in My First Azure Functions Project">
            <a:extLst>
              <a:ext uri="{FF2B5EF4-FFF2-40B4-BE49-F238E27FC236}">
                <a16:creationId xmlns:a16="http://schemas.microsoft.com/office/drawing/2014/main" id="{05F01EE1-5889-472F-867B-BE28BB00AF41}"/>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6300" r="11300"/>
          <a:stretch/>
        </p:blipFill>
        <p:spPr bwMode="auto">
          <a:xfrm>
            <a:off x="2980561" y="531215"/>
            <a:ext cx="1010308" cy="9363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77BBEFF-4F23-49EB-839F-AECA194BAEDD}"/>
              </a:ext>
            </a:extLst>
          </p:cNvPr>
          <p:cNvPicPr>
            <a:picLocks noChangeAspect="1"/>
          </p:cNvPicPr>
          <p:nvPr/>
        </p:nvPicPr>
        <p:blipFill rotWithShape="1">
          <a:blip r:embed="rId11"/>
          <a:srcRect t="1" r="35147" b="-12581"/>
          <a:stretch/>
        </p:blipFill>
        <p:spPr>
          <a:xfrm>
            <a:off x="2474189" y="1876458"/>
            <a:ext cx="2023052" cy="2988635"/>
          </a:xfrm>
          <a:prstGeom prst="rect">
            <a:avLst/>
          </a:prstGeom>
        </p:spPr>
      </p:pic>
      <p:pic>
        <p:nvPicPr>
          <p:cNvPr id="6" name="Picture 12" descr="Archiving Data with Azure Blob Storage Archive Tier and PowerShell ...">
            <a:extLst>
              <a:ext uri="{FF2B5EF4-FFF2-40B4-BE49-F238E27FC236}">
                <a16:creationId xmlns:a16="http://schemas.microsoft.com/office/drawing/2014/main" id="{6090DDF5-6A0A-4F3C-BD35-8241BDD8EF2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r="54580"/>
          <a:stretch/>
        </p:blipFill>
        <p:spPr bwMode="auto">
          <a:xfrm>
            <a:off x="822836" y="648325"/>
            <a:ext cx="826616" cy="7021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C37C57E-A4DF-4A08-A2F7-45C42C9FFC18}"/>
              </a:ext>
            </a:extLst>
          </p:cNvPr>
          <p:cNvPicPr>
            <a:picLocks noChangeAspect="1"/>
          </p:cNvPicPr>
          <p:nvPr/>
        </p:nvPicPr>
        <p:blipFill rotWithShape="1">
          <a:blip r:embed="rId13"/>
          <a:srcRect r="62073"/>
          <a:stretch/>
        </p:blipFill>
        <p:spPr>
          <a:xfrm>
            <a:off x="223027" y="1924683"/>
            <a:ext cx="2026234" cy="2394881"/>
          </a:xfrm>
          <a:prstGeom prst="rect">
            <a:avLst/>
          </a:prstGeom>
        </p:spPr>
      </p:pic>
      <p:cxnSp>
        <p:nvCxnSpPr>
          <p:cNvPr id="46" name="Straight Arrow Connector 45">
            <a:extLst>
              <a:ext uri="{FF2B5EF4-FFF2-40B4-BE49-F238E27FC236}">
                <a16:creationId xmlns:a16="http://schemas.microsoft.com/office/drawing/2014/main" id="{9E5F8826-8822-455E-AAB8-E951D0143660}"/>
              </a:ext>
            </a:extLst>
          </p:cNvPr>
          <p:cNvCxnSpPr>
            <a:cxnSpLocks/>
          </p:cNvCxnSpPr>
          <p:nvPr/>
        </p:nvCxnSpPr>
        <p:spPr>
          <a:xfrm flipH="1">
            <a:off x="2172959" y="3122123"/>
            <a:ext cx="301230" cy="0"/>
          </a:xfrm>
          <a:prstGeom prst="straightConnector1">
            <a:avLst/>
          </a:prstGeom>
          <a:noFill/>
          <a:ln w="38100" cap="flat" cmpd="sng" algn="ctr">
            <a:solidFill>
              <a:srgbClr val="4472C4"/>
            </a:solidFill>
            <a:prstDash val="solid"/>
            <a:miter lim="800000"/>
            <a:headEnd type="triangle" w="med" len="med"/>
            <a:tailEnd type="none" w="med" len="med"/>
          </a:ln>
          <a:effectLst/>
        </p:spPr>
      </p:cxnSp>
      <p:cxnSp>
        <p:nvCxnSpPr>
          <p:cNvPr id="48" name="Straight Arrow Connector 47">
            <a:extLst>
              <a:ext uri="{FF2B5EF4-FFF2-40B4-BE49-F238E27FC236}">
                <a16:creationId xmlns:a16="http://schemas.microsoft.com/office/drawing/2014/main" id="{F0A54ACB-B49A-44C8-BB6E-5241080FB325}"/>
              </a:ext>
            </a:extLst>
          </p:cNvPr>
          <p:cNvCxnSpPr>
            <a:cxnSpLocks/>
          </p:cNvCxnSpPr>
          <p:nvPr/>
        </p:nvCxnSpPr>
        <p:spPr>
          <a:xfrm flipH="1">
            <a:off x="4497241" y="3123618"/>
            <a:ext cx="459031"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11" name="TextBox 10">
            <a:extLst>
              <a:ext uri="{FF2B5EF4-FFF2-40B4-BE49-F238E27FC236}">
                <a16:creationId xmlns:a16="http://schemas.microsoft.com/office/drawing/2014/main" id="{02AF5A2A-9EA0-48A0-BCC0-7A1722A28A91}"/>
              </a:ext>
            </a:extLst>
          </p:cNvPr>
          <p:cNvSpPr txBox="1"/>
          <p:nvPr/>
        </p:nvSpPr>
        <p:spPr>
          <a:xfrm>
            <a:off x="223027" y="5646469"/>
            <a:ext cx="2251162" cy="600164"/>
          </a:xfrm>
          <a:prstGeom prst="rect">
            <a:avLst/>
          </a:prstGeom>
          <a:noFill/>
        </p:spPr>
        <p:txBody>
          <a:bodyPr wrap="square" rtlCol="0">
            <a:spAutoFit/>
          </a:bodyPr>
          <a:lstStyle/>
          <a:p>
            <a:r>
              <a:rPr lang="en-AU" sz="1100" dirty="0"/>
              <a:t>Azure Storage Static Website HTML/JavaScript page calls Azure Function HTTP Trigger</a:t>
            </a:r>
          </a:p>
        </p:txBody>
      </p:sp>
      <p:sp>
        <p:nvSpPr>
          <p:cNvPr id="12" name="TextBox 11">
            <a:extLst>
              <a:ext uri="{FF2B5EF4-FFF2-40B4-BE49-F238E27FC236}">
                <a16:creationId xmlns:a16="http://schemas.microsoft.com/office/drawing/2014/main" id="{236A0B0D-FE8C-430E-B77B-F93696EFB504}"/>
              </a:ext>
            </a:extLst>
          </p:cNvPr>
          <p:cNvSpPr txBox="1"/>
          <p:nvPr/>
        </p:nvSpPr>
        <p:spPr>
          <a:xfrm>
            <a:off x="2479550" y="5646469"/>
            <a:ext cx="2017692" cy="600164"/>
          </a:xfrm>
          <a:prstGeom prst="rect">
            <a:avLst/>
          </a:prstGeom>
          <a:noFill/>
        </p:spPr>
        <p:txBody>
          <a:bodyPr wrap="square" rtlCol="0">
            <a:spAutoFit/>
          </a:bodyPr>
          <a:lstStyle/>
          <a:p>
            <a:r>
              <a:rPr lang="en-AU" sz="1100" dirty="0"/>
              <a:t>Azure Function invokes IoT Central Update Property REST API</a:t>
            </a:r>
          </a:p>
        </p:txBody>
      </p:sp>
      <p:sp>
        <p:nvSpPr>
          <p:cNvPr id="13" name="TextBox 12">
            <a:extLst>
              <a:ext uri="{FF2B5EF4-FFF2-40B4-BE49-F238E27FC236}">
                <a16:creationId xmlns:a16="http://schemas.microsoft.com/office/drawing/2014/main" id="{E347D9C0-347B-41BA-BD55-080858D94A92}"/>
              </a:ext>
            </a:extLst>
          </p:cNvPr>
          <p:cNvSpPr txBox="1"/>
          <p:nvPr/>
        </p:nvSpPr>
        <p:spPr>
          <a:xfrm>
            <a:off x="4726757" y="5646469"/>
            <a:ext cx="1667100" cy="938719"/>
          </a:xfrm>
          <a:prstGeom prst="rect">
            <a:avLst/>
          </a:prstGeom>
          <a:noFill/>
        </p:spPr>
        <p:txBody>
          <a:bodyPr wrap="square" rtlCol="0">
            <a:spAutoFit/>
          </a:bodyPr>
          <a:lstStyle/>
          <a:p>
            <a:r>
              <a:rPr lang="en-AU" sz="1100" dirty="0"/>
              <a:t>Azure IoT Central requests Azure IoT Hub to send “desired temperature” device twin</a:t>
            </a:r>
          </a:p>
        </p:txBody>
      </p:sp>
      <p:sp>
        <p:nvSpPr>
          <p:cNvPr id="14" name="TextBox 13">
            <a:extLst>
              <a:ext uri="{FF2B5EF4-FFF2-40B4-BE49-F238E27FC236}">
                <a16:creationId xmlns:a16="http://schemas.microsoft.com/office/drawing/2014/main" id="{9B7B4803-58B2-474D-BDED-9F0A340BB2DC}"/>
              </a:ext>
            </a:extLst>
          </p:cNvPr>
          <p:cNvSpPr txBox="1"/>
          <p:nvPr/>
        </p:nvSpPr>
        <p:spPr>
          <a:xfrm>
            <a:off x="10269556" y="5646469"/>
            <a:ext cx="1584227" cy="769441"/>
          </a:xfrm>
          <a:prstGeom prst="rect">
            <a:avLst/>
          </a:prstGeom>
          <a:noFill/>
        </p:spPr>
        <p:txBody>
          <a:bodyPr wrap="square" rtlCol="0">
            <a:spAutoFit/>
          </a:bodyPr>
          <a:lstStyle/>
          <a:p>
            <a:r>
              <a:rPr lang="en-AU" sz="1100" dirty="0"/>
              <a:t>Azure Sphere implements HVAC actions and reports state</a:t>
            </a:r>
          </a:p>
        </p:txBody>
      </p:sp>
      <p:sp>
        <p:nvSpPr>
          <p:cNvPr id="16" name="TextBox 15">
            <a:extLst>
              <a:ext uri="{FF2B5EF4-FFF2-40B4-BE49-F238E27FC236}">
                <a16:creationId xmlns:a16="http://schemas.microsoft.com/office/drawing/2014/main" id="{4E86CA0D-9035-4963-A711-706CBE068AA6}"/>
              </a:ext>
            </a:extLst>
          </p:cNvPr>
          <p:cNvSpPr txBox="1"/>
          <p:nvPr/>
        </p:nvSpPr>
        <p:spPr>
          <a:xfrm>
            <a:off x="6623371" y="5646469"/>
            <a:ext cx="3354095" cy="600164"/>
          </a:xfrm>
          <a:prstGeom prst="rect">
            <a:avLst/>
          </a:prstGeom>
          <a:noFill/>
        </p:spPr>
        <p:txBody>
          <a:bodyPr wrap="square" rtlCol="0">
            <a:spAutoFit/>
          </a:bodyPr>
          <a:lstStyle/>
          <a:p>
            <a:r>
              <a:rPr lang="en-AU" sz="1100" dirty="0"/>
              <a:t>Azure IoT Hub updates device twin and sends device twin message to Azure Sphere HVAC control device</a:t>
            </a:r>
          </a:p>
        </p:txBody>
      </p:sp>
      <p:sp>
        <p:nvSpPr>
          <p:cNvPr id="45" name="Oval 44">
            <a:extLst>
              <a:ext uri="{FF2B5EF4-FFF2-40B4-BE49-F238E27FC236}">
                <a16:creationId xmlns:a16="http://schemas.microsoft.com/office/drawing/2014/main" id="{573E048C-8320-4528-9C20-D3C7AEAD1714}"/>
              </a:ext>
            </a:extLst>
          </p:cNvPr>
          <p:cNvSpPr/>
          <p:nvPr/>
        </p:nvSpPr>
        <p:spPr>
          <a:xfrm>
            <a:off x="2176784" y="277613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1</a:t>
            </a:r>
          </a:p>
        </p:txBody>
      </p:sp>
      <p:sp>
        <p:nvSpPr>
          <p:cNvPr id="47" name="Oval 46">
            <a:extLst>
              <a:ext uri="{FF2B5EF4-FFF2-40B4-BE49-F238E27FC236}">
                <a16:creationId xmlns:a16="http://schemas.microsoft.com/office/drawing/2014/main" id="{8B448E20-A542-475A-89BB-252786D632E2}"/>
              </a:ext>
            </a:extLst>
          </p:cNvPr>
          <p:cNvSpPr/>
          <p:nvPr/>
        </p:nvSpPr>
        <p:spPr>
          <a:xfrm>
            <a:off x="4501243" y="277613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animBg="1"/>
      <p:bldP spid="61" grpId="0" animBg="1"/>
      <p:bldP spid="65" grpId="0" animBg="1"/>
      <p:bldP spid="35" grpId="0"/>
      <p:bldP spid="37" grpId="0" animBg="1"/>
      <p:bldP spid="76" grpId="0" animBg="1"/>
      <p:bldP spid="45" grpId="0" animBg="1"/>
      <p:bldP spid="47" grpId="0" animBg="1"/>
    </p:bldLst>
  </p:timing>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121</Words>
  <Application>Microsoft Office PowerPoint</Application>
  <PresentationFormat>Widescreen</PresentationFormat>
  <Paragraphs>34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Consolas</vt:lpstr>
      <vt:lpstr>Segoe UI</vt:lpstr>
      <vt:lpstr>Segoe UI Semibold</vt:lpstr>
      <vt:lpstr>Verdana</vt:lpstr>
      <vt:lpstr>Wingdings</vt:lpstr>
      <vt:lpstr>Microsoft_Learn_White_Template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 (DEVELOPER RELATIONS)</dc:creator>
  <cp:lastModifiedBy>Dave Glover</cp:lastModifiedBy>
  <cp:revision>34</cp:revision>
  <dcterms:created xsi:type="dcterms:W3CDTF">2020-07-06T04:56:38Z</dcterms:created>
  <dcterms:modified xsi:type="dcterms:W3CDTF">2020-10-31T11:00:29Z</dcterms:modified>
</cp:coreProperties>
</file>