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076138166" r:id="rId2"/>
    <p:sldId id="207613816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A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78" y="108"/>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828106-0F01-44B1-A1A8-4C810F1279DB}" type="datetimeFigureOut">
              <a:rPr lang="en-AU" smtClean="0"/>
              <a:t>2/11/2020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AEF4CE-7659-46EE-B315-E605912E5C7A}" type="slidenum">
              <a:rPr lang="en-AU" smtClean="0"/>
              <a:t>‹#›</a:t>
            </a:fld>
            <a:endParaRPr lang="en-AU"/>
          </a:p>
        </p:txBody>
      </p:sp>
    </p:spTree>
    <p:extLst>
      <p:ext uri="{BB962C8B-B14F-4D97-AF65-F5344CB8AC3E}">
        <p14:creationId xmlns:p14="http://schemas.microsoft.com/office/powerpoint/2010/main" val="971615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1347788"/>
            <a:ext cx="6462712" cy="3636962"/>
          </a:xfrm>
        </p:spPr>
      </p:sp>
      <p:sp>
        <p:nvSpPr>
          <p:cNvPr id="3" name="Notes Placeholder 2"/>
          <p:cNvSpPr>
            <a:spLocks noGrp="1"/>
          </p:cNvSpPr>
          <p:nvPr>
            <p:ph type="body" idx="1"/>
          </p:nvPr>
        </p:nvSpPr>
        <p:spPr/>
        <p:txBody>
          <a:bodyPr>
            <a:normAutofit/>
          </a:bodyPr>
          <a:lstStyle/>
          <a:p>
            <a:r>
              <a:rPr lang="en-AU"/>
              <a:t>Change the rate the sensor </a:t>
            </a:r>
            <a:r>
              <a:rPr lang="en-AU" err="1"/>
              <a:t>os</a:t>
            </a:r>
            <a:r>
              <a:rPr lang="en-AU"/>
              <a:t> measured</a:t>
            </a:r>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1347788"/>
            <a:ext cx="6462712" cy="3636962"/>
          </a:xfrm>
        </p:spPr>
      </p:sp>
      <p:sp>
        <p:nvSpPr>
          <p:cNvPr id="3" name="Notes Placeholder 2"/>
          <p:cNvSpPr>
            <a:spLocks noGrp="1"/>
          </p:cNvSpPr>
          <p:nvPr>
            <p:ph type="body" idx="1"/>
          </p:nvPr>
        </p:nvSpPr>
        <p:spPr/>
        <p:txBody>
          <a:bodyPr>
            <a:normAutofit/>
          </a:bodyPr>
          <a:lstStyle/>
          <a:p>
            <a:r>
              <a:rPr lang="en-AU"/>
              <a:t>Change the rate the sensor </a:t>
            </a:r>
            <a:r>
              <a:rPr lang="en-AU" err="1"/>
              <a:t>os</a:t>
            </a:r>
            <a:r>
              <a:rPr lang="en-AU"/>
              <a:t> measured</a:t>
            </a:r>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extLst>
      <p:ext uri="{BB962C8B-B14F-4D97-AF65-F5344CB8AC3E}">
        <p14:creationId xmlns:p14="http://schemas.microsoft.com/office/powerpoint/2010/main" val="24769582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192372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111708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419035056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492732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1146328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199315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76509575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73195027"/>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595840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262754044"/>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0130471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092219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4872645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156596947"/>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8464189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4347023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26955106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2759496"/>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42358318"/>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1">
          <p15:clr>
            <a:srgbClr val="5ACBF0"/>
          </p15:clr>
        </p15:guide>
        <p15:guide id="3" pos="3840">
          <p15:clr>
            <a:srgbClr val="5ACBF0"/>
          </p15:clr>
        </p15:guide>
        <p15:guide id="4" pos="1904">
          <p15:clr>
            <a:srgbClr val="5ACBF0"/>
          </p15:clr>
        </p15:guide>
        <p15:guide id="5" pos="5775">
          <p15:clr>
            <a:srgbClr val="5ACBF0"/>
          </p15:clr>
        </p15:guide>
        <p15:guide id="6" pos="1104">
          <p15:clr>
            <a:srgbClr val="5ACBF0"/>
          </p15:clr>
        </p15:guide>
        <p15:guide id="7" pos="2705">
          <p15:clr>
            <a:srgbClr val="5ACBF0"/>
          </p15:clr>
        </p15:guide>
        <p15:guide id="8" pos="3043">
          <p15:clr>
            <a:srgbClr val="5ACBF0"/>
          </p15:clr>
        </p15:guide>
        <p15:guide id="9" pos="4642">
          <p15:clr>
            <a:srgbClr val="5ACBF0"/>
          </p15:clr>
        </p15:guide>
        <p15:guide id="10" pos="4980">
          <p15:clr>
            <a:srgbClr val="5ACBF0"/>
          </p15:clr>
        </p15:guide>
        <p15:guide id="11" pos="6576">
          <p15:clr>
            <a:srgbClr val="5ACBF0"/>
          </p15:clr>
        </p15:guide>
        <p15:guide id="12" orient="horz" pos="1502">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78671495"/>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8">
          <p15:clr>
            <a:srgbClr val="5ACBF0"/>
          </p15:clr>
        </p15:guide>
        <p15:guide id="3" pos="3937">
          <p15:clr>
            <a:srgbClr val="5ACBF0"/>
          </p15:clr>
        </p15:guide>
        <p15:guide id="4" pos="1961">
          <p15:clr>
            <a:srgbClr val="5ACBF0"/>
          </p15:clr>
        </p15:guide>
        <p15:guide id="5" pos="5717">
          <p15:clr>
            <a:srgbClr val="5ACBF0"/>
          </p15:clr>
        </p15:guide>
        <p15:guide id="6" pos="5534">
          <p15:clr>
            <a:srgbClr val="5ACBF0"/>
          </p15:clr>
        </p15:guide>
        <p15:guide id="7" pos="3760">
          <p15:clr>
            <a:srgbClr val="5ACBF0"/>
          </p15:clr>
        </p15:guide>
        <p15:guide id="8" pos="2162">
          <p15:clr>
            <a:srgbClr val="5ACBF0"/>
          </p15:clr>
        </p15:guide>
        <p15:guide id="10" pos="2955">
          <p15:clr>
            <a:srgbClr val="5ACBF0"/>
          </p15:clr>
        </p15:guide>
        <p15:guide id="11" pos="4727">
          <p15:clr>
            <a:srgbClr val="5ACBF0"/>
          </p15:clr>
        </p15:guide>
        <p15:guide id="12" pos="6515">
          <p15:clr>
            <a:srgbClr val="5ACBF0"/>
          </p15:clr>
        </p15:guide>
        <p15:guide id="13" pos="1176">
          <p15:clr>
            <a:srgbClr val="5ACBF0"/>
          </p15:clr>
        </p15:guide>
        <p15:guide id="14" orient="horz" pos="15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895442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25787095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7357923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37422503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558182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03955275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8871909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340211678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2164287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6562540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72028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4382730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638357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33552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4011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66224016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4176942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84327331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all to action">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p:nvPr>
        </p:nvSpPr>
        <p:spPr>
          <a:xfrm>
            <a:off x="585217" y="1592022"/>
            <a:ext cx="33771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endParaRPr lang="en-US"/>
          </a:p>
        </p:txBody>
      </p:sp>
      <p:sp>
        <p:nvSpPr>
          <p:cNvPr id="5" name="Text Placeholder 4"/>
          <p:cNvSpPr>
            <a:spLocks noGrp="1"/>
          </p:cNvSpPr>
          <p:nvPr>
            <p:ph type="body" sz="quarter" idx="12" hasCustomPrompt="1"/>
          </p:nvPr>
        </p:nvSpPr>
        <p:spPr>
          <a:xfrm>
            <a:off x="585217" y="2895600"/>
            <a:ext cx="33771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Subtext</a:t>
            </a:r>
          </a:p>
        </p:txBody>
      </p:sp>
      <p:sp>
        <p:nvSpPr>
          <p:cNvPr id="6" name="Text Placeholder 4">
            <a:extLst>
              <a:ext uri="{FF2B5EF4-FFF2-40B4-BE49-F238E27FC236}">
                <a16:creationId xmlns:a16="http://schemas.microsoft.com/office/drawing/2014/main" id="{78BDC10D-9253-429C-A245-B719203F5ADA}"/>
              </a:ext>
            </a:extLst>
          </p:cNvPr>
          <p:cNvSpPr>
            <a:spLocks noGrp="1"/>
          </p:cNvSpPr>
          <p:nvPr>
            <p:ph type="body" sz="quarter" idx="13"/>
          </p:nvPr>
        </p:nvSpPr>
        <p:spPr>
          <a:xfrm>
            <a:off x="585217" y="2319375"/>
            <a:ext cx="33771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rgbClr val="50E6FF"/>
                </a:solidFill>
                <a:latin typeface="+mn-lt"/>
              </a:defRPr>
            </a:lvl1pPr>
          </a:lstStyle>
          <a:p>
            <a:pPr lvl="0"/>
            <a:endParaRPr lang="en-US"/>
          </a:p>
        </p:txBody>
      </p:sp>
      <p:pic>
        <p:nvPicPr>
          <p:cNvPr id="4" name="Picture 3" descr="A close up of a logo&#10;&#10;Description automatically generated">
            <a:extLst>
              <a:ext uri="{FF2B5EF4-FFF2-40B4-BE49-F238E27FC236}">
                <a16:creationId xmlns:a16="http://schemas.microsoft.com/office/drawing/2014/main" id="{F0A407CE-09F5-453F-A5D6-69B1874889B7}"/>
              </a:ext>
            </a:extLst>
          </p:cNvPr>
          <p:cNvPicPr>
            <a:picLocks noChangeAspect="1"/>
          </p:cNvPicPr>
          <p:nvPr userDrawn="1"/>
        </p:nvPicPr>
        <p:blipFill>
          <a:blip r:embed="rId4"/>
          <a:stretch>
            <a:fillRect/>
          </a:stretch>
        </p:blipFill>
        <p:spPr>
          <a:xfrm>
            <a:off x="3251952" y="-258058"/>
            <a:ext cx="9568521" cy="6793650"/>
          </a:xfrm>
          <a:prstGeom prst="rect">
            <a:avLst/>
          </a:prstGeom>
        </p:spPr>
      </p:pic>
    </p:spTree>
    <p:extLst>
      <p:ext uri="{BB962C8B-B14F-4D97-AF65-F5344CB8AC3E}">
        <p14:creationId xmlns:p14="http://schemas.microsoft.com/office/powerpoint/2010/main" val="6408463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96">
          <p15:clr>
            <a:srgbClr val="5ACBF0"/>
          </p15:clr>
        </p15:guide>
        <p15:guide id="3" orient="horz" pos="1318">
          <p15:clr>
            <a:srgbClr val="5ACBF0"/>
          </p15:clr>
        </p15:guide>
        <p15:guide id="4" orient="horz" pos="1824">
          <p15:clr>
            <a:srgbClr val="5ACBF0"/>
          </p15:clr>
        </p15:guide>
        <p15:guide id="5" orient="horz" pos="1460">
          <p15:clr>
            <a:srgbClr val="5ACBF0"/>
          </p15:clr>
        </p15:guide>
        <p15:guide id="6" pos="283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a:solidFill>
                  <a:schemeClr val="tx2"/>
                </a:solidFill>
              </a:defRPr>
            </a:lvl1pPr>
          </a:lstStyle>
          <a:p>
            <a:r>
              <a:rPr lang="en-US"/>
              <a:t>Title</a:t>
            </a:r>
          </a:p>
        </p:txBody>
      </p:sp>
    </p:spTree>
    <p:extLst>
      <p:ext uri="{BB962C8B-B14F-4D97-AF65-F5344CB8AC3E}">
        <p14:creationId xmlns:p14="http://schemas.microsoft.com/office/powerpoint/2010/main" val="282111451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26424" y="1929960"/>
            <a:ext cx="11339774" cy="1106487"/>
          </a:xfrm>
        </p:spPr>
        <p:txBody>
          <a:bodyPr wrap="square" lIns="0" tIns="0" rIns="0" bIns="0">
            <a:spAutoFit/>
          </a:bodyPr>
          <a:lstStyle>
            <a:lvl1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lang="en-US" sz="1765" b="1" i="0" kern="1200" spc="0" baseline="0" dirty="0">
                <a:solidFill>
                  <a:srgbClr val="000000"/>
                </a:solidFill>
                <a:latin typeface="+mn-lt"/>
                <a:ea typeface="+mn-ea"/>
                <a:cs typeface="+mn-cs"/>
              </a:defRPr>
            </a:lvl1pPr>
            <a:lvl2pPr marL="0" indent="0">
              <a:lnSpc>
                <a:spcPct val="100000"/>
              </a:lnSpc>
              <a:spcBef>
                <a:spcPts val="0"/>
              </a:spcBef>
              <a:spcAft>
                <a:spcPts val="1372"/>
              </a:spcAft>
              <a:buNone/>
              <a:defRPr sz="1765">
                <a:solidFill>
                  <a:srgbClr val="000000"/>
                </a:solidFill>
              </a:defRPr>
            </a:lvl2pPr>
            <a:lvl3pPr marL="0"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baseline="0">
                <a:solidFill>
                  <a:schemeClr val="tx2"/>
                </a:solidFill>
              </a:defRPr>
            </a:lvl1pPr>
          </a:lstStyle>
          <a:p>
            <a:r>
              <a:rPr lang="en-US"/>
              <a:t>Heading Segoe UI </a:t>
            </a:r>
            <a:r>
              <a:rPr lang="en-US" err="1"/>
              <a:t>Semibold</a:t>
            </a:r>
            <a:r>
              <a:rPr lang="en-US"/>
              <a:t> 36pt</a:t>
            </a:r>
          </a:p>
        </p:txBody>
      </p:sp>
    </p:spTree>
    <p:extLst>
      <p:ext uri="{BB962C8B-B14F-4D97-AF65-F5344CB8AC3E}">
        <p14:creationId xmlns:p14="http://schemas.microsoft.com/office/powerpoint/2010/main" val="100143243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Section Title diagon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3224151"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10" name="Freeform: Shape 9">
            <a:extLst>
              <a:ext uri="{FF2B5EF4-FFF2-40B4-BE49-F238E27FC236}">
                <a16:creationId xmlns:a16="http://schemas.microsoft.com/office/drawing/2014/main" id="{E6DD577C-C13B-4699-AEF8-7A86F0FC6BC3}"/>
              </a:ext>
            </a:extLst>
          </p:cNvPr>
          <p:cNvSpPr/>
          <p:nvPr userDrawn="1"/>
        </p:nvSpPr>
        <p:spPr bwMode="auto">
          <a:xfrm>
            <a:off x="3809367" y="0"/>
            <a:ext cx="8382633" cy="6858000"/>
          </a:xfrm>
          <a:custGeom>
            <a:avLst/>
            <a:gdLst>
              <a:gd name="connsiteX0" fmla="*/ 1544125 w 8382633"/>
              <a:gd name="connsiteY0" fmla="*/ 0 h 6858000"/>
              <a:gd name="connsiteX1" fmla="*/ 3077650 w 8382633"/>
              <a:gd name="connsiteY1" fmla="*/ 0 h 6858000"/>
              <a:gd name="connsiteX2" fmla="*/ 6849108 w 8382633"/>
              <a:gd name="connsiteY2" fmla="*/ 0 h 6858000"/>
              <a:gd name="connsiteX3" fmla="*/ 8382633 w 8382633"/>
              <a:gd name="connsiteY3" fmla="*/ 0 h 6858000"/>
              <a:gd name="connsiteX4" fmla="*/ 8382633 w 8382633"/>
              <a:gd name="connsiteY4" fmla="*/ 6858000 h 6858000"/>
              <a:gd name="connsiteX5" fmla="*/ 6849108 w 8382633"/>
              <a:gd name="connsiteY5" fmla="*/ 6858000 h 6858000"/>
              <a:gd name="connsiteX6" fmla="*/ 1533525 w 8382633"/>
              <a:gd name="connsiteY6" fmla="*/ 6858000 h 6858000"/>
              <a:gd name="connsiteX7" fmla="*/ 0 w 8382633"/>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2633" h="6858000">
                <a:moveTo>
                  <a:pt x="1544125" y="0"/>
                </a:moveTo>
                <a:lnTo>
                  <a:pt x="3077650" y="0"/>
                </a:lnTo>
                <a:lnTo>
                  <a:pt x="6849108" y="0"/>
                </a:lnTo>
                <a:lnTo>
                  <a:pt x="8382633" y="0"/>
                </a:lnTo>
                <a:lnTo>
                  <a:pt x="8382633" y="6858000"/>
                </a:lnTo>
                <a:lnTo>
                  <a:pt x="6849108" y="6858000"/>
                </a:lnTo>
                <a:lnTo>
                  <a:pt x="1533525" y="6858000"/>
                </a:lnTo>
                <a:lnTo>
                  <a:pt x="0" y="6858000"/>
                </a:lnTo>
                <a:close/>
              </a:path>
            </a:pathLst>
          </a:cu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831262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00">
          <p15:clr>
            <a:srgbClr val="5ACBF0"/>
          </p15:clr>
        </p15:guide>
        <p15:guide id="3" orient="horz" pos="191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3D10869-6060-4E47-B931-1432A5FBCBE3}" type="datetimeFigureOut">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73776-38B5-E341-9A0A-D0D4E37B79B3}" type="slidenum">
              <a:rPr lang="en-US" smtClean="0"/>
              <a:pPr/>
              <a:t>‹#›</a:t>
            </a:fld>
            <a:endParaRPr lang="en-US"/>
          </a:p>
        </p:txBody>
      </p:sp>
      <p:pic>
        <p:nvPicPr>
          <p:cNvPr id="7" name="MS logo gray - EMF" descr="Microsoft logo, gray text version">
            <a:extLst>
              <a:ext uri="{FF2B5EF4-FFF2-40B4-BE49-F238E27FC236}">
                <a16:creationId xmlns:a16="http://schemas.microsoft.com/office/drawing/2014/main" id="{D5E12FAF-ADF3-4E3C-A0E2-0DD488DF0D6A}"/>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562733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17527399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p15:clr>
            <a:srgbClr val="5ACBF0"/>
          </p15:clr>
        </p15:guide>
        <p15:guide id="4" pos="3660">
          <p15:clr>
            <a:srgbClr val="5ACBF0"/>
          </p15:clr>
        </p15:guide>
        <p15:guide id="5" pos="402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85756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p15:clr>
            <a:srgbClr val="5ACBF0"/>
          </p15:clr>
        </p15:guide>
        <p15:guide id="4" pos="3656">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8421171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9267433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9896347"/>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370494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microsoft.com/office/2007/relationships/hdphoto" Target="../media/hdphoto2.wdp"/><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p:txBody>
      </p:sp>
      <p:sp>
        <p:nvSpPr>
          <p:cNvPr id="64" name="Rectangle 63">
            <a:extLst>
              <a:ext uri="{FF2B5EF4-FFF2-40B4-BE49-F238E27FC236}">
                <a16:creationId xmlns:a16="http://schemas.microsoft.com/office/drawing/2014/main" id="{4412024A-277C-45A0-837A-49D0779D3523}"/>
              </a:ext>
            </a:extLst>
          </p:cNvPr>
          <p:cNvSpPr/>
          <p:nvPr/>
        </p:nvSpPr>
        <p:spPr>
          <a:xfrm>
            <a:off x="3936484" y="2171276"/>
            <a:ext cx="1588551" cy="3727062"/>
          </a:xfrm>
          <a:prstGeom prst="rect">
            <a:avLst/>
          </a:prstGeom>
          <a:solidFill>
            <a:schemeClr val="accent1">
              <a:lumMod val="40000"/>
              <a:lumOff val="6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rPr>
              <a:t>Azure IoT Hub</a:t>
            </a:r>
          </a:p>
        </p:txBody>
      </p:sp>
      <p:sp>
        <p:nvSpPr>
          <p:cNvPr id="68" name="Rectangle 67">
            <a:extLst>
              <a:ext uri="{FF2B5EF4-FFF2-40B4-BE49-F238E27FC236}">
                <a16:creationId xmlns:a16="http://schemas.microsoft.com/office/drawing/2014/main" id="{8005BA36-018B-4F25-B5F6-76ED1BB0E9D9}"/>
              </a:ext>
            </a:extLst>
          </p:cNvPr>
          <p:cNvSpPr/>
          <p:nvPr/>
        </p:nvSpPr>
        <p:spPr>
          <a:xfrm>
            <a:off x="4087788" y="2891434"/>
            <a:ext cx="1295349" cy="1153356"/>
          </a:xfrm>
          <a:prstGeom prst="rect">
            <a:avLst/>
          </a:prstGeom>
          <a:solidFill>
            <a:srgbClr val="FFD44B"/>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IoT Hub Messaging</a:t>
            </a:r>
          </a:p>
        </p:txBody>
      </p:sp>
      <p:sp>
        <p:nvSpPr>
          <p:cNvPr id="70" name="Rectangle 69">
            <a:extLst>
              <a:ext uri="{FF2B5EF4-FFF2-40B4-BE49-F238E27FC236}">
                <a16:creationId xmlns:a16="http://schemas.microsoft.com/office/drawing/2014/main" id="{A3612737-2893-492F-83AB-078F4974B26A}"/>
              </a:ext>
            </a:extLst>
          </p:cNvPr>
          <p:cNvSpPr/>
          <p:nvPr/>
        </p:nvSpPr>
        <p:spPr>
          <a:xfrm>
            <a:off x="4087788" y="4730036"/>
            <a:ext cx="1295349" cy="782457"/>
          </a:xfrm>
          <a:prstGeom prst="rect">
            <a:avLst/>
          </a:prstGeom>
          <a:solidFill>
            <a:srgbClr val="FFD44B"/>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Device Twins</a:t>
            </a:r>
          </a:p>
        </p:txBody>
      </p:sp>
      <p:sp>
        <p:nvSpPr>
          <p:cNvPr id="71" name="TextBox 70">
            <a:extLst>
              <a:ext uri="{FF2B5EF4-FFF2-40B4-BE49-F238E27FC236}">
                <a16:creationId xmlns:a16="http://schemas.microsoft.com/office/drawing/2014/main" id="{055BFC9A-7691-4161-8395-811F996F585E}"/>
              </a:ext>
            </a:extLst>
          </p:cNvPr>
          <p:cNvSpPr txBox="1"/>
          <p:nvPr/>
        </p:nvSpPr>
        <p:spPr>
          <a:xfrm>
            <a:off x="4276753" y="4974295"/>
            <a:ext cx="937802" cy="261610"/>
          </a:xfrm>
          <a:prstGeom prst="rect">
            <a:avLst/>
          </a:prstGeom>
          <a:solidFill>
            <a:srgbClr val="5B9BD5">
              <a:lumMod val="75000"/>
            </a:srgb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JSON</a:t>
            </a:r>
          </a:p>
        </p:txBody>
      </p:sp>
      <p:pic>
        <p:nvPicPr>
          <p:cNvPr id="95" name="Picture 94">
            <a:extLst>
              <a:ext uri="{FF2B5EF4-FFF2-40B4-BE49-F238E27FC236}">
                <a16:creationId xmlns:a16="http://schemas.microsoft.com/office/drawing/2014/main" id="{7D6839E6-EE34-4A7B-B888-1AEBE0227FF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6522" b="93478" l="7500" r="92500">
                        <a14:foregroundMark x1="41250" y1="82609" x2="41250" y2="82609"/>
                        <a14:foregroundMark x1="42500" y1="89130" x2="41250" y2="92391"/>
                        <a14:foregroundMark x1="32000" y1="89130" x2="40000" y2="93478"/>
                        <a14:foregroundMark x1="30000" y1="88043" x2="32000" y2="89130"/>
                        <a14:foregroundMark x1="82500" y1="81522" x2="86250" y2="81522"/>
                        <a14:foregroundMark x1="78750" y1="52174" x2="80000" y2="48913"/>
                        <a14:foregroundMark x1="92500" y1="21739" x2="92500" y2="18478"/>
                        <a14:foregroundMark x1="57500" y1="7609" x2="8750" y2="42391"/>
                        <a14:foregroundMark x1="8750" y1="42391" x2="7500" y2="66304"/>
                        <a14:foregroundMark x1="7500" y1="7609" x2="56250" y2="6522"/>
                        <a14:foregroundMark x1="82082" y1="86957" x2="78750" y2="89130"/>
                        <a14:foregroundMark x1="83749" y1="85870" x2="82082" y2="86957"/>
                        <a14:foregroundMark x1="88750" y1="82609" x2="86142" y2="84310"/>
                        <a14:foregroundMark x1="88751" y1="89130" x2="92500" y2="86957"/>
                        <a14:foregroundMark x1="86876" y1="90217" x2="88751" y2="89130"/>
                        <a14:foregroundMark x1="81250" y1="93478" x2="86876" y2="90217"/>
                        <a14:foregroundMark x1="88750" y1="91304" x2="88750" y2="91304"/>
                        <a14:foregroundMark x1="90000" y1="90217" x2="88750" y2="92391"/>
                        <a14:backgroundMark x1="37500" y1="88043" x2="37500" y2="88043"/>
                        <a14:backgroundMark x1="36250" y1="89130" x2="36250" y2="89130"/>
                        <a14:backgroundMark x1="33750" y1="89130" x2="33750" y2="89130"/>
                        <a14:backgroundMark x1="85000" y1="86957" x2="85000" y2="86957"/>
                        <a14:backgroundMark x1="86250" y1="85870" x2="86250" y2="85870"/>
                        <a14:backgroundMark x1="85000" y1="85870" x2="86250" y2="86957"/>
                        <a14:backgroundMark x1="83750" y1="86957" x2="83750" y2="86957"/>
                        <a14:backgroundMark x1="83750" y1="85870" x2="85000" y2="85870"/>
                        <a14:backgroundMark x1="85000" y1="84783" x2="85000" y2="84783"/>
                        <a14:backgroundMark x1="82500" y1="86957" x2="82500" y2="86957"/>
                        <a14:backgroundMark x1="86250" y1="89130" x2="86250" y2="89130"/>
                        <a14:backgroundMark x1="85000" y1="90217" x2="85000" y2="90217"/>
                      </a14:backgroundRemoval>
                    </a14:imgEffect>
                  </a14:imgLayer>
                </a14:imgProps>
              </a:ext>
            </a:extLst>
          </a:blip>
          <a:stretch>
            <a:fillRect/>
          </a:stretch>
        </p:blipFill>
        <p:spPr>
          <a:xfrm>
            <a:off x="4344980" y="1074371"/>
            <a:ext cx="761908" cy="876194"/>
          </a:xfrm>
          <a:prstGeom prst="rect">
            <a:avLst/>
          </a:prstGeom>
          <a:effectLst>
            <a:outerShdw blurRad="50800" dist="38100" dir="2700000" algn="tl" rotWithShape="0">
              <a:prstClr val="black">
                <a:alpha val="40000"/>
              </a:prstClr>
            </a:outerShdw>
          </a:effectLst>
        </p:spPr>
      </p:pic>
      <p:sp>
        <p:nvSpPr>
          <p:cNvPr id="53" name="Rectangle 52">
            <a:extLst>
              <a:ext uri="{FF2B5EF4-FFF2-40B4-BE49-F238E27FC236}">
                <a16:creationId xmlns:a16="http://schemas.microsoft.com/office/drawing/2014/main" id="{ADF0BEC4-2BFB-4572-B0BF-7FC33A5DEB1A}"/>
              </a:ext>
            </a:extLst>
          </p:cNvPr>
          <p:cNvSpPr/>
          <p:nvPr/>
        </p:nvSpPr>
        <p:spPr>
          <a:xfrm>
            <a:off x="6125485" y="2171276"/>
            <a:ext cx="3235404" cy="3727062"/>
          </a:xfrm>
          <a:prstGeom prst="rect">
            <a:avLst/>
          </a:prstGeom>
          <a:solidFill>
            <a:schemeClr val="accent1">
              <a:lumMod val="20000"/>
              <a:lumOff val="8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rPr>
              <a:t>Azure Sphere</a:t>
            </a:r>
          </a:p>
        </p:txBody>
      </p:sp>
      <p:sp>
        <p:nvSpPr>
          <p:cNvPr id="3" name="Rectangle 2">
            <a:extLst>
              <a:ext uri="{FF2B5EF4-FFF2-40B4-BE49-F238E27FC236}">
                <a16:creationId xmlns:a16="http://schemas.microsoft.com/office/drawing/2014/main" id="{B159AFC7-CF0E-403C-B709-4F9C1488693F}"/>
              </a:ext>
            </a:extLst>
          </p:cNvPr>
          <p:cNvSpPr/>
          <p:nvPr/>
        </p:nvSpPr>
        <p:spPr bwMode="auto">
          <a:xfrm>
            <a:off x="6198133" y="2443349"/>
            <a:ext cx="3073200" cy="1096602"/>
          </a:xfrm>
          <a:prstGeom prst="rect">
            <a:avLst/>
          </a:prstGeom>
          <a:solidFill>
            <a:srgbClr val="008A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AU" sz="1400" dirty="0">
                <a:solidFill>
                  <a:schemeClr val="bg1"/>
                </a:solidFill>
                <a:latin typeface="Calibri" panose="020F0502020204030204" pitchFamily="34" charset="0"/>
                <a:ea typeface="Segoe UI" pitchFamily="34" charset="0"/>
                <a:cs typeface="Calibri" panose="020F0502020204030204" pitchFamily="34" charset="0"/>
              </a:rPr>
              <a:t>Cortex A7 High-level core</a:t>
            </a:r>
          </a:p>
        </p:txBody>
      </p:sp>
      <p:pic>
        <p:nvPicPr>
          <p:cNvPr id="98" name="Picture 97">
            <a:extLst>
              <a:ext uri="{FF2B5EF4-FFF2-40B4-BE49-F238E27FC236}">
                <a16:creationId xmlns:a16="http://schemas.microsoft.com/office/drawing/2014/main" id="{DD649830-9C19-457C-BA09-453B6B4FB8F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72270" y="1054451"/>
            <a:ext cx="1641805" cy="916033"/>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0531FC31-631D-4B66-86B9-9E42BB3D5C46}"/>
              </a:ext>
            </a:extLst>
          </p:cNvPr>
          <p:cNvSpPr/>
          <p:nvPr/>
        </p:nvSpPr>
        <p:spPr>
          <a:xfrm>
            <a:off x="1754163" y="2171276"/>
            <a:ext cx="1584817" cy="3727062"/>
          </a:xfrm>
          <a:prstGeom prst="rect">
            <a:avLst/>
          </a:prstGeom>
          <a:solidFill>
            <a:schemeClr val="accent1">
              <a:lumMod val="60000"/>
              <a:lumOff val="4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rPr>
              <a:t>Azure IoT Central</a:t>
            </a:r>
          </a:p>
        </p:txBody>
      </p:sp>
      <p:sp>
        <p:nvSpPr>
          <p:cNvPr id="31" name="Rectangle 30">
            <a:extLst>
              <a:ext uri="{FF2B5EF4-FFF2-40B4-BE49-F238E27FC236}">
                <a16:creationId xmlns:a16="http://schemas.microsoft.com/office/drawing/2014/main" id="{BD21EC29-56BF-438B-8C00-B8C59EA309D1}"/>
              </a:ext>
            </a:extLst>
          </p:cNvPr>
          <p:cNvSpPr/>
          <p:nvPr/>
        </p:nvSpPr>
        <p:spPr>
          <a:xfrm>
            <a:off x="1925247" y="2841451"/>
            <a:ext cx="1242647" cy="2600584"/>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rPr>
              <a:t>Update </a:t>
            </a:r>
            <a:r>
              <a:rPr kumimoji="0" lang="en-AU" sz="1100" b="1" i="0" u="none" strike="noStrike" kern="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rPr>
              <a:t>desired temperature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rPr>
              <a:t>Property</a:t>
            </a:r>
          </a:p>
        </p:txBody>
      </p:sp>
      <p:pic>
        <p:nvPicPr>
          <p:cNvPr id="36" name="Picture 2" descr="See the source image">
            <a:extLst>
              <a:ext uri="{FF2B5EF4-FFF2-40B4-BE49-F238E27FC236}">
                <a16:creationId xmlns:a16="http://schemas.microsoft.com/office/drawing/2014/main" id="{48502AAD-15D2-4F15-955A-3704EAB325E5}"/>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3125" b="96307" l="3797" r="94304">
                        <a14:foregroundMark x1="28797" y1="16761" x2="28797" y2="16761"/>
                        <a14:foregroundMark x1="6646" y1="35227" x2="6646" y2="35227"/>
                        <a14:foregroundMark x1="51266" y1="4545" x2="51266" y2="4545"/>
                        <a14:foregroundMark x1="94620" y1="41761" x2="94620" y2="41761"/>
                        <a14:foregroundMark x1="48418" y1="96307" x2="48418" y2="96307"/>
                        <a14:foregroundMark x1="4747" y1="70170" x2="4747" y2="70170"/>
                        <a14:foregroundMark x1="4114" y1="34091" x2="4114" y2="34091"/>
                        <a14:foregroundMark x1="3797" y1="68182" x2="3797" y2="68182"/>
                        <a14:foregroundMark x1="53797" y1="49432" x2="53797" y2="49432"/>
                      </a14:backgroundRemoval>
                    </a14:imgEffect>
                  </a14:imgLayer>
                </a14:imgProps>
              </a:ext>
              <a:ext uri="{28A0092B-C50C-407E-A947-70E740481C1C}">
                <a14:useLocalDpi xmlns:a14="http://schemas.microsoft.com/office/drawing/2010/main" val="0"/>
              </a:ext>
            </a:extLst>
          </a:blip>
          <a:srcRect/>
          <a:stretch>
            <a:fillRect/>
          </a:stretch>
        </p:blipFill>
        <p:spPr bwMode="auto">
          <a:xfrm>
            <a:off x="2127587" y="1045753"/>
            <a:ext cx="837966" cy="93343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7" name="Oval 36">
            <a:extLst>
              <a:ext uri="{FF2B5EF4-FFF2-40B4-BE49-F238E27FC236}">
                <a16:creationId xmlns:a16="http://schemas.microsoft.com/office/drawing/2014/main" id="{C4704B70-6D45-413E-A194-E21001C7378F}"/>
              </a:ext>
            </a:extLst>
          </p:cNvPr>
          <p:cNvSpPr/>
          <p:nvPr/>
        </p:nvSpPr>
        <p:spPr>
          <a:xfrm>
            <a:off x="3028306" y="2728639"/>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rPr>
              <a:t>1</a:t>
            </a:r>
          </a:p>
        </p:txBody>
      </p:sp>
      <p:sp>
        <p:nvSpPr>
          <p:cNvPr id="76" name="Oval 75">
            <a:extLst>
              <a:ext uri="{FF2B5EF4-FFF2-40B4-BE49-F238E27FC236}">
                <a16:creationId xmlns:a16="http://schemas.microsoft.com/office/drawing/2014/main" id="{FA171BA4-28A3-4DEF-94E1-2C6806F8D72A}"/>
              </a:ext>
            </a:extLst>
          </p:cNvPr>
          <p:cNvSpPr/>
          <p:nvPr/>
        </p:nvSpPr>
        <p:spPr>
          <a:xfrm>
            <a:off x="3028306" y="5291914"/>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rPr>
              <a:t>6</a:t>
            </a:r>
          </a:p>
        </p:txBody>
      </p:sp>
      <p:cxnSp>
        <p:nvCxnSpPr>
          <p:cNvPr id="32" name="Straight Arrow Connector 31">
            <a:extLst>
              <a:ext uri="{FF2B5EF4-FFF2-40B4-BE49-F238E27FC236}">
                <a16:creationId xmlns:a16="http://schemas.microsoft.com/office/drawing/2014/main" id="{3B81D555-A38B-44F0-825D-1DADC884AFAE}"/>
              </a:ext>
            </a:extLst>
          </p:cNvPr>
          <p:cNvCxnSpPr>
            <a:cxnSpLocks/>
          </p:cNvCxnSpPr>
          <p:nvPr/>
        </p:nvCxnSpPr>
        <p:spPr>
          <a:xfrm flipH="1">
            <a:off x="3167896" y="3280705"/>
            <a:ext cx="929458" cy="0"/>
          </a:xfrm>
          <a:prstGeom prst="straightConnector1">
            <a:avLst/>
          </a:prstGeom>
          <a:noFill/>
          <a:ln w="38100" cap="flat" cmpd="sng" algn="ctr">
            <a:solidFill>
              <a:srgbClr val="4472C4"/>
            </a:solidFill>
            <a:prstDash val="solid"/>
            <a:miter lim="800000"/>
            <a:headEnd type="triangle" w="med" len="med"/>
            <a:tailEnd type="none" w="med" len="med"/>
          </a:ln>
          <a:effectLst/>
        </p:spPr>
      </p:cxnSp>
      <p:cxnSp>
        <p:nvCxnSpPr>
          <p:cNvPr id="75" name="Straight Arrow Connector 74">
            <a:extLst>
              <a:ext uri="{FF2B5EF4-FFF2-40B4-BE49-F238E27FC236}">
                <a16:creationId xmlns:a16="http://schemas.microsoft.com/office/drawing/2014/main" id="{85EAF4E5-0BAB-48FB-8EA9-CF9901AA3326}"/>
              </a:ext>
            </a:extLst>
          </p:cNvPr>
          <p:cNvCxnSpPr>
            <a:cxnSpLocks/>
            <a:endCxn id="70" idx="1"/>
          </p:cNvCxnSpPr>
          <p:nvPr/>
        </p:nvCxnSpPr>
        <p:spPr>
          <a:xfrm flipV="1">
            <a:off x="3167894" y="5121265"/>
            <a:ext cx="919894" cy="1639"/>
          </a:xfrm>
          <a:prstGeom prst="straightConnector1">
            <a:avLst/>
          </a:prstGeom>
          <a:noFill/>
          <a:ln w="38100" cap="flat" cmpd="sng" algn="ctr">
            <a:solidFill>
              <a:srgbClr val="4472C4"/>
            </a:solidFill>
            <a:prstDash val="solid"/>
            <a:miter lim="800000"/>
            <a:headEnd type="triangle" w="med" len="med"/>
            <a:tailEnd type="triangle" w="med" len="med"/>
          </a:ln>
          <a:effectLst/>
        </p:spPr>
      </p:cxnSp>
      <p:cxnSp>
        <p:nvCxnSpPr>
          <p:cNvPr id="73" name="Straight Arrow Connector 72">
            <a:extLst>
              <a:ext uri="{FF2B5EF4-FFF2-40B4-BE49-F238E27FC236}">
                <a16:creationId xmlns:a16="http://schemas.microsoft.com/office/drawing/2014/main" id="{7A7CFC2B-B2A6-49FB-8E40-0FA5DBFB32A9}"/>
              </a:ext>
            </a:extLst>
          </p:cNvPr>
          <p:cNvCxnSpPr>
            <a:cxnSpLocks/>
          </p:cNvCxnSpPr>
          <p:nvPr/>
        </p:nvCxnSpPr>
        <p:spPr>
          <a:xfrm>
            <a:off x="5393440" y="3290056"/>
            <a:ext cx="896191" cy="0"/>
          </a:xfrm>
          <a:prstGeom prst="straightConnector1">
            <a:avLst/>
          </a:prstGeom>
          <a:noFill/>
          <a:ln w="38100" cap="flat" cmpd="sng" algn="ctr">
            <a:solidFill>
              <a:srgbClr val="4472C4"/>
            </a:solidFill>
            <a:prstDash val="solid"/>
            <a:miter lim="800000"/>
            <a:tailEnd type="triangle"/>
          </a:ln>
          <a:effectLst/>
        </p:spPr>
      </p:cxnSp>
      <p:sp>
        <p:nvSpPr>
          <p:cNvPr id="2" name="Oval 1">
            <a:extLst>
              <a:ext uri="{FF2B5EF4-FFF2-40B4-BE49-F238E27FC236}">
                <a16:creationId xmlns:a16="http://schemas.microsoft.com/office/drawing/2014/main" id="{E55674D5-44EE-4A41-8F7B-2546F1ED6E34}"/>
              </a:ext>
            </a:extLst>
          </p:cNvPr>
          <p:cNvSpPr/>
          <p:nvPr/>
        </p:nvSpPr>
        <p:spPr>
          <a:xfrm>
            <a:off x="5704150" y="2788093"/>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rPr>
              <a:t>2</a:t>
            </a:r>
          </a:p>
        </p:txBody>
      </p:sp>
      <p:sp>
        <p:nvSpPr>
          <p:cNvPr id="4" name="Rectangle 3">
            <a:extLst>
              <a:ext uri="{FF2B5EF4-FFF2-40B4-BE49-F238E27FC236}">
                <a16:creationId xmlns:a16="http://schemas.microsoft.com/office/drawing/2014/main" id="{2E35516B-D8D1-4547-B1B9-A0D6BFD58B7F}"/>
              </a:ext>
            </a:extLst>
          </p:cNvPr>
          <p:cNvSpPr/>
          <p:nvPr/>
        </p:nvSpPr>
        <p:spPr bwMode="auto">
          <a:xfrm>
            <a:off x="6192296" y="4752367"/>
            <a:ext cx="3109596" cy="1074272"/>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l" defTabSz="932472" fontAlgn="base">
              <a:spcBef>
                <a:spcPct val="0"/>
              </a:spcBef>
              <a:spcAft>
                <a:spcPct val="0"/>
              </a:spcAft>
            </a:pPr>
            <a:r>
              <a:rPr lang="en-AU" sz="1400" dirty="0">
                <a:solidFill>
                  <a:schemeClr val="bg1"/>
                </a:solidFill>
                <a:latin typeface="Calibri" panose="020F0502020204030204" pitchFamily="34" charset="0"/>
                <a:ea typeface="Segoe UI" pitchFamily="34" charset="0"/>
                <a:cs typeface="Calibri" panose="020F0502020204030204" pitchFamily="34" charset="0"/>
              </a:rPr>
              <a:t>Cortex M4 Real-time core</a:t>
            </a:r>
          </a:p>
        </p:txBody>
      </p:sp>
      <p:sp>
        <p:nvSpPr>
          <p:cNvPr id="12" name="Rectangle 11">
            <a:extLst>
              <a:ext uri="{FF2B5EF4-FFF2-40B4-BE49-F238E27FC236}">
                <a16:creationId xmlns:a16="http://schemas.microsoft.com/office/drawing/2014/main" id="{0BC27225-DB71-4CC8-85DB-13B404C79B0A}"/>
              </a:ext>
            </a:extLst>
          </p:cNvPr>
          <p:cNvSpPr/>
          <p:nvPr/>
        </p:nvSpPr>
        <p:spPr bwMode="auto">
          <a:xfrm>
            <a:off x="6192296" y="3801311"/>
            <a:ext cx="3079037" cy="702404"/>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AU" sz="1100" dirty="0">
              <a:solidFill>
                <a:schemeClr val="tx1"/>
              </a:solidFill>
              <a:latin typeface="Calibri" panose="020F0502020204030204" pitchFamily="34" charset="0"/>
              <a:ea typeface="Segoe UI"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F9FBFEF7-DEAF-4F8B-B44D-058BEE0CFFEB}"/>
              </a:ext>
            </a:extLst>
          </p:cNvPr>
          <p:cNvSpPr/>
          <p:nvPr/>
        </p:nvSpPr>
        <p:spPr>
          <a:xfrm>
            <a:off x="6296426" y="2824517"/>
            <a:ext cx="1403535" cy="617421"/>
          </a:xfrm>
          <a:prstGeom prst="rect">
            <a:avLst/>
          </a:prstGeom>
          <a:solidFill>
            <a:srgbClr val="FFD44B"/>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Telemetry streaming</a:t>
            </a:r>
          </a:p>
        </p:txBody>
      </p:sp>
      <p:sp>
        <p:nvSpPr>
          <p:cNvPr id="17" name="Rectangle 16">
            <a:extLst>
              <a:ext uri="{FF2B5EF4-FFF2-40B4-BE49-F238E27FC236}">
                <a16:creationId xmlns:a16="http://schemas.microsoft.com/office/drawing/2014/main" id="{EA59DD6C-0A60-46AB-A399-5F6353B24B26}"/>
              </a:ext>
            </a:extLst>
          </p:cNvPr>
          <p:cNvSpPr/>
          <p:nvPr/>
        </p:nvSpPr>
        <p:spPr>
          <a:xfrm>
            <a:off x="6298378" y="4841229"/>
            <a:ext cx="1394795" cy="617421"/>
          </a:xfrm>
          <a:prstGeom prst="rect">
            <a:avLst/>
          </a:prstGeom>
          <a:solidFill>
            <a:srgbClr val="FFD44B"/>
          </a:solidFill>
          <a:ln w="12700" cap="flat" cmpd="sng" algn="ctr">
            <a:solidFill>
              <a:srgbClr val="4472C4">
                <a:shade val="50000"/>
              </a:srgbClr>
            </a:solidFill>
            <a:prstDash val="solid"/>
            <a:miter lim="800000"/>
          </a:ln>
          <a:effectLst/>
        </p:spPr>
        <p:txBody>
          <a:bodyPr rtlCol="0" anchor="t"/>
          <a:lstStyle/>
          <a:p>
            <a:pPr algn="ctr">
              <a:defRPr/>
            </a:pPr>
            <a:r>
              <a:rPr kumimoji="0" lang="en-AU" sz="1100" b="0" i="0" u="none" strike="noStrike" kern="1200" cap="none" spc="0" normalizeH="0" baseline="0" noProof="0" dirty="0">
                <a:ln>
                  <a:noFill/>
                </a:ln>
                <a:effectLst/>
                <a:uLnTx/>
                <a:uFillTx/>
                <a:latin typeface="Calibri" panose="020F0502020204030204" pitchFamily="34" charset="0"/>
                <a:cs typeface="Calibri" panose="020F0502020204030204" pitchFamily="34" charset="0"/>
              </a:rPr>
              <a:t>Environment telemetry service thread</a:t>
            </a:r>
          </a:p>
        </p:txBody>
      </p:sp>
      <p:sp>
        <p:nvSpPr>
          <p:cNvPr id="18" name="Rectangle 17">
            <a:extLst>
              <a:ext uri="{FF2B5EF4-FFF2-40B4-BE49-F238E27FC236}">
                <a16:creationId xmlns:a16="http://schemas.microsoft.com/office/drawing/2014/main" id="{4B6C9EE3-BF33-48B6-8621-66A02A25DF77}"/>
              </a:ext>
            </a:extLst>
          </p:cNvPr>
          <p:cNvSpPr/>
          <p:nvPr/>
        </p:nvSpPr>
        <p:spPr>
          <a:xfrm>
            <a:off x="7798252" y="4841228"/>
            <a:ext cx="1394795" cy="617421"/>
          </a:xfrm>
          <a:prstGeom prst="rect">
            <a:avLst/>
          </a:prstGeom>
          <a:solidFill>
            <a:srgbClr val="FFD44B"/>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effectLst/>
                <a:uLnTx/>
                <a:uFillTx/>
                <a:latin typeface="Calibri" panose="020F0502020204030204" pitchFamily="34" charset="0"/>
                <a:cs typeface="Calibri" panose="020F0502020204030204" pitchFamily="34" charset="0"/>
              </a:rPr>
              <a:t>Environment telemetry sense thread</a:t>
            </a:r>
            <a:endParaRPr kumimoji="0" lang="en-AU" sz="1100" b="0" i="0" u="none"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cxnSp>
        <p:nvCxnSpPr>
          <p:cNvPr id="50" name="Straight Arrow Connector 49">
            <a:extLst>
              <a:ext uri="{FF2B5EF4-FFF2-40B4-BE49-F238E27FC236}">
                <a16:creationId xmlns:a16="http://schemas.microsoft.com/office/drawing/2014/main" id="{D0D5733A-766E-4207-9A3D-BE85BA900FBB}"/>
              </a:ext>
            </a:extLst>
          </p:cNvPr>
          <p:cNvCxnSpPr>
            <a:cxnSpLocks/>
          </p:cNvCxnSpPr>
          <p:nvPr/>
        </p:nvCxnSpPr>
        <p:spPr>
          <a:xfrm flipV="1">
            <a:off x="6963748" y="3439754"/>
            <a:ext cx="0" cy="476598"/>
          </a:xfrm>
          <a:prstGeom prst="straightConnector1">
            <a:avLst/>
          </a:prstGeom>
          <a:noFill/>
          <a:ln w="38100" cap="flat" cmpd="sng" algn="ctr">
            <a:solidFill>
              <a:srgbClr val="4472C4"/>
            </a:solidFill>
            <a:prstDash val="solid"/>
            <a:miter lim="800000"/>
            <a:tailEnd type="triangle"/>
          </a:ln>
          <a:effectLst/>
        </p:spPr>
      </p:cxnSp>
      <p:cxnSp>
        <p:nvCxnSpPr>
          <p:cNvPr id="54" name="Straight Arrow Connector 53">
            <a:extLst>
              <a:ext uri="{FF2B5EF4-FFF2-40B4-BE49-F238E27FC236}">
                <a16:creationId xmlns:a16="http://schemas.microsoft.com/office/drawing/2014/main" id="{52371333-61BD-4DC8-AB85-4E410AE0E8CA}"/>
              </a:ext>
            </a:extLst>
          </p:cNvPr>
          <p:cNvCxnSpPr>
            <a:cxnSpLocks/>
          </p:cNvCxnSpPr>
          <p:nvPr/>
        </p:nvCxnSpPr>
        <p:spPr>
          <a:xfrm>
            <a:off x="6790096" y="4398022"/>
            <a:ext cx="0" cy="417806"/>
          </a:xfrm>
          <a:prstGeom prst="straightConnector1">
            <a:avLst/>
          </a:prstGeom>
          <a:noFill/>
          <a:ln w="38100" cap="flat" cmpd="sng" algn="ctr">
            <a:solidFill>
              <a:srgbClr val="4472C4"/>
            </a:solidFill>
            <a:prstDash val="solid"/>
            <a:miter lim="800000"/>
            <a:tailEnd type="triangle"/>
          </a:ln>
          <a:effectLst/>
        </p:spPr>
      </p:cxnSp>
      <p:cxnSp>
        <p:nvCxnSpPr>
          <p:cNvPr id="58" name="Straight Arrow Connector 57">
            <a:extLst>
              <a:ext uri="{FF2B5EF4-FFF2-40B4-BE49-F238E27FC236}">
                <a16:creationId xmlns:a16="http://schemas.microsoft.com/office/drawing/2014/main" id="{BDC19D76-1C87-4BD4-8A4B-7BEB1E56CC2C}"/>
              </a:ext>
            </a:extLst>
          </p:cNvPr>
          <p:cNvCxnSpPr>
            <a:cxnSpLocks/>
          </p:cNvCxnSpPr>
          <p:nvPr/>
        </p:nvCxnSpPr>
        <p:spPr>
          <a:xfrm flipV="1">
            <a:off x="6963748" y="4398022"/>
            <a:ext cx="0" cy="417806"/>
          </a:xfrm>
          <a:prstGeom prst="straightConnector1">
            <a:avLst/>
          </a:prstGeom>
          <a:noFill/>
          <a:ln w="38100" cap="flat" cmpd="sng" algn="ctr">
            <a:solidFill>
              <a:srgbClr val="4472C4"/>
            </a:solidFill>
            <a:prstDash val="solid"/>
            <a:miter lim="800000"/>
            <a:tailEnd type="triangle"/>
          </a:ln>
          <a:effectLst/>
        </p:spPr>
      </p:cxnSp>
      <p:sp>
        <p:nvSpPr>
          <p:cNvPr id="24" name="Rectangle 23">
            <a:extLst>
              <a:ext uri="{FF2B5EF4-FFF2-40B4-BE49-F238E27FC236}">
                <a16:creationId xmlns:a16="http://schemas.microsoft.com/office/drawing/2014/main" id="{CAD6B417-882E-4FD0-9471-07B4DA7D9B22}"/>
              </a:ext>
            </a:extLst>
          </p:cNvPr>
          <p:cNvSpPr/>
          <p:nvPr/>
        </p:nvSpPr>
        <p:spPr bwMode="auto">
          <a:xfrm>
            <a:off x="6279328" y="3907004"/>
            <a:ext cx="2884350" cy="49101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AU" sz="1600" dirty="0" err="1">
                <a:solidFill>
                  <a:schemeClr val="tx1"/>
                </a:solidFill>
                <a:latin typeface="Calibri" panose="020F0502020204030204" pitchFamily="34" charset="0"/>
                <a:ea typeface="Verdana" panose="020B0604030504040204" pitchFamily="34" charset="0"/>
                <a:cs typeface="Calibri" panose="020F0502020204030204" pitchFamily="34" charset="0"/>
              </a:rPr>
              <a:t>Intercore</a:t>
            </a:r>
            <a:r>
              <a:rPr lang="en-AU" sz="1600" dirty="0">
                <a:solidFill>
                  <a:schemeClr val="tx1"/>
                </a:solidFill>
                <a:latin typeface="Calibri" panose="020F0502020204030204" pitchFamily="34" charset="0"/>
                <a:ea typeface="Verdana" panose="020B0604030504040204" pitchFamily="34" charset="0"/>
                <a:cs typeface="Calibri" panose="020F0502020204030204" pitchFamily="34" charset="0"/>
              </a:rPr>
              <a:t> message bridge</a:t>
            </a:r>
          </a:p>
        </p:txBody>
      </p:sp>
      <p:cxnSp>
        <p:nvCxnSpPr>
          <p:cNvPr id="62" name="Straight Arrow Connector 61">
            <a:extLst>
              <a:ext uri="{FF2B5EF4-FFF2-40B4-BE49-F238E27FC236}">
                <a16:creationId xmlns:a16="http://schemas.microsoft.com/office/drawing/2014/main" id="{B59EB95E-667F-47AF-9266-BD2918CFD203}"/>
              </a:ext>
            </a:extLst>
          </p:cNvPr>
          <p:cNvCxnSpPr>
            <a:cxnSpLocks/>
          </p:cNvCxnSpPr>
          <p:nvPr/>
        </p:nvCxnSpPr>
        <p:spPr>
          <a:xfrm>
            <a:off x="6804998" y="3428970"/>
            <a:ext cx="0" cy="487381"/>
          </a:xfrm>
          <a:prstGeom prst="straightConnector1">
            <a:avLst/>
          </a:prstGeom>
          <a:noFill/>
          <a:ln w="38100" cap="flat" cmpd="sng" algn="ctr">
            <a:solidFill>
              <a:srgbClr val="4472C4"/>
            </a:solidFill>
            <a:prstDash val="solid"/>
            <a:miter lim="800000"/>
            <a:tailEnd type="triangle"/>
          </a:ln>
          <a:effectLst/>
        </p:spPr>
      </p:cxnSp>
      <p:cxnSp>
        <p:nvCxnSpPr>
          <p:cNvPr id="66" name="Straight Arrow Connector 65">
            <a:extLst>
              <a:ext uri="{FF2B5EF4-FFF2-40B4-BE49-F238E27FC236}">
                <a16:creationId xmlns:a16="http://schemas.microsoft.com/office/drawing/2014/main" id="{DC3D84F9-6383-4333-B442-308F4AB1EC7A}"/>
              </a:ext>
            </a:extLst>
          </p:cNvPr>
          <p:cNvCxnSpPr>
            <a:cxnSpLocks/>
          </p:cNvCxnSpPr>
          <p:nvPr/>
        </p:nvCxnSpPr>
        <p:spPr>
          <a:xfrm flipH="1">
            <a:off x="5393440" y="3073999"/>
            <a:ext cx="885888" cy="0"/>
          </a:xfrm>
          <a:prstGeom prst="straightConnector1">
            <a:avLst/>
          </a:prstGeom>
          <a:noFill/>
          <a:ln w="38100" cap="flat" cmpd="sng" algn="ctr">
            <a:solidFill>
              <a:srgbClr val="4472C4"/>
            </a:solidFill>
            <a:prstDash val="solid"/>
            <a:miter lim="800000"/>
            <a:tailEnd type="triangle"/>
          </a:ln>
          <a:effectLst/>
        </p:spPr>
      </p:cxnSp>
      <p:sp>
        <p:nvSpPr>
          <p:cNvPr id="51" name="TextBox 50">
            <a:extLst>
              <a:ext uri="{FF2B5EF4-FFF2-40B4-BE49-F238E27FC236}">
                <a16:creationId xmlns:a16="http://schemas.microsoft.com/office/drawing/2014/main" id="{382B468B-7884-4053-BF44-8A5C49ED7993}"/>
              </a:ext>
            </a:extLst>
          </p:cNvPr>
          <p:cNvSpPr txBox="1"/>
          <p:nvPr/>
        </p:nvSpPr>
        <p:spPr>
          <a:xfrm>
            <a:off x="4139419" y="3183410"/>
            <a:ext cx="1154162" cy="846386"/>
          </a:xfrm>
          <a:prstGeom prst="rect">
            <a:avLst/>
          </a:prstGeom>
          <a:noFill/>
        </p:spPr>
        <p:txBody>
          <a:bodyPr wrap="none" lIns="0" tIns="0" rIns="0" bIns="0" rtlCol="0">
            <a:spAutoFit/>
          </a:bodyPr>
          <a:lstStyle/>
          <a:p>
            <a:pPr algn="l"/>
            <a:r>
              <a:rPr lang="en-AU" sz="1100" dirty="0">
                <a:latin typeface="Calibri" panose="020F0502020204030204" pitchFamily="34" charset="0"/>
                <a:cs typeface="Calibri" panose="020F0502020204030204" pitchFamily="34" charset="0"/>
              </a:rPr>
              <a:t>{ </a:t>
            </a:r>
          </a:p>
          <a:p>
            <a:pPr algn="l"/>
            <a:r>
              <a:rPr lang="en-AU" sz="1100" dirty="0">
                <a:latin typeface="Calibri" panose="020F0502020204030204" pitchFamily="34" charset="0"/>
                <a:cs typeface="Calibri" panose="020F0502020204030204" pitchFamily="34" charset="0"/>
              </a:rPr>
              <a:t>  “Temperature”:26,</a:t>
            </a:r>
          </a:p>
          <a:p>
            <a:pPr algn="l"/>
            <a:r>
              <a:rPr lang="en-AU" sz="1100" dirty="0">
                <a:latin typeface="Calibri" panose="020F0502020204030204" pitchFamily="34" charset="0"/>
                <a:cs typeface="Calibri" panose="020F0502020204030204" pitchFamily="34" charset="0"/>
              </a:rPr>
              <a:t>  “Humidity”:55,</a:t>
            </a:r>
          </a:p>
          <a:p>
            <a:pPr algn="l"/>
            <a:r>
              <a:rPr lang="en-AU" sz="1100" dirty="0">
                <a:latin typeface="Calibri" panose="020F0502020204030204" pitchFamily="34" charset="0"/>
                <a:cs typeface="Calibri" panose="020F0502020204030204" pitchFamily="34" charset="0"/>
              </a:rPr>
              <a:t>  “Pressure”: 1100</a:t>
            </a:r>
          </a:p>
          <a:p>
            <a:pPr algn="l"/>
            <a:r>
              <a:rPr lang="en-AU" sz="1100" dirty="0">
                <a:latin typeface="Calibri" panose="020F0502020204030204" pitchFamily="34" charset="0"/>
                <a:cs typeface="Calibri" panose="020F0502020204030204" pitchFamily="34" charset="0"/>
              </a:rPr>
              <a:t>}</a:t>
            </a:r>
          </a:p>
        </p:txBody>
      </p:sp>
      <p:sp>
        <p:nvSpPr>
          <p:cNvPr id="80" name="Rectangle 79">
            <a:extLst>
              <a:ext uri="{FF2B5EF4-FFF2-40B4-BE49-F238E27FC236}">
                <a16:creationId xmlns:a16="http://schemas.microsoft.com/office/drawing/2014/main" id="{649424B0-5BEA-4333-960A-DB2246FA60DE}"/>
              </a:ext>
            </a:extLst>
          </p:cNvPr>
          <p:cNvSpPr/>
          <p:nvPr/>
        </p:nvSpPr>
        <p:spPr>
          <a:xfrm>
            <a:off x="7798252" y="2822333"/>
            <a:ext cx="1365426" cy="617421"/>
          </a:xfrm>
          <a:prstGeom prst="rect">
            <a:avLst/>
          </a:prstGeom>
          <a:solidFill>
            <a:srgbClr val="FFD44B"/>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Device twin virtual HVAC control</a:t>
            </a:r>
          </a:p>
        </p:txBody>
      </p:sp>
      <p:sp>
        <p:nvSpPr>
          <p:cNvPr id="83" name="Oval 82">
            <a:extLst>
              <a:ext uri="{FF2B5EF4-FFF2-40B4-BE49-F238E27FC236}">
                <a16:creationId xmlns:a16="http://schemas.microsoft.com/office/drawing/2014/main" id="{177E0C17-0B71-4542-BF03-3426814F7AFB}"/>
              </a:ext>
            </a:extLst>
          </p:cNvPr>
          <p:cNvSpPr/>
          <p:nvPr/>
        </p:nvSpPr>
        <p:spPr>
          <a:xfrm>
            <a:off x="6468950" y="3539951"/>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kern="0" dirty="0">
                <a:solidFill>
                  <a:prstClr val="white"/>
                </a:solidFill>
                <a:latin typeface="Calibri" panose="020F0502020204030204" pitchFamily="34" charset="0"/>
                <a:ea typeface="Verdana" panose="020B0604030504040204" pitchFamily="34" charset="0"/>
                <a:cs typeface="Calibri" panose="020F0502020204030204" pitchFamily="34" charset="0"/>
              </a:rPr>
              <a:t>3</a:t>
            </a:r>
            <a:endParaRPr kumimoji="0" lang="en-AU" sz="1100" b="0" i="0" u="none" strike="noStrike" kern="0" cap="none" spc="0" normalizeH="0" baseline="0" noProof="0" dirty="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sp>
        <p:nvSpPr>
          <p:cNvPr id="87" name="Oval 86">
            <a:extLst>
              <a:ext uri="{FF2B5EF4-FFF2-40B4-BE49-F238E27FC236}">
                <a16:creationId xmlns:a16="http://schemas.microsoft.com/office/drawing/2014/main" id="{022F6089-A562-4BCC-A890-5472D59BB117}"/>
              </a:ext>
            </a:extLst>
          </p:cNvPr>
          <p:cNvSpPr/>
          <p:nvPr/>
        </p:nvSpPr>
        <p:spPr>
          <a:xfrm>
            <a:off x="6474460" y="4503715"/>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kern="0" dirty="0">
                <a:solidFill>
                  <a:prstClr val="white"/>
                </a:solidFill>
                <a:latin typeface="Calibri" panose="020F0502020204030204" pitchFamily="34" charset="0"/>
                <a:ea typeface="Verdana" panose="020B0604030504040204" pitchFamily="34" charset="0"/>
                <a:cs typeface="Calibri" panose="020F0502020204030204" pitchFamily="34" charset="0"/>
              </a:rPr>
              <a:t>4</a:t>
            </a:r>
            <a:endParaRPr kumimoji="0" lang="en-AU" sz="1100" b="0" i="0" u="none" strike="noStrike" kern="0" cap="none" spc="0" normalizeH="0" baseline="0" noProof="0" dirty="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sp>
        <p:nvSpPr>
          <p:cNvPr id="90" name="Oval 89">
            <a:extLst>
              <a:ext uri="{FF2B5EF4-FFF2-40B4-BE49-F238E27FC236}">
                <a16:creationId xmlns:a16="http://schemas.microsoft.com/office/drawing/2014/main" id="{3743A529-93A2-4B61-93EE-AB900B6B8F17}"/>
              </a:ext>
            </a:extLst>
          </p:cNvPr>
          <p:cNvSpPr/>
          <p:nvPr/>
        </p:nvSpPr>
        <p:spPr>
          <a:xfrm>
            <a:off x="5709816" y="3327150"/>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kern="0" dirty="0">
                <a:solidFill>
                  <a:prstClr val="white"/>
                </a:solidFill>
                <a:latin typeface="Calibri" panose="020F0502020204030204" pitchFamily="34" charset="0"/>
                <a:ea typeface="Verdana" panose="020B0604030504040204" pitchFamily="34" charset="0"/>
                <a:cs typeface="Calibri" panose="020F0502020204030204" pitchFamily="34" charset="0"/>
              </a:rPr>
              <a:t>5</a:t>
            </a:r>
            <a:endParaRPr kumimoji="0" lang="en-AU" sz="1100" b="0" i="0" u="none" strike="noStrike" kern="0" cap="none" spc="0" normalizeH="0" baseline="0" noProof="0" dirty="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p:txBody>
      </p:sp>
      <p:sp>
        <p:nvSpPr>
          <p:cNvPr id="64" name="Rectangle 63">
            <a:extLst>
              <a:ext uri="{FF2B5EF4-FFF2-40B4-BE49-F238E27FC236}">
                <a16:creationId xmlns:a16="http://schemas.microsoft.com/office/drawing/2014/main" id="{4412024A-277C-45A0-837A-49D0779D3523}"/>
              </a:ext>
            </a:extLst>
          </p:cNvPr>
          <p:cNvSpPr/>
          <p:nvPr/>
        </p:nvSpPr>
        <p:spPr>
          <a:xfrm>
            <a:off x="3936484" y="2171276"/>
            <a:ext cx="1588551" cy="3727062"/>
          </a:xfrm>
          <a:prstGeom prst="rect">
            <a:avLst/>
          </a:prstGeom>
          <a:solidFill>
            <a:schemeClr val="accent1">
              <a:lumMod val="40000"/>
              <a:lumOff val="6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rPr>
              <a:t>Azure IoT Hub</a:t>
            </a:r>
          </a:p>
        </p:txBody>
      </p:sp>
      <p:sp>
        <p:nvSpPr>
          <p:cNvPr id="68" name="Rectangle 67">
            <a:extLst>
              <a:ext uri="{FF2B5EF4-FFF2-40B4-BE49-F238E27FC236}">
                <a16:creationId xmlns:a16="http://schemas.microsoft.com/office/drawing/2014/main" id="{8005BA36-018B-4F25-B5F6-76ED1BB0E9D9}"/>
              </a:ext>
            </a:extLst>
          </p:cNvPr>
          <p:cNvSpPr/>
          <p:nvPr/>
        </p:nvSpPr>
        <p:spPr>
          <a:xfrm>
            <a:off x="4104655" y="3190835"/>
            <a:ext cx="1295349" cy="1153356"/>
          </a:xfrm>
          <a:prstGeom prst="rect">
            <a:avLst/>
          </a:prstGeom>
          <a:solidFill>
            <a:srgbClr val="FFD44B"/>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IoT Hub Messaging</a:t>
            </a:r>
          </a:p>
        </p:txBody>
      </p:sp>
      <p:sp>
        <p:nvSpPr>
          <p:cNvPr id="70" name="Rectangle 69">
            <a:extLst>
              <a:ext uri="{FF2B5EF4-FFF2-40B4-BE49-F238E27FC236}">
                <a16:creationId xmlns:a16="http://schemas.microsoft.com/office/drawing/2014/main" id="{A3612737-2893-492F-83AB-078F4974B26A}"/>
              </a:ext>
            </a:extLst>
          </p:cNvPr>
          <p:cNvSpPr/>
          <p:nvPr/>
        </p:nvSpPr>
        <p:spPr>
          <a:xfrm>
            <a:off x="4087788" y="4576491"/>
            <a:ext cx="1295349" cy="936003"/>
          </a:xfrm>
          <a:prstGeom prst="rect">
            <a:avLst/>
          </a:prstGeom>
          <a:solidFill>
            <a:srgbClr val="FFD44B"/>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Device twin</a:t>
            </a:r>
          </a:p>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kern="0" dirty="0">
                <a:solidFill>
                  <a:srgbClr val="000000"/>
                </a:solidFill>
                <a:latin typeface="Calibri" panose="020F0502020204030204" pitchFamily="34" charset="0"/>
                <a:ea typeface="Verdana" panose="020B0604030504040204" pitchFamily="34" charset="0"/>
                <a:cs typeface="Calibri" panose="020F0502020204030204" pitchFamily="34" charset="0"/>
              </a:rPr>
              <a:t>Desired Temperature</a:t>
            </a:r>
            <a:endParaRPr kumimoji="0" lang="en-AU" sz="11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sp>
        <p:nvSpPr>
          <p:cNvPr id="71" name="TextBox 70">
            <a:extLst>
              <a:ext uri="{FF2B5EF4-FFF2-40B4-BE49-F238E27FC236}">
                <a16:creationId xmlns:a16="http://schemas.microsoft.com/office/drawing/2014/main" id="{055BFC9A-7691-4161-8395-811F996F585E}"/>
              </a:ext>
            </a:extLst>
          </p:cNvPr>
          <p:cNvSpPr txBox="1"/>
          <p:nvPr/>
        </p:nvSpPr>
        <p:spPr>
          <a:xfrm>
            <a:off x="4283428" y="5180425"/>
            <a:ext cx="937802" cy="261610"/>
          </a:xfrm>
          <a:prstGeom prst="rect">
            <a:avLst/>
          </a:prstGeom>
          <a:solidFill>
            <a:srgbClr val="5B9BD5">
              <a:lumMod val="75000"/>
            </a:srgb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JSON</a:t>
            </a:r>
          </a:p>
        </p:txBody>
      </p:sp>
      <p:pic>
        <p:nvPicPr>
          <p:cNvPr id="95" name="Picture 94">
            <a:extLst>
              <a:ext uri="{FF2B5EF4-FFF2-40B4-BE49-F238E27FC236}">
                <a16:creationId xmlns:a16="http://schemas.microsoft.com/office/drawing/2014/main" id="{7D6839E6-EE34-4A7B-B888-1AEBE0227FF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6522" b="93478" l="7500" r="92500">
                        <a14:foregroundMark x1="41250" y1="82609" x2="41250" y2="82609"/>
                        <a14:foregroundMark x1="42500" y1="89130" x2="41250" y2="92391"/>
                        <a14:foregroundMark x1="32000" y1="89130" x2="40000" y2="93478"/>
                        <a14:foregroundMark x1="30000" y1="88043" x2="32000" y2="89130"/>
                        <a14:foregroundMark x1="82500" y1="81522" x2="86250" y2="81522"/>
                        <a14:foregroundMark x1="78750" y1="52174" x2="80000" y2="48913"/>
                        <a14:foregroundMark x1="92500" y1="21739" x2="92500" y2="18478"/>
                        <a14:foregroundMark x1="57500" y1="7609" x2="8750" y2="42391"/>
                        <a14:foregroundMark x1="8750" y1="42391" x2="7500" y2="66304"/>
                        <a14:foregroundMark x1="7500" y1="7609" x2="56250" y2="6522"/>
                        <a14:foregroundMark x1="82082" y1="86957" x2="78750" y2="89130"/>
                        <a14:foregroundMark x1="83749" y1="85870" x2="82082" y2="86957"/>
                        <a14:foregroundMark x1="88750" y1="82609" x2="86142" y2="84310"/>
                        <a14:foregroundMark x1="88751" y1="89130" x2="92500" y2="86957"/>
                        <a14:foregroundMark x1="86876" y1="90217" x2="88751" y2="89130"/>
                        <a14:foregroundMark x1="81250" y1="93478" x2="86876" y2="90217"/>
                        <a14:foregroundMark x1="88750" y1="91304" x2="88750" y2="91304"/>
                        <a14:foregroundMark x1="90000" y1="90217" x2="88750" y2="92391"/>
                        <a14:backgroundMark x1="37500" y1="88043" x2="37500" y2="88043"/>
                        <a14:backgroundMark x1="36250" y1="89130" x2="36250" y2="89130"/>
                        <a14:backgroundMark x1="33750" y1="89130" x2="33750" y2="89130"/>
                        <a14:backgroundMark x1="85000" y1="86957" x2="85000" y2="86957"/>
                        <a14:backgroundMark x1="86250" y1="85870" x2="86250" y2="85870"/>
                        <a14:backgroundMark x1="85000" y1="85870" x2="86250" y2="86957"/>
                        <a14:backgroundMark x1="83750" y1="86957" x2="83750" y2="86957"/>
                        <a14:backgroundMark x1="83750" y1="85870" x2="85000" y2="85870"/>
                        <a14:backgroundMark x1="85000" y1="84783" x2="85000" y2="84783"/>
                        <a14:backgroundMark x1="82500" y1="86957" x2="82500" y2="86957"/>
                        <a14:backgroundMark x1="86250" y1="89130" x2="86250" y2="89130"/>
                        <a14:backgroundMark x1="85000" y1="90217" x2="85000" y2="90217"/>
                      </a14:backgroundRemoval>
                    </a14:imgEffect>
                  </a14:imgLayer>
                </a14:imgProps>
              </a:ext>
            </a:extLst>
          </a:blip>
          <a:stretch>
            <a:fillRect/>
          </a:stretch>
        </p:blipFill>
        <p:spPr>
          <a:xfrm>
            <a:off x="4344980" y="1074371"/>
            <a:ext cx="761908" cy="876194"/>
          </a:xfrm>
          <a:prstGeom prst="rect">
            <a:avLst/>
          </a:prstGeom>
          <a:effectLst>
            <a:outerShdw blurRad="50800" dist="38100" dir="2700000" algn="tl" rotWithShape="0">
              <a:prstClr val="black">
                <a:alpha val="40000"/>
              </a:prstClr>
            </a:outerShdw>
          </a:effectLst>
        </p:spPr>
      </p:pic>
      <p:sp>
        <p:nvSpPr>
          <p:cNvPr id="53" name="Rectangle 52">
            <a:extLst>
              <a:ext uri="{FF2B5EF4-FFF2-40B4-BE49-F238E27FC236}">
                <a16:creationId xmlns:a16="http://schemas.microsoft.com/office/drawing/2014/main" id="{ADF0BEC4-2BFB-4572-B0BF-7FC33A5DEB1A}"/>
              </a:ext>
            </a:extLst>
          </p:cNvPr>
          <p:cNvSpPr/>
          <p:nvPr/>
        </p:nvSpPr>
        <p:spPr>
          <a:xfrm>
            <a:off x="6125484" y="2171276"/>
            <a:ext cx="3710725" cy="3727062"/>
          </a:xfrm>
          <a:prstGeom prst="rect">
            <a:avLst/>
          </a:prstGeom>
          <a:solidFill>
            <a:schemeClr val="accent1">
              <a:lumMod val="20000"/>
              <a:lumOff val="8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rPr>
              <a:t>Azure Sphere</a:t>
            </a:r>
          </a:p>
        </p:txBody>
      </p:sp>
      <p:sp>
        <p:nvSpPr>
          <p:cNvPr id="3" name="Rectangle 2">
            <a:extLst>
              <a:ext uri="{FF2B5EF4-FFF2-40B4-BE49-F238E27FC236}">
                <a16:creationId xmlns:a16="http://schemas.microsoft.com/office/drawing/2014/main" id="{B159AFC7-CF0E-403C-B709-4F9C1488693F}"/>
              </a:ext>
            </a:extLst>
          </p:cNvPr>
          <p:cNvSpPr/>
          <p:nvPr/>
        </p:nvSpPr>
        <p:spPr bwMode="auto">
          <a:xfrm>
            <a:off x="6198135" y="2443349"/>
            <a:ext cx="1227854" cy="3383290"/>
          </a:xfrm>
          <a:prstGeom prst="rect">
            <a:avLst/>
          </a:prstGeom>
          <a:solidFill>
            <a:srgbClr val="008A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AU" sz="1600" dirty="0">
                <a:solidFill>
                  <a:schemeClr val="bg1"/>
                </a:solidFill>
                <a:latin typeface="Calibri" panose="020F0502020204030204" pitchFamily="34" charset="0"/>
                <a:ea typeface="Segoe UI" pitchFamily="34" charset="0"/>
                <a:cs typeface="Calibri" panose="020F0502020204030204" pitchFamily="34" charset="0"/>
              </a:rPr>
              <a:t>Cortex A7 High-level</a:t>
            </a:r>
          </a:p>
        </p:txBody>
      </p:sp>
      <p:pic>
        <p:nvPicPr>
          <p:cNvPr id="98" name="Picture 97">
            <a:extLst>
              <a:ext uri="{FF2B5EF4-FFF2-40B4-BE49-F238E27FC236}">
                <a16:creationId xmlns:a16="http://schemas.microsoft.com/office/drawing/2014/main" id="{DD649830-9C19-457C-BA09-453B6B4FB8F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85114" y="1054451"/>
            <a:ext cx="1641805" cy="916033"/>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0531FC31-631D-4B66-86B9-9E42BB3D5C46}"/>
              </a:ext>
            </a:extLst>
          </p:cNvPr>
          <p:cNvSpPr/>
          <p:nvPr/>
        </p:nvSpPr>
        <p:spPr>
          <a:xfrm>
            <a:off x="1754163" y="2171276"/>
            <a:ext cx="1584817" cy="3727062"/>
          </a:xfrm>
          <a:prstGeom prst="rect">
            <a:avLst/>
          </a:prstGeom>
          <a:solidFill>
            <a:schemeClr val="accent1">
              <a:lumMod val="60000"/>
              <a:lumOff val="4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rPr>
              <a:t>Azure IoT Central</a:t>
            </a:r>
          </a:p>
        </p:txBody>
      </p:sp>
      <p:sp>
        <p:nvSpPr>
          <p:cNvPr id="31" name="Rectangle 30">
            <a:extLst>
              <a:ext uri="{FF2B5EF4-FFF2-40B4-BE49-F238E27FC236}">
                <a16:creationId xmlns:a16="http://schemas.microsoft.com/office/drawing/2014/main" id="{BD21EC29-56BF-438B-8C00-B8C59EA309D1}"/>
              </a:ext>
            </a:extLst>
          </p:cNvPr>
          <p:cNvSpPr/>
          <p:nvPr/>
        </p:nvSpPr>
        <p:spPr>
          <a:xfrm>
            <a:off x="1925247" y="2841451"/>
            <a:ext cx="1242647" cy="2600584"/>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pic>
        <p:nvPicPr>
          <p:cNvPr id="36" name="Picture 2" descr="See the source image">
            <a:extLst>
              <a:ext uri="{FF2B5EF4-FFF2-40B4-BE49-F238E27FC236}">
                <a16:creationId xmlns:a16="http://schemas.microsoft.com/office/drawing/2014/main" id="{48502AAD-15D2-4F15-955A-3704EAB325E5}"/>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3125" b="96307" l="3797" r="94304">
                        <a14:foregroundMark x1="28797" y1="16761" x2="28797" y2="16761"/>
                        <a14:foregroundMark x1="6646" y1="35227" x2="6646" y2="35227"/>
                        <a14:foregroundMark x1="51266" y1="4545" x2="51266" y2="4545"/>
                        <a14:foregroundMark x1="94620" y1="41761" x2="94620" y2="41761"/>
                        <a14:foregroundMark x1="48418" y1="96307" x2="48418" y2="96307"/>
                        <a14:foregroundMark x1="4747" y1="70170" x2="4747" y2="70170"/>
                        <a14:foregroundMark x1="4114" y1="34091" x2="4114" y2="34091"/>
                        <a14:foregroundMark x1="3797" y1="68182" x2="3797" y2="68182"/>
                        <a14:foregroundMark x1="53797" y1="49432" x2="53797" y2="49432"/>
                      </a14:backgroundRemoval>
                    </a14:imgEffect>
                  </a14:imgLayer>
                </a14:imgProps>
              </a:ext>
              <a:ext uri="{28A0092B-C50C-407E-A947-70E740481C1C}">
                <a14:useLocalDpi xmlns:a14="http://schemas.microsoft.com/office/drawing/2010/main" val="0"/>
              </a:ext>
            </a:extLst>
          </a:blip>
          <a:srcRect/>
          <a:stretch>
            <a:fillRect/>
          </a:stretch>
        </p:blipFill>
        <p:spPr bwMode="auto">
          <a:xfrm>
            <a:off x="2127587" y="1045753"/>
            <a:ext cx="837966" cy="93343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7" name="Oval 36">
            <a:extLst>
              <a:ext uri="{FF2B5EF4-FFF2-40B4-BE49-F238E27FC236}">
                <a16:creationId xmlns:a16="http://schemas.microsoft.com/office/drawing/2014/main" id="{C4704B70-6D45-413E-A194-E21001C7378F}"/>
              </a:ext>
            </a:extLst>
          </p:cNvPr>
          <p:cNvSpPr/>
          <p:nvPr/>
        </p:nvSpPr>
        <p:spPr>
          <a:xfrm>
            <a:off x="3028306" y="2728639"/>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rPr>
              <a:t>1</a:t>
            </a:r>
          </a:p>
        </p:txBody>
      </p:sp>
      <p:sp>
        <p:nvSpPr>
          <p:cNvPr id="76" name="Oval 75">
            <a:extLst>
              <a:ext uri="{FF2B5EF4-FFF2-40B4-BE49-F238E27FC236}">
                <a16:creationId xmlns:a16="http://schemas.microsoft.com/office/drawing/2014/main" id="{FA171BA4-28A3-4DEF-94E1-2C6806F8D72A}"/>
              </a:ext>
            </a:extLst>
          </p:cNvPr>
          <p:cNvSpPr/>
          <p:nvPr/>
        </p:nvSpPr>
        <p:spPr>
          <a:xfrm>
            <a:off x="3028306" y="5311230"/>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rPr>
              <a:t>6</a:t>
            </a:r>
          </a:p>
        </p:txBody>
      </p:sp>
      <p:cxnSp>
        <p:nvCxnSpPr>
          <p:cNvPr id="32" name="Straight Arrow Connector 31">
            <a:extLst>
              <a:ext uri="{FF2B5EF4-FFF2-40B4-BE49-F238E27FC236}">
                <a16:creationId xmlns:a16="http://schemas.microsoft.com/office/drawing/2014/main" id="{3B81D555-A38B-44F0-825D-1DADC884AFAE}"/>
              </a:ext>
            </a:extLst>
          </p:cNvPr>
          <p:cNvCxnSpPr>
            <a:cxnSpLocks/>
          </p:cNvCxnSpPr>
          <p:nvPr/>
        </p:nvCxnSpPr>
        <p:spPr>
          <a:xfrm flipH="1">
            <a:off x="3175197" y="3561078"/>
            <a:ext cx="929458" cy="0"/>
          </a:xfrm>
          <a:prstGeom prst="straightConnector1">
            <a:avLst/>
          </a:prstGeom>
          <a:noFill/>
          <a:ln w="38100" cap="flat" cmpd="sng" algn="ctr">
            <a:solidFill>
              <a:srgbClr val="4472C4"/>
            </a:solidFill>
            <a:prstDash val="solid"/>
            <a:miter lim="800000"/>
            <a:headEnd type="triangle" w="med" len="med"/>
            <a:tailEnd type="triangle" w="med" len="med"/>
          </a:ln>
          <a:effectLst/>
        </p:spPr>
      </p:cxnSp>
      <p:cxnSp>
        <p:nvCxnSpPr>
          <p:cNvPr id="75" name="Straight Arrow Connector 74">
            <a:extLst>
              <a:ext uri="{FF2B5EF4-FFF2-40B4-BE49-F238E27FC236}">
                <a16:creationId xmlns:a16="http://schemas.microsoft.com/office/drawing/2014/main" id="{85EAF4E5-0BAB-48FB-8EA9-CF9901AA3326}"/>
              </a:ext>
            </a:extLst>
          </p:cNvPr>
          <p:cNvCxnSpPr>
            <a:cxnSpLocks/>
            <a:endCxn id="70" idx="1"/>
          </p:cNvCxnSpPr>
          <p:nvPr/>
        </p:nvCxnSpPr>
        <p:spPr>
          <a:xfrm>
            <a:off x="3167894" y="5044493"/>
            <a:ext cx="919894" cy="0"/>
          </a:xfrm>
          <a:prstGeom prst="straightConnector1">
            <a:avLst/>
          </a:prstGeom>
          <a:noFill/>
          <a:ln w="38100" cap="flat" cmpd="sng" algn="ctr">
            <a:solidFill>
              <a:srgbClr val="4472C4"/>
            </a:solidFill>
            <a:prstDash val="solid"/>
            <a:miter lim="800000"/>
            <a:headEnd type="triangle" w="med" len="med"/>
            <a:tailEnd type="triangle" w="med" len="med"/>
          </a:ln>
          <a:effectLst/>
        </p:spPr>
      </p:cxnSp>
      <p:sp>
        <p:nvSpPr>
          <p:cNvPr id="2" name="Oval 1">
            <a:extLst>
              <a:ext uri="{FF2B5EF4-FFF2-40B4-BE49-F238E27FC236}">
                <a16:creationId xmlns:a16="http://schemas.microsoft.com/office/drawing/2014/main" id="{E55674D5-44EE-4A41-8F7B-2546F1ED6E34}"/>
              </a:ext>
            </a:extLst>
          </p:cNvPr>
          <p:cNvSpPr/>
          <p:nvPr/>
        </p:nvSpPr>
        <p:spPr>
          <a:xfrm>
            <a:off x="5694329" y="3454724"/>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rPr>
              <a:t>2</a:t>
            </a:r>
          </a:p>
        </p:txBody>
      </p:sp>
      <p:sp>
        <p:nvSpPr>
          <p:cNvPr id="4" name="Rectangle 3">
            <a:extLst>
              <a:ext uri="{FF2B5EF4-FFF2-40B4-BE49-F238E27FC236}">
                <a16:creationId xmlns:a16="http://schemas.microsoft.com/office/drawing/2014/main" id="{2E35516B-D8D1-4547-B1B9-A0D6BFD58B7F}"/>
              </a:ext>
            </a:extLst>
          </p:cNvPr>
          <p:cNvSpPr/>
          <p:nvPr/>
        </p:nvSpPr>
        <p:spPr bwMode="auto">
          <a:xfrm>
            <a:off x="8405010" y="2443349"/>
            <a:ext cx="1349797" cy="3383290"/>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AU" sz="1600" dirty="0">
                <a:solidFill>
                  <a:schemeClr val="bg1"/>
                </a:solidFill>
                <a:latin typeface="Calibri" panose="020F0502020204030204" pitchFamily="34" charset="0"/>
                <a:ea typeface="Segoe UI" pitchFamily="34" charset="0"/>
                <a:cs typeface="Calibri" panose="020F0502020204030204" pitchFamily="34" charset="0"/>
              </a:rPr>
              <a:t>Cortex M4 Real-time</a:t>
            </a:r>
          </a:p>
        </p:txBody>
      </p:sp>
      <p:sp>
        <p:nvSpPr>
          <p:cNvPr id="16" name="Rectangle 15">
            <a:extLst>
              <a:ext uri="{FF2B5EF4-FFF2-40B4-BE49-F238E27FC236}">
                <a16:creationId xmlns:a16="http://schemas.microsoft.com/office/drawing/2014/main" id="{F9FBFEF7-DEAF-4F8B-B44D-058BEE0CFFEB}"/>
              </a:ext>
            </a:extLst>
          </p:cNvPr>
          <p:cNvSpPr/>
          <p:nvPr/>
        </p:nvSpPr>
        <p:spPr>
          <a:xfrm>
            <a:off x="6294608" y="3280704"/>
            <a:ext cx="1018773" cy="978613"/>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Telemetry streaming</a:t>
            </a:r>
          </a:p>
        </p:txBody>
      </p:sp>
      <p:sp>
        <p:nvSpPr>
          <p:cNvPr id="17" name="Rectangle 16">
            <a:extLst>
              <a:ext uri="{FF2B5EF4-FFF2-40B4-BE49-F238E27FC236}">
                <a16:creationId xmlns:a16="http://schemas.microsoft.com/office/drawing/2014/main" id="{EA59DD6C-0A60-46AB-A399-5F6353B24B26}"/>
              </a:ext>
            </a:extLst>
          </p:cNvPr>
          <p:cNvSpPr/>
          <p:nvPr/>
        </p:nvSpPr>
        <p:spPr>
          <a:xfrm>
            <a:off x="8574072" y="3280704"/>
            <a:ext cx="1025045" cy="978613"/>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algn="ctr">
              <a:defRPr/>
            </a:pPr>
            <a:r>
              <a:rPr kumimoji="0" lang="en-AU" sz="1200" b="0" i="0" u="none" strike="noStrike" kern="1200" cap="none" spc="0" normalizeH="0" baseline="0" noProof="0" dirty="0">
                <a:ln>
                  <a:noFill/>
                </a:ln>
                <a:effectLst/>
                <a:uLnTx/>
                <a:uFillTx/>
                <a:latin typeface="Calibri" panose="020F0502020204030204" pitchFamily="34" charset="0"/>
                <a:cs typeface="Calibri" panose="020F0502020204030204" pitchFamily="34" charset="0"/>
              </a:rPr>
              <a:t>Environment telemetry service thread</a:t>
            </a:r>
          </a:p>
        </p:txBody>
      </p:sp>
      <p:sp>
        <p:nvSpPr>
          <p:cNvPr id="18" name="Rectangle 17">
            <a:extLst>
              <a:ext uri="{FF2B5EF4-FFF2-40B4-BE49-F238E27FC236}">
                <a16:creationId xmlns:a16="http://schemas.microsoft.com/office/drawing/2014/main" id="{4B6C9EE3-BF33-48B6-8621-66A02A25DF77}"/>
              </a:ext>
            </a:extLst>
          </p:cNvPr>
          <p:cNvSpPr/>
          <p:nvPr/>
        </p:nvSpPr>
        <p:spPr>
          <a:xfrm>
            <a:off x="8574072" y="4533880"/>
            <a:ext cx="1025045" cy="978613"/>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effectLst/>
                <a:uLnTx/>
                <a:uFillTx/>
                <a:latin typeface="Calibri" panose="020F0502020204030204" pitchFamily="34" charset="0"/>
                <a:cs typeface="Calibri" panose="020F0502020204030204" pitchFamily="34" charset="0"/>
              </a:rPr>
              <a:t>Environment telemetry sense thread</a:t>
            </a:r>
            <a:endParaRPr kumimoji="0" lang="en-AU" sz="1200" b="0" i="0" u="none"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
        <p:nvSpPr>
          <p:cNvPr id="24" name="Rectangle 23">
            <a:extLst>
              <a:ext uri="{FF2B5EF4-FFF2-40B4-BE49-F238E27FC236}">
                <a16:creationId xmlns:a16="http://schemas.microsoft.com/office/drawing/2014/main" id="{CAD6B417-882E-4FD0-9471-07B4DA7D9B22}"/>
              </a:ext>
            </a:extLst>
          </p:cNvPr>
          <p:cNvSpPr/>
          <p:nvPr/>
        </p:nvSpPr>
        <p:spPr bwMode="auto">
          <a:xfrm>
            <a:off x="7705455" y="2443349"/>
            <a:ext cx="396475" cy="3360200"/>
          </a:xfrm>
          <a:prstGeom prst="rect">
            <a:avLst/>
          </a:prstGeom>
          <a:solidFill>
            <a:srgbClr val="FFD44B"/>
          </a:solidFill>
          <a:ln w="12700" cap="flat" cmpd="sng" algn="ctr">
            <a:solidFill>
              <a:srgbClr val="4472C4">
                <a:shade val="50000"/>
              </a:srgbClr>
            </a:solidFill>
            <a:prstDash val="solid"/>
            <a:miter lim="800000"/>
          </a:ln>
          <a:effectLst/>
        </p:spPr>
        <p:txBody>
          <a:bodyPr vert="vert270" rtlCol="0" anchor="ctr"/>
          <a:lstStyle/>
          <a:p>
            <a:pPr algn="ctr"/>
            <a:r>
              <a:rPr lang="en-AU" dirty="0" err="1">
                <a:solidFill>
                  <a:schemeClr val="tx1"/>
                </a:solidFill>
                <a:latin typeface="Calibri" panose="020F0502020204030204" pitchFamily="34" charset="0"/>
                <a:cs typeface="Calibri" panose="020F0502020204030204" pitchFamily="34" charset="0"/>
              </a:rPr>
              <a:t>Intercore</a:t>
            </a:r>
            <a:r>
              <a:rPr lang="en-AU" dirty="0">
                <a:solidFill>
                  <a:schemeClr val="tx1"/>
                </a:solidFill>
                <a:latin typeface="Calibri" panose="020F0502020204030204" pitchFamily="34" charset="0"/>
                <a:cs typeface="Calibri" panose="020F0502020204030204" pitchFamily="34" charset="0"/>
              </a:rPr>
              <a:t> message bridge</a:t>
            </a:r>
          </a:p>
        </p:txBody>
      </p:sp>
      <p:cxnSp>
        <p:nvCxnSpPr>
          <p:cNvPr id="66" name="Straight Arrow Connector 65">
            <a:extLst>
              <a:ext uri="{FF2B5EF4-FFF2-40B4-BE49-F238E27FC236}">
                <a16:creationId xmlns:a16="http://schemas.microsoft.com/office/drawing/2014/main" id="{DC3D84F9-6383-4333-B442-308F4AB1EC7A}"/>
              </a:ext>
            </a:extLst>
          </p:cNvPr>
          <p:cNvCxnSpPr>
            <a:cxnSpLocks/>
          </p:cNvCxnSpPr>
          <p:nvPr/>
        </p:nvCxnSpPr>
        <p:spPr>
          <a:xfrm flipH="1">
            <a:off x="5391385" y="3767513"/>
            <a:ext cx="915242" cy="0"/>
          </a:xfrm>
          <a:prstGeom prst="straightConnector1">
            <a:avLst/>
          </a:prstGeom>
          <a:noFill/>
          <a:ln w="38100" cap="flat" cmpd="sng" algn="ctr">
            <a:solidFill>
              <a:srgbClr val="4472C4"/>
            </a:solidFill>
            <a:prstDash val="solid"/>
            <a:miter lim="800000"/>
            <a:tailEnd type="triangle"/>
          </a:ln>
          <a:effectLst/>
        </p:spPr>
      </p:cxnSp>
      <p:sp>
        <p:nvSpPr>
          <p:cNvPr id="51" name="TextBox 50">
            <a:extLst>
              <a:ext uri="{FF2B5EF4-FFF2-40B4-BE49-F238E27FC236}">
                <a16:creationId xmlns:a16="http://schemas.microsoft.com/office/drawing/2014/main" id="{382B468B-7884-4053-BF44-8A5C49ED7993}"/>
              </a:ext>
            </a:extLst>
          </p:cNvPr>
          <p:cNvSpPr txBox="1"/>
          <p:nvPr/>
        </p:nvSpPr>
        <p:spPr>
          <a:xfrm>
            <a:off x="4175248" y="3432129"/>
            <a:ext cx="1154162" cy="846386"/>
          </a:xfrm>
          <a:prstGeom prst="rect">
            <a:avLst/>
          </a:prstGeom>
          <a:noFill/>
        </p:spPr>
        <p:txBody>
          <a:bodyPr wrap="none" lIns="0" tIns="0" rIns="0" bIns="0" rtlCol="0">
            <a:spAutoFit/>
          </a:bodyPr>
          <a:lstStyle/>
          <a:p>
            <a:pPr algn="l"/>
            <a:r>
              <a:rPr lang="en-AU" sz="1100" dirty="0">
                <a:latin typeface="Calibri" panose="020F0502020204030204" pitchFamily="34" charset="0"/>
                <a:cs typeface="Calibri" panose="020F0502020204030204" pitchFamily="34" charset="0"/>
              </a:rPr>
              <a:t>{ </a:t>
            </a:r>
          </a:p>
          <a:p>
            <a:pPr algn="l"/>
            <a:r>
              <a:rPr lang="en-AU" sz="1100" dirty="0">
                <a:latin typeface="Calibri" panose="020F0502020204030204" pitchFamily="34" charset="0"/>
                <a:cs typeface="Calibri" panose="020F0502020204030204" pitchFamily="34" charset="0"/>
              </a:rPr>
              <a:t>  “Temperature”:26,</a:t>
            </a:r>
          </a:p>
          <a:p>
            <a:pPr algn="l"/>
            <a:r>
              <a:rPr lang="en-AU" sz="1100" dirty="0">
                <a:latin typeface="Calibri" panose="020F0502020204030204" pitchFamily="34" charset="0"/>
                <a:cs typeface="Calibri" panose="020F0502020204030204" pitchFamily="34" charset="0"/>
              </a:rPr>
              <a:t>  “Humidity”:55,</a:t>
            </a:r>
          </a:p>
          <a:p>
            <a:pPr algn="l"/>
            <a:r>
              <a:rPr lang="en-AU" sz="1100" dirty="0">
                <a:latin typeface="Calibri" panose="020F0502020204030204" pitchFamily="34" charset="0"/>
                <a:cs typeface="Calibri" panose="020F0502020204030204" pitchFamily="34" charset="0"/>
              </a:rPr>
              <a:t>  “Pressure”: 1100</a:t>
            </a:r>
          </a:p>
          <a:p>
            <a:pPr algn="l"/>
            <a:r>
              <a:rPr lang="en-AU" sz="1100" dirty="0">
                <a:latin typeface="Calibri" panose="020F0502020204030204" pitchFamily="34" charset="0"/>
                <a:cs typeface="Calibri" panose="020F0502020204030204" pitchFamily="34" charset="0"/>
              </a:rPr>
              <a:t>}</a:t>
            </a:r>
          </a:p>
        </p:txBody>
      </p:sp>
      <p:sp>
        <p:nvSpPr>
          <p:cNvPr id="80" name="Rectangle 79">
            <a:extLst>
              <a:ext uri="{FF2B5EF4-FFF2-40B4-BE49-F238E27FC236}">
                <a16:creationId xmlns:a16="http://schemas.microsoft.com/office/drawing/2014/main" id="{649424B0-5BEA-4333-960A-DB2246FA60DE}"/>
              </a:ext>
            </a:extLst>
          </p:cNvPr>
          <p:cNvSpPr/>
          <p:nvPr/>
        </p:nvSpPr>
        <p:spPr>
          <a:xfrm>
            <a:off x="6294607" y="4576491"/>
            <a:ext cx="1018774" cy="936002"/>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Device twin virtual HVAC control</a:t>
            </a:r>
          </a:p>
        </p:txBody>
      </p:sp>
      <p:sp>
        <p:nvSpPr>
          <p:cNvPr id="83" name="Oval 82">
            <a:extLst>
              <a:ext uri="{FF2B5EF4-FFF2-40B4-BE49-F238E27FC236}">
                <a16:creationId xmlns:a16="http://schemas.microsoft.com/office/drawing/2014/main" id="{177E0C17-0B71-4542-BF03-3426814F7AFB}"/>
              </a:ext>
            </a:extLst>
          </p:cNvPr>
          <p:cNvSpPr/>
          <p:nvPr/>
        </p:nvSpPr>
        <p:spPr>
          <a:xfrm>
            <a:off x="7437385" y="3284881"/>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kern="0" dirty="0">
                <a:solidFill>
                  <a:prstClr val="white"/>
                </a:solidFill>
                <a:latin typeface="Calibri" panose="020F0502020204030204" pitchFamily="34" charset="0"/>
                <a:ea typeface="Verdana" panose="020B0604030504040204" pitchFamily="34" charset="0"/>
                <a:cs typeface="Calibri" panose="020F0502020204030204" pitchFamily="34" charset="0"/>
              </a:rPr>
              <a:t>3</a:t>
            </a:r>
            <a:endParaRPr kumimoji="0" lang="en-AU" sz="1100" b="0" i="0" u="none" strike="noStrike" kern="0" cap="none" spc="0" normalizeH="0" baseline="0" noProof="0" dirty="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sp>
        <p:nvSpPr>
          <p:cNvPr id="87" name="Oval 86">
            <a:extLst>
              <a:ext uri="{FF2B5EF4-FFF2-40B4-BE49-F238E27FC236}">
                <a16:creationId xmlns:a16="http://schemas.microsoft.com/office/drawing/2014/main" id="{022F6089-A562-4BCC-A890-5472D59BB117}"/>
              </a:ext>
            </a:extLst>
          </p:cNvPr>
          <p:cNvSpPr/>
          <p:nvPr/>
        </p:nvSpPr>
        <p:spPr>
          <a:xfrm>
            <a:off x="5694097" y="4828472"/>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rPr>
              <a:t>5</a:t>
            </a:r>
          </a:p>
        </p:txBody>
      </p:sp>
      <p:sp>
        <p:nvSpPr>
          <p:cNvPr id="90" name="Oval 89">
            <a:extLst>
              <a:ext uri="{FF2B5EF4-FFF2-40B4-BE49-F238E27FC236}">
                <a16:creationId xmlns:a16="http://schemas.microsoft.com/office/drawing/2014/main" id="{3743A529-93A2-4B61-93EE-AB900B6B8F17}"/>
              </a:ext>
            </a:extLst>
          </p:cNvPr>
          <p:cNvSpPr/>
          <p:nvPr/>
        </p:nvSpPr>
        <p:spPr>
          <a:xfrm>
            <a:off x="11170578" y="4920514"/>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kern="0" dirty="0">
                <a:solidFill>
                  <a:prstClr val="white"/>
                </a:solidFill>
                <a:latin typeface="Calibri" panose="020F0502020204030204" pitchFamily="34" charset="0"/>
                <a:ea typeface="Verdana" panose="020B0604030504040204" pitchFamily="34" charset="0"/>
                <a:cs typeface="Calibri" panose="020F0502020204030204" pitchFamily="34" charset="0"/>
              </a:rPr>
              <a:t>5</a:t>
            </a:r>
            <a:endParaRPr kumimoji="0" lang="en-AU" sz="1100" b="0" i="0" u="none" strike="noStrike" kern="0" cap="none" spc="0" normalizeH="0" baseline="0" noProof="0" dirty="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cxnSp>
        <p:nvCxnSpPr>
          <p:cNvPr id="39" name="Straight Arrow Connector 38">
            <a:extLst>
              <a:ext uri="{FF2B5EF4-FFF2-40B4-BE49-F238E27FC236}">
                <a16:creationId xmlns:a16="http://schemas.microsoft.com/office/drawing/2014/main" id="{F979FA1E-ADAC-4EE1-87A8-A05719F402E3}"/>
              </a:ext>
            </a:extLst>
          </p:cNvPr>
          <p:cNvCxnSpPr>
            <a:cxnSpLocks/>
          </p:cNvCxnSpPr>
          <p:nvPr/>
        </p:nvCxnSpPr>
        <p:spPr>
          <a:xfrm flipV="1">
            <a:off x="5391385" y="5168784"/>
            <a:ext cx="915242" cy="382"/>
          </a:xfrm>
          <a:prstGeom prst="straightConnector1">
            <a:avLst/>
          </a:prstGeom>
          <a:noFill/>
          <a:ln w="38100" cap="flat" cmpd="sng" algn="ctr">
            <a:solidFill>
              <a:srgbClr val="4472C4"/>
            </a:solidFill>
            <a:prstDash val="solid"/>
            <a:miter lim="800000"/>
            <a:headEnd type="triangle" w="med" len="med"/>
            <a:tailEnd type="triangle" w="med" len="med"/>
          </a:ln>
          <a:effectLst/>
        </p:spPr>
      </p:cxnSp>
      <p:cxnSp>
        <p:nvCxnSpPr>
          <p:cNvPr id="43" name="Straight Arrow Connector 42">
            <a:extLst>
              <a:ext uri="{FF2B5EF4-FFF2-40B4-BE49-F238E27FC236}">
                <a16:creationId xmlns:a16="http://schemas.microsoft.com/office/drawing/2014/main" id="{F96BE471-E2AC-406B-B12C-B5A4571F5F72}"/>
              </a:ext>
            </a:extLst>
          </p:cNvPr>
          <p:cNvCxnSpPr>
            <a:cxnSpLocks/>
          </p:cNvCxnSpPr>
          <p:nvPr/>
        </p:nvCxnSpPr>
        <p:spPr>
          <a:xfrm>
            <a:off x="7330473" y="3579050"/>
            <a:ext cx="374982" cy="0"/>
          </a:xfrm>
          <a:prstGeom prst="straightConnector1">
            <a:avLst/>
          </a:prstGeom>
          <a:noFill/>
          <a:ln w="38100" cap="flat" cmpd="sng" algn="ctr">
            <a:solidFill>
              <a:srgbClr val="4472C4"/>
            </a:solidFill>
            <a:prstDash val="solid"/>
            <a:miter lim="800000"/>
            <a:headEnd type="triangle" w="med" len="med"/>
            <a:tailEnd type="triangle" w="med" len="med"/>
          </a:ln>
          <a:effectLst/>
        </p:spPr>
      </p:cxnSp>
      <p:cxnSp>
        <p:nvCxnSpPr>
          <p:cNvPr id="48" name="Straight Arrow Connector 47">
            <a:extLst>
              <a:ext uri="{FF2B5EF4-FFF2-40B4-BE49-F238E27FC236}">
                <a16:creationId xmlns:a16="http://schemas.microsoft.com/office/drawing/2014/main" id="{1303B46C-71AF-48EF-8BB5-C6DF32C9E1D7}"/>
              </a:ext>
            </a:extLst>
          </p:cNvPr>
          <p:cNvCxnSpPr>
            <a:cxnSpLocks/>
          </p:cNvCxnSpPr>
          <p:nvPr/>
        </p:nvCxnSpPr>
        <p:spPr>
          <a:xfrm>
            <a:off x="8101930" y="3579050"/>
            <a:ext cx="374982" cy="0"/>
          </a:xfrm>
          <a:prstGeom prst="straightConnector1">
            <a:avLst/>
          </a:prstGeom>
          <a:noFill/>
          <a:ln w="38100" cap="flat" cmpd="sng" algn="ctr">
            <a:solidFill>
              <a:srgbClr val="4472C4"/>
            </a:solidFill>
            <a:prstDash val="solid"/>
            <a:miter lim="800000"/>
            <a:headEnd type="triangle" w="med" len="med"/>
            <a:tailEnd type="triangle" w="med" len="med"/>
          </a:ln>
          <a:effectLst/>
        </p:spPr>
      </p:cxnSp>
      <p:sp>
        <p:nvSpPr>
          <p:cNvPr id="20" name="Oval 19">
            <a:extLst>
              <a:ext uri="{FF2B5EF4-FFF2-40B4-BE49-F238E27FC236}">
                <a16:creationId xmlns:a16="http://schemas.microsoft.com/office/drawing/2014/main" id="{036420B2-1F4A-4AB8-8C44-2C880DA25429}"/>
              </a:ext>
            </a:extLst>
          </p:cNvPr>
          <p:cNvSpPr/>
          <p:nvPr/>
        </p:nvSpPr>
        <p:spPr>
          <a:xfrm>
            <a:off x="8127184" y="3284881"/>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kern="0" dirty="0">
                <a:solidFill>
                  <a:prstClr val="white"/>
                </a:solidFill>
                <a:latin typeface="Calibri" panose="020F0502020204030204" pitchFamily="34" charset="0"/>
                <a:ea typeface="Verdana" panose="020B0604030504040204" pitchFamily="34" charset="0"/>
                <a:cs typeface="Calibri" panose="020F0502020204030204" pitchFamily="34" charset="0"/>
              </a:rPr>
              <a:t>4</a:t>
            </a:r>
            <a:endParaRPr kumimoji="0" lang="en-AU" sz="1100" b="0" i="0" u="none" strike="noStrike" kern="0" cap="none" spc="0" normalizeH="0" baseline="0" noProof="0" dirty="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pic>
        <p:nvPicPr>
          <p:cNvPr id="22" name="Picture 21">
            <a:extLst>
              <a:ext uri="{FF2B5EF4-FFF2-40B4-BE49-F238E27FC236}">
                <a16:creationId xmlns:a16="http://schemas.microsoft.com/office/drawing/2014/main" id="{E16D0359-E9B7-45B3-83E5-35DF02BD9296}"/>
              </a:ext>
            </a:extLst>
          </p:cNvPr>
          <p:cNvPicPr>
            <a:picLocks noChangeAspect="1"/>
          </p:cNvPicPr>
          <p:nvPr/>
        </p:nvPicPr>
        <p:blipFill>
          <a:blip r:embed="rId8"/>
          <a:stretch>
            <a:fillRect/>
          </a:stretch>
        </p:blipFill>
        <p:spPr>
          <a:xfrm>
            <a:off x="1975704" y="3090103"/>
            <a:ext cx="1135409" cy="936214"/>
          </a:xfrm>
          <a:prstGeom prst="rect">
            <a:avLst/>
          </a:prstGeom>
        </p:spPr>
      </p:pic>
    </p:spTree>
    <p:extLst>
      <p:ext uri="{BB962C8B-B14F-4D97-AF65-F5344CB8AC3E}">
        <p14:creationId xmlns:p14="http://schemas.microsoft.com/office/powerpoint/2010/main" val="540651820"/>
      </p:ext>
    </p:extLst>
  </p:cSld>
  <p:clrMapOvr>
    <a:masterClrMapping/>
  </p:clrMapOvr>
  <p:transition/>
</p:sld>
</file>

<file path=ppt/theme/theme1.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151</Words>
  <Application>Microsoft Office PowerPoint</Application>
  <PresentationFormat>Widescreen</PresentationFormat>
  <Paragraphs>58</Paragraphs>
  <Slides>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Consolas</vt:lpstr>
      <vt:lpstr>Segoe UI</vt:lpstr>
      <vt:lpstr>Segoe UI Semibold</vt:lpstr>
      <vt:lpstr>Wingdings</vt:lpstr>
      <vt:lpstr>Microsoft_Learn_White_Template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Dave Glover</dc:creator>
  <cp:lastModifiedBy>Dave Glover</cp:lastModifiedBy>
  <cp:revision>68</cp:revision>
  <dcterms:created xsi:type="dcterms:W3CDTF">2020-03-26T02:23:12Z</dcterms:created>
  <dcterms:modified xsi:type="dcterms:W3CDTF">2020-11-02T12:05:20Z</dcterms:modified>
</cp:coreProperties>
</file>