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FD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72" y="3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30229-60E1-4812-B198-8EFB4471888B}" type="datetimeFigureOut">
              <a:rPr lang="en-AU" smtClean="0"/>
              <a:t>1/11/2020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A42DA-F270-44A0-87F9-74F31F5309E2}" type="slidenum">
              <a:rPr lang="en-AU" smtClean="0"/>
              <a:t>‹#›</a:t>
            </a:fld>
            <a:endParaRPr lang="en-AU"/>
          </a:p>
        </p:txBody>
      </p:sp>
    </p:spTree>
    <p:extLst>
      <p:ext uri="{BB962C8B-B14F-4D97-AF65-F5344CB8AC3E}">
        <p14:creationId xmlns:p14="http://schemas.microsoft.com/office/powerpoint/2010/main" val="277911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51750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29431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685490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20656977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278342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2588261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30990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01069922"/>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99801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85773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575788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14647353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9389782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24028096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4218141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78950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7733038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407760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3604695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13070924"/>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88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858536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092433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083969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52791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65465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614512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755999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78058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250817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5853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09715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8005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0812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3993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79525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22251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81789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2562237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90296455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261090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32652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3548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26381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5215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60301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6494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210969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218520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jpe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3.png"/><Relationship Id="rId15" Type="http://schemas.openxmlformats.org/officeDocument/2006/relationships/image" Target="../media/image20.png"/><Relationship Id="rId10" Type="http://schemas.openxmlformats.org/officeDocument/2006/relationships/image" Target="../media/image16.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10269556" y="1640891"/>
            <a:ext cx="1584227" cy="3727062"/>
          </a:xfrm>
          <a:prstGeom prst="rect">
            <a:avLst/>
          </a:prstGeom>
          <a:solidFill>
            <a:schemeClr val="accent5">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6656311" y="1640891"/>
            <a:ext cx="1435497" cy="3727062"/>
          </a:xfrm>
          <a:prstGeom prst="rect">
            <a:avLst/>
          </a:prstGeom>
          <a:solidFill>
            <a:srgbClr val="FD6363"/>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a:t>
            </a:r>
          </a:p>
        </p:txBody>
      </p:sp>
      <p:sp>
        <p:nvSpPr>
          <p:cNvPr id="55" name="Rectangle 54">
            <a:extLst>
              <a:ext uri="{FF2B5EF4-FFF2-40B4-BE49-F238E27FC236}">
                <a16:creationId xmlns:a16="http://schemas.microsoft.com/office/drawing/2014/main" id="{737AA393-4C77-4814-B97F-4F146C413A7A}"/>
              </a:ext>
            </a:extLst>
          </p:cNvPr>
          <p:cNvSpPr/>
          <p:nvPr/>
        </p:nvSpPr>
        <p:spPr>
          <a:xfrm>
            <a:off x="10423398" y="2296222"/>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10423398" y="3541724"/>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HVAC 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10423398" y="4213800"/>
            <a:ext cx="1275155" cy="651287"/>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a:t>
            </a:r>
            <a:r>
              <a:rPr kumimoji="0" lang="en-AU" sz="1050" b="0" i="0" u="none" strike="noStrike" kern="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a:t>
            </a:r>
            <a:endPar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6034658-F5E1-4F46-A761-8D21A81F28A0}"/>
              </a:ext>
            </a:extLst>
          </p:cNvPr>
          <p:cNvSpPr/>
          <p:nvPr/>
        </p:nvSpPr>
        <p:spPr>
          <a:xfrm>
            <a:off x="6801379" y="2296221"/>
            <a:ext cx="1131634" cy="124183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lang="en-AU" sz="1050" kern="0" noProof="0" dirty="0">
                <a:solidFill>
                  <a:prstClr val="black"/>
                </a:solidFill>
                <a:latin typeface="Verdana" panose="020B0604030504040204" pitchFamily="34" charset="0"/>
                <a:ea typeface="Verdana" panose="020B0604030504040204" pitchFamily="34" charset="0"/>
                <a:cs typeface="Tahoma" panose="020B0604030504040204" pitchFamily="34" charset="0"/>
              </a:rPr>
              <a:t>t</a:t>
            </a: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twin and send device twin message</a:t>
            </a:r>
          </a:p>
        </p:txBody>
      </p:sp>
      <p:sp>
        <p:nvSpPr>
          <p:cNvPr id="59" name="Oval 58">
            <a:extLst>
              <a:ext uri="{FF2B5EF4-FFF2-40B4-BE49-F238E27FC236}">
                <a16:creationId xmlns:a16="http://schemas.microsoft.com/office/drawing/2014/main" id="{56BE4C6A-2BB0-479B-88D2-5FC9DE2F02B2}"/>
              </a:ext>
            </a:extLst>
          </p:cNvPr>
          <p:cNvSpPr/>
          <p:nvPr/>
        </p:nvSpPr>
        <p:spPr>
          <a:xfrm>
            <a:off x="7788152"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0" name="Oval 59">
            <a:extLst>
              <a:ext uri="{FF2B5EF4-FFF2-40B4-BE49-F238E27FC236}">
                <a16:creationId xmlns:a16="http://schemas.microsoft.com/office/drawing/2014/main" id="{1A6EA84A-C65E-4C59-933C-39EBFDAB6AE3}"/>
              </a:ext>
            </a:extLst>
          </p:cNvPr>
          <p:cNvSpPr/>
          <p:nvPr/>
        </p:nvSpPr>
        <p:spPr>
          <a:xfrm>
            <a:off x="11560351" y="386764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11559985" y="4677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7</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11060975" y="3257746"/>
            <a:ext cx="1" cy="283978"/>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11060976" y="3948738"/>
            <a:ext cx="0" cy="26506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8388916" y="1640891"/>
            <a:ext cx="1588551" cy="3727062"/>
          </a:xfrm>
          <a:prstGeom prst="rect">
            <a:avLst/>
          </a:prstGeom>
          <a:solidFill>
            <a:schemeClr val="accent4">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5" name="Oval 64">
            <a:extLst>
              <a:ext uri="{FF2B5EF4-FFF2-40B4-BE49-F238E27FC236}">
                <a16:creationId xmlns:a16="http://schemas.microsoft.com/office/drawing/2014/main" id="{D6C8E97A-C6B1-4833-BD03-1036970633E9}"/>
              </a:ext>
            </a:extLst>
          </p:cNvPr>
          <p:cNvSpPr/>
          <p:nvPr/>
        </p:nvSpPr>
        <p:spPr>
          <a:xfrm>
            <a:off x="11565171" y="31221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8005BA36-018B-4F25-B5F6-76ED1BB0E9D9}"/>
              </a:ext>
            </a:extLst>
          </p:cNvPr>
          <p:cNvSpPr/>
          <p:nvPr/>
        </p:nvSpPr>
        <p:spPr>
          <a:xfrm>
            <a:off x="8540220" y="2296222"/>
            <a:ext cx="1295349" cy="652077"/>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8720024" y="253056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8540220" y="4204504"/>
            <a:ext cx="1295349" cy="652078"/>
          </a:xfrm>
          <a:prstGeom prst="rect">
            <a:avLst/>
          </a:prstGeom>
          <a:solidFill>
            <a:srgbClr val="A9D18E"/>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8720024" y="4432192"/>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cxnSp>
        <p:nvCxnSpPr>
          <p:cNvPr id="72" name="Straight Arrow Connector 71">
            <a:extLst>
              <a:ext uri="{FF2B5EF4-FFF2-40B4-BE49-F238E27FC236}">
                <a16:creationId xmlns:a16="http://schemas.microsoft.com/office/drawing/2014/main" id="{D9D5E46E-C415-4133-9325-8AD091C96BC4}"/>
              </a:ext>
            </a:extLst>
          </p:cNvPr>
          <p:cNvCxnSpPr>
            <a:cxnSpLocks/>
          </p:cNvCxnSpPr>
          <p:nvPr/>
        </p:nvCxnSpPr>
        <p:spPr>
          <a:xfrm>
            <a:off x="7935074" y="2656492"/>
            <a:ext cx="784950" cy="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p:cNvCxnSpPr>
          <p:nvPr/>
        </p:nvCxnSpPr>
        <p:spPr>
          <a:xfrm>
            <a:off x="9657826" y="2656916"/>
            <a:ext cx="767633"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a:off x="9657826" y="4555303"/>
            <a:ext cx="756411"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8802237" y="561293"/>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6890974" y="510293"/>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40071" y="541374"/>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4785188" y="1640891"/>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4956272" y="2296222"/>
            <a:ext cx="1242647" cy="2560359"/>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black"/>
                </a:solidFill>
                <a:latin typeface="Verdana" panose="020B0604030504040204" pitchFamily="34" charset="0"/>
                <a:ea typeface="Verdana" panose="020B0604030504040204" pitchFamily="34" charset="0"/>
                <a:cs typeface="Tahoma" panose="020B0604030504040204" pitchFamily="34" charset="0"/>
              </a:rPr>
              <a:t>temperature</a:t>
            </a:r>
            <a:endPar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6200980" y="2656492"/>
            <a:ext cx="602460"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4DDDD74-F43B-4E2C-8F6A-9657BD1E765A}"/>
              </a:ext>
            </a:extLst>
          </p:cNvPr>
          <p:cNvSpPr txBox="1"/>
          <p:nvPr/>
        </p:nvSpPr>
        <p:spPr>
          <a:xfrm>
            <a:off x="5563430" y="4308774"/>
            <a:ext cx="68183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Query Device Twin</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5137659" y="532675"/>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6059331" y="219825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p:cNvCxnSpPr>
          <p:nvPr/>
        </p:nvCxnSpPr>
        <p:spPr>
          <a:xfrm>
            <a:off x="6198919" y="4550655"/>
            <a:ext cx="2521105" cy="4648"/>
          </a:xfrm>
          <a:prstGeom prst="straightConnector1">
            <a:avLst/>
          </a:prstGeom>
          <a:noFill/>
          <a:ln w="38100" cap="flat" cmpd="sng" algn="ctr">
            <a:solidFill>
              <a:srgbClr val="4472C4"/>
            </a:solidFill>
            <a:prstDash val="solid"/>
            <a:miter lim="800000"/>
            <a:tailEnd type="triangle"/>
          </a:ln>
          <a:effectLst/>
        </p:spPr>
      </p:cxnSp>
      <p:sp>
        <p:nvSpPr>
          <p:cNvPr id="76" name="Oval 75">
            <a:extLst>
              <a:ext uri="{FF2B5EF4-FFF2-40B4-BE49-F238E27FC236}">
                <a16:creationId xmlns:a16="http://schemas.microsoft.com/office/drawing/2014/main" id="{FA171BA4-28A3-4DEF-94E1-2C6806F8D72A}"/>
              </a:ext>
            </a:extLst>
          </p:cNvPr>
          <p:cNvSpPr/>
          <p:nvPr/>
        </p:nvSpPr>
        <p:spPr>
          <a:xfrm>
            <a:off x="6059331" y="473618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8</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 name="Picture 2" descr="Things I Learnt in My First Azure Functions Project">
            <a:extLst>
              <a:ext uri="{FF2B5EF4-FFF2-40B4-BE49-F238E27FC236}">
                <a16:creationId xmlns:a16="http://schemas.microsoft.com/office/drawing/2014/main" id="{05F01EE1-5889-472F-867B-BE28BB00AF41}"/>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7154" b="96870" l="19500" r="86300">
                        <a14:foregroundMark x1="31700" y1="29955" x2="31700" y2="29955"/>
                        <a14:foregroundMark x1="23200" y1="58271" x2="30500" y2="68256"/>
                        <a14:foregroundMark x1="20100" y1="49180" x2="19500" y2="50969"/>
                        <a14:foregroundMark x1="83800" y1="52757" x2="83800" y2="52757"/>
                        <a14:foregroundMark x1="54400" y1="7154" x2="54400" y2="7154"/>
                        <a14:foregroundMark x1="75200" y1="32638" x2="75200" y2="32638"/>
                        <a14:foregroundMark x1="76500" y1="34575" x2="76500" y2="34575"/>
                        <a14:foregroundMark x1="69100" y1="25335" x2="81400" y2="41878"/>
                        <a14:foregroundMark x1="67300" y1="75559" x2="79500" y2="60060"/>
                        <a14:foregroundMark x1="86300" y1="50075" x2="86300" y2="50075"/>
                        <a14:foregroundMark x1="41600" y1="92846" x2="41600" y2="92846"/>
                        <a14:foregroundMark x1="40200" y1="96870" x2="40200" y2="96870"/>
                        <a14:backgroundMark x1="36600" y1="55589" x2="36600" y2="55589"/>
                        <a14:backgroundMark x1="36000" y1="38152" x2="41500" y2="60060"/>
                      </a14:backgroundRemoval>
                    </a14:imgEffect>
                  </a14:imgLayer>
                </a14:imgProps>
              </a:ext>
              <a:ext uri="{28A0092B-C50C-407E-A947-70E740481C1C}">
                <a14:useLocalDpi xmlns:a14="http://schemas.microsoft.com/office/drawing/2010/main" val="0"/>
              </a:ext>
            </a:extLst>
          </a:blip>
          <a:srcRect l="16300" r="11300"/>
          <a:stretch/>
        </p:blipFill>
        <p:spPr bwMode="auto">
          <a:xfrm>
            <a:off x="2980561" y="531215"/>
            <a:ext cx="1010308" cy="936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7BBEFF-4F23-49EB-839F-AECA194BAEDD}"/>
              </a:ext>
            </a:extLst>
          </p:cNvPr>
          <p:cNvPicPr>
            <a:picLocks noChangeAspect="1"/>
          </p:cNvPicPr>
          <p:nvPr/>
        </p:nvPicPr>
        <p:blipFill rotWithShape="1">
          <a:blip r:embed="rId12"/>
          <a:srcRect t="1" r="35147" b="-12581"/>
          <a:stretch/>
        </p:blipFill>
        <p:spPr>
          <a:xfrm>
            <a:off x="2474189" y="1876458"/>
            <a:ext cx="2023052" cy="2988635"/>
          </a:xfrm>
          <a:prstGeom prst="rect">
            <a:avLst/>
          </a:prstGeom>
        </p:spPr>
      </p:pic>
      <p:pic>
        <p:nvPicPr>
          <p:cNvPr id="6" name="Picture 12" descr="Archiving Data with Azure Blob Storage Archive Tier and PowerShell ...">
            <a:extLst>
              <a:ext uri="{FF2B5EF4-FFF2-40B4-BE49-F238E27FC236}">
                <a16:creationId xmlns:a16="http://schemas.microsoft.com/office/drawing/2014/main" id="{6090DDF5-6A0A-4F3C-BD35-8241BDD8EF2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54580"/>
          <a:stretch/>
        </p:blipFill>
        <p:spPr bwMode="auto">
          <a:xfrm>
            <a:off x="822836" y="648325"/>
            <a:ext cx="826616" cy="7021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6" name="Straight Arrow Connector 45">
            <a:extLst>
              <a:ext uri="{FF2B5EF4-FFF2-40B4-BE49-F238E27FC236}">
                <a16:creationId xmlns:a16="http://schemas.microsoft.com/office/drawing/2014/main" id="{9E5F8826-8822-455E-AAB8-E951D0143660}"/>
              </a:ext>
            </a:extLst>
          </p:cNvPr>
          <p:cNvCxnSpPr>
            <a:cxnSpLocks/>
          </p:cNvCxnSpPr>
          <p:nvPr/>
        </p:nvCxnSpPr>
        <p:spPr>
          <a:xfrm flipH="1">
            <a:off x="2172959" y="3122123"/>
            <a:ext cx="301230"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48" name="Straight Arrow Connector 47">
            <a:extLst>
              <a:ext uri="{FF2B5EF4-FFF2-40B4-BE49-F238E27FC236}">
                <a16:creationId xmlns:a16="http://schemas.microsoft.com/office/drawing/2014/main" id="{F0A54ACB-B49A-44C8-BB6E-5241080FB325}"/>
              </a:ext>
            </a:extLst>
          </p:cNvPr>
          <p:cNvCxnSpPr>
            <a:cxnSpLocks/>
          </p:cNvCxnSpPr>
          <p:nvPr/>
        </p:nvCxnSpPr>
        <p:spPr>
          <a:xfrm flipH="1">
            <a:off x="4597637" y="3123618"/>
            <a:ext cx="358636"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11" name="TextBox 10">
            <a:extLst>
              <a:ext uri="{FF2B5EF4-FFF2-40B4-BE49-F238E27FC236}">
                <a16:creationId xmlns:a16="http://schemas.microsoft.com/office/drawing/2014/main" id="{02AF5A2A-9EA0-48A0-BCC0-7A1722A28A91}"/>
              </a:ext>
            </a:extLst>
          </p:cNvPr>
          <p:cNvSpPr txBox="1"/>
          <p:nvPr/>
        </p:nvSpPr>
        <p:spPr>
          <a:xfrm>
            <a:off x="223027" y="5646469"/>
            <a:ext cx="2251162" cy="600164"/>
          </a:xfrm>
          <a:prstGeom prst="rect">
            <a:avLst/>
          </a:prstGeom>
          <a:noFill/>
        </p:spPr>
        <p:txBody>
          <a:bodyPr wrap="square" rtlCol="0">
            <a:spAutoFit/>
          </a:bodyPr>
          <a:lstStyle/>
          <a:p>
            <a:r>
              <a:rPr lang="en-AU" sz="1100" dirty="0"/>
              <a:t>Azure Storage Static Website HTML/JavaScript page calls Azure Function HTTP Trigger</a:t>
            </a:r>
          </a:p>
        </p:txBody>
      </p:sp>
      <p:sp>
        <p:nvSpPr>
          <p:cNvPr id="12" name="TextBox 11">
            <a:extLst>
              <a:ext uri="{FF2B5EF4-FFF2-40B4-BE49-F238E27FC236}">
                <a16:creationId xmlns:a16="http://schemas.microsoft.com/office/drawing/2014/main" id="{236A0B0D-FE8C-430E-B77B-F93696EFB504}"/>
              </a:ext>
            </a:extLst>
          </p:cNvPr>
          <p:cNvSpPr txBox="1"/>
          <p:nvPr/>
        </p:nvSpPr>
        <p:spPr>
          <a:xfrm>
            <a:off x="2479550" y="5646469"/>
            <a:ext cx="2017692" cy="600164"/>
          </a:xfrm>
          <a:prstGeom prst="rect">
            <a:avLst/>
          </a:prstGeom>
          <a:noFill/>
        </p:spPr>
        <p:txBody>
          <a:bodyPr wrap="square" rtlCol="0">
            <a:spAutoFit/>
          </a:bodyPr>
          <a:lstStyle/>
          <a:p>
            <a:r>
              <a:rPr lang="en-AU" sz="1100" dirty="0"/>
              <a:t>Azure Function invokes IoT Central Update Property REST API</a:t>
            </a:r>
          </a:p>
        </p:txBody>
      </p:sp>
      <p:sp>
        <p:nvSpPr>
          <p:cNvPr id="13" name="TextBox 12">
            <a:extLst>
              <a:ext uri="{FF2B5EF4-FFF2-40B4-BE49-F238E27FC236}">
                <a16:creationId xmlns:a16="http://schemas.microsoft.com/office/drawing/2014/main" id="{E347D9C0-347B-41BA-BD55-080858D94A92}"/>
              </a:ext>
            </a:extLst>
          </p:cNvPr>
          <p:cNvSpPr txBox="1"/>
          <p:nvPr/>
        </p:nvSpPr>
        <p:spPr>
          <a:xfrm>
            <a:off x="4726757" y="5646469"/>
            <a:ext cx="1667100" cy="938719"/>
          </a:xfrm>
          <a:prstGeom prst="rect">
            <a:avLst/>
          </a:prstGeom>
          <a:noFill/>
        </p:spPr>
        <p:txBody>
          <a:bodyPr wrap="square" rtlCol="0">
            <a:spAutoFit/>
          </a:bodyPr>
          <a:lstStyle/>
          <a:p>
            <a:r>
              <a:rPr lang="en-AU" sz="1100" dirty="0"/>
              <a:t>Azure IoT Central requests Azure IoT Hub to send “desired temperature” device twin</a:t>
            </a:r>
          </a:p>
        </p:txBody>
      </p:sp>
      <p:sp>
        <p:nvSpPr>
          <p:cNvPr id="14" name="TextBox 13">
            <a:extLst>
              <a:ext uri="{FF2B5EF4-FFF2-40B4-BE49-F238E27FC236}">
                <a16:creationId xmlns:a16="http://schemas.microsoft.com/office/drawing/2014/main" id="{9B7B4803-58B2-474D-BDED-9F0A340BB2DC}"/>
              </a:ext>
            </a:extLst>
          </p:cNvPr>
          <p:cNvSpPr txBox="1"/>
          <p:nvPr/>
        </p:nvSpPr>
        <p:spPr>
          <a:xfrm>
            <a:off x="10269556" y="5646469"/>
            <a:ext cx="1584227" cy="769441"/>
          </a:xfrm>
          <a:prstGeom prst="rect">
            <a:avLst/>
          </a:prstGeom>
          <a:noFill/>
        </p:spPr>
        <p:txBody>
          <a:bodyPr wrap="square" rtlCol="0">
            <a:spAutoFit/>
          </a:bodyPr>
          <a:lstStyle/>
          <a:p>
            <a:r>
              <a:rPr lang="en-AU" sz="1100" dirty="0"/>
              <a:t>Azure Sphere implements HVAC actions and reports state</a:t>
            </a:r>
          </a:p>
        </p:txBody>
      </p:sp>
      <p:sp>
        <p:nvSpPr>
          <p:cNvPr id="16" name="TextBox 15">
            <a:extLst>
              <a:ext uri="{FF2B5EF4-FFF2-40B4-BE49-F238E27FC236}">
                <a16:creationId xmlns:a16="http://schemas.microsoft.com/office/drawing/2014/main" id="{4E86CA0D-9035-4963-A711-706CBE068AA6}"/>
              </a:ext>
            </a:extLst>
          </p:cNvPr>
          <p:cNvSpPr txBox="1"/>
          <p:nvPr/>
        </p:nvSpPr>
        <p:spPr>
          <a:xfrm>
            <a:off x="6623371" y="5646469"/>
            <a:ext cx="3354095" cy="600164"/>
          </a:xfrm>
          <a:prstGeom prst="rect">
            <a:avLst/>
          </a:prstGeom>
          <a:noFill/>
        </p:spPr>
        <p:txBody>
          <a:bodyPr wrap="square" rtlCol="0">
            <a:spAutoFit/>
          </a:bodyPr>
          <a:lstStyle/>
          <a:p>
            <a:r>
              <a:rPr lang="en-AU" sz="1100" dirty="0"/>
              <a:t>Azure IoT Hub updates device twin and sends device twin message to Azure Sphere HVAC control device</a:t>
            </a:r>
          </a:p>
        </p:txBody>
      </p:sp>
      <p:sp>
        <p:nvSpPr>
          <p:cNvPr id="45" name="Oval 44">
            <a:extLst>
              <a:ext uri="{FF2B5EF4-FFF2-40B4-BE49-F238E27FC236}">
                <a16:creationId xmlns:a16="http://schemas.microsoft.com/office/drawing/2014/main" id="{573E048C-8320-4528-9C20-D3C7AEAD1714}"/>
              </a:ext>
            </a:extLst>
          </p:cNvPr>
          <p:cNvSpPr/>
          <p:nvPr/>
        </p:nvSpPr>
        <p:spPr>
          <a:xfrm>
            <a:off x="2176784"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47" name="Oval 46">
            <a:extLst>
              <a:ext uri="{FF2B5EF4-FFF2-40B4-BE49-F238E27FC236}">
                <a16:creationId xmlns:a16="http://schemas.microsoft.com/office/drawing/2014/main" id="{8B448E20-A542-475A-89BB-252786D632E2}"/>
              </a:ext>
            </a:extLst>
          </p:cNvPr>
          <p:cNvSpPr/>
          <p:nvPr/>
        </p:nvSpPr>
        <p:spPr>
          <a:xfrm>
            <a:off x="4501243" y="2776136"/>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pic>
        <p:nvPicPr>
          <p:cNvPr id="10" name="Picture 9">
            <a:extLst>
              <a:ext uri="{FF2B5EF4-FFF2-40B4-BE49-F238E27FC236}">
                <a16:creationId xmlns:a16="http://schemas.microsoft.com/office/drawing/2014/main" id="{8C84510C-F2C1-4CF4-ACE1-C9017F523E2B}"/>
              </a:ext>
            </a:extLst>
          </p:cNvPr>
          <p:cNvPicPr>
            <a:picLocks noChangeAspect="1"/>
          </p:cNvPicPr>
          <p:nvPr/>
        </p:nvPicPr>
        <p:blipFill>
          <a:blip r:embed="rId14"/>
          <a:stretch>
            <a:fillRect/>
          </a:stretch>
        </p:blipFill>
        <p:spPr>
          <a:xfrm>
            <a:off x="34449" y="2212586"/>
            <a:ext cx="1414328" cy="1158190"/>
          </a:xfrm>
          <a:prstGeom prst="rect">
            <a:avLst/>
          </a:prstGeom>
        </p:spPr>
      </p:pic>
      <p:pic>
        <p:nvPicPr>
          <p:cNvPr id="17" name="Picture 16">
            <a:extLst>
              <a:ext uri="{FF2B5EF4-FFF2-40B4-BE49-F238E27FC236}">
                <a16:creationId xmlns:a16="http://schemas.microsoft.com/office/drawing/2014/main" id="{AAA36A63-4266-4447-877D-89E7DC178A26}"/>
              </a:ext>
            </a:extLst>
          </p:cNvPr>
          <p:cNvPicPr>
            <a:picLocks noChangeAspect="1"/>
          </p:cNvPicPr>
          <p:nvPr/>
        </p:nvPicPr>
        <p:blipFill>
          <a:blip r:embed="rId15"/>
          <a:stretch>
            <a:fillRect/>
          </a:stretch>
        </p:blipFill>
        <p:spPr>
          <a:xfrm>
            <a:off x="1268140" y="2167611"/>
            <a:ext cx="850115" cy="196842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31" grpId="0" animBg="1"/>
      <p:bldP spid="35" grpId="0"/>
      <p:bldP spid="37" grpId="0" animBg="1"/>
      <p:bldP spid="76" grpId="0" animBg="1"/>
      <p:bldP spid="45" grpId="0" animBg="1"/>
      <p:bldP spid="47" grpId="0" animBg="1"/>
    </p:bld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125</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 (DEVELOPER RELATIONS)</dc:creator>
  <cp:lastModifiedBy>Dave Glover</cp:lastModifiedBy>
  <cp:revision>44</cp:revision>
  <dcterms:created xsi:type="dcterms:W3CDTF">2020-07-06T04:56:38Z</dcterms:created>
  <dcterms:modified xsi:type="dcterms:W3CDTF">2020-11-01T02:20:51Z</dcterms:modified>
</cp:coreProperties>
</file>