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3.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0.xml" ContentType="application/vnd.openxmlformats-officedocument.presentationml.notesSlide+xml"/>
  <Override PartName="/ppt/ink/ink9.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23.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70" r:id="rId3"/>
    <p:sldId id="257" r:id="rId4"/>
    <p:sldId id="8573" r:id="rId5"/>
    <p:sldId id="2071" r:id="rId6"/>
    <p:sldId id="1902" r:id="rId7"/>
    <p:sldId id="5021" r:id="rId8"/>
    <p:sldId id="1906" r:id="rId9"/>
    <p:sldId id="1903" r:id="rId10"/>
    <p:sldId id="5022" r:id="rId11"/>
    <p:sldId id="344" r:id="rId12"/>
    <p:sldId id="5020" r:id="rId13"/>
    <p:sldId id="4148" r:id="rId14"/>
    <p:sldId id="4168" r:id="rId15"/>
    <p:sldId id="1913" r:id="rId16"/>
    <p:sldId id="343" r:id="rId17"/>
    <p:sldId id="1914" r:id="rId18"/>
    <p:sldId id="1916" r:id="rId19"/>
    <p:sldId id="316" r:id="rId20"/>
    <p:sldId id="1917" r:id="rId21"/>
    <p:sldId id="1911" r:id="rId22"/>
    <p:sldId id="1918" r:id="rId23"/>
    <p:sldId id="1922" r:id="rId24"/>
    <p:sldId id="1924" r:id="rId25"/>
    <p:sldId id="1925" r:id="rId26"/>
    <p:sldId id="4157" r:id="rId27"/>
    <p:sldId id="4158" r:id="rId28"/>
    <p:sldId id="4160" r:id="rId29"/>
    <p:sldId id="4159" r:id="rId30"/>
    <p:sldId id="4162" r:id="rId31"/>
    <p:sldId id="8571" r:id="rId32"/>
    <p:sldId id="4164" r:id="rId33"/>
    <p:sldId id="4163" r:id="rId34"/>
    <p:sldId id="1923" r:id="rId35"/>
    <p:sldId id="4165" r:id="rId36"/>
    <p:sldId id="8570" r:id="rId37"/>
    <p:sldId id="4192" r:id="rId38"/>
    <p:sldId id="8572" r:id="rId39"/>
    <p:sldId id="1840" r:id="rId40"/>
    <p:sldId id="4166" r:id="rId41"/>
    <p:sldId id="857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DF5282-CA07-457E-A703-ACBEA8F5C013}">
          <p14:sldIdLst>
            <p14:sldId id="256"/>
            <p14:sldId id="270"/>
            <p14:sldId id="257"/>
            <p14:sldId id="8573"/>
            <p14:sldId id="2071"/>
            <p14:sldId id="1902"/>
            <p14:sldId id="5021"/>
            <p14:sldId id="1906"/>
            <p14:sldId id="1903"/>
            <p14:sldId id="5022"/>
            <p14:sldId id="344"/>
            <p14:sldId id="5020"/>
            <p14:sldId id="4148"/>
            <p14:sldId id="4168"/>
            <p14:sldId id="1913"/>
            <p14:sldId id="343"/>
            <p14:sldId id="1914"/>
            <p14:sldId id="1916"/>
            <p14:sldId id="316"/>
            <p14:sldId id="1917"/>
            <p14:sldId id="1911"/>
            <p14:sldId id="1918"/>
            <p14:sldId id="1922"/>
            <p14:sldId id="1924"/>
            <p14:sldId id="1925"/>
            <p14:sldId id="4157"/>
            <p14:sldId id="4158"/>
            <p14:sldId id="4160"/>
            <p14:sldId id="4159"/>
            <p14:sldId id="4162"/>
            <p14:sldId id="8571"/>
            <p14:sldId id="4164"/>
            <p14:sldId id="4163"/>
            <p14:sldId id="1923"/>
            <p14:sldId id="4165"/>
            <p14:sldId id="8570"/>
            <p14:sldId id="4192"/>
            <p14:sldId id="8572"/>
            <p14:sldId id="1840"/>
            <p14:sldId id="4166"/>
            <p14:sldId id="85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338" autoAdjust="0"/>
  </p:normalViewPr>
  <p:slideViewPr>
    <p:cSldViewPr snapToGrid="0">
      <p:cViewPr varScale="1">
        <p:scale>
          <a:sx n="71" d="100"/>
          <a:sy n="71" d="100"/>
        </p:scale>
        <p:origin x="1323"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2F6E2B-CEEB-4F98-929E-C052D53FC5C9}"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A5C78772-9C1E-4D34-BED1-65B997DC3061}">
      <dgm:prSet/>
      <dgm:spPr/>
      <dgm:t>
        <a:bodyPr/>
        <a:lstStyle/>
        <a:p>
          <a:r>
            <a:rPr lang="en-US"/>
            <a:t>An Overview of Machine Learning and the Model Building Process</a:t>
          </a:r>
        </a:p>
      </dgm:t>
    </dgm:pt>
    <dgm:pt modelId="{E89FB9AB-CC2A-4D6D-AC27-5C2A8F2A8C77}" type="parTrans" cxnId="{8E13A981-CD0C-4006-BA92-3B56C86DCCD4}">
      <dgm:prSet/>
      <dgm:spPr/>
      <dgm:t>
        <a:bodyPr/>
        <a:lstStyle/>
        <a:p>
          <a:endParaRPr lang="en-US"/>
        </a:p>
      </dgm:t>
    </dgm:pt>
    <dgm:pt modelId="{4F4BA860-6070-41B8-8100-F236F2A90CA9}" type="sibTrans" cxnId="{8E13A981-CD0C-4006-BA92-3B56C86DCCD4}">
      <dgm:prSet/>
      <dgm:spPr/>
      <dgm:t>
        <a:bodyPr/>
        <a:lstStyle/>
        <a:p>
          <a:endParaRPr lang="en-US"/>
        </a:p>
      </dgm:t>
    </dgm:pt>
    <dgm:pt modelId="{4F9C8E49-5B2A-4745-99E0-BD72D1D6E2B0}">
      <dgm:prSet/>
      <dgm:spPr/>
      <dgm:t>
        <a:bodyPr/>
        <a:lstStyle/>
        <a:p>
          <a:r>
            <a:rPr lang="en-US"/>
            <a:t>Demo – Classify Digits with SciKit Learn</a:t>
          </a:r>
        </a:p>
      </dgm:t>
    </dgm:pt>
    <dgm:pt modelId="{C9A10DC2-ACC6-4067-8B9B-3B95CFAD0717}" type="parTrans" cxnId="{75D42094-FF14-4101-8736-203FFF16088B}">
      <dgm:prSet/>
      <dgm:spPr/>
      <dgm:t>
        <a:bodyPr/>
        <a:lstStyle/>
        <a:p>
          <a:endParaRPr lang="en-US"/>
        </a:p>
      </dgm:t>
    </dgm:pt>
    <dgm:pt modelId="{29B54FC5-EF76-4F63-A869-9C00EB0BEFC5}" type="sibTrans" cxnId="{75D42094-FF14-4101-8736-203FFF16088B}">
      <dgm:prSet/>
      <dgm:spPr/>
      <dgm:t>
        <a:bodyPr/>
        <a:lstStyle/>
        <a:p>
          <a:endParaRPr lang="en-US"/>
        </a:p>
      </dgm:t>
    </dgm:pt>
    <dgm:pt modelId="{C07C133E-8841-48D2-968D-EC2A7240516E}">
      <dgm:prSet/>
      <dgm:spPr/>
      <dgm:t>
        <a:bodyPr/>
        <a:lstStyle/>
        <a:p>
          <a:r>
            <a:rPr lang="en-US" dirty="0"/>
            <a:t>An Overview of Azure Machine Learning service</a:t>
          </a:r>
        </a:p>
      </dgm:t>
    </dgm:pt>
    <dgm:pt modelId="{9A41FBE9-145A-4E33-A1DB-B83D00031904}" type="parTrans" cxnId="{8F5DF855-1ED3-4123-90CE-BC867902082A}">
      <dgm:prSet/>
      <dgm:spPr/>
      <dgm:t>
        <a:bodyPr/>
        <a:lstStyle/>
        <a:p>
          <a:endParaRPr lang="en-US"/>
        </a:p>
      </dgm:t>
    </dgm:pt>
    <dgm:pt modelId="{32023BE3-8CD8-49BD-86C2-BCDBF88C8B6B}" type="sibTrans" cxnId="{8F5DF855-1ED3-4123-90CE-BC867902082A}">
      <dgm:prSet/>
      <dgm:spPr/>
      <dgm:t>
        <a:bodyPr/>
        <a:lstStyle/>
        <a:p>
          <a:endParaRPr lang="en-US"/>
        </a:p>
      </dgm:t>
    </dgm:pt>
    <dgm:pt modelId="{DB6990CB-C03F-41E6-A818-215E5D7315C0}">
      <dgm:prSet/>
      <dgm:spPr/>
      <dgm:t>
        <a:bodyPr/>
        <a:lstStyle/>
        <a:p>
          <a:r>
            <a:rPr lang="en-US"/>
            <a:t>Workshop – Your First Machine Learning Experiment in the Cloud</a:t>
          </a:r>
        </a:p>
      </dgm:t>
    </dgm:pt>
    <dgm:pt modelId="{DF20C9AE-4314-4CE0-BD5C-34F9C10E6716}" type="parTrans" cxnId="{3B7FA85D-C57C-4019-B4A7-1DF611046FBE}">
      <dgm:prSet/>
      <dgm:spPr/>
      <dgm:t>
        <a:bodyPr/>
        <a:lstStyle/>
        <a:p>
          <a:endParaRPr lang="en-US"/>
        </a:p>
      </dgm:t>
    </dgm:pt>
    <dgm:pt modelId="{54D5D4B4-3ADB-4A57-B590-F55D89ECE7B5}" type="sibTrans" cxnId="{3B7FA85D-C57C-4019-B4A7-1DF611046FBE}">
      <dgm:prSet/>
      <dgm:spPr/>
      <dgm:t>
        <a:bodyPr/>
        <a:lstStyle/>
        <a:p>
          <a:endParaRPr lang="en-US"/>
        </a:p>
      </dgm:t>
    </dgm:pt>
    <dgm:pt modelId="{572A95F8-25D1-4733-864B-03642D8603F2}" type="pres">
      <dgm:prSet presAssocID="{7A2F6E2B-CEEB-4F98-929E-C052D53FC5C9}" presName="Name0" presStyleCnt="0">
        <dgm:presLayoutVars>
          <dgm:dir/>
          <dgm:animLvl val="lvl"/>
          <dgm:resizeHandles val="exact"/>
        </dgm:presLayoutVars>
      </dgm:prSet>
      <dgm:spPr/>
    </dgm:pt>
    <dgm:pt modelId="{BA94D0B9-97EC-4F69-8931-8DFE2265AE8C}" type="pres">
      <dgm:prSet presAssocID="{DB6990CB-C03F-41E6-A818-215E5D7315C0}" presName="boxAndChildren" presStyleCnt="0"/>
      <dgm:spPr/>
    </dgm:pt>
    <dgm:pt modelId="{AE7B9A6C-93FA-44E7-ADA3-D29A1E0110EC}" type="pres">
      <dgm:prSet presAssocID="{DB6990CB-C03F-41E6-A818-215E5D7315C0}" presName="parentTextBox" presStyleLbl="node1" presStyleIdx="0" presStyleCnt="4"/>
      <dgm:spPr/>
    </dgm:pt>
    <dgm:pt modelId="{07009DD4-D656-47CA-A306-5C08523A1443}" type="pres">
      <dgm:prSet presAssocID="{32023BE3-8CD8-49BD-86C2-BCDBF88C8B6B}" presName="sp" presStyleCnt="0"/>
      <dgm:spPr/>
    </dgm:pt>
    <dgm:pt modelId="{15DA69A0-5E9C-47F0-8BF3-709FCE80FF94}" type="pres">
      <dgm:prSet presAssocID="{C07C133E-8841-48D2-968D-EC2A7240516E}" presName="arrowAndChildren" presStyleCnt="0"/>
      <dgm:spPr/>
    </dgm:pt>
    <dgm:pt modelId="{25F833C3-8B9B-4903-A158-1A25108ACE05}" type="pres">
      <dgm:prSet presAssocID="{C07C133E-8841-48D2-968D-EC2A7240516E}" presName="parentTextArrow" presStyleLbl="node1" presStyleIdx="1" presStyleCnt="4"/>
      <dgm:spPr/>
    </dgm:pt>
    <dgm:pt modelId="{13F1869A-FAA8-43DF-898E-820708B7DD0F}" type="pres">
      <dgm:prSet presAssocID="{29B54FC5-EF76-4F63-A869-9C00EB0BEFC5}" presName="sp" presStyleCnt="0"/>
      <dgm:spPr/>
    </dgm:pt>
    <dgm:pt modelId="{86DA70FE-B852-491F-A9CD-6C3E4AD24F6F}" type="pres">
      <dgm:prSet presAssocID="{4F9C8E49-5B2A-4745-99E0-BD72D1D6E2B0}" presName="arrowAndChildren" presStyleCnt="0"/>
      <dgm:spPr/>
    </dgm:pt>
    <dgm:pt modelId="{BA5AC34B-CD30-48C9-927B-0C691B4C4754}" type="pres">
      <dgm:prSet presAssocID="{4F9C8E49-5B2A-4745-99E0-BD72D1D6E2B0}" presName="parentTextArrow" presStyleLbl="node1" presStyleIdx="2" presStyleCnt="4"/>
      <dgm:spPr/>
    </dgm:pt>
    <dgm:pt modelId="{C9BF508C-FC41-4C5A-98FD-A7D5F18D784B}" type="pres">
      <dgm:prSet presAssocID="{4F4BA860-6070-41B8-8100-F236F2A90CA9}" presName="sp" presStyleCnt="0"/>
      <dgm:spPr/>
    </dgm:pt>
    <dgm:pt modelId="{20EEAC22-C10D-49C6-8501-2E4944A6E149}" type="pres">
      <dgm:prSet presAssocID="{A5C78772-9C1E-4D34-BED1-65B997DC3061}" presName="arrowAndChildren" presStyleCnt="0"/>
      <dgm:spPr/>
    </dgm:pt>
    <dgm:pt modelId="{77E05604-C5C1-4C5F-BB36-9ABD7261C67C}" type="pres">
      <dgm:prSet presAssocID="{A5C78772-9C1E-4D34-BED1-65B997DC3061}" presName="parentTextArrow" presStyleLbl="node1" presStyleIdx="3" presStyleCnt="4"/>
      <dgm:spPr/>
    </dgm:pt>
  </dgm:ptLst>
  <dgm:cxnLst>
    <dgm:cxn modelId="{3522C710-7823-4003-909E-1A5E45569729}" type="presOf" srcId="{7A2F6E2B-CEEB-4F98-929E-C052D53FC5C9}" destId="{572A95F8-25D1-4733-864B-03642D8603F2}" srcOrd="0" destOrd="0" presId="urn:microsoft.com/office/officeart/2005/8/layout/process4"/>
    <dgm:cxn modelId="{89C55133-560A-4E97-B163-533A382B4DDD}" type="presOf" srcId="{A5C78772-9C1E-4D34-BED1-65B997DC3061}" destId="{77E05604-C5C1-4C5F-BB36-9ABD7261C67C}" srcOrd="0" destOrd="0" presId="urn:microsoft.com/office/officeart/2005/8/layout/process4"/>
    <dgm:cxn modelId="{3B7FA85D-C57C-4019-B4A7-1DF611046FBE}" srcId="{7A2F6E2B-CEEB-4F98-929E-C052D53FC5C9}" destId="{DB6990CB-C03F-41E6-A818-215E5D7315C0}" srcOrd="3" destOrd="0" parTransId="{DF20C9AE-4314-4CE0-BD5C-34F9C10E6716}" sibTransId="{54D5D4B4-3ADB-4A57-B590-F55D89ECE7B5}"/>
    <dgm:cxn modelId="{8F5DF855-1ED3-4123-90CE-BC867902082A}" srcId="{7A2F6E2B-CEEB-4F98-929E-C052D53FC5C9}" destId="{C07C133E-8841-48D2-968D-EC2A7240516E}" srcOrd="2" destOrd="0" parTransId="{9A41FBE9-145A-4E33-A1DB-B83D00031904}" sibTransId="{32023BE3-8CD8-49BD-86C2-BCDBF88C8B6B}"/>
    <dgm:cxn modelId="{8E13A981-CD0C-4006-BA92-3B56C86DCCD4}" srcId="{7A2F6E2B-CEEB-4F98-929E-C052D53FC5C9}" destId="{A5C78772-9C1E-4D34-BED1-65B997DC3061}" srcOrd="0" destOrd="0" parTransId="{E89FB9AB-CC2A-4D6D-AC27-5C2A8F2A8C77}" sibTransId="{4F4BA860-6070-41B8-8100-F236F2A90CA9}"/>
    <dgm:cxn modelId="{75D42094-FF14-4101-8736-203FFF16088B}" srcId="{7A2F6E2B-CEEB-4F98-929E-C052D53FC5C9}" destId="{4F9C8E49-5B2A-4745-99E0-BD72D1D6E2B0}" srcOrd="1" destOrd="0" parTransId="{C9A10DC2-ACC6-4067-8B9B-3B95CFAD0717}" sibTransId="{29B54FC5-EF76-4F63-A869-9C00EB0BEFC5}"/>
    <dgm:cxn modelId="{21DBF298-8AA1-4A53-B256-BE28B90F6B8F}" type="presOf" srcId="{4F9C8E49-5B2A-4745-99E0-BD72D1D6E2B0}" destId="{BA5AC34B-CD30-48C9-927B-0C691B4C4754}" srcOrd="0" destOrd="0" presId="urn:microsoft.com/office/officeart/2005/8/layout/process4"/>
    <dgm:cxn modelId="{7CC84BB7-1BE2-4B60-AEC8-963E3F7FE0AB}" type="presOf" srcId="{C07C133E-8841-48D2-968D-EC2A7240516E}" destId="{25F833C3-8B9B-4903-A158-1A25108ACE05}" srcOrd="0" destOrd="0" presId="urn:microsoft.com/office/officeart/2005/8/layout/process4"/>
    <dgm:cxn modelId="{CC7B57FF-269C-4341-A2F8-D3D03548DCC2}" type="presOf" srcId="{DB6990CB-C03F-41E6-A818-215E5D7315C0}" destId="{AE7B9A6C-93FA-44E7-ADA3-D29A1E0110EC}" srcOrd="0" destOrd="0" presId="urn:microsoft.com/office/officeart/2005/8/layout/process4"/>
    <dgm:cxn modelId="{67AEE8C9-D8A4-4F8B-8EB8-AE438BB6935F}" type="presParOf" srcId="{572A95F8-25D1-4733-864B-03642D8603F2}" destId="{BA94D0B9-97EC-4F69-8931-8DFE2265AE8C}" srcOrd="0" destOrd="0" presId="urn:microsoft.com/office/officeart/2005/8/layout/process4"/>
    <dgm:cxn modelId="{2E093DF8-B186-4B33-A76B-7F2CB15AD834}" type="presParOf" srcId="{BA94D0B9-97EC-4F69-8931-8DFE2265AE8C}" destId="{AE7B9A6C-93FA-44E7-ADA3-D29A1E0110EC}" srcOrd="0" destOrd="0" presId="urn:microsoft.com/office/officeart/2005/8/layout/process4"/>
    <dgm:cxn modelId="{FEB19E67-8E75-41F2-9C28-C16900BAE50C}" type="presParOf" srcId="{572A95F8-25D1-4733-864B-03642D8603F2}" destId="{07009DD4-D656-47CA-A306-5C08523A1443}" srcOrd="1" destOrd="0" presId="urn:microsoft.com/office/officeart/2005/8/layout/process4"/>
    <dgm:cxn modelId="{E535D288-C631-4A2D-B627-00254210AC94}" type="presParOf" srcId="{572A95F8-25D1-4733-864B-03642D8603F2}" destId="{15DA69A0-5E9C-47F0-8BF3-709FCE80FF94}" srcOrd="2" destOrd="0" presId="urn:microsoft.com/office/officeart/2005/8/layout/process4"/>
    <dgm:cxn modelId="{2BDDD1AB-242F-43C5-8A6E-151F61FE496E}" type="presParOf" srcId="{15DA69A0-5E9C-47F0-8BF3-709FCE80FF94}" destId="{25F833C3-8B9B-4903-A158-1A25108ACE05}" srcOrd="0" destOrd="0" presId="urn:microsoft.com/office/officeart/2005/8/layout/process4"/>
    <dgm:cxn modelId="{66C87BC2-51C5-4550-BC23-157E9124D51F}" type="presParOf" srcId="{572A95F8-25D1-4733-864B-03642D8603F2}" destId="{13F1869A-FAA8-43DF-898E-820708B7DD0F}" srcOrd="3" destOrd="0" presId="urn:microsoft.com/office/officeart/2005/8/layout/process4"/>
    <dgm:cxn modelId="{1AA3C76B-303D-4DC8-B650-9512C63C8F76}" type="presParOf" srcId="{572A95F8-25D1-4733-864B-03642D8603F2}" destId="{86DA70FE-B852-491F-A9CD-6C3E4AD24F6F}" srcOrd="4" destOrd="0" presId="urn:microsoft.com/office/officeart/2005/8/layout/process4"/>
    <dgm:cxn modelId="{3B62720A-A6AC-49B3-A4C2-20DA582AF57C}" type="presParOf" srcId="{86DA70FE-B852-491F-A9CD-6C3E4AD24F6F}" destId="{BA5AC34B-CD30-48C9-927B-0C691B4C4754}" srcOrd="0" destOrd="0" presId="urn:microsoft.com/office/officeart/2005/8/layout/process4"/>
    <dgm:cxn modelId="{B990A88D-30A3-496E-B7B1-DFB469FE79B6}" type="presParOf" srcId="{572A95F8-25D1-4733-864B-03642D8603F2}" destId="{C9BF508C-FC41-4C5A-98FD-A7D5F18D784B}" srcOrd="5" destOrd="0" presId="urn:microsoft.com/office/officeart/2005/8/layout/process4"/>
    <dgm:cxn modelId="{D94438FA-1A16-4B20-8839-592277575789}" type="presParOf" srcId="{572A95F8-25D1-4733-864B-03642D8603F2}" destId="{20EEAC22-C10D-49C6-8501-2E4944A6E149}" srcOrd="6" destOrd="0" presId="urn:microsoft.com/office/officeart/2005/8/layout/process4"/>
    <dgm:cxn modelId="{5ED3A635-43A9-43C5-8788-973F3F724A56}" type="presParOf" srcId="{20EEAC22-C10D-49C6-8501-2E4944A6E149}" destId="{77E05604-C5C1-4C5F-BB36-9ABD7261C67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122E4A-F19C-4971-8248-8DFD719AD2D1}"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961407BC-4557-42F6-B038-D046AA39A8D2}">
      <dgm:prSet/>
      <dgm:spPr/>
      <dgm:t>
        <a:bodyPr/>
        <a:lstStyle/>
        <a:p>
          <a:r>
            <a:rPr lang="en-US"/>
            <a:t>finding (and exploiting) </a:t>
          </a:r>
          <a:r>
            <a:rPr lang="en-US" b="1"/>
            <a:t>patterns</a:t>
          </a:r>
          <a:r>
            <a:rPr lang="en-US"/>
            <a:t> in data</a:t>
          </a:r>
        </a:p>
      </dgm:t>
    </dgm:pt>
    <dgm:pt modelId="{A7CEDEB5-F511-4DD7-A96B-08D46BE46B1A}" type="parTrans" cxnId="{CAD9FE66-E386-4DD9-89CF-E6B45AC20C79}">
      <dgm:prSet/>
      <dgm:spPr/>
      <dgm:t>
        <a:bodyPr/>
        <a:lstStyle/>
        <a:p>
          <a:endParaRPr lang="en-US"/>
        </a:p>
      </dgm:t>
    </dgm:pt>
    <dgm:pt modelId="{BFC82E3C-9D0A-4987-BCC0-320A6D365568}" type="sibTrans" cxnId="{CAD9FE66-E386-4DD9-89CF-E6B45AC20C79}">
      <dgm:prSet/>
      <dgm:spPr/>
      <dgm:t>
        <a:bodyPr/>
        <a:lstStyle/>
        <a:p>
          <a:endParaRPr lang="en-US"/>
        </a:p>
      </dgm:t>
    </dgm:pt>
    <dgm:pt modelId="{C2276FAD-61C2-4657-9D1D-587146F5317B}">
      <dgm:prSet/>
      <dgm:spPr/>
      <dgm:t>
        <a:bodyPr/>
        <a:lstStyle/>
        <a:p>
          <a:r>
            <a:rPr lang="en-US"/>
            <a:t>replacing “human writing code” with “human supplying data”</a:t>
          </a:r>
        </a:p>
      </dgm:t>
    </dgm:pt>
    <dgm:pt modelId="{34882058-1064-431F-96E0-FB2095851D4B}" type="parTrans" cxnId="{13216C6C-F0C4-4BAE-9468-4D6B8537BD5F}">
      <dgm:prSet/>
      <dgm:spPr/>
      <dgm:t>
        <a:bodyPr/>
        <a:lstStyle/>
        <a:p>
          <a:endParaRPr lang="en-US"/>
        </a:p>
      </dgm:t>
    </dgm:pt>
    <dgm:pt modelId="{8E1B451B-AC4A-4503-8904-5D3AC46AA4E0}" type="sibTrans" cxnId="{13216C6C-F0C4-4BAE-9468-4D6B8537BD5F}">
      <dgm:prSet/>
      <dgm:spPr/>
      <dgm:t>
        <a:bodyPr/>
        <a:lstStyle/>
        <a:p>
          <a:endParaRPr lang="en-US"/>
        </a:p>
      </dgm:t>
    </dgm:pt>
    <dgm:pt modelId="{38B0E499-BAFD-4A0D-87A2-C0D15EE6E30B}">
      <dgm:prSet/>
      <dgm:spPr/>
      <dgm:t>
        <a:bodyPr/>
        <a:lstStyle/>
        <a:p>
          <a:r>
            <a:rPr lang="en-US"/>
            <a:t>starts with a </a:t>
          </a:r>
          <a:r>
            <a:rPr lang="en-US" i="1"/>
            <a:t>sharp</a:t>
          </a:r>
          <a:r>
            <a:rPr lang="en-US"/>
            <a:t> question</a:t>
          </a:r>
        </a:p>
      </dgm:t>
    </dgm:pt>
    <dgm:pt modelId="{27EF902E-20E3-46CB-A367-58B65D9DDAF7}" type="parTrans" cxnId="{5D61DF44-1334-4247-95A1-FB3301E8CBB6}">
      <dgm:prSet/>
      <dgm:spPr/>
      <dgm:t>
        <a:bodyPr/>
        <a:lstStyle/>
        <a:p>
          <a:endParaRPr lang="en-US"/>
        </a:p>
      </dgm:t>
    </dgm:pt>
    <dgm:pt modelId="{4BBF1812-B689-4A26-A20D-350371854C61}" type="sibTrans" cxnId="{5D61DF44-1334-4247-95A1-FB3301E8CBB6}">
      <dgm:prSet/>
      <dgm:spPr/>
      <dgm:t>
        <a:bodyPr/>
        <a:lstStyle/>
        <a:p>
          <a:endParaRPr lang="en-US"/>
        </a:p>
      </dgm:t>
    </dgm:pt>
    <dgm:pt modelId="{4ACA76AB-3656-4D67-A881-040A66EB0F42}" type="pres">
      <dgm:prSet presAssocID="{FF122E4A-F19C-4971-8248-8DFD719AD2D1}" presName="root" presStyleCnt="0">
        <dgm:presLayoutVars>
          <dgm:dir/>
          <dgm:resizeHandles val="exact"/>
        </dgm:presLayoutVars>
      </dgm:prSet>
      <dgm:spPr/>
    </dgm:pt>
    <dgm:pt modelId="{761B1170-6A5E-48C5-BE18-6FB9E4281D3C}" type="pres">
      <dgm:prSet presAssocID="{961407BC-4557-42F6-B038-D046AA39A8D2}" presName="compNode" presStyleCnt="0"/>
      <dgm:spPr/>
    </dgm:pt>
    <dgm:pt modelId="{DDFD2FA9-3CB6-49E9-9397-F46B040D85D9}" type="pres">
      <dgm:prSet presAssocID="{961407BC-4557-42F6-B038-D046AA39A8D2}" presName="bgRect" presStyleLbl="bgShp" presStyleIdx="0" presStyleCnt="3"/>
      <dgm:spPr/>
    </dgm:pt>
    <dgm:pt modelId="{7F1CAB30-D397-4ACF-8A99-E611002C6549}" type="pres">
      <dgm:prSet presAssocID="{961407BC-4557-42F6-B038-D046AA39A8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B78EA4AE-715C-4DE8-973A-B0A69FEB9967}" type="pres">
      <dgm:prSet presAssocID="{961407BC-4557-42F6-B038-D046AA39A8D2}" presName="spaceRect" presStyleCnt="0"/>
      <dgm:spPr/>
    </dgm:pt>
    <dgm:pt modelId="{AF505DB7-F617-4150-9224-89CFDCE42775}" type="pres">
      <dgm:prSet presAssocID="{961407BC-4557-42F6-B038-D046AA39A8D2}" presName="parTx" presStyleLbl="revTx" presStyleIdx="0" presStyleCnt="3">
        <dgm:presLayoutVars>
          <dgm:chMax val="0"/>
          <dgm:chPref val="0"/>
        </dgm:presLayoutVars>
      </dgm:prSet>
      <dgm:spPr/>
    </dgm:pt>
    <dgm:pt modelId="{8B88FFE0-5906-4CD9-AB50-C5B18EE22973}" type="pres">
      <dgm:prSet presAssocID="{BFC82E3C-9D0A-4987-BCC0-320A6D365568}" presName="sibTrans" presStyleCnt="0"/>
      <dgm:spPr/>
    </dgm:pt>
    <dgm:pt modelId="{95B971C1-419F-4115-A4FB-916F747ED2CE}" type="pres">
      <dgm:prSet presAssocID="{C2276FAD-61C2-4657-9D1D-587146F5317B}" presName="compNode" presStyleCnt="0"/>
      <dgm:spPr/>
    </dgm:pt>
    <dgm:pt modelId="{6C768F00-23A8-448B-B161-AFCCDAF74B1C}" type="pres">
      <dgm:prSet presAssocID="{C2276FAD-61C2-4657-9D1D-587146F5317B}" presName="bgRect" presStyleLbl="bgShp" presStyleIdx="1" presStyleCnt="3"/>
      <dgm:spPr/>
    </dgm:pt>
    <dgm:pt modelId="{CF6FEFC5-2DBD-43DE-875F-12F2C1F253B3}" type="pres">
      <dgm:prSet presAssocID="{C2276FAD-61C2-4657-9D1D-587146F5317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828FD425-D83F-475E-8247-548E2ED1C7AA}" type="pres">
      <dgm:prSet presAssocID="{C2276FAD-61C2-4657-9D1D-587146F5317B}" presName="spaceRect" presStyleCnt="0"/>
      <dgm:spPr/>
    </dgm:pt>
    <dgm:pt modelId="{0037027C-F1AD-486C-A7A8-8297C1C9DEC3}" type="pres">
      <dgm:prSet presAssocID="{C2276FAD-61C2-4657-9D1D-587146F5317B}" presName="parTx" presStyleLbl="revTx" presStyleIdx="1" presStyleCnt="3">
        <dgm:presLayoutVars>
          <dgm:chMax val="0"/>
          <dgm:chPref val="0"/>
        </dgm:presLayoutVars>
      </dgm:prSet>
      <dgm:spPr/>
    </dgm:pt>
    <dgm:pt modelId="{BF4D6605-1D15-46DC-BB66-36B7F808639F}" type="pres">
      <dgm:prSet presAssocID="{8E1B451B-AC4A-4503-8904-5D3AC46AA4E0}" presName="sibTrans" presStyleCnt="0"/>
      <dgm:spPr/>
    </dgm:pt>
    <dgm:pt modelId="{2D590B48-7758-486F-BA8E-B9B170D05385}" type="pres">
      <dgm:prSet presAssocID="{38B0E499-BAFD-4A0D-87A2-C0D15EE6E30B}" presName="compNode" presStyleCnt="0"/>
      <dgm:spPr/>
    </dgm:pt>
    <dgm:pt modelId="{7EA86C9E-FAA7-4B22-94C5-EEBB5E4AD357}" type="pres">
      <dgm:prSet presAssocID="{38B0E499-BAFD-4A0D-87A2-C0D15EE6E30B}" presName="bgRect" presStyleLbl="bgShp" presStyleIdx="2" presStyleCnt="3"/>
      <dgm:spPr/>
    </dgm:pt>
    <dgm:pt modelId="{0DCC6ECC-E950-4D21-A8A4-727D75032142}" type="pres">
      <dgm:prSet presAssocID="{38B0E499-BAFD-4A0D-87A2-C0D15EE6E3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23D7472A-ED39-416E-9CF0-B23778290A76}" type="pres">
      <dgm:prSet presAssocID="{38B0E499-BAFD-4A0D-87A2-C0D15EE6E30B}" presName="spaceRect" presStyleCnt="0"/>
      <dgm:spPr/>
    </dgm:pt>
    <dgm:pt modelId="{928C6A37-F126-440D-94D8-90A571466832}" type="pres">
      <dgm:prSet presAssocID="{38B0E499-BAFD-4A0D-87A2-C0D15EE6E30B}" presName="parTx" presStyleLbl="revTx" presStyleIdx="2" presStyleCnt="3">
        <dgm:presLayoutVars>
          <dgm:chMax val="0"/>
          <dgm:chPref val="0"/>
        </dgm:presLayoutVars>
      </dgm:prSet>
      <dgm:spPr/>
    </dgm:pt>
  </dgm:ptLst>
  <dgm:cxnLst>
    <dgm:cxn modelId="{5D61DF44-1334-4247-95A1-FB3301E8CBB6}" srcId="{FF122E4A-F19C-4971-8248-8DFD719AD2D1}" destId="{38B0E499-BAFD-4A0D-87A2-C0D15EE6E30B}" srcOrd="2" destOrd="0" parTransId="{27EF902E-20E3-46CB-A367-58B65D9DDAF7}" sibTransId="{4BBF1812-B689-4A26-A20D-350371854C61}"/>
    <dgm:cxn modelId="{CAD9FE66-E386-4DD9-89CF-E6B45AC20C79}" srcId="{FF122E4A-F19C-4971-8248-8DFD719AD2D1}" destId="{961407BC-4557-42F6-B038-D046AA39A8D2}" srcOrd="0" destOrd="0" parTransId="{A7CEDEB5-F511-4DD7-A96B-08D46BE46B1A}" sibTransId="{BFC82E3C-9D0A-4987-BCC0-320A6D365568}"/>
    <dgm:cxn modelId="{13216C6C-F0C4-4BAE-9468-4D6B8537BD5F}" srcId="{FF122E4A-F19C-4971-8248-8DFD719AD2D1}" destId="{C2276FAD-61C2-4657-9D1D-587146F5317B}" srcOrd="1" destOrd="0" parTransId="{34882058-1064-431F-96E0-FB2095851D4B}" sibTransId="{8E1B451B-AC4A-4503-8904-5D3AC46AA4E0}"/>
    <dgm:cxn modelId="{CD027486-AF05-47C0-8BAD-60C0622DE38B}" type="presOf" srcId="{FF122E4A-F19C-4971-8248-8DFD719AD2D1}" destId="{4ACA76AB-3656-4D67-A881-040A66EB0F42}" srcOrd="0" destOrd="0" presId="urn:microsoft.com/office/officeart/2018/2/layout/IconVerticalSolidList"/>
    <dgm:cxn modelId="{F20B0094-F1A7-403A-8849-B4E68471E8CB}" type="presOf" srcId="{961407BC-4557-42F6-B038-D046AA39A8D2}" destId="{AF505DB7-F617-4150-9224-89CFDCE42775}" srcOrd="0" destOrd="0" presId="urn:microsoft.com/office/officeart/2018/2/layout/IconVerticalSolidList"/>
    <dgm:cxn modelId="{145722D8-D5EC-492B-A521-91994D416D58}" type="presOf" srcId="{38B0E499-BAFD-4A0D-87A2-C0D15EE6E30B}" destId="{928C6A37-F126-440D-94D8-90A571466832}" srcOrd="0" destOrd="0" presId="urn:microsoft.com/office/officeart/2018/2/layout/IconVerticalSolidList"/>
    <dgm:cxn modelId="{706E12F0-B5CA-4D59-8E64-3821F7C13240}" type="presOf" srcId="{C2276FAD-61C2-4657-9D1D-587146F5317B}" destId="{0037027C-F1AD-486C-A7A8-8297C1C9DEC3}" srcOrd="0" destOrd="0" presId="urn:microsoft.com/office/officeart/2018/2/layout/IconVerticalSolidList"/>
    <dgm:cxn modelId="{79E12157-6DFD-49BD-8086-6D690DE005C5}" type="presParOf" srcId="{4ACA76AB-3656-4D67-A881-040A66EB0F42}" destId="{761B1170-6A5E-48C5-BE18-6FB9E4281D3C}" srcOrd="0" destOrd="0" presId="urn:microsoft.com/office/officeart/2018/2/layout/IconVerticalSolidList"/>
    <dgm:cxn modelId="{32D50448-8F24-4927-9EA2-C92323BDF0BF}" type="presParOf" srcId="{761B1170-6A5E-48C5-BE18-6FB9E4281D3C}" destId="{DDFD2FA9-3CB6-49E9-9397-F46B040D85D9}" srcOrd="0" destOrd="0" presId="urn:microsoft.com/office/officeart/2018/2/layout/IconVerticalSolidList"/>
    <dgm:cxn modelId="{680C300F-83EF-45E8-B26B-E08D3A94C4ED}" type="presParOf" srcId="{761B1170-6A5E-48C5-BE18-6FB9E4281D3C}" destId="{7F1CAB30-D397-4ACF-8A99-E611002C6549}" srcOrd="1" destOrd="0" presId="urn:microsoft.com/office/officeart/2018/2/layout/IconVerticalSolidList"/>
    <dgm:cxn modelId="{6FBDF15E-C72D-4DA7-8CB3-D27654374A0E}" type="presParOf" srcId="{761B1170-6A5E-48C5-BE18-6FB9E4281D3C}" destId="{B78EA4AE-715C-4DE8-973A-B0A69FEB9967}" srcOrd="2" destOrd="0" presId="urn:microsoft.com/office/officeart/2018/2/layout/IconVerticalSolidList"/>
    <dgm:cxn modelId="{DD942764-2C45-416E-BC0E-901B440BB4D8}" type="presParOf" srcId="{761B1170-6A5E-48C5-BE18-6FB9E4281D3C}" destId="{AF505DB7-F617-4150-9224-89CFDCE42775}" srcOrd="3" destOrd="0" presId="urn:microsoft.com/office/officeart/2018/2/layout/IconVerticalSolidList"/>
    <dgm:cxn modelId="{BC05FD6A-5762-4DA2-B213-CAAA3D35F59C}" type="presParOf" srcId="{4ACA76AB-3656-4D67-A881-040A66EB0F42}" destId="{8B88FFE0-5906-4CD9-AB50-C5B18EE22973}" srcOrd="1" destOrd="0" presId="urn:microsoft.com/office/officeart/2018/2/layout/IconVerticalSolidList"/>
    <dgm:cxn modelId="{F6EA9704-9FE3-4377-9DA8-EA04B9A9F935}" type="presParOf" srcId="{4ACA76AB-3656-4D67-A881-040A66EB0F42}" destId="{95B971C1-419F-4115-A4FB-916F747ED2CE}" srcOrd="2" destOrd="0" presId="urn:microsoft.com/office/officeart/2018/2/layout/IconVerticalSolidList"/>
    <dgm:cxn modelId="{FB12FAE1-1D00-4190-9B2A-A9CFC5DB6DFF}" type="presParOf" srcId="{95B971C1-419F-4115-A4FB-916F747ED2CE}" destId="{6C768F00-23A8-448B-B161-AFCCDAF74B1C}" srcOrd="0" destOrd="0" presId="urn:microsoft.com/office/officeart/2018/2/layout/IconVerticalSolidList"/>
    <dgm:cxn modelId="{D9FA8A48-ED18-40B0-8D69-88615C8F5C04}" type="presParOf" srcId="{95B971C1-419F-4115-A4FB-916F747ED2CE}" destId="{CF6FEFC5-2DBD-43DE-875F-12F2C1F253B3}" srcOrd="1" destOrd="0" presId="urn:microsoft.com/office/officeart/2018/2/layout/IconVerticalSolidList"/>
    <dgm:cxn modelId="{8DF648E5-83B1-440C-B32C-B7CC1134BEAD}" type="presParOf" srcId="{95B971C1-419F-4115-A4FB-916F747ED2CE}" destId="{828FD425-D83F-475E-8247-548E2ED1C7AA}" srcOrd="2" destOrd="0" presId="urn:microsoft.com/office/officeart/2018/2/layout/IconVerticalSolidList"/>
    <dgm:cxn modelId="{F3DFBB86-7911-4D82-9CBD-9A23683B833D}" type="presParOf" srcId="{95B971C1-419F-4115-A4FB-916F747ED2CE}" destId="{0037027C-F1AD-486C-A7A8-8297C1C9DEC3}" srcOrd="3" destOrd="0" presId="urn:microsoft.com/office/officeart/2018/2/layout/IconVerticalSolidList"/>
    <dgm:cxn modelId="{8C66BD8E-A813-4796-881C-82653934C97D}" type="presParOf" srcId="{4ACA76AB-3656-4D67-A881-040A66EB0F42}" destId="{BF4D6605-1D15-46DC-BB66-36B7F808639F}" srcOrd="3" destOrd="0" presId="urn:microsoft.com/office/officeart/2018/2/layout/IconVerticalSolidList"/>
    <dgm:cxn modelId="{C79A5E44-078C-408B-8EFD-A4D1F6179253}" type="presParOf" srcId="{4ACA76AB-3656-4D67-A881-040A66EB0F42}" destId="{2D590B48-7758-486F-BA8E-B9B170D05385}" srcOrd="4" destOrd="0" presId="urn:microsoft.com/office/officeart/2018/2/layout/IconVerticalSolidList"/>
    <dgm:cxn modelId="{D4F97CC7-72EB-411E-ADF5-46372CF51786}" type="presParOf" srcId="{2D590B48-7758-486F-BA8E-B9B170D05385}" destId="{7EA86C9E-FAA7-4B22-94C5-EEBB5E4AD357}" srcOrd="0" destOrd="0" presId="urn:microsoft.com/office/officeart/2018/2/layout/IconVerticalSolidList"/>
    <dgm:cxn modelId="{A80D3321-909B-4748-A36F-989A712AA8CF}" type="presParOf" srcId="{2D590B48-7758-486F-BA8E-B9B170D05385}" destId="{0DCC6ECC-E950-4D21-A8A4-727D75032142}" srcOrd="1" destOrd="0" presId="urn:microsoft.com/office/officeart/2018/2/layout/IconVerticalSolidList"/>
    <dgm:cxn modelId="{CFAA2E41-D5D7-4F0A-8B99-8C08F87E7601}" type="presParOf" srcId="{2D590B48-7758-486F-BA8E-B9B170D05385}" destId="{23D7472A-ED39-416E-9CF0-B23778290A76}" srcOrd="2" destOrd="0" presId="urn:microsoft.com/office/officeart/2018/2/layout/IconVerticalSolidList"/>
    <dgm:cxn modelId="{BDCEEB61-D8DD-46A2-B80A-297CE981169E}" type="presParOf" srcId="{2D590B48-7758-486F-BA8E-B9B170D05385}" destId="{928C6A37-F126-440D-94D8-90A57146683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dgm:t>
        <a:bodyPr/>
        <a:lstStyle/>
        <a:p>
          <a:r>
            <a:rPr lang="en-US"/>
            <a:t>Prepare Data</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dgm:t>
        <a:bodyPr/>
        <a:lstStyle/>
        <a:p>
          <a:r>
            <a:rPr lang="en-US" sz="1400" dirty="0">
              <a:solidFill>
                <a:schemeClr val="tx1"/>
              </a:solidFill>
              <a:ea typeface="Segoe UI" pitchFamily="34" charset="0"/>
              <a:cs typeface="Segoe UI" pitchFamily="34" charset="0"/>
            </a:rPr>
            <a:t>Find, Select and/or Create Data</a:t>
          </a:r>
          <a:endParaRPr lang="en-US" sz="1400" dirty="0"/>
        </a:p>
      </dgm:t>
    </dgm:pt>
    <dgm:pt modelId="{EDE58447-6458-4058-B2C8-07F11058F026}" type="parTrans" cxnId="{7F77E358-AAC7-4A86-A295-D691859F3BA7}">
      <dgm:prSet/>
      <dgm:spPr/>
      <dgm:t>
        <a:bodyPr/>
        <a:lstStyle/>
        <a:p>
          <a:endParaRPr lang="en-US"/>
        </a:p>
      </dgm:t>
    </dgm:pt>
    <dgm:pt modelId="{3CBEBB76-7EAC-4F97-AA42-409F30A81C25}" type="sibTrans" cxnId="{7F77E358-AAC7-4A86-A295-D691859F3BA7}">
      <dgm:prSet/>
      <dgm:spPr/>
      <dgm:t>
        <a:bodyPr/>
        <a:lstStyle/>
        <a:p>
          <a:endParaRPr lang="en-US"/>
        </a:p>
      </dgm:t>
    </dgm:pt>
    <dgm:pt modelId="{E55E2E71-FC4E-456B-BE21-945131F34030}">
      <dgm:prSet phldrT="[Text]"/>
      <dgm:spPr/>
      <dgm:t>
        <a:bodyPr/>
        <a:lstStyle/>
        <a:p>
          <a:r>
            <a:rPr lang="en-US"/>
            <a:t>Train Model</a:t>
          </a:r>
        </a:p>
      </dgm:t>
    </dgm:pt>
    <dgm:pt modelId="{5748B2BB-1E70-4943-A6D5-C231AEA69CA8}" type="parTrans" cxnId="{579AFFF7-9AA4-468A-A424-BEEF7B2F614B}">
      <dgm:prSet/>
      <dgm:spPr/>
      <dgm:t>
        <a:bodyPr/>
        <a:lstStyle/>
        <a:p>
          <a:endParaRPr lang="en-US"/>
        </a:p>
      </dgm:t>
    </dgm:pt>
    <dgm:pt modelId="{9A646C52-E2CE-4E33-ACE0-C94D05D1BCE4}" type="sibTrans" cxnId="{579AFFF7-9AA4-468A-A424-BEEF7B2F614B}">
      <dgm:prSet/>
      <dgm:spPr/>
      <dgm:t>
        <a:bodyPr/>
        <a:lstStyle/>
        <a:p>
          <a:endParaRPr lang="en-US"/>
        </a:p>
      </dgm:t>
    </dgm:pt>
    <dgm:pt modelId="{1E9CD4DC-743F-4B9D-8D89-1F427D554487}">
      <dgm:prSet phldrT="[Text]" custT="1"/>
      <dgm:spPr/>
      <dgm:t>
        <a:bodyPr/>
        <a:lstStyle/>
        <a:p>
          <a:r>
            <a:rPr lang="en-US" sz="1400">
              <a:solidFill>
                <a:schemeClr val="tx1"/>
              </a:solidFill>
              <a:ea typeface="Segoe UI" pitchFamily="34" charset="0"/>
              <a:cs typeface="Segoe UI" pitchFamily="34" charset="0"/>
            </a:rPr>
            <a:t>Apply learning algorithm</a:t>
          </a:r>
          <a:endParaRPr lang="en-US" sz="1400"/>
        </a:p>
      </dgm:t>
    </dgm:pt>
    <dgm:pt modelId="{88E47B0D-F1B8-444F-95CC-01C145723F0F}" type="parTrans" cxnId="{3A4D73CD-BBE2-4302-A903-133A10DB336D}">
      <dgm:prSet/>
      <dgm:spPr/>
      <dgm:t>
        <a:bodyPr/>
        <a:lstStyle/>
        <a:p>
          <a:endParaRPr lang="en-US"/>
        </a:p>
      </dgm:t>
    </dgm:pt>
    <dgm:pt modelId="{F0DCA57D-F214-40CB-9F11-6D9DDCB0CB5D}" type="sibTrans" cxnId="{3A4D73CD-BBE2-4302-A903-133A10DB336D}">
      <dgm:prSet/>
      <dgm:spPr/>
      <dgm:t>
        <a:bodyPr/>
        <a:lstStyle/>
        <a:p>
          <a:endParaRPr lang="en-US"/>
        </a:p>
      </dgm:t>
    </dgm:pt>
    <dgm:pt modelId="{5DA9CFC3-A0B7-4851-AADC-A360D403E162}">
      <dgm:prSet phldrT="[Text]"/>
      <dgm:spPr/>
      <dgm:t>
        <a:bodyPr/>
        <a:lstStyle/>
        <a:p>
          <a:r>
            <a:rPr lang="en-US"/>
            <a:t>Test Model</a:t>
          </a:r>
        </a:p>
      </dgm:t>
    </dgm:pt>
    <dgm:pt modelId="{7263FD18-ED1A-482A-867F-2B47516B9737}" type="parTrans" cxnId="{C9A5C2E4-8D22-4D3A-B9EC-55A2BB7EF4E4}">
      <dgm:prSet/>
      <dgm:spPr/>
      <dgm:t>
        <a:bodyPr/>
        <a:lstStyle/>
        <a:p>
          <a:endParaRPr lang="en-US"/>
        </a:p>
      </dgm:t>
    </dgm:pt>
    <dgm:pt modelId="{AFB27FB3-DD51-4370-BA3A-A0692DECF9B0}" type="sibTrans" cxnId="{C9A5C2E4-8D22-4D3A-B9EC-55A2BB7EF4E4}">
      <dgm:prSet/>
      <dgm:spPr/>
      <dgm:t>
        <a:bodyPr/>
        <a:lstStyle/>
        <a:p>
          <a:endParaRPr lang="en-US"/>
        </a:p>
      </dgm:t>
    </dgm:pt>
    <dgm:pt modelId="{C7F508A9-3E4C-4BA3-B36E-AE072692A689}">
      <dgm:prSet phldrT="[Text]" custT="1"/>
      <dgm:spPr/>
      <dgm:t>
        <a:bodyPr/>
        <a:lstStyle/>
        <a:p>
          <a:r>
            <a:rPr lang="en-US" sz="1400">
              <a:solidFill>
                <a:schemeClr val="tx1"/>
              </a:solidFill>
              <a:ea typeface="Segoe UI" pitchFamily="34" charset="0"/>
              <a:cs typeface="Segoe UI" pitchFamily="34" charset="0"/>
            </a:rPr>
            <a:t>Test Candidate Model with unseen data</a:t>
          </a:r>
          <a:endParaRPr lang="en-US" sz="1400"/>
        </a:p>
      </dgm:t>
    </dgm:pt>
    <dgm:pt modelId="{E23841EC-F8C3-4DAA-8706-03D13F18E3C9}" type="parTrans" cxnId="{A8D30EEC-BD0F-431B-9F75-2D5F06337481}">
      <dgm:prSet/>
      <dgm:spPr/>
      <dgm:t>
        <a:bodyPr/>
        <a:lstStyle/>
        <a:p>
          <a:endParaRPr lang="en-US"/>
        </a:p>
      </dgm:t>
    </dgm:pt>
    <dgm:pt modelId="{F2283369-1B4D-4696-937A-ED144E1007AC}" type="sibTrans" cxnId="{A8D30EEC-BD0F-431B-9F75-2D5F06337481}">
      <dgm:prSet/>
      <dgm:spPr/>
      <dgm:t>
        <a:bodyPr/>
        <a:lstStyle/>
        <a:p>
          <a:endParaRPr lang="en-US"/>
        </a:p>
      </dgm:t>
    </dgm:pt>
    <dgm:pt modelId="{49CB4A35-FC75-4864-A956-87C3A6776E00}">
      <dgm:prSet phldrT="[Text]"/>
      <dgm:spPr/>
      <dgm:t>
        <a:bodyPr/>
        <a:lstStyle/>
        <a:p>
          <a:r>
            <a:rPr lang="en-US" dirty="0"/>
            <a:t>Deploy Model</a:t>
          </a:r>
        </a:p>
      </dgm:t>
    </dgm:pt>
    <dgm:pt modelId="{0FAE57A4-53BA-46CC-8051-86021201237D}" type="parTrans" cxnId="{02E93C4E-5EA9-40E3-9421-4CE94E4CB17D}">
      <dgm:prSet/>
      <dgm:spPr/>
      <dgm:t>
        <a:bodyPr/>
        <a:lstStyle/>
        <a:p>
          <a:endParaRPr lang="en-US"/>
        </a:p>
      </dgm:t>
    </dgm:pt>
    <dgm:pt modelId="{383233A6-41F7-425B-9E38-97D61467155B}" type="sibTrans" cxnId="{02E93C4E-5EA9-40E3-9421-4CE94E4CB17D}">
      <dgm:prSet/>
      <dgm:spPr/>
      <dgm:t>
        <a:bodyPr/>
        <a:lstStyle/>
        <a:p>
          <a:endParaRPr lang="en-US"/>
        </a:p>
      </dgm:t>
    </dgm:pt>
    <dgm:pt modelId="{93A73235-452D-4755-9167-21C6DC05BD96}">
      <dgm:prSet phldrT="[Text]" custT="1"/>
      <dgm:spPr/>
      <dgm:t>
        <a:bodyPr/>
        <a:lstStyle/>
        <a:p>
          <a:r>
            <a:rPr lang="en-US" sz="1400">
              <a:solidFill>
                <a:schemeClr val="tx1"/>
              </a:solidFill>
              <a:ea typeface="Segoe UI" pitchFamily="34" charset="0"/>
              <a:cs typeface="Segoe UI" pitchFamily="34" charset="0"/>
            </a:rPr>
            <a:t>Deploy Chosen Model</a:t>
          </a:r>
          <a:endParaRPr lang="en-US" sz="1400"/>
        </a:p>
      </dgm:t>
    </dgm:pt>
    <dgm:pt modelId="{6FD1930D-FCBE-4E51-8992-22D8C2281C9C}" type="parTrans" cxnId="{E874C4A7-C0DD-47AC-BD74-5D3988D3161B}">
      <dgm:prSet/>
      <dgm:spPr/>
      <dgm:t>
        <a:bodyPr/>
        <a:lstStyle/>
        <a:p>
          <a:endParaRPr lang="en-US"/>
        </a:p>
      </dgm:t>
    </dgm:pt>
    <dgm:pt modelId="{79AB05BB-CB69-4A1D-A9AA-6B0F9175D510}" type="sibTrans" cxnId="{E874C4A7-C0DD-47AC-BD74-5D3988D3161B}">
      <dgm:prSet/>
      <dgm:spPr/>
      <dgm:t>
        <a:bodyPr/>
        <a:lstStyle/>
        <a:p>
          <a:endParaRPr lang="en-US"/>
        </a:p>
      </dgm:t>
    </dgm:pt>
    <dgm:pt modelId="{6BA2BC78-9853-4614-8D1C-5FC8359B044E}">
      <dgm:prSet custT="1"/>
      <dgm:spPr/>
      <dgm:t>
        <a:bodyPr/>
        <a:lstStyle/>
        <a:p>
          <a:r>
            <a:rPr lang="en-US" sz="1400" dirty="0">
              <a:solidFill>
                <a:schemeClr val="tx1"/>
              </a:solidFill>
              <a:ea typeface="Segoe UI" pitchFamily="34" charset="0"/>
              <a:cs typeface="Segoe UI" pitchFamily="34" charset="0"/>
            </a:rPr>
            <a:t>Apply preprocessing</a:t>
          </a:r>
        </a:p>
      </dgm:t>
    </dgm:pt>
    <dgm:pt modelId="{3F07CED8-E68D-4008-B031-D886204D8913}" type="parTrans" cxnId="{84E08C76-6CC2-4F83-B2E2-4F9B2F628945}">
      <dgm:prSet/>
      <dgm:spPr/>
      <dgm:t>
        <a:bodyPr/>
        <a:lstStyle/>
        <a:p>
          <a:endParaRPr lang="en-US"/>
        </a:p>
      </dgm:t>
    </dgm:pt>
    <dgm:pt modelId="{ABADD4C4-7430-4F3D-8324-19ED0FF421D5}" type="sibTrans" cxnId="{84E08C76-6CC2-4F83-B2E2-4F9B2F628945}">
      <dgm:prSet/>
      <dgm:spPr/>
      <dgm:t>
        <a:bodyPr/>
        <a:lstStyle/>
        <a:p>
          <a:endParaRPr lang="en-US"/>
        </a:p>
      </dgm:t>
    </dgm:pt>
    <dgm:pt modelId="{E683A72E-7508-4D3C-8D21-5E09E70F75D1}">
      <dgm:prSet custT="1"/>
      <dgm:spPr/>
      <dgm:t>
        <a:bodyPr/>
        <a:lstStyle/>
        <a:p>
          <a:r>
            <a:rPr lang="en-US" sz="1400">
              <a:solidFill>
                <a:schemeClr val="tx1"/>
              </a:solidFill>
              <a:ea typeface="Segoe UI" pitchFamily="34" charset="0"/>
              <a:cs typeface="Segoe UI" pitchFamily="34" charset="0"/>
            </a:rPr>
            <a:t>Select Candidate model</a:t>
          </a:r>
        </a:p>
      </dgm:t>
    </dgm:pt>
    <dgm:pt modelId="{02C080B4-800E-417A-96E8-2D94393DC1E7}" type="parTrans" cxnId="{4EF9A1E3-EB9E-40D7-9C84-E8DADE2EB4A0}">
      <dgm:prSet/>
      <dgm:spPr/>
      <dgm:t>
        <a:bodyPr/>
        <a:lstStyle/>
        <a:p>
          <a:endParaRPr lang="en-US"/>
        </a:p>
      </dgm:t>
    </dgm:pt>
    <dgm:pt modelId="{3219B3CB-E31E-457C-A2E4-F2C00852B7A5}" type="sibTrans" cxnId="{4EF9A1E3-EB9E-40D7-9C84-E8DADE2EB4A0}">
      <dgm:prSet/>
      <dgm:spPr/>
      <dgm:t>
        <a:bodyPr/>
        <a:lstStyle/>
        <a:p>
          <a:endParaRPr lang="en-US"/>
        </a:p>
      </dgm:t>
    </dgm:pt>
    <dgm:pt modelId="{4F24CB7D-F323-47C2-94C3-91CBF39CF6D6}">
      <dgm:prSet custT="1"/>
      <dgm:spPr/>
      <dgm:t>
        <a:bodyPr/>
        <a:lstStyle/>
        <a:p>
          <a:r>
            <a:rPr lang="en-US" sz="1400">
              <a:solidFill>
                <a:schemeClr val="tx1"/>
              </a:solidFill>
              <a:ea typeface="Segoe UI" pitchFamily="34" charset="0"/>
              <a:cs typeface="Segoe UI" pitchFamily="34" charset="0"/>
            </a:rPr>
            <a:t>Select </a:t>
          </a:r>
          <a:r>
            <a:rPr lang="en-US" sz="1400" i="1">
              <a:solidFill>
                <a:schemeClr val="tx1"/>
              </a:solidFill>
              <a:ea typeface="Segoe UI" pitchFamily="34" charset="0"/>
              <a:cs typeface="Segoe UI" pitchFamily="34" charset="0"/>
            </a:rPr>
            <a:t>good enough </a:t>
          </a:r>
          <a:r>
            <a:rPr lang="en-US" sz="1400">
              <a:solidFill>
                <a:schemeClr val="tx1"/>
              </a:solidFill>
              <a:ea typeface="Segoe UI" pitchFamily="34" charset="0"/>
              <a:cs typeface="Segoe UI" pitchFamily="34" charset="0"/>
            </a:rPr>
            <a:t>model</a:t>
          </a:r>
        </a:p>
      </dgm:t>
    </dgm:pt>
    <dgm:pt modelId="{B31360F8-1556-4AC5-A1D9-AB01A0C629D5}" type="parTrans" cxnId="{6A500C32-A666-43A9-B133-0C3F76B9AAF7}">
      <dgm:prSet/>
      <dgm:spPr/>
      <dgm:t>
        <a:bodyPr/>
        <a:lstStyle/>
        <a:p>
          <a:endParaRPr lang="en-US"/>
        </a:p>
      </dgm:t>
    </dgm:pt>
    <dgm:pt modelId="{5BEB2981-6B94-493A-AC83-2B5B6FB77B85}" type="sibTrans" cxnId="{6A500C32-A666-43A9-B133-0C3F76B9AAF7}">
      <dgm:prSet/>
      <dgm:spPr/>
      <dgm:t>
        <a:bodyPr/>
        <a:lstStyle/>
        <a:p>
          <a:endParaRPr lang="en-US"/>
        </a:p>
      </dgm:t>
    </dgm:pt>
    <dgm:pt modelId="{172E24B1-6715-4535-B7FB-6E2C4C0AB41A}">
      <dgm:prSet custT="1"/>
      <dgm:spPr/>
      <dgm:t>
        <a:bodyPr/>
        <a:lstStyle/>
        <a:p>
          <a:r>
            <a:rPr lang="en-US" sz="1400">
              <a:solidFill>
                <a:schemeClr val="tx1"/>
              </a:solidFill>
              <a:ea typeface="Segoe UI" pitchFamily="34" charset="0"/>
              <a:cs typeface="Segoe UI" pitchFamily="34" charset="0"/>
            </a:rPr>
            <a:t>Application posts to API</a:t>
          </a:r>
        </a:p>
      </dgm:t>
    </dgm:pt>
    <dgm:pt modelId="{96168450-07A8-47BB-9142-441490F9A112}" type="parTrans" cxnId="{BEE286CF-9C9A-426C-B053-E545564FBF63}">
      <dgm:prSet/>
      <dgm:spPr/>
      <dgm:t>
        <a:bodyPr/>
        <a:lstStyle/>
        <a:p>
          <a:endParaRPr lang="en-US"/>
        </a:p>
      </dgm:t>
    </dgm:pt>
    <dgm:pt modelId="{FF95328E-9768-456D-8CEC-B56AD1253936}" type="sibTrans" cxnId="{BEE286CF-9C9A-426C-B053-E545564FBF63}">
      <dgm:prSet/>
      <dgm:spPr/>
      <dgm:t>
        <a:bodyPr/>
        <a:lstStyle/>
        <a:p>
          <a:endParaRPr lang="en-US"/>
        </a:p>
      </dgm:t>
    </dgm:pt>
    <dgm:pt modelId="{0A8AEA95-BECB-4AD4-99A1-0E5E2308E1AF}">
      <dgm:prSet custT="1"/>
      <dgm:spPr/>
      <dgm:t>
        <a:bodyPr/>
        <a:lstStyle/>
        <a:p>
          <a:r>
            <a:rPr lang="en-US" sz="1400" dirty="0">
              <a:solidFill>
                <a:schemeClr val="tx1"/>
              </a:solidFill>
              <a:ea typeface="Segoe UI" pitchFamily="34" charset="0"/>
              <a:cs typeface="Segoe UI" pitchFamily="34" charset="0"/>
            </a:rPr>
            <a:t>Feature Engineering</a:t>
          </a:r>
        </a:p>
      </dgm:t>
    </dgm:pt>
    <dgm:pt modelId="{6BDC3BFC-27B0-460C-B7DF-5AE7FA046091}" type="parTrans" cxnId="{2CF6467A-3BB0-4B36-B9DF-94E9BACAE2F1}">
      <dgm:prSet/>
      <dgm:spPr/>
    </dgm:pt>
    <dgm:pt modelId="{0B06C76C-0043-485E-A444-809E2C113FA2}" type="sibTrans" cxnId="{2CF6467A-3BB0-4B36-B9DF-94E9BACAE2F1}">
      <dgm:prSet/>
      <dgm:spPr/>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dgm:pt>
    <dgm:pt modelId="{514450A2-3779-4B8A-A7F4-2E5720C6CDBD}" type="pres">
      <dgm:prSet presAssocID="{75F7D068-C429-406A-A4E3-0166C86D186E}" presName="center2" presStyleLbl="fgShp" presStyleIdx="1" presStyleCnt="2"/>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BE396C40-E515-4C28-BE44-4BDBA73C1718}" type="presOf" srcId="{75F7D068-C429-406A-A4E3-0166C86D186E}" destId="{C1356CD1-D817-44BF-BCC9-DE04B09851CF}" srcOrd="0" destOrd="0" presId="urn:microsoft.com/office/officeart/2005/8/layout/cycle4"/>
    <dgm:cxn modelId="{BDE8F86B-3B68-4DBA-828E-539C6199BB30}" type="presOf" srcId="{0A8AEA95-BECB-4AD4-99A1-0E5E2308E1AF}" destId="{B2AA7553-D5E1-4402-BAB4-0CB963847FD6}" srcOrd="1" destOrd="2"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2CF6467A-3BB0-4B36-B9DF-94E9BACAE2F1}" srcId="{0EC6C918-B1DA-4CD4-B815-E1F9B4727F8F}" destId="{0A8AEA95-BECB-4AD4-99A1-0E5E2308E1AF}" srcOrd="2" destOrd="0" parTransId="{6BDC3BFC-27B0-460C-B7DF-5AE7FA046091}" sibTransId="{0B06C76C-0043-485E-A444-809E2C113FA2}"/>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E327EE9F-DDBF-4255-B0BE-2BE44965687A}" type="presOf" srcId="{E683A72E-7508-4D3C-8D21-5E09E70F75D1}" destId="{565008ED-7D23-4CC7-A014-59EA577D7E80}" srcOrd="1" destOrd="1" presId="urn:microsoft.com/office/officeart/2005/8/layout/cycle4"/>
    <dgm:cxn modelId="{1B1622A1-036B-466F-85C1-0C5ECC4DBD00}" type="presOf" srcId="{0A8AEA95-BECB-4AD4-99A1-0E5E2308E1AF}" destId="{68BBFF91-AE0A-49A1-AEB9-363510D7FD39}" srcOrd="0" destOrd="2"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B9A6C-93FA-44E7-ADA3-D29A1E0110EC}">
      <dsp:nvSpPr>
        <dsp:cNvPr id="0" name=""/>
        <dsp:cNvSpPr/>
      </dsp:nvSpPr>
      <dsp:spPr>
        <a:xfrm>
          <a:off x="0" y="4570349"/>
          <a:ext cx="6269038" cy="9998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Workshop – Your First Machine Learning Experiment in the Cloud</a:t>
          </a:r>
        </a:p>
      </dsp:txBody>
      <dsp:txXfrm>
        <a:off x="0" y="4570349"/>
        <a:ext cx="6269038" cy="999880"/>
      </dsp:txXfrm>
    </dsp:sp>
    <dsp:sp modelId="{25F833C3-8B9B-4903-A158-1A25108ACE05}">
      <dsp:nvSpPr>
        <dsp:cNvPr id="0" name=""/>
        <dsp:cNvSpPr/>
      </dsp:nvSpPr>
      <dsp:spPr>
        <a:xfrm rot="10800000">
          <a:off x="0" y="3047531"/>
          <a:ext cx="6269038" cy="1537816"/>
        </a:xfrm>
        <a:prstGeom prst="upArrowCallou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An Overview of Azure Machine Learning service</a:t>
          </a:r>
        </a:p>
      </dsp:txBody>
      <dsp:txXfrm rot="10800000">
        <a:off x="0" y="3047531"/>
        <a:ext cx="6269038" cy="999227"/>
      </dsp:txXfrm>
    </dsp:sp>
    <dsp:sp modelId="{BA5AC34B-CD30-48C9-927B-0C691B4C4754}">
      <dsp:nvSpPr>
        <dsp:cNvPr id="0" name=""/>
        <dsp:cNvSpPr/>
      </dsp:nvSpPr>
      <dsp:spPr>
        <a:xfrm rot="10800000">
          <a:off x="0" y="1524712"/>
          <a:ext cx="6269038" cy="1537816"/>
        </a:xfrm>
        <a:prstGeom prst="upArrowCallou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Demo – Classify Digits with SciKit Learn</a:t>
          </a:r>
        </a:p>
      </dsp:txBody>
      <dsp:txXfrm rot="10800000">
        <a:off x="0" y="1524712"/>
        <a:ext cx="6269038" cy="999227"/>
      </dsp:txXfrm>
    </dsp:sp>
    <dsp:sp modelId="{77E05604-C5C1-4C5F-BB36-9ABD7261C67C}">
      <dsp:nvSpPr>
        <dsp:cNvPr id="0" name=""/>
        <dsp:cNvSpPr/>
      </dsp:nvSpPr>
      <dsp:spPr>
        <a:xfrm rot="10800000">
          <a:off x="0" y="1894"/>
          <a:ext cx="6269038" cy="1537816"/>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An Overview of Machine Learning and the Model Building Process</a:t>
          </a:r>
        </a:p>
      </dsp:txBody>
      <dsp:txXfrm rot="10800000">
        <a:off x="0" y="1894"/>
        <a:ext cx="6269038" cy="9992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D2FA9-3CB6-49E9-9397-F46B040D85D9}">
      <dsp:nvSpPr>
        <dsp:cNvPr id="0" name=""/>
        <dsp:cNvSpPr/>
      </dsp:nvSpPr>
      <dsp:spPr>
        <a:xfrm>
          <a:off x="0" y="671"/>
          <a:ext cx="6263640" cy="15723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1CAB30-D397-4ACF-8A99-E611002C6549}">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505DB7-F617-4150-9224-89CFDCE42775}">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finding (and exploiting) </a:t>
          </a:r>
          <a:r>
            <a:rPr lang="en-US" sz="2500" b="1" kern="1200"/>
            <a:t>patterns</a:t>
          </a:r>
          <a:r>
            <a:rPr lang="en-US" sz="2500" kern="1200"/>
            <a:t> in data</a:t>
          </a:r>
        </a:p>
      </dsp:txBody>
      <dsp:txXfrm>
        <a:off x="1816103" y="671"/>
        <a:ext cx="4447536" cy="1572384"/>
      </dsp:txXfrm>
    </dsp:sp>
    <dsp:sp modelId="{6C768F00-23A8-448B-B161-AFCCDAF74B1C}">
      <dsp:nvSpPr>
        <dsp:cNvPr id="0" name=""/>
        <dsp:cNvSpPr/>
      </dsp:nvSpPr>
      <dsp:spPr>
        <a:xfrm>
          <a:off x="0" y="1966151"/>
          <a:ext cx="6263640" cy="15723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6FEFC5-2DBD-43DE-875F-12F2C1F253B3}">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7027C-F1AD-486C-A7A8-8297C1C9DEC3}">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replacing “human writing code” with “human supplying data”</a:t>
          </a:r>
        </a:p>
      </dsp:txBody>
      <dsp:txXfrm>
        <a:off x="1816103" y="1966151"/>
        <a:ext cx="4447536" cy="1572384"/>
      </dsp:txXfrm>
    </dsp:sp>
    <dsp:sp modelId="{7EA86C9E-FAA7-4B22-94C5-EEBB5E4AD357}">
      <dsp:nvSpPr>
        <dsp:cNvPr id="0" name=""/>
        <dsp:cNvSpPr/>
      </dsp:nvSpPr>
      <dsp:spPr>
        <a:xfrm>
          <a:off x="0" y="3931632"/>
          <a:ext cx="6263640" cy="15723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C6ECC-E950-4D21-A8A4-727D75032142}">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8C6A37-F126-440D-94D8-90A571466832}">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starts with a </a:t>
          </a:r>
          <a:r>
            <a:rPr lang="en-US" sz="2500" i="1" kern="1200"/>
            <a:t>sharp</a:t>
          </a:r>
          <a:r>
            <a:rPr lang="en-US" sz="2500" kern="1200"/>
            <a:t> question</a:t>
          </a:r>
        </a:p>
      </dsp:txBody>
      <dsp:txXfrm>
        <a:off x="1816103" y="3931632"/>
        <a:ext cx="4447536" cy="15723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5011780" y="3684693"/>
          <a:ext cx="2676821" cy="17339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a:solidFill>
                <a:schemeClr val="tx1"/>
              </a:solidFill>
              <a:ea typeface="Segoe UI" pitchFamily="34" charset="0"/>
              <a:cs typeface="Segoe UI" pitchFamily="34" charset="0"/>
            </a:rPr>
            <a:t>Test Candidate Model with unseen data</a:t>
          </a:r>
          <a:endParaRPr lang="en-US" sz="1400" kern="1200"/>
        </a:p>
        <a:p>
          <a:pPr marL="114300" lvl="1" indent="-114300" algn="l" defTabSz="622300">
            <a:lnSpc>
              <a:spcPct val="90000"/>
            </a:lnSpc>
            <a:spcBef>
              <a:spcPct val="0"/>
            </a:spcBef>
            <a:spcAft>
              <a:spcPct val="15000"/>
            </a:spcAft>
            <a:buChar char="•"/>
          </a:pPr>
          <a:r>
            <a:rPr lang="en-US" sz="1400" kern="1200">
              <a:solidFill>
                <a:schemeClr val="tx1"/>
              </a:solidFill>
              <a:ea typeface="Segoe UI" pitchFamily="34" charset="0"/>
              <a:cs typeface="Segoe UI" pitchFamily="34" charset="0"/>
            </a:rPr>
            <a:t>Select </a:t>
          </a:r>
          <a:r>
            <a:rPr lang="en-US" sz="1400" i="1" kern="1200">
              <a:solidFill>
                <a:schemeClr val="tx1"/>
              </a:solidFill>
              <a:ea typeface="Segoe UI" pitchFamily="34" charset="0"/>
              <a:cs typeface="Segoe UI" pitchFamily="34" charset="0"/>
            </a:rPr>
            <a:t>good enough </a:t>
          </a:r>
          <a:r>
            <a:rPr lang="en-US" sz="1400" kern="1200">
              <a:solidFill>
                <a:schemeClr val="tx1"/>
              </a:solidFill>
              <a:ea typeface="Segoe UI" pitchFamily="34" charset="0"/>
              <a:cs typeface="Segoe UI" pitchFamily="34" charset="0"/>
            </a:rPr>
            <a:t>model</a:t>
          </a:r>
        </a:p>
      </dsp:txBody>
      <dsp:txXfrm>
        <a:off x="5852917" y="4156276"/>
        <a:ext cx="1797595" cy="1224300"/>
      </dsp:txXfrm>
    </dsp:sp>
    <dsp:sp modelId="{8686AA24-1B54-4BCE-BB90-F5BD8DB4FE97}">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a:solidFill>
                <a:schemeClr val="tx1"/>
              </a:solidFill>
              <a:ea typeface="Segoe UI" pitchFamily="34" charset="0"/>
              <a:cs typeface="Segoe UI" pitchFamily="34" charset="0"/>
            </a:rPr>
            <a:t>Deploy Chosen Model</a:t>
          </a:r>
          <a:endParaRPr lang="en-US" sz="1400" kern="1200"/>
        </a:p>
        <a:p>
          <a:pPr marL="114300" lvl="1" indent="-114300" algn="l" defTabSz="622300">
            <a:lnSpc>
              <a:spcPct val="90000"/>
            </a:lnSpc>
            <a:spcBef>
              <a:spcPct val="0"/>
            </a:spcBef>
            <a:spcAft>
              <a:spcPct val="15000"/>
            </a:spcAft>
            <a:buChar char="•"/>
          </a:pPr>
          <a:r>
            <a:rPr lang="en-US" sz="1400" kern="1200">
              <a:solidFill>
                <a:schemeClr val="tx1"/>
              </a:solidFill>
              <a:ea typeface="Segoe UI" pitchFamily="34" charset="0"/>
              <a:cs typeface="Segoe UI" pitchFamily="34" charset="0"/>
            </a:rPr>
            <a:t>Application posts to API</a:t>
          </a:r>
        </a:p>
      </dsp:txBody>
      <dsp:txXfrm>
        <a:off x="579956" y="4156276"/>
        <a:ext cx="1797595" cy="1224300"/>
      </dsp:txXfrm>
    </dsp:sp>
    <dsp:sp modelId="{BB23BBC5-2295-4188-948D-669AC55DE16E}">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a:solidFill>
                <a:schemeClr val="tx1"/>
              </a:solidFill>
              <a:ea typeface="Segoe UI" pitchFamily="34" charset="0"/>
              <a:cs typeface="Segoe UI" pitchFamily="34" charset="0"/>
            </a:rPr>
            <a:t>Apply learning algorithm</a:t>
          </a:r>
          <a:endParaRPr lang="en-US" sz="1400" kern="1200"/>
        </a:p>
        <a:p>
          <a:pPr marL="114300" lvl="1" indent="-114300" algn="l" defTabSz="622300">
            <a:lnSpc>
              <a:spcPct val="90000"/>
            </a:lnSpc>
            <a:spcBef>
              <a:spcPct val="0"/>
            </a:spcBef>
            <a:spcAft>
              <a:spcPct val="15000"/>
            </a:spcAft>
            <a:buChar char="•"/>
          </a:pPr>
          <a:r>
            <a:rPr lang="en-US" sz="1400" kern="1200">
              <a:solidFill>
                <a:schemeClr val="tx1"/>
              </a:solidFill>
              <a:ea typeface="Segoe UI" pitchFamily="34" charset="0"/>
              <a:cs typeface="Segoe UI" pitchFamily="34" charset="0"/>
            </a:rPr>
            <a:t>Select Candidate model</a:t>
          </a:r>
        </a:p>
      </dsp:txBody>
      <dsp:txXfrm>
        <a:off x="5750448" y="38090"/>
        <a:ext cx="1797595" cy="1224300"/>
      </dsp:txXfrm>
    </dsp:sp>
    <dsp:sp modelId="{68BBFF91-AE0A-49A1-AEB9-363510D7FD39}">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chemeClr val="tx1"/>
              </a:solidFill>
              <a:ea typeface="Segoe UI" pitchFamily="34" charset="0"/>
              <a:cs typeface="Segoe UI" pitchFamily="34" charset="0"/>
            </a:rPr>
            <a:t>Find, Select and/or Create Data</a:t>
          </a:r>
          <a:endParaRPr lang="en-US" sz="1400" kern="1200" dirty="0"/>
        </a:p>
        <a:p>
          <a:pPr marL="114300" lvl="1" indent="-114300" algn="l" defTabSz="622300">
            <a:lnSpc>
              <a:spcPct val="90000"/>
            </a:lnSpc>
            <a:spcBef>
              <a:spcPct val="0"/>
            </a:spcBef>
            <a:spcAft>
              <a:spcPct val="15000"/>
            </a:spcAft>
            <a:buChar char="•"/>
          </a:pPr>
          <a:r>
            <a:rPr lang="en-US" sz="1400" kern="1200" dirty="0">
              <a:solidFill>
                <a:schemeClr val="tx1"/>
              </a:solidFill>
              <a:ea typeface="Segoe UI" pitchFamily="34" charset="0"/>
              <a:cs typeface="Segoe UI" pitchFamily="34" charset="0"/>
            </a:rPr>
            <a:t>Apply preprocessing</a:t>
          </a:r>
        </a:p>
        <a:p>
          <a:pPr marL="114300" lvl="1" indent="-114300" algn="l" defTabSz="622300">
            <a:lnSpc>
              <a:spcPct val="90000"/>
            </a:lnSpc>
            <a:spcBef>
              <a:spcPct val="0"/>
            </a:spcBef>
            <a:spcAft>
              <a:spcPct val="15000"/>
            </a:spcAft>
            <a:buChar char="•"/>
          </a:pPr>
          <a:r>
            <a:rPr lang="en-US" sz="1400" kern="1200" dirty="0">
              <a:solidFill>
                <a:schemeClr val="tx1"/>
              </a:solidFill>
              <a:ea typeface="Segoe UI" pitchFamily="34" charset="0"/>
              <a:cs typeface="Segoe UI" pitchFamily="34" charset="0"/>
            </a:rPr>
            <a:t>Feature Engineering</a:t>
          </a:r>
        </a:p>
      </dsp:txBody>
      <dsp:txXfrm>
        <a:off x="579956" y="38090"/>
        <a:ext cx="1797595" cy="1224300"/>
      </dsp:txXfrm>
    </dsp:sp>
    <dsp:sp modelId="{3ACF0A57-6938-4580-9A9C-15D3A0F21010}">
      <dsp:nvSpPr>
        <dsp:cNvPr id="0" name=""/>
        <dsp:cNvSpPr/>
      </dsp:nvSpPr>
      <dsp:spPr>
        <a:xfrm>
          <a:off x="1663530" y="308864"/>
          <a:ext cx="2346282" cy="2346282"/>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t>Prepare Data</a:t>
          </a:r>
        </a:p>
      </dsp:txBody>
      <dsp:txXfrm>
        <a:off x="2350740" y="996074"/>
        <a:ext cx="1659072" cy="1659072"/>
      </dsp:txXfrm>
    </dsp:sp>
    <dsp:sp modelId="{3449A328-CC52-4353-A457-ABF2B127EFDA}">
      <dsp:nvSpPr>
        <dsp:cNvPr id="0" name=""/>
        <dsp:cNvSpPr/>
      </dsp:nvSpPr>
      <dsp:spPr>
        <a:xfrm rot="5400000">
          <a:off x="4118186" y="308864"/>
          <a:ext cx="2346282" cy="2346282"/>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t>Train Model</a:t>
          </a:r>
        </a:p>
      </dsp:txBody>
      <dsp:txXfrm rot="-5400000">
        <a:off x="4118186" y="996074"/>
        <a:ext cx="1659072" cy="1659072"/>
      </dsp:txXfrm>
    </dsp:sp>
    <dsp:sp modelId="{055E4F98-49A7-4D2E-BF4D-114FECD5E2AD}">
      <dsp:nvSpPr>
        <dsp:cNvPr id="0" name=""/>
        <dsp:cNvSpPr/>
      </dsp:nvSpPr>
      <dsp:spPr>
        <a:xfrm rot="10800000">
          <a:off x="4118186" y="2763520"/>
          <a:ext cx="2346282" cy="2346282"/>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t>Test Model</a:t>
          </a:r>
        </a:p>
      </dsp:txBody>
      <dsp:txXfrm rot="10800000">
        <a:off x="4118186" y="2763520"/>
        <a:ext cx="1659072" cy="1659072"/>
      </dsp:txXfrm>
    </dsp:sp>
    <dsp:sp modelId="{E2211DA3-02A2-419B-9C99-835A77C4156A}">
      <dsp:nvSpPr>
        <dsp:cNvPr id="0" name=""/>
        <dsp:cNvSpPr/>
      </dsp:nvSpPr>
      <dsp:spPr>
        <a:xfrm rot="16200000">
          <a:off x="1663530" y="2763520"/>
          <a:ext cx="2346282" cy="2346282"/>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Deploy Model</a:t>
          </a:r>
        </a:p>
      </dsp:txBody>
      <dsp:txXfrm rot="5400000">
        <a:off x="2350740" y="2763520"/>
        <a:ext cx="1659072" cy="1659072"/>
      </dsp:txXfrm>
    </dsp:sp>
    <dsp:sp modelId="{A92BFFE7-4781-4543-AFC4-FE38D2DC9626}">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6:37:23.784"/>
    </inkml:context>
    <inkml:brush xml:id="br0">
      <inkml:brushProperty name="width" value="0.2" units="cm"/>
      <inkml:brushProperty name="height" value="0.2" units="cm"/>
      <inkml:brushProperty name="color" value="#E71224"/>
      <inkml:brushProperty name="ignorePressure" value="1"/>
    </inkml:brush>
  </inkml:definitions>
  <inkml:trace contextRef="#ctx0" brushRef="#br0">3935 55,'-17'-3,"-105"-18,-79-4,135 21,-1 3,0 3,-61 9,37 5,2 4,0 3,1 5,-29 15,-335 160,-163 118,494-249,4 6,3 5,-96 91,47-12,8 6,7 7,-31 58,124-157,3 2,3 2,4 2,-1 12,29-57,3 2,1-1,1 2,3-1,1 1,1 1,3-1,1 1,2 0,4 26,-3-66,0-1,0 0,0 1,0-1,0 1,0-1,0 1,0-1,0 1,0-1,0 0,1 1,-1-1,0 1,0-1,0 1,1-1,-1 0,0 1,0-1,1 0,-1 1,0-1,1 0,-1 1,1-1,10-4,2-1,-12 5,0 0,1-1,-1 1,1-1,-1 1,1-1,-1 1,0-1,1 0,-1 0,0 1,0-1,0 0,0 0,1-1,-2 0,0 0,0 0,0 1,0-1,0 0,0 0,-1 0,1 1,-1-1,1 0,-1 0,0 1,1-1,-2 0,-21-51,-3 2,-6-7,-21-41,27 48,9 20,1-1,2-1,-7-27,18 46,8 20,9 23,48 167,-30-90,7 21,16 100,-55-227,0 0,0 0,0 0,0 0,0 1,0-1,0 0,0 0,0 0,0 0,0 0,0 1,1-1,-1 0,0 0,0 0,0 0,0 0,0 0,1 0,-1 0,0 1,0-1,0 0,0 0,0 0,1 0,-1 0,0 0,0 0,0 0,0 0,1 0,-1 0,0 0,0 0,0 0,0 0,1 0,-1 0,0 0,0-1,0 1,0 0,0 0,1 0,-1 0,0 0,12-7,-9 5,101-77,-4-4,39-45,78-86,0-21,-155 165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6:48:57.791"/>
    </inkml:context>
    <inkml:brush xml:id="br0">
      <inkml:brushProperty name="width" value="0.2" units="cm"/>
      <inkml:brushProperty name="height" value="0.2" units="cm"/>
      <inkml:brushProperty name="ignorePressure" value="1"/>
    </inkml:brush>
  </inkml:definitions>
  <inkml:trace contextRef="#ctx0" brushRef="#br0">1 196,'8'0,"189"-8,-70 3,61 1,184-11,-258 2,23-9,-41 7,-83 13,-5 0,0 1,-1 0,1 0,0 1,0 0,6 0,-14 0,0 0,0 0,0 0,0 0,0 0,0 0,0 0,0 0,0 0,0 0,0 0,0 0,0 0,0 0,0 0,0 0,0 1,0-1,0 0,0 0,0 0,0 0,0 0,1 0,-1 0,0 0,0 0,0 0,0 0,0 0,0 0,0 0,0 0,0 0,0 0,-3 0,2 0,1 0</inkml:trace>
  <inkml:trace contextRef="#ctx0" brushRef="#br0" timeOffset="1">1104 0,'3'2,"5"4,0 0,0 0,1-1,0-1,1 1,50 20,-47-20,19 7,-6-2,0 0,-1 2,2 1,-25-12,-1 0,0 0,1 0,-1 0,0 0,0 0,1 0,-1 0,0 0,0 0,0 1,-1-1,0 0,1 0,-1 0,0-1,0 1,0 0,0 0,0 0,0 0,0 0,0 0,0 0,0-1,-1 1,1 0,0 0,-1 0,1 0,-1 0,-3 5,0 1,-1-1,0 0,0 0,-1 0,-2 2,-14 11,-5 1,17-12,-3 2,-92 73,92-72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6:48:57.793"/>
    </inkml:context>
    <inkml:brush xml:id="br0">
      <inkml:brushProperty name="width" value="0.2" units="cm"/>
      <inkml:brushProperty name="height" value="0.2" units="cm"/>
      <inkml:brushProperty name="ignorePressure" value="1"/>
    </inkml:brush>
  </inkml:definitions>
  <inkml:trace contextRef="#ctx0" brushRef="#br0">1 196,'8'0,"189"-8,-70 3,61 1,184-11,-258 2,23-9,-41 7,-83 13,-5 0,0 1,-1 0,1 0,0 1,0 0,6 0,-14 0,0 0,0 0,0 0,0 0,0 0,0 0,0 0,0 0,0 0,0 0,0 0,0 0,0 0,0 0,0 0,0 0,0 1,0-1,0 0,0 0,0 0,0 0,0 0,1 0,-1 0,0 0,0 0,0 0,0 0,0 0,0 0,0 0,0 0,0 0,0 0,-3 0,2 0,1 0</inkml:trace>
  <inkml:trace contextRef="#ctx0" brushRef="#br0" timeOffset="1">1104 0,'3'2,"5"4,0 0,0 0,1-1,0-1,1 1,50 20,-47-20,19 7,-6-2,0 0,-1 2,2 1,-25-12,-1 0,0 0,1 0,-1 0,0 0,0 0,1 0,-1 0,0 0,0 0,0 1,-1-1,0 0,1 0,-1 0,0-1,0 1,0 0,0 0,0 0,0 0,0 0,0 0,0 0,0-1,-1 1,1 0,0 0,-1 0,1 0,-1 0,-3 5,0 1,-1-1,0 0,0 0,-1 0,-2 2,-14 11,-5 1,17-12,-3 2,-92 73,92-72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6:53:53.130"/>
    </inkml:context>
    <inkml:brush xml:id="br0">
      <inkml:brushProperty name="width" value="0.2" units="cm"/>
      <inkml:brushProperty name="height" value="0.2" units="cm"/>
      <inkml:brushProperty name="ignorePressure" value="1"/>
    </inkml:brush>
  </inkml:definitions>
  <inkml:trace contextRef="#ctx0" brushRef="#br0">1 217,'8'0,"180"-8,-67 2,58 1,177-11,-247 2,21-10,-38 6,-80 16,-4 1,-1-1,0 1,1 0,0 1,-1-1,7 2,-14-1,0 0,0 0,0 0,0 0,0 0,0 0,0 0,0 0,0 0,0 0,0 0,0 0,0 0,0 0,0 0,0 0,0 1,0-1,0 0,0 0,0 0,0 0,0 0,0 0,0 0,0 0,0 0,0 0,0 0,0 0,0 0,0 0,0 0,0 0,0 0,-3 0,3 0,0 0</inkml:trace>
  <inkml:trace contextRef="#ctx0" brushRef="#br0" timeOffset="1">1054 0,'3'2,"4"5,1 0,0-1,1-1,-1 1,2-1,47 22,-45-21,19 7,-6-2,-1 1,0 1,2 2,-24-14,-1 0,0 0,1 0,-1 0,0 0,0 0,0 0,0 1,0-1,0 0,0 1,0-1,-1 0,0 0,0 0,1 0,-1 0,0 0,0 0,0 0,0 0,0 0,0 0,-1 0,1 0,0 0,0 0,-1-1,1 1,-1 0,1 0,-4 7,0-1,-1 0,0 0,0 0,0-1,-3 3,-13 11,-4 4,15-15,-2 1,-89 82,89-79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6:53:53.132"/>
    </inkml:context>
    <inkml:brush xml:id="br0">
      <inkml:brushProperty name="width" value="0.2" units="cm"/>
      <inkml:brushProperty name="height" value="0.2" units="cm"/>
      <inkml:brushProperty name="ignorePressure" value="1"/>
    </inkml:brush>
  </inkml:definitions>
  <inkml:trace contextRef="#ctx0" brushRef="#br0">1 217,'8'0,"180"-8,-67 2,58 1,177-11,-247 2,21-10,-38 6,-80 16,-4 1,-1-1,0 1,1 0,0 1,-1-1,7 2,-14-1,0 0,0 0,0 0,0 0,0 0,0 0,0 0,0 0,0 0,0 0,0 0,0 0,0 0,0 0,0 0,0 0,0 1,0-1,0 0,0 0,0 0,0 0,0 0,0 0,0 0,0 0,0 0,0 0,0 0,0 0,0 0,0 0,0 0,0 0,0 0,-3 0,3 0,0 0</inkml:trace>
  <inkml:trace contextRef="#ctx0" brushRef="#br0" timeOffset="1">1054 0,'3'2,"4"5,1 0,0-1,1-1,-1 1,2-1,47 22,-45-21,19 7,-6-2,-1 1,0 1,2 2,-24-14,-1 0,0 0,1 0,-1 0,0 0,0 0,0 0,0 1,0-1,0 0,0 1,0-1,-1 0,0 0,0 0,1 0,-1 0,0 0,0 0,0 0,0 0,0 0,0 0,-1 0,1 0,0 0,0 0,-1-1,1 1,-1 0,1 0,-4 7,0-1,-1 0,0 0,0 0,0-1,-3 3,-13 11,-4 4,15-15,-2 1,-89 82,89-79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6:53:53.128"/>
    </inkml:context>
    <inkml:brush xml:id="br0">
      <inkml:brushProperty name="width" value="0.2" units="cm"/>
      <inkml:brushProperty name="height" value="0.2" units="cm"/>
      <inkml:brushProperty name="ignorePressure" value="1"/>
    </inkml:brush>
  </inkml:definitions>
  <inkml:trace contextRef="#ctx0" brushRef="#br0">1351 0,'-3'6,"-22"32,-1-1,-2-1,-1-1,-2-1,-1-2,-2-1,-1-1,-26 15,-254 174,108-55,185-145,-312 240,282-223,36-27,1 2,0 0,0 0,1 1,1 1,-5 5,17-16,0 0,0-1,0 1,0 0,0 0,0 0,0 0,0-1,1 1,-1 0,1 0,-1 0,1 0,0 0,0 1,0-2,0 2,0-1,0 0,1-1,-1 2,1-1,0 0,-1-1,1 1,0 0,0 0,0 0,0-1,1 1,-2 0,2 0,-1-1,1 0,0 1,-1-1,1 0,-1 1,1-1,0 0,0-1,0 1,0 0,0 0,0-1,0 1,22 7,0 0,1-2,0 0,-1-2,2-1,-1-1,20-1,-25 0,298 9,177 13,-305-6,160-8,-244-12,0-5,84-18,-170 22</inkml:trace>
  <inkml:trace contextRef="#ctx0" brushRef="#br0" timeOffset="1">1776 1084,'0'0,"-9"1,203 42,-72-29,-79-10,0 1,-1 3,29 8,-70-16,1 0,-1 0,1 0,0 1,-1-1,1 0,0 1,-1 0,1-1,-1 1,1-1,-1 1,1 0,-1 0,0 0,0 1,0-1,1 0,-1 0,0 0,0 1,0-1,0 1,0-1,-1 0,1 1,-1-1,1 1,-1 0,1-1,-1 1,0-1,0 1,1 0,-4 6,1-1,-2 0,1 0,-1 0,0 0,0 0,-1-1,0 0,0 0,-1 0,-3 3,1 0,-142 157,125-134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7:48:54.040"/>
    </inkml:context>
    <inkml:brush xml:id="br0">
      <inkml:brushProperty name="width" value="0.1" units="cm"/>
      <inkml:brushProperty name="height" value="0.1" units="cm"/>
      <inkml:brushProperty name="ignorePressure" value="1"/>
    </inkml:brush>
  </inkml:definitions>
  <inkml:trace contextRef="#ctx0" brushRef="#br0">311 0,'0'0,"-1"3,-2 3,-4 10,-5 12,-12 22,-13 22,-8 14,-5 12,-3 7,8-15,12-22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7:48:52.341"/>
    </inkml:context>
    <inkml:brush xml:id="br0">
      <inkml:brushProperty name="width" value="0.1" units="cm"/>
      <inkml:brushProperty name="height" value="0.1" units="cm"/>
      <inkml:brushProperty name="ignorePressure" value="1"/>
    </inkml:brush>
  </inkml:definitions>
  <inkml:trace contextRef="#ctx0" brushRef="#br0">271 283,'-1'3,"1"0,-1 1,0-1,1 0,-2 0,1 1,-1 1,-5 13,-139 565,101-344,-3 115,38-236,4 35,6-112,2-1,2 1,1-1,3 0,8 26,-13-55,0-1,1 1,0-1,1 0,0-1,1 1,0-1,0 0,1 0,0-1,0 0,1 0,0-1,1 0,0 0,0-1,0 0,0-1,1 0,0 0,0-1,1 0,-1-1,1 0,0-1,38 5,-9-6</inkml:trace>
  <inkml:trace contextRef="#ctx0" brushRef="#br0" timeOffset="395.275">1237 1048,'0'0,"-2"2,-6 5,-9 15,-11 18,-8 18,-2 10,-2 10,1 4,1 1,6-5,5-8,6-12,6-13,4-12,4-12,3-9</inkml:trace>
  <inkml:trace contextRef="#ctx0" brushRef="#br0" timeOffset="761.925">711 1275,'0'0,"0"0,2 1,5 5,11 8,11 9,12 12,10 11,5 6,5 3,4 1,-2-5,-4-7,-6-10,-12-11,-13-9</inkml:trace>
  <inkml:trace contextRef="#ctx0" brushRef="#br0" timeOffset="1170.027">1415 0,'18'8,"-1"2,0 1,-1 0,-1 2,0 0,-1 0,0 1,10 14,2 5,-2 2,-1 1,2 7,2 9,-3 0,-2 2,-3 0,-1 1,-4 1,-1 1,-3 0,1 43,-7-28,-3 1,-4-1,-2 0,-4 0,-2-1,-19 60,-7-7,-25 47,-55 113,67-166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7:48:49.169"/>
    </inkml:context>
    <inkml:brush xml:id="br0">
      <inkml:brushProperty name="width" value="0.1" units="cm"/>
      <inkml:brushProperty name="height" value="0.1" units="cm"/>
      <inkml:brushProperty name="ignorePressure" value="1"/>
    </inkml:brush>
  </inkml:definitions>
  <inkml:trace contextRef="#ctx0" brushRef="#br0">0 2501,'1'-8,"0"0,0 0,1 1,-1-1,4-7,3-13,225-901,-171 702,19-148,-75 329,-1 0,-1-40,-5 64,0 0,-1 1,-2-1,0 1,-1 0,-1 0,-2-3,6 18,0 1,-1 0,1 0,-1 0,0 0,-1 0,1 0,-1 1,0 0,0 0,-5-4,7 7,0 0,0-1,0 1,0 0,0 1,0-1,0 0,-1 1,1-1,0 1,-1 0,1-1,0 1,-1 0,1 1,0-1,-1 0,1 1,0-1,0 1,-1 0,1-1,0 1,0 0,0 0,0 1,0-1,0 0,0 1,-1 1,-7 6,1 0,0 1,0 0,1 1,0 0,0 0,2 1,-1-1,2 2,-1-1,2 1,-1 3,-7 23,2 2,2 0,0 14,-1 39,4 0,4 0,4 0,8 31,20 109,17 28,93 328,-126-538</inkml:trace>
  <inkml:trace contextRef="#ctx0" brushRef="#br0" timeOffset="1168.994">1685 0,'0'0,"-4"4,-23 16,2 2,0 1,1 1,-17 23,-3 10,-28 48,6 1,5 3,5 3,-27 82,49-101,4 2,4 2,4 0,-7 91,19-69,4 1,6-1,6 17,2-50,3 0,4 0,4-2,20 56,-28-108,2 0,0-1,2-1,2 0,1-1,20 26,-15-28</inkml:trace>
  <inkml:trace contextRef="#ctx0" brushRef="#br0" timeOffset="2639.144">1942 729,'2'43,"2"0,4 18,3 15,30 412,-22 8,-17-471,-1-18,-1-1,1 1,-1 0,-1 0,1-1,-1 1,-1 0,25-24,-6-4,-1-2,-1 0,0-1,-2-1,-1 0,2-9,1 1,70-165,27-55,-107 241,3-4,0 0,1 1,6-8,-13 20,0 1,0-1,0 0,0 1,1 0,-1-1,1 1,-1 0,1 0,0 0,0 1,0-1,0 1,0-1,0 1,1 0,-1 0,0 1,0-1,3 0,-3 2,1-1,-1 1,0 0,0 0,0 0,0 0,0 0,0 1,-1-1,1 1,0 0,-1 0,1 0,-1 0,0 0,1 0,-1 1,0-1,0 1,-1 0,2 1,4 9,0 0,-1 0,0 0,0 3,8 28,-2 1,-2 0,-2 1,-2 0,1 44,-6 41,-9 61,0-86,1-35,3 55,9-91,-2-29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7:48:55.408"/>
    </inkml:context>
    <inkml:brush xml:id="br0">
      <inkml:brushProperty name="width" value="0.1" units="cm"/>
      <inkml:brushProperty name="height" value="0.1" units="cm"/>
      <inkml:brushProperty name="ignorePressure" value="1"/>
    </inkml:brush>
  </inkml:definitions>
  <inkml:trace contextRef="#ctx0" brushRef="#br0">0 1199,'11'6,"-1"-1,0 2,0-1,-1 2,1-1,-2 1,1 1,0 0,17 21,15 23,7 20,-3 2,-4 1,7 22,62 114,-72-154,-25-42</inkml:trace>
  <inkml:trace contextRef="#ctx0" brushRef="#br0" timeOffset="405.128">868 1043,'-1'14,"0"-1,-1 0,-1 1,-3 11,-4 17,-57 362,-7 36,34-245,-20 39,42-169,-4-2,-2 0,-2-1,-30 47,36-77</inkml:trace>
  <inkml:trace contextRef="#ctx0" brushRef="#br0" timeOffset="1038.396">1024 9,'5'-2,"1"0,-1 1,1-1,-1 2,1-1,-1 0,1 1,0 0,-1 0,1 1,0 0,3 0,28 2,-1 2,0 2,-1 1,0 2,0 1,-1 2,0 1,-1 1,-1 3,-1 0,0 2,8 8,-2 1,-1 3,-2 0,-1 2,-1 2,-2 1,-2 1,-2 1,-1 2,5 13,-4-2,-3 1,-1 2,-3 0,-3 1,-1 1,5 55,-15-66,-2 0,-1-1,-3 1,-2 0,-2 0,-2-1,-1 0,-3 0,-4 6,-18 40,-4-1,-4-2,-44 69,-168 238,223-350,-42 61,17-25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7:49:10.997"/>
    </inkml:context>
    <inkml:brush xml:id="br0">
      <inkml:brushProperty name="width" value="0.1" units="cm"/>
      <inkml:brushProperty name="height" value="0.1" units="cm"/>
      <inkml:brushProperty name="ignorePressure" value="1"/>
    </inkml:brush>
  </inkml:definitions>
  <inkml:trace contextRef="#ctx0" brushRef="#br0">725 51,'0'0,"0"-1,0 1,0 0,0 0,0-1,0 1,0 0,-1 0,1-1,0 1,0 0,0 0,-1-1,1 1,0 0,0 0,-1 0,1 0,0-1,0 1,-1 0,1 0,0 0,-1 0,1 0,0 0,0 0,-1 0,1 0,0 0,-1 0,1 0,0 0,-1 0,1 0,0 0,0 0,-1 0,1 0,0 0,-1 0,1 1,0-1,0 0,-1 0,1 0,0 1,-16 7,-1 7,1 0,0 2,1 0,1 1,0 0,1 3,-2-1,-41 60,4 3,3 1,5 3,-2 13,23-46,3 2,2 1,3 0,2 1,3 0,2 1,2 26,5-61,2 0,0 0,2 0,1-1,0 1,2-1,1 0,0 0,2-1,4 6,-6-13,1-1,1 0,1 0,-1-1,2-1,0 0,1 0,0-1,0 0,1-2,1 1,0-1,0-1,0 0,7 1,5 0,-1-1,1-1,0-1,0-1,1-2,0 0,0-2,-1-1,1-1,26-5,-13 0,0-2,-1-1,0-3,0-1,-1-2,34-18,-42 16,0-1,-2-2,0 0,-1-2,-1-1,-1-2,-1 0,-1-1,-2-1,-1-1,0-1,-3-1,4-10,-6 10,-2-1,-1 0,-1-1,-2 0,-1-1,-2 0,-1 0,-2 0,-1-1,-2 1,-1-1,-1 1,-6-28,4 41,-1 0,0 0,-1 1,-2 0,0 0,0 0,-2 1,0 1,-2-1,1 2,-2 0,0 0,-1 1,-1 1,0 0,-1 1,0 1,-1 0,-1 1,0 1,-15-6,-1 1,-1 2,0 2,-1 1,0 2,0 1,-1 2,0 1,0 2,0 2,0 1,0 2,1 1,-1 2,1 2,0 1,-21 9,-4 7</inkml:trace>
  <inkml:trace contextRef="#ctx0" brushRef="#br0" timeOffset="731.753">1529 1,'0'0,"-5"4,-48 37,3 3,1 2,-40 50,41-44,-214 242,-76 128,-247 392,535-741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6:37:30.856"/>
    </inkml:context>
    <inkml:brush xml:id="br0">
      <inkml:brushProperty name="width" value="0.2" units="cm"/>
      <inkml:brushProperty name="height" value="0.2" units="cm"/>
      <inkml:brushProperty name="color" value="#E71224"/>
      <inkml:brushProperty name="ignorePressure" value="1"/>
    </inkml:brush>
  </inkml:definitions>
  <inkml:trace contextRef="#ctx0" brushRef="#br0">0 753,'16'-18,"-11"10,33-35,3 1,22-17,95-73,-92 77,38-30,3 5,4 3,-74 55,0 0,2 3,0 1,0 2,2 1,0 3,1 1,13-1,-37 9,0 1,0 1,0 1,0 0,0 1,0 1,13 3,-24-3,-1-1,0 1,0 0,0 0,0 1,0 0,-1 0,1 0,-1 1,0 0,0 0,0 0,0 0,-1 1,0 0,0 0,0 0,0 0,-1 1,0 0,0-1,-1 1,1 2,1 5,-2-1,0 1,0 0,-1 0,-1-1,0 1,-1 0,0 0,-1 0,0-1,-1 1,-1-1,0 0,0 0,-1 0,-2 1,-10 21,-2-1,-1 0,-2-2,-20 24,-88 93,-24 13,-16 17,96-98,76-80,0-1,0 1,0-1,0 1,0 0,-1 0,1 0,0 0,0 0,0 0,0 0,0 1,0-1,0 1,0-1,0 1,1 0,16 4,-1 1,0 1,-1 1,1 0,13 10,18 13,11 12,-39-27,0 0,-1 2,-1 0,-1 1,-1 1,0 1,-2 0,0 1,-1 0,-2 2,0-1,-1 2,-2-1,0 1,-2 1,0 5,5 34,7 35,-15-86,0 0,2 0,-1 0,1-1,8 12,-6-13</inkml:trace>
  <inkml:trace contextRef="#ctx0" brushRef="#br0" timeOffset="408.868">2136 2371,'0'0,"0"0,0 0,-4 6,-2 3,1-1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7:49:08.950"/>
    </inkml:context>
    <inkml:brush xml:id="br0">
      <inkml:brushProperty name="width" value="0.1" units="cm"/>
      <inkml:brushProperty name="height" value="0.1" units="cm"/>
      <inkml:brushProperty name="ignorePressure" value="1"/>
    </inkml:brush>
  </inkml:definitions>
  <inkml:trace contextRef="#ctx0" brushRef="#br0">1 170,'14'-15,"0"1,2 0,-1 1,2 0,0 1,0 1,1 1,1 1,-1 0,2 1,7-1,-1 1,1 1,0 1,1 1,-1 2,1 0,3 2,-20 1,-1 0,1 1,-1 0,1 1,-1 0,0 0,0 1,0 0,6 4,-11-5,-1 1,1-1,-1 1,1 1,-1-1,0 1,0-1,0 1,-1 0,1 0,-1 1,0-1,0 1,-1 0,1 0,-1-1,0 1,0 1,0 1,0 6,0 0,-1 0,0 0,-1 0,0 0,-1 0,-1 0,0 0,0 0,-1-1,-1 1,0-1,-6 12,-11 20,-2 1,-2-2,-2-2,21-31,-23 34,55-32,-14-6,-2 0</inkml:trace>
  <inkml:trace contextRef="#ctx0" brushRef="#br0" timeOffset="374.003">484 1389,'0'0,"0"0,0 0,0 0,0 0,0 0,1 0,1 0,0 0</inkml:trace>
  <inkml:trace contextRef="#ctx0" brushRef="#br0" timeOffset="1002.358">1294 432,'37'2,"32"5,11 1,0-5,0-3,-1-3,1-4,-1-3,-1-4,0-4,2-3,-53 12</inkml:trace>
  <inkml:trace contextRef="#ctx0" brushRef="#br0" timeOffset="1373.697">1330 1034,'0'0,"0"0,1-1,5-2,7-1,10-1,12-1,18 1,15-2,8-1,2-1,1 1,2 0,0 2,-2 2,-3 0,-14 1,-18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6:38:55.972"/>
    </inkml:context>
    <inkml:brush xml:id="br0">
      <inkml:brushProperty name="width" value="0.2" units="cm"/>
      <inkml:brushProperty name="height" value="0.2" units="cm"/>
      <inkml:brushProperty name="color" value="#E71224"/>
      <inkml:brushProperty name="ignorePressure" value="1"/>
    </inkml:brush>
  </inkml:definitions>
  <inkml:trace contextRef="#ctx0" brushRef="#br0">938 1462,'1'1,"0"0,0 0,1 0,-1 0,0 0,1 0,-1-1,1 1,-1 0,1-1,-1 1,1-1,-1 0,1 1,2 0,63 21,2-2,0-4,1-3,1-2,0-4,0-3,55-4,-76-3,0-2,0-2,0-2,-1-3,0-1,-1-3,-1-2,0-2,-2-1,0-3,25-20,-6-1,-3-4,-3-2,5-9,33-40,23-38,-66 73,-4-1,-3-3,-3-1,-2-3,-4-1,20-61,17-46,-77 183,0 0,-1 0,1 0,0-1,0 1,-1-1,1 0,-1 0,1 0,-2 0,-12 4,-203 88,46-18,131-57,76-63,125-122,-113 124,2 2,36-23,-78 60,5-3,1 0,-1 1,1 0,8-3,-17 8,0 0,1 0,-1 0,1 1,-1-1,1 1,-1-1,1 1,-1 0,1 0,0 0,-1 0,1 1,-1-1,1 1,-1-1,1 1,-1 0,0 0,1 0,-1 0,0 0,0 1,2 1,0 1,0 0,0 0,-1 1,0-1,0 1,0 0,0 0,-1 0,0 0,0 0,1 4,3 16,-1-1,-1 5,-3-27,14 125,-4 27,1 17,27 129,-21-195</inkml:trace>
  <inkml:trace contextRef="#ctx0" brushRef="#br0" timeOffset="1098.472">1 940,'3'-6,"7"-12,1 1,0 1,1 0,1 0,1 1,0 1,11-8,14-10,1 2,21-10,-38 24,1 2,0 0,1 2,1 1,0 1,27-7,-49 16,1 0,-1 0,1 0,-1 1,1 0,-1 0,1 0,-1 0,1 1,-1 0,1 0,-1 0,0 0,1 1,-1-1,4 3,-5-1,1 0,0 0,-1 1,0-1,0 1,0-1,0 1,-1 0,1 0,-1 0,0 1,0-1,0 0,-1 1,0-1,0 1,0 1,4 19,-2 1,0 0,-2-1,-1 1,-1 0,-1 0,-3 7,-8 43,-20 63,-33 69,-82 173,94-248,48-118,4-10,0-1,0 1,0 0,1-1,-1 1,1 0,0 0,0 5,2-10,-1 1,0 0,0 0,0-1,1 1,-1 0,0-1,1 1,-1-1,0 1,1 0,-1-1,1 1,-1-1,1 1,-1-1,1 1,0-1,-1 1,1-1,0 0,-1 1,1-1,0 0,-1 0,1 1,0-1,-1 0,1 0,0 0,0 0,-1 0,1 0,0 0,-1 0,1 0,29-4,-26 4,20-6</inkml:trace>
  <inkml:trace contextRef="#ctx0" brushRef="#br0" timeOffset="1503.796">650 2470,'0'0,"0"0,2 6,1 2,0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6:48:57.791"/>
    </inkml:context>
    <inkml:brush xml:id="br0">
      <inkml:brushProperty name="width" value="0.2" units="cm"/>
      <inkml:brushProperty name="height" value="0.2" units="cm"/>
      <inkml:brushProperty name="ignorePressure" value="1"/>
    </inkml:brush>
  </inkml:definitions>
  <inkml:trace contextRef="#ctx0" brushRef="#br0">1 196,'8'0,"189"-8,-70 3,61 1,184-11,-258 2,23-9,-41 7,-83 13,-5 0,0 1,-1 0,1 0,0 1,0 0,6 0,-14 0,0 0,0 0,0 0,0 0,0 0,0 0,0 0,0 0,0 0,0 0,0 0,0 0,0 0,0 0,0 0,0 0,0 1,0-1,0 0,0 0,0 0,0 0,0 0,1 0,-1 0,0 0,0 0,0 0,0 0,0 0,0 0,0 0,0 0,0 0,0 0,-3 0,2 0,1 0</inkml:trace>
  <inkml:trace contextRef="#ctx0" brushRef="#br0" timeOffset="1">1104 0,'3'2,"5"4,0 0,0 0,1-1,0-1,1 1,50 20,-47-20,19 7,-6-2,0 0,-1 2,2 1,-25-12,-1 0,0 0,1 0,-1 0,0 0,0 0,1 0,-1 0,0 0,0 0,0 1,-1-1,0 0,1 0,-1 0,0-1,0 1,0 0,0 0,0 0,0 0,0 0,0 0,0 0,0-1,-1 1,1 0,0 0,-1 0,1 0,-1 0,-3 5,0 1,-1-1,0 0,0 0,-1 0,-2 2,-14 11,-5 1,17-12,-3 2,-92 73,92-72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6:48:57.793"/>
    </inkml:context>
    <inkml:brush xml:id="br0">
      <inkml:brushProperty name="width" value="0.2" units="cm"/>
      <inkml:brushProperty name="height" value="0.2" units="cm"/>
      <inkml:brushProperty name="ignorePressure" value="1"/>
    </inkml:brush>
  </inkml:definitions>
  <inkml:trace contextRef="#ctx0" brushRef="#br0">1 196,'8'0,"189"-8,-70 3,61 1,184-11,-258 2,23-9,-41 7,-83 13,-5 0,0 1,-1 0,1 0,0 1,0 0,6 0,-14 0,0 0,0 0,0 0,0 0,0 0,0 0,0 0,0 0,0 0,0 0,0 0,0 0,0 0,0 0,0 0,0 0,0 1,0-1,0 0,0 0,0 0,0 0,0 0,1 0,-1 0,0 0,0 0,0 0,0 0,0 0,0 0,0 0,0 0,0 0,0 0,-3 0,2 0,1 0</inkml:trace>
  <inkml:trace contextRef="#ctx0" brushRef="#br0" timeOffset="1">1104 0,'3'2,"5"4,0 0,0 0,1-1,0-1,1 1,50 20,-47-20,19 7,-6-2,0 0,-1 2,2 1,-25-12,-1 0,0 0,1 0,-1 0,0 0,0 0,1 0,-1 0,0 0,0 0,0 1,-1-1,0 0,1 0,-1 0,0-1,0 1,0 0,0 0,0 0,0 0,0 0,0 0,0 0,0-1,-1 1,1 0,0 0,-1 0,1 0,-1 0,-3 5,0 1,-1-1,0 0,0 0,-1 0,-2 2,-14 11,-5 1,17-12,-3 2,-92 73,92-72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6:53:53.130"/>
    </inkml:context>
    <inkml:brush xml:id="br0">
      <inkml:brushProperty name="width" value="0.2" units="cm"/>
      <inkml:brushProperty name="height" value="0.2" units="cm"/>
      <inkml:brushProperty name="ignorePressure" value="1"/>
    </inkml:brush>
  </inkml:definitions>
  <inkml:trace contextRef="#ctx0" brushRef="#br0">1 217,'8'0,"180"-8,-67 2,58 1,177-11,-247 2,21-10,-38 6,-80 16,-4 1,-1-1,0 1,1 0,0 1,-1-1,7 2,-14-1,0 0,0 0,0 0,0 0,0 0,0 0,0 0,0 0,0 0,0 0,0 0,0 0,0 0,0 0,0 0,0 0,0 1,0-1,0 0,0 0,0 0,0 0,0 0,0 0,0 0,0 0,0 0,0 0,0 0,0 0,0 0,0 0,0 0,0 0,0 0,-3 0,3 0,0 0</inkml:trace>
  <inkml:trace contextRef="#ctx0" brushRef="#br0" timeOffset="1">1054 0,'3'2,"4"5,1 0,0-1,1-1,-1 1,2-1,47 22,-45-21,19 7,-6-2,-1 1,0 1,2 2,-24-14,-1 0,0 0,1 0,-1 0,0 0,0 0,0 0,0 1,0-1,0 0,0 1,0-1,-1 0,0 0,0 0,1 0,-1 0,0 0,0 0,0 0,0 0,0 0,0 0,-1 0,1 0,0 0,0 0,-1-1,1 1,-1 0,1 0,-4 7,0-1,-1 0,0 0,0 0,0-1,-3 3,-13 11,-4 4,15-15,-2 1,-89 82,89-79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6:53:53.132"/>
    </inkml:context>
    <inkml:brush xml:id="br0">
      <inkml:brushProperty name="width" value="0.2" units="cm"/>
      <inkml:brushProperty name="height" value="0.2" units="cm"/>
      <inkml:brushProperty name="ignorePressure" value="1"/>
    </inkml:brush>
  </inkml:definitions>
  <inkml:trace contextRef="#ctx0" brushRef="#br0">1 217,'8'0,"180"-8,-67 2,58 1,177-11,-247 2,21-10,-38 6,-80 16,-4 1,-1-1,0 1,1 0,0 1,-1-1,7 2,-14-1,0 0,0 0,0 0,0 0,0 0,0 0,0 0,0 0,0 0,0 0,0 0,0 0,0 0,0 0,0 0,0 0,0 1,0-1,0 0,0 0,0 0,0 0,0 0,0 0,0 0,0 0,0 0,0 0,0 0,0 0,0 0,0 0,0 0,0 0,0 0,-3 0,3 0,0 0</inkml:trace>
  <inkml:trace contextRef="#ctx0" brushRef="#br0" timeOffset="1">1054 0,'3'2,"4"5,1 0,0-1,1-1,-1 1,2-1,47 22,-45-21,19 7,-6-2,-1 1,0 1,2 2,-24-14,-1 0,0 0,1 0,-1 0,0 0,0 0,0 0,0 1,0-1,0 0,0 1,0-1,-1 0,0 0,0 0,1 0,-1 0,0 0,0 0,0 0,0 0,0 0,0 0,-1 0,1 0,0 0,0 0,-1-1,1 1,-1 0,1 0,-4 7,0-1,-1 0,0 0,0 0,0-1,-3 3,-13 11,-4 4,15-15,-2 1,-89 82,89-79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6:53:53.128"/>
    </inkml:context>
    <inkml:brush xml:id="br0">
      <inkml:brushProperty name="width" value="0.2" units="cm"/>
      <inkml:brushProperty name="height" value="0.2" units="cm"/>
      <inkml:brushProperty name="ignorePressure" value="1"/>
    </inkml:brush>
  </inkml:definitions>
  <inkml:trace contextRef="#ctx0" brushRef="#br0">1351 0,'-3'6,"-22"32,-1-1,-2-1,-1-1,-2-1,-1-2,-2-1,-1-1,-26 15,-254 174,108-55,185-145,-312 240,282-223,36-27,1 2,0 0,0 0,1 1,1 1,-5 5,17-16,0 0,0-1,0 1,0 0,0 0,0 0,0 0,0-1,1 1,-1 0,1 0,-1 0,1 0,0 0,0 1,0-2,0 2,0-1,0 0,1-1,-1 2,1-1,0 0,-1-1,1 1,0 0,0 0,0 0,0-1,1 1,-2 0,2 0,-1-1,1 0,0 1,-1-1,1 0,-1 1,1-1,0 0,0-1,0 1,0 0,0 0,0-1,0 1,22 7,0 0,1-2,0 0,-1-2,2-1,-1-1,20-1,-25 0,298 9,177 13,-305-6,160-8,-244-12,0-5,84-18,-170 22</inkml:trace>
  <inkml:trace contextRef="#ctx0" brushRef="#br0" timeOffset="1">1776 1084,'0'0,"-9"1,203 42,-72-29,-79-10,0 1,-1 3,29 8,-70-16,1 0,-1 0,1 0,0 1,-1-1,1 0,0 1,-1 0,1-1,-1 1,1-1,-1 1,1 0,-1 0,0 0,0 1,0-1,1 0,-1 0,0 0,0 1,0-1,0 1,0-1,-1 0,1 1,-1-1,1 1,-1 0,1-1,-1 1,0-1,0 1,1 0,-4 6,1-1,-2 0,1 0,-1 0,0 0,0 0,-1-1,0 0,0 0,-1 0,-3 3,1 0,-142 157,125-134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03T07:36:42.988"/>
    </inkml:context>
    <inkml:brush xml:id="br0">
      <inkml:brushProperty name="width" value="0.2" units="cm"/>
      <inkml:brushProperty name="height" value="0.2" units="cm"/>
      <inkml:brushProperty name="color" value="#E71224"/>
      <inkml:brushProperty name="ignorePressure" value="1"/>
    </inkml:brush>
  </inkml:definitions>
  <inkml:trace contextRef="#ctx0" brushRef="#br0">521 835,'1'1,"-1"0,1-1,0 1,-1-1,1 1,0-1,0 1,-1-1,1 0,0 1,0-1,0 0,0 0,0 0,1 1,35 12,1-2,1-2,0-1,0-2,1-2,-1-2,31-2,-42-1,0-2,0-1,-1-1,0-2,1-1,-2-1,0-1,0-1,0-2,-2 0,16-12,-5-1,-1-2,-2-1,3-5,18-24,14-21,-38 43,-2-2,-1-2,-2 0,-2-1,-1-2,10-34,10-26,-42 104,-1 0,0 0,1 0,-1 0,0 0,0 0,0-1,0 1,0-1,-1 1,-6 2,-113 50,25-10,73-33,43-36,68-69,-61 70,0 2,20-14,-44 35,4-2,0 0,0 0,0 1,4-2,-9 4,1 1,-1-1,0 1,1 0,-1-1,1 1,-1 0,0 0,1 0,-1 0,1 0,-1 0,1 0,-1 0,0 0,1 1,-1-1,0 1,1-1,-1 1,0 0,1-1,-1 1,1 1,0 0,0 0,0 1,0 0,0-1,0 1,-1 0,1-1,-1 1,0 0,0 0,0 3,3 7,-1 1,-1 3,-1-16,7 72,-2 15,1 9,14 75,-11-112</inkml:trace>
  <inkml:trace contextRef="#ctx0" brushRef="#br0" timeOffset="1">1 537,'1'-3,"5"-7,0 0,0 0,1 1,0 0,1 1,-1 0,7-5,8-5,0 1,12-6,-21 14,0 0,1 2,0 0,0 0,0 2,16-5,-28 10,0-1,1 0,-1 1,1 0,0 0,-1 0,1 0,-1 0,1 0,-1 1,1-1,-1 1,0 0,1 0,-1 0,2 1,-1-1,-1 1,-1 0,1 0,0 0,0 0,-1 0,1 0,-1 1,1-1,-1 0,0 1,0-1,0 1,0-1,0 1,-1-1,1 2,1 10,0 1,0 0,-2-1,0 1,0 0,-1-1,-2 6,-4 23,-12 36,-18 41,-44 97,50-141,28-67,2-7,0 1,0 0,0-1,0 1,0 0,0 0,1-1,-1 4,2-6,-1 1,0-1,0 0,0 1,0-1,0 1,0-1,1 0,-1 1,0-1,0 0,1 1,-1-1,0 0,0 1,1-1,-1 0,0 0,1 1,-1-1,1 0,-1 0,0 0,1 1,-1-1,0 0,1 0,-1 0,1 0,-1 0,0 0,1 0,-1 0,1 0,-1 0,0 0,17-2,-15 2,11-3</inkml:trace>
  <inkml:trace contextRef="#ctx0" brushRef="#br0" timeOffset="2">361 1411,'0'0,"0"0,1 4,1 1,-1-1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2BD30-2CB8-4FD7-BF0E-EF3D350137CF}" type="datetimeFigureOut">
              <a:rPr lang="en-US" smtClean="0"/>
              <a:t>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6B422-C3A4-45C9-B6F7-EF1779E1F3DD}" type="slidenum">
              <a:rPr lang="en-US" smtClean="0"/>
              <a:t>‹#›</a:t>
            </a:fld>
            <a:endParaRPr lang="en-US"/>
          </a:p>
        </p:txBody>
      </p:sp>
    </p:spTree>
    <p:extLst>
      <p:ext uri="{BB962C8B-B14F-4D97-AF65-F5344CB8AC3E}">
        <p14:creationId xmlns:p14="http://schemas.microsoft.com/office/powerpoint/2010/main" val="3490025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126B422-C3A4-45C9-B6F7-EF1779E1F3DD}" type="slidenum">
              <a:rPr lang="en-US" smtClean="0"/>
              <a:t>3</a:t>
            </a:fld>
            <a:endParaRPr lang="en-US"/>
          </a:p>
        </p:txBody>
      </p:sp>
    </p:spTree>
    <p:extLst>
      <p:ext uri="{BB962C8B-B14F-4D97-AF65-F5344CB8AC3E}">
        <p14:creationId xmlns:p14="http://schemas.microsoft.com/office/powerpoint/2010/main" val="971103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dirty="0"/>
              <a:t>Lets talk about the model building process. Here we will discuss the high-level model building process.</a:t>
            </a:r>
          </a:p>
          <a:p>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Prepare Data: </a:t>
            </a:r>
            <a:r>
              <a:rPr lang="en-US" b="0" dirty="0"/>
              <a:t>We need to find, select and/or create data, apply preprocessing and fill gaps in data.</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r>
              <a:rPr lang="en-US" b="1" dirty="0"/>
              <a:t>Train Model: </a:t>
            </a:r>
            <a:r>
              <a:rPr lang="en-US" dirty="0"/>
              <a:t>Once you have your prepared data its time to test different machine learning models to see which gets the best results for your data. This is iterative because you may need to change the data and/or the model until you think you have a candidate for the production model.</a:t>
            </a:r>
          </a:p>
          <a:p>
            <a:endParaRPr lang="en-US" dirty="0"/>
          </a:p>
          <a:p>
            <a:r>
              <a:rPr lang="en-US" b="1" dirty="0"/>
              <a:t>Test Model: </a:t>
            </a:r>
            <a:r>
              <a:rPr lang="en-US" dirty="0"/>
              <a:t>Now you have a model that you think is going to perform well and you can test it with unseen data. You will process the unseen data the same way the data was processed for training and then test how well it predicts the labels. This is an iterative process as you may need to go back to the beginning and change data features or processing. Its a fail fast process so don’t overthink each step. Get out what you think will work and iterate through until you get a model that performs </a:t>
            </a:r>
            <a:r>
              <a:rPr lang="en-US" i="1" dirty="0"/>
              <a:t>good enough </a:t>
            </a:r>
            <a:r>
              <a:rPr lang="en-US" i="0" dirty="0"/>
              <a:t>on your unseen data.</a:t>
            </a:r>
          </a:p>
          <a:p>
            <a:endParaRPr lang="en-US" i="0" dirty="0"/>
          </a:p>
          <a:p>
            <a:r>
              <a:rPr lang="en-US" b="1" i="0" dirty="0"/>
              <a:t>Operationalize Model: </a:t>
            </a:r>
            <a:r>
              <a:rPr lang="en-US" b="0" i="0" dirty="0"/>
              <a:t>Once you have the “chosen one” aka your chosen model. Its time to operationalize it so you can consume it from different applications. In azure machine learning interface this is a super simple process which you will see in our demo.</a:t>
            </a:r>
            <a:endParaRPr lang="en-US" b="1" i="1" dirty="0"/>
          </a:p>
          <a:p>
            <a:endParaRPr lang="en-US" dirty="0">
              <a:cs typeface="Segoe UI" panose="020B0502040204020203" pitchFamily="34" charset="0"/>
            </a:endParaRPr>
          </a:p>
          <a:p>
            <a:endParaRPr lang="en-US" dirty="0">
              <a:cs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256328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we make decisions based on data?</a:t>
            </a:r>
          </a:p>
          <a:p>
            <a:endParaRPr lang="en-US" dirty="0"/>
          </a:p>
          <a:p>
            <a:r>
              <a:rPr lang="en-US" dirty="0"/>
              <a:t>We would Play right?</a:t>
            </a:r>
          </a:p>
          <a:p>
            <a:endParaRPr lang="en-US" dirty="0"/>
          </a:p>
          <a:p>
            <a:r>
              <a:rPr lang="en-US" dirty="0"/>
              <a:t>Computers are better at this and this is where machine learning excels</a:t>
            </a:r>
          </a:p>
        </p:txBody>
      </p:sp>
      <p:sp>
        <p:nvSpPr>
          <p:cNvPr id="4" name="Slide Number Placeholder 3"/>
          <p:cNvSpPr>
            <a:spLocks noGrp="1"/>
          </p:cNvSpPr>
          <p:nvPr>
            <p:ph type="sldNum" sz="quarter" idx="5"/>
          </p:nvPr>
        </p:nvSpPr>
        <p:spPr/>
        <p:txBody>
          <a:bodyPr/>
          <a:lstStyle/>
          <a:p>
            <a:fld id="{2126B422-C3A4-45C9-B6F7-EF1779E1F3DD}" type="slidenum">
              <a:rPr lang="en-US" smtClean="0"/>
              <a:t>14</a:t>
            </a:fld>
            <a:endParaRPr lang="en-US"/>
          </a:p>
        </p:txBody>
      </p:sp>
    </p:spTree>
    <p:extLst>
      <p:ext uri="{BB962C8B-B14F-4D97-AF65-F5344CB8AC3E}">
        <p14:creationId xmlns:p14="http://schemas.microsoft.com/office/powerpoint/2010/main" val="2490907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638406-486D-4CE0-B39C-B0B1BD487904}" type="slidenum">
              <a:rPr lang="en-US" smtClean="0"/>
              <a:t>15</a:t>
            </a:fld>
            <a:endParaRPr lang="en-US"/>
          </a:p>
        </p:txBody>
      </p:sp>
    </p:spTree>
    <p:extLst>
      <p:ext uri="{BB962C8B-B14F-4D97-AF65-F5344CB8AC3E}">
        <p14:creationId xmlns:p14="http://schemas.microsoft.com/office/powerpoint/2010/main" val="92368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traditional function may look something like this</a:t>
            </a:r>
          </a:p>
          <a:p>
            <a:endParaRPr lang="en-US" dirty="0"/>
          </a:p>
        </p:txBody>
      </p:sp>
      <p:sp>
        <p:nvSpPr>
          <p:cNvPr id="4" name="Slide Number Placeholder 3"/>
          <p:cNvSpPr>
            <a:spLocks noGrp="1"/>
          </p:cNvSpPr>
          <p:nvPr>
            <p:ph type="sldNum" sz="quarter" idx="10"/>
          </p:nvPr>
        </p:nvSpPr>
        <p:spPr/>
        <p:txBody>
          <a:bodyPr/>
          <a:lstStyle/>
          <a:p>
            <a:fld id="{7C638406-486D-4CE0-B39C-B0B1BD487904}" type="slidenum">
              <a:rPr lang="en-US" smtClean="0"/>
              <a:t>16</a:t>
            </a:fld>
            <a:endParaRPr lang="en-US"/>
          </a:p>
        </p:txBody>
      </p:sp>
    </p:spTree>
    <p:extLst>
      <p:ext uri="{BB962C8B-B14F-4D97-AF65-F5344CB8AC3E}">
        <p14:creationId xmlns:p14="http://schemas.microsoft.com/office/powerpoint/2010/main" val="651125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With machine learning we want to do something like this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difference is we aren’t going statically program the function – the computer is</a:t>
            </a:r>
          </a:p>
        </p:txBody>
      </p:sp>
      <p:sp>
        <p:nvSpPr>
          <p:cNvPr id="4" name="Slide Number Placeholder 3"/>
          <p:cNvSpPr>
            <a:spLocks noGrp="1"/>
          </p:cNvSpPr>
          <p:nvPr>
            <p:ph type="sldNum" sz="quarter" idx="10"/>
          </p:nvPr>
        </p:nvSpPr>
        <p:spPr/>
        <p:txBody>
          <a:bodyPr/>
          <a:lstStyle/>
          <a:p>
            <a:fld id="{7C638406-486D-4CE0-B39C-B0B1BD487904}" type="slidenum">
              <a:rPr lang="en-US" smtClean="0"/>
              <a:t>17</a:t>
            </a:fld>
            <a:endParaRPr lang="en-US"/>
          </a:p>
        </p:txBody>
      </p:sp>
    </p:spTree>
    <p:extLst>
      <p:ext uri="{BB962C8B-B14F-4D97-AF65-F5344CB8AC3E}">
        <p14:creationId xmlns:p14="http://schemas.microsoft.com/office/powerpoint/2010/main" val="280908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X is our feature or our data we are going to use to make a decision</a:t>
            </a:r>
          </a:p>
        </p:txBody>
      </p:sp>
      <p:sp>
        <p:nvSpPr>
          <p:cNvPr id="4" name="Slide Number Placeholder 3"/>
          <p:cNvSpPr>
            <a:spLocks noGrp="1"/>
          </p:cNvSpPr>
          <p:nvPr>
            <p:ph type="sldNum" sz="quarter" idx="10"/>
          </p:nvPr>
        </p:nvSpPr>
        <p:spPr/>
        <p:txBody>
          <a:bodyPr/>
          <a:lstStyle/>
          <a:p>
            <a:fld id="{7C638406-486D-4CE0-B39C-B0B1BD487904}" type="slidenum">
              <a:rPr lang="en-US" smtClean="0"/>
              <a:t>18</a:t>
            </a:fld>
            <a:endParaRPr lang="en-US"/>
          </a:p>
        </p:txBody>
      </p:sp>
    </p:spTree>
    <p:extLst>
      <p:ext uri="{BB962C8B-B14F-4D97-AF65-F5344CB8AC3E}">
        <p14:creationId xmlns:p14="http://schemas.microsoft.com/office/powerpoint/2010/main" val="3289164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is our data to learn from and predict with</a:t>
            </a:r>
          </a:p>
          <a:p>
            <a:endParaRPr lang="en-US" dirty="0"/>
          </a:p>
          <a:p>
            <a:r>
              <a:rPr lang="en-US" dirty="0"/>
              <a:t>Here is an example of a zero represented as numbers</a:t>
            </a:r>
          </a:p>
          <a:p>
            <a:endParaRPr lang="en-US" dirty="0"/>
          </a:p>
          <a:p>
            <a:r>
              <a:rPr lang="en-US" dirty="0"/>
              <a:t>The computer understands numbers</a:t>
            </a:r>
          </a:p>
        </p:txBody>
      </p:sp>
      <p:sp>
        <p:nvSpPr>
          <p:cNvPr id="4" name="Slide Number Placeholder 3"/>
          <p:cNvSpPr>
            <a:spLocks noGrp="1"/>
          </p:cNvSpPr>
          <p:nvPr>
            <p:ph type="sldNum" sz="quarter" idx="10"/>
          </p:nvPr>
        </p:nvSpPr>
        <p:spPr/>
        <p:txBody>
          <a:bodyPr/>
          <a:lstStyle/>
          <a:p>
            <a:fld id="{7C638406-486D-4CE0-B39C-B0B1BD487904}" type="slidenum">
              <a:rPr lang="en-US" smtClean="0"/>
              <a:t>19</a:t>
            </a:fld>
            <a:endParaRPr lang="en-US"/>
          </a:p>
        </p:txBody>
      </p:sp>
    </p:spTree>
    <p:extLst>
      <p:ext uri="{BB962C8B-B14F-4D97-AF65-F5344CB8AC3E}">
        <p14:creationId xmlns:p14="http://schemas.microsoft.com/office/powerpoint/2010/main" val="1085798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lets talk about what h is or the function</a:t>
            </a:r>
          </a:p>
        </p:txBody>
      </p:sp>
      <p:sp>
        <p:nvSpPr>
          <p:cNvPr id="4" name="Slide Number Placeholder 3"/>
          <p:cNvSpPr>
            <a:spLocks noGrp="1"/>
          </p:cNvSpPr>
          <p:nvPr>
            <p:ph type="sldNum" sz="quarter" idx="10"/>
          </p:nvPr>
        </p:nvSpPr>
        <p:spPr/>
        <p:txBody>
          <a:bodyPr/>
          <a:lstStyle/>
          <a:p>
            <a:fld id="{7C638406-486D-4CE0-B39C-B0B1BD487904}" type="slidenum">
              <a:rPr lang="en-US" smtClean="0"/>
              <a:t>20</a:t>
            </a:fld>
            <a:endParaRPr lang="en-US"/>
          </a:p>
        </p:txBody>
      </p:sp>
    </p:spTree>
    <p:extLst>
      <p:ext uri="{BB962C8B-B14F-4D97-AF65-F5344CB8AC3E}">
        <p14:creationId xmlns:p14="http://schemas.microsoft.com/office/powerpoint/2010/main" val="623685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that we need to talk about some machine learning libraries that are out there that make machine learning much easier</a:t>
            </a:r>
          </a:p>
          <a:p>
            <a:endParaRPr lang="en-US" dirty="0"/>
          </a:p>
          <a:p>
            <a:r>
              <a:rPr lang="en-US" dirty="0" err="1"/>
              <a:t>Sklearn</a:t>
            </a:r>
            <a:r>
              <a:rPr lang="en-US" dirty="0"/>
              <a:t> – is a great library with great docs to get started with ml</a:t>
            </a:r>
          </a:p>
        </p:txBody>
      </p:sp>
      <p:sp>
        <p:nvSpPr>
          <p:cNvPr id="4" name="Slide Number Placeholder 3"/>
          <p:cNvSpPr>
            <a:spLocks noGrp="1"/>
          </p:cNvSpPr>
          <p:nvPr>
            <p:ph type="sldNum" sz="quarter" idx="5"/>
          </p:nvPr>
        </p:nvSpPr>
        <p:spPr/>
        <p:txBody>
          <a:bodyPr/>
          <a:lstStyle/>
          <a:p>
            <a:fld id="{2126B422-C3A4-45C9-B6F7-EF1779E1F3DD}" type="slidenum">
              <a:rPr lang="en-US" smtClean="0"/>
              <a:t>21</a:t>
            </a:fld>
            <a:endParaRPr lang="en-US"/>
          </a:p>
        </p:txBody>
      </p:sp>
    </p:spTree>
    <p:extLst>
      <p:ext uri="{BB962C8B-B14F-4D97-AF65-F5344CB8AC3E}">
        <p14:creationId xmlns:p14="http://schemas.microsoft.com/office/powerpoint/2010/main" val="2163527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the steps to creating the function shape</a:t>
            </a:r>
          </a:p>
        </p:txBody>
      </p:sp>
      <p:sp>
        <p:nvSpPr>
          <p:cNvPr id="4" name="Slide Number Placeholder 3"/>
          <p:cNvSpPr>
            <a:spLocks noGrp="1"/>
          </p:cNvSpPr>
          <p:nvPr>
            <p:ph type="sldNum" sz="quarter" idx="5"/>
          </p:nvPr>
        </p:nvSpPr>
        <p:spPr/>
        <p:txBody>
          <a:bodyPr/>
          <a:lstStyle/>
          <a:p>
            <a:fld id="{2126B422-C3A4-45C9-B6F7-EF1779E1F3DD}" type="slidenum">
              <a:rPr lang="en-US" smtClean="0"/>
              <a:t>22</a:t>
            </a:fld>
            <a:endParaRPr lang="en-US"/>
          </a:p>
        </p:txBody>
      </p:sp>
    </p:spTree>
    <p:extLst>
      <p:ext uri="{BB962C8B-B14F-4D97-AF65-F5344CB8AC3E}">
        <p14:creationId xmlns:p14="http://schemas.microsoft.com/office/powerpoint/2010/main" val="3228739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2:34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803045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what the looks like in code</a:t>
            </a:r>
          </a:p>
        </p:txBody>
      </p:sp>
      <p:sp>
        <p:nvSpPr>
          <p:cNvPr id="4" name="Slide Number Placeholder 3"/>
          <p:cNvSpPr>
            <a:spLocks noGrp="1"/>
          </p:cNvSpPr>
          <p:nvPr>
            <p:ph type="sldNum" sz="quarter" idx="5"/>
          </p:nvPr>
        </p:nvSpPr>
        <p:spPr/>
        <p:txBody>
          <a:bodyPr/>
          <a:lstStyle/>
          <a:p>
            <a:fld id="{2126B422-C3A4-45C9-B6F7-EF1779E1F3DD}" type="slidenum">
              <a:rPr lang="en-US" smtClean="0"/>
              <a:t>23</a:t>
            </a:fld>
            <a:endParaRPr lang="en-US"/>
          </a:p>
        </p:txBody>
      </p:sp>
    </p:spTree>
    <p:extLst>
      <p:ext uri="{BB962C8B-B14F-4D97-AF65-F5344CB8AC3E}">
        <p14:creationId xmlns:p14="http://schemas.microsoft.com/office/powerpoint/2010/main" val="1272563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another library (which you may have heard of)</a:t>
            </a:r>
          </a:p>
        </p:txBody>
      </p:sp>
      <p:sp>
        <p:nvSpPr>
          <p:cNvPr id="4" name="Slide Number Placeholder 3"/>
          <p:cNvSpPr>
            <a:spLocks noGrp="1"/>
          </p:cNvSpPr>
          <p:nvPr>
            <p:ph type="sldNum" sz="quarter" idx="5"/>
          </p:nvPr>
        </p:nvSpPr>
        <p:spPr/>
        <p:txBody>
          <a:bodyPr/>
          <a:lstStyle/>
          <a:p>
            <a:fld id="{2126B422-C3A4-45C9-B6F7-EF1779E1F3DD}" type="slidenum">
              <a:rPr lang="en-US" smtClean="0"/>
              <a:t>26</a:t>
            </a:fld>
            <a:endParaRPr lang="en-US"/>
          </a:p>
        </p:txBody>
      </p:sp>
    </p:spTree>
    <p:extLst>
      <p:ext uri="{BB962C8B-B14F-4D97-AF65-F5344CB8AC3E}">
        <p14:creationId xmlns:p14="http://schemas.microsoft.com/office/powerpoint/2010/main" val="778882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TF is a very popular library used for ml</a:t>
            </a:r>
          </a:p>
          <a:p>
            <a:endParaRPr lang="en-US" dirty="0"/>
          </a:p>
          <a:p>
            <a:r>
              <a:rPr lang="en-US" dirty="0"/>
              <a:t>Talk thru steps</a:t>
            </a:r>
          </a:p>
          <a:p>
            <a:endParaRPr lang="en-US" dirty="0"/>
          </a:p>
          <a:p>
            <a:r>
              <a:rPr lang="en-US" dirty="0"/>
              <a:t>Very similar process as we saw with the </a:t>
            </a:r>
            <a:r>
              <a:rPr lang="en-US" dirty="0" err="1"/>
              <a:t>sk</a:t>
            </a:r>
            <a:r>
              <a:rPr lang="en-US" dirty="0"/>
              <a:t> learn package</a:t>
            </a:r>
          </a:p>
          <a:p>
            <a:endParaRPr lang="en-US" dirty="0"/>
          </a:p>
          <a:p>
            <a:endParaRPr lang="en-US" dirty="0"/>
          </a:p>
        </p:txBody>
      </p:sp>
      <p:sp>
        <p:nvSpPr>
          <p:cNvPr id="4" name="Slide Number Placeholder 3"/>
          <p:cNvSpPr>
            <a:spLocks noGrp="1"/>
          </p:cNvSpPr>
          <p:nvPr>
            <p:ph type="sldNum" sz="quarter" idx="5"/>
          </p:nvPr>
        </p:nvSpPr>
        <p:spPr/>
        <p:txBody>
          <a:bodyPr/>
          <a:lstStyle/>
          <a:p>
            <a:fld id="{2126B422-C3A4-45C9-B6F7-EF1779E1F3DD}" type="slidenum">
              <a:rPr lang="en-US" smtClean="0"/>
              <a:t>27</a:t>
            </a:fld>
            <a:endParaRPr lang="en-US"/>
          </a:p>
        </p:txBody>
      </p:sp>
    </p:spTree>
    <p:extLst>
      <p:ext uri="{BB962C8B-B14F-4D97-AF65-F5344CB8AC3E}">
        <p14:creationId xmlns:p14="http://schemas.microsoft.com/office/powerpoint/2010/main" val="2030864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loss function</a:t>
            </a:r>
            <a:r>
              <a:rPr lang="en-US" sz="1200" b="0" i="0" kern="1200" dirty="0">
                <a:solidFill>
                  <a:schemeClr val="tx1"/>
                </a:solidFill>
                <a:effectLst/>
                <a:latin typeface="+mn-lt"/>
                <a:ea typeface="+mn-ea"/>
                <a:cs typeface="+mn-cs"/>
              </a:rPr>
              <a:t> computes the error for a </a:t>
            </a:r>
            <a:r>
              <a:rPr lang="en-US" sz="1200" b="1" i="0" kern="1200" dirty="0">
                <a:solidFill>
                  <a:schemeClr val="tx1"/>
                </a:solidFill>
                <a:effectLst/>
                <a:latin typeface="+mn-lt"/>
                <a:ea typeface="+mn-ea"/>
                <a:cs typeface="+mn-cs"/>
              </a:rPr>
              <a:t>single training example</a:t>
            </a:r>
          </a:p>
          <a:p>
            <a:r>
              <a:rPr lang="en-US" sz="1200" b="1" i="0" kern="1200" dirty="0">
                <a:solidFill>
                  <a:schemeClr val="tx1"/>
                </a:solidFill>
                <a:effectLst/>
                <a:latin typeface="+mn-lt"/>
                <a:ea typeface="+mn-ea"/>
                <a:cs typeface="+mn-cs"/>
              </a:rPr>
              <a:t>cost function</a:t>
            </a:r>
            <a:r>
              <a:rPr lang="en-US" sz="1200" b="0" i="0" kern="1200" dirty="0">
                <a:solidFill>
                  <a:schemeClr val="tx1"/>
                </a:solidFill>
                <a:effectLst/>
                <a:latin typeface="+mn-lt"/>
                <a:ea typeface="+mn-ea"/>
                <a:cs typeface="+mn-cs"/>
              </a:rPr>
              <a:t> is the </a:t>
            </a:r>
            <a:r>
              <a:rPr lang="en-US" sz="1200" b="1" i="0" kern="1200" dirty="0">
                <a:solidFill>
                  <a:schemeClr val="tx1"/>
                </a:solidFill>
                <a:effectLst/>
                <a:latin typeface="+mn-lt"/>
                <a:ea typeface="+mn-ea"/>
                <a:cs typeface="+mn-cs"/>
              </a:rPr>
              <a:t>average</a:t>
            </a:r>
            <a:r>
              <a:rPr lang="en-US" sz="1200" b="0" i="0" kern="1200" dirty="0">
                <a:solidFill>
                  <a:schemeClr val="tx1"/>
                </a:solidFill>
                <a:effectLst/>
                <a:latin typeface="+mn-lt"/>
                <a:ea typeface="+mn-ea"/>
                <a:cs typeface="+mn-cs"/>
              </a:rPr>
              <a:t> of the </a:t>
            </a:r>
            <a:r>
              <a:rPr lang="en-US" sz="1200" b="1" i="0" kern="1200" dirty="0">
                <a:solidFill>
                  <a:schemeClr val="tx1"/>
                </a:solidFill>
                <a:effectLst/>
                <a:latin typeface="+mn-lt"/>
                <a:ea typeface="+mn-ea"/>
                <a:cs typeface="+mn-cs"/>
              </a:rPr>
              <a:t>loss functions</a:t>
            </a:r>
            <a:r>
              <a:rPr lang="en-US" sz="1200" b="0" i="0" kern="1200" dirty="0">
                <a:solidFill>
                  <a:schemeClr val="tx1"/>
                </a:solidFill>
                <a:effectLst/>
                <a:latin typeface="+mn-lt"/>
                <a:ea typeface="+mn-ea"/>
                <a:cs typeface="+mn-cs"/>
              </a:rPr>
              <a:t> of the </a:t>
            </a:r>
            <a:r>
              <a:rPr lang="en-US" sz="1200" b="1" i="0" kern="1200" dirty="0">
                <a:solidFill>
                  <a:schemeClr val="tx1"/>
                </a:solidFill>
                <a:effectLst/>
                <a:latin typeface="+mn-lt"/>
                <a:ea typeface="+mn-ea"/>
                <a:cs typeface="+mn-cs"/>
              </a:rPr>
              <a:t>entire training set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Optimizers</a:t>
            </a:r>
            <a:r>
              <a:rPr lang="en-US" sz="1200" b="0" i="0" kern="1200" dirty="0">
                <a:solidFill>
                  <a:schemeClr val="tx1"/>
                </a:solidFill>
                <a:effectLst/>
                <a:latin typeface="+mn-lt"/>
                <a:ea typeface="+mn-ea"/>
                <a:cs typeface="+mn-cs"/>
              </a:rPr>
              <a:t> update the weight parameters to minimize the loss function. </a:t>
            </a:r>
          </a:p>
          <a:p>
            <a:r>
              <a:rPr lang="en-US" sz="1200" b="0" i="0" kern="1200" dirty="0">
                <a:solidFill>
                  <a:schemeClr val="tx1"/>
                </a:solidFill>
                <a:effectLst/>
                <a:latin typeface="+mn-lt"/>
                <a:ea typeface="+mn-ea"/>
                <a:cs typeface="+mn-cs"/>
              </a:rPr>
              <a:t>Loss function acts as guides to the terrain telling </a:t>
            </a:r>
            <a:r>
              <a:rPr lang="en-US" sz="1200" b="1" i="0" kern="1200" dirty="0">
                <a:solidFill>
                  <a:schemeClr val="tx1"/>
                </a:solidFill>
                <a:effectLst/>
                <a:latin typeface="+mn-lt"/>
                <a:ea typeface="+mn-ea"/>
                <a:cs typeface="+mn-cs"/>
              </a:rPr>
              <a:t>optimizer</a:t>
            </a:r>
            <a:r>
              <a:rPr lang="en-US" sz="1200" b="0" i="0" kern="1200" dirty="0">
                <a:solidFill>
                  <a:schemeClr val="tx1"/>
                </a:solidFill>
                <a:effectLst/>
                <a:latin typeface="+mn-lt"/>
                <a:ea typeface="+mn-ea"/>
                <a:cs typeface="+mn-cs"/>
              </a:rPr>
              <a:t> if it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moving in the right direction to reach the bottom of the valley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 together to get the best result</a:t>
            </a:r>
            <a:endParaRPr lang="en-US" dirty="0"/>
          </a:p>
        </p:txBody>
      </p:sp>
      <p:sp>
        <p:nvSpPr>
          <p:cNvPr id="4" name="Slide Number Placeholder 3"/>
          <p:cNvSpPr>
            <a:spLocks noGrp="1"/>
          </p:cNvSpPr>
          <p:nvPr>
            <p:ph type="sldNum" sz="quarter" idx="5"/>
          </p:nvPr>
        </p:nvSpPr>
        <p:spPr/>
        <p:txBody>
          <a:bodyPr/>
          <a:lstStyle/>
          <a:p>
            <a:fld id="{2126B422-C3A4-45C9-B6F7-EF1779E1F3DD}" type="slidenum">
              <a:rPr lang="en-US" smtClean="0"/>
              <a:t>28</a:t>
            </a:fld>
            <a:endParaRPr lang="en-US"/>
          </a:p>
        </p:txBody>
      </p:sp>
    </p:spTree>
    <p:extLst>
      <p:ext uri="{BB962C8B-B14F-4D97-AF65-F5344CB8AC3E}">
        <p14:creationId xmlns:p14="http://schemas.microsoft.com/office/powerpoint/2010/main" val="2685078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a:t>Sequential</a:t>
            </a:r>
            <a:r>
              <a:rPr lang="en-US" sz="1200" b="0" i="0" kern="1200" dirty="0">
                <a:solidFill>
                  <a:schemeClr val="tx1"/>
                </a:solidFill>
                <a:effectLst/>
                <a:latin typeface="+mn-lt"/>
                <a:ea typeface="+mn-ea"/>
                <a:cs typeface="+mn-cs"/>
              </a:rPr>
              <a:t> model is a linear stack of layers.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126B422-C3A4-45C9-B6F7-EF1779E1F3DD}" type="slidenum">
              <a:rPr lang="en-US" smtClean="0"/>
              <a:t>30</a:t>
            </a:fld>
            <a:endParaRPr lang="en-US"/>
          </a:p>
        </p:txBody>
      </p:sp>
    </p:spTree>
    <p:extLst>
      <p:ext uri="{BB962C8B-B14F-4D97-AF65-F5344CB8AC3E}">
        <p14:creationId xmlns:p14="http://schemas.microsoft.com/office/powerpoint/2010/main" val="3257032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26B422-C3A4-45C9-B6F7-EF1779E1F3DD}" type="slidenum">
              <a:rPr lang="en-US" smtClean="0"/>
              <a:t>31</a:t>
            </a:fld>
            <a:endParaRPr lang="en-US"/>
          </a:p>
        </p:txBody>
      </p:sp>
    </p:spTree>
    <p:extLst>
      <p:ext uri="{BB962C8B-B14F-4D97-AF65-F5344CB8AC3E}">
        <p14:creationId xmlns:p14="http://schemas.microsoft.com/office/powerpoint/2010/main" val="283284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for </a:t>
            </a:r>
            <a:r>
              <a:rPr lang="en-US" b="1" dirty="0"/>
              <a:t>reducing</a:t>
            </a:r>
            <a:r>
              <a:rPr lang="en-US" dirty="0"/>
              <a:t> how </a:t>
            </a:r>
            <a:r>
              <a:rPr lang="en-US" b="1" dirty="0"/>
              <a:t>bad</a:t>
            </a:r>
            <a:r>
              <a:rPr lang="en-US" dirty="0"/>
              <a:t> we are at predicting</a:t>
            </a:r>
          </a:p>
        </p:txBody>
      </p:sp>
      <p:sp>
        <p:nvSpPr>
          <p:cNvPr id="4" name="Slide Number Placeholder 3"/>
          <p:cNvSpPr>
            <a:spLocks noGrp="1"/>
          </p:cNvSpPr>
          <p:nvPr>
            <p:ph type="sldNum" sz="quarter" idx="5"/>
          </p:nvPr>
        </p:nvSpPr>
        <p:spPr/>
        <p:txBody>
          <a:bodyPr/>
          <a:lstStyle/>
          <a:p>
            <a:fld id="{2126B422-C3A4-45C9-B6F7-EF1779E1F3DD}" type="slidenum">
              <a:rPr lang="en-US" smtClean="0"/>
              <a:t>32</a:t>
            </a:fld>
            <a:endParaRPr lang="en-US"/>
          </a:p>
        </p:txBody>
      </p:sp>
    </p:spTree>
    <p:extLst>
      <p:ext uri="{BB962C8B-B14F-4D97-AF65-F5344CB8AC3E}">
        <p14:creationId xmlns:p14="http://schemas.microsoft.com/office/powerpoint/2010/main" val="2978204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that </a:t>
            </a:r>
            <a:r>
              <a:rPr lang="en-US" b="1" dirty="0"/>
              <a:t>tells us how bad we are at predicting</a:t>
            </a:r>
          </a:p>
        </p:txBody>
      </p:sp>
      <p:sp>
        <p:nvSpPr>
          <p:cNvPr id="4" name="Slide Number Placeholder 3"/>
          <p:cNvSpPr>
            <a:spLocks noGrp="1"/>
          </p:cNvSpPr>
          <p:nvPr>
            <p:ph type="sldNum" sz="quarter" idx="5"/>
          </p:nvPr>
        </p:nvSpPr>
        <p:spPr/>
        <p:txBody>
          <a:bodyPr/>
          <a:lstStyle/>
          <a:p>
            <a:fld id="{2126B422-C3A4-45C9-B6F7-EF1779E1F3DD}" type="slidenum">
              <a:rPr lang="en-US" smtClean="0"/>
              <a:t>33</a:t>
            </a:fld>
            <a:endParaRPr lang="en-US"/>
          </a:p>
        </p:txBody>
      </p:sp>
    </p:spTree>
    <p:extLst>
      <p:ext uri="{BB962C8B-B14F-4D97-AF65-F5344CB8AC3E}">
        <p14:creationId xmlns:p14="http://schemas.microsoft.com/office/powerpoint/2010/main" val="1868386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full model</a:t>
            </a:r>
          </a:p>
          <a:p>
            <a:endParaRPr lang="en-US" dirty="0"/>
          </a:p>
          <a:p>
            <a:r>
              <a:rPr lang="en-US" dirty="0"/>
              <a:t>With transfer learning!</a:t>
            </a:r>
          </a:p>
        </p:txBody>
      </p:sp>
      <p:sp>
        <p:nvSpPr>
          <p:cNvPr id="4" name="Slide Number Placeholder 3"/>
          <p:cNvSpPr>
            <a:spLocks noGrp="1"/>
          </p:cNvSpPr>
          <p:nvPr>
            <p:ph type="sldNum" sz="quarter" idx="5"/>
          </p:nvPr>
        </p:nvSpPr>
        <p:spPr/>
        <p:txBody>
          <a:bodyPr/>
          <a:lstStyle/>
          <a:p>
            <a:fld id="{2126B422-C3A4-45C9-B6F7-EF1779E1F3DD}" type="slidenum">
              <a:rPr lang="en-US" smtClean="0"/>
              <a:t>34</a:t>
            </a:fld>
            <a:endParaRPr lang="en-US"/>
          </a:p>
        </p:txBody>
      </p:sp>
    </p:spTree>
    <p:extLst>
      <p:ext uri="{BB962C8B-B14F-4D97-AF65-F5344CB8AC3E}">
        <p14:creationId xmlns:p14="http://schemas.microsoft.com/office/powerpoint/2010/main" val="3798669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everyone get their resources created?</a:t>
            </a:r>
          </a:p>
        </p:txBody>
      </p:sp>
      <p:sp>
        <p:nvSpPr>
          <p:cNvPr id="4" name="Slide Number Placeholder 3"/>
          <p:cNvSpPr>
            <a:spLocks noGrp="1"/>
          </p:cNvSpPr>
          <p:nvPr>
            <p:ph type="sldNum" sz="quarter" idx="5"/>
          </p:nvPr>
        </p:nvSpPr>
        <p:spPr/>
        <p:txBody>
          <a:bodyPr/>
          <a:lstStyle/>
          <a:p>
            <a:fld id="{2126B422-C3A4-45C9-B6F7-EF1779E1F3DD}" type="slidenum">
              <a:rPr lang="en-US" smtClean="0"/>
              <a:t>36</a:t>
            </a:fld>
            <a:endParaRPr lang="en-US"/>
          </a:p>
        </p:txBody>
      </p:sp>
    </p:spTree>
    <p:extLst>
      <p:ext uri="{BB962C8B-B14F-4D97-AF65-F5344CB8AC3E}">
        <p14:creationId xmlns:p14="http://schemas.microsoft.com/office/powerpoint/2010/main" val="261653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0" indent="-171430">
              <a:buFont typeface="Arial" panose="020B0604020202020204" pitchFamily="34" charset="0"/>
              <a:buChar char="•"/>
            </a:pPr>
            <a:r>
              <a:rPr lang="en-US" dirty="0"/>
              <a:t>When programming, we solve a problem by writing an algorithm</a:t>
            </a:r>
          </a:p>
          <a:p>
            <a:pPr marL="171430" indent="-171430">
              <a:buFont typeface="Arial" panose="020B0604020202020204" pitchFamily="34" charset="0"/>
              <a:buChar char="•"/>
            </a:pPr>
            <a:r>
              <a:rPr lang="en-US" dirty="0"/>
              <a:t>We run data (or input) through that algorithm and get an answer</a:t>
            </a:r>
          </a:p>
          <a:p>
            <a:pPr marL="171430" indent="-171430" defTabSz="914263">
              <a:buFont typeface="Arial" panose="020B0604020202020204" pitchFamily="34" charset="0"/>
              <a:buChar char="•"/>
              <a:defRPr/>
            </a:pPr>
            <a:r>
              <a:rPr lang="en-US" dirty="0"/>
              <a:t>Importantly, we know (or can work out) how to solve that problem</a:t>
            </a:r>
          </a:p>
          <a:p>
            <a:pPr marL="171430" indent="-171430" defTabSz="914263">
              <a:buFont typeface="Arial" panose="020B0604020202020204" pitchFamily="34" charset="0"/>
              <a:buChar char="•"/>
              <a:defRPr/>
            </a:pPr>
            <a:r>
              <a:rPr lang="en-US" dirty="0"/>
              <a:t>What happens when we </a:t>
            </a:r>
            <a:r>
              <a:rPr lang="en-US" i="1" dirty="0"/>
              <a:t>don’t</a:t>
            </a:r>
            <a:r>
              <a:rPr lang="en-US" i="0" dirty="0"/>
              <a:t> know what that algorithm looks like? E.g. is there a bird in the photo, or what is the probability that an applicant will default on a loan?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399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2:34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347571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Azure Machine Learning is a cloud service that you use to train, deploy, automate, and manage machine learning models, all at the broad scale that the cloud provides.</a:t>
            </a:r>
          </a:p>
          <a:p>
            <a:pPr>
              <a:defRPr/>
            </a:pPr>
            <a:r>
              <a:rPr lang="en-US" sz="800" dirty="0">
                <a:latin typeface="Segoe UI"/>
                <a:cs typeface="Segoe UI"/>
              </a:rPr>
              <a:t> </a:t>
            </a:r>
            <a:endParaRPr lang="en-US" sz="800" dirty="0">
              <a:cs typeface="Segoe U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2:34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1335400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Give an overview of the different tools in AML service workspace </a:t>
            </a:r>
            <a:endParaRPr lang="en-US" dirty="0"/>
          </a:p>
          <a:p>
            <a:r>
              <a:rPr lang="en-US" sz="850" dirty="0">
                <a:latin typeface="Segoe UI"/>
                <a:cs typeface="Segoe UI"/>
              </a:rPr>
              <a:t>-</a:t>
            </a:r>
            <a:r>
              <a:rPr lang="en-US" sz="850" b="1" dirty="0">
                <a:latin typeface="Segoe UI"/>
                <a:cs typeface="Segoe UI"/>
              </a:rPr>
              <a:t>Automated ML </a:t>
            </a:r>
            <a:r>
              <a:rPr lang="en-US" sz="850" dirty="0">
                <a:latin typeface="Segoe UI"/>
                <a:cs typeface="Segoe UI"/>
              </a:rPr>
              <a:t>- </a:t>
            </a:r>
            <a:r>
              <a:rPr lang="en-US" sz="850" b="0" i="0" kern="1200" dirty="0">
                <a:solidFill>
                  <a:schemeClr val="tx1"/>
                </a:solidFill>
                <a:effectLst/>
                <a:latin typeface="Segoe UI"/>
                <a:cs typeface="Segoe UI"/>
              </a:rPr>
              <a:t>Automated machine learning, also referred to as </a:t>
            </a:r>
            <a:r>
              <a:rPr lang="en-US" sz="850" b="0" i="0" kern="1200" dirty="0" err="1">
                <a:solidFill>
                  <a:schemeClr val="tx1"/>
                </a:solidFill>
                <a:effectLst/>
                <a:latin typeface="Segoe UI"/>
                <a:cs typeface="Segoe UI"/>
              </a:rPr>
              <a:t>autoML</a:t>
            </a:r>
            <a:r>
              <a:rPr lang="en-US" sz="850" b="0" i="0" kern="1200" dirty="0">
                <a:solidFill>
                  <a:schemeClr val="tx1"/>
                </a:solidFill>
                <a:effectLst/>
                <a:latin typeface="Segoe UI"/>
                <a:cs typeface="Segoe UI"/>
              </a:rPr>
              <a:t>, is the process of automating the tasks of machine learning model development.</a:t>
            </a:r>
            <a:r>
              <a:rPr lang="en-US" sz="850" dirty="0">
                <a:latin typeface="Segoe UI"/>
                <a:cs typeface="Segoe UI"/>
              </a:rPr>
              <a:t> </a:t>
            </a:r>
            <a:endParaRPr lang="en-US" sz="850" b="0" i="0" kern="1200" dirty="0">
              <a:solidFill>
                <a:schemeClr val="tx1"/>
              </a:solidFill>
              <a:effectLst/>
              <a:latin typeface="Segoe UI"/>
              <a:cs typeface="Segoe UI"/>
            </a:endParaRPr>
          </a:p>
          <a:p>
            <a:r>
              <a:rPr lang="en-US" sz="850" b="0" i="0" kern="1200" dirty="0">
                <a:solidFill>
                  <a:schemeClr val="tx1"/>
                </a:solidFill>
                <a:effectLst/>
                <a:latin typeface="Segoe UI"/>
                <a:cs typeface="Segoe UI"/>
              </a:rPr>
              <a:t>-</a:t>
            </a:r>
            <a:r>
              <a:rPr lang="en-US" sz="850" b="1" i="0" kern="1200" dirty="0">
                <a:solidFill>
                  <a:schemeClr val="tx1"/>
                </a:solidFill>
                <a:effectLst/>
                <a:latin typeface="Segoe UI"/>
                <a:cs typeface="Segoe UI"/>
              </a:rPr>
              <a:t>Visual Designer-</a:t>
            </a:r>
            <a:r>
              <a:rPr lang="en-US" sz="850" b="0" i="0" kern="1200" dirty="0">
                <a:solidFill>
                  <a:schemeClr val="tx1"/>
                </a:solidFill>
                <a:effectLst/>
                <a:latin typeface="Segoe UI"/>
                <a:cs typeface="Segoe UI"/>
              </a:rPr>
              <a:t>The visual interface for Azure Machine Learning service enables you to prep data, train, test, deploy, manage, and track machine learning models without writing code.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50" b="1" i="0" kern="1200" dirty="0">
                <a:solidFill>
                  <a:schemeClr val="tx1"/>
                </a:solidFill>
                <a:effectLst/>
                <a:latin typeface="Segoe UI"/>
                <a:cs typeface="Segoe UI"/>
              </a:rPr>
              <a:t>-</a:t>
            </a:r>
            <a:r>
              <a:rPr lang="en-US" sz="850" b="1" dirty="0">
                <a:latin typeface="Segoe UI"/>
                <a:cs typeface="Segoe UI"/>
              </a:rPr>
              <a:t>Notebooks</a:t>
            </a:r>
            <a:r>
              <a:rPr lang="en-US" sz="882" b="1" i="0" kern="1200" dirty="0">
                <a:solidFill>
                  <a:schemeClr val="tx1"/>
                </a:solidFill>
                <a:effectLst/>
                <a:latin typeface="Segoe UI" panose="020B0502040204020203" pitchFamily="34" charset="0"/>
                <a:ea typeface="+mn-ea"/>
                <a:cs typeface="+mn-cs"/>
              </a:rPr>
              <a:t> – </a:t>
            </a:r>
            <a:r>
              <a:rPr lang="en-US" sz="882" b="0" i="0" kern="1200" dirty="0" err="1">
                <a:solidFill>
                  <a:schemeClr val="tx1"/>
                </a:solidFill>
                <a:effectLst/>
                <a:latin typeface="Segoe UI" panose="020B0502040204020203" pitchFamily="34" charset="0"/>
                <a:ea typeface="+mn-ea"/>
                <a:cs typeface="+mn-cs"/>
              </a:rPr>
              <a:t>jupyter</a:t>
            </a:r>
            <a:r>
              <a:rPr lang="en-US" sz="882" b="0" i="0" kern="1200" dirty="0">
                <a:solidFill>
                  <a:schemeClr val="tx1"/>
                </a:solidFill>
                <a:effectLst/>
                <a:latin typeface="Segoe UI" panose="020B0502040204020203" pitchFamily="34" charset="0"/>
                <a:ea typeface="+mn-ea"/>
                <a:cs typeface="+mn-cs"/>
              </a:rPr>
              <a:t> notebooks running on cloud </a:t>
            </a:r>
            <a:r>
              <a:rPr lang="en-US" sz="882" b="0" i="0" kern="1200" dirty="0" err="1">
                <a:solidFill>
                  <a:schemeClr val="tx1"/>
                </a:solidFill>
                <a:effectLst/>
                <a:latin typeface="Segoe UI" panose="020B0502040204020203" pitchFamily="34" charset="0"/>
                <a:ea typeface="+mn-ea"/>
                <a:cs typeface="+mn-cs"/>
              </a:rPr>
              <a:t>vms</a:t>
            </a:r>
            <a:r>
              <a:rPr lang="en-US" sz="882" b="0" i="0" kern="1200" dirty="0">
                <a:solidFill>
                  <a:schemeClr val="tx1"/>
                </a:solidFill>
                <a:effectLst/>
                <a:latin typeface="Segoe UI" panose="020B0502040204020203" pitchFamily="34" charset="0"/>
                <a:ea typeface="+mn-ea"/>
                <a:cs typeface="+mn-cs"/>
              </a:rPr>
              <a:t> for building and testing models with code</a:t>
            </a:r>
            <a:endParaRPr lang="en-US" sz="850" b="0" i="0" kern="1200" dirty="0">
              <a:solidFill>
                <a:schemeClr val="tx1"/>
              </a:solidFill>
              <a:effectLst/>
              <a:latin typeface="Segoe UI"/>
              <a:cs typeface="Segoe UI"/>
            </a:endParaRPr>
          </a:p>
          <a:p>
            <a:r>
              <a:rPr lang="en-US" sz="850" b="1" i="0" kern="1200" dirty="0">
                <a:solidFill>
                  <a:schemeClr val="tx1"/>
                </a:solidFill>
                <a:effectLst/>
                <a:latin typeface="Segoe UI"/>
                <a:cs typeface="Segoe UI"/>
              </a:rPr>
              <a:t>-Datasets</a:t>
            </a:r>
            <a:r>
              <a:rPr lang="en-US" sz="850" b="1" dirty="0">
                <a:latin typeface="Segoe UI"/>
                <a:cs typeface="Segoe UI"/>
              </a:rPr>
              <a:t> – </a:t>
            </a:r>
            <a:r>
              <a:rPr lang="en-US" sz="850" dirty="0">
                <a:latin typeface="Segoe UI"/>
                <a:cs typeface="Segoe UI"/>
              </a:rPr>
              <a:t>shared datasets across multiple azure ML tools </a:t>
            </a:r>
            <a:endParaRPr lang="en-US" sz="850" b="1" i="0" kern="1200" dirty="0">
              <a:solidFill>
                <a:schemeClr val="tx1"/>
              </a:solidFill>
              <a:effectLst/>
              <a:latin typeface="Segoe UI" panose="020B0502040204020203" pitchFamily="34" charset="0"/>
              <a:cs typeface="Segoe UI"/>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50" b="1" i="0" kern="1200" dirty="0">
                <a:solidFill>
                  <a:schemeClr val="tx1"/>
                </a:solidFill>
                <a:effectLst/>
                <a:latin typeface="Segoe UI"/>
                <a:cs typeface="Segoe UI"/>
              </a:rPr>
              <a:t>-Experiments - </a:t>
            </a:r>
            <a:r>
              <a:rPr lang="en-US" sz="800" dirty="0"/>
              <a:t>Group of Runs from a Script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kern="1200" dirty="0">
                <a:solidFill>
                  <a:schemeClr val="tx1"/>
                </a:solidFill>
                <a:effectLst/>
                <a:latin typeface="Segoe UI"/>
                <a:cs typeface="Segoe UI"/>
              </a:rPr>
              <a:t>-Data Pipelines – </a:t>
            </a:r>
            <a:r>
              <a:rPr lang="en-US" sz="800" b="0" i="0" kern="1200" dirty="0">
                <a:solidFill>
                  <a:schemeClr val="tx1"/>
                </a:solidFill>
                <a:effectLst/>
                <a:latin typeface="Segoe UI"/>
                <a:cs typeface="Segoe UI"/>
              </a:rPr>
              <a:t>ML processing workflows</a:t>
            </a:r>
            <a:endParaRPr lang="en-US" sz="850" b="1" i="0" kern="1200" dirty="0">
              <a:solidFill>
                <a:schemeClr val="tx1"/>
              </a:solidFill>
              <a:effectLst/>
              <a:latin typeface="Segoe UI"/>
              <a:cs typeface="Segoe UI"/>
            </a:endParaRPr>
          </a:p>
          <a:p>
            <a:r>
              <a:rPr lang="en-US" sz="850" b="1" i="0" kern="1200" dirty="0">
                <a:solidFill>
                  <a:schemeClr val="tx1"/>
                </a:solidFill>
                <a:effectLst/>
                <a:latin typeface="Segoe UI"/>
                <a:cs typeface="Segoe UI"/>
              </a:rPr>
              <a:t>-Models – </a:t>
            </a:r>
            <a:r>
              <a:rPr lang="en-US" sz="850" b="0" i="0" kern="1200" dirty="0">
                <a:solidFill>
                  <a:schemeClr val="tx1"/>
                </a:solidFill>
                <a:effectLst/>
                <a:latin typeface="Segoe UI"/>
                <a:cs typeface="Segoe UI"/>
              </a:rPr>
              <a:t>history and versioning of the trained models</a:t>
            </a:r>
          </a:p>
          <a:p>
            <a:r>
              <a:rPr lang="en-US" sz="850" b="1" i="0" kern="1200" dirty="0">
                <a:solidFill>
                  <a:schemeClr val="tx1"/>
                </a:solidFill>
                <a:effectLst/>
                <a:latin typeface="Segoe UI"/>
                <a:cs typeface="Segoe UI"/>
              </a:rPr>
              <a:t>-Deployments – </a:t>
            </a:r>
            <a:r>
              <a:rPr lang="en-US" sz="850" b="0" i="0" kern="1200" dirty="0">
                <a:solidFill>
                  <a:schemeClr val="tx1"/>
                </a:solidFill>
                <a:effectLst/>
                <a:latin typeface="Segoe UI"/>
                <a:cs typeface="Segoe UI"/>
              </a:rPr>
              <a:t>Endpoints of deployed models to consume from an application</a:t>
            </a:r>
            <a:endParaRPr lang="en-US" sz="850" b="1" i="0" kern="1200" dirty="0">
              <a:solidFill>
                <a:schemeClr val="tx1"/>
              </a:solidFill>
              <a:effectLst/>
              <a:latin typeface="Segoe UI"/>
              <a:cs typeface="Segoe UI"/>
            </a:endParaRPr>
          </a:p>
          <a:p>
            <a:r>
              <a:rPr lang="en-US" sz="850" b="1" i="0" kern="1200" dirty="0">
                <a:solidFill>
                  <a:schemeClr val="tx1"/>
                </a:solidFill>
                <a:effectLst/>
                <a:latin typeface="Segoe UI"/>
                <a:cs typeface="Segoe UI"/>
              </a:rPr>
              <a:t>-Compute – </a:t>
            </a:r>
            <a:r>
              <a:rPr lang="en-US" sz="850" b="0" i="0" kern="1200" dirty="0">
                <a:solidFill>
                  <a:schemeClr val="tx1"/>
                </a:solidFill>
                <a:effectLst/>
                <a:latin typeface="Segoe UI"/>
                <a:cs typeface="Segoe UI"/>
              </a:rPr>
              <a:t>a way to manage what compute is created and when its used. Helps with managing costs.</a:t>
            </a:r>
          </a:p>
          <a:p>
            <a:r>
              <a:rPr lang="en-US" sz="850" b="0" i="0" kern="1200" dirty="0">
                <a:solidFill>
                  <a:schemeClr val="tx1"/>
                </a:solidFill>
                <a:effectLst/>
                <a:latin typeface="Segoe UI"/>
                <a:cs typeface="Segoe UI"/>
              </a:rPr>
              <a:t>-</a:t>
            </a:r>
            <a:r>
              <a:rPr lang="en-US" sz="850" b="1" i="0" kern="1200" dirty="0">
                <a:solidFill>
                  <a:schemeClr val="tx1"/>
                </a:solidFill>
                <a:effectLst/>
                <a:latin typeface="Segoe UI"/>
                <a:cs typeface="Segoe UI"/>
              </a:rPr>
              <a:t>Datastores</a:t>
            </a:r>
            <a:r>
              <a:rPr lang="en-US" sz="850" b="0" i="0" kern="1200" dirty="0">
                <a:solidFill>
                  <a:schemeClr val="tx1"/>
                </a:solidFill>
                <a:effectLst/>
                <a:latin typeface="Segoe UI"/>
                <a:cs typeface="Segoe UI"/>
              </a:rPr>
              <a:t> – azure storage for azure ml workspace</a:t>
            </a:r>
            <a:endParaRPr lang="en-US" sz="850" b="1" i="0" kern="1200" dirty="0">
              <a:solidFill>
                <a:schemeClr val="tx1"/>
              </a:solidFill>
              <a:effectLst/>
              <a:latin typeface="Segoe UI"/>
              <a:cs typeface="Segoe UI"/>
            </a:endParaRPr>
          </a:p>
          <a:p>
            <a:r>
              <a:rPr lang="en-US" b="1" dirty="0"/>
              <a:t>-</a:t>
            </a:r>
            <a:r>
              <a:rPr lang="en-US" b="1" dirty="0" err="1"/>
              <a:t>Workpaces</a:t>
            </a:r>
            <a:r>
              <a:rPr lang="en-US" b="1" dirty="0"/>
              <a:t> – </a:t>
            </a:r>
            <a:r>
              <a:rPr lang="en-US" b="0" dirty="0"/>
              <a:t>The azure resource that contains these amazing features. </a:t>
            </a:r>
          </a:p>
          <a:p>
            <a:endParaRPr lang="en-US" b="0" dirty="0"/>
          </a:p>
          <a:p>
            <a:r>
              <a:rPr lang="en-US" b="0" dirty="0"/>
              <a:t>We are going to be building with Visual designer which uses many of these features behind the scenes when you are building a model. We will show this in the demo</a:t>
            </a:r>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2:34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184174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When I need to train an Azure ML model, it works as follows. There are just a few steps that we need to get started.</a:t>
            </a:r>
          </a:p>
          <a:p>
            <a:r>
              <a:rPr lang="en-US" dirty="0"/>
              <a:t>The first thing that I need to do is I need to take the code that I have for model training and I need to send it to the Azure Machine Learning</a:t>
            </a:r>
          </a:p>
          <a:p>
            <a:r>
              <a:rPr lang="en-US" dirty="0"/>
              <a:t>Service. The service will then create the configuration for the experiment that I’ve just sent, and it will create a Docker image. It will deploy it to the</a:t>
            </a:r>
          </a:p>
          <a:p>
            <a:r>
              <a:rPr lang="en-US" dirty="0"/>
              <a:t>compute target that I've configured which will be linked to the data that I’ve uploaded in my dataset. It will then launch the training script that I've configured and</a:t>
            </a:r>
          </a:p>
          <a:p>
            <a:r>
              <a:rPr lang="en-US" dirty="0"/>
              <a:t>then in real time it will send me back the stream logs and metrics so that I can see how the process goes, as if I were developing on my own computer!</a:t>
            </a:r>
          </a:p>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11/4/2019 2:34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82062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26B422-C3A4-45C9-B6F7-EF1779E1F3DD}" type="slidenum">
              <a:rPr lang="en-US" smtClean="0"/>
              <a:t>41</a:t>
            </a:fld>
            <a:endParaRPr lang="en-US"/>
          </a:p>
        </p:txBody>
      </p:sp>
    </p:spTree>
    <p:extLst>
      <p:ext uri="{BB962C8B-B14F-4D97-AF65-F5344CB8AC3E}">
        <p14:creationId xmlns:p14="http://schemas.microsoft.com/office/powerpoint/2010/main" val="1949572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0" indent="-171430" defTabSz="914263">
              <a:buFont typeface="Arial" panose="020B0604020202020204" pitchFamily="34" charset="0"/>
              <a:buChar char="•"/>
              <a:defRPr/>
            </a:pPr>
            <a:r>
              <a:rPr lang="en-US"/>
              <a:t>These are the problems machine learning is good at</a:t>
            </a:r>
          </a:p>
          <a:p>
            <a:pPr marL="171430" indent="-171430">
              <a:buFont typeface="Arial" panose="020B0604020202020204" pitchFamily="34" charset="0"/>
              <a:buChar char="•"/>
            </a:pPr>
            <a:r>
              <a:rPr lang="en-US"/>
              <a:t>With machine learning, we solve these problems by flipping it around and providing a whole lot of examples of correct answers and corresponding input, and let the computer decide what that algorithm is</a:t>
            </a:r>
          </a:p>
          <a:p>
            <a:pPr marL="171430" indent="-17143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399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2:34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484026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0" indent="-171430">
              <a:buFont typeface="Arial" panose="020B0604020202020204" pitchFamily="34" charset="0"/>
              <a:buChar char="•"/>
            </a:pPr>
            <a:r>
              <a:rPr lang="en-US"/>
              <a:t>What we’re doing is letting the computer build a “model” to describe that data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399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2:34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245072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0" indent="-171430">
              <a:buFont typeface="Arial" panose="020B0604020202020204" pitchFamily="34" charset="0"/>
              <a:buChar char="•"/>
            </a:pPr>
            <a:r>
              <a:rPr lang="en-US"/>
              <a:t>What’s great about this, is we can use that model in place of the algorithm we would have written, had we known how.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399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2:34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83789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0" indent="-171430">
              <a:buFont typeface="Arial" panose="020B0604020202020204" pitchFamily="34" charset="0"/>
              <a:buChar char="•"/>
            </a:pPr>
            <a:r>
              <a:rPr lang="en-US"/>
              <a:t>By using the model, we can get predictions</a:t>
            </a:r>
          </a:p>
          <a:p>
            <a:pPr marL="171430" indent="-171430">
              <a:buFont typeface="Arial" panose="020B0604020202020204" pitchFamily="34" charset="0"/>
              <a:buChar char="•"/>
            </a:pPr>
            <a:r>
              <a:rPr lang="en-US"/>
              <a:t>Note: these are predictions - not answers the way we’d think of it</a:t>
            </a:r>
          </a:p>
          <a:p>
            <a:pPr marL="171430" indent="-171430">
              <a:buFont typeface="Arial" panose="020B0604020202020204" pitchFamily="34" charset="0"/>
              <a:buChar char="•"/>
            </a:pPr>
            <a:r>
              <a:rPr lang="en-US"/>
              <a:t>The quality and accuracy of those predictions depends on the techniques and algorithms we used to train the model, and importantly - the data we used to train the model</a:t>
            </a:r>
          </a:p>
          <a:p>
            <a:pPr marL="171430" indent="-171430">
              <a:buFont typeface="Arial" panose="020B0604020202020204" pitchFamily="34" charset="0"/>
              <a:buChar char="•"/>
            </a:pPr>
            <a:r>
              <a:rPr lang="en-US"/>
              <a:t>If you’re using biased data to train the model, you’ll get a biased model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399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2:34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44255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a:t>system figures out what the person wants based on examples</a:t>
            </a:r>
          </a:p>
          <a:p>
            <a:pPr lvl="1"/>
            <a:r>
              <a:rPr lang="en-US" sz="2800" dirty="0"/>
              <a:t>need to abstract from “training” examples to “test” examples</a:t>
            </a:r>
          </a:p>
          <a:p>
            <a:pPr lvl="1"/>
            <a:r>
              <a:rPr lang="en-US" sz="2800" dirty="0"/>
              <a:t>most central issue in ML: generalization</a:t>
            </a:r>
          </a:p>
          <a:p>
            <a:endParaRPr lang="en-US" dirty="0"/>
          </a:p>
        </p:txBody>
      </p:sp>
      <p:sp>
        <p:nvSpPr>
          <p:cNvPr id="4" name="Slide Number Placeholder 3"/>
          <p:cNvSpPr>
            <a:spLocks noGrp="1"/>
          </p:cNvSpPr>
          <p:nvPr>
            <p:ph type="sldNum" sz="quarter" idx="10"/>
          </p:nvPr>
        </p:nvSpPr>
        <p:spPr/>
        <p:txBody>
          <a:bodyPr/>
          <a:lstStyle/>
          <a:p>
            <a:fld id="{7C638406-486D-4CE0-B39C-B0B1BD487904}" type="slidenum">
              <a:rPr lang="en-US" smtClean="0"/>
              <a:t>11</a:t>
            </a:fld>
            <a:endParaRPr lang="en-US"/>
          </a:p>
        </p:txBody>
      </p:sp>
    </p:spTree>
    <p:extLst>
      <p:ext uri="{BB962C8B-B14F-4D97-AF65-F5344CB8AC3E}">
        <p14:creationId xmlns:p14="http://schemas.microsoft.com/office/powerpoint/2010/main" val="1976476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2:34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03333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9AC7-BAEB-4CF9-859B-220C5B3871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B86BD1-822A-40BA-98F5-FF6C8DA02E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59AB97-B6F8-4A4C-A7BC-03BF8E6F1AF3}"/>
              </a:ext>
            </a:extLst>
          </p:cNvPr>
          <p:cNvSpPr>
            <a:spLocks noGrp="1"/>
          </p:cNvSpPr>
          <p:nvPr>
            <p:ph type="dt" sz="half" idx="10"/>
          </p:nvPr>
        </p:nvSpPr>
        <p:spPr/>
        <p:txBody>
          <a:bodyPr/>
          <a:lstStyle/>
          <a:p>
            <a:fld id="{0AE8FE9B-C952-4BF9-BBD8-F1B5DB6EB551}" type="datetimeFigureOut">
              <a:rPr lang="en-US" smtClean="0"/>
              <a:t>11/4/2019</a:t>
            </a:fld>
            <a:endParaRPr lang="en-US"/>
          </a:p>
        </p:txBody>
      </p:sp>
      <p:sp>
        <p:nvSpPr>
          <p:cNvPr id="5" name="Footer Placeholder 4">
            <a:extLst>
              <a:ext uri="{FF2B5EF4-FFF2-40B4-BE49-F238E27FC236}">
                <a16:creationId xmlns:a16="http://schemas.microsoft.com/office/drawing/2014/main" id="{284E277B-1366-4E0E-B898-D657DFA12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2546F-241E-46ED-81B1-CD1334BD682D}"/>
              </a:ext>
            </a:extLst>
          </p:cNvPr>
          <p:cNvSpPr>
            <a:spLocks noGrp="1"/>
          </p:cNvSpPr>
          <p:nvPr>
            <p:ph type="sldNum" sz="quarter" idx="12"/>
          </p:nvPr>
        </p:nvSpPr>
        <p:spPr/>
        <p:txBody>
          <a:bodyPr/>
          <a:lstStyle/>
          <a:p>
            <a:fld id="{01BC3D45-7877-4609-90CF-ADB3D99E3DD1}" type="slidenum">
              <a:rPr lang="en-US" smtClean="0"/>
              <a:t>‹#›</a:t>
            </a:fld>
            <a:endParaRPr lang="en-US"/>
          </a:p>
        </p:txBody>
      </p:sp>
    </p:spTree>
    <p:extLst>
      <p:ext uri="{BB962C8B-B14F-4D97-AF65-F5344CB8AC3E}">
        <p14:creationId xmlns:p14="http://schemas.microsoft.com/office/powerpoint/2010/main" val="2950530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101B-FA5E-4493-84A1-29FDF4379A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3AF402-DEB4-4937-8B2E-85A01AD14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DA289-3100-4EA7-9994-A274E7CF1819}"/>
              </a:ext>
            </a:extLst>
          </p:cNvPr>
          <p:cNvSpPr>
            <a:spLocks noGrp="1"/>
          </p:cNvSpPr>
          <p:nvPr>
            <p:ph type="dt" sz="half" idx="10"/>
          </p:nvPr>
        </p:nvSpPr>
        <p:spPr/>
        <p:txBody>
          <a:bodyPr/>
          <a:lstStyle/>
          <a:p>
            <a:fld id="{0AE8FE9B-C952-4BF9-BBD8-F1B5DB6EB551}" type="datetimeFigureOut">
              <a:rPr lang="en-US" smtClean="0"/>
              <a:t>11/4/2019</a:t>
            </a:fld>
            <a:endParaRPr lang="en-US"/>
          </a:p>
        </p:txBody>
      </p:sp>
      <p:sp>
        <p:nvSpPr>
          <p:cNvPr id="5" name="Footer Placeholder 4">
            <a:extLst>
              <a:ext uri="{FF2B5EF4-FFF2-40B4-BE49-F238E27FC236}">
                <a16:creationId xmlns:a16="http://schemas.microsoft.com/office/drawing/2014/main" id="{65078B3E-BF2B-4692-9AC6-6A85999AE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47386-BDF5-4AE4-85C3-4E5C01F6231C}"/>
              </a:ext>
            </a:extLst>
          </p:cNvPr>
          <p:cNvSpPr>
            <a:spLocks noGrp="1"/>
          </p:cNvSpPr>
          <p:nvPr>
            <p:ph type="sldNum" sz="quarter" idx="12"/>
          </p:nvPr>
        </p:nvSpPr>
        <p:spPr/>
        <p:txBody>
          <a:bodyPr/>
          <a:lstStyle/>
          <a:p>
            <a:fld id="{01BC3D45-7877-4609-90CF-ADB3D99E3DD1}" type="slidenum">
              <a:rPr lang="en-US" smtClean="0"/>
              <a:t>‹#›</a:t>
            </a:fld>
            <a:endParaRPr lang="en-US"/>
          </a:p>
        </p:txBody>
      </p:sp>
    </p:spTree>
    <p:extLst>
      <p:ext uri="{BB962C8B-B14F-4D97-AF65-F5344CB8AC3E}">
        <p14:creationId xmlns:p14="http://schemas.microsoft.com/office/powerpoint/2010/main" val="122308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7FFC05-4DBB-4798-9E50-1732015F57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6C0727-001A-4420-A403-6A2455CAB8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0DA41-F99E-4376-A0E3-A398E038B148}"/>
              </a:ext>
            </a:extLst>
          </p:cNvPr>
          <p:cNvSpPr>
            <a:spLocks noGrp="1"/>
          </p:cNvSpPr>
          <p:nvPr>
            <p:ph type="dt" sz="half" idx="10"/>
          </p:nvPr>
        </p:nvSpPr>
        <p:spPr/>
        <p:txBody>
          <a:bodyPr/>
          <a:lstStyle/>
          <a:p>
            <a:fld id="{0AE8FE9B-C952-4BF9-BBD8-F1B5DB6EB551}" type="datetimeFigureOut">
              <a:rPr lang="en-US" smtClean="0"/>
              <a:t>11/4/2019</a:t>
            </a:fld>
            <a:endParaRPr lang="en-US"/>
          </a:p>
        </p:txBody>
      </p:sp>
      <p:sp>
        <p:nvSpPr>
          <p:cNvPr id="5" name="Footer Placeholder 4">
            <a:extLst>
              <a:ext uri="{FF2B5EF4-FFF2-40B4-BE49-F238E27FC236}">
                <a16:creationId xmlns:a16="http://schemas.microsoft.com/office/drawing/2014/main" id="{DD01B5F6-77C1-4537-9BFF-381C59047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D549E-5C12-44A0-9FC7-93178C6AF4ED}"/>
              </a:ext>
            </a:extLst>
          </p:cNvPr>
          <p:cNvSpPr>
            <a:spLocks noGrp="1"/>
          </p:cNvSpPr>
          <p:nvPr>
            <p:ph type="sldNum" sz="quarter" idx="12"/>
          </p:nvPr>
        </p:nvSpPr>
        <p:spPr/>
        <p:txBody>
          <a:bodyPr/>
          <a:lstStyle/>
          <a:p>
            <a:fld id="{01BC3D45-7877-4609-90CF-ADB3D99E3DD1}" type="slidenum">
              <a:rPr lang="en-US" smtClean="0"/>
              <a:t>‹#›</a:t>
            </a:fld>
            <a:endParaRPr lang="en-US"/>
          </a:p>
        </p:txBody>
      </p:sp>
    </p:spTree>
    <p:extLst>
      <p:ext uri="{BB962C8B-B14F-4D97-AF65-F5344CB8AC3E}">
        <p14:creationId xmlns:p14="http://schemas.microsoft.com/office/powerpoint/2010/main" val="1411983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Tree>
    <p:extLst>
      <p:ext uri="{BB962C8B-B14F-4D97-AF65-F5344CB8AC3E}">
        <p14:creationId xmlns:p14="http://schemas.microsoft.com/office/powerpoint/2010/main" val="3225602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388064953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5" name="Footer Placeholder 6" hidden="1"/>
          <p:cNvSpPr txBox="1">
            <a:spLocks/>
          </p:cNvSpPr>
          <p:nvPr/>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p:nvPr>
        </p:nvSpPr>
        <p:spPr>
          <a:xfrm>
            <a:off x="457201" y="457201"/>
            <a:ext cx="11277599" cy="635000"/>
          </a:xfrm>
          <a:prstGeom prst="rect">
            <a:avLst/>
          </a:prstGeom>
        </p:spPr>
        <p:txBody>
          <a:bodyPr vert="horz" lIns="0" tIns="0" rIns="0" bIns="0" rtlCol="0" anchor="t">
            <a:normAutofit/>
          </a:bodyPr>
          <a:lstStyle>
            <a:lvl1pPr>
              <a:defRPr sz="4400" b="1" i="0">
                <a:solidFill>
                  <a:schemeClr val="tx1"/>
                </a:solidFill>
                <a:latin typeface="Segoe Semibold" charset="0"/>
                <a:ea typeface="Segoe Semibold" charset="0"/>
                <a:cs typeface="Segoe Semibold" charset="0"/>
              </a:defRPr>
            </a:lvl1pPr>
          </a:lstStyle>
          <a:p>
            <a:r>
              <a:rPr lang="en-US"/>
              <a:t>Click to edit Master title style</a:t>
            </a:r>
          </a:p>
        </p:txBody>
      </p:sp>
      <p:sp>
        <p:nvSpPr>
          <p:cNvPr id="6" name="Subtitle 2">
            <a:extLst>
              <a:ext uri="{FF2B5EF4-FFF2-40B4-BE49-F238E27FC236}">
                <a16:creationId xmlns:a16="http://schemas.microsoft.com/office/drawing/2014/main" id="{BA99162F-3F7B-2242-A1B2-486A63B6C5DF}"/>
              </a:ext>
            </a:extLst>
          </p:cNvPr>
          <p:cNvSpPr>
            <a:spLocks noGrp="1"/>
          </p:cNvSpPr>
          <p:nvPr>
            <p:ph type="subTitle" idx="27"/>
          </p:nvPr>
        </p:nvSpPr>
        <p:spPr>
          <a:xfrm>
            <a:off x="457200" y="1051560"/>
            <a:ext cx="11277600" cy="369332"/>
          </a:xfrm>
        </p:spPr>
        <p:txBody>
          <a:bodyPr/>
          <a:lstStyle>
            <a:lvl1pPr marL="0" indent="0" algn="l">
              <a:buNone/>
              <a:defRPr sz="2400" b="1" i="0" spc="-60" baseline="0">
                <a:latin typeface="Segoe UI Semibold" charset="0"/>
                <a:ea typeface="Segoe UI Semibold" charset="0"/>
                <a:cs typeface="Segoe UI Semibold" charset="0"/>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a:t>
            </a:fld>
            <a:endParaRPr lang="en-US"/>
          </a:p>
        </p:txBody>
      </p:sp>
      <p:sp>
        <p:nvSpPr>
          <p:cNvPr id="7" name="Footer Placeholder 6" hidden="1">
            <a:extLst>
              <a:ext uri="{FF2B5EF4-FFF2-40B4-BE49-F238E27FC236}">
                <a16:creationId xmlns:a16="http://schemas.microsoft.com/office/drawing/2014/main" id="{288157B8-476F-EA4F-A047-5A8BD09DED6D}"/>
              </a:ext>
            </a:extLst>
          </p:cNvPr>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0" name="Text Placeholder 3">
            <a:extLst>
              <a:ext uri="{FF2B5EF4-FFF2-40B4-BE49-F238E27FC236}">
                <a16:creationId xmlns:a16="http://schemas.microsoft.com/office/drawing/2014/main" id="{9113A430-F6A1-4E86-9240-781A33179C75}"/>
              </a:ext>
            </a:extLst>
          </p:cNvPr>
          <p:cNvSpPr>
            <a:spLocks noGrp="1"/>
          </p:cNvSpPr>
          <p:nvPr>
            <p:ph idx="32"/>
          </p:nvPr>
        </p:nvSpPr>
        <p:spPr>
          <a:xfrm>
            <a:off x="457201" y="1866901"/>
            <a:ext cx="11277599" cy="4514047"/>
          </a:xfrm>
          <a:prstGeom prst="rect">
            <a:avLst/>
          </a:prstGeom>
        </p:spPr>
        <p:txBody>
          <a:bodyPr vert="horz" wrap="square"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75197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28591818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29923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154762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62346093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4F31-0DF0-4D48-9F11-BD433F736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A6D885-DB3F-49CE-B8CF-34FD741C6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6BA18-80D7-45DE-810C-5930EF6FDFEE}"/>
              </a:ext>
            </a:extLst>
          </p:cNvPr>
          <p:cNvSpPr>
            <a:spLocks noGrp="1"/>
          </p:cNvSpPr>
          <p:nvPr>
            <p:ph type="dt" sz="half" idx="10"/>
          </p:nvPr>
        </p:nvSpPr>
        <p:spPr/>
        <p:txBody>
          <a:bodyPr/>
          <a:lstStyle/>
          <a:p>
            <a:fld id="{0AE8FE9B-C952-4BF9-BBD8-F1B5DB6EB551}" type="datetimeFigureOut">
              <a:rPr lang="en-US" smtClean="0"/>
              <a:t>11/4/2019</a:t>
            </a:fld>
            <a:endParaRPr lang="en-US"/>
          </a:p>
        </p:txBody>
      </p:sp>
      <p:sp>
        <p:nvSpPr>
          <p:cNvPr id="5" name="Footer Placeholder 4">
            <a:extLst>
              <a:ext uri="{FF2B5EF4-FFF2-40B4-BE49-F238E27FC236}">
                <a16:creationId xmlns:a16="http://schemas.microsoft.com/office/drawing/2014/main" id="{4C9C7833-2DF2-4544-8285-6FD6723FE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6DF60-E220-462F-95F6-C441D65A452A}"/>
              </a:ext>
            </a:extLst>
          </p:cNvPr>
          <p:cNvSpPr>
            <a:spLocks noGrp="1"/>
          </p:cNvSpPr>
          <p:nvPr>
            <p:ph type="sldNum" sz="quarter" idx="12"/>
          </p:nvPr>
        </p:nvSpPr>
        <p:spPr/>
        <p:txBody>
          <a:bodyPr/>
          <a:lstStyle/>
          <a:p>
            <a:fld id="{01BC3D45-7877-4609-90CF-ADB3D99E3DD1}" type="slidenum">
              <a:rPr lang="en-US" smtClean="0"/>
              <a:t>‹#›</a:t>
            </a:fld>
            <a:endParaRPr lang="en-US"/>
          </a:p>
        </p:txBody>
      </p:sp>
    </p:spTree>
    <p:extLst>
      <p:ext uri="{BB962C8B-B14F-4D97-AF65-F5344CB8AC3E}">
        <p14:creationId xmlns:p14="http://schemas.microsoft.com/office/powerpoint/2010/main" val="288228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8D65-7E20-47C8-994B-CD5968DB60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BA2C74-834A-47C9-81F1-6F03C2517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90C81-8591-4802-A9C9-4871B568381B}"/>
              </a:ext>
            </a:extLst>
          </p:cNvPr>
          <p:cNvSpPr>
            <a:spLocks noGrp="1"/>
          </p:cNvSpPr>
          <p:nvPr>
            <p:ph type="dt" sz="half" idx="10"/>
          </p:nvPr>
        </p:nvSpPr>
        <p:spPr/>
        <p:txBody>
          <a:bodyPr/>
          <a:lstStyle/>
          <a:p>
            <a:fld id="{0AE8FE9B-C952-4BF9-BBD8-F1B5DB6EB551}" type="datetimeFigureOut">
              <a:rPr lang="en-US" smtClean="0"/>
              <a:t>11/4/2019</a:t>
            </a:fld>
            <a:endParaRPr lang="en-US"/>
          </a:p>
        </p:txBody>
      </p:sp>
      <p:sp>
        <p:nvSpPr>
          <p:cNvPr id="5" name="Footer Placeholder 4">
            <a:extLst>
              <a:ext uri="{FF2B5EF4-FFF2-40B4-BE49-F238E27FC236}">
                <a16:creationId xmlns:a16="http://schemas.microsoft.com/office/drawing/2014/main" id="{F0C79925-AF59-4020-9ADC-FC62435E9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0B7CC-94B9-49F5-B7EF-5447768B83B0}"/>
              </a:ext>
            </a:extLst>
          </p:cNvPr>
          <p:cNvSpPr>
            <a:spLocks noGrp="1"/>
          </p:cNvSpPr>
          <p:nvPr>
            <p:ph type="sldNum" sz="quarter" idx="12"/>
          </p:nvPr>
        </p:nvSpPr>
        <p:spPr/>
        <p:txBody>
          <a:bodyPr/>
          <a:lstStyle/>
          <a:p>
            <a:fld id="{01BC3D45-7877-4609-90CF-ADB3D99E3DD1}" type="slidenum">
              <a:rPr lang="en-US" smtClean="0"/>
              <a:t>‹#›</a:t>
            </a:fld>
            <a:endParaRPr lang="en-US"/>
          </a:p>
        </p:txBody>
      </p:sp>
    </p:spTree>
    <p:extLst>
      <p:ext uri="{BB962C8B-B14F-4D97-AF65-F5344CB8AC3E}">
        <p14:creationId xmlns:p14="http://schemas.microsoft.com/office/powerpoint/2010/main" val="1228602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E2A4-A342-41EB-A31D-81FA8CA66F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70128-B60E-4671-8E5B-A057876F83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A35D66-C5B1-43CF-8A09-24B9B1ABE6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311FE9-FF85-465D-9E40-0EC0E5792A94}"/>
              </a:ext>
            </a:extLst>
          </p:cNvPr>
          <p:cNvSpPr>
            <a:spLocks noGrp="1"/>
          </p:cNvSpPr>
          <p:nvPr>
            <p:ph type="dt" sz="half" idx="10"/>
          </p:nvPr>
        </p:nvSpPr>
        <p:spPr/>
        <p:txBody>
          <a:bodyPr/>
          <a:lstStyle/>
          <a:p>
            <a:fld id="{0AE8FE9B-C952-4BF9-BBD8-F1B5DB6EB551}" type="datetimeFigureOut">
              <a:rPr lang="en-US" smtClean="0"/>
              <a:t>11/4/2019</a:t>
            </a:fld>
            <a:endParaRPr lang="en-US"/>
          </a:p>
        </p:txBody>
      </p:sp>
      <p:sp>
        <p:nvSpPr>
          <p:cNvPr id="6" name="Footer Placeholder 5">
            <a:extLst>
              <a:ext uri="{FF2B5EF4-FFF2-40B4-BE49-F238E27FC236}">
                <a16:creationId xmlns:a16="http://schemas.microsoft.com/office/drawing/2014/main" id="{C7DB89E6-2CEB-4C66-9B60-D4063B0C4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205189-DBA3-4ACE-8B30-E96496102DA4}"/>
              </a:ext>
            </a:extLst>
          </p:cNvPr>
          <p:cNvSpPr>
            <a:spLocks noGrp="1"/>
          </p:cNvSpPr>
          <p:nvPr>
            <p:ph type="sldNum" sz="quarter" idx="12"/>
          </p:nvPr>
        </p:nvSpPr>
        <p:spPr/>
        <p:txBody>
          <a:bodyPr/>
          <a:lstStyle/>
          <a:p>
            <a:fld id="{01BC3D45-7877-4609-90CF-ADB3D99E3DD1}" type="slidenum">
              <a:rPr lang="en-US" smtClean="0"/>
              <a:t>‹#›</a:t>
            </a:fld>
            <a:endParaRPr lang="en-US"/>
          </a:p>
        </p:txBody>
      </p:sp>
    </p:spTree>
    <p:extLst>
      <p:ext uri="{BB962C8B-B14F-4D97-AF65-F5344CB8AC3E}">
        <p14:creationId xmlns:p14="http://schemas.microsoft.com/office/powerpoint/2010/main" val="343124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D9D0-F9B0-491D-9684-C80A3BF597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F75F80-9D92-404A-A898-3320237410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43AD18-ED3B-4401-829C-8CA73B0C01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EAD073-DD7F-461F-9E0F-B19FAEF32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970240-65D1-4B8A-A625-DB9303E3BF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16CAB7-4272-4684-8F48-AF67B82AEBFC}"/>
              </a:ext>
            </a:extLst>
          </p:cNvPr>
          <p:cNvSpPr>
            <a:spLocks noGrp="1"/>
          </p:cNvSpPr>
          <p:nvPr>
            <p:ph type="dt" sz="half" idx="10"/>
          </p:nvPr>
        </p:nvSpPr>
        <p:spPr/>
        <p:txBody>
          <a:bodyPr/>
          <a:lstStyle/>
          <a:p>
            <a:fld id="{0AE8FE9B-C952-4BF9-BBD8-F1B5DB6EB551}" type="datetimeFigureOut">
              <a:rPr lang="en-US" smtClean="0"/>
              <a:t>11/4/2019</a:t>
            </a:fld>
            <a:endParaRPr lang="en-US"/>
          </a:p>
        </p:txBody>
      </p:sp>
      <p:sp>
        <p:nvSpPr>
          <p:cNvPr id="8" name="Footer Placeholder 7">
            <a:extLst>
              <a:ext uri="{FF2B5EF4-FFF2-40B4-BE49-F238E27FC236}">
                <a16:creationId xmlns:a16="http://schemas.microsoft.com/office/drawing/2014/main" id="{1F663A9A-8B2E-4978-8496-816B49F3CE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8EEAE5-B5E0-4813-8F44-7DBCDA1DEFC9}"/>
              </a:ext>
            </a:extLst>
          </p:cNvPr>
          <p:cNvSpPr>
            <a:spLocks noGrp="1"/>
          </p:cNvSpPr>
          <p:nvPr>
            <p:ph type="sldNum" sz="quarter" idx="12"/>
          </p:nvPr>
        </p:nvSpPr>
        <p:spPr/>
        <p:txBody>
          <a:bodyPr/>
          <a:lstStyle/>
          <a:p>
            <a:fld id="{01BC3D45-7877-4609-90CF-ADB3D99E3DD1}" type="slidenum">
              <a:rPr lang="en-US" smtClean="0"/>
              <a:t>‹#›</a:t>
            </a:fld>
            <a:endParaRPr lang="en-US"/>
          </a:p>
        </p:txBody>
      </p:sp>
    </p:spTree>
    <p:extLst>
      <p:ext uri="{BB962C8B-B14F-4D97-AF65-F5344CB8AC3E}">
        <p14:creationId xmlns:p14="http://schemas.microsoft.com/office/powerpoint/2010/main" val="234165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7E8D-93E4-46A4-A82B-534D1A7684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5066A-4837-4178-B895-13BD7A586136}"/>
              </a:ext>
            </a:extLst>
          </p:cNvPr>
          <p:cNvSpPr>
            <a:spLocks noGrp="1"/>
          </p:cNvSpPr>
          <p:nvPr>
            <p:ph type="dt" sz="half" idx="10"/>
          </p:nvPr>
        </p:nvSpPr>
        <p:spPr/>
        <p:txBody>
          <a:bodyPr/>
          <a:lstStyle/>
          <a:p>
            <a:fld id="{0AE8FE9B-C952-4BF9-BBD8-F1B5DB6EB551}" type="datetimeFigureOut">
              <a:rPr lang="en-US" smtClean="0"/>
              <a:t>11/4/2019</a:t>
            </a:fld>
            <a:endParaRPr lang="en-US"/>
          </a:p>
        </p:txBody>
      </p:sp>
      <p:sp>
        <p:nvSpPr>
          <p:cNvPr id="4" name="Footer Placeholder 3">
            <a:extLst>
              <a:ext uri="{FF2B5EF4-FFF2-40B4-BE49-F238E27FC236}">
                <a16:creationId xmlns:a16="http://schemas.microsoft.com/office/drawing/2014/main" id="{6087B14C-453D-4ADD-86F1-15126E2EAE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DE87B5-40C8-464B-81EA-FD3437FDA69F}"/>
              </a:ext>
            </a:extLst>
          </p:cNvPr>
          <p:cNvSpPr>
            <a:spLocks noGrp="1"/>
          </p:cNvSpPr>
          <p:nvPr>
            <p:ph type="sldNum" sz="quarter" idx="12"/>
          </p:nvPr>
        </p:nvSpPr>
        <p:spPr/>
        <p:txBody>
          <a:bodyPr/>
          <a:lstStyle/>
          <a:p>
            <a:fld id="{01BC3D45-7877-4609-90CF-ADB3D99E3DD1}" type="slidenum">
              <a:rPr lang="en-US" smtClean="0"/>
              <a:t>‹#›</a:t>
            </a:fld>
            <a:endParaRPr lang="en-US"/>
          </a:p>
        </p:txBody>
      </p:sp>
    </p:spTree>
    <p:extLst>
      <p:ext uri="{BB962C8B-B14F-4D97-AF65-F5344CB8AC3E}">
        <p14:creationId xmlns:p14="http://schemas.microsoft.com/office/powerpoint/2010/main" val="319425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5E628-61F1-4999-9545-7012A40337AD}"/>
              </a:ext>
            </a:extLst>
          </p:cNvPr>
          <p:cNvSpPr>
            <a:spLocks noGrp="1"/>
          </p:cNvSpPr>
          <p:nvPr>
            <p:ph type="dt" sz="half" idx="10"/>
          </p:nvPr>
        </p:nvSpPr>
        <p:spPr/>
        <p:txBody>
          <a:bodyPr/>
          <a:lstStyle/>
          <a:p>
            <a:fld id="{0AE8FE9B-C952-4BF9-BBD8-F1B5DB6EB551}" type="datetimeFigureOut">
              <a:rPr lang="en-US" smtClean="0"/>
              <a:t>11/4/2019</a:t>
            </a:fld>
            <a:endParaRPr lang="en-US"/>
          </a:p>
        </p:txBody>
      </p:sp>
      <p:sp>
        <p:nvSpPr>
          <p:cNvPr id="3" name="Footer Placeholder 2">
            <a:extLst>
              <a:ext uri="{FF2B5EF4-FFF2-40B4-BE49-F238E27FC236}">
                <a16:creationId xmlns:a16="http://schemas.microsoft.com/office/drawing/2014/main" id="{936B1A0C-0821-4E1B-9F29-C2E1D81BFB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29DDE7-5FF6-47F5-8357-4DD418400573}"/>
              </a:ext>
            </a:extLst>
          </p:cNvPr>
          <p:cNvSpPr>
            <a:spLocks noGrp="1"/>
          </p:cNvSpPr>
          <p:nvPr>
            <p:ph type="sldNum" sz="quarter" idx="12"/>
          </p:nvPr>
        </p:nvSpPr>
        <p:spPr/>
        <p:txBody>
          <a:bodyPr/>
          <a:lstStyle/>
          <a:p>
            <a:fld id="{01BC3D45-7877-4609-90CF-ADB3D99E3DD1}" type="slidenum">
              <a:rPr lang="en-US" smtClean="0"/>
              <a:t>‹#›</a:t>
            </a:fld>
            <a:endParaRPr lang="en-US"/>
          </a:p>
        </p:txBody>
      </p:sp>
    </p:spTree>
    <p:extLst>
      <p:ext uri="{BB962C8B-B14F-4D97-AF65-F5344CB8AC3E}">
        <p14:creationId xmlns:p14="http://schemas.microsoft.com/office/powerpoint/2010/main" val="2230384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EA7C-FFF8-454C-9F5A-4A0718A63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6170F3-5B13-4E55-9487-0081D7FDFC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6D4F14-9752-40F0-B862-B0EE33C30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D343F-F68D-428D-BEE1-89D2C3E95453}"/>
              </a:ext>
            </a:extLst>
          </p:cNvPr>
          <p:cNvSpPr>
            <a:spLocks noGrp="1"/>
          </p:cNvSpPr>
          <p:nvPr>
            <p:ph type="dt" sz="half" idx="10"/>
          </p:nvPr>
        </p:nvSpPr>
        <p:spPr/>
        <p:txBody>
          <a:bodyPr/>
          <a:lstStyle/>
          <a:p>
            <a:fld id="{0AE8FE9B-C952-4BF9-BBD8-F1B5DB6EB551}" type="datetimeFigureOut">
              <a:rPr lang="en-US" smtClean="0"/>
              <a:t>11/4/2019</a:t>
            </a:fld>
            <a:endParaRPr lang="en-US"/>
          </a:p>
        </p:txBody>
      </p:sp>
      <p:sp>
        <p:nvSpPr>
          <p:cNvPr id="6" name="Footer Placeholder 5">
            <a:extLst>
              <a:ext uri="{FF2B5EF4-FFF2-40B4-BE49-F238E27FC236}">
                <a16:creationId xmlns:a16="http://schemas.microsoft.com/office/drawing/2014/main" id="{E66E499F-0A88-45BB-972C-359292B97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BA0D5-742A-488B-9FB0-55DA5AA51E9E}"/>
              </a:ext>
            </a:extLst>
          </p:cNvPr>
          <p:cNvSpPr>
            <a:spLocks noGrp="1"/>
          </p:cNvSpPr>
          <p:nvPr>
            <p:ph type="sldNum" sz="quarter" idx="12"/>
          </p:nvPr>
        </p:nvSpPr>
        <p:spPr/>
        <p:txBody>
          <a:bodyPr/>
          <a:lstStyle/>
          <a:p>
            <a:fld id="{01BC3D45-7877-4609-90CF-ADB3D99E3DD1}" type="slidenum">
              <a:rPr lang="en-US" smtClean="0"/>
              <a:t>‹#›</a:t>
            </a:fld>
            <a:endParaRPr lang="en-US"/>
          </a:p>
        </p:txBody>
      </p:sp>
    </p:spTree>
    <p:extLst>
      <p:ext uri="{BB962C8B-B14F-4D97-AF65-F5344CB8AC3E}">
        <p14:creationId xmlns:p14="http://schemas.microsoft.com/office/powerpoint/2010/main" val="99946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C0F6-1543-4D71-819A-AB61B9356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470B05-2D4F-402A-AE14-5C92A10AC8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707D1B-94C3-4E9B-8E6B-7D903FE6A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183E2D-2910-43D7-9FA1-82B13667A2CE}"/>
              </a:ext>
            </a:extLst>
          </p:cNvPr>
          <p:cNvSpPr>
            <a:spLocks noGrp="1"/>
          </p:cNvSpPr>
          <p:nvPr>
            <p:ph type="dt" sz="half" idx="10"/>
          </p:nvPr>
        </p:nvSpPr>
        <p:spPr/>
        <p:txBody>
          <a:bodyPr/>
          <a:lstStyle/>
          <a:p>
            <a:fld id="{0AE8FE9B-C952-4BF9-BBD8-F1B5DB6EB551}" type="datetimeFigureOut">
              <a:rPr lang="en-US" smtClean="0"/>
              <a:t>11/4/2019</a:t>
            </a:fld>
            <a:endParaRPr lang="en-US"/>
          </a:p>
        </p:txBody>
      </p:sp>
      <p:sp>
        <p:nvSpPr>
          <p:cNvPr id="6" name="Footer Placeholder 5">
            <a:extLst>
              <a:ext uri="{FF2B5EF4-FFF2-40B4-BE49-F238E27FC236}">
                <a16:creationId xmlns:a16="http://schemas.microsoft.com/office/drawing/2014/main" id="{FA111FDD-42B4-45D2-8213-F0E4F266F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AF8A4-EE52-43EF-AFC3-6C3ADD11138A}"/>
              </a:ext>
            </a:extLst>
          </p:cNvPr>
          <p:cNvSpPr>
            <a:spLocks noGrp="1"/>
          </p:cNvSpPr>
          <p:nvPr>
            <p:ph type="sldNum" sz="quarter" idx="12"/>
          </p:nvPr>
        </p:nvSpPr>
        <p:spPr/>
        <p:txBody>
          <a:bodyPr/>
          <a:lstStyle/>
          <a:p>
            <a:fld id="{01BC3D45-7877-4609-90CF-ADB3D99E3DD1}" type="slidenum">
              <a:rPr lang="en-US" smtClean="0"/>
              <a:t>‹#›</a:t>
            </a:fld>
            <a:endParaRPr lang="en-US"/>
          </a:p>
        </p:txBody>
      </p:sp>
    </p:spTree>
    <p:extLst>
      <p:ext uri="{BB962C8B-B14F-4D97-AF65-F5344CB8AC3E}">
        <p14:creationId xmlns:p14="http://schemas.microsoft.com/office/powerpoint/2010/main" val="239144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2A134-B9FE-440C-A2C7-A9572F4E3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C0CA27-3CFA-43ED-8605-ED5642829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85E02-DE54-4858-B810-1EF37B56D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8FE9B-C952-4BF9-BBD8-F1B5DB6EB551}" type="datetimeFigureOut">
              <a:rPr lang="en-US" smtClean="0"/>
              <a:t>11/4/2019</a:t>
            </a:fld>
            <a:endParaRPr lang="en-US"/>
          </a:p>
        </p:txBody>
      </p:sp>
      <p:sp>
        <p:nvSpPr>
          <p:cNvPr id="5" name="Footer Placeholder 4">
            <a:extLst>
              <a:ext uri="{FF2B5EF4-FFF2-40B4-BE49-F238E27FC236}">
                <a16:creationId xmlns:a16="http://schemas.microsoft.com/office/drawing/2014/main" id="{E89D1514-A199-4644-9FE7-13EEE721E1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B09D27-8400-4522-B427-7EA0ACE9C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C3D45-7877-4609-90CF-ADB3D99E3DD1}" type="slidenum">
              <a:rPr lang="en-US" smtClean="0"/>
              <a:t>‹#›</a:t>
            </a:fld>
            <a:endParaRPr lang="en-US"/>
          </a:p>
        </p:txBody>
      </p:sp>
    </p:spTree>
    <p:extLst>
      <p:ext uri="{BB962C8B-B14F-4D97-AF65-F5344CB8AC3E}">
        <p14:creationId xmlns:p14="http://schemas.microsoft.com/office/powerpoint/2010/main" val="4158743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customXml" Target="../ink/ink2.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customXml" Target="../ink/ink1.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customXml" Target="../ink/ink3.xml"/><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3.png"/><Relationship Id="rId7" Type="http://schemas.openxmlformats.org/officeDocument/2006/relationships/image" Target="NULL"/><Relationship Id="rId12"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customXml" Target="../ink/ink5.xml"/><Relationship Id="rId11" Type="http://schemas.openxmlformats.org/officeDocument/2006/relationships/customXml" Target="../ink/ink8.xml"/><Relationship Id="rId5" Type="http://schemas.openxmlformats.org/officeDocument/2006/relationships/image" Target="NULL"/><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NUL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hyperlink" Target="https://scikit-learn.org/stable/user_guide.html" TargetMode="External"/><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customXml" Target="../ink/ink9.xml"/><Relationship Id="rId5" Type="http://schemas.openxmlformats.org/officeDocument/2006/relationships/image" Target="../media/image12.sv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3.png"/><Relationship Id="rId7" Type="http://schemas.openxmlformats.org/officeDocument/2006/relationships/image" Target="NULL"/><Relationship Id="rId12"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customXml" Target="../ink/ink11.xml"/><Relationship Id="rId11" Type="http://schemas.openxmlformats.org/officeDocument/2006/relationships/customXml" Target="../ink/ink14.xml"/><Relationship Id="rId5" Type="http://schemas.openxmlformats.org/officeDocument/2006/relationships/image" Target="NULL"/><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NULL"/></Relationships>
</file>

<file path=ppt/slides/_rels/slide2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customXml" Target="../ink/ink19.xml"/><Relationship Id="rId3" Type="http://schemas.openxmlformats.org/officeDocument/2006/relationships/image" Target="../media/image11.png"/><Relationship Id="rId7" Type="http://schemas.openxmlformats.org/officeDocument/2006/relationships/customXml" Target="../ink/ink16.xml"/><Relationship Id="rId12" Type="http://schemas.openxmlformats.org/officeDocument/2006/relationships/image" Target="../media/image32.png"/><Relationship Id="rId2" Type="http://schemas.openxmlformats.org/officeDocument/2006/relationships/notesSlide" Target="../notesSlides/notesSlide23.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customXml" Target="../ink/ink18.xml"/><Relationship Id="rId5" Type="http://schemas.openxmlformats.org/officeDocument/2006/relationships/customXml" Target="../ink/ink15.xml"/><Relationship Id="rId15" Type="http://schemas.openxmlformats.org/officeDocument/2006/relationships/customXml" Target="../ink/ink20.xml"/><Relationship Id="rId10" Type="http://schemas.openxmlformats.org/officeDocument/2006/relationships/image" Target="../media/image31.png"/><Relationship Id="rId4" Type="http://schemas.openxmlformats.org/officeDocument/2006/relationships/image" Target="../media/image12.svg"/><Relationship Id="rId9" Type="http://schemas.openxmlformats.org/officeDocument/2006/relationships/customXml" Target="../ink/ink17.xml"/><Relationship Id="rId1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6.png"/><Relationship Id="rId7"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3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emf"/><Relationship Id="rId7" Type="http://schemas.microsoft.com/office/2007/relationships/hdphoto" Target="../media/hdphoto1.wdp"/><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svg"/><Relationship Id="rId10" Type="http://schemas.microsoft.com/office/2007/relationships/hdphoto" Target="../media/hdphoto2.wdp"/><Relationship Id="rId4" Type="http://schemas.openxmlformats.org/officeDocument/2006/relationships/image" Target="../media/image38.png"/><Relationship Id="rId9"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4BDA5C14-7AEF-432C-A48F-DF1D71238698}"/>
              </a:ext>
            </a:extLst>
          </p:cNvPr>
          <p:cNvSpPr>
            <a:spLocks noGrp="1"/>
          </p:cNvSpPr>
          <p:nvPr>
            <p:ph type="subTitle" idx="1"/>
          </p:nvPr>
        </p:nvSpPr>
        <p:spPr>
          <a:xfrm>
            <a:off x="1524000" y="4495800"/>
            <a:ext cx="9144000" cy="762000"/>
          </a:xfrm>
        </p:spPr>
        <p:txBody>
          <a:bodyPr>
            <a:normAutofit/>
          </a:bodyPr>
          <a:lstStyle/>
          <a:p>
            <a:r>
              <a:rPr lang="en-US" sz="1800"/>
              <a:t>An Overview of Machine Learning</a:t>
            </a: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A543AB-676E-4441-9AA1-D835E3777BA8}"/>
              </a:ext>
            </a:extLst>
          </p:cNvPr>
          <p:cNvSpPr>
            <a:spLocks noGrp="1"/>
          </p:cNvSpPr>
          <p:nvPr>
            <p:ph type="ctrTitle"/>
          </p:nvPr>
        </p:nvSpPr>
        <p:spPr>
          <a:xfrm>
            <a:off x="1524000" y="2776538"/>
            <a:ext cx="9144000" cy="1381188"/>
          </a:xfrm>
        </p:spPr>
        <p:txBody>
          <a:bodyPr anchor="ctr">
            <a:normAutofit/>
          </a:bodyPr>
          <a:lstStyle/>
          <a:p>
            <a:r>
              <a:rPr lang="en-US" sz="4000">
                <a:solidFill>
                  <a:schemeClr val="bg2"/>
                </a:solidFill>
              </a:rPr>
              <a:t>Cloud Scale Machine Learning</a:t>
            </a:r>
          </a:p>
        </p:txBody>
      </p:sp>
      <p:sp>
        <p:nvSpPr>
          <p:cNvPr id="4" name="TextBox 3">
            <a:extLst>
              <a:ext uri="{FF2B5EF4-FFF2-40B4-BE49-F238E27FC236}">
                <a16:creationId xmlns:a16="http://schemas.microsoft.com/office/drawing/2014/main" id="{54846B20-7D3E-4F5A-90FC-E87B0B216B6C}"/>
              </a:ext>
            </a:extLst>
          </p:cNvPr>
          <p:cNvSpPr txBox="1"/>
          <p:nvPr/>
        </p:nvSpPr>
        <p:spPr>
          <a:xfrm>
            <a:off x="289774" y="5698260"/>
            <a:ext cx="4720322" cy="923330"/>
          </a:xfrm>
          <a:prstGeom prst="rect">
            <a:avLst/>
          </a:prstGeom>
          <a:noFill/>
        </p:spPr>
        <p:txBody>
          <a:bodyPr wrap="square" rtlCol="0">
            <a:spAutoFit/>
          </a:bodyPr>
          <a:lstStyle/>
          <a:p>
            <a:r>
              <a:rPr lang="en-US" dirty="0"/>
              <a:t>Cassie Breviu</a:t>
            </a:r>
          </a:p>
          <a:p>
            <a:r>
              <a:rPr lang="en-US" dirty="0"/>
              <a:t>Cloud Developer Advocate @ Microsoft</a:t>
            </a:r>
          </a:p>
          <a:p>
            <a:r>
              <a:rPr lang="en-US" dirty="0"/>
              <a:t>@</a:t>
            </a:r>
            <a:r>
              <a:rPr lang="en-US" dirty="0" err="1"/>
              <a:t>cassieview</a:t>
            </a:r>
            <a:endParaRPr lang="en-US" dirty="0"/>
          </a:p>
        </p:txBody>
      </p:sp>
    </p:spTree>
    <p:extLst>
      <p:ext uri="{BB962C8B-B14F-4D97-AF65-F5344CB8AC3E}">
        <p14:creationId xmlns:p14="http://schemas.microsoft.com/office/powerpoint/2010/main" val="39550418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9BA3-63C0-8041-A75A-851ABE1C3CDF}"/>
              </a:ext>
            </a:extLst>
          </p:cNvPr>
          <p:cNvSpPr>
            <a:spLocks noGrp="1"/>
          </p:cNvSpPr>
          <p:nvPr>
            <p:ph type="title"/>
          </p:nvPr>
        </p:nvSpPr>
        <p:spPr/>
        <p:txBody>
          <a:bodyPr/>
          <a:lstStyle/>
          <a:p>
            <a:r>
              <a:rPr lang="en-US"/>
              <a:t>Machine Learning</a:t>
            </a:r>
          </a:p>
        </p:txBody>
      </p:sp>
      <p:sp>
        <p:nvSpPr>
          <p:cNvPr id="4" name="Rectangle 3">
            <a:extLst>
              <a:ext uri="{FF2B5EF4-FFF2-40B4-BE49-F238E27FC236}">
                <a16:creationId xmlns:a16="http://schemas.microsoft.com/office/drawing/2014/main" id="{DC27C7A6-16AA-8B48-BAEC-11E129E10BD3}"/>
              </a:ext>
            </a:extLst>
          </p:cNvPr>
          <p:cNvSpPr/>
          <p:nvPr/>
        </p:nvSpPr>
        <p:spPr bwMode="auto">
          <a:xfrm>
            <a:off x="1610848" y="1816449"/>
            <a:ext cx="3875348" cy="1996959"/>
          </a:xfrm>
          <a:prstGeom prst="rect">
            <a:avLst/>
          </a:prstGeom>
          <a:solidFill>
            <a:schemeClr val="accent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Arrow Connector 5">
            <a:extLst>
              <a:ext uri="{FF2B5EF4-FFF2-40B4-BE49-F238E27FC236}">
                <a16:creationId xmlns:a16="http://schemas.microsoft.com/office/drawing/2014/main" id="{888CBF8A-8F01-5341-8AF6-10DEADC82E43}"/>
              </a:ext>
            </a:extLst>
          </p:cNvPr>
          <p:cNvCxnSpPr>
            <a:cxnSpLocks/>
          </p:cNvCxnSpPr>
          <p:nvPr/>
        </p:nvCxnSpPr>
        <p:spPr>
          <a:xfrm>
            <a:off x="471780" y="2448127"/>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31EF427-E3BD-C44C-B752-CCF004BD7261}"/>
              </a:ext>
            </a:extLst>
          </p:cNvPr>
          <p:cNvCxnSpPr>
            <a:cxnSpLocks/>
          </p:cNvCxnSpPr>
          <p:nvPr/>
        </p:nvCxnSpPr>
        <p:spPr>
          <a:xfrm>
            <a:off x="471780" y="3288725"/>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0D9E70-E7C6-1F44-9C10-616F01987B8F}"/>
              </a:ext>
            </a:extLst>
          </p:cNvPr>
          <p:cNvCxnSpPr>
            <a:cxnSpLocks/>
          </p:cNvCxnSpPr>
          <p:nvPr/>
        </p:nvCxnSpPr>
        <p:spPr>
          <a:xfrm>
            <a:off x="5486196" y="3537443"/>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776A28B-D519-354A-B146-97D09E86A87F}"/>
              </a:ext>
            </a:extLst>
          </p:cNvPr>
          <p:cNvSpPr/>
          <p:nvPr/>
        </p:nvSpPr>
        <p:spPr bwMode="auto">
          <a:xfrm>
            <a:off x="6625264" y="2910283"/>
            <a:ext cx="3875348" cy="1996959"/>
          </a:xfrm>
          <a:prstGeom prst="rect">
            <a:avLst/>
          </a:prstGeom>
          <a:solidFill>
            <a:schemeClr val="accent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Arrow Connector 14">
            <a:extLst>
              <a:ext uri="{FF2B5EF4-FFF2-40B4-BE49-F238E27FC236}">
                <a16:creationId xmlns:a16="http://schemas.microsoft.com/office/drawing/2014/main" id="{7DFC331B-D7A6-0D48-96ED-0793A599223A}"/>
              </a:ext>
            </a:extLst>
          </p:cNvPr>
          <p:cNvCxnSpPr>
            <a:cxnSpLocks/>
          </p:cNvCxnSpPr>
          <p:nvPr/>
        </p:nvCxnSpPr>
        <p:spPr>
          <a:xfrm>
            <a:off x="5486196" y="4382560"/>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E5B628-5346-A540-A3A1-09E22F661DD0}"/>
              </a:ext>
            </a:extLst>
          </p:cNvPr>
          <p:cNvCxnSpPr>
            <a:cxnSpLocks/>
          </p:cNvCxnSpPr>
          <p:nvPr/>
        </p:nvCxnSpPr>
        <p:spPr>
          <a:xfrm>
            <a:off x="10500612" y="3907487"/>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BC317A9-0FD5-C648-AB15-D018A0949F8E}"/>
              </a:ext>
            </a:extLst>
          </p:cNvPr>
          <p:cNvSpPr txBox="1"/>
          <p:nvPr/>
        </p:nvSpPr>
        <p:spPr>
          <a:xfrm>
            <a:off x="10587771" y="3478207"/>
            <a:ext cx="1333240" cy="307777"/>
          </a:xfrm>
          <a:prstGeom prst="rect">
            <a:avLst/>
          </a:prstGeom>
          <a:noFill/>
        </p:spPr>
        <p:txBody>
          <a:bodyPr wrap="square" lIns="0" tIns="0" rIns="0" bIns="0" rtlCol="0">
            <a:spAutoFit/>
          </a:bodyPr>
          <a:lstStyle/>
          <a:p>
            <a:pPr algn="l"/>
            <a:r>
              <a:rPr lang="en-US" sz="2000"/>
              <a:t>Predictions</a:t>
            </a:r>
          </a:p>
        </p:txBody>
      </p:sp>
      <p:sp>
        <p:nvSpPr>
          <p:cNvPr id="18" name="TextBox 17">
            <a:extLst>
              <a:ext uri="{FF2B5EF4-FFF2-40B4-BE49-F238E27FC236}">
                <a16:creationId xmlns:a16="http://schemas.microsoft.com/office/drawing/2014/main" id="{905D89AC-6CF9-9945-AE89-0F44DA3BDAB7}"/>
              </a:ext>
            </a:extLst>
          </p:cNvPr>
          <p:cNvSpPr txBox="1"/>
          <p:nvPr/>
        </p:nvSpPr>
        <p:spPr>
          <a:xfrm>
            <a:off x="5566737" y="4035537"/>
            <a:ext cx="687524" cy="307777"/>
          </a:xfrm>
          <a:prstGeom prst="rect">
            <a:avLst/>
          </a:prstGeom>
          <a:noFill/>
        </p:spPr>
        <p:txBody>
          <a:bodyPr wrap="square" lIns="0" tIns="0" rIns="0" bIns="0" rtlCol="0">
            <a:spAutoFit/>
          </a:bodyPr>
          <a:lstStyle/>
          <a:p>
            <a:pPr algn="ctr"/>
            <a:r>
              <a:rPr lang="en-US" sz="2000"/>
              <a:t>Data</a:t>
            </a:r>
          </a:p>
        </p:txBody>
      </p:sp>
      <p:sp>
        <p:nvSpPr>
          <p:cNvPr id="20" name="TextBox 19">
            <a:extLst>
              <a:ext uri="{FF2B5EF4-FFF2-40B4-BE49-F238E27FC236}">
                <a16:creationId xmlns:a16="http://schemas.microsoft.com/office/drawing/2014/main" id="{CB7D884F-F52A-6F41-B0FB-0B056995D9E3}"/>
              </a:ext>
            </a:extLst>
          </p:cNvPr>
          <p:cNvSpPr txBox="1"/>
          <p:nvPr/>
        </p:nvSpPr>
        <p:spPr>
          <a:xfrm>
            <a:off x="5573355" y="3182350"/>
            <a:ext cx="851989" cy="307777"/>
          </a:xfrm>
          <a:prstGeom prst="rect">
            <a:avLst/>
          </a:prstGeom>
          <a:noFill/>
        </p:spPr>
        <p:txBody>
          <a:bodyPr wrap="square" lIns="0" tIns="0" rIns="0" bIns="0" rtlCol="0">
            <a:spAutoFit/>
          </a:bodyPr>
          <a:lstStyle/>
          <a:p>
            <a:pPr algn="l"/>
            <a:r>
              <a:rPr lang="en-US" sz="2000"/>
              <a:t>Model</a:t>
            </a:r>
          </a:p>
        </p:txBody>
      </p:sp>
      <p:sp>
        <p:nvSpPr>
          <p:cNvPr id="21" name="TextBox 20">
            <a:extLst>
              <a:ext uri="{FF2B5EF4-FFF2-40B4-BE49-F238E27FC236}">
                <a16:creationId xmlns:a16="http://schemas.microsoft.com/office/drawing/2014/main" id="{34258229-E76A-A84C-9868-E0BC690DCC87}"/>
              </a:ext>
            </a:extLst>
          </p:cNvPr>
          <p:cNvSpPr txBox="1"/>
          <p:nvPr/>
        </p:nvSpPr>
        <p:spPr>
          <a:xfrm>
            <a:off x="471779" y="2941702"/>
            <a:ext cx="768066" cy="307777"/>
          </a:xfrm>
          <a:prstGeom prst="rect">
            <a:avLst/>
          </a:prstGeom>
          <a:noFill/>
        </p:spPr>
        <p:txBody>
          <a:bodyPr wrap="square" lIns="0" tIns="0" rIns="0" bIns="0" rtlCol="0">
            <a:spAutoFit/>
          </a:bodyPr>
          <a:lstStyle/>
          <a:p>
            <a:pPr algn="ctr"/>
            <a:r>
              <a:rPr lang="en-US" sz="2000"/>
              <a:t>Data</a:t>
            </a:r>
          </a:p>
        </p:txBody>
      </p:sp>
      <p:sp>
        <p:nvSpPr>
          <p:cNvPr id="22" name="TextBox 21">
            <a:extLst>
              <a:ext uri="{FF2B5EF4-FFF2-40B4-BE49-F238E27FC236}">
                <a16:creationId xmlns:a16="http://schemas.microsoft.com/office/drawing/2014/main" id="{AAA91998-0ED2-884C-85DA-7B728F84F6CD}"/>
              </a:ext>
            </a:extLst>
          </p:cNvPr>
          <p:cNvSpPr txBox="1"/>
          <p:nvPr/>
        </p:nvSpPr>
        <p:spPr>
          <a:xfrm>
            <a:off x="286278" y="2109243"/>
            <a:ext cx="1139067" cy="307777"/>
          </a:xfrm>
          <a:prstGeom prst="rect">
            <a:avLst/>
          </a:prstGeom>
          <a:noFill/>
        </p:spPr>
        <p:txBody>
          <a:bodyPr wrap="square" lIns="0" tIns="0" rIns="0" bIns="0" rtlCol="0">
            <a:spAutoFit/>
          </a:bodyPr>
          <a:lstStyle/>
          <a:p>
            <a:pPr algn="ctr"/>
            <a:r>
              <a:rPr lang="en-US" sz="2000"/>
              <a:t>Answers</a:t>
            </a:r>
          </a:p>
        </p:txBody>
      </p:sp>
    </p:spTree>
    <p:extLst>
      <p:ext uri="{BB962C8B-B14F-4D97-AF65-F5344CB8AC3E}">
        <p14:creationId xmlns:p14="http://schemas.microsoft.com/office/powerpoint/2010/main" val="25895612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91FE-1655-4E6A-B843-06DDD352AC6D}"/>
              </a:ext>
            </a:extLst>
          </p:cNvPr>
          <p:cNvSpPr>
            <a:spLocks noGrp="1"/>
          </p:cNvSpPr>
          <p:nvPr>
            <p:ph type="title"/>
          </p:nvPr>
        </p:nvSpPr>
        <p:spPr>
          <a:xfrm>
            <a:off x="838200" y="713232"/>
            <a:ext cx="3374136" cy="5504688"/>
          </a:xfrm>
        </p:spPr>
        <p:txBody>
          <a:bodyPr>
            <a:normAutofit/>
          </a:bodyPr>
          <a:lstStyle/>
          <a:p>
            <a:r>
              <a:rPr lang="en-US" sz="4400"/>
              <a:t>machine learning</a:t>
            </a:r>
          </a:p>
        </p:txBody>
      </p:sp>
      <p:graphicFrame>
        <p:nvGraphicFramePr>
          <p:cNvPr id="5" name="Content Placeholder 2">
            <a:extLst>
              <a:ext uri="{FF2B5EF4-FFF2-40B4-BE49-F238E27FC236}">
                <a16:creationId xmlns:a16="http://schemas.microsoft.com/office/drawing/2014/main" id="{B1B54C08-7F41-467E-AC8F-BDC78AC1117C}"/>
              </a:ext>
            </a:extLst>
          </p:cNvPr>
          <p:cNvGraphicFramePr>
            <a:graphicFrameLocks noGrp="1"/>
          </p:cNvGraphicFramePr>
          <p:nvPr>
            <p:ph idx="1"/>
            <p:extLst>
              <p:ext uri="{D42A27DB-BD31-4B8C-83A1-F6EECF244321}">
                <p14:modId xmlns:p14="http://schemas.microsoft.com/office/powerpoint/2010/main" val="4281490034"/>
              </p:ext>
            </p:extLst>
          </p:nvPr>
        </p:nvGraphicFramePr>
        <p:xfrm>
          <a:off x="5093208" y="71323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338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B96273-5A46-4E0C-9148-C47AA3EF5DB4}"/>
              </a:ext>
            </a:extLst>
          </p:cNvPr>
          <p:cNvSpPr>
            <a:spLocks noGrp="1"/>
          </p:cNvSpPr>
          <p:nvPr>
            <p:ph type="body" sz="quarter" idx="13"/>
          </p:nvPr>
        </p:nvSpPr>
        <p:spPr/>
        <p:txBody>
          <a:bodyPr>
            <a:normAutofit fontScale="92500" lnSpcReduction="10000"/>
          </a:bodyPr>
          <a:lstStyle/>
          <a:p>
            <a:r>
              <a:rPr lang="en-US" dirty="0"/>
              <a:t>Regression: how much / how many</a:t>
            </a:r>
          </a:p>
        </p:txBody>
      </p:sp>
      <p:sp>
        <p:nvSpPr>
          <p:cNvPr id="3" name="Title 2">
            <a:extLst>
              <a:ext uri="{FF2B5EF4-FFF2-40B4-BE49-F238E27FC236}">
                <a16:creationId xmlns:a16="http://schemas.microsoft.com/office/drawing/2014/main" id="{871E054A-61FC-4B53-9EB0-8F75E17799A6}"/>
              </a:ext>
            </a:extLst>
          </p:cNvPr>
          <p:cNvSpPr>
            <a:spLocks noGrp="1"/>
          </p:cNvSpPr>
          <p:nvPr>
            <p:ph type="title"/>
          </p:nvPr>
        </p:nvSpPr>
        <p:spPr/>
        <p:txBody>
          <a:bodyPr/>
          <a:lstStyle/>
          <a:p>
            <a:r>
              <a:rPr lang="en-US" dirty="0"/>
              <a:t>When should you use machine learning?</a:t>
            </a:r>
          </a:p>
        </p:txBody>
      </p:sp>
      <p:sp>
        <p:nvSpPr>
          <p:cNvPr id="4" name="Text Placeholder 3">
            <a:extLst>
              <a:ext uri="{FF2B5EF4-FFF2-40B4-BE49-F238E27FC236}">
                <a16:creationId xmlns:a16="http://schemas.microsoft.com/office/drawing/2014/main" id="{F13C795B-290A-4EF4-BB5A-9AF1863DBD80}"/>
              </a:ext>
            </a:extLst>
          </p:cNvPr>
          <p:cNvSpPr>
            <a:spLocks noGrp="1"/>
          </p:cNvSpPr>
          <p:nvPr>
            <p:ph type="body" sz="quarter" idx="20"/>
          </p:nvPr>
        </p:nvSpPr>
        <p:spPr/>
        <p:txBody>
          <a:bodyPr>
            <a:normAutofit fontScale="92500" lnSpcReduction="10000"/>
          </a:bodyPr>
          <a:lstStyle/>
          <a:p>
            <a:r>
              <a:rPr lang="en-US" dirty="0"/>
              <a:t>Classification: which class does it belong to?</a:t>
            </a:r>
          </a:p>
        </p:txBody>
      </p:sp>
      <p:sp>
        <p:nvSpPr>
          <p:cNvPr id="5" name="Text Placeholder 4">
            <a:extLst>
              <a:ext uri="{FF2B5EF4-FFF2-40B4-BE49-F238E27FC236}">
                <a16:creationId xmlns:a16="http://schemas.microsoft.com/office/drawing/2014/main" id="{D0E4AFDB-B31C-4E67-8580-559ED5B90167}"/>
              </a:ext>
            </a:extLst>
          </p:cNvPr>
          <p:cNvSpPr>
            <a:spLocks noGrp="1"/>
          </p:cNvSpPr>
          <p:nvPr>
            <p:ph type="body" sz="quarter" idx="22"/>
          </p:nvPr>
        </p:nvSpPr>
        <p:spPr>
          <a:xfrm>
            <a:off x="2173694" y="3368582"/>
            <a:ext cx="9419208" cy="861774"/>
          </a:xfrm>
        </p:spPr>
        <p:txBody>
          <a:bodyPr/>
          <a:lstStyle/>
          <a:p>
            <a:r>
              <a:rPr lang="en-US" dirty="0"/>
              <a:t>Clustering: are there different groups? which does it belong to?</a:t>
            </a:r>
          </a:p>
        </p:txBody>
      </p:sp>
      <p:sp>
        <p:nvSpPr>
          <p:cNvPr id="6" name="Text Placeholder 5">
            <a:extLst>
              <a:ext uri="{FF2B5EF4-FFF2-40B4-BE49-F238E27FC236}">
                <a16:creationId xmlns:a16="http://schemas.microsoft.com/office/drawing/2014/main" id="{BFE45886-5AA1-4F72-8987-DC5FA99A9828}"/>
              </a:ext>
            </a:extLst>
          </p:cNvPr>
          <p:cNvSpPr>
            <a:spLocks noGrp="1"/>
          </p:cNvSpPr>
          <p:nvPr>
            <p:ph type="body" sz="quarter" idx="24"/>
          </p:nvPr>
        </p:nvSpPr>
        <p:spPr/>
        <p:txBody>
          <a:bodyPr>
            <a:normAutofit fontScale="92500" lnSpcReduction="10000"/>
          </a:bodyPr>
          <a:lstStyle/>
          <a:p>
            <a:r>
              <a:rPr lang="en-US" dirty="0"/>
              <a:t>Anomaly Detection: is this weird?</a:t>
            </a:r>
          </a:p>
        </p:txBody>
      </p:sp>
      <p:sp>
        <p:nvSpPr>
          <p:cNvPr id="7" name="Text Placeholder 6">
            <a:extLst>
              <a:ext uri="{FF2B5EF4-FFF2-40B4-BE49-F238E27FC236}">
                <a16:creationId xmlns:a16="http://schemas.microsoft.com/office/drawing/2014/main" id="{418BF4D1-A475-41F5-A57B-69FF121F3DF6}"/>
              </a:ext>
            </a:extLst>
          </p:cNvPr>
          <p:cNvSpPr>
            <a:spLocks noGrp="1"/>
          </p:cNvSpPr>
          <p:nvPr>
            <p:ph type="body" sz="quarter" idx="28"/>
          </p:nvPr>
        </p:nvSpPr>
        <p:spPr/>
        <p:txBody>
          <a:bodyPr>
            <a:normAutofit fontScale="92500" lnSpcReduction="10000"/>
          </a:bodyPr>
          <a:lstStyle/>
          <a:p>
            <a:r>
              <a:rPr lang="en-US" dirty="0"/>
              <a:t>Recommendation: which option should I choose?</a:t>
            </a:r>
          </a:p>
        </p:txBody>
      </p:sp>
      <p:sp>
        <p:nvSpPr>
          <p:cNvPr id="13" name="Left Brace 12">
            <a:extLst>
              <a:ext uri="{FF2B5EF4-FFF2-40B4-BE49-F238E27FC236}">
                <a16:creationId xmlns:a16="http://schemas.microsoft.com/office/drawing/2014/main" id="{7BA15995-0115-4A65-9B16-E7CF0443CBD7}"/>
              </a:ext>
            </a:extLst>
          </p:cNvPr>
          <p:cNvSpPr/>
          <p:nvPr/>
        </p:nvSpPr>
        <p:spPr>
          <a:xfrm>
            <a:off x="1551530" y="1286059"/>
            <a:ext cx="165182" cy="1919918"/>
          </a:xfrm>
          <a:prstGeom prst="leftBrace">
            <a:avLst/>
          </a:prstGeom>
          <a:solidFill>
            <a:schemeClr val="bg1"/>
          </a:solidFill>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AA10415C-B96E-4CBF-9B77-BF44BE87E927}"/>
              </a:ext>
            </a:extLst>
          </p:cNvPr>
          <p:cNvSpPr/>
          <p:nvPr/>
        </p:nvSpPr>
        <p:spPr>
          <a:xfrm>
            <a:off x="1517834" y="3392032"/>
            <a:ext cx="198877" cy="2974432"/>
          </a:xfrm>
          <a:prstGeom prst="leftBrace">
            <a:avLst/>
          </a:prstGeom>
          <a:solidFill>
            <a:schemeClr val="bg1"/>
          </a:solidFill>
          <a:ln w="28575">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18EB712-3FC3-4A92-9B01-D0EB8404EF00}"/>
              </a:ext>
            </a:extLst>
          </p:cNvPr>
          <p:cNvSpPr txBox="1"/>
          <p:nvPr/>
        </p:nvSpPr>
        <p:spPr>
          <a:xfrm rot="16200000">
            <a:off x="182932" y="1789178"/>
            <a:ext cx="1653787" cy="999577"/>
          </a:xfrm>
          <a:prstGeom prst="rect">
            <a:avLst/>
          </a:prstGeom>
          <a:noFill/>
        </p:spPr>
        <p:txBody>
          <a:bodyPr wrap="none" rtlCol="0">
            <a:spAutoFit/>
          </a:bodyPr>
          <a:lstStyle/>
          <a:p>
            <a:r>
              <a:rPr lang="en-US" sz="2400" dirty="0">
                <a:solidFill>
                  <a:schemeClr val="accent1"/>
                </a:solidFill>
              </a:rPr>
              <a:t>supervised</a:t>
            </a:r>
          </a:p>
          <a:p>
            <a:pPr algn="ctr"/>
            <a:r>
              <a:rPr lang="en-US" sz="2400" dirty="0">
                <a:solidFill>
                  <a:schemeClr val="accent1"/>
                </a:solidFill>
              </a:rPr>
              <a:t>learning</a:t>
            </a:r>
          </a:p>
        </p:txBody>
      </p:sp>
      <p:sp>
        <p:nvSpPr>
          <p:cNvPr id="16" name="TextBox 15">
            <a:extLst>
              <a:ext uri="{FF2B5EF4-FFF2-40B4-BE49-F238E27FC236}">
                <a16:creationId xmlns:a16="http://schemas.microsoft.com/office/drawing/2014/main" id="{65FF1328-6853-4AF6-BF11-2C2F712F59CF}"/>
              </a:ext>
            </a:extLst>
          </p:cNvPr>
          <p:cNvSpPr txBox="1"/>
          <p:nvPr/>
        </p:nvSpPr>
        <p:spPr>
          <a:xfrm rot="16200000">
            <a:off x="113395" y="4344994"/>
            <a:ext cx="1993944" cy="1022538"/>
          </a:xfrm>
          <a:prstGeom prst="rect">
            <a:avLst/>
          </a:prstGeom>
          <a:noFill/>
        </p:spPr>
        <p:txBody>
          <a:bodyPr wrap="none" rtlCol="0">
            <a:spAutoFit/>
          </a:bodyPr>
          <a:lstStyle/>
          <a:p>
            <a:r>
              <a:rPr lang="en-US" sz="2400" dirty="0">
                <a:solidFill>
                  <a:schemeClr val="accent1"/>
                </a:solidFill>
              </a:rPr>
              <a:t>unsupervised</a:t>
            </a:r>
          </a:p>
          <a:p>
            <a:pPr algn="ctr"/>
            <a:r>
              <a:rPr lang="en-US" sz="2400" dirty="0">
                <a:solidFill>
                  <a:schemeClr val="accent1"/>
                </a:solidFill>
              </a:rPr>
              <a:t>learning</a:t>
            </a:r>
          </a:p>
        </p:txBody>
      </p:sp>
    </p:spTree>
    <p:extLst>
      <p:ext uri="{BB962C8B-B14F-4D97-AF65-F5344CB8AC3E}">
        <p14:creationId xmlns:p14="http://schemas.microsoft.com/office/powerpoint/2010/main" val="2047999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49DAEC-C1D5-4EB5-9310-E39452134483}"/>
              </a:ext>
            </a:extLst>
          </p:cNvPr>
          <p:cNvSpPr>
            <a:spLocks noGrp="1"/>
          </p:cNvSpPr>
          <p:nvPr>
            <p:ph type="title"/>
          </p:nvPr>
        </p:nvSpPr>
        <p:spPr>
          <a:xfrm>
            <a:off x="212835" y="211576"/>
            <a:ext cx="11277599" cy="635000"/>
          </a:xfrm>
        </p:spPr>
        <p:txBody>
          <a:bodyPr>
            <a:normAutofit/>
          </a:bodyPr>
          <a:lstStyle/>
          <a:p>
            <a:r>
              <a:rPr lang="en-US"/>
              <a:t>The Model Building Process</a:t>
            </a:r>
          </a:p>
        </p:txBody>
      </p:sp>
      <p:sp>
        <p:nvSpPr>
          <p:cNvPr id="6" name="Freeform: Shape 5">
            <a:extLst>
              <a:ext uri="{FF2B5EF4-FFF2-40B4-BE49-F238E27FC236}">
                <a16:creationId xmlns:a16="http://schemas.microsoft.com/office/drawing/2014/main" id="{A958FD5E-F34A-4256-B926-248DE750A745}"/>
              </a:ext>
            </a:extLst>
          </p:cNvPr>
          <p:cNvSpPr/>
          <p:nvPr/>
        </p:nvSpPr>
        <p:spPr bwMode="auto">
          <a:xfrm>
            <a:off x="1417331" y="1668404"/>
            <a:ext cx="1601766" cy="946047"/>
          </a:xfrm>
          <a:custGeom>
            <a:avLst/>
            <a:gdLst>
              <a:gd name="connsiteX0" fmla="*/ 48862 w 1601766"/>
              <a:gd name="connsiteY0" fmla="*/ 869844 h 946047"/>
              <a:gd name="connsiteX1" fmla="*/ 48862 w 1601766"/>
              <a:gd name="connsiteY1" fmla="*/ 869844 h 946047"/>
              <a:gd name="connsiteX2" fmla="*/ 88276 w 1601766"/>
              <a:gd name="connsiteY2" fmla="*/ 798899 h 946047"/>
              <a:gd name="connsiteX3" fmla="*/ 119807 w 1601766"/>
              <a:gd name="connsiteY3" fmla="*/ 720072 h 946047"/>
              <a:gd name="connsiteX4" fmla="*/ 127690 w 1601766"/>
              <a:gd name="connsiteY4" fmla="*/ 657010 h 946047"/>
              <a:gd name="connsiteX5" fmla="*/ 167103 w 1601766"/>
              <a:gd name="connsiteY5" fmla="*/ 562417 h 946047"/>
              <a:gd name="connsiteX6" fmla="*/ 198635 w 1601766"/>
              <a:gd name="connsiteY6" fmla="*/ 491472 h 946047"/>
              <a:gd name="connsiteX7" fmla="*/ 214400 w 1601766"/>
              <a:gd name="connsiteY7" fmla="*/ 459941 h 946047"/>
              <a:gd name="connsiteX8" fmla="*/ 222283 w 1601766"/>
              <a:gd name="connsiteY8" fmla="*/ 436293 h 946047"/>
              <a:gd name="connsiteX9" fmla="*/ 245931 w 1601766"/>
              <a:gd name="connsiteY9" fmla="*/ 404762 h 946047"/>
              <a:gd name="connsiteX10" fmla="*/ 261697 w 1601766"/>
              <a:gd name="connsiteY10" fmla="*/ 381113 h 946047"/>
              <a:gd name="connsiteX11" fmla="*/ 308993 w 1601766"/>
              <a:gd name="connsiteY11" fmla="*/ 333817 h 946047"/>
              <a:gd name="connsiteX12" fmla="*/ 387821 w 1601766"/>
              <a:gd name="connsiteY12" fmla="*/ 278637 h 946047"/>
              <a:gd name="connsiteX13" fmla="*/ 490297 w 1601766"/>
              <a:gd name="connsiteY13" fmla="*/ 199810 h 946047"/>
              <a:gd name="connsiteX14" fmla="*/ 529710 w 1601766"/>
              <a:gd name="connsiteY14" fmla="*/ 176162 h 946047"/>
              <a:gd name="connsiteX15" fmla="*/ 584890 w 1601766"/>
              <a:gd name="connsiteY15" fmla="*/ 160396 h 946047"/>
              <a:gd name="connsiteX16" fmla="*/ 655835 w 1601766"/>
              <a:gd name="connsiteY16" fmla="*/ 105217 h 946047"/>
              <a:gd name="connsiteX17" fmla="*/ 679483 w 1601766"/>
              <a:gd name="connsiteY17" fmla="*/ 97334 h 946047"/>
              <a:gd name="connsiteX18" fmla="*/ 734662 w 1601766"/>
              <a:gd name="connsiteY18" fmla="*/ 81568 h 946047"/>
              <a:gd name="connsiteX19" fmla="*/ 781959 w 1601766"/>
              <a:gd name="connsiteY19" fmla="*/ 57920 h 946047"/>
              <a:gd name="connsiteX20" fmla="*/ 821372 w 1601766"/>
              <a:gd name="connsiteY20" fmla="*/ 50037 h 946047"/>
              <a:gd name="connsiteX21" fmla="*/ 1026324 w 1601766"/>
              <a:gd name="connsiteY21" fmla="*/ 18506 h 946047"/>
              <a:gd name="connsiteX22" fmla="*/ 1294338 w 1601766"/>
              <a:gd name="connsiteY22" fmla="*/ 18506 h 946047"/>
              <a:gd name="connsiteX23" fmla="*/ 1373166 w 1601766"/>
              <a:gd name="connsiteY23" fmla="*/ 65803 h 946047"/>
              <a:gd name="connsiteX24" fmla="*/ 1381048 w 1601766"/>
              <a:gd name="connsiteY24" fmla="*/ 89451 h 946047"/>
              <a:gd name="connsiteX25" fmla="*/ 1412579 w 1601766"/>
              <a:gd name="connsiteY25" fmla="*/ 144630 h 946047"/>
              <a:gd name="connsiteX26" fmla="*/ 1428345 w 1601766"/>
              <a:gd name="connsiteY26" fmla="*/ 223458 h 946047"/>
              <a:gd name="connsiteX27" fmla="*/ 1420462 w 1601766"/>
              <a:gd name="connsiteY27" fmla="*/ 412644 h 946047"/>
              <a:gd name="connsiteX28" fmla="*/ 1373166 w 1601766"/>
              <a:gd name="connsiteY28" fmla="*/ 467824 h 946047"/>
              <a:gd name="connsiteX29" fmla="*/ 1325869 w 1601766"/>
              <a:gd name="connsiteY29" fmla="*/ 491472 h 946047"/>
              <a:gd name="connsiteX30" fmla="*/ 947497 w 1601766"/>
              <a:gd name="connsiteY30" fmla="*/ 515120 h 946047"/>
              <a:gd name="connsiteX31" fmla="*/ 884435 w 1601766"/>
              <a:gd name="connsiteY31" fmla="*/ 523003 h 946047"/>
              <a:gd name="connsiteX32" fmla="*/ 805607 w 1601766"/>
              <a:gd name="connsiteY32" fmla="*/ 530886 h 946047"/>
              <a:gd name="connsiteX33" fmla="*/ 734662 w 1601766"/>
              <a:gd name="connsiteY33" fmla="*/ 554534 h 946047"/>
              <a:gd name="connsiteX34" fmla="*/ 687366 w 1601766"/>
              <a:gd name="connsiteY34" fmla="*/ 570299 h 946047"/>
              <a:gd name="connsiteX35" fmla="*/ 624303 w 1601766"/>
              <a:gd name="connsiteY35" fmla="*/ 617596 h 946047"/>
              <a:gd name="connsiteX36" fmla="*/ 600655 w 1601766"/>
              <a:gd name="connsiteY36" fmla="*/ 633362 h 946047"/>
              <a:gd name="connsiteX37" fmla="*/ 553359 w 1601766"/>
              <a:gd name="connsiteY37" fmla="*/ 680658 h 946047"/>
              <a:gd name="connsiteX38" fmla="*/ 513945 w 1601766"/>
              <a:gd name="connsiteY38" fmla="*/ 743720 h 946047"/>
              <a:gd name="connsiteX39" fmla="*/ 498179 w 1601766"/>
              <a:gd name="connsiteY39" fmla="*/ 767368 h 946047"/>
              <a:gd name="connsiteX40" fmla="*/ 466648 w 1601766"/>
              <a:gd name="connsiteY40" fmla="*/ 814665 h 946047"/>
              <a:gd name="connsiteX41" fmla="*/ 450883 w 1601766"/>
              <a:gd name="connsiteY41" fmla="*/ 869844 h 946047"/>
              <a:gd name="connsiteX42" fmla="*/ 364172 w 1601766"/>
              <a:gd name="connsiteY42" fmla="*/ 925024 h 946047"/>
              <a:gd name="connsiteX43" fmla="*/ 332641 w 1601766"/>
              <a:gd name="connsiteY43" fmla="*/ 940789 h 946047"/>
              <a:gd name="connsiteX44" fmla="*/ 96159 w 1601766"/>
              <a:gd name="connsiteY44" fmla="*/ 925024 h 946047"/>
              <a:gd name="connsiteX45" fmla="*/ 48862 w 1601766"/>
              <a:gd name="connsiteY45" fmla="*/ 885610 h 946047"/>
              <a:gd name="connsiteX46" fmla="*/ 1566 w 1601766"/>
              <a:gd name="connsiteY46" fmla="*/ 846196 h 946047"/>
              <a:gd name="connsiteX47" fmla="*/ 1566 w 1601766"/>
              <a:gd name="connsiteY47" fmla="*/ 822548 h 946047"/>
              <a:gd name="connsiteX48" fmla="*/ 1601766 w 1601766"/>
              <a:gd name="connsiteY48" fmla="*/ 428410 h 94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601766" h="946047">
                <a:moveTo>
                  <a:pt x="48862" y="869844"/>
                </a:moveTo>
                <a:lnTo>
                  <a:pt x="48862" y="869844"/>
                </a:lnTo>
                <a:cubicBezTo>
                  <a:pt x="62000" y="846196"/>
                  <a:pt x="78777" y="824229"/>
                  <a:pt x="88276" y="798899"/>
                </a:cubicBezTo>
                <a:cubicBezTo>
                  <a:pt x="122330" y="708090"/>
                  <a:pt x="68265" y="771614"/>
                  <a:pt x="119807" y="720072"/>
                </a:cubicBezTo>
                <a:cubicBezTo>
                  <a:pt x="122435" y="699051"/>
                  <a:pt x="121603" y="677301"/>
                  <a:pt x="127690" y="657010"/>
                </a:cubicBezTo>
                <a:cubicBezTo>
                  <a:pt x="137505" y="624292"/>
                  <a:pt x="167103" y="562417"/>
                  <a:pt x="167103" y="562417"/>
                </a:cubicBezTo>
                <a:cubicBezTo>
                  <a:pt x="180098" y="497446"/>
                  <a:pt x="164461" y="546150"/>
                  <a:pt x="198635" y="491472"/>
                </a:cubicBezTo>
                <a:cubicBezTo>
                  <a:pt x="204863" y="481507"/>
                  <a:pt x="209771" y="470742"/>
                  <a:pt x="214400" y="459941"/>
                </a:cubicBezTo>
                <a:cubicBezTo>
                  <a:pt x="217673" y="452304"/>
                  <a:pt x="218161" y="443507"/>
                  <a:pt x="222283" y="436293"/>
                </a:cubicBezTo>
                <a:cubicBezTo>
                  <a:pt x="228801" y="424886"/>
                  <a:pt x="238295" y="415453"/>
                  <a:pt x="245931" y="404762"/>
                </a:cubicBezTo>
                <a:cubicBezTo>
                  <a:pt x="251438" y="397053"/>
                  <a:pt x="255403" y="388194"/>
                  <a:pt x="261697" y="381113"/>
                </a:cubicBezTo>
                <a:cubicBezTo>
                  <a:pt x="276509" y="364449"/>
                  <a:pt x="291157" y="347195"/>
                  <a:pt x="308993" y="333817"/>
                </a:cubicBezTo>
                <a:cubicBezTo>
                  <a:pt x="355682" y="298799"/>
                  <a:pt x="329592" y="317456"/>
                  <a:pt x="387821" y="278637"/>
                </a:cubicBezTo>
                <a:cubicBezTo>
                  <a:pt x="422250" y="226993"/>
                  <a:pt x="396823" y="258231"/>
                  <a:pt x="490297" y="199810"/>
                </a:cubicBezTo>
                <a:cubicBezTo>
                  <a:pt x="503289" y="191690"/>
                  <a:pt x="514978" y="180371"/>
                  <a:pt x="529710" y="176162"/>
                </a:cubicBezTo>
                <a:cubicBezTo>
                  <a:pt x="548103" y="170907"/>
                  <a:pt x="566912" y="166933"/>
                  <a:pt x="584890" y="160396"/>
                </a:cubicBezTo>
                <a:cubicBezTo>
                  <a:pt x="635573" y="141965"/>
                  <a:pt x="604105" y="144014"/>
                  <a:pt x="655835" y="105217"/>
                </a:cubicBezTo>
                <a:cubicBezTo>
                  <a:pt x="662482" y="100232"/>
                  <a:pt x="671494" y="99617"/>
                  <a:pt x="679483" y="97334"/>
                </a:cubicBezTo>
                <a:cubicBezTo>
                  <a:pt x="697023" y="92323"/>
                  <a:pt x="717649" y="89129"/>
                  <a:pt x="734662" y="81568"/>
                </a:cubicBezTo>
                <a:cubicBezTo>
                  <a:pt x="750769" y="74409"/>
                  <a:pt x="765394" y="63944"/>
                  <a:pt x="781959" y="57920"/>
                </a:cubicBezTo>
                <a:cubicBezTo>
                  <a:pt x="794550" y="53341"/>
                  <a:pt x="808374" y="53286"/>
                  <a:pt x="821372" y="50037"/>
                </a:cubicBezTo>
                <a:cubicBezTo>
                  <a:pt x="950340" y="17795"/>
                  <a:pt x="790557" y="43324"/>
                  <a:pt x="1026324" y="18506"/>
                </a:cubicBezTo>
                <a:cubicBezTo>
                  <a:pt x="1125392" y="-6259"/>
                  <a:pt x="1112403" y="-6079"/>
                  <a:pt x="1294338" y="18506"/>
                </a:cubicBezTo>
                <a:cubicBezTo>
                  <a:pt x="1305698" y="20041"/>
                  <a:pt x="1355167" y="53803"/>
                  <a:pt x="1373166" y="65803"/>
                </a:cubicBezTo>
                <a:cubicBezTo>
                  <a:pt x="1375793" y="73686"/>
                  <a:pt x="1376926" y="82237"/>
                  <a:pt x="1381048" y="89451"/>
                </a:cubicBezTo>
                <a:cubicBezTo>
                  <a:pt x="1404480" y="130457"/>
                  <a:pt x="1403833" y="106730"/>
                  <a:pt x="1412579" y="144630"/>
                </a:cubicBezTo>
                <a:cubicBezTo>
                  <a:pt x="1418604" y="170740"/>
                  <a:pt x="1428345" y="223458"/>
                  <a:pt x="1428345" y="223458"/>
                </a:cubicBezTo>
                <a:cubicBezTo>
                  <a:pt x="1425717" y="286520"/>
                  <a:pt x="1429388" y="350162"/>
                  <a:pt x="1420462" y="412644"/>
                </a:cubicBezTo>
                <a:cubicBezTo>
                  <a:pt x="1419052" y="422517"/>
                  <a:pt x="1381559" y="460830"/>
                  <a:pt x="1373166" y="467824"/>
                </a:cubicBezTo>
                <a:cubicBezTo>
                  <a:pt x="1357394" y="480968"/>
                  <a:pt x="1345533" y="486934"/>
                  <a:pt x="1325869" y="491472"/>
                </a:cubicBezTo>
                <a:cubicBezTo>
                  <a:pt x="1175706" y="526125"/>
                  <a:pt x="1174649" y="509142"/>
                  <a:pt x="947497" y="515120"/>
                </a:cubicBezTo>
                <a:lnTo>
                  <a:pt x="884435" y="523003"/>
                </a:lnTo>
                <a:cubicBezTo>
                  <a:pt x="858189" y="525919"/>
                  <a:pt x="831749" y="527152"/>
                  <a:pt x="805607" y="530886"/>
                </a:cubicBezTo>
                <a:cubicBezTo>
                  <a:pt x="776068" y="535106"/>
                  <a:pt x="763604" y="544010"/>
                  <a:pt x="734662" y="554534"/>
                </a:cubicBezTo>
                <a:cubicBezTo>
                  <a:pt x="719044" y="560213"/>
                  <a:pt x="703131" y="565044"/>
                  <a:pt x="687366" y="570299"/>
                </a:cubicBezTo>
                <a:cubicBezTo>
                  <a:pt x="666345" y="586065"/>
                  <a:pt x="646166" y="603020"/>
                  <a:pt x="624303" y="617596"/>
                </a:cubicBezTo>
                <a:cubicBezTo>
                  <a:pt x="616420" y="622851"/>
                  <a:pt x="607736" y="627068"/>
                  <a:pt x="600655" y="633362"/>
                </a:cubicBezTo>
                <a:cubicBezTo>
                  <a:pt x="583991" y="648174"/>
                  <a:pt x="565176" y="661751"/>
                  <a:pt x="553359" y="680658"/>
                </a:cubicBezTo>
                <a:cubicBezTo>
                  <a:pt x="540221" y="701679"/>
                  <a:pt x="527254" y="722807"/>
                  <a:pt x="513945" y="743720"/>
                </a:cubicBezTo>
                <a:cubicBezTo>
                  <a:pt x="508859" y="751713"/>
                  <a:pt x="498179" y="767368"/>
                  <a:pt x="498179" y="767368"/>
                </a:cubicBezTo>
                <a:cubicBezTo>
                  <a:pt x="473572" y="841199"/>
                  <a:pt x="513883" y="732004"/>
                  <a:pt x="466648" y="814665"/>
                </a:cubicBezTo>
                <a:cubicBezTo>
                  <a:pt x="463220" y="820664"/>
                  <a:pt x="457230" y="861683"/>
                  <a:pt x="450883" y="869844"/>
                </a:cubicBezTo>
                <a:cubicBezTo>
                  <a:pt x="409051" y="923627"/>
                  <a:pt x="416472" y="914564"/>
                  <a:pt x="364172" y="925024"/>
                </a:cubicBezTo>
                <a:cubicBezTo>
                  <a:pt x="353662" y="930279"/>
                  <a:pt x="344386" y="940410"/>
                  <a:pt x="332641" y="940789"/>
                </a:cubicBezTo>
                <a:cubicBezTo>
                  <a:pt x="153421" y="946570"/>
                  <a:pt x="182252" y="953719"/>
                  <a:pt x="96159" y="925024"/>
                </a:cubicBezTo>
                <a:cubicBezTo>
                  <a:pt x="37448" y="885883"/>
                  <a:pt x="109551" y="936185"/>
                  <a:pt x="48862" y="885610"/>
                </a:cubicBezTo>
                <a:cubicBezTo>
                  <a:pt x="33342" y="872676"/>
                  <a:pt x="11435" y="865934"/>
                  <a:pt x="1566" y="846196"/>
                </a:cubicBezTo>
                <a:cubicBezTo>
                  <a:pt x="-1959" y="839146"/>
                  <a:pt x="1566" y="830431"/>
                  <a:pt x="1566" y="822548"/>
                </a:cubicBezTo>
                <a:lnTo>
                  <a:pt x="1601766" y="428410"/>
                </a:ln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aphicFrame>
        <p:nvGraphicFramePr>
          <p:cNvPr id="15" name="Diagram 14">
            <a:extLst>
              <a:ext uri="{FF2B5EF4-FFF2-40B4-BE49-F238E27FC236}">
                <a16:creationId xmlns:a16="http://schemas.microsoft.com/office/drawing/2014/main" id="{CBB33842-5222-4051-AE50-73BC9BFB1FFD}"/>
              </a:ext>
            </a:extLst>
          </p:cNvPr>
          <p:cNvGraphicFramePr/>
          <p:nvPr>
            <p:extLst>
              <p:ext uri="{D42A27DB-BD31-4B8C-83A1-F6EECF244321}">
                <p14:modId xmlns:p14="http://schemas.microsoft.com/office/powerpoint/2010/main" val="2558951024"/>
              </p:ext>
            </p:extLst>
          </p:nvPr>
        </p:nvGraphicFramePr>
        <p:xfrm>
          <a:off x="2032000" y="90885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DDCFF0ED-1A5E-4BAD-96B9-DED447974490}"/>
              </a:ext>
            </a:extLst>
          </p:cNvPr>
          <p:cNvSpPr/>
          <p:nvPr/>
        </p:nvSpPr>
        <p:spPr>
          <a:xfrm>
            <a:off x="5972408" y="3247027"/>
            <a:ext cx="247184" cy="363946"/>
          </a:xfrm>
          <a:prstGeom prst="rect">
            <a:avLst/>
          </a:prstGeom>
        </p:spPr>
        <p:txBody>
          <a:bodyPr wrap="none">
            <a:spAutoFit/>
          </a:bodyPr>
          <a:lstStyle/>
          <a:p>
            <a:r>
              <a:rPr lang="en-US"/>
              <a:t> </a:t>
            </a:r>
          </a:p>
        </p:txBody>
      </p:sp>
      <p:sp>
        <p:nvSpPr>
          <p:cNvPr id="3" name="Rectangle 2">
            <a:extLst>
              <a:ext uri="{FF2B5EF4-FFF2-40B4-BE49-F238E27FC236}">
                <a16:creationId xmlns:a16="http://schemas.microsoft.com/office/drawing/2014/main" id="{8495212C-48DB-4713-8B36-AFFF924C82BA}"/>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4" name="Rectangle 3">
            <a:extLst>
              <a:ext uri="{FF2B5EF4-FFF2-40B4-BE49-F238E27FC236}">
                <a16:creationId xmlns:a16="http://schemas.microsoft.com/office/drawing/2014/main" id="{A0320086-0FE8-4EAB-A137-D5348E0986A7}"/>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7" name="Rectangle 6">
            <a:extLst>
              <a:ext uri="{FF2B5EF4-FFF2-40B4-BE49-F238E27FC236}">
                <a16:creationId xmlns:a16="http://schemas.microsoft.com/office/drawing/2014/main" id="{B0FB0BD5-DCC8-4178-B3B3-27D8C197E82E}"/>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8" name="Rectangle 7">
            <a:extLst>
              <a:ext uri="{FF2B5EF4-FFF2-40B4-BE49-F238E27FC236}">
                <a16:creationId xmlns:a16="http://schemas.microsoft.com/office/drawing/2014/main" id="{51796956-A4F0-4A01-96CF-D5AD2AA88785}"/>
              </a:ext>
            </a:extLst>
          </p:cNvPr>
          <p:cNvSpPr/>
          <p:nvPr/>
        </p:nvSpPr>
        <p:spPr>
          <a:xfrm>
            <a:off x="5975614" y="3247027"/>
            <a:ext cx="303288" cy="363946"/>
          </a:xfrm>
          <a:prstGeom prst="rect">
            <a:avLst/>
          </a:prstGeom>
        </p:spPr>
        <p:txBody>
          <a:bodyPr wrap="none">
            <a:spAutoFit/>
          </a:bodyPr>
          <a:lstStyle/>
          <a:p>
            <a:r>
              <a:rPr lang="en-US">
                <a:solidFill>
                  <a:srgbClr val="000000"/>
                </a:solidFill>
                <a:latin typeface="Times New Roman" panose="02020603050405020304" pitchFamily="18" charset="0"/>
              </a:rPr>
              <a:t> </a:t>
            </a:r>
            <a:r>
              <a:rPr lang="en-US"/>
              <a:t> </a:t>
            </a:r>
          </a:p>
        </p:txBody>
      </p:sp>
    </p:spTree>
    <p:extLst>
      <p:ext uri="{BB962C8B-B14F-4D97-AF65-F5344CB8AC3E}">
        <p14:creationId xmlns:p14="http://schemas.microsoft.com/office/powerpoint/2010/main" val="759424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47CF-4666-4744-A865-86D68898A0DF}"/>
              </a:ext>
            </a:extLst>
          </p:cNvPr>
          <p:cNvSpPr>
            <a:spLocks noGrp="1"/>
          </p:cNvSpPr>
          <p:nvPr>
            <p:ph type="title"/>
          </p:nvPr>
        </p:nvSpPr>
        <p:spPr/>
        <p:txBody>
          <a:bodyPr/>
          <a:lstStyle/>
          <a:p>
            <a:r>
              <a:rPr lang="en-US" dirty="0"/>
              <a:t>data example</a:t>
            </a:r>
          </a:p>
        </p:txBody>
      </p:sp>
      <p:graphicFrame>
        <p:nvGraphicFramePr>
          <p:cNvPr id="3" name="Content Placeholder 3">
            <a:extLst>
              <a:ext uri="{FF2B5EF4-FFF2-40B4-BE49-F238E27FC236}">
                <a16:creationId xmlns:a16="http://schemas.microsoft.com/office/drawing/2014/main" id="{BF8E1924-F578-4A34-BD38-F4DDCFAE009C}"/>
              </a:ext>
            </a:extLst>
          </p:cNvPr>
          <p:cNvGraphicFramePr>
            <a:graphicFrameLocks/>
          </p:cNvGraphicFramePr>
          <p:nvPr>
            <p:extLst>
              <p:ext uri="{D42A27DB-BD31-4B8C-83A1-F6EECF244321}">
                <p14:modId xmlns:p14="http://schemas.microsoft.com/office/powerpoint/2010/main" val="549149723"/>
              </p:ext>
            </p:extLst>
          </p:nvPr>
        </p:nvGraphicFramePr>
        <p:xfrm>
          <a:off x="838200" y="1600067"/>
          <a:ext cx="5852432" cy="3918990"/>
        </p:xfrm>
        <a:graphic>
          <a:graphicData uri="http://schemas.openxmlformats.org/drawingml/2006/table">
            <a:tbl>
              <a:tblPr firstRow="1" bandRow="1">
                <a:tableStyleId>{073A0DAA-6AF3-43AB-8588-CEC1D06C72B9}</a:tableStyleId>
              </a:tblPr>
              <a:tblGrid>
                <a:gridCol w="1555973">
                  <a:extLst>
                    <a:ext uri="{9D8B030D-6E8A-4147-A177-3AD203B41FA5}">
                      <a16:colId xmlns:a16="http://schemas.microsoft.com/office/drawing/2014/main" val="20000"/>
                    </a:ext>
                  </a:extLst>
                </a:gridCol>
                <a:gridCol w="1555973">
                  <a:extLst>
                    <a:ext uri="{9D8B030D-6E8A-4147-A177-3AD203B41FA5}">
                      <a16:colId xmlns:a16="http://schemas.microsoft.com/office/drawing/2014/main" val="20001"/>
                    </a:ext>
                  </a:extLst>
                </a:gridCol>
                <a:gridCol w="1555973">
                  <a:extLst>
                    <a:ext uri="{9D8B030D-6E8A-4147-A177-3AD203B41FA5}">
                      <a16:colId xmlns:a16="http://schemas.microsoft.com/office/drawing/2014/main" val="20002"/>
                    </a:ext>
                  </a:extLst>
                </a:gridCol>
                <a:gridCol w="1184513">
                  <a:extLst>
                    <a:ext uri="{9D8B030D-6E8A-4147-A177-3AD203B41FA5}">
                      <a16:colId xmlns:a16="http://schemas.microsoft.com/office/drawing/2014/main" val="20003"/>
                    </a:ext>
                  </a:extLst>
                </a:gridCol>
              </a:tblGrid>
              <a:tr h="391899">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dirty="0"/>
                        <a:t>Class</a:t>
                      </a:r>
                      <a:endParaRPr lang="en-US" sz="1400" b="1" dirty="0">
                        <a:solidFill>
                          <a:schemeClr val="bg1"/>
                        </a:solidFill>
                      </a:endParaRPr>
                    </a:p>
                  </a:txBody>
                  <a:tcPr marL="179070" marR="179070"/>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dirty="0"/>
                        <a:t>Outlook</a:t>
                      </a:r>
                      <a:endParaRPr lang="en-US" sz="1400" b="1" dirty="0">
                        <a:solidFill>
                          <a:schemeClr val="bg1"/>
                        </a:solidFill>
                      </a:endParaRPr>
                    </a:p>
                  </a:txBody>
                  <a:tcPr marL="179070" marR="179070"/>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dirty="0"/>
                        <a:t>Temp.</a:t>
                      </a:r>
                      <a:endParaRPr lang="en-US" sz="1400" b="1" dirty="0">
                        <a:solidFill>
                          <a:schemeClr val="bg1"/>
                        </a:solidFill>
                      </a:endParaRPr>
                    </a:p>
                  </a:txBody>
                  <a:tcPr marL="179070" marR="179070"/>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400" dirty="0"/>
                        <a:t>Windy</a:t>
                      </a:r>
                      <a:endParaRPr lang="en-US" sz="1400" b="1" dirty="0">
                        <a:solidFill>
                          <a:schemeClr val="bg1"/>
                        </a:solidFill>
                      </a:endParaRPr>
                    </a:p>
                  </a:txBody>
                  <a:tcPr marL="179070" marR="179070"/>
                </a:tc>
                <a:extLst>
                  <a:ext uri="{0D108BD9-81ED-4DB2-BD59-A6C34878D82A}">
                    <a16:rowId xmlns:a16="http://schemas.microsoft.com/office/drawing/2014/main" val="10000"/>
                  </a:ext>
                </a:extLst>
              </a:tr>
              <a:tr h="39189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Play</a:t>
                      </a:r>
                      <a:endParaRPr lang="en-US" sz="1400" b="1" dirty="0">
                        <a:solidFill>
                          <a:schemeClr val="accent3">
                            <a:lumMod val="75000"/>
                          </a:schemeClr>
                        </a:solidFill>
                      </a:endParaRP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Sunny</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Low</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Yes</a:t>
                      </a:r>
                    </a:p>
                  </a:txBody>
                  <a:tcPr marL="179070" marR="179070"/>
                </a:tc>
                <a:extLst>
                  <a:ext uri="{0D108BD9-81ED-4DB2-BD59-A6C34878D82A}">
                    <a16:rowId xmlns:a16="http://schemas.microsoft.com/office/drawing/2014/main" val="10001"/>
                  </a:ext>
                </a:extLst>
              </a:tr>
              <a:tr h="39189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No Play</a:t>
                      </a:r>
                      <a:endParaRPr lang="en-US" sz="1400" b="1" dirty="0">
                        <a:solidFill>
                          <a:srgbClr val="C00000"/>
                        </a:solidFill>
                      </a:endParaRP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Sunny</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High</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Yes</a:t>
                      </a:r>
                    </a:p>
                  </a:txBody>
                  <a:tcPr marL="179070" marR="179070"/>
                </a:tc>
                <a:extLst>
                  <a:ext uri="{0D108BD9-81ED-4DB2-BD59-A6C34878D82A}">
                    <a16:rowId xmlns:a16="http://schemas.microsoft.com/office/drawing/2014/main" val="10002"/>
                  </a:ext>
                </a:extLst>
              </a:tr>
              <a:tr h="39189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No Play</a:t>
                      </a:r>
                      <a:endParaRPr lang="en-US" sz="1400" b="1" dirty="0">
                        <a:solidFill>
                          <a:srgbClr val="C00000"/>
                        </a:solidFill>
                      </a:endParaRP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Sunny</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High</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No</a:t>
                      </a:r>
                    </a:p>
                  </a:txBody>
                  <a:tcPr marL="179070" marR="179070"/>
                </a:tc>
                <a:extLst>
                  <a:ext uri="{0D108BD9-81ED-4DB2-BD59-A6C34878D82A}">
                    <a16:rowId xmlns:a16="http://schemas.microsoft.com/office/drawing/2014/main" val="10003"/>
                  </a:ext>
                </a:extLst>
              </a:tr>
              <a:tr h="39189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Play</a:t>
                      </a:r>
                      <a:endParaRPr lang="en-US" sz="1400" b="1" dirty="0">
                        <a:solidFill>
                          <a:schemeClr val="accent3">
                            <a:lumMod val="75000"/>
                          </a:schemeClr>
                        </a:solidFill>
                      </a:endParaRP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Overcast</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Low</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Yes</a:t>
                      </a:r>
                    </a:p>
                  </a:txBody>
                  <a:tcPr marL="179070" marR="179070"/>
                </a:tc>
                <a:extLst>
                  <a:ext uri="{0D108BD9-81ED-4DB2-BD59-A6C34878D82A}">
                    <a16:rowId xmlns:a16="http://schemas.microsoft.com/office/drawing/2014/main" val="10004"/>
                  </a:ext>
                </a:extLst>
              </a:tr>
              <a:tr h="39189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Play</a:t>
                      </a:r>
                      <a:endParaRPr lang="en-US" sz="1400" b="1" dirty="0">
                        <a:solidFill>
                          <a:schemeClr val="accent3">
                            <a:lumMod val="75000"/>
                          </a:schemeClr>
                        </a:solidFill>
                      </a:endParaRP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Overcast</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High</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No</a:t>
                      </a:r>
                    </a:p>
                  </a:txBody>
                  <a:tcPr marL="179070" marR="179070"/>
                </a:tc>
                <a:extLst>
                  <a:ext uri="{0D108BD9-81ED-4DB2-BD59-A6C34878D82A}">
                    <a16:rowId xmlns:a16="http://schemas.microsoft.com/office/drawing/2014/main" val="10005"/>
                  </a:ext>
                </a:extLst>
              </a:tr>
              <a:tr h="39189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Play</a:t>
                      </a:r>
                      <a:endParaRPr lang="en-US" sz="1400" b="1" dirty="0">
                        <a:solidFill>
                          <a:schemeClr val="accent3">
                            <a:lumMod val="75000"/>
                          </a:schemeClr>
                        </a:solidFill>
                      </a:endParaRP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Overcast</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Low</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No</a:t>
                      </a:r>
                    </a:p>
                  </a:txBody>
                  <a:tcPr marL="179070" marR="179070"/>
                </a:tc>
                <a:extLst>
                  <a:ext uri="{0D108BD9-81ED-4DB2-BD59-A6C34878D82A}">
                    <a16:rowId xmlns:a16="http://schemas.microsoft.com/office/drawing/2014/main" val="10006"/>
                  </a:ext>
                </a:extLst>
              </a:tr>
              <a:tr h="39189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No Play</a:t>
                      </a:r>
                      <a:endParaRPr lang="en-US" sz="1400" b="1" dirty="0">
                        <a:solidFill>
                          <a:srgbClr val="C00000"/>
                        </a:solidFill>
                      </a:endParaRP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Rainy</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Low</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Yes</a:t>
                      </a:r>
                    </a:p>
                  </a:txBody>
                  <a:tcPr marL="179070" marR="179070"/>
                </a:tc>
                <a:extLst>
                  <a:ext uri="{0D108BD9-81ED-4DB2-BD59-A6C34878D82A}">
                    <a16:rowId xmlns:a16="http://schemas.microsoft.com/office/drawing/2014/main" val="10007"/>
                  </a:ext>
                </a:extLst>
              </a:tr>
              <a:tr h="39189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Play</a:t>
                      </a:r>
                      <a:endParaRPr lang="en-US" sz="1400" b="1" dirty="0">
                        <a:solidFill>
                          <a:schemeClr val="accent3">
                            <a:lumMod val="75000"/>
                          </a:schemeClr>
                        </a:solidFill>
                      </a:endParaRP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Rainy</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Low</a:t>
                      </a: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t>No</a:t>
                      </a:r>
                    </a:p>
                  </a:txBody>
                  <a:tcPr marL="179070" marR="179070"/>
                </a:tc>
                <a:extLst>
                  <a:ext uri="{0D108BD9-81ED-4DB2-BD59-A6C34878D82A}">
                    <a16:rowId xmlns:a16="http://schemas.microsoft.com/office/drawing/2014/main" val="10008"/>
                  </a:ext>
                </a:extLst>
              </a:tr>
              <a:tr h="39189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effectLst>
                            <a:outerShdw blurRad="38100" dist="38100" dir="2700000" algn="tl">
                              <a:srgbClr val="000000">
                                <a:alpha val="43137"/>
                              </a:srgbClr>
                            </a:outerShdw>
                          </a:effectLst>
                        </a:rPr>
                        <a:t>?</a:t>
                      </a:r>
                      <a:endParaRPr lang="en-US" sz="1400" b="1" dirty="0">
                        <a:solidFill>
                          <a:schemeClr val="bg1"/>
                        </a:solidFill>
                        <a:effectLst>
                          <a:outerShdw blurRad="38100" dist="38100" dir="2700000" algn="tl">
                            <a:srgbClr val="000000">
                              <a:alpha val="43137"/>
                            </a:srgbClr>
                          </a:outerShdw>
                        </a:effectLst>
                      </a:endParaRP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effectLst>
                            <a:outerShdw blurRad="38100" dist="38100" dir="2700000" algn="tl">
                              <a:srgbClr val="000000">
                                <a:alpha val="43137"/>
                              </a:srgbClr>
                            </a:outerShdw>
                          </a:effectLst>
                        </a:rPr>
                        <a:t>Sunny</a:t>
                      </a:r>
                      <a:endParaRPr lang="en-US" sz="1400" b="1" dirty="0">
                        <a:solidFill>
                          <a:schemeClr val="bg1"/>
                        </a:solidFill>
                        <a:effectLst>
                          <a:outerShdw blurRad="38100" dist="38100" dir="2700000" algn="tl">
                            <a:srgbClr val="000000">
                              <a:alpha val="43137"/>
                            </a:srgbClr>
                          </a:outerShdw>
                        </a:effectLst>
                      </a:endParaRP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effectLst>
                            <a:outerShdw blurRad="38100" dist="38100" dir="2700000" algn="tl">
                              <a:srgbClr val="000000">
                                <a:alpha val="43137"/>
                              </a:srgbClr>
                            </a:outerShdw>
                          </a:effectLst>
                        </a:rPr>
                        <a:t>Low</a:t>
                      </a:r>
                      <a:endParaRPr lang="en-US" sz="1400" b="1" dirty="0">
                        <a:solidFill>
                          <a:schemeClr val="bg1"/>
                        </a:solidFill>
                        <a:effectLst>
                          <a:outerShdw blurRad="38100" dist="38100" dir="2700000" algn="tl">
                            <a:srgbClr val="000000">
                              <a:alpha val="43137"/>
                            </a:srgbClr>
                          </a:outerShdw>
                        </a:effectLst>
                      </a:endParaRPr>
                    </a:p>
                  </a:txBody>
                  <a:tcPr marL="179070" marR="179070"/>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400" dirty="0">
                          <a:effectLst>
                            <a:outerShdw blurRad="38100" dist="38100" dir="2700000" algn="tl">
                              <a:srgbClr val="000000">
                                <a:alpha val="43137"/>
                              </a:srgbClr>
                            </a:outerShdw>
                          </a:effectLst>
                        </a:rPr>
                        <a:t>No</a:t>
                      </a:r>
                      <a:endParaRPr lang="en-US" sz="1400" b="1" dirty="0">
                        <a:solidFill>
                          <a:schemeClr val="bg1"/>
                        </a:solidFill>
                        <a:effectLst>
                          <a:outerShdw blurRad="38100" dist="38100" dir="2700000" algn="tl">
                            <a:srgbClr val="000000">
                              <a:alpha val="43137"/>
                            </a:srgbClr>
                          </a:outerShdw>
                        </a:effectLst>
                      </a:endParaRPr>
                    </a:p>
                  </a:txBody>
                  <a:tcPr marL="179070" marR="179070"/>
                </a:tc>
                <a:extLst>
                  <a:ext uri="{0D108BD9-81ED-4DB2-BD59-A6C34878D82A}">
                    <a16:rowId xmlns:a16="http://schemas.microsoft.com/office/drawing/2014/main" val="10009"/>
                  </a:ext>
                </a:extLst>
              </a:tr>
            </a:tbl>
          </a:graphicData>
        </a:graphic>
      </p:graphicFrame>
      <p:sp>
        <p:nvSpPr>
          <p:cNvPr id="4" name="Content Placeholder 2">
            <a:extLst>
              <a:ext uri="{FF2B5EF4-FFF2-40B4-BE49-F238E27FC236}">
                <a16:creationId xmlns:a16="http://schemas.microsoft.com/office/drawing/2014/main" id="{BAC977B3-7096-4C65-B785-70557D50D4A2}"/>
              </a:ext>
            </a:extLst>
          </p:cNvPr>
          <p:cNvSpPr txBox="1">
            <a:spLocks/>
          </p:cNvSpPr>
          <p:nvPr/>
        </p:nvSpPr>
        <p:spPr>
          <a:xfrm>
            <a:off x="6999710" y="1600067"/>
            <a:ext cx="2819400" cy="3581400"/>
          </a:xfrm>
          <a:prstGeom prst="rect">
            <a:avLst/>
          </a:prstGeom>
        </p:spPr>
        <p:txBody>
          <a:bodyPr vert="horz" lIns="91421" tIns="45711" rIns="91421" bIns="45711">
            <a:no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ClrTx/>
              <a:buNone/>
            </a:pPr>
            <a:r>
              <a:rPr lang="en-US" sz="2400" b="1" dirty="0"/>
              <a:t>label (y)</a:t>
            </a:r>
          </a:p>
          <a:p>
            <a:pPr marL="448056" lvl="1" indent="0">
              <a:buClrTx/>
              <a:buNone/>
            </a:pPr>
            <a:r>
              <a:rPr lang="en-US" sz="2000" dirty="0"/>
              <a:t>play / no play</a:t>
            </a:r>
          </a:p>
          <a:p>
            <a:pPr marL="36576" indent="0">
              <a:buClrTx/>
              <a:buNone/>
            </a:pPr>
            <a:r>
              <a:rPr lang="en-US" sz="2400" b="1" dirty="0"/>
              <a:t>features</a:t>
            </a:r>
          </a:p>
          <a:p>
            <a:pPr marL="448056" lvl="1" indent="0">
              <a:buClrTx/>
              <a:buNone/>
            </a:pPr>
            <a:r>
              <a:rPr lang="en-US" sz="2000" dirty="0"/>
              <a:t>outlook, temp, windy</a:t>
            </a:r>
          </a:p>
          <a:p>
            <a:pPr marL="36576" indent="0">
              <a:buClrTx/>
              <a:buNone/>
            </a:pPr>
            <a:r>
              <a:rPr lang="en-US" sz="2400" b="1" dirty="0"/>
              <a:t>values (x)</a:t>
            </a:r>
          </a:p>
          <a:p>
            <a:pPr marL="448056" lvl="1" indent="0">
              <a:buClrTx/>
              <a:buNone/>
            </a:pPr>
            <a:r>
              <a:rPr lang="en-US" sz="2000" dirty="0"/>
              <a:t>[Sunny, Low, Yes]</a:t>
            </a:r>
          </a:p>
        </p:txBody>
      </p:sp>
      <p:sp>
        <p:nvSpPr>
          <p:cNvPr id="5" name="Content Placeholder 2">
            <a:extLst>
              <a:ext uri="{FF2B5EF4-FFF2-40B4-BE49-F238E27FC236}">
                <a16:creationId xmlns:a16="http://schemas.microsoft.com/office/drawing/2014/main" id="{966D1A9E-0D72-4839-A14B-CC27277E8158}"/>
              </a:ext>
            </a:extLst>
          </p:cNvPr>
          <p:cNvSpPr txBox="1">
            <a:spLocks/>
          </p:cNvSpPr>
          <p:nvPr/>
        </p:nvSpPr>
        <p:spPr>
          <a:xfrm>
            <a:off x="838200" y="5713639"/>
            <a:ext cx="5208780" cy="838200"/>
          </a:xfrm>
          <a:prstGeom prst="rect">
            <a:avLst/>
          </a:prstGeom>
        </p:spPr>
        <p:txBody>
          <a:bodyPr vert="horz" lIns="91421" tIns="45711" rIns="91421" bIns="45711">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buClrTx/>
              <a:buFont typeface="Arial" pitchFamily="34" charset="0"/>
              <a:buChar char="•"/>
            </a:pPr>
            <a:r>
              <a:rPr lang="en-US" sz="1800" dirty="0"/>
              <a:t>Labeled dataset is a collection of (X, Y) pairs.</a:t>
            </a:r>
          </a:p>
          <a:p>
            <a:pPr>
              <a:buClrTx/>
              <a:buFont typeface="Arial" pitchFamily="34" charset="0"/>
              <a:buChar char="•"/>
            </a:pPr>
            <a:r>
              <a:rPr lang="en-US" sz="1800" dirty="0"/>
              <a:t>Given a new x, how do we predict y?</a:t>
            </a:r>
          </a:p>
        </p:txBody>
      </p:sp>
    </p:spTree>
    <p:extLst>
      <p:ext uri="{BB962C8B-B14F-4D97-AF65-F5344CB8AC3E}">
        <p14:creationId xmlns:p14="http://schemas.microsoft.com/office/powerpoint/2010/main" val="154864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5BF7AE-41A8-43D8-94BE-94DDE79EB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770889"/>
            <a:ext cx="10905066" cy="5316221"/>
          </a:xfrm>
          <a:prstGeom prst="rect">
            <a:avLst/>
          </a:prstGeom>
        </p:spPr>
      </p:pic>
    </p:spTree>
    <p:extLst>
      <p:ext uri="{BB962C8B-B14F-4D97-AF65-F5344CB8AC3E}">
        <p14:creationId xmlns:p14="http://schemas.microsoft.com/office/powerpoint/2010/main" val="165811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0F8B30D1-CC33-405B-9C4B-44DF9580F87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425" t="29393"/>
          <a:stretch/>
        </p:blipFill>
        <p:spPr>
          <a:xfrm>
            <a:off x="993817" y="2354400"/>
            <a:ext cx="10204365" cy="1905702"/>
          </a:xfrm>
          <a:prstGeom prst="rect">
            <a:avLst/>
          </a:prstGeom>
        </p:spPr>
      </p:pic>
    </p:spTree>
    <p:extLst>
      <p:ext uri="{BB962C8B-B14F-4D97-AF65-F5344CB8AC3E}">
        <p14:creationId xmlns:p14="http://schemas.microsoft.com/office/powerpoint/2010/main" val="4157872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F16CA3E-7D83-4678-8EDF-EE80FC6991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0950" y="2128837"/>
            <a:ext cx="4610100" cy="2600325"/>
          </a:xfrm>
          <a:prstGeom prst="rect">
            <a:avLst/>
          </a:prstGeom>
        </p:spPr>
      </p:pic>
    </p:spTree>
    <p:extLst>
      <p:ext uri="{BB962C8B-B14F-4D97-AF65-F5344CB8AC3E}">
        <p14:creationId xmlns:p14="http://schemas.microsoft.com/office/powerpoint/2010/main" val="1770586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F16CA3E-7D83-4678-8EDF-EE80FC6991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0950" y="2128837"/>
            <a:ext cx="4610100" cy="2600325"/>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174DC41-456F-4304-9CA0-01F83E9166BF}"/>
                  </a:ext>
                </a:extLst>
              </p14:cNvPr>
              <p14:cNvContentPartPr/>
              <p14:nvPr/>
            </p14:nvContentPartPr>
            <p14:xfrm>
              <a:off x="7086328" y="1206342"/>
              <a:ext cx="1416960" cy="1030320"/>
            </p14:xfrm>
          </p:contentPart>
        </mc:Choice>
        <mc:Fallback xmlns="">
          <p:pic>
            <p:nvPicPr>
              <p:cNvPr id="8" name="Ink 7">
                <a:extLst>
                  <a:ext uri="{FF2B5EF4-FFF2-40B4-BE49-F238E27FC236}">
                    <a16:creationId xmlns:a16="http://schemas.microsoft.com/office/drawing/2014/main" id="{2174DC41-456F-4304-9CA0-01F83E9166BF}"/>
                  </a:ext>
                </a:extLst>
              </p:cNvPr>
              <p:cNvPicPr/>
              <p:nvPr/>
            </p:nvPicPr>
            <p:blipFill>
              <a:blip r:embed="rId6"/>
              <a:stretch>
                <a:fillRect/>
              </a:stretch>
            </p:blipFill>
            <p:spPr>
              <a:xfrm>
                <a:off x="7050328" y="1170702"/>
                <a:ext cx="1488600" cy="1101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28DC0992-1744-422A-9077-FF426F6A84B6}"/>
                  </a:ext>
                </a:extLst>
              </p14:cNvPr>
              <p14:cNvContentPartPr/>
              <p14:nvPr/>
            </p14:nvContentPartPr>
            <p14:xfrm>
              <a:off x="8902888" y="637182"/>
              <a:ext cx="769320" cy="862200"/>
            </p14:xfrm>
          </p:contentPart>
        </mc:Choice>
        <mc:Fallback xmlns="">
          <p:pic>
            <p:nvPicPr>
              <p:cNvPr id="15" name="Ink 14">
                <a:extLst>
                  <a:ext uri="{FF2B5EF4-FFF2-40B4-BE49-F238E27FC236}">
                    <a16:creationId xmlns:a16="http://schemas.microsoft.com/office/drawing/2014/main" id="{28DC0992-1744-422A-9077-FF426F6A84B6}"/>
                  </a:ext>
                </a:extLst>
              </p:cNvPr>
              <p:cNvPicPr/>
              <p:nvPr/>
            </p:nvPicPr>
            <p:blipFill>
              <a:blip r:embed="rId8"/>
              <a:stretch>
                <a:fillRect/>
              </a:stretch>
            </p:blipFill>
            <p:spPr>
              <a:xfrm>
                <a:off x="8866888" y="601527"/>
                <a:ext cx="840960" cy="933870"/>
              </a:xfrm>
              <a:prstGeom prst="rect">
                <a:avLst/>
              </a:prstGeom>
            </p:spPr>
          </p:pic>
        </mc:Fallback>
      </mc:AlternateContent>
    </p:spTree>
    <p:extLst>
      <p:ext uri="{BB962C8B-B14F-4D97-AF65-F5344CB8AC3E}">
        <p14:creationId xmlns:p14="http://schemas.microsoft.com/office/powerpoint/2010/main" val="3724829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6952E5-883E-4448-B52B-A7D50F647205}"/>
              </a:ext>
            </a:extLst>
          </p:cNvPr>
          <p:cNvPicPr>
            <a:picLocks noChangeAspect="1"/>
          </p:cNvPicPr>
          <p:nvPr/>
        </p:nvPicPr>
        <p:blipFill>
          <a:blip r:embed="rId3"/>
          <a:stretch>
            <a:fillRect/>
          </a:stretch>
        </p:blipFill>
        <p:spPr>
          <a:xfrm>
            <a:off x="0" y="0"/>
            <a:ext cx="12192000" cy="7479862"/>
          </a:xfrm>
          <a:prstGeom prst="rect">
            <a:avLst/>
          </a:prstGeom>
        </p:spPr>
      </p:pic>
    </p:spTree>
    <p:extLst>
      <p:ext uri="{BB962C8B-B14F-4D97-AF65-F5344CB8AC3E}">
        <p14:creationId xmlns:p14="http://schemas.microsoft.com/office/powerpoint/2010/main" val="365807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posing for the camera&#10;&#10;Description automatically generated">
            <a:extLst>
              <a:ext uri="{FF2B5EF4-FFF2-40B4-BE49-F238E27FC236}">
                <a16:creationId xmlns:a16="http://schemas.microsoft.com/office/drawing/2014/main" id="{720EA711-2498-43E1-AE39-7448A3334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277" y="643467"/>
            <a:ext cx="10511445" cy="5571066"/>
          </a:xfrm>
          <a:prstGeom prst="rect">
            <a:avLst/>
          </a:prstGeom>
        </p:spPr>
      </p:pic>
    </p:spTree>
    <p:extLst>
      <p:ext uri="{BB962C8B-B14F-4D97-AF65-F5344CB8AC3E}">
        <p14:creationId xmlns:p14="http://schemas.microsoft.com/office/powerpoint/2010/main" val="16360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F16CA3E-7D83-4678-8EDF-EE80FC6991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0950" y="2128837"/>
            <a:ext cx="4610100" cy="260032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8BA7D33-91FD-43F3-88E0-A1F3078734CE}"/>
                  </a:ext>
                </a:extLst>
              </p14:cNvPr>
              <p14:cNvContentPartPr/>
              <p14:nvPr/>
            </p14:nvContentPartPr>
            <p14:xfrm>
              <a:off x="3202648" y="5169582"/>
              <a:ext cx="1147320" cy="897480"/>
            </p14:xfrm>
          </p:contentPart>
        </mc:Choice>
        <mc:Fallback xmlns="">
          <p:pic>
            <p:nvPicPr>
              <p:cNvPr id="5" name="Ink 4">
                <a:extLst>
                  <a:ext uri="{FF2B5EF4-FFF2-40B4-BE49-F238E27FC236}">
                    <a16:creationId xmlns:a16="http://schemas.microsoft.com/office/drawing/2014/main" id="{08BA7D33-91FD-43F3-88E0-A1F3078734CE}"/>
                  </a:ext>
                </a:extLst>
              </p:cNvPr>
              <p:cNvPicPr/>
              <p:nvPr/>
            </p:nvPicPr>
            <p:blipFill>
              <a:blip r:embed="rId6"/>
              <a:stretch>
                <a:fillRect/>
              </a:stretch>
            </p:blipFill>
            <p:spPr>
              <a:xfrm>
                <a:off x="3167008" y="5133928"/>
                <a:ext cx="1218960" cy="969149"/>
              </a:xfrm>
              <a:prstGeom prst="rect">
                <a:avLst/>
              </a:prstGeom>
            </p:spPr>
          </p:pic>
        </mc:Fallback>
      </mc:AlternateContent>
    </p:spTree>
    <p:extLst>
      <p:ext uri="{BB962C8B-B14F-4D97-AF65-F5344CB8AC3E}">
        <p14:creationId xmlns:p14="http://schemas.microsoft.com/office/powerpoint/2010/main" val="52040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BB24CE-A1BA-4449-A5E7-B5F59BF26822}"/>
              </a:ext>
            </a:extLst>
          </p:cNvPr>
          <p:cNvSpPr>
            <a:spLocks noGrp="1"/>
          </p:cNvSpPr>
          <p:nvPr>
            <p:ph type="title"/>
          </p:nvPr>
        </p:nvSpPr>
        <p:spPr/>
        <p:txBody>
          <a:bodyPr/>
          <a:lstStyle/>
          <a:p>
            <a:r>
              <a:rPr lang="en-US" dirty="0" err="1"/>
              <a:t>scikit</a:t>
            </a:r>
            <a:r>
              <a:rPr lang="en-US" dirty="0"/>
              <a:t>-learn</a:t>
            </a:r>
          </a:p>
        </p:txBody>
      </p:sp>
      <p:sp>
        <p:nvSpPr>
          <p:cNvPr id="6" name="Text Placeholder 5">
            <a:extLst>
              <a:ext uri="{FF2B5EF4-FFF2-40B4-BE49-F238E27FC236}">
                <a16:creationId xmlns:a16="http://schemas.microsoft.com/office/drawing/2014/main" id="{56385730-8AD1-4576-A31C-55399BC17D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05446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59AC87-9591-4662-8324-122B88C6DFD4}"/>
              </a:ext>
            </a:extLst>
          </p:cNvPr>
          <p:cNvSpPr>
            <a:spLocks noGrp="1"/>
          </p:cNvSpPr>
          <p:nvPr>
            <p:ph type="title"/>
          </p:nvPr>
        </p:nvSpPr>
        <p:spPr/>
        <p:txBody>
          <a:bodyPr/>
          <a:lstStyle/>
          <a:p>
            <a:r>
              <a:rPr lang="en-US" dirty="0" err="1"/>
              <a:t>scikit</a:t>
            </a:r>
            <a:r>
              <a:rPr lang="en-US" dirty="0"/>
              <a:t>-learn – concepts </a:t>
            </a:r>
          </a:p>
        </p:txBody>
      </p:sp>
      <p:grpSp>
        <p:nvGrpSpPr>
          <p:cNvPr id="51" name="Group 50">
            <a:extLst>
              <a:ext uri="{FF2B5EF4-FFF2-40B4-BE49-F238E27FC236}">
                <a16:creationId xmlns:a16="http://schemas.microsoft.com/office/drawing/2014/main" id="{617C3D0A-C4CF-4B58-A512-FD2A88DC493D}"/>
              </a:ext>
            </a:extLst>
          </p:cNvPr>
          <p:cNvGrpSpPr/>
          <p:nvPr/>
        </p:nvGrpSpPr>
        <p:grpSpPr>
          <a:xfrm>
            <a:off x="1413210" y="1575142"/>
            <a:ext cx="8462082" cy="1363487"/>
            <a:chOff x="1413210" y="1575142"/>
            <a:chExt cx="8462082" cy="1363487"/>
          </a:xfrm>
        </p:grpSpPr>
        <p:pic>
          <p:nvPicPr>
            <p:cNvPr id="6" name="Picture 5">
              <a:extLst>
                <a:ext uri="{FF2B5EF4-FFF2-40B4-BE49-F238E27FC236}">
                  <a16:creationId xmlns:a16="http://schemas.microsoft.com/office/drawing/2014/main" id="{63EDC2BC-91E5-4031-8341-546A039CFDEB}"/>
                </a:ext>
              </a:extLst>
            </p:cNvPr>
            <p:cNvPicPr>
              <a:picLocks noChangeAspect="1"/>
            </p:cNvPicPr>
            <p:nvPr/>
          </p:nvPicPr>
          <p:blipFill rotWithShape="1">
            <a:blip r:embed="rId3"/>
            <a:srcRect l="11801" t="12465" r="7758" b="7894"/>
            <a:stretch/>
          </p:blipFill>
          <p:spPr>
            <a:xfrm>
              <a:off x="7630513" y="1575142"/>
              <a:ext cx="2244779" cy="1363487"/>
            </a:xfrm>
            <a:prstGeom prst="rect">
              <a:avLst/>
            </a:prstGeom>
          </p:spPr>
        </p:pic>
        <p:sp>
          <p:nvSpPr>
            <p:cNvPr id="45" name="TextBox 44">
              <a:extLst>
                <a:ext uri="{FF2B5EF4-FFF2-40B4-BE49-F238E27FC236}">
                  <a16:creationId xmlns:a16="http://schemas.microsoft.com/office/drawing/2014/main" id="{BDF465B8-7CA8-4845-91E9-18F5B7142FB4}"/>
                </a:ext>
              </a:extLst>
            </p:cNvPr>
            <p:cNvSpPr txBox="1"/>
            <p:nvPr/>
          </p:nvSpPr>
          <p:spPr>
            <a:xfrm>
              <a:off x="1413210" y="1778932"/>
              <a:ext cx="5897847"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You “pick” the function “shape” – in </a:t>
              </a:r>
              <a:r>
                <a:rPr lang="en-US" sz="2800" dirty="0" err="1"/>
                <a:t>scikit</a:t>
              </a:r>
              <a:r>
                <a:rPr lang="en-US" sz="2800" dirty="0"/>
                <a:t>-learn these are called </a:t>
              </a:r>
              <a:r>
                <a:rPr lang="en-US" sz="2800" i="1" dirty="0"/>
                <a:t>classifiers</a:t>
              </a:r>
              <a:endParaRPr lang="en-US" sz="2800" dirty="0"/>
            </a:p>
          </p:txBody>
        </p:sp>
      </p:grpSp>
      <p:grpSp>
        <p:nvGrpSpPr>
          <p:cNvPr id="52" name="Group 51">
            <a:extLst>
              <a:ext uri="{FF2B5EF4-FFF2-40B4-BE49-F238E27FC236}">
                <a16:creationId xmlns:a16="http://schemas.microsoft.com/office/drawing/2014/main" id="{B0D7ED6A-F86A-4D31-BDD3-BF5103C382E4}"/>
              </a:ext>
            </a:extLst>
          </p:cNvPr>
          <p:cNvGrpSpPr/>
          <p:nvPr/>
        </p:nvGrpSpPr>
        <p:grpSpPr>
          <a:xfrm>
            <a:off x="1374092" y="3617314"/>
            <a:ext cx="9098861" cy="931433"/>
            <a:chOff x="1374092" y="3617314"/>
            <a:chExt cx="9098861" cy="931433"/>
          </a:xfrm>
        </p:grpSpPr>
        <p:grpSp>
          <p:nvGrpSpPr>
            <p:cNvPr id="7" name="Group 6">
              <a:extLst>
                <a:ext uri="{FF2B5EF4-FFF2-40B4-BE49-F238E27FC236}">
                  <a16:creationId xmlns:a16="http://schemas.microsoft.com/office/drawing/2014/main" id="{C10EF952-30DF-4117-B818-4D4DE8BA794A}"/>
                </a:ext>
              </a:extLst>
            </p:cNvPr>
            <p:cNvGrpSpPr/>
            <p:nvPr/>
          </p:nvGrpSpPr>
          <p:grpSpPr>
            <a:xfrm>
              <a:off x="7032850" y="3617314"/>
              <a:ext cx="3440103" cy="931433"/>
              <a:chOff x="2876365" y="2331720"/>
              <a:chExt cx="6881809" cy="2194560"/>
            </a:xfrm>
          </p:grpSpPr>
          <p:sp>
            <p:nvSpPr>
              <p:cNvPr id="8" name="TextBox 7">
                <a:extLst>
                  <a:ext uri="{FF2B5EF4-FFF2-40B4-BE49-F238E27FC236}">
                    <a16:creationId xmlns:a16="http://schemas.microsoft.com/office/drawing/2014/main" id="{B97C3A0D-145D-403A-800D-57EB5E0B4383}"/>
                  </a:ext>
                </a:extLst>
              </p:cNvPr>
              <p:cNvSpPr txBox="1"/>
              <p:nvPr/>
            </p:nvSpPr>
            <p:spPr>
              <a:xfrm>
                <a:off x="8670443" y="3046175"/>
                <a:ext cx="1087731" cy="616382"/>
              </a:xfrm>
              <a:prstGeom prst="rect">
                <a:avLst/>
              </a:prstGeom>
              <a:noFill/>
            </p:spPr>
            <p:txBody>
              <a:bodyPr wrap="none" rtlCol="0">
                <a:spAutoFit/>
              </a:bodyPr>
              <a:lstStyle/>
              <a:p>
                <a:r>
                  <a:rPr lang="en-US" sz="1100" dirty="0">
                    <a:latin typeface="+mj-lt"/>
                    <a:cs typeface="Segoe UI Light" panose="020B0502040204020203" pitchFamily="34" charset="0"/>
                  </a:rPr>
                  <a:t>model</a:t>
                </a:r>
                <a:endParaRPr lang="en-US" sz="2400" dirty="0">
                  <a:latin typeface="+mj-lt"/>
                  <a:cs typeface="Segoe UI Light" panose="020B0502040204020203" pitchFamily="34" charset="0"/>
                </a:endParaRPr>
              </a:p>
            </p:txBody>
          </p:sp>
          <p:grpSp>
            <p:nvGrpSpPr>
              <p:cNvPr id="9" name="Group 8">
                <a:extLst>
                  <a:ext uri="{FF2B5EF4-FFF2-40B4-BE49-F238E27FC236}">
                    <a16:creationId xmlns:a16="http://schemas.microsoft.com/office/drawing/2014/main" id="{8BCD086F-CA61-42AA-91F9-2A0B7BF63829}"/>
                  </a:ext>
                </a:extLst>
              </p:cNvPr>
              <p:cNvGrpSpPr/>
              <p:nvPr/>
            </p:nvGrpSpPr>
            <p:grpSpPr>
              <a:xfrm>
                <a:off x="3787513" y="2331720"/>
                <a:ext cx="4725514" cy="2194560"/>
                <a:chOff x="3391123" y="2252880"/>
                <a:chExt cx="4725514" cy="2194560"/>
              </a:xfrm>
            </p:grpSpPr>
            <p:sp>
              <p:nvSpPr>
                <p:cNvPr id="12" name="Rectangle 11">
                  <a:extLst>
                    <a:ext uri="{FF2B5EF4-FFF2-40B4-BE49-F238E27FC236}">
                      <a16:creationId xmlns:a16="http://schemas.microsoft.com/office/drawing/2014/main" id="{85CFE301-4649-4AE1-9F92-3E374ADA4820}"/>
                    </a:ext>
                  </a:extLst>
                </p:cNvPr>
                <p:cNvSpPr/>
                <p:nvPr/>
              </p:nvSpPr>
              <p:spPr>
                <a:xfrm>
                  <a:off x="4656600" y="2252880"/>
                  <a:ext cx="2194560" cy="2194560"/>
                </a:xfrm>
                <a:prstGeom prst="rect">
                  <a:avLst/>
                </a:prstGeom>
                <a:noFill/>
                <a:ln w="72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a:solidFill>
                      <a:srgbClr val="000000"/>
                    </a:solidFill>
                    <a:latin typeface="Segoe UI Light" panose="020B0502040204020203" pitchFamily="34" charset="0"/>
                    <a:cs typeface="Segoe UI Light" panose="020B05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901FB67D-1010-4D29-8A3E-FB669A15EC9B}"/>
                        </a:ext>
                      </a:extLst>
                    </p14:cNvPr>
                    <p14:cNvContentPartPr/>
                    <p14:nvPr/>
                  </p14:nvContentPartPr>
                  <p14:xfrm>
                    <a:off x="3391123" y="3202560"/>
                    <a:ext cx="996840" cy="295200"/>
                  </p14:xfrm>
                </p:contentPart>
              </mc:Choice>
              <mc:Fallback xmlns="">
                <p:pic>
                  <p:nvPicPr>
                    <p:cNvPr id="64" name="Ink 63">
                      <a:extLst>
                        <a:ext uri="{FF2B5EF4-FFF2-40B4-BE49-F238E27FC236}">
                          <a16:creationId xmlns:a16="http://schemas.microsoft.com/office/drawing/2014/main" id="{DBF8C67B-5951-4BF5-92B1-8D6DF6C40DBA}"/>
                        </a:ext>
                      </a:extLst>
                    </p:cNvPr>
                    <p:cNvPicPr/>
                    <p:nvPr/>
                  </p:nvPicPr>
                  <p:blipFill>
                    <a:blip r:embed="rId5"/>
                    <a:stretch>
                      <a:fillRect/>
                    </a:stretch>
                  </p:blipFill>
                  <p:spPr>
                    <a:xfrm>
                      <a:off x="3355110" y="3166604"/>
                      <a:ext cx="1068506" cy="36675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282DBEB8-9687-455E-8FFC-443897999FF9}"/>
                        </a:ext>
                      </a:extLst>
                    </p14:cNvPr>
                    <p14:cNvContentPartPr/>
                    <p14:nvPr/>
                  </p14:nvContentPartPr>
                  <p14:xfrm>
                    <a:off x="7119797" y="3133800"/>
                    <a:ext cx="996840" cy="295200"/>
                  </p14:xfrm>
                </p:contentPart>
              </mc:Choice>
              <mc:Fallback xmlns="">
                <p:pic>
                  <p:nvPicPr>
                    <p:cNvPr id="65" name="Ink 64">
                      <a:extLst>
                        <a:ext uri="{FF2B5EF4-FFF2-40B4-BE49-F238E27FC236}">
                          <a16:creationId xmlns:a16="http://schemas.microsoft.com/office/drawing/2014/main" id="{26A73E00-11E7-4EF8-9AF6-2714CAA496C7}"/>
                        </a:ext>
                      </a:extLst>
                    </p:cNvPr>
                    <p:cNvPicPr/>
                    <p:nvPr/>
                  </p:nvPicPr>
                  <p:blipFill>
                    <a:blip r:embed="rId7"/>
                    <a:stretch>
                      <a:fillRect/>
                    </a:stretch>
                  </p:blipFill>
                  <p:spPr>
                    <a:xfrm>
                      <a:off x="7084157" y="3097800"/>
                      <a:ext cx="1068480" cy="366840"/>
                    </a:xfrm>
                    <a:prstGeom prst="rect">
                      <a:avLst/>
                    </a:prstGeom>
                  </p:spPr>
                </p:pic>
              </mc:Fallback>
            </mc:AlternateContent>
          </p:grpSp>
          <p:sp>
            <p:nvSpPr>
              <p:cNvPr id="10" name="TextBox 9">
                <a:extLst>
                  <a:ext uri="{FF2B5EF4-FFF2-40B4-BE49-F238E27FC236}">
                    <a16:creationId xmlns:a16="http://schemas.microsoft.com/office/drawing/2014/main" id="{65A4CB70-F9F9-4CC9-B79F-07A2459DB646}"/>
                  </a:ext>
                </a:extLst>
              </p:cNvPr>
              <p:cNvSpPr txBox="1"/>
              <p:nvPr/>
            </p:nvSpPr>
            <p:spPr>
              <a:xfrm>
                <a:off x="2876365" y="3198166"/>
                <a:ext cx="872879" cy="616382"/>
              </a:xfrm>
              <a:prstGeom prst="rect">
                <a:avLst/>
              </a:prstGeom>
              <a:noFill/>
            </p:spPr>
            <p:txBody>
              <a:bodyPr wrap="none" rtlCol="0">
                <a:spAutoFit/>
              </a:bodyPr>
              <a:lstStyle/>
              <a:p>
                <a:r>
                  <a:rPr lang="en-US" sz="1100" dirty="0">
                    <a:latin typeface="+mj-lt"/>
                    <a:cs typeface="Segoe UI Light" panose="020B0502040204020203" pitchFamily="34" charset="0"/>
                  </a:rPr>
                  <a:t>data</a:t>
                </a:r>
              </a:p>
            </p:txBody>
          </p:sp>
          <p:sp>
            <p:nvSpPr>
              <p:cNvPr id="11" name="TextBox 10">
                <a:extLst>
                  <a:ext uri="{FF2B5EF4-FFF2-40B4-BE49-F238E27FC236}">
                    <a16:creationId xmlns:a16="http://schemas.microsoft.com/office/drawing/2014/main" id="{B97555AE-EC6E-425D-A9D1-424B53846FE6}"/>
                  </a:ext>
                </a:extLst>
              </p:cNvPr>
              <p:cNvSpPr txBox="1"/>
              <p:nvPr/>
            </p:nvSpPr>
            <p:spPr>
              <a:xfrm>
                <a:off x="5319398" y="3010935"/>
                <a:ext cx="1661741" cy="1015218"/>
              </a:xfrm>
              <a:prstGeom prst="rect">
                <a:avLst/>
              </a:prstGeom>
              <a:noFill/>
            </p:spPr>
            <p:txBody>
              <a:bodyPr wrap="none" rtlCol="0">
                <a:spAutoFit/>
              </a:bodyPr>
              <a:lstStyle/>
              <a:p>
                <a:pPr algn="ctr"/>
                <a:r>
                  <a:rPr lang="en-US" sz="1100" dirty="0" err="1">
                    <a:latin typeface="+mj-lt"/>
                    <a:cs typeface="Segoe UI Light" panose="020B0502040204020203" pitchFamily="34" charset="0"/>
                  </a:rPr>
                  <a:t>scikit</a:t>
                </a:r>
                <a:r>
                  <a:rPr lang="en-US" sz="1100" dirty="0">
                    <a:latin typeface="+mj-lt"/>
                    <a:cs typeface="Segoe UI Light" panose="020B0502040204020203" pitchFamily="34" charset="0"/>
                  </a:rPr>
                  <a:t>-learn </a:t>
                </a:r>
                <a:br>
                  <a:rPr lang="en-US" sz="1100" dirty="0">
                    <a:latin typeface="+mj-lt"/>
                    <a:cs typeface="Segoe UI Light" panose="020B0502040204020203" pitchFamily="34" charset="0"/>
                  </a:rPr>
                </a:br>
                <a:r>
                  <a:rPr lang="en-US" sz="1100" dirty="0">
                    <a:latin typeface="+mj-lt"/>
                    <a:cs typeface="Segoe UI Light" panose="020B0502040204020203" pitchFamily="34" charset="0"/>
                  </a:rPr>
                  <a:t>classifier</a:t>
                </a:r>
                <a:endParaRPr lang="en-US" sz="2400" dirty="0">
                  <a:latin typeface="+mj-lt"/>
                  <a:cs typeface="Segoe UI Light" panose="020B0502040204020203" pitchFamily="34" charset="0"/>
                </a:endParaRPr>
              </a:p>
            </p:txBody>
          </p:sp>
        </p:grpSp>
        <p:sp>
          <p:nvSpPr>
            <p:cNvPr id="48" name="TextBox 47">
              <a:extLst>
                <a:ext uri="{FF2B5EF4-FFF2-40B4-BE49-F238E27FC236}">
                  <a16:creationId xmlns:a16="http://schemas.microsoft.com/office/drawing/2014/main" id="{8057B05C-9AC0-4A7C-A2A9-ED9CA7F5F9CB}"/>
                </a:ext>
              </a:extLst>
            </p:cNvPr>
            <p:cNvSpPr txBox="1"/>
            <p:nvPr/>
          </p:nvSpPr>
          <p:spPr>
            <a:xfrm>
              <a:off x="1374092" y="3784492"/>
              <a:ext cx="5303118"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You “fit” the data to the classifier</a:t>
              </a:r>
            </a:p>
          </p:txBody>
        </p:sp>
      </p:grpSp>
      <p:grpSp>
        <p:nvGrpSpPr>
          <p:cNvPr id="53" name="Group 52">
            <a:extLst>
              <a:ext uri="{FF2B5EF4-FFF2-40B4-BE49-F238E27FC236}">
                <a16:creationId xmlns:a16="http://schemas.microsoft.com/office/drawing/2014/main" id="{14DD117D-3693-42B8-B780-3831F3467DAA}"/>
              </a:ext>
            </a:extLst>
          </p:cNvPr>
          <p:cNvGrpSpPr/>
          <p:nvPr/>
        </p:nvGrpSpPr>
        <p:grpSpPr>
          <a:xfrm>
            <a:off x="1413145" y="5174018"/>
            <a:ext cx="8571629" cy="1206107"/>
            <a:chOff x="1413145" y="5174018"/>
            <a:chExt cx="8571629" cy="1206107"/>
          </a:xfrm>
        </p:grpSpPr>
        <p:grpSp>
          <p:nvGrpSpPr>
            <p:cNvPr id="22" name="Group 21">
              <a:extLst>
                <a:ext uri="{FF2B5EF4-FFF2-40B4-BE49-F238E27FC236}">
                  <a16:creationId xmlns:a16="http://schemas.microsoft.com/office/drawing/2014/main" id="{6AC64985-2BB1-40BA-A554-CB4352F4721D}"/>
                </a:ext>
              </a:extLst>
            </p:cNvPr>
            <p:cNvGrpSpPr/>
            <p:nvPr/>
          </p:nvGrpSpPr>
          <p:grpSpPr>
            <a:xfrm>
              <a:off x="7068843" y="5174018"/>
              <a:ext cx="2915931" cy="1206107"/>
              <a:chOff x="5790608" y="3348683"/>
              <a:chExt cx="6109973" cy="2558528"/>
            </a:xfrm>
          </p:grpSpPr>
          <p:sp>
            <p:nvSpPr>
              <p:cNvPr id="23" name="TextBox 22">
                <a:extLst>
                  <a:ext uri="{FF2B5EF4-FFF2-40B4-BE49-F238E27FC236}">
                    <a16:creationId xmlns:a16="http://schemas.microsoft.com/office/drawing/2014/main" id="{0253F65F-D506-4C02-91E0-8E6921C4024B}"/>
                  </a:ext>
                </a:extLst>
              </p:cNvPr>
              <p:cNvSpPr txBox="1"/>
              <p:nvPr/>
            </p:nvSpPr>
            <p:spPr>
              <a:xfrm>
                <a:off x="10536198" y="4930958"/>
                <a:ext cx="1364383" cy="554956"/>
              </a:xfrm>
              <a:prstGeom prst="rect">
                <a:avLst/>
              </a:prstGeom>
              <a:noFill/>
            </p:spPr>
            <p:txBody>
              <a:bodyPr wrap="none" rtlCol="0">
                <a:spAutoFit/>
              </a:bodyPr>
              <a:lstStyle/>
              <a:p>
                <a:r>
                  <a:rPr lang="en-US" sz="1100" dirty="0">
                    <a:latin typeface="Segoe UI Light" panose="020B0502040204020203" pitchFamily="34" charset="0"/>
                    <a:cs typeface="Segoe UI Light" panose="020B0502040204020203" pitchFamily="34" charset="0"/>
                  </a:rPr>
                  <a:t>answers</a:t>
                </a:r>
                <a:endParaRPr lang="en-US" sz="2400" dirty="0">
                  <a:latin typeface="Segoe UI Light" panose="020B0502040204020203" pitchFamily="34" charset="0"/>
                  <a:cs typeface="Segoe UI Light" panose="020B0502040204020203" pitchFamily="34" charset="0"/>
                </a:endParaRPr>
              </a:p>
            </p:txBody>
          </p:sp>
          <p:grpSp>
            <p:nvGrpSpPr>
              <p:cNvPr id="24" name="Group 23">
                <a:extLst>
                  <a:ext uri="{FF2B5EF4-FFF2-40B4-BE49-F238E27FC236}">
                    <a16:creationId xmlns:a16="http://schemas.microsoft.com/office/drawing/2014/main" id="{7483615B-CF4B-4CA5-BE71-85FC4CC26CFF}"/>
                  </a:ext>
                </a:extLst>
              </p:cNvPr>
              <p:cNvGrpSpPr/>
              <p:nvPr/>
            </p:nvGrpSpPr>
            <p:grpSpPr>
              <a:xfrm>
                <a:off x="5790608" y="3348683"/>
                <a:ext cx="5810852" cy="2558528"/>
                <a:chOff x="5790608" y="3348683"/>
                <a:chExt cx="5810852" cy="2558528"/>
              </a:xfrm>
            </p:grpSpPr>
            <p:sp>
              <p:nvSpPr>
                <p:cNvPr id="26" name="TextBox 25">
                  <a:extLst>
                    <a:ext uri="{FF2B5EF4-FFF2-40B4-BE49-F238E27FC236}">
                      <a16:creationId xmlns:a16="http://schemas.microsoft.com/office/drawing/2014/main" id="{89C595C5-EBE6-410C-AA15-CA1FC9A11BD3}"/>
                    </a:ext>
                  </a:extLst>
                </p:cNvPr>
                <p:cNvSpPr txBox="1"/>
                <p:nvPr/>
              </p:nvSpPr>
              <p:spPr>
                <a:xfrm>
                  <a:off x="5790608" y="5083561"/>
                  <a:ext cx="1015059" cy="554956"/>
                </a:xfrm>
                <a:prstGeom prst="rect">
                  <a:avLst/>
                </a:prstGeom>
                <a:noFill/>
              </p:spPr>
              <p:txBody>
                <a:bodyPr wrap="none" rtlCol="0">
                  <a:spAutoFit/>
                </a:bodyPr>
                <a:lstStyle/>
                <a:p>
                  <a:r>
                    <a:rPr lang="en-US" sz="1100" dirty="0">
                      <a:latin typeface="Segoe UI Light" panose="020B0502040204020203" pitchFamily="34" charset="0"/>
                      <a:cs typeface="Segoe UI Light" panose="020B0502040204020203" pitchFamily="34" charset="0"/>
                    </a:rPr>
                    <a:t>input</a:t>
                  </a:r>
                  <a:endParaRPr lang="en-US" dirty="0">
                    <a:latin typeface="Segoe UI Light" panose="020B0502040204020203" pitchFamily="34" charset="0"/>
                    <a:cs typeface="Segoe UI Light" panose="020B0502040204020203" pitchFamily="34" charset="0"/>
                  </a:endParaRPr>
                </a:p>
              </p:txBody>
            </p:sp>
            <p:grpSp>
              <p:nvGrpSpPr>
                <p:cNvPr id="27" name="Group 26">
                  <a:extLst>
                    <a:ext uri="{FF2B5EF4-FFF2-40B4-BE49-F238E27FC236}">
                      <a16:creationId xmlns:a16="http://schemas.microsoft.com/office/drawing/2014/main" id="{89D2E972-4418-4268-ABE1-E1403128960A}"/>
                    </a:ext>
                  </a:extLst>
                </p:cNvPr>
                <p:cNvGrpSpPr/>
                <p:nvPr/>
              </p:nvGrpSpPr>
              <p:grpSpPr>
                <a:xfrm>
                  <a:off x="6832720" y="3712651"/>
                  <a:ext cx="4768740" cy="2194560"/>
                  <a:chOff x="3347897" y="2252880"/>
                  <a:chExt cx="4768740" cy="2194560"/>
                </a:xfrm>
              </p:grpSpPr>
              <p:sp>
                <p:nvSpPr>
                  <p:cNvPr id="29" name="Rectangle 28">
                    <a:extLst>
                      <a:ext uri="{FF2B5EF4-FFF2-40B4-BE49-F238E27FC236}">
                        <a16:creationId xmlns:a16="http://schemas.microsoft.com/office/drawing/2014/main" id="{4423F47F-5915-40D9-962F-64986B52CECE}"/>
                      </a:ext>
                    </a:extLst>
                  </p:cNvPr>
                  <p:cNvSpPr/>
                  <p:nvPr/>
                </p:nvSpPr>
                <p:spPr>
                  <a:xfrm>
                    <a:off x="4656600" y="2252880"/>
                    <a:ext cx="2194560" cy="2194560"/>
                  </a:xfrm>
                  <a:prstGeom prst="rect">
                    <a:avLst/>
                  </a:prstGeom>
                  <a:noFill/>
                  <a:ln w="72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a:solidFill>
                        <a:srgbClr val="000000"/>
                      </a:solidFill>
                    </a:endParaRPr>
                  </a:p>
                </p:txBody>
              </p:sp>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CBDAEB42-15A3-460D-A87B-CF534E2E355B}"/>
                          </a:ext>
                        </a:extLst>
                      </p14:cNvPr>
                      <p14:cNvContentPartPr/>
                      <p14:nvPr/>
                    </p14:nvContentPartPr>
                    <p14:xfrm>
                      <a:off x="3347897" y="3707023"/>
                      <a:ext cx="996840" cy="295200"/>
                    </p14:xfrm>
                  </p:contentPart>
                </mc:Choice>
                <mc:Fallback xmlns="">
                  <p:pic>
                    <p:nvPicPr>
                      <p:cNvPr id="64" name="Ink 63">
                        <a:extLst>
                          <a:ext uri="{FF2B5EF4-FFF2-40B4-BE49-F238E27FC236}">
                            <a16:creationId xmlns:a16="http://schemas.microsoft.com/office/drawing/2014/main" id="{DBF8C67B-5951-4BF5-92B1-8D6DF6C40DBA}"/>
                          </a:ext>
                        </a:extLst>
                      </p:cNvPr>
                      <p:cNvPicPr/>
                      <p:nvPr/>
                    </p:nvPicPr>
                    <p:blipFill>
                      <a:blip r:embed="rId9"/>
                      <a:stretch>
                        <a:fillRect/>
                      </a:stretch>
                    </p:blipFill>
                    <p:spPr>
                      <a:xfrm>
                        <a:off x="3312257" y="3671023"/>
                        <a:ext cx="106848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a:extLst>
                          <a:ext uri="{FF2B5EF4-FFF2-40B4-BE49-F238E27FC236}">
                            <a16:creationId xmlns:a16="http://schemas.microsoft.com/office/drawing/2014/main" id="{2012F75E-E867-483E-8372-F01B9C287988}"/>
                          </a:ext>
                        </a:extLst>
                      </p14:cNvPr>
                      <p14:cNvContentPartPr/>
                      <p14:nvPr/>
                    </p14:nvContentPartPr>
                    <p14:xfrm>
                      <a:off x="7119797" y="3133800"/>
                      <a:ext cx="996840" cy="295200"/>
                    </p14:xfrm>
                  </p:contentPart>
                </mc:Choice>
                <mc:Fallback xmlns="">
                  <p:pic>
                    <p:nvPicPr>
                      <p:cNvPr id="65" name="Ink 64">
                        <a:extLst>
                          <a:ext uri="{FF2B5EF4-FFF2-40B4-BE49-F238E27FC236}">
                            <a16:creationId xmlns:a16="http://schemas.microsoft.com/office/drawing/2014/main" id="{26A73E00-11E7-4EF8-9AF6-2714CAA496C7}"/>
                          </a:ext>
                        </a:extLst>
                      </p:cNvPr>
                      <p:cNvPicPr/>
                      <p:nvPr/>
                    </p:nvPicPr>
                    <p:blipFill>
                      <a:blip r:embed="rId9"/>
                      <a:stretch>
                        <a:fillRect/>
                      </a:stretch>
                    </p:blipFill>
                    <p:spPr>
                      <a:xfrm>
                        <a:off x="7084157" y="3097800"/>
                        <a:ext cx="1068480" cy="366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7EEB2900-24AA-4063-A890-F38276C1F677}"/>
                        </a:ext>
                      </a:extLst>
                    </p14:cNvPr>
                    <p14:cNvContentPartPr/>
                    <p14:nvPr/>
                  </p14:nvContentPartPr>
                  <p14:xfrm>
                    <a:off x="5896638" y="3348683"/>
                    <a:ext cx="1749960" cy="1146600"/>
                  </p14:xfrm>
                </p:contentPart>
              </mc:Choice>
              <mc:Fallback xmlns="">
                <p:pic>
                  <p:nvPicPr>
                    <p:cNvPr id="28" name="Ink 27">
                      <a:extLst>
                        <a:ext uri="{FF2B5EF4-FFF2-40B4-BE49-F238E27FC236}">
                          <a16:creationId xmlns:a16="http://schemas.microsoft.com/office/drawing/2014/main" id="{7EEB2900-24AA-4063-A890-F38276C1F677}"/>
                        </a:ext>
                      </a:extLst>
                    </p:cNvPr>
                    <p:cNvPicPr/>
                    <p:nvPr/>
                  </p:nvPicPr>
                  <p:blipFill>
                    <a:blip r:embed="rId12"/>
                    <a:stretch>
                      <a:fillRect/>
                    </a:stretch>
                  </p:blipFill>
                  <p:spPr>
                    <a:xfrm>
                      <a:off x="5821241" y="3272345"/>
                      <a:ext cx="1900000" cy="1298513"/>
                    </a:xfrm>
                    <a:prstGeom prst="rect">
                      <a:avLst/>
                    </a:prstGeom>
                  </p:spPr>
                </p:pic>
              </mc:Fallback>
            </mc:AlternateContent>
          </p:grpSp>
          <p:sp>
            <p:nvSpPr>
              <p:cNvPr id="25" name="TextBox 24">
                <a:extLst>
                  <a:ext uri="{FF2B5EF4-FFF2-40B4-BE49-F238E27FC236}">
                    <a16:creationId xmlns:a16="http://schemas.microsoft.com/office/drawing/2014/main" id="{DE68D4D5-1971-45A4-81C0-C0C53E1205C8}"/>
                  </a:ext>
                </a:extLst>
              </p:cNvPr>
              <p:cNvSpPr txBox="1"/>
              <p:nvPr/>
            </p:nvSpPr>
            <p:spPr>
              <a:xfrm>
                <a:off x="8741250" y="4532453"/>
                <a:ext cx="994906" cy="554956"/>
              </a:xfrm>
              <a:prstGeom prst="rect">
                <a:avLst/>
              </a:prstGeom>
              <a:noFill/>
            </p:spPr>
            <p:txBody>
              <a:bodyPr wrap="none" rtlCol="0">
                <a:spAutoFit/>
              </a:bodyPr>
              <a:lstStyle/>
              <a:p>
                <a:r>
                  <a:rPr lang="en-US" sz="1100" dirty="0">
                    <a:latin typeface="Segoe UI Light" panose="020B0502040204020203" pitchFamily="34" charset="0"/>
                    <a:cs typeface="Segoe UI Light" panose="020B0502040204020203" pitchFamily="34" charset="0"/>
                  </a:rPr>
                  <a:t>code</a:t>
                </a:r>
                <a:endParaRPr lang="en-US" dirty="0">
                  <a:latin typeface="Segoe UI Light" panose="020B0502040204020203" pitchFamily="34" charset="0"/>
                  <a:cs typeface="Segoe UI Light" panose="020B0502040204020203" pitchFamily="34" charset="0"/>
                </a:endParaRPr>
              </a:p>
            </p:txBody>
          </p:sp>
        </p:grpSp>
        <p:sp>
          <p:nvSpPr>
            <p:cNvPr id="49" name="TextBox 48">
              <a:extLst>
                <a:ext uri="{FF2B5EF4-FFF2-40B4-BE49-F238E27FC236}">
                  <a16:creationId xmlns:a16="http://schemas.microsoft.com/office/drawing/2014/main" id="{6220DEE6-9D79-462D-BC84-8A5FA678C3E2}"/>
                </a:ext>
              </a:extLst>
            </p:cNvPr>
            <p:cNvSpPr txBox="1"/>
            <p:nvPr/>
          </p:nvSpPr>
          <p:spPr>
            <a:xfrm>
              <a:off x="1413145" y="5456512"/>
              <a:ext cx="5003486"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You use the classifier to predict</a:t>
              </a:r>
            </a:p>
          </p:txBody>
        </p:sp>
      </p:grpSp>
    </p:spTree>
    <p:extLst>
      <p:ext uri="{BB962C8B-B14F-4D97-AF65-F5344CB8AC3E}">
        <p14:creationId xmlns:p14="http://schemas.microsoft.com/office/powerpoint/2010/main" val="130352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59AC87-9591-4662-8324-122B88C6DFD4}"/>
              </a:ext>
            </a:extLst>
          </p:cNvPr>
          <p:cNvSpPr>
            <a:spLocks noGrp="1"/>
          </p:cNvSpPr>
          <p:nvPr>
            <p:ph type="title"/>
          </p:nvPr>
        </p:nvSpPr>
        <p:spPr/>
        <p:txBody>
          <a:bodyPr/>
          <a:lstStyle/>
          <a:p>
            <a:r>
              <a:rPr lang="en-US" dirty="0" err="1"/>
              <a:t>scikit</a:t>
            </a:r>
            <a:r>
              <a:rPr lang="en-US" dirty="0"/>
              <a:t>-learn – concepts </a:t>
            </a:r>
          </a:p>
        </p:txBody>
      </p:sp>
      <p:sp>
        <p:nvSpPr>
          <p:cNvPr id="45" name="TextBox 44">
            <a:extLst>
              <a:ext uri="{FF2B5EF4-FFF2-40B4-BE49-F238E27FC236}">
                <a16:creationId xmlns:a16="http://schemas.microsoft.com/office/drawing/2014/main" id="{BDF465B8-7CA8-4845-91E9-18F5B7142FB4}"/>
              </a:ext>
            </a:extLst>
          </p:cNvPr>
          <p:cNvSpPr txBox="1"/>
          <p:nvPr/>
        </p:nvSpPr>
        <p:spPr>
          <a:xfrm>
            <a:off x="418953" y="3689515"/>
            <a:ext cx="5897847"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You “pick” the function “shape” – in </a:t>
            </a:r>
            <a:r>
              <a:rPr lang="en-US" sz="2800" dirty="0" err="1"/>
              <a:t>scikit</a:t>
            </a:r>
            <a:r>
              <a:rPr lang="en-US" sz="2800" dirty="0"/>
              <a:t>-learn these are called </a:t>
            </a:r>
            <a:r>
              <a:rPr lang="en-US" sz="2800" i="1" dirty="0"/>
              <a:t>classifiers</a:t>
            </a:r>
            <a:endParaRPr lang="en-US" sz="2800" dirty="0"/>
          </a:p>
        </p:txBody>
      </p:sp>
      <p:sp>
        <p:nvSpPr>
          <p:cNvPr id="48" name="TextBox 47">
            <a:extLst>
              <a:ext uri="{FF2B5EF4-FFF2-40B4-BE49-F238E27FC236}">
                <a16:creationId xmlns:a16="http://schemas.microsoft.com/office/drawing/2014/main" id="{8057B05C-9AC0-4A7C-A2A9-ED9CA7F5F9CB}"/>
              </a:ext>
            </a:extLst>
          </p:cNvPr>
          <p:cNvSpPr txBox="1"/>
          <p:nvPr/>
        </p:nvSpPr>
        <p:spPr>
          <a:xfrm>
            <a:off x="418953" y="4822997"/>
            <a:ext cx="5303118"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You “fit” the data to the classifier</a:t>
            </a:r>
          </a:p>
        </p:txBody>
      </p:sp>
      <p:sp>
        <p:nvSpPr>
          <p:cNvPr id="49" name="TextBox 48">
            <a:extLst>
              <a:ext uri="{FF2B5EF4-FFF2-40B4-BE49-F238E27FC236}">
                <a16:creationId xmlns:a16="http://schemas.microsoft.com/office/drawing/2014/main" id="{6220DEE6-9D79-462D-BC84-8A5FA678C3E2}"/>
              </a:ext>
            </a:extLst>
          </p:cNvPr>
          <p:cNvSpPr txBox="1"/>
          <p:nvPr/>
        </p:nvSpPr>
        <p:spPr>
          <a:xfrm>
            <a:off x="418953" y="5601157"/>
            <a:ext cx="5003486"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You use the classifier to predict</a:t>
            </a:r>
          </a:p>
        </p:txBody>
      </p:sp>
      <p:pic>
        <p:nvPicPr>
          <p:cNvPr id="1028" name="Picture 4">
            <a:extLst>
              <a:ext uri="{FF2B5EF4-FFF2-40B4-BE49-F238E27FC236}">
                <a16:creationId xmlns:a16="http://schemas.microsoft.com/office/drawing/2014/main" id="{DA91BCD3-7F0E-4A84-98F9-F9BF6E6BDF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236" b="59686"/>
          <a:stretch/>
        </p:blipFill>
        <p:spPr bwMode="auto">
          <a:xfrm>
            <a:off x="951182" y="1308480"/>
            <a:ext cx="10289635" cy="21888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20234B7-DB3F-4233-8B2C-D4629C6B6A24}"/>
              </a:ext>
            </a:extLst>
          </p:cNvPr>
          <p:cNvPicPr>
            <a:picLocks noChangeAspect="1"/>
          </p:cNvPicPr>
          <p:nvPr/>
        </p:nvPicPr>
        <p:blipFill rotWithShape="1">
          <a:blip r:embed="rId4"/>
          <a:srcRect r="9175"/>
          <a:stretch/>
        </p:blipFill>
        <p:spPr>
          <a:xfrm>
            <a:off x="6316800" y="3649505"/>
            <a:ext cx="5456247" cy="2508379"/>
          </a:xfrm>
          <a:prstGeom prst="rect">
            <a:avLst/>
          </a:prstGeom>
        </p:spPr>
      </p:pic>
    </p:spTree>
    <p:extLst>
      <p:ext uri="{BB962C8B-B14F-4D97-AF65-F5344CB8AC3E}">
        <p14:creationId xmlns:p14="http://schemas.microsoft.com/office/powerpoint/2010/main" val="478246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092C-708A-4200-BA1E-D00EDE5854F7}"/>
              </a:ext>
            </a:extLst>
          </p:cNvPr>
          <p:cNvSpPr>
            <a:spLocks noGrp="1"/>
          </p:cNvSpPr>
          <p:nvPr>
            <p:ph type="title"/>
          </p:nvPr>
        </p:nvSpPr>
        <p:spPr/>
        <p:txBody>
          <a:bodyPr/>
          <a:lstStyle/>
          <a:p>
            <a:r>
              <a:rPr lang="en-US" dirty="0" err="1"/>
              <a:t>scikit</a:t>
            </a:r>
            <a:r>
              <a:rPr lang="en-US" dirty="0"/>
              <a:t>-learn – classifiers </a:t>
            </a:r>
          </a:p>
        </p:txBody>
      </p:sp>
      <p:pic>
        <p:nvPicPr>
          <p:cNvPr id="3" name="Picture 2">
            <a:extLst>
              <a:ext uri="{FF2B5EF4-FFF2-40B4-BE49-F238E27FC236}">
                <a16:creationId xmlns:a16="http://schemas.microsoft.com/office/drawing/2014/main" id="{BB4257F7-5FE4-49BA-B66E-AADFF8ECFDEA}"/>
              </a:ext>
            </a:extLst>
          </p:cNvPr>
          <p:cNvPicPr>
            <a:picLocks noChangeAspect="1"/>
          </p:cNvPicPr>
          <p:nvPr/>
        </p:nvPicPr>
        <p:blipFill rotWithShape="1">
          <a:blip r:embed="rId2"/>
          <a:srcRect b="50000"/>
          <a:stretch/>
        </p:blipFill>
        <p:spPr>
          <a:xfrm>
            <a:off x="1268026" y="2075330"/>
            <a:ext cx="4653643" cy="3429000"/>
          </a:xfrm>
          <a:prstGeom prst="rect">
            <a:avLst/>
          </a:prstGeom>
        </p:spPr>
      </p:pic>
      <p:pic>
        <p:nvPicPr>
          <p:cNvPr id="6" name="Picture 5">
            <a:extLst>
              <a:ext uri="{FF2B5EF4-FFF2-40B4-BE49-F238E27FC236}">
                <a16:creationId xmlns:a16="http://schemas.microsoft.com/office/drawing/2014/main" id="{2B863653-AEC7-42E1-800D-92092CF5F932}"/>
              </a:ext>
            </a:extLst>
          </p:cNvPr>
          <p:cNvPicPr>
            <a:picLocks noChangeAspect="1"/>
          </p:cNvPicPr>
          <p:nvPr/>
        </p:nvPicPr>
        <p:blipFill rotWithShape="1">
          <a:blip r:embed="rId2"/>
          <a:srcRect t="50000"/>
          <a:stretch/>
        </p:blipFill>
        <p:spPr>
          <a:xfrm>
            <a:off x="6525825" y="2075330"/>
            <a:ext cx="4653643" cy="3429000"/>
          </a:xfrm>
          <a:prstGeom prst="rect">
            <a:avLst/>
          </a:prstGeom>
        </p:spPr>
      </p:pic>
      <p:sp>
        <p:nvSpPr>
          <p:cNvPr id="7" name="TextBox 6">
            <a:extLst>
              <a:ext uri="{FF2B5EF4-FFF2-40B4-BE49-F238E27FC236}">
                <a16:creationId xmlns:a16="http://schemas.microsoft.com/office/drawing/2014/main" id="{174C0276-A861-48C1-BE81-1ED16BEA4D3B}"/>
              </a:ext>
            </a:extLst>
          </p:cNvPr>
          <p:cNvSpPr txBox="1"/>
          <p:nvPr/>
        </p:nvSpPr>
        <p:spPr>
          <a:xfrm>
            <a:off x="1268026" y="6225988"/>
            <a:ext cx="5329921" cy="369332"/>
          </a:xfrm>
          <a:prstGeom prst="rect">
            <a:avLst/>
          </a:prstGeom>
          <a:noFill/>
        </p:spPr>
        <p:txBody>
          <a:bodyPr wrap="none" rtlCol="0">
            <a:spAutoFit/>
          </a:bodyPr>
          <a:lstStyle/>
          <a:p>
            <a:r>
              <a:rPr lang="en-US" dirty="0"/>
              <a:t>source: </a:t>
            </a:r>
            <a:r>
              <a:rPr lang="en-US" dirty="0">
                <a:hlinkClick r:id="rId3"/>
              </a:rPr>
              <a:t>https://scikit-learn.org/stable/user_guide.html</a:t>
            </a:r>
            <a:endParaRPr lang="en-US" dirty="0"/>
          </a:p>
        </p:txBody>
      </p:sp>
      <p:grpSp>
        <p:nvGrpSpPr>
          <p:cNvPr id="8" name="Group 7">
            <a:extLst>
              <a:ext uri="{FF2B5EF4-FFF2-40B4-BE49-F238E27FC236}">
                <a16:creationId xmlns:a16="http://schemas.microsoft.com/office/drawing/2014/main" id="{A64D9641-D89F-4665-A794-D1E74F7E136B}"/>
              </a:ext>
            </a:extLst>
          </p:cNvPr>
          <p:cNvGrpSpPr/>
          <p:nvPr/>
        </p:nvGrpSpPr>
        <p:grpSpPr>
          <a:xfrm>
            <a:off x="8847683" y="365125"/>
            <a:ext cx="2887756" cy="2250422"/>
            <a:chOff x="3202648" y="2128837"/>
            <a:chExt cx="5198402" cy="3938225"/>
          </a:xfrm>
        </p:grpSpPr>
        <p:pic>
          <p:nvPicPr>
            <p:cNvPr id="9" name="Graphic 8">
              <a:extLst>
                <a:ext uri="{FF2B5EF4-FFF2-40B4-BE49-F238E27FC236}">
                  <a16:creationId xmlns:a16="http://schemas.microsoft.com/office/drawing/2014/main" id="{19BB260E-FD88-4ED5-BACE-506B8D1B64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90950" y="2128837"/>
              <a:ext cx="4610100" cy="2600325"/>
            </a:xfrm>
            <a:prstGeom prst="rect">
              <a:avLst/>
            </a:prstGeom>
          </p:spPr>
        </p:pic>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5A352CD7-A8C6-432E-B041-C1517FEADFDD}"/>
                    </a:ext>
                  </a:extLst>
                </p14:cNvPr>
                <p14:cNvContentPartPr/>
                <p14:nvPr/>
              </p14:nvContentPartPr>
              <p14:xfrm>
                <a:off x="3202648" y="5169582"/>
                <a:ext cx="1147320" cy="897480"/>
              </p14:xfrm>
            </p:contentPart>
          </mc:Choice>
          <mc:Fallback xmlns="">
            <p:pic>
              <p:nvPicPr>
                <p:cNvPr id="10" name="Ink 9">
                  <a:extLst>
                    <a:ext uri="{FF2B5EF4-FFF2-40B4-BE49-F238E27FC236}">
                      <a16:creationId xmlns:a16="http://schemas.microsoft.com/office/drawing/2014/main" id="{5A352CD7-A8C6-432E-B041-C1517FEADFDD}"/>
                    </a:ext>
                  </a:extLst>
                </p:cNvPr>
                <p:cNvPicPr/>
                <p:nvPr/>
              </p:nvPicPr>
              <p:blipFill>
                <a:blip r:embed="rId7"/>
                <a:stretch>
                  <a:fillRect/>
                </a:stretch>
              </p:blipFill>
              <p:spPr>
                <a:xfrm>
                  <a:off x="3138512" y="5107231"/>
                  <a:ext cx="1276240" cy="1022812"/>
                </a:xfrm>
                <a:prstGeom prst="rect">
                  <a:avLst/>
                </a:prstGeom>
              </p:spPr>
            </p:pic>
          </mc:Fallback>
        </mc:AlternateContent>
      </p:grpSp>
    </p:spTree>
    <p:extLst>
      <p:ext uri="{BB962C8B-B14F-4D97-AF65-F5344CB8AC3E}">
        <p14:creationId xmlns:p14="http://schemas.microsoft.com/office/powerpoint/2010/main" val="225542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092C-708A-4200-BA1E-D00EDE5854F7}"/>
              </a:ext>
            </a:extLst>
          </p:cNvPr>
          <p:cNvSpPr>
            <a:spLocks noGrp="1"/>
          </p:cNvSpPr>
          <p:nvPr>
            <p:ph type="title"/>
          </p:nvPr>
        </p:nvSpPr>
        <p:spPr/>
        <p:txBody>
          <a:bodyPr/>
          <a:lstStyle/>
          <a:p>
            <a:r>
              <a:rPr lang="en-US" dirty="0" err="1"/>
              <a:t>scikit</a:t>
            </a:r>
            <a:r>
              <a:rPr lang="en-US" dirty="0"/>
              <a:t>-learn – concepts </a:t>
            </a:r>
          </a:p>
        </p:txBody>
      </p:sp>
      <p:pic>
        <p:nvPicPr>
          <p:cNvPr id="4" name="Picture 3">
            <a:extLst>
              <a:ext uri="{FF2B5EF4-FFF2-40B4-BE49-F238E27FC236}">
                <a16:creationId xmlns:a16="http://schemas.microsoft.com/office/drawing/2014/main" id="{7F3A8627-7283-49C1-A4C9-E07F0A95F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290" y="2319852"/>
            <a:ext cx="2462456" cy="2760644"/>
          </a:xfrm>
          <a:prstGeom prst="rect">
            <a:avLst/>
          </a:prstGeom>
        </p:spPr>
      </p:pic>
      <p:sp>
        <p:nvSpPr>
          <p:cNvPr id="5" name="TextBox 4">
            <a:extLst>
              <a:ext uri="{FF2B5EF4-FFF2-40B4-BE49-F238E27FC236}">
                <a16:creationId xmlns:a16="http://schemas.microsoft.com/office/drawing/2014/main" id="{D3A2C250-B775-46FF-8DCF-7674C285FCD9}"/>
              </a:ext>
            </a:extLst>
          </p:cNvPr>
          <p:cNvSpPr txBox="1"/>
          <p:nvPr/>
        </p:nvSpPr>
        <p:spPr>
          <a:xfrm>
            <a:off x="5415964" y="3469341"/>
            <a:ext cx="2514471" cy="707886"/>
          </a:xfrm>
          <a:prstGeom prst="rect">
            <a:avLst/>
          </a:prstGeom>
          <a:noFill/>
        </p:spPr>
        <p:txBody>
          <a:bodyPr wrap="none" rtlCol="0">
            <a:spAutoFit/>
          </a:bodyPr>
          <a:lstStyle/>
          <a:p>
            <a:r>
              <a:rPr lang="en-US" sz="4000" dirty="0"/>
              <a:t>Questions?</a:t>
            </a:r>
          </a:p>
        </p:txBody>
      </p:sp>
    </p:spTree>
    <p:extLst>
      <p:ext uri="{BB962C8B-B14F-4D97-AF65-F5344CB8AC3E}">
        <p14:creationId xmlns:p14="http://schemas.microsoft.com/office/powerpoint/2010/main" val="3318591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BB24CE-A1BA-4449-A5E7-B5F59BF26822}"/>
              </a:ext>
            </a:extLst>
          </p:cNvPr>
          <p:cNvSpPr>
            <a:spLocks noGrp="1"/>
          </p:cNvSpPr>
          <p:nvPr>
            <p:ph type="title"/>
          </p:nvPr>
        </p:nvSpPr>
        <p:spPr/>
        <p:txBody>
          <a:bodyPr/>
          <a:lstStyle/>
          <a:p>
            <a:r>
              <a:rPr lang="en-US" dirty="0"/>
              <a:t>TensorFlow 2.0</a:t>
            </a:r>
          </a:p>
        </p:txBody>
      </p:sp>
      <p:sp>
        <p:nvSpPr>
          <p:cNvPr id="6" name="Text Placeholder 5">
            <a:extLst>
              <a:ext uri="{FF2B5EF4-FFF2-40B4-BE49-F238E27FC236}">
                <a16:creationId xmlns:a16="http://schemas.microsoft.com/office/drawing/2014/main" id="{56385730-8AD1-4576-A31C-55399BC17D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81774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59AC87-9591-4662-8324-122B88C6DFD4}"/>
              </a:ext>
            </a:extLst>
          </p:cNvPr>
          <p:cNvSpPr>
            <a:spLocks noGrp="1"/>
          </p:cNvSpPr>
          <p:nvPr>
            <p:ph type="title"/>
          </p:nvPr>
        </p:nvSpPr>
        <p:spPr/>
        <p:txBody>
          <a:bodyPr/>
          <a:lstStyle/>
          <a:p>
            <a:r>
              <a:rPr lang="en-US" dirty="0"/>
              <a:t>TensorFlow – concepts </a:t>
            </a:r>
          </a:p>
        </p:txBody>
      </p:sp>
      <p:grpSp>
        <p:nvGrpSpPr>
          <p:cNvPr id="51" name="Group 50">
            <a:extLst>
              <a:ext uri="{FF2B5EF4-FFF2-40B4-BE49-F238E27FC236}">
                <a16:creationId xmlns:a16="http://schemas.microsoft.com/office/drawing/2014/main" id="{617C3D0A-C4CF-4B58-A512-FD2A88DC493D}"/>
              </a:ext>
            </a:extLst>
          </p:cNvPr>
          <p:cNvGrpSpPr/>
          <p:nvPr/>
        </p:nvGrpSpPr>
        <p:grpSpPr>
          <a:xfrm>
            <a:off x="1413210" y="1575142"/>
            <a:ext cx="8462082" cy="1363487"/>
            <a:chOff x="1413210" y="1575142"/>
            <a:chExt cx="8462082" cy="1363487"/>
          </a:xfrm>
        </p:grpSpPr>
        <p:pic>
          <p:nvPicPr>
            <p:cNvPr id="6" name="Picture 5">
              <a:extLst>
                <a:ext uri="{FF2B5EF4-FFF2-40B4-BE49-F238E27FC236}">
                  <a16:creationId xmlns:a16="http://schemas.microsoft.com/office/drawing/2014/main" id="{63EDC2BC-91E5-4031-8341-546A039CFDEB}"/>
                </a:ext>
              </a:extLst>
            </p:cNvPr>
            <p:cNvPicPr>
              <a:picLocks noChangeAspect="1"/>
            </p:cNvPicPr>
            <p:nvPr/>
          </p:nvPicPr>
          <p:blipFill rotWithShape="1">
            <a:blip r:embed="rId3"/>
            <a:srcRect l="11801" t="12465" r="7758" b="7894"/>
            <a:stretch/>
          </p:blipFill>
          <p:spPr>
            <a:xfrm>
              <a:off x="7630513" y="1575142"/>
              <a:ext cx="2244779" cy="1363487"/>
            </a:xfrm>
            <a:prstGeom prst="rect">
              <a:avLst/>
            </a:prstGeom>
          </p:spPr>
        </p:pic>
        <p:sp>
          <p:nvSpPr>
            <p:cNvPr id="45" name="TextBox 44">
              <a:extLst>
                <a:ext uri="{FF2B5EF4-FFF2-40B4-BE49-F238E27FC236}">
                  <a16:creationId xmlns:a16="http://schemas.microsoft.com/office/drawing/2014/main" id="{BDF465B8-7CA8-4845-91E9-18F5B7142FB4}"/>
                </a:ext>
              </a:extLst>
            </p:cNvPr>
            <p:cNvSpPr txBox="1"/>
            <p:nvPr/>
          </p:nvSpPr>
          <p:spPr>
            <a:xfrm>
              <a:off x="1413210" y="1778932"/>
              <a:ext cx="5897847"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You “craft” the function “shape” – in TensorFlow this is a </a:t>
              </a:r>
              <a:r>
                <a:rPr lang="en-US" sz="2800" i="1" dirty="0">
                  <a:solidFill>
                    <a:srgbClr val="FF0000"/>
                  </a:solidFill>
                </a:rPr>
                <a:t>model</a:t>
              </a:r>
              <a:endParaRPr lang="en-US" sz="2800" dirty="0">
                <a:solidFill>
                  <a:srgbClr val="FF0000"/>
                </a:solidFill>
              </a:endParaRPr>
            </a:p>
          </p:txBody>
        </p:sp>
      </p:grpSp>
      <p:grpSp>
        <p:nvGrpSpPr>
          <p:cNvPr id="52" name="Group 51">
            <a:extLst>
              <a:ext uri="{FF2B5EF4-FFF2-40B4-BE49-F238E27FC236}">
                <a16:creationId xmlns:a16="http://schemas.microsoft.com/office/drawing/2014/main" id="{B0D7ED6A-F86A-4D31-BDD3-BF5103C382E4}"/>
              </a:ext>
            </a:extLst>
          </p:cNvPr>
          <p:cNvGrpSpPr/>
          <p:nvPr/>
        </p:nvGrpSpPr>
        <p:grpSpPr>
          <a:xfrm>
            <a:off x="1322987" y="3594640"/>
            <a:ext cx="9149966" cy="954107"/>
            <a:chOff x="1322987" y="3594640"/>
            <a:chExt cx="9149966" cy="954107"/>
          </a:xfrm>
        </p:grpSpPr>
        <p:grpSp>
          <p:nvGrpSpPr>
            <p:cNvPr id="7" name="Group 6">
              <a:extLst>
                <a:ext uri="{FF2B5EF4-FFF2-40B4-BE49-F238E27FC236}">
                  <a16:creationId xmlns:a16="http://schemas.microsoft.com/office/drawing/2014/main" id="{C10EF952-30DF-4117-B818-4D4DE8BA794A}"/>
                </a:ext>
              </a:extLst>
            </p:cNvPr>
            <p:cNvGrpSpPr/>
            <p:nvPr/>
          </p:nvGrpSpPr>
          <p:grpSpPr>
            <a:xfrm>
              <a:off x="7032850" y="3617314"/>
              <a:ext cx="3440103" cy="931433"/>
              <a:chOff x="2876365" y="2331720"/>
              <a:chExt cx="6881809" cy="2194560"/>
            </a:xfrm>
          </p:grpSpPr>
          <p:sp>
            <p:nvSpPr>
              <p:cNvPr id="8" name="TextBox 7">
                <a:extLst>
                  <a:ext uri="{FF2B5EF4-FFF2-40B4-BE49-F238E27FC236}">
                    <a16:creationId xmlns:a16="http://schemas.microsoft.com/office/drawing/2014/main" id="{B97C3A0D-145D-403A-800D-57EB5E0B4383}"/>
                  </a:ext>
                </a:extLst>
              </p:cNvPr>
              <p:cNvSpPr txBox="1"/>
              <p:nvPr/>
            </p:nvSpPr>
            <p:spPr>
              <a:xfrm>
                <a:off x="8670443" y="3046175"/>
                <a:ext cx="1087731" cy="616382"/>
              </a:xfrm>
              <a:prstGeom prst="rect">
                <a:avLst/>
              </a:prstGeom>
              <a:noFill/>
            </p:spPr>
            <p:txBody>
              <a:bodyPr wrap="none" rtlCol="0">
                <a:spAutoFit/>
              </a:bodyPr>
              <a:lstStyle/>
              <a:p>
                <a:r>
                  <a:rPr lang="en-US" sz="1100" dirty="0">
                    <a:latin typeface="+mj-lt"/>
                    <a:cs typeface="Segoe UI Light" panose="020B0502040204020203" pitchFamily="34" charset="0"/>
                  </a:rPr>
                  <a:t>model</a:t>
                </a:r>
                <a:endParaRPr lang="en-US" sz="2400" dirty="0">
                  <a:latin typeface="+mj-lt"/>
                  <a:cs typeface="Segoe UI Light" panose="020B0502040204020203" pitchFamily="34" charset="0"/>
                </a:endParaRPr>
              </a:p>
            </p:txBody>
          </p:sp>
          <p:grpSp>
            <p:nvGrpSpPr>
              <p:cNvPr id="9" name="Group 8">
                <a:extLst>
                  <a:ext uri="{FF2B5EF4-FFF2-40B4-BE49-F238E27FC236}">
                    <a16:creationId xmlns:a16="http://schemas.microsoft.com/office/drawing/2014/main" id="{8BCD086F-CA61-42AA-91F9-2A0B7BF63829}"/>
                  </a:ext>
                </a:extLst>
              </p:cNvPr>
              <p:cNvGrpSpPr/>
              <p:nvPr/>
            </p:nvGrpSpPr>
            <p:grpSpPr>
              <a:xfrm>
                <a:off x="3787513" y="2331720"/>
                <a:ext cx="4725514" cy="2194560"/>
                <a:chOff x="3391123" y="2252880"/>
                <a:chExt cx="4725514" cy="2194560"/>
              </a:xfrm>
            </p:grpSpPr>
            <p:sp>
              <p:nvSpPr>
                <p:cNvPr id="12" name="Rectangle 11">
                  <a:extLst>
                    <a:ext uri="{FF2B5EF4-FFF2-40B4-BE49-F238E27FC236}">
                      <a16:creationId xmlns:a16="http://schemas.microsoft.com/office/drawing/2014/main" id="{85CFE301-4649-4AE1-9F92-3E374ADA4820}"/>
                    </a:ext>
                  </a:extLst>
                </p:cNvPr>
                <p:cNvSpPr/>
                <p:nvPr/>
              </p:nvSpPr>
              <p:spPr>
                <a:xfrm>
                  <a:off x="4656600" y="2252880"/>
                  <a:ext cx="2194560" cy="2194560"/>
                </a:xfrm>
                <a:prstGeom prst="rect">
                  <a:avLst/>
                </a:prstGeom>
                <a:noFill/>
                <a:ln w="72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a:solidFill>
                      <a:srgbClr val="000000"/>
                    </a:solidFill>
                    <a:latin typeface="Segoe UI Light" panose="020B0502040204020203" pitchFamily="34" charset="0"/>
                    <a:cs typeface="Segoe UI Light" panose="020B05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901FB67D-1010-4D29-8A3E-FB669A15EC9B}"/>
                        </a:ext>
                      </a:extLst>
                    </p14:cNvPr>
                    <p14:cNvContentPartPr/>
                    <p14:nvPr/>
                  </p14:nvContentPartPr>
                  <p14:xfrm>
                    <a:off x="3391123" y="3202560"/>
                    <a:ext cx="996840" cy="295200"/>
                  </p14:xfrm>
                </p:contentPart>
              </mc:Choice>
              <mc:Fallback xmlns="">
                <p:pic>
                  <p:nvPicPr>
                    <p:cNvPr id="64" name="Ink 63">
                      <a:extLst>
                        <a:ext uri="{FF2B5EF4-FFF2-40B4-BE49-F238E27FC236}">
                          <a16:creationId xmlns:a16="http://schemas.microsoft.com/office/drawing/2014/main" id="{DBF8C67B-5951-4BF5-92B1-8D6DF6C40DBA}"/>
                        </a:ext>
                      </a:extLst>
                    </p:cNvPr>
                    <p:cNvPicPr/>
                    <p:nvPr/>
                  </p:nvPicPr>
                  <p:blipFill>
                    <a:blip r:embed="rId5"/>
                    <a:stretch>
                      <a:fillRect/>
                    </a:stretch>
                  </p:blipFill>
                  <p:spPr>
                    <a:xfrm>
                      <a:off x="3355110" y="3166604"/>
                      <a:ext cx="1068506" cy="36675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282DBEB8-9687-455E-8FFC-443897999FF9}"/>
                        </a:ext>
                      </a:extLst>
                    </p14:cNvPr>
                    <p14:cNvContentPartPr/>
                    <p14:nvPr/>
                  </p14:nvContentPartPr>
                  <p14:xfrm>
                    <a:off x="7119797" y="3133800"/>
                    <a:ext cx="996840" cy="295200"/>
                  </p14:xfrm>
                </p:contentPart>
              </mc:Choice>
              <mc:Fallback xmlns="">
                <p:pic>
                  <p:nvPicPr>
                    <p:cNvPr id="65" name="Ink 64">
                      <a:extLst>
                        <a:ext uri="{FF2B5EF4-FFF2-40B4-BE49-F238E27FC236}">
                          <a16:creationId xmlns:a16="http://schemas.microsoft.com/office/drawing/2014/main" id="{26A73E00-11E7-4EF8-9AF6-2714CAA496C7}"/>
                        </a:ext>
                      </a:extLst>
                    </p:cNvPr>
                    <p:cNvPicPr/>
                    <p:nvPr/>
                  </p:nvPicPr>
                  <p:blipFill>
                    <a:blip r:embed="rId7"/>
                    <a:stretch>
                      <a:fillRect/>
                    </a:stretch>
                  </p:blipFill>
                  <p:spPr>
                    <a:xfrm>
                      <a:off x="7084157" y="3097800"/>
                      <a:ext cx="1068480" cy="366840"/>
                    </a:xfrm>
                    <a:prstGeom prst="rect">
                      <a:avLst/>
                    </a:prstGeom>
                  </p:spPr>
                </p:pic>
              </mc:Fallback>
            </mc:AlternateContent>
          </p:grpSp>
          <p:sp>
            <p:nvSpPr>
              <p:cNvPr id="10" name="TextBox 9">
                <a:extLst>
                  <a:ext uri="{FF2B5EF4-FFF2-40B4-BE49-F238E27FC236}">
                    <a16:creationId xmlns:a16="http://schemas.microsoft.com/office/drawing/2014/main" id="{65A4CB70-F9F9-4CC9-B79F-07A2459DB646}"/>
                  </a:ext>
                </a:extLst>
              </p:cNvPr>
              <p:cNvSpPr txBox="1"/>
              <p:nvPr/>
            </p:nvSpPr>
            <p:spPr>
              <a:xfrm>
                <a:off x="2876365" y="3198166"/>
                <a:ext cx="872879" cy="616382"/>
              </a:xfrm>
              <a:prstGeom prst="rect">
                <a:avLst/>
              </a:prstGeom>
              <a:noFill/>
            </p:spPr>
            <p:txBody>
              <a:bodyPr wrap="none" rtlCol="0">
                <a:spAutoFit/>
              </a:bodyPr>
              <a:lstStyle/>
              <a:p>
                <a:r>
                  <a:rPr lang="en-US" sz="1100" dirty="0">
                    <a:latin typeface="+mj-lt"/>
                    <a:cs typeface="Segoe UI Light" panose="020B0502040204020203" pitchFamily="34" charset="0"/>
                  </a:rPr>
                  <a:t>data</a:t>
                </a:r>
              </a:p>
            </p:txBody>
          </p:sp>
          <p:sp>
            <p:nvSpPr>
              <p:cNvPr id="11" name="TextBox 10">
                <a:extLst>
                  <a:ext uri="{FF2B5EF4-FFF2-40B4-BE49-F238E27FC236}">
                    <a16:creationId xmlns:a16="http://schemas.microsoft.com/office/drawing/2014/main" id="{B97555AE-EC6E-425D-A9D1-424B53846FE6}"/>
                  </a:ext>
                </a:extLst>
              </p:cNvPr>
              <p:cNvSpPr txBox="1"/>
              <p:nvPr/>
            </p:nvSpPr>
            <p:spPr>
              <a:xfrm>
                <a:off x="5311382" y="3120808"/>
                <a:ext cx="1677773" cy="616382"/>
              </a:xfrm>
              <a:prstGeom prst="rect">
                <a:avLst/>
              </a:prstGeom>
              <a:noFill/>
            </p:spPr>
            <p:txBody>
              <a:bodyPr wrap="none" rtlCol="0">
                <a:spAutoFit/>
              </a:bodyPr>
              <a:lstStyle/>
              <a:p>
                <a:pPr algn="ctr"/>
                <a:r>
                  <a:rPr lang="en-US" sz="1100" dirty="0">
                    <a:latin typeface="+mj-lt"/>
                    <a:cs typeface="Segoe UI Light" panose="020B0502040204020203" pitchFamily="34" charset="0"/>
                  </a:rPr>
                  <a:t>TensorFlow</a:t>
                </a:r>
                <a:endParaRPr lang="en-US" sz="2400" dirty="0">
                  <a:latin typeface="+mj-lt"/>
                  <a:cs typeface="Segoe UI Light" panose="020B0502040204020203" pitchFamily="34" charset="0"/>
                </a:endParaRPr>
              </a:p>
            </p:txBody>
          </p:sp>
        </p:grpSp>
        <p:sp>
          <p:nvSpPr>
            <p:cNvPr id="48" name="TextBox 47">
              <a:extLst>
                <a:ext uri="{FF2B5EF4-FFF2-40B4-BE49-F238E27FC236}">
                  <a16:creationId xmlns:a16="http://schemas.microsoft.com/office/drawing/2014/main" id="{8057B05C-9AC0-4A7C-A2A9-ED9CA7F5F9CB}"/>
                </a:ext>
              </a:extLst>
            </p:cNvPr>
            <p:cNvSpPr txBox="1"/>
            <p:nvPr/>
          </p:nvSpPr>
          <p:spPr>
            <a:xfrm>
              <a:off x="1322987" y="3594640"/>
              <a:ext cx="5642720"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You “optimize” the model using a </a:t>
              </a:r>
              <a:r>
                <a:rPr lang="en-US" sz="2800" i="1" dirty="0">
                  <a:solidFill>
                    <a:srgbClr val="FF0000"/>
                  </a:solidFill>
                </a:rPr>
                <a:t>cost/loss function </a:t>
              </a:r>
              <a:r>
                <a:rPr lang="en-US" sz="2800" dirty="0"/>
                <a:t>and </a:t>
              </a:r>
              <a:r>
                <a:rPr lang="en-US" sz="2800" i="1" dirty="0">
                  <a:solidFill>
                    <a:srgbClr val="FF0000"/>
                  </a:solidFill>
                </a:rPr>
                <a:t>optimizer</a:t>
              </a:r>
              <a:endParaRPr lang="en-US" sz="2800" dirty="0"/>
            </a:p>
          </p:txBody>
        </p:sp>
      </p:grpSp>
      <p:grpSp>
        <p:nvGrpSpPr>
          <p:cNvPr id="53" name="Group 52">
            <a:extLst>
              <a:ext uri="{FF2B5EF4-FFF2-40B4-BE49-F238E27FC236}">
                <a16:creationId xmlns:a16="http://schemas.microsoft.com/office/drawing/2014/main" id="{14DD117D-3693-42B8-B780-3831F3467DAA}"/>
              </a:ext>
            </a:extLst>
          </p:cNvPr>
          <p:cNvGrpSpPr/>
          <p:nvPr/>
        </p:nvGrpSpPr>
        <p:grpSpPr>
          <a:xfrm>
            <a:off x="1413145" y="5174018"/>
            <a:ext cx="8571629" cy="1206107"/>
            <a:chOff x="1413145" y="5174018"/>
            <a:chExt cx="8571629" cy="1206107"/>
          </a:xfrm>
        </p:grpSpPr>
        <p:grpSp>
          <p:nvGrpSpPr>
            <p:cNvPr id="22" name="Group 21">
              <a:extLst>
                <a:ext uri="{FF2B5EF4-FFF2-40B4-BE49-F238E27FC236}">
                  <a16:creationId xmlns:a16="http://schemas.microsoft.com/office/drawing/2014/main" id="{6AC64985-2BB1-40BA-A554-CB4352F4721D}"/>
                </a:ext>
              </a:extLst>
            </p:cNvPr>
            <p:cNvGrpSpPr/>
            <p:nvPr/>
          </p:nvGrpSpPr>
          <p:grpSpPr>
            <a:xfrm>
              <a:off x="7068843" y="5174018"/>
              <a:ext cx="2915931" cy="1206107"/>
              <a:chOff x="5790608" y="3348683"/>
              <a:chExt cx="6109973" cy="2558528"/>
            </a:xfrm>
          </p:grpSpPr>
          <p:sp>
            <p:nvSpPr>
              <p:cNvPr id="23" name="TextBox 22">
                <a:extLst>
                  <a:ext uri="{FF2B5EF4-FFF2-40B4-BE49-F238E27FC236}">
                    <a16:creationId xmlns:a16="http://schemas.microsoft.com/office/drawing/2014/main" id="{0253F65F-D506-4C02-91E0-8E6921C4024B}"/>
                  </a:ext>
                </a:extLst>
              </p:cNvPr>
              <p:cNvSpPr txBox="1"/>
              <p:nvPr/>
            </p:nvSpPr>
            <p:spPr>
              <a:xfrm>
                <a:off x="10536198" y="4930958"/>
                <a:ext cx="1364383" cy="554956"/>
              </a:xfrm>
              <a:prstGeom prst="rect">
                <a:avLst/>
              </a:prstGeom>
              <a:noFill/>
            </p:spPr>
            <p:txBody>
              <a:bodyPr wrap="none" rtlCol="0">
                <a:spAutoFit/>
              </a:bodyPr>
              <a:lstStyle/>
              <a:p>
                <a:r>
                  <a:rPr lang="en-US" sz="1100" dirty="0">
                    <a:latin typeface="Segoe UI Light" panose="020B0502040204020203" pitchFamily="34" charset="0"/>
                    <a:cs typeface="Segoe UI Light" panose="020B0502040204020203" pitchFamily="34" charset="0"/>
                  </a:rPr>
                  <a:t>answers</a:t>
                </a:r>
                <a:endParaRPr lang="en-US" sz="2400" dirty="0">
                  <a:latin typeface="Segoe UI Light" panose="020B0502040204020203" pitchFamily="34" charset="0"/>
                  <a:cs typeface="Segoe UI Light" panose="020B0502040204020203" pitchFamily="34" charset="0"/>
                </a:endParaRPr>
              </a:p>
            </p:txBody>
          </p:sp>
          <p:grpSp>
            <p:nvGrpSpPr>
              <p:cNvPr id="24" name="Group 23">
                <a:extLst>
                  <a:ext uri="{FF2B5EF4-FFF2-40B4-BE49-F238E27FC236}">
                    <a16:creationId xmlns:a16="http://schemas.microsoft.com/office/drawing/2014/main" id="{7483615B-CF4B-4CA5-BE71-85FC4CC26CFF}"/>
                  </a:ext>
                </a:extLst>
              </p:cNvPr>
              <p:cNvGrpSpPr/>
              <p:nvPr/>
            </p:nvGrpSpPr>
            <p:grpSpPr>
              <a:xfrm>
                <a:off x="5790608" y="3348683"/>
                <a:ext cx="5810852" cy="2558528"/>
                <a:chOff x="5790608" y="3348683"/>
                <a:chExt cx="5810852" cy="2558528"/>
              </a:xfrm>
            </p:grpSpPr>
            <p:sp>
              <p:nvSpPr>
                <p:cNvPr id="26" name="TextBox 25">
                  <a:extLst>
                    <a:ext uri="{FF2B5EF4-FFF2-40B4-BE49-F238E27FC236}">
                      <a16:creationId xmlns:a16="http://schemas.microsoft.com/office/drawing/2014/main" id="{89C595C5-EBE6-410C-AA15-CA1FC9A11BD3}"/>
                    </a:ext>
                  </a:extLst>
                </p:cNvPr>
                <p:cNvSpPr txBox="1"/>
                <p:nvPr/>
              </p:nvSpPr>
              <p:spPr>
                <a:xfrm>
                  <a:off x="5790608" y="5083561"/>
                  <a:ext cx="1015059" cy="554956"/>
                </a:xfrm>
                <a:prstGeom prst="rect">
                  <a:avLst/>
                </a:prstGeom>
                <a:noFill/>
              </p:spPr>
              <p:txBody>
                <a:bodyPr wrap="none" rtlCol="0">
                  <a:spAutoFit/>
                </a:bodyPr>
                <a:lstStyle/>
                <a:p>
                  <a:r>
                    <a:rPr lang="en-US" sz="1100" dirty="0">
                      <a:latin typeface="Segoe UI Light" panose="020B0502040204020203" pitchFamily="34" charset="0"/>
                      <a:cs typeface="Segoe UI Light" panose="020B0502040204020203" pitchFamily="34" charset="0"/>
                    </a:rPr>
                    <a:t>input</a:t>
                  </a:r>
                  <a:endParaRPr lang="en-US" dirty="0">
                    <a:latin typeface="Segoe UI Light" panose="020B0502040204020203" pitchFamily="34" charset="0"/>
                    <a:cs typeface="Segoe UI Light" panose="020B0502040204020203" pitchFamily="34" charset="0"/>
                  </a:endParaRPr>
                </a:p>
              </p:txBody>
            </p:sp>
            <p:grpSp>
              <p:nvGrpSpPr>
                <p:cNvPr id="27" name="Group 26">
                  <a:extLst>
                    <a:ext uri="{FF2B5EF4-FFF2-40B4-BE49-F238E27FC236}">
                      <a16:creationId xmlns:a16="http://schemas.microsoft.com/office/drawing/2014/main" id="{89D2E972-4418-4268-ABE1-E1403128960A}"/>
                    </a:ext>
                  </a:extLst>
                </p:cNvPr>
                <p:cNvGrpSpPr/>
                <p:nvPr/>
              </p:nvGrpSpPr>
              <p:grpSpPr>
                <a:xfrm>
                  <a:off x="6832720" y="3712651"/>
                  <a:ext cx="4768740" cy="2194560"/>
                  <a:chOff x="3347897" y="2252880"/>
                  <a:chExt cx="4768740" cy="2194560"/>
                </a:xfrm>
              </p:grpSpPr>
              <p:sp>
                <p:nvSpPr>
                  <p:cNvPr id="29" name="Rectangle 28">
                    <a:extLst>
                      <a:ext uri="{FF2B5EF4-FFF2-40B4-BE49-F238E27FC236}">
                        <a16:creationId xmlns:a16="http://schemas.microsoft.com/office/drawing/2014/main" id="{4423F47F-5915-40D9-962F-64986B52CECE}"/>
                      </a:ext>
                    </a:extLst>
                  </p:cNvPr>
                  <p:cNvSpPr/>
                  <p:nvPr/>
                </p:nvSpPr>
                <p:spPr>
                  <a:xfrm>
                    <a:off x="4656600" y="2252880"/>
                    <a:ext cx="2194560" cy="2194560"/>
                  </a:xfrm>
                  <a:prstGeom prst="rect">
                    <a:avLst/>
                  </a:prstGeom>
                  <a:noFill/>
                  <a:ln w="72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a:solidFill>
                        <a:srgbClr val="000000"/>
                      </a:solidFill>
                    </a:endParaRPr>
                  </a:p>
                </p:txBody>
              </p:sp>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CBDAEB42-15A3-460D-A87B-CF534E2E355B}"/>
                          </a:ext>
                        </a:extLst>
                      </p14:cNvPr>
                      <p14:cNvContentPartPr/>
                      <p14:nvPr/>
                    </p14:nvContentPartPr>
                    <p14:xfrm>
                      <a:off x="3347897" y="3707023"/>
                      <a:ext cx="996840" cy="295200"/>
                    </p14:xfrm>
                  </p:contentPart>
                </mc:Choice>
                <mc:Fallback xmlns="">
                  <p:pic>
                    <p:nvPicPr>
                      <p:cNvPr id="64" name="Ink 63">
                        <a:extLst>
                          <a:ext uri="{FF2B5EF4-FFF2-40B4-BE49-F238E27FC236}">
                            <a16:creationId xmlns:a16="http://schemas.microsoft.com/office/drawing/2014/main" id="{DBF8C67B-5951-4BF5-92B1-8D6DF6C40DBA}"/>
                          </a:ext>
                        </a:extLst>
                      </p:cNvPr>
                      <p:cNvPicPr/>
                      <p:nvPr/>
                    </p:nvPicPr>
                    <p:blipFill>
                      <a:blip r:embed="rId9"/>
                      <a:stretch>
                        <a:fillRect/>
                      </a:stretch>
                    </p:blipFill>
                    <p:spPr>
                      <a:xfrm>
                        <a:off x="3312257" y="3671023"/>
                        <a:ext cx="106848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a:extLst>
                          <a:ext uri="{FF2B5EF4-FFF2-40B4-BE49-F238E27FC236}">
                            <a16:creationId xmlns:a16="http://schemas.microsoft.com/office/drawing/2014/main" id="{2012F75E-E867-483E-8372-F01B9C287988}"/>
                          </a:ext>
                        </a:extLst>
                      </p14:cNvPr>
                      <p14:cNvContentPartPr/>
                      <p14:nvPr/>
                    </p14:nvContentPartPr>
                    <p14:xfrm>
                      <a:off x="7119797" y="3133800"/>
                      <a:ext cx="996840" cy="295200"/>
                    </p14:xfrm>
                  </p:contentPart>
                </mc:Choice>
                <mc:Fallback xmlns="">
                  <p:pic>
                    <p:nvPicPr>
                      <p:cNvPr id="65" name="Ink 64">
                        <a:extLst>
                          <a:ext uri="{FF2B5EF4-FFF2-40B4-BE49-F238E27FC236}">
                            <a16:creationId xmlns:a16="http://schemas.microsoft.com/office/drawing/2014/main" id="{26A73E00-11E7-4EF8-9AF6-2714CAA496C7}"/>
                          </a:ext>
                        </a:extLst>
                      </p:cNvPr>
                      <p:cNvPicPr/>
                      <p:nvPr/>
                    </p:nvPicPr>
                    <p:blipFill>
                      <a:blip r:embed="rId9"/>
                      <a:stretch>
                        <a:fillRect/>
                      </a:stretch>
                    </p:blipFill>
                    <p:spPr>
                      <a:xfrm>
                        <a:off x="7084157" y="3097800"/>
                        <a:ext cx="1068480" cy="366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7EEB2900-24AA-4063-A890-F38276C1F677}"/>
                        </a:ext>
                      </a:extLst>
                    </p14:cNvPr>
                    <p14:cNvContentPartPr/>
                    <p14:nvPr/>
                  </p14:nvContentPartPr>
                  <p14:xfrm>
                    <a:off x="5896638" y="3348683"/>
                    <a:ext cx="1749960" cy="1146600"/>
                  </p14:xfrm>
                </p:contentPart>
              </mc:Choice>
              <mc:Fallback xmlns="">
                <p:pic>
                  <p:nvPicPr>
                    <p:cNvPr id="28" name="Ink 27">
                      <a:extLst>
                        <a:ext uri="{FF2B5EF4-FFF2-40B4-BE49-F238E27FC236}">
                          <a16:creationId xmlns:a16="http://schemas.microsoft.com/office/drawing/2014/main" id="{7EEB2900-24AA-4063-A890-F38276C1F677}"/>
                        </a:ext>
                      </a:extLst>
                    </p:cNvPr>
                    <p:cNvPicPr/>
                    <p:nvPr/>
                  </p:nvPicPr>
                  <p:blipFill>
                    <a:blip r:embed="rId12"/>
                    <a:stretch>
                      <a:fillRect/>
                    </a:stretch>
                  </p:blipFill>
                  <p:spPr>
                    <a:xfrm>
                      <a:off x="5821241" y="3272345"/>
                      <a:ext cx="1900000" cy="1298513"/>
                    </a:xfrm>
                    <a:prstGeom prst="rect">
                      <a:avLst/>
                    </a:prstGeom>
                  </p:spPr>
                </p:pic>
              </mc:Fallback>
            </mc:AlternateContent>
          </p:grpSp>
          <p:sp>
            <p:nvSpPr>
              <p:cNvPr id="25" name="TextBox 24">
                <a:extLst>
                  <a:ext uri="{FF2B5EF4-FFF2-40B4-BE49-F238E27FC236}">
                    <a16:creationId xmlns:a16="http://schemas.microsoft.com/office/drawing/2014/main" id="{DE68D4D5-1971-45A4-81C0-C0C53E1205C8}"/>
                  </a:ext>
                </a:extLst>
              </p:cNvPr>
              <p:cNvSpPr txBox="1"/>
              <p:nvPr/>
            </p:nvSpPr>
            <p:spPr>
              <a:xfrm>
                <a:off x="8741250" y="4532453"/>
                <a:ext cx="994906" cy="554956"/>
              </a:xfrm>
              <a:prstGeom prst="rect">
                <a:avLst/>
              </a:prstGeom>
              <a:noFill/>
            </p:spPr>
            <p:txBody>
              <a:bodyPr wrap="none" rtlCol="0">
                <a:spAutoFit/>
              </a:bodyPr>
              <a:lstStyle/>
              <a:p>
                <a:r>
                  <a:rPr lang="en-US" sz="1100" dirty="0">
                    <a:latin typeface="Segoe UI Light" panose="020B0502040204020203" pitchFamily="34" charset="0"/>
                    <a:cs typeface="Segoe UI Light" panose="020B0502040204020203" pitchFamily="34" charset="0"/>
                  </a:rPr>
                  <a:t>code</a:t>
                </a:r>
                <a:endParaRPr lang="en-US" dirty="0">
                  <a:latin typeface="Segoe UI Light" panose="020B0502040204020203" pitchFamily="34" charset="0"/>
                  <a:cs typeface="Segoe UI Light" panose="020B0502040204020203" pitchFamily="34" charset="0"/>
                </a:endParaRPr>
              </a:p>
            </p:txBody>
          </p:sp>
        </p:grpSp>
        <p:sp>
          <p:nvSpPr>
            <p:cNvPr id="49" name="TextBox 48">
              <a:extLst>
                <a:ext uri="{FF2B5EF4-FFF2-40B4-BE49-F238E27FC236}">
                  <a16:creationId xmlns:a16="http://schemas.microsoft.com/office/drawing/2014/main" id="{6220DEE6-9D79-462D-BC84-8A5FA678C3E2}"/>
                </a:ext>
              </a:extLst>
            </p:cNvPr>
            <p:cNvSpPr txBox="1"/>
            <p:nvPr/>
          </p:nvSpPr>
          <p:spPr>
            <a:xfrm>
              <a:off x="1413145" y="5456512"/>
              <a:ext cx="4665251"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You use the model to predict</a:t>
              </a:r>
            </a:p>
          </p:txBody>
        </p:sp>
      </p:grpSp>
    </p:spTree>
    <p:extLst>
      <p:ext uri="{BB962C8B-B14F-4D97-AF65-F5344CB8AC3E}">
        <p14:creationId xmlns:p14="http://schemas.microsoft.com/office/powerpoint/2010/main" val="198433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AFD8-BACD-4ABA-828D-C25A4BCCBD49}"/>
              </a:ext>
            </a:extLst>
          </p:cNvPr>
          <p:cNvSpPr>
            <a:spLocks noGrp="1"/>
          </p:cNvSpPr>
          <p:nvPr>
            <p:ph type="title"/>
          </p:nvPr>
        </p:nvSpPr>
        <p:spPr/>
        <p:txBody>
          <a:bodyPr/>
          <a:lstStyle/>
          <a:p>
            <a:r>
              <a:rPr lang="en-US" dirty="0"/>
              <a:t>TensorFlow – concepts </a:t>
            </a:r>
          </a:p>
        </p:txBody>
      </p:sp>
      <p:sp>
        <p:nvSpPr>
          <p:cNvPr id="3" name="Content Placeholder 2">
            <a:extLst>
              <a:ext uri="{FF2B5EF4-FFF2-40B4-BE49-F238E27FC236}">
                <a16:creationId xmlns:a16="http://schemas.microsoft.com/office/drawing/2014/main" id="{D367A33E-DA64-45E7-ABAE-D5563A56C206}"/>
              </a:ext>
            </a:extLst>
          </p:cNvPr>
          <p:cNvSpPr>
            <a:spLocks noGrp="1"/>
          </p:cNvSpPr>
          <p:nvPr>
            <p:ph idx="1"/>
          </p:nvPr>
        </p:nvSpPr>
        <p:spPr/>
        <p:txBody>
          <a:bodyPr/>
          <a:lstStyle/>
          <a:p>
            <a:r>
              <a:rPr lang="en-US" dirty="0"/>
              <a:t>model – the function shape we construct</a:t>
            </a:r>
          </a:p>
          <a:p>
            <a:endParaRPr lang="en-US" dirty="0"/>
          </a:p>
          <a:p>
            <a:endParaRPr lang="en-US" dirty="0"/>
          </a:p>
          <a:p>
            <a:r>
              <a:rPr lang="en-US" dirty="0"/>
              <a:t>cost/loss function – a function that tells us how bad we are at predicting</a:t>
            </a:r>
          </a:p>
          <a:p>
            <a:endParaRPr lang="en-US" dirty="0"/>
          </a:p>
          <a:p>
            <a:endParaRPr lang="en-US" dirty="0"/>
          </a:p>
          <a:p>
            <a:r>
              <a:rPr lang="en-US" dirty="0"/>
              <a:t>optimizer – method for reducing how bad we are at predicting</a:t>
            </a:r>
          </a:p>
        </p:txBody>
      </p:sp>
      <p:pic>
        <p:nvPicPr>
          <p:cNvPr id="4" name="Graphic 3">
            <a:extLst>
              <a:ext uri="{FF2B5EF4-FFF2-40B4-BE49-F238E27FC236}">
                <a16:creationId xmlns:a16="http://schemas.microsoft.com/office/drawing/2014/main" id="{C0538CE6-3831-4D5F-BC31-F57F83ED0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8990" y="2393576"/>
            <a:ext cx="1422466" cy="802341"/>
          </a:xfrm>
          <a:prstGeom prst="rect">
            <a:avLst/>
          </a:prstGeom>
        </p:spPr>
      </p:pic>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EDF0E196-E597-44E2-9596-3F1156EA3C95}"/>
                  </a:ext>
                </a:extLst>
              </p14:cNvPr>
              <p14:cNvContentPartPr/>
              <p14:nvPr/>
            </p14:nvContentPartPr>
            <p14:xfrm>
              <a:off x="5189030" y="4739360"/>
              <a:ext cx="111960" cy="224280"/>
            </p14:xfrm>
          </p:contentPart>
        </mc:Choice>
        <mc:Fallback xmlns="">
          <p:pic>
            <p:nvPicPr>
              <p:cNvPr id="14" name="Ink 13">
                <a:extLst>
                  <a:ext uri="{FF2B5EF4-FFF2-40B4-BE49-F238E27FC236}">
                    <a16:creationId xmlns:a16="http://schemas.microsoft.com/office/drawing/2014/main" id="{EDF0E196-E597-44E2-9596-3F1156EA3C95}"/>
                  </a:ext>
                </a:extLst>
              </p:cNvPr>
              <p:cNvPicPr/>
              <p:nvPr/>
            </p:nvPicPr>
            <p:blipFill>
              <a:blip r:embed="rId6"/>
              <a:stretch>
                <a:fillRect/>
              </a:stretch>
            </p:blipFill>
            <p:spPr>
              <a:xfrm>
                <a:off x="5171390" y="4721360"/>
                <a:ext cx="1476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65478007-E81C-47EE-BE82-657230F74B65}"/>
                  </a:ext>
                </a:extLst>
              </p14:cNvPr>
              <p14:cNvContentPartPr/>
              <p14:nvPr/>
            </p14:nvContentPartPr>
            <p14:xfrm>
              <a:off x="4322870" y="4204040"/>
              <a:ext cx="657720" cy="805680"/>
            </p14:xfrm>
          </p:contentPart>
        </mc:Choice>
        <mc:Fallback xmlns="">
          <p:pic>
            <p:nvPicPr>
              <p:cNvPr id="15" name="Ink 14">
                <a:extLst>
                  <a:ext uri="{FF2B5EF4-FFF2-40B4-BE49-F238E27FC236}">
                    <a16:creationId xmlns:a16="http://schemas.microsoft.com/office/drawing/2014/main" id="{65478007-E81C-47EE-BE82-657230F74B65}"/>
                  </a:ext>
                </a:extLst>
              </p:cNvPr>
              <p:cNvPicPr/>
              <p:nvPr/>
            </p:nvPicPr>
            <p:blipFill>
              <a:blip r:embed="rId8"/>
              <a:stretch>
                <a:fillRect/>
              </a:stretch>
            </p:blipFill>
            <p:spPr>
              <a:xfrm>
                <a:off x="4305220" y="4186048"/>
                <a:ext cx="693380" cy="84130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617A93AE-9F21-4B52-98D9-2F5711A06FFC}"/>
                  </a:ext>
                </a:extLst>
              </p14:cNvPr>
              <p14:cNvContentPartPr/>
              <p14:nvPr/>
            </p14:nvContentPartPr>
            <p14:xfrm>
              <a:off x="3170870" y="4119800"/>
              <a:ext cx="942480" cy="948960"/>
            </p14:xfrm>
          </p:contentPart>
        </mc:Choice>
        <mc:Fallback xmlns="">
          <p:pic>
            <p:nvPicPr>
              <p:cNvPr id="16" name="Ink 15">
                <a:extLst>
                  <a:ext uri="{FF2B5EF4-FFF2-40B4-BE49-F238E27FC236}">
                    <a16:creationId xmlns:a16="http://schemas.microsoft.com/office/drawing/2014/main" id="{617A93AE-9F21-4B52-98D9-2F5711A06FFC}"/>
                  </a:ext>
                </a:extLst>
              </p:cNvPr>
              <p:cNvPicPr/>
              <p:nvPr/>
            </p:nvPicPr>
            <p:blipFill>
              <a:blip r:embed="rId10"/>
              <a:stretch>
                <a:fillRect/>
              </a:stretch>
            </p:blipFill>
            <p:spPr>
              <a:xfrm>
                <a:off x="3152870" y="4101800"/>
                <a:ext cx="978120" cy="984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3CF65003-59A1-452C-BBD7-A7B8F69F20E6}"/>
                  </a:ext>
                </a:extLst>
              </p14:cNvPr>
              <p14:cNvContentPartPr/>
              <p14:nvPr/>
            </p14:nvContentPartPr>
            <p14:xfrm>
              <a:off x="5520223" y="4119800"/>
              <a:ext cx="723600" cy="1019520"/>
            </p14:xfrm>
          </p:contentPart>
        </mc:Choice>
        <mc:Fallback xmlns="">
          <p:pic>
            <p:nvPicPr>
              <p:cNvPr id="20" name="Ink 19">
                <a:extLst>
                  <a:ext uri="{FF2B5EF4-FFF2-40B4-BE49-F238E27FC236}">
                    <a16:creationId xmlns:a16="http://schemas.microsoft.com/office/drawing/2014/main" id="{3CF65003-59A1-452C-BBD7-A7B8F69F20E6}"/>
                  </a:ext>
                </a:extLst>
              </p:cNvPr>
              <p:cNvPicPr/>
              <p:nvPr/>
            </p:nvPicPr>
            <p:blipFill>
              <a:blip r:embed="rId12"/>
              <a:stretch>
                <a:fillRect/>
              </a:stretch>
            </p:blipFill>
            <p:spPr>
              <a:xfrm>
                <a:off x="5502223" y="4101800"/>
                <a:ext cx="759240" cy="1055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B7B466D1-B86F-4634-BCD8-55F0F64F99CB}"/>
                  </a:ext>
                </a:extLst>
              </p14:cNvPr>
              <p14:cNvContentPartPr/>
              <p14:nvPr/>
            </p14:nvContentPartPr>
            <p14:xfrm>
              <a:off x="7556917" y="4330400"/>
              <a:ext cx="550800" cy="679320"/>
            </p14:xfrm>
          </p:contentPart>
        </mc:Choice>
        <mc:Fallback xmlns="">
          <p:pic>
            <p:nvPicPr>
              <p:cNvPr id="27" name="Ink 26">
                <a:extLst>
                  <a:ext uri="{FF2B5EF4-FFF2-40B4-BE49-F238E27FC236}">
                    <a16:creationId xmlns:a16="http://schemas.microsoft.com/office/drawing/2014/main" id="{B7B466D1-B86F-4634-BCD8-55F0F64F99CB}"/>
                  </a:ext>
                </a:extLst>
              </p:cNvPr>
              <p:cNvPicPr/>
              <p:nvPr/>
            </p:nvPicPr>
            <p:blipFill>
              <a:blip r:embed="rId14"/>
              <a:stretch>
                <a:fillRect/>
              </a:stretch>
            </p:blipFill>
            <p:spPr>
              <a:xfrm>
                <a:off x="7538917" y="4312760"/>
                <a:ext cx="586440" cy="714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Ink 27">
                <a:extLst>
                  <a:ext uri="{FF2B5EF4-FFF2-40B4-BE49-F238E27FC236}">
                    <a16:creationId xmlns:a16="http://schemas.microsoft.com/office/drawing/2014/main" id="{D5C5E61B-8FEB-4163-BEB2-545A0C4DF888}"/>
                  </a:ext>
                </a:extLst>
              </p14:cNvPr>
              <p14:cNvContentPartPr/>
              <p14:nvPr/>
            </p14:nvContentPartPr>
            <p14:xfrm>
              <a:off x="6507070" y="4379360"/>
              <a:ext cx="786600" cy="500400"/>
            </p14:xfrm>
          </p:contentPart>
        </mc:Choice>
        <mc:Fallback xmlns="">
          <p:pic>
            <p:nvPicPr>
              <p:cNvPr id="28" name="Ink 27">
                <a:extLst>
                  <a:ext uri="{FF2B5EF4-FFF2-40B4-BE49-F238E27FC236}">
                    <a16:creationId xmlns:a16="http://schemas.microsoft.com/office/drawing/2014/main" id="{D5C5E61B-8FEB-4163-BEB2-545A0C4DF888}"/>
                  </a:ext>
                </a:extLst>
              </p:cNvPr>
              <p:cNvPicPr/>
              <p:nvPr/>
            </p:nvPicPr>
            <p:blipFill>
              <a:blip r:embed="rId16"/>
              <a:stretch>
                <a:fillRect/>
              </a:stretch>
            </p:blipFill>
            <p:spPr>
              <a:xfrm>
                <a:off x="6489430" y="4361360"/>
                <a:ext cx="822240" cy="536040"/>
              </a:xfrm>
              <a:prstGeom prst="rect">
                <a:avLst/>
              </a:prstGeom>
            </p:spPr>
          </p:pic>
        </mc:Fallback>
      </mc:AlternateContent>
    </p:spTree>
    <p:extLst>
      <p:ext uri="{BB962C8B-B14F-4D97-AF65-F5344CB8AC3E}">
        <p14:creationId xmlns:p14="http://schemas.microsoft.com/office/powerpoint/2010/main" val="790231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59AC87-9591-4662-8324-122B88C6DFD4}"/>
              </a:ext>
            </a:extLst>
          </p:cNvPr>
          <p:cNvSpPr>
            <a:spLocks noGrp="1"/>
          </p:cNvSpPr>
          <p:nvPr>
            <p:ph type="title"/>
          </p:nvPr>
        </p:nvSpPr>
        <p:spPr/>
        <p:txBody>
          <a:bodyPr/>
          <a:lstStyle/>
          <a:p>
            <a:r>
              <a:rPr lang="en-US" dirty="0"/>
              <a:t>TensorFlow – concepts </a:t>
            </a:r>
          </a:p>
        </p:txBody>
      </p:sp>
      <p:pic>
        <p:nvPicPr>
          <p:cNvPr id="1028" name="Picture 4">
            <a:extLst>
              <a:ext uri="{FF2B5EF4-FFF2-40B4-BE49-F238E27FC236}">
                <a16:creationId xmlns:a16="http://schemas.microsoft.com/office/drawing/2014/main" id="{DA91BCD3-7F0E-4A84-98F9-F9BF6E6BDF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236" b="12875"/>
          <a:stretch/>
        </p:blipFill>
        <p:spPr bwMode="auto">
          <a:xfrm>
            <a:off x="951182" y="1690688"/>
            <a:ext cx="10289635" cy="4730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14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1F940-50E4-4A51-AD73-E7D9FD8182CF}"/>
              </a:ext>
            </a:extLst>
          </p:cNvPr>
          <p:cNvSpPr>
            <a:spLocks noGrp="1"/>
          </p:cNvSpPr>
          <p:nvPr>
            <p:ph type="title"/>
          </p:nvPr>
        </p:nvSpPr>
        <p:spPr>
          <a:xfrm>
            <a:off x="943277" y="712269"/>
            <a:ext cx="3370998" cy="5502264"/>
          </a:xfrm>
        </p:spPr>
        <p:txBody>
          <a:bodyPr>
            <a:normAutofit/>
          </a:bodyPr>
          <a:lstStyle/>
          <a:p>
            <a:r>
              <a:rPr lang="en-US" sz="4400">
                <a:solidFill>
                  <a:srgbClr val="FFFFFF"/>
                </a:solidFill>
              </a:rPr>
              <a:t>Agenda </a:t>
            </a:r>
          </a:p>
        </p:txBody>
      </p:sp>
      <p:cxnSp>
        <p:nvCxnSpPr>
          <p:cNvPr id="61" name="Straight Connector 6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4" name="Content Placeholder 2">
            <a:extLst>
              <a:ext uri="{FF2B5EF4-FFF2-40B4-BE49-F238E27FC236}">
                <a16:creationId xmlns:a16="http://schemas.microsoft.com/office/drawing/2014/main" id="{745DF865-F148-44CD-ADD1-39DC682C0E1C}"/>
              </a:ext>
            </a:extLst>
          </p:cNvPr>
          <p:cNvGraphicFramePr>
            <a:graphicFrameLocks noGrp="1"/>
          </p:cNvGraphicFramePr>
          <p:nvPr>
            <p:ph idx="1"/>
            <p:extLst>
              <p:ext uri="{D42A27DB-BD31-4B8C-83A1-F6EECF244321}">
                <p14:modId xmlns:p14="http://schemas.microsoft.com/office/powerpoint/2010/main" val="206727360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689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59AC87-9591-4662-8324-122B88C6DFD4}"/>
              </a:ext>
            </a:extLst>
          </p:cNvPr>
          <p:cNvSpPr>
            <a:spLocks noGrp="1"/>
          </p:cNvSpPr>
          <p:nvPr>
            <p:ph type="title"/>
          </p:nvPr>
        </p:nvSpPr>
        <p:spPr/>
        <p:txBody>
          <a:bodyPr/>
          <a:lstStyle/>
          <a:p>
            <a:r>
              <a:rPr lang="en-US" dirty="0"/>
              <a:t>TensorFlow – concepts </a:t>
            </a:r>
          </a:p>
        </p:txBody>
      </p:sp>
      <p:sp>
        <p:nvSpPr>
          <p:cNvPr id="45" name="TextBox 44">
            <a:extLst>
              <a:ext uri="{FF2B5EF4-FFF2-40B4-BE49-F238E27FC236}">
                <a16:creationId xmlns:a16="http://schemas.microsoft.com/office/drawing/2014/main" id="{BDF465B8-7CA8-4845-91E9-18F5B7142FB4}"/>
              </a:ext>
            </a:extLst>
          </p:cNvPr>
          <p:cNvSpPr txBox="1"/>
          <p:nvPr/>
        </p:nvSpPr>
        <p:spPr>
          <a:xfrm>
            <a:off x="351490" y="2266612"/>
            <a:ext cx="5897847"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You “craft” the function “shape” – in TensorFlow this is a </a:t>
            </a:r>
            <a:r>
              <a:rPr lang="en-US" sz="2800" i="1" dirty="0">
                <a:solidFill>
                  <a:srgbClr val="FF0000"/>
                </a:solidFill>
              </a:rPr>
              <a:t>model</a:t>
            </a:r>
            <a:endParaRPr lang="en-US" sz="2800" dirty="0">
              <a:solidFill>
                <a:srgbClr val="FF0000"/>
              </a:solidFill>
            </a:endParaRPr>
          </a:p>
        </p:txBody>
      </p:sp>
      <p:sp>
        <p:nvSpPr>
          <p:cNvPr id="48" name="TextBox 47">
            <a:extLst>
              <a:ext uri="{FF2B5EF4-FFF2-40B4-BE49-F238E27FC236}">
                <a16:creationId xmlns:a16="http://schemas.microsoft.com/office/drawing/2014/main" id="{8057B05C-9AC0-4A7C-A2A9-ED9CA7F5F9CB}"/>
              </a:ext>
            </a:extLst>
          </p:cNvPr>
          <p:cNvSpPr txBox="1"/>
          <p:nvPr/>
        </p:nvSpPr>
        <p:spPr>
          <a:xfrm>
            <a:off x="351425" y="4387120"/>
            <a:ext cx="5642720"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You “optimize” the model using a </a:t>
            </a:r>
            <a:r>
              <a:rPr lang="en-US" sz="2800" i="1" dirty="0">
                <a:solidFill>
                  <a:srgbClr val="FF0000"/>
                </a:solidFill>
              </a:rPr>
              <a:t>cost/loss function </a:t>
            </a:r>
            <a:r>
              <a:rPr lang="en-US" sz="2800" dirty="0"/>
              <a:t>and </a:t>
            </a:r>
            <a:r>
              <a:rPr lang="en-US" sz="2800" i="1" dirty="0">
                <a:solidFill>
                  <a:srgbClr val="FF0000"/>
                </a:solidFill>
              </a:rPr>
              <a:t>optimizer</a:t>
            </a:r>
            <a:endParaRPr lang="en-US" sz="2800" dirty="0"/>
          </a:p>
        </p:txBody>
      </p:sp>
      <p:sp>
        <p:nvSpPr>
          <p:cNvPr id="49" name="TextBox 48">
            <a:extLst>
              <a:ext uri="{FF2B5EF4-FFF2-40B4-BE49-F238E27FC236}">
                <a16:creationId xmlns:a16="http://schemas.microsoft.com/office/drawing/2014/main" id="{6220DEE6-9D79-462D-BC84-8A5FA678C3E2}"/>
              </a:ext>
            </a:extLst>
          </p:cNvPr>
          <p:cNvSpPr txBox="1"/>
          <p:nvPr/>
        </p:nvSpPr>
        <p:spPr>
          <a:xfrm>
            <a:off x="351425" y="5680032"/>
            <a:ext cx="4665251"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You use the model to predict</a:t>
            </a:r>
          </a:p>
        </p:txBody>
      </p:sp>
      <p:pic>
        <p:nvPicPr>
          <p:cNvPr id="3" name="Picture 2">
            <a:extLst>
              <a:ext uri="{FF2B5EF4-FFF2-40B4-BE49-F238E27FC236}">
                <a16:creationId xmlns:a16="http://schemas.microsoft.com/office/drawing/2014/main" id="{058D3F6A-D044-4721-AD96-B317E22FF831}"/>
              </a:ext>
            </a:extLst>
          </p:cNvPr>
          <p:cNvPicPr>
            <a:picLocks noChangeAspect="1"/>
          </p:cNvPicPr>
          <p:nvPr/>
        </p:nvPicPr>
        <p:blipFill>
          <a:blip r:embed="rId3"/>
          <a:stretch>
            <a:fillRect/>
          </a:stretch>
        </p:blipFill>
        <p:spPr>
          <a:xfrm>
            <a:off x="6474495" y="1789094"/>
            <a:ext cx="5350775" cy="4379769"/>
          </a:xfrm>
          <a:prstGeom prst="rect">
            <a:avLst/>
          </a:prstGeom>
        </p:spPr>
      </p:pic>
      <p:sp>
        <p:nvSpPr>
          <p:cNvPr id="5" name="Left Brace 4">
            <a:extLst>
              <a:ext uri="{FF2B5EF4-FFF2-40B4-BE49-F238E27FC236}">
                <a16:creationId xmlns:a16="http://schemas.microsoft.com/office/drawing/2014/main" id="{520B5A59-D1DC-4172-BFD9-8A0A5077EDD0}"/>
              </a:ext>
            </a:extLst>
          </p:cNvPr>
          <p:cNvSpPr/>
          <p:nvPr/>
        </p:nvSpPr>
        <p:spPr>
          <a:xfrm>
            <a:off x="6136758" y="2148840"/>
            <a:ext cx="225158" cy="1381760"/>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54E07257-6DD6-46C6-8612-825B203E94C9}"/>
              </a:ext>
            </a:extLst>
          </p:cNvPr>
          <p:cNvSpPr/>
          <p:nvPr/>
        </p:nvSpPr>
        <p:spPr>
          <a:xfrm>
            <a:off x="6136758" y="4221480"/>
            <a:ext cx="225158" cy="1275080"/>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00545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A12B-F372-43FD-8509-3716ED27C6B3}"/>
              </a:ext>
            </a:extLst>
          </p:cNvPr>
          <p:cNvSpPr>
            <a:spLocks noGrp="1"/>
          </p:cNvSpPr>
          <p:nvPr>
            <p:ph type="title"/>
          </p:nvPr>
        </p:nvSpPr>
        <p:spPr>
          <a:xfrm>
            <a:off x="838200" y="358686"/>
            <a:ext cx="10515600" cy="1325563"/>
          </a:xfrm>
        </p:spPr>
        <p:txBody>
          <a:bodyPr/>
          <a:lstStyle/>
          <a:p>
            <a:r>
              <a:rPr lang="en-US" dirty="0"/>
              <a:t>TensorFlow – activation functions</a:t>
            </a:r>
          </a:p>
        </p:txBody>
      </p:sp>
      <p:sp>
        <p:nvSpPr>
          <p:cNvPr id="6" name="Rectangle 5">
            <a:extLst>
              <a:ext uri="{FF2B5EF4-FFF2-40B4-BE49-F238E27FC236}">
                <a16:creationId xmlns:a16="http://schemas.microsoft.com/office/drawing/2014/main" id="{27EF08DE-E0AA-486E-A918-54D1ACAACB14}"/>
              </a:ext>
            </a:extLst>
          </p:cNvPr>
          <p:cNvSpPr/>
          <p:nvPr/>
        </p:nvSpPr>
        <p:spPr>
          <a:xfrm>
            <a:off x="955182" y="1598387"/>
            <a:ext cx="10242998" cy="3785652"/>
          </a:xfrm>
          <a:prstGeom prst="rect">
            <a:avLst/>
          </a:prstGeom>
        </p:spPr>
        <p:txBody>
          <a:bodyPr wrap="square">
            <a:spAutoFit/>
          </a:bodyPr>
          <a:lstStyle/>
          <a:p>
            <a:pPr lvl="0" eaLnBrk="0" fontAlgn="base" hangingPunct="0">
              <a:spcBef>
                <a:spcPct val="0"/>
              </a:spcBef>
              <a:spcAft>
                <a:spcPct val="0"/>
              </a:spcAft>
            </a:pPr>
            <a:endParaRPr lang="en-US" altLang="en-US" sz="2000" dirty="0"/>
          </a:p>
          <a:p>
            <a:pPr lvl="0" eaLnBrk="0" fontAlgn="base" hangingPunct="0">
              <a:spcBef>
                <a:spcPct val="0"/>
              </a:spcBef>
              <a:spcAft>
                <a:spcPct val="0"/>
              </a:spcAft>
            </a:pPr>
            <a:r>
              <a:rPr lang="en-US" altLang="en-US" sz="2000" dirty="0"/>
              <a:t>class </a:t>
            </a:r>
            <a:r>
              <a:rPr lang="en-US" altLang="en-US" sz="2000" b="1" dirty="0" err="1"/>
              <a:t>elu</a:t>
            </a:r>
            <a:r>
              <a:rPr lang="en-US" altLang="en-US" sz="2000" dirty="0"/>
              <a:t>: Exponential linear unit.</a:t>
            </a:r>
          </a:p>
          <a:p>
            <a:pPr lvl="0" eaLnBrk="0" fontAlgn="base" hangingPunct="0">
              <a:spcBef>
                <a:spcPct val="0"/>
              </a:spcBef>
              <a:spcAft>
                <a:spcPct val="0"/>
              </a:spcAft>
            </a:pPr>
            <a:r>
              <a:rPr lang="en-US" altLang="en-US" sz="2000" dirty="0"/>
              <a:t>class </a:t>
            </a:r>
            <a:r>
              <a:rPr lang="en-US" altLang="en-US" sz="2000" b="1" dirty="0"/>
              <a:t>exponential</a:t>
            </a:r>
            <a:r>
              <a:rPr lang="en-US" altLang="en-US" sz="2000" dirty="0"/>
              <a:t>: Exponential activation function.</a:t>
            </a:r>
          </a:p>
          <a:p>
            <a:pPr lvl="0" eaLnBrk="0" fontAlgn="base" hangingPunct="0">
              <a:spcBef>
                <a:spcPct val="0"/>
              </a:spcBef>
              <a:spcAft>
                <a:spcPct val="0"/>
              </a:spcAft>
            </a:pPr>
            <a:r>
              <a:rPr lang="en-US" altLang="en-US" sz="2000" dirty="0"/>
              <a:t>class</a:t>
            </a:r>
            <a:r>
              <a:rPr lang="en-US" altLang="en-US" sz="2000" b="1" dirty="0"/>
              <a:t> </a:t>
            </a:r>
            <a:r>
              <a:rPr lang="en-US" altLang="en-US" sz="2000" b="1" dirty="0" err="1"/>
              <a:t>hard_sigmoid</a:t>
            </a:r>
            <a:r>
              <a:rPr lang="en-US" altLang="en-US" sz="2000" dirty="0"/>
              <a:t>: Hard sigmoid activation function.</a:t>
            </a:r>
          </a:p>
          <a:p>
            <a:pPr lvl="0" eaLnBrk="0" fontAlgn="base" hangingPunct="0">
              <a:spcBef>
                <a:spcPct val="0"/>
              </a:spcBef>
              <a:spcAft>
                <a:spcPct val="0"/>
              </a:spcAft>
            </a:pPr>
            <a:r>
              <a:rPr lang="en-US" altLang="en-US" sz="2000" dirty="0"/>
              <a:t>class </a:t>
            </a:r>
            <a:r>
              <a:rPr lang="en-US" altLang="en-US" sz="2000" b="1" dirty="0"/>
              <a:t>linear</a:t>
            </a:r>
            <a:r>
              <a:rPr lang="en-US" altLang="en-US" sz="2000" dirty="0"/>
              <a:t>: Linear activation function.</a:t>
            </a:r>
          </a:p>
          <a:p>
            <a:pPr lvl="0" eaLnBrk="0" fontAlgn="base" hangingPunct="0">
              <a:spcBef>
                <a:spcPct val="0"/>
              </a:spcBef>
              <a:spcAft>
                <a:spcPct val="0"/>
              </a:spcAft>
            </a:pPr>
            <a:r>
              <a:rPr lang="en-US" altLang="en-US" sz="2000" dirty="0"/>
              <a:t>class </a:t>
            </a:r>
            <a:r>
              <a:rPr lang="en-US" altLang="en-US" sz="2000" b="1" dirty="0" err="1"/>
              <a:t>relu</a:t>
            </a:r>
            <a:r>
              <a:rPr lang="en-US" altLang="en-US" sz="2000" dirty="0"/>
              <a:t>: Rectified Linear Unit.</a:t>
            </a:r>
          </a:p>
          <a:p>
            <a:pPr lvl="0" eaLnBrk="0" fontAlgn="base" hangingPunct="0">
              <a:spcBef>
                <a:spcPct val="0"/>
              </a:spcBef>
              <a:spcAft>
                <a:spcPct val="0"/>
              </a:spcAft>
            </a:pPr>
            <a:r>
              <a:rPr lang="en-US" altLang="en-US" sz="2000" dirty="0"/>
              <a:t>class </a:t>
            </a:r>
            <a:r>
              <a:rPr lang="en-US" altLang="en-US" sz="2000" b="1" dirty="0" err="1"/>
              <a:t>selu</a:t>
            </a:r>
            <a:r>
              <a:rPr lang="en-US" altLang="en-US" sz="2000" dirty="0"/>
              <a:t>: Scaled Exponential Linear Unit (SELU).</a:t>
            </a:r>
          </a:p>
          <a:p>
            <a:pPr lvl="0" eaLnBrk="0" fontAlgn="base" hangingPunct="0">
              <a:spcBef>
                <a:spcPct val="0"/>
              </a:spcBef>
              <a:spcAft>
                <a:spcPct val="0"/>
              </a:spcAft>
            </a:pPr>
            <a:r>
              <a:rPr lang="en-US" altLang="en-US" sz="2000" dirty="0"/>
              <a:t>class </a:t>
            </a:r>
            <a:r>
              <a:rPr lang="en-US" altLang="en-US" sz="2000" b="1" dirty="0"/>
              <a:t>sigmoid</a:t>
            </a:r>
            <a:r>
              <a:rPr lang="en-US" altLang="en-US" sz="2000" dirty="0"/>
              <a:t>: Sigmoid.</a:t>
            </a:r>
          </a:p>
          <a:p>
            <a:pPr lvl="0" eaLnBrk="0" fontAlgn="base" hangingPunct="0">
              <a:spcBef>
                <a:spcPct val="0"/>
              </a:spcBef>
              <a:spcAft>
                <a:spcPct val="0"/>
              </a:spcAft>
            </a:pPr>
            <a:r>
              <a:rPr lang="en-US" altLang="en-US" sz="2000" dirty="0"/>
              <a:t>class </a:t>
            </a:r>
            <a:r>
              <a:rPr lang="en-US" altLang="en-US" sz="2000" b="1" dirty="0" err="1"/>
              <a:t>softmax</a:t>
            </a:r>
            <a:r>
              <a:rPr lang="en-US" altLang="en-US" sz="2000" dirty="0"/>
              <a:t>: The </a:t>
            </a:r>
            <a:r>
              <a:rPr lang="en-US" altLang="en-US" sz="2000" dirty="0" err="1"/>
              <a:t>softmax</a:t>
            </a:r>
            <a:r>
              <a:rPr lang="en-US" altLang="en-US" sz="2000" dirty="0"/>
              <a:t> activation function transforms the outputs so that all values are in</a:t>
            </a:r>
          </a:p>
          <a:p>
            <a:pPr lvl="0" eaLnBrk="0" fontAlgn="base" hangingPunct="0">
              <a:spcBef>
                <a:spcPct val="0"/>
              </a:spcBef>
              <a:spcAft>
                <a:spcPct val="0"/>
              </a:spcAft>
            </a:pPr>
            <a:r>
              <a:rPr lang="en-US" altLang="en-US" sz="2000" dirty="0"/>
              <a:t>class </a:t>
            </a:r>
            <a:r>
              <a:rPr lang="en-US" altLang="en-US" sz="2000" b="1" dirty="0" err="1"/>
              <a:t>softplus</a:t>
            </a:r>
            <a:r>
              <a:rPr lang="en-US" altLang="en-US" sz="2000" dirty="0"/>
              <a:t>: </a:t>
            </a:r>
            <a:r>
              <a:rPr lang="en-US" altLang="en-US" sz="2000" dirty="0" err="1"/>
              <a:t>Softplus</a:t>
            </a:r>
            <a:r>
              <a:rPr lang="en-US" altLang="en-US" sz="2000" dirty="0"/>
              <a:t> activation function.</a:t>
            </a:r>
          </a:p>
          <a:p>
            <a:pPr lvl="0" eaLnBrk="0" fontAlgn="base" hangingPunct="0">
              <a:spcBef>
                <a:spcPct val="0"/>
              </a:spcBef>
              <a:spcAft>
                <a:spcPct val="0"/>
              </a:spcAft>
            </a:pPr>
            <a:r>
              <a:rPr lang="en-US" altLang="en-US" sz="2000" dirty="0"/>
              <a:t>class </a:t>
            </a:r>
            <a:r>
              <a:rPr lang="en-US" altLang="en-US" sz="2000" b="1" dirty="0" err="1"/>
              <a:t>softsign</a:t>
            </a:r>
            <a:r>
              <a:rPr lang="en-US" altLang="en-US" sz="2000" dirty="0"/>
              <a:t>: </a:t>
            </a:r>
            <a:r>
              <a:rPr lang="en-US" altLang="en-US" sz="2000" dirty="0" err="1"/>
              <a:t>Softsign</a:t>
            </a:r>
            <a:r>
              <a:rPr lang="en-US" altLang="en-US" sz="2000" dirty="0"/>
              <a:t> activation function.</a:t>
            </a:r>
          </a:p>
          <a:p>
            <a:pPr lvl="0" eaLnBrk="0" fontAlgn="base" hangingPunct="0">
              <a:spcBef>
                <a:spcPct val="0"/>
              </a:spcBef>
              <a:spcAft>
                <a:spcPct val="0"/>
              </a:spcAft>
            </a:pPr>
            <a:r>
              <a:rPr lang="en-US" altLang="en-US" sz="2000" dirty="0"/>
              <a:t>class </a:t>
            </a:r>
            <a:r>
              <a:rPr lang="en-US" altLang="en-US" sz="2000" b="1" dirty="0"/>
              <a:t>tanh</a:t>
            </a:r>
            <a:r>
              <a:rPr lang="en-US" altLang="en-US" sz="2000" dirty="0"/>
              <a:t>: Hyperbolic Tangent (tanh) activation function.</a:t>
            </a:r>
          </a:p>
        </p:txBody>
      </p:sp>
    </p:spTree>
    <p:extLst>
      <p:ext uri="{BB962C8B-B14F-4D97-AF65-F5344CB8AC3E}">
        <p14:creationId xmlns:p14="http://schemas.microsoft.com/office/powerpoint/2010/main" val="2022219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73B1-791A-4852-933B-F791E7EED9A9}"/>
              </a:ext>
            </a:extLst>
          </p:cNvPr>
          <p:cNvSpPr>
            <a:spLocks noGrp="1"/>
          </p:cNvSpPr>
          <p:nvPr>
            <p:ph type="title"/>
          </p:nvPr>
        </p:nvSpPr>
        <p:spPr/>
        <p:txBody>
          <a:bodyPr/>
          <a:lstStyle/>
          <a:p>
            <a:r>
              <a:rPr lang="en-US" dirty="0"/>
              <a:t>TensorFlow – optimizers </a:t>
            </a:r>
          </a:p>
        </p:txBody>
      </p:sp>
      <p:sp>
        <p:nvSpPr>
          <p:cNvPr id="3" name="Content Placeholder 2">
            <a:extLst>
              <a:ext uri="{FF2B5EF4-FFF2-40B4-BE49-F238E27FC236}">
                <a16:creationId xmlns:a16="http://schemas.microsoft.com/office/drawing/2014/main" id="{57377B0E-BCE1-4B52-8BA4-C78F072F753A}"/>
              </a:ext>
            </a:extLst>
          </p:cNvPr>
          <p:cNvSpPr>
            <a:spLocks noGrp="1"/>
          </p:cNvSpPr>
          <p:nvPr>
            <p:ph idx="1"/>
          </p:nvPr>
        </p:nvSpPr>
        <p:spPr/>
        <p:txBody>
          <a:bodyPr>
            <a:normAutofit lnSpcReduction="10000"/>
          </a:bodyPr>
          <a:lstStyle/>
          <a:p>
            <a:r>
              <a:rPr lang="en-US" dirty="0"/>
              <a:t>class </a:t>
            </a:r>
            <a:r>
              <a:rPr lang="en-US" b="1" dirty="0" err="1"/>
              <a:t>Adadelta</a:t>
            </a:r>
            <a:r>
              <a:rPr lang="en-US" dirty="0"/>
              <a:t>: Optimizer that implements the </a:t>
            </a:r>
            <a:r>
              <a:rPr lang="en-US" dirty="0" err="1"/>
              <a:t>Adadelta</a:t>
            </a:r>
            <a:r>
              <a:rPr lang="en-US" dirty="0"/>
              <a:t> algorithm.</a:t>
            </a:r>
          </a:p>
          <a:p>
            <a:r>
              <a:rPr lang="en-US" dirty="0"/>
              <a:t>class </a:t>
            </a:r>
            <a:r>
              <a:rPr lang="en-US" b="1" dirty="0" err="1"/>
              <a:t>Adagrad</a:t>
            </a:r>
            <a:r>
              <a:rPr lang="en-US" dirty="0"/>
              <a:t>: Optimizer that implements the </a:t>
            </a:r>
            <a:r>
              <a:rPr lang="en-US" dirty="0" err="1"/>
              <a:t>Adagrad</a:t>
            </a:r>
            <a:r>
              <a:rPr lang="en-US" dirty="0"/>
              <a:t> algorithm.</a:t>
            </a:r>
          </a:p>
          <a:p>
            <a:r>
              <a:rPr lang="en-US" dirty="0"/>
              <a:t>class </a:t>
            </a:r>
            <a:r>
              <a:rPr lang="en-US" b="1" dirty="0"/>
              <a:t>Adam</a:t>
            </a:r>
            <a:r>
              <a:rPr lang="en-US" dirty="0"/>
              <a:t>: Optimizer that implements the Adam algorithm.</a:t>
            </a:r>
          </a:p>
          <a:p>
            <a:r>
              <a:rPr lang="en-US" dirty="0"/>
              <a:t>class </a:t>
            </a:r>
            <a:r>
              <a:rPr lang="en-US" b="1" dirty="0" err="1"/>
              <a:t>Adamax</a:t>
            </a:r>
            <a:r>
              <a:rPr lang="en-US" dirty="0"/>
              <a:t>: Optimizer that implements the </a:t>
            </a:r>
            <a:r>
              <a:rPr lang="en-US" dirty="0" err="1"/>
              <a:t>Adamax</a:t>
            </a:r>
            <a:r>
              <a:rPr lang="en-US" dirty="0"/>
              <a:t> algorithm.</a:t>
            </a:r>
          </a:p>
          <a:p>
            <a:r>
              <a:rPr lang="en-US" dirty="0"/>
              <a:t>class </a:t>
            </a:r>
            <a:r>
              <a:rPr lang="en-US" b="1" dirty="0" err="1"/>
              <a:t>Ftrl</a:t>
            </a:r>
            <a:r>
              <a:rPr lang="en-US" dirty="0"/>
              <a:t>: Optimizer that implements the FTRL algorithm.</a:t>
            </a:r>
          </a:p>
          <a:p>
            <a:r>
              <a:rPr lang="en-US" dirty="0"/>
              <a:t>class </a:t>
            </a:r>
            <a:r>
              <a:rPr lang="en-US" b="1" dirty="0" err="1"/>
              <a:t>Nadam</a:t>
            </a:r>
            <a:r>
              <a:rPr lang="en-US" dirty="0"/>
              <a:t>: Optimizer that implements the </a:t>
            </a:r>
            <a:r>
              <a:rPr lang="en-US" dirty="0" err="1"/>
              <a:t>NAdam</a:t>
            </a:r>
            <a:r>
              <a:rPr lang="en-US" dirty="0"/>
              <a:t> algorithm.</a:t>
            </a:r>
          </a:p>
          <a:p>
            <a:r>
              <a:rPr lang="en-US" dirty="0"/>
              <a:t>class </a:t>
            </a:r>
            <a:r>
              <a:rPr lang="en-US" b="1" dirty="0"/>
              <a:t>Optimizer</a:t>
            </a:r>
            <a:r>
              <a:rPr lang="en-US" dirty="0"/>
              <a:t>: Updated base class for optimizers.</a:t>
            </a:r>
          </a:p>
          <a:p>
            <a:r>
              <a:rPr lang="en-US" dirty="0"/>
              <a:t>class </a:t>
            </a:r>
            <a:r>
              <a:rPr lang="en-US" b="1" dirty="0" err="1"/>
              <a:t>RMSprop</a:t>
            </a:r>
            <a:r>
              <a:rPr lang="en-US" dirty="0"/>
              <a:t>: Optimizer that implements the </a:t>
            </a:r>
            <a:r>
              <a:rPr lang="en-US" dirty="0" err="1"/>
              <a:t>RMSprop</a:t>
            </a:r>
            <a:r>
              <a:rPr lang="en-US" dirty="0"/>
              <a:t> algorithm.</a:t>
            </a:r>
          </a:p>
          <a:p>
            <a:r>
              <a:rPr lang="en-US" dirty="0"/>
              <a:t>class </a:t>
            </a:r>
            <a:r>
              <a:rPr lang="en-US" b="1" dirty="0"/>
              <a:t>SGD</a:t>
            </a:r>
            <a:r>
              <a:rPr lang="en-US" dirty="0"/>
              <a:t>: Stochastic gradient descent and momentum optimizer.</a:t>
            </a:r>
          </a:p>
        </p:txBody>
      </p:sp>
    </p:spTree>
    <p:extLst>
      <p:ext uri="{BB962C8B-B14F-4D97-AF65-F5344CB8AC3E}">
        <p14:creationId xmlns:p14="http://schemas.microsoft.com/office/powerpoint/2010/main" val="3888995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260A-9BAE-4CD2-95F7-E67E71F78828}"/>
              </a:ext>
            </a:extLst>
          </p:cNvPr>
          <p:cNvSpPr>
            <a:spLocks noGrp="1"/>
          </p:cNvSpPr>
          <p:nvPr>
            <p:ph type="title"/>
          </p:nvPr>
        </p:nvSpPr>
        <p:spPr/>
        <p:txBody>
          <a:bodyPr/>
          <a:lstStyle/>
          <a:p>
            <a:r>
              <a:rPr lang="en-US" dirty="0"/>
              <a:t>TensorFlow – loss functions</a:t>
            </a:r>
          </a:p>
        </p:txBody>
      </p:sp>
      <p:sp>
        <p:nvSpPr>
          <p:cNvPr id="3" name="Content Placeholder 2">
            <a:extLst>
              <a:ext uri="{FF2B5EF4-FFF2-40B4-BE49-F238E27FC236}">
                <a16:creationId xmlns:a16="http://schemas.microsoft.com/office/drawing/2014/main" id="{DD95B0B7-E17D-411E-B221-850C03A8A973}"/>
              </a:ext>
            </a:extLst>
          </p:cNvPr>
          <p:cNvSpPr>
            <a:spLocks noGrp="1"/>
          </p:cNvSpPr>
          <p:nvPr>
            <p:ph idx="1"/>
          </p:nvPr>
        </p:nvSpPr>
        <p:spPr>
          <a:xfrm>
            <a:off x="838200" y="1508760"/>
            <a:ext cx="10515600" cy="4668203"/>
          </a:xfrm>
        </p:spPr>
        <p:txBody>
          <a:bodyPr>
            <a:normAutofit fontScale="92500" lnSpcReduction="10000"/>
          </a:bodyPr>
          <a:lstStyle/>
          <a:p>
            <a:r>
              <a:rPr lang="en-US" sz="1600" dirty="0"/>
              <a:t>class </a:t>
            </a:r>
            <a:r>
              <a:rPr lang="en-US" sz="1600" b="1" dirty="0" err="1"/>
              <a:t>BinaryCrossentropy</a:t>
            </a:r>
            <a:r>
              <a:rPr lang="en-US" sz="1600" dirty="0"/>
              <a:t>: Computes the cross-entropy loss between true labels and predicted labels.</a:t>
            </a:r>
          </a:p>
          <a:p>
            <a:r>
              <a:rPr lang="en-US" sz="1600" dirty="0"/>
              <a:t>class </a:t>
            </a:r>
            <a:r>
              <a:rPr lang="en-US" sz="1600" b="1" dirty="0" err="1"/>
              <a:t>CategoricalCrossentropy</a:t>
            </a:r>
            <a:r>
              <a:rPr lang="en-US" sz="1600" dirty="0"/>
              <a:t>: Computes the </a:t>
            </a:r>
            <a:r>
              <a:rPr lang="en-US" sz="1600" dirty="0" err="1"/>
              <a:t>crossentropy</a:t>
            </a:r>
            <a:r>
              <a:rPr lang="en-US" sz="1600" dirty="0"/>
              <a:t> loss between the labels and predictions.</a:t>
            </a:r>
          </a:p>
          <a:p>
            <a:r>
              <a:rPr lang="en-US" sz="1600" dirty="0"/>
              <a:t>class </a:t>
            </a:r>
            <a:r>
              <a:rPr lang="en-US" sz="1600" b="1" dirty="0" err="1"/>
              <a:t>CategoricalHinge</a:t>
            </a:r>
            <a:r>
              <a:rPr lang="en-US" sz="1600" dirty="0"/>
              <a:t>: Computes the categorical hinge loss between </a:t>
            </a:r>
            <a:r>
              <a:rPr lang="en-US" sz="1600" dirty="0" err="1"/>
              <a:t>y_true</a:t>
            </a:r>
            <a:r>
              <a:rPr lang="en-US" sz="1600" dirty="0"/>
              <a:t> and </a:t>
            </a:r>
            <a:r>
              <a:rPr lang="en-US" sz="1600" dirty="0" err="1"/>
              <a:t>y_pred</a:t>
            </a:r>
            <a:r>
              <a:rPr lang="en-US" sz="1600" dirty="0"/>
              <a:t>.</a:t>
            </a:r>
          </a:p>
          <a:p>
            <a:r>
              <a:rPr lang="en-US" sz="1600" dirty="0"/>
              <a:t>class </a:t>
            </a:r>
            <a:r>
              <a:rPr lang="en-US" sz="1600" b="1" dirty="0" err="1"/>
              <a:t>CosineSimilarity</a:t>
            </a:r>
            <a:r>
              <a:rPr lang="en-US" sz="1600" dirty="0"/>
              <a:t>: Computes the cosine similarity between </a:t>
            </a:r>
            <a:r>
              <a:rPr lang="en-US" sz="1600" dirty="0" err="1"/>
              <a:t>y_true</a:t>
            </a:r>
            <a:r>
              <a:rPr lang="en-US" sz="1600" dirty="0"/>
              <a:t> and </a:t>
            </a:r>
            <a:r>
              <a:rPr lang="en-US" sz="1600" dirty="0" err="1"/>
              <a:t>y_pred</a:t>
            </a:r>
            <a:r>
              <a:rPr lang="en-US" sz="1600" dirty="0"/>
              <a:t>.</a:t>
            </a:r>
          </a:p>
          <a:p>
            <a:r>
              <a:rPr lang="en-US" sz="1600" dirty="0"/>
              <a:t>class </a:t>
            </a:r>
            <a:r>
              <a:rPr lang="en-US" sz="1600" b="1" dirty="0"/>
              <a:t>Hinge</a:t>
            </a:r>
            <a:r>
              <a:rPr lang="en-US" sz="1600" dirty="0"/>
              <a:t>: Computes the hinge loss between </a:t>
            </a:r>
            <a:r>
              <a:rPr lang="en-US" sz="1600" dirty="0" err="1"/>
              <a:t>y_true</a:t>
            </a:r>
            <a:r>
              <a:rPr lang="en-US" sz="1600" dirty="0"/>
              <a:t> and </a:t>
            </a:r>
            <a:r>
              <a:rPr lang="en-US" sz="1600" dirty="0" err="1"/>
              <a:t>y_pred</a:t>
            </a:r>
            <a:r>
              <a:rPr lang="en-US" sz="1600" dirty="0"/>
              <a:t>.</a:t>
            </a:r>
          </a:p>
          <a:p>
            <a:r>
              <a:rPr lang="en-US" sz="1600" dirty="0"/>
              <a:t>class </a:t>
            </a:r>
            <a:r>
              <a:rPr lang="en-US" sz="1600" b="1" dirty="0"/>
              <a:t>Huber</a:t>
            </a:r>
            <a:r>
              <a:rPr lang="en-US" sz="1600" dirty="0"/>
              <a:t>: Computes the Huber loss between </a:t>
            </a:r>
            <a:r>
              <a:rPr lang="en-US" sz="1600" dirty="0" err="1"/>
              <a:t>y_true</a:t>
            </a:r>
            <a:r>
              <a:rPr lang="en-US" sz="1600" dirty="0"/>
              <a:t> and </a:t>
            </a:r>
            <a:r>
              <a:rPr lang="en-US" sz="1600" dirty="0" err="1"/>
              <a:t>y_pred</a:t>
            </a:r>
            <a:r>
              <a:rPr lang="en-US" sz="1600" dirty="0"/>
              <a:t>.</a:t>
            </a:r>
          </a:p>
          <a:p>
            <a:r>
              <a:rPr lang="en-US" sz="1600" dirty="0"/>
              <a:t>class </a:t>
            </a:r>
            <a:r>
              <a:rPr lang="en-US" sz="1600" b="1" dirty="0" err="1"/>
              <a:t>KLDivergence</a:t>
            </a:r>
            <a:r>
              <a:rPr lang="en-US" sz="1600" dirty="0"/>
              <a:t>: Computes </a:t>
            </a:r>
            <a:r>
              <a:rPr lang="en-US" sz="1600" dirty="0" err="1"/>
              <a:t>Kullback</a:t>
            </a:r>
            <a:r>
              <a:rPr lang="en-US" sz="1600" dirty="0"/>
              <a:t> </a:t>
            </a:r>
            <a:r>
              <a:rPr lang="en-US" sz="1600" dirty="0" err="1"/>
              <a:t>Leibler</a:t>
            </a:r>
            <a:r>
              <a:rPr lang="en-US" sz="1600" dirty="0"/>
              <a:t> divergence loss between </a:t>
            </a:r>
            <a:r>
              <a:rPr lang="en-US" sz="1600" dirty="0" err="1"/>
              <a:t>y_true</a:t>
            </a:r>
            <a:r>
              <a:rPr lang="en-US" sz="1600" dirty="0"/>
              <a:t> and </a:t>
            </a:r>
            <a:r>
              <a:rPr lang="en-US" sz="1600" dirty="0" err="1"/>
              <a:t>y_pred</a:t>
            </a:r>
            <a:r>
              <a:rPr lang="en-US" sz="1600" dirty="0"/>
              <a:t>.</a:t>
            </a:r>
          </a:p>
          <a:p>
            <a:r>
              <a:rPr lang="en-US" sz="1600" dirty="0"/>
              <a:t>class </a:t>
            </a:r>
            <a:r>
              <a:rPr lang="en-US" sz="1600" b="1" dirty="0" err="1"/>
              <a:t>LogCosh</a:t>
            </a:r>
            <a:r>
              <a:rPr lang="en-US" sz="1600" dirty="0"/>
              <a:t>: Computes the logarithm of the hyperbolic cosine of the prediction error.</a:t>
            </a:r>
          </a:p>
          <a:p>
            <a:r>
              <a:rPr lang="en-US" sz="1600" dirty="0"/>
              <a:t>class </a:t>
            </a:r>
            <a:r>
              <a:rPr lang="en-US" sz="1600" b="1" dirty="0" err="1"/>
              <a:t>MeanAbsoluteError</a:t>
            </a:r>
            <a:r>
              <a:rPr lang="en-US" sz="1600" dirty="0"/>
              <a:t>: Computes the mean of absolute difference between labels and predictions.</a:t>
            </a:r>
          </a:p>
          <a:p>
            <a:r>
              <a:rPr lang="en-US" sz="1600" dirty="0"/>
              <a:t>class </a:t>
            </a:r>
            <a:r>
              <a:rPr lang="en-US" sz="1600" b="1" dirty="0" err="1"/>
              <a:t>MeanAbsolutePercentageError</a:t>
            </a:r>
            <a:r>
              <a:rPr lang="en-US" sz="1600" dirty="0"/>
              <a:t>: Computes the mean absolute percentage error between </a:t>
            </a:r>
            <a:r>
              <a:rPr lang="en-US" sz="1600" dirty="0" err="1"/>
              <a:t>y_true</a:t>
            </a:r>
            <a:r>
              <a:rPr lang="en-US" sz="1600" dirty="0"/>
              <a:t> and </a:t>
            </a:r>
            <a:r>
              <a:rPr lang="en-US" sz="1600" dirty="0" err="1"/>
              <a:t>y_pred</a:t>
            </a:r>
            <a:r>
              <a:rPr lang="en-US" sz="1600" dirty="0"/>
              <a:t>.</a:t>
            </a:r>
          </a:p>
          <a:p>
            <a:r>
              <a:rPr lang="en-US" sz="1600" dirty="0"/>
              <a:t>class </a:t>
            </a:r>
            <a:r>
              <a:rPr lang="en-US" sz="1600" b="1" dirty="0" err="1"/>
              <a:t>MeanSquaredError</a:t>
            </a:r>
            <a:r>
              <a:rPr lang="en-US" sz="1600" dirty="0"/>
              <a:t>: Computes the mean of squares of errors between labels and predictions.</a:t>
            </a:r>
          </a:p>
          <a:p>
            <a:r>
              <a:rPr lang="en-US" sz="1600" dirty="0"/>
              <a:t>class </a:t>
            </a:r>
            <a:r>
              <a:rPr lang="en-US" sz="1600" b="1" dirty="0" err="1"/>
              <a:t>MeanSquaredLogarithmicError</a:t>
            </a:r>
            <a:r>
              <a:rPr lang="en-US" sz="1600" dirty="0"/>
              <a:t>: Computes the mean squared logarithmic error between </a:t>
            </a:r>
            <a:r>
              <a:rPr lang="en-US" sz="1600" dirty="0" err="1"/>
              <a:t>y_true</a:t>
            </a:r>
            <a:r>
              <a:rPr lang="en-US" sz="1600" dirty="0"/>
              <a:t> and </a:t>
            </a:r>
            <a:r>
              <a:rPr lang="en-US" sz="1600" dirty="0" err="1"/>
              <a:t>y_pred</a:t>
            </a:r>
            <a:r>
              <a:rPr lang="en-US" sz="1600" dirty="0"/>
              <a:t>.</a:t>
            </a:r>
          </a:p>
          <a:p>
            <a:r>
              <a:rPr lang="en-US" sz="1600" dirty="0"/>
              <a:t>class </a:t>
            </a:r>
            <a:r>
              <a:rPr lang="en-US" sz="1600" b="1" dirty="0"/>
              <a:t>Poisson</a:t>
            </a:r>
            <a:r>
              <a:rPr lang="en-US" sz="1600" dirty="0"/>
              <a:t>: Computes the Poisson loss between </a:t>
            </a:r>
            <a:r>
              <a:rPr lang="en-US" sz="1600" dirty="0" err="1"/>
              <a:t>y_true</a:t>
            </a:r>
            <a:r>
              <a:rPr lang="en-US" sz="1600" dirty="0"/>
              <a:t> and </a:t>
            </a:r>
            <a:r>
              <a:rPr lang="en-US" sz="1600" dirty="0" err="1"/>
              <a:t>y_pred</a:t>
            </a:r>
            <a:r>
              <a:rPr lang="en-US" sz="1600" dirty="0"/>
              <a:t>.</a:t>
            </a:r>
          </a:p>
          <a:p>
            <a:r>
              <a:rPr lang="en-US" sz="1600" dirty="0"/>
              <a:t>class </a:t>
            </a:r>
            <a:r>
              <a:rPr lang="en-US" sz="1600" b="1" dirty="0" err="1"/>
              <a:t>SparseCategoricalCrossentropy</a:t>
            </a:r>
            <a:r>
              <a:rPr lang="en-US" sz="1600" dirty="0"/>
              <a:t>: Computes the </a:t>
            </a:r>
            <a:r>
              <a:rPr lang="en-US" sz="1600" dirty="0" err="1"/>
              <a:t>crossentropy</a:t>
            </a:r>
            <a:r>
              <a:rPr lang="en-US" sz="1600" dirty="0"/>
              <a:t> loss between the labels and predictions.</a:t>
            </a:r>
          </a:p>
          <a:p>
            <a:r>
              <a:rPr lang="en-US" sz="1600" dirty="0"/>
              <a:t>class </a:t>
            </a:r>
            <a:r>
              <a:rPr lang="en-US" sz="1600" b="1" dirty="0" err="1"/>
              <a:t>SquaredHinge</a:t>
            </a:r>
            <a:r>
              <a:rPr lang="en-US" sz="1600" dirty="0"/>
              <a:t>: Computes the squared hinge loss between </a:t>
            </a:r>
            <a:r>
              <a:rPr lang="en-US" sz="1600" dirty="0" err="1"/>
              <a:t>y_true</a:t>
            </a:r>
            <a:r>
              <a:rPr lang="en-US" sz="1600" dirty="0"/>
              <a:t> and </a:t>
            </a:r>
            <a:r>
              <a:rPr lang="en-US" sz="1600" dirty="0" err="1"/>
              <a:t>y_pred</a:t>
            </a:r>
            <a:r>
              <a:rPr lang="en-US" sz="1600" dirty="0"/>
              <a:t>.</a:t>
            </a:r>
          </a:p>
        </p:txBody>
      </p:sp>
    </p:spTree>
    <p:extLst>
      <p:ext uri="{BB962C8B-B14F-4D97-AF65-F5344CB8AC3E}">
        <p14:creationId xmlns:p14="http://schemas.microsoft.com/office/powerpoint/2010/main" val="2552356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A182-4B5C-4F62-A7FB-AB099C9F4F10}"/>
              </a:ext>
            </a:extLst>
          </p:cNvPr>
          <p:cNvSpPr>
            <a:spLocks noGrp="1"/>
          </p:cNvSpPr>
          <p:nvPr>
            <p:ph type="title"/>
          </p:nvPr>
        </p:nvSpPr>
        <p:spPr/>
        <p:txBody>
          <a:bodyPr/>
          <a:lstStyle/>
          <a:p>
            <a:r>
              <a:rPr lang="en-US" dirty="0"/>
              <a:t>TensorFlow – models </a:t>
            </a:r>
          </a:p>
        </p:txBody>
      </p:sp>
      <p:pic>
        <p:nvPicPr>
          <p:cNvPr id="3" name="Picture 2">
            <a:extLst>
              <a:ext uri="{FF2B5EF4-FFF2-40B4-BE49-F238E27FC236}">
                <a16:creationId xmlns:a16="http://schemas.microsoft.com/office/drawing/2014/main" id="{4DD5AEDE-B2E2-4BBD-A9F7-FE59569FC695}"/>
              </a:ext>
            </a:extLst>
          </p:cNvPr>
          <p:cNvPicPr>
            <a:picLocks noChangeAspect="1"/>
          </p:cNvPicPr>
          <p:nvPr/>
        </p:nvPicPr>
        <p:blipFill>
          <a:blip r:embed="rId3"/>
          <a:stretch>
            <a:fillRect/>
          </a:stretch>
        </p:blipFill>
        <p:spPr>
          <a:xfrm>
            <a:off x="319185" y="1306144"/>
            <a:ext cx="4435694" cy="1041942"/>
          </a:xfrm>
          <a:prstGeom prst="rect">
            <a:avLst/>
          </a:prstGeom>
        </p:spPr>
      </p:pic>
      <p:pic>
        <p:nvPicPr>
          <p:cNvPr id="4" name="Picture 3">
            <a:extLst>
              <a:ext uri="{FF2B5EF4-FFF2-40B4-BE49-F238E27FC236}">
                <a16:creationId xmlns:a16="http://schemas.microsoft.com/office/drawing/2014/main" id="{1BF18346-0EAE-4AC7-B856-465E59796055}"/>
              </a:ext>
            </a:extLst>
          </p:cNvPr>
          <p:cNvPicPr>
            <a:picLocks noChangeAspect="1"/>
          </p:cNvPicPr>
          <p:nvPr/>
        </p:nvPicPr>
        <p:blipFill>
          <a:blip r:embed="rId4"/>
          <a:stretch>
            <a:fillRect/>
          </a:stretch>
        </p:blipFill>
        <p:spPr>
          <a:xfrm>
            <a:off x="1828799" y="2226641"/>
            <a:ext cx="4500881" cy="2404718"/>
          </a:xfrm>
          <a:prstGeom prst="rect">
            <a:avLst/>
          </a:prstGeom>
        </p:spPr>
      </p:pic>
      <p:pic>
        <p:nvPicPr>
          <p:cNvPr id="5" name="Picture 4">
            <a:extLst>
              <a:ext uri="{FF2B5EF4-FFF2-40B4-BE49-F238E27FC236}">
                <a16:creationId xmlns:a16="http://schemas.microsoft.com/office/drawing/2014/main" id="{DAEEDB14-398C-4D16-A0C5-0BD9D8145838}"/>
              </a:ext>
            </a:extLst>
          </p:cNvPr>
          <p:cNvPicPr>
            <a:picLocks noChangeAspect="1"/>
          </p:cNvPicPr>
          <p:nvPr/>
        </p:nvPicPr>
        <p:blipFill>
          <a:blip r:embed="rId5"/>
          <a:stretch>
            <a:fillRect/>
          </a:stretch>
        </p:blipFill>
        <p:spPr>
          <a:xfrm>
            <a:off x="5232400" y="4631359"/>
            <a:ext cx="5771151" cy="2067071"/>
          </a:xfrm>
          <a:prstGeom prst="rect">
            <a:avLst/>
          </a:prstGeom>
        </p:spPr>
      </p:pic>
    </p:spTree>
    <p:extLst>
      <p:ext uri="{BB962C8B-B14F-4D97-AF65-F5344CB8AC3E}">
        <p14:creationId xmlns:p14="http://schemas.microsoft.com/office/powerpoint/2010/main" val="392033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092C-708A-4200-BA1E-D00EDE5854F7}"/>
              </a:ext>
            </a:extLst>
          </p:cNvPr>
          <p:cNvSpPr>
            <a:spLocks noGrp="1"/>
          </p:cNvSpPr>
          <p:nvPr>
            <p:ph type="title"/>
          </p:nvPr>
        </p:nvSpPr>
        <p:spPr/>
        <p:txBody>
          <a:bodyPr/>
          <a:lstStyle/>
          <a:p>
            <a:r>
              <a:rPr lang="en-US" dirty="0"/>
              <a:t>TensorFlow – concepts </a:t>
            </a:r>
          </a:p>
        </p:txBody>
      </p:sp>
      <p:pic>
        <p:nvPicPr>
          <p:cNvPr id="4" name="Picture 3">
            <a:extLst>
              <a:ext uri="{FF2B5EF4-FFF2-40B4-BE49-F238E27FC236}">
                <a16:creationId xmlns:a16="http://schemas.microsoft.com/office/drawing/2014/main" id="{7F3A8627-7283-49C1-A4C9-E07F0A95F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290" y="2319852"/>
            <a:ext cx="2462456" cy="2760644"/>
          </a:xfrm>
          <a:prstGeom prst="rect">
            <a:avLst/>
          </a:prstGeom>
        </p:spPr>
      </p:pic>
      <p:sp>
        <p:nvSpPr>
          <p:cNvPr id="5" name="TextBox 4">
            <a:extLst>
              <a:ext uri="{FF2B5EF4-FFF2-40B4-BE49-F238E27FC236}">
                <a16:creationId xmlns:a16="http://schemas.microsoft.com/office/drawing/2014/main" id="{D3A2C250-B775-46FF-8DCF-7674C285FCD9}"/>
              </a:ext>
            </a:extLst>
          </p:cNvPr>
          <p:cNvSpPr txBox="1"/>
          <p:nvPr/>
        </p:nvSpPr>
        <p:spPr>
          <a:xfrm>
            <a:off x="5415964" y="3469341"/>
            <a:ext cx="2514471" cy="707886"/>
          </a:xfrm>
          <a:prstGeom prst="rect">
            <a:avLst/>
          </a:prstGeom>
          <a:noFill/>
        </p:spPr>
        <p:txBody>
          <a:bodyPr wrap="none" rtlCol="0">
            <a:spAutoFit/>
          </a:bodyPr>
          <a:lstStyle/>
          <a:p>
            <a:r>
              <a:rPr lang="en-US" sz="4000" dirty="0"/>
              <a:t>Questions?</a:t>
            </a:r>
          </a:p>
        </p:txBody>
      </p:sp>
    </p:spTree>
    <p:extLst>
      <p:ext uri="{BB962C8B-B14F-4D97-AF65-F5344CB8AC3E}">
        <p14:creationId xmlns:p14="http://schemas.microsoft.com/office/powerpoint/2010/main" val="13448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1" name="Oval 1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4" name="Text Placeholder 3">
            <a:extLst>
              <a:ext uri="{FF2B5EF4-FFF2-40B4-BE49-F238E27FC236}">
                <a16:creationId xmlns:a16="http://schemas.microsoft.com/office/drawing/2014/main" id="{6E9F264D-69B6-4975-BA6F-5170328B94A3}"/>
              </a:ext>
            </a:extLst>
          </p:cNvPr>
          <p:cNvSpPr>
            <a:spLocks noGrp="1"/>
          </p:cNvSpPr>
          <p:nvPr>
            <p:ph type="body" idx="1"/>
          </p:nvPr>
        </p:nvSpPr>
        <p:spPr>
          <a:xfrm>
            <a:off x="1524000" y="4495800"/>
            <a:ext cx="9144000" cy="762000"/>
          </a:xfrm>
        </p:spPr>
        <p:txBody>
          <a:bodyPr vert="horz" lIns="91440" tIns="45720" rIns="91440" bIns="45720" rtlCol="0">
            <a:normAutofit/>
          </a:bodyPr>
          <a:lstStyle/>
          <a:p>
            <a:pPr algn="ctr"/>
            <a:r>
              <a:rPr lang="en-US" sz="1800" kern="1200">
                <a:solidFill>
                  <a:schemeClr val="tx1"/>
                </a:solidFill>
                <a:latin typeface="+mn-lt"/>
                <a:ea typeface="+mn-ea"/>
                <a:cs typeface="+mn-cs"/>
              </a:rPr>
              <a:t>Hands on with scikit-learn and TensorFlow</a:t>
            </a:r>
          </a:p>
        </p:txBody>
      </p:sp>
      <p:sp>
        <p:nvSpPr>
          <p:cNvPr id="14" name="Rectangle 1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155D1F5F-64A3-4F2F-B50F-858CD81EAEF3}"/>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Overview of Azure Machine Learning Service</a:t>
            </a:r>
          </a:p>
        </p:txBody>
      </p:sp>
    </p:spTree>
    <p:extLst>
      <p:ext uri="{BB962C8B-B14F-4D97-AF65-F5344CB8AC3E}">
        <p14:creationId xmlns:p14="http://schemas.microsoft.com/office/powerpoint/2010/main" val="1507311449"/>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0BC9-0A22-4052-9B91-4D158E4C3AE1}"/>
              </a:ext>
            </a:extLst>
          </p:cNvPr>
          <p:cNvSpPr>
            <a:spLocks noGrp="1"/>
          </p:cNvSpPr>
          <p:nvPr>
            <p:ph type="title"/>
          </p:nvPr>
        </p:nvSpPr>
        <p:spPr>
          <a:xfrm>
            <a:off x="1651000" y="2308028"/>
            <a:ext cx="9144000" cy="677108"/>
          </a:xfrm>
        </p:spPr>
        <p:txBody>
          <a:bodyPr/>
          <a:lstStyle/>
          <a:p>
            <a:r>
              <a:rPr lang="en-US" dirty="0"/>
              <a:t>Azure Machine Learning Service</a:t>
            </a:r>
          </a:p>
        </p:txBody>
      </p:sp>
      <p:sp>
        <p:nvSpPr>
          <p:cNvPr id="3" name="Text Placeholder 2">
            <a:extLst>
              <a:ext uri="{FF2B5EF4-FFF2-40B4-BE49-F238E27FC236}">
                <a16:creationId xmlns:a16="http://schemas.microsoft.com/office/drawing/2014/main" id="{E5C254D5-CA3A-4EC7-9661-B266BA190034}"/>
              </a:ext>
            </a:extLst>
          </p:cNvPr>
          <p:cNvSpPr>
            <a:spLocks noGrp="1"/>
          </p:cNvSpPr>
          <p:nvPr>
            <p:ph type="body" sz="quarter" idx="12"/>
          </p:nvPr>
        </p:nvSpPr>
        <p:spPr>
          <a:xfrm>
            <a:off x="1651000" y="3413760"/>
            <a:ext cx="9144000" cy="677108"/>
          </a:xfrm>
        </p:spPr>
        <p:txBody>
          <a:bodyPr/>
          <a:lstStyle/>
          <a:p>
            <a:r>
              <a:rPr lang="en-US" dirty="0"/>
              <a:t>A service that has all the tools needed to build amazing machine learning solutions.</a:t>
            </a:r>
          </a:p>
        </p:txBody>
      </p:sp>
    </p:spTree>
    <p:extLst>
      <p:ext uri="{BB962C8B-B14F-4D97-AF65-F5344CB8AC3E}">
        <p14:creationId xmlns:p14="http://schemas.microsoft.com/office/powerpoint/2010/main" val="37177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015E70-B99D-47B8-AEE2-7E53B1F7B66C}"/>
              </a:ext>
            </a:extLst>
          </p:cNvPr>
          <p:cNvSpPr>
            <a:spLocks noGrp="1"/>
          </p:cNvSpPr>
          <p:nvPr>
            <p:ph type="body" sz="quarter" idx="13"/>
          </p:nvPr>
        </p:nvSpPr>
        <p:spPr>
          <a:xfrm>
            <a:off x="2187575" y="2089950"/>
            <a:ext cx="9419208" cy="861774"/>
          </a:xfrm>
        </p:spPr>
        <p:txBody>
          <a:bodyPr/>
          <a:lstStyle/>
          <a:p>
            <a:r>
              <a:rPr lang="en-US" dirty="0"/>
              <a:t>Authoring tools: Automated ML, Visual Interface, Notebooks and Files</a:t>
            </a:r>
          </a:p>
        </p:txBody>
      </p:sp>
      <p:sp>
        <p:nvSpPr>
          <p:cNvPr id="3" name="Title 2">
            <a:extLst>
              <a:ext uri="{FF2B5EF4-FFF2-40B4-BE49-F238E27FC236}">
                <a16:creationId xmlns:a16="http://schemas.microsoft.com/office/drawing/2014/main" id="{CADBA2F0-F31E-4C19-A60F-940C2BB5BDA8}"/>
              </a:ext>
            </a:extLst>
          </p:cNvPr>
          <p:cNvSpPr>
            <a:spLocks noGrp="1"/>
          </p:cNvSpPr>
          <p:nvPr>
            <p:ph type="title"/>
          </p:nvPr>
        </p:nvSpPr>
        <p:spPr/>
        <p:txBody>
          <a:bodyPr/>
          <a:lstStyle/>
          <a:p>
            <a:r>
              <a:rPr lang="en-US" dirty="0"/>
              <a:t>Azure Machine Learning Service</a:t>
            </a:r>
            <a:endParaRPr lang="en-US" dirty="0">
              <a:solidFill>
                <a:srgbClr val="FF0000"/>
              </a:solidFill>
            </a:endParaRPr>
          </a:p>
        </p:txBody>
      </p:sp>
      <p:sp>
        <p:nvSpPr>
          <p:cNvPr id="4" name="Text Placeholder 3">
            <a:extLst>
              <a:ext uri="{FF2B5EF4-FFF2-40B4-BE49-F238E27FC236}">
                <a16:creationId xmlns:a16="http://schemas.microsoft.com/office/drawing/2014/main" id="{7D5F56C6-F675-49CE-9F5A-4E5C2EFB8F03}"/>
              </a:ext>
            </a:extLst>
          </p:cNvPr>
          <p:cNvSpPr>
            <a:spLocks noGrp="1"/>
          </p:cNvSpPr>
          <p:nvPr>
            <p:ph type="body" sz="quarter" idx="15"/>
          </p:nvPr>
        </p:nvSpPr>
        <p:spPr>
          <a:xfrm>
            <a:off x="2187575" y="3624508"/>
            <a:ext cx="9419208" cy="430887"/>
          </a:xfrm>
        </p:spPr>
        <p:txBody>
          <a:bodyPr>
            <a:normAutofit fontScale="92500" lnSpcReduction="10000"/>
          </a:bodyPr>
          <a:lstStyle/>
          <a:p>
            <a:r>
              <a:rPr lang="en-US" dirty="0"/>
              <a:t>Assets: Datasets, Experiments, Models, Deployments</a:t>
            </a:r>
          </a:p>
        </p:txBody>
      </p:sp>
      <p:sp>
        <p:nvSpPr>
          <p:cNvPr id="5" name="Text Placeholder 4">
            <a:extLst>
              <a:ext uri="{FF2B5EF4-FFF2-40B4-BE49-F238E27FC236}">
                <a16:creationId xmlns:a16="http://schemas.microsoft.com/office/drawing/2014/main" id="{437ACD6C-D9FA-443F-8EBA-1E4EBC61A795}"/>
              </a:ext>
            </a:extLst>
          </p:cNvPr>
          <p:cNvSpPr>
            <a:spLocks noGrp="1"/>
          </p:cNvSpPr>
          <p:nvPr>
            <p:ph type="body" sz="quarter" idx="17"/>
          </p:nvPr>
        </p:nvSpPr>
        <p:spPr>
          <a:xfrm>
            <a:off x="2187575" y="4906292"/>
            <a:ext cx="9419208" cy="430887"/>
          </a:xfrm>
        </p:spPr>
        <p:txBody>
          <a:bodyPr>
            <a:normAutofit fontScale="92500" lnSpcReduction="10000"/>
          </a:bodyPr>
          <a:lstStyle/>
          <a:p>
            <a:r>
              <a:rPr lang="en-US" dirty="0"/>
              <a:t>Management: Compute, Datastores, Workspaces</a:t>
            </a:r>
          </a:p>
        </p:txBody>
      </p:sp>
      <p:pic>
        <p:nvPicPr>
          <p:cNvPr id="14" name="Content Placeholder 13" descr="Programmer">
            <a:extLst>
              <a:ext uri="{FF2B5EF4-FFF2-40B4-BE49-F238E27FC236}">
                <a16:creationId xmlns:a16="http://schemas.microsoft.com/office/drawing/2014/main" id="{AE374EAA-8118-4685-8A99-A6984DD6F61D}"/>
              </a:ext>
            </a:extLst>
          </p:cNvPr>
          <p:cNvPicPr>
            <a:picLocks noGrp="1" noChangeAspect="1"/>
          </p:cNvPicPr>
          <p:nvPr>
            <p:ph sz="quarter" idx="34"/>
          </p:nvPr>
        </p:nvPicPr>
        <p:blipFill>
          <a:blip r:embed="rId3">
            <a:extLst>
              <a:ext uri="{96DAC541-7B7A-43D3-8B79-37D633B846F1}">
                <asvg:svgBlip xmlns:asvg="http://schemas.microsoft.com/office/drawing/2016/SVG/main" r:embed="rId4"/>
              </a:ext>
            </a:extLst>
          </a:blip>
          <a:stretch>
            <a:fillRect/>
          </a:stretch>
        </p:blipFill>
        <p:spPr>
          <a:xfrm>
            <a:off x="525463" y="3367881"/>
            <a:ext cx="914400" cy="914400"/>
          </a:xfrm>
        </p:spPr>
      </p:pic>
      <p:pic>
        <p:nvPicPr>
          <p:cNvPr id="12" name="Content Placeholder 11" descr="Cloud Computing">
            <a:extLst>
              <a:ext uri="{FF2B5EF4-FFF2-40B4-BE49-F238E27FC236}">
                <a16:creationId xmlns:a16="http://schemas.microsoft.com/office/drawing/2014/main" id="{AA9D1480-98E2-4E8B-B497-6E408CC0D174}"/>
              </a:ext>
            </a:extLst>
          </p:cNvPr>
          <p:cNvPicPr>
            <a:picLocks noGrp="1" noChangeAspect="1"/>
          </p:cNvPicPr>
          <p:nvPr>
            <p:ph sz="quarter" idx="35"/>
          </p:nvPr>
        </p:nvPicPr>
        <p:blipFill>
          <a:blip r:embed="rId5">
            <a:extLst>
              <a:ext uri="{96DAC541-7B7A-43D3-8B79-37D633B846F1}">
                <asvg:svgBlip xmlns:asvg="http://schemas.microsoft.com/office/drawing/2016/SVG/main" r:embed="rId6"/>
              </a:ext>
            </a:extLst>
          </a:blip>
          <a:stretch>
            <a:fillRect/>
          </a:stretch>
        </p:blipFill>
        <p:spPr/>
      </p:pic>
      <p:pic>
        <p:nvPicPr>
          <p:cNvPr id="10" name="Content Placeholder 9" descr="Typewriter">
            <a:extLst>
              <a:ext uri="{FF2B5EF4-FFF2-40B4-BE49-F238E27FC236}">
                <a16:creationId xmlns:a16="http://schemas.microsoft.com/office/drawing/2014/main" id="{A4CD5A77-794E-4E49-BDEF-66A2B7204E44}"/>
              </a:ext>
            </a:extLst>
          </p:cNvPr>
          <p:cNvPicPr>
            <a:picLocks noGrp="1" noChangeAspect="1"/>
          </p:cNvPicPr>
          <p:nvPr>
            <p:ph sz="quarter" idx="36"/>
          </p:nvPr>
        </p:nvPicPr>
        <p:blipFill>
          <a:blip r:embed="rId7">
            <a:extLst>
              <a:ext uri="{96DAC541-7B7A-43D3-8B79-37D633B846F1}">
                <asvg:svgBlip xmlns:asvg="http://schemas.microsoft.com/office/drawing/2016/SVG/main" r:embed="rId8"/>
              </a:ext>
            </a:extLst>
          </a:blip>
          <a:stretch>
            <a:fillRect/>
          </a:stretch>
        </p:blipFill>
        <p:spPr/>
      </p:pic>
    </p:spTree>
    <p:extLst>
      <p:ext uri="{BB962C8B-B14F-4D97-AF65-F5344CB8AC3E}">
        <p14:creationId xmlns:p14="http://schemas.microsoft.com/office/powerpoint/2010/main" val="428028169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7C0D3E52-41F2-1046-8180-0F4FE4AA7A39}"/>
              </a:ext>
            </a:extLst>
          </p:cNvPr>
          <p:cNvSpPr txBox="1"/>
          <p:nvPr/>
        </p:nvSpPr>
        <p:spPr>
          <a:xfrm>
            <a:off x="971622" y="5926995"/>
            <a:ext cx="1439946" cy="307777"/>
          </a:xfrm>
          <a:prstGeom prst="rect">
            <a:avLst/>
          </a:prstGeom>
          <a:noFill/>
        </p:spPr>
        <p:txBody>
          <a:bodyPr wrap="none" lIns="0" tIns="0" rIns="0" bIns="0" rtlCol="0">
            <a:spAutoFit/>
          </a:bodyPr>
          <a:lstStyle>
            <a:defPPr>
              <a:defRPr lang="en-US"/>
            </a:defPPr>
            <a:lvl1pPr>
              <a:defRPr sz="2000">
                <a:solidFill>
                  <a:schemeClr val="accent6">
                    <a:lumMod val="50000"/>
                  </a:schemeClr>
                </a:solidFill>
              </a:defRPr>
            </a:lvl1pPr>
          </a:lstStyle>
          <a:p>
            <a:r>
              <a:rPr lang="en-US"/>
              <a:t>My Computer</a:t>
            </a:r>
          </a:p>
        </p:txBody>
      </p:sp>
      <p:grpSp>
        <p:nvGrpSpPr>
          <p:cNvPr id="218" name="Group 217">
            <a:extLst>
              <a:ext uri="{FF2B5EF4-FFF2-40B4-BE49-F238E27FC236}">
                <a16:creationId xmlns:a16="http://schemas.microsoft.com/office/drawing/2014/main" id="{ABFDFFB8-D64A-074D-9C5A-07B2A90C7ACC}"/>
              </a:ext>
            </a:extLst>
          </p:cNvPr>
          <p:cNvGrpSpPr/>
          <p:nvPr/>
        </p:nvGrpSpPr>
        <p:grpSpPr>
          <a:xfrm>
            <a:off x="5214801" y="1587610"/>
            <a:ext cx="2895856" cy="428767"/>
            <a:chOff x="4685553" y="884969"/>
            <a:chExt cx="2607146" cy="428767"/>
          </a:xfrm>
        </p:grpSpPr>
        <p:cxnSp>
          <p:nvCxnSpPr>
            <p:cNvPr id="67" name="Straight Arrow Connector 66">
              <a:extLst>
                <a:ext uri="{FF2B5EF4-FFF2-40B4-BE49-F238E27FC236}">
                  <a16:creationId xmlns:a16="http://schemas.microsoft.com/office/drawing/2014/main" id="{7ECF3AA3-AB21-2A4E-8C10-01696D2AB558}"/>
                </a:ext>
              </a:extLst>
            </p:cNvPr>
            <p:cNvCxnSpPr>
              <a:cxnSpLocks/>
            </p:cNvCxnSpPr>
            <p:nvPr/>
          </p:nvCxnSpPr>
          <p:spPr>
            <a:xfrm flipV="1">
              <a:off x="4685553" y="1296185"/>
              <a:ext cx="2607146" cy="17551"/>
            </a:xfrm>
            <a:prstGeom prst="straightConnector1">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BCCD8AF-4177-4347-B3B1-AA6478862A6A}"/>
                </a:ext>
              </a:extLst>
            </p:cNvPr>
            <p:cNvSpPr txBox="1"/>
            <p:nvPr/>
          </p:nvSpPr>
          <p:spPr>
            <a:xfrm>
              <a:off x="4868728" y="884969"/>
              <a:ext cx="2172286" cy="307777"/>
            </a:xfrm>
            <a:prstGeom prst="rect">
              <a:avLst/>
            </a:prstGeom>
            <a:noFill/>
          </p:spPr>
          <p:txBody>
            <a:bodyPr wrap="none" lIns="0" tIns="0" rIns="0" bIns="0" rtlCol="0">
              <a:spAutoFit/>
            </a:bodyPr>
            <a:lstStyle>
              <a:defPPr>
                <a:defRPr lang="en-US"/>
              </a:defPPr>
              <a:lvl1pPr>
                <a:defRPr sz="1600">
                  <a:gradFill>
                    <a:gsLst>
                      <a:gs pos="2917">
                        <a:schemeClr val="tx1"/>
                      </a:gs>
                      <a:gs pos="30000">
                        <a:schemeClr val="tx1"/>
                      </a:gs>
                    </a:gsLst>
                    <a:lin ang="5400000" scaled="0"/>
                  </a:gradFill>
                </a:defRPr>
              </a:lvl1pPr>
            </a:lstStyle>
            <a:p>
              <a:r>
                <a:rPr lang="en-US" sz="2000"/>
                <a:t>2. Create Docker image</a:t>
              </a:r>
            </a:p>
          </p:txBody>
        </p:sp>
      </p:grpSp>
      <p:grpSp>
        <p:nvGrpSpPr>
          <p:cNvPr id="180" name="Group 179">
            <a:extLst>
              <a:ext uri="{FF2B5EF4-FFF2-40B4-BE49-F238E27FC236}">
                <a16:creationId xmlns:a16="http://schemas.microsoft.com/office/drawing/2014/main" id="{9B989737-466C-7C43-A2B0-F92F758F58DD}"/>
              </a:ext>
            </a:extLst>
          </p:cNvPr>
          <p:cNvGrpSpPr/>
          <p:nvPr/>
        </p:nvGrpSpPr>
        <p:grpSpPr>
          <a:xfrm>
            <a:off x="8248971" y="4898786"/>
            <a:ext cx="1094659" cy="1083923"/>
            <a:chOff x="7305132" y="4104704"/>
            <a:chExt cx="1094659" cy="1083923"/>
          </a:xfrm>
        </p:grpSpPr>
        <p:pic>
          <p:nvPicPr>
            <p:cNvPr id="42" name="Picture 41">
              <a:extLst>
                <a:ext uri="{FF2B5EF4-FFF2-40B4-BE49-F238E27FC236}">
                  <a16:creationId xmlns:a16="http://schemas.microsoft.com/office/drawing/2014/main" id="{246A229B-3948-4541-AE6A-2E5C758B3521}"/>
                </a:ext>
              </a:extLst>
            </p:cNvPr>
            <p:cNvPicPr>
              <a:picLocks noChangeAspect="1"/>
            </p:cNvPicPr>
            <p:nvPr/>
          </p:nvPicPr>
          <p:blipFill>
            <a:blip r:embed="rId3"/>
            <a:stretch>
              <a:fillRect/>
            </a:stretch>
          </p:blipFill>
          <p:spPr>
            <a:xfrm>
              <a:off x="7486702" y="4104704"/>
              <a:ext cx="731519" cy="731519"/>
            </a:xfrm>
            <a:prstGeom prst="rect">
              <a:avLst/>
            </a:prstGeom>
          </p:spPr>
        </p:pic>
        <p:sp>
          <p:nvSpPr>
            <p:cNvPr id="124" name="TextBox 123">
              <a:extLst>
                <a:ext uri="{FF2B5EF4-FFF2-40B4-BE49-F238E27FC236}">
                  <a16:creationId xmlns:a16="http://schemas.microsoft.com/office/drawing/2014/main" id="{44C069C8-979A-5A48-A6F0-4A25A303A60D}"/>
                </a:ext>
              </a:extLst>
            </p:cNvPr>
            <p:cNvSpPr txBox="1"/>
            <p:nvPr/>
          </p:nvSpPr>
          <p:spPr>
            <a:xfrm>
              <a:off x="7305132" y="4880850"/>
              <a:ext cx="1094659" cy="307777"/>
            </a:xfrm>
            <a:prstGeom prst="rect">
              <a:avLst/>
            </a:prstGeom>
            <a:noFill/>
          </p:spPr>
          <p:txBody>
            <a:bodyPr wrap="none" lIns="0" tIns="0" rIns="0" bIns="0" rtlCol="0">
              <a:spAutoFit/>
            </a:bodyPr>
            <a:lstStyle/>
            <a:p>
              <a:pPr algn="l"/>
              <a:r>
                <a:rPr lang="en-US" sz="2000">
                  <a:solidFill>
                    <a:schemeClr val="accent6">
                      <a:lumMod val="50000"/>
                    </a:schemeClr>
                  </a:solidFill>
                </a:rPr>
                <a:t>Data Store</a:t>
              </a:r>
            </a:p>
          </p:txBody>
        </p:sp>
      </p:grpSp>
      <p:grpSp>
        <p:nvGrpSpPr>
          <p:cNvPr id="147" name="Group 146">
            <a:extLst>
              <a:ext uri="{FF2B5EF4-FFF2-40B4-BE49-F238E27FC236}">
                <a16:creationId xmlns:a16="http://schemas.microsoft.com/office/drawing/2014/main" id="{1840D8B5-3EBE-4E40-9D39-211486837E7B}"/>
              </a:ext>
            </a:extLst>
          </p:cNvPr>
          <p:cNvGrpSpPr/>
          <p:nvPr/>
        </p:nvGrpSpPr>
        <p:grpSpPr>
          <a:xfrm>
            <a:off x="1218271" y="5022335"/>
            <a:ext cx="1058966" cy="849001"/>
            <a:chOff x="3068534" y="4513589"/>
            <a:chExt cx="1573878" cy="1050213"/>
          </a:xfrm>
        </p:grpSpPr>
        <p:sp>
          <p:nvSpPr>
            <p:cNvPr id="125" name="Laptop_E770" title="Icon of a laptop">
              <a:extLst>
                <a:ext uri="{FF2B5EF4-FFF2-40B4-BE49-F238E27FC236}">
                  <a16:creationId xmlns:a16="http://schemas.microsoft.com/office/drawing/2014/main" id="{4AB8731F-F6F3-AA45-B724-3DA97997BF94}"/>
                </a:ext>
              </a:extLst>
            </p:cNvPr>
            <p:cNvSpPr>
              <a:spLocks noChangeAspect="1" noEditPoints="1"/>
            </p:cNvSpPr>
            <p:nvPr/>
          </p:nvSpPr>
          <p:spPr bwMode="auto">
            <a:xfrm>
              <a:off x="3068534" y="4513589"/>
              <a:ext cx="1573878" cy="1050213"/>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cxnSp>
          <p:nvCxnSpPr>
            <p:cNvPr id="130" name="Straight Connector 129">
              <a:extLst>
                <a:ext uri="{FF2B5EF4-FFF2-40B4-BE49-F238E27FC236}">
                  <a16:creationId xmlns:a16="http://schemas.microsoft.com/office/drawing/2014/main" id="{B2567A60-94AA-6448-A297-090A4C032A73}"/>
                </a:ext>
              </a:extLst>
            </p:cNvPr>
            <p:cNvCxnSpPr>
              <a:cxnSpLocks/>
            </p:cNvCxnSpPr>
            <p:nvPr/>
          </p:nvCxnSpPr>
          <p:spPr>
            <a:xfrm>
              <a:off x="3305175" y="5330825"/>
              <a:ext cx="15240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C3F3BDC-2386-5B49-95EB-26C968BDED37}"/>
                </a:ext>
              </a:extLst>
            </p:cNvPr>
            <p:cNvCxnSpPr>
              <a:cxnSpLocks/>
            </p:cNvCxnSpPr>
            <p:nvPr/>
          </p:nvCxnSpPr>
          <p:spPr>
            <a:xfrm>
              <a:off x="3538591" y="5330825"/>
              <a:ext cx="15240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7EEA3A3-7AC3-5C42-BE45-C9C433A68688}"/>
                </a:ext>
              </a:extLst>
            </p:cNvPr>
            <p:cNvCxnSpPr>
              <a:cxnSpLocks/>
            </p:cNvCxnSpPr>
            <p:nvPr/>
          </p:nvCxnSpPr>
          <p:spPr>
            <a:xfrm>
              <a:off x="3772007" y="5330825"/>
              <a:ext cx="15240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0E9BB95-16D1-C84F-ADA6-5673E5A9A260}"/>
                </a:ext>
              </a:extLst>
            </p:cNvPr>
            <p:cNvCxnSpPr>
              <a:cxnSpLocks/>
            </p:cNvCxnSpPr>
            <p:nvPr/>
          </p:nvCxnSpPr>
          <p:spPr>
            <a:xfrm>
              <a:off x="4005423" y="5330825"/>
              <a:ext cx="15240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BE3C234-D1E3-5745-9F4B-DB484842EA13}"/>
                </a:ext>
              </a:extLst>
            </p:cNvPr>
            <p:cNvCxnSpPr>
              <a:cxnSpLocks/>
            </p:cNvCxnSpPr>
            <p:nvPr/>
          </p:nvCxnSpPr>
          <p:spPr>
            <a:xfrm>
              <a:off x="4238840" y="5330825"/>
              <a:ext cx="15240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F543AB7-863F-8247-A0AB-B13897E12342}"/>
                </a:ext>
              </a:extLst>
            </p:cNvPr>
            <p:cNvCxnSpPr>
              <a:cxnSpLocks/>
            </p:cNvCxnSpPr>
            <p:nvPr/>
          </p:nvCxnSpPr>
          <p:spPr>
            <a:xfrm>
              <a:off x="3228975" y="5445125"/>
              <a:ext cx="22860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771C602-4DA6-A244-A898-DF7AA9A7B0E2}"/>
                </a:ext>
              </a:extLst>
            </p:cNvPr>
            <p:cNvCxnSpPr>
              <a:cxnSpLocks/>
            </p:cNvCxnSpPr>
            <p:nvPr/>
          </p:nvCxnSpPr>
          <p:spPr>
            <a:xfrm>
              <a:off x="3606800" y="5445125"/>
              <a:ext cx="551023"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47CD28F-ECFE-1349-BE3B-5C9FB7448E28}"/>
                </a:ext>
              </a:extLst>
            </p:cNvPr>
            <p:cNvCxnSpPr>
              <a:cxnSpLocks/>
            </p:cNvCxnSpPr>
            <p:nvPr/>
          </p:nvCxnSpPr>
          <p:spPr>
            <a:xfrm>
              <a:off x="4295775" y="5445125"/>
              <a:ext cx="206590"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603AC071-58F4-1643-8CF8-CC7E2242A8E1}"/>
              </a:ext>
            </a:extLst>
          </p:cNvPr>
          <p:cNvGrpSpPr/>
          <p:nvPr/>
        </p:nvGrpSpPr>
        <p:grpSpPr>
          <a:xfrm>
            <a:off x="1005641" y="1372742"/>
            <a:ext cx="3106794" cy="3446232"/>
            <a:chOff x="187683" y="777615"/>
            <a:chExt cx="3106794" cy="3352725"/>
          </a:xfrm>
        </p:grpSpPr>
        <p:sp>
          <p:nvSpPr>
            <p:cNvPr id="63" name="TextBox 62">
              <a:extLst>
                <a:ext uri="{FF2B5EF4-FFF2-40B4-BE49-F238E27FC236}">
                  <a16:creationId xmlns:a16="http://schemas.microsoft.com/office/drawing/2014/main" id="{B84D800F-176C-9348-9565-DAFBF632D683}"/>
                </a:ext>
              </a:extLst>
            </p:cNvPr>
            <p:cNvSpPr txBox="1"/>
            <p:nvPr/>
          </p:nvSpPr>
          <p:spPr>
            <a:xfrm>
              <a:off x="187683" y="777615"/>
              <a:ext cx="2536909" cy="598851"/>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1. Snapshot folder and </a:t>
              </a:r>
            </a:p>
            <a:p>
              <a:pPr algn="l"/>
              <a:r>
                <a:rPr lang="en-US" sz="2000">
                  <a:gradFill>
                    <a:gsLst>
                      <a:gs pos="2917">
                        <a:schemeClr val="tx1"/>
                      </a:gs>
                      <a:gs pos="30000">
                        <a:schemeClr val="tx1"/>
                      </a:gs>
                    </a:gsLst>
                    <a:lin ang="5400000" scaled="0"/>
                  </a:gradFill>
                </a:rPr>
                <a:t>send to experiment</a:t>
              </a:r>
            </a:p>
          </p:txBody>
        </p:sp>
        <p:cxnSp>
          <p:nvCxnSpPr>
            <p:cNvPr id="149" name="Elbow Connector 148">
              <a:extLst>
                <a:ext uri="{FF2B5EF4-FFF2-40B4-BE49-F238E27FC236}">
                  <a16:creationId xmlns:a16="http://schemas.microsoft.com/office/drawing/2014/main" id="{50E2230C-5A41-B04F-9258-2BACF4434ADB}"/>
                </a:ext>
              </a:extLst>
            </p:cNvPr>
            <p:cNvCxnSpPr>
              <a:cxnSpLocks/>
            </p:cNvCxnSpPr>
            <p:nvPr/>
          </p:nvCxnSpPr>
          <p:spPr>
            <a:xfrm rot="5400000" flipH="1" flipV="1">
              <a:off x="705216" y="1541079"/>
              <a:ext cx="2663977" cy="2514545"/>
            </a:xfrm>
            <a:prstGeom prst="bentConnector3">
              <a:avLst>
                <a:gd name="adj1" fmla="val 99735"/>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20" name="Group 219">
            <a:extLst>
              <a:ext uri="{FF2B5EF4-FFF2-40B4-BE49-F238E27FC236}">
                <a16:creationId xmlns:a16="http://schemas.microsoft.com/office/drawing/2014/main" id="{70269DC8-9671-DF44-A3F0-EF3C83236CCD}"/>
              </a:ext>
            </a:extLst>
          </p:cNvPr>
          <p:cNvGrpSpPr/>
          <p:nvPr/>
        </p:nvGrpSpPr>
        <p:grpSpPr>
          <a:xfrm>
            <a:off x="7420162" y="2843594"/>
            <a:ext cx="4054086" cy="875568"/>
            <a:chOff x="7396393" y="2530769"/>
            <a:chExt cx="4243437" cy="1206495"/>
          </a:xfrm>
        </p:grpSpPr>
        <p:sp>
          <p:nvSpPr>
            <p:cNvPr id="80" name="TextBox 79">
              <a:extLst>
                <a:ext uri="{FF2B5EF4-FFF2-40B4-BE49-F238E27FC236}">
                  <a16:creationId xmlns:a16="http://schemas.microsoft.com/office/drawing/2014/main" id="{EBB44D5F-0222-5D40-9A5F-2AE84AC02BA7}"/>
                </a:ext>
              </a:extLst>
            </p:cNvPr>
            <p:cNvSpPr txBox="1"/>
            <p:nvPr/>
          </p:nvSpPr>
          <p:spPr>
            <a:xfrm>
              <a:off x="9100417" y="2530769"/>
              <a:ext cx="2539413" cy="615552"/>
            </a:xfrm>
            <a:prstGeom prst="rect">
              <a:avLst/>
            </a:prstGeom>
            <a:no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r>
                <a:rPr lang="en-US" sz="2000"/>
                <a:t>3. Deploy Docker and snapshot to compute</a:t>
              </a:r>
            </a:p>
          </p:txBody>
        </p:sp>
        <p:cxnSp>
          <p:nvCxnSpPr>
            <p:cNvPr id="166" name="Elbow Connector 165">
              <a:extLst>
                <a:ext uri="{FF2B5EF4-FFF2-40B4-BE49-F238E27FC236}">
                  <a16:creationId xmlns:a16="http://schemas.microsoft.com/office/drawing/2014/main" id="{08408994-D038-634F-BF3F-841E4923707C}"/>
                </a:ext>
              </a:extLst>
            </p:cNvPr>
            <p:cNvCxnSpPr>
              <a:cxnSpLocks/>
              <a:stCxn id="123" idx="2"/>
            </p:cNvCxnSpPr>
            <p:nvPr/>
          </p:nvCxnSpPr>
          <p:spPr>
            <a:xfrm rot="5400000">
              <a:off x="7531855" y="2472817"/>
              <a:ext cx="1128985" cy="1399909"/>
            </a:xfrm>
            <a:prstGeom prst="bentConnector2">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16" name="Group 215">
            <a:extLst>
              <a:ext uri="{FF2B5EF4-FFF2-40B4-BE49-F238E27FC236}">
                <a16:creationId xmlns:a16="http://schemas.microsoft.com/office/drawing/2014/main" id="{1F15B979-F7BA-8745-968D-C7FDC0CA58C9}"/>
              </a:ext>
            </a:extLst>
          </p:cNvPr>
          <p:cNvGrpSpPr/>
          <p:nvPr/>
        </p:nvGrpSpPr>
        <p:grpSpPr>
          <a:xfrm>
            <a:off x="4775071" y="2608280"/>
            <a:ext cx="1579096" cy="1198729"/>
            <a:chOff x="5006097" y="2049330"/>
            <a:chExt cx="1579096" cy="1198729"/>
          </a:xfrm>
        </p:grpSpPr>
        <p:sp>
          <p:nvSpPr>
            <p:cNvPr id="113" name="TextBox 112">
              <a:extLst>
                <a:ext uri="{FF2B5EF4-FFF2-40B4-BE49-F238E27FC236}">
                  <a16:creationId xmlns:a16="http://schemas.microsoft.com/office/drawing/2014/main" id="{1E534D6D-160E-B14A-973A-D9750453EAAE}"/>
                </a:ext>
              </a:extLst>
            </p:cNvPr>
            <p:cNvSpPr txBox="1"/>
            <p:nvPr/>
          </p:nvSpPr>
          <p:spPr>
            <a:xfrm>
              <a:off x="5062540" y="2297761"/>
              <a:ext cx="1513479" cy="923330"/>
            </a:xfrm>
            <a:prstGeom prst="rect">
              <a:avLst/>
            </a:prstGeom>
            <a:no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r>
                <a:rPr lang="en-US" sz="2000"/>
                <a:t>6. Stream </a:t>
              </a:r>
              <a:r>
                <a:rPr lang="en-US" sz="2000" err="1"/>
                <a:t>stdout</a:t>
              </a:r>
              <a:r>
                <a:rPr lang="en-US" sz="2000"/>
                <a:t>, logs, metrics</a:t>
              </a:r>
            </a:p>
          </p:txBody>
        </p:sp>
        <p:cxnSp>
          <p:nvCxnSpPr>
            <p:cNvPr id="171" name="Elbow Connector 170">
              <a:extLst>
                <a:ext uri="{FF2B5EF4-FFF2-40B4-BE49-F238E27FC236}">
                  <a16:creationId xmlns:a16="http://schemas.microsoft.com/office/drawing/2014/main" id="{5C88CDCC-0E94-0145-9843-22FB008BBB29}"/>
                </a:ext>
              </a:extLst>
            </p:cNvPr>
            <p:cNvCxnSpPr>
              <a:cxnSpLocks/>
            </p:cNvCxnSpPr>
            <p:nvPr/>
          </p:nvCxnSpPr>
          <p:spPr>
            <a:xfrm rot="10800000">
              <a:off x="5006097" y="2049330"/>
              <a:ext cx="1579096" cy="1198729"/>
            </a:xfrm>
            <a:prstGeom prst="bentConnector2">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8CDE2B34-6E90-8140-8BD2-7F1DF59D1E04}"/>
              </a:ext>
            </a:extLst>
          </p:cNvPr>
          <p:cNvGrpSpPr/>
          <p:nvPr/>
        </p:nvGrpSpPr>
        <p:grpSpPr>
          <a:xfrm>
            <a:off x="7396393" y="3962329"/>
            <a:ext cx="4043298" cy="856643"/>
            <a:chOff x="6578435" y="3259688"/>
            <a:chExt cx="4043298" cy="856643"/>
          </a:xfrm>
        </p:grpSpPr>
        <p:sp>
          <p:nvSpPr>
            <p:cNvPr id="83" name="TextBox 82">
              <a:extLst>
                <a:ext uri="{FF2B5EF4-FFF2-40B4-BE49-F238E27FC236}">
                  <a16:creationId xmlns:a16="http://schemas.microsoft.com/office/drawing/2014/main" id="{5DA00E92-E7EF-954A-9845-8753642C27DD}"/>
                </a:ext>
              </a:extLst>
            </p:cNvPr>
            <p:cNvSpPr txBox="1"/>
            <p:nvPr/>
          </p:nvSpPr>
          <p:spPr>
            <a:xfrm>
              <a:off x="8264749" y="3345276"/>
              <a:ext cx="2356984" cy="615553"/>
            </a:xfrm>
            <a:prstGeom prst="rect">
              <a:avLst/>
            </a:prstGeom>
            <a:no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r>
                <a:rPr lang="en-US" sz="2000"/>
                <a:t>4. Mount datastore to compute</a:t>
              </a:r>
            </a:p>
          </p:txBody>
        </p:sp>
        <p:cxnSp>
          <p:nvCxnSpPr>
            <p:cNvPr id="175" name="Elbow Connector 174">
              <a:extLst>
                <a:ext uri="{FF2B5EF4-FFF2-40B4-BE49-F238E27FC236}">
                  <a16:creationId xmlns:a16="http://schemas.microsoft.com/office/drawing/2014/main" id="{BC7DEC81-42A6-5D4F-AC10-81579D27AC63}"/>
                </a:ext>
              </a:extLst>
            </p:cNvPr>
            <p:cNvCxnSpPr>
              <a:cxnSpLocks/>
            </p:cNvCxnSpPr>
            <p:nvPr/>
          </p:nvCxnSpPr>
          <p:spPr>
            <a:xfrm rot="16200000" flipV="1">
              <a:off x="6850067" y="2988056"/>
              <a:ext cx="856643" cy="1399908"/>
            </a:xfrm>
            <a:prstGeom prst="bentConnector2">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23A1C5A5-886A-DF49-9C1F-B9415A33CCC8}"/>
              </a:ext>
            </a:extLst>
          </p:cNvPr>
          <p:cNvGrpSpPr/>
          <p:nvPr/>
        </p:nvGrpSpPr>
        <p:grpSpPr>
          <a:xfrm>
            <a:off x="6192650" y="2638583"/>
            <a:ext cx="1758495" cy="1152598"/>
            <a:chOff x="5374692" y="1935942"/>
            <a:chExt cx="1758495" cy="1152598"/>
          </a:xfrm>
        </p:grpSpPr>
        <p:sp>
          <p:nvSpPr>
            <p:cNvPr id="110" name="TextBox 109">
              <a:extLst>
                <a:ext uri="{FF2B5EF4-FFF2-40B4-BE49-F238E27FC236}">
                  <a16:creationId xmlns:a16="http://schemas.microsoft.com/office/drawing/2014/main" id="{9EA49377-8C7C-7241-A311-163B7519E306}"/>
                </a:ext>
              </a:extLst>
            </p:cNvPr>
            <p:cNvSpPr txBox="1"/>
            <p:nvPr/>
          </p:nvSpPr>
          <p:spPr>
            <a:xfrm>
              <a:off x="5374692" y="1935942"/>
              <a:ext cx="1758495" cy="307777"/>
            </a:xfrm>
            <a:prstGeom prst="rect">
              <a:avLst/>
            </a:prstGeom>
            <a:noFill/>
          </p:spPr>
          <p:txBody>
            <a:bodyPr wrap="none" lIns="0" tIns="0" rIns="0" bIns="0" rtlCol="0">
              <a:spAutoFit/>
            </a:bodyPr>
            <a:lstStyle>
              <a:defPPr>
                <a:defRPr lang="en-US"/>
              </a:defPPr>
              <a:lvl1pPr>
                <a:defRPr sz="1600">
                  <a:gradFill>
                    <a:gsLst>
                      <a:gs pos="2917">
                        <a:schemeClr val="tx1"/>
                      </a:gs>
                      <a:gs pos="30000">
                        <a:schemeClr val="tx1"/>
                      </a:gs>
                    </a:gsLst>
                    <a:lin ang="5400000" scaled="0"/>
                  </a:gradFill>
                </a:defRPr>
              </a:lvl1pPr>
            </a:lstStyle>
            <a:p>
              <a:r>
                <a:rPr lang="en-US" sz="2000"/>
                <a:t>5. Launch script</a:t>
              </a:r>
            </a:p>
          </p:txBody>
        </p:sp>
        <p:grpSp>
          <p:nvGrpSpPr>
            <p:cNvPr id="207" name="Group 206">
              <a:extLst>
                <a:ext uri="{FF2B5EF4-FFF2-40B4-BE49-F238E27FC236}">
                  <a16:creationId xmlns:a16="http://schemas.microsoft.com/office/drawing/2014/main" id="{75D33EE8-F0BE-AD42-9933-B37586EB9D84}"/>
                </a:ext>
              </a:extLst>
            </p:cNvPr>
            <p:cNvGrpSpPr/>
            <p:nvPr/>
          </p:nvGrpSpPr>
          <p:grpSpPr>
            <a:xfrm>
              <a:off x="5777485" y="2750104"/>
              <a:ext cx="576692" cy="338436"/>
              <a:chOff x="4143948" y="5615401"/>
              <a:chExt cx="576692" cy="338436"/>
            </a:xfrm>
          </p:grpSpPr>
          <p:cxnSp>
            <p:nvCxnSpPr>
              <p:cNvPr id="106" name="Curved Connector 105">
                <a:extLst>
                  <a:ext uri="{FF2B5EF4-FFF2-40B4-BE49-F238E27FC236}">
                    <a16:creationId xmlns:a16="http://schemas.microsoft.com/office/drawing/2014/main" id="{5A45FDD5-43E0-E04D-8878-A07166F5FBDF}"/>
                  </a:ext>
                </a:extLst>
              </p:cNvPr>
              <p:cNvCxnSpPr>
                <a:cxnSpLocks/>
                <a:stCxn id="201" idx="0"/>
                <a:endCxn id="200" idx="0"/>
              </p:cNvCxnSpPr>
              <p:nvPr/>
            </p:nvCxnSpPr>
            <p:spPr>
              <a:xfrm rot="16200000" flipV="1">
                <a:off x="4432294" y="5516285"/>
                <a:ext cx="12700" cy="210932"/>
              </a:xfrm>
              <a:prstGeom prst="curvedConnector3">
                <a:avLst>
                  <a:gd name="adj1" fmla="val 4165717"/>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549DA7DC-01C4-F940-92E3-B86EC0551066}"/>
                  </a:ext>
                </a:extLst>
              </p:cNvPr>
              <p:cNvSpPr/>
              <p:nvPr/>
            </p:nvSpPr>
            <p:spPr bwMode="auto">
              <a:xfrm>
                <a:off x="4143948" y="5621751"/>
                <a:ext cx="365760" cy="33208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40075">
                        <a:srgbClr val="FFFFFF"/>
                      </a:gs>
                      <a:gs pos="30000">
                        <a:srgbClr val="FFFFFF"/>
                      </a:gs>
                    </a:gsLst>
                    <a:lin ang="5400000" scaled="0"/>
                  </a:gradFill>
                </a:endParaRPr>
              </a:p>
            </p:txBody>
          </p:sp>
          <p:sp>
            <p:nvSpPr>
              <p:cNvPr id="201" name="Rectangle 200">
                <a:extLst>
                  <a:ext uri="{FF2B5EF4-FFF2-40B4-BE49-F238E27FC236}">
                    <a16:creationId xmlns:a16="http://schemas.microsoft.com/office/drawing/2014/main" id="{3DC96FC9-DE7B-6144-A721-C00ECCAA39E7}"/>
                  </a:ext>
                </a:extLst>
              </p:cNvPr>
              <p:cNvSpPr/>
              <p:nvPr/>
            </p:nvSpPr>
            <p:spPr bwMode="auto">
              <a:xfrm>
                <a:off x="4354880" y="5621751"/>
                <a:ext cx="365760" cy="33208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40075">
                        <a:srgbClr val="FFFFFF"/>
                      </a:gs>
                      <a:gs pos="30000">
                        <a:srgbClr val="FFFFFF"/>
                      </a:gs>
                    </a:gsLst>
                    <a:lin ang="5400000" scaled="0"/>
                  </a:gradFill>
                </a:endParaRPr>
              </a:p>
            </p:txBody>
          </p:sp>
        </p:grpSp>
      </p:grpSp>
      <p:grpSp>
        <p:nvGrpSpPr>
          <p:cNvPr id="215" name="Group 214">
            <a:extLst>
              <a:ext uri="{FF2B5EF4-FFF2-40B4-BE49-F238E27FC236}">
                <a16:creationId xmlns:a16="http://schemas.microsoft.com/office/drawing/2014/main" id="{21FF9438-4482-8A4F-B475-5572EE6C3731}"/>
              </a:ext>
            </a:extLst>
          </p:cNvPr>
          <p:cNvGrpSpPr/>
          <p:nvPr/>
        </p:nvGrpSpPr>
        <p:grpSpPr>
          <a:xfrm>
            <a:off x="1810889" y="2256852"/>
            <a:ext cx="2383685" cy="2562121"/>
            <a:chOff x="1826960" y="1433724"/>
            <a:chExt cx="2383685" cy="2562121"/>
          </a:xfrm>
        </p:grpSpPr>
        <p:cxnSp>
          <p:nvCxnSpPr>
            <p:cNvPr id="191" name="Elbow Connector 190">
              <a:extLst>
                <a:ext uri="{FF2B5EF4-FFF2-40B4-BE49-F238E27FC236}">
                  <a16:creationId xmlns:a16="http://schemas.microsoft.com/office/drawing/2014/main" id="{700F3058-4C08-514E-B4AD-70EF75504630}"/>
                </a:ext>
              </a:extLst>
            </p:cNvPr>
            <p:cNvCxnSpPr>
              <a:cxnSpLocks/>
            </p:cNvCxnSpPr>
            <p:nvPr/>
          </p:nvCxnSpPr>
          <p:spPr>
            <a:xfrm rot="5400000">
              <a:off x="1737742" y="1522942"/>
              <a:ext cx="2562121" cy="2383685"/>
            </a:xfrm>
            <a:prstGeom prst="bentConnector3">
              <a:avLst>
                <a:gd name="adj1" fmla="val -117"/>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2427A064-10C0-D047-B192-0FE3AD6145A0}"/>
                </a:ext>
              </a:extLst>
            </p:cNvPr>
            <p:cNvSpPr txBox="1"/>
            <p:nvPr/>
          </p:nvSpPr>
          <p:spPr>
            <a:xfrm>
              <a:off x="1892761" y="1637086"/>
              <a:ext cx="1458594" cy="923330"/>
            </a:xfrm>
            <a:prstGeom prst="rect">
              <a:avLst/>
            </a:prstGeom>
            <a:no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r>
                <a:rPr lang="en-US" sz="2000"/>
                <a:t>6. Stream </a:t>
              </a:r>
              <a:r>
                <a:rPr lang="en-US" sz="2000" err="1"/>
                <a:t>stdout</a:t>
              </a:r>
              <a:r>
                <a:rPr lang="en-US" sz="2000"/>
                <a:t>, logs, metrics</a:t>
              </a:r>
            </a:p>
          </p:txBody>
        </p:sp>
      </p:grpSp>
      <p:grpSp>
        <p:nvGrpSpPr>
          <p:cNvPr id="217" name="Group 216">
            <a:extLst>
              <a:ext uri="{FF2B5EF4-FFF2-40B4-BE49-F238E27FC236}">
                <a16:creationId xmlns:a16="http://schemas.microsoft.com/office/drawing/2014/main" id="{E73DD5A4-D506-164E-BE83-698319488231}"/>
              </a:ext>
            </a:extLst>
          </p:cNvPr>
          <p:cNvGrpSpPr/>
          <p:nvPr/>
        </p:nvGrpSpPr>
        <p:grpSpPr>
          <a:xfrm>
            <a:off x="4329570" y="2618577"/>
            <a:ext cx="1927158" cy="2010547"/>
            <a:chOff x="3511612" y="1915936"/>
            <a:chExt cx="1927158" cy="2010547"/>
          </a:xfrm>
        </p:grpSpPr>
        <p:sp>
          <p:nvSpPr>
            <p:cNvPr id="114" name="TextBox 113">
              <a:extLst>
                <a:ext uri="{FF2B5EF4-FFF2-40B4-BE49-F238E27FC236}">
                  <a16:creationId xmlns:a16="http://schemas.microsoft.com/office/drawing/2014/main" id="{D3F9A179-F82A-FD44-8D8C-10238BB08117}"/>
                </a:ext>
              </a:extLst>
            </p:cNvPr>
            <p:cNvSpPr txBox="1"/>
            <p:nvPr/>
          </p:nvSpPr>
          <p:spPr>
            <a:xfrm>
              <a:off x="3511612" y="3310930"/>
              <a:ext cx="1415005" cy="615553"/>
            </a:xfrm>
            <a:prstGeom prst="rect">
              <a:avLst/>
            </a:prstGeom>
            <a:no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r>
                <a:rPr lang="en-US" sz="2000"/>
                <a:t>7. Copy over outputs</a:t>
              </a:r>
            </a:p>
          </p:txBody>
        </p:sp>
        <p:cxnSp>
          <p:nvCxnSpPr>
            <p:cNvPr id="209" name="Elbow Connector 208">
              <a:extLst>
                <a:ext uri="{FF2B5EF4-FFF2-40B4-BE49-F238E27FC236}">
                  <a16:creationId xmlns:a16="http://schemas.microsoft.com/office/drawing/2014/main" id="{613887CB-83F7-AF4E-8D53-7E8F11194236}"/>
                </a:ext>
              </a:extLst>
            </p:cNvPr>
            <p:cNvCxnSpPr>
              <a:cxnSpLocks/>
            </p:cNvCxnSpPr>
            <p:nvPr/>
          </p:nvCxnSpPr>
          <p:spPr>
            <a:xfrm rot="10800000">
              <a:off x="3801742" y="1915936"/>
              <a:ext cx="1637028" cy="1343752"/>
            </a:xfrm>
            <a:prstGeom prst="bentConnector3">
              <a:avLst>
                <a:gd name="adj1" fmla="val 100272"/>
              </a:avLst>
            </a:prstGeom>
            <a:ln>
              <a:solidFill>
                <a:schemeClr val="accent5"/>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253C6B80-9828-4344-B048-4654718457CD}"/>
              </a:ext>
            </a:extLst>
          </p:cNvPr>
          <p:cNvGrpSpPr/>
          <p:nvPr/>
        </p:nvGrpSpPr>
        <p:grpSpPr>
          <a:xfrm>
            <a:off x="9508451" y="682036"/>
            <a:ext cx="1999088" cy="731521"/>
            <a:chOff x="9470966" y="123086"/>
            <a:chExt cx="1999088" cy="731521"/>
          </a:xfrm>
        </p:grpSpPr>
        <p:pic>
          <p:nvPicPr>
            <p:cNvPr id="225" name="Graphic 224">
              <a:extLst>
                <a:ext uri="{FF2B5EF4-FFF2-40B4-BE49-F238E27FC236}">
                  <a16:creationId xmlns:a16="http://schemas.microsoft.com/office/drawing/2014/main" id="{06988512-ED3C-4B41-9FED-0A93D38834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38533" y="123086"/>
              <a:ext cx="731521" cy="731521"/>
            </a:xfrm>
            <a:prstGeom prst="rect">
              <a:avLst/>
            </a:prstGeom>
          </p:spPr>
        </p:pic>
        <p:sp>
          <p:nvSpPr>
            <p:cNvPr id="226" name="TextBox 225">
              <a:extLst>
                <a:ext uri="{FF2B5EF4-FFF2-40B4-BE49-F238E27FC236}">
                  <a16:creationId xmlns:a16="http://schemas.microsoft.com/office/drawing/2014/main" id="{D0212923-3739-5041-826A-187425B277E6}"/>
                </a:ext>
              </a:extLst>
            </p:cNvPr>
            <p:cNvSpPr txBox="1"/>
            <p:nvPr/>
          </p:nvSpPr>
          <p:spPr>
            <a:xfrm>
              <a:off x="9470966" y="181071"/>
              <a:ext cx="1152239" cy="615553"/>
            </a:xfrm>
            <a:prstGeom prst="rect">
              <a:avLst/>
            </a:prstGeom>
            <a:noFill/>
          </p:spPr>
          <p:txBody>
            <a:bodyPr wrap="none" lIns="0" tIns="0" rIns="0" bIns="0" rtlCol="0">
              <a:spAutoFit/>
            </a:bodyPr>
            <a:lstStyle/>
            <a:p>
              <a:pPr algn="ctr"/>
              <a:r>
                <a:rPr lang="en-US" sz="2000">
                  <a:solidFill>
                    <a:schemeClr val="accent6">
                      <a:lumMod val="50000"/>
                    </a:schemeClr>
                  </a:solidFill>
                </a:rPr>
                <a:t>Azure ML </a:t>
              </a:r>
            </a:p>
            <a:p>
              <a:pPr algn="ctr"/>
              <a:r>
                <a:rPr lang="en-US" sz="2000">
                  <a:solidFill>
                    <a:schemeClr val="accent6">
                      <a:lumMod val="50000"/>
                    </a:schemeClr>
                  </a:solidFill>
                </a:rPr>
                <a:t>Workspace</a:t>
              </a:r>
            </a:p>
          </p:txBody>
        </p:sp>
      </p:grpSp>
      <p:sp>
        <p:nvSpPr>
          <p:cNvPr id="228" name="FolderHorizontal_F12B" title="Icon of a folder">
            <a:extLst>
              <a:ext uri="{FF2B5EF4-FFF2-40B4-BE49-F238E27FC236}">
                <a16:creationId xmlns:a16="http://schemas.microsoft.com/office/drawing/2014/main" id="{6956FC57-A900-7D49-A5E7-7950217725B2}"/>
              </a:ext>
            </a:extLst>
          </p:cNvPr>
          <p:cNvSpPr>
            <a:spLocks noChangeAspect="1" noEditPoints="1"/>
          </p:cNvSpPr>
          <p:nvPr/>
        </p:nvSpPr>
        <p:spPr bwMode="auto">
          <a:xfrm flipH="1">
            <a:off x="3752358" y="682454"/>
            <a:ext cx="8102265" cy="5440680"/>
          </a:xfrm>
          <a:custGeom>
            <a:avLst/>
            <a:gdLst>
              <a:gd name="T0" fmla="*/ 0 w 3758"/>
              <a:gd name="T1" fmla="*/ 126 h 2756"/>
              <a:gd name="T2" fmla="*/ 126 w 3758"/>
              <a:gd name="T3" fmla="*/ 0 h 2756"/>
              <a:gd name="T4" fmla="*/ 1065 w 3758"/>
              <a:gd name="T5" fmla="*/ 0 h 2756"/>
              <a:gd name="T6" fmla="*/ 1378 w 3758"/>
              <a:gd name="T7" fmla="*/ 126 h 2756"/>
              <a:gd name="T8" fmla="*/ 1691 w 3758"/>
              <a:gd name="T9" fmla="*/ 251 h 2756"/>
              <a:gd name="T10" fmla="*/ 3633 w 3758"/>
              <a:gd name="T11" fmla="*/ 251 h 2756"/>
              <a:gd name="T12" fmla="*/ 3758 w 3758"/>
              <a:gd name="T13" fmla="*/ 376 h 2756"/>
              <a:gd name="T14" fmla="*/ 3758 w 3758"/>
              <a:gd name="T15" fmla="*/ 2756 h 2756"/>
              <a:gd name="T16" fmla="*/ 0 w 3758"/>
              <a:gd name="T17" fmla="*/ 2756 h 2756"/>
              <a:gd name="T18" fmla="*/ 0 w 3758"/>
              <a:gd name="T19" fmla="*/ 126 h 2756"/>
              <a:gd name="T20" fmla="*/ 0 w 3758"/>
              <a:gd name="T21" fmla="*/ 501 h 2756"/>
              <a:gd name="T22" fmla="*/ 1065 w 3758"/>
              <a:gd name="T23" fmla="*/ 501 h 2756"/>
              <a:gd name="T24" fmla="*/ 1378 w 3758"/>
              <a:gd name="T25" fmla="*/ 376 h 2756"/>
              <a:gd name="T26" fmla="*/ 1691 w 3758"/>
              <a:gd name="T27" fmla="*/ 251 h 2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8" h="2756">
                <a:moveTo>
                  <a:pt x="0" y="126"/>
                </a:moveTo>
                <a:cubicBezTo>
                  <a:pt x="0" y="56"/>
                  <a:pt x="56" y="0"/>
                  <a:pt x="126" y="0"/>
                </a:cubicBezTo>
                <a:cubicBezTo>
                  <a:pt x="1065" y="0"/>
                  <a:pt x="1065" y="0"/>
                  <a:pt x="1065" y="0"/>
                </a:cubicBezTo>
                <a:cubicBezTo>
                  <a:pt x="1187" y="0"/>
                  <a:pt x="1298" y="48"/>
                  <a:pt x="1378" y="126"/>
                </a:cubicBezTo>
                <a:cubicBezTo>
                  <a:pt x="1458" y="203"/>
                  <a:pt x="1569" y="251"/>
                  <a:pt x="1691" y="251"/>
                </a:cubicBezTo>
                <a:cubicBezTo>
                  <a:pt x="3633" y="251"/>
                  <a:pt x="3633" y="251"/>
                  <a:pt x="3633" y="251"/>
                </a:cubicBezTo>
                <a:cubicBezTo>
                  <a:pt x="3702" y="251"/>
                  <a:pt x="3758" y="307"/>
                  <a:pt x="3758" y="376"/>
                </a:cubicBezTo>
                <a:cubicBezTo>
                  <a:pt x="3758" y="2756"/>
                  <a:pt x="3758" y="2756"/>
                  <a:pt x="3758" y="2756"/>
                </a:cubicBezTo>
                <a:cubicBezTo>
                  <a:pt x="0" y="2756"/>
                  <a:pt x="0" y="2756"/>
                  <a:pt x="0" y="2756"/>
                </a:cubicBezTo>
                <a:lnTo>
                  <a:pt x="0" y="126"/>
                </a:lnTo>
                <a:close/>
                <a:moveTo>
                  <a:pt x="0" y="501"/>
                </a:moveTo>
                <a:cubicBezTo>
                  <a:pt x="1065" y="501"/>
                  <a:pt x="1065" y="501"/>
                  <a:pt x="1065" y="501"/>
                </a:cubicBezTo>
                <a:cubicBezTo>
                  <a:pt x="1187" y="501"/>
                  <a:pt x="1298" y="453"/>
                  <a:pt x="1378" y="376"/>
                </a:cubicBezTo>
                <a:cubicBezTo>
                  <a:pt x="1458" y="299"/>
                  <a:pt x="1569" y="251"/>
                  <a:pt x="169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685DC6BF-B947-0446-8BAD-B5572EC40EF9}"/>
              </a:ext>
            </a:extLst>
          </p:cNvPr>
          <p:cNvGrpSpPr/>
          <p:nvPr/>
        </p:nvGrpSpPr>
        <p:grpSpPr>
          <a:xfrm>
            <a:off x="6089073" y="3555503"/>
            <a:ext cx="1661352" cy="963809"/>
            <a:chOff x="6303081" y="2996553"/>
            <a:chExt cx="1661352" cy="963809"/>
          </a:xfrm>
        </p:grpSpPr>
        <p:sp>
          <p:nvSpPr>
            <p:cNvPr id="170" name="TextBox 169">
              <a:extLst>
                <a:ext uri="{FF2B5EF4-FFF2-40B4-BE49-F238E27FC236}">
                  <a16:creationId xmlns:a16="http://schemas.microsoft.com/office/drawing/2014/main" id="{BCE31450-75B0-7E44-8801-A022EB8EFE76}"/>
                </a:ext>
              </a:extLst>
            </p:cNvPr>
            <p:cNvSpPr txBox="1"/>
            <p:nvPr/>
          </p:nvSpPr>
          <p:spPr>
            <a:xfrm>
              <a:off x="6303081" y="3652585"/>
              <a:ext cx="1661352" cy="307777"/>
            </a:xfrm>
            <a:prstGeom prst="rect">
              <a:avLst/>
            </a:prstGeom>
            <a:noFill/>
          </p:spPr>
          <p:txBody>
            <a:bodyPr wrap="none" lIns="0" tIns="0" rIns="0" bIns="0" rtlCol="0">
              <a:spAutoFit/>
            </a:bodyPr>
            <a:lstStyle/>
            <a:p>
              <a:pPr algn="l"/>
              <a:r>
                <a:rPr lang="en-US" sz="2000">
                  <a:solidFill>
                    <a:schemeClr val="accent6">
                      <a:lumMod val="50000"/>
                    </a:schemeClr>
                  </a:solidFill>
                </a:rPr>
                <a:t>Compute Target</a:t>
              </a:r>
            </a:p>
          </p:txBody>
        </p:sp>
        <p:pic>
          <p:nvPicPr>
            <p:cNvPr id="57" name="Picture 56">
              <a:extLst>
                <a:ext uri="{FF2B5EF4-FFF2-40B4-BE49-F238E27FC236}">
                  <a16:creationId xmlns:a16="http://schemas.microsoft.com/office/drawing/2014/main" id="{EFFE8344-0A3B-8847-A558-6BC1483D152C}"/>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875" b="98750" l="3125" r="97500">
                          <a14:foregroundMark x1="21250" y1="6250" x2="21250" y2="6250"/>
                          <a14:foregroundMark x1="20625" y1="1875" x2="20625" y2="1875"/>
                          <a14:foregroundMark x1="41875" y1="3750" x2="41875" y2="3750"/>
                          <a14:foregroundMark x1="59375" y1="2500" x2="59375" y2="2500"/>
                          <a14:foregroundMark x1="77500" y1="3125" x2="77500" y2="3125"/>
                          <a14:foregroundMark x1="89375" y1="21250" x2="89375" y2="21250"/>
                          <a14:foregroundMark x1="94375" y1="23750" x2="94375" y2="23750"/>
                          <a14:foregroundMark x1="97500" y1="23125" x2="97500" y2="23125"/>
                          <a14:foregroundMark x1="3125" y1="23750" x2="3125" y2="23750"/>
                          <a14:foregroundMark x1="4375" y1="42500" x2="4375" y2="42500"/>
                          <a14:foregroundMark x1="5000" y1="60625" x2="5000" y2="60625"/>
                          <a14:foregroundMark x1="5000" y1="80000" x2="5000" y2="80000"/>
                          <a14:foregroundMark x1="21250" y1="93750" x2="21250" y2="93750"/>
                          <a14:foregroundMark x1="21250" y1="98750" x2="21250" y2="98750"/>
                          <a14:foregroundMark x1="40625" y1="93125" x2="40625" y2="93125"/>
                          <a14:foregroundMark x1="58125" y1="93750" x2="58125" y2="93750"/>
                          <a14:foregroundMark x1="79375" y1="93750" x2="79375" y2="93750"/>
                          <a14:foregroundMark x1="91250" y1="79375" x2="91250" y2="79375"/>
                          <a14:foregroundMark x1="93125" y1="59375" x2="93125" y2="59375"/>
                          <a14:foregroundMark x1="92500" y1="41250" x2="92500" y2="41250"/>
                        </a14:backgroundRemoval>
                      </a14:imgEffect>
                    </a14:imgLayer>
                  </a14:imgProps>
                </a:ext>
              </a:extLst>
            </a:blip>
            <a:stretch>
              <a:fillRect/>
            </a:stretch>
          </p:blipFill>
          <p:spPr>
            <a:xfrm>
              <a:off x="6763996" y="2996553"/>
              <a:ext cx="603026" cy="603026"/>
            </a:xfrm>
            <a:prstGeom prst="rect">
              <a:avLst/>
            </a:prstGeom>
          </p:spPr>
        </p:pic>
      </p:grpSp>
      <p:pic>
        <p:nvPicPr>
          <p:cNvPr id="59" name="Picture 58">
            <a:extLst>
              <a:ext uri="{FF2B5EF4-FFF2-40B4-BE49-F238E27FC236}">
                <a16:creationId xmlns:a16="http://schemas.microsoft.com/office/drawing/2014/main" id="{0F9EFFB9-46C7-0F43-A58C-5DB565468A7A}"/>
              </a:ext>
            </a:extLst>
          </p:cNvPr>
          <p:cNvPicPr>
            <a:picLocks noChangeAspect="1"/>
          </p:cNvPicPr>
          <p:nvPr/>
        </p:nvPicPr>
        <p:blipFill>
          <a:blip r:embed="rId8">
            <a:extLst>
              <a:ext uri="{BEBA8EAE-BF5A-486C-A8C5-ECC9F3942E4B}">
                <a14:imgProps xmlns:a14="http://schemas.microsoft.com/office/drawing/2010/main">
                  <a14:imgLayer>
                    <a14:imgEffect>
                      <a14:backgroundRemoval t="625" b="96875" l="5422" r="89157">
                        <a14:foregroundMark x1="7831" y1="33750" x2="7831" y2="33750"/>
                        <a14:foregroundMark x1="5422" y1="69375" x2="5422" y2="69375"/>
                        <a14:foregroundMark x1="47590" y1="96875" x2="47590" y2="96875"/>
                        <a14:foregroundMark x1="50000" y1="50625" x2="50000" y2="50625"/>
                        <a14:foregroundMark x1="49398" y1="4375" x2="49398" y2="4375"/>
                        <a14:foregroundMark x1="89759" y1="31875" x2="89759" y2="31875"/>
                        <a14:foregroundMark x1="89759" y1="67500" x2="89759" y2="67500"/>
                        <a14:foregroundMark x1="48193" y1="625" x2="48193" y2="625"/>
                        <a14:backgroundMark x1="9639" y1="10000" x2="9639" y2="10000"/>
                        <a14:backgroundMark x1="15060" y1="10625" x2="15060" y2="10625"/>
                      </a14:backgroundRemoval>
                    </a14:imgEffect>
                  </a14:imgLayer>
                </a14:imgProps>
              </a:ext>
            </a:extLst>
          </a:blip>
          <a:stretch>
            <a:fillRect/>
          </a:stretch>
        </p:blipFill>
        <p:spPr>
          <a:xfrm>
            <a:off x="4301209" y="1787109"/>
            <a:ext cx="763539" cy="735941"/>
          </a:xfrm>
          <a:prstGeom prst="rect">
            <a:avLst/>
          </a:prstGeom>
        </p:spPr>
      </p:pic>
      <p:grpSp>
        <p:nvGrpSpPr>
          <p:cNvPr id="3" name="Group 2">
            <a:extLst>
              <a:ext uri="{FF2B5EF4-FFF2-40B4-BE49-F238E27FC236}">
                <a16:creationId xmlns:a16="http://schemas.microsoft.com/office/drawing/2014/main" id="{1C734BED-7212-6F46-8F84-97EDB168584E}"/>
              </a:ext>
            </a:extLst>
          </p:cNvPr>
          <p:cNvGrpSpPr/>
          <p:nvPr/>
        </p:nvGrpSpPr>
        <p:grpSpPr>
          <a:xfrm>
            <a:off x="8084150" y="1565398"/>
            <a:ext cx="1424301" cy="1042881"/>
            <a:chOff x="8298158" y="1006448"/>
            <a:chExt cx="1424301" cy="1042881"/>
          </a:xfrm>
        </p:grpSpPr>
        <p:sp>
          <p:nvSpPr>
            <p:cNvPr id="123" name="TextBox 122">
              <a:extLst>
                <a:ext uri="{FF2B5EF4-FFF2-40B4-BE49-F238E27FC236}">
                  <a16:creationId xmlns:a16="http://schemas.microsoft.com/office/drawing/2014/main" id="{8542FC4E-F233-F749-81B5-9928E2FC680B}"/>
                </a:ext>
              </a:extLst>
            </p:cNvPr>
            <p:cNvSpPr txBox="1"/>
            <p:nvPr/>
          </p:nvSpPr>
          <p:spPr>
            <a:xfrm>
              <a:off x="8298158" y="1741552"/>
              <a:ext cx="1424301" cy="307777"/>
            </a:xfrm>
            <a:prstGeom prst="rect">
              <a:avLst/>
            </a:prstGeom>
            <a:noFill/>
          </p:spPr>
          <p:txBody>
            <a:bodyPr wrap="none" lIns="0" tIns="0" rIns="0" bIns="0" rtlCol="0">
              <a:spAutoFit/>
            </a:bodyPr>
            <a:lstStyle/>
            <a:p>
              <a:pPr algn="l"/>
              <a:r>
                <a:rPr lang="en-US" sz="2000">
                  <a:solidFill>
                    <a:schemeClr val="accent6">
                      <a:lumMod val="50000"/>
                    </a:schemeClr>
                  </a:solidFill>
                </a:rPr>
                <a:t>Docker Image</a:t>
              </a:r>
            </a:p>
          </p:txBody>
        </p:sp>
        <p:pic>
          <p:nvPicPr>
            <p:cNvPr id="60" name="Picture 59">
              <a:extLst>
                <a:ext uri="{FF2B5EF4-FFF2-40B4-BE49-F238E27FC236}">
                  <a16:creationId xmlns:a16="http://schemas.microsoft.com/office/drawing/2014/main" id="{53A56E4E-BDD0-544A-9F7B-65858375ED94}"/>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9375" b="92500" l="6098" r="88415">
                          <a14:foregroundMark x1="31098" y1="11250" x2="31098" y2="11250"/>
                          <a14:foregroundMark x1="6707" y1="28750" x2="6707" y2="28750"/>
                          <a14:foregroundMark x1="29878" y1="9375" x2="29878" y2="9375"/>
                          <a14:foregroundMark x1="87805" y1="67500" x2="87805" y2="67500"/>
                          <a14:foregroundMark x1="30488" y1="92500" x2="30488" y2="92500"/>
                          <a14:foregroundMark x1="88415" y1="75000" x2="88415" y2="75000"/>
                        </a14:backgroundRemoval>
                      </a14:imgEffect>
                    </a14:imgLayer>
                  </a14:imgProps>
                </a:ext>
              </a:extLst>
            </a:blip>
            <a:stretch>
              <a:fillRect/>
            </a:stretch>
          </p:blipFill>
          <p:spPr>
            <a:xfrm>
              <a:off x="8655515" y="1006448"/>
              <a:ext cx="755741" cy="737308"/>
            </a:xfrm>
            <a:prstGeom prst="rect">
              <a:avLst/>
            </a:prstGeom>
          </p:spPr>
        </p:pic>
      </p:grpSp>
      <p:sp>
        <p:nvSpPr>
          <p:cNvPr id="54" name="Title 1">
            <a:extLst>
              <a:ext uri="{FF2B5EF4-FFF2-40B4-BE49-F238E27FC236}">
                <a16:creationId xmlns:a16="http://schemas.microsoft.com/office/drawing/2014/main" id="{36B2B6C7-AC20-4D0D-9FF1-30BAD0D443DF}"/>
              </a:ext>
            </a:extLst>
          </p:cNvPr>
          <p:cNvSpPr txBox="1">
            <a:spLocks/>
          </p:cNvSpPr>
          <p:nvPr/>
        </p:nvSpPr>
        <p:spPr>
          <a:xfrm>
            <a:off x="124130" y="125543"/>
            <a:ext cx="12185764" cy="758022"/>
          </a:xfrm>
          <a:prstGeom prst="rect">
            <a:avLst/>
          </a:prstGeom>
        </p:spPr>
        <p:txBody>
          <a:bodyPr anchor="t"/>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3200">
                <a:cs typeface="Segoe UI"/>
              </a:rPr>
              <a:t>How Azure ML Works</a:t>
            </a:r>
          </a:p>
        </p:txBody>
      </p:sp>
      <p:sp>
        <p:nvSpPr>
          <p:cNvPr id="55" name="Text Placeholder 2">
            <a:extLst>
              <a:ext uri="{FF2B5EF4-FFF2-40B4-BE49-F238E27FC236}">
                <a16:creationId xmlns:a16="http://schemas.microsoft.com/office/drawing/2014/main" id="{7524F1E6-D500-483A-8780-3FC385AF29F0}"/>
              </a:ext>
            </a:extLst>
          </p:cNvPr>
          <p:cNvSpPr txBox="1">
            <a:spLocks/>
          </p:cNvSpPr>
          <p:nvPr/>
        </p:nvSpPr>
        <p:spPr>
          <a:xfrm>
            <a:off x="-89878" y="1223759"/>
            <a:ext cx="11339774" cy="27159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p>
        </p:txBody>
      </p:sp>
    </p:spTree>
    <p:extLst>
      <p:ext uri="{BB962C8B-B14F-4D97-AF65-F5344CB8AC3E}">
        <p14:creationId xmlns:p14="http://schemas.microsoft.com/office/powerpoint/2010/main" val="155402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0B99AB4-4DB4-4C03-A1D4-F6137A6396AC}"/>
              </a:ext>
            </a:extLst>
          </p:cNvPr>
          <p:cNvSpPr/>
          <p:nvPr/>
        </p:nvSpPr>
        <p:spPr>
          <a:xfrm>
            <a:off x="4380588" y="965199"/>
            <a:ext cx="6766078" cy="49276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dirty="0">
                <a:solidFill>
                  <a:schemeClr val="bg1"/>
                </a:solidFill>
                <a:latin typeface="+mj-lt"/>
                <a:ea typeface="+mj-ea"/>
                <a:cs typeface="+mj-cs"/>
              </a:rPr>
              <a:t>Setup your AML Service by going to aka.ms/</a:t>
            </a:r>
            <a:r>
              <a:rPr lang="en-US" sz="4800" kern="1200" dirty="0" err="1">
                <a:solidFill>
                  <a:schemeClr val="bg1"/>
                </a:solidFill>
                <a:latin typeface="+mj-lt"/>
                <a:ea typeface="+mj-ea"/>
                <a:cs typeface="+mj-cs"/>
              </a:rPr>
              <a:t>lbsworkshop</a:t>
            </a:r>
            <a:endParaRPr lang="en-US" sz="4800" kern="1200" dirty="0">
              <a:solidFill>
                <a:schemeClr val="bg1"/>
              </a:solidFill>
              <a:latin typeface="+mj-lt"/>
              <a:ea typeface="+mj-ea"/>
              <a:cs typeface="+mj-cs"/>
            </a:endParaRPr>
          </a:p>
        </p:txBody>
      </p:sp>
      <p:cxnSp>
        <p:nvCxnSpPr>
          <p:cNvPr id="9" name="Straight Connector 8">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929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5D1F5F-64A3-4F2F-B50F-858CD81EAEF3}"/>
              </a:ext>
            </a:extLst>
          </p:cNvPr>
          <p:cNvSpPr>
            <a:spLocks noGrp="1"/>
          </p:cNvSpPr>
          <p:nvPr>
            <p:ph type="title"/>
          </p:nvPr>
        </p:nvSpPr>
        <p:spPr/>
        <p:txBody>
          <a:bodyPr/>
          <a:lstStyle/>
          <a:p>
            <a:r>
              <a:rPr lang="en-US" dirty="0"/>
              <a:t>Lab</a:t>
            </a:r>
          </a:p>
        </p:txBody>
      </p:sp>
      <p:sp>
        <p:nvSpPr>
          <p:cNvPr id="4" name="Text Placeholder 3">
            <a:extLst>
              <a:ext uri="{FF2B5EF4-FFF2-40B4-BE49-F238E27FC236}">
                <a16:creationId xmlns:a16="http://schemas.microsoft.com/office/drawing/2014/main" id="{6E9F264D-69B6-4975-BA6F-5170328B94A3}"/>
              </a:ext>
            </a:extLst>
          </p:cNvPr>
          <p:cNvSpPr>
            <a:spLocks noGrp="1"/>
          </p:cNvSpPr>
          <p:nvPr>
            <p:ph type="body" idx="1"/>
          </p:nvPr>
        </p:nvSpPr>
        <p:spPr/>
        <p:txBody>
          <a:bodyPr/>
          <a:lstStyle/>
          <a:p>
            <a:r>
              <a:rPr lang="en-US" dirty="0"/>
              <a:t>Hands on with </a:t>
            </a:r>
            <a:r>
              <a:rPr lang="en-US" dirty="0" err="1"/>
              <a:t>scikit</a:t>
            </a:r>
            <a:r>
              <a:rPr lang="en-US" dirty="0"/>
              <a:t>-learn</a:t>
            </a:r>
          </a:p>
        </p:txBody>
      </p:sp>
    </p:spTree>
    <p:extLst>
      <p:ext uri="{BB962C8B-B14F-4D97-AF65-F5344CB8AC3E}">
        <p14:creationId xmlns:p14="http://schemas.microsoft.com/office/powerpoint/2010/main" val="3971863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339C208-9034-4CB5-9952-AF9BB735C4E6}"/>
              </a:ext>
            </a:extLst>
          </p:cNvPr>
          <p:cNvSpPr txBox="1"/>
          <p:nvPr/>
        </p:nvSpPr>
        <p:spPr>
          <a:xfrm>
            <a:off x="1524000" y="1122362"/>
            <a:ext cx="9144000" cy="284003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kern="1200">
                <a:solidFill>
                  <a:schemeClr val="tx1"/>
                </a:solidFill>
                <a:latin typeface="+mj-lt"/>
                <a:ea typeface="+mj-ea"/>
                <a:cs typeface="+mj-cs"/>
              </a:rPr>
              <a:t>Thank you!</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E550909-B981-48DF-A6C0-3DB025B50D72}"/>
              </a:ext>
            </a:extLst>
          </p:cNvPr>
          <p:cNvSpPr txBox="1"/>
          <p:nvPr/>
        </p:nvSpPr>
        <p:spPr>
          <a:xfrm>
            <a:off x="560230" y="5686446"/>
            <a:ext cx="5138671" cy="923330"/>
          </a:xfrm>
          <a:prstGeom prst="rect">
            <a:avLst/>
          </a:prstGeom>
          <a:noFill/>
        </p:spPr>
        <p:txBody>
          <a:bodyPr wrap="square" rtlCol="0">
            <a:spAutoFit/>
          </a:bodyPr>
          <a:lstStyle/>
          <a:p>
            <a:r>
              <a:rPr lang="en-US" dirty="0"/>
              <a:t>Cassie Breviu</a:t>
            </a:r>
          </a:p>
          <a:p>
            <a:r>
              <a:rPr lang="en-US" dirty="0"/>
              <a:t>@</a:t>
            </a:r>
            <a:r>
              <a:rPr lang="en-US" dirty="0" err="1"/>
              <a:t>cassieview</a:t>
            </a:r>
            <a:endParaRPr lang="en-US" dirty="0"/>
          </a:p>
          <a:p>
            <a:endParaRPr lang="en-US" dirty="0"/>
          </a:p>
        </p:txBody>
      </p:sp>
    </p:spTree>
    <p:extLst>
      <p:ext uri="{BB962C8B-B14F-4D97-AF65-F5344CB8AC3E}">
        <p14:creationId xmlns:p14="http://schemas.microsoft.com/office/powerpoint/2010/main" val="8273095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D910417-723B-4231-A161-DCC98522548E}"/>
              </a:ext>
            </a:extLst>
          </p:cNvPr>
          <p:cNvSpPr/>
          <p:nvPr/>
        </p:nvSpPr>
        <p:spPr bwMode="auto">
          <a:xfrm>
            <a:off x="488418" y="1174955"/>
            <a:ext cx="11531517" cy="493579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1">
            <a:extLst>
              <a:ext uri="{FF2B5EF4-FFF2-40B4-BE49-F238E27FC236}">
                <a16:creationId xmlns:a16="http://schemas.microsoft.com/office/drawing/2014/main" id="{6EACFB40-7EDE-4A27-952B-DBBCF9865EE8}"/>
              </a:ext>
            </a:extLst>
          </p:cNvPr>
          <p:cNvSpPr txBox="1">
            <a:spLocks/>
          </p:cNvSpPr>
          <p:nvPr/>
        </p:nvSpPr>
        <p:spPr>
          <a:xfrm>
            <a:off x="647304" y="1406028"/>
            <a:ext cx="9419208" cy="129266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t>Artificial intelligence (AI)</a:t>
            </a:r>
            <a:r>
              <a:rPr lang="en-US"/>
              <a:t> is a technique that enables computers to mimic human intelligence. It includes machine learning.</a:t>
            </a:r>
          </a:p>
        </p:txBody>
      </p:sp>
      <p:sp>
        <p:nvSpPr>
          <p:cNvPr id="6" name="Title 2">
            <a:extLst>
              <a:ext uri="{FF2B5EF4-FFF2-40B4-BE49-F238E27FC236}">
                <a16:creationId xmlns:a16="http://schemas.microsoft.com/office/drawing/2014/main" id="{D9522136-5C9F-497A-9321-A605E3EE4507}"/>
              </a:ext>
            </a:extLst>
          </p:cNvPr>
          <p:cNvSpPr txBox="1">
            <a:spLocks/>
          </p:cNvSpPr>
          <p:nvPr/>
        </p:nvSpPr>
        <p:spPr>
          <a:xfrm>
            <a:off x="488418" y="367264"/>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a:t>What is AI, ML and DL?</a:t>
            </a:r>
          </a:p>
        </p:txBody>
      </p:sp>
      <p:sp>
        <p:nvSpPr>
          <p:cNvPr id="11" name="Rectangle: Rounded Corners 10">
            <a:extLst>
              <a:ext uri="{FF2B5EF4-FFF2-40B4-BE49-F238E27FC236}">
                <a16:creationId xmlns:a16="http://schemas.microsoft.com/office/drawing/2014/main" id="{9F7C429B-B2E6-4EFF-907D-A917C90FEF9A}"/>
              </a:ext>
            </a:extLst>
          </p:cNvPr>
          <p:cNvSpPr/>
          <p:nvPr/>
        </p:nvSpPr>
        <p:spPr bwMode="auto">
          <a:xfrm>
            <a:off x="1258529" y="2812027"/>
            <a:ext cx="10761406" cy="3298722"/>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3">
            <a:extLst>
              <a:ext uri="{FF2B5EF4-FFF2-40B4-BE49-F238E27FC236}">
                <a16:creationId xmlns:a16="http://schemas.microsoft.com/office/drawing/2014/main" id="{AEDF3E8B-0A11-4A7B-B907-D15864D0C606}"/>
              </a:ext>
            </a:extLst>
          </p:cNvPr>
          <p:cNvSpPr txBox="1">
            <a:spLocks/>
          </p:cNvSpPr>
          <p:nvPr/>
        </p:nvSpPr>
        <p:spPr>
          <a:xfrm>
            <a:off x="1386396" y="2895748"/>
            <a:ext cx="9419208" cy="129266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chemeClr val="tx1"/>
                </a:solidFill>
                <a:latin typeface="Segoe UI" panose="020B0502040204020203" pitchFamily="34" charset="0"/>
              </a:rPr>
              <a:t>Machine learning (ML)</a:t>
            </a:r>
            <a:r>
              <a:rPr lang="en-US" dirty="0">
                <a:solidFill>
                  <a:schemeClr val="tx1"/>
                </a:solidFill>
                <a:latin typeface="Segoe UI" panose="020B0502040204020203" pitchFamily="34" charset="0"/>
              </a:rPr>
              <a:t> is a subset of artificial intelligence that includes techniques (such as deep learning) that enable machines to improve at tasks with experience.</a:t>
            </a:r>
            <a:endParaRPr lang="en-US" dirty="0"/>
          </a:p>
        </p:txBody>
      </p:sp>
      <p:sp>
        <p:nvSpPr>
          <p:cNvPr id="10" name="Rectangle: Rounded Corners 9">
            <a:extLst>
              <a:ext uri="{FF2B5EF4-FFF2-40B4-BE49-F238E27FC236}">
                <a16:creationId xmlns:a16="http://schemas.microsoft.com/office/drawing/2014/main" id="{94B61128-FC7C-4907-8B4E-ADF1EEA88CE2}"/>
              </a:ext>
            </a:extLst>
          </p:cNvPr>
          <p:cNvSpPr/>
          <p:nvPr/>
        </p:nvSpPr>
        <p:spPr bwMode="auto">
          <a:xfrm>
            <a:off x="2187616" y="4629872"/>
            <a:ext cx="9832320" cy="1480875"/>
          </a:xfrm>
          <a:prstGeom prst="roundRect">
            <a:avLst/>
          </a:prstGeom>
          <a:solidFill>
            <a:schemeClr val="accent1">
              <a:lumMod val="40000"/>
              <a:lumOff val="6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AF59FAC9-0CBD-4895-9C23-8FF5A26E74AE}"/>
              </a:ext>
            </a:extLst>
          </p:cNvPr>
          <p:cNvSpPr txBox="1">
            <a:spLocks/>
          </p:cNvSpPr>
          <p:nvPr/>
        </p:nvSpPr>
        <p:spPr>
          <a:xfrm>
            <a:off x="2338453" y="4629870"/>
            <a:ext cx="9419208" cy="129266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solidFill>
                  <a:schemeClr val="tx1"/>
                </a:solidFill>
                <a:latin typeface="Segoe UI" panose="020B0502040204020203" pitchFamily="34" charset="0"/>
              </a:rPr>
              <a:t>Deep learning (DL)</a:t>
            </a:r>
            <a:r>
              <a:rPr lang="en-US">
                <a:solidFill>
                  <a:schemeClr val="tx1"/>
                </a:solidFill>
                <a:latin typeface="Segoe UI" panose="020B0502040204020203" pitchFamily="34" charset="0"/>
              </a:rPr>
              <a:t> is a subset of machine learning based on artificial neural networks that permit a machine to train itself. </a:t>
            </a:r>
            <a:endParaRPr lang="en-US"/>
          </a:p>
        </p:txBody>
      </p:sp>
      <p:sp>
        <p:nvSpPr>
          <p:cNvPr id="2" name="Rectangle 1">
            <a:extLst>
              <a:ext uri="{FF2B5EF4-FFF2-40B4-BE49-F238E27FC236}">
                <a16:creationId xmlns:a16="http://schemas.microsoft.com/office/drawing/2014/main" id="{8552B98A-5FE6-4EF7-8211-3C3770DD730D}"/>
              </a:ext>
            </a:extLst>
          </p:cNvPr>
          <p:cNvSpPr/>
          <p:nvPr/>
        </p:nvSpPr>
        <p:spPr>
          <a:xfrm>
            <a:off x="4119052" y="6341821"/>
            <a:ext cx="4095480" cy="369332"/>
          </a:xfrm>
          <a:prstGeom prst="rect">
            <a:avLst/>
          </a:prstGeom>
        </p:spPr>
        <p:txBody>
          <a:bodyPr wrap="none">
            <a:spAutoFit/>
          </a:bodyPr>
          <a:lstStyle/>
          <a:p>
            <a:r>
              <a:rPr lang="en-US" sz="1800" dirty="0">
                <a:latin typeface="Calibri" panose="020F0502020204030204" pitchFamily="34" charset="0"/>
                <a:ea typeface="Times New Roman" panose="02020603050405020304" pitchFamily="18" charset="0"/>
              </a:rPr>
              <a:t>aka.ms/</a:t>
            </a:r>
            <a:r>
              <a:rPr lang="en-US" sz="1800" dirty="0" err="1">
                <a:latin typeface="Calibri" panose="020F0502020204030204" pitchFamily="34" charset="0"/>
                <a:ea typeface="Times New Roman" panose="02020603050405020304" pitchFamily="18" charset="0"/>
              </a:rPr>
              <a:t>DeepLearningVSMachineLearning</a:t>
            </a:r>
            <a:endParaRPr lang="en-US" dirty="0"/>
          </a:p>
        </p:txBody>
      </p:sp>
      <p:sp>
        <p:nvSpPr>
          <p:cNvPr id="3" name="Rectangle 2">
            <a:extLst>
              <a:ext uri="{FF2B5EF4-FFF2-40B4-BE49-F238E27FC236}">
                <a16:creationId xmlns:a16="http://schemas.microsoft.com/office/drawing/2014/main" id="{4C0F1C02-EC6C-424A-B879-852B8F116434}"/>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114853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11" grpId="0" animBg="1"/>
      <p:bldP spid="7" grpId="0"/>
      <p:bldP spid="10"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9BA3-63C0-8041-A75A-851ABE1C3CDF}"/>
              </a:ext>
            </a:extLst>
          </p:cNvPr>
          <p:cNvSpPr>
            <a:spLocks noGrp="1"/>
          </p:cNvSpPr>
          <p:nvPr>
            <p:ph type="title"/>
          </p:nvPr>
        </p:nvSpPr>
        <p:spPr/>
        <p:txBody>
          <a:bodyPr/>
          <a:lstStyle/>
          <a:p>
            <a:r>
              <a:rPr lang="en-US"/>
              <a:t>Programming</a:t>
            </a:r>
          </a:p>
        </p:txBody>
      </p:sp>
      <p:sp>
        <p:nvSpPr>
          <p:cNvPr id="4" name="Rectangle 3">
            <a:extLst>
              <a:ext uri="{FF2B5EF4-FFF2-40B4-BE49-F238E27FC236}">
                <a16:creationId xmlns:a16="http://schemas.microsoft.com/office/drawing/2014/main" id="{DC27C7A6-16AA-8B48-BAEC-11E129E10BD3}"/>
              </a:ext>
            </a:extLst>
          </p:cNvPr>
          <p:cNvSpPr/>
          <p:nvPr/>
        </p:nvSpPr>
        <p:spPr bwMode="auto">
          <a:xfrm>
            <a:off x="3107780" y="1889177"/>
            <a:ext cx="5976441" cy="3079647"/>
          </a:xfrm>
          <a:prstGeom prst="rect">
            <a:avLst/>
          </a:prstGeom>
          <a:solidFill>
            <a:schemeClr val="accent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Arrow Connector 5">
            <a:extLst>
              <a:ext uri="{FF2B5EF4-FFF2-40B4-BE49-F238E27FC236}">
                <a16:creationId xmlns:a16="http://schemas.microsoft.com/office/drawing/2014/main" id="{888CBF8A-8F01-5341-8AF6-10DEADC82E43}"/>
              </a:ext>
            </a:extLst>
          </p:cNvPr>
          <p:cNvCxnSpPr/>
          <p:nvPr/>
        </p:nvCxnSpPr>
        <p:spPr>
          <a:xfrm>
            <a:off x="741905" y="2666307"/>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31EF427-E3BD-C44C-B752-CCF004BD7261}"/>
              </a:ext>
            </a:extLst>
          </p:cNvPr>
          <p:cNvCxnSpPr/>
          <p:nvPr/>
        </p:nvCxnSpPr>
        <p:spPr>
          <a:xfrm>
            <a:off x="741905" y="4223773"/>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0D9E70-E7C6-1F44-9C10-616F01987B8F}"/>
              </a:ext>
            </a:extLst>
          </p:cNvPr>
          <p:cNvCxnSpPr/>
          <p:nvPr/>
        </p:nvCxnSpPr>
        <p:spPr>
          <a:xfrm>
            <a:off x="9084221" y="3437020"/>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688C863-137C-E441-896D-785300182C01}"/>
              </a:ext>
            </a:extLst>
          </p:cNvPr>
          <p:cNvSpPr txBox="1"/>
          <p:nvPr/>
        </p:nvSpPr>
        <p:spPr>
          <a:xfrm>
            <a:off x="1243663" y="2199727"/>
            <a:ext cx="1362552" cy="369332"/>
          </a:xfrm>
          <a:prstGeom prst="rect">
            <a:avLst/>
          </a:prstGeom>
          <a:noFill/>
        </p:spPr>
        <p:txBody>
          <a:bodyPr wrap="none" lIns="0" tIns="0" rIns="0" bIns="0" rtlCol="0">
            <a:spAutoFit/>
          </a:bodyPr>
          <a:lstStyle/>
          <a:p>
            <a:pPr algn="l"/>
            <a:r>
              <a:rPr lang="en-US" sz="2400"/>
              <a:t>Algorithm</a:t>
            </a:r>
          </a:p>
        </p:txBody>
      </p:sp>
      <p:sp>
        <p:nvSpPr>
          <p:cNvPr id="10" name="TextBox 9">
            <a:extLst>
              <a:ext uri="{FF2B5EF4-FFF2-40B4-BE49-F238E27FC236}">
                <a16:creationId xmlns:a16="http://schemas.microsoft.com/office/drawing/2014/main" id="{E9F2938B-FB53-3A41-8728-4FE88A2C938D}"/>
              </a:ext>
            </a:extLst>
          </p:cNvPr>
          <p:cNvSpPr txBox="1"/>
          <p:nvPr/>
        </p:nvSpPr>
        <p:spPr>
          <a:xfrm>
            <a:off x="1607448" y="3789452"/>
            <a:ext cx="634789" cy="369332"/>
          </a:xfrm>
          <a:prstGeom prst="rect">
            <a:avLst/>
          </a:prstGeom>
          <a:noFill/>
        </p:spPr>
        <p:txBody>
          <a:bodyPr wrap="none" lIns="0" tIns="0" rIns="0" bIns="0" rtlCol="0">
            <a:spAutoFit/>
          </a:bodyPr>
          <a:lstStyle/>
          <a:p>
            <a:pPr algn="ctr"/>
            <a:r>
              <a:rPr lang="en-US" sz="2400"/>
              <a:t>Data</a:t>
            </a:r>
          </a:p>
        </p:txBody>
      </p:sp>
      <p:sp>
        <p:nvSpPr>
          <p:cNvPr id="11" name="TextBox 10">
            <a:extLst>
              <a:ext uri="{FF2B5EF4-FFF2-40B4-BE49-F238E27FC236}">
                <a16:creationId xmlns:a16="http://schemas.microsoft.com/office/drawing/2014/main" id="{130A18B0-C20E-2042-966F-C9F6289E1A55}"/>
              </a:ext>
            </a:extLst>
          </p:cNvPr>
          <p:cNvSpPr txBox="1"/>
          <p:nvPr/>
        </p:nvSpPr>
        <p:spPr>
          <a:xfrm>
            <a:off x="9705063" y="2965081"/>
            <a:ext cx="1124347" cy="369332"/>
          </a:xfrm>
          <a:prstGeom prst="rect">
            <a:avLst/>
          </a:prstGeom>
          <a:noFill/>
        </p:spPr>
        <p:txBody>
          <a:bodyPr wrap="none" lIns="0" tIns="0" rIns="0" bIns="0" rtlCol="0">
            <a:spAutoFit/>
          </a:bodyPr>
          <a:lstStyle/>
          <a:p>
            <a:pPr algn="l"/>
            <a:r>
              <a:rPr lang="en-US" sz="2400"/>
              <a:t>Answers</a:t>
            </a:r>
          </a:p>
        </p:txBody>
      </p:sp>
    </p:spTree>
    <p:extLst>
      <p:ext uri="{BB962C8B-B14F-4D97-AF65-F5344CB8AC3E}">
        <p14:creationId xmlns:p14="http://schemas.microsoft.com/office/powerpoint/2010/main" val="155574422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nodeType="withEffect">
                                  <p:stCondLst>
                                    <p:cond delay="50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9BA3-63C0-8041-A75A-851ABE1C3CDF}"/>
              </a:ext>
            </a:extLst>
          </p:cNvPr>
          <p:cNvSpPr>
            <a:spLocks noGrp="1"/>
          </p:cNvSpPr>
          <p:nvPr>
            <p:ph type="title"/>
          </p:nvPr>
        </p:nvSpPr>
        <p:spPr/>
        <p:txBody>
          <a:bodyPr/>
          <a:lstStyle/>
          <a:p>
            <a:r>
              <a:rPr lang="en-US"/>
              <a:t>Machine Learning</a:t>
            </a:r>
          </a:p>
        </p:txBody>
      </p:sp>
      <p:sp>
        <p:nvSpPr>
          <p:cNvPr id="4" name="Rectangle 3">
            <a:extLst>
              <a:ext uri="{FF2B5EF4-FFF2-40B4-BE49-F238E27FC236}">
                <a16:creationId xmlns:a16="http://schemas.microsoft.com/office/drawing/2014/main" id="{DC27C7A6-16AA-8B48-BAEC-11E129E10BD3}"/>
              </a:ext>
            </a:extLst>
          </p:cNvPr>
          <p:cNvSpPr/>
          <p:nvPr/>
        </p:nvSpPr>
        <p:spPr bwMode="auto">
          <a:xfrm>
            <a:off x="3107780" y="1889177"/>
            <a:ext cx="5976441" cy="3079647"/>
          </a:xfrm>
          <a:prstGeom prst="rect">
            <a:avLst/>
          </a:prstGeom>
          <a:solidFill>
            <a:schemeClr val="accent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Arrow Connector 5">
            <a:extLst>
              <a:ext uri="{FF2B5EF4-FFF2-40B4-BE49-F238E27FC236}">
                <a16:creationId xmlns:a16="http://schemas.microsoft.com/office/drawing/2014/main" id="{888CBF8A-8F01-5341-8AF6-10DEADC82E43}"/>
              </a:ext>
            </a:extLst>
          </p:cNvPr>
          <p:cNvCxnSpPr/>
          <p:nvPr/>
        </p:nvCxnSpPr>
        <p:spPr>
          <a:xfrm>
            <a:off x="741905" y="2666307"/>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31EF427-E3BD-C44C-B752-CCF004BD7261}"/>
              </a:ext>
            </a:extLst>
          </p:cNvPr>
          <p:cNvCxnSpPr/>
          <p:nvPr/>
        </p:nvCxnSpPr>
        <p:spPr>
          <a:xfrm>
            <a:off x="741905" y="4223773"/>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0D9E70-E7C6-1F44-9C10-616F01987B8F}"/>
              </a:ext>
            </a:extLst>
          </p:cNvPr>
          <p:cNvCxnSpPr/>
          <p:nvPr/>
        </p:nvCxnSpPr>
        <p:spPr>
          <a:xfrm>
            <a:off x="9084221" y="3437020"/>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688C863-137C-E441-896D-785300182C01}"/>
              </a:ext>
            </a:extLst>
          </p:cNvPr>
          <p:cNvSpPr txBox="1"/>
          <p:nvPr/>
        </p:nvSpPr>
        <p:spPr>
          <a:xfrm>
            <a:off x="9585979" y="2968686"/>
            <a:ext cx="1362552" cy="369332"/>
          </a:xfrm>
          <a:prstGeom prst="rect">
            <a:avLst/>
          </a:prstGeom>
          <a:noFill/>
        </p:spPr>
        <p:txBody>
          <a:bodyPr wrap="none" lIns="0" tIns="0" rIns="0" bIns="0" rtlCol="0">
            <a:spAutoFit/>
          </a:bodyPr>
          <a:lstStyle/>
          <a:p>
            <a:pPr algn="l"/>
            <a:r>
              <a:rPr lang="en-US" sz="2400"/>
              <a:t>Algorithm</a:t>
            </a:r>
          </a:p>
        </p:txBody>
      </p:sp>
      <p:sp>
        <p:nvSpPr>
          <p:cNvPr id="10" name="TextBox 9">
            <a:extLst>
              <a:ext uri="{FF2B5EF4-FFF2-40B4-BE49-F238E27FC236}">
                <a16:creationId xmlns:a16="http://schemas.microsoft.com/office/drawing/2014/main" id="{E9F2938B-FB53-3A41-8728-4FE88A2C938D}"/>
              </a:ext>
            </a:extLst>
          </p:cNvPr>
          <p:cNvSpPr txBox="1"/>
          <p:nvPr/>
        </p:nvSpPr>
        <p:spPr>
          <a:xfrm>
            <a:off x="1607448" y="3789452"/>
            <a:ext cx="634789" cy="369332"/>
          </a:xfrm>
          <a:prstGeom prst="rect">
            <a:avLst/>
          </a:prstGeom>
          <a:noFill/>
        </p:spPr>
        <p:txBody>
          <a:bodyPr wrap="none" lIns="0" tIns="0" rIns="0" bIns="0" rtlCol="0">
            <a:spAutoFit/>
          </a:bodyPr>
          <a:lstStyle/>
          <a:p>
            <a:pPr algn="ctr"/>
            <a:r>
              <a:rPr lang="en-US" sz="2400"/>
              <a:t>Data</a:t>
            </a:r>
          </a:p>
        </p:txBody>
      </p:sp>
      <p:sp>
        <p:nvSpPr>
          <p:cNvPr id="11" name="TextBox 10">
            <a:extLst>
              <a:ext uri="{FF2B5EF4-FFF2-40B4-BE49-F238E27FC236}">
                <a16:creationId xmlns:a16="http://schemas.microsoft.com/office/drawing/2014/main" id="{130A18B0-C20E-2042-966F-C9F6289E1A55}"/>
              </a:ext>
            </a:extLst>
          </p:cNvPr>
          <p:cNvSpPr txBox="1"/>
          <p:nvPr/>
        </p:nvSpPr>
        <p:spPr>
          <a:xfrm>
            <a:off x="1362749" y="2231985"/>
            <a:ext cx="1124347" cy="369332"/>
          </a:xfrm>
          <a:prstGeom prst="rect">
            <a:avLst/>
          </a:prstGeom>
          <a:noFill/>
        </p:spPr>
        <p:txBody>
          <a:bodyPr wrap="none" lIns="0" tIns="0" rIns="0" bIns="0" rtlCol="0">
            <a:spAutoFit/>
          </a:bodyPr>
          <a:lstStyle/>
          <a:p>
            <a:pPr algn="l"/>
            <a:r>
              <a:rPr lang="en-US" sz="2400"/>
              <a:t>Answers</a:t>
            </a:r>
          </a:p>
        </p:txBody>
      </p:sp>
    </p:spTree>
    <p:extLst>
      <p:ext uri="{BB962C8B-B14F-4D97-AF65-F5344CB8AC3E}">
        <p14:creationId xmlns:p14="http://schemas.microsoft.com/office/powerpoint/2010/main" val="26160487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9BA3-63C0-8041-A75A-851ABE1C3CDF}"/>
              </a:ext>
            </a:extLst>
          </p:cNvPr>
          <p:cNvSpPr>
            <a:spLocks noGrp="1"/>
          </p:cNvSpPr>
          <p:nvPr>
            <p:ph type="title"/>
          </p:nvPr>
        </p:nvSpPr>
        <p:spPr/>
        <p:txBody>
          <a:bodyPr/>
          <a:lstStyle/>
          <a:p>
            <a:r>
              <a:rPr lang="en-US"/>
              <a:t>Machine Learning</a:t>
            </a:r>
          </a:p>
        </p:txBody>
      </p:sp>
      <p:sp>
        <p:nvSpPr>
          <p:cNvPr id="4" name="Rectangle 3">
            <a:extLst>
              <a:ext uri="{FF2B5EF4-FFF2-40B4-BE49-F238E27FC236}">
                <a16:creationId xmlns:a16="http://schemas.microsoft.com/office/drawing/2014/main" id="{DC27C7A6-16AA-8B48-BAEC-11E129E10BD3}"/>
              </a:ext>
            </a:extLst>
          </p:cNvPr>
          <p:cNvSpPr/>
          <p:nvPr/>
        </p:nvSpPr>
        <p:spPr bwMode="auto">
          <a:xfrm>
            <a:off x="3107780" y="1889177"/>
            <a:ext cx="5976441" cy="3079647"/>
          </a:xfrm>
          <a:prstGeom prst="rect">
            <a:avLst/>
          </a:prstGeom>
          <a:solidFill>
            <a:schemeClr val="accent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Arrow Connector 5">
            <a:extLst>
              <a:ext uri="{FF2B5EF4-FFF2-40B4-BE49-F238E27FC236}">
                <a16:creationId xmlns:a16="http://schemas.microsoft.com/office/drawing/2014/main" id="{888CBF8A-8F01-5341-8AF6-10DEADC82E43}"/>
              </a:ext>
            </a:extLst>
          </p:cNvPr>
          <p:cNvCxnSpPr/>
          <p:nvPr/>
        </p:nvCxnSpPr>
        <p:spPr>
          <a:xfrm>
            <a:off x="741905" y="2666307"/>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31EF427-E3BD-C44C-B752-CCF004BD7261}"/>
              </a:ext>
            </a:extLst>
          </p:cNvPr>
          <p:cNvCxnSpPr/>
          <p:nvPr/>
        </p:nvCxnSpPr>
        <p:spPr>
          <a:xfrm>
            <a:off x="741905" y="4223773"/>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0D9E70-E7C6-1F44-9C10-616F01987B8F}"/>
              </a:ext>
            </a:extLst>
          </p:cNvPr>
          <p:cNvCxnSpPr/>
          <p:nvPr/>
        </p:nvCxnSpPr>
        <p:spPr>
          <a:xfrm>
            <a:off x="9084221" y="3437020"/>
            <a:ext cx="2365874"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688C863-137C-E441-896D-785300182C01}"/>
              </a:ext>
            </a:extLst>
          </p:cNvPr>
          <p:cNvSpPr txBox="1"/>
          <p:nvPr/>
        </p:nvSpPr>
        <p:spPr>
          <a:xfrm>
            <a:off x="9830401" y="2970689"/>
            <a:ext cx="873637" cy="369332"/>
          </a:xfrm>
          <a:prstGeom prst="rect">
            <a:avLst/>
          </a:prstGeom>
          <a:noFill/>
        </p:spPr>
        <p:txBody>
          <a:bodyPr wrap="none" lIns="0" tIns="0" rIns="0" bIns="0" rtlCol="0">
            <a:spAutoFit/>
          </a:bodyPr>
          <a:lstStyle/>
          <a:p>
            <a:pPr algn="l"/>
            <a:r>
              <a:rPr lang="en-US" sz="2400"/>
              <a:t>Model</a:t>
            </a:r>
          </a:p>
        </p:txBody>
      </p:sp>
      <p:sp>
        <p:nvSpPr>
          <p:cNvPr id="10" name="TextBox 9">
            <a:extLst>
              <a:ext uri="{FF2B5EF4-FFF2-40B4-BE49-F238E27FC236}">
                <a16:creationId xmlns:a16="http://schemas.microsoft.com/office/drawing/2014/main" id="{E9F2938B-FB53-3A41-8728-4FE88A2C938D}"/>
              </a:ext>
            </a:extLst>
          </p:cNvPr>
          <p:cNvSpPr txBox="1"/>
          <p:nvPr/>
        </p:nvSpPr>
        <p:spPr>
          <a:xfrm>
            <a:off x="1607448" y="3789452"/>
            <a:ext cx="634789" cy="369332"/>
          </a:xfrm>
          <a:prstGeom prst="rect">
            <a:avLst/>
          </a:prstGeom>
          <a:noFill/>
        </p:spPr>
        <p:txBody>
          <a:bodyPr wrap="none" lIns="0" tIns="0" rIns="0" bIns="0" rtlCol="0">
            <a:spAutoFit/>
          </a:bodyPr>
          <a:lstStyle/>
          <a:p>
            <a:pPr algn="ctr"/>
            <a:r>
              <a:rPr lang="en-US" sz="2400"/>
              <a:t>Data</a:t>
            </a:r>
          </a:p>
        </p:txBody>
      </p:sp>
      <p:sp>
        <p:nvSpPr>
          <p:cNvPr id="11" name="TextBox 10">
            <a:extLst>
              <a:ext uri="{FF2B5EF4-FFF2-40B4-BE49-F238E27FC236}">
                <a16:creationId xmlns:a16="http://schemas.microsoft.com/office/drawing/2014/main" id="{130A18B0-C20E-2042-966F-C9F6289E1A55}"/>
              </a:ext>
            </a:extLst>
          </p:cNvPr>
          <p:cNvSpPr txBox="1"/>
          <p:nvPr/>
        </p:nvSpPr>
        <p:spPr>
          <a:xfrm>
            <a:off x="1362749" y="2231985"/>
            <a:ext cx="1124347" cy="369332"/>
          </a:xfrm>
          <a:prstGeom prst="rect">
            <a:avLst/>
          </a:prstGeom>
          <a:noFill/>
        </p:spPr>
        <p:txBody>
          <a:bodyPr wrap="none" lIns="0" tIns="0" rIns="0" bIns="0" rtlCol="0">
            <a:spAutoFit/>
          </a:bodyPr>
          <a:lstStyle/>
          <a:p>
            <a:pPr algn="l"/>
            <a:r>
              <a:rPr lang="en-US" sz="2400"/>
              <a:t>Answers</a:t>
            </a:r>
          </a:p>
        </p:txBody>
      </p:sp>
    </p:spTree>
    <p:extLst>
      <p:ext uri="{BB962C8B-B14F-4D97-AF65-F5344CB8AC3E}">
        <p14:creationId xmlns:p14="http://schemas.microsoft.com/office/powerpoint/2010/main" val="8046824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9BA3-63C0-8041-A75A-851ABE1C3CDF}"/>
              </a:ext>
            </a:extLst>
          </p:cNvPr>
          <p:cNvSpPr>
            <a:spLocks noGrp="1"/>
          </p:cNvSpPr>
          <p:nvPr>
            <p:ph type="title"/>
          </p:nvPr>
        </p:nvSpPr>
        <p:spPr/>
        <p:txBody>
          <a:bodyPr/>
          <a:lstStyle/>
          <a:p>
            <a:r>
              <a:rPr lang="en-US"/>
              <a:t>Machine Learning</a:t>
            </a:r>
          </a:p>
        </p:txBody>
      </p:sp>
      <p:sp>
        <p:nvSpPr>
          <p:cNvPr id="4" name="Rectangle 3">
            <a:extLst>
              <a:ext uri="{FF2B5EF4-FFF2-40B4-BE49-F238E27FC236}">
                <a16:creationId xmlns:a16="http://schemas.microsoft.com/office/drawing/2014/main" id="{DC27C7A6-16AA-8B48-BAEC-11E129E10BD3}"/>
              </a:ext>
            </a:extLst>
          </p:cNvPr>
          <p:cNvSpPr/>
          <p:nvPr/>
        </p:nvSpPr>
        <p:spPr bwMode="auto">
          <a:xfrm>
            <a:off x="1610848" y="1816449"/>
            <a:ext cx="3875348" cy="1996959"/>
          </a:xfrm>
          <a:prstGeom prst="rect">
            <a:avLst/>
          </a:prstGeom>
          <a:solidFill>
            <a:schemeClr val="accent3"/>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Arrow Connector 5">
            <a:extLst>
              <a:ext uri="{FF2B5EF4-FFF2-40B4-BE49-F238E27FC236}">
                <a16:creationId xmlns:a16="http://schemas.microsoft.com/office/drawing/2014/main" id="{888CBF8A-8F01-5341-8AF6-10DEADC82E43}"/>
              </a:ext>
            </a:extLst>
          </p:cNvPr>
          <p:cNvCxnSpPr>
            <a:cxnSpLocks/>
          </p:cNvCxnSpPr>
          <p:nvPr/>
        </p:nvCxnSpPr>
        <p:spPr>
          <a:xfrm>
            <a:off x="471780" y="2448127"/>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31EF427-E3BD-C44C-B752-CCF004BD7261}"/>
              </a:ext>
            </a:extLst>
          </p:cNvPr>
          <p:cNvCxnSpPr>
            <a:cxnSpLocks/>
          </p:cNvCxnSpPr>
          <p:nvPr/>
        </p:nvCxnSpPr>
        <p:spPr>
          <a:xfrm>
            <a:off x="471780" y="3288725"/>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0D9E70-E7C6-1F44-9C10-616F01987B8F}"/>
              </a:ext>
            </a:extLst>
          </p:cNvPr>
          <p:cNvCxnSpPr>
            <a:cxnSpLocks/>
          </p:cNvCxnSpPr>
          <p:nvPr/>
        </p:nvCxnSpPr>
        <p:spPr>
          <a:xfrm>
            <a:off x="5486196" y="2868975"/>
            <a:ext cx="1139067" cy="0"/>
          </a:xfrm>
          <a:prstGeom prst="straightConnector1">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688C863-137C-E441-896D-785300182C01}"/>
              </a:ext>
            </a:extLst>
          </p:cNvPr>
          <p:cNvSpPr txBox="1"/>
          <p:nvPr/>
        </p:nvSpPr>
        <p:spPr>
          <a:xfrm>
            <a:off x="5573355" y="2537585"/>
            <a:ext cx="851989" cy="307777"/>
          </a:xfrm>
          <a:prstGeom prst="rect">
            <a:avLst/>
          </a:prstGeom>
          <a:noFill/>
        </p:spPr>
        <p:txBody>
          <a:bodyPr wrap="square" lIns="0" tIns="0" rIns="0" bIns="0" rtlCol="0">
            <a:spAutoFit/>
          </a:bodyPr>
          <a:lstStyle/>
          <a:p>
            <a:pPr algn="l"/>
            <a:r>
              <a:rPr lang="en-US" sz="2000"/>
              <a:t>Model</a:t>
            </a:r>
          </a:p>
        </p:txBody>
      </p:sp>
      <p:sp>
        <p:nvSpPr>
          <p:cNvPr id="10" name="TextBox 9">
            <a:extLst>
              <a:ext uri="{FF2B5EF4-FFF2-40B4-BE49-F238E27FC236}">
                <a16:creationId xmlns:a16="http://schemas.microsoft.com/office/drawing/2014/main" id="{E9F2938B-FB53-3A41-8728-4FE88A2C938D}"/>
              </a:ext>
            </a:extLst>
          </p:cNvPr>
          <p:cNvSpPr txBox="1"/>
          <p:nvPr/>
        </p:nvSpPr>
        <p:spPr>
          <a:xfrm>
            <a:off x="471779" y="2941702"/>
            <a:ext cx="768066" cy="307777"/>
          </a:xfrm>
          <a:prstGeom prst="rect">
            <a:avLst/>
          </a:prstGeom>
          <a:noFill/>
        </p:spPr>
        <p:txBody>
          <a:bodyPr wrap="square" lIns="0" tIns="0" rIns="0" bIns="0" rtlCol="0">
            <a:spAutoFit/>
          </a:bodyPr>
          <a:lstStyle/>
          <a:p>
            <a:pPr algn="ctr"/>
            <a:r>
              <a:rPr lang="en-US" sz="2000"/>
              <a:t>Data</a:t>
            </a:r>
          </a:p>
        </p:txBody>
      </p:sp>
      <p:sp>
        <p:nvSpPr>
          <p:cNvPr id="11" name="TextBox 10">
            <a:extLst>
              <a:ext uri="{FF2B5EF4-FFF2-40B4-BE49-F238E27FC236}">
                <a16:creationId xmlns:a16="http://schemas.microsoft.com/office/drawing/2014/main" id="{130A18B0-C20E-2042-966F-C9F6289E1A55}"/>
              </a:ext>
            </a:extLst>
          </p:cNvPr>
          <p:cNvSpPr txBox="1"/>
          <p:nvPr/>
        </p:nvSpPr>
        <p:spPr>
          <a:xfrm>
            <a:off x="286278" y="2109243"/>
            <a:ext cx="1139067" cy="307777"/>
          </a:xfrm>
          <a:prstGeom prst="rect">
            <a:avLst/>
          </a:prstGeom>
          <a:noFill/>
        </p:spPr>
        <p:txBody>
          <a:bodyPr wrap="square" lIns="0" tIns="0" rIns="0" bIns="0" rtlCol="0">
            <a:spAutoFit/>
          </a:bodyPr>
          <a:lstStyle/>
          <a:p>
            <a:pPr algn="ctr"/>
            <a:r>
              <a:rPr lang="en-US" sz="2000"/>
              <a:t>Answers</a:t>
            </a:r>
          </a:p>
        </p:txBody>
      </p:sp>
    </p:spTree>
    <p:extLst>
      <p:ext uri="{BB962C8B-B14F-4D97-AF65-F5344CB8AC3E}">
        <p14:creationId xmlns:p14="http://schemas.microsoft.com/office/powerpoint/2010/main" val="2077986234"/>
      </p:ext>
    </p:extLst>
  </p:cSld>
  <p:clrMapOvr>
    <a:masterClrMapping/>
  </p:clrMapOvr>
  <mc:AlternateContent xmlns:mc="http://schemas.openxmlformats.org/markup-compatibility/2006" xmlns:p159="http://schemas.microsoft.com/office/powerpoint/2015/09/main">
    <mc:Choice Requires="p159">
      <p:transition spd="slow" advTm="10">
        <p159:morph option="byObject"/>
      </p:transition>
    </mc:Choice>
    <mc:Fallback xmlns="">
      <p:transition spd="slow" advTm="1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2415</Words>
  <Application>Microsoft Office PowerPoint</Application>
  <PresentationFormat>Widescreen</PresentationFormat>
  <Paragraphs>377</Paragraphs>
  <Slides>41</Slides>
  <Notes>33</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Calibri Light</vt:lpstr>
      <vt:lpstr>Segoe Semibold</vt:lpstr>
      <vt:lpstr>Segoe UI</vt:lpstr>
      <vt:lpstr>Segoe UI Light</vt:lpstr>
      <vt:lpstr>Segoe UI Semibold</vt:lpstr>
      <vt:lpstr>Times New Roman</vt:lpstr>
      <vt:lpstr>Wingdings</vt:lpstr>
      <vt:lpstr>Wingdings 2</vt:lpstr>
      <vt:lpstr>Office Theme</vt:lpstr>
      <vt:lpstr>Cloud Scale Machine Learning</vt:lpstr>
      <vt:lpstr>PowerPoint Presentation</vt:lpstr>
      <vt:lpstr>Agenda </vt:lpstr>
      <vt:lpstr>PowerPoint Presentation</vt:lpstr>
      <vt:lpstr>PowerPoint Presentation</vt:lpstr>
      <vt:lpstr>Programming</vt:lpstr>
      <vt:lpstr>Machine Learning</vt:lpstr>
      <vt:lpstr>Machine Learning</vt:lpstr>
      <vt:lpstr>Machine Learning</vt:lpstr>
      <vt:lpstr>Machine Learning</vt:lpstr>
      <vt:lpstr>machine learning</vt:lpstr>
      <vt:lpstr>When should you use machine learning?</vt:lpstr>
      <vt:lpstr>The Model Building Process</vt:lpstr>
      <vt:lpstr>data example</vt:lpstr>
      <vt:lpstr>PowerPoint Presentation</vt:lpstr>
      <vt:lpstr>PowerPoint Presentation</vt:lpstr>
      <vt:lpstr>PowerPoint Presentation</vt:lpstr>
      <vt:lpstr>PowerPoint Presentation</vt:lpstr>
      <vt:lpstr>PowerPoint Presentation</vt:lpstr>
      <vt:lpstr>PowerPoint Presentation</vt:lpstr>
      <vt:lpstr>scikit-learn</vt:lpstr>
      <vt:lpstr>scikit-learn – concepts </vt:lpstr>
      <vt:lpstr>scikit-learn – concepts </vt:lpstr>
      <vt:lpstr>scikit-learn – classifiers </vt:lpstr>
      <vt:lpstr>scikit-learn – concepts </vt:lpstr>
      <vt:lpstr>TensorFlow 2.0</vt:lpstr>
      <vt:lpstr>TensorFlow – concepts </vt:lpstr>
      <vt:lpstr>TensorFlow – concepts </vt:lpstr>
      <vt:lpstr>TensorFlow – concepts </vt:lpstr>
      <vt:lpstr>TensorFlow – concepts </vt:lpstr>
      <vt:lpstr>TensorFlow – activation functions</vt:lpstr>
      <vt:lpstr>TensorFlow – optimizers </vt:lpstr>
      <vt:lpstr>TensorFlow – loss functions</vt:lpstr>
      <vt:lpstr>TensorFlow – models </vt:lpstr>
      <vt:lpstr>TensorFlow – concepts </vt:lpstr>
      <vt:lpstr>Overview of Azure Machine Learning Service</vt:lpstr>
      <vt:lpstr>Azure Machine Learning Service</vt:lpstr>
      <vt:lpstr>Azure Machine Learning Service</vt:lpstr>
      <vt:lpstr>PowerPoint Presentation</vt:lpstr>
      <vt:lpstr>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Scale Machine Learning</dc:title>
  <dc:creator>Cassie Breviu</dc:creator>
  <cp:lastModifiedBy>Cassie Breviu</cp:lastModifiedBy>
  <cp:revision>3</cp:revision>
  <dcterms:created xsi:type="dcterms:W3CDTF">2019-10-30T21:49:07Z</dcterms:created>
  <dcterms:modified xsi:type="dcterms:W3CDTF">2019-11-04T20:38:56Z</dcterms:modified>
</cp:coreProperties>
</file>