
<file path=[Content_Types].xml><?xml version="1.0" encoding="utf-8"?>
<Types xmlns="http://schemas.openxmlformats.org/package/2006/content-types">
  <Default Extension="png" ContentType="image/png"/>
  <Default Extension="svg" ContentType="image/svg+xml"/>
  <Default Extension="tmp"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41" r:id="rId4"/>
    <p:sldMasterId id="2147484565" r:id="rId5"/>
    <p:sldMasterId id="2147484589" r:id="rId6"/>
  </p:sldMasterIdLst>
  <p:notesMasterIdLst>
    <p:notesMasterId r:id="rId38"/>
  </p:notesMasterIdLst>
  <p:handoutMasterIdLst>
    <p:handoutMasterId r:id="rId39"/>
  </p:handoutMasterIdLst>
  <p:sldIdLst>
    <p:sldId id="1393" r:id="rId7"/>
    <p:sldId id="1459" r:id="rId8"/>
    <p:sldId id="1464" r:id="rId9"/>
    <p:sldId id="1675" r:id="rId10"/>
    <p:sldId id="1676" r:id="rId11"/>
    <p:sldId id="1497" r:id="rId12"/>
    <p:sldId id="1672" r:id="rId13"/>
    <p:sldId id="1668" r:id="rId14"/>
    <p:sldId id="1669" r:id="rId15"/>
    <p:sldId id="1638" r:id="rId16"/>
    <p:sldId id="1639" r:id="rId17"/>
    <p:sldId id="1673" r:id="rId18"/>
    <p:sldId id="1674" r:id="rId19"/>
    <p:sldId id="1671" r:id="rId20"/>
    <p:sldId id="1670" r:id="rId21"/>
    <p:sldId id="1641" r:id="rId22"/>
    <p:sldId id="1642" r:id="rId23"/>
    <p:sldId id="1659" r:id="rId24"/>
    <p:sldId id="1643" r:id="rId25"/>
    <p:sldId id="1644" r:id="rId26"/>
    <p:sldId id="1523" r:id="rId27"/>
    <p:sldId id="1514" r:id="rId28"/>
    <p:sldId id="1576" r:id="rId29"/>
    <p:sldId id="1589" r:id="rId30"/>
    <p:sldId id="1662" r:id="rId31"/>
    <p:sldId id="1663" r:id="rId32"/>
    <p:sldId id="1665" r:id="rId33"/>
    <p:sldId id="1666" r:id="rId34"/>
    <p:sldId id="1660" r:id="rId35"/>
    <p:sldId id="1661" r:id="rId36"/>
    <p:sldId id="1658" r:id="rId3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A073DAE3-B461-442F-A3D3-6642BD875E45}">
          <p14:sldIdLst>
            <p14:sldId id="1393"/>
            <p14:sldId id="1459"/>
            <p14:sldId id="1464"/>
            <p14:sldId id="1675"/>
            <p14:sldId id="1676"/>
            <p14:sldId id="1497"/>
            <p14:sldId id="1672"/>
            <p14:sldId id="1668"/>
            <p14:sldId id="1669"/>
            <p14:sldId id="1638"/>
            <p14:sldId id="1639"/>
            <p14:sldId id="1673"/>
            <p14:sldId id="1674"/>
            <p14:sldId id="1671"/>
            <p14:sldId id="1670"/>
            <p14:sldId id="1641"/>
            <p14:sldId id="1642"/>
            <p14:sldId id="1659"/>
            <p14:sldId id="1643"/>
            <p14:sldId id="1644"/>
            <p14:sldId id="1523"/>
            <p14:sldId id="1514"/>
            <p14:sldId id="1576"/>
            <p14:sldId id="1589"/>
            <p14:sldId id="1662"/>
            <p14:sldId id="1663"/>
            <p14:sldId id="1665"/>
            <p14:sldId id="1666"/>
            <p14:sldId id="1660"/>
            <p14:sldId id="1661"/>
            <p14:sldId id="165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70AA"/>
    <a:srgbClr val="0078D7"/>
    <a:srgbClr val="7442B5"/>
    <a:srgbClr val="865FC5"/>
    <a:srgbClr val="007ACC"/>
    <a:srgbClr val="E6E6E6"/>
    <a:srgbClr val="505050"/>
    <a:srgbClr val="D93A00"/>
    <a:srgbClr val="F8F8F8"/>
    <a:srgbClr val="D83B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58728" autoAdjust="0"/>
  </p:normalViewPr>
  <p:slideViewPr>
    <p:cSldViewPr>
      <p:cViewPr varScale="1">
        <p:scale>
          <a:sx n="50" d="100"/>
          <a:sy n="50" d="100"/>
        </p:scale>
        <p:origin x="1627" y="29"/>
      </p:cViewPr>
      <p:guideLst/>
    </p:cSldViewPr>
  </p:slideViewPr>
  <p:outlineViewPr>
    <p:cViewPr>
      <p:scale>
        <a:sx n="33" d="100"/>
        <a:sy n="33" d="100"/>
      </p:scale>
      <p:origin x="0" y="0"/>
    </p:cViewPr>
  </p:outlineViewPr>
  <p:notesTextViewPr>
    <p:cViewPr>
      <p:scale>
        <a:sx n="100" d="100"/>
        <a:sy n="100" d="100"/>
      </p:scale>
      <p:origin x="0" y="-1531"/>
    </p:cViewPr>
  </p:notesTextViewPr>
  <p:sorterViewPr>
    <p:cViewPr>
      <p:scale>
        <a:sx n="75" d="100"/>
        <a:sy n="75" d="100"/>
      </p:scale>
      <p:origin x="0" y="0"/>
    </p:cViewPr>
  </p:sorterViewPr>
  <p:notesViewPr>
    <p:cSldViewPr showGuides="1">
      <p:cViewPr varScale="1">
        <p:scale>
          <a:sx n="83" d="100"/>
          <a:sy n="83" d="100"/>
        </p:scale>
        <p:origin x="2328" y="108"/>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handoutMaster" Target="handoutMasters/handoutMaster1.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10/8/2017 7:21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10/8/2017 7:19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a:t>
            </a:r>
          </a:p>
          <a:p>
            <a:r>
              <a:rPr lang="en-US" dirty="0"/>
              <a:t>- Introduce .NET Core</a:t>
            </a:r>
          </a:p>
          <a:p>
            <a:r>
              <a:rPr lang="en-US" dirty="0"/>
              <a:t>- Development</a:t>
            </a:r>
          </a:p>
          <a:p>
            <a:r>
              <a:rPr lang="en-US" dirty="0"/>
              <a:t>- Deployment</a:t>
            </a:r>
          </a:p>
          <a:p>
            <a:r>
              <a:rPr lang="en-US" dirty="0"/>
              <a:t>- .NET CLI </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7:19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6661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7:19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153926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7:19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761832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7:19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326704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7:19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348554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7:19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099598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7:19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693682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7:19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097979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7:19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227761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02745A-2C4B-462A-A6FF-95E2A723EE10}" type="slidenum">
              <a:rPr kumimoji="0" lang="en-GB"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358454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10E155-47BD-4989-A4F2-012608A02D69}" type="slidenum">
              <a:rPr lang="en-US" smtClean="0"/>
              <a:t>19</a:t>
            </a:fld>
            <a:endParaRPr lang="en-US"/>
          </a:p>
        </p:txBody>
      </p:sp>
    </p:spTree>
    <p:extLst>
      <p:ext uri="{BB962C8B-B14F-4D97-AF65-F5344CB8AC3E}">
        <p14:creationId xmlns:p14="http://schemas.microsoft.com/office/powerpoint/2010/main" val="720051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10/8/2017 7:19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05195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 and VB are coming for Core</a:t>
            </a:r>
          </a:p>
        </p:txBody>
      </p:sp>
      <p:sp>
        <p:nvSpPr>
          <p:cNvPr id="4" name="Slide Number Placeholder 3"/>
          <p:cNvSpPr>
            <a:spLocks noGrp="1"/>
          </p:cNvSpPr>
          <p:nvPr>
            <p:ph type="sldNum" sz="quarter" idx="10"/>
          </p:nvPr>
        </p:nvSpPr>
        <p:spPr/>
        <p:txBody>
          <a:bodyPr/>
          <a:lstStyle/>
          <a:p>
            <a:fld id="{3E10E155-47BD-4989-A4F2-012608A02D69}" type="slidenum">
              <a:rPr lang="en-US" smtClean="0"/>
              <a:t>20</a:t>
            </a:fld>
            <a:endParaRPr lang="en-US"/>
          </a:p>
        </p:txBody>
      </p:sp>
    </p:spTree>
    <p:extLst>
      <p:ext uri="{BB962C8B-B14F-4D97-AF65-F5344CB8AC3E}">
        <p14:creationId xmlns:p14="http://schemas.microsoft.com/office/powerpoint/2010/main" val="871496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10/8/2017 7:19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247694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10/8/2017 7:19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2152115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the following:</a:t>
            </a:r>
          </a:p>
          <a:p>
            <a:endParaRPr lang="en-US" dirty="0"/>
          </a:p>
          <a:p>
            <a:pPr marL="171450" indent="-171450">
              <a:buFontTx/>
              <a:buChar char="-"/>
            </a:pPr>
            <a:r>
              <a:rPr lang="en-US" baseline="0" dirty="0" err="1"/>
              <a:t>Microsoft.NET.SDK</a:t>
            </a:r>
            <a:r>
              <a:rPr lang="en-US" baseline="0" dirty="0"/>
              <a:t> pulls in a set of default settings, such as including *.</a:t>
            </a:r>
            <a:r>
              <a:rPr lang="en-US" baseline="0" dirty="0" err="1"/>
              <a:t>cs</a:t>
            </a:r>
            <a:r>
              <a:rPr lang="en-US" baseline="0" dirty="0"/>
              <a:t> files in the project, and appropriate reference assemblies</a:t>
            </a:r>
          </a:p>
          <a:p>
            <a:pPr marL="171450" indent="-171450">
              <a:buFontTx/>
              <a:buChar char="-"/>
            </a:pPr>
            <a:r>
              <a:rPr lang="en-US" baseline="0" dirty="0"/>
              <a:t>Exe produces an EXE build. Libraries are the default</a:t>
            </a:r>
          </a:p>
          <a:p>
            <a:pPr marL="171450" indent="-171450">
              <a:buFontTx/>
              <a:buChar char="-"/>
            </a:pPr>
            <a:r>
              <a:rPr lang="en-US" baseline="0" dirty="0"/>
              <a:t>netcoreapp2.0 is the target framework, so defines the set of reference assemblies you get</a:t>
            </a:r>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10/8/2017 7:19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9910635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the following:</a:t>
            </a:r>
          </a:p>
          <a:p>
            <a:endParaRPr lang="en-US" dirty="0"/>
          </a:p>
          <a:p>
            <a:pPr marL="171450" indent="-171450">
              <a:buFontTx/>
              <a:buChar char="-"/>
            </a:pPr>
            <a:r>
              <a:rPr lang="en-US" baseline="0" dirty="0" err="1"/>
              <a:t>Microsoft.NET.SDK.Web</a:t>
            </a:r>
            <a:r>
              <a:rPr lang="en-US" baseline="0" dirty="0"/>
              <a:t> pulls in a set of default settings, including referencing </a:t>
            </a:r>
            <a:r>
              <a:rPr lang="en-US" baseline="0" dirty="0" err="1"/>
              <a:t>Microsoft.Net.SDK</a:t>
            </a:r>
            <a:r>
              <a:rPr lang="en-US" baseline="0" dirty="0"/>
              <a:t> under the hood</a:t>
            </a:r>
          </a:p>
          <a:p>
            <a:pPr marL="171450" indent="-171450">
              <a:buFontTx/>
              <a:buChar char="-"/>
            </a:pPr>
            <a:r>
              <a:rPr lang="en-US" baseline="0" dirty="0"/>
              <a:t>Demonstrates </a:t>
            </a:r>
            <a:r>
              <a:rPr lang="en-US" baseline="0" dirty="0" err="1"/>
              <a:t>PackageReference</a:t>
            </a:r>
            <a:r>
              <a:rPr lang="en-US" baseline="0" dirty="0"/>
              <a:t> syntax, the new way to reference </a:t>
            </a:r>
            <a:r>
              <a:rPr lang="en-US" baseline="0" dirty="0" err="1"/>
              <a:t>NuGet</a:t>
            </a:r>
            <a:r>
              <a:rPr lang="en-US" baseline="0" dirty="0"/>
              <a:t> packages. ASP.NET remains in NuGet.</a:t>
            </a:r>
          </a:p>
          <a:p>
            <a:pPr marL="171450" indent="-171450">
              <a:buFontTx/>
              <a:buChar char="-"/>
            </a:pPr>
            <a:r>
              <a:rPr lang="en-US" baseline="0" dirty="0"/>
              <a:t>Uses new </a:t>
            </a:r>
            <a:r>
              <a:rPr lang="en-US" baseline="0" dirty="0" err="1"/>
              <a:t>AspNetCore.All</a:t>
            </a:r>
            <a:r>
              <a:rPr lang="en-US" baseline="0" dirty="0"/>
              <a:t> </a:t>
            </a:r>
            <a:r>
              <a:rPr lang="en-US" baseline="0" dirty="0" err="1"/>
              <a:t>metapackage</a:t>
            </a:r>
            <a:endParaRPr lang="en-US" baseline="0"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10/8/2017 7:19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7286805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10/8/2017 7:19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1304394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7:19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501825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7:19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8717854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10/8/2017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40647585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10/8/2017 7:19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115984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10/8/2017 7:19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911257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10/8/2017 7:19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1275569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Get the bits</a:t>
            </a:r>
          </a:p>
          <a:p>
            <a:r>
              <a:rPr lang="en-US" dirty="0"/>
              <a:t>Show https://dot.net/core </a:t>
            </a:r>
          </a:p>
          <a:p>
            <a:r>
              <a:rPr lang="en-US" dirty="0"/>
              <a:t>Show https://visualstudio.com</a:t>
            </a:r>
          </a:p>
          <a:p>
            <a:endParaRPr lang="en-US" dirty="0"/>
          </a:p>
          <a:p>
            <a:r>
              <a:rPr lang="en-US" dirty="0"/>
              <a:t>// New</a:t>
            </a:r>
          </a:p>
          <a:p>
            <a:r>
              <a:rPr lang="en-US" dirty="0" err="1"/>
              <a:t>dotnet</a:t>
            </a:r>
            <a:r>
              <a:rPr lang="en-US" dirty="0"/>
              <a:t> --version</a:t>
            </a:r>
          </a:p>
          <a:p>
            <a:r>
              <a:rPr lang="en-US" dirty="0" err="1"/>
              <a:t>dotnet</a:t>
            </a:r>
            <a:r>
              <a:rPr lang="en-US" dirty="0"/>
              <a:t> new -h</a:t>
            </a:r>
          </a:p>
          <a:p>
            <a:r>
              <a:rPr lang="en-US" dirty="0" err="1"/>
              <a:t>dotnet</a:t>
            </a:r>
            <a:r>
              <a:rPr lang="en-US" dirty="0"/>
              <a:t> new console -o </a:t>
            </a:r>
            <a:r>
              <a:rPr lang="en-US" dirty="0" err="1"/>
              <a:t>myapp</a:t>
            </a:r>
            <a:endParaRPr lang="en-US" dirty="0"/>
          </a:p>
          <a:p>
            <a:r>
              <a:rPr lang="en-US" dirty="0"/>
              <a:t>cd </a:t>
            </a:r>
            <a:r>
              <a:rPr lang="en-US" dirty="0" err="1"/>
              <a:t>myapp</a:t>
            </a:r>
            <a:endParaRPr lang="en-US" dirty="0"/>
          </a:p>
          <a:p>
            <a:r>
              <a:rPr lang="en-US" dirty="0"/>
              <a:t>code .</a:t>
            </a:r>
          </a:p>
          <a:p>
            <a:r>
              <a:rPr lang="en-US" dirty="0"/>
              <a:t>Discuss .</a:t>
            </a:r>
            <a:r>
              <a:rPr lang="en-US" dirty="0" err="1"/>
              <a:t>csproj</a:t>
            </a:r>
            <a:r>
              <a:rPr lang="en-US" dirty="0"/>
              <a:t>, </a:t>
            </a:r>
            <a:r>
              <a:rPr lang="en-US" dirty="0" err="1"/>
              <a:t>Program.cs</a:t>
            </a:r>
            <a:endParaRPr lang="en-US" dirty="0"/>
          </a:p>
          <a:p>
            <a:r>
              <a:rPr lang="en-US" dirty="0" err="1"/>
              <a:t>dotnet</a:t>
            </a:r>
            <a:r>
              <a:rPr lang="en-US" dirty="0"/>
              <a:t> run</a:t>
            </a:r>
          </a:p>
          <a:p>
            <a:r>
              <a:rPr lang="en-US" dirty="0" err="1"/>
              <a:t>dotnet</a:t>
            </a:r>
            <a:r>
              <a:rPr lang="en-US" dirty="0"/>
              <a:t> build</a:t>
            </a:r>
          </a:p>
          <a:p>
            <a:r>
              <a:rPr lang="en-US" dirty="0" err="1"/>
              <a:t>dotnet</a:t>
            </a:r>
            <a:r>
              <a:rPr lang="en-US" dirty="0"/>
              <a:t> bin\debug\netcoreapp2.0\myapp.dll</a:t>
            </a:r>
          </a:p>
          <a:p>
            <a:endParaRPr lang="en-US" dirty="0"/>
          </a:p>
          <a:p>
            <a:r>
              <a:rPr lang="en-US" dirty="0"/>
              <a:t>// Add</a:t>
            </a:r>
          </a:p>
          <a:p>
            <a:r>
              <a:rPr lang="en-US" dirty="0" err="1"/>
              <a:t>dotnet</a:t>
            </a:r>
            <a:r>
              <a:rPr lang="en-US" dirty="0"/>
              <a:t> add package </a:t>
            </a:r>
            <a:r>
              <a:rPr lang="en-US" dirty="0" err="1"/>
              <a:t>Newtonsoft.Json</a:t>
            </a:r>
            <a:endParaRPr lang="en-US" dirty="0"/>
          </a:p>
          <a:p>
            <a:r>
              <a:rPr lang="en-US" dirty="0" err="1"/>
              <a:t>dotnet</a:t>
            </a:r>
            <a:r>
              <a:rPr lang="en-US" dirty="0"/>
              <a:t> restore</a:t>
            </a:r>
          </a:p>
          <a:p>
            <a:r>
              <a:rPr lang="en-US" dirty="0"/>
              <a:t>Show .</a:t>
            </a:r>
            <a:r>
              <a:rPr lang="en-US" dirty="0" err="1"/>
              <a:t>nuget</a:t>
            </a:r>
            <a:r>
              <a:rPr lang="en-US" dirty="0"/>
              <a:t> folder and /program files/</a:t>
            </a:r>
            <a:r>
              <a:rPr lang="en-US" dirty="0" err="1"/>
              <a:t>dotnet</a:t>
            </a:r>
            <a:r>
              <a:rPr lang="en-US" dirty="0"/>
              <a:t>/</a:t>
            </a:r>
            <a:r>
              <a:rPr lang="en-US" dirty="0" err="1"/>
              <a:t>sdk</a:t>
            </a:r>
            <a:r>
              <a:rPr lang="en-US" dirty="0"/>
              <a:t>/</a:t>
            </a:r>
            <a:r>
              <a:rPr lang="en-US" dirty="0" err="1"/>
              <a:t>NuGetFallbackFolder</a:t>
            </a:r>
            <a:endParaRPr lang="en-US" dirty="0"/>
          </a:p>
          <a:p>
            <a:endParaRPr lang="en-US" dirty="0"/>
          </a:p>
          <a:p>
            <a:r>
              <a:rPr lang="en-US" dirty="0"/>
              <a:t>// Publish</a:t>
            </a:r>
          </a:p>
          <a:p>
            <a:r>
              <a:rPr lang="en-US" dirty="0" err="1"/>
              <a:t>dotnet</a:t>
            </a:r>
            <a:r>
              <a:rPr lang="en-US" dirty="0"/>
              <a:t> publish</a:t>
            </a:r>
          </a:p>
          <a:p>
            <a:r>
              <a:rPr lang="en-US" dirty="0" err="1"/>
              <a:t>dotnet</a:t>
            </a:r>
            <a:r>
              <a:rPr lang="en-US" dirty="0"/>
              <a:t> &lt;published app&gt;</a:t>
            </a:r>
          </a:p>
          <a:p>
            <a:endParaRPr lang="en-US" dirty="0"/>
          </a:p>
          <a:p>
            <a:r>
              <a:rPr lang="en-US"/>
              <a:t>// VS</a:t>
            </a:r>
            <a:endParaRPr lang="en-US" dirty="0"/>
          </a:p>
          <a:p>
            <a:r>
              <a:rPr lang="en-US" dirty="0"/>
              <a:t>Create new console app in Visual Studio</a:t>
            </a:r>
          </a:p>
          <a:p>
            <a:r>
              <a:rPr lang="en-US" dirty="0"/>
              <a:t>Right click -&gt; Manage NuGet packages</a:t>
            </a:r>
          </a:p>
          <a:p>
            <a:r>
              <a:rPr lang="en-US" dirty="0"/>
              <a:t>Right click -&gt; Publish</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10/8/2017 7:23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5554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Show web browser, console</a:t>
            </a:r>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7:19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245594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Aft>
                <a:spcPts val="600"/>
              </a:spcAft>
            </a:pPr>
            <a:r>
              <a:rPr lang="en-US" sz="900" dirty="0">
                <a:gradFill>
                  <a:gsLst>
                    <a:gs pos="2917">
                      <a:schemeClr val="tx1"/>
                    </a:gs>
                    <a:gs pos="30000">
                      <a:schemeClr val="tx1"/>
                    </a:gs>
                  </a:gsLst>
                  <a:lin ang="5400000" scaled="0"/>
                </a:gradFill>
              </a:rPr>
              <a:t>If you’re on Windows, we recommend Visual Studio</a:t>
            </a:r>
          </a:p>
          <a:p>
            <a:pPr>
              <a:lnSpc>
                <a:spcPct val="90000"/>
              </a:lnSpc>
              <a:spcAft>
                <a:spcPts val="600"/>
              </a:spcAft>
            </a:pPr>
            <a:r>
              <a:rPr lang="en-US" sz="900" dirty="0">
                <a:gradFill>
                  <a:gsLst>
                    <a:gs pos="2917">
                      <a:schemeClr val="tx1"/>
                    </a:gs>
                    <a:gs pos="30000">
                      <a:schemeClr val="tx1"/>
                    </a:gs>
                  </a:gsLst>
                  <a:lin ang="5400000" scaled="0"/>
                </a:gradFill>
              </a:rPr>
              <a:t>If you’re on Mac, we recommend Visual Studio for Mac</a:t>
            </a:r>
          </a:p>
          <a:p>
            <a:pPr>
              <a:lnSpc>
                <a:spcPct val="90000"/>
              </a:lnSpc>
              <a:spcAft>
                <a:spcPts val="600"/>
              </a:spcAft>
            </a:pPr>
            <a:r>
              <a:rPr lang="en-US" sz="900" dirty="0">
                <a:gradFill>
                  <a:gsLst>
                    <a:gs pos="2917">
                      <a:schemeClr val="tx1"/>
                    </a:gs>
                    <a:gs pos="30000">
                      <a:schemeClr val="tx1"/>
                    </a:gs>
                  </a:gsLst>
                  <a:lin ang="5400000" scaled="0"/>
                </a:gradFill>
              </a:rPr>
              <a:t>If you prefer a lightweight editor, we recommend Visual Studio Code</a:t>
            </a:r>
          </a:p>
          <a:p>
            <a:pPr>
              <a:lnSpc>
                <a:spcPct val="90000"/>
              </a:lnSpc>
              <a:spcAft>
                <a:spcPts val="600"/>
              </a:spcAft>
            </a:pPr>
            <a:endParaRPr lang="en-US" sz="900" dirty="0">
              <a:gradFill>
                <a:gsLst>
                  <a:gs pos="2917">
                    <a:schemeClr val="tx1"/>
                  </a:gs>
                  <a:gs pos="30000">
                    <a:schemeClr val="tx1"/>
                  </a:gs>
                </a:gsLst>
                <a:lin ang="5400000" scaled="0"/>
              </a:gradFill>
            </a:endParaRPr>
          </a:p>
          <a:p>
            <a:pPr>
              <a:lnSpc>
                <a:spcPct val="90000"/>
              </a:lnSpc>
              <a:spcAft>
                <a:spcPts val="600"/>
              </a:spcAft>
            </a:pPr>
            <a:r>
              <a:rPr lang="en-US" sz="900" dirty="0">
                <a:gradFill>
                  <a:gsLst>
                    <a:gs pos="2917">
                      <a:schemeClr val="tx1"/>
                    </a:gs>
                    <a:gs pos="30000">
                      <a:schemeClr val="tx1"/>
                    </a:gs>
                  </a:gsLst>
                  <a:lin ang="5400000" scaled="0"/>
                </a:gradFill>
              </a:rPr>
              <a:t>If you want to use another text editor, all you need is the .NET Core SDK which includes a CLI</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7:19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034715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10/8/2017 7:19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17638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7:19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227166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10/8/2017 7:19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54138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7:19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948030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1.emf"/><Relationship Id="rId7" Type="http://schemas.openxmlformats.org/officeDocument/2006/relationships/image" Target="../media/image15.png"/><Relationship Id="rId2" Type="http://schemas.openxmlformats.org/officeDocument/2006/relationships/image" Target="../media/image8.emf"/><Relationship Id="rId1" Type="http://schemas.openxmlformats.org/officeDocument/2006/relationships/slideMaster" Target="../slideMasters/slideMaster3.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8" name="Picture 7"/>
          <p:cNvPicPr>
            <a:picLocks noChangeAspect="1"/>
          </p:cNvPicPr>
          <p:nvPr userDrawn="1"/>
        </p:nvPicPr>
        <p:blipFill rotWithShape="1">
          <a:blip r:embed="rId3" cstate="hqprint">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7"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10698414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95045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Option 1">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3" y="1645920"/>
            <a:ext cx="6400736" cy="1828800"/>
          </a:xfrm>
          <a:noFill/>
        </p:spPr>
        <p:txBody>
          <a:bodyPr lIns="146304" tIns="91440" rIns="146304" bIns="91440" anchor="t" anchorCtr="0"/>
          <a:lstStyle>
            <a:lvl1pPr>
              <a:defRPr sz="5399" spc="-100" baseline="0">
                <a:gradFill>
                  <a:gsLst>
                    <a:gs pos="76852">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p:spPr>
        <p:txBody>
          <a:bodyPr tIns="109728" bIns="109728">
            <a:noAutofit/>
          </a:bodyPr>
          <a:lstStyle>
            <a:lvl1pPr marL="0" indent="0">
              <a:spcBef>
                <a:spcPts val="0"/>
              </a:spcBef>
              <a:buNone/>
              <a:defRPr sz="3199">
                <a:gradFill>
                  <a:gsLst>
                    <a:gs pos="76852">
                      <a:schemeClr val="tx1"/>
                    </a:gs>
                    <a:gs pos="57576">
                      <a:schemeClr val="tx1"/>
                    </a:gs>
                  </a:gsLst>
                  <a:lin ang="5400000" scaled="0"/>
                </a:gradFill>
              </a:defRPr>
            </a:lvl1pPr>
          </a:lstStyle>
          <a:p>
            <a:pPr lvl="0"/>
            <a:r>
              <a:rPr lang="en-US" dirty="0"/>
              <a:t>Speaker Name</a:t>
            </a:r>
          </a:p>
        </p:txBody>
      </p:sp>
      <p:pic>
        <p:nvPicPr>
          <p:cNvPr id="13" name="Picture 12"/>
          <p:cNvPicPr>
            <a:picLocks noChangeAspect="1"/>
          </p:cNvPicPr>
          <p:nvPr userDrawn="1"/>
        </p:nvPicPr>
        <p:blipFill>
          <a:blip r:embed="rId2"/>
          <a:stretch>
            <a:fillRect/>
          </a:stretch>
        </p:blipFill>
        <p:spPr>
          <a:xfrm>
            <a:off x="7041188" y="1942799"/>
            <a:ext cx="5237730" cy="4569444"/>
          </a:xfrm>
          <a:prstGeom prst="rect">
            <a:avLst/>
          </a:prstGeom>
        </p:spPr>
      </p:pic>
      <p:grpSp>
        <p:nvGrpSpPr>
          <p:cNvPr id="8" name="Group 7"/>
          <p:cNvGrpSpPr>
            <a:grpSpLocks noChangeAspect="1"/>
          </p:cNvGrpSpPr>
          <p:nvPr userDrawn="1"/>
        </p:nvGrpSpPr>
        <p:grpSpPr bwMode="gray">
          <a:xfrm>
            <a:off x="457201" y="6154122"/>
            <a:ext cx="1681413" cy="360979"/>
            <a:chOff x="457200" y="1643393"/>
            <a:chExt cx="4492753" cy="964540"/>
          </a:xfrm>
        </p:grpSpPr>
        <p:pic>
          <p:nvPicPr>
            <p:cNvPr id="12" name="Picture 11"/>
            <p:cNvPicPr>
              <a:picLocks noChangeAspect="1"/>
            </p:cNvPicPr>
            <p:nvPr/>
          </p:nvPicPr>
          <p:blipFill>
            <a:blip r:embed="rId3"/>
            <a:stretch>
              <a:fillRect/>
            </a:stretch>
          </p:blipFill>
          <p:spPr bwMode="gray">
            <a:xfrm>
              <a:off x="457200" y="1643393"/>
              <a:ext cx="964540" cy="964540"/>
            </a:xfrm>
            <a:prstGeom prst="rect">
              <a:avLst/>
            </a:prstGeom>
          </p:spPr>
        </p:pic>
        <p:sp>
          <p:nvSpPr>
            <p:cNvPr id="14"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2226293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Option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3" y="1645920"/>
            <a:ext cx="6400736" cy="1828800"/>
          </a:xfrm>
          <a:noFill/>
        </p:spPr>
        <p:txBody>
          <a:bodyPr lIns="146304" tIns="91440" rIns="146304" bIns="91440" anchor="t" anchorCtr="0"/>
          <a:lstStyle>
            <a:lvl1pPr>
              <a:defRPr sz="5399" spc="-100" baseline="0">
                <a:gradFill>
                  <a:gsLst>
                    <a:gs pos="76852">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p:spPr>
        <p:txBody>
          <a:bodyPr tIns="109728" bIns="109728">
            <a:noAutofit/>
          </a:bodyPr>
          <a:lstStyle>
            <a:lvl1pPr marL="0" indent="0">
              <a:spcBef>
                <a:spcPts val="0"/>
              </a:spcBef>
              <a:buNone/>
              <a:defRPr sz="3199">
                <a:gradFill>
                  <a:gsLst>
                    <a:gs pos="76852">
                      <a:schemeClr val="tx1"/>
                    </a:gs>
                    <a:gs pos="57576">
                      <a:schemeClr val="tx1"/>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201" y="6154122"/>
            <a:ext cx="1681413" cy="360979"/>
            <a:chOff x="457200" y="1643393"/>
            <a:chExt cx="4492753" cy="964540"/>
          </a:xfrm>
        </p:grpSpPr>
        <p:pic>
          <p:nvPicPr>
            <p:cNvPr id="10" name="Picture 9"/>
            <p:cNvPicPr>
              <a:picLocks noChangeAspect="1"/>
            </p:cNvPicPr>
            <p:nvPr/>
          </p:nvPicPr>
          <p:blipFill>
            <a:blip r:embed="rId2"/>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p>
          </p:txBody>
        </p:sp>
      </p:grpSp>
      <p:pic>
        <p:nvPicPr>
          <p:cNvPr id="12" name="Picture 11"/>
          <p:cNvPicPr>
            <a:picLocks noChangeAspect="1"/>
          </p:cNvPicPr>
          <p:nvPr userDrawn="1"/>
        </p:nvPicPr>
        <p:blipFill>
          <a:blip r:embed="rId3"/>
          <a:stretch>
            <a:fillRect/>
          </a:stretch>
        </p:blipFill>
        <p:spPr>
          <a:xfrm>
            <a:off x="7139240" y="1942799"/>
            <a:ext cx="5117100" cy="4572000"/>
          </a:xfrm>
          <a:prstGeom prst="rect">
            <a:avLst/>
          </a:prstGeom>
        </p:spPr>
      </p:pic>
    </p:spTree>
    <p:extLst>
      <p:ext uri="{BB962C8B-B14F-4D97-AF65-F5344CB8AC3E}">
        <p14:creationId xmlns:p14="http://schemas.microsoft.com/office/powerpoint/2010/main" val="27025507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Option 3">
    <p:spTree>
      <p:nvGrpSpPr>
        <p:cNvPr id="1" name=""/>
        <p:cNvGrpSpPr/>
        <p:nvPr/>
      </p:nvGrpSpPr>
      <p:grpSpPr>
        <a:xfrm>
          <a:off x="0" y="0"/>
          <a:ext cx="0" cy="0"/>
          <a:chOff x="0" y="0"/>
          <a:chExt cx="0" cy="0"/>
        </a:xfrm>
      </p:grpSpPr>
      <p:sp>
        <p:nvSpPr>
          <p:cNvPr id="4" name="Rectangle 3"/>
          <p:cNvSpPr/>
          <p:nvPr userDrawn="1"/>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8"/>
            <a:ext cx="6399213" cy="1830388"/>
          </a:xfrm>
          <a:noFill/>
        </p:spPr>
        <p:txBody>
          <a:bodyPr lIns="146304" tIns="109728" rIns="146304" bIns="109728">
            <a:noAutofit/>
          </a:bodyPr>
          <a:lstStyle>
            <a:lvl1pPr marL="0" indent="0">
              <a:spcBef>
                <a:spcPts val="0"/>
              </a:spcBef>
              <a:buNone/>
              <a:defRPr sz="319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6401051" cy="1828800"/>
          </a:xfrm>
          <a:noFill/>
        </p:spPr>
        <p:txBody>
          <a:bodyPr lIns="146304" tIns="91440" rIns="146304" bIns="91440" anchor="t" anchorCtr="0"/>
          <a:lstStyle>
            <a:lvl1pPr>
              <a:defRPr sz="5399"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9" y="6154122"/>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sz="1800"/>
            </a:p>
          </p:txBody>
        </p:sp>
      </p:grpSp>
      <p:pic>
        <p:nvPicPr>
          <p:cNvPr id="2" name="Picture 1"/>
          <p:cNvPicPr>
            <a:picLocks noChangeAspect="1"/>
          </p:cNvPicPr>
          <p:nvPr userDrawn="1"/>
        </p:nvPicPr>
        <p:blipFill>
          <a:blip r:embed="rId3"/>
          <a:stretch>
            <a:fillRect/>
          </a:stretch>
        </p:blipFill>
        <p:spPr>
          <a:xfrm>
            <a:off x="8118861" y="2282575"/>
            <a:ext cx="4003902" cy="3474721"/>
          </a:xfrm>
          <a:prstGeom prst="rect">
            <a:avLst/>
          </a:prstGeom>
        </p:spPr>
      </p:pic>
    </p:spTree>
    <p:extLst>
      <p:ext uri="{BB962C8B-B14F-4D97-AF65-F5344CB8AC3E}">
        <p14:creationId xmlns:p14="http://schemas.microsoft.com/office/powerpoint/2010/main" val="2630348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Option 4">
    <p:spTree>
      <p:nvGrpSpPr>
        <p:cNvPr id="1" name=""/>
        <p:cNvGrpSpPr/>
        <p:nvPr/>
      </p:nvGrpSpPr>
      <p:grpSpPr>
        <a:xfrm>
          <a:off x="0" y="0"/>
          <a:ext cx="0" cy="0"/>
          <a:chOff x="0" y="0"/>
          <a:chExt cx="0" cy="0"/>
        </a:xfrm>
      </p:grpSpPr>
      <p:sp>
        <p:nvSpPr>
          <p:cNvPr id="4" name="Rectangle 3"/>
          <p:cNvSpPr/>
          <p:nvPr userDrawn="1"/>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8"/>
            <a:ext cx="6399213" cy="1830388"/>
          </a:xfrm>
          <a:noFill/>
        </p:spPr>
        <p:txBody>
          <a:bodyPr lIns="146304" tIns="109728" rIns="146304" bIns="109728">
            <a:noAutofit/>
          </a:bodyPr>
          <a:lstStyle>
            <a:lvl1pPr marL="0" indent="0">
              <a:spcBef>
                <a:spcPts val="0"/>
              </a:spcBef>
              <a:buNone/>
              <a:defRPr sz="319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6401051" cy="1828800"/>
          </a:xfrm>
          <a:noFill/>
        </p:spPr>
        <p:txBody>
          <a:bodyPr lIns="146304" tIns="91440" rIns="146304" bIns="91440" anchor="t" anchorCtr="0"/>
          <a:lstStyle>
            <a:lvl1pPr>
              <a:defRPr sz="5399"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9" y="6154122"/>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sz="1800"/>
            </a:p>
          </p:txBody>
        </p:sp>
      </p:grpSp>
      <p:pic>
        <p:nvPicPr>
          <p:cNvPr id="11" name="Picture 10"/>
          <p:cNvPicPr>
            <a:picLocks noChangeAspect="1"/>
          </p:cNvPicPr>
          <p:nvPr userDrawn="1"/>
        </p:nvPicPr>
        <p:blipFill>
          <a:blip r:embed="rId3"/>
          <a:stretch>
            <a:fillRect/>
          </a:stretch>
        </p:blipFill>
        <p:spPr>
          <a:xfrm>
            <a:off x="8714770" y="4649391"/>
            <a:ext cx="548617" cy="2071503"/>
          </a:xfrm>
          <a:prstGeom prst="rect">
            <a:avLst/>
          </a:prstGeom>
        </p:spPr>
      </p:pic>
      <p:pic>
        <p:nvPicPr>
          <p:cNvPr id="13" name="Picture 12"/>
          <p:cNvPicPr>
            <a:picLocks noChangeAspect="1"/>
          </p:cNvPicPr>
          <p:nvPr userDrawn="1"/>
        </p:nvPicPr>
        <p:blipFill>
          <a:blip r:embed="rId4"/>
          <a:stretch>
            <a:fillRect/>
          </a:stretch>
        </p:blipFill>
        <p:spPr>
          <a:xfrm>
            <a:off x="10875009" y="4649389"/>
            <a:ext cx="534582" cy="2071504"/>
          </a:xfrm>
          <a:prstGeom prst="rect">
            <a:avLst/>
          </a:prstGeom>
        </p:spPr>
      </p:pic>
      <p:grpSp>
        <p:nvGrpSpPr>
          <p:cNvPr id="14" name="Group 4"/>
          <p:cNvGrpSpPr>
            <a:grpSpLocks noChangeAspect="1"/>
          </p:cNvGrpSpPr>
          <p:nvPr userDrawn="1"/>
        </p:nvGrpSpPr>
        <p:grpSpPr bwMode="auto">
          <a:xfrm>
            <a:off x="9796354" y="4721796"/>
            <a:ext cx="544513" cy="2081212"/>
            <a:chOff x="4526" y="2929"/>
            <a:chExt cx="343" cy="1311"/>
          </a:xfrm>
        </p:grpSpPr>
        <p:sp>
          <p:nvSpPr>
            <p:cNvPr id="15" name="AutoShape 3"/>
            <p:cNvSpPr>
              <a:spLocks noChangeAspect="1" noChangeArrowheads="1" noTextEdit="1"/>
            </p:cNvSpPr>
            <p:nvPr/>
          </p:nvSpPr>
          <p:spPr bwMode="auto">
            <a:xfrm>
              <a:off x="4526" y="2929"/>
              <a:ext cx="343" cy="1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6" name="Oval 5"/>
            <p:cNvSpPr>
              <a:spLocks noChangeArrowheads="1"/>
            </p:cNvSpPr>
            <p:nvPr/>
          </p:nvSpPr>
          <p:spPr bwMode="auto">
            <a:xfrm>
              <a:off x="4544" y="3016"/>
              <a:ext cx="290" cy="2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7" name="Rectangle 6"/>
            <p:cNvSpPr>
              <a:spLocks noChangeArrowheads="1"/>
            </p:cNvSpPr>
            <p:nvPr/>
          </p:nvSpPr>
          <p:spPr bwMode="auto">
            <a:xfrm>
              <a:off x="4583" y="3356"/>
              <a:ext cx="212" cy="246"/>
            </a:xfrm>
            <a:prstGeom prst="rect">
              <a:avLst/>
            </a:prstGeom>
            <a:solidFill>
              <a:srgbClr val="AC8E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8" name="Freeform 7"/>
            <p:cNvSpPr>
              <a:spLocks/>
            </p:cNvSpPr>
            <p:nvPr/>
          </p:nvSpPr>
          <p:spPr bwMode="auto">
            <a:xfrm>
              <a:off x="4593" y="3207"/>
              <a:ext cx="194" cy="40"/>
            </a:xfrm>
            <a:custGeom>
              <a:avLst/>
              <a:gdLst>
                <a:gd name="T0" fmla="*/ 0 w 95"/>
                <a:gd name="T1" fmla="*/ 15 h 20"/>
                <a:gd name="T2" fmla="*/ 5 w 95"/>
                <a:gd name="T3" fmla="*/ 20 h 20"/>
                <a:gd name="T4" fmla="*/ 90 w 95"/>
                <a:gd name="T5" fmla="*/ 20 h 20"/>
                <a:gd name="T6" fmla="*/ 95 w 95"/>
                <a:gd name="T7" fmla="*/ 15 h 20"/>
                <a:gd name="T8" fmla="*/ 95 w 95"/>
                <a:gd name="T9" fmla="*/ 5 h 20"/>
                <a:gd name="T10" fmla="*/ 90 w 95"/>
                <a:gd name="T11" fmla="*/ 0 h 20"/>
                <a:gd name="T12" fmla="*/ 5 w 95"/>
                <a:gd name="T13" fmla="*/ 0 h 20"/>
                <a:gd name="T14" fmla="*/ 0 w 95"/>
                <a:gd name="T15" fmla="*/ 5 h 20"/>
                <a:gd name="T16" fmla="*/ 0 w 95"/>
                <a:gd name="T17"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20">
                  <a:moveTo>
                    <a:pt x="0" y="15"/>
                  </a:moveTo>
                  <a:cubicBezTo>
                    <a:pt x="0" y="18"/>
                    <a:pt x="2" y="20"/>
                    <a:pt x="5" y="20"/>
                  </a:cubicBezTo>
                  <a:cubicBezTo>
                    <a:pt x="90" y="20"/>
                    <a:pt x="90" y="20"/>
                    <a:pt x="90" y="20"/>
                  </a:cubicBezTo>
                  <a:cubicBezTo>
                    <a:pt x="92" y="20"/>
                    <a:pt x="95" y="18"/>
                    <a:pt x="95" y="15"/>
                  </a:cubicBezTo>
                  <a:cubicBezTo>
                    <a:pt x="95" y="5"/>
                    <a:pt x="95" y="5"/>
                    <a:pt x="95" y="5"/>
                  </a:cubicBezTo>
                  <a:cubicBezTo>
                    <a:pt x="95" y="2"/>
                    <a:pt x="92" y="0"/>
                    <a:pt x="90" y="0"/>
                  </a:cubicBezTo>
                  <a:cubicBezTo>
                    <a:pt x="5" y="0"/>
                    <a:pt x="5" y="0"/>
                    <a:pt x="5" y="0"/>
                  </a:cubicBezTo>
                  <a:cubicBezTo>
                    <a:pt x="2" y="0"/>
                    <a:pt x="0" y="2"/>
                    <a:pt x="0" y="5"/>
                  </a:cubicBezTo>
                  <a:lnTo>
                    <a:pt x="0" y="15"/>
                  </a:lnTo>
                  <a:close/>
                </a:path>
              </a:pathLst>
            </a:custGeom>
            <a:solidFill>
              <a:srgbClr val="9677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9" name="Freeform 8"/>
            <p:cNvSpPr>
              <a:spLocks/>
            </p:cNvSpPr>
            <p:nvPr/>
          </p:nvSpPr>
          <p:spPr bwMode="auto">
            <a:xfrm>
              <a:off x="4740" y="4176"/>
              <a:ext cx="127" cy="64"/>
            </a:xfrm>
            <a:custGeom>
              <a:avLst/>
              <a:gdLst>
                <a:gd name="T0" fmla="*/ 27 w 62"/>
                <a:gd name="T1" fmla="*/ 0 h 32"/>
                <a:gd name="T2" fmla="*/ 62 w 62"/>
                <a:gd name="T3" fmla="*/ 32 h 32"/>
                <a:gd name="T4" fmla="*/ 27 w 62"/>
                <a:gd name="T5" fmla="*/ 32 h 32"/>
                <a:gd name="T6" fmla="*/ 0 w 62"/>
                <a:gd name="T7" fmla="*/ 32 h 32"/>
                <a:gd name="T8" fmla="*/ 0 w 62"/>
                <a:gd name="T9" fmla="*/ 0 h 32"/>
                <a:gd name="T10" fmla="*/ 27 w 62"/>
                <a:gd name="T11" fmla="*/ 0 h 32"/>
              </a:gdLst>
              <a:ahLst/>
              <a:cxnLst>
                <a:cxn ang="0">
                  <a:pos x="T0" y="T1"/>
                </a:cxn>
                <a:cxn ang="0">
                  <a:pos x="T2" y="T3"/>
                </a:cxn>
                <a:cxn ang="0">
                  <a:pos x="T4" y="T5"/>
                </a:cxn>
                <a:cxn ang="0">
                  <a:pos x="T6" y="T7"/>
                </a:cxn>
                <a:cxn ang="0">
                  <a:pos x="T8" y="T9"/>
                </a:cxn>
                <a:cxn ang="0">
                  <a:pos x="T10" y="T11"/>
                </a:cxn>
              </a:cxnLst>
              <a:rect l="0" t="0" r="r" b="b"/>
              <a:pathLst>
                <a:path w="62" h="32">
                  <a:moveTo>
                    <a:pt x="27" y="0"/>
                  </a:moveTo>
                  <a:cubicBezTo>
                    <a:pt x="46" y="0"/>
                    <a:pt x="61" y="14"/>
                    <a:pt x="62" y="32"/>
                  </a:cubicBezTo>
                  <a:cubicBezTo>
                    <a:pt x="27" y="32"/>
                    <a:pt x="27" y="32"/>
                    <a:pt x="27" y="32"/>
                  </a:cubicBezTo>
                  <a:cubicBezTo>
                    <a:pt x="0" y="32"/>
                    <a:pt x="0" y="32"/>
                    <a:pt x="0" y="32"/>
                  </a:cubicBezTo>
                  <a:cubicBezTo>
                    <a:pt x="0" y="0"/>
                    <a:pt x="0" y="0"/>
                    <a:pt x="0" y="0"/>
                  </a:cubicBezTo>
                  <a:lnTo>
                    <a:pt x="27" y="0"/>
                  </a:lnTo>
                  <a:close/>
                </a:path>
              </a:pathLst>
            </a:custGeom>
            <a:solidFill>
              <a:srgbClr val="B4A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0" name="Freeform 9"/>
            <p:cNvSpPr>
              <a:spLocks/>
            </p:cNvSpPr>
            <p:nvPr/>
          </p:nvSpPr>
          <p:spPr bwMode="auto">
            <a:xfrm>
              <a:off x="4583" y="3730"/>
              <a:ext cx="212" cy="194"/>
            </a:xfrm>
            <a:custGeom>
              <a:avLst/>
              <a:gdLst>
                <a:gd name="T0" fmla="*/ 0 w 212"/>
                <a:gd name="T1" fmla="*/ 0 h 194"/>
                <a:gd name="T2" fmla="*/ 212 w 212"/>
                <a:gd name="T3" fmla="*/ 0 h 194"/>
                <a:gd name="T4" fmla="*/ 212 w 212"/>
                <a:gd name="T5" fmla="*/ 194 h 194"/>
                <a:gd name="T6" fmla="*/ 157 w 212"/>
                <a:gd name="T7" fmla="*/ 194 h 194"/>
                <a:gd name="T8" fmla="*/ 157 w 212"/>
                <a:gd name="T9" fmla="*/ 69 h 194"/>
                <a:gd name="T10" fmla="*/ 55 w 212"/>
                <a:gd name="T11" fmla="*/ 69 h 194"/>
                <a:gd name="T12" fmla="*/ 55 w 212"/>
                <a:gd name="T13" fmla="*/ 194 h 194"/>
                <a:gd name="T14" fmla="*/ 2 w 212"/>
                <a:gd name="T15" fmla="*/ 194 h 194"/>
                <a:gd name="T16" fmla="*/ 0 w 212"/>
                <a:gd name="T17"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194">
                  <a:moveTo>
                    <a:pt x="0" y="0"/>
                  </a:moveTo>
                  <a:lnTo>
                    <a:pt x="212" y="0"/>
                  </a:lnTo>
                  <a:lnTo>
                    <a:pt x="212" y="194"/>
                  </a:lnTo>
                  <a:lnTo>
                    <a:pt x="157" y="194"/>
                  </a:lnTo>
                  <a:lnTo>
                    <a:pt x="157" y="69"/>
                  </a:lnTo>
                  <a:lnTo>
                    <a:pt x="55" y="69"/>
                  </a:lnTo>
                  <a:lnTo>
                    <a:pt x="55" y="194"/>
                  </a:lnTo>
                  <a:lnTo>
                    <a:pt x="2" y="194"/>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1" name="Freeform 10"/>
            <p:cNvSpPr>
              <a:spLocks/>
            </p:cNvSpPr>
            <p:nvPr/>
          </p:nvSpPr>
          <p:spPr bwMode="auto">
            <a:xfrm>
              <a:off x="4583" y="4176"/>
              <a:ext cx="129" cy="64"/>
            </a:xfrm>
            <a:custGeom>
              <a:avLst/>
              <a:gdLst>
                <a:gd name="T0" fmla="*/ 27 w 63"/>
                <a:gd name="T1" fmla="*/ 0 h 32"/>
                <a:gd name="T2" fmla="*/ 63 w 63"/>
                <a:gd name="T3" fmla="*/ 32 h 32"/>
                <a:gd name="T4" fmla="*/ 27 w 63"/>
                <a:gd name="T5" fmla="*/ 32 h 32"/>
                <a:gd name="T6" fmla="*/ 0 w 63"/>
                <a:gd name="T7" fmla="*/ 32 h 32"/>
                <a:gd name="T8" fmla="*/ 0 w 63"/>
                <a:gd name="T9" fmla="*/ 0 h 32"/>
                <a:gd name="T10" fmla="*/ 27 w 63"/>
                <a:gd name="T11" fmla="*/ 0 h 32"/>
              </a:gdLst>
              <a:ahLst/>
              <a:cxnLst>
                <a:cxn ang="0">
                  <a:pos x="T0" y="T1"/>
                </a:cxn>
                <a:cxn ang="0">
                  <a:pos x="T2" y="T3"/>
                </a:cxn>
                <a:cxn ang="0">
                  <a:pos x="T4" y="T5"/>
                </a:cxn>
                <a:cxn ang="0">
                  <a:pos x="T6" y="T7"/>
                </a:cxn>
                <a:cxn ang="0">
                  <a:pos x="T8" y="T9"/>
                </a:cxn>
                <a:cxn ang="0">
                  <a:pos x="T10" y="T11"/>
                </a:cxn>
              </a:cxnLst>
              <a:rect l="0" t="0" r="r" b="b"/>
              <a:pathLst>
                <a:path w="63" h="32">
                  <a:moveTo>
                    <a:pt x="27" y="0"/>
                  </a:moveTo>
                  <a:cubicBezTo>
                    <a:pt x="46" y="0"/>
                    <a:pt x="61" y="14"/>
                    <a:pt x="63" y="32"/>
                  </a:cubicBezTo>
                  <a:cubicBezTo>
                    <a:pt x="27" y="32"/>
                    <a:pt x="27" y="32"/>
                    <a:pt x="27" y="32"/>
                  </a:cubicBezTo>
                  <a:cubicBezTo>
                    <a:pt x="0" y="32"/>
                    <a:pt x="0" y="32"/>
                    <a:pt x="0" y="32"/>
                  </a:cubicBezTo>
                  <a:cubicBezTo>
                    <a:pt x="0" y="0"/>
                    <a:pt x="0" y="0"/>
                    <a:pt x="0" y="0"/>
                  </a:cubicBezTo>
                  <a:lnTo>
                    <a:pt x="27" y="0"/>
                  </a:lnTo>
                  <a:close/>
                </a:path>
              </a:pathLst>
            </a:custGeom>
            <a:solidFill>
              <a:srgbClr val="B4A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2" name="Freeform 11"/>
            <p:cNvSpPr>
              <a:spLocks/>
            </p:cNvSpPr>
            <p:nvPr/>
          </p:nvSpPr>
          <p:spPr bwMode="auto">
            <a:xfrm>
              <a:off x="4657" y="3279"/>
              <a:ext cx="67" cy="133"/>
            </a:xfrm>
            <a:custGeom>
              <a:avLst/>
              <a:gdLst>
                <a:gd name="T0" fmla="*/ 32 w 67"/>
                <a:gd name="T1" fmla="*/ 133 h 133"/>
                <a:gd name="T2" fmla="*/ 67 w 67"/>
                <a:gd name="T3" fmla="*/ 125 h 133"/>
                <a:gd name="T4" fmla="*/ 67 w 67"/>
                <a:gd name="T5" fmla="*/ 0 h 133"/>
                <a:gd name="T6" fmla="*/ 0 w 67"/>
                <a:gd name="T7" fmla="*/ 0 h 133"/>
                <a:gd name="T8" fmla="*/ 0 w 67"/>
                <a:gd name="T9" fmla="*/ 133 h 133"/>
                <a:gd name="T10" fmla="*/ 32 w 67"/>
                <a:gd name="T11" fmla="*/ 133 h 133"/>
              </a:gdLst>
              <a:ahLst/>
              <a:cxnLst>
                <a:cxn ang="0">
                  <a:pos x="T0" y="T1"/>
                </a:cxn>
                <a:cxn ang="0">
                  <a:pos x="T2" y="T3"/>
                </a:cxn>
                <a:cxn ang="0">
                  <a:pos x="T4" y="T5"/>
                </a:cxn>
                <a:cxn ang="0">
                  <a:pos x="T6" y="T7"/>
                </a:cxn>
                <a:cxn ang="0">
                  <a:pos x="T8" y="T9"/>
                </a:cxn>
                <a:cxn ang="0">
                  <a:pos x="T10" y="T11"/>
                </a:cxn>
              </a:cxnLst>
              <a:rect l="0" t="0" r="r" b="b"/>
              <a:pathLst>
                <a:path w="67" h="133">
                  <a:moveTo>
                    <a:pt x="32" y="133"/>
                  </a:moveTo>
                  <a:lnTo>
                    <a:pt x="67" y="125"/>
                  </a:lnTo>
                  <a:lnTo>
                    <a:pt x="67" y="0"/>
                  </a:lnTo>
                  <a:lnTo>
                    <a:pt x="0" y="0"/>
                  </a:lnTo>
                  <a:lnTo>
                    <a:pt x="0" y="133"/>
                  </a:lnTo>
                  <a:lnTo>
                    <a:pt x="32" y="133"/>
                  </a:lnTo>
                  <a:close/>
                </a:path>
              </a:pathLst>
            </a:custGeom>
            <a:solidFill>
              <a:srgbClr val="9677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3" name="Freeform 12"/>
            <p:cNvSpPr>
              <a:spLocks/>
            </p:cNvSpPr>
            <p:nvPr/>
          </p:nvSpPr>
          <p:spPr bwMode="auto">
            <a:xfrm>
              <a:off x="4657" y="3279"/>
              <a:ext cx="67" cy="57"/>
            </a:xfrm>
            <a:custGeom>
              <a:avLst/>
              <a:gdLst>
                <a:gd name="T0" fmla="*/ 33 w 33"/>
                <a:gd name="T1" fmla="*/ 26 h 28"/>
                <a:gd name="T2" fmla="*/ 16 w 33"/>
                <a:gd name="T3" fmla="*/ 28 h 28"/>
                <a:gd name="T4" fmla="*/ 0 w 33"/>
                <a:gd name="T5" fmla="*/ 26 h 28"/>
                <a:gd name="T6" fmla="*/ 0 w 33"/>
                <a:gd name="T7" fmla="*/ 0 h 28"/>
                <a:gd name="T8" fmla="*/ 33 w 33"/>
                <a:gd name="T9" fmla="*/ 0 h 28"/>
                <a:gd name="T10" fmla="*/ 33 w 33"/>
                <a:gd name="T11" fmla="*/ 26 h 28"/>
              </a:gdLst>
              <a:ahLst/>
              <a:cxnLst>
                <a:cxn ang="0">
                  <a:pos x="T0" y="T1"/>
                </a:cxn>
                <a:cxn ang="0">
                  <a:pos x="T2" y="T3"/>
                </a:cxn>
                <a:cxn ang="0">
                  <a:pos x="T4" y="T5"/>
                </a:cxn>
                <a:cxn ang="0">
                  <a:pos x="T6" y="T7"/>
                </a:cxn>
                <a:cxn ang="0">
                  <a:pos x="T8" y="T9"/>
                </a:cxn>
                <a:cxn ang="0">
                  <a:pos x="T10" y="T11"/>
                </a:cxn>
              </a:cxnLst>
              <a:rect l="0" t="0" r="r" b="b"/>
              <a:pathLst>
                <a:path w="33" h="28">
                  <a:moveTo>
                    <a:pt x="33" y="26"/>
                  </a:moveTo>
                  <a:cubicBezTo>
                    <a:pt x="28" y="28"/>
                    <a:pt x="22" y="28"/>
                    <a:pt x="16" y="28"/>
                  </a:cubicBezTo>
                  <a:cubicBezTo>
                    <a:pt x="11" y="28"/>
                    <a:pt x="5" y="28"/>
                    <a:pt x="0" y="26"/>
                  </a:cubicBezTo>
                  <a:cubicBezTo>
                    <a:pt x="0" y="0"/>
                    <a:pt x="0" y="0"/>
                    <a:pt x="0" y="0"/>
                  </a:cubicBezTo>
                  <a:cubicBezTo>
                    <a:pt x="33" y="0"/>
                    <a:pt x="33" y="0"/>
                    <a:pt x="33" y="0"/>
                  </a:cubicBezTo>
                  <a:lnTo>
                    <a:pt x="33" y="26"/>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4" name="Freeform 13"/>
            <p:cNvSpPr>
              <a:spLocks/>
            </p:cNvSpPr>
            <p:nvPr/>
          </p:nvSpPr>
          <p:spPr bwMode="auto">
            <a:xfrm>
              <a:off x="4610" y="3096"/>
              <a:ext cx="159" cy="107"/>
            </a:xfrm>
            <a:custGeom>
              <a:avLst/>
              <a:gdLst>
                <a:gd name="T0" fmla="*/ 39 w 78"/>
                <a:gd name="T1" fmla="*/ 0 h 53"/>
                <a:gd name="T2" fmla="*/ 78 w 78"/>
                <a:gd name="T3" fmla="*/ 38 h 53"/>
                <a:gd name="T4" fmla="*/ 78 w 78"/>
                <a:gd name="T5" fmla="*/ 53 h 53"/>
                <a:gd name="T6" fmla="*/ 0 w 78"/>
                <a:gd name="T7" fmla="*/ 53 h 53"/>
                <a:gd name="T8" fmla="*/ 0 w 78"/>
                <a:gd name="T9" fmla="*/ 38 h 53"/>
                <a:gd name="T10" fmla="*/ 39 w 78"/>
                <a:gd name="T11" fmla="*/ 0 h 53"/>
              </a:gdLst>
              <a:ahLst/>
              <a:cxnLst>
                <a:cxn ang="0">
                  <a:pos x="T0" y="T1"/>
                </a:cxn>
                <a:cxn ang="0">
                  <a:pos x="T2" y="T3"/>
                </a:cxn>
                <a:cxn ang="0">
                  <a:pos x="T4" y="T5"/>
                </a:cxn>
                <a:cxn ang="0">
                  <a:pos x="T6" y="T7"/>
                </a:cxn>
                <a:cxn ang="0">
                  <a:pos x="T8" y="T9"/>
                </a:cxn>
                <a:cxn ang="0">
                  <a:pos x="T10" y="T11"/>
                </a:cxn>
              </a:cxnLst>
              <a:rect l="0" t="0" r="r" b="b"/>
              <a:pathLst>
                <a:path w="78" h="53">
                  <a:moveTo>
                    <a:pt x="39" y="0"/>
                  </a:moveTo>
                  <a:cubicBezTo>
                    <a:pt x="61" y="0"/>
                    <a:pt x="78" y="17"/>
                    <a:pt x="78" y="38"/>
                  </a:cubicBezTo>
                  <a:cubicBezTo>
                    <a:pt x="78" y="53"/>
                    <a:pt x="78" y="53"/>
                    <a:pt x="78" y="53"/>
                  </a:cubicBezTo>
                  <a:cubicBezTo>
                    <a:pt x="0" y="53"/>
                    <a:pt x="0" y="53"/>
                    <a:pt x="0" y="53"/>
                  </a:cubicBezTo>
                  <a:cubicBezTo>
                    <a:pt x="0" y="38"/>
                    <a:pt x="0" y="38"/>
                    <a:pt x="0" y="38"/>
                  </a:cubicBezTo>
                  <a:cubicBezTo>
                    <a:pt x="0" y="17"/>
                    <a:pt x="18" y="0"/>
                    <a:pt x="39"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5" name="Freeform 14"/>
            <p:cNvSpPr>
              <a:spLocks/>
            </p:cNvSpPr>
            <p:nvPr/>
          </p:nvSpPr>
          <p:spPr bwMode="auto">
            <a:xfrm>
              <a:off x="4610" y="3177"/>
              <a:ext cx="159" cy="147"/>
            </a:xfrm>
            <a:custGeom>
              <a:avLst/>
              <a:gdLst>
                <a:gd name="T0" fmla="*/ 78 w 78"/>
                <a:gd name="T1" fmla="*/ 0 h 73"/>
                <a:gd name="T2" fmla="*/ 78 w 78"/>
                <a:gd name="T3" fmla="*/ 60 h 73"/>
                <a:gd name="T4" fmla="*/ 39 w 78"/>
                <a:gd name="T5" fmla="*/ 73 h 73"/>
                <a:gd name="T6" fmla="*/ 0 w 78"/>
                <a:gd name="T7" fmla="*/ 60 h 73"/>
                <a:gd name="T8" fmla="*/ 0 w 78"/>
                <a:gd name="T9" fmla="*/ 0 h 73"/>
                <a:gd name="T10" fmla="*/ 78 w 78"/>
                <a:gd name="T11" fmla="*/ 0 h 73"/>
              </a:gdLst>
              <a:ahLst/>
              <a:cxnLst>
                <a:cxn ang="0">
                  <a:pos x="T0" y="T1"/>
                </a:cxn>
                <a:cxn ang="0">
                  <a:pos x="T2" y="T3"/>
                </a:cxn>
                <a:cxn ang="0">
                  <a:pos x="T4" y="T5"/>
                </a:cxn>
                <a:cxn ang="0">
                  <a:pos x="T6" y="T7"/>
                </a:cxn>
                <a:cxn ang="0">
                  <a:pos x="T8" y="T9"/>
                </a:cxn>
                <a:cxn ang="0">
                  <a:pos x="T10" y="T11"/>
                </a:cxn>
              </a:cxnLst>
              <a:rect l="0" t="0" r="r" b="b"/>
              <a:pathLst>
                <a:path w="78" h="73">
                  <a:moveTo>
                    <a:pt x="78" y="0"/>
                  </a:moveTo>
                  <a:cubicBezTo>
                    <a:pt x="78" y="60"/>
                    <a:pt x="78" y="60"/>
                    <a:pt x="78" y="60"/>
                  </a:cubicBezTo>
                  <a:cubicBezTo>
                    <a:pt x="67" y="68"/>
                    <a:pt x="54" y="73"/>
                    <a:pt x="39" y="73"/>
                  </a:cubicBezTo>
                  <a:cubicBezTo>
                    <a:pt x="19" y="73"/>
                    <a:pt x="0" y="60"/>
                    <a:pt x="0" y="60"/>
                  </a:cubicBezTo>
                  <a:cubicBezTo>
                    <a:pt x="0" y="0"/>
                    <a:pt x="0" y="0"/>
                    <a:pt x="0" y="0"/>
                  </a:cubicBezTo>
                  <a:lnTo>
                    <a:pt x="78" y="0"/>
                  </a:lnTo>
                  <a:close/>
                </a:path>
              </a:pathLst>
            </a:custGeom>
            <a:solidFill>
              <a:srgbClr val="AC8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6" name="Rectangle 15"/>
            <p:cNvSpPr>
              <a:spLocks noChangeArrowheads="1"/>
            </p:cNvSpPr>
            <p:nvPr/>
          </p:nvSpPr>
          <p:spPr bwMode="auto">
            <a:xfrm>
              <a:off x="4585" y="3924"/>
              <a:ext cx="53" cy="252"/>
            </a:xfrm>
            <a:prstGeom prst="rect">
              <a:avLst/>
            </a:prstGeom>
            <a:solidFill>
              <a:srgbClr val="AC8E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7" name="Rectangle 16"/>
            <p:cNvSpPr>
              <a:spLocks noChangeArrowheads="1"/>
            </p:cNvSpPr>
            <p:nvPr/>
          </p:nvSpPr>
          <p:spPr bwMode="auto">
            <a:xfrm>
              <a:off x="4742" y="3924"/>
              <a:ext cx="53" cy="252"/>
            </a:xfrm>
            <a:prstGeom prst="rect">
              <a:avLst/>
            </a:prstGeom>
            <a:solidFill>
              <a:srgbClr val="AC8E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8" name="Rectangle 17"/>
            <p:cNvSpPr>
              <a:spLocks noChangeArrowheads="1"/>
            </p:cNvSpPr>
            <p:nvPr/>
          </p:nvSpPr>
          <p:spPr bwMode="auto">
            <a:xfrm>
              <a:off x="4740" y="4045"/>
              <a:ext cx="55" cy="13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9" name="Rectangle 18"/>
            <p:cNvSpPr>
              <a:spLocks noChangeArrowheads="1"/>
            </p:cNvSpPr>
            <p:nvPr/>
          </p:nvSpPr>
          <p:spPr bwMode="auto">
            <a:xfrm>
              <a:off x="4740" y="4091"/>
              <a:ext cx="55" cy="1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0" name="Rectangle 19"/>
            <p:cNvSpPr>
              <a:spLocks noChangeArrowheads="1"/>
            </p:cNvSpPr>
            <p:nvPr/>
          </p:nvSpPr>
          <p:spPr bwMode="auto">
            <a:xfrm>
              <a:off x="4740" y="4065"/>
              <a:ext cx="55" cy="1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1" name="Rectangle 20"/>
            <p:cNvSpPr>
              <a:spLocks noChangeArrowheads="1"/>
            </p:cNvSpPr>
            <p:nvPr/>
          </p:nvSpPr>
          <p:spPr bwMode="auto">
            <a:xfrm>
              <a:off x="4585" y="4045"/>
              <a:ext cx="53" cy="13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2" name="Rectangle 21"/>
            <p:cNvSpPr>
              <a:spLocks noChangeArrowheads="1"/>
            </p:cNvSpPr>
            <p:nvPr/>
          </p:nvSpPr>
          <p:spPr bwMode="auto">
            <a:xfrm>
              <a:off x="4585" y="4091"/>
              <a:ext cx="53" cy="1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3" name="Rectangle 22"/>
            <p:cNvSpPr>
              <a:spLocks noChangeArrowheads="1"/>
            </p:cNvSpPr>
            <p:nvPr/>
          </p:nvSpPr>
          <p:spPr bwMode="auto">
            <a:xfrm>
              <a:off x="4585" y="4065"/>
              <a:ext cx="53" cy="1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4" name="Freeform 23"/>
            <p:cNvSpPr>
              <a:spLocks/>
            </p:cNvSpPr>
            <p:nvPr/>
          </p:nvSpPr>
          <p:spPr bwMode="auto">
            <a:xfrm>
              <a:off x="4583" y="3356"/>
              <a:ext cx="212" cy="374"/>
            </a:xfrm>
            <a:custGeom>
              <a:avLst/>
              <a:gdLst>
                <a:gd name="T0" fmla="*/ 84 w 104"/>
                <a:gd name="T1" fmla="*/ 88 h 186"/>
                <a:gd name="T2" fmla="*/ 84 w 104"/>
                <a:gd name="T3" fmla="*/ 0 h 186"/>
                <a:gd name="T4" fmla="*/ 69 w 104"/>
                <a:gd name="T5" fmla="*/ 0 h 186"/>
                <a:gd name="T6" fmla="*/ 52 w 104"/>
                <a:gd name="T7" fmla="*/ 16 h 186"/>
                <a:gd name="T8" fmla="*/ 36 w 104"/>
                <a:gd name="T9" fmla="*/ 0 h 186"/>
                <a:gd name="T10" fmla="*/ 19 w 104"/>
                <a:gd name="T11" fmla="*/ 0 h 186"/>
                <a:gd name="T12" fmla="*/ 19 w 104"/>
                <a:gd name="T13" fmla="*/ 88 h 186"/>
                <a:gd name="T14" fmla="*/ 0 w 104"/>
                <a:gd name="T15" fmla="*/ 119 h 186"/>
                <a:gd name="T16" fmla="*/ 0 w 104"/>
                <a:gd name="T17" fmla="*/ 186 h 186"/>
                <a:gd name="T18" fmla="*/ 104 w 104"/>
                <a:gd name="T19" fmla="*/ 186 h 186"/>
                <a:gd name="T20" fmla="*/ 104 w 104"/>
                <a:gd name="T21" fmla="*/ 120 h 186"/>
                <a:gd name="T22" fmla="*/ 84 w 104"/>
                <a:gd name="T23" fmla="*/ 8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 h="186">
                  <a:moveTo>
                    <a:pt x="84" y="88"/>
                  </a:moveTo>
                  <a:cubicBezTo>
                    <a:pt x="84" y="0"/>
                    <a:pt x="84" y="0"/>
                    <a:pt x="84" y="0"/>
                  </a:cubicBezTo>
                  <a:cubicBezTo>
                    <a:pt x="69" y="0"/>
                    <a:pt x="69" y="0"/>
                    <a:pt x="69" y="0"/>
                  </a:cubicBezTo>
                  <a:cubicBezTo>
                    <a:pt x="69" y="9"/>
                    <a:pt x="61" y="16"/>
                    <a:pt x="52" y="16"/>
                  </a:cubicBezTo>
                  <a:cubicBezTo>
                    <a:pt x="43" y="16"/>
                    <a:pt x="36" y="9"/>
                    <a:pt x="36" y="0"/>
                  </a:cubicBezTo>
                  <a:cubicBezTo>
                    <a:pt x="19" y="0"/>
                    <a:pt x="19" y="0"/>
                    <a:pt x="19" y="0"/>
                  </a:cubicBezTo>
                  <a:cubicBezTo>
                    <a:pt x="19" y="88"/>
                    <a:pt x="19" y="88"/>
                    <a:pt x="19" y="88"/>
                  </a:cubicBezTo>
                  <a:cubicBezTo>
                    <a:pt x="19" y="102"/>
                    <a:pt x="12" y="113"/>
                    <a:pt x="0" y="119"/>
                  </a:cubicBezTo>
                  <a:cubicBezTo>
                    <a:pt x="0" y="186"/>
                    <a:pt x="0" y="186"/>
                    <a:pt x="0" y="186"/>
                  </a:cubicBezTo>
                  <a:cubicBezTo>
                    <a:pt x="104" y="186"/>
                    <a:pt x="104" y="186"/>
                    <a:pt x="104" y="186"/>
                  </a:cubicBezTo>
                  <a:cubicBezTo>
                    <a:pt x="104" y="120"/>
                    <a:pt x="104" y="120"/>
                    <a:pt x="104" y="120"/>
                  </a:cubicBezTo>
                  <a:cubicBezTo>
                    <a:pt x="92" y="114"/>
                    <a:pt x="84" y="102"/>
                    <a:pt x="84" y="88"/>
                  </a:cubicBezTo>
                  <a:close/>
                </a:path>
              </a:pathLst>
            </a:custGeom>
            <a:solidFill>
              <a:srgbClr val="B4A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5" name="Freeform 24"/>
            <p:cNvSpPr>
              <a:spLocks/>
            </p:cNvSpPr>
            <p:nvPr/>
          </p:nvSpPr>
          <p:spPr bwMode="auto">
            <a:xfrm>
              <a:off x="4787" y="2931"/>
              <a:ext cx="66" cy="495"/>
            </a:xfrm>
            <a:custGeom>
              <a:avLst/>
              <a:gdLst>
                <a:gd name="T0" fmla="*/ 18 w 32"/>
                <a:gd name="T1" fmla="*/ 0 h 246"/>
                <a:gd name="T2" fmla="*/ 4 w 32"/>
                <a:gd name="T3" fmla="*/ 14 h 246"/>
                <a:gd name="T4" fmla="*/ 4 w 32"/>
                <a:gd name="T5" fmla="*/ 210 h 246"/>
                <a:gd name="T6" fmla="*/ 0 w 32"/>
                <a:gd name="T7" fmla="*/ 228 h 246"/>
                <a:gd name="T8" fmla="*/ 4 w 32"/>
                <a:gd name="T9" fmla="*/ 246 h 246"/>
                <a:gd name="T10" fmla="*/ 32 w 32"/>
                <a:gd name="T11" fmla="*/ 218 h 246"/>
                <a:gd name="T12" fmla="*/ 32 w 32"/>
                <a:gd name="T13" fmla="*/ 14 h 246"/>
                <a:gd name="T14" fmla="*/ 18 w 32"/>
                <a:gd name="T15" fmla="*/ 0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46">
                  <a:moveTo>
                    <a:pt x="18" y="0"/>
                  </a:moveTo>
                  <a:cubicBezTo>
                    <a:pt x="11" y="0"/>
                    <a:pt x="4" y="6"/>
                    <a:pt x="4" y="14"/>
                  </a:cubicBezTo>
                  <a:cubicBezTo>
                    <a:pt x="4" y="210"/>
                    <a:pt x="4" y="210"/>
                    <a:pt x="4" y="210"/>
                  </a:cubicBezTo>
                  <a:cubicBezTo>
                    <a:pt x="0" y="228"/>
                    <a:pt x="0" y="228"/>
                    <a:pt x="0" y="228"/>
                  </a:cubicBezTo>
                  <a:cubicBezTo>
                    <a:pt x="4" y="246"/>
                    <a:pt x="4" y="246"/>
                    <a:pt x="4" y="246"/>
                  </a:cubicBezTo>
                  <a:cubicBezTo>
                    <a:pt x="20" y="246"/>
                    <a:pt x="32" y="234"/>
                    <a:pt x="32" y="218"/>
                  </a:cubicBezTo>
                  <a:cubicBezTo>
                    <a:pt x="32" y="14"/>
                    <a:pt x="32" y="14"/>
                    <a:pt x="32" y="14"/>
                  </a:cubicBezTo>
                  <a:cubicBezTo>
                    <a:pt x="32" y="6"/>
                    <a:pt x="26" y="0"/>
                    <a:pt x="18" y="0"/>
                  </a:cubicBezTo>
                  <a:close/>
                </a:path>
              </a:pathLst>
            </a:custGeom>
            <a:solidFill>
              <a:srgbClr val="AC8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6" name="Freeform 25"/>
            <p:cNvSpPr>
              <a:spLocks/>
            </p:cNvSpPr>
            <p:nvPr/>
          </p:nvSpPr>
          <p:spPr bwMode="auto">
            <a:xfrm>
              <a:off x="4526" y="2931"/>
              <a:ext cx="65" cy="495"/>
            </a:xfrm>
            <a:custGeom>
              <a:avLst/>
              <a:gdLst>
                <a:gd name="T0" fmla="*/ 14 w 32"/>
                <a:gd name="T1" fmla="*/ 0 h 246"/>
                <a:gd name="T2" fmla="*/ 28 w 32"/>
                <a:gd name="T3" fmla="*/ 14 h 246"/>
                <a:gd name="T4" fmla="*/ 28 w 32"/>
                <a:gd name="T5" fmla="*/ 211 h 246"/>
                <a:gd name="T6" fmla="*/ 32 w 32"/>
                <a:gd name="T7" fmla="*/ 227 h 246"/>
                <a:gd name="T8" fmla="*/ 28 w 32"/>
                <a:gd name="T9" fmla="*/ 246 h 246"/>
                <a:gd name="T10" fmla="*/ 0 w 32"/>
                <a:gd name="T11" fmla="*/ 218 h 246"/>
                <a:gd name="T12" fmla="*/ 0 w 32"/>
                <a:gd name="T13" fmla="*/ 14 h 246"/>
                <a:gd name="T14" fmla="*/ 14 w 32"/>
                <a:gd name="T15" fmla="*/ 0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46">
                  <a:moveTo>
                    <a:pt x="14" y="0"/>
                  </a:moveTo>
                  <a:cubicBezTo>
                    <a:pt x="22" y="0"/>
                    <a:pt x="28" y="6"/>
                    <a:pt x="28" y="14"/>
                  </a:cubicBezTo>
                  <a:cubicBezTo>
                    <a:pt x="28" y="211"/>
                    <a:pt x="28" y="211"/>
                    <a:pt x="28" y="211"/>
                  </a:cubicBezTo>
                  <a:cubicBezTo>
                    <a:pt x="32" y="227"/>
                    <a:pt x="32" y="227"/>
                    <a:pt x="32" y="227"/>
                  </a:cubicBezTo>
                  <a:cubicBezTo>
                    <a:pt x="28" y="246"/>
                    <a:pt x="28" y="246"/>
                    <a:pt x="28" y="246"/>
                  </a:cubicBezTo>
                  <a:cubicBezTo>
                    <a:pt x="13" y="246"/>
                    <a:pt x="0" y="234"/>
                    <a:pt x="0" y="218"/>
                  </a:cubicBezTo>
                  <a:cubicBezTo>
                    <a:pt x="0" y="14"/>
                    <a:pt x="0" y="14"/>
                    <a:pt x="0" y="14"/>
                  </a:cubicBezTo>
                  <a:cubicBezTo>
                    <a:pt x="0" y="6"/>
                    <a:pt x="7" y="0"/>
                    <a:pt x="14" y="0"/>
                  </a:cubicBezTo>
                  <a:close/>
                </a:path>
              </a:pathLst>
            </a:custGeom>
            <a:solidFill>
              <a:srgbClr val="AC8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7" name="Oval 26"/>
            <p:cNvSpPr>
              <a:spLocks noChangeArrowheads="1"/>
            </p:cNvSpPr>
            <p:nvPr/>
          </p:nvSpPr>
          <p:spPr bwMode="auto">
            <a:xfrm>
              <a:off x="4630" y="3231"/>
              <a:ext cx="10" cy="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8" name="Oval 27"/>
            <p:cNvSpPr>
              <a:spLocks noChangeArrowheads="1"/>
            </p:cNvSpPr>
            <p:nvPr/>
          </p:nvSpPr>
          <p:spPr bwMode="auto">
            <a:xfrm>
              <a:off x="4740" y="3231"/>
              <a:ext cx="10" cy="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9" name="Freeform 28"/>
            <p:cNvSpPr>
              <a:spLocks/>
            </p:cNvSpPr>
            <p:nvPr/>
          </p:nvSpPr>
          <p:spPr bwMode="auto">
            <a:xfrm>
              <a:off x="4677" y="3259"/>
              <a:ext cx="27" cy="12"/>
            </a:xfrm>
            <a:custGeom>
              <a:avLst/>
              <a:gdLst>
                <a:gd name="T0" fmla="*/ 0 w 13"/>
                <a:gd name="T1" fmla="*/ 0 h 6"/>
                <a:gd name="T2" fmla="*/ 6 w 13"/>
                <a:gd name="T3" fmla="*/ 6 h 6"/>
                <a:gd name="T4" fmla="*/ 13 w 13"/>
                <a:gd name="T5" fmla="*/ 0 h 6"/>
                <a:gd name="T6" fmla="*/ 0 w 13"/>
                <a:gd name="T7" fmla="*/ 0 h 6"/>
              </a:gdLst>
              <a:ahLst/>
              <a:cxnLst>
                <a:cxn ang="0">
                  <a:pos x="T0" y="T1"/>
                </a:cxn>
                <a:cxn ang="0">
                  <a:pos x="T2" y="T3"/>
                </a:cxn>
                <a:cxn ang="0">
                  <a:pos x="T4" y="T5"/>
                </a:cxn>
                <a:cxn ang="0">
                  <a:pos x="T6" y="T7"/>
                </a:cxn>
              </a:cxnLst>
              <a:rect l="0" t="0" r="r" b="b"/>
              <a:pathLst>
                <a:path w="13" h="6">
                  <a:moveTo>
                    <a:pt x="0" y="0"/>
                  </a:moveTo>
                  <a:cubicBezTo>
                    <a:pt x="0" y="4"/>
                    <a:pt x="3" y="6"/>
                    <a:pt x="6" y="6"/>
                  </a:cubicBezTo>
                  <a:cubicBezTo>
                    <a:pt x="9" y="6"/>
                    <a:pt x="12" y="4"/>
                    <a:pt x="13" y="0"/>
                  </a:cubicBezTo>
                  <a:lnTo>
                    <a:pt x="0" y="0"/>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40" name="Line 29"/>
            <p:cNvSpPr>
              <a:spLocks noChangeShapeType="1"/>
            </p:cNvSpPr>
            <p:nvPr/>
          </p:nvSpPr>
          <p:spPr bwMode="auto">
            <a:xfrm>
              <a:off x="4673" y="3293"/>
              <a:ext cx="33" cy="0"/>
            </a:xfrm>
            <a:prstGeom prst="line">
              <a:avLst/>
            </a:prstGeom>
            <a:noFill/>
            <a:ln w="9525"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1800"/>
            </a:p>
          </p:txBody>
        </p:sp>
      </p:grpSp>
      <p:pic>
        <p:nvPicPr>
          <p:cNvPr id="41" name="Picture 40"/>
          <p:cNvPicPr>
            <a:picLocks noChangeAspect="1"/>
          </p:cNvPicPr>
          <p:nvPr userDrawn="1"/>
        </p:nvPicPr>
        <p:blipFill>
          <a:blip r:embed="rId5"/>
          <a:stretch>
            <a:fillRect/>
          </a:stretch>
        </p:blipFill>
        <p:spPr>
          <a:xfrm>
            <a:off x="8495163" y="2633167"/>
            <a:ext cx="3133712" cy="1948754"/>
          </a:xfrm>
          <a:prstGeom prst="rect">
            <a:avLst/>
          </a:prstGeom>
        </p:spPr>
      </p:pic>
      <p:pic>
        <p:nvPicPr>
          <p:cNvPr id="42" name="Picture 41"/>
          <p:cNvPicPr>
            <a:picLocks noChangeAspect="1"/>
          </p:cNvPicPr>
          <p:nvPr userDrawn="1"/>
        </p:nvPicPr>
        <p:blipFill>
          <a:blip r:embed="rId6"/>
          <a:stretch>
            <a:fillRect/>
          </a:stretch>
        </p:blipFill>
        <p:spPr>
          <a:xfrm>
            <a:off x="9367413" y="1334083"/>
            <a:ext cx="2125201" cy="777339"/>
          </a:xfrm>
          <a:prstGeom prst="rect">
            <a:avLst/>
          </a:prstGeom>
        </p:spPr>
      </p:pic>
      <p:pic>
        <p:nvPicPr>
          <p:cNvPr id="43" name="Picture 42"/>
          <p:cNvPicPr>
            <a:picLocks noChangeAspect="1"/>
          </p:cNvPicPr>
          <p:nvPr userDrawn="1"/>
        </p:nvPicPr>
        <p:blipFill>
          <a:blip r:embed="rId7"/>
          <a:stretch>
            <a:fillRect/>
          </a:stretch>
        </p:blipFill>
        <p:spPr>
          <a:xfrm>
            <a:off x="8867211" y="2777182"/>
            <a:ext cx="2357527" cy="1429121"/>
          </a:xfrm>
          <a:prstGeom prst="rect">
            <a:avLst/>
          </a:prstGeom>
        </p:spPr>
      </p:pic>
      <p:pic>
        <p:nvPicPr>
          <p:cNvPr id="44" name="Picture 43"/>
          <p:cNvPicPr>
            <a:picLocks noChangeAspect="1"/>
          </p:cNvPicPr>
          <p:nvPr userDrawn="1"/>
        </p:nvPicPr>
        <p:blipFill>
          <a:blip r:embed="rId8"/>
          <a:stretch>
            <a:fillRect/>
          </a:stretch>
        </p:blipFill>
        <p:spPr>
          <a:xfrm>
            <a:off x="8650670" y="472927"/>
            <a:ext cx="716743" cy="1019367"/>
          </a:xfrm>
          <a:prstGeom prst="rect">
            <a:avLst/>
          </a:prstGeom>
        </p:spPr>
      </p:pic>
      <p:sp>
        <p:nvSpPr>
          <p:cNvPr id="2" name="Rectangle 1"/>
          <p:cNvSpPr/>
          <p:nvPr userDrawn="1"/>
        </p:nvSpPr>
        <p:spPr bwMode="auto">
          <a:xfrm>
            <a:off x="10136078" y="3065215"/>
            <a:ext cx="149225" cy="216024"/>
          </a:xfrm>
          <a:prstGeom prst="rect">
            <a:avLst/>
          </a:prstGeom>
          <a:solidFill>
            <a:srgbClr val="55C6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497315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694115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83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25170"/>
          </a:xfrm>
        </p:spPr>
        <p:txBody>
          <a:bodyPr>
            <a:spAutoFit/>
          </a:bodyPr>
          <a:lstStyle>
            <a:lvl1pPr>
              <a:defRPr sz="35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34519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25170"/>
          </a:xfrm>
        </p:spPr>
        <p:txBody>
          <a:bodyPr>
            <a:spAutoFit/>
          </a:bodyPr>
          <a:lstStyle>
            <a:lvl1pPr>
              <a:defRPr sz="35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9368084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1973212"/>
          </a:xfrm>
        </p:spPr>
        <p:txBody>
          <a:bodyPr wrap="square">
            <a:spAutoFit/>
          </a:bodyPr>
          <a:lstStyle>
            <a:lvl1pPr marL="0" indent="0">
              <a:spcBef>
                <a:spcPts val="1224"/>
              </a:spcBef>
              <a:buClr>
                <a:schemeClr val="tx1"/>
              </a:buClr>
              <a:buFont typeface="Wingdings" pitchFamily="2" charset="2"/>
              <a:buNone/>
              <a:defRPr sz="35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1973212"/>
          </a:xfrm>
        </p:spPr>
        <p:txBody>
          <a:bodyPr wrap="square">
            <a:spAutoFit/>
          </a:bodyPr>
          <a:lstStyle>
            <a:lvl1pPr marL="0" indent="0">
              <a:spcBef>
                <a:spcPts val="1224"/>
              </a:spcBef>
              <a:buClr>
                <a:schemeClr val="tx1"/>
              </a:buClr>
              <a:buFont typeface="Wingdings" pitchFamily="2" charset="2"/>
              <a:buNone/>
              <a:defRPr sz="35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80670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763886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1973212"/>
          </a:xfrm>
        </p:spPr>
        <p:txBody>
          <a:bodyPr wrap="square">
            <a:spAutoFit/>
          </a:bodyPr>
          <a:lstStyle>
            <a:lvl1pPr marL="0" indent="0">
              <a:spcBef>
                <a:spcPts val="1224"/>
              </a:spcBef>
              <a:buClr>
                <a:schemeClr val="tx1"/>
              </a:buClr>
              <a:buFont typeface="Wingdings" pitchFamily="2" charset="2"/>
              <a:buNone/>
              <a:defRPr sz="35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1973212"/>
          </a:xfrm>
        </p:spPr>
        <p:txBody>
          <a:bodyPr wrap="square">
            <a:spAutoFit/>
          </a:bodyPr>
          <a:lstStyle>
            <a:lvl1pPr marL="0" indent="0">
              <a:spcBef>
                <a:spcPts val="1224"/>
              </a:spcBef>
              <a:buClr>
                <a:schemeClr val="tx1"/>
              </a:buClr>
              <a:buFont typeface="Wingdings" pitchFamily="2" charset="2"/>
              <a:buNone/>
              <a:defRPr sz="35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023697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1985506"/>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1985506"/>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633425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1985506"/>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1985506"/>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519281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0859933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198"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64"/>
            <a:ext cx="10058401" cy="1829593"/>
          </a:xfrm>
          <a:noFill/>
        </p:spPr>
        <p:txBody>
          <a:bodyPr lIns="182880" tIns="146304" rIns="182880" bIns="146304">
            <a:noAutofit/>
          </a:bodyPr>
          <a:lstStyle>
            <a:lvl1pPr marL="0" indent="0">
              <a:spcBef>
                <a:spcPts val="0"/>
              </a:spcBef>
              <a:buNone/>
              <a:defRPr sz="359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846271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198"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9369475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484206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979442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7266477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599039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82244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9187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47960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8107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2" tIns="46632" rIns="46632" bIns="46632"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8"/>
            <a:ext cx="11887199" cy="1995931"/>
          </a:xfrm>
        </p:spPr>
        <p:txBody>
          <a:bodyPr/>
          <a:lstStyle>
            <a:lvl1pPr marL="0" indent="0">
              <a:buNone/>
              <a:defRPr sz="3299">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8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4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0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79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100816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92889"/>
            <a:ext cx="11856403"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defTabSz="932111"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1"/>
            <a:ext cx="3288506" cy="704444"/>
          </a:xfrm>
          <a:prstGeom prst="rect">
            <a:avLst/>
          </a:prstGeom>
        </p:spPr>
      </p:pic>
    </p:spTree>
    <p:extLst>
      <p:ext uri="{BB962C8B-B14F-4D97-AF65-F5344CB8AC3E}">
        <p14:creationId xmlns:p14="http://schemas.microsoft.com/office/powerpoint/2010/main" val="413794405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936750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078516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893151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347346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425795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125404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159483"/>
          </a:xfrm>
        </p:spPr>
        <p:txBody>
          <a:bodyPr>
            <a:spAutoFit/>
          </a:bodyPr>
          <a:lstStyle>
            <a:lvl1pPr>
              <a:defRPr sz="39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49523834"/>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2.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26" Type="http://schemas.openxmlformats.org/officeDocument/2006/relationships/theme" Target="../theme/theme3.xml"/><Relationship Id="rId3" Type="http://schemas.openxmlformats.org/officeDocument/2006/relationships/slideLayout" Target="../slideLayouts/slideLayout13.xml"/><Relationship Id="rId21" Type="http://schemas.openxmlformats.org/officeDocument/2006/relationships/slideLayout" Target="../slideLayouts/slideLayout31.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slideLayout" Target="../slideLayouts/slideLayout35.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slideLayout" Target="../slideLayouts/slideLayout30.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24" Type="http://schemas.openxmlformats.org/officeDocument/2006/relationships/slideLayout" Target="../slideLayouts/slideLayout34.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slideLayout" Target="../slideLayouts/slideLayout33.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 Id="rId27"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grpSp>
        <p:nvGrpSpPr>
          <p:cNvPr id="6" name="Group 5"/>
          <p:cNvGrpSpPr/>
          <p:nvPr userDrawn="1"/>
        </p:nvGrpSpPr>
        <p:grpSpPr>
          <a:xfrm>
            <a:off x="12618975" y="0"/>
            <a:ext cx="952402" cy="5766965"/>
            <a:chOff x="12618967" y="-1"/>
            <a:chExt cx="952402" cy="5766966"/>
          </a:xfrm>
        </p:grpSpPr>
        <p:grpSp>
          <p:nvGrpSpPr>
            <p:cNvPr id="7" name="Group 6"/>
            <p:cNvGrpSpPr/>
            <p:nvPr userDrawn="1"/>
          </p:nvGrpSpPr>
          <p:grpSpPr>
            <a:xfrm rot="5400000">
              <a:off x="11582059" y="1045293"/>
              <a:ext cx="2703052" cy="629236"/>
              <a:chOff x="1586734" y="4543426"/>
              <a:chExt cx="2703052" cy="629236"/>
            </a:xfrm>
          </p:grpSpPr>
          <p:sp>
            <p:nvSpPr>
              <p:cNvPr id="14" name="Rectangle 13"/>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15" name="Rectangle 14"/>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16" name="Rectangle 15"/>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17" name="Rectangle 16"/>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18" name="Rectangle 17"/>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19" name="Rectangle 18"/>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8" name="Group 7"/>
            <p:cNvGrpSpPr/>
            <p:nvPr userDrawn="1"/>
          </p:nvGrpSpPr>
          <p:grpSpPr>
            <a:xfrm rot="5400000">
              <a:off x="11412325" y="4270556"/>
              <a:ext cx="2703052" cy="289766"/>
              <a:chOff x="4476564" y="4543426"/>
              <a:chExt cx="2703052" cy="289766"/>
            </a:xfrm>
          </p:grpSpPr>
          <p:sp>
            <p:nvSpPr>
              <p:cNvPr id="11" name="Rectangle 10"/>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11"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11"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12" name="Rectangle 11"/>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13" name="Rectangle 12"/>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9" name="TextBox 8"/>
            <p:cNvSpPr txBox="1"/>
            <p:nvPr userDrawn="1"/>
          </p:nvSpPr>
          <p:spPr>
            <a:xfrm rot="5400000">
              <a:off x="12988036" y="260167"/>
              <a:ext cx="843501"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10" name="TextBox 9"/>
            <p:cNvSpPr txBox="1"/>
            <p:nvPr userDrawn="1"/>
          </p:nvSpPr>
          <p:spPr>
            <a:xfrm rot="5400000">
              <a:off x="11742070" y="4230581"/>
              <a:ext cx="2656496"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362337330"/>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1073085070"/>
      </p:ext>
    </p:extLst>
  </p:cSld>
  <p:clrMap bg1="dk1" tx1="lt1" bg2="dk2" tx2="lt2" accent1="accent1" accent2="accent2" accent3="accent3" accent4="accent4" accent5="accent5" accent6="accent6" hlink="hlink" folHlink="folHlink"/>
  <p:sldLayoutIdLst>
    <p:sldLayoutId id="2147484567" r:id="rId1"/>
    <p:sldLayoutId id="2147484569" r:id="rId2"/>
    <p:sldLayoutId id="2147484573" r:id="rId3"/>
    <p:sldLayoutId id="2147484576" r:id="rId4"/>
    <p:sldLayoutId id="2147484580" r:id="rId5"/>
    <p:sldLayoutId id="2147484583" r:id="rId6"/>
    <p:sldLayoutId id="2147484584" r:id="rId7"/>
    <p:sldLayoutId id="2147484585" r:id="rId8"/>
    <p:sldLayoutId id="2147484587" r:id="rId9"/>
    <p:sldLayoutId id="2147484615" r:id="rId1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7"/>
          <a:stretch>
            <a:fillRect/>
          </a:stretch>
        </p:blipFill>
        <p:spPr>
          <a:xfrm rot="5400000">
            <a:off x="9393899" y="3050514"/>
            <a:ext cx="6995160" cy="894134"/>
          </a:xfrm>
          <a:prstGeom prst="rect">
            <a:avLst/>
          </a:prstGeom>
        </p:spPr>
      </p:pic>
    </p:spTree>
    <p:extLst>
      <p:ext uri="{BB962C8B-B14F-4D97-AF65-F5344CB8AC3E}">
        <p14:creationId xmlns:p14="http://schemas.microsoft.com/office/powerpoint/2010/main" val="3653921829"/>
      </p:ext>
    </p:extLst>
  </p:cSld>
  <p:clrMap bg1="lt1" tx1="dk1" bg2="lt2" tx2="dk2" accent1="accent1" accent2="accent2" accent3="accent3" accent4="accent4" accent5="accent5" accent6="accent6" hlink="hlink" folHlink="folHlink"/>
  <p:sldLayoutIdLst>
    <p:sldLayoutId id="2147484590" r:id="rId1"/>
    <p:sldLayoutId id="2147484591" r:id="rId2"/>
    <p:sldLayoutId id="2147484592" r:id="rId3"/>
    <p:sldLayoutId id="2147484593" r:id="rId4"/>
    <p:sldLayoutId id="2147484594" r:id="rId5"/>
    <p:sldLayoutId id="2147484595" r:id="rId6"/>
    <p:sldLayoutId id="2147484596" r:id="rId7"/>
    <p:sldLayoutId id="2147484597" r:id="rId8"/>
    <p:sldLayoutId id="2147484598" r:id="rId9"/>
    <p:sldLayoutId id="2147484599" r:id="rId10"/>
    <p:sldLayoutId id="2147484600" r:id="rId11"/>
    <p:sldLayoutId id="2147484601" r:id="rId12"/>
    <p:sldLayoutId id="2147484602" r:id="rId13"/>
    <p:sldLayoutId id="2147484603" r:id="rId14"/>
    <p:sldLayoutId id="2147484604" r:id="rId15"/>
    <p:sldLayoutId id="2147484605" r:id="rId16"/>
    <p:sldLayoutId id="2147484606" r:id="rId17"/>
    <p:sldLayoutId id="2147484607" r:id="rId18"/>
    <p:sldLayoutId id="2147484608" r:id="rId19"/>
    <p:sldLayoutId id="2147484609" r:id="rId20"/>
    <p:sldLayoutId id="2147484610" r:id="rId21"/>
    <p:sldLayoutId id="2147484611" r:id="rId22"/>
    <p:sldLayoutId id="2147484612" r:id="rId23"/>
    <p:sldLayoutId id="2147484613" r:id="rId24"/>
    <p:sldLayoutId id="2147484614" r:id="rId25"/>
  </p:sldLayoutIdLst>
  <p:transition>
    <p:fade/>
  </p:transition>
  <p:hf sldNum="0" hdr="0" ftr="0" dt="0"/>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29.xml"/><Relationship Id="rId6" Type="http://schemas.openxmlformats.org/officeDocument/2006/relationships/image" Target="../media/image48.png"/><Relationship Id="rId5" Type="http://schemas.openxmlformats.org/officeDocument/2006/relationships/image" Target="../media/image47.png"/><Relationship Id="rId10" Type="http://schemas.openxmlformats.org/officeDocument/2006/relationships/image" Target="../media/image52.svg"/><Relationship Id="rId4" Type="http://schemas.openxmlformats.org/officeDocument/2006/relationships/image" Target="../media/image46.png"/><Relationship Id="rId9" Type="http://schemas.openxmlformats.org/officeDocument/2006/relationships/image" Target="../media/image5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9.tif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9.tif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0.svg"/><Relationship Id="rId3" Type="http://schemas.openxmlformats.org/officeDocument/2006/relationships/image" Target="../media/image22.png"/><Relationship Id="rId7" Type="http://schemas.microsoft.com/office/2007/relationships/hdphoto" Target="../media/hdphoto1.wdp"/><Relationship Id="rId12"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5.png"/><Relationship Id="rId11" Type="http://schemas.microsoft.com/office/2007/relationships/hdphoto" Target="../media/hdphoto2.wdp"/><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Core: Overview and Tools</a:t>
            </a:r>
          </a:p>
        </p:txBody>
      </p:sp>
      <p:sp>
        <p:nvSpPr>
          <p:cNvPr id="5" name="Text Placeholder 4"/>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76075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.NET Core is </a:t>
            </a:r>
            <a:r>
              <a:rPr lang="en-US" i="1" dirty="0">
                <a:solidFill>
                  <a:schemeClr val="tx1"/>
                </a:solidFill>
              </a:rPr>
              <a:t>fast!</a:t>
            </a:r>
          </a:p>
        </p:txBody>
      </p:sp>
    </p:spTree>
    <p:extLst>
      <p:ext uri="{BB962C8B-B14F-4D97-AF65-F5344CB8AC3E}">
        <p14:creationId xmlns:p14="http://schemas.microsoft.com/office/powerpoint/2010/main" val="200760103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4885" y="297352"/>
            <a:ext cx="8851802" cy="847540"/>
          </a:xfrm>
          <a:prstGeom prst="rect">
            <a:avLst/>
          </a:prstGeom>
        </p:spPr>
        <p:txBody>
          <a:bodyPr wrap="square">
            <a:spAutoFit/>
          </a:bodyPr>
          <a:lstStyle/>
          <a:p>
            <a:pPr algn="ctr"/>
            <a:r>
              <a:rPr lang="en-US" sz="2400" dirty="0" err="1"/>
              <a:t>TechEmpower</a:t>
            </a:r>
            <a:r>
              <a:rPr lang="en-US" sz="2400" dirty="0"/>
              <a:t> Framework Benchmarks – Round 14 </a:t>
            </a:r>
            <a:r>
              <a:rPr lang="mr-IN" sz="2400" dirty="0"/>
              <a:t>–</a:t>
            </a:r>
            <a:r>
              <a:rPr lang="en-US" sz="2400" dirty="0"/>
              <a:t> </a:t>
            </a:r>
            <a:r>
              <a:rPr lang="en-US" sz="2400" dirty="0" err="1"/>
              <a:t>PlainText</a:t>
            </a:r>
            <a:endParaRPr lang="en-US" sz="2400" dirty="0"/>
          </a:p>
          <a:p>
            <a:pPr algn="ctr"/>
            <a:r>
              <a:rPr lang="en-US" sz="2400" b="1" dirty="0"/>
              <a:t>https://</a:t>
            </a:r>
            <a:r>
              <a:rPr lang="en-US" sz="2400" b="1" dirty="0" err="1"/>
              <a:t>techempower.com</a:t>
            </a:r>
            <a:r>
              <a:rPr lang="en-US" sz="2400" b="1" dirty="0"/>
              <a:t>/benchmarks/</a:t>
            </a:r>
          </a:p>
        </p:txBody>
      </p:sp>
      <p:pic>
        <p:nvPicPr>
          <p:cNvPr id="6" name="Picture 5" descr="A screenshot of a computer&#10;&#10;Description generated with high confidence">
            <a:extLst>
              <a:ext uri="{FF2B5EF4-FFF2-40B4-BE49-F238E27FC236}">
                <a16:creationId xmlns:a16="http://schemas.microsoft.com/office/drawing/2014/main" id="{E7B77187-D59D-4960-A700-014EC29E45DD}"/>
              </a:ext>
            </a:extLst>
          </p:cNvPr>
          <p:cNvPicPr>
            <a:picLocks noChangeAspect="1"/>
          </p:cNvPicPr>
          <p:nvPr/>
        </p:nvPicPr>
        <p:blipFill>
          <a:blip r:embed="rId3"/>
          <a:stretch>
            <a:fillRect/>
          </a:stretch>
        </p:blipFill>
        <p:spPr>
          <a:xfrm>
            <a:off x="0" y="1394165"/>
            <a:ext cx="12436475" cy="4866060"/>
          </a:xfrm>
          <a:prstGeom prst="rect">
            <a:avLst/>
          </a:prstGeom>
        </p:spPr>
      </p:pic>
    </p:spTree>
    <p:extLst>
      <p:ext uri="{BB962C8B-B14F-4D97-AF65-F5344CB8AC3E}">
        <p14:creationId xmlns:p14="http://schemas.microsoft.com/office/powerpoint/2010/main" val="48749996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7C373-0DC8-44D8-9252-03F215F8BBE8}"/>
              </a:ext>
            </a:extLst>
          </p:cNvPr>
          <p:cNvSpPr>
            <a:spLocks noGrp="1"/>
          </p:cNvSpPr>
          <p:nvPr>
            <p:ph type="title"/>
          </p:nvPr>
        </p:nvSpPr>
        <p:spPr/>
        <p:txBody>
          <a:bodyPr/>
          <a:lstStyle/>
          <a:p>
            <a:r>
              <a:rPr lang="en-US" dirty="0"/>
              <a:t>Modular and lightweight</a:t>
            </a:r>
          </a:p>
        </p:txBody>
      </p:sp>
    </p:spTree>
    <p:extLst>
      <p:ext uri="{BB962C8B-B14F-4D97-AF65-F5344CB8AC3E}">
        <p14:creationId xmlns:p14="http://schemas.microsoft.com/office/powerpoint/2010/main" val="12270062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5EEC79-3BBA-4D44-AE5A-8D3F0A1FEF95}"/>
              </a:ext>
            </a:extLst>
          </p:cNvPr>
          <p:cNvSpPr>
            <a:spLocks noGrp="1"/>
          </p:cNvSpPr>
          <p:nvPr>
            <p:ph type="title"/>
          </p:nvPr>
        </p:nvSpPr>
        <p:spPr/>
        <p:txBody>
          <a:bodyPr/>
          <a:lstStyle/>
          <a:p>
            <a:r>
              <a:rPr lang="en-US" dirty="0"/>
              <a:t>Everything in packages</a:t>
            </a:r>
          </a:p>
        </p:txBody>
      </p:sp>
      <p:grpSp>
        <p:nvGrpSpPr>
          <p:cNvPr id="11" name="Group 10">
            <a:extLst>
              <a:ext uri="{FF2B5EF4-FFF2-40B4-BE49-F238E27FC236}">
                <a16:creationId xmlns:a16="http://schemas.microsoft.com/office/drawing/2014/main" id="{A1294AF5-73EB-4EB1-848D-A3D20A0FFC9A}"/>
              </a:ext>
            </a:extLst>
          </p:cNvPr>
          <p:cNvGrpSpPr/>
          <p:nvPr/>
        </p:nvGrpSpPr>
        <p:grpSpPr>
          <a:xfrm>
            <a:off x="549019" y="1119848"/>
            <a:ext cx="5394901" cy="5394901"/>
            <a:chOff x="824520" y="936970"/>
            <a:chExt cx="5394901" cy="5394901"/>
          </a:xfrm>
        </p:grpSpPr>
        <p:pic>
          <p:nvPicPr>
            <p:cNvPr id="9" name="Graphic 8" descr="Box">
              <a:extLst>
                <a:ext uri="{FF2B5EF4-FFF2-40B4-BE49-F238E27FC236}">
                  <a16:creationId xmlns:a16="http://schemas.microsoft.com/office/drawing/2014/main" id="{3D04B0B3-AE81-41C4-9F4E-53D665D454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4520" y="936970"/>
              <a:ext cx="5394901" cy="5394901"/>
            </a:xfrm>
            <a:prstGeom prst="rect">
              <a:avLst/>
            </a:prstGeom>
          </p:spPr>
        </p:pic>
        <p:pic>
          <p:nvPicPr>
            <p:cNvPr id="10" name="Graphic 9">
              <a:extLst>
                <a:ext uri="{FF2B5EF4-FFF2-40B4-BE49-F238E27FC236}">
                  <a16:creationId xmlns:a16="http://schemas.microsoft.com/office/drawing/2014/main" id="{B45ED8CF-F4C9-42BE-A04C-072B274DDF3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92189" y="4383372"/>
              <a:ext cx="2377414" cy="759792"/>
            </a:xfrm>
            <a:prstGeom prst="rect">
              <a:avLst/>
            </a:prstGeom>
            <a:scene3d>
              <a:camera prst="orthographicFront">
                <a:rot lat="19799994" lon="3000000" rev="0"/>
              </a:camera>
              <a:lightRig rig="threePt" dir="t"/>
            </a:scene3d>
          </p:spPr>
        </p:pic>
      </p:grpSp>
      <p:pic>
        <p:nvPicPr>
          <p:cNvPr id="12" name="Picture 11">
            <a:extLst>
              <a:ext uri="{FF2B5EF4-FFF2-40B4-BE49-F238E27FC236}">
                <a16:creationId xmlns:a16="http://schemas.microsoft.com/office/drawing/2014/main" id="{F74FFBE3-5F68-4DE7-ABD4-F077767B9B43}"/>
              </a:ext>
            </a:extLst>
          </p:cNvPr>
          <p:cNvPicPr>
            <a:picLocks noChangeAspect="1"/>
          </p:cNvPicPr>
          <p:nvPr/>
        </p:nvPicPr>
        <p:blipFill>
          <a:blip r:embed="rId7"/>
          <a:stretch>
            <a:fillRect/>
          </a:stretch>
        </p:blipFill>
        <p:spPr>
          <a:xfrm>
            <a:off x="6492554" y="-1"/>
            <a:ext cx="6270240" cy="6994525"/>
          </a:xfrm>
          <a:prstGeom prst="rect">
            <a:avLst/>
          </a:prstGeom>
        </p:spPr>
      </p:pic>
      <p:pic>
        <p:nvPicPr>
          <p:cNvPr id="1026" name="Picture 2" descr="http://go.microsoft.com/fwlink/?LinkID=288859">
            <a:extLst>
              <a:ext uri="{FF2B5EF4-FFF2-40B4-BE49-F238E27FC236}">
                <a16:creationId xmlns:a16="http://schemas.microsoft.com/office/drawing/2014/main" id="{FEE2E350-CD5B-4248-95F0-DC6CCFC87CE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83629" y="3863019"/>
            <a:ext cx="914390" cy="914390"/>
          </a:xfrm>
          <a:prstGeom prst="rect">
            <a:avLst/>
          </a:prstGeom>
          <a:noFill/>
          <a:scene3d>
            <a:camera prst="orthographicFront">
              <a:rot lat="2099993" lon="18899975" rev="0"/>
            </a:camera>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49326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.NET Core deployment options</a:t>
            </a:r>
          </a:p>
        </p:txBody>
      </p:sp>
      <p:grpSp>
        <p:nvGrpSpPr>
          <p:cNvPr id="7" name="Group 6">
            <a:extLst>
              <a:ext uri="{FF2B5EF4-FFF2-40B4-BE49-F238E27FC236}">
                <a16:creationId xmlns:a16="http://schemas.microsoft.com/office/drawing/2014/main" id="{9C7351BD-839C-4F4D-A5CE-0C662F81BD87}"/>
              </a:ext>
            </a:extLst>
          </p:cNvPr>
          <p:cNvGrpSpPr/>
          <p:nvPr/>
        </p:nvGrpSpPr>
        <p:grpSpPr>
          <a:xfrm>
            <a:off x="6949749" y="1668481"/>
            <a:ext cx="4571950" cy="4846268"/>
            <a:chOff x="6949749" y="1668481"/>
            <a:chExt cx="4571950" cy="4846268"/>
          </a:xfrm>
        </p:grpSpPr>
        <p:sp>
          <p:nvSpPr>
            <p:cNvPr id="5" name="Rounded Rectangle 4"/>
            <p:cNvSpPr/>
            <p:nvPr/>
          </p:nvSpPr>
          <p:spPr bwMode="auto">
            <a:xfrm>
              <a:off x="6949749" y="1668481"/>
              <a:ext cx="4571950" cy="4846268"/>
            </a:xfrm>
            <a:prstGeom prst="roundRect">
              <a:avLst>
                <a:gd name="adj" fmla="val 0"/>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5000" dirty="0">
                <a:gradFill>
                  <a:gsLst>
                    <a:gs pos="5439">
                      <a:srgbClr val="F8F8F8"/>
                    </a:gs>
                    <a:gs pos="10000">
                      <a:srgbClr val="F8F8F8"/>
                    </a:gs>
                  </a:gsLst>
                  <a:lin ang="5400000" scaled="0"/>
                </a:gradFill>
              </a:endParaRPr>
            </a:p>
          </p:txBody>
        </p:sp>
        <p:sp>
          <p:nvSpPr>
            <p:cNvPr id="4" name="TextBox 3">
              <a:extLst>
                <a:ext uri="{FF2B5EF4-FFF2-40B4-BE49-F238E27FC236}">
                  <a16:creationId xmlns:a16="http://schemas.microsoft.com/office/drawing/2014/main" id="{7EC9A32D-877A-4288-8E31-671749F4BD23}"/>
                </a:ext>
              </a:extLst>
            </p:cNvPr>
            <p:cNvSpPr txBox="1"/>
            <p:nvPr/>
          </p:nvSpPr>
          <p:spPr>
            <a:xfrm>
              <a:off x="7132628" y="2125677"/>
              <a:ext cx="4206194" cy="2289858"/>
            </a:xfrm>
            <a:prstGeom prst="rect">
              <a:avLst/>
            </a:prstGeom>
            <a:noFill/>
          </p:spPr>
          <p:txBody>
            <a:bodyPr wrap="square" lIns="182880" tIns="146304" rIns="182880" bIns="146304" rtlCol="0">
              <a:spAutoFit/>
            </a:bodyPr>
            <a:lstStyle/>
            <a:p>
              <a:pPr>
                <a:lnSpc>
                  <a:spcPct val="90000"/>
                </a:lnSpc>
                <a:spcAft>
                  <a:spcPts val="600"/>
                </a:spcAft>
              </a:pPr>
              <a:r>
                <a:rPr lang="en-US" sz="4800" dirty="0">
                  <a:gradFill>
                    <a:gsLst>
                      <a:gs pos="5439">
                        <a:srgbClr val="F8F8F8"/>
                      </a:gs>
                      <a:gs pos="10000">
                        <a:srgbClr val="F8F8F8"/>
                      </a:gs>
                    </a:gsLst>
                    <a:lin ang="5400000" scaled="0"/>
                  </a:gradFill>
                </a:rPr>
                <a:t>Self-contained Deployment (SCD)</a:t>
              </a:r>
            </a:p>
          </p:txBody>
        </p:sp>
        <p:sp>
          <p:nvSpPr>
            <p:cNvPr id="6" name="Rectangle 5">
              <a:extLst>
                <a:ext uri="{FF2B5EF4-FFF2-40B4-BE49-F238E27FC236}">
                  <a16:creationId xmlns:a16="http://schemas.microsoft.com/office/drawing/2014/main" id="{4CDA9813-5DEE-49D2-9794-FB95CCD8EBFC}"/>
                </a:ext>
              </a:extLst>
            </p:cNvPr>
            <p:cNvSpPr/>
            <p:nvPr/>
          </p:nvSpPr>
          <p:spPr bwMode="auto">
            <a:xfrm>
              <a:off x="7406944" y="4685969"/>
              <a:ext cx="3748999" cy="1554463"/>
            </a:xfrm>
            <a:prstGeom prst="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4400" dirty="0">
                  <a:gradFill>
                    <a:gsLst>
                      <a:gs pos="0">
                        <a:srgbClr val="FFFFFF"/>
                      </a:gs>
                      <a:gs pos="100000">
                        <a:srgbClr val="FFFFFF"/>
                      </a:gs>
                    </a:gsLst>
                    <a:lin ang="5400000" scaled="0"/>
                  </a:gradFill>
                  <a:ea typeface="Segoe UI" pitchFamily="34" charset="0"/>
                  <a:cs typeface="Segoe UI" pitchFamily="34" charset="0"/>
                </a:rPr>
                <a:t>.NET Runtime</a:t>
              </a:r>
            </a:p>
          </p:txBody>
        </p:sp>
      </p:grpSp>
      <p:grpSp>
        <p:nvGrpSpPr>
          <p:cNvPr id="12" name="Group 11">
            <a:extLst>
              <a:ext uri="{FF2B5EF4-FFF2-40B4-BE49-F238E27FC236}">
                <a16:creationId xmlns:a16="http://schemas.microsoft.com/office/drawing/2014/main" id="{0985EB33-71CF-432E-8447-C9EB3DF13E0E}"/>
              </a:ext>
            </a:extLst>
          </p:cNvPr>
          <p:cNvGrpSpPr/>
          <p:nvPr/>
        </p:nvGrpSpPr>
        <p:grpSpPr>
          <a:xfrm>
            <a:off x="1097653" y="1668482"/>
            <a:ext cx="4571950" cy="4860840"/>
            <a:chOff x="1097653" y="1668482"/>
            <a:chExt cx="4571950" cy="4860840"/>
          </a:xfrm>
        </p:grpSpPr>
        <p:sp>
          <p:nvSpPr>
            <p:cNvPr id="9" name="Rounded Rectangle 4">
              <a:extLst>
                <a:ext uri="{FF2B5EF4-FFF2-40B4-BE49-F238E27FC236}">
                  <a16:creationId xmlns:a16="http://schemas.microsoft.com/office/drawing/2014/main" id="{32A1159F-A40A-4C34-96A4-E04141E8010E}"/>
                </a:ext>
              </a:extLst>
            </p:cNvPr>
            <p:cNvSpPr/>
            <p:nvPr/>
          </p:nvSpPr>
          <p:spPr bwMode="auto">
            <a:xfrm>
              <a:off x="1097653" y="1668482"/>
              <a:ext cx="4571950" cy="3108926"/>
            </a:xfrm>
            <a:prstGeom prst="roundRect">
              <a:avLst>
                <a:gd name="adj" fmla="val 0"/>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5000" dirty="0">
                <a:gradFill>
                  <a:gsLst>
                    <a:gs pos="5439">
                      <a:srgbClr val="F8F8F8"/>
                    </a:gs>
                    <a:gs pos="10000">
                      <a:srgbClr val="F8F8F8"/>
                    </a:gs>
                  </a:gsLst>
                  <a:lin ang="5400000" scaled="0"/>
                </a:gradFill>
              </a:endParaRPr>
            </a:p>
          </p:txBody>
        </p:sp>
        <p:sp>
          <p:nvSpPr>
            <p:cNvPr id="10" name="TextBox 9">
              <a:extLst>
                <a:ext uri="{FF2B5EF4-FFF2-40B4-BE49-F238E27FC236}">
                  <a16:creationId xmlns:a16="http://schemas.microsoft.com/office/drawing/2014/main" id="{10DDA5BA-BE79-4026-B319-FD7914A190DE}"/>
                </a:ext>
              </a:extLst>
            </p:cNvPr>
            <p:cNvSpPr txBox="1"/>
            <p:nvPr/>
          </p:nvSpPr>
          <p:spPr>
            <a:xfrm>
              <a:off x="1280532" y="2125678"/>
              <a:ext cx="4206194" cy="2511457"/>
            </a:xfrm>
            <a:prstGeom prst="rect">
              <a:avLst/>
            </a:prstGeom>
            <a:noFill/>
          </p:spPr>
          <p:txBody>
            <a:bodyPr wrap="square" lIns="182880" tIns="146304" rIns="182880" bIns="146304" rtlCol="0">
              <a:spAutoFit/>
            </a:bodyPr>
            <a:lstStyle/>
            <a:p>
              <a:pPr>
                <a:lnSpc>
                  <a:spcPct val="90000"/>
                </a:lnSpc>
                <a:spcAft>
                  <a:spcPts val="600"/>
                </a:spcAft>
              </a:pPr>
              <a:r>
                <a:rPr lang="en-US" sz="4000" dirty="0">
                  <a:gradFill>
                    <a:gsLst>
                      <a:gs pos="5439">
                        <a:srgbClr val="F8F8F8"/>
                      </a:gs>
                      <a:gs pos="10000">
                        <a:srgbClr val="F8F8F8"/>
                      </a:gs>
                    </a:gsLst>
                    <a:lin ang="5400000" scaled="0"/>
                  </a:gradFill>
                </a:rPr>
                <a:t>Framework Dependent Deployment (FDD)</a:t>
              </a:r>
            </a:p>
          </p:txBody>
        </p:sp>
        <p:sp>
          <p:nvSpPr>
            <p:cNvPr id="11" name="Rectangle 10">
              <a:extLst>
                <a:ext uri="{FF2B5EF4-FFF2-40B4-BE49-F238E27FC236}">
                  <a16:creationId xmlns:a16="http://schemas.microsoft.com/office/drawing/2014/main" id="{9EBDBC99-40BB-403A-9FC1-10EA7DE6C596}"/>
                </a:ext>
              </a:extLst>
            </p:cNvPr>
            <p:cNvSpPr/>
            <p:nvPr/>
          </p:nvSpPr>
          <p:spPr bwMode="auto">
            <a:xfrm>
              <a:off x="1124128" y="4974859"/>
              <a:ext cx="4545475" cy="1554463"/>
            </a:xfrm>
            <a:prstGeom prst="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4400" dirty="0">
                  <a:gradFill>
                    <a:gsLst>
                      <a:gs pos="0">
                        <a:srgbClr val="FFFFFF"/>
                      </a:gs>
                      <a:gs pos="100000">
                        <a:srgbClr val="FFFFFF"/>
                      </a:gs>
                    </a:gsLst>
                    <a:lin ang="5400000" scaled="0"/>
                  </a:gradFill>
                  <a:ea typeface="Segoe UI" pitchFamily="34" charset="0"/>
                  <a:cs typeface="Segoe UI" pitchFamily="34" charset="0"/>
                </a:rPr>
                <a:t>.NET Runtime</a:t>
              </a:r>
            </a:p>
          </p:txBody>
        </p:sp>
      </p:grpSp>
    </p:spTree>
    <p:extLst>
      <p:ext uri="{BB962C8B-B14F-4D97-AF65-F5344CB8AC3E}">
        <p14:creationId xmlns:p14="http://schemas.microsoft.com/office/powerpoint/2010/main" val="856345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a:extLst>
              <a:ext uri="{FF2B5EF4-FFF2-40B4-BE49-F238E27FC236}">
                <a16:creationId xmlns:a16="http://schemas.microsoft.com/office/drawing/2014/main" id="{AD59BC58-BAC8-4138-95AA-D7C7965BAB3C}"/>
              </a:ext>
            </a:extLst>
          </p:cNvPr>
          <p:cNvPicPr>
            <a:picLocks noChangeAspect="1"/>
          </p:cNvPicPr>
          <p:nvPr/>
        </p:nvPicPr>
        <p:blipFill>
          <a:blip r:embed="rId3"/>
          <a:stretch>
            <a:fillRect/>
          </a:stretch>
        </p:blipFill>
        <p:spPr>
          <a:xfrm>
            <a:off x="914775" y="0"/>
            <a:ext cx="10661641" cy="6994525"/>
          </a:xfrm>
          <a:prstGeom prst="rect">
            <a:avLst/>
          </a:prstGeom>
        </p:spPr>
      </p:pic>
      <p:sp>
        <p:nvSpPr>
          <p:cNvPr id="2" name="TextBox 1"/>
          <p:cNvSpPr txBox="1"/>
          <p:nvPr/>
        </p:nvSpPr>
        <p:spPr>
          <a:xfrm>
            <a:off x="1737726" y="1211287"/>
            <a:ext cx="8046632" cy="738664"/>
          </a:xfrm>
          <a:prstGeom prst="rect">
            <a:avLst/>
          </a:prstGeom>
          <a:solidFill>
            <a:srgbClr val="E6E6E6">
              <a:alpha val="45098"/>
            </a:srgbClr>
          </a:solidFill>
        </p:spPr>
        <p:txBody>
          <a:bodyPr wrap="square" lIns="182880" tIns="146304" rIns="182880" bIns="146304" rtlCol="0">
            <a:spAutoFit/>
          </a:bodyPr>
          <a:lstStyle/>
          <a:p>
            <a:pPr>
              <a:lnSpc>
                <a:spcPct val="90000"/>
              </a:lnSpc>
              <a:spcAft>
                <a:spcPts val="600"/>
              </a:spcAft>
            </a:pPr>
            <a:r>
              <a:rPr lang="en-US" sz="3200" b="1" dirty="0">
                <a:solidFill>
                  <a:srgbClr val="505050"/>
                </a:solidFill>
              </a:rPr>
              <a:t>https://</a:t>
            </a:r>
            <a:r>
              <a:rPr lang="en-US" sz="3200" b="1" dirty="0" err="1">
                <a:solidFill>
                  <a:srgbClr val="505050"/>
                </a:solidFill>
              </a:rPr>
              <a:t>hub.docker.com</a:t>
            </a:r>
            <a:r>
              <a:rPr lang="en-US" sz="3200" b="1" dirty="0">
                <a:solidFill>
                  <a:srgbClr val="505050"/>
                </a:solidFill>
              </a:rPr>
              <a:t>/r/</a:t>
            </a:r>
            <a:r>
              <a:rPr lang="en-US" sz="3200" b="1" dirty="0" err="1">
                <a:solidFill>
                  <a:srgbClr val="505050"/>
                </a:solidFill>
              </a:rPr>
              <a:t>microsoft</a:t>
            </a:r>
            <a:r>
              <a:rPr lang="en-US" sz="3200" b="1" dirty="0">
                <a:solidFill>
                  <a:srgbClr val="505050"/>
                </a:solidFill>
              </a:rPr>
              <a:t>/</a:t>
            </a:r>
            <a:r>
              <a:rPr lang="en-US" sz="3200" b="1" dirty="0" err="1">
                <a:solidFill>
                  <a:srgbClr val="505050"/>
                </a:solidFill>
              </a:rPr>
              <a:t>dotnet</a:t>
            </a:r>
            <a:r>
              <a:rPr lang="en-US" sz="3200" b="1" dirty="0">
                <a:solidFill>
                  <a:srgbClr val="505050"/>
                </a:solidFill>
              </a:rPr>
              <a:t>/</a:t>
            </a:r>
          </a:p>
        </p:txBody>
      </p:sp>
    </p:spTree>
    <p:extLst>
      <p:ext uri="{BB962C8B-B14F-4D97-AF65-F5344CB8AC3E}">
        <p14:creationId xmlns:p14="http://schemas.microsoft.com/office/powerpoint/2010/main" val="529383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3176254"/>
          </a:xfrm>
        </p:spPr>
        <p:txBody>
          <a:bodyPr/>
          <a:lstStyle/>
          <a:p>
            <a:r>
              <a:rPr lang="en-US" dirty="0">
                <a:solidFill>
                  <a:schemeClr val="tx1"/>
                </a:solidFill>
              </a:rPr>
              <a:t>50% of .NET Core contributions are from the community</a:t>
            </a:r>
          </a:p>
        </p:txBody>
      </p:sp>
    </p:spTree>
    <p:extLst>
      <p:ext uri="{BB962C8B-B14F-4D97-AF65-F5344CB8AC3E}">
        <p14:creationId xmlns:p14="http://schemas.microsoft.com/office/powerpoint/2010/main" val="38059245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98426" y="1337329"/>
            <a:ext cx="12207520" cy="5471832"/>
          </a:xfrm>
          <a:prstGeom prst="rect">
            <a:avLst/>
          </a:prstGeom>
        </p:spPr>
      </p:pic>
      <p:sp>
        <p:nvSpPr>
          <p:cNvPr id="7" name="Title 6"/>
          <p:cNvSpPr>
            <a:spLocks noGrp="1"/>
          </p:cNvSpPr>
          <p:nvPr>
            <p:ph type="title"/>
          </p:nvPr>
        </p:nvSpPr>
        <p:spPr/>
        <p:txBody>
          <a:bodyPr/>
          <a:lstStyle/>
          <a:p>
            <a:r>
              <a:rPr lang="en-US" dirty="0"/>
              <a:t>.NET Open Source Contributions as of 2017</a:t>
            </a:r>
          </a:p>
        </p:txBody>
      </p:sp>
    </p:spTree>
    <p:extLst>
      <p:ext uri="{BB962C8B-B14F-4D97-AF65-F5344CB8AC3E}">
        <p14:creationId xmlns:p14="http://schemas.microsoft.com/office/powerpoint/2010/main" val="141114084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a:stretch>
            <a:fillRect/>
          </a:stretch>
        </p:blipFill>
        <p:spPr>
          <a:xfrm>
            <a:off x="9406489" y="1517506"/>
            <a:ext cx="2246443" cy="1877503"/>
          </a:xfrm>
          <a:prstGeom prst="rect">
            <a:avLst/>
          </a:prstGeom>
        </p:spPr>
      </p:pic>
      <p:sp>
        <p:nvSpPr>
          <p:cNvPr id="6" name="Rectangle 5"/>
          <p:cNvSpPr/>
          <p:nvPr/>
        </p:nvSpPr>
        <p:spPr>
          <a:xfrm>
            <a:off x="2646" y="994"/>
            <a:ext cx="3888535" cy="699254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49">
              <a:defRPr/>
            </a:pPr>
            <a:endParaRPr lang="en-GB" sz="1836" kern="0">
              <a:solidFill>
                <a:sysClr val="windowText" lastClr="000000"/>
              </a:solidFill>
              <a:latin typeface="Segoe UI"/>
            </a:endParaRPr>
          </a:p>
        </p:txBody>
      </p:sp>
      <p:sp>
        <p:nvSpPr>
          <p:cNvPr id="2" name="Title 1"/>
          <p:cNvSpPr>
            <a:spLocks noGrp="1"/>
          </p:cNvSpPr>
          <p:nvPr>
            <p:ph type="title" idx="4294967295"/>
          </p:nvPr>
        </p:nvSpPr>
        <p:spPr>
          <a:xfrm>
            <a:off x="191454" y="1749358"/>
            <a:ext cx="3297645" cy="2512492"/>
          </a:xfrm>
        </p:spPr>
        <p:txBody>
          <a:bodyPr>
            <a:normAutofit/>
          </a:bodyPr>
          <a:lstStyle/>
          <a:p>
            <a:r>
              <a:rPr lang="en-US" sz="5505" dirty="0">
                <a:solidFill>
                  <a:schemeClr val="bg1"/>
                </a:solidFill>
                <a:latin typeface="Segoe UI Light" panose="020B0502040204020203" pitchFamily="34" charset="0"/>
                <a:cs typeface="Segoe UI Light" panose="020B0502040204020203" pitchFamily="34" charset="0"/>
              </a:rPr>
              <a:t>Technical Steering Group</a:t>
            </a:r>
            <a:endParaRPr lang="en-GB" sz="5505" dirty="0">
              <a:solidFill>
                <a:schemeClr val="bg1"/>
              </a:solidFill>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4294967295"/>
          </p:nvPr>
        </p:nvSpPr>
        <p:spPr>
          <a:xfrm>
            <a:off x="4452048" y="405215"/>
            <a:ext cx="7982663" cy="1494221"/>
          </a:xfrm>
        </p:spPr>
        <p:txBody>
          <a:bodyPr>
            <a:normAutofit/>
          </a:bodyPr>
          <a:lstStyle/>
          <a:p>
            <a:pPr marL="0" indent="0">
              <a:buNone/>
            </a:pPr>
            <a:r>
              <a:rPr lang="en-US" sz="3264" dirty="0">
                <a:latin typeface="Segoe UI" panose="020B0502040204020203" pitchFamily="34" charset="0"/>
                <a:cs typeface="Segoe UI" panose="020B0502040204020203" pitchFamily="34" charset="0"/>
              </a:rPr>
              <a:t>The following companies are helping to drive the future of .NET</a:t>
            </a:r>
            <a:endParaRPr lang="en-GB" sz="3264" dirty="0">
              <a:latin typeface="Segoe UI" panose="020B0502040204020203" pitchFamily="34" charset="0"/>
              <a:cs typeface="Segoe UI" panose="020B0502040204020203" pitchFamily="34" charset="0"/>
            </a:endParaRPr>
          </a:p>
        </p:txBody>
      </p:sp>
      <p:pic>
        <p:nvPicPr>
          <p:cNvPr id="8" name="Picture 7"/>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98061" y="403756"/>
            <a:ext cx="2592356" cy="94283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15839" y="3888810"/>
            <a:ext cx="2491997" cy="906851"/>
          </a:xfrm>
          <a:prstGeom prst="rect">
            <a:avLst/>
          </a:prstGeom>
        </p:spPr>
      </p:pic>
      <p:pic>
        <p:nvPicPr>
          <p:cNvPr id="14" name="Picture 13"/>
          <p:cNvPicPr>
            <a:picLocks noChangeAspect="1"/>
          </p:cNvPicPr>
          <p:nvPr/>
        </p:nvPicPr>
        <p:blipFill>
          <a:blip r:embed="rId6"/>
          <a:stretch>
            <a:fillRect/>
          </a:stretch>
        </p:blipFill>
        <p:spPr>
          <a:xfrm>
            <a:off x="4370989" y="1899007"/>
            <a:ext cx="4555692" cy="1406816"/>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81290" y="3395008"/>
            <a:ext cx="5150168" cy="1894456"/>
          </a:xfrm>
          <a:prstGeom prst="rect">
            <a:avLst/>
          </a:prstGeom>
        </p:spPr>
      </p:pic>
      <p:pic>
        <p:nvPicPr>
          <p:cNvPr id="1028" name="Picture 4" descr="http://logok.org/wp-content/uploads/2014/07/Samsung-logo-2015-Nobg.png"/>
          <p:cNvPicPr>
            <a:picLocks noChangeAspect="1" noChangeArrowheads="1"/>
          </p:cNvPicPr>
          <p:nvPr/>
        </p:nvPicPr>
        <p:blipFill rotWithShape="1">
          <a:blip r:embed="rId8">
            <a:extLst>
              <a:ext uri="{28A0092B-C50C-407E-A947-70E740481C1C}">
                <a14:useLocalDpi xmlns:a14="http://schemas.microsoft.com/office/drawing/2010/main" val="0"/>
              </a:ext>
            </a:extLst>
          </a:blip>
          <a:srcRect l="4214" t="38975" r="4216" b="38535"/>
          <a:stretch/>
        </p:blipFill>
        <p:spPr bwMode="auto">
          <a:xfrm>
            <a:off x="4370989" y="5464395"/>
            <a:ext cx="3860053" cy="711040"/>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40837" y="5413485"/>
            <a:ext cx="2642001" cy="893618"/>
          </a:xfrm>
          <a:prstGeom prst="rect">
            <a:avLst/>
          </a:prstGeom>
        </p:spPr>
      </p:pic>
    </p:spTree>
    <p:extLst>
      <p:ext uri="{BB962C8B-B14F-4D97-AF65-F5344CB8AC3E}">
        <p14:creationId xmlns:p14="http://schemas.microsoft.com/office/powerpoint/2010/main" val="2579424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1028"/>
                                        </p:tgtEl>
                                        <p:attrNameLst>
                                          <p:attrName>style.visibility</p:attrName>
                                        </p:attrNameLst>
                                      </p:cBhvr>
                                      <p:to>
                                        <p:strVal val="visible"/>
                                      </p:to>
                                    </p:set>
                                    <p:animEffect transition="in" filter="fade">
                                      <p:cBhvr>
                                        <p:cTn id="31" dur="1000"/>
                                        <p:tgtEl>
                                          <p:spTgt spid="1028"/>
                                        </p:tgtEl>
                                      </p:cBhvr>
                                    </p:animEffect>
                                    <p:anim calcmode="lin" valueType="num">
                                      <p:cBhvr>
                                        <p:cTn id="32" dur="1000" fill="hold"/>
                                        <p:tgtEl>
                                          <p:spTgt spid="1028"/>
                                        </p:tgtEl>
                                        <p:attrNameLst>
                                          <p:attrName>ppt_x</p:attrName>
                                        </p:attrNameLst>
                                      </p:cBhvr>
                                      <p:tavLst>
                                        <p:tav tm="0">
                                          <p:val>
                                            <p:strVal val="#ppt_x"/>
                                          </p:val>
                                        </p:tav>
                                        <p:tav tm="100000">
                                          <p:val>
                                            <p:strVal val="#ppt_x"/>
                                          </p:val>
                                        </p:tav>
                                      </p:tavLst>
                                    </p:anim>
                                    <p:anim calcmode="lin" valueType="num">
                                      <p:cBhvr>
                                        <p:cTn id="33" dur="1000" fill="hold"/>
                                        <p:tgtEl>
                                          <p:spTgt spid="1028"/>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p:cNvSpPr txBox="1"/>
          <p:nvPr/>
        </p:nvSpPr>
        <p:spPr>
          <a:xfrm>
            <a:off x="3383251" y="1211287"/>
            <a:ext cx="804549" cy="4114755"/>
          </a:xfrm>
          <a:prstGeom prst="rect">
            <a:avLst/>
          </a:prstGeom>
          <a:solidFill>
            <a:srgbClr val="000000">
              <a:alpha val="12941"/>
            </a:srgbClr>
          </a:solidFill>
        </p:spPr>
        <p:txBody>
          <a:bodyPr wrap="square" lIns="373041" rIns="186521" rtlCol="0" anchor="ctr">
            <a:noAutofit/>
          </a:bodyPr>
          <a:lstStyle/>
          <a:p>
            <a:pPr marL="349724" indent="-349724">
              <a:buFont typeface="Arial" panose="020B0604020202020204" pitchFamily="34" charset="0"/>
              <a:buChar char="•"/>
            </a:pPr>
            <a:endParaRPr lang="en-US" sz="2040" dirty="0">
              <a:latin typeface="Segoe UI Light" panose="020B0502040204020203" pitchFamily="34" charset="0"/>
              <a:cs typeface="Segoe UI Light" panose="020B0502040204020203" pitchFamily="34" charset="0"/>
            </a:endParaRPr>
          </a:p>
        </p:txBody>
      </p:sp>
      <p:sp>
        <p:nvSpPr>
          <p:cNvPr id="14" name="TextBox 13"/>
          <p:cNvSpPr txBox="1"/>
          <p:nvPr/>
        </p:nvSpPr>
        <p:spPr>
          <a:xfrm>
            <a:off x="1097653" y="1211287"/>
            <a:ext cx="3044676" cy="4114755"/>
          </a:xfrm>
          <a:prstGeom prst="homePlate">
            <a:avLst>
              <a:gd name="adj" fmla="val 20154"/>
            </a:avLst>
          </a:prstGeom>
          <a:solidFill>
            <a:srgbClr val="0078D7"/>
          </a:solidFill>
        </p:spPr>
        <p:txBody>
          <a:bodyPr wrap="square" rtlCol="0" anchor="ctr">
            <a:noAutofit/>
          </a:bodyPr>
          <a:lstStyle/>
          <a:p>
            <a:pPr algn="ctr"/>
            <a:r>
              <a:rPr lang="en-US" sz="4000" dirty="0">
                <a:solidFill>
                  <a:schemeClr val="tx2"/>
                </a:solidFill>
                <a:latin typeface="Segoe UI Semibold" panose="020B0702040204020203" pitchFamily="34" charset="0"/>
                <a:cs typeface="Segoe UI Semibold" panose="020B0702040204020203" pitchFamily="34" charset="0"/>
              </a:rPr>
              <a:t>Similarities</a:t>
            </a:r>
          </a:p>
        </p:txBody>
      </p:sp>
      <p:sp>
        <p:nvSpPr>
          <p:cNvPr id="61" name="TextBox 60"/>
          <p:cNvSpPr txBox="1"/>
          <p:nvPr/>
        </p:nvSpPr>
        <p:spPr>
          <a:xfrm>
            <a:off x="32609" y="148956"/>
            <a:ext cx="7358757" cy="860514"/>
          </a:xfrm>
          <a:prstGeom prst="rect">
            <a:avLst/>
          </a:prstGeom>
          <a:noFill/>
        </p:spPr>
        <p:txBody>
          <a:bodyPr wrap="none" lIns="182854" tIns="146283" rIns="182854" bIns="146283" rtlCol="0">
            <a:spAutoFit/>
          </a:bodyPr>
          <a:lstStyle/>
          <a:p>
            <a:pPr>
              <a:lnSpc>
                <a:spcPct val="90000"/>
              </a:lnSpc>
            </a:pPr>
            <a:r>
              <a:rPr lang="en-US" sz="408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.NET Core and .NET Framework</a:t>
            </a:r>
          </a:p>
        </p:txBody>
      </p:sp>
      <p:sp>
        <p:nvSpPr>
          <p:cNvPr id="46" name="TextBox 45"/>
          <p:cNvSpPr txBox="1"/>
          <p:nvPr/>
        </p:nvSpPr>
        <p:spPr>
          <a:xfrm>
            <a:off x="4187799" y="1211287"/>
            <a:ext cx="8248676" cy="4114755"/>
          </a:xfrm>
          <a:prstGeom prst="rect">
            <a:avLst/>
          </a:prstGeom>
          <a:solidFill>
            <a:srgbClr val="000000">
              <a:alpha val="12941"/>
            </a:srgbClr>
          </a:solidFill>
        </p:spPr>
        <p:txBody>
          <a:bodyPr wrap="square" lIns="373041" rIns="186521" rtlCol="0" anchor="ctr">
            <a:noAutofit/>
          </a:bodyPr>
          <a:lstStyle/>
          <a:p>
            <a:pPr marL="349724" indent="-349724">
              <a:buFont typeface="Arial" charset="0"/>
              <a:buChar char="•"/>
            </a:pPr>
            <a:endParaRPr lang="en-US" sz="3200" dirty="0"/>
          </a:p>
          <a:p>
            <a:pPr marL="349724" indent="-349724">
              <a:buFont typeface="Arial" charset="0"/>
              <a:buChar char="•"/>
            </a:pPr>
            <a:r>
              <a:rPr lang="en-US" sz="3200" dirty="0"/>
              <a:t>Support the latest C#, VB.NET, F#</a:t>
            </a:r>
          </a:p>
          <a:p>
            <a:pPr marL="349724" indent="-349724">
              <a:buFont typeface="Arial" charset="0"/>
              <a:buChar char="•"/>
            </a:pPr>
            <a:r>
              <a:rPr lang="en-US" sz="3200" dirty="0"/>
              <a:t>Implements .NET Standard API</a:t>
            </a:r>
          </a:p>
          <a:p>
            <a:pPr marL="349724" indent="-349724">
              <a:buFont typeface="Arial" charset="0"/>
              <a:buChar char="•"/>
            </a:pPr>
            <a:r>
              <a:rPr lang="en-US" sz="3200" dirty="0"/>
              <a:t>Supports ASP.NET Core and EF Core</a:t>
            </a:r>
          </a:p>
          <a:p>
            <a:pPr marL="349724" indent="-349724">
              <a:buFont typeface="Arial" charset="0"/>
              <a:buChar char="•"/>
            </a:pPr>
            <a:r>
              <a:rPr lang="en-US" sz="3200" dirty="0"/>
              <a:t>Best experience in Visual Studio </a:t>
            </a:r>
          </a:p>
          <a:p>
            <a:pPr marL="349724" indent="-349724">
              <a:buFont typeface="Arial" charset="0"/>
              <a:buChar char="•"/>
            </a:pPr>
            <a:r>
              <a:rPr lang="en-US" sz="3200" dirty="0"/>
              <a:t>Great experience in Visual Studio Code</a:t>
            </a:r>
          </a:p>
          <a:p>
            <a:pPr marL="349724" indent="-349724">
              <a:buFont typeface="Arial" charset="0"/>
              <a:buChar char="•"/>
            </a:pPr>
            <a:r>
              <a:rPr lang="en-US" sz="3200" dirty="0"/>
              <a:t>Can be used in/with Docker</a:t>
            </a:r>
          </a:p>
          <a:p>
            <a:pPr marL="349724" indent="-349724">
              <a:buFont typeface="Arial" charset="0"/>
              <a:buChar char="•"/>
            </a:pPr>
            <a:endParaRPr lang="en-US" sz="3200" dirty="0"/>
          </a:p>
        </p:txBody>
      </p:sp>
    </p:spTree>
    <p:extLst>
      <p:ext uri="{BB962C8B-B14F-4D97-AF65-F5344CB8AC3E}">
        <p14:creationId xmlns:p14="http://schemas.microsoft.com/office/powerpoint/2010/main" val="1702748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bwMode="auto">
          <a:xfrm>
            <a:off x="6766015" y="1394167"/>
            <a:ext cx="2971379" cy="2127914"/>
          </a:xfrm>
          <a:prstGeom prst="rect">
            <a:avLst/>
          </a:prstGeom>
          <a:solidFill>
            <a:srgbClr val="505050"/>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XAMARIN</a:t>
            </a:r>
          </a:p>
        </p:txBody>
      </p:sp>
      <p:sp>
        <p:nvSpPr>
          <p:cNvPr id="90" name="Rectangle 89"/>
          <p:cNvSpPr/>
          <p:nvPr/>
        </p:nvSpPr>
        <p:spPr bwMode="auto">
          <a:xfrm>
            <a:off x="731897" y="1394166"/>
            <a:ext cx="2971379" cy="2127914"/>
          </a:xfrm>
          <a:prstGeom prst="rect">
            <a:avLst/>
          </a:prstGeom>
          <a:solidFill>
            <a:srgbClr val="D83B01"/>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FRAMEWORK</a:t>
            </a: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WINDOWS UWP</a:t>
            </a:r>
          </a:p>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p:txBody>
      </p:sp>
      <p:sp>
        <p:nvSpPr>
          <p:cNvPr id="97" name="Rectangle 96"/>
          <p:cNvSpPr/>
          <p:nvPr/>
        </p:nvSpPr>
        <p:spPr bwMode="auto">
          <a:xfrm>
            <a:off x="3748955" y="1394166"/>
            <a:ext cx="2971379" cy="2127914"/>
          </a:xfrm>
          <a:prstGeom prst="rect">
            <a:avLst/>
          </a:prstGeom>
          <a:solidFill>
            <a:srgbClr val="0078D7"/>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CORE</a:t>
            </a: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ASP.NET CORE</a:t>
            </a:r>
          </a:p>
        </p:txBody>
      </p:sp>
      <p:sp>
        <p:nvSpPr>
          <p:cNvPr id="17" name="Title 16"/>
          <p:cNvSpPr>
            <a:spLocks noGrp="1"/>
          </p:cNvSpPr>
          <p:nvPr>
            <p:ph type="title"/>
          </p:nvPr>
        </p:nvSpPr>
        <p:spPr/>
        <p:txBody>
          <a:bodyPr/>
          <a:lstStyle/>
          <a:p>
            <a:r>
              <a:rPr lang="en-US" dirty="0"/>
              <a:t>.NET platform</a:t>
            </a:r>
          </a:p>
        </p:txBody>
      </p:sp>
      <p:sp>
        <p:nvSpPr>
          <p:cNvPr id="69" name="TextBox 68"/>
          <p:cNvSpPr txBox="1"/>
          <p:nvPr/>
        </p:nvSpPr>
        <p:spPr>
          <a:xfrm>
            <a:off x="731832" y="5163645"/>
            <a:ext cx="9005562" cy="1533267"/>
          </a:xfrm>
          <a:prstGeom prst="rect">
            <a:avLst/>
          </a:prstGeom>
          <a:solidFill>
            <a:srgbClr val="D2D2D2"/>
          </a:solidFill>
        </p:spPr>
        <p:txBody>
          <a:bodyPr wrap="square" lIns="182854" tIns="146283" rIns="182854" bIns="146283" rtlCol="0" anchor="ctr">
            <a:noAutofit/>
          </a:bodyPr>
          <a:lstStyle/>
          <a:p>
            <a:pPr marL="0" marR="0" lvl="0" indent="0" algn="ctr" defTabSz="914049" eaLnBrk="1" fontAlgn="auto" latinLnBrk="0" hangingPunct="1">
              <a:lnSpc>
                <a:spcPct val="90000"/>
              </a:lnSpc>
              <a:spcBef>
                <a:spcPts val="0"/>
              </a:spcBef>
              <a:spcAft>
                <a:spcPts val="0"/>
              </a:spcAft>
              <a:buClrTx/>
              <a:buSzTx/>
              <a:buFontTx/>
              <a:buNone/>
              <a:tabLst/>
              <a:defRPr/>
            </a:pPr>
            <a:endParaRPr kumimoji="0" lang="en-US" sz="1599" b="0" i="0" u="none" strike="noStrike" kern="0" cap="none" spc="0" normalizeH="0" baseline="0" noProof="0" dirty="0">
              <a:ln>
                <a:noFill/>
              </a:ln>
              <a:solidFill>
                <a:sysClr val="windowText" lastClr="000000"/>
              </a:solidFill>
              <a:effectLst/>
              <a:uLnTx/>
              <a:uFillTx/>
              <a:latin typeface="Segoe UI Semilight" panose="020B0402040204020203" pitchFamily="34" charset="0"/>
              <a:cs typeface="Segoe UI Semilight" panose="020B0402040204020203" pitchFamily="34" charset="0"/>
            </a:endParaRPr>
          </a:p>
        </p:txBody>
      </p:sp>
      <p:sp>
        <p:nvSpPr>
          <p:cNvPr id="70" name="TextBox 69"/>
          <p:cNvSpPr txBox="1"/>
          <p:nvPr/>
        </p:nvSpPr>
        <p:spPr>
          <a:xfrm>
            <a:off x="822886"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kern="0">
                <a:solidFill>
                  <a:sysClr val="windowText" lastClr="000000"/>
                </a:solidFill>
                <a:latin typeface="Segoe UI Semibold" panose="020B0702040204020203" pitchFamily="34" charset="0"/>
                <a:cs typeface="Segoe UI Semibold" panose="020B0702040204020203" pitchFamily="34" charset="0"/>
              </a:defRPr>
            </a:lvl1pPr>
          </a:lstStyle>
          <a:p>
            <a:pPr marL="0" marR="0" lvl="0" indent="0" algn="ctr" defTabSz="932417"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cs typeface="Segoe UI Semilight" panose="020B0402040204020203" pitchFamily="34" charset="0"/>
              </a:rPr>
              <a:t>Compilers</a:t>
            </a:r>
          </a:p>
        </p:txBody>
      </p:sp>
      <p:sp>
        <p:nvSpPr>
          <p:cNvPr id="71" name="TextBox 70"/>
          <p:cNvSpPr txBox="1"/>
          <p:nvPr/>
        </p:nvSpPr>
        <p:spPr>
          <a:xfrm>
            <a:off x="3839978"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Languages</a:t>
            </a:r>
          </a:p>
        </p:txBody>
      </p:sp>
      <p:sp>
        <p:nvSpPr>
          <p:cNvPr id="72" name="TextBox 71"/>
          <p:cNvSpPr txBox="1"/>
          <p:nvPr/>
        </p:nvSpPr>
        <p:spPr>
          <a:xfrm>
            <a:off x="6857070"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Runtime components</a:t>
            </a:r>
          </a:p>
        </p:txBody>
      </p:sp>
      <p:sp>
        <p:nvSpPr>
          <p:cNvPr id="73" name="TextBox 72"/>
          <p:cNvSpPr txBox="1"/>
          <p:nvPr/>
        </p:nvSpPr>
        <p:spPr>
          <a:xfrm>
            <a:off x="731832" y="5139457"/>
            <a:ext cx="9005562" cy="41142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COMMON INFRASTRUCTURE</a:t>
            </a:r>
          </a:p>
        </p:txBody>
      </p:sp>
      <p:sp>
        <p:nvSpPr>
          <p:cNvPr id="82" name="TextBox 81"/>
          <p:cNvSpPr txBox="1"/>
          <p:nvPr/>
        </p:nvSpPr>
        <p:spPr>
          <a:xfrm>
            <a:off x="731833" y="3634321"/>
            <a:ext cx="9005562" cy="1417084"/>
          </a:xfrm>
          <a:prstGeom prst="rect">
            <a:avLst/>
          </a:prstGeom>
          <a:solidFill>
            <a:srgbClr val="FF8C00"/>
          </a:solidFill>
        </p:spPr>
        <p:txBody>
          <a:bodyPr wrap="square" lIns="182854" tIns="146283" rIns="182854" bIns="146283"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932417">
              <a:defRPr/>
            </a:pPr>
            <a:r>
              <a:rPr lang="en-US" b="1" dirty="0">
                <a:solidFill>
                  <a:schemeClr val="bg1"/>
                </a:solidFill>
                <a:latin typeface="Segoe UI"/>
              </a:rPr>
              <a:t>.NET STANDARD LIBRARY</a:t>
            </a:r>
          </a:p>
        </p:txBody>
      </p:sp>
      <p:grpSp>
        <p:nvGrpSpPr>
          <p:cNvPr id="103" name="Group 102"/>
          <p:cNvGrpSpPr/>
          <p:nvPr/>
        </p:nvGrpSpPr>
        <p:grpSpPr>
          <a:xfrm>
            <a:off x="9828451" y="1394167"/>
            <a:ext cx="1965682" cy="5299712"/>
            <a:chOff x="7489548" y="1582077"/>
            <a:chExt cx="1929967" cy="5197742"/>
          </a:xfrm>
          <a:solidFill>
            <a:srgbClr val="FFFFFF">
              <a:lumMod val="85000"/>
            </a:srgbClr>
          </a:solidFill>
        </p:grpSpPr>
        <p:sp>
          <p:nvSpPr>
            <p:cNvPr id="110" name="Rectangle 109"/>
            <p:cNvSpPr/>
            <p:nvPr/>
          </p:nvSpPr>
          <p:spPr bwMode="auto">
            <a:xfrm>
              <a:off x="7489549" y="1582078"/>
              <a:ext cx="1929966" cy="5197741"/>
            </a:xfrm>
            <a:prstGeom prst="rect">
              <a:avLst/>
            </a:prstGeom>
            <a:grpFill/>
            <a:ln w="25400" cap="flat" cmpd="sng" algn="ctr">
              <a:noFill/>
              <a:prstDash val="solid"/>
              <a:headEnd type="none" w="med" len="med"/>
              <a:tailEnd type="none" w="med" len="med"/>
            </a:ln>
            <a:effectLst/>
          </p:spPr>
          <p:txBody>
            <a:bodyPr vert="horz" wrap="square" lIns="182854" tIns="146283" rIns="182854" bIns="146283" numCol="1" rtlCol="0" anchor="t" anchorCtr="0" compatLnSpc="1">
              <a:prstTxWarp prst="textNoShape">
                <a:avLst/>
              </a:prstTxWarp>
            </a:bodyPr>
            <a:lstStyle/>
            <a:p>
              <a:pPr marL="0" marR="0" lvl="0" indent="0" defTabSz="912423" eaLnBrk="1" fontAlgn="auto" latinLnBrk="0" hangingPunct="1">
                <a:lnSpc>
                  <a:spcPct val="100000"/>
                </a:lnSpc>
                <a:spcBef>
                  <a:spcPts val="0"/>
                </a:spcBef>
                <a:spcAft>
                  <a:spcPts val="0"/>
                </a:spcAft>
                <a:buClrTx/>
                <a:buSzTx/>
                <a:buFontTx/>
                <a:buNone/>
                <a:tabLst/>
                <a:defRPr/>
              </a:pPr>
              <a:r>
                <a:rPr kumimoji="0" lang="en-US" sz="2797"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rPr>
                <a:t> </a:t>
              </a:r>
            </a:p>
          </p:txBody>
        </p:sp>
        <p:sp>
          <p:nvSpPr>
            <p:cNvPr id="111" name="TextBox 110"/>
            <p:cNvSpPr txBox="1"/>
            <p:nvPr/>
          </p:nvSpPr>
          <p:spPr>
            <a:xfrm>
              <a:off x="7489548" y="1582077"/>
              <a:ext cx="1929965" cy="627675"/>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l" defTabSz="932417"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TOOLS</a:t>
              </a:r>
            </a:p>
          </p:txBody>
        </p:sp>
      </p:grpSp>
      <p:grpSp>
        <p:nvGrpSpPr>
          <p:cNvPr id="104" name="Group 103"/>
          <p:cNvGrpSpPr/>
          <p:nvPr/>
        </p:nvGrpSpPr>
        <p:grpSpPr>
          <a:xfrm>
            <a:off x="10037203" y="2171273"/>
            <a:ext cx="1548177" cy="1350808"/>
            <a:chOff x="10404342" y="1920240"/>
            <a:chExt cx="1548397" cy="1351000"/>
          </a:xfrm>
        </p:grpSpPr>
        <p:pic>
          <p:nvPicPr>
            <p:cNvPr id="108" name="Picture 107"/>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l="24267" r="9586"/>
            <a:stretch/>
          </p:blipFill>
          <p:spPr bwMode="auto">
            <a:xfrm>
              <a:off x="10831921" y="1920240"/>
              <a:ext cx="693238" cy="1174557"/>
            </a:xfrm>
            <a:prstGeom prst="rect">
              <a:avLst/>
            </a:prstGeom>
            <a:solidFill>
              <a:srgbClr val="FFFFFF">
                <a:lumMod val="85000"/>
              </a:srgbClr>
            </a:solidFill>
            <a:ln>
              <a:noFill/>
            </a:ln>
            <a:extLst/>
          </p:spPr>
        </p:pic>
        <p:sp>
          <p:nvSpPr>
            <p:cNvPr id="109" name="TextBox 108"/>
            <p:cNvSpPr txBox="1"/>
            <p:nvPr/>
          </p:nvSpPr>
          <p:spPr>
            <a:xfrm>
              <a:off x="10404342" y="2763859"/>
              <a:ext cx="1548397" cy="507381"/>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a:t>
              </a:r>
            </a:p>
          </p:txBody>
        </p:sp>
      </p:grpSp>
      <p:grpSp>
        <p:nvGrpSpPr>
          <p:cNvPr id="105" name="Group 104"/>
          <p:cNvGrpSpPr/>
          <p:nvPr/>
        </p:nvGrpSpPr>
        <p:grpSpPr>
          <a:xfrm>
            <a:off x="9830335" y="4889625"/>
            <a:ext cx="1965681" cy="1350807"/>
            <a:chOff x="10195561" y="3458117"/>
            <a:chExt cx="1965960" cy="1350999"/>
          </a:xfrm>
        </p:grpSpPr>
        <p:sp>
          <p:nvSpPr>
            <p:cNvPr id="106" name="TextBox 105"/>
            <p:cNvSpPr txBox="1"/>
            <p:nvPr/>
          </p:nvSpPr>
          <p:spPr>
            <a:xfrm>
              <a:off x="10195561" y="4301735"/>
              <a:ext cx="1965960" cy="507381"/>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 Code</a:t>
              </a:r>
            </a:p>
          </p:txBody>
        </p:sp>
        <p:pic>
          <p:nvPicPr>
            <p:cNvPr id="107" name="Picture 106"/>
            <p:cNvPicPr>
              <a:picLocks noChangeAspect="1" noChangeArrowheads="1"/>
            </p:cNvPicPr>
            <p:nvPr/>
          </p:nvPicPr>
          <p:blipFill rotWithShape="1">
            <a:blip r:embed="rId3" cstate="print">
              <a:duotone>
                <a:srgbClr val="0078D7">
                  <a:shade val="45000"/>
                  <a:satMod val="135000"/>
                </a:srgbClr>
                <a:prstClr val="white"/>
              </a:duotone>
              <a:extLst>
                <a:ext uri="{28A0092B-C50C-407E-A947-70E740481C1C}">
                  <a14:useLocalDpi xmlns:a14="http://schemas.microsoft.com/office/drawing/2010/main"/>
                </a:ext>
              </a:extLst>
            </a:blip>
            <a:srcRect l="25414" r="11806"/>
            <a:stretch/>
          </p:blipFill>
          <p:spPr bwMode="auto">
            <a:xfrm>
              <a:off x="10852015" y="3458117"/>
              <a:ext cx="653051" cy="1174558"/>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102" name="TextBox 101"/>
          <p:cNvSpPr txBox="1"/>
          <p:nvPr/>
        </p:nvSpPr>
        <p:spPr>
          <a:xfrm>
            <a:off x="9825772" y="4543626"/>
            <a:ext cx="1965681" cy="507309"/>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 for Mac</a:t>
            </a:r>
          </a:p>
        </p:txBody>
      </p:sp>
      <p:sp>
        <p:nvSpPr>
          <p:cNvPr id="117" name="TextBox 2"/>
          <p:cNvSpPr txBox="1"/>
          <p:nvPr/>
        </p:nvSpPr>
        <p:spPr>
          <a:xfrm>
            <a:off x="731835" y="1394166"/>
            <a:ext cx="2971442"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DESKTOP</a:t>
            </a:r>
          </a:p>
        </p:txBody>
      </p:sp>
      <p:sp>
        <p:nvSpPr>
          <p:cNvPr id="118" name="TextBox 2"/>
          <p:cNvSpPr txBox="1"/>
          <p:nvPr/>
        </p:nvSpPr>
        <p:spPr>
          <a:xfrm>
            <a:off x="3748957" y="1396893"/>
            <a:ext cx="2971379"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CLOUD</a:t>
            </a:r>
          </a:p>
        </p:txBody>
      </p:sp>
      <p:sp>
        <p:nvSpPr>
          <p:cNvPr id="119" name="TextBox 2"/>
          <p:cNvSpPr txBox="1"/>
          <p:nvPr/>
        </p:nvSpPr>
        <p:spPr>
          <a:xfrm>
            <a:off x="6766015" y="1394166"/>
            <a:ext cx="2971381"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MOBILE</a:t>
            </a:r>
          </a:p>
        </p:txBody>
      </p:sp>
      <p:pic>
        <p:nvPicPr>
          <p:cNvPr id="3" name="Picture 2"/>
          <p:cNvPicPr>
            <a:picLocks noChangeAspect="1"/>
          </p:cNvPicPr>
          <p:nvPr/>
        </p:nvPicPr>
        <p:blipFill>
          <a:blip r:embed="rId4"/>
          <a:stretch>
            <a:fillRect/>
          </a:stretch>
        </p:blipFill>
        <p:spPr>
          <a:xfrm>
            <a:off x="10344174" y="3588701"/>
            <a:ext cx="928876" cy="928876"/>
          </a:xfrm>
          <a:prstGeom prst="rect">
            <a:avLst/>
          </a:prstGeom>
        </p:spPr>
      </p:pic>
    </p:spTree>
    <p:extLst>
      <p:ext uri="{BB962C8B-B14F-4D97-AF65-F5344CB8AC3E}">
        <p14:creationId xmlns:p14="http://schemas.microsoft.com/office/powerpoint/2010/main" val="278579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p:cNvSpPr txBox="1"/>
          <p:nvPr/>
        </p:nvSpPr>
        <p:spPr>
          <a:xfrm>
            <a:off x="3383251" y="1211287"/>
            <a:ext cx="804549" cy="4114755"/>
          </a:xfrm>
          <a:prstGeom prst="rect">
            <a:avLst/>
          </a:prstGeom>
          <a:solidFill>
            <a:srgbClr val="000000">
              <a:alpha val="12941"/>
            </a:srgbClr>
          </a:solidFill>
        </p:spPr>
        <p:txBody>
          <a:bodyPr wrap="square" lIns="373041" rIns="186521" rtlCol="0" anchor="ctr">
            <a:noAutofit/>
          </a:bodyPr>
          <a:lstStyle/>
          <a:p>
            <a:pPr marL="349724" indent="-349724">
              <a:buFont typeface="Arial" panose="020B0604020202020204" pitchFamily="34" charset="0"/>
              <a:buChar char="•"/>
            </a:pPr>
            <a:endParaRPr lang="en-US" sz="2040" dirty="0">
              <a:latin typeface="Segoe UI Light" panose="020B0502040204020203" pitchFamily="34" charset="0"/>
              <a:cs typeface="Segoe UI Light" panose="020B0502040204020203" pitchFamily="34" charset="0"/>
            </a:endParaRPr>
          </a:p>
        </p:txBody>
      </p:sp>
      <p:sp>
        <p:nvSpPr>
          <p:cNvPr id="14" name="TextBox 13"/>
          <p:cNvSpPr txBox="1"/>
          <p:nvPr/>
        </p:nvSpPr>
        <p:spPr>
          <a:xfrm>
            <a:off x="1097653" y="1211287"/>
            <a:ext cx="3044676" cy="4114755"/>
          </a:xfrm>
          <a:prstGeom prst="homePlate">
            <a:avLst>
              <a:gd name="adj" fmla="val 20154"/>
            </a:avLst>
          </a:prstGeom>
          <a:solidFill>
            <a:srgbClr val="0078D7"/>
          </a:solidFill>
        </p:spPr>
        <p:txBody>
          <a:bodyPr wrap="square" rtlCol="0" anchor="ctr">
            <a:noAutofit/>
          </a:bodyPr>
          <a:lstStyle/>
          <a:p>
            <a:pPr algn="ctr"/>
            <a:r>
              <a:rPr lang="en-US" sz="3600" dirty="0">
                <a:solidFill>
                  <a:schemeClr val="tx2"/>
                </a:solidFill>
                <a:latin typeface="Segoe UI Semibold" panose="020B0702040204020203" pitchFamily="34" charset="0"/>
                <a:cs typeface="Segoe UI Semibold" panose="020B0702040204020203" pitchFamily="34" charset="0"/>
              </a:rPr>
              <a:t>Differences</a:t>
            </a:r>
            <a:endParaRPr lang="en-US" sz="4000" dirty="0">
              <a:solidFill>
                <a:schemeClr val="tx2"/>
              </a:solidFill>
              <a:latin typeface="Segoe UI Semibold" panose="020B0702040204020203" pitchFamily="34" charset="0"/>
              <a:cs typeface="Segoe UI Semibold" panose="020B0702040204020203" pitchFamily="34" charset="0"/>
            </a:endParaRPr>
          </a:p>
        </p:txBody>
      </p:sp>
      <p:sp>
        <p:nvSpPr>
          <p:cNvPr id="61" name="TextBox 60"/>
          <p:cNvSpPr txBox="1"/>
          <p:nvPr/>
        </p:nvSpPr>
        <p:spPr>
          <a:xfrm>
            <a:off x="32609" y="148956"/>
            <a:ext cx="7358757" cy="860514"/>
          </a:xfrm>
          <a:prstGeom prst="rect">
            <a:avLst/>
          </a:prstGeom>
          <a:noFill/>
        </p:spPr>
        <p:txBody>
          <a:bodyPr wrap="none" lIns="182854" tIns="146283" rIns="182854" bIns="146283" rtlCol="0">
            <a:spAutoFit/>
          </a:bodyPr>
          <a:lstStyle/>
          <a:p>
            <a:pPr>
              <a:lnSpc>
                <a:spcPct val="90000"/>
              </a:lnSpc>
            </a:pPr>
            <a:r>
              <a:rPr lang="en-US" sz="408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.NET Core and .NET Framework</a:t>
            </a:r>
          </a:p>
        </p:txBody>
      </p:sp>
      <p:sp>
        <p:nvSpPr>
          <p:cNvPr id="46" name="TextBox 45"/>
          <p:cNvSpPr txBox="1"/>
          <p:nvPr/>
        </p:nvSpPr>
        <p:spPr>
          <a:xfrm>
            <a:off x="4187799" y="1211287"/>
            <a:ext cx="8248676" cy="4114755"/>
          </a:xfrm>
          <a:prstGeom prst="rect">
            <a:avLst/>
          </a:prstGeom>
          <a:solidFill>
            <a:srgbClr val="000000">
              <a:alpha val="12941"/>
            </a:srgbClr>
          </a:solidFill>
        </p:spPr>
        <p:txBody>
          <a:bodyPr wrap="square" lIns="373041" rIns="186521" rtlCol="0" anchor="ctr">
            <a:noAutofit/>
          </a:bodyPr>
          <a:lstStyle/>
          <a:p>
            <a:pPr marL="349724" indent="-349724">
              <a:buFont typeface="Arial" charset="0"/>
              <a:buChar char="•"/>
            </a:pPr>
            <a:r>
              <a:rPr lang="en-US" sz="3200" dirty="0"/>
              <a:t>.NET Framework comes with Windows</a:t>
            </a:r>
          </a:p>
          <a:p>
            <a:pPr marL="349724" indent="-349724">
              <a:buFont typeface="Arial" charset="0"/>
              <a:buChar char="•"/>
            </a:pPr>
            <a:r>
              <a:rPr lang="en-US" sz="3200" dirty="0"/>
              <a:t>.NET Core installs side-by-side</a:t>
            </a:r>
          </a:p>
          <a:p>
            <a:pPr marL="349724" indent="-349724">
              <a:buFont typeface="Arial" charset="0"/>
              <a:buChar char="•"/>
            </a:pPr>
            <a:r>
              <a:rPr lang="en-US" sz="3200" dirty="0"/>
              <a:t>.NET Core is cross-platform and OSS</a:t>
            </a:r>
          </a:p>
          <a:p>
            <a:pPr marL="349724" indent="-349724">
              <a:buFont typeface="Arial" charset="0"/>
              <a:buChar char="•"/>
            </a:pPr>
            <a:r>
              <a:rPr lang="en-US" sz="3200" dirty="0"/>
              <a:t>.NET Core works on Nano</a:t>
            </a:r>
          </a:p>
          <a:p>
            <a:pPr marL="349724" indent="-349724">
              <a:buFont typeface="Arial" charset="0"/>
              <a:buChar char="•"/>
            </a:pPr>
            <a:r>
              <a:rPr lang="en-US" sz="3200" dirty="0"/>
              <a:t>.NET Core has a strong CLI experience</a:t>
            </a:r>
          </a:p>
        </p:txBody>
      </p:sp>
    </p:spTree>
    <p:extLst>
      <p:ext uri="{BB962C8B-B14F-4D97-AF65-F5344CB8AC3E}">
        <p14:creationId xmlns:p14="http://schemas.microsoft.com/office/powerpoint/2010/main" val="841949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Your First App</a:t>
            </a:r>
            <a:endParaRPr lang="en-US" sz="7200" dirty="0"/>
          </a:p>
        </p:txBody>
      </p:sp>
    </p:spTree>
    <p:extLst>
      <p:ext uri="{BB962C8B-B14F-4D97-AF65-F5344CB8AC3E}">
        <p14:creationId xmlns:p14="http://schemas.microsoft.com/office/powerpoint/2010/main" val="205536661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Sample Source Code</a:t>
            </a:r>
          </a:p>
        </p:txBody>
      </p:sp>
      <p:sp>
        <p:nvSpPr>
          <p:cNvPr id="5" name="Text Placeholder 4"/>
          <p:cNvSpPr>
            <a:spLocks noGrp="1"/>
          </p:cNvSpPr>
          <p:nvPr>
            <p:ph type="body" sz="quarter" idx="10"/>
          </p:nvPr>
        </p:nvSpPr>
        <p:spPr>
          <a:xfrm>
            <a:off x="274638" y="1221157"/>
            <a:ext cx="11887199" cy="5123326"/>
          </a:xfrm>
        </p:spPr>
        <p:txBody>
          <a:bodyPr/>
          <a:lstStyle/>
          <a:p>
            <a:r>
              <a:rPr lang="en-US" dirty="0"/>
              <a:t>using System;</a:t>
            </a:r>
          </a:p>
          <a:p>
            <a:endParaRPr lang="en-US" dirty="0"/>
          </a:p>
          <a:p>
            <a:r>
              <a:rPr lang="en-US" dirty="0"/>
              <a:t>class Program</a:t>
            </a:r>
          </a:p>
          <a:p>
            <a:r>
              <a:rPr lang="en-US" dirty="0"/>
              <a:t>{</a:t>
            </a:r>
          </a:p>
          <a:p>
            <a:r>
              <a:rPr lang="en-US" dirty="0"/>
              <a:t>    static void Main(string[] </a:t>
            </a:r>
            <a:r>
              <a:rPr lang="en-US" dirty="0" err="1"/>
              <a:t>args</a:t>
            </a:r>
            <a:r>
              <a:rPr lang="en-US" dirty="0"/>
              <a:t>)</a:t>
            </a:r>
          </a:p>
          <a:p>
            <a:r>
              <a:rPr lang="mr-IN" dirty="0"/>
              <a:t>    {</a:t>
            </a:r>
          </a:p>
          <a:p>
            <a:r>
              <a:rPr lang="en-US" dirty="0"/>
              <a:t>        </a:t>
            </a:r>
            <a:r>
              <a:rPr lang="en-US" dirty="0" err="1"/>
              <a:t>Console.WriteLine</a:t>
            </a:r>
            <a:r>
              <a:rPr lang="en-US" dirty="0"/>
              <a:t>("Hello World!");</a:t>
            </a:r>
          </a:p>
          <a:p>
            <a:r>
              <a:rPr lang="mr-IN" dirty="0"/>
              <a:t>    }</a:t>
            </a:r>
          </a:p>
          <a:p>
            <a:r>
              <a:rPr lang="mr-IN" dirty="0"/>
              <a:t>}</a:t>
            </a:r>
          </a:p>
        </p:txBody>
      </p:sp>
    </p:spTree>
    <p:extLst>
      <p:ext uri="{BB962C8B-B14F-4D97-AF65-F5344CB8AC3E}">
        <p14:creationId xmlns:p14="http://schemas.microsoft.com/office/powerpoint/2010/main" val="106480611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CSProj</a:t>
            </a:r>
            <a:r>
              <a:rPr lang="en-US" dirty="0"/>
              <a:t> </a:t>
            </a:r>
            <a:r>
              <a:rPr lang="mr-IN" dirty="0"/>
              <a:t>–</a:t>
            </a:r>
            <a:r>
              <a:rPr lang="en-US" dirty="0"/>
              <a:t> default console template</a:t>
            </a:r>
          </a:p>
        </p:txBody>
      </p:sp>
      <p:sp>
        <p:nvSpPr>
          <p:cNvPr id="5" name="Text Placeholder 4"/>
          <p:cNvSpPr>
            <a:spLocks noGrp="1"/>
          </p:cNvSpPr>
          <p:nvPr>
            <p:ph type="body" sz="quarter" idx="10"/>
          </p:nvPr>
        </p:nvSpPr>
        <p:spPr>
          <a:xfrm>
            <a:off x="274638" y="1221157"/>
            <a:ext cx="12527207" cy="4450449"/>
          </a:xfrm>
        </p:spPr>
        <p:txBody>
          <a:bodyPr/>
          <a:lstStyle/>
          <a:p>
            <a:r>
              <a:rPr lang="en-US" dirty="0"/>
              <a:t>&lt;Project </a:t>
            </a:r>
            <a:r>
              <a:rPr lang="en-US" dirty="0" err="1"/>
              <a:t>Sdk</a:t>
            </a:r>
            <a:r>
              <a:rPr lang="en-US" dirty="0"/>
              <a:t>="</a:t>
            </a:r>
            <a:r>
              <a:rPr lang="en-US" dirty="0" err="1">
                <a:solidFill>
                  <a:srgbClr val="00B050"/>
                </a:solidFill>
              </a:rPr>
              <a:t>Microsoft.NET.Sdk</a:t>
            </a:r>
            <a:r>
              <a:rPr lang="en-US" dirty="0"/>
              <a:t>"&gt;</a:t>
            </a:r>
          </a:p>
          <a:p>
            <a:endParaRPr lang="en-US" dirty="0"/>
          </a:p>
          <a:p>
            <a:r>
              <a:rPr lang="en-US" dirty="0"/>
              <a:t>  &lt;</a:t>
            </a:r>
            <a:r>
              <a:rPr lang="en-US" dirty="0" err="1"/>
              <a:t>PropertyGroup</a:t>
            </a:r>
            <a:r>
              <a:rPr lang="en-US" dirty="0"/>
              <a:t>&gt;</a:t>
            </a:r>
          </a:p>
          <a:p>
            <a:r>
              <a:rPr lang="en-US" dirty="0"/>
              <a:t>    &lt;</a:t>
            </a:r>
            <a:r>
              <a:rPr lang="en-US" dirty="0" err="1"/>
              <a:t>OutputType</a:t>
            </a:r>
            <a:r>
              <a:rPr lang="en-US" dirty="0"/>
              <a:t>&gt;</a:t>
            </a:r>
            <a:r>
              <a:rPr lang="en-US" dirty="0">
                <a:solidFill>
                  <a:srgbClr val="00B050"/>
                </a:solidFill>
              </a:rPr>
              <a:t>Exe</a:t>
            </a:r>
            <a:r>
              <a:rPr lang="en-US" dirty="0"/>
              <a:t>&lt;/</a:t>
            </a:r>
            <a:r>
              <a:rPr lang="en-US" dirty="0" err="1"/>
              <a:t>OutputType</a:t>
            </a:r>
            <a:r>
              <a:rPr lang="en-US" dirty="0"/>
              <a:t>&gt;</a:t>
            </a:r>
          </a:p>
          <a:p>
            <a:r>
              <a:rPr lang="en-US" dirty="0"/>
              <a:t>    &lt;</a:t>
            </a:r>
            <a:r>
              <a:rPr lang="en-US" dirty="0" err="1"/>
              <a:t>TargetFramework</a:t>
            </a:r>
            <a:r>
              <a:rPr lang="en-US" dirty="0"/>
              <a:t>&gt;</a:t>
            </a:r>
            <a:r>
              <a:rPr lang="en-US" dirty="0">
                <a:solidFill>
                  <a:srgbClr val="00B050"/>
                </a:solidFill>
              </a:rPr>
              <a:t>netcoreapp2.0</a:t>
            </a:r>
            <a:r>
              <a:rPr lang="en-US" dirty="0"/>
              <a:t>&lt;/</a:t>
            </a:r>
            <a:r>
              <a:rPr lang="en-US" dirty="0" err="1"/>
              <a:t>TargetFramework</a:t>
            </a:r>
            <a:r>
              <a:rPr lang="en-US" dirty="0"/>
              <a:t>&gt;</a:t>
            </a:r>
          </a:p>
          <a:p>
            <a:r>
              <a:rPr lang="en-US" dirty="0"/>
              <a:t>  &lt;/</a:t>
            </a:r>
            <a:r>
              <a:rPr lang="en-US" dirty="0" err="1"/>
              <a:t>PropertyGroup</a:t>
            </a:r>
            <a:r>
              <a:rPr lang="en-US" dirty="0"/>
              <a:t>&gt;</a:t>
            </a:r>
            <a:br>
              <a:rPr lang="en-US" dirty="0"/>
            </a:br>
            <a:endParaRPr lang="en-US" dirty="0"/>
          </a:p>
          <a:p>
            <a:r>
              <a:rPr lang="en-US" dirty="0"/>
              <a:t>&lt;/Project&gt;</a:t>
            </a:r>
          </a:p>
        </p:txBody>
      </p:sp>
    </p:spTree>
    <p:extLst>
      <p:ext uri="{BB962C8B-B14F-4D97-AF65-F5344CB8AC3E}">
        <p14:creationId xmlns:p14="http://schemas.microsoft.com/office/powerpoint/2010/main" val="53739232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CSProj</a:t>
            </a:r>
            <a:r>
              <a:rPr lang="en-US" dirty="0"/>
              <a:t> </a:t>
            </a:r>
            <a:r>
              <a:rPr lang="mr-IN" dirty="0"/>
              <a:t>–</a:t>
            </a:r>
            <a:r>
              <a:rPr lang="en-US" dirty="0"/>
              <a:t> default Web template</a:t>
            </a:r>
          </a:p>
        </p:txBody>
      </p:sp>
      <p:sp>
        <p:nvSpPr>
          <p:cNvPr id="5" name="Text Placeholder 4"/>
          <p:cNvSpPr>
            <a:spLocks noGrp="1"/>
          </p:cNvSpPr>
          <p:nvPr>
            <p:ph type="body" sz="quarter" idx="10"/>
          </p:nvPr>
        </p:nvSpPr>
        <p:spPr>
          <a:xfrm>
            <a:off x="274638" y="1221157"/>
            <a:ext cx="12527207" cy="5769272"/>
          </a:xfrm>
        </p:spPr>
        <p:txBody>
          <a:bodyPr/>
          <a:lstStyle/>
          <a:p>
            <a:r>
              <a:rPr lang="en-US" sz="2800" dirty="0"/>
              <a:t>&lt;Project </a:t>
            </a:r>
            <a:r>
              <a:rPr lang="en-US" sz="2800" dirty="0" err="1"/>
              <a:t>Sdk</a:t>
            </a:r>
            <a:r>
              <a:rPr lang="en-US" sz="2800" dirty="0"/>
              <a:t>="</a:t>
            </a:r>
            <a:r>
              <a:rPr lang="en-US" sz="2800" dirty="0" err="1">
                <a:solidFill>
                  <a:srgbClr val="00B050"/>
                </a:solidFill>
              </a:rPr>
              <a:t>Microsoft.NET.Sdk.Web</a:t>
            </a:r>
            <a:r>
              <a:rPr lang="en-US" sz="2800" dirty="0"/>
              <a:t>"&gt;</a:t>
            </a:r>
          </a:p>
          <a:p>
            <a:r>
              <a:rPr lang="en-US" sz="2800" dirty="0"/>
              <a:t>  &lt;</a:t>
            </a:r>
            <a:r>
              <a:rPr lang="en-US" sz="2800" dirty="0" err="1"/>
              <a:t>PropertyGroup</a:t>
            </a:r>
            <a:r>
              <a:rPr lang="en-US" sz="2800" dirty="0"/>
              <a:t>&gt;</a:t>
            </a:r>
          </a:p>
          <a:p>
            <a:r>
              <a:rPr lang="en-US" sz="2800" dirty="0"/>
              <a:t>    &lt;</a:t>
            </a:r>
            <a:r>
              <a:rPr lang="en-US" sz="2800" dirty="0" err="1"/>
              <a:t>TargetFramework</a:t>
            </a:r>
            <a:r>
              <a:rPr lang="en-US" sz="2800" dirty="0"/>
              <a:t>&gt;</a:t>
            </a:r>
            <a:r>
              <a:rPr lang="en-US" sz="2800" dirty="0">
                <a:solidFill>
                  <a:srgbClr val="00B050"/>
                </a:solidFill>
              </a:rPr>
              <a:t>netcoreapp2.0</a:t>
            </a:r>
            <a:r>
              <a:rPr lang="en-US" sz="2800" dirty="0"/>
              <a:t>&lt;/</a:t>
            </a:r>
            <a:r>
              <a:rPr lang="en-US" sz="2800" dirty="0" err="1"/>
              <a:t>TargetFramework</a:t>
            </a:r>
            <a:r>
              <a:rPr lang="en-US" sz="2800" dirty="0"/>
              <a:t>&gt;</a:t>
            </a:r>
          </a:p>
          <a:p>
            <a:r>
              <a:rPr lang="en-US" sz="2800" dirty="0"/>
              <a:t>  &lt;/</a:t>
            </a:r>
            <a:r>
              <a:rPr lang="en-US" sz="2800" dirty="0" err="1"/>
              <a:t>PropertyGroup</a:t>
            </a:r>
            <a:r>
              <a:rPr lang="en-US" sz="2800" dirty="0"/>
              <a:t>&gt;</a:t>
            </a:r>
          </a:p>
          <a:p>
            <a:r>
              <a:rPr lang="en-US" sz="2800" dirty="0"/>
              <a:t>  &lt;</a:t>
            </a:r>
            <a:r>
              <a:rPr lang="en-US" sz="2800" dirty="0" err="1"/>
              <a:t>ItemGroup</a:t>
            </a:r>
            <a:r>
              <a:rPr lang="en-US" sz="2800" dirty="0"/>
              <a:t>&gt;</a:t>
            </a:r>
          </a:p>
          <a:p>
            <a:r>
              <a:rPr lang="en-US" sz="2800" dirty="0"/>
              <a:t>    &lt;Folder Include="</a:t>
            </a:r>
            <a:r>
              <a:rPr lang="en-US" sz="2800" dirty="0" err="1"/>
              <a:t>wwwroot</a:t>
            </a:r>
            <a:r>
              <a:rPr lang="en-US" sz="2800" dirty="0"/>
              <a:t>\" /&gt;</a:t>
            </a:r>
          </a:p>
          <a:p>
            <a:r>
              <a:rPr lang="en-US" sz="2800" dirty="0"/>
              <a:t>  &lt;/</a:t>
            </a:r>
            <a:r>
              <a:rPr lang="en-US" sz="2800" dirty="0" err="1"/>
              <a:t>ItemGroup</a:t>
            </a:r>
            <a:r>
              <a:rPr lang="en-US" sz="2800" dirty="0"/>
              <a:t>&gt;</a:t>
            </a:r>
          </a:p>
          <a:p>
            <a:r>
              <a:rPr lang="en-US" sz="2800" dirty="0"/>
              <a:t>  &lt;</a:t>
            </a:r>
            <a:r>
              <a:rPr lang="en-US" sz="2800" dirty="0" err="1"/>
              <a:t>ItemGroup</a:t>
            </a:r>
            <a:r>
              <a:rPr lang="en-US" sz="2800" dirty="0"/>
              <a:t>&gt;</a:t>
            </a:r>
          </a:p>
          <a:p>
            <a:r>
              <a:rPr lang="en-US" sz="2800" dirty="0"/>
              <a:t>    &lt;</a:t>
            </a:r>
            <a:r>
              <a:rPr lang="en-US" sz="2800" dirty="0" err="1"/>
              <a:t>PackageReference</a:t>
            </a:r>
            <a:r>
              <a:rPr lang="en-US" sz="2800" dirty="0"/>
              <a:t> Include="</a:t>
            </a:r>
            <a:r>
              <a:rPr lang="en-US" sz="2800" dirty="0" err="1">
                <a:solidFill>
                  <a:srgbClr val="00B050"/>
                </a:solidFill>
              </a:rPr>
              <a:t>Microsoft.AspNetCore.All</a:t>
            </a:r>
            <a:r>
              <a:rPr lang="en-US" sz="2800" dirty="0"/>
              <a:t>" 	Version="2.0.0" /&gt;</a:t>
            </a:r>
          </a:p>
          <a:p>
            <a:r>
              <a:rPr lang="en-US" sz="2800" dirty="0"/>
              <a:t>  &lt;/</a:t>
            </a:r>
            <a:r>
              <a:rPr lang="en-US" sz="2800" dirty="0" err="1"/>
              <a:t>ItemGroup</a:t>
            </a:r>
            <a:r>
              <a:rPr lang="en-US" sz="2800" dirty="0"/>
              <a:t>&gt;</a:t>
            </a:r>
          </a:p>
          <a:p>
            <a:r>
              <a:rPr lang="en-US" sz="2800" dirty="0"/>
              <a:t>&lt;/Project&gt;</a:t>
            </a:r>
          </a:p>
        </p:txBody>
      </p:sp>
    </p:spTree>
    <p:extLst>
      <p:ext uri="{BB962C8B-B14F-4D97-AF65-F5344CB8AC3E}">
        <p14:creationId xmlns:p14="http://schemas.microsoft.com/office/powerpoint/2010/main" val="39396803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CLI</a:t>
            </a:r>
            <a:endParaRPr lang="en-US" sz="7200" dirty="0"/>
          </a:p>
        </p:txBody>
      </p:sp>
    </p:spTree>
    <p:extLst>
      <p:ext uri="{BB962C8B-B14F-4D97-AF65-F5344CB8AC3E}">
        <p14:creationId xmlns:p14="http://schemas.microsoft.com/office/powerpoint/2010/main" val="176182959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the .NET Core CLI?</a:t>
            </a:r>
          </a:p>
        </p:txBody>
      </p:sp>
      <p:sp>
        <p:nvSpPr>
          <p:cNvPr id="5" name="Content Placeholder 4"/>
          <p:cNvSpPr>
            <a:spLocks noGrp="1"/>
          </p:cNvSpPr>
          <p:nvPr>
            <p:ph type="body" sz="quarter" idx="10"/>
          </p:nvPr>
        </p:nvSpPr>
        <p:spPr>
          <a:xfrm>
            <a:off x="855768" y="1861968"/>
            <a:ext cx="10724938" cy="5109091"/>
          </a:xfrm>
          <a:prstGeom prst="rect">
            <a:avLst/>
          </a:prstGeom>
        </p:spPr>
        <p:txBody>
          <a:bodyPr/>
          <a:lstStyle/>
          <a:p>
            <a:pPr marL="0" indent="0" algn="ctr" defTabSz="932597">
              <a:lnSpc>
                <a:spcPct val="100000"/>
              </a:lnSpc>
              <a:spcBef>
                <a:spcPts val="0"/>
              </a:spcBef>
              <a:buClrTx/>
              <a:buSzTx/>
              <a:buNone/>
              <a:defRPr/>
            </a:pPr>
            <a:r>
              <a:rPr lang="en-US" b="1" dirty="0"/>
              <a:t>Cross-platform </a:t>
            </a:r>
            <a:r>
              <a:rPr lang="en-US" dirty="0"/>
              <a:t>command-line set of tools that are</a:t>
            </a:r>
            <a:r>
              <a:rPr lang="is-IS" dirty="0"/>
              <a:t>…</a:t>
            </a:r>
            <a:endParaRPr lang="en-US" dirty="0"/>
          </a:p>
          <a:p>
            <a:pPr marL="0" indent="0" algn="ctr" defTabSz="932597">
              <a:lnSpc>
                <a:spcPct val="100000"/>
              </a:lnSpc>
              <a:spcBef>
                <a:spcPts val="0"/>
              </a:spcBef>
              <a:buClrTx/>
              <a:buSzTx/>
              <a:buNone/>
              <a:defRPr/>
            </a:pPr>
            <a:endParaRPr lang="en-US" dirty="0"/>
          </a:p>
          <a:p>
            <a:pPr marL="0" indent="0" algn="ctr" defTabSz="932597">
              <a:lnSpc>
                <a:spcPct val="100000"/>
              </a:lnSpc>
              <a:spcBef>
                <a:spcPts val="0"/>
              </a:spcBef>
              <a:buClrTx/>
              <a:buSzTx/>
              <a:buNone/>
              <a:defRPr/>
            </a:pPr>
            <a:r>
              <a:rPr lang="is-IS" b="1" dirty="0"/>
              <a:t>…</a:t>
            </a:r>
            <a:r>
              <a:rPr lang="en-US" b="1" dirty="0"/>
              <a:t>focused</a:t>
            </a:r>
            <a:r>
              <a:rPr lang="en-US" dirty="0"/>
              <a:t> on building code</a:t>
            </a:r>
            <a:r>
              <a:rPr lang="is-IS" dirty="0"/>
              <a:t>…</a:t>
            </a:r>
            <a:r>
              <a:rPr lang="en-US" dirty="0"/>
              <a:t> </a:t>
            </a:r>
          </a:p>
          <a:p>
            <a:pPr marL="0" indent="0" algn="ctr" defTabSz="932597">
              <a:lnSpc>
                <a:spcPct val="100000"/>
              </a:lnSpc>
              <a:spcBef>
                <a:spcPts val="0"/>
              </a:spcBef>
              <a:buClrTx/>
              <a:buSzTx/>
              <a:buNone/>
              <a:defRPr/>
            </a:pPr>
            <a:endParaRPr lang="en-US" dirty="0"/>
          </a:p>
          <a:p>
            <a:pPr marL="0" indent="0" algn="ctr" defTabSz="932597">
              <a:lnSpc>
                <a:spcPct val="100000"/>
              </a:lnSpc>
              <a:spcBef>
                <a:spcPts val="0"/>
              </a:spcBef>
              <a:buClrTx/>
              <a:buSzTx/>
              <a:buNone/>
              <a:defRPr/>
            </a:pPr>
            <a:r>
              <a:rPr lang="is-IS" dirty="0"/>
              <a:t>…</a:t>
            </a:r>
            <a:r>
              <a:rPr lang="en-US" dirty="0"/>
              <a:t>for both </a:t>
            </a:r>
            <a:r>
              <a:rPr lang="en-US" b="1" dirty="0"/>
              <a:t>humans</a:t>
            </a:r>
            <a:r>
              <a:rPr lang="is-IS" dirty="0"/>
              <a:t>…</a:t>
            </a:r>
            <a:endParaRPr lang="en-US" dirty="0"/>
          </a:p>
          <a:p>
            <a:pPr marL="0" indent="0" algn="ctr" defTabSz="932597">
              <a:lnSpc>
                <a:spcPct val="100000"/>
              </a:lnSpc>
              <a:spcBef>
                <a:spcPts val="0"/>
              </a:spcBef>
              <a:buClrTx/>
              <a:buSzTx/>
              <a:buNone/>
              <a:defRPr/>
            </a:pPr>
            <a:endParaRPr lang="en-US" dirty="0"/>
          </a:p>
          <a:p>
            <a:pPr marL="0" indent="0" algn="ctr" defTabSz="932597">
              <a:lnSpc>
                <a:spcPct val="100000"/>
              </a:lnSpc>
              <a:spcBef>
                <a:spcPts val="0"/>
              </a:spcBef>
              <a:buClrTx/>
              <a:buSzTx/>
              <a:buNone/>
              <a:defRPr/>
            </a:pPr>
            <a:r>
              <a:rPr lang="is-IS" dirty="0"/>
              <a:t>…a</a:t>
            </a:r>
            <a:r>
              <a:rPr lang="en-US" dirty="0" err="1"/>
              <a:t>nd</a:t>
            </a:r>
            <a:r>
              <a:rPr lang="en-US" dirty="0"/>
              <a:t> </a:t>
            </a:r>
            <a:r>
              <a:rPr lang="en-US" b="1" dirty="0"/>
              <a:t>machines</a:t>
            </a:r>
            <a:r>
              <a:rPr lang="en-US" dirty="0"/>
              <a:t> </a:t>
            </a:r>
          </a:p>
        </p:txBody>
      </p:sp>
    </p:spTree>
    <p:extLst>
      <p:ext uri="{BB962C8B-B14F-4D97-AF65-F5344CB8AC3E}">
        <p14:creationId xmlns:p14="http://schemas.microsoft.com/office/powerpoint/2010/main" val="2815806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fade">
                                      <p:cBhvr>
                                        <p:cTn id="11" dur="500"/>
                                        <p:tgtEl>
                                          <p:spTgt spid="5">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fade">
                                      <p:cBhvr>
                                        <p:cTn id="1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CLI commands</a:t>
            </a:r>
          </a:p>
        </p:txBody>
      </p:sp>
      <p:sp>
        <p:nvSpPr>
          <p:cNvPr id="4" name="TextBox 3"/>
          <p:cNvSpPr txBox="1"/>
          <p:nvPr/>
        </p:nvSpPr>
        <p:spPr>
          <a:xfrm>
            <a:off x="1757477" y="3069719"/>
            <a:ext cx="2361544" cy="769441"/>
          </a:xfrm>
          <a:prstGeom prst="rect">
            <a:avLst/>
          </a:prstGeom>
          <a:noFill/>
        </p:spPr>
        <p:txBody>
          <a:bodyPr wrap="none" rtlCol="0">
            <a:spAutoFit/>
          </a:bodyPr>
          <a:lstStyle/>
          <a:p>
            <a:r>
              <a:rPr lang="en-US" sz="4400" b="1" dirty="0">
                <a:latin typeface="Consolas" charset="0"/>
                <a:ea typeface="Consolas" charset="0"/>
                <a:cs typeface="Consolas" charset="0"/>
              </a:rPr>
              <a:t>dotnet</a:t>
            </a:r>
            <a:r>
              <a:rPr lang="en-US" sz="4400" dirty="0">
                <a:latin typeface="Consolas" charset="0"/>
                <a:ea typeface="Consolas" charset="0"/>
                <a:cs typeface="Consolas" charset="0"/>
              </a:rPr>
              <a:t> </a:t>
            </a:r>
          </a:p>
        </p:txBody>
      </p:sp>
      <p:sp>
        <p:nvSpPr>
          <p:cNvPr id="5" name="TextBox 4"/>
          <p:cNvSpPr txBox="1"/>
          <p:nvPr/>
        </p:nvSpPr>
        <p:spPr>
          <a:xfrm>
            <a:off x="4345951" y="3064783"/>
            <a:ext cx="1739579" cy="769441"/>
          </a:xfrm>
          <a:prstGeom prst="rect">
            <a:avLst/>
          </a:prstGeom>
          <a:noFill/>
        </p:spPr>
        <p:txBody>
          <a:bodyPr wrap="none" rtlCol="0">
            <a:spAutoFit/>
          </a:bodyPr>
          <a:lstStyle/>
          <a:p>
            <a:r>
              <a:rPr lang="en-US" sz="4400" b="1" dirty="0">
                <a:latin typeface="Consolas" charset="0"/>
                <a:ea typeface="Consolas" charset="0"/>
                <a:cs typeface="Consolas" charset="0"/>
              </a:rPr>
              <a:t>build</a:t>
            </a:r>
          </a:p>
        </p:txBody>
      </p:sp>
      <p:sp>
        <p:nvSpPr>
          <p:cNvPr id="6" name="TextBox 5"/>
          <p:cNvSpPr txBox="1"/>
          <p:nvPr/>
        </p:nvSpPr>
        <p:spPr>
          <a:xfrm>
            <a:off x="6432097" y="3064783"/>
            <a:ext cx="4849404" cy="769441"/>
          </a:xfrm>
          <a:prstGeom prst="rect">
            <a:avLst/>
          </a:prstGeom>
          <a:noFill/>
        </p:spPr>
        <p:txBody>
          <a:bodyPr wrap="none" rtlCol="0">
            <a:spAutoFit/>
          </a:bodyPr>
          <a:lstStyle/>
          <a:p>
            <a:r>
              <a:rPr lang="en-US" sz="4400" b="1" dirty="0">
                <a:latin typeface="Consolas" charset="0"/>
                <a:ea typeface="Consolas" charset="0"/>
                <a:cs typeface="Consolas" charset="0"/>
              </a:rPr>
              <a:t>--output [path]</a:t>
            </a:r>
          </a:p>
        </p:txBody>
      </p:sp>
      <p:sp>
        <p:nvSpPr>
          <p:cNvPr id="10" name="Left Brace 9"/>
          <p:cNvSpPr/>
          <p:nvPr/>
        </p:nvSpPr>
        <p:spPr>
          <a:xfrm rot="16200000">
            <a:off x="2648910" y="2760773"/>
            <a:ext cx="349650" cy="2411499"/>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p>
        </p:txBody>
      </p:sp>
      <p:sp>
        <p:nvSpPr>
          <p:cNvPr id="11" name="Left Brace 10"/>
          <p:cNvSpPr/>
          <p:nvPr/>
        </p:nvSpPr>
        <p:spPr>
          <a:xfrm rot="16200000">
            <a:off x="5117187" y="2941061"/>
            <a:ext cx="349650" cy="2076669"/>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p>
        </p:txBody>
      </p:sp>
      <p:sp>
        <p:nvSpPr>
          <p:cNvPr id="12" name="Left Brace 11"/>
          <p:cNvSpPr/>
          <p:nvPr/>
        </p:nvSpPr>
        <p:spPr>
          <a:xfrm rot="16200000">
            <a:off x="8717984" y="1628772"/>
            <a:ext cx="349650" cy="4678499"/>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p>
        </p:txBody>
      </p:sp>
      <p:sp>
        <p:nvSpPr>
          <p:cNvPr id="13" name="TextBox 12"/>
          <p:cNvSpPr txBox="1"/>
          <p:nvPr/>
        </p:nvSpPr>
        <p:spPr>
          <a:xfrm>
            <a:off x="2002026" y="4275426"/>
            <a:ext cx="1676050" cy="542399"/>
          </a:xfrm>
          <a:prstGeom prst="rect">
            <a:avLst/>
          </a:prstGeom>
          <a:noFill/>
        </p:spPr>
        <p:txBody>
          <a:bodyPr wrap="none" rtlCol="0">
            <a:spAutoFit/>
          </a:bodyPr>
          <a:lstStyle/>
          <a:p>
            <a:r>
              <a:rPr lang="en-US" sz="2856"/>
              <a:t>the driver</a:t>
            </a:r>
            <a:endParaRPr lang="en-US" sz="2856" dirty="0"/>
          </a:p>
        </p:txBody>
      </p:sp>
      <p:sp>
        <p:nvSpPr>
          <p:cNvPr id="14" name="TextBox 13"/>
          <p:cNvSpPr txBox="1"/>
          <p:nvPr/>
        </p:nvSpPr>
        <p:spPr>
          <a:xfrm>
            <a:off x="3967404" y="4275426"/>
            <a:ext cx="2698132" cy="542399"/>
          </a:xfrm>
          <a:prstGeom prst="rect">
            <a:avLst/>
          </a:prstGeom>
          <a:noFill/>
        </p:spPr>
        <p:txBody>
          <a:bodyPr wrap="none" rtlCol="0">
            <a:spAutoFit/>
          </a:bodyPr>
          <a:lstStyle/>
          <a:p>
            <a:r>
              <a:rPr lang="en-US" sz="2856" dirty="0"/>
              <a:t>verb (command)</a:t>
            </a:r>
          </a:p>
        </p:txBody>
      </p:sp>
      <p:sp>
        <p:nvSpPr>
          <p:cNvPr id="15" name="TextBox 14"/>
          <p:cNvSpPr txBox="1"/>
          <p:nvPr/>
        </p:nvSpPr>
        <p:spPr>
          <a:xfrm>
            <a:off x="7628790" y="4274524"/>
            <a:ext cx="2578523" cy="542399"/>
          </a:xfrm>
          <a:prstGeom prst="rect">
            <a:avLst/>
          </a:prstGeom>
          <a:noFill/>
        </p:spPr>
        <p:txBody>
          <a:bodyPr wrap="none" rtlCol="0">
            <a:spAutoFit/>
          </a:bodyPr>
          <a:lstStyle/>
          <a:p>
            <a:r>
              <a:rPr lang="en-US" sz="2856" dirty="0"/>
              <a:t>verb arguments</a:t>
            </a:r>
          </a:p>
        </p:txBody>
      </p:sp>
    </p:spTree>
    <p:extLst>
      <p:ext uri="{BB962C8B-B14F-4D97-AF65-F5344CB8AC3E}">
        <p14:creationId xmlns:p14="http://schemas.microsoft.com/office/powerpoint/2010/main" val="25094464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strVal val="#ppt_h"/>
                                          </p:val>
                                        </p:tav>
                                        <p:tav tm="100000">
                                          <p:val>
                                            <p:strVal val="#ppt_h"/>
                                          </p:val>
                                        </p:tav>
                                      </p:tavLst>
                                    </p:anim>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7" presetClass="entr" presetSubtype="1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strVal val="#ppt_h"/>
                                          </p:val>
                                        </p:tav>
                                        <p:tav tm="100000">
                                          <p:val>
                                            <p:strVal val="#ppt_h"/>
                                          </p:val>
                                        </p:tav>
                                      </p:tavLst>
                                    </p:anim>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7" presetClass="entr" presetSubtype="1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p:cTn id="40" dur="500" fill="hold"/>
                                        <p:tgtEl>
                                          <p:spTgt spid="12"/>
                                        </p:tgtEl>
                                        <p:attrNameLst>
                                          <p:attrName>ppt_w</p:attrName>
                                        </p:attrNameLst>
                                      </p:cBhvr>
                                      <p:tavLst>
                                        <p:tav tm="0">
                                          <p:val>
                                            <p:fltVal val="0"/>
                                          </p:val>
                                        </p:tav>
                                        <p:tav tm="100000">
                                          <p:val>
                                            <p:strVal val="#ppt_w"/>
                                          </p:val>
                                        </p:tav>
                                      </p:tavLst>
                                    </p:anim>
                                    <p:anim calcmode="lin" valueType="num">
                                      <p:cBhvr>
                                        <p:cTn id="41" dur="500" fill="hold"/>
                                        <p:tgtEl>
                                          <p:spTgt spid="12"/>
                                        </p:tgtEl>
                                        <p:attrNameLst>
                                          <p:attrName>ppt_h</p:attrName>
                                        </p:attrNameLst>
                                      </p:cBhvr>
                                      <p:tavLst>
                                        <p:tav tm="0">
                                          <p:val>
                                            <p:strVal val="#ppt_h"/>
                                          </p:val>
                                        </p:tav>
                                        <p:tav tm="100000">
                                          <p:val>
                                            <p:strVal val="#ppt_h"/>
                                          </p:val>
                                        </p:tav>
                                      </p:tavLst>
                                    </p:anim>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0" grpId="0" animBg="1"/>
      <p:bldP spid="11" grpId="0" animBg="1"/>
      <p:bldP spid="12" grpId="0" animBg="1"/>
      <p:bldP spid="13" grpId="0"/>
      <p:bldP spid="14" grpId="0"/>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CLI extensibility</a:t>
            </a:r>
          </a:p>
        </p:txBody>
      </p:sp>
      <p:sp>
        <p:nvSpPr>
          <p:cNvPr id="3" name="Content Placeholder 2"/>
          <p:cNvSpPr>
            <a:spLocks noGrp="1"/>
          </p:cNvSpPr>
          <p:nvPr>
            <p:ph type="body" sz="quarter" idx="10"/>
          </p:nvPr>
        </p:nvSpPr>
        <p:spPr>
          <a:xfrm>
            <a:off x="855768" y="1861968"/>
            <a:ext cx="10724938" cy="4437962"/>
          </a:xfrm>
          <a:prstGeom prst="rect">
            <a:avLst/>
          </a:prstGeom>
        </p:spPr>
        <p:txBody>
          <a:bodyPr>
            <a:normAutofit fontScale="92500"/>
          </a:bodyPr>
          <a:lstStyle/>
          <a:p>
            <a:r>
              <a:rPr lang="en-US" b="1" dirty="0"/>
              <a:t>Driver</a:t>
            </a:r>
            <a:r>
              <a:rPr lang="en-US" dirty="0"/>
              <a:t>, dotnet, is invoked first, followed by a </a:t>
            </a:r>
            <a:r>
              <a:rPr lang="en-US" b="1" dirty="0"/>
              <a:t>verb</a:t>
            </a:r>
          </a:p>
          <a:p>
            <a:endParaRPr lang="en-US" dirty="0"/>
          </a:p>
          <a:p>
            <a:r>
              <a:rPr lang="en-US" dirty="0"/>
              <a:t>The verb is a </a:t>
            </a:r>
            <a:r>
              <a:rPr lang="en-US" b="1" dirty="0"/>
              <a:t>command</a:t>
            </a:r>
            <a:r>
              <a:rPr lang="en-US" dirty="0"/>
              <a:t> that is implemented as:</a:t>
            </a:r>
          </a:p>
          <a:p>
            <a:pPr lvl="1"/>
            <a:r>
              <a:rPr lang="en-US" dirty="0"/>
              <a:t>A </a:t>
            </a:r>
            <a:r>
              <a:rPr lang="en-US" dirty="0" err="1"/>
              <a:t>NuGet</a:t>
            </a:r>
            <a:r>
              <a:rPr lang="en-US" dirty="0"/>
              <a:t> package</a:t>
            </a:r>
          </a:p>
          <a:p>
            <a:pPr lvl="1"/>
            <a:r>
              <a:rPr lang="en-US" dirty="0"/>
              <a:t>A binary in the $PATH</a:t>
            </a:r>
          </a:p>
          <a:p>
            <a:endParaRPr lang="en-US" dirty="0"/>
          </a:p>
          <a:p>
            <a:r>
              <a:rPr lang="en-US" dirty="0"/>
              <a:t>Driver invokes the command passing the </a:t>
            </a:r>
            <a:r>
              <a:rPr lang="en-US" b="1" dirty="0"/>
              <a:t>arguments</a:t>
            </a:r>
            <a:r>
              <a:rPr lang="en-US" dirty="0"/>
              <a:t> to it</a:t>
            </a:r>
          </a:p>
          <a:p>
            <a:pPr lvl="1"/>
            <a:r>
              <a:rPr lang="en-US" dirty="0"/>
              <a:t>The command is responsible for the arguments</a:t>
            </a:r>
          </a:p>
          <a:p>
            <a:endParaRPr lang="en-US" dirty="0"/>
          </a:p>
        </p:txBody>
      </p:sp>
    </p:spTree>
    <p:extLst>
      <p:ext uri="{BB962C8B-B14F-4D97-AF65-F5344CB8AC3E}">
        <p14:creationId xmlns:p14="http://schemas.microsoft.com/office/powerpoint/2010/main" val="231185745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Core SDK </a:t>
            </a:r>
            <a:r>
              <a:rPr lang="en-US" dirty="0" err="1"/>
              <a:t>Commandline</a:t>
            </a:r>
            <a:r>
              <a:rPr lang="en-US" dirty="0"/>
              <a:t> Usage (1/2)</a:t>
            </a:r>
          </a:p>
        </p:txBody>
      </p:sp>
      <p:graphicFrame>
        <p:nvGraphicFramePr>
          <p:cNvPr id="3" name="Table 2">
            <a:extLst>
              <a:ext uri="{FF2B5EF4-FFF2-40B4-BE49-F238E27FC236}">
                <a16:creationId xmlns:a16="http://schemas.microsoft.com/office/drawing/2014/main" id="{C76AA982-6F12-4D3D-B1C5-65A12C1616B6}"/>
              </a:ext>
            </a:extLst>
          </p:cNvPr>
          <p:cNvGraphicFramePr>
            <a:graphicFrameLocks noGrp="1"/>
          </p:cNvGraphicFramePr>
          <p:nvPr>
            <p:extLst>
              <p:ext uri="{D42A27DB-BD31-4B8C-83A1-F6EECF244321}">
                <p14:modId xmlns:p14="http://schemas.microsoft.com/office/powerpoint/2010/main" val="4275350686"/>
              </p:ext>
            </p:extLst>
          </p:nvPr>
        </p:nvGraphicFramePr>
        <p:xfrm>
          <a:off x="134951" y="1394164"/>
          <a:ext cx="12118259" cy="5436380"/>
        </p:xfrm>
        <a:graphic>
          <a:graphicData uri="http://schemas.openxmlformats.org/drawingml/2006/table">
            <a:tbl>
              <a:tblPr firstRow="1">
                <a:tableStyleId>{073A0DAA-6AF3-43AB-8588-CEC1D06C72B9}</a:tableStyleId>
              </a:tblPr>
              <a:tblGrid>
                <a:gridCol w="2515110">
                  <a:extLst>
                    <a:ext uri="{9D8B030D-6E8A-4147-A177-3AD203B41FA5}">
                      <a16:colId xmlns:a16="http://schemas.microsoft.com/office/drawing/2014/main" val="319874364"/>
                    </a:ext>
                  </a:extLst>
                </a:gridCol>
                <a:gridCol w="9603149">
                  <a:extLst>
                    <a:ext uri="{9D8B030D-6E8A-4147-A177-3AD203B41FA5}">
                      <a16:colId xmlns:a16="http://schemas.microsoft.com/office/drawing/2014/main" val="1744255638"/>
                    </a:ext>
                  </a:extLst>
                </a:gridCol>
              </a:tblGrid>
              <a:tr h="552875">
                <a:tc>
                  <a:txBody>
                    <a:bodyPr/>
                    <a:lstStyle/>
                    <a:p>
                      <a:pPr algn="l" fontAlgn="b"/>
                      <a:r>
                        <a:rPr lang="en-US" sz="2800" u="none" strike="noStrike" dirty="0">
                          <a:effectLst/>
                        </a:rPr>
                        <a:t>Command</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dirty="0">
                          <a:effectLst/>
                        </a:rPr>
                        <a:t>Purpose</a:t>
                      </a:r>
                      <a:endParaRPr lang="en-US" sz="2800" b="0" i="0" u="none" strike="noStrike" dirty="0">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818613867"/>
                  </a:ext>
                </a:extLst>
              </a:tr>
              <a:tr h="552875">
                <a:tc>
                  <a:txBody>
                    <a:bodyPr/>
                    <a:lstStyle/>
                    <a:p>
                      <a:pPr algn="l" fontAlgn="b"/>
                      <a:r>
                        <a:rPr lang="en-US" sz="2800" u="none" strike="noStrike" dirty="0">
                          <a:effectLst/>
                        </a:rPr>
                        <a:t>dotnet new  </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Initialize .NET projects.</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847847860"/>
                  </a:ext>
                </a:extLst>
              </a:tr>
              <a:tr h="552875">
                <a:tc>
                  <a:txBody>
                    <a:bodyPr/>
                    <a:lstStyle/>
                    <a:p>
                      <a:pPr algn="l" fontAlgn="b"/>
                      <a:r>
                        <a:rPr lang="en-US" sz="2800" u="none" strike="noStrike" dirty="0">
                          <a:effectLst/>
                        </a:rPr>
                        <a:t>dotnet restore  </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Restore dependencies specified in the .NET project.</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1977054690"/>
                  </a:ext>
                </a:extLst>
              </a:tr>
              <a:tr h="552875">
                <a:tc>
                  <a:txBody>
                    <a:bodyPr/>
                    <a:lstStyle/>
                    <a:p>
                      <a:pPr algn="l" fontAlgn="b"/>
                      <a:r>
                        <a:rPr lang="en-US" sz="2800" u="none" strike="noStrike">
                          <a:effectLst/>
                        </a:rPr>
                        <a:t>dotnet run  </a:t>
                      </a:r>
                      <a:endParaRPr lang="en-US" sz="2800" b="0" i="0" u="none" strike="noStrike">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Compiles and immediately executes a .NET project.</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3346013994"/>
                  </a:ext>
                </a:extLst>
              </a:tr>
              <a:tr h="552875">
                <a:tc>
                  <a:txBody>
                    <a:bodyPr/>
                    <a:lstStyle/>
                    <a:p>
                      <a:pPr algn="l" fontAlgn="b"/>
                      <a:r>
                        <a:rPr lang="en-US" sz="2800" u="none" strike="noStrike">
                          <a:effectLst/>
                        </a:rPr>
                        <a:t>dotnet build  </a:t>
                      </a:r>
                      <a:endParaRPr lang="en-US" sz="2800" b="0" i="0" u="none" strike="noStrike">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Builds a .NET project.</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52659758"/>
                  </a:ext>
                </a:extLst>
              </a:tr>
              <a:tr h="527430">
                <a:tc>
                  <a:txBody>
                    <a:bodyPr/>
                    <a:lstStyle/>
                    <a:p>
                      <a:pPr algn="l" fontAlgn="b"/>
                      <a:r>
                        <a:rPr lang="en-US" sz="2800" u="none" strike="noStrike" dirty="0">
                          <a:effectLst/>
                        </a:rPr>
                        <a:t>dotnet publish  </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dirty="0">
                          <a:effectLst/>
                        </a:rPr>
                        <a:t>Publishes a .NET project for deployment (incl. runtime).</a:t>
                      </a:r>
                      <a:endParaRPr lang="en-US" sz="2800" b="0" i="0" u="none" strike="noStrike" dirty="0">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176473586"/>
                  </a:ext>
                </a:extLst>
              </a:tr>
              <a:tr h="552875">
                <a:tc>
                  <a:txBody>
                    <a:bodyPr/>
                    <a:lstStyle/>
                    <a:p>
                      <a:pPr algn="l" fontAlgn="b"/>
                      <a:r>
                        <a:rPr lang="en-US" sz="2800" u="none" strike="noStrike">
                          <a:effectLst/>
                        </a:rPr>
                        <a:t>dotnet test  </a:t>
                      </a:r>
                      <a:endParaRPr lang="en-US" sz="2800" b="0" i="0" u="none" strike="noStrike">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Runs unit tests using the test runner specified in the project.</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704518248"/>
                  </a:ext>
                </a:extLst>
              </a:tr>
              <a:tr h="552875">
                <a:tc>
                  <a:txBody>
                    <a:bodyPr/>
                    <a:lstStyle/>
                    <a:p>
                      <a:pPr algn="l" fontAlgn="b"/>
                      <a:r>
                        <a:rPr lang="en-US" sz="2800" u="none" strike="noStrike">
                          <a:effectLst/>
                        </a:rPr>
                        <a:t>dotnet pack  </a:t>
                      </a:r>
                      <a:endParaRPr lang="en-US" sz="2800" b="0" i="0" u="none" strike="noStrike">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Creates a NuGet package.</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442031860"/>
                  </a:ext>
                </a:extLst>
              </a:tr>
              <a:tr h="1038825">
                <a:tc>
                  <a:txBody>
                    <a:bodyPr/>
                    <a:lstStyle/>
                    <a:p>
                      <a:pPr algn="l" fontAlgn="b"/>
                      <a:r>
                        <a:rPr lang="en-US" sz="2800" u="none" strike="noStrike" dirty="0">
                          <a:effectLst/>
                        </a:rPr>
                        <a:t>dotnet migrate  </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dirty="0">
                          <a:effectLst/>
                        </a:rPr>
                        <a:t>Migrates </a:t>
                      </a:r>
                      <a:r>
                        <a:rPr lang="en-US" sz="2800" u="none" strike="noStrike" dirty="0" err="1">
                          <a:effectLst/>
                        </a:rPr>
                        <a:t>project.json</a:t>
                      </a:r>
                      <a:r>
                        <a:rPr lang="en-US" sz="2800" u="none" strike="noStrike" dirty="0">
                          <a:effectLst/>
                        </a:rPr>
                        <a:t> project to </a:t>
                      </a:r>
                      <a:r>
                        <a:rPr lang="en-US" sz="2800" u="none" strike="noStrike" dirty="0" err="1">
                          <a:effectLst/>
                        </a:rPr>
                        <a:t>msbuild</a:t>
                      </a:r>
                      <a:r>
                        <a:rPr lang="en-US" sz="2800" u="none" strike="noStrike" dirty="0">
                          <a:effectLst/>
                        </a:rPr>
                        <a:t> based project.</a:t>
                      </a:r>
                      <a:endParaRPr lang="en-US" sz="2800" b="0" i="0" u="none" strike="noStrike" dirty="0">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485638740"/>
                  </a:ext>
                </a:extLst>
              </a:tr>
            </a:tbl>
          </a:graphicData>
        </a:graphic>
      </p:graphicFrame>
    </p:spTree>
    <p:extLst>
      <p:ext uri="{BB962C8B-B14F-4D97-AF65-F5344CB8AC3E}">
        <p14:creationId xmlns:p14="http://schemas.microsoft.com/office/powerpoint/2010/main" val="56840085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.NET Core – Server and Cloud</a:t>
            </a:r>
          </a:p>
        </p:txBody>
      </p:sp>
      <p:sp>
        <p:nvSpPr>
          <p:cNvPr id="69" name="TextBox 68"/>
          <p:cNvSpPr txBox="1"/>
          <p:nvPr/>
        </p:nvSpPr>
        <p:spPr>
          <a:xfrm>
            <a:off x="731832" y="5163645"/>
            <a:ext cx="9005562" cy="1533267"/>
          </a:xfrm>
          <a:prstGeom prst="rect">
            <a:avLst/>
          </a:prstGeom>
          <a:solidFill>
            <a:srgbClr val="D2D2D2"/>
          </a:solidFill>
        </p:spPr>
        <p:txBody>
          <a:bodyPr wrap="square" lIns="182854" tIns="146283" rIns="182854" bIns="146283" rtlCol="0" anchor="ctr">
            <a:noAutofit/>
          </a:bodyPr>
          <a:lstStyle/>
          <a:p>
            <a:pPr marL="0" marR="0" lvl="0" indent="0" algn="ctr" defTabSz="914049" rtl="0" eaLnBrk="1" fontAlgn="auto" latinLnBrk="0" hangingPunct="1">
              <a:lnSpc>
                <a:spcPct val="90000"/>
              </a:lnSpc>
              <a:spcBef>
                <a:spcPts val="0"/>
              </a:spcBef>
              <a:spcAft>
                <a:spcPts val="0"/>
              </a:spcAft>
              <a:buClrTx/>
              <a:buSzTx/>
              <a:buFontTx/>
              <a:buNone/>
              <a:tabLst/>
              <a:defRPr/>
            </a:pPr>
            <a:endParaRPr kumimoji="0" lang="en-US" sz="1599" b="0" i="0" u="none" strike="noStrike" kern="0" cap="none" spc="0" normalizeH="0" baseline="0" noProof="0" dirty="0">
              <a:ln>
                <a:noFill/>
              </a:ln>
              <a:solidFill>
                <a:sysClr val="windowText" lastClr="000000"/>
              </a:solidFill>
              <a:effectLst/>
              <a:uLnTx/>
              <a:uFillTx/>
              <a:latin typeface="Segoe UI Semilight" panose="020B0402040204020203" pitchFamily="34" charset="0"/>
              <a:ea typeface="+mn-ea"/>
              <a:cs typeface="Segoe UI Semilight" panose="020B0402040204020203" pitchFamily="34" charset="0"/>
            </a:endParaRPr>
          </a:p>
        </p:txBody>
      </p:sp>
      <p:sp>
        <p:nvSpPr>
          <p:cNvPr id="70" name="TextBox 69"/>
          <p:cNvSpPr txBox="1"/>
          <p:nvPr/>
        </p:nvSpPr>
        <p:spPr>
          <a:xfrm>
            <a:off x="822886"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kern="0">
                <a:solidFill>
                  <a:sysClr val="windowText" lastClr="000000"/>
                </a:solidFill>
                <a:latin typeface="Segoe UI Semibold" panose="020B0702040204020203" pitchFamily="34" charset="0"/>
                <a:cs typeface="Segoe UI Semibold" panose="020B07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Compilers</a:t>
            </a:r>
          </a:p>
        </p:txBody>
      </p:sp>
      <p:sp>
        <p:nvSpPr>
          <p:cNvPr id="71" name="TextBox 70"/>
          <p:cNvSpPr txBox="1"/>
          <p:nvPr/>
        </p:nvSpPr>
        <p:spPr>
          <a:xfrm>
            <a:off x="3839978"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Languages</a:t>
            </a:r>
          </a:p>
        </p:txBody>
      </p:sp>
      <p:sp>
        <p:nvSpPr>
          <p:cNvPr id="72" name="TextBox 71"/>
          <p:cNvSpPr txBox="1"/>
          <p:nvPr/>
        </p:nvSpPr>
        <p:spPr>
          <a:xfrm>
            <a:off x="6857070"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Runtime components</a:t>
            </a:r>
          </a:p>
        </p:txBody>
      </p:sp>
      <p:sp>
        <p:nvSpPr>
          <p:cNvPr id="73" name="TextBox 72"/>
          <p:cNvSpPr txBox="1"/>
          <p:nvPr/>
        </p:nvSpPr>
        <p:spPr>
          <a:xfrm>
            <a:off x="731832" y="5139457"/>
            <a:ext cx="9005562" cy="41142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COMMON INFRASTRUCTURE</a:t>
            </a:r>
          </a:p>
        </p:txBody>
      </p:sp>
      <p:sp>
        <p:nvSpPr>
          <p:cNvPr id="82" name="TextBox 81"/>
          <p:cNvSpPr txBox="1"/>
          <p:nvPr/>
        </p:nvSpPr>
        <p:spPr>
          <a:xfrm>
            <a:off x="731833" y="3634321"/>
            <a:ext cx="9005562" cy="1417084"/>
          </a:xfrm>
          <a:prstGeom prst="rect">
            <a:avLst/>
          </a:prstGeom>
          <a:solidFill>
            <a:srgbClr val="FF8C00"/>
          </a:solidFill>
        </p:spPr>
        <p:txBody>
          <a:bodyPr wrap="square" lIns="182854" tIns="146283" rIns="182854" bIns="146283"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FFFFFF"/>
                </a:solidFill>
                <a:effectLst/>
                <a:uLnTx/>
                <a:uFillTx/>
                <a:latin typeface="Segoe UI"/>
                <a:ea typeface="+mn-ea"/>
                <a:cs typeface="Segoe UI Semibold" panose="020B0702040204020203" pitchFamily="34" charset="0"/>
              </a:rPr>
              <a:t>.NET STANDARD LIBRARY</a:t>
            </a:r>
          </a:p>
        </p:txBody>
      </p:sp>
      <p:grpSp>
        <p:nvGrpSpPr>
          <p:cNvPr id="103" name="Group 102"/>
          <p:cNvGrpSpPr/>
          <p:nvPr/>
        </p:nvGrpSpPr>
        <p:grpSpPr>
          <a:xfrm>
            <a:off x="9828451" y="1394167"/>
            <a:ext cx="1965682" cy="5299712"/>
            <a:chOff x="7489548" y="1582077"/>
            <a:chExt cx="1929967" cy="5197742"/>
          </a:xfrm>
          <a:solidFill>
            <a:srgbClr val="FFFFFF">
              <a:lumMod val="85000"/>
            </a:srgbClr>
          </a:solidFill>
        </p:grpSpPr>
        <p:sp>
          <p:nvSpPr>
            <p:cNvPr id="110" name="Rectangle 109"/>
            <p:cNvSpPr/>
            <p:nvPr/>
          </p:nvSpPr>
          <p:spPr bwMode="auto">
            <a:xfrm>
              <a:off x="7489549" y="1582078"/>
              <a:ext cx="1929966" cy="5197741"/>
            </a:xfrm>
            <a:prstGeom prst="rect">
              <a:avLst/>
            </a:prstGeom>
            <a:grpFill/>
            <a:ln w="25400" cap="flat" cmpd="sng" algn="ctr">
              <a:noFill/>
              <a:prstDash val="solid"/>
              <a:headEnd type="none" w="med" len="med"/>
              <a:tailEnd type="none" w="med" len="med"/>
            </a:ln>
            <a:effectLst/>
          </p:spPr>
          <p:txBody>
            <a:bodyPr vert="horz" wrap="square" lIns="182854" tIns="146283" rIns="182854" bIns="146283" numCol="1" rtlCol="0" anchor="t" anchorCtr="0" compatLnSpc="1">
              <a:prstTxWarp prst="textNoShape">
                <a:avLst/>
              </a:prstTxWarp>
            </a:bodyPr>
            <a:lstStyle/>
            <a:p>
              <a:pPr marL="0" marR="0" lvl="0" indent="0" algn="l" defTabSz="912423" rtl="0" eaLnBrk="1" fontAlgn="auto" latinLnBrk="0" hangingPunct="1">
                <a:lnSpc>
                  <a:spcPct val="100000"/>
                </a:lnSpc>
                <a:spcBef>
                  <a:spcPts val="0"/>
                </a:spcBef>
                <a:spcAft>
                  <a:spcPts val="0"/>
                </a:spcAft>
                <a:buClrTx/>
                <a:buSzTx/>
                <a:buFontTx/>
                <a:buNone/>
                <a:tabLst/>
                <a:defRPr/>
              </a:pPr>
              <a:r>
                <a:rPr kumimoji="0" lang="en-US" sz="2797"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111" name="TextBox 110"/>
            <p:cNvSpPr txBox="1"/>
            <p:nvPr/>
          </p:nvSpPr>
          <p:spPr>
            <a:xfrm>
              <a:off x="7489548" y="1582077"/>
              <a:ext cx="1929965" cy="627675"/>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l" defTabSz="932417" rtl="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TOOLS</a:t>
              </a:r>
            </a:p>
          </p:txBody>
        </p:sp>
      </p:grpSp>
      <p:grpSp>
        <p:nvGrpSpPr>
          <p:cNvPr id="104" name="Group 103"/>
          <p:cNvGrpSpPr/>
          <p:nvPr/>
        </p:nvGrpSpPr>
        <p:grpSpPr>
          <a:xfrm>
            <a:off x="10037203" y="2171273"/>
            <a:ext cx="1548177" cy="1350808"/>
            <a:chOff x="10404342" y="1920240"/>
            <a:chExt cx="1548397" cy="1351000"/>
          </a:xfrm>
        </p:grpSpPr>
        <p:pic>
          <p:nvPicPr>
            <p:cNvPr id="108" name="Picture 107"/>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l="24267" r="9586"/>
            <a:stretch/>
          </p:blipFill>
          <p:spPr bwMode="auto">
            <a:xfrm>
              <a:off x="10831921" y="1920240"/>
              <a:ext cx="693238" cy="1174557"/>
            </a:xfrm>
            <a:prstGeom prst="rect">
              <a:avLst/>
            </a:prstGeom>
            <a:solidFill>
              <a:srgbClr val="FFFFFF">
                <a:lumMod val="85000"/>
              </a:srgbClr>
            </a:solidFill>
            <a:ln>
              <a:noFill/>
            </a:ln>
            <a:extLst/>
          </p:spPr>
        </p:pic>
        <p:sp>
          <p:nvSpPr>
            <p:cNvPr id="109" name="TextBox 108"/>
            <p:cNvSpPr txBox="1"/>
            <p:nvPr/>
          </p:nvSpPr>
          <p:spPr>
            <a:xfrm>
              <a:off x="10404342" y="2763859"/>
              <a:ext cx="1548397" cy="507381"/>
            </a:xfrm>
            <a:prstGeom prst="rect">
              <a:avLst/>
            </a:prstGeom>
            <a:solidFill>
              <a:srgbClr val="FFFFFF">
                <a:lumMod val="85000"/>
              </a:srgbClr>
            </a:solidFill>
          </p:spPr>
          <p:txBody>
            <a:bodyPr wrap="square" lIns="93260" tIns="146283" rIns="93260" bIns="146283" rtlCol="0">
              <a:spAutoFit/>
            </a:bodyPr>
            <a:lstStyle/>
            <a:p>
              <a:pPr marL="0" marR="0" lvl="0" indent="0" algn="ctr" defTabSz="914049" rtl="0"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Visual Studio</a:t>
              </a:r>
            </a:p>
          </p:txBody>
        </p:sp>
      </p:grpSp>
      <p:sp>
        <p:nvSpPr>
          <p:cNvPr id="35" name="Rectangle 34"/>
          <p:cNvSpPr/>
          <p:nvPr/>
        </p:nvSpPr>
        <p:spPr bwMode="auto">
          <a:xfrm>
            <a:off x="6766015" y="1394167"/>
            <a:ext cx="2971379" cy="2127914"/>
          </a:xfrm>
          <a:prstGeom prst="rect">
            <a:avLst/>
          </a:prstGeom>
          <a:solidFill>
            <a:srgbClr val="505050"/>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XAMARIN</a:t>
            </a:r>
          </a:p>
        </p:txBody>
      </p:sp>
      <p:sp>
        <p:nvSpPr>
          <p:cNvPr id="36" name="Rectangle 35"/>
          <p:cNvSpPr/>
          <p:nvPr/>
        </p:nvSpPr>
        <p:spPr bwMode="auto">
          <a:xfrm>
            <a:off x="731897" y="1394166"/>
            <a:ext cx="2971379" cy="2127914"/>
          </a:xfrm>
          <a:prstGeom prst="rect">
            <a:avLst/>
          </a:prstGeom>
          <a:solidFill>
            <a:srgbClr val="D83B01"/>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FRAMEWORK</a:t>
            </a: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WINDOWS UWP</a:t>
            </a:r>
          </a:p>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p:txBody>
      </p:sp>
      <p:sp>
        <p:nvSpPr>
          <p:cNvPr id="37" name="Rectangle 36"/>
          <p:cNvSpPr/>
          <p:nvPr/>
        </p:nvSpPr>
        <p:spPr bwMode="auto">
          <a:xfrm>
            <a:off x="3748955" y="1394166"/>
            <a:ext cx="2971379" cy="2127914"/>
          </a:xfrm>
          <a:prstGeom prst="rect">
            <a:avLst/>
          </a:prstGeom>
          <a:solidFill>
            <a:srgbClr val="0078D7"/>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CORE</a:t>
            </a: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ASP.NET CORE</a:t>
            </a:r>
          </a:p>
        </p:txBody>
      </p:sp>
      <p:sp>
        <p:nvSpPr>
          <p:cNvPr id="38" name="TextBox 2"/>
          <p:cNvSpPr txBox="1"/>
          <p:nvPr/>
        </p:nvSpPr>
        <p:spPr>
          <a:xfrm>
            <a:off x="731835" y="1394166"/>
            <a:ext cx="2971442"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DESKTOP</a:t>
            </a:r>
          </a:p>
        </p:txBody>
      </p:sp>
      <p:sp>
        <p:nvSpPr>
          <p:cNvPr id="39" name="TextBox 2"/>
          <p:cNvSpPr txBox="1"/>
          <p:nvPr/>
        </p:nvSpPr>
        <p:spPr>
          <a:xfrm>
            <a:off x="3748957" y="1396893"/>
            <a:ext cx="2971379"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CLOUD</a:t>
            </a:r>
          </a:p>
        </p:txBody>
      </p:sp>
      <p:sp>
        <p:nvSpPr>
          <p:cNvPr id="40" name="TextBox 2"/>
          <p:cNvSpPr txBox="1"/>
          <p:nvPr/>
        </p:nvSpPr>
        <p:spPr>
          <a:xfrm>
            <a:off x="6766015" y="1394166"/>
            <a:ext cx="2971381"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MOBILE</a:t>
            </a:r>
          </a:p>
        </p:txBody>
      </p:sp>
      <p:sp>
        <p:nvSpPr>
          <p:cNvPr id="28" name="Rectangle 27"/>
          <p:cNvSpPr/>
          <p:nvPr/>
        </p:nvSpPr>
        <p:spPr bwMode="auto">
          <a:xfrm>
            <a:off x="353544" y="1190485"/>
            <a:ext cx="3395410" cy="2331595"/>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nvGrpSpPr>
          <p:cNvPr id="41" name="Group 40"/>
          <p:cNvGrpSpPr/>
          <p:nvPr/>
        </p:nvGrpSpPr>
        <p:grpSpPr>
          <a:xfrm>
            <a:off x="9830335" y="4889625"/>
            <a:ext cx="1965681" cy="1350807"/>
            <a:chOff x="10195561" y="3458117"/>
            <a:chExt cx="1965960" cy="1350999"/>
          </a:xfrm>
        </p:grpSpPr>
        <p:sp>
          <p:nvSpPr>
            <p:cNvPr id="42" name="TextBox 41"/>
            <p:cNvSpPr txBox="1"/>
            <p:nvPr/>
          </p:nvSpPr>
          <p:spPr>
            <a:xfrm>
              <a:off x="10195561" y="4301735"/>
              <a:ext cx="1965960" cy="507381"/>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 Code</a:t>
              </a:r>
            </a:p>
          </p:txBody>
        </p:sp>
        <p:pic>
          <p:nvPicPr>
            <p:cNvPr id="43" name="Picture 42"/>
            <p:cNvPicPr>
              <a:picLocks noChangeAspect="1" noChangeArrowheads="1"/>
            </p:cNvPicPr>
            <p:nvPr/>
          </p:nvPicPr>
          <p:blipFill rotWithShape="1">
            <a:blip r:embed="rId3" cstate="print">
              <a:duotone>
                <a:srgbClr val="0078D7">
                  <a:shade val="45000"/>
                  <a:satMod val="135000"/>
                </a:srgbClr>
                <a:prstClr val="white"/>
              </a:duotone>
              <a:extLst>
                <a:ext uri="{28A0092B-C50C-407E-A947-70E740481C1C}">
                  <a14:useLocalDpi xmlns:a14="http://schemas.microsoft.com/office/drawing/2010/main"/>
                </a:ext>
              </a:extLst>
            </a:blip>
            <a:srcRect l="25414" r="11806"/>
            <a:stretch/>
          </p:blipFill>
          <p:spPr bwMode="auto">
            <a:xfrm>
              <a:off x="10852015" y="3458117"/>
              <a:ext cx="653051" cy="1174558"/>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44" name="TextBox 43"/>
          <p:cNvSpPr txBox="1"/>
          <p:nvPr/>
        </p:nvSpPr>
        <p:spPr>
          <a:xfrm>
            <a:off x="9825772" y="4543626"/>
            <a:ext cx="1965681" cy="507309"/>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 for Mac</a:t>
            </a:r>
          </a:p>
        </p:txBody>
      </p:sp>
      <p:pic>
        <p:nvPicPr>
          <p:cNvPr id="45" name="Picture 44"/>
          <p:cNvPicPr>
            <a:picLocks noChangeAspect="1"/>
          </p:cNvPicPr>
          <p:nvPr/>
        </p:nvPicPr>
        <p:blipFill>
          <a:blip r:embed="rId4"/>
          <a:stretch>
            <a:fillRect/>
          </a:stretch>
        </p:blipFill>
        <p:spPr>
          <a:xfrm>
            <a:off x="10344174" y="3588701"/>
            <a:ext cx="928876" cy="928876"/>
          </a:xfrm>
          <a:prstGeom prst="rect">
            <a:avLst/>
          </a:prstGeom>
        </p:spPr>
      </p:pic>
      <p:sp>
        <p:nvSpPr>
          <p:cNvPr id="2" name="Rectangle 1"/>
          <p:cNvSpPr/>
          <p:nvPr/>
        </p:nvSpPr>
        <p:spPr bwMode="auto">
          <a:xfrm>
            <a:off x="6766012" y="1302726"/>
            <a:ext cx="5304321" cy="2331595"/>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27" name="Rectangle 26"/>
          <p:cNvSpPr/>
          <p:nvPr/>
        </p:nvSpPr>
        <p:spPr bwMode="auto">
          <a:xfrm>
            <a:off x="304904" y="3622661"/>
            <a:ext cx="11765429" cy="3208335"/>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188117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Core SDK </a:t>
            </a:r>
            <a:r>
              <a:rPr lang="en-US" dirty="0" err="1"/>
              <a:t>Commandline</a:t>
            </a:r>
            <a:r>
              <a:rPr lang="en-US" dirty="0"/>
              <a:t> Usage (2/2)</a:t>
            </a:r>
          </a:p>
        </p:txBody>
      </p:sp>
      <p:graphicFrame>
        <p:nvGraphicFramePr>
          <p:cNvPr id="3" name="Table 2">
            <a:extLst>
              <a:ext uri="{FF2B5EF4-FFF2-40B4-BE49-F238E27FC236}">
                <a16:creationId xmlns:a16="http://schemas.microsoft.com/office/drawing/2014/main" id="{C76AA982-6F12-4D3D-B1C5-65A12C1616B6}"/>
              </a:ext>
            </a:extLst>
          </p:cNvPr>
          <p:cNvGraphicFramePr>
            <a:graphicFrameLocks noGrp="1"/>
          </p:cNvGraphicFramePr>
          <p:nvPr>
            <p:extLst>
              <p:ext uri="{D42A27DB-BD31-4B8C-83A1-F6EECF244321}">
                <p14:modId xmlns:p14="http://schemas.microsoft.com/office/powerpoint/2010/main" val="2917238576"/>
              </p:ext>
            </p:extLst>
          </p:nvPr>
        </p:nvGraphicFramePr>
        <p:xfrm>
          <a:off x="134951" y="1394164"/>
          <a:ext cx="12118259" cy="5436380"/>
        </p:xfrm>
        <a:graphic>
          <a:graphicData uri="http://schemas.openxmlformats.org/drawingml/2006/table">
            <a:tbl>
              <a:tblPr firstRow="1">
                <a:tableStyleId>{073A0DAA-6AF3-43AB-8588-CEC1D06C72B9}</a:tableStyleId>
              </a:tblPr>
              <a:tblGrid>
                <a:gridCol w="2515110">
                  <a:extLst>
                    <a:ext uri="{9D8B030D-6E8A-4147-A177-3AD203B41FA5}">
                      <a16:colId xmlns:a16="http://schemas.microsoft.com/office/drawing/2014/main" val="319874364"/>
                    </a:ext>
                  </a:extLst>
                </a:gridCol>
                <a:gridCol w="9603149">
                  <a:extLst>
                    <a:ext uri="{9D8B030D-6E8A-4147-A177-3AD203B41FA5}">
                      <a16:colId xmlns:a16="http://schemas.microsoft.com/office/drawing/2014/main" val="1744255638"/>
                    </a:ext>
                  </a:extLst>
                </a:gridCol>
              </a:tblGrid>
              <a:tr h="552875">
                <a:tc>
                  <a:txBody>
                    <a:bodyPr/>
                    <a:lstStyle/>
                    <a:p>
                      <a:pPr algn="l" fontAlgn="b"/>
                      <a:r>
                        <a:rPr lang="en-US" sz="2800" u="none" strike="noStrike" dirty="0">
                          <a:effectLst/>
                        </a:rPr>
                        <a:t>Command</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dirty="0">
                          <a:effectLst/>
                        </a:rPr>
                        <a:t>Purpose</a:t>
                      </a:r>
                      <a:endParaRPr lang="en-US" sz="2800" b="0" i="0" u="none" strike="noStrike" dirty="0">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818613867"/>
                  </a:ext>
                </a:extLst>
              </a:tr>
              <a:tr h="552875">
                <a:tc>
                  <a:txBody>
                    <a:bodyPr/>
                    <a:lstStyle/>
                    <a:p>
                      <a:pPr algn="l" fontAlgn="b"/>
                      <a:r>
                        <a:rPr lang="en-US" sz="2800" u="none" strike="noStrike" kern="1200">
                          <a:solidFill>
                            <a:schemeClr val="dk1"/>
                          </a:solidFill>
                          <a:effectLst/>
                          <a:latin typeface="+mn-lt"/>
                          <a:ea typeface="+mn-ea"/>
                          <a:cs typeface="+mn-cs"/>
                        </a:rPr>
                        <a:t>dotnet clean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Clean build output(s).</a:t>
                      </a:r>
                    </a:p>
                  </a:txBody>
                  <a:tcPr marL="4763" marR="4763" marT="4763" marB="0"/>
                </a:tc>
                <a:extLst>
                  <a:ext uri="{0D108BD9-81ED-4DB2-BD59-A6C34878D82A}">
                    <a16:rowId xmlns:a16="http://schemas.microsoft.com/office/drawing/2014/main" val="2847847860"/>
                  </a:ext>
                </a:extLst>
              </a:tr>
              <a:tr h="552875">
                <a:tc>
                  <a:txBody>
                    <a:bodyPr/>
                    <a:lstStyle/>
                    <a:p>
                      <a:pPr algn="l" fontAlgn="b"/>
                      <a:r>
                        <a:rPr lang="en-US" sz="2800" u="none" strike="noStrike" kern="1200">
                          <a:solidFill>
                            <a:schemeClr val="dk1"/>
                          </a:solidFill>
                          <a:effectLst/>
                          <a:latin typeface="+mn-lt"/>
                          <a:ea typeface="+mn-ea"/>
                          <a:cs typeface="+mn-cs"/>
                        </a:rPr>
                        <a:t>dotnet sln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Modify solution (SLN) files.</a:t>
                      </a:r>
                    </a:p>
                  </a:txBody>
                  <a:tcPr marL="4763" marR="4763" marT="4763" marB="0"/>
                </a:tc>
                <a:extLst>
                  <a:ext uri="{0D108BD9-81ED-4DB2-BD59-A6C34878D82A}">
                    <a16:rowId xmlns:a16="http://schemas.microsoft.com/office/drawing/2014/main" val="1977054690"/>
                  </a:ext>
                </a:extLst>
              </a:tr>
              <a:tr h="552875">
                <a:tc>
                  <a:txBody>
                    <a:bodyPr/>
                    <a:lstStyle/>
                    <a:p>
                      <a:pPr algn="l" fontAlgn="b"/>
                      <a:r>
                        <a:rPr lang="en-US" sz="2800" u="none" strike="noStrike" kern="1200">
                          <a:solidFill>
                            <a:schemeClr val="dk1"/>
                          </a:solidFill>
                          <a:effectLst/>
                          <a:latin typeface="+mn-lt"/>
                          <a:ea typeface="+mn-ea"/>
                          <a:cs typeface="+mn-cs"/>
                        </a:rPr>
                        <a:t>dotnet add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Add reference to the project.</a:t>
                      </a:r>
                    </a:p>
                  </a:txBody>
                  <a:tcPr marL="4763" marR="4763" marT="4763" marB="0"/>
                </a:tc>
                <a:extLst>
                  <a:ext uri="{0D108BD9-81ED-4DB2-BD59-A6C34878D82A}">
                    <a16:rowId xmlns:a16="http://schemas.microsoft.com/office/drawing/2014/main" val="3346013994"/>
                  </a:ext>
                </a:extLst>
              </a:tr>
              <a:tr h="552875">
                <a:tc>
                  <a:txBody>
                    <a:bodyPr/>
                    <a:lstStyle/>
                    <a:p>
                      <a:pPr algn="l" fontAlgn="b"/>
                      <a:r>
                        <a:rPr lang="en-US" sz="2800" u="none" strike="noStrike" kern="1200">
                          <a:solidFill>
                            <a:schemeClr val="dk1"/>
                          </a:solidFill>
                          <a:effectLst/>
                          <a:latin typeface="+mn-lt"/>
                          <a:ea typeface="+mn-ea"/>
                          <a:cs typeface="+mn-cs"/>
                        </a:rPr>
                        <a:t>dotnet remove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Remove reference from the project.</a:t>
                      </a:r>
                    </a:p>
                  </a:txBody>
                  <a:tcPr marL="4763" marR="4763" marT="4763" marB="0"/>
                </a:tc>
                <a:extLst>
                  <a:ext uri="{0D108BD9-81ED-4DB2-BD59-A6C34878D82A}">
                    <a16:rowId xmlns:a16="http://schemas.microsoft.com/office/drawing/2014/main" val="52659758"/>
                  </a:ext>
                </a:extLst>
              </a:tr>
              <a:tr h="527430">
                <a:tc>
                  <a:txBody>
                    <a:bodyPr/>
                    <a:lstStyle/>
                    <a:p>
                      <a:pPr algn="l" fontAlgn="b"/>
                      <a:r>
                        <a:rPr lang="en-US" sz="2800" u="none" strike="noStrike" kern="1200">
                          <a:solidFill>
                            <a:schemeClr val="dk1"/>
                          </a:solidFill>
                          <a:effectLst/>
                          <a:latin typeface="+mn-lt"/>
                          <a:ea typeface="+mn-ea"/>
                          <a:cs typeface="+mn-cs"/>
                        </a:rPr>
                        <a:t>dotnet list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List reference in the project.</a:t>
                      </a:r>
                    </a:p>
                  </a:txBody>
                  <a:tcPr marL="4763" marR="4763" marT="4763" marB="0"/>
                </a:tc>
                <a:extLst>
                  <a:ext uri="{0D108BD9-81ED-4DB2-BD59-A6C34878D82A}">
                    <a16:rowId xmlns:a16="http://schemas.microsoft.com/office/drawing/2014/main" val="2176473586"/>
                  </a:ext>
                </a:extLst>
              </a:tr>
              <a:tr h="552875">
                <a:tc>
                  <a:txBody>
                    <a:bodyPr/>
                    <a:lstStyle/>
                    <a:p>
                      <a:pPr algn="l" fontAlgn="b"/>
                      <a:r>
                        <a:rPr lang="en-US" sz="2800" u="none" strike="noStrike" kern="1200">
                          <a:solidFill>
                            <a:schemeClr val="dk1"/>
                          </a:solidFill>
                          <a:effectLst/>
                          <a:latin typeface="+mn-lt"/>
                          <a:ea typeface="+mn-ea"/>
                          <a:cs typeface="+mn-cs"/>
                        </a:rPr>
                        <a:t>dotnet nuget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Provides additional NuGet commands.</a:t>
                      </a:r>
                    </a:p>
                  </a:txBody>
                  <a:tcPr marL="4763" marR="4763" marT="4763" marB="0"/>
                </a:tc>
                <a:extLst>
                  <a:ext uri="{0D108BD9-81ED-4DB2-BD59-A6C34878D82A}">
                    <a16:rowId xmlns:a16="http://schemas.microsoft.com/office/drawing/2014/main" val="2704518248"/>
                  </a:ext>
                </a:extLst>
              </a:tr>
              <a:tr h="552875">
                <a:tc>
                  <a:txBody>
                    <a:bodyPr/>
                    <a:lstStyle/>
                    <a:p>
                      <a:pPr algn="l" fontAlgn="b"/>
                      <a:r>
                        <a:rPr lang="en-US" sz="2800" u="none" strike="noStrike" kern="1200">
                          <a:solidFill>
                            <a:schemeClr val="dk1"/>
                          </a:solidFill>
                          <a:effectLst/>
                          <a:latin typeface="+mn-lt"/>
                          <a:ea typeface="+mn-ea"/>
                          <a:cs typeface="+mn-cs"/>
                        </a:rPr>
                        <a:t>dotnet msbuild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Runs Microsoft Build Engine (MSBuild).</a:t>
                      </a:r>
                    </a:p>
                  </a:txBody>
                  <a:tcPr marL="4763" marR="4763" marT="4763" marB="0"/>
                </a:tc>
                <a:extLst>
                  <a:ext uri="{0D108BD9-81ED-4DB2-BD59-A6C34878D82A}">
                    <a16:rowId xmlns:a16="http://schemas.microsoft.com/office/drawing/2014/main" val="2442031860"/>
                  </a:ext>
                </a:extLst>
              </a:tr>
              <a:tr h="1038825">
                <a:tc>
                  <a:txBody>
                    <a:bodyPr/>
                    <a:lstStyle/>
                    <a:p>
                      <a:pPr algn="l" fontAlgn="b"/>
                      <a:r>
                        <a:rPr lang="en-US" sz="2800" u="none" strike="noStrike" kern="1200">
                          <a:solidFill>
                            <a:schemeClr val="dk1"/>
                          </a:solidFill>
                          <a:effectLst/>
                          <a:latin typeface="+mn-lt"/>
                          <a:ea typeface="+mn-ea"/>
                          <a:cs typeface="+mn-cs"/>
                        </a:rPr>
                        <a:t>dotnet vstest  </a:t>
                      </a:r>
                    </a:p>
                  </a:txBody>
                  <a:tcPr marL="4763" marR="4763" marT="4763" marB="0"/>
                </a:tc>
                <a:tc>
                  <a:txBody>
                    <a:bodyPr/>
                    <a:lstStyle/>
                    <a:p>
                      <a:pPr algn="l" fontAlgn="b"/>
                      <a:r>
                        <a:rPr lang="en-US" sz="2800" u="none" strike="noStrike" kern="1200" dirty="0">
                          <a:solidFill>
                            <a:schemeClr val="dk1"/>
                          </a:solidFill>
                          <a:effectLst/>
                          <a:latin typeface="+mn-lt"/>
                          <a:ea typeface="+mn-ea"/>
                          <a:cs typeface="+mn-cs"/>
                        </a:rPr>
                        <a:t>Runs Microsoft Test Execution Command Line Tool.</a:t>
                      </a:r>
                    </a:p>
                  </a:txBody>
                  <a:tcPr marL="4763" marR="4763" marT="4763" marB="0"/>
                </a:tc>
                <a:extLst>
                  <a:ext uri="{0D108BD9-81ED-4DB2-BD59-A6C34878D82A}">
                    <a16:rowId xmlns:a16="http://schemas.microsoft.com/office/drawing/2014/main" val="485638740"/>
                  </a:ext>
                </a:extLst>
              </a:tr>
            </a:tbl>
          </a:graphicData>
        </a:graphic>
      </p:graphicFrame>
    </p:spTree>
    <p:extLst>
      <p:ext uri="{BB962C8B-B14F-4D97-AF65-F5344CB8AC3E}">
        <p14:creationId xmlns:p14="http://schemas.microsoft.com/office/powerpoint/2010/main" val="353614935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endParaRPr lang="en-US" dirty="0"/>
          </a:p>
        </p:txBody>
      </p:sp>
      <p:sp>
        <p:nvSpPr>
          <p:cNvPr id="4" name="Text Placeholder 3"/>
          <p:cNvSpPr>
            <a:spLocks noGrp="1"/>
          </p:cNvSpPr>
          <p:nvPr>
            <p:ph type="body" sz="quarter" idx="12"/>
          </p:nvPr>
        </p:nvSpPr>
        <p:spPr/>
        <p:txBody>
          <a:bodyPr/>
          <a:lstStyle/>
          <a:p>
            <a:r>
              <a:rPr lang="en-US" dirty="0"/>
              <a:t>.NET Core Getting Started</a:t>
            </a:r>
          </a:p>
        </p:txBody>
      </p:sp>
    </p:spTree>
    <p:extLst>
      <p:ext uri="{BB962C8B-B14F-4D97-AF65-F5344CB8AC3E}">
        <p14:creationId xmlns:p14="http://schemas.microsoft.com/office/powerpoint/2010/main" val="8980145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.NET Core workloads</a:t>
            </a:r>
          </a:p>
        </p:txBody>
      </p:sp>
      <p:sp>
        <p:nvSpPr>
          <p:cNvPr id="5" name="Rounded Rectangle 4"/>
          <p:cNvSpPr/>
          <p:nvPr/>
        </p:nvSpPr>
        <p:spPr bwMode="auto">
          <a:xfrm>
            <a:off x="7041190" y="1756709"/>
            <a:ext cx="4206194" cy="3200365"/>
          </a:xfrm>
          <a:prstGeom prst="roundRect">
            <a:avLst>
              <a:gd name="adj" fmla="val 0"/>
            </a:avLst>
          </a:prstGeom>
          <a:solidFill>
            <a:schemeClr val="bg1">
              <a:lumMod val="75000"/>
            </a:schemeClr>
          </a:solidFill>
          <a:ln>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endParaRPr lang="en-US" sz="6000" dirty="0">
              <a:gradFill>
                <a:gsLst>
                  <a:gs pos="5439">
                    <a:srgbClr val="F8F8F8"/>
                  </a:gs>
                  <a:gs pos="10000">
                    <a:srgbClr val="F8F8F8"/>
                  </a:gs>
                </a:gsLst>
                <a:lin ang="5400000" scaled="0"/>
              </a:gradFill>
            </a:endParaRPr>
          </a:p>
        </p:txBody>
      </p:sp>
      <p:sp>
        <p:nvSpPr>
          <p:cNvPr id="4" name="Rectangle: Rounded Corners 3">
            <a:extLst>
              <a:ext uri="{FF2B5EF4-FFF2-40B4-BE49-F238E27FC236}">
                <a16:creationId xmlns:a16="http://schemas.microsoft.com/office/drawing/2014/main" id="{DFFAEB14-CF42-445D-A696-8127C8CCAA5D}"/>
              </a:ext>
            </a:extLst>
          </p:cNvPr>
          <p:cNvSpPr/>
          <p:nvPr/>
        </p:nvSpPr>
        <p:spPr bwMode="auto">
          <a:xfrm>
            <a:off x="1280531" y="1756709"/>
            <a:ext cx="4023317" cy="3265821"/>
          </a:xfrm>
          <a:prstGeom prst="roundRect">
            <a:avLst>
              <a:gd name="adj" fmla="val 6906"/>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Rounded Rectangle 2"/>
          <p:cNvSpPr/>
          <p:nvPr/>
        </p:nvSpPr>
        <p:spPr bwMode="auto">
          <a:xfrm>
            <a:off x="1548754" y="2476884"/>
            <a:ext cx="3476650" cy="2317798"/>
          </a:xfrm>
          <a:prstGeom prst="roundRect">
            <a:avLst>
              <a:gd name="adj" fmla="val 0"/>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6000" dirty="0">
              <a:gradFill>
                <a:gsLst>
                  <a:gs pos="5439">
                    <a:srgbClr val="F8F8F8"/>
                  </a:gs>
                  <a:gs pos="10000">
                    <a:srgbClr val="F8F8F8"/>
                  </a:gs>
                </a:gsLst>
                <a:lin ang="5400000" scaled="0"/>
              </a:gradFill>
            </a:endParaRPr>
          </a:p>
        </p:txBody>
      </p:sp>
      <p:sp>
        <p:nvSpPr>
          <p:cNvPr id="6" name="Rectangle 5">
            <a:extLst>
              <a:ext uri="{FF2B5EF4-FFF2-40B4-BE49-F238E27FC236}">
                <a16:creationId xmlns:a16="http://schemas.microsoft.com/office/drawing/2014/main" id="{35530B15-C377-46A3-AD9A-0B462D61A1B1}"/>
              </a:ext>
            </a:extLst>
          </p:cNvPr>
          <p:cNvSpPr/>
          <p:nvPr/>
        </p:nvSpPr>
        <p:spPr bwMode="auto">
          <a:xfrm>
            <a:off x="1548753" y="1984558"/>
            <a:ext cx="2950432" cy="34172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5E7DD46D-3595-49A1-BF58-B9F28795C1D0}"/>
              </a:ext>
            </a:extLst>
          </p:cNvPr>
          <p:cNvSpPr/>
          <p:nvPr/>
        </p:nvSpPr>
        <p:spPr bwMode="auto">
          <a:xfrm>
            <a:off x="4667775" y="1984557"/>
            <a:ext cx="357628" cy="34172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5E9C18DA-0968-4087-8E42-72CCA1C1A372}"/>
              </a:ext>
            </a:extLst>
          </p:cNvPr>
          <p:cNvSpPr txBox="1"/>
          <p:nvPr/>
        </p:nvSpPr>
        <p:spPr>
          <a:xfrm>
            <a:off x="7315506" y="2213904"/>
            <a:ext cx="914390" cy="1403461"/>
          </a:xfrm>
          <a:prstGeom prst="rect">
            <a:avLst/>
          </a:prstGeom>
          <a:noFill/>
        </p:spPr>
        <p:txBody>
          <a:bodyPr wrap="square" lIns="182880" tIns="146304" rIns="182880" bIns="146304" rtlCol="0">
            <a:spAutoFit/>
          </a:bodyPr>
          <a:lstStyle/>
          <a:p>
            <a:pPr>
              <a:lnSpc>
                <a:spcPct val="90000"/>
              </a:lnSpc>
              <a:spcAft>
                <a:spcPts val="600"/>
              </a:spcAft>
            </a:pPr>
            <a:r>
              <a:rPr lang="en-US" sz="8000" dirty="0">
                <a:gradFill>
                  <a:gsLst>
                    <a:gs pos="2917">
                      <a:schemeClr val="tx1"/>
                    </a:gs>
                    <a:gs pos="30000">
                      <a:schemeClr val="tx1"/>
                    </a:gs>
                  </a:gsLst>
                  <a:lin ang="5400000" scaled="0"/>
                </a:gradFill>
              </a:rPr>
              <a:t>&gt;</a:t>
            </a:r>
          </a:p>
        </p:txBody>
      </p:sp>
      <p:sp>
        <p:nvSpPr>
          <p:cNvPr id="12" name="Rectangle 11">
            <a:extLst>
              <a:ext uri="{FF2B5EF4-FFF2-40B4-BE49-F238E27FC236}">
                <a16:creationId xmlns:a16="http://schemas.microsoft.com/office/drawing/2014/main" id="{46247FE3-7E13-4285-B4FA-5E414117FA6E}"/>
              </a:ext>
            </a:extLst>
          </p:cNvPr>
          <p:cNvSpPr/>
          <p:nvPr/>
        </p:nvSpPr>
        <p:spPr bwMode="auto">
          <a:xfrm>
            <a:off x="8215420" y="3133416"/>
            <a:ext cx="548634" cy="14797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Box 14">
            <a:extLst>
              <a:ext uri="{FF2B5EF4-FFF2-40B4-BE49-F238E27FC236}">
                <a16:creationId xmlns:a16="http://schemas.microsoft.com/office/drawing/2014/main" id="{B856D3CB-FD21-40AF-8271-24D73EEA784C}"/>
              </a:ext>
            </a:extLst>
          </p:cNvPr>
          <p:cNvSpPr txBox="1"/>
          <p:nvPr/>
        </p:nvSpPr>
        <p:spPr>
          <a:xfrm>
            <a:off x="2194922" y="5022531"/>
            <a:ext cx="1891415" cy="1126462"/>
          </a:xfrm>
          <a:prstGeom prst="rect">
            <a:avLst/>
          </a:prstGeom>
          <a:noFill/>
        </p:spPr>
        <p:txBody>
          <a:bodyPr wrap="none" lIns="182880" tIns="146304" rIns="182880" bIns="146304" rtlCol="0">
            <a:spAutoFit/>
          </a:bodyPr>
          <a:lstStyle/>
          <a:p>
            <a:pPr>
              <a:lnSpc>
                <a:spcPct val="90000"/>
              </a:lnSpc>
              <a:spcAft>
                <a:spcPts val="600"/>
              </a:spcAft>
            </a:pPr>
            <a:r>
              <a:rPr lang="en-US" sz="6000" dirty="0">
                <a:gradFill>
                  <a:gsLst>
                    <a:gs pos="2917">
                      <a:schemeClr val="tx1"/>
                    </a:gs>
                    <a:gs pos="30000">
                      <a:schemeClr val="tx1"/>
                    </a:gs>
                  </a:gsLst>
                  <a:lin ang="5400000" scaled="0"/>
                </a:gradFill>
              </a:rPr>
              <a:t>Web</a:t>
            </a:r>
            <a:endParaRPr lang="en-US" sz="2400" dirty="0">
              <a:gradFill>
                <a:gsLst>
                  <a:gs pos="2917">
                    <a:schemeClr val="tx1"/>
                  </a:gs>
                  <a:gs pos="30000">
                    <a:schemeClr val="tx1"/>
                  </a:gs>
                </a:gsLst>
                <a:lin ang="5400000" scaled="0"/>
              </a:gradFill>
            </a:endParaRPr>
          </a:p>
        </p:txBody>
      </p:sp>
      <p:sp>
        <p:nvSpPr>
          <p:cNvPr id="16" name="TextBox 15">
            <a:extLst>
              <a:ext uri="{FF2B5EF4-FFF2-40B4-BE49-F238E27FC236}">
                <a16:creationId xmlns:a16="http://schemas.microsoft.com/office/drawing/2014/main" id="{874396DF-5D36-4015-9F98-42D5787EAD04}"/>
              </a:ext>
            </a:extLst>
          </p:cNvPr>
          <p:cNvSpPr txBox="1"/>
          <p:nvPr/>
        </p:nvSpPr>
        <p:spPr>
          <a:xfrm>
            <a:off x="7628327" y="4946527"/>
            <a:ext cx="3031920" cy="1126462"/>
          </a:xfrm>
          <a:prstGeom prst="rect">
            <a:avLst/>
          </a:prstGeom>
          <a:noFill/>
        </p:spPr>
        <p:txBody>
          <a:bodyPr wrap="none" lIns="182880" tIns="146304" rIns="182880" bIns="146304" rtlCol="0">
            <a:spAutoFit/>
          </a:bodyPr>
          <a:lstStyle/>
          <a:p>
            <a:pPr>
              <a:lnSpc>
                <a:spcPct val="90000"/>
              </a:lnSpc>
              <a:spcAft>
                <a:spcPts val="600"/>
              </a:spcAft>
            </a:pPr>
            <a:r>
              <a:rPr lang="en-US" sz="6000" dirty="0">
                <a:gradFill>
                  <a:gsLst>
                    <a:gs pos="2917">
                      <a:schemeClr val="tx1"/>
                    </a:gs>
                    <a:gs pos="30000">
                      <a:schemeClr val="tx1"/>
                    </a:gs>
                  </a:gsLst>
                  <a:lin ang="5400000" scaled="0"/>
                </a:gradFill>
              </a:rPr>
              <a:t>Console</a:t>
            </a:r>
            <a:endParaRPr lang="en-US" sz="2400" dirty="0">
              <a:gradFill>
                <a:gsLst>
                  <a:gs pos="2917">
                    <a:schemeClr val="tx1"/>
                  </a:gs>
                  <a:gs pos="30000">
                    <a:schemeClr val="tx1"/>
                  </a:gs>
                </a:gsLst>
                <a:lin ang="5400000" scaled="0"/>
              </a:gradFill>
            </a:endParaRPr>
          </a:p>
        </p:txBody>
      </p:sp>
      <p:sp>
        <p:nvSpPr>
          <p:cNvPr id="17" name="Rectangle 16">
            <a:extLst>
              <a:ext uri="{FF2B5EF4-FFF2-40B4-BE49-F238E27FC236}">
                <a16:creationId xmlns:a16="http://schemas.microsoft.com/office/drawing/2014/main" id="{3C051B71-DF44-4FBD-851D-1FE807DF8B30}"/>
              </a:ext>
            </a:extLst>
          </p:cNvPr>
          <p:cNvSpPr/>
          <p:nvPr/>
        </p:nvSpPr>
        <p:spPr bwMode="auto">
          <a:xfrm>
            <a:off x="1829166" y="2762538"/>
            <a:ext cx="1737341" cy="17373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1" name="Group 20">
            <a:extLst>
              <a:ext uri="{FF2B5EF4-FFF2-40B4-BE49-F238E27FC236}">
                <a16:creationId xmlns:a16="http://schemas.microsoft.com/office/drawing/2014/main" id="{B1DC560E-1661-4292-9872-282E1F628B2B}"/>
              </a:ext>
            </a:extLst>
          </p:cNvPr>
          <p:cNvGrpSpPr/>
          <p:nvPr/>
        </p:nvGrpSpPr>
        <p:grpSpPr>
          <a:xfrm>
            <a:off x="3749384" y="2762538"/>
            <a:ext cx="1005829" cy="1016072"/>
            <a:chOff x="3749383" y="2399994"/>
            <a:chExt cx="1005829" cy="1016072"/>
          </a:xfrm>
        </p:grpSpPr>
        <p:sp>
          <p:nvSpPr>
            <p:cNvPr id="18" name="Rectangle 17">
              <a:extLst>
                <a:ext uri="{FF2B5EF4-FFF2-40B4-BE49-F238E27FC236}">
                  <a16:creationId xmlns:a16="http://schemas.microsoft.com/office/drawing/2014/main" id="{56E4FD25-E601-416A-A94F-34375A789599}"/>
                </a:ext>
              </a:extLst>
            </p:cNvPr>
            <p:cNvSpPr/>
            <p:nvPr/>
          </p:nvSpPr>
          <p:spPr bwMode="auto">
            <a:xfrm>
              <a:off x="3749383" y="2399994"/>
              <a:ext cx="1005829" cy="2743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2B47E22E-B8CD-4D74-8B1D-446EE0BF6F08}"/>
                </a:ext>
              </a:extLst>
            </p:cNvPr>
            <p:cNvSpPr/>
            <p:nvPr/>
          </p:nvSpPr>
          <p:spPr bwMode="auto">
            <a:xfrm>
              <a:off x="3749383" y="2770872"/>
              <a:ext cx="1005829" cy="2743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5B491144-F9E3-40B1-B03A-DB4B3603D699}"/>
                </a:ext>
              </a:extLst>
            </p:cNvPr>
            <p:cNvSpPr/>
            <p:nvPr/>
          </p:nvSpPr>
          <p:spPr bwMode="auto">
            <a:xfrm>
              <a:off x="3749383" y="3141749"/>
              <a:ext cx="1005829" cy="2743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24" name="Graphic 23" descr="Right Pointing Backhand Index ">
            <a:extLst>
              <a:ext uri="{FF2B5EF4-FFF2-40B4-BE49-F238E27FC236}">
                <a16:creationId xmlns:a16="http://schemas.microsoft.com/office/drawing/2014/main" id="{720D14BC-0ECA-45D9-9E63-9F98462ECC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6200000">
            <a:off x="3771466" y="3547236"/>
            <a:ext cx="914400" cy="914400"/>
          </a:xfrm>
          <a:prstGeom prst="rect">
            <a:avLst/>
          </a:prstGeom>
        </p:spPr>
      </p:pic>
    </p:spTree>
    <p:extLst>
      <p:ext uri="{BB962C8B-B14F-4D97-AF65-F5344CB8AC3E}">
        <p14:creationId xmlns:p14="http://schemas.microsoft.com/office/powerpoint/2010/main" val="215172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2000" tmFilter="0, 0; .2, .5; .8, .5; 1, 0"/>
                                        <p:tgtEl>
                                          <p:spTgt spid="12"/>
                                        </p:tgtEl>
                                      </p:cBhvr>
                                    </p:animEffect>
                                    <p:animScale>
                                      <p:cBhvr>
                                        <p:cTn id="7" dur="100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p:spPr>
        <p:txBody>
          <a:bodyPr/>
          <a:lstStyle/>
          <a:p>
            <a:r>
              <a:rPr lang="en-US" dirty="0">
                <a:cs typeface="Courier New" panose="02070309020205020404" pitchFamily="49" charset="0"/>
              </a:rPr>
              <a:t>Developer tools</a:t>
            </a:r>
          </a:p>
        </p:txBody>
      </p:sp>
      <p:grpSp>
        <p:nvGrpSpPr>
          <p:cNvPr id="22" name="Group 21">
            <a:extLst>
              <a:ext uri="{FF2B5EF4-FFF2-40B4-BE49-F238E27FC236}">
                <a16:creationId xmlns:a16="http://schemas.microsoft.com/office/drawing/2014/main" id="{D149237D-7878-4171-BF6B-EAF99D174F25}"/>
              </a:ext>
            </a:extLst>
          </p:cNvPr>
          <p:cNvGrpSpPr/>
          <p:nvPr/>
        </p:nvGrpSpPr>
        <p:grpSpPr>
          <a:xfrm>
            <a:off x="640457" y="1394165"/>
            <a:ext cx="11155560" cy="5135542"/>
            <a:chOff x="457578" y="1394165"/>
            <a:chExt cx="11155560" cy="5135542"/>
          </a:xfrm>
        </p:grpSpPr>
        <p:grpSp>
          <p:nvGrpSpPr>
            <p:cNvPr id="20" name="Group 19">
              <a:extLst>
                <a:ext uri="{FF2B5EF4-FFF2-40B4-BE49-F238E27FC236}">
                  <a16:creationId xmlns:a16="http://schemas.microsoft.com/office/drawing/2014/main" id="{39BDC373-EE6D-4C33-BEC8-3D050314AC9F}"/>
                </a:ext>
              </a:extLst>
            </p:cNvPr>
            <p:cNvGrpSpPr/>
            <p:nvPr/>
          </p:nvGrpSpPr>
          <p:grpSpPr>
            <a:xfrm>
              <a:off x="457580" y="1394165"/>
              <a:ext cx="11155558" cy="966810"/>
              <a:chOff x="457580" y="1394165"/>
              <a:chExt cx="11155558" cy="966810"/>
            </a:xfrm>
          </p:grpSpPr>
          <p:sp>
            <p:nvSpPr>
              <p:cNvPr id="3" name="Rectangle 2">
                <a:extLst>
                  <a:ext uri="{FF2B5EF4-FFF2-40B4-BE49-F238E27FC236}">
                    <a16:creationId xmlns:a16="http://schemas.microsoft.com/office/drawing/2014/main" id="{EDFF6C62-E644-4593-A58C-3D8248177BBC}"/>
                  </a:ext>
                </a:extLst>
              </p:cNvPr>
              <p:cNvSpPr/>
              <p:nvPr/>
            </p:nvSpPr>
            <p:spPr bwMode="auto">
              <a:xfrm>
                <a:off x="457580" y="1394165"/>
                <a:ext cx="11155558" cy="96681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https://upload.wikimedia.org/wikipedia/commons/thumb/8/83/Windows_logo_and_wordmark_-_2012.svg/489px-Windows_logo_and_wordmark_-_2012.svg.png">
                <a:extLst>
                  <a:ext uri="{FF2B5EF4-FFF2-40B4-BE49-F238E27FC236}">
                    <a16:creationId xmlns:a16="http://schemas.microsoft.com/office/drawing/2014/main" id="{B179FDF9-0CD9-4382-9251-6FEFF27E6F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265" y="1564220"/>
                <a:ext cx="3113883" cy="626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visual studio 2017 logo">
                <a:extLst>
                  <a:ext uri="{FF2B5EF4-FFF2-40B4-BE49-F238E27FC236}">
                    <a16:creationId xmlns:a16="http://schemas.microsoft.com/office/drawing/2014/main" id="{B40B1DA0-E26E-4CDC-9ECD-AAD4F3F849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2554" y="1636431"/>
                <a:ext cx="3121348" cy="4822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8">
              <a:extLst>
                <a:ext uri="{FF2B5EF4-FFF2-40B4-BE49-F238E27FC236}">
                  <a16:creationId xmlns:a16="http://schemas.microsoft.com/office/drawing/2014/main" id="{C900B53D-2F4E-4271-8593-ED13689E0496}"/>
                </a:ext>
              </a:extLst>
            </p:cNvPr>
            <p:cNvGrpSpPr/>
            <p:nvPr/>
          </p:nvGrpSpPr>
          <p:grpSpPr>
            <a:xfrm>
              <a:off x="457580" y="2783742"/>
              <a:ext cx="11155558" cy="966810"/>
              <a:chOff x="457580" y="2399994"/>
              <a:chExt cx="11155558" cy="966810"/>
            </a:xfrm>
          </p:grpSpPr>
          <p:sp>
            <p:nvSpPr>
              <p:cNvPr id="11" name="Rectangle 10">
                <a:extLst>
                  <a:ext uri="{FF2B5EF4-FFF2-40B4-BE49-F238E27FC236}">
                    <a16:creationId xmlns:a16="http://schemas.microsoft.com/office/drawing/2014/main" id="{1A61F52F-1303-479E-8979-7E35D3AB1723}"/>
                  </a:ext>
                </a:extLst>
              </p:cNvPr>
              <p:cNvSpPr/>
              <p:nvPr/>
            </p:nvSpPr>
            <p:spPr bwMode="auto">
              <a:xfrm>
                <a:off x="457580" y="2399994"/>
                <a:ext cx="11155558" cy="96681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30" name="Picture 6" descr="MacOS wordmark (2017).svg">
                <a:extLst>
                  <a:ext uri="{FF2B5EF4-FFF2-40B4-BE49-F238E27FC236}">
                    <a16:creationId xmlns:a16="http://schemas.microsoft.com/office/drawing/2014/main" id="{C468C57E-44A5-4313-B56A-2473E5DB20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265" y="2542291"/>
                <a:ext cx="2601924" cy="61490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Visual Studio for Mac">
                <a:extLst>
                  <a:ext uri="{FF2B5EF4-FFF2-40B4-BE49-F238E27FC236}">
                    <a16:creationId xmlns:a16="http://schemas.microsoft.com/office/drawing/2014/main" id="{D7109BCF-706E-4CD3-B4CE-98C81528E031}"/>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252387" y="2542291"/>
                <a:ext cx="907539" cy="68065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1A03629-A401-4BBD-8F62-DDDA0D393EA5}"/>
                  </a:ext>
                </a:extLst>
              </p:cNvPr>
              <p:cNvSpPr txBox="1"/>
              <p:nvPr/>
            </p:nvSpPr>
            <p:spPr>
              <a:xfrm>
                <a:off x="7038230" y="2513286"/>
                <a:ext cx="4097532" cy="738664"/>
              </a:xfrm>
              <a:prstGeom prst="rect">
                <a:avLst/>
              </a:prstGeom>
              <a:noFill/>
            </p:spPr>
            <p:txBody>
              <a:bodyPr wrap="none" lIns="182880" tIns="146304" rIns="182880" bIns="146304" rtlCol="0">
                <a:spAutoFit/>
              </a:bodyPr>
              <a:lstStyle/>
              <a:p>
                <a:pPr>
                  <a:lnSpc>
                    <a:spcPct val="90000"/>
                  </a:lnSpc>
                  <a:spcAft>
                    <a:spcPts val="600"/>
                  </a:spcAft>
                </a:pPr>
                <a:r>
                  <a:rPr lang="en-US" sz="3200" b="1" dirty="0">
                    <a:solidFill>
                      <a:srgbClr val="865FC5"/>
                    </a:solidFill>
                  </a:rPr>
                  <a:t>Visual Studio for Mac</a:t>
                </a:r>
              </a:p>
            </p:txBody>
          </p:sp>
        </p:grpSp>
        <p:grpSp>
          <p:nvGrpSpPr>
            <p:cNvPr id="18" name="Group 17">
              <a:extLst>
                <a:ext uri="{FF2B5EF4-FFF2-40B4-BE49-F238E27FC236}">
                  <a16:creationId xmlns:a16="http://schemas.microsoft.com/office/drawing/2014/main" id="{E77F0EB2-BAF6-40E1-92A7-C8E061AC4123}"/>
                </a:ext>
              </a:extLst>
            </p:cNvPr>
            <p:cNvGrpSpPr/>
            <p:nvPr/>
          </p:nvGrpSpPr>
          <p:grpSpPr>
            <a:xfrm>
              <a:off x="457578" y="4173319"/>
              <a:ext cx="11155559" cy="966810"/>
              <a:chOff x="457578" y="3408942"/>
              <a:chExt cx="11155559" cy="966810"/>
            </a:xfrm>
          </p:grpSpPr>
          <p:sp>
            <p:nvSpPr>
              <p:cNvPr id="12" name="Rectangle 11">
                <a:extLst>
                  <a:ext uri="{FF2B5EF4-FFF2-40B4-BE49-F238E27FC236}">
                    <a16:creationId xmlns:a16="http://schemas.microsoft.com/office/drawing/2014/main" id="{180C7E5F-3E52-40BE-AF27-012522899C57}"/>
                  </a:ext>
                </a:extLst>
              </p:cNvPr>
              <p:cNvSpPr/>
              <p:nvPr/>
            </p:nvSpPr>
            <p:spPr bwMode="auto">
              <a:xfrm>
                <a:off x="457578" y="3408942"/>
                <a:ext cx="11155559" cy="96681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060" name="Picture 12" descr="Image result for windows logo svg">
                <a:extLst>
                  <a:ext uri="{FF2B5EF4-FFF2-40B4-BE49-F238E27FC236}">
                    <a16:creationId xmlns:a16="http://schemas.microsoft.com/office/drawing/2014/main" id="{180FC61B-F327-4A81-B17A-88E51B1F4DC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3700" y="3461728"/>
                <a:ext cx="771493" cy="77149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MacOS wordmark (2017).svg">
                <a:extLst>
                  <a:ext uri="{FF2B5EF4-FFF2-40B4-BE49-F238E27FC236}">
                    <a16:creationId xmlns:a16="http://schemas.microsoft.com/office/drawing/2014/main" id="{F1440572-AD31-4CFA-992A-CEC2BBD121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0005" y="3689615"/>
                <a:ext cx="1335932" cy="315718"/>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Related image">
                <a:extLst>
                  <a:ext uri="{FF2B5EF4-FFF2-40B4-BE49-F238E27FC236}">
                    <a16:creationId xmlns:a16="http://schemas.microsoft.com/office/drawing/2014/main" id="{2B6EBAC1-EFC6-408C-8E6A-5991990CDFE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0750" y="3414355"/>
                <a:ext cx="735347" cy="866239"/>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https://pbs.twimg.com/profile_images/676630166190166017/UYxw-HcD.png">
                <a:extLst>
                  <a:ext uri="{FF2B5EF4-FFF2-40B4-BE49-F238E27FC236}">
                    <a16:creationId xmlns:a16="http://schemas.microsoft.com/office/drawing/2014/main" id="{B0CCD297-FE33-402D-8538-AFDE2082527C}"/>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407428" y="3534585"/>
                <a:ext cx="657239" cy="657239"/>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211DAC3-B41E-4847-980E-773BEF153452}"/>
                  </a:ext>
                </a:extLst>
              </p:cNvPr>
              <p:cNvSpPr txBox="1"/>
              <p:nvPr/>
            </p:nvSpPr>
            <p:spPr>
              <a:xfrm>
                <a:off x="7058411" y="3497262"/>
                <a:ext cx="3682355" cy="738664"/>
              </a:xfrm>
              <a:prstGeom prst="rect">
                <a:avLst/>
              </a:prstGeom>
              <a:noFill/>
            </p:spPr>
            <p:txBody>
              <a:bodyPr wrap="none" lIns="182880" tIns="146304" rIns="182880" bIns="146304" rtlCol="0">
                <a:spAutoFit/>
              </a:bodyPr>
              <a:lstStyle/>
              <a:p>
                <a:pPr>
                  <a:lnSpc>
                    <a:spcPct val="90000"/>
                  </a:lnSpc>
                  <a:spcAft>
                    <a:spcPts val="600"/>
                  </a:spcAft>
                </a:pPr>
                <a:r>
                  <a:rPr lang="en-US" sz="3200" b="1" dirty="0">
                    <a:solidFill>
                      <a:srgbClr val="007ACC"/>
                    </a:solidFill>
                  </a:rPr>
                  <a:t>Visual Studio Code</a:t>
                </a:r>
              </a:p>
            </p:txBody>
          </p:sp>
        </p:grpSp>
        <p:grpSp>
          <p:nvGrpSpPr>
            <p:cNvPr id="17" name="Group 16">
              <a:extLst>
                <a:ext uri="{FF2B5EF4-FFF2-40B4-BE49-F238E27FC236}">
                  <a16:creationId xmlns:a16="http://schemas.microsoft.com/office/drawing/2014/main" id="{59625B40-2D75-4D73-8680-FE5C69B4407E}"/>
                </a:ext>
              </a:extLst>
            </p:cNvPr>
            <p:cNvGrpSpPr/>
            <p:nvPr/>
          </p:nvGrpSpPr>
          <p:grpSpPr>
            <a:xfrm>
              <a:off x="457579" y="5562897"/>
              <a:ext cx="11155558" cy="966810"/>
              <a:chOff x="457579" y="4420663"/>
              <a:chExt cx="11155558" cy="966810"/>
            </a:xfrm>
          </p:grpSpPr>
          <p:sp>
            <p:nvSpPr>
              <p:cNvPr id="14" name="Rectangle 13">
                <a:extLst>
                  <a:ext uri="{FF2B5EF4-FFF2-40B4-BE49-F238E27FC236}">
                    <a16:creationId xmlns:a16="http://schemas.microsoft.com/office/drawing/2014/main" id="{48122678-96AF-459B-AE12-B3644EE38C30}"/>
                  </a:ext>
                </a:extLst>
              </p:cNvPr>
              <p:cNvSpPr/>
              <p:nvPr/>
            </p:nvSpPr>
            <p:spPr bwMode="auto">
              <a:xfrm>
                <a:off x="457579" y="4420663"/>
                <a:ext cx="11155558" cy="96681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5" name="Graphic 14" descr="Tools">
                <a:extLst>
                  <a:ext uri="{FF2B5EF4-FFF2-40B4-BE49-F238E27FC236}">
                    <a16:creationId xmlns:a16="http://schemas.microsoft.com/office/drawing/2014/main" id="{ED817ACE-F269-4412-B202-397D9A7824F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90265" y="4428538"/>
                <a:ext cx="914400" cy="914400"/>
              </a:xfrm>
              <a:prstGeom prst="rect">
                <a:avLst/>
              </a:prstGeom>
            </p:spPr>
          </p:pic>
          <p:sp>
            <p:nvSpPr>
              <p:cNvPr id="16" name="TextBox 15">
                <a:extLst>
                  <a:ext uri="{FF2B5EF4-FFF2-40B4-BE49-F238E27FC236}">
                    <a16:creationId xmlns:a16="http://schemas.microsoft.com/office/drawing/2014/main" id="{E1030A9A-F993-4FC5-9E3A-05CE10BD148B}"/>
                  </a:ext>
                </a:extLst>
              </p:cNvPr>
              <p:cNvSpPr txBox="1"/>
              <p:nvPr/>
            </p:nvSpPr>
            <p:spPr>
              <a:xfrm>
                <a:off x="1670005" y="4656425"/>
                <a:ext cx="2725811" cy="683264"/>
              </a:xfrm>
              <a:prstGeom prst="rect">
                <a:avLst/>
              </a:prstGeom>
              <a:noFill/>
            </p:spPr>
            <p:txBody>
              <a:bodyPr wrap="none" lIns="182880" tIns="146304" rIns="182880" bIns="146304" rtlCol="0">
                <a:spAutoFit/>
              </a:bodyPr>
              <a:lstStyle/>
              <a:p>
                <a:pPr>
                  <a:lnSpc>
                    <a:spcPct val="90000"/>
                  </a:lnSpc>
                  <a:spcAft>
                    <a:spcPts val="600"/>
                  </a:spcAft>
                </a:pPr>
                <a:r>
                  <a:rPr lang="en-US" sz="2800" b="1" dirty="0">
                    <a:solidFill>
                      <a:schemeClr val="accent6"/>
                    </a:solidFill>
                  </a:rPr>
                  <a:t>BYO Text Editor</a:t>
                </a:r>
              </a:p>
            </p:txBody>
          </p:sp>
          <p:sp>
            <p:nvSpPr>
              <p:cNvPr id="30" name="TextBox 29">
                <a:extLst>
                  <a:ext uri="{FF2B5EF4-FFF2-40B4-BE49-F238E27FC236}">
                    <a16:creationId xmlns:a16="http://schemas.microsoft.com/office/drawing/2014/main" id="{C550D314-2F46-4962-830C-88B21D8482EA}"/>
                  </a:ext>
                </a:extLst>
              </p:cNvPr>
              <p:cNvSpPr txBox="1"/>
              <p:nvPr/>
            </p:nvSpPr>
            <p:spPr>
              <a:xfrm>
                <a:off x="6235596" y="4551339"/>
                <a:ext cx="4773551" cy="683264"/>
              </a:xfrm>
              <a:prstGeom prst="rect">
                <a:avLst/>
              </a:prstGeom>
              <a:noFill/>
            </p:spPr>
            <p:txBody>
              <a:bodyPr wrap="none" lIns="182880" tIns="146304" rIns="182880" bIns="146304" rtlCol="0">
                <a:spAutoFit/>
              </a:bodyPr>
              <a:lstStyle/>
              <a:p>
                <a:pPr>
                  <a:lnSpc>
                    <a:spcPct val="90000"/>
                  </a:lnSpc>
                  <a:spcAft>
                    <a:spcPts val="600"/>
                  </a:spcAft>
                </a:pPr>
                <a:r>
                  <a:rPr lang="en-US" sz="2800" b="1" dirty="0">
                    <a:solidFill>
                      <a:schemeClr val="accent6"/>
                    </a:solidFill>
                  </a:rPr>
                  <a:t>.NET Core SDK (includes CLI)</a:t>
                </a:r>
              </a:p>
            </p:txBody>
          </p:sp>
        </p:grpSp>
      </p:grpSp>
    </p:spTree>
    <p:extLst>
      <p:ext uri="{BB962C8B-B14F-4D97-AF65-F5344CB8AC3E}">
        <p14:creationId xmlns:p14="http://schemas.microsoft.com/office/powerpoint/2010/main" val="3317653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.NET Core</a:t>
            </a:r>
          </a:p>
        </p:txBody>
      </p:sp>
      <p:sp>
        <p:nvSpPr>
          <p:cNvPr id="6" name="Text Placeholder 5"/>
          <p:cNvSpPr>
            <a:spLocks noGrp="1"/>
          </p:cNvSpPr>
          <p:nvPr>
            <p:ph type="body" sz="quarter" idx="10"/>
          </p:nvPr>
        </p:nvSpPr>
        <p:spPr>
          <a:xfrm>
            <a:off x="1920604" y="1523329"/>
            <a:ext cx="7680942" cy="1021818"/>
          </a:xfrm>
        </p:spPr>
        <p:txBody>
          <a:bodyPr/>
          <a:lstStyle/>
          <a:p>
            <a:r>
              <a:rPr lang="en-US" sz="3600" dirty="0"/>
              <a:t>Cross-platform</a:t>
            </a:r>
          </a:p>
          <a:p>
            <a:pPr lvl="1"/>
            <a:r>
              <a:rPr lang="en-US" dirty="0"/>
              <a:t>Windows, Linux and </a:t>
            </a:r>
            <a:r>
              <a:rPr lang="en-US" dirty="0" err="1"/>
              <a:t>macOS</a:t>
            </a:r>
            <a:endParaRPr lang="en-US" sz="1800" dirty="0"/>
          </a:p>
        </p:txBody>
      </p:sp>
      <p:pic>
        <p:nvPicPr>
          <p:cNvPr id="2" name="Picture 1"/>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23336" y="1577043"/>
            <a:ext cx="914390" cy="914390"/>
          </a:xfrm>
          <a:prstGeom prst="rect">
            <a:avLst/>
          </a:prstGeom>
        </p:spPr>
      </p:pic>
      <p:pic>
        <p:nvPicPr>
          <p:cNvPr id="3" name="Picture 2"/>
          <p:cNvPicPr>
            <a:picLocks noChangeAspect="1"/>
          </p:cNvPicPr>
          <p:nvPr/>
        </p:nvPicPr>
        <p:blipFill>
          <a:blip r:embed="rId4">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23336" y="2765750"/>
            <a:ext cx="914390" cy="914390"/>
          </a:xfrm>
          <a:prstGeom prst="rect">
            <a:avLst/>
          </a:prstGeom>
        </p:spPr>
      </p:pic>
      <p:sp>
        <p:nvSpPr>
          <p:cNvPr id="7" name="Text Placeholder 5"/>
          <p:cNvSpPr txBox="1">
            <a:spLocks/>
          </p:cNvSpPr>
          <p:nvPr/>
        </p:nvSpPr>
        <p:spPr>
          <a:xfrm>
            <a:off x="1920604" y="2712036"/>
            <a:ext cx="7680942" cy="102181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t>Fast</a:t>
            </a:r>
          </a:p>
          <a:p>
            <a:pPr lvl="1"/>
            <a:r>
              <a:rPr lang="en-US" dirty="0"/>
              <a:t>8x faster than </a:t>
            </a:r>
            <a:r>
              <a:rPr lang="en-US" dirty="0" err="1"/>
              <a:t>Node.js</a:t>
            </a:r>
            <a:r>
              <a:rPr lang="en-US" dirty="0"/>
              <a:t> in </a:t>
            </a:r>
            <a:r>
              <a:rPr lang="en-US" dirty="0" err="1"/>
              <a:t>TechEmpower</a:t>
            </a:r>
            <a:r>
              <a:rPr lang="en-US" dirty="0"/>
              <a:t> benchmark</a:t>
            </a:r>
            <a:endParaRPr lang="en-US" sz="1800" dirty="0"/>
          </a:p>
        </p:txBody>
      </p:sp>
      <p:pic>
        <p:nvPicPr>
          <p:cNvPr id="4" name="Picture 3"/>
          <p:cNvPicPr>
            <a:picLocks noChangeAspect="1"/>
          </p:cNvPicPr>
          <p:nvPr/>
        </p:nvPicPr>
        <p:blipFill>
          <a:blip r:embed="rId5">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23336" y="3954457"/>
            <a:ext cx="914390" cy="914390"/>
          </a:xfrm>
          <a:prstGeom prst="rect">
            <a:avLst/>
          </a:prstGeom>
        </p:spPr>
      </p:pic>
      <p:sp>
        <p:nvSpPr>
          <p:cNvPr id="8" name="Text Placeholder 5"/>
          <p:cNvSpPr txBox="1">
            <a:spLocks/>
          </p:cNvSpPr>
          <p:nvPr/>
        </p:nvSpPr>
        <p:spPr>
          <a:xfrm>
            <a:off x="1920604" y="3897038"/>
            <a:ext cx="9875412" cy="102181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t>Lightweight</a:t>
            </a:r>
          </a:p>
          <a:p>
            <a:pPr lvl="1"/>
            <a:r>
              <a:rPr lang="en-US" dirty="0"/>
              <a:t>No impact deployment and a modular development model perfect for containers</a:t>
            </a:r>
            <a:endParaRPr lang="en-US" sz="1800" dirty="0"/>
          </a:p>
        </p:txBody>
      </p:sp>
      <p:pic>
        <p:nvPicPr>
          <p:cNvPr id="5" name="Picture 4"/>
          <p:cNvPicPr>
            <a:picLocks noChangeAspect="1"/>
          </p:cNvPicPr>
          <p:nvPr/>
        </p:nvPicPr>
        <p:blipFill>
          <a:blip r:embed="rId6">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23336" y="5143164"/>
            <a:ext cx="914390" cy="914390"/>
          </a:xfrm>
          <a:prstGeom prst="rect">
            <a:avLst/>
          </a:prstGeom>
        </p:spPr>
      </p:pic>
      <p:sp>
        <p:nvSpPr>
          <p:cNvPr id="10" name="Text Placeholder 5"/>
          <p:cNvSpPr txBox="1">
            <a:spLocks/>
          </p:cNvSpPr>
          <p:nvPr/>
        </p:nvSpPr>
        <p:spPr>
          <a:xfrm>
            <a:off x="1920604" y="5089450"/>
            <a:ext cx="9875412" cy="102181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t>Open source</a:t>
            </a:r>
          </a:p>
          <a:p>
            <a:pPr lvl="1"/>
            <a:r>
              <a:rPr lang="en-US" dirty="0"/>
              <a:t>Runtime, libraries, compiler, languages and tools developed in the open in GitHub</a:t>
            </a:r>
            <a:endParaRPr lang="en-US" sz="1800" dirty="0"/>
          </a:p>
        </p:txBody>
      </p:sp>
    </p:spTree>
    <p:extLst>
      <p:ext uri="{BB962C8B-B14F-4D97-AF65-F5344CB8AC3E}">
        <p14:creationId xmlns:p14="http://schemas.microsoft.com/office/powerpoint/2010/main" val="11462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478E1-2B9E-4428-8ECE-7AF30EA73E96}"/>
              </a:ext>
            </a:extLst>
          </p:cNvPr>
          <p:cNvSpPr>
            <a:spLocks noGrp="1"/>
          </p:cNvSpPr>
          <p:nvPr>
            <p:ph type="title"/>
          </p:nvPr>
        </p:nvSpPr>
        <p:spPr/>
        <p:txBody>
          <a:bodyPr/>
          <a:lstStyle/>
          <a:p>
            <a:r>
              <a:rPr lang="en-US" dirty="0"/>
              <a:t>Cross-platform</a:t>
            </a:r>
          </a:p>
        </p:txBody>
      </p:sp>
    </p:spTree>
    <p:extLst>
      <p:ext uri="{BB962C8B-B14F-4D97-AF65-F5344CB8AC3E}">
        <p14:creationId xmlns:p14="http://schemas.microsoft.com/office/powerpoint/2010/main" val="165213834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Supported OSes</a:t>
            </a:r>
          </a:p>
        </p:txBody>
      </p:sp>
      <p:sp>
        <p:nvSpPr>
          <p:cNvPr id="3" name="Text Placeholder 2"/>
          <p:cNvSpPr>
            <a:spLocks noGrp="1"/>
          </p:cNvSpPr>
          <p:nvPr>
            <p:ph type="body" sz="quarter" idx="10"/>
          </p:nvPr>
        </p:nvSpPr>
        <p:spPr>
          <a:xfrm>
            <a:off x="274639" y="1212849"/>
            <a:ext cx="5486399" cy="3662541"/>
          </a:xfrm>
        </p:spPr>
        <p:txBody>
          <a:bodyPr/>
          <a:lstStyle/>
          <a:p>
            <a:r>
              <a:rPr lang="en-US" dirty="0"/>
              <a:t>Windows</a:t>
            </a:r>
          </a:p>
          <a:p>
            <a:pPr lvl="1"/>
            <a:r>
              <a:rPr lang="en-US" b="1" dirty="0"/>
              <a:t>Windows 7</a:t>
            </a:r>
            <a:r>
              <a:rPr lang="en-US" dirty="0"/>
              <a:t> SP1+, 8.1</a:t>
            </a:r>
          </a:p>
          <a:p>
            <a:pPr lvl="1"/>
            <a:r>
              <a:rPr lang="en-US" b="1" dirty="0"/>
              <a:t>Windows 10</a:t>
            </a:r>
            <a:r>
              <a:rPr lang="en-US" dirty="0"/>
              <a:t> Client</a:t>
            </a:r>
          </a:p>
          <a:p>
            <a:pPr lvl="1"/>
            <a:r>
              <a:rPr lang="en-US" b="1" dirty="0"/>
              <a:t>Server 2008</a:t>
            </a:r>
            <a:r>
              <a:rPr lang="en-US" dirty="0"/>
              <a:t> R2 SP1+</a:t>
            </a:r>
          </a:p>
          <a:p>
            <a:pPr lvl="1"/>
            <a:r>
              <a:rPr lang="en-US" b="1" dirty="0"/>
              <a:t>Server 2016 </a:t>
            </a:r>
            <a:r>
              <a:rPr lang="en-US" dirty="0"/>
              <a:t>(incl. Nano)</a:t>
            </a:r>
          </a:p>
          <a:p>
            <a:r>
              <a:rPr lang="en-US" dirty="0" err="1"/>
              <a:t>macOS</a:t>
            </a:r>
            <a:endParaRPr lang="en-US" dirty="0"/>
          </a:p>
          <a:p>
            <a:pPr lvl="1"/>
            <a:r>
              <a:rPr lang="en-US" b="1" dirty="0"/>
              <a:t>Sierra</a:t>
            </a:r>
            <a:r>
              <a:rPr lang="en-US" dirty="0"/>
              <a:t> (10.12)</a:t>
            </a:r>
          </a:p>
          <a:p>
            <a:pPr lvl="1"/>
            <a:r>
              <a:rPr lang="en-US" b="1" dirty="0"/>
              <a:t>High Sierra </a:t>
            </a:r>
            <a:r>
              <a:rPr lang="en-US" dirty="0"/>
              <a:t>(10.13)</a:t>
            </a:r>
          </a:p>
        </p:txBody>
      </p:sp>
      <p:sp>
        <p:nvSpPr>
          <p:cNvPr id="4" name="Text Placeholder 3"/>
          <p:cNvSpPr>
            <a:spLocks noGrp="1"/>
          </p:cNvSpPr>
          <p:nvPr>
            <p:ph type="body" sz="quarter" idx="11"/>
          </p:nvPr>
        </p:nvSpPr>
        <p:spPr>
          <a:xfrm>
            <a:off x="6675439" y="1212849"/>
            <a:ext cx="5486399" cy="4690515"/>
          </a:xfrm>
        </p:spPr>
        <p:txBody>
          <a:bodyPr/>
          <a:lstStyle/>
          <a:p>
            <a:r>
              <a:rPr lang="en-US" dirty="0"/>
              <a:t>Linux</a:t>
            </a:r>
          </a:p>
          <a:p>
            <a:pPr lvl="1"/>
            <a:r>
              <a:rPr lang="en-US" b="1" dirty="0"/>
              <a:t>RHEL </a:t>
            </a:r>
            <a:r>
              <a:rPr lang="en-US" dirty="0"/>
              <a:t>7</a:t>
            </a:r>
          </a:p>
          <a:p>
            <a:pPr lvl="1"/>
            <a:r>
              <a:rPr lang="en-US" b="1" dirty="0"/>
              <a:t>Fedora </a:t>
            </a:r>
            <a:r>
              <a:rPr lang="en-US" dirty="0"/>
              <a:t>25, 26</a:t>
            </a:r>
          </a:p>
          <a:p>
            <a:pPr lvl="1"/>
            <a:r>
              <a:rPr lang="en-US" b="1" dirty="0"/>
              <a:t>Centos </a:t>
            </a:r>
            <a:r>
              <a:rPr lang="en-US" dirty="0"/>
              <a:t>7</a:t>
            </a:r>
          </a:p>
          <a:p>
            <a:pPr lvl="1"/>
            <a:r>
              <a:rPr lang="en-US" b="1" dirty="0"/>
              <a:t>Debian </a:t>
            </a:r>
            <a:r>
              <a:rPr lang="en-US" dirty="0"/>
              <a:t>8.7+</a:t>
            </a:r>
          </a:p>
          <a:p>
            <a:pPr lvl="1"/>
            <a:r>
              <a:rPr lang="en-US" b="1" dirty="0"/>
              <a:t>Ubuntu </a:t>
            </a:r>
            <a:r>
              <a:rPr lang="en-US" dirty="0"/>
              <a:t>14.04, 16.04, 17.04</a:t>
            </a:r>
          </a:p>
          <a:p>
            <a:pPr lvl="1"/>
            <a:r>
              <a:rPr lang="en-US" b="1" dirty="0"/>
              <a:t>Linux Mint </a:t>
            </a:r>
            <a:r>
              <a:rPr lang="en-US" dirty="0"/>
              <a:t>17, 18</a:t>
            </a:r>
          </a:p>
          <a:p>
            <a:pPr lvl="1"/>
            <a:r>
              <a:rPr lang="en-US" b="1" dirty="0"/>
              <a:t>openSUSE</a:t>
            </a:r>
            <a:r>
              <a:rPr lang="en-US" dirty="0"/>
              <a:t> 42.2+</a:t>
            </a:r>
          </a:p>
          <a:p>
            <a:pPr lvl="1"/>
            <a:r>
              <a:rPr lang="en-US" b="1" dirty="0"/>
              <a:t>Oracle Linux</a:t>
            </a:r>
            <a:r>
              <a:rPr lang="en-US" dirty="0"/>
              <a:t> 7</a:t>
            </a:r>
          </a:p>
          <a:p>
            <a:pPr lvl="1"/>
            <a:r>
              <a:rPr lang="en-US" b="1" dirty="0"/>
              <a:t>SUSE Enterprise Linux </a:t>
            </a:r>
            <a:r>
              <a:rPr lang="en-US" dirty="0"/>
              <a:t>12 SP2+</a:t>
            </a:r>
          </a:p>
          <a:p>
            <a:pPr lvl="1"/>
            <a:endParaRPr lang="en-US" dirty="0"/>
          </a:p>
        </p:txBody>
      </p:sp>
      <p:sp>
        <p:nvSpPr>
          <p:cNvPr id="2" name="Rectangle 1">
            <a:extLst>
              <a:ext uri="{FF2B5EF4-FFF2-40B4-BE49-F238E27FC236}">
                <a16:creationId xmlns:a16="http://schemas.microsoft.com/office/drawing/2014/main" id="{7E874485-7476-437B-B95D-1B869F6E56E5}"/>
              </a:ext>
            </a:extLst>
          </p:cNvPr>
          <p:cNvSpPr/>
          <p:nvPr/>
        </p:nvSpPr>
        <p:spPr>
          <a:xfrm>
            <a:off x="274639" y="6148993"/>
            <a:ext cx="10315132" cy="369332"/>
          </a:xfrm>
          <a:prstGeom prst="rect">
            <a:avLst/>
          </a:prstGeom>
        </p:spPr>
        <p:txBody>
          <a:bodyPr wrap="square">
            <a:spAutoFit/>
          </a:bodyPr>
          <a:lstStyle/>
          <a:p>
            <a:r>
              <a:rPr lang="en-US" dirty="0"/>
              <a:t>https://github.com/dotnet/core/blob/master/release-notes/2.0/2.0-supported-os.md</a:t>
            </a:r>
          </a:p>
        </p:txBody>
      </p:sp>
    </p:spTree>
    <p:extLst>
      <p:ext uri="{BB962C8B-B14F-4D97-AF65-F5344CB8AC3E}">
        <p14:creationId xmlns:p14="http://schemas.microsoft.com/office/powerpoint/2010/main" val="127401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2" y="19395"/>
            <a:ext cx="11889564" cy="917575"/>
          </a:xfrm>
        </p:spPr>
        <p:txBody>
          <a:bodyPr/>
          <a:lstStyle/>
          <a:p>
            <a:r>
              <a:rPr lang="en-US" dirty="0"/>
              <a:t>http://redhatloves.net</a:t>
            </a: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648098" y="754092"/>
            <a:ext cx="9142771" cy="6084561"/>
          </a:xfrm>
          <a:prstGeom prst="rect">
            <a:avLst/>
          </a:prstGeom>
        </p:spPr>
      </p:pic>
    </p:spTree>
    <p:extLst>
      <p:ext uri="{BB962C8B-B14F-4D97-AF65-F5344CB8AC3E}">
        <p14:creationId xmlns:p14="http://schemas.microsoft.com/office/powerpoint/2010/main" val="1942824694"/>
      </p:ext>
    </p:extLst>
  </p:cSld>
  <p:clrMapOvr>
    <a:masterClrMapping/>
  </p:clrMapOvr>
</p:sld>
</file>

<file path=ppt/theme/theme1.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3B9D3600-BA2F-499E-9B74-B0493B08579C}"/>
    </a:ext>
  </a:extLst>
</a:theme>
</file>

<file path=ppt/theme/theme2.xml><?xml version="1.0" encoding="utf-8"?>
<a:theme xmlns:a="http://schemas.openxmlformats.org/drawingml/2006/main" name="5-50111_Build 2017_DARK GRAY TEMPLATE">
  <a:themeElements>
    <a:clrScheme name="Build 2017 Colors (Dark Gray)">
      <a:dk1>
        <a:srgbClr val="505050"/>
      </a:dk1>
      <a:lt1>
        <a:srgbClr val="FFFFFF"/>
      </a:lt1>
      <a:dk2>
        <a:srgbClr val="0078D7"/>
      </a:dk2>
      <a:lt2>
        <a:srgbClr val="EAEAEA"/>
      </a:lt2>
      <a:accent1>
        <a:srgbClr val="0078D7"/>
      </a:accent1>
      <a:accent2>
        <a:srgbClr val="00BCF2"/>
      </a:accent2>
      <a:accent3>
        <a:srgbClr val="EAEAEA"/>
      </a:accent3>
      <a:accent4>
        <a:srgbClr val="002050"/>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D138E69B-724A-4446-A2DA-FF3B08B1663E}"/>
    </a:ext>
  </a:extLst>
</a:theme>
</file>

<file path=ppt/theme/theme3.xml><?xml version="1.0" encoding="utf-8"?>
<a:theme xmlns:a="http://schemas.openxmlformats.org/drawingml/2006/main" name="WHITE TEMPLATE">
  <a:themeElements>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Purple_2016_4.potx" id="{F230D9BC-2807-4FF4-A52E-87669ED1A81F}" vid="{D4EDA164-A9DF-4FD6-84AA-6D2E5BC120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8AF336095DB84A94AB1A4B939C0475" ma:contentTypeVersion="4" ma:contentTypeDescription="Create a new document." ma:contentTypeScope="" ma:versionID="6f8327450122d2e4aedd139501eaa58b">
  <xsd:schema xmlns:xsd="http://www.w3.org/2001/XMLSchema" xmlns:xs="http://www.w3.org/2001/XMLSchema" xmlns:p="http://schemas.microsoft.com/office/2006/metadata/properties" xmlns:ns2="29eeffc7-3a1a-4f16-995c-1b7b58342919" targetNamespace="http://schemas.microsoft.com/office/2006/metadata/properties" ma:root="true" ma:fieldsID="7d6c3be25c216b690a82d24b3f2244b5" ns2:_="">
    <xsd:import namespace="29eeffc7-3a1a-4f16-995c-1b7b58342919"/>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eeffc7-3a1a-4f16-995c-1b7b5834291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47C6CA-B255-4F53-A8A9-1A4E6D0653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eeffc7-3a1a-4f16-995c-1b7b583429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 ds:uri="http://schemas.openxmlformats.org/package/2006/metadata/core-properties"/>
    <ds:schemaRef ds:uri="29eeffc7-3a1a-4f16-995c-1b7b58342919"/>
    <ds:schemaRef ds:uri="http://purl.org/dc/elements/1.1/"/>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28645</TotalTime>
  <Words>2140</Words>
  <Application>Microsoft Office PowerPoint</Application>
  <PresentationFormat>Custom</PresentationFormat>
  <Paragraphs>367</Paragraphs>
  <Slides>31</Slides>
  <Notes>31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31</vt:i4>
      </vt:variant>
    </vt:vector>
  </HeadingPairs>
  <TitlesOfParts>
    <vt:vector size="43" baseType="lpstr">
      <vt:lpstr>Arial</vt:lpstr>
      <vt:lpstr>Calibri</vt:lpstr>
      <vt:lpstr>Consolas</vt:lpstr>
      <vt:lpstr>Courier New</vt:lpstr>
      <vt:lpstr>Segoe UI</vt:lpstr>
      <vt:lpstr>Segoe UI Light</vt:lpstr>
      <vt:lpstr>Segoe UI Semibold</vt:lpstr>
      <vt:lpstr>Segoe UI Semilight</vt:lpstr>
      <vt:lpstr>Wingdings</vt:lpstr>
      <vt:lpstr>5-50111_Build 2017_LIGHT GRAY TEMPLATE</vt:lpstr>
      <vt:lpstr>5-50111_Build 2017_DARK GRAY TEMPLATE</vt:lpstr>
      <vt:lpstr>WHITE TEMPLATE</vt:lpstr>
      <vt:lpstr>.NET Core: Overview and Tools</vt:lpstr>
      <vt:lpstr>.NET platform</vt:lpstr>
      <vt:lpstr>.NET Core – Server and Cloud</vt:lpstr>
      <vt:lpstr>.NET Core workloads</vt:lpstr>
      <vt:lpstr>Developer tools</vt:lpstr>
      <vt:lpstr>.NET Core</vt:lpstr>
      <vt:lpstr>Cross-platform</vt:lpstr>
      <vt:lpstr>Supported OSes</vt:lpstr>
      <vt:lpstr>http://redhatloves.net</vt:lpstr>
      <vt:lpstr>.NET Core is fast!</vt:lpstr>
      <vt:lpstr>PowerPoint Presentation</vt:lpstr>
      <vt:lpstr>Modular and lightweight</vt:lpstr>
      <vt:lpstr>Everything in packages</vt:lpstr>
      <vt:lpstr>.NET Core deployment options</vt:lpstr>
      <vt:lpstr>PowerPoint Presentation</vt:lpstr>
      <vt:lpstr>50% of .NET Core contributions are from the community</vt:lpstr>
      <vt:lpstr>.NET Open Source Contributions as of 2017</vt:lpstr>
      <vt:lpstr>Technical Steering Group</vt:lpstr>
      <vt:lpstr>PowerPoint Presentation</vt:lpstr>
      <vt:lpstr>PowerPoint Presentation</vt:lpstr>
      <vt:lpstr>.NET Core: Your First App</vt:lpstr>
      <vt:lpstr>Sample Source Code</vt:lpstr>
      <vt:lpstr>CSProj – default console template</vt:lpstr>
      <vt:lpstr>CSProj – default Web template</vt:lpstr>
      <vt:lpstr>.NET Core CLI</vt:lpstr>
      <vt:lpstr>What is the .NET Core CLI?</vt:lpstr>
      <vt:lpstr>.NET Core CLI commands</vt:lpstr>
      <vt:lpstr>NET Core CLI extensibility</vt:lpstr>
      <vt:lpstr>.NET Core SDK Commandline Usage (1/2)</vt:lpstr>
      <vt:lpstr>.NET Core SDK Commandline Usage (2/2)</vt:lpstr>
      <vt:lpstr>Demo</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&lt;Presentation title here&gt;</dc:title>
  <dc:subject>&lt;Speech title here&gt;</dc:subject>
  <dc:creator>&lt;Speaker name here&gt;</dc:creator>
  <cp:keywords>Microsoft Ignite 2016</cp:keywords>
  <dc:description>Template: Mitchell Derrey, Silverfox Productions_x000d_
Formatting: _x000d_
Audience Type:</dc:description>
  <cp:lastModifiedBy>Daniel Roth</cp:lastModifiedBy>
  <cp:revision>678</cp:revision>
  <dcterms:created xsi:type="dcterms:W3CDTF">2014-06-10T19:28:25Z</dcterms:created>
  <dcterms:modified xsi:type="dcterms:W3CDTF">2017-10-08T23:40:45Z</dcterms:modified>
  <cp:category>Microsoft Ignite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0x0101004C8AF336095DB84A94AB1A4B939C0475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177;#Georgia World Congress Center|ea0ece34-59a6-4d43-8d9e-d0f9e2a2f1ce</vt:lpwstr>
  </property>
  <property fmtid="{D5CDD505-2E9C-101B-9397-08002B2CF9AE}" pid="7" name="Track">
    <vt:lpwstr/>
  </property>
  <property fmtid="{D5CDD505-2E9C-101B-9397-08002B2CF9AE}" pid="8" name="Event Location">
    <vt:lpwstr>176;#Atlanta|01fb9831-5840-48a0-a576-3e48f42baa53</vt:lpwstr>
  </property>
  <property fmtid="{D5CDD505-2E9C-101B-9397-08002B2CF9AE}" pid="9" name="Campaign">
    <vt:lpwstr/>
  </property>
  <property fmtid="{D5CDD505-2E9C-101B-9397-08002B2CF9AE}" pid="10" name="IsMyDocuments">
    <vt:bool>true</vt:bool>
  </property>
  <property fmtid="{D5CDD505-2E9C-101B-9397-08002B2CF9AE}" pid="11" name="TaxKeyword">
    <vt:lpwstr>174;#Microsoft Ignite 2016|e2f6a88c-86f9-4b25-a2af-b5c3afa8c82a</vt:lpwstr>
  </property>
  <property fmtid="{D5CDD505-2E9C-101B-9397-08002B2CF9AE}" pid="12" name="Audience1">
    <vt:lpwstr/>
  </property>
  <property fmtid="{D5CDD505-2E9C-101B-9397-08002B2CF9AE}" pid="13" name="Event Name">
    <vt:lpwstr>175;#Microsoft Ignite|9323c522-fe4b-4922-816b-10a1920d7afb</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SetBy">
    <vt:lpwstr>jogallow@microsoft.com</vt:lpwstr>
  </property>
  <property fmtid="{D5CDD505-2E9C-101B-9397-08002B2CF9AE}" pid="18" name="MSIP_Label_f42aa342-8706-4288-bd11-ebb85995028c_SetDate">
    <vt:lpwstr>2017-05-01T22:54:35.2075965-07:00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