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2"/>
  </p:notesMasterIdLst>
  <p:handoutMasterIdLst>
    <p:handoutMasterId r:id="rId23"/>
  </p:handoutMasterIdLst>
  <p:sldIdLst>
    <p:sldId id="1393" r:id="rId7"/>
    <p:sldId id="1394" r:id="rId8"/>
    <p:sldId id="1395" r:id="rId9"/>
    <p:sldId id="1396" r:id="rId10"/>
    <p:sldId id="1397" r:id="rId11"/>
    <p:sldId id="1398" r:id="rId12"/>
    <p:sldId id="1399" r:id="rId13"/>
    <p:sldId id="1400" r:id="rId14"/>
    <p:sldId id="1401" r:id="rId15"/>
    <p:sldId id="1402" r:id="rId16"/>
    <p:sldId id="1403" r:id="rId17"/>
    <p:sldId id="1404" r:id="rId18"/>
    <p:sldId id="1405" r:id="rId19"/>
    <p:sldId id="1406" r:id="rId20"/>
    <p:sldId id="1407"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394"/>
            <p14:sldId id="1395"/>
            <p14:sldId id="1396"/>
            <p14:sldId id="1397"/>
            <p14:sldId id="1398"/>
            <p14:sldId id="1399"/>
            <p14:sldId id="1400"/>
            <p14:sldId id="1401"/>
            <p14:sldId id="1402"/>
            <p14:sldId id="1403"/>
            <p14:sldId id="1404"/>
            <p14:sldId id="1405"/>
            <p14:sldId id="1406"/>
            <p14:sldId id="14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60474" autoAdjust="0"/>
  </p:normalViewPr>
  <p:slideViewPr>
    <p:cSldViewPr>
      <p:cViewPr varScale="1">
        <p:scale>
          <a:sx n="51" d="100"/>
          <a:sy n="51" d="100"/>
        </p:scale>
        <p:origin x="1594" y="4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10/8/2017 10:00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10/8/2017 6:59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195A8-0CC9-4EC5-84EE-12317B82121E}" type="slidenum">
              <a:rPr lang="en-US" smtClean="0"/>
              <a:t>10</a:t>
            </a:fld>
            <a:endParaRPr lang="en-US"/>
          </a:p>
        </p:txBody>
      </p:sp>
    </p:spTree>
    <p:extLst>
      <p:ext uri="{BB962C8B-B14F-4D97-AF65-F5344CB8AC3E}">
        <p14:creationId xmlns:p14="http://schemas.microsoft.com/office/powerpoint/2010/main" val="2702119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binding of route values</a:t>
            </a:r>
          </a:p>
          <a:p>
            <a:r>
              <a:rPr lang="en-US" dirty="0"/>
              <a:t>Show binding query string parameter by adding a parameter</a:t>
            </a:r>
          </a:p>
          <a:p>
            <a:r>
              <a:rPr lang="en-US" dirty="0"/>
              <a:t>Show adding [</a:t>
            </a:r>
            <a:r>
              <a:rPr lang="en-US" dirty="0" err="1"/>
              <a:t>FromQuery</a:t>
            </a:r>
            <a:r>
              <a:rPr lang="en-US" dirty="0"/>
              <a:t>] to id</a:t>
            </a:r>
          </a:p>
          <a:p>
            <a:r>
              <a:rPr lang="en-US" dirty="0"/>
              <a:t>Create Value type update Post action</a:t>
            </a:r>
          </a:p>
          <a:p>
            <a:r>
              <a:rPr lang="en-US" dirty="0"/>
              <a:t>Post some JSON</a:t>
            </a:r>
          </a:p>
          <a:p>
            <a:r>
              <a:rPr lang="en-US" dirty="0"/>
              <a:t>Add some data annotations on the string property (not value typed property)</a:t>
            </a:r>
          </a:p>
          <a:p>
            <a:r>
              <a:rPr lang="en-US" dirty="0"/>
              <a:t>Show checking </a:t>
            </a:r>
            <a:r>
              <a:rPr lang="en-US" dirty="0" err="1"/>
              <a:t>ModelState.IsValid</a:t>
            </a:r>
            <a:r>
              <a:rPr lang="en-US" dirty="0"/>
              <a:t>, but throwing an exception</a:t>
            </a:r>
          </a:p>
          <a:p>
            <a:endParaRPr lang="en-US" dirty="0"/>
          </a:p>
          <a:p>
            <a:endParaRPr lang="en-US" dirty="0"/>
          </a:p>
        </p:txBody>
      </p:sp>
      <p:sp>
        <p:nvSpPr>
          <p:cNvPr id="4" name="Slide Number Placeholder 3"/>
          <p:cNvSpPr>
            <a:spLocks noGrp="1"/>
          </p:cNvSpPr>
          <p:nvPr>
            <p:ph type="sldNum" sz="quarter" idx="10"/>
          </p:nvPr>
        </p:nvSpPr>
        <p:spPr/>
        <p:txBody>
          <a:bodyPr/>
          <a:lstStyle/>
          <a:p>
            <a:fld id="{4E088C26-F2EE-4531-A8A2-E8EE44056931}" type="slidenum">
              <a:rPr lang="en-US" smtClean="0"/>
              <a:t>11</a:t>
            </a:fld>
            <a:endParaRPr lang="en-US"/>
          </a:p>
        </p:txBody>
      </p:sp>
    </p:spTree>
    <p:extLst>
      <p:ext uri="{BB962C8B-B14F-4D97-AF65-F5344CB8AC3E}">
        <p14:creationId xmlns:p14="http://schemas.microsoft.com/office/powerpoint/2010/main" val="423072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195A8-0CC9-4EC5-84EE-12317B82121E}" type="slidenum">
              <a:rPr lang="en-US" smtClean="0"/>
              <a:t>12</a:t>
            </a:fld>
            <a:endParaRPr lang="en-US"/>
          </a:p>
        </p:txBody>
      </p:sp>
    </p:spTree>
    <p:extLst>
      <p:ext uri="{BB962C8B-B14F-4D97-AF65-F5344CB8AC3E}">
        <p14:creationId xmlns:p14="http://schemas.microsoft.com/office/powerpoint/2010/main" val="4218198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Get and Post to return </a:t>
            </a:r>
            <a:r>
              <a:rPr lang="en-US" dirty="0" err="1"/>
              <a:t>IActionResult</a:t>
            </a:r>
            <a:endParaRPr lang="en-US" dirty="0"/>
          </a:p>
          <a:p>
            <a:r>
              <a:rPr lang="en-US" dirty="0"/>
              <a:t>Update Get to return Ok(values)</a:t>
            </a:r>
          </a:p>
          <a:p>
            <a:r>
              <a:rPr lang="en-US" dirty="0"/>
              <a:t>Update Post to return </a:t>
            </a:r>
            <a:r>
              <a:rPr lang="en-US" dirty="0" err="1"/>
              <a:t>BadRequest</a:t>
            </a:r>
            <a:r>
              <a:rPr lang="en-US" dirty="0"/>
              <a:t>(</a:t>
            </a:r>
            <a:r>
              <a:rPr lang="en-US" dirty="0" err="1"/>
              <a:t>ModelState</a:t>
            </a:r>
            <a:r>
              <a:rPr lang="en-US" dirty="0"/>
              <a:t>) or </a:t>
            </a:r>
            <a:r>
              <a:rPr lang="en-US" dirty="0" err="1"/>
              <a:t>CreatedAtAction</a:t>
            </a:r>
            <a:r>
              <a:rPr lang="en-US" dirty="0"/>
              <a:t>(“Get”, new { id = </a:t>
            </a:r>
            <a:r>
              <a:rPr lang="en-US" dirty="0" err="1"/>
              <a:t>value.Id</a:t>
            </a:r>
            <a:r>
              <a:rPr lang="en-US" dirty="0"/>
              <a:t> }, value)</a:t>
            </a:r>
          </a:p>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13</a:t>
            </a:fld>
            <a:endParaRPr lang="en-US"/>
          </a:p>
        </p:txBody>
      </p:sp>
    </p:spTree>
    <p:extLst>
      <p:ext uri="{BB962C8B-B14F-4D97-AF65-F5344CB8AC3E}">
        <p14:creationId xmlns:p14="http://schemas.microsoft.com/office/powerpoint/2010/main" val="2994825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195A8-0CC9-4EC5-84EE-12317B82121E}" type="slidenum">
              <a:rPr lang="en-US" smtClean="0"/>
              <a:t>14</a:t>
            </a:fld>
            <a:endParaRPr lang="en-US"/>
          </a:p>
        </p:txBody>
      </p:sp>
    </p:spTree>
    <p:extLst>
      <p:ext uri="{BB962C8B-B14F-4D97-AF65-F5344CB8AC3E}">
        <p14:creationId xmlns:p14="http://schemas.microsoft.com/office/powerpoint/2010/main" val="400971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XML formatters</a:t>
            </a:r>
          </a:p>
          <a:p>
            <a:r>
              <a:rPr lang="en-US" dirty="0"/>
              <a:t>Use Postman to get some JSON and some XML by specifying the Accept header</a:t>
            </a:r>
          </a:p>
          <a:p>
            <a:r>
              <a:rPr lang="en-US" dirty="0"/>
              <a:t>Add </a:t>
            </a:r>
            <a:r>
              <a:rPr lang="en-US" dirty="0" err="1"/>
              <a:t>ProducesAttribute</a:t>
            </a:r>
            <a:r>
              <a:rPr lang="en-US" dirty="0"/>
              <a:t> to Get to restrict to JSON</a:t>
            </a:r>
          </a:p>
          <a:p>
            <a:r>
              <a:rPr lang="en-US" dirty="0"/>
              <a:t>Update </a:t>
            </a:r>
            <a:r>
              <a:rPr lang="en-US" dirty="0" err="1"/>
              <a:t>ProducesAttribute</a:t>
            </a:r>
            <a:r>
              <a:rPr lang="en-US" dirty="0"/>
              <a:t> to specify application/</a:t>
            </a:r>
            <a:r>
              <a:rPr lang="en-US" dirty="0" err="1"/>
              <a:t>dan+json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E088C26-F2EE-4531-A8A2-E8EE44056931}" type="slidenum">
              <a:rPr lang="en-US" smtClean="0"/>
              <a:t>15</a:t>
            </a:fld>
            <a:endParaRPr lang="en-US"/>
          </a:p>
        </p:txBody>
      </p:sp>
    </p:spTree>
    <p:extLst>
      <p:ext uri="{BB962C8B-B14F-4D97-AF65-F5344CB8AC3E}">
        <p14:creationId xmlns:p14="http://schemas.microsoft.com/office/powerpoint/2010/main" val="255670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2</a:t>
            </a:fld>
            <a:endParaRPr lang="en-US"/>
          </a:p>
        </p:txBody>
      </p:sp>
    </p:spTree>
    <p:extLst>
      <p:ext uri="{BB962C8B-B14F-4D97-AF65-F5344CB8AC3E}">
        <p14:creationId xmlns:p14="http://schemas.microsoft.com/office/powerpoint/2010/main" val="228680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81108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02399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7266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empty web app</a:t>
            </a:r>
          </a:p>
          <a:p>
            <a:r>
              <a:rPr lang="en-US" dirty="0"/>
              <a:t>Setup MVC</a:t>
            </a:r>
          </a:p>
          <a:p>
            <a:r>
              <a:rPr lang="en-US" dirty="0"/>
              <a:t>Add a Web API controller</a:t>
            </a:r>
          </a:p>
          <a:p>
            <a:r>
              <a:rPr lang="en-US" dirty="0"/>
              <a:t>Run it and browse to </a:t>
            </a:r>
            <a:r>
              <a:rPr lang="en-US" dirty="0" err="1"/>
              <a:t>api</a:t>
            </a:r>
            <a:r>
              <a:rPr lang="en-US" dirty="0"/>
              <a:t>/values and </a:t>
            </a:r>
            <a:r>
              <a:rPr lang="en-US" dirty="0" err="1"/>
              <a:t>api</a:t>
            </a:r>
            <a:r>
              <a:rPr lang="en-US" dirty="0"/>
              <a:t>/values/123</a:t>
            </a:r>
          </a:p>
          <a:p>
            <a:r>
              <a:rPr lang="en-US" dirty="0"/>
              <a:t>Run in the debugger and use Postman to send POST, PUT, and DELETE requests</a:t>
            </a:r>
          </a:p>
          <a:p>
            <a:endParaRPr lang="en-US" dirty="0"/>
          </a:p>
          <a:p>
            <a:endParaRPr lang="en-US" dirty="0"/>
          </a:p>
        </p:txBody>
      </p:sp>
      <p:sp>
        <p:nvSpPr>
          <p:cNvPr id="4" name="Slide Number Placeholder 3"/>
          <p:cNvSpPr>
            <a:spLocks noGrp="1"/>
          </p:cNvSpPr>
          <p:nvPr>
            <p:ph type="sldNum" sz="quarter" idx="10"/>
          </p:nvPr>
        </p:nvSpPr>
        <p:spPr/>
        <p:txBody>
          <a:bodyPr/>
          <a:lstStyle/>
          <a:p>
            <a:fld id="{4E088C26-F2EE-4531-A8A2-E8EE44056931}" type="slidenum">
              <a:rPr lang="en-US" smtClean="0"/>
              <a:t>6</a:t>
            </a:fld>
            <a:endParaRPr lang="en-US"/>
          </a:p>
        </p:txBody>
      </p:sp>
    </p:spTree>
    <p:extLst>
      <p:ext uri="{BB962C8B-B14F-4D97-AF65-F5344CB8AC3E}">
        <p14:creationId xmlns:p14="http://schemas.microsoft.com/office/powerpoint/2010/main" val="277367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53100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7762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[controller] route token</a:t>
            </a:r>
          </a:p>
          <a:p>
            <a:r>
              <a:rPr lang="en-US" dirty="0"/>
              <a:t>Refactor controller name and show route changes</a:t>
            </a:r>
          </a:p>
          <a:p>
            <a:r>
              <a:rPr lang="en-US" dirty="0"/>
              <a:t>Talk to {id} route value</a:t>
            </a:r>
          </a:p>
          <a:p>
            <a:r>
              <a:rPr lang="en-US" dirty="0"/>
              <a:t>Comment out first action and show {id?}</a:t>
            </a:r>
          </a:p>
          <a:p>
            <a:r>
              <a:rPr lang="en-US" dirty="0"/>
              <a:t>Show {id=123}</a:t>
            </a:r>
          </a:p>
          <a:p>
            <a:r>
              <a:rPr lang="en-US" dirty="0"/>
              <a:t>Show {</a:t>
            </a:r>
            <a:r>
              <a:rPr lang="en-US" dirty="0" err="1"/>
              <a:t>id:int</a:t>
            </a:r>
            <a:r>
              <a:rPr lang="en-US" dirty="0"/>
              <a:t>}</a:t>
            </a:r>
          </a:p>
        </p:txBody>
      </p:sp>
      <p:sp>
        <p:nvSpPr>
          <p:cNvPr id="4" name="Slide Number Placeholder 3"/>
          <p:cNvSpPr>
            <a:spLocks noGrp="1"/>
          </p:cNvSpPr>
          <p:nvPr>
            <p:ph type="sldNum" sz="quarter" idx="10"/>
          </p:nvPr>
        </p:nvSpPr>
        <p:spPr/>
        <p:txBody>
          <a:bodyPr/>
          <a:lstStyle/>
          <a:p>
            <a:fld id="{4E088C26-F2EE-4531-A8A2-E8EE44056931}" type="slidenum">
              <a:rPr lang="en-US" smtClean="0"/>
              <a:t>9</a:t>
            </a:fld>
            <a:endParaRPr lang="en-US"/>
          </a:p>
        </p:txBody>
      </p:sp>
    </p:spTree>
    <p:extLst>
      <p:ext uri="{BB962C8B-B14F-4D97-AF65-F5344CB8AC3E}">
        <p14:creationId xmlns:p14="http://schemas.microsoft.com/office/powerpoint/2010/main" val="3109990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example.com/todolist?priority=important" TargetMode="External"/><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Web APIs with </a:t>
            </a:r>
            <a:br>
              <a:rPr lang="en-US" dirty="0"/>
            </a:br>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B30DC4-F044-4A9F-8120-491A045438F6}"/>
              </a:ext>
            </a:extLst>
          </p:cNvPr>
          <p:cNvSpPr>
            <a:spLocks noGrp="1"/>
          </p:cNvSpPr>
          <p:nvPr>
            <p:ph type="title"/>
          </p:nvPr>
        </p:nvSpPr>
        <p:spPr/>
        <p:txBody>
          <a:bodyPr/>
          <a:lstStyle/>
          <a:p>
            <a:r>
              <a:rPr lang="en-US" dirty="0"/>
              <a:t>Model binding and validation</a:t>
            </a:r>
          </a:p>
        </p:txBody>
      </p:sp>
      <p:sp>
        <p:nvSpPr>
          <p:cNvPr id="2" name="Text Placeholder 1">
            <a:extLst>
              <a:ext uri="{FF2B5EF4-FFF2-40B4-BE49-F238E27FC236}">
                <a16:creationId xmlns:a16="http://schemas.microsoft.com/office/drawing/2014/main" id="{FFB42504-7830-41B7-B01D-55FB6D8F28F8}"/>
              </a:ext>
            </a:extLst>
          </p:cNvPr>
          <p:cNvSpPr>
            <a:spLocks noGrp="1"/>
          </p:cNvSpPr>
          <p:nvPr>
            <p:ph type="body" sz="quarter" idx="10"/>
          </p:nvPr>
        </p:nvSpPr>
        <p:spPr/>
        <p:txBody>
          <a:bodyPr/>
          <a:lstStyle/>
          <a:p>
            <a:r>
              <a:rPr lang="en-US" dirty="0"/>
              <a:t>Bind request data to action parameters</a:t>
            </a:r>
          </a:p>
          <a:p>
            <a:r>
              <a:rPr lang="en-US" dirty="0"/>
              <a:t>Bind form data, route values and query string parameters by default</a:t>
            </a:r>
          </a:p>
          <a:p>
            <a:r>
              <a:rPr lang="en-US" dirty="0"/>
              <a:t>Use [</a:t>
            </a:r>
            <a:r>
              <a:rPr lang="en-US" dirty="0" err="1"/>
              <a:t>FromBody</a:t>
            </a:r>
            <a:r>
              <a:rPr lang="en-US" dirty="0"/>
              <a:t>] to bind the request body using formatters</a:t>
            </a:r>
          </a:p>
          <a:p>
            <a:r>
              <a:rPr lang="en-US" dirty="0"/>
              <a:t>Use [</a:t>
            </a:r>
            <a:r>
              <a:rPr lang="en-US" dirty="0" err="1"/>
              <a:t>FromRoute</a:t>
            </a:r>
            <a:r>
              <a:rPr lang="en-US" dirty="0"/>
              <a:t>/Query/Form/Header] to restrict model binding to a particular source</a:t>
            </a:r>
          </a:p>
          <a:p>
            <a:r>
              <a:rPr lang="en-US" dirty="0"/>
              <a:t>Use data annotations and check </a:t>
            </a:r>
            <a:r>
              <a:rPr lang="en-US" dirty="0" err="1"/>
              <a:t>ModelState.IsValid</a:t>
            </a:r>
            <a:endParaRPr lang="en-US" dirty="0"/>
          </a:p>
        </p:txBody>
      </p:sp>
    </p:spTree>
    <p:extLst>
      <p:ext uri="{BB962C8B-B14F-4D97-AF65-F5344CB8AC3E}">
        <p14:creationId xmlns:p14="http://schemas.microsoft.com/office/powerpoint/2010/main" val="28683456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2052668"/>
          </a:xfrm>
        </p:spPr>
        <p:txBody>
          <a:bodyPr/>
          <a:lstStyle/>
          <a:p>
            <a:r>
              <a:rPr lang="en-US" sz="6599" dirty="0"/>
              <a:t>Model binding and validation</a:t>
            </a:r>
          </a:p>
        </p:txBody>
      </p:sp>
      <p:sp>
        <p:nvSpPr>
          <p:cNvPr id="4" name="Text Placeholder 3">
            <a:extLst>
              <a:ext uri="{FF2B5EF4-FFF2-40B4-BE49-F238E27FC236}">
                <a16:creationId xmlns:a16="http://schemas.microsoft.com/office/drawing/2014/main" id="{59F32089-6E0B-4280-832C-FD6BF6198E5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4940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36F2C-D164-4757-8325-40FB3F158A73}"/>
              </a:ext>
            </a:extLst>
          </p:cNvPr>
          <p:cNvSpPr>
            <a:spLocks noGrp="1"/>
          </p:cNvSpPr>
          <p:nvPr>
            <p:ph type="title"/>
          </p:nvPr>
        </p:nvSpPr>
        <p:spPr/>
        <p:txBody>
          <a:bodyPr/>
          <a:lstStyle/>
          <a:p>
            <a:r>
              <a:rPr lang="en-US"/>
              <a:t>Action results</a:t>
            </a:r>
            <a:endParaRPr lang="en-US" dirty="0"/>
          </a:p>
        </p:txBody>
      </p:sp>
      <p:sp>
        <p:nvSpPr>
          <p:cNvPr id="2" name="Text Placeholder 1">
            <a:extLst>
              <a:ext uri="{FF2B5EF4-FFF2-40B4-BE49-F238E27FC236}">
                <a16:creationId xmlns:a16="http://schemas.microsoft.com/office/drawing/2014/main" id="{38740436-E6CE-4C72-AEF5-515002CB9B5D}"/>
              </a:ext>
            </a:extLst>
          </p:cNvPr>
          <p:cNvSpPr>
            <a:spLocks noGrp="1"/>
          </p:cNvSpPr>
          <p:nvPr>
            <p:ph type="body" sz="quarter" idx="10"/>
          </p:nvPr>
        </p:nvSpPr>
        <p:spPr/>
        <p:txBody>
          <a:bodyPr/>
          <a:lstStyle/>
          <a:p>
            <a:r>
              <a:rPr lang="en-US"/>
              <a:t>Used to produce the response</a:t>
            </a:r>
          </a:p>
          <a:p>
            <a:r>
              <a:rPr lang="en-US"/>
              <a:t>Return IActionResult (or Task&lt;IActionResult&gt;)</a:t>
            </a:r>
          </a:p>
          <a:p>
            <a:r>
              <a:rPr lang="en-US"/>
              <a:t>Use helper extension methods on ControllerBase</a:t>
            </a:r>
            <a:endParaRPr lang="en-US" dirty="0"/>
          </a:p>
        </p:txBody>
      </p:sp>
      <p:graphicFrame>
        <p:nvGraphicFramePr>
          <p:cNvPr id="4" name="Table 3">
            <a:extLst>
              <a:ext uri="{FF2B5EF4-FFF2-40B4-BE49-F238E27FC236}">
                <a16:creationId xmlns:a16="http://schemas.microsoft.com/office/drawing/2014/main" id="{076F5415-F45C-46E9-90A8-F33089E729AE}"/>
              </a:ext>
            </a:extLst>
          </p:cNvPr>
          <p:cNvGraphicFramePr>
            <a:graphicFrameLocks noGrp="1"/>
          </p:cNvGraphicFramePr>
          <p:nvPr>
            <p:extLst/>
          </p:nvPr>
        </p:nvGraphicFramePr>
        <p:xfrm>
          <a:off x="451643" y="3563636"/>
          <a:ext cx="11493106" cy="2523700"/>
        </p:xfrm>
        <a:graphic>
          <a:graphicData uri="http://schemas.openxmlformats.org/drawingml/2006/table">
            <a:tbl>
              <a:tblPr bandRow="1">
                <a:tableStyleId>{5C22544A-7EE6-4342-B048-85BDC9FD1C3A}</a:tableStyleId>
              </a:tblPr>
              <a:tblGrid>
                <a:gridCol w="5292112">
                  <a:extLst>
                    <a:ext uri="{9D8B030D-6E8A-4147-A177-3AD203B41FA5}">
                      <a16:colId xmlns:a16="http://schemas.microsoft.com/office/drawing/2014/main" val="251790189"/>
                    </a:ext>
                  </a:extLst>
                </a:gridCol>
                <a:gridCol w="6200994">
                  <a:extLst>
                    <a:ext uri="{9D8B030D-6E8A-4147-A177-3AD203B41FA5}">
                      <a16:colId xmlns:a16="http://schemas.microsoft.com/office/drawing/2014/main" val="3182821499"/>
                    </a:ext>
                  </a:extLst>
                </a:gridCol>
              </a:tblGrid>
              <a:tr h="497388">
                <a:tc>
                  <a:txBody>
                    <a:bodyPr/>
                    <a:lstStyle/>
                    <a:p>
                      <a:r>
                        <a:rPr lang="en-US" sz="2700" b="1" dirty="0"/>
                        <a:t>200 OK with formatted content</a:t>
                      </a:r>
                    </a:p>
                  </a:txBody>
                  <a:tcPr marL="93260" marR="93260" marT="46630" marB="46630"/>
                </a:tc>
                <a:tc>
                  <a:txBody>
                    <a:bodyPr/>
                    <a:lstStyle/>
                    <a:p>
                      <a:r>
                        <a:rPr lang="en-US" sz="2700" dirty="0"/>
                        <a:t>OK(object)</a:t>
                      </a:r>
                    </a:p>
                  </a:txBody>
                  <a:tcPr marL="93260" marR="93260" marT="46630" marB="46630"/>
                </a:tc>
                <a:extLst>
                  <a:ext uri="{0D108BD9-81ED-4DB2-BD59-A6C34878D82A}">
                    <a16:rowId xmlns:a16="http://schemas.microsoft.com/office/drawing/2014/main" val="2664248370"/>
                  </a:ext>
                </a:extLst>
              </a:tr>
              <a:tr h="497388">
                <a:tc>
                  <a:txBody>
                    <a:bodyPr/>
                    <a:lstStyle/>
                    <a:p>
                      <a:r>
                        <a:rPr lang="en-US" sz="2700" b="1" dirty="0"/>
                        <a:t>Bad request with invalid data</a:t>
                      </a:r>
                    </a:p>
                  </a:txBody>
                  <a:tcPr marL="93260" marR="93260" marT="46630" marB="46630"/>
                </a:tc>
                <a:tc>
                  <a:txBody>
                    <a:bodyPr/>
                    <a:lstStyle/>
                    <a:p>
                      <a:r>
                        <a:rPr lang="en-US" sz="2700" dirty="0" err="1"/>
                        <a:t>BadRequest</a:t>
                      </a:r>
                      <a:r>
                        <a:rPr lang="en-US" sz="2700" dirty="0"/>
                        <a:t>(</a:t>
                      </a:r>
                      <a:r>
                        <a:rPr lang="en-US" sz="2700" dirty="0" err="1"/>
                        <a:t>ModelState</a:t>
                      </a:r>
                      <a:r>
                        <a:rPr lang="en-US" sz="2700" dirty="0"/>
                        <a:t>)</a:t>
                      </a:r>
                    </a:p>
                  </a:txBody>
                  <a:tcPr marL="93260" marR="93260" marT="46630" marB="46630"/>
                </a:tc>
                <a:extLst>
                  <a:ext uri="{0D108BD9-81ED-4DB2-BD59-A6C34878D82A}">
                    <a16:rowId xmlns:a16="http://schemas.microsoft.com/office/drawing/2014/main" val="2675677644"/>
                  </a:ext>
                </a:extLst>
              </a:tr>
              <a:tr h="497388">
                <a:tc>
                  <a:txBody>
                    <a:bodyPr/>
                    <a:lstStyle/>
                    <a:p>
                      <a:r>
                        <a:rPr lang="en-US" sz="2700" b="1" dirty="0"/>
                        <a:t>Created a new resource</a:t>
                      </a:r>
                    </a:p>
                  </a:txBody>
                  <a:tcPr marL="93260" marR="93260" marT="46630" marB="46630"/>
                </a:tc>
                <a:tc>
                  <a:txBody>
                    <a:bodyPr/>
                    <a:lstStyle/>
                    <a:p>
                      <a:r>
                        <a:rPr lang="en-US" sz="2700" dirty="0" err="1"/>
                        <a:t>CreatedAtAction</a:t>
                      </a:r>
                      <a:r>
                        <a:rPr lang="en-US" sz="2700" dirty="0"/>
                        <a:t>(“Get”, new { id = 123})</a:t>
                      </a:r>
                    </a:p>
                  </a:txBody>
                  <a:tcPr marL="93260" marR="93260" marT="46630" marB="46630"/>
                </a:tc>
                <a:extLst>
                  <a:ext uri="{0D108BD9-81ED-4DB2-BD59-A6C34878D82A}">
                    <a16:rowId xmlns:a16="http://schemas.microsoft.com/office/drawing/2014/main" val="474417224"/>
                  </a:ext>
                </a:extLst>
              </a:tr>
              <a:tr h="497388">
                <a:tc>
                  <a:txBody>
                    <a:bodyPr/>
                    <a:lstStyle/>
                    <a:p>
                      <a:r>
                        <a:rPr lang="en-US" sz="2700" b="1" dirty="0"/>
                        <a:t>Return some text</a:t>
                      </a:r>
                    </a:p>
                  </a:txBody>
                  <a:tcPr marL="93260" marR="93260" marT="46630" marB="46630"/>
                </a:tc>
                <a:tc>
                  <a:txBody>
                    <a:bodyPr/>
                    <a:lstStyle/>
                    <a:p>
                      <a:r>
                        <a:rPr lang="en-US" sz="2700" dirty="0"/>
                        <a:t>Content(“hello!”)</a:t>
                      </a:r>
                    </a:p>
                  </a:txBody>
                  <a:tcPr marL="93260" marR="93260" marT="46630" marB="46630"/>
                </a:tc>
                <a:extLst>
                  <a:ext uri="{0D108BD9-81ED-4DB2-BD59-A6C34878D82A}">
                    <a16:rowId xmlns:a16="http://schemas.microsoft.com/office/drawing/2014/main" val="4106798331"/>
                  </a:ext>
                </a:extLst>
              </a:tr>
              <a:tr h="497388">
                <a:tc>
                  <a:txBody>
                    <a:bodyPr/>
                    <a:lstStyle/>
                    <a:p>
                      <a:r>
                        <a:rPr lang="en-US" sz="2700" b="1" dirty="0"/>
                        <a:t>Return some JSON</a:t>
                      </a:r>
                    </a:p>
                  </a:txBody>
                  <a:tcPr marL="93260" marR="93260" marT="46630" marB="46630"/>
                </a:tc>
                <a:tc>
                  <a:txBody>
                    <a:bodyPr/>
                    <a:lstStyle/>
                    <a:p>
                      <a:r>
                        <a:rPr lang="en-US" sz="2700" dirty="0" err="1"/>
                        <a:t>Json</a:t>
                      </a:r>
                      <a:r>
                        <a:rPr lang="en-US" sz="2700" dirty="0"/>
                        <a:t>(object)</a:t>
                      </a:r>
                    </a:p>
                  </a:txBody>
                  <a:tcPr marL="93260" marR="93260" marT="46630" marB="46630"/>
                </a:tc>
                <a:extLst>
                  <a:ext uri="{0D108BD9-81ED-4DB2-BD59-A6C34878D82A}">
                    <a16:rowId xmlns:a16="http://schemas.microsoft.com/office/drawing/2014/main" val="3457404274"/>
                  </a:ext>
                </a:extLst>
              </a:tr>
            </a:tbl>
          </a:graphicData>
        </a:graphic>
      </p:graphicFrame>
    </p:spTree>
    <p:extLst>
      <p:ext uri="{BB962C8B-B14F-4D97-AF65-F5344CB8AC3E}">
        <p14:creationId xmlns:p14="http://schemas.microsoft.com/office/powerpoint/2010/main" val="4033298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1120505"/>
          </a:xfrm>
        </p:spPr>
        <p:txBody>
          <a:bodyPr/>
          <a:lstStyle/>
          <a:p>
            <a:r>
              <a:rPr lang="en-US" sz="6599" dirty="0"/>
              <a:t>Action results</a:t>
            </a:r>
          </a:p>
        </p:txBody>
      </p:sp>
      <p:sp>
        <p:nvSpPr>
          <p:cNvPr id="4" name="Text Placeholder 3">
            <a:extLst>
              <a:ext uri="{FF2B5EF4-FFF2-40B4-BE49-F238E27FC236}">
                <a16:creationId xmlns:a16="http://schemas.microsoft.com/office/drawing/2014/main" id="{D3E7A486-8D73-4513-B6C1-A49E42D3319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31436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88C75B-583B-478B-B74F-3A0F8C5F32AE}"/>
              </a:ext>
            </a:extLst>
          </p:cNvPr>
          <p:cNvSpPr>
            <a:spLocks noGrp="1"/>
          </p:cNvSpPr>
          <p:nvPr>
            <p:ph type="title"/>
          </p:nvPr>
        </p:nvSpPr>
        <p:spPr/>
        <p:txBody>
          <a:bodyPr/>
          <a:lstStyle/>
          <a:p>
            <a:r>
              <a:rPr lang="en-US" dirty="0"/>
              <a:t>Formatting</a:t>
            </a:r>
          </a:p>
        </p:txBody>
      </p:sp>
      <p:sp>
        <p:nvSpPr>
          <p:cNvPr id="2" name="Text Placeholder 1">
            <a:extLst>
              <a:ext uri="{FF2B5EF4-FFF2-40B4-BE49-F238E27FC236}">
                <a16:creationId xmlns:a16="http://schemas.microsoft.com/office/drawing/2014/main" id="{149B9D6E-BA6A-49C5-9EA9-B1BCEBF5A1F0}"/>
              </a:ext>
            </a:extLst>
          </p:cNvPr>
          <p:cNvSpPr>
            <a:spLocks noGrp="1"/>
          </p:cNvSpPr>
          <p:nvPr>
            <p:ph type="body" sz="quarter" idx="10"/>
          </p:nvPr>
        </p:nvSpPr>
        <p:spPr>
          <a:xfrm>
            <a:off x="274638" y="1212850"/>
            <a:ext cx="11888787" cy="5576216"/>
          </a:xfrm>
        </p:spPr>
        <p:txBody>
          <a:bodyPr>
            <a:normAutofit/>
          </a:bodyPr>
          <a:lstStyle/>
          <a:p>
            <a:r>
              <a:rPr lang="en-US" dirty="0"/>
              <a:t>Separate input and output formatters</a:t>
            </a:r>
          </a:p>
          <a:p>
            <a:r>
              <a:rPr lang="en-US" dirty="0"/>
              <a:t>Configure formatters through MVC options</a:t>
            </a:r>
          </a:p>
          <a:p>
            <a:r>
              <a:rPr lang="en-US" dirty="0"/>
              <a:t>Input formatters handle request body formats</a:t>
            </a:r>
          </a:p>
          <a:p>
            <a:pPr lvl="1"/>
            <a:r>
              <a:rPr lang="en-US" dirty="0"/>
              <a:t>Don’t forget [</a:t>
            </a:r>
            <a:r>
              <a:rPr lang="en-US" dirty="0" err="1"/>
              <a:t>FromBody</a:t>
            </a:r>
            <a:r>
              <a:rPr lang="en-US" dirty="0"/>
              <a:t>]!</a:t>
            </a:r>
          </a:p>
          <a:p>
            <a:r>
              <a:rPr lang="en-US" dirty="0"/>
              <a:t>Output formatters handle response content-negotiation</a:t>
            </a:r>
          </a:p>
          <a:p>
            <a:r>
              <a:rPr lang="en-US" dirty="0"/>
              <a:t>Constrain formats per action using [Produces/Consumes]</a:t>
            </a:r>
          </a:p>
          <a:p>
            <a:r>
              <a:rPr lang="en-US" b="1" dirty="0"/>
              <a:t>New in 2.0: support for media-type suffixes!</a:t>
            </a:r>
          </a:p>
          <a:p>
            <a:pPr lvl="1"/>
            <a:r>
              <a:rPr lang="en-US" dirty="0"/>
              <a:t>Ex application/</a:t>
            </a:r>
            <a:r>
              <a:rPr lang="en-US" dirty="0" err="1"/>
              <a:t>foo+json</a:t>
            </a:r>
            <a:endParaRPr lang="en-US" dirty="0"/>
          </a:p>
        </p:txBody>
      </p:sp>
    </p:spTree>
    <p:extLst>
      <p:ext uri="{BB962C8B-B14F-4D97-AF65-F5344CB8AC3E}">
        <p14:creationId xmlns:p14="http://schemas.microsoft.com/office/powerpoint/2010/main" val="29800030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1120505"/>
          </a:xfrm>
        </p:spPr>
        <p:txBody>
          <a:bodyPr/>
          <a:lstStyle/>
          <a:p>
            <a:r>
              <a:rPr lang="en-US" sz="6599" dirty="0"/>
              <a:t>Formatting</a:t>
            </a:r>
          </a:p>
        </p:txBody>
      </p:sp>
      <p:sp>
        <p:nvSpPr>
          <p:cNvPr id="4" name="Text Placeholder 3">
            <a:extLst>
              <a:ext uri="{FF2B5EF4-FFF2-40B4-BE49-F238E27FC236}">
                <a16:creationId xmlns:a16="http://schemas.microsoft.com/office/drawing/2014/main" id="{547FCC7B-7F43-4F4D-B53E-B7A798C6453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2445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749A-2A99-4DB1-8566-47BDD4370A88}"/>
              </a:ext>
            </a:extLst>
          </p:cNvPr>
          <p:cNvSpPr>
            <a:spLocks noGrp="1"/>
          </p:cNvSpPr>
          <p:nvPr>
            <p:ph type="title"/>
          </p:nvPr>
        </p:nvSpPr>
        <p:spPr/>
        <p:txBody>
          <a:bodyPr/>
          <a:lstStyle/>
          <a:p>
            <a:r>
              <a:rPr lang="en-US" dirty="0"/>
              <a:t>What is a Web API?</a:t>
            </a:r>
          </a:p>
        </p:txBody>
      </p:sp>
      <p:sp>
        <p:nvSpPr>
          <p:cNvPr id="3" name="Content Placeholder 2">
            <a:extLst>
              <a:ext uri="{FF2B5EF4-FFF2-40B4-BE49-F238E27FC236}">
                <a16:creationId xmlns:a16="http://schemas.microsoft.com/office/drawing/2014/main" id="{58147CA4-634A-447F-8FA4-95C6D1EE6DDE}"/>
              </a:ext>
            </a:extLst>
          </p:cNvPr>
          <p:cNvSpPr>
            <a:spLocks noGrp="1"/>
          </p:cNvSpPr>
          <p:nvPr>
            <p:ph type="body" sz="quarter" idx="10"/>
          </p:nvPr>
        </p:nvSpPr>
        <p:spPr/>
        <p:txBody>
          <a:bodyPr/>
          <a:lstStyle/>
          <a:p>
            <a:pPr marL="0" indent="0">
              <a:buNone/>
            </a:pPr>
            <a:r>
              <a:rPr lang="en-US" dirty="0"/>
              <a:t>An HTTP service</a:t>
            </a:r>
          </a:p>
          <a:p>
            <a:pPr marL="0" indent="0">
              <a:buNone/>
            </a:pPr>
            <a:r>
              <a:rPr lang="en-US" dirty="0"/>
              <a:t>Logic or data accessible over HTTP</a:t>
            </a:r>
          </a:p>
          <a:p>
            <a:pPr marL="0" indent="0">
              <a:buNone/>
            </a:pPr>
            <a:r>
              <a:rPr lang="en-US" dirty="0"/>
              <a:t>Used programmatically</a:t>
            </a:r>
          </a:p>
          <a:p>
            <a:pPr marL="0" indent="0">
              <a:buNone/>
            </a:pPr>
            <a:r>
              <a:rPr lang="en-US" dirty="0"/>
              <a:t>Accessible across the internet</a:t>
            </a:r>
          </a:p>
        </p:txBody>
      </p:sp>
    </p:spTree>
    <p:extLst>
      <p:ext uri="{BB962C8B-B14F-4D97-AF65-F5344CB8AC3E}">
        <p14:creationId xmlns:p14="http://schemas.microsoft.com/office/powerpoint/2010/main" val="32753147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0B4F2E-BF2F-4C6D-8C14-BCFED0400336}"/>
              </a:ext>
            </a:extLst>
          </p:cNvPr>
          <p:cNvSpPr>
            <a:spLocks noGrp="1"/>
          </p:cNvSpPr>
          <p:nvPr>
            <p:ph type="title"/>
          </p:nvPr>
        </p:nvSpPr>
        <p:spPr/>
        <p:txBody>
          <a:bodyPr/>
          <a:lstStyle/>
          <a:p>
            <a:r>
              <a:rPr lang="en-US" dirty="0"/>
              <a:t>HTTP refresher</a:t>
            </a:r>
          </a:p>
        </p:txBody>
      </p:sp>
      <p:sp>
        <p:nvSpPr>
          <p:cNvPr id="2" name="Text Placeholder 1">
            <a:extLst>
              <a:ext uri="{FF2B5EF4-FFF2-40B4-BE49-F238E27FC236}">
                <a16:creationId xmlns:a16="http://schemas.microsoft.com/office/drawing/2014/main" id="{CB3E17D0-6816-4DA5-BCD5-10C4AF43DBBC}"/>
              </a:ext>
            </a:extLst>
          </p:cNvPr>
          <p:cNvSpPr>
            <a:spLocks noGrp="1"/>
          </p:cNvSpPr>
          <p:nvPr>
            <p:ph type="body" sz="quarter" idx="10"/>
          </p:nvPr>
        </p:nvSpPr>
        <p:spPr>
          <a:xfrm>
            <a:off x="274638" y="1212849"/>
            <a:ext cx="11888787" cy="5484777"/>
          </a:xfrm>
        </p:spPr>
        <p:txBody>
          <a:bodyPr>
            <a:normAutofit/>
          </a:bodyPr>
          <a:lstStyle/>
          <a:p>
            <a:pPr marL="0" indent="0">
              <a:buNone/>
            </a:pPr>
            <a:r>
              <a:rPr lang="en-US" dirty="0"/>
              <a:t>Application layer protocol – embrace it!</a:t>
            </a:r>
          </a:p>
          <a:p>
            <a:pPr marL="0" indent="0">
              <a:buNone/>
            </a:pPr>
            <a:r>
              <a:rPr lang="en-US" dirty="0"/>
              <a:t>Used to access resources identified by a URI</a:t>
            </a:r>
          </a:p>
          <a:p>
            <a:pPr marL="228600" lvl="1" indent="0">
              <a:buNone/>
            </a:pPr>
            <a:r>
              <a:rPr lang="en-US" dirty="0"/>
              <a:t>Ex </a:t>
            </a:r>
            <a:r>
              <a:rPr lang="en-US" dirty="0">
                <a:hlinkClick r:id="rId3"/>
              </a:rPr>
              <a:t>http://example.com/todolist?priority=important</a:t>
            </a:r>
            <a:endParaRPr lang="en-US" dirty="0"/>
          </a:p>
          <a:p>
            <a:pPr marL="0" indent="0">
              <a:buNone/>
            </a:pPr>
            <a:r>
              <a:rPr lang="en-US" dirty="0"/>
              <a:t>Access resources using standardized methods/verbs</a:t>
            </a:r>
          </a:p>
          <a:p>
            <a:pPr marL="228600" lvl="1" indent="0">
              <a:buNone/>
            </a:pPr>
            <a:r>
              <a:rPr lang="en-US" dirty="0"/>
              <a:t>GET, POST, PUT, DELETE, etc.</a:t>
            </a:r>
          </a:p>
          <a:p>
            <a:pPr marL="0" indent="0">
              <a:buNone/>
            </a:pPr>
            <a:r>
              <a:rPr lang="en-US" dirty="0"/>
              <a:t>Stateless request-reply protocol</a:t>
            </a:r>
          </a:p>
          <a:p>
            <a:pPr marL="0" indent="0">
              <a:buNone/>
            </a:pPr>
            <a:r>
              <a:rPr lang="en-US" dirty="0"/>
              <a:t>Headers and response bodies – formats!</a:t>
            </a:r>
          </a:p>
          <a:p>
            <a:pPr marL="0" indent="0">
              <a:buNone/>
            </a:pPr>
            <a:r>
              <a:rPr lang="en-US" dirty="0"/>
              <a:t>Status codes indicate the type of response</a:t>
            </a:r>
          </a:p>
          <a:p>
            <a:pPr marL="228600" lvl="1" indent="0">
              <a:buNone/>
            </a:pPr>
            <a:r>
              <a:rPr lang="en-US" dirty="0"/>
              <a:t>200 OK, 400 Bad Request, 500 Internal Server Error</a:t>
            </a:r>
          </a:p>
        </p:txBody>
      </p:sp>
    </p:spTree>
    <p:extLst>
      <p:ext uri="{BB962C8B-B14F-4D97-AF65-F5344CB8AC3E}">
        <p14:creationId xmlns:p14="http://schemas.microsoft.com/office/powerpoint/2010/main" val="42479996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32C850-0E29-41C4-8DF9-97756EBC9F46}"/>
              </a:ext>
            </a:extLst>
          </p:cNvPr>
          <p:cNvSpPr>
            <a:spLocks noGrp="1"/>
          </p:cNvSpPr>
          <p:nvPr>
            <p:ph type="title"/>
          </p:nvPr>
        </p:nvSpPr>
        <p:spPr/>
        <p:txBody>
          <a:bodyPr/>
          <a:lstStyle/>
          <a:p>
            <a:r>
              <a:rPr lang="en-US" dirty="0"/>
              <a:t>Handling HTTP requests with ASP.NET Core</a:t>
            </a:r>
          </a:p>
        </p:txBody>
      </p:sp>
      <p:sp>
        <p:nvSpPr>
          <p:cNvPr id="2" name="Text Placeholder 1">
            <a:extLst>
              <a:ext uri="{FF2B5EF4-FFF2-40B4-BE49-F238E27FC236}">
                <a16:creationId xmlns:a16="http://schemas.microsoft.com/office/drawing/2014/main" id="{9EBBC90B-A64E-4D7D-8880-6C471C799F35}"/>
              </a:ext>
            </a:extLst>
          </p:cNvPr>
          <p:cNvSpPr>
            <a:spLocks noGrp="1"/>
          </p:cNvSpPr>
          <p:nvPr>
            <p:ph type="body" sz="quarter" idx="10"/>
          </p:nvPr>
        </p:nvSpPr>
        <p:spPr/>
        <p:txBody>
          <a:bodyPr/>
          <a:lstStyle/>
          <a:p>
            <a:r>
              <a:rPr lang="en-US" dirty="0"/>
              <a:t>The server (kestrel) listens for requests</a:t>
            </a:r>
          </a:p>
          <a:p>
            <a:r>
              <a:rPr lang="en-US" dirty="0"/>
              <a:t>The middleware pipeline is invoked for each request</a:t>
            </a:r>
          </a:p>
          <a:p>
            <a:r>
              <a:rPr lang="en-US" dirty="0"/>
              <a:t>Use MVC to route requests to a controller and action</a:t>
            </a:r>
          </a:p>
          <a:p>
            <a:r>
              <a:rPr lang="en-US" dirty="0"/>
              <a:t>Responses flows back down the middleware pipeline</a:t>
            </a:r>
          </a:p>
          <a:p>
            <a:pPr marL="0" indent="0">
              <a:buNone/>
            </a:pPr>
            <a:endParaRPr lang="en-US" dirty="0"/>
          </a:p>
        </p:txBody>
      </p:sp>
    </p:spTree>
    <p:extLst>
      <p:ext uri="{BB962C8B-B14F-4D97-AF65-F5344CB8AC3E}">
        <p14:creationId xmlns:p14="http://schemas.microsoft.com/office/powerpoint/2010/main" val="17394856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25774-990C-4A73-ABAE-13F79C834A49}"/>
              </a:ext>
            </a:extLst>
          </p:cNvPr>
          <p:cNvSpPr>
            <a:spLocks noGrp="1"/>
          </p:cNvSpPr>
          <p:nvPr>
            <p:ph type="body" sz="quarter" idx="10"/>
          </p:nvPr>
        </p:nvSpPr>
        <p:spPr>
          <a:xfrm>
            <a:off x="275481" y="1212850"/>
            <a:ext cx="11885514" cy="2561454"/>
          </a:xfrm>
        </p:spPr>
        <p:txBody>
          <a:bodyPr/>
          <a:lstStyle/>
          <a:p>
            <a:pPr marL="757735" indent="-757735">
              <a:buFont typeface="+mj-lt"/>
              <a:buAutoNum type="arabicPeriod"/>
            </a:pPr>
            <a:r>
              <a:rPr lang="en-US" dirty="0"/>
              <a:t>Create an ASP.NET Core project</a:t>
            </a:r>
          </a:p>
          <a:p>
            <a:pPr marL="757735" indent="-757735">
              <a:buFont typeface="+mj-lt"/>
              <a:buAutoNum type="arabicPeriod"/>
            </a:pPr>
            <a:r>
              <a:rPr lang="en-US" dirty="0"/>
              <a:t>Setup MVC</a:t>
            </a:r>
          </a:p>
          <a:p>
            <a:pPr marL="757735" indent="-757735">
              <a:buFont typeface="+mj-lt"/>
              <a:buAutoNum type="arabicPeriod"/>
            </a:pPr>
            <a:r>
              <a:rPr lang="en-US" dirty="0"/>
              <a:t>Create a class that derives from </a:t>
            </a:r>
            <a:r>
              <a:rPr lang="en-US" dirty="0" err="1"/>
              <a:t>ControllerBase</a:t>
            </a:r>
            <a:endParaRPr lang="en-US" dirty="0"/>
          </a:p>
          <a:p>
            <a:pPr marL="757735" indent="-757735">
              <a:buFont typeface="+mj-lt"/>
              <a:buAutoNum type="arabicPeriod"/>
            </a:pPr>
            <a:r>
              <a:rPr lang="en-US" dirty="0"/>
              <a:t>Implement your action methods</a:t>
            </a:r>
          </a:p>
        </p:txBody>
      </p:sp>
      <p:sp>
        <p:nvSpPr>
          <p:cNvPr id="3" name="Title 2">
            <a:extLst>
              <a:ext uri="{FF2B5EF4-FFF2-40B4-BE49-F238E27FC236}">
                <a16:creationId xmlns:a16="http://schemas.microsoft.com/office/drawing/2014/main" id="{945CE739-B76D-4A10-A407-2E671EBA8765}"/>
              </a:ext>
            </a:extLst>
          </p:cNvPr>
          <p:cNvSpPr>
            <a:spLocks noGrp="1"/>
          </p:cNvSpPr>
          <p:nvPr>
            <p:ph type="title"/>
          </p:nvPr>
        </p:nvSpPr>
        <p:spPr/>
        <p:txBody>
          <a:bodyPr/>
          <a:lstStyle/>
          <a:p>
            <a:r>
              <a:rPr lang="en-US" dirty="0"/>
              <a:t>To create a Web API:</a:t>
            </a:r>
          </a:p>
        </p:txBody>
      </p:sp>
    </p:spTree>
    <p:extLst>
      <p:ext uri="{BB962C8B-B14F-4D97-AF65-F5344CB8AC3E}">
        <p14:creationId xmlns:p14="http://schemas.microsoft.com/office/powerpoint/2010/main" val="13836397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1120505"/>
          </a:xfrm>
        </p:spPr>
        <p:txBody>
          <a:bodyPr/>
          <a:lstStyle/>
          <a:p>
            <a:r>
              <a:rPr lang="en-US" sz="6599" dirty="0"/>
              <a:t>Your first Web API</a:t>
            </a:r>
          </a:p>
        </p:txBody>
      </p:sp>
      <p:sp>
        <p:nvSpPr>
          <p:cNvPr id="4" name="Text Placeholder 3">
            <a:extLst>
              <a:ext uri="{FF2B5EF4-FFF2-40B4-BE49-F238E27FC236}">
                <a16:creationId xmlns:a16="http://schemas.microsoft.com/office/drawing/2014/main" id="{3736E548-D94C-4D7F-8045-F5275F23FD0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31953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0465F3-8A5B-48E1-BA00-7668E08D8FA0}"/>
              </a:ext>
            </a:extLst>
          </p:cNvPr>
          <p:cNvSpPr>
            <a:spLocks noGrp="1"/>
          </p:cNvSpPr>
          <p:nvPr>
            <p:ph type="title"/>
          </p:nvPr>
        </p:nvSpPr>
        <p:spPr/>
        <p:txBody>
          <a:bodyPr/>
          <a:lstStyle/>
          <a:p>
            <a:r>
              <a:rPr lang="en-US" dirty="0"/>
              <a:t>Attribute routing</a:t>
            </a:r>
          </a:p>
        </p:txBody>
      </p:sp>
      <p:sp>
        <p:nvSpPr>
          <p:cNvPr id="2" name="Text Placeholder 1">
            <a:extLst>
              <a:ext uri="{FF2B5EF4-FFF2-40B4-BE49-F238E27FC236}">
                <a16:creationId xmlns:a16="http://schemas.microsoft.com/office/drawing/2014/main" id="{886A9292-C10A-4F7D-8624-43CD9E792C48}"/>
              </a:ext>
            </a:extLst>
          </p:cNvPr>
          <p:cNvSpPr>
            <a:spLocks noGrp="1"/>
          </p:cNvSpPr>
          <p:nvPr>
            <p:ph type="body" sz="quarter" idx="10"/>
          </p:nvPr>
        </p:nvSpPr>
        <p:spPr/>
        <p:txBody>
          <a:bodyPr/>
          <a:lstStyle/>
          <a:p>
            <a:r>
              <a:rPr lang="en-US" dirty="0"/>
              <a:t>[</a:t>
            </a:r>
            <a:r>
              <a:rPr lang="en-US" dirty="0" err="1"/>
              <a:t>HttpGet</a:t>
            </a:r>
            <a:r>
              <a:rPr lang="en-US" dirty="0"/>
              <a:t>/Post/Put/Delete(“</a:t>
            </a:r>
            <a:r>
              <a:rPr lang="en-US" dirty="0" err="1"/>
              <a:t>api</a:t>
            </a:r>
            <a:r>
              <a:rPr lang="en-US" dirty="0"/>
              <a:t>/orders”)]</a:t>
            </a:r>
          </a:p>
          <a:p>
            <a:r>
              <a:rPr lang="en-US" dirty="0"/>
              <a:t>Specify multiple HTTP verbs with </a:t>
            </a:r>
            <a:r>
              <a:rPr lang="en-US" dirty="0" err="1"/>
              <a:t>AcceptVerbsAttribute</a:t>
            </a:r>
            <a:endParaRPr lang="en-US" dirty="0"/>
          </a:p>
          <a:p>
            <a:r>
              <a:rPr lang="en-US" dirty="0"/>
              <a:t>Use </a:t>
            </a:r>
            <a:r>
              <a:rPr lang="en-US" dirty="0" err="1"/>
              <a:t>RouteAttribute</a:t>
            </a:r>
            <a:r>
              <a:rPr lang="en-US" dirty="0"/>
              <a:t> to specify no HTTP method at all</a:t>
            </a:r>
          </a:p>
          <a:p>
            <a:r>
              <a:rPr lang="en-US" dirty="0"/>
              <a:t>Controller routes prepended to action routes</a:t>
            </a:r>
          </a:p>
        </p:txBody>
      </p:sp>
    </p:spTree>
    <p:extLst>
      <p:ext uri="{BB962C8B-B14F-4D97-AF65-F5344CB8AC3E}">
        <p14:creationId xmlns:p14="http://schemas.microsoft.com/office/powerpoint/2010/main" val="2231799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0465F3-8A5B-48E1-BA00-7668E08D8FA0}"/>
              </a:ext>
            </a:extLst>
          </p:cNvPr>
          <p:cNvSpPr>
            <a:spLocks noGrp="1"/>
          </p:cNvSpPr>
          <p:nvPr>
            <p:ph type="title"/>
          </p:nvPr>
        </p:nvSpPr>
        <p:spPr/>
        <p:txBody>
          <a:bodyPr/>
          <a:lstStyle/>
          <a:p>
            <a:r>
              <a:rPr lang="en-US" dirty="0"/>
              <a:t>Route templates</a:t>
            </a:r>
          </a:p>
        </p:txBody>
      </p:sp>
      <p:sp>
        <p:nvSpPr>
          <p:cNvPr id="2" name="Text Placeholder 1">
            <a:extLst>
              <a:ext uri="{FF2B5EF4-FFF2-40B4-BE49-F238E27FC236}">
                <a16:creationId xmlns:a16="http://schemas.microsoft.com/office/drawing/2014/main" id="{886A9292-C10A-4F7D-8624-43CD9E792C48}"/>
              </a:ext>
            </a:extLst>
          </p:cNvPr>
          <p:cNvSpPr>
            <a:spLocks noGrp="1"/>
          </p:cNvSpPr>
          <p:nvPr>
            <p:ph type="body" sz="quarter" idx="10"/>
          </p:nvPr>
        </p:nvSpPr>
        <p:spPr>
          <a:xfrm>
            <a:off x="274638" y="1212850"/>
            <a:ext cx="11888787" cy="4228850"/>
          </a:xfrm>
        </p:spPr>
        <p:txBody>
          <a:bodyPr/>
          <a:lstStyle/>
          <a:p>
            <a:r>
              <a:rPr lang="en-US" dirty="0"/>
              <a:t>Extract route values  (ex “</a:t>
            </a:r>
            <a:r>
              <a:rPr lang="en-US" dirty="0" err="1"/>
              <a:t>api</a:t>
            </a:r>
            <a:r>
              <a:rPr lang="en-US" dirty="0"/>
              <a:t>/orders/{id}”)</a:t>
            </a:r>
          </a:p>
          <a:p>
            <a:r>
              <a:rPr lang="en-US" dirty="0"/>
              <a:t>Use route tokens (ex “</a:t>
            </a:r>
            <a:r>
              <a:rPr lang="en-US" dirty="0" err="1"/>
              <a:t>api</a:t>
            </a:r>
            <a:r>
              <a:rPr lang="en-US" dirty="0"/>
              <a:t>/[controller]”) to specify the current controller/action/area</a:t>
            </a:r>
          </a:p>
          <a:p>
            <a:r>
              <a:rPr lang="en-US" dirty="0"/>
              <a:t>Optional route values: {id?}</a:t>
            </a:r>
          </a:p>
          <a:p>
            <a:r>
              <a:rPr lang="en-US" dirty="0"/>
              <a:t>Default route values: {id=latest}</a:t>
            </a:r>
          </a:p>
          <a:p>
            <a:r>
              <a:rPr lang="en-US" dirty="0"/>
              <a:t>Constraints: {</a:t>
            </a:r>
            <a:r>
              <a:rPr lang="en-US" dirty="0" err="1"/>
              <a:t>id:int</a:t>
            </a:r>
            <a:r>
              <a:rPr lang="en-US" dirty="0"/>
              <a:t>}</a:t>
            </a:r>
          </a:p>
          <a:p>
            <a:r>
              <a:rPr lang="en-US" dirty="0"/>
              <a:t>Wildcard: {*path}</a:t>
            </a:r>
          </a:p>
        </p:txBody>
      </p:sp>
    </p:spTree>
    <p:extLst>
      <p:ext uri="{BB962C8B-B14F-4D97-AF65-F5344CB8AC3E}">
        <p14:creationId xmlns:p14="http://schemas.microsoft.com/office/powerpoint/2010/main" val="16840464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1120505"/>
          </a:xfrm>
        </p:spPr>
        <p:txBody>
          <a:bodyPr/>
          <a:lstStyle/>
          <a:p>
            <a:r>
              <a:rPr lang="en-US" sz="6599" dirty="0"/>
              <a:t>Attribute routing</a:t>
            </a:r>
          </a:p>
        </p:txBody>
      </p:sp>
      <p:sp>
        <p:nvSpPr>
          <p:cNvPr id="4" name="Text Placeholder 3">
            <a:extLst>
              <a:ext uri="{FF2B5EF4-FFF2-40B4-BE49-F238E27FC236}">
                <a16:creationId xmlns:a16="http://schemas.microsoft.com/office/drawing/2014/main" id="{66E3E6E5-AD18-4D18-A593-A8AEA81AA97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0431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infopath/2007/PartnerControls"/>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 ds:uri="29eeffc7-3a1a-4f16-995c-1b7b58342919"/>
  </ds:schemaRefs>
</ds:datastoreItem>
</file>

<file path=docProps/app.xml><?xml version="1.0" encoding="utf-8"?>
<Properties xmlns="http://schemas.openxmlformats.org/officeDocument/2006/extended-properties" xmlns:vt="http://schemas.openxmlformats.org/officeDocument/2006/docPropsVTypes">
  <Template/>
  <TotalTime>28726</TotalTime>
  <Words>887</Words>
  <Application>Microsoft Office PowerPoint</Application>
  <PresentationFormat>Custom</PresentationFormat>
  <Paragraphs>135</Paragraphs>
  <Slides>15</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Consolas</vt:lpstr>
      <vt:lpstr>Segoe UI</vt:lpstr>
      <vt:lpstr>Segoe UI Light</vt:lpstr>
      <vt:lpstr>Segoe UI Semilight</vt:lpstr>
      <vt:lpstr>Wingdings</vt:lpstr>
      <vt:lpstr>5-50111_Build 2017_LIGHT GRAY TEMPLATE</vt:lpstr>
      <vt:lpstr>5-50111_Build 2017_DARK GRAY TEMPLATE</vt:lpstr>
      <vt:lpstr>2_Azure Medium</vt:lpstr>
      <vt:lpstr>Building Web APIs with  ASP.NET Core</vt:lpstr>
      <vt:lpstr>What is a Web API?</vt:lpstr>
      <vt:lpstr>HTTP refresher</vt:lpstr>
      <vt:lpstr>Handling HTTP requests with ASP.NET Core</vt:lpstr>
      <vt:lpstr>To create a Web API:</vt:lpstr>
      <vt:lpstr>Your first Web API</vt:lpstr>
      <vt:lpstr>Attribute routing</vt:lpstr>
      <vt:lpstr>Route templates</vt:lpstr>
      <vt:lpstr>Attribute routing</vt:lpstr>
      <vt:lpstr>Model binding and validation</vt:lpstr>
      <vt:lpstr>Model binding and validation</vt:lpstr>
      <vt:lpstr>Action results</vt:lpstr>
      <vt:lpstr>Action results</vt:lpstr>
      <vt:lpstr>Formatting</vt:lpstr>
      <vt:lpstr>Formatting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665</cp:revision>
  <dcterms:created xsi:type="dcterms:W3CDTF">2014-06-10T19:28:25Z</dcterms:created>
  <dcterms:modified xsi:type="dcterms:W3CDTF">2017-10-09T02:50:41Z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