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38"/>
  </p:notesMasterIdLst>
  <p:handoutMasterIdLst>
    <p:handoutMasterId r:id="rId39"/>
  </p:handoutMasterIdLst>
  <p:sldIdLst>
    <p:sldId id="1393" r:id="rId7"/>
    <p:sldId id="1459" r:id="rId8"/>
    <p:sldId id="1464" r:id="rId9"/>
    <p:sldId id="1675" r:id="rId10"/>
    <p:sldId id="1676" r:id="rId11"/>
    <p:sldId id="1497" r:id="rId12"/>
    <p:sldId id="1672" r:id="rId13"/>
    <p:sldId id="1668" r:id="rId14"/>
    <p:sldId id="1669" r:id="rId15"/>
    <p:sldId id="1638" r:id="rId16"/>
    <p:sldId id="1639" r:id="rId17"/>
    <p:sldId id="1673" r:id="rId18"/>
    <p:sldId id="1674" r:id="rId19"/>
    <p:sldId id="1671" r:id="rId20"/>
    <p:sldId id="1670" r:id="rId21"/>
    <p:sldId id="1641" r:id="rId22"/>
    <p:sldId id="1642" r:id="rId23"/>
    <p:sldId id="1659" r:id="rId24"/>
    <p:sldId id="1643" r:id="rId25"/>
    <p:sldId id="1644" r:id="rId26"/>
    <p:sldId id="1523" r:id="rId27"/>
    <p:sldId id="1514" r:id="rId28"/>
    <p:sldId id="1576" r:id="rId29"/>
    <p:sldId id="1589" r:id="rId30"/>
    <p:sldId id="1662" r:id="rId31"/>
    <p:sldId id="1663" r:id="rId32"/>
    <p:sldId id="1665" r:id="rId33"/>
    <p:sldId id="1666" r:id="rId34"/>
    <p:sldId id="1660" r:id="rId35"/>
    <p:sldId id="1661" r:id="rId36"/>
    <p:sldId id="1658"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459"/>
            <p14:sldId id="1464"/>
            <p14:sldId id="1675"/>
            <p14:sldId id="1676"/>
            <p14:sldId id="1497"/>
            <p14:sldId id="1672"/>
            <p14:sldId id="1668"/>
            <p14:sldId id="1669"/>
            <p14:sldId id="1638"/>
            <p14:sldId id="1639"/>
            <p14:sldId id="1673"/>
            <p14:sldId id="1674"/>
            <p14:sldId id="1671"/>
            <p14:sldId id="1670"/>
            <p14:sldId id="1641"/>
            <p14:sldId id="1642"/>
            <p14:sldId id="1659"/>
            <p14:sldId id="1643"/>
            <p14:sldId id="1644"/>
            <p14:sldId id="1523"/>
            <p14:sldId id="1514"/>
            <p14:sldId id="1576"/>
            <p14:sldId id="1589"/>
            <p14:sldId id="1662"/>
            <p14:sldId id="1663"/>
            <p14:sldId id="1665"/>
            <p14:sldId id="1666"/>
            <p14:sldId id="1660"/>
            <p14:sldId id="1661"/>
            <p14:sldId id="16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0AA"/>
    <a:srgbClr val="0078D7"/>
    <a:srgbClr val="7442B5"/>
    <a:srgbClr val="865FC5"/>
    <a:srgbClr val="007ACC"/>
    <a:srgbClr val="E6E6E6"/>
    <a:srgbClr val="505050"/>
    <a:srgbClr val="D93A00"/>
    <a:srgbClr val="F8F8F8"/>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3448" autoAdjust="0"/>
  </p:normalViewPr>
  <p:slideViewPr>
    <p:cSldViewPr>
      <p:cViewPr>
        <p:scale>
          <a:sx n="70" d="100"/>
          <a:sy n="70" d="100"/>
        </p:scale>
        <p:origin x="845"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10/8/2017 6:01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10/8/2017 6:01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670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4855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99598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9368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6:01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6:01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6:01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6:01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6:01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6:01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10/8/2017 6:01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6:01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4559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471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6:01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2716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10/8/2017 6:06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13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480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95045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615"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svg"/><Relationship Id="rId3" Type="http://schemas.openxmlformats.org/officeDocument/2006/relationships/image" Target="../media/image22.png"/><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2.wdp"/><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.NET Core is </a:t>
            </a:r>
            <a:r>
              <a:rPr lang="en-US" i="1" dirty="0">
                <a:solidFill>
                  <a:schemeClr val="tx1"/>
                </a:solidFill>
              </a:rPr>
              <a:t>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C373-0DC8-44D8-9252-03F215F8BBE8}"/>
              </a:ext>
            </a:extLst>
          </p:cNvPr>
          <p:cNvSpPr>
            <a:spLocks noGrp="1"/>
          </p:cNvSpPr>
          <p:nvPr>
            <p:ph type="title"/>
          </p:nvPr>
        </p:nvSpPr>
        <p:spPr/>
        <p:txBody>
          <a:bodyPr/>
          <a:lstStyle/>
          <a:p>
            <a:r>
              <a:rPr lang="en-US" dirty="0"/>
              <a:t>Modular and lightweight</a:t>
            </a:r>
          </a:p>
        </p:txBody>
      </p:sp>
    </p:spTree>
    <p:extLst>
      <p:ext uri="{BB962C8B-B14F-4D97-AF65-F5344CB8AC3E}">
        <p14:creationId xmlns:p14="http://schemas.microsoft.com/office/powerpoint/2010/main" val="1227006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EEC79-3BBA-4D44-AE5A-8D3F0A1FEF95}"/>
              </a:ext>
            </a:extLst>
          </p:cNvPr>
          <p:cNvSpPr>
            <a:spLocks noGrp="1"/>
          </p:cNvSpPr>
          <p:nvPr>
            <p:ph type="title"/>
          </p:nvPr>
        </p:nvSpPr>
        <p:spPr/>
        <p:txBody>
          <a:bodyPr/>
          <a:lstStyle/>
          <a:p>
            <a:r>
              <a:rPr lang="en-US" dirty="0"/>
              <a:t>Everything in packages</a:t>
            </a:r>
          </a:p>
        </p:txBody>
      </p:sp>
      <p:grpSp>
        <p:nvGrpSpPr>
          <p:cNvPr id="11" name="Group 10">
            <a:extLst>
              <a:ext uri="{FF2B5EF4-FFF2-40B4-BE49-F238E27FC236}">
                <a16:creationId xmlns:a16="http://schemas.microsoft.com/office/drawing/2014/main" id="{A1294AF5-73EB-4EB1-848D-A3D20A0FFC9A}"/>
              </a:ext>
            </a:extLst>
          </p:cNvPr>
          <p:cNvGrpSpPr/>
          <p:nvPr/>
        </p:nvGrpSpPr>
        <p:grpSpPr>
          <a:xfrm>
            <a:off x="549019" y="1119848"/>
            <a:ext cx="5394901" cy="5394901"/>
            <a:chOff x="824520" y="936970"/>
            <a:chExt cx="5394901" cy="5394901"/>
          </a:xfrm>
        </p:grpSpPr>
        <p:pic>
          <p:nvPicPr>
            <p:cNvPr id="9" name="Graphic 8" descr="Box">
              <a:extLst>
                <a:ext uri="{FF2B5EF4-FFF2-40B4-BE49-F238E27FC236}">
                  <a16:creationId xmlns:a16="http://schemas.microsoft.com/office/drawing/2014/main" id="{3D04B0B3-AE81-41C4-9F4E-53D665D45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20" y="936970"/>
              <a:ext cx="5394901" cy="5394901"/>
            </a:xfrm>
            <a:prstGeom prst="rect">
              <a:avLst/>
            </a:prstGeom>
          </p:spPr>
        </p:pic>
        <p:pic>
          <p:nvPicPr>
            <p:cNvPr id="10" name="Graphic 9">
              <a:extLst>
                <a:ext uri="{FF2B5EF4-FFF2-40B4-BE49-F238E27FC236}">
                  <a16:creationId xmlns:a16="http://schemas.microsoft.com/office/drawing/2014/main" id="{B45ED8CF-F4C9-42BE-A04C-072B274DDF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2189" y="4383372"/>
              <a:ext cx="2377414" cy="759792"/>
            </a:xfrm>
            <a:prstGeom prst="rect">
              <a:avLst/>
            </a:prstGeom>
            <a:scene3d>
              <a:camera prst="orthographicFront">
                <a:rot lat="19799994" lon="3000000" rev="0"/>
              </a:camera>
              <a:lightRig rig="threePt" dir="t"/>
            </a:scene3d>
          </p:spPr>
        </p:pic>
      </p:grpSp>
      <p:pic>
        <p:nvPicPr>
          <p:cNvPr id="12" name="Picture 11">
            <a:extLst>
              <a:ext uri="{FF2B5EF4-FFF2-40B4-BE49-F238E27FC236}">
                <a16:creationId xmlns:a16="http://schemas.microsoft.com/office/drawing/2014/main" id="{F74FFBE3-5F68-4DE7-ABD4-F077767B9B43}"/>
              </a:ext>
            </a:extLst>
          </p:cNvPr>
          <p:cNvPicPr>
            <a:picLocks noChangeAspect="1"/>
          </p:cNvPicPr>
          <p:nvPr/>
        </p:nvPicPr>
        <p:blipFill>
          <a:blip r:embed="rId7"/>
          <a:stretch>
            <a:fillRect/>
          </a:stretch>
        </p:blipFill>
        <p:spPr>
          <a:xfrm>
            <a:off x="6492554" y="-1"/>
            <a:ext cx="6270240" cy="6994525"/>
          </a:xfrm>
          <a:prstGeom prst="rect">
            <a:avLst/>
          </a:prstGeom>
        </p:spPr>
      </p:pic>
      <p:pic>
        <p:nvPicPr>
          <p:cNvPr id="1026" name="Picture 2" descr="http://go.microsoft.com/fwlink/?LinkID=288859">
            <a:extLst>
              <a:ext uri="{FF2B5EF4-FFF2-40B4-BE49-F238E27FC236}">
                <a16:creationId xmlns:a16="http://schemas.microsoft.com/office/drawing/2014/main" id="{FEE2E350-CD5B-4248-95F0-DC6CCFC87C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629" y="3863019"/>
            <a:ext cx="914390" cy="914390"/>
          </a:xfrm>
          <a:prstGeom prst="rect">
            <a:avLst/>
          </a:prstGeom>
          <a:noFill/>
          <a:scene3d>
            <a:camera prst="orthographicFront">
              <a:rot lat="2099993" lon="18899975"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93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85634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52938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Core CLI?</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commands</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extensibility</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 Server and Cloud</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workloads</a:t>
            </a:r>
          </a:p>
        </p:txBody>
      </p:sp>
      <p:sp>
        <p:nvSpPr>
          <p:cNvPr id="5" name="Rounded Rectangle 4"/>
          <p:cNvSpPr/>
          <p:nvPr/>
        </p:nvSpPr>
        <p:spPr bwMode="auto">
          <a:xfrm>
            <a:off x="7041190" y="1756709"/>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1" y="1756709"/>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4" y="2476884"/>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3" y="1984558"/>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5" y="1984557"/>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6" y="2213904"/>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20" y="3133416"/>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2" y="5022531"/>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7" y="4946527"/>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6" y="2762538"/>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4" y="2762538"/>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6" y="3547236"/>
            <a:ext cx="914400" cy="914400"/>
          </a:xfrm>
          <a:prstGeom prst="rect">
            <a:avLst/>
          </a:prstGeom>
        </p:spPr>
      </p:pic>
    </p:spTree>
    <p:extLst>
      <p:ext uri="{BB962C8B-B14F-4D97-AF65-F5344CB8AC3E}">
        <p14:creationId xmlns:p14="http://schemas.microsoft.com/office/powerpoint/2010/main" val="21517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tools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331765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78E1-2B9E-4428-8ECE-7AF30EA73E96}"/>
              </a:ext>
            </a:extLst>
          </p:cNvPr>
          <p:cNvSpPr>
            <a:spLocks noGrp="1"/>
          </p:cNvSpPr>
          <p:nvPr>
            <p:ph type="title"/>
          </p:nvPr>
        </p:nvSpPr>
        <p:spPr/>
        <p:txBody>
          <a:bodyPr/>
          <a:lstStyle/>
          <a:p>
            <a:r>
              <a:rPr lang="en-US" dirty="0"/>
              <a:t>Cross-platform</a:t>
            </a:r>
          </a:p>
        </p:txBody>
      </p:sp>
    </p:spTree>
    <p:extLst>
      <p:ext uri="{BB962C8B-B14F-4D97-AF65-F5344CB8AC3E}">
        <p14:creationId xmlns:p14="http://schemas.microsoft.com/office/powerpoint/2010/main" val="16521383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27401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42824694"/>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29eeffc7-3a1a-4f16-995c-1b7b58342919"/>
    <ds:schemaRef ds:uri="http://purl.org/dc/elements/1.1/"/>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28624</TotalTime>
  <Words>2030</Words>
  <Application>Microsoft Office PowerPoint</Application>
  <PresentationFormat>Custom</PresentationFormat>
  <Paragraphs>339</Paragraphs>
  <Slides>31</Slides>
  <Notes>31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.NET platform</vt:lpstr>
      <vt:lpstr>.NET Core – Server and Cloud</vt:lpstr>
      <vt:lpstr>.NET Core workloads</vt:lpstr>
      <vt:lpstr>Developer tools</vt:lpstr>
      <vt:lpstr>.NET Core</vt:lpstr>
      <vt:lpstr>Cross-platform</vt:lpstr>
      <vt:lpstr>Supported OSes</vt:lpstr>
      <vt:lpstr>http://redhatloves.net</vt:lpstr>
      <vt:lpstr>.NET Core is fast!</vt:lpstr>
      <vt:lpstr>PowerPoint Presentation</vt:lpstr>
      <vt:lpstr>Modular and lightweight</vt:lpstr>
      <vt:lpstr>Everything in packages</vt:lpstr>
      <vt:lpstr>.NET Core deployment options</vt:lpstr>
      <vt:lpstr>PowerPoint Presentation</vt:lpstr>
      <vt:lpstr>50% of .NET Core contributions are from the community</vt:lpstr>
      <vt:lpstr>.NET Open Source Contributions as of 2017</vt:lpstr>
      <vt:lpstr>Technical Steering Group</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is the .NET Core CLI?</vt:lpstr>
      <vt:lpstr>.NET Core CLI commands</vt:lpstr>
      <vt:lpstr>NET Core CLI extensibility</vt:lpstr>
      <vt:lpstr>.NET Core SDK Commandline Usage (1/2)</vt:lpstr>
      <vt:lpstr>.NET Core SDK Commandline Usage (2/2)</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675</cp:revision>
  <dcterms:created xsi:type="dcterms:W3CDTF">2014-06-10T19:28:25Z</dcterms:created>
  <dcterms:modified xsi:type="dcterms:W3CDTF">2017-10-08T22:53:10Z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