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1"/>
  </p:notesMasterIdLst>
  <p:handoutMasterIdLst>
    <p:handoutMasterId r:id="rId22"/>
  </p:handoutMasterIdLst>
  <p:sldIdLst>
    <p:sldId id="1393" r:id="rId7"/>
    <p:sldId id="1395" r:id="rId8"/>
    <p:sldId id="1394" r:id="rId9"/>
    <p:sldId id="1396" r:id="rId10"/>
    <p:sldId id="1400" r:id="rId11"/>
    <p:sldId id="1399" r:id="rId12"/>
    <p:sldId id="1398" r:id="rId13"/>
    <p:sldId id="1397" r:id="rId14"/>
    <p:sldId id="1401" r:id="rId15"/>
    <p:sldId id="1403" r:id="rId16"/>
    <p:sldId id="1402" r:id="rId17"/>
    <p:sldId id="1404" r:id="rId18"/>
    <p:sldId id="1405" r:id="rId19"/>
    <p:sldId id="1406"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395"/>
            <p14:sldId id="1394"/>
            <p14:sldId id="1396"/>
            <p14:sldId id="1400"/>
            <p14:sldId id="1399"/>
            <p14:sldId id="1398"/>
            <p14:sldId id="1397"/>
            <p14:sldId id="1401"/>
            <p14:sldId id="1403"/>
            <p14:sldId id="1402"/>
            <p14:sldId id="1404"/>
            <p14:sldId id="1405"/>
            <p14:sldId id="14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8255" autoAdjust="0"/>
  </p:normalViewPr>
  <p:slideViewPr>
    <p:cSldViewPr>
      <p:cViewPr varScale="1">
        <p:scale>
          <a:sx n="75" d="100"/>
          <a:sy n="75" d="100"/>
        </p:scale>
        <p:origin x="648"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10/6/2017 10:48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10/6/2017 10:48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34670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21755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98291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44164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7749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3311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1844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5565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52295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8658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7469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8198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10/6/2017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77880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AI/OpenAPI-Specification/blob/master/versions/2.0.md"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hyperlink" Target="https://github.com/OAI/OpenAPI-Specification/blob/master/versions/3.0.0.m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ef/core/modeling/"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ef/core/providers/" TargetMode="External"/><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Scaffolding, </a:t>
            </a:r>
            <a:r>
              <a:rPr lang="en-US" dirty="0" err="1"/>
              <a:t>OpenAPI</a:t>
            </a:r>
            <a:endParaRPr lang="en-US" dirty="0"/>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0B58-248A-47FF-A920-DC733049C838}"/>
              </a:ext>
            </a:extLst>
          </p:cNvPr>
          <p:cNvSpPr>
            <a:spLocks noGrp="1"/>
          </p:cNvSpPr>
          <p:nvPr>
            <p:ph type="title"/>
          </p:nvPr>
        </p:nvSpPr>
        <p:spPr/>
        <p:txBody>
          <a:bodyPr/>
          <a:lstStyle/>
          <a:p>
            <a:r>
              <a:rPr lang="en-US" dirty="0"/>
              <a:t>Migrations</a:t>
            </a:r>
          </a:p>
        </p:txBody>
      </p:sp>
      <p:sp>
        <p:nvSpPr>
          <p:cNvPr id="3" name="Text Placeholder 2">
            <a:extLst>
              <a:ext uri="{FF2B5EF4-FFF2-40B4-BE49-F238E27FC236}">
                <a16:creationId xmlns:a16="http://schemas.microsoft.com/office/drawing/2014/main" id="{CC286C6F-6E46-4E9F-97E9-B6F5B988B2C2}"/>
              </a:ext>
            </a:extLst>
          </p:cNvPr>
          <p:cNvSpPr>
            <a:spLocks noGrp="1"/>
          </p:cNvSpPr>
          <p:nvPr>
            <p:ph type="body" sz="quarter" idx="10"/>
          </p:nvPr>
        </p:nvSpPr>
        <p:spPr>
          <a:xfrm>
            <a:off x="274638" y="1212850"/>
            <a:ext cx="11888787" cy="2954655"/>
          </a:xfrm>
        </p:spPr>
        <p:txBody>
          <a:bodyPr/>
          <a:lstStyle/>
          <a:p>
            <a:r>
              <a:rPr lang="en-US" dirty="0"/>
              <a:t>Update DB based on model changes</a:t>
            </a:r>
          </a:p>
          <a:p>
            <a:r>
              <a:rPr lang="en-US" dirty="0"/>
              <a:t>Add </a:t>
            </a:r>
            <a:r>
              <a:rPr lang="en-US" dirty="0" err="1"/>
              <a:t>Microsoft.EntityFrameworkCore.Tools.DotNet</a:t>
            </a:r>
            <a:r>
              <a:rPr lang="en-US" dirty="0"/>
              <a:t> as a </a:t>
            </a:r>
            <a:r>
              <a:rPr lang="en-US" sz="3200" dirty="0" err="1">
                <a:latin typeface="Consolas" panose="020B0609020204030204" pitchFamily="49" charset="0"/>
              </a:rPr>
              <a:t>DotNetCliToolReference</a:t>
            </a:r>
            <a:endParaRPr lang="en-US" sz="3200" dirty="0">
              <a:latin typeface="Consolas" panose="020B0609020204030204" pitchFamily="49" charset="0"/>
            </a:endParaRPr>
          </a:p>
          <a:p>
            <a:r>
              <a:rPr lang="en-US" dirty="0"/>
              <a:t>Create migration: </a:t>
            </a:r>
            <a:r>
              <a:rPr lang="en-US" sz="3200" dirty="0" err="1">
                <a:latin typeface="Consolas" panose="020B0609020204030204" pitchFamily="49" charset="0"/>
              </a:rPr>
              <a:t>dotnet</a:t>
            </a:r>
            <a:r>
              <a:rPr lang="en-US" sz="3200" dirty="0">
                <a:latin typeface="Consolas" panose="020B0609020204030204" pitchFamily="49" charset="0"/>
              </a:rPr>
              <a:t> </a:t>
            </a:r>
            <a:r>
              <a:rPr lang="en-US" sz="3200" dirty="0" err="1">
                <a:latin typeface="Consolas" panose="020B0609020204030204" pitchFamily="49" charset="0"/>
              </a:rPr>
              <a:t>ef</a:t>
            </a:r>
            <a:r>
              <a:rPr lang="en-US" sz="3200" dirty="0">
                <a:latin typeface="Consolas" panose="020B0609020204030204" pitchFamily="49" charset="0"/>
              </a:rPr>
              <a:t> migrations add &lt;name&gt;</a:t>
            </a:r>
          </a:p>
          <a:p>
            <a:r>
              <a:rPr lang="en-US" dirty="0"/>
              <a:t>Apply migration: </a:t>
            </a:r>
            <a:r>
              <a:rPr lang="en-US" sz="3200" dirty="0" err="1">
                <a:latin typeface="Consolas" panose="020B0609020204030204" pitchFamily="49" charset="0"/>
              </a:rPr>
              <a:t>dotnet</a:t>
            </a:r>
            <a:r>
              <a:rPr lang="en-US" sz="3200" dirty="0">
                <a:latin typeface="Consolas" panose="020B0609020204030204" pitchFamily="49" charset="0"/>
              </a:rPr>
              <a:t> </a:t>
            </a:r>
            <a:r>
              <a:rPr lang="en-US" sz="3200" dirty="0" err="1">
                <a:latin typeface="Consolas" panose="020B0609020204030204" pitchFamily="49" charset="0"/>
              </a:rPr>
              <a:t>ef</a:t>
            </a:r>
            <a:r>
              <a:rPr lang="en-US" sz="3200" dirty="0">
                <a:latin typeface="Consolas" panose="020B0609020204030204" pitchFamily="49" charset="0"/>
              </a:rPr>
              <a:t> database update</a:t>
            </a:r>
          </a:p>
        </p:txBody>
      </p:sp>
    </p:spTree>
    <p:extLst>
      <p:ext uri="{BB962C8B-B14F-4D97-AF65-F5344CB8AC3E}">
        <p14:creationId xmlns:p14="http://schemas.microsoft.com/office/powerpoint/2010/main" val="4871912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A035-5A11-40B6-8996-6A5C0D8F05A1}"/>
              </a:ext>
            </a:extLst>
          </p:cNvPr>
          <p:cNvSpPr>
            <a:spLocks noGrp="1"/>
          </p:cNvSpPr>
          <p:nvPr>
            <p:ph type="title"/>
          </p:nvPr>
        </p:nvSpPr>
        <p:spPr/>
        <p:txBody>
          <a:bodyPr/>
          <a:lstStyle/>
          <a:p>
            <a:r>
              <a:rPr lang="en-US" dirty="0"/>
              <a:t>Scaffolding</a:t>
            </a:r>
          </a:p>
        </p:txBody>
      </p:sp>
      <p:sp>
        <p:nvSpPr>
          <p:cNvPr id="3" name="Text Placeholder 2">
            <a:extLst>
              <a:ext uri="{FF2B5EF4-FFF2-40B4-BE49-F238E27FC236}">
                <a16:creationId xmlns:a16="http://schemas.microsoft.com/office/drawing/2014/main" id="{45ABAA6B-36DE-4122-9037-C0FFA8FAB9AF}"/>
              </a:ext>
            </a:extLst>
          </p:cNvPr>
          <p:cNvSpPr>
            <a:spLocks noGrp="1"/>
          </p:cNvSpPr>
          <p:nvPr>
            <p:ph type="body" sz="quarter" idx="10"/>
          </p:nvPr>
        </p:nvSpPr>
        <p:spPr>
          <a:xfrm>
            <a:off x="274638" y="1212850"/>
            <a:ext cx="11978573" cy="5301899"/>
          </a:xfrm>
        </p:spPr>
        <p:txBody>
          <a:bodyPr>
            <a:normAutofit lnSpcReduction="10000"/>
          </a:bodyPr>
          <a:lstStyle/>
          <a:p>
            <a:r>
              <a:rPr lang="en-US" dirty="0"/>
              <a:t>Generate controllers, views and Web APIs from data model</a:t>
            </a:r>
          </a:p>
          <a:p>
            <a:pPr lvl="1"/>
            <a:endParaRPr lang="en-US" dirty="0"/>
          </a:p>
          <a:p>
            <a:r>
              <a:rPr lang="en-US" dirty="0"/>
              <a:t>From Visual Studio</a:t>
            </a:r>
          </a:p>
          <a:p>
            <a:pPr lvl="1"/>
            <a:r>
              <a:rPr lang="en-US" dirty="0"/>
              <a:t>Right click-&gt;Add Scaffolded Item-&gt;API Controller</a:t>
            </a:r>
          </a:p>
          <a:p>
            <a:pPr lvl="1"/>
            <a:endParaRPr lang="en-US" dirty="0"/>
          </a:p>
          <a:p>
            <a:r>
              <a:rPr lang="en-US" dirty="0"/>
              <a:t>From the command-line</a:t>
            </a:r>
          </a:p>
          <a:p>
            <a:pPr lvl="1"/>
            <a:r>
              <a:rPr lang="en-US" dirty="0"/>
              <a:t>Add </a:t>
            </a:r>
            <a:r>
              <a:rPr lang="en-US" dirty="0" err="1"/>
              <a:t>Microsoft.VisualStudio.Web.CodeGeneration.Tools</a:t>
            </a:r>
            <a:r>
              <a:rPr lang="en-US" dirty="0"/>
              <a:t> as a </a:t>
            </a:r>
            <a:r>
              <a:rPr lang="en-US" sz="2400" dirty="0" err="1">
                <a:latin typeface="Consolas" panose="020B0609020204030204" pitchFamily="49" charset="0"/>
              </a:rPr>
              <a:t>DotNetCliToolReference</a:t>
            </a:r>
            <a:endParaRPr lang="en-US" sz="2400" dirty="0">
              <a:latin typeface="Consolas" panose="020B0609020204030204" pitchFamily="49" charset="0"/>
            </a:endParaRPr>
          </a:p>
          <a:p>
            <a:pPr lvl="1"/>
            <a:r>
              <a:rPr lang="en-US" dirty="0"/>
              <a:t>Add </a:t>
            </a:r>
            <a:r>
              <a:rPr lang="en-US" dirty="0" err="1"/>
              <a:t>Microsoft.VisualStudio.Web.CodeGeneration.Design</a:t>
            </a:r>
            <a:r>
              <a:rPr lang="en-US" dirty="0"/>
              <a:t> as a </a:t>
            </a:r>
            <a:r>
              <a:rPr lang="en-US" sz="2400" dirty="0" err="1">
                <a:latin typeface="Consolas" panose="020B0609020204030204" pitchFamily="49" charset="0"/>
              </a:rPr>
              <a:t>PackageReference</a:t>
            </a:r>
            <a:endParaRPr lang="en-US" sz="2400" dirty="0">
              <a:latin typeface="Consolas" panose="020B0609020204030204" pitchFamily="49" charset="0"/>
            </a:endParaRPr>
          </a:p>
          <a:p>
            <a:pPr lvl="1"/>
            <a:r>
              <a:rPr lang="en-US" dirty="0"/>
              <a:t>Run </a:t>
            </a:r>
            <a:r>
              <a:rPr lang="en-US" sz="2400" dirty="0" err="1">
                <a:latin typeface="Consolas" panose="020B0609020204030204" pitchFamily="49" charset="0"/>
              </a:rPr>
              <a:t>dotnet</a:t>
            </a:r>
            <a:r>
              <a:rPr lang="en-US" sz="2400" dirty="0">
                <a:latin typeface="Consolas" panose="020B0609020204030204" pitchFamily="49" charset="0"/>
              </a:rPr>
              <a:t> </a:t>
            </a:r>
            <a:r>
              <a:rPr lang="en-US" sz="2400" dirty="0" err="1">
                <a:latin typeface="Consolas" panose="020B0609020204030204" pitchFamily="49" charset="0"/>
              </a:rPr>
              <a:t>aspnet-codegenerator</a:t>
            </a:r>
            <a:r>
              <a:rPr lang="en-US" sz="2400" dirty="0">
                <a:latin typeface="Consolas" panose="020B0609020204030204" pitchFamily="49" charset="0"/>
              </a:rPr>
              <a:t> controller –</a:t>
            </a:r>
            <a:r>
              <a:rPr lang="en-US" sz="2400" dirty="0" err="1">
                <a:latin typeface="Consolas" panose="020B0609020204030204" pitchFamily="49" charset="0"/>
              </a:rPr>
              <a:t>api</a:t>
            </a:r>
            <a:r>
              <a:rPr lang="en-US" sz="2400" dirty="0">
                <a:latin typeface="Consolas" panose="020B0609020204030204" pitchFamily="49" charset="0"/>
              </a:rPr>
              <a:t> –name &lt;controller name&gt; -m &lt;model&gt; -dc &lt;context&gt; -</a:t>
            </a:r>
            <a:r>
              <a:rPr lang="en-US" sz="2400" dirty="0" err="1">
                <a:latin typeface="Consolas" panose="020B0609020204030204" pitchFamily="49" charset="0"/>
              </a:rPr>
              <a:t>outDir</a:t>
            </a:r>
            <a:r>
              <a:rPr lang="en-US" sz="2400" dirty="0">
                <a:latin typeface="Consolas" panose="020B0609020204030204" pitchFamily="49" charset="0"/>
              </a:rPr>
              <a:t> Controller</a:t>
            </a:r>
          </a:p>
        </p:txBody>
      </p:sp>
    </p:spTree>
    <p:extLst>
      <p:ext uri="{BB962C8B-B14F-4D97-AF65-F5344CB8AC3E}">
        <p14:creationId xmlns:p14="http://schemas.microsoft.com/office/powerpoint/2010/main" val="10005996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A983-9103-4E92-9FDB-904F9485F706}"/>
              </a:ext>
            </a:extLst>
          </p:cNvPr>
          <p:cNvSpPr>
            <a:spLocks noGrp="1"/>
          </p:cNvSpPr>
          <p:nvPr>
            <p:ph type="title"/>
          </p:nvPr>
        </p:nvSpPr>
        <p:spPr/>
        <p:txBody>
          <a:bodyPr/>
          <a:lstStyle/>
          <a:p>
            <a:r>
              <a:rPr lang="en-US" dirty="0"/>
              <a:t>Scaffold a Web API</a:t>
            </a:r>
          </a:p>
        </p:txBody>
      </p:sp>
      <p:sp>
        <p:nvSpPr>
          <p:cNvPr id="3" name="Text Placeholder 2">
            <a:extLst>
              <a:ext uri="{FF2B5EF4-FFF2-40B4-BE49-F238E27FC236}">
                <a16:creationId xmlns:a16="http://schemas.microsoft.com/office/drawing/2014/main" id="{C4F274E7-E180-45D5-9153-54A0F5907A0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06075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3649-96AE-46AE-BDA3-5534D5592585}"/>
              </a:ext>
            </a:extLst>
          </p:cNvPr>
          <p:cNvSpPr>
            <a:spLocks noGrp="1"/>
          </p:cNvSpPr>
          <p:nvPr>
            <p:ph type="title"/>
          </p:nvPr>
        </p:nvSpPr>
        <p:spPr/>
        <p:txBody>
          <a:bodyPr/>
          <a:lstStyle/>
          <a:p>
            <a:r>
              <a:rPr lang="en-US" dirty="0" err="1"/>
              <a:t>OpenAPI</a:t>
            </a:r>
            <a:r>
              <a:rPr lang="en-US" dirty="0"/>
              <a:t> Specification “Swagger”</a:t>
            </a:r>
          </a:p>
        </p:txBody>
      </p:sp>
      <p:sp>
        <p:nvSpPr>
          <p:cNvPr id="3" name="Text Placeholder 2">
            <a:extLst>
              <a:ext uri="{FF2B5EF4-FFF2-40B4-BE49-F238E27FC236}">
                <a16:creationId xmlns:a16="http://schemas.microsoft.com/office/drawing/2014/main" id="{48ACF4DB-71DF-476B-A73B-594868D87592}"/>
              </a:ext>
            </a:extLst>
          </p:cNvPr>
          <p:cNvSpPr>
            <a:spLocks noGrp="1"/>
          </p:cNvSpPr>
          <p:nvPr>
            <p:ph type="body" sz="quarter" idx="10"/>
          </p:nvPr>
        </p:nvSpPr>
        <p:spPr>
          <a:xfrm>
            <a:off x="274638" y="1212850"/>
            <a:ext cx="12344329" cy="4542782"/>
          </a:xfrm>
        </p:spPr>
        <p:txBody>
          <a:bodyPr/>
          <a:lstStyle/>
          <a:p>
            <a:r>
              <a:rPr lang="en-US" dirty="0"/>
              <a:t>Standardized JSON/YAML format for describing Web APIs</a:t>
            </a:r>
          </a:p>
          <a:p>
            <a:r>
              <a:rPr lang="en-US" dirty="0"/>
              <a:t>Used to generate docs, client code, and for testing</a:t>
            </a:r>
          </a:p>
          <a:p>
            <a:r>
              <a:rPr lang="en-US" dirty="0"/>
              <a:t>Generate using 3</a:t>
            </a:r>
            <a:r>
              <a:rPr lang="en-US" baseline="30000" dirty="0"/>
              <a:t>rd</a:t>
            </a:r>
            <a:r>
              <a:rPr lang="en-US" dirty="0"/>
              <a:t> party libraries (</a:t>
            </a:r>
            <a:r>
              <a:rPr lang="en-US" dirty="0" err="1"/>
              <a:t>Swashbuckle</a:t>
            </a:r>
            <a:r>
              <a:rPr lang="en-US" dirty="0"/>
              <a:t>, </a:t>
            </a:r>
            <a:r>
              <a:rPr lang="en-US" dirty="0" err="1"/>
              <a:t>NSwag</a:t>
            </a:r>
            <a:r>
              <a:rPr lang="en-US" dirty="0"/>
              <a:t>)</a:t>
            </a:r>
          </a:p>
          <a:p>
            <a:r>
              <a:rPr lang="en-US" dirty="0"/>
              <a:t>Attribute your actions to improve </a:t>
            </a:r>
            <a:r>
              <a:rPr lang="en-US" dirty="0" err="1"/>
              <a:t>OpenAPI</a:t>
            </a:r>
            <a:r>
              <a:rPr lang="en-US" dirty="0"/>
              <a:t> spec generation</a:t>
            </a:r>
          </a:p>
          <a:p>
            <a:r>
              <a:rPr lang="en-US" dirty="0"/>
              <a:t>2.0 spec: </a:t>
            </a:r>
          </a:p>
          <a:p>
            <a:pPr lvl="1"/>
            <a:r>
              <a:rPr lang="en-US" sz="2400" dirty="0">
                <a:hlinkClick r:id="rId3"/>
              </a:rPr>
              <a:t>https://github.com/OAI/OpenAPI-Specification/blob/master/versions/2.0.md</a:t>
            </a:r>
            <a:endParaRPr lang="en-US" sz="2400" dirty="0"/>
          </a:p>
          <a:p>
            <a:r>
              <a:rPr lang="en-US" dirty="0"/>
              <a:t>3.0.0 spec: </a:t>
            </a:r>
          </a:p>
          <a:p>
            <a:pPr lvl="1"/>
            <a:r>
              <a:rPr lang="en-US" sz="2400" dirty="0">
                <a:hlinkClick r:id="rId4"/>
              </a:rPr>
              <a:t>https://github.com/OAI/OpenAPI-Specification/blob/master/versions/3.0.0.md</a:t>
            </a:r>
            <a:r>
              <a:rPr lang="en-US" sz="2400" dirty="0"/>
              <a:t> </a:t>
            </a:r>
          </a:p>
        </p:txBody>
      </p:sp>
    </p:spTree>
    <p:extLst>
      <p:ext uri="{BB962C8B-B14F-4D97-AF65-F5344CB8AC3E}">
        <p14:creationId xmlns:p14="http://schemas.microsoft.com/office/powerpoint/2010/main" val="40107450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A983-9103-4E92-9FDB-904F9485F706}"/>
              </a:ext>
            </a:extLst>
          </p:cNvPr>
          <p:cNvSpPr>
            <a:spLocks noGrp="1"/>
          </p:cNvSpPr>
          <p:nvPr>
            <p:ph type="title"/>
          </p:nvPr>
        </p:nvSpPr>
        <p:spPr/>
        <p:txBody>
          <a:bodyPr/>
          <a:lstStyle/>
          <a:p>
            <a:r>
              <a:rPr lang="en-US" dirty="0" err="1"/>
              <a:t>OpenAPI</a:t>
            </a:r>
            <a:r>
              <a:rPr lang="en-US" dirty="0"/>
              <a:t> specification</a:t>
            </a:r>
          </a:p>
        </p:txBody>
      </p:sp>
      <p:sp>
        <p:nvSpPr>
          <p:cNvPr id="3" name="Text Placeholder 2">
            <a:extLst>
              <a:ext uri="{FF2B5EF4-FFF2-40B4-BE49-F238E27FC236}">
                <a16:creationId xmlns:a16="http://schemas.microsoft.com/office/drawing/2014/main" id="{C4F274E7-E180-45D5-9153-54A0F5907A0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013287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1133769" y="2582872"/>
            <a:ext cx="10171304" cy="1181862"/>
          </a:xfrm>
        </p:spPr>
        <p:txBody>
          <a:bodyPr/>
          <a:lstStyle/>
          <a:p>
            <a:pPr marL="0" indent="0" algn="ctr">
              <a:buNone/>
            </a:pPr>
            <a:r>
              <a:rPr lang="en-US" dirty="0"/>
              <a:t>A lightweight, extensible, and cross-platform object-relational mapper (O/RM) for .NET</a:t>
            </a:r>
            <a:endParaRPr lang="en-US" b="1" dirty="0"/>
          </a:p>
        </p:txBody>
      </p:sp>
    </p:spTree>
    <p:extLst>
      <p:ext uri="{BB962C8B-B14F-4D97-AF65-F5344CB8AC3E}">
        <p14:creationId xmlns:p14="http://schemas.microsoft.com/office/powerpoint/2010/main" val="6454639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33E6-34C0-4A61-8D63-F765E8CB1F15}"/>
              </a:ext>
            </a:extLst>
          </p:cNvPr>
          <p:cNvSpPr>
            <a:spLocks noGrp="1"/>
          </p:cNvSpPr>
          <p:nvPr>
            <p:ph type="title"/>
          </p:nvPr>
        </p:nvSpPr>
        <p:spPr/>
        <p:txBody>
          <a:bodyPr/>
          <a:lstStyle/>
          <a:p>
            <a:r>
              <a:rPr lang="en-US" dirty="0"/>
              <a:t>Working with data using EF Core</a:t>
            </a:r>
          </a:p>
        </p:txBody>
      </p:sp>
      <p:sp>
        <p:nvSpPr>
          <p:cNvPr id="3" name="Text Placeholder 2">
            <a:extLst>
              <a:ext uri="{FF2B5EF4-FFF2-40B4-BE49-F238E27FC236}">
                <a16:creationId xmlns:a16="http://schemas.microsoft.com/office/drawing/2014/main" id="{C5D6F91D-73CC-47BA-8D6E-E57347EA57BD}"/>
              </a:ext>
            </a:extLst>
          </p:cNvPr>
          <p:cNvSpPr>
            <a:spLocks noGrp="1"/>
          </p:cNvSpPr>
          <p:nvPr>
            <p:ph type="body" sz="quarter" idx="10"/>
          </p:nvPr>
        </p:nvSpPr>
        <p:spPr>
          <a:xfrm>
            <a:off x="274639" y="1212850"/>
            <a:ext cx="12070012" cy="5533823"/>
          </a:xfrm>
        </p:spPr>
        <p:txBody>
          <a:bodyPr/>
          <a:lstStyle/>
          <a:p>
            <a:r>
              <a:rPr lang="en-US" dirty="0"/>
              <a:t>Derive from </a:t>
            </a:r>
            <a:r>
              <a:rPr lang="en-US" sz="3200" dirty="0" err="1">
                <a:latin typeface="Consolas" panose="020B0609020204030204" pitchFamily="49" charset="0"/>
              </a:rPr>
              <a:t>DbContext</a:t>
            </a:r>
            <a:endParaRPr lang="en-US" sz="3200" dirty="0">
              <a:latin typeface="Consolas" panose="020B0609020204030204" pitchFamily="49" charset="0"/>
            </a:endParaRPr>
          </a:p>
          <a:p>
            <a:r>
              <a:rPr lang="en-US" dirty="0"/>
              <a:t>Add properties of type </a:t>
            </a:r>
            <a:r>
              <a:rPr lang="en-US" sz="3200" dirty="0" err="1">
                <a:latin typeface="Consolas" panose="020B0609020204030204" pitchFamily="49" charset="0"/>
              </a:rPr>
              <a:t>DbSet</a:t>
            </a:r>
            <a:r>
              <a:rPr lang="en-US" sz="3200" dirty="0">
                <a:latin typeface="Consolas" panose="020B0609020204030204" pitchFamily="49" charset="0"/>
              </a:rPr>
              <a:t>&lt;</a:t>
            </a:r>
            <a:r>
              <a:rPr lang="en-US" sz="3200" dirty="0" err="1">
                <a:latin typeface="Consolas" panose="020B0609020204030204" pitchFamily="49" charset="0"/>
              </a:rPr>
              <a:t>TEntity</a:t>
            </a:r>
            <a:r>
              <a:rPr lang="en-US" sz="3200" dirty="0">
                <a:latin typeface="Consolas" panose="020B0609020204030204" pitchFamily="49" charset="0"/>
              </a:rPr>
              <a:t>&gt;</a:t>
            </a:r>
          </a:p>
          <a:p>
            <a:r>
              <a:rPr lang="en-US" dirty="0"/>
              <a:t>Define </a:t>
            </a:r>
            <a:r>
              <a:rPr lang="en-US" sz="3200" dirty="0" err="1">
                <a:latin typeface="Consolas" panose="020B0609020204030204" pitchFamily="49" charset="0"/>
              </a:rPr>
              <a:t>TEntity</a:t>
            </a:r>
            <a:r>
              <a:rPr lang="en-US" dirty="0"/>
              <a:t> to model your data</a:t>
            </a:r>
          </a:p>
          <a:p>
            <a:r>
              <a:rPr lang="en-US" dirty="0"/>
              <a:t>Customize your model with data annotations or by overriding </a:t>
            </a:r>
            <a:r>
              <a:rPr lang="en-US" sz="3200" dirty="0" err="1">
                <a:latin typeface="Consolas" panose="020B0609020204030204" pitchFamily="49" charset="0"/>
              </a:rPr>
              <a:t>OnModelCreating</a:t>
            </a:r>
            <a:r>
              <a:rPr lang="en-US" sz="3200" dirty="0">
                <a:latin typeface="Consolas" panose="020B0609020204030204" pitchFamily="49" charset="0"/>
              </a:rPr>
              <a:t>()</a:t>
            </a:r>
          </a:p>
          <a:p>
            <a:r>
              <a:rPr lang="en-US" dirty="0"/>
              <a:t>Configure provider by injecting options in the constructor, or by overriding </a:t>
            </a:r>
            <a:r>
              <a:rPr lang="en-US" sz="3200" dirty="0" err="1">
                <a:latin typeface="Consolas" panose="020B0609020204030204" pitchFamily="49" charset="0"/>
              </a:rPr>
              <a:t>OnConfiguring</a:t>
            </a:r>
            <a:r>
              <a:rPr lang="en-US" sz="3200" dirty="0">
                <a:latin typeface="Consolas" panose="020B0609020204030204" pitchFamily="49" charset="0"/>
              </a:rPr>
              <a:t>()</a:t>
            </a:r>
          </a:p>
          <a:p>
            <a:pPr lvl="1"/>
            <a:r>
              <a:rPr lang="en-US" dirty="0"/>
              <a:t>When using with ASP.NET Core, add a constructor that passes </a:t>
            </a:r>
            <a:r>
              <a:rPr lang="en-US" sz="2400" dirty="0" err="1">
                <a:latin typeface="Consolas" panose="020B0609020204030204" pitchFamily="49" charset="0"/>
              </a:rPr>
              <a:t>DbContextOptions</a:t>
            </a:r>
            <a:r>
              <a:rPr lang="en-US" sz="2400" dirty="0">
                <a:latin typeface="Consolas" panose="020B0609020204030204" pitchFamily="49" charset="0"/>
              </a:rPr>
              <a:t>&lt;</a:t>
            </a:r>
            <a:r>
              <a:rPr lang="en-US" sz="2400" dirty="0" err="1">
                <a:latin typeface="Consolas" panose="020B0609020204030204" pitchFamily="49" charset="0"/>
              </a:rPr>
              <a:t>TContext</a:t>
            </a:r>
            <a:r>
              <a:rPr lang="en-US" sz="2400" dirty="0">
                <a:latin typeface="Consolas" panose="020B0609020204030204" pitchFamily="49" charset="0"/>
              </a:rPr>
              <a:t>&gt;</a:t>
            </a:r>
            <a:r>
              <a:rPr lang="en-US" dirty="0"/>
              <a:t> to the base constructor</a:t>
            </a:r>
          </a:p>
          <a:p>
            <a:endParaRPr lang="en-US" dirty="0"/>
          </a:p>
        </p:txBody>
      </p:sp>
      <p:sp>
        <p:nvSpPr>
          <p:cNvPr id="4" name="Rectangle 1">
            <a:extLst>
              <a:ext uri="{FF2B5EF4-FFF2-40B4-BE49-F238E27FC236}">
                <a16:creationId xmlns:a16="http://schemas.microsoft.com/office/drawing/2014/main" id="{AD0698A0-2D56-4D96-BBBE-67F1BEF692BC}"/>
              </a:ext>
            </a:extLst>
          </p:cNvPr>
          <p:cNvSpPr>
            <a:spLocks noChangeArrowheads="1"/>
          </p:cNvSpPr>
          <p:nvPr/>
        </p:nvSpPr>
        <p:spPr bwMode="auto">
          <a:xfrm>
            <a:off x="0" y="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2371"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Arial Unicode MS"/>
                <a:cs typeface="Courier New" panose="02070309020205020404" pitchFamily="49" charset="0"/>
              </a:rPr>
              <a:t>OnModelCreating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5211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C3F-DEBE-4A0C-8145-FCECBC7205D7}"/>
              </a:ext>
            </a:extLst>
          </p:cNvPr>
          <p:cNvSpPr>
            <a:spLocks noGrp="1"/>
          </p:cNvSpPr>
          <p:nvPr>
            <p:ph type="title"/>
          </p:nvPr>
        </p:nvSpPr>
        <p:spPr/>
        <p:txBody>
          <a:bodyPr/>
          <a:lstStyle/>
          <a:p>
            <a:r>
              <a:rPr lang="en-US" dirty="0"/>
              <a:t>Model conventions</a:t>
            </a:r>
          </a:p>
        </p:txBody>
      </p:sp>
      <p:sp>
        <p:nvSpPr>
          <p:cNvPr id="3" name="Text Placeholder 2">
            <a:extLst>
              <a:ext uri="{FF2B5EF4-FFF2-40B4-BE49-F238E27FC236}">
                <a16:creationId xmlns:a16="http://schemas.microsoft.com/office/drawing/2014/main" id="{B8C67EC8-6465-4C5A-9E2B-CFFED9F5E200}"/>
              </a:ext>
            </a:extLst>
          </p:cNvPr>
          <p:cNvSpPr>
            <a:spLocks noGrp="1"/>
          </p:cNvSpPr>
          <p:nvPr>
            <p:ph type="body" sz="quarter" idx="10"/>
          </p:nvPr>
        </p:nvSpPr>
        <p:spPr>
          <a:xfrm>
            <a:off x="274638" y="1212850"/>
            <a:ext cx="11888787" cy="5041380"/>
          </a:xfrm>
        </p:spPr>
        <p:txBody>
          <a:bodyPr/>
          <a:lstStyle/>
          <a:p>
            <a:r>
              <a:rPr lang="en-US" dirty="0"/>
              <a:t>Included types</a:t>
            </a:r>
          </a:p>
          <a:p>
            <a:pPr lvl="1"/>
            <a:r>
              <a:rPr lang="en-US" dirty="0"/>
              <a:t>Types exposed in </a:t>
            </a:r>
            <a:r>
              <a:rPr lang="en-US" sz="2400" dirty="0" err="1">
                <a:latin typeface="Consolas" panose="020B0609020204030204" pitchFamily="49" charset="0"/>
              </a:rPr>
              <a:t>DbSet</a:t>
            </a:r>
            <a:r>
              <a:rPr lang="en-US" sz="2400" dirty="0">
                <a:latin typeface="Consolas" panose="020B0609020204030204" pitchFamily="49" charset="0"/>
              </a:rPr>
              <a:t>&lt;</a:t>
            </a:r>
            <a:r>
              <a:rPr lang="en-US" sz="2400" dirty="0" err="1">
                <a:latin typeface="Consolas" panose="020B0609020204030204" pitchFamily="49" charset="0"/>
              </a:rPr>
              <a:t>TEntity</a:t>
            </a:r>
            <a:r>
              <a:rPr lang="en-US" sz="2400" dirty="0">
                <a:latin typeface="Consolas" panose="020B0609020204030204" pitchFamily="49" charset="0"/>
              </a:rPr>
              <a:t>&gt;</a:t>
            </a:r>
            <a:r>
              <a:rPr lang="en-US" dirty="0"/>
              <a:t> properties on your context </a:t>
            </a:r>
          </a:p>
          <a:p>
            <a:pPr lvl="1"/>
            <a:r>
              <a:rPr lang="en-US" dirty="0"/>
              <a:t>Types that are mentioned in the </a:t>
            </a:r>
            <a:r>
              <a:rPr lang="en-US" sz="2400" dirty="0" err="1">
                <a:latin typeface="Consolas" panose="020B0609020204030204" pitchFamily="49" charset="0"/>
              </a:rPr>
              <a:t>OnModelCreating</a:t>
            </a:r>
            <a:r>
              <a:rPr lang="en-US" sz="2400" dirty="0">
                <a:latin typeface="Consolas" panose="020B0609020204030204" pitchFamily="49" charset="0"/>
              </a:rPr>
              <a:t>() </a:t>
            </a:r>
          </a:p>
          <a:p>
            <a:pPr lvl="1"/>
            <a:r>
              <a:rPr lang="en-US" dirty="0"/>
              <a:t>Types found by recursively exploring navigation properties</a:t>
            </a:r>
          </a:p>
          <a:p>
            <a:r>
              <a:rPr lang="en-US" dirty="0"/>
              <a:t>Public read-write properties</a:t>
            </a:r>
          </a:p>
          <a:p>
            <a:r>
              <a:rPr lang="en-US" dirty="0"/>
              <a:t>Primary key: Property named </a:t>
            </a:r>
            <a:r>
              <a:rPr lang="en-US" sz="3200" dirty="0">
                <a:latin typeface="Consolas" panose="020B0609020204030204" pitchFamily="49" charset="0"/>
              </a:rPr>
              <a:t>Id</a:t>
            </a:r>
            <a:r>
              <a:rPr lang="en-US" dirty="0"/>
              <a:t> or </a:t>
            </a:r>
            <a:r>
              <a:rPr lang="en-US" sz="3200" dirty="0">
                <a:latin typeface="Consolas" panose="020B0609020204030204" pitchFamily="49" charset="0"/>
              </a:rPr>
              <a:t>&lt;type name&gt;Id</a:t>
            </a:r>
          </a:p>
          <a:p>
            <a:r>
              <a:rPr lang="en-US" dirty="0"/>
              <a:t>Navigation properties: A property whose type cannot be mapped as a scalar type by the current database provider.</a:t>
            </a:r>
          </a:p>
          <a:p>
            <a:r>
              <a:rPr lang="en-US" dirty="0"/>
              <a:t>See </a:t>
            </a:r>
            <a:r>
              <a:rPr lang="en-US" dirty="0">
                <a:hlinkClick r:id="rId3"/>
              </a:rPr>
              <a:t>https://docs.microsoft.com/en-us/ef/core/modeling/</a:t>
            </a:r>
            <a:r>
              <a:rPr lang="en-US" dirty="0"/>
              <a:t> </a:t>
            </a:r>
          </a:p>
        </p:txBody>
      </p:sp>
    </p:spTree>
    <p:extLst>
      <p:ext uri="{BB962C8B-B14F-4D97-AF65-F5344CB8AC3E}">
        <p14:creationId xmlns:p14="http://schemas.microsoft.com/office/powerpoint/2010/main" val="3909391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69D-9B4F-4BA5-B118-4496132FC5F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F6CD24B6-B786-4EA7-B78A-D4F0C81A4A0C}"/>
              </a:ext>
            </a:extLst>
          </p:cNvPr>
          <p:cNvSpPr>
            <a:spLocks noGrp="1"/>
          </p:cNvSpPr>
          <p:nvPr>
            <p:ph type="body" sz="quarter" idx="10"/>
          </p:nvPr>
        </p:nvSpPr>
        <p:spPr>
          <a:xfrm>
            <a:off x="274818" y="1437236"/>
            <a:ext cx="11887199" cy="1957459"/>
          </a:xfrm>
        </p:spPr>
        <p:txBody>
          <a:bodyPr/>
          <a:lstStyle/>
          <a:p>
            <a:r>
              <a:rPr lang="en-US" sz="1800" dirty="0"/>
              <a:t>class </a:t>
            </a:r>
            <a:r>
              <a:rPr lang="en-US" sz="1800" dirty="0" err="1"/>
              <a:t>BlogContext</a:t>
            </a:r>
            <a:r>
              <a:rPr lang="en-US" sz="1800" dirty="0"/>
              <a:t> : </a:t>
            </a:r>
            <a:r>
              <a:rPr lang="en-US" sz="1800" dirty="0" err="1"/>
              <a:t>DbContext</a:t>
            </a:r>
            <a:endParaRPr lang="en-US" sz="1800" dirty="0"/>
          </a:p>
          <a:p>
            <a:r>
              <a:rPr lang="en-US" sz="1800" dirty="0"/>
              <a:t>{</a:t>
            </a:r>
          </a:p>
          <a:p>
            <a:r>
              <a:rPr lang="en-US" sz="1800" dirty="0"/>
              <a:t>    public </a:t>
            </a:r>
            <a:r>
              <a:rPr lang="en-US" sz="1800" dirty="0" err="1"/>
              <a:t>BlogContext</a:t>
            </a:r>
            <a:r>
              <a:rPr lang="en-US" sz="1800" dirty="0"/>
              <a:t>(</a:t>
            </a:r>
            <a:r>
              <a:rPr lang="en-US" sz="1800" dirty="0" err="1"/>
              <a:t>DbContextOptions</a:t>
            </a:r>
            <a:r>
              <a:rPr lang="en-US" sz="1800" dirty="0"/>
              <a:t>&lt;</a:t>
            </a:r>
            <a:r>
              <a:rPr lang="en-US" sz="1800" dirty="0" err="1"/>
              <a:t>BlogContext</a:t>
            </a:r>
            <a:r>
              <a:rPr lang="en-US" sz="1800" dirty="0"/>
              <a:t>&gt; options) : base(options) { }</a:t>
            </a:r>
          </a:p>
          <a:p>
            <a:r>
              <a:rPr lang="en-US" sz="1800" dirty="0"/>
              <a:t>    public </a:t>
            </a:r>
            <a:r>
              <a:rPr lang="en-US" sz="1800" dirty="0" err="1"/>
              <a:t>DbSet</a:t>
            </a:r>
            <a:r>
              <a:rPr lang="en-US" sz="1800" dirty="0"/>
              <a:t>&lt;Blog&gt; Blogs { get; set; }</a:t>
            </a:r>
          </a:p>
          <a:p>
            <a:r>
              <a:rPr lang="en-US" sz="1800" dirty="0"/>
              <a:t>    public </a:t>
            </a:r>
            <a:r>
              <a:rPr lang="en-US" sz="1800" dirty="0" err="1"/>
              <a:t>DbSet</a:t>
            </a:r>
            <a:r>
              <a:rPr lang="en-US" sz="1800" dirty="0"/>
              <a:t>&lt;Post&gt; Posts { get; set; }</a:t>
            </a:r>
          </a:p>
          <a:p>
            <a:r>
              <a:rPr lang="en-US" sz="1800" dirty="0"/>
              <a:t>}</a:t>
            </a:r>
          </a:p>
        </p:txBody>
      </p:sp>
      <p:sp>
        <p:nvSpPr>
          <p:cNvPr id="5" name="Rectangle 4">
            <a:extLst>
              <a:ext uri="{FF2B5EF4-FFF2-40B4-BE49-F238E27FC236}">
                <a16:creationId xmlns:a16="http://schemas.microsoft.com/office/drawing/2014/main" id="{A08CB0FC-9A4F-4A13-923D-8BAAF51E1285}"/>
              </a:ext>
            </a:extLst>
          </p:cNvPr>
          <p:cNvSpPr/>
          <p:nvPr/>
        </p:nvSpPr>
        <p:spPr>
          <a:xfrm>
            <a:off x="274639" y="3680140"/>
            <a:ext cx="11886837" cy="2862322"/>
          </a:xfrm>
          <a:prstGeom prst="rect">
            <a:avLst/>
          </a:prstGeom>
        </p:spPr>
        <p:txBody>
          <a:bodyPr wrap="square" numCol="2">
            <a:spAutoFit/>
          </a:bodyPr>
          <a:lstStyle/>
          <a:p>
            <a:r>
              <a:rPr lang="en-US" dirty="0">
                <a:gradFill>
                  <a:gsLst>
                    <a:gs pos="8718">
                      <a:srgbClr val="353535"/>
                    </a:gs>
                    <a:gs pos="34000">
                      <a:srgbClr val="353535"/>
                    </a:gs>
                  </a:gsLst>
                  <a:lin ang="5400000" scaled="0"/>
                </a:gradFill>
                <a:latin typeface="Consolas" panose="020B0609020204030204" pitchFamily="49" charset="0"/>
              </a:rPr>
              <a:t>public class Blog</a:t>
            </a:r>
          </a:p>
          <a:p>
            <a:r>
              <a:rPr lang="en-US" dirty="0">
                <a:gradFill>
                  <a:gsLst>
                    <a:gs pos="8718">
                      <a:srgbClr val="353535"/>
                    </a:gs>
                    <a:gs pos="34000">
                      <a:srgbClr val="353535"/>
                    </a:gs>
                  </a:gsLst>
                  <a:lin ang="5400000" scaled="0"/>
                </a:gradFill>
                <a:latin typeface="Consolas" panose="020B0609020204030204" pitchFamily="49" charset="0"/>
              </a:rPr>
              <a:t>{</a:t>
            </a:r>
          </a:p>
          <a:p>
            <a:r>
              <a:rPr lang="en-US" dirty="0">
                <a:gradFill>
                  <a:gsLst>
                    <a:gs pos="8718">
                      <a:srgbClr val="353535"/>
                    </a:gs>
                    <a:gs pos="34000">
                      <a:srgbClr val="353535"/>
                    </a:gs>
                  </a:gsLst>
                  <a:lin ang="5400000" scaled="0"/>
                </a:gradFill>
                <a:latin typeface="Consolas" panose="020B0609020204030204" pitchFamily="49" charset="0"/>
              </a:rPr>
              <a:t>    public </a:t>
            </a:r>
            <a:r>
              <a:rPr lang="en-US" dirty="0" err="1">
                <a:gradFill>
                  <a:gsLst>
                    <a:gs pos="8718">
                      <a:srgbClr val="353535"/>
                    </a:gs>
                    <a:gs pos="34000">
                      <a:srgbClr val="353535"/>
                    </a:gs>
                  </a:gsLst>
                  <a:lin ang="5400000" scaled="0"/>
                </a:gradFill>
                <a:latin typeface="Consolas" panose="020B0609020204030204" pitchFamily="49" charset="0"/>
              </a:rPr>
              <a:t>int</a:t>
            </a:r>
            <a:r>
              <a:rPr lang="en-US" dirty="0">
                <a:gradFill>
                  <a:gsLst>
                    <a:gs pos="8718">
                      <a:srgbClr val="353535"/>
                    </a:gs>
                    <a:gs pos="34000">
                      <a:srgbClr val="353535"/>
                    </a:gs>
                  </a:gsLst>
                  <a:lin ang="5400000" scaled="0"/>
                </a:gradFill>
                <a:latin typeface="Consolas" panose="020B0609020204030204" pitchFamily="49" charset="0"/>
              </a:rPr>
              <a:t> </a:t>
            </a:r>
            <a:r>
              <a:rPr lang="en-US" dirty="0" err="1">
                <a:gradFill>
                  <a:gsLst>
                    <a:gs pos="8718">
                      <a:srgbClr val="353535"/>
                    </a:gs>
                    <a:gs pos="34000">
                      <a:srgbClr val="353535"/>
                    </a:gs>
                  </a:gsLst>
                  <a:lin ang="5400000" scaled="0"/>
                </a:gradFill>
                <a:latin typeface="Consolas" panose="020B0609020204030204" pitchFamily="49" charset="0"/>
              </a:rPr>
              <a:t>BlogId</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    public string </a:t>
            </a:r>
            <a:r>
              <a:rPr lang="en-US" dirty="0" err="1">
                <a:gradFill>
                  <a:gsLst>
                    <a:gs pos="8718">
                      <a:srgbClr val="353535"/>
                    </a:gs>
                    <a:gs pos="34000">
                      <a:srgbClr val="353535"/>
                    </a:gs>
                  </a:gsLst>
                  <a:lin ang="5400000" scaled="0"/>
                </a:gradFill>
                <a:latin typeface="Consolas" panose="020B0609020204030204" pitchFamily="49" charset="0"/>
              </a:rPr>
              <a:t>Url</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    public </a:t>
            </a:r>
            <a:r>
              <a:rPr lang="en-US" dirty="0" err="1">
                <a:gradFill>
                  <a:gsLst>
                    <a:gs pos="8718">
                      <a:srgbClr val="353535"/>
                    </a:gs>
                    <a:gs pos="34000">
                      <a:srgbClr val="353535"/>
                    </a:gs>
                  </a:gsLst>
                  <a:lin ang="5400000" scaled="0"/>
                </a:gradFill>
                <a:latin typeface="Consolas" panose="020B0609020204030204" pitchFamily="49" charset="0"/>
              </a:rPr>
              <a:t>int</a:t>
            </a:r>
            <a:r>
              <a:rPr lang="en-US" dirty="0">
                <a:gradFill>
                  <a:gsLst>
                    <a:gs pos="8718">
                      <a:srgbClr val="353535"/>
                    </a:gs>
                    <a:gs pos="34000">
                      <a:srgbClr val="353535"/>
                    </a:gs>
                  </a:gsLst>
                  <a:lin ang="5400000" scaled="0"/>
                </a:gradFill>
                <a:latin typeface="Consolas" panose="020B0609020204030204" pitchFamily="49" charset="0"/>
              </a:rPr>
              <a:t> Rating { get; set; }</a:t>
            </a:r>
          </a:p>
          <a:p>
            <a:endParaRPr lang="en-US" dirty="0">
              <a:gradFill>
                <a:gsLst>
                  <a:gs pos="8718">
                    <a:srgbClr val="353535"/>
                  </a:gs>
                  <a:gs pos="34000">
                    <a:srgbClr val="353535"/>
                  </a:gs>
                </a:gsLst>
                <a:lin ang="5400000" scaled="0"/>
              </a:gradFill>
              <a:latin typeface="Consolas" panose="020B0609020204030204" pitchFamily="49" charset="0"/>
            </a:endParaRPr>
          </a:p>
          <a:p>
            <a:r>
              <a:rPr lang="en-US" dirty="0">
                <a:gradFill>
                  <a:gsLst>
                    <a:gs pos="8718">
                      <a:srgbClr val="353535"/>
                    </a:gs>
                    <a:gs pos="34000">
                      <a:srgbClr val="353535"/>
                    </a:gs>
                  </a:gsLst>
                  <a:lin ang="5400000" scaled="0"/>
                </a:gradFill>
                <a:latin typeface="Consolas" panose="020B0609020204030204" pitchFamily="49" charset="0"/>
              </a:rPr>
              <a:t>    public List&lt;Post&gt; Posts { get; set; }</a:t>
            </a:r>
          </a:p>
          <a:p>
            <a:r>
              <a:rPr lang="en-US" dirty="0">
                <a:gradFill>
                  <a:gsLst>
                    <a:gs pos="8718">
                      <a:srgbClr val="353535"/>
                    </a:gs>
                    <a:gs pos="34000">
                      <a:srgbClr val="353535"/>
                    </a:gs>
                  </a:gsLst>
                  <a:lin ang="5400000" scaled="0"/>
                </a:gradFill>
                <a:latin typeface="Consolas" panose="020B0609020204030204" pitchFamily="49" charset="0"/>
              </a:rPr>
              <a:t>}</a:t>
            </a:r>
          </a:p>
          <a:p>
            <a:endParaRPr lang="en-US" dirty="0">
              <a:gradFill>
                <a:gsLst>
                  <a:gs pos="8718">
                    <a:srgbClr val="353535"/>
                  </a:gs>
                  <a:gs pos="34000">
                    <a:srgbClr val="353535"/>
                  </a:gs>
                </a:gsLst>
                <a:lin ang="5400000" scaled="0"/>
              </a:gradFill>
              <a:latin typeface="Consolas" panose="020B0609020204030204" pitchFamily="49" charset="0"/>
            </a:endParaRPr>
          </a:p>
          <a:p>
            <a:endParaRPr lang="en-US" dirty="0">
              <a:gradFill>
                <a:gsLst>
                  <a:gs pos="8718">
                    <a:srgbClr val="353535"/>
                  </a:gs>
                  <a:gs pos="34000">
                    <a:srgbClr val="353535"/>
                  </a:gs>
                </a:gsLst>
                <a:lin ang="5400000" scaled="0"/>
              </a:gradFill>
              <a:latin typeface="Consolas" panose="020B0609020204030204" pitchFamily="49" charset="0"/>
            </a:endParaRPr>
          </a:p>
          <a:p>
            <a:r>
              <a:rPr lang="en-US" dirty="0">
                <a:gradFill>
                  <a:gsLst>
                    <a:gs pos="8718">
                      <a:srgbClr val="353535"/>
                    </a:gs>
                    <a:gs pos="34000">
                      <a:srgbClr val="353535"/>
                    </a:gs>
                  </a:gsLst>
                  <a:lin ang="5400000" scaled="0"/>
                </a:gradFill>
                <a:latin typeface="Consolas" panose="020B0609020204030204" pitchFamily="49" charset="0"/>
              </a:rPr>
              <a:t>public class Post</a:t>
            </a:r>
          </a:p>
          <a:p>
            <a:r>
              <a:rPr lang="en-US" dirty="0">
                <a:gradFill>
                  <a:gsLst>
                    <a:gs pos="8718">
                      <a:srgbClr val="353535"/>
                    </a:gs>
                    <a:gs pos="34000">
                      <a:srgbClr val="353535"/>
                    </a:gs>
                  </a:gsLst>
                  <a:lin ang="5400000" scaled="0"/>
                </a:gradFill>
                <a:latin typeface="Consolas" panose="020B0609020204030204" pitchFamily="49" charset="0"/>
              </a:rPr>
              <a:t>{</a:t>
            </a:r>
          </a:p>
          <a:p>
            <a:r>
              <a:rPr lang="en-US" dirty="0">
                <a:gradFill>
                  <a:gsLst>
                    <a:gs pos="8718">
                      <a:srgbClr val="353535"/>
                    </a:gs>
                    <a:gs pos="34000">
                      <a:srgbClr val="353535"/>
                    </a:gs>
                  </a:gsLst>
                  <a:lin ang="5400000" scaled="0"/>
                </a:gradFill>
                <a:latin typeface="Consolas" panose="020B0609020204030204" pitchFamily="49" charset="0"/>
              </a:rPr>
              <a:t>    public </a:t>
            </a:r>
            <a:r>
              <a:rPr lang="en-US" dirty="0" err="1">
                <a:gradFill>
                  <a:gsLst>
                    <a:gs pos="8718">
                      <a:srgbClr val="353535"/>
                    </a:gs>
                    <a:gs pos="34000">
                      <a:srgbClr val="353535"/>
                    </a:gs>
                  </a:gsLst>
                  <a:lin ang="5400000" scaled="0"/>
                </a:gradFill>
                <a:latin typeface="Consolas" panose="020B0609020204030204" pitchFamily="49" charset="0"/>
              </a:rPr>
              <a:t>int</a:t>
            </a:r>
            <a:r>
              <a:rPr lang="en-US" dirty="0">
                <a:gradFill>
                  <a:gsLst>
                    <a:gs pos="8718">
                      <a:srgbClr val="353535"/>
                    </a:gs>
                    <a:gs pos="34000">
                      <a:srgbClr val="353535"/>
                    </a:gs>
                  </a:gsLst>
                  <a:lin ang="5400000" scaled="0"/>
                </a:gradFill>
                <a:latin typeface="Consolas" panose="020B0609020204030204" pitchFamily="49" charset="0"/>
              </a:rPr>
              <a:t> </a:t>
            </a:r>
            <a:r>
              <a:rPr lang="en-US" dirty="0" err="1">
                <a:gradFill>
                  <a:gsLst>
                    <a:gs pos="8718">
                      <a:srgbClr val="353535"/>
                    </a:gs>
                    <a:gs pos="34000">
                      <a:srgbClr val="353535"/>
                    </a:gs>
                  </a:gsLst>
                  <a:lin ang="5400000" scaled="0"/>
                </a:gradFill>
                <a:latin typeface="Consolas" panose="020B0609020204030204" pitchFamily="49" charset="0"/>
              </a:rPr>
              <a:t>PostId</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    public string Title { get; set; }</a:t>
            </a:r>
          </a:p>
          <a:p>
            <a:r>
              <a:rPr lang="en-US" dirty="0">
                <a:gradFill>
                  <a:gsLst>
                    <a:gs pos="8718">
                      <a:srgbClr val="353535"/>
                    </a:gs>
                    <a:gs pos="34000">
                      <a:srgbClr val="353535"/>
                    </a:gs>
                  </a:gsLst>
                  <a:lin ang="5400000" scaled="0"/>
                </a:gradFill>
                <a:latin typeface="Consolas" panose="020B0609020204030204" pitchFamily="49" charset="0"/>
              </a:rPr>
              <a:t>    public string Content { get; set; }</a:t>
            </a:r>
          </a:p>
          <a:p>
            <a:endParaRPr lang="en-US" dirty="0">
              <a:gradFill>
                <a:gsLst>
                  <a:gs pos="8718">
                    <a:srgbClr val="353535"/>
                  </a:gs>
                  <a:gs pos="34000">
                    <a:srgbClr val="353535"/>
                  </a:gs>
                </a:gsLst>
                <a:lin ang="5400000" scaled="0"/>
              </a:gradFill>
              <a:latin typeface="Consolas" panose="020B0609020204030204" pitchFamily="49" charset="0"/>
            </a:endParaRPr>
          </a:p>
          <a:p>
            <a:r>
              <a:rPr lang="en-US" dirty="0">
                <a:gradFill>
                  <a:gsLst>
                    <a:gs pos="8718">
                      <a:srgbClr val="353535"/>
                    </a:gs>
                    <a:gs pos="34000">
                      <a:srgbClr val="353535"/>
                    </a:gs>
                  </a:gsLst>
                  <a:lin ang="5400000" scaled="0"/>
                </a:gradFill>
                <a:latin typeface="Consolas" panose="020B0609020204030204" pitchFamily="49" charset="0"/>
              </a:rPr>
              <a:t>    public </a:t>
            </a:r>
            <a:r>
              <a:rPr lang="en-US" dirty="0" err="1">
                <a:gradFill>
                  <a:gsLst>
                    <a:gs pos="8718">
                      <a:srgbClr val="353535"/>
                    </a:gs>
                    <a:gs pos="34000">
                      <a:srgbClr val="353535"/>
                    </a:gs>
                  </a:gsLst>
                  <a:lin ang="5400000" scaled="0"/>
                </a:gradFill>
                <a:latin typeface="Consolas" panose="020B0609020204030204" pitchFamily="49" charset="0"/>
              </a:rPr>
              <a:t>int</a:t>
            </a:r>
            <a:r>
              <a:rPr lang="en-US" dirty="0">
                <a:gradFill>
                  <a:gsLst>
                    <a:gs pos="8718">
                      <a:srgbClr val="353535"/>
                    </a:gs>
                    <a:gs pos="34000">
                      <a:srgbClr val="353535"/>
                    </a:gs>
                  </a:gsLst>
                  <a:lin ang="5400000" scaled="0"/>
                </a:gradFill>
                <a:latin typeface="Consolas" panose="020B0609020204030204" pitchFamily="49" charset="0"/>
              </a:rPr>
              <a:t> </a:t>
            </a:r>
            <a:r>
              <a:rPr lang="en-US" dirty="0" err="1">
                <a:gradFill>
                  <a:gsLst>
                    <a:gs pos="8718">
                      <a:srgbClr val="353535"/>
                    </a:gs>
                    <a:gs pos="34000">
                      <a:srgbClr val="353535"/>
                    </a:gs>
                  </a:gsLst>
                  <a:lin ang="5400000" scaled="0"/>
                </a:gradFill>
                <a:latin typeface="Consolas" panose="020B0609020204030204" pitchFamily="49" charset="0"/>
              </a:rPr>
              <a:t>BlogId</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    public Blog </a:t>
            </a:r>
            <a:r>
              <a:rPr lang="en-US" dirty="0" err="1">
                <a:gradFill>
                  <a:gsLst>
                    <a:gs pos="8718">
                      <a:srgbClr val="353535"/>
                    </a:gs>
                    <a:gs pos="34000">
                      <a:srgbClr val="353535"/>
                    </a:gs>
                  </a:gsLst>
                  <a:lin ang="5400000" scaled="0"/>
                </a:gradFill>
                <a:latin typeface="Consolas" panose="020B0609020204030204" pitchFamily="49" charset="0"/>
              </a:rPr>
              <a:t>Blog</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a:t>
            </a:r>
          </a:p>
        </p:txBody>
      </p:sp>
    </p:spTree>
    <p:extLst>
      <p:ext uri="{BB962C8B-B14F-4D97-AF65-F5344CB8AC3E}">
        <p14:creationId xmlns:p14="http://schemas.microsoft.com/office/powerpoint/2010/main" val="16855114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334-1FB0-4BF0-90C6-5FC40B80DC1B}"/>
              </a:ext>
            </a:extLst>
          </p:cNvPr>
          <p:cNvSpPr>
            <a:spLocks noGrp="1"/>
          </p:cNvSpPr>
          <p:nvPr>
            <p:ph type="title"/>
          </p:nvPr>
        </p:nvSpPr>
        <p:spPr/>
        <p:txBody>
          <a:bodyPr/>
          <a:lstStyle/>
          <a:p>
            <a:r>
              <a:rPr lang="en-US" dirty="0"/>
              <a:t>Query</a:t>
            </a:r>
          </a:p>
        </p:txBody>
      </p:sp>
      <p:sp>
        <p:nvSpPr>
          <p:cNvPr id="3" name="Text Placeholder 2">
            <a:extLst>
              <a:ext uri="{FF2B5EF4-FFF2-40B4-BE49-F238E27FC236}">
                <a16:creationId xmlns:a16="http://schemas.microsoft.com/office/drawing/2014/main" id="{76B25DFE-5B69-428B-853B-710137404134}"/>
              </a:ext>
            </a:extLst>
          </p:cNvPr>
          <p:cNvSpPr>
            <a:spLocks noGrp="1"/>
          </p:cNvSpPr>
          <p:nvPr>
            <p:ph type="body" sz="quarter" idx="10"/>
          </p:nvPr>
        </p:nvSpPr>
        <p:spPr>
          <a:xfrm>
            <a:off x="274638" y="1377869"/>
            <a:ext cx="11887199" cy="2942344"/>
          </a:xfrm>
        </p:spPr>
        <p:txBody>
          <a:bodyPr/>
          <a:lstStyle/>
          <a:p>
            <a:r>
              <a:rPr lang="en-US" sz="2800" dirty="0"/>
              <a:t>using (</a:t>
            </a:r>
            <a:r>
              <a:rPr lang="en-US" sz="2800" dirty="0" err="1"/>
              <a:t>var</a:t>
            </a:r>
            <a:r>
              <a:rPr lang="en-US" sz="2800" dirty="0"/>
              <a:t> context = new </a:t>
            </a:r>
            <a:r>
              <a:rPr lang="en-US" sz="2800" dirty="0" err="1"/>
              <a:t>BloggingContext</a:t>
            </a:r>
            <a:r>
              <a:rPr lang="en-US" sz="2800" dirty="0"/>
              <a:t>())</a:t>
            </a:r>
          </a:p>
          <a:p>
            <a:r>
              <a:rPr lang="en-US" sz="2800" dirty="0"/>
              <a:t>{</a:t>
            </a:r>
          </a:p>
          <a:p>
            <a:r>
              <a:rPr lang="en-US" sz="2800" dirty="0"/>
              <a:t>    </a:t>
            </a:r>
            <a:r>
              <a:rPr lang="en-US" sz="2800" dirty="0" err="1"/>
              <a:t>var</a:t>
            </a:r>
            <a:r>
              <a:rPr lang="en-US" sz="2800" dirty="0"/>
              <a:t> blogs = </a:t>
            </a:r>
            <a:r>
              <a:rPr lang="en-US" sz="2800" dirty="0" err="1"/>
              <a:t>context.Blogs</a:t>
            </a:r>
            <a:endParaRPr lang="en-US" sz="2800" dirty="0"/>
          </a:p>
          <a:p>
            <a:r>
              <a:rPr lang="en-US" sz="2800" dirty="0"/>
              <a:t>        .Where(b =&gt; </a:t>
            </a:r>
            <a:r>
              <a:rPr lang="en-US" sz="2800" dirty="0" err="1"/>
              <a:t>b.Url.Contains</a:t>
            </a:r>
            <a:r>
              <a:rPr lang="en-US" sz="2800" dirty="0"/>
              <a:t>("</a:t>
            </a:r>
            <a:r>
              <a:rPr lang="en-US" sz="2800" dirty="0" err="1"/>
              <a:t>dotnet</a:t>
            </a:r>
            <a:r>
              <a:rPr lang="en-US" sz="2800" dirty="0"/>
              <a:t>"))</a:t>
            </a:r>
          </a:p>
          <a:p>
            <a:r>
              <a:rPr lang="en-US" sz="2800" dirty="0"/>
              <a:t>        .</a:t>
            </a:r>
            <a:r>
              <a:rPr lang="en-US" sz="2800" dirty="0" err="1"/>
              <a:t>ToList</a:t>
            </a:r>
            <a:r>
              <a:rPr lang="en-US" sz="2800" dirty="0"/>
              <a:t>();</a:t>
            </a:r>
          </a:p>
          <a:p>
            <a:r>
              <a:rPr lang="en-US" sz="2800" dirty="0"/>
              <a:t>}</a:t>
            </a:r>
          </a:p>
        </p:txBody>
      </p:sp>
    </p:spTree>
    <p:extLst>
      <p:ext uri="{BB962C8B-B14F-4D97-AF65-F5344CB8AC3E}">
        <p14:creationId xmlns:p14="http://schemas.microsoft.com/office/powerpoint/2010/main" val="1029904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B246-B83F-4D97-94CB-DB2F52AAC217}"/>
              </a:ext>
            </a:extLst>
          </p:cNvPr>
          <p:cNvSpPr>
            <a:spLocks noGrp="1"/>
          </p:cNvSpPr>
          <p:nvPr>
            <p:ph type="title"/>
          </p:nvPr>
        </p:nvSpPr>
        <p:spPr/>
        <p:txBody>
          <a:bodyPr/>
          <a:lstStyle/>
          <a:p>
            <a:r>
              <a:rPr lang="en-US" dirty="0"/>
              <a:t>Saving data</a:t>
            </a:r>
          </a:p>
        </p:txBody>
      </p:sp>
      <p:sp>
        <p:nvSpPr>
          <p:cNvPr id="5" name="Text Placeholder 4">
            <a:extLst>
              <a:ext uri="{FF2B5EF4-FFF2-40B4-BE49-F238E27FC236}">
                <a16:creationId xmlns:a16="http://schemas.microsoft.com/office/drawing/2014/main" id="{5D107449-0AF3-4183-A28F-881CBCE4AC9D}"/>
              </a:ext>
            </a:extLst>
          </p:cNvPr>
          <p:cNvSpPr>
            <a:spLocks noGrp="1"/>
          </p:cNvSpPr>
          <p:nvPr>
            <p:ph type="body" sz="quarter" idx="10"/>
          </p:nvPr>
        </p:nvSpPr>
        <p:spPr>
          <a:xfrm>
            <a:off x="274638" y="1435746"/>
            <a:ext cx="12161837" cy="3890296"/>
          </a:xfrm>
        </p:spPr>
        <p:txBody>
          <a:bodyPr/>
          <a:lstStyle/>
          <a:p>
            <a:r>
              <a:rPr lang="en-US" sz="2800" dirty="0"/>
              <a:t>using (</a:t>
            </a:r>
            <a:r>
              <a:rPr lang="en-US" sz="2800" dirty="0" err="1"/>
              <a:t>var</a:t>
            </a:r>
            <a:r>
              <a:rPr lang="en-US" sz="2800" dirty="0"/>
              <a:t> context = new </a:t>
            </a:r>
            <a:r>
              <a:rPr lang="en-US" sz="2800" dirty="0" err="1"/>
              <a:t>BloggingContext</a:t>
            </a:r>
            <a:r>
              <a:rPr lang="en-US" sz="2800" dirty="0"/>
              <a:t>())</a:t>
            </a:r>
          </a:p>
          <a:p>
            <a:r>
              <a:rPr lang="en-US" sz="2800" dirty="0"/>
              <a:t>{</a:t>
            </a:r>
          </a:p>
          <a:p>
            <a:r>
              <a:rPr lang="en-US" sz="2800" dirty="0"/>
              <a:t>    </a:t>
            </a:r>
            <a:r>
              <a:rPr lang="en-US" sz="2800" dirty="0" err="1"/>
              <a:t>var</a:t>
            </a:r>
            <a:r>
              <a:rPr lang="en-US" sz="2800" dirty="0"/>
              <a:t> blog = new Blog { </a:t>
            </a:r>
            <a:r>
              <a:rPr lang="en-US" sz="2800" dirty="0" err="1"/>
              <a:t>Url</a:t>
            </a:r>
            <a:r>
              <a:rPr lang="en-US" sz="2800" dirty="0"/>
              <a:t> = "http://sample.com" };</a:t>
            </a:r>
          </a:p>
          <a:p>
            <a:r>
              <a:rPr lang="en-US" sz="2800" dirty="0"/>
              <a:t>    </a:t>
            </a:r>
            <a:r>
              <a:rPr lang="en-US" sz="2800" dirty="0" err="1"/>
              <a:t>context.Blogs.Add</a:t>
            </a:r>
            <a:r>
              <a:rPr lang="en-US" sz="2800" dirty="0"/>
              <a:t>(blog);</a:t>
            </a:r>
          </a:p>
          <a:p>
            <a:r>
              <a:rPr lang="en-US" sz="2800" dirty="0"/>
              <a:t>    </a:t>
            </a:r>
            <a:r>
              <a:rPr lang="en-US" sz="2800" dirty="0" err="1"/>
              <a:t>context.SaveChanges</a:t>
            </a:r>
            <a:r>
              <a:rPr lang="en-US" sz="2800" dirty="0"/>
              <a:t>();</a:t>
            </a:r>
          </a:p>
          <a:p>
            <a:endParaRPr lang="en-US" sz="2800" dirty="0"/>
          </a:p>
          <a:p>
            <a:r>
              <a:rPr lang="en-US" sz="2800" dirty="0"/>
              <a:t>    </a:t>
            </a:r>
            <a:r>
              <a:rPr lang="en-US" sz="2800" dirty="0" err="1"/>
              <a:t>Console.WriteLine</a:t>
            </a:r>
            <a:r>
              <a:rPr lang="en-US" sz="2800" dirty="0"/>
              <a:t>(</a:t>
            </a:r>
            <a:r>
              <a:rPr lang="en-US" sz="2800" dirty="0" err="1"/>
              <a:t>blog.BlogId</a:t>
            </a:r>
            <a:r>
              <a:rPr lang="en-US" sz="2800" dirty="0"/>
              <a:t> + ": " +  </a:t>
            </a:r>
            <a:r>
              <a:rPr lang="en-US" sz="2800" dirty="0" err="1"/>
              <a:t>blog.Url</a:t>
            </a:r>
            <a:r>
              <a:rPr lang="en-US" sz="2800" dirty="0"/>
              <a:t>);</a:t>
            </a:r>
          </a:p>
          <a:p>
            <a:r>
              <a:rPr lang="en-US" sz="2800" dirty="0"/>
              <a:t>}</a:t>
            </a:r>
          </a:p>
        </p:txBody>
      </p:sp>
    </p:spTree>
    <p:extLst>
      <p:ext uri="{BB962C8B-B14F-4D97-AF65-F5344CB8AC3E}">
        <p14:creationId xmlns:p14="http://schemas.microsoft.com/office/powerpoint/2010/main" val="25924624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3138-A091-4F49-8E2C-85AC25E6D32F}"/>
              </a:ext>
            </a:extLst>
          </p:cNvPr>
          <p:cNvSpPr>
            <a:spLocks noGrp="1"/>
          </p:cNvSpPr>
          <p:nvPr>
            <p:ph type="title"/>
          </p:nvPr>
        </p:nvSpPr>
        <p:spPr/>
        <p:txBody>
          <a:bodyPr/>
          <a:lstStyle/>
          <a:p>
            <a:r>
              <a:rPr lang="en-US" dirty="0"/>
              <a:t>EF Core providers</a:t>
            </a:r>
          </a:p>
        </p:txBody>
      </p:sp>
      <p:sp>
        <p:nvSpPr>
          <p:cNvPr id="3" name="Text Placeholder 2">
            <a:extLst>
              <a:ext uri="{FF2B5EF4-FFF2-40B4-BE49-F238E27FC236}">
                <a16:creationId xmlns:a16="http://schemas.microsoft.com/office/drawing/2014/main" id="{BDB325B1-9246-4B69-9E23-1C80B14A8FAE}"/>
              </a:ext>
            </a:extLst>
          </p:cNvPr>
          <p:cNvSpPr>
            <a:spLocks noGrp="1"/>
          </p:cNvSpPr>
          <p:nvPr>
            <p:ph type="body" sz="quarter" idx="10"/>
          </p:nvPr>
        </p:nvSpPr>
        <p:spPr>
          <a:xfrm>
            <a:off x="274638" y="1212850"/>
            <a:ext cx="11888787" cy="4339650"/>
          </a:xfrm>
        </p:spPr>
        <p:txBody>
          <a:bodyPr/>
          <a:lstStyle/>
          <a:p>
            <a:r>
              <a:rPr lang="en-US" dirty="0"/>
              <a:t>SQL Server</a:t>
            </a:r>
          </a:p>
          <a:p>
            <a:r>
              <a:rPr lang="en-US" dirty="0"/>
              <a:t>SQLite</a:t>
            </a:r>
          </a:p>
          <a:p>
            <a:r>
              <a:rPr lang="en-US" dirty="0"/>
              <a:t>MySQL</a:t>
            </a:r>
          </a:p>
          <a:p>
            <a:r>
              <a:rPr lang="en-US" dirty="0"/>
              <a:t>PostgreSQL</a:t>
            </a:r>
          </a:p>
          <a:p>
            <a:r>
              <a:rPr lang="en-US" dirty="0"/>
              <a:t>IBM Data Server</a:t>
            </a:r>
          </a:p>
          <a:p>
            <a:r>
              <a:rPr lang="en-US" dirty="0"/>
              <a:t>In memory</a:t>
            </a:r>
          </a:p>
          <a:p>
            <a:r>
              <a:rPr lang="en-US" dirty="0"/>
              <a:t>See </a:t>
            </a:r>
            <a:r>
              <a:rPr lang="en-US" dirty="0">
                <a:hlinkClick r:id="rId3"/>
              </a:rPr>
              <a:t>https://docs.microsoft.com/en-us/ef/core/providers/</a:t>
            </a:r>
            <a:r>
              <a:rPr lang="en-US" dirty="0"/>
              <a:t> </a:t>
            </a:r>
          </a:p>
        </p:txBody>
      </p:sp>
    </p:spTree>
    <p:extLst>
      <p:ext uri="{BB962C8B-B14F-4D97-AF65-F5344CB8AC3E}">
        <p14:creationId xmlns:p14="http://schemas.microsoft.com/office/powerpoint/2010/main" val="7463743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05C5-6390-4042-BFA0-7DC7D61D9559}"/>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CFF6A7BB-42F4-4372-AC28-07148FE1303E}"/>
              </a:ext>
            </a:extLst>
          </p:cNvPr>
          <p:cNvSpPr>
            <a:spLocks noGrp="1"/>
          </p:cNvSpPr>
          <p:nvPr>
            <p:ph type="body" sz="quarter" idx="10"/>
          </p:nvPr>
        </p:nvSpPr>
        <p:spPr>
          <a:xfrm>
            <a:off x="274638" y="1394165"/>
            <a:ext cx="12161837" cy="5309146"/>
          </a:xfrm>
        </p:spPr>
        <p:txBody>
          <a:bodyPr/>
          <a:lstStyle/>
          <a:p>
            <a:r>
              <a:rPr lang="en-US" sz="1800" dirty="0"/>
              <a:t>public class Startup</a:t>
            </a:r>
          </a:p>
          <a:p>
            <a:r>
              <a:rPr lang="en-US" sz="1800" dirty="0"/>
              <a:t>{</a:t>
            </a:r>
          </a:p>
          <a:p>
            <a:r>
              <a:rPr lang="en-US" sz="1800" dirty="0"/>
              <a:t>    public Startup(</a:t>
            </a:r>
            <a:r>
              <a:rPr lang="en-US" sz="1800" dirty="0" err="1"/>
              <a:t>IConfiguration</a:t>
            </a:r>
            <a:r>
              <a:rPr lang="en-US" sz="1800" dirty="0"/>
              <a:t> configuration)</a:t>
            </a:r>
          </a:p>
          <a:p>
            <a:r>
              <a:rPr lang="en-US" sz="1800" dirty="0"/>
              <a:t>    {</a:t>
            </a:r>
          </a:p>
          <a:p>
            <a:r>
              <a:rPr lang="en-US" sz="1800" dirty="0"/>
              <a:t>        Configuration = configuration;</a:t>
            </a:r>
          </a:p>
          <a:p>
            <a:r>
              <a:rPr lang="en-US" sz="1800" dirty="0"/>
              <a:t>    }</a:t>
            </a:r>
          </a:p>
          <a:p>
            <a:endParaRPr lang="en-US" sz="1800" dirty="0"/>
          </a:p>
          <a:p>
            <a:r>
              <a:rPr lang="en-US" sz="1800" dirty="0"/>
              <a:t>    public </a:t>
            </a:r>
            <a:r>
              <a:rPr lang="en-US" sz="1800" dirty="0" err="1"/>
              <a:t>IConfiguration</a:t>
            </a:r>
            <a:r>
              <a:rPr lang="en-US" sz="1800" dirty="0"/>
              <a:t> Configuration { get; }</a:t>
            </a:r>
          </a:p>
          <a:p>
            <a:endParaRPr lang="en-US" sz="1800" dirty="0"/>
          </a:p>
          <a:p>
            <a:r>
              <a:rPr lang="en-US" sz="1800" dirty="0"/>
              <a:t>    public void ConfigureServices(</a:t>
            </a:r>
            <a:r>
              <a:rPr lang="en-US" sz="1800" dirty="0" err="1"/>
              <a:t>IServiceCollection</a:t>
            </a:r>
            <a:r>
              <a:rPr lang="en-US" sz="1800" dirty="0"/>
              <a:t> services)</a:t>
            </a:r>
          </a:p>
          <a:p>
            <a:r>
              <a:rPr lang="en-US" sz="1800" dirty="0"/>
              <a:t>    {</a:t>
            </a:r>
          </a:p>
          <a:p>
            <a:r>
              <a:rPr lang="en-US" sz="1800" dirty="0"/>
              <a:t>        </a:t>
            </a:r>
            <a:r>
              <a:rPr lang="en-US" sz="1800" dirty="0" err="1"/>
              <a:t>services.AddDbContext</a:t>
            </a:r>
            <a:r>
              <a:rPr lang="en-US" sz="1800" dirty="0"/>
              <a:t>&lt;</a:t>
            </a:r>
            <a:r>
              <a:rPr lang="en-US" sz="1800" dirty="0" err="1"/>
              <a:t>ApplicationDbContext</a:t>
            </a:r>
            <a:r>
              <a:rPr lang="en-US" sz="1800" dirty="0"/>
              <a:t>&gt;(options =&gt;</a:t>
            </a:r>
          </a:p>
          <a:p>
            <a:r>
              <a:rPr lang="en-US" sz="1800" dirty="0"/>
              <a:t>            </a:t>
            </a:r>
            <a:r>
              <a:rPr lang="en-US" sz="1800" dirty="0" err="1"/>
              <a:t>options.UseSqlServer</a:t>
            </a:r>
            <a:r>
              <a:rPr lang="en-US" sz="1800" dirty="0"/>
              <a:t>(</a:t>
            </a:r>
            <a:r>
              <a:rPr lang="en-US" sz="1800" dirty="0" err="1"/>
              <a:t>Configuration.GetConnectionString</a:t>
            </a:r>
            <a:r>
              <a:rPr lang="en-US" sz="1800" dirty="0"/>
              <a:t>("</a:t>
            </a:r>
            <a:r>
              <a:rPr lang="en-US" sz="1800" dirty="0" err="1"/>
              <a:t>DefaultConnection</a:t>
            </a:r>
            <a:r>
              <a:rPr lang="en-US" sz="1800" dirty="0"/>
              <a:t>")));</a:t>
            </a:r>
          </a:p>
          <a:p>
            <a:r>
              <a:rPr lang="en-US" sz="1800" dirty="0"/>
              <a:t>    }</a:t>
            </a:r>
          </a:p>
          <a:p>
            <a:endParaRPr lang="en-US" sz="1800" dirty="0"/>
          </a:p>
          <a:p>
            <a:r>
              <a:rPr lang="en-US" sz="1800" dirty="0"/>
              <a:t>    …</a:t>
            </a:r>
          </a:p>
          <a:p>
            <a:r>
              <a:rPr lang="en-US" sz="1800" dirty="0"/>
              <a:t>}</a:t>
            </a:r>
          </a:p>
        </p:txBody>
      </p:sp>
    </p:spTree>
    <p:extLst>
      <p:ext uri="{BB962C8B-B14F-4D97-AF65-F5344CB8AC3E}">
        <p14:creationId xmlns:p14="http://schemas.microsoft.com/office/powerpoint/2010/main" val="2503824785"/>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www.w3.org/XML/1998/namespace"/>
    <ds:schemaRef ds:uri="http://schemas.microsoft.com/office/2006/documentManagement/types"/>
    <ds:schemaRef ds:uri="http://schemas.microsoft.com/office/infopath/2007/PartnerControls"/>
    <ds:schemaRef ds:uri="http://purl.org/dc/elements/1.1/"/>
    <ds:schemaRef ds:uri="http://purl.org/dc/dcmitype/"/>
    <ds:schemaRef ds:uri="29eeffc7-3a1a-4f16-995c-1b7b58342919"/>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29224</TotalTime>
  <Words>1202</Words>
  <Application>Microsoft Office PowerPoint</Application>
  <PresentationFormat>Custom</PresentationFormat>
  <Paragraphs>175</Paragraphs>
  <Slides>14</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Arial Unicode MS</vt:lpstr>
      <vt:lpstr>Consolas</vt:lpstr>
      <vt:lpstr>Courier New</vt:lpstr>
      <vt:lpstr>Segoe UI</vt:lpstr>
      <vt:lpstr>Segoe UI Light</vt:lpstr>
      <vt:lpstr>Segoe UI Semilight</vt:lpstr>
      <vt:lpstr>Wingdings</vt:lpstr>
      <vt:lpstr>5-50111_Build 2017_LIGHT GRAY TEMPLATE</vt:lpstr>
      <vt:lpstr>5-50111_Build 2017_DARK GRAY TEMPLATE</vt:lpstr>
      <vt:lpstr>2_Azure Medium</vt:lpstr>
      <vt:lpstr>Entity Framework Core, Scaffolding, OpenAPI</vt:lpstr>
      <vt:lpstr>Entity Framework Core</vt:lpstr>
      <vt:lpstr>Working with data using EF Core</vt:lpstr>
      <vt:lpstr>Model conventions</vt:lpstr>
      <vt:lpstr>Example</vt:lpstr>
      <vt:lpstr>Query</vt:lpstr>
      <vt:lpstr>Saving data</vt:lpstr>
      <vt:lpstr>EF Core providers</vt:lpstr>
      <vt:lpstr>Configuration</vt:lpstr>
      <vt:lpstr>Migrations</vt:lpstr>
      <vt:lpstr>Scaffolding</vt:lpstr>
      <vt:lpstr>Scaffold a Web API</vt:lpstr>
      <vt:lpstr>OpenAPI Specification “Swagger”</vt:lpstr>
      <vt:lpstr>OpenAPI specification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675</cp:revision>
  <dcterms:created xsi:type="dcterms:W3CDTF">2014-06-10T19:28:25Z</dcterms:created>
  <dcterms:modified xsi:type="dcterms:W3CDTF">2017-10-06T17:50:40Z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