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9"/>
  </p:notesMasterIdLst>
  <p:handoutMasterIdLst>
    <p:handoutMasterId r:id="rId30"/>
  </p:handoutMasterIdLst>
  <p:sldIdLst>
    <p:sldId id="1393" r:id="rId7"/>
    <p:sldId id="1696" r:id="rId8"/>
    <p:sldId id="1697" r:id="rId9"/>
    <p:sldId id="1667" r:id="rId10"/>
    <p:sldId id="1661" r:id="rId11"/>
    <p:sldId id="1701" r:id="rId12"/>
    <p:sldId id="1702" r:id="rId13"/>
    <p:sldId id="1703" r:id="rId14"/>
    <p:sldId id="1704" r:id="rId15"/>
    <p:sldId id="1698" r:id="rId16"/>
    <p:sldId id="1699" r:id="rId17"/>
    <p:sldId id="1700" r:id="rId18"/>
    <p:sldId id="1705" r:id="rId19"/>
    <p:sldId id="1669" r:id="rId20"/>
    <p:sldId id="1670" r:id="rId21"/>
    <p:sldId id="1708" r:id="rId22"/>
    <p:sldId id="1706" r:id="rId23"/>
    <p:sldId id="1707" r:id="rId24"/>
    <p:sldId id="1709" r:id="rId25"/>
    <p:sldId id="1710" r:id="rId26"/>
    <p:sldId id="1711" r:id="rId27"/>
    <p:sldId id="1712"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96"/>
            <p14:sldId id="1697"/>
            <p14:sldId id="1667"/>
            <p14:sldId id="1661"/>
            <p14:sldId id="1701"/>
            <p14:sldId id="1702"/>
            <p14:sldId id="1703"/>
            <p14:sldId id="1704"/>
            <p14:sldId id="1698"/>
            <p14:sldId id="1699"/>
            <p14:sldId id="1700"/>
            <p14:sldId id="1705"/>
            <p14:sldId id="1669"/>
            <p14:sldId id="1670"/>
            <p14:sldId id="1708"/>
            <p14:sldId id="1706"/>
            <p14:sldId id="1707"/>
            <p14:sldId id="1709"/>
            <p14:sldId id="1710"/>
            <p14:sldId id="1711"/>
            <p14:sldId id="17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61222" autoAdjust="0"/>
  </p:normalViewPr>
  <p:slideViewPr>
    <p:cSldViewPr>
      <p:cViewPr varScale="1">
        <p:scale>
          <a:sx n="52" d="100"/>
          <a:sy n="52" d="100"/>
        </p:scale>
        <p:origin x="1565"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10/8/2017 6:04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10/8/2017 6:04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3547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3941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669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7490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0691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exception middleware</a:t>
            </a:r>
          </a:p>
          <a:p>
            <a:r>
              <a:rPr lang="en-US" dirty="0"/>
              <a:t>Static files</a:t>
            </a:r>
          </a:p>
          <a:p>
            <a:r>
              <a:rPr lang="en-US" dirty="0"/>
              <a:t>Routing</a:t>
            </a:r>
          </a:p>
          <a:p>
            <a:r>
              <a:rPr lang="en-US" dirty="0"/>
              <a:t>Custom</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476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2474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154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3417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4296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245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2035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369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165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1878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88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dot.net/core"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hyperlink" Target="https://github.com/aspnet" TargetMode="External"/><Relationship Id="rId5" Type="http://schemas.openxmlformats.org/officeDocument/2006/relationships/hyperlink" Target="https://docs.asp.net/" TargetMode="External"/><Relationship Id="rId4" Type="http://schemas.openxmlformats.org/officeDocument/2006/relationships/hyperlink" Target="https://visualstudio.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ASP.NET Core</a:t>
            </a:r>
          </a:p>
        </p:txBody>
      </p:sp>
      <p:sp>
        <p:nvSpPr>
          <p:cNvPr id="3" name="Text Placeholder 2"/>
          <p:cNvSpPr>
            <a:spLocks noGrp="1"/>
          </p:cNvSpPr>
          <p:nvPr>
            <p:ph type="body" sz="quarter" idx="10"/>
          </p:nvPr>
        </p:nvSpPr>
        <p:spPr>
          <a:xfrm>
            <a:off x="274638" y="1212850"/>
            <a:ext cx="11888787" cy="2511457"/>
          </a:xfrm>
        </p:spPr>
        <p:txBody>
          <a:bodyPr/>
          <a:lstStyle/>
          <a:p>
            <a:r>
              <a:rPr lang="en-US" dirty="0"/>
              <a:t>Install .NET Core: </a:t>
            </a:r>
            <a:r>
              <a:rPr lang="en-US" dirty="0">
                <a:hlinkClick r:id="rId3"/>
              </a:rPr>
              <a:t>https://dot.net/core</a:t>
            </a:r>
            <a:r>
              <a:rPr lang="en-US" dirty="0"/>
              <a:t>  </a:t>
            </a:r>
          </a:p>
          <a:p>
            <a:r>
              <a:rPr lang="en-US" dirty="0"/>
              <a:t>Install Visual Studio: </a:t>
            </a:r>
            <a:r>
              <a:rPr lang="en-US" dirty="0">
                <a:hlinkClick r:id="rId4"/>
              </a:rPr>
              <a:t>https://visualstudio.com</a:t>
            </a:r>
            <a:r>
              <a:rPr lang="en-US" dirty="0"/>
              <a:t> </a:t>
            </a:r>
          </a:p>
          <a:p>
            <a:r>
              <a:rPr lang="en-US" dirty="0"/>
              <a:t>Docs: </a:t>
            </a:r>
            <a:r>
              <a:rPr lang="en-US" dirty="0">
                <a:hlinkClick r:id="rId5"/>
              </a:rPr>
              <a:t>https://docs.asp.net</a:t>
            </a:r>
            <a:endParaRPr lang="en-US" dirty="0"/>
          </a:p>
          <a:p>
            <a:r>
              <a:rPr lang="en-US" dirty="0"/>
              <a:t>Samples and code: </a:t>
            </a:r>
            <a:r>
              <a:rPr lang="en-US" dirty="0">
                <a:hlinkClick r:id="rId6"/>
              </a:rPr>
              <a:t>https://github.com/aspnet</a:t>
            </a:r>
            <a:r>
              <a:rPr lang="en-US" dirty="0"/>
              <a:t> </a:t>
            </a:r>
          </a:p>
        </p:txBody>
      </p:sp>
    </p:spTree>
    <p:extLst>
      <p:ext uri="{BB962C8B-B14F-4D97-AF65-F5344CB8AC3E}">
        <p14:creationId xmlns:p14="http://schemas.microsoft.com/office/powerpoint/2010/main" val="10433109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E162-DA67-41C0-B0FD-633DA01D5C2F}"/>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48498E68-AB65-48A0-83B1-5740499FE51A}"/>
              </a:ext>
            </a:extLst>
          </p:cNvPr>
          <p:cNvSpPr>
            <a:spLocks noGrp="1"/>
          </p:cNvSpPr>
          <p:nvPr>
            <p:ph type="body" sz="quarter" idx="10"/>
          </p:nvPr>
        </p:nvSpPr>
        <p:spPr>
          <a:xfrm>
            <a:off x="274638" y="1212850"/>
            <a:ext cx="12070012" cy="3237809"/>
          </a:xfrm>
        </p:spPr>
        <p:txBody>
          <a:bodyPr/>
          <a:lstStyle/>
          <a:p>
            <a:r>
              <a:rPr lang="en-US" dirty="0"/>
              <a:t>It’s just a console app!</a:t>
            </a:r>
          </a:p>
          <a:p>
            <a:r>
              <a:rPr lang="en-US" dirty="0"/>
              <a:t>Define your app using </a:t>
            </a:r>
            <a:r>
              <a:rPr lang="en-US" sz="3200" dirty="0">
                <a:latin typeface="Consolas" panose="020B0609020204030204" pitchFamily="49" charset="0"/>
              </a:rPr>
              <a:t>Startup</a:t>
            </a:r>
          </a:p>
          <a:p>
            <a:pPr lvl="1"/>
            <a:r>
              <a:rPr lang="en-US" sz="2400" dirty="0">
                <a:latin typeface="Consolas" panose="020B0609020204030204" pitchFamily="49" charset="0"/>
              </a:rPr>
              <a:t>Configure(</a:t>
            </a:r>
            <a:r>
              <a:rPr lang="en-US" sz="2400" dirty="0" err="1">
                <a:latin typeface="Consolas" panose="020B0609020204030204" pitchFamily="49" charset="0"/>
              </a:rPr>
              <a:t>IApplicationBuilder</a:t>
            </a:r>
            <a:r>
              <a:rPr lang="en-US" sz="2400" dirty="0">
                <a:latin typeface="Consolas" panose="020B0609020204030204" pitchFamily="49" charset="0"/>
              </a:rPr>
              <a:t> app)</a:t>
            </a:r>
            <a:r>
              <a:rPr lang="en-US" dirty="0"/>
              <a:t>: Request handling pipeline</a:t>
            </a:r>
          </a:p>
          <a:p>
            <a:pPr lvl="1"/>
            <a:r>
              <a:rPr lang="en-US" sz="2400" dirty="0">
                <a:latin typeface="Consolas" panose="020B0609020204030204" pitchFamily="49" charset="0"/>
              </a:rPr>
              <a:t>ConfigureServices(</a:t>
            </a:r>
            <a:r>
              <a:rPr lang="en-US" sz="2400" dirty="0" err="1">
                <a:latin typeface="Consolas" panose="020B0609020204030204" pitchFamily="49" charset="0"/>
              </a:rPr>
              <a:t>IServiceCollection</a:t>
            </a:r>
            <a:r>
              <a:rPr lang="en-US" sz="2400" dirty="0">
                <a:latin typeface="Consolas" panose="020B0609020204030204" pitchFamily="49" charset="0"/>
              </a:rPr>
              <a:t> services)</a:t>
            </a:r>
            <a:r>
              <a:rPr lang="en-US" dirty="0"/>
              <a:t>: Services available through DI</a:t>
            </a:r>
          </a:p>
          <a:p>
            <a:r>
              <a:rPr lang="en-US" dirty="0"/>
              <a:t>Build your host and run it</a:t>
            </a:r>
          </a:p>
        </p:txBody>
      </p:sp>
    </p:spTree>
    <p:extLst>
      <p:ext uri="{BB962C8B-B14F-4D97-AF65-F5344CB8AC3E}">
        <p14:creationId xmlns:p14="http://schemas.microsoft.com/office/powerpoint/2010/main" val="42818194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A21-908F-4020-A214-EBF53E3A301C}"/>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A290FE0D-7CB6-4E62-85FA-9EFBC5CAE568}"/>
              </a:ext>
            </a:extLst>
          </p:cNvPr>
          <p:cNvSpPr>
            <a:spLocks noGrp="1"/>
          </p:cNvSpPr>
          <p:nvPr>
            <p:ph type="body" sz="quarter" idx="10"/>
          </p:nvPr>
        </p:nvSpPr>
        <p:spPr>
          <a:xfrm>
            <a:off x="274638" y="1212850"/>
            <a:ext cx="11888787" cy="3188565"/>
          </a:xfrm>
        </p:spPr>
        <p:txBody>
          <a:bodyPr/>
          <a:lstStyle/>
          <a:p>
            <a:r>
              <a:rPr lang="en-US" dirty="0"/>
              <a:t>From Visual Studio</a:t>
            </a:r>
          </a:p>
          <a:p>
            <a:pPr lvl="1"/>
            <a:r>
              <a:rPr lang="en-US" dirty="0"/>
              <a:t>File-&gt;New project-&gt;ASP.NET Core Web App</a:t>
            </a:r>
          </a:p>
          <a:p>
            <a:endParaRPr lang="en-US" dirty="0"/>
          </a:p>
          <a:p>
            <a:r>
              <a:rPr lang="en-US" dirty="0"/>
              <a:t>From .NET Core CLI</a:t>
            </a:r>
          </a:p>
          <a:p>
            <a:pPr lvl="1"/>
            <a:r>
              <a:rPr lang="en-US" sz="2400" dirty="0" err="1">
                <a:latin typeface="Consolas" panose="020B0609020204030204" pitchFamily="49" charset="0"/>
              </a:rPr>
              <a:t>dotnet</a:t>
            </a:r>
            <a:r>
              <a:rPr lang="en-US" sz="2400" dirty="0">
                <a:latin typeface="Consolas" panose="020B0609020204030204" pitchFamily="49" charset="0"/>
              </a:rPr>
              <a:t> new web</a:t>
            </a:r>
          </a:p>
          <a:p>
            <a:pPr lvl="1"/>
            <a:r>
              <a:rPr lang="en-US" sz="2400" dirty="0" err="1">
                <a:latin typeface="Consolas" panose="020B0609020204030204" pitchFamily="49" charset="0"/>
              </a:rPr>
              <a:t>dotnet</a:t>
            </a:r>
            <a:r>
              <a:rPr lang="en-US" sz="2400" dirty="0">
                <a:latin typeface="Consolas" panose="020B0609020204030204" pitchFamily="49" charset="0"/>
              </a:rPr>
              <a:t> run</a:t>
            </a:r>
          </a:p>
        </p:txBody>
      </p:sp>
    </p:spTree>
    <p:extLst>
      <p:ext uri="{BB962C8B-B14F-4D97-AF65-F5344CB8AC3E}">
        <p14:creationId xmlns:p14="http://schemas.microsoft.com/office/powerpoint/2010/main" val="31949855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2179058"/>
          </a:xfrm>
        </p:spPr>
        <p:txBody>
          <a:bodyPr/>
          <a:lstStyle/>
          <a:p>
            <a:r>
              <a:rPr lang="en-US" dirty="0"/>
              <a:t>Your first ASP.NET Core app</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86783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7833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218068" cy="4844371"/>
            <a:chOff x="150034" y="1726397"/>
            <a:chExt cx="5218068"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44235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677-2321-443D-870B-114750BE19DC}"/>
              </a:ext>
            </a:extLst>
          </p:cNvPr>
          <p:cNvSpPr>
            <a:spLocks noGrp="1"/>
          </p:cNvSpPr>
          <p:nvPr>
            <p:ph type="title"/>
          </p:nvPr>
        </p:nvSpPr>
        <p:spPr/>
        <p:txBody>
          <a:bodyPr/>
          <a:lstStyle/>
          <a:p>
            <a:r>
              <a:rPr lang="en-US" dirty="0"/>
              <a:t>Built-in middleware</a:t>
            </a:r>
          </a:p>
        </p:txBody>
      </p:sp>
      <p:sp>
        <p:nvSpPr>
          <p:cNvPr id="3" name="Text Placeholder 2">
            <a:extLst>
              <a:ext uri="{FF2B5EF4-FFF2-40B4-BE49-F238E27FC236}">
                <a16:creationId xmlns:a16="http://schemas.microsoft.com/office/drawing/2014/main" id="{F952F1B2-88B1-4D9A-809C-31E8ACC225A7}"/>
              </a:ext>
            </a:extLst>
          </p:cNvPr>
          <p:cNvSpPr>
            <a:spLocks noGrp="1"/>
          </p:cNvSpPr>
          <p:nvPr>
            <p:ph type="body" sz="quarter" idx="10"/>
          </p:nvPr>
        </p:nvSpPr>
        <p:spPr>
          <a:xfrm>
            <a:off x="274638" y="1212852"/>
            <a:ext cx="11888787" cy="5119019"/>
          </a:xfrm>
        </p:spPr>
        <p:txBody>
          <a:bodyPr numCol="2"/>
          <a:lstStyle/>
          <a:p>
            <a:r>
              <a:rPr lang="en-US" dirty="0"/>
              <a:t>Routing</a:t>
            </a:r>
          </a:p>
          <a:p>
            <a:r>
              <a:rPr lang="en-US" dirty="0"/>
              <a:t>Authentication</a:t>
            </a:r>
          </a:p>
          <a:p>
            <a:r>
              <a:rPr lang="en-US" dirty="0"/>
              <a:t>Static files</a:t>
            </a:r>
          </a:p>
          <a:p>
            <a:r>
              <a:rPr lang="en-US" dirty="0"/>
              <a:t>Diagnostics</a:t>
            </a:r>
          </a:p>
          <a:p>
            <a:r>
              <a:rPr lang="en-US" dirty="0"/>
              <a:t>Error handling</a:t>
            </a:r>
          </a:p>
          <a:p>
            <a:r>
              <a:rPr lang="en-US" dirty="0"/>
              <a:t>Session</a:t>
            </a:r>
          </a:p>
          <a:p>
            <a:r>
              <a:rPr lang="en-US" dirty="0"/>
              <a:t>CORS</a:t>
            </a:r>
          </a:p>
          <a:p>
            <a:r>
              <a:rPr lang="en-US" dirty="0"/>
              <a:t>Localization</a:t>
            </a:r>
          </a:p>
          <a:p>
            <a:r>
              <a:rPr lang="en-US" dirty="0"/>
              <a:t>Response compression</a:t>
            </a:r>
          </a:p>
          <a:p>
            <a:r>
              <a:rPr lang="en-US" dirty="0"/>
              <a:t>Response caching</a:t>
            </a:r>
          </a:p>
          <a:p>
            <a:r>
              <a:rPr lang="en-US" dirty="0"/>
              <a:t>Forwarded headers</a:t>
            </a:r>
          </a:p>
          <a:p>
            <a:r>
              <a:rPr lang="en-US" dirty="0"/>
              <a:t>HTTP method overrides</a:t>
            </a:r>
          </a:p>
          <a:p>
            <a:r>
              <a:rPr lang="en-US" dirty="0" err="1"/>
              <a:t>WebSockets</a:t>
            </a:r>
            <a:endParaRPr lang="en-US" dirty="0"/>
          </a:p>
          <a:p>
            <a:r>
              <a:rPr lang="en-US" dirty="0"/>
              <a:t>URL rewrite</a:t>
            </a:r>
          </a:p>
          <a:p>
            <a:r>
              <a:rPr lang="en-US" i="1" dirty="0"/>
              <a:t>More to come!</a:t>
            </a:r>
          </a:p>
          <a:p>
            <a:endParaRPr lang="en-US" dirty="0"/>
          </a:p>
        </p:txBody>
      </p:sp>
    </p:spTree>
    <p:extLst>
      <p:ext uri="{BB962C8B-B14F-4D97-AF65-F5344CB8AC3E}">
        <p14:creationId xmlns:p14="http://schemas.microsoft.com/office/powerpoint/2010/main" val="18963915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1181862"/>
          </a:xfrm>
        </p:spPr>
        <p:txBody>
          <a:bodyPr/>
          <a:lstStyle/>
          <a:p>
            <a:r>
              <a:rPr lang="en-US" dirty="0"/>
              <a:t>Middleware</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4459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D7D1-AAE6-4079-86FA-A21CD2DDF41E}"/>
              </a:ext>
            </a:extLst>
          </p:cNvPr>
          <p:cNvSpPr>
            <a:spLocks noGrp="1"/>
          </p:cNvSpPr>
          <p:nvPr>
            <p:ph type="title"/>
          </p:nvPr>
        </p:nvSpPr>
        <p:spPr/>
        <p:txBody>
          <a:bodyPr/>
          <a:lstStyle/>
          <a:p>
            <a:r>
              <a:rPr lang="en-US" dirty="0"/>
              <a:t>Dependency injection (DI)</a:t>
            </a:r>
          </a:p>
        </p:txBody>
      </p:sp>
      <p:sp>
        <p:nvSpPr>
          <p:cNvPr id="3" name="Text Placeholder 2">
            <a:extLst>
              <a:ext uri="{FF2B5EF4-FFF2-40B4-BE49-F238E27FC236}">
                <a16:creationId xmlns:a16="http://schemas.microsoft.com/office/drawing/2014/main" id="{FAACB1B4-F2A5-4C27-98EC-F983A49FE39E}"/>
              </a:ext>
            </a:extLst>
          </p:cNvPr>
          <p:cNvSpPr>
            <a:spLocks noGrp="1"/>
          </p:cNvSpPr>
          <p:nvPr>
            <p:ph type="body" sz="quarter" idx="10"/>
          </p:nvPr>
        </p:nvSpPr>
        <p:spPr>
          <a:xfrm>
            <a:off x="274638" y="1212850"/>
            <a:ext cx="11888787" cy="5301899"/>
          </a:xfrm>
        </p:spPr>
        <p:txBody>
          <a:bodyPr>
            <a:normAutofit lnSpcReduction="10000"/>
          </a:bodyPr>
          <a:lstStyle/>
          <a:p>
            <a:r>
              <a:rPr lang="en-US" dirty="0"/>
              <a:t>Services add in </a:t>
            </a:r>
            <a:r>
              <a:rPr lang="en-US" sz="2400" dirty="0">
                <a:latin typeface="Consolas" panose="020B0609020204030204" pitchFamily="49" charset="0"/>
              </a:rPr>
              <a:t>ConfigureServices</a:t>
            </a:r>
            <a:r>
              <a:rPr lang="en-US" dirty="0"/>
              <a:t> are available through DI</a:t>
            </a:r>
          </a:p>
          <a:p>
            <a:pPr lvl="1"/>
            <a:r>
              <a:rPr lang="en-US" dirty="0"/>
              <a:t>Inject services in middleware, controllers, page models, filters, views, razor pages, other services</a:t>
            </a:r>
          </a:p>
          <a:p>
            <a:pPr lvl="1"/>
            <a:endParaRPr lang="en-US" dirty="0"/>
          </a:p>
          <a:p>
            <a:r>
              <a:rPr lang="en-US" dirty="0"/>
              <a:t>Service lifetimes</a:t>
            </a:r>
          </a:p>
          <a:p>
            <a:pPr lvl="1"/>
            <a:r>
              <a:rPr lang="en-US" dirty="0"/>
              <a:t>Singleton: There can be only one</a:t>
            </a:r>
          </a:p>
          <a:p>
            <a:pPr lvl="1"/>
            <a:r>
              <a:rPr lang="en-US" dirty="0"/>
              <a:t>Scoped: One per request</a:t>
            </a:r>
          </a:p>
          <a:p>
            <a:pPr lvl="1"/>
            <a:r>
              <a:rPr lang="en-US" dirty="0"/>
              <a:t>Transient: A new one every time</a:t>
            </a:r>
          </a:p>
          <a:p>
            <a:pPr lvl="1"/>
            <a:endParaRPr lang="en-US" dirty="0"/>
          </a:p>
          <a:p>
            <a:r>
              <a:rPr lang="en-US" dirty="0"/>
              <a:t>Simple built-in </a:t>
            </a:r>
            <a:r>
              <a:rPr lang="en-US" dirty="0" err="1"/>
              <a:t>IoC</a:t>
            </a:r>
            <a:r>
              <a:rPr lang="en-US" dirty="0"/>
              <a:t> container supports only </a:t>
            </a:r>
            <a:r>
              <a:rPr lang="en-US" dirty="0" err="1"/>
              <a:t>ctor</a:t>
            </a:r>
            <a:r>
              <a:rPr lang="en-US" dirty="0"/>
              <a:t> injection</a:t>
            </a:r>
          </a:p>
          <a:p>
            <a:pPr lvl="1"/>
            <a:r>
              <a:rPr lang="en-US" dirty="0"/>
              <a:t>Replace built-in </a:t>
            </a:r>
            <a:r>
              <a:rPr lang="en-US" dirty="0" err="1"/>
              <a:t>IoC</a:t>
            </a:r>
            <a:r>
              <a:rPr lang="en-US" dirty="0"/>
              <a:t> container with your preferred container</a:t>
            </a:r>
          </a:p>
        </p:txBody>
      </p:sp>
    </p:spTree>
    <p:extLst>
      <p:ext uri="{BB962C8B-B14F-4D97-AF65-F5344CB8AC3E}">
        <p14:creationId xmlns:p14="http://schemas.microsoft.com/office/powerpoint/2010/main" val="42369800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810F-E589-4329-A222-26A07C8063CA}"/>
              </a:ext>
            </a:extLst>
          </p:cNvPr>
          <p:cNvSpPr>
            <a:spLocks noGrp="1"/>
          </p:cNvSpPr>
          <p:nvPr>
            <p:ph type="title"/>
          </p:nvPr>
        </p:nvSpPr>
        <p:spPr/>
        <p:txBody>
          <a:bodyPr/>
          <a:lstStyle/>
          <a:p>
            <a:r>
              <a:rPr lang="en-US" dirty="0"/>
              <a:t>Building your host</a:t>
            </a:r>
          </a:p>
        </p:txBody>
      </p:sp>
      <p:sp>
        <p:nvSpPr>
          <p:cNvPr id="3" name="Text Placeholder 2">
            <a:extLst>
              <a:ext uri="{FF2B5EF4-FFF2-40B4-BE49-F238E27FC236}">
                <a16:creationId xmlns:a16="http://schemas.microsoft.com/office/drawing/2014/main" id="{694DCFF5-00FB-4C00-A90B-A997A4A157F2}"/>
              </a:ext>
            </a:extLst>
          </p:cNvPr>
          <p:cNvSpPr>
            <a:spLocks noGrp="1"/>
          </p:cNvSpPr>
          <p:nvPr>
            <p:ph type="body" sz="quarter" idx="10"/>
          </p:nvPr>
        </p:nvSpPr>
        <p:spPr>
          <a:xfrm>
            <a:off x="274638" y="1212850"/>
            <a:ext cx="12161837" cy="5393338"/>
          </a:xfrm>
        </p:spPr>
        <p:txBody>
          <a:bodyPr>
            <a:normAutofit fontScale="92500" lnSpcReduction="10000"/>
          </a:bodyPr>
          <a:lstStyle/>
          <a:p>
            <a:r>
              <a:rPr lang="en-US" dirty="0"/>
              <a:t>Build your host using a </a:t>
            </a:r>
            <a:r>
              <a:rPr lang="en-US" sz="3200" dirty="0" err="1">
                <a:latin typeface="Consolas" panose="020B0609020204030204" pitchFamily="49" charset="0"/>
              </a:rPr>
              <a:t>WebHostBuilder</a:t>
            </a:r>
            <a:endParaRPr lang="en-US" sz="2400" dirty="0">
              <a:latin typeface="Consolas" panose="020B0609020204030204" pitchFamily="49" charset="0"/>
            </a:endParaRPr>
          </a:p>
          <a:p>
            <a:r>
              <a:rPr lang="en-US" dirty="0"/>
              <a:t>Important host properties and services:</a:t>
            </a:r>
          </a:p>
          <a:p>
            <a:pPr lvl="1"/>
            <a:r>
              <a:rPr lang="en-US" dirty="0">
                <a:solidFill>
                  <a:schemeClr val="accent2"/>
                </a:solidFill>
              </a:rPr>
              <a:t>Server</a:t>
            </a:r>
            <a:r>
              <a:rPr lang="en-US" dirty="0"/>
              <a:t>: Which server to use to listen for requests (Kestrel, HTTP.SYS)</a:t>
            </a:r>
          </a:p>
          <a:p>
            <a:pPr lvl="1"/>
            <a:r>
              <a:rPr lang="en-US" dirty="0">
                <a:solidFill>
                  <a:schemeClr val="accent2"/>
                </a:solidFill>
              </a:rPr>
              <a:t>Server URLs</a:t>
            </a:r>
            <a:r>
              <a:rPr lang="en-US" dirty="0"/>
              <a:t>: Addresses to listen on</a:t>
            </a:r>
          </a:p>
          <a:p>
            <a:pPr lvl="1"/>
            <a:r>
              <a:rPr lang="en-US" dirty="0">
                <a:solidFill>
                  <a:schemeClr val="accent2"/>
                </a:solidFill>
              </a:rPr>
              <a:t>Environment</a:t>
            </a:r>
            <a:r>
              <a:rPr lang="en-US" dirty="0"/>
              <a:t>: Name of current environment (ex Development vs Production)</a:t>
            </a:r>
          </a:p>
          <a:p>
            <a:pPr lvl="1"/>
            <a:r>
              <a:rPr lang="en-US" dirty="0">
                <a:solidFill>
                  <a:schemeClr val="accent2"/>
                </a:solidFill>
              </a:rPr>
              <a:t>Content root</a:t>
            </a:r>
            <a:r>
              <a:rPr lang="en-US" dirty="0"/>
              <a:t>: Location of your app content</a:t>
            </a:r>
          </a:p>
          <a:p>
            <a:pPr lvl="1"/>
            <a:r>
              <a:rPr lang="en-US" dirty="0">
                <a:solidFill>
                  <a:schemeClr val="accent2"/>
                </a:solidFill>
              </a:rPr>
              <a:t>Web root</a:t>
            </a:r>
            <a:r>
              <a:rPr lang="en-US" dirty="0"/>
              <a:t>: Location of your static assets that should be </a:t>
            </a:r>
            <a:r>
              <a:rPr lang="en-US" dirty="0" err="1"/>
              <a:t>requestable</a:t>
            </a:r>
            <a:endParaRPr lang="en-US" dirty="0"/>
          </a:p>
          <a:p>
            <a:pPr lvl="1"/>
            <a:r>
              <a:rPr lang="en-US" dirty="0">
                <a:solidFill>
                  <a:schemeClr val="accent2"/>
                </a:solidFill>
              </a:rPr>
              <a:t>Configuration</a:t>
            </a:r>
            <a:r>
              <a:rPr lang="en-US" dirty="0"/>
              <a:t>: Setup available config data </a:t>
            </a:r>
          </a:p>
          <a:p>
            <a:pPr lvl="1"/>
            <a:r>
              <a:rPr lang="en-US" dirty="0">
                <a:solidFill>
                  <a:schemeClr val="accent2"/>
                </a:solidFill>
              </a:rPr>
              <a:t>Logging</a:t>
            </a:r>
            <a:r>
              <a:rPr lang="en-US" dirty="0"/>
              <a:t>: Setup logging providers</a:t>
            </a:r>
          </a:p>
          <a:p>
            <a:pPr lvl="1"/>
            <a:r>
              <a:rPr lang="en-US" dirty="0">
                <a:solidFill>
                  <a:schemeClr val="accent2"/>
                </a:solidFill>
              </a:rPr>
              <a:t>Startup</a:t>
            </a:r>
            <a:r>
              <a:rPr lang="en-US" dirty="0"/>
              <a:t>: Define your app</a:t>
            </a:r>
          </a:p>
          <a:p>
            <a:r>
              <a:rPr lang="en-US" dirty="0"/>
              <a:t>Use </a:t>
            </a:r>
            <a:r>
              <a:rPr lang="en-US" sz="3200" dirty="0" err="1">
                <a:latin typeface="Consolas" panose="020B0609020204030204" pitchFamily="49" charset="0"/>
              </a:rPr>
              <a:t>WebHost.CreateDefaultBuilder</a:t>
            </a:r>
            <a:r>
              <a:rPr lang="en-US" sz="3200" dirty="0">
                <a:latin typeface="Consolas" panose="020B0609020204030204" pitchFamily="49" charset="0"/>
              </a:rPr>
              <a:t>()</a:t>
            </a:r>
            <a:r>
              <a:rPr lang="en-US" dirty="0"/>
              <a:t> to get started fast</a:t>
            </a:r>
            <a:endParaRPr lang="en-US" sz="3200" dirty="0">
              <a:latin typeface="Consolas" panose="020B0609020204030204" pitchFamily="49" charset="0"/>
            </a:endParaRPr>
          </a:p>
          <a:p>
            <a:r>
              <a:rPr lang="en-US" dirty="0"/>
              <a:t>Run the host! (ctrl-c to stop it)</a:t>
            </a:r>
          </a:p>
        </p:txBody>
      </p:sp>
    </p:spTree>
    <p:extLst>
      <p:ext uri="{BB962C8B-B14F-4D97-AF65-F5344CB8AC3E}">
        <p14:creationId xmlns:p14="http://schemas.microsoft.com/office/powerpoint/2010/main" val="2036290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984639" y="2582862"/>
            <a:ext cx="10469563" cy="1846659"/>
          </a:xfrm>
        </p:spPr>
        <p:txBody>
          <a:bodyPr/>
          <a:lstStyle/>
          <a:p>
            <a:pPr marL="0" indent="0" algn="ctr">
              <a:buNone/>
            </a:pPr>
            <a:r>
              <a:rPr lang="en-US" dirty="0"/>
              <a:t>A new </a:t>
            </a:r>
            <a:r>
              <a:rPr lang="en-US" b="1" dirty="0"/>
              <a:t>open-source</a:t>
            </a:r>
            <a:r>
              <a:rPr lang="en-US" dirty="0"/>
              <a:t> and </a:t>
            </a:r>
            <a:r>
              <a:rPr lang="en-US" b="1" dirty="0"/>
              <a:t>cross-platform</a:t>
            </a:r>
            <a:r>
              <a:rPr lang="en-US" dirty="0"/>
              <a:t> framework for building </a:t>
            </a:r>
            <a:r>
              <a:rPr lang="en-US" b="1" dirty="0"/>
              <a:t>modern cloud-based Web applications </a:t>
            </a:r>
            <a:r>
              <a:rPr lang="en-US" dirty="0"/>
              <a:t>using </a:t>
            </a:r>
            <a:r>
              <a:rPr lang="en-US" b="1" dirty="0"/>
              <a:t>.NET</a:t>
            </a:r>
          </a:p>
        </p:txBody>
      </p:sp>
    </p:spTree>
    <p:extLst>
      <p:ext uri="{BB962C8B-B14F-4D97-AF65-F5344CB8AC3E}">
        <p14:creationId xmlns:p14="http://schemas.microsoft.com/office/powerpoint/2010/main" val="645463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914D-0CCA-4D3E-8536-D8FD8F0CC5B9}"/>
              </a:ext>
            </a:extLst>
          </p:cNvPr>
          <p:cNvSpPr>
            <a:spLocks noGrp="1"/>
          </p:cNvSpPr>
          <p:nvPr>
            <p:ph type="title"/>
          </p:nvPr>
        </p:nvSpPr>
        <p:spPr/>
        <p:txBody>
          <a:bodyPr/>
          <a:lstStyle/>
          <a:p>
            <a:r>
              <a:rPr lang="en-US" dirty="0"/>
              <a:t>Host provided services</a:t>
            </a:r>
          </a:p>
        </p:txBody>
      </p:sp>
      <p:sp>
        <p:nvSpPr>
          <p:cNvPr id="3" name="Text Placeholder 2">
            <a:extLst>
              <a:ext uri="{FF2B5EF4-FFF2-40B4-BE49-F238E27FC236}">
                <a16:creationId xmlns:a16="http://schemas.microsoft.com/office/drawing/2014/main" id="{B4AEF5EF-8567-402F-A704-35DC80922E30}"/>
              </a:ext>
            </a:extLst>
          </p:cNvPr>
          <p:cNvSpPr>
            <a:spLocks noGrp="1"/>
          </p:cNvSpPr>
          <p:nvPr>
            <p:ph type="body" sz="quarter" idx="10"/>
          </p:nvPr>
        </p:nvSpPr>
        <p:spPr>
          <a:xfrm>
            <a:off x="274638" y="1212850"/>
            <a:ext cx="11888787" cy="2443746"/>
          </a:xfrm>
        </p:spPr>
        <p:txBody>
          <a:bodyPr/>
          <a:lstStyle/>
          <a:p>
            <a:r>
              <a:rPr lang="en-US" sz="3200" dirty="0" err="1">
                <a:latin typeface="Consolas" panose="020B0609020204030204" pitchFamily="49" charset="0"/>
              </a:rPr>
              <a:t>IHostingEnvironment</a:t>
            </a:r>
            <a:r>
              <a:rPr lang="en-US" dirty="0"/>
              <a:t>: Access host properties</a:t>
            </a:r>
            <a:endParaRPr lang="en-US" sz="3200" dirty="0">
              <a:latin typeface="Consolas" panose="020B0609020204030204" pitchFamily="49" charset="0"/>
            </a:endParaRPr>
          </a:p>
          <a:p>
            <a:r>
              <a:rPr lang="en-US" sz="3200" dirty="0" err="1">
                <a:latin typeface="Consolas" panose="020B0609020204030204" pitchFamily="49" charset="0"/>
              </a:rPr>
              <a:t>ILogger</a:t>
            </a:r>
            <a:r>
              <a:rPr lang="en-US" sz="3200" dirty="0">
                <a:latin typeface="Consolas" panose="020B0609020204030204" pitchFamily="49" charset="0"/>
              </a:rPr>
              <a:t>&lt;T&gt;</a:t>
            </a:r>
            <a:r>
              <a:rPr lang="en-US" dirty="0"/>
              <a:t>: Logger for the current type</a:t>
            </a:r>
          </a:p>
          <a:p>
            <a:r>
              <a:rPr lang="en-US" sz="3200" dirty="0" err="1">
                <a:latin typeface="Consolas" panose="020B0609020204030204" pitchFamily="49" charset="0"/>
              </a:rPr>
              <a:t>IConfiguration</a:t>
            </a:r>
            <a:r>
              <a:rPr lang="en-US" dirty="0"/>
              <a:t>: Configuration data</a:t>
            </a:r>
          </a:p>
          <a:p>
            <a:endParaRPr lang="en-US" sz="3200" dirty="0">
              <a:latin typeface="Consolas" panose="020B0609020204030204" pitchFamily="49" charset="0"/>
            </a:endParaRPr>
          </a:p>
        </p:txBody>
      </p:sp>
    </p:spTree>
    <p:extLst>
      <p:ext uri="{BB962C8B-B14F-4D97-AF65-F5344CB8AC3E}">
        <p14:creationId xmlns:p14="http://schemas.microsoft.com/office/powerpoint/2010/main" val="2409963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production</a:t>
            </a:r>
          </a:p>
        </p:txBody>
      </p:sp>
      <p:sp>
        <p:nvSpPr>
          <p:cNvPr id="3" name="Text Placeholder 2"/>
          <p:cNvSpPr>
            <a:spLocks noGrp="1"/>
          </p:cNvSpPr>
          <p:nvPr>
            <p:ph type="body" sz="quarter" idx="10"/>
          </p:nvPr>
        </p:nvSpPr>
        <p:spPr>
          <a:xfrm>
            <a:off x="274638" y="1212850"/>
            <a:ext cx="11887200" cy="2985433"/>
          </a:xfrm>
        </p:spPr>
        <p:txBody>
          <a:bodyPr/>
          <a:lstStyle/>
          <a:p>
            <a:r>
              <a:rPr lang="en-US" dirty="0"/>
              <a:t>Built-in web servers – kestrel, HTTP.SYS</a:t>
            </a:r>
          </a:p>
          <a:p>
            <a:r>
              <a:rPr lang="en-US" dirty="0"/>
              <a:t>Use a reverse proxy for process management</a:t>
            </a:r>
          </a:p>
          <a:p>
            <a:pPr lvl="1"/>
            <a:r>
              <a:rPr lang="en-US" dirty="0"/>
              <a:t>IIS, Nginx, Apache, </a:t>
            </a:r>
            <a:r>
              <a:rPr lang="en-US" dirty="0" err="1"/>
              <a:t>HAProxy</a:t>
            </a:r>
            <a:r>
              <a:rPr lang="en-US" dirty="0"/>
              <a:t>, </a:t>
            </a:r>
            <a:r>
              <a:rPr lang="en-US" dirty="0" err="1"/>
              <a:t>etc</a:t>
            </a:r>
            <a:endParaRPr lang="en-US" dirty="0"/>
          </a:p>
          <a:p>
            <a:endParaRPr lang="en-US" dirty="0"/>
          </a:p>
          <a:p>
            <a:endParaRPr lang="en-US" dirty="0"/>
          </a:p>
        </p:txBody>
      </p:sp>
      <p:sp>
        <p:nvSpPr>
          <p:cNvPr id="4" name="Cloud 3"/>
          <p:cNvSpPr/>
          <p:nvPr/>
        </p:nvSpPr>
        <p:spPr bwMode="auto">
          <a:xfrm>
            <a:off x="1417637" y="3961319"/>
            <a:ext cx="2667000" cy="1676400"/>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7" name="Oval 6"/>
          <p:cNvSpPr/>
          <p:nvPr/>
        </p:nvSpPr>
        <p:spPr bwMode="auto">
          <a:xfrm>
            <a:off x="7752053" y="3199408"/>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6" name="Rectangle 15"/>
          <p:cNvSpPr/>
          <p:nvPr/>
        </p:nvSpPr>
        <p:spPr bwMode="auto">
          <a:xfrm>
            <a:off x="5536323" y="3116262"/>
            <a:ext cx="1371600" cy="3352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Proxy</a:t>
            </a:r>
          </a:p>
        </p:txBody>
      </p:sp>
      <p:sp>
        <p:nvSpPr>
          <p:cNvPr id="18" name="Oval 17"/>
          <p:cNvSpPr/>
          <p:nvPr/>
        </p:nvSpPr>
        <p:spPr bwMode="auto">
          <a:xfrm>
            <a:off x="9193923" y="4205967"/>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9" name="Right Arrow 18"/>
          <p:cNvSpPr/>
          <p:nvPr/>
        </p:nvSpPr>
        <p:spPr bwMode="auto">
          <a:xfrm>
            <a:off x="4383506" y="3504375"/>
            <a:ext cx="838200" cy="2590288"/>
          </a:xfrm>
          <a:prstGeom prst="rightArrow">
            <a:avLst>
              <a:gd name="adj1" fmla="val 73692"/>
              <a:gd name="adj2" fmla="val 41388"/>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Left-Right Arrow 20"/>
          <p:cNvSpPr/>
          <p:nvPr/>
        </p:nvSpPr>
        <p:spPr bwMode="auto">
          <a:xfrm>
            <a:off x="6984123" y="3725862"/>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Left-Right Arrow 21"/>
          <p:cNvSpPr/>
          <p:nvPr/>
        </p:nvSpPr>
        <p:spPr bwMode="auto">
          <a:xfrm>
            <a:off x="7038133" y="4731029"/>
            <a:ext cx="2031380" cy="237744"/>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7752053" y="5183479"/>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25" name="Left-Right Arrow 24"/>
          <p:cNvSpPr/>
          <p:nvPr/>
        </p:nvSpPr>
        <p:spPr bwMode="auto">
          <a:xfrm>
            <a:off x="6984123" y="5709933"/>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59846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9D95-E7A1-4EDB-B2D8-7701C89C8440}"/>
              </a:ext>
            </a:extLst>
          </p:cNvPr>
          <p:cNvSpPr>
            <a:spLocks noGrp="1"/>
          </p:cNvSpPr>
          <p:nvPr>
            <p:ph type="title"/>
          </p:nvPr>
        </p:nvSpPr>
        <p:spPr>
          <a:xfrm>
            <a:off x="274638" y="2125677"/>
            <a:ext cx="10056812" cy="2179058"/>
          </a:xfrm>
        </p:spPr>
        <p:txBody>
          <a:bodyPr/>
          <a:lstStyle/>
          <a:p>
            <a:r>
              <a:rPr lang="en-US" dirty="0"/>
              <a:t>Configuration, Logging, Environments</a:t>
            </a:r>
          </a:p>
        </p:txBody>
      </p:sp>
      <p:sp>
        <p:nvSpPr>
          <p:cNvPr id="3" name="Text Placeholder 2">
            <a:extLst>
              <a:ext uri="{FF2B5EF4-FFF2-40B4-BE49-F238E27FC236}">
                <a16:creationId xmlns:a16="http://schemas.microsoft.com/office/drawing/2014/main" id="{70BF760B-108C-4C66-8E55-2DDBF992BC6D}"/>
              </a:ext>
            </a:extLst>
          </p:cNvPr>
          <p:cNvSpPr>
            <a:spLocks noGrp="1"/>
          </p:cNvSpPr>
          <p:nvPr>
            <p:ph type="body" sz="quarter" idx="12"/>
          </p:nvPr>
        </p:nvSpPr>
        <p:spPr>
          <a:xfrm>
            <a:off x="273049" y="4296784"/>
            <a:ext cx="10058401" cy="738664"/>
          </a:xfrm>
        </p:spPr>
        <p:txBody>
          <a:bodyPr/>
          <a:lstStyle/>
          <a:p>
            <a:endParaRPr lang="en-US"/>
          </a:p>
        </p:txBody>
      </p:sp>
    </p:spTree>
    <p:extLst>
      <p:ext uri="{BB962C8B-B14F-4D97-AF65-F5344CB8AC3E}">
        <p14:creationId xmlns:p14="http://schemas.microsoft.com/office/powerpoint/2010/main" val="203659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B6C7-693B-4800-AFEF-03D011A06998}"/>
              </a:ext>
            </a:extLst>
          </p:cNvPr>
          <p:cNvSpPr>
            <a:spLocks noGrp="1"/>
          </p:cNvSpPr>
          <p:nvPr>
            <p:ph type="title"/>
          </p:nvPr>
        </p:nvSpPr>
        <p:spPr/>
        <p:txBody>
          <a:bodyPr/>
          <a:lstStyle/>
          <a:p>
            <a:r>
              <a:rPr lang="en-US" dirty="0"/>
              <a:t>Why ASP.NET Core?</a:t>
            </a:r>
          </a:p>
        </p:txBody>
      </p:sp>
      <p:sp>
        <p:nvSpPr>
          <p:cNvPr id="4" name="Text Placeholder 3">
            <a:extLst>
              <a:ext uri="{FF2B5EF4-FFF2-40B4-BE49-F238E27FC236}">
                <a16:creationId xmlns:a16="http://schemas.microsoft.com/office/drawing/2014/main" id="{4EE22A71-215B-4844-95A1-F284639F6F86}"/>
              </a:ext>
            </a:extLst>
          </p:cNvPr>
          <p:cNvSpPr>
            <a:spLocks noGrp="1"/>
          </p:cNvSpPr>
          <p:nvPr>
            <p:ph type="body" sz="quarter" idx="10"/>
          </p:nvPr>
        </p:nvSpPr>
        <p:spPr>
          <a:xfrm>
            <a:off x="274638" y="1212850"/>
            <a:ext cx="11888787" cy="4339650"/>
          </a:xfrm>
        </p:spPr>
        <p:txBody>
          <a:bodyPr/>
          <a:lstStyle/>
          <a:p>
            <a:r>
              <a:rPr lang="en-US" dirty="0"/>
              <a:t>Unified web stack for web UI and web APIs</a:t>
            </a:r>
          </a:p>
          <a:p>
            <a:r>
              <a:rPr lang="en-US" dirty="0"/>
              <a:t>Totally modular</a:t>
            </a:r>
          </a:p>
          <a:p>
            <a:r>
              <a:rPr lang="en-US" dirty="0"/>
              <a:t>Microservices &amp; containers</a:t>
            </a:r>
          </a:p>
          <a:p>
            <a:r>
              <a:rPr lang="en-US" dirty="0"/>
              <a:t>Cloud ready</a:t>
            </a:r>
          </a:p>
          <a:p>
            <a:r>
              <a:rPr lang="en-US" dirty="0"/>
              <a:t>Choose your host</a:t>
            </a:r>
          </a:p>
          <a:p>
            <a:r>
              <a:rPr lang="en-US" i="1" dirty="0"/>
              <a:t>Fast</a:t>
            </a:r>
          </a:p>
          <a:p>
            <a:endParaRPr lang="en-US" dirty="0"/>
          </a:p>
        </p:txBody>
      </p:sp>
    </p:spTree>
    <p:extLst>
      <p:ext uri="{BB962C8B-B14F-4D97-AF65-F5344CB8AC3E}">
        <p14:creationId xmlns:p14="http://schemas.microsoft.com/office/powerpoint/2010/main" val="2387510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287601"/>
          </a:xfrm>
        </p:spPr>
        <p:txBody>
          <a:bodyPr/>
          <a:lstStyle/>
          <a:p>
            <a:r>
              <a:rPr lang="en-US" dirty="0"/>
              <a:t>Hosting</a:t>
            </a:r>
          </a:p>
          <a:p>
            <a:pPr lvl="1"/>
            <a:r>
              <a:rPr lang="en-US" dirty="0"/>
              <a:t>Kestrel, Startup</a:t>
            </a:r>
          </a:p>
          <a:p>
            <a:r>
              <a:rPr lang="en-US" dirty="0"/>
              <a:t>Middleware </a:t>
            </a:r>
          </a:p>
          <a:p>
            <a:pPr lvl="1"/>
            <a:r>
              <a:rPr lang="en-US" dirty="0"/>
              <a:t>Built-in and custom</a:t>
            </a:r>
          </a:p>
          <a:p>
            <a:r>
              <a:rPr lang="en-US" dirty="0"/>
              <a:t>Dependency Injection</a:t>
            </a:r>
          </a:p>
          <a:p>
            <a:r>
              <a:rPr lang="en-US" dirty="0"/>
              <a:t>Configuration</a:t>
            </a:r>
          </a:p>
          <a:p>
            <a:r>
              <a:rPr lang="en-US" dirty="0"/>
              <a:t>Logging</a:t>
            </a:r>
          </a:p>
          <a:p>
            <a:r>
              <a:rPr lang="en-US" dirty="0"/>
              <a:t>Application frameworks</a:t>
            </a:r>
          </a:p>
          <a:p>
            <a:pPr lvl="1"/>
            <a:r>
              <a:rPr lang="en-US" dirty="0"/>
              <a:t>MVC, Razor Pages, Identity, SignalR (alpha release)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761348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881682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36029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a:t>
            </a:r>
            <a:r>
              <a:rPr kumimoji="0" lang="en-US" sz="2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Segoe UI Semilight"/>
                <a:ea typeface="+mn-ea"/>
                <a:cs typeface="+mn-cs"/>
              </a:rPr>
              <a:t>vNext</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403035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terms/"/>
    <ds:schemaRef ds:uri="http://schemas.openxmlformats.org/package/2006/metadata/core-properties"/>
    <ds:schemaRef ds:uri="http://purl.org/dc/dcmitype/"/>
    <ds:schemaRef ds:uri="http://schemas.microsoft.com/office/2006/documentManagement/types"/>
    <ds:schemaRef ds:uri="29eeffc7-3a1a-4f16-995c-1b7b58342919"/>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28546</TotalTime>
  <Words>1275</Words>
  <Application>Microsoft Office PowerPoint</Application>
  <PresentationFormat>Custom</PresentationFormat>
  <Paragraphs>229</Paragraphs>
  <Slides>22</Slides>
  <Notes>22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vt:lpstr>
      <vt:lpstr>Why ASP.NET Core?</vt:lpstr>
      <vt:lpstr>ASP.NET Core in a Nutshell</vt:lpstr>
      <vt:lpstr>ASP.NET Core features</vt:lpstr>
      <vt:lpstr>PowerPoint Presentation</vt:lpstr>
      <vt:lpstr>Previous ASP.NET frameworks - similar, but different</vt:lpstr>
      <vt:lpstr>ASP.NET = A unified web stack </vt:lpstr>
      <vt:lpstr>ASP.NET = A unified web stack </vt:lpstr>
      <vt:lpstr>Getting Started with ASP.NET Core</vt:lpstr>
      <vt:lpstr>Your first ASP.NET Core app</vt:lpstr>
      <vt:lpstr>Your first ASP.NET Core app</vt:lpstr>
      <vt:lpstr>Your first ASP.NET Core app</vt:lpstr>
      <vt:lpstr>ASP.NET Core Middleware</vt:lpstr>
      <vt:lpstr>ASP.NET Core middleware</vt:lpstr>
      <vt:lpstr>Built-in middleware</vt:lpstr>
      <vt:lpstr>Middleware</vt:lpstr>
      <vt:lpstr>Dependency injection (DI)</vt:lpstr>
      <vt:lpstr>Building your host</vt:lpstr>
      <vt:lpstr>Host provided services</vt:lpstr>
      <vt:lpstr>Hosting in production</vt:lpstr>
      <vt:lpstr>Configuration, Logging, Environments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661</cp:revision>
  <dcterms:created xsi:type="dcterms:W3CDTF">2014-06-10T19:28:25Z</dcterms:created>
  <dcterms:modified xsi:type="dcterms:W3CDTF">2017-10-08T22:57:06Z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