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7" r:id="rId2"/>
    <p:sldId id="278" r:id="rId3"/>
    <p:sldId id="280" r:id="rId4"/>
    <p:sldId id="279" r:id="rId5"/>
    <p:sldId id="272" r:id="rId6"/>
    <p:sldId id="283" r:id="rId7"/>
    <p:sldId id="286" r:id="rId8"/>
    <p:sldId id="287" r:id="rId9"/>
    <p:sldId id="270" r:id="rId10"/>
    <p:sldId id="285" r:id="rId11"/>
    <p:sldId id="284" r:id="rId12"/>
    <p:sldId id="292" r:id="rId13"/>
    <p:sldId id="271" r:id="rId14"/>
    <p:sldId id="281" r:id="rId15"/>
    <p:sldId id="282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80370" autoAdjust="0"/>
  </p:normalViewPr>
  <p:slideViewPr>
    <p:cSldViewPr snapToGrid="0">
      <p:cViewPr varScale="1">
        <p:scale>
          <a:sx n="93" d="100"/>
          <a:sy n="93" d="100"/>
        </p:scale>
        <p:origin x="118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E426D-858E-4BD2-A12E-66A04F727D5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A6BA3-46F0-4608-9E54-D90A1ED0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Benefits and considerations of using cloud services </a:t>
            </a:r>
          </a:p>
          <a:p>
            <a:pPr lvl="1"/>
            <a:r>
              <a:rPr lang="en-GB" dirty="0"/>
              <a:t>High Availability, Scalability, Elasticity, Agility, Fault Tolerance, and Disaster Recovery</a:t>
            </a:r>
          </a:p>
          <a:p>
            <a:pPr lvl="1"/>
            <a:r>
              <a:rPr lang="en-GB" dirty="0"/>
              <a:t>Principles of economies of scale</a:t>
            </a:r>
          </a:p>
          <a:p>
            <a:pPr lvl="1"/>
            <a:r>
              <a:rPr lang="en-GB" dirty="0"/>
              <a:t>Capital Expenditure (</a:t>
            </a:r>
            <a:r>
              <a:rPr lang="en-GB" dirty="0" err="1"/>
              <a:t>CapEx</a:t>
            </a:r>
            <a:r>
              <a:rPr lang="en-GB" dirty="0"/>
              <a:t>) and Operational Expenditure (</a:t>
            </a:r>
            <a:r>
              <a:rPr lang="en-GB" dirty="0" err="1"/>
              <a:t>OpEx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Consumption-based model</a:t>
            </a:r>
          </a:p>
          <a:p>
            <a:r>
              <a:rPr lang="en-US" dirty="0"/>
              <a:t>Differences between Public, Private and Hybrid cloud models </a:t>
            </a:r>
          </a:p>
          <a:p>
            <a:pPr lvl="1"/>
            <a:r>
              <a:rPr lang="en-US" dirty="0"/>
              <a:t>Public cloud</a:t>
            </a:r>
          </a:p>
          <a:p>
            <a:pPr lvl="1"/>
            <a:r>
              <a:rPr lang="en-US" dirty="0"/>
              <a:t>Private cloud</a:t>
            </a:r>
          </a:p>
          <a:p>
            <a:pPr lvl="1"/>
            <a:r>
              <a:rPr lang="en-US" dirty="0"/>
              <a:t>Hybrid cloud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A6BA3-46F0-4608-9E54-D90A1ED011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74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Support options available with Azure </a:t>
            </a:r>
          </a:p>
          <a:p>
            <a:pPr lvl="1"/>
            <a:r>
              <a:rPr lang="en-GB" dirty="0"/>
              <a:t>Support plans that are available such as Dev, Standard, Professional Direct and Premier</a:t>
            </a:r>
          </a:p>
          <a:p>
            <a:pPr lvl="1"/>
            <a:r>
              <a:rPr lang="en-GB" dirty="0"/>
              <a:t>How to open a support ticket</a:t>
            </a:r>
          </a:p>
          <a:p>
            <a:pPr lvl="1"/>
            <a:r>
              <a:rPr lang="en-GB" dirty="0"/>
              <a:t>Available support channels outside of support plan channels</a:t>
            </a:r>
          </a:p>
          <a:p>
            <a:pPr lvl="1"/>
            <a:r>
              <a:rPr lang="en-GB" dirty="0"/>
              <a:t>Knowledge </a:t>
            </a:r>
            <a:r>
              <a:rPr lang="en-GB" dirty="0" err="1"/>
              <a:t>Center</a:t>
            </a:r>
            <a:endParaRPr lang="en-GB" dirty="0"/>
          </a:p>
          <a:p>
            <a:r>
              <a:rPr lang="en-GB" dirty="0"/>
              <a:t>Azure Service Level Agreements (SLAs) </a:t>
            </a:r>
          </a:p>
          <a:p>
            <a:pPr lvl="1"/>
            <a:r>
              <a:rPr lang="en-GB" dirty="0"/>
              <a:t>Service Level Agreement (SLA)</a:t>
            </a:r>
          </a:p>
          <a:p>
            <a:endParaRPr lang="en-ZA" dirty="0"/>
          </a:p>
          <a:p>
            <a:r>
              <a:rPr lang="en-GB" dirty="0"/>
              <a:t>Service lifecycle in Azure </a:t>
            </a:r>
          </a:p>
          <a:p>
            <a:pPr lvl="1"/>
            <a:r>
              <a:rPr lang="en-GB" dirty="0"/>
              <a:t>Public and Private Preview features</a:t>
            </a:r>
          </a:p>
          <a:p>
            <a:pPr lvl="1"/>
            <a:r>
              <a:rPr lang="en-GB" dirty="0"/>
              <a:t>How to access Preview features</a:t>
            </a:r>
          </a:p>
          <a:p>
            <a:pPr lvl="1"/>
            <a:r>
              <a:rPr lang="en-GB" dirty="0"/>
              <a:t>The term General Availability (GA)</a:t>
            </a:r>
          </a:p>
          <a:p>
            <a:pPr lvl="1"/>
            <a:r>
              <a:rPr lang="en-GB" dirty="0"/>
              <a:t>Monitor feature updates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A6BA3-46F0-4608-9E54-D90A1ED011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3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Infrastructure-as-a-Service (IaaS), Platform-as-a-Service (PaaS) and Software-as-a-Service (SaaS) </a:t>
            </a:r>
          </a:p>
          <a:p>
            <a:pPr lvl="1"/>
            <a:r>
              <a:rPr lang="en-GB" dirty="0"/>
              <a:t>Infrastructure-as-a-Service (IaaS)</a:t>
            </a:r>
          </a:p>
          <a:p>
            <a:pPr lvl="1"/>
            <a:r>
              <a:rPr lang="en-GB" dirty="0"/>
              <a:t>Platform-as-a-Service (PaaS)</a:t>
            </a:r>
          </a:p>
          <a:p>
            <a:pPr lvl="1"/>
            <a:r>
              <a:rPr lang="en-GB" dirty="0"/>
              <a:t>Software-as-a-Service (SaaS)</a:t>
            </a:r>
          </a:p>
          <a:p>
            <a:r>
              <a:rPr lang="en-GB" dirty="0"/>
              <a:t>Azure management tools </a:t>
            </a:r>
          </a:p>
          <a:p>
            <a:pPr lvl="1"/>
            <a:r>
              <a:rPr lang="en-GB" dirty="0"/>
              <a:t>Azure tools such as Azure CLI, PowerShell, and the Azure Portal</a:t>
            </a:r>
          </a:p>
          <a:p>
            <a:pPr lvl="1"/>
            <a:r>
              <a:rPr lang="en-GB" dirty="0"/>
              <a:t>Azure Advisor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A6BA3-46F0-4608-9E54-D90A1ED011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Azure architectural components </a:t>
            </a:r>
          </a:p>
          <a:p>
            <a:pPr lvl="1"/>
            <a:r>
              <a:rPr lang="en-US" dirty="0"/>
              <a:t>Regions</a:t>
            </a:r>
          </a:p>
          <a:p>
            <a:pPr lvl="1"/>
            <a:r>
              <a:rPr lang="en-US" dirty="0"/>
              <a:t>Availability Zones</a:t>
            </a:r>
          </a:p>
          <a:p>
            <a:pPr lvl="1"/>
            <a:r>
              <a:rPr lang="en-US" dirty="0"/>
              <a:t>Resource Groups</a:t>
            </a:r>
          </a:p>
          <a:p>
            <a:pPr lvl="1"/>
            <a:r>
              <a:rPr lang="en-US" dirty="0"/>
              <a:t>Azure Resource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A6BA3-46F0-4608-9E54-D90A1ED011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products available in Azure </a:t>
            </a:r>
          </a:p>
          <a:p>
            <a:pPr lvl="1"/>
            <a:r>
              <a:rPr lang="en-US" dirty="0"/>
              <a:t>Compute such as Virtual Machines, Virtual Machine Scale Sets, App Service and Functions</a:t>
            </a:r>
          </a:p>
          <a:p>
            <a:pPr lvl="1"/>
            <a:r>
              <a:rPr lang="en-US" dirty="0"/>
              <a:t>Networking such as Virtual Network, Load Balancer, VPN Gateway, Application Gateway and Content Delivery Network</a:t>
            </a:r>
          </a:p>
          <a:p>
            <a:pPr lvl="1"/>
            <a:r>
              <a:rPr lang="en-US" dirty="0"/>
              <a:t>Storage such as Blob Storage, Disk Storage, File Storage, and Archive Storage</a:t>
            </a:r>
          </a:p>
          <a:p>
            <a:pPr lvl="1"/>
            <a:r>
              <a:rPr lang="en-US" dirty="0"/>
              <a:t>Databases such as </a:t>
            </a:r>
            <a:r>
              <a:rPr lang="en-US" dirty="0" err="1"/>
              <a:t>CosmosDB</a:t>
            </a:r>
            <a:r>
              <a:rPr lang="en-US" dirty="0"/>
              <a:t>, Azure SQL Database, Azure Database Migration service, and Azure SQL Data Warehouse</a:t>
            </a:r>
          </a:p>
          <a:p>
            <a:pPr lvl="1"/>
            <a:r>
              <a:rPr lang="en-US" dirty="0"/>
              <a:t>Azure Marketplace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A6BA3-46F0-4608-9E54-D90A1ED011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3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Solutions available on Azure </a:t>
            </a:r>
          </a:p>
          <a:p>
            <a:pPr lvl="1"/>
            <a:r>
              <a:rPr lang="en-GB" dirty="0"/>
              <a:t>Internet of Things (IoT) and products that are available for IoT on Azure such as IoT Fundamentals, IoT Hub and IoT Central</a:t>
            </a:r>
          </a:p>
          <a:p>
            <a:pPr lvl="1"/>
            <a:r>
              <a:rPr lang="en-GB" dirty="0"/>
              <a:t>Big Data and Analytics and products that are available for Big Data and Analytics such as SQL Data Warehouse, HDInsight and Data Lake Analytics</a:t>
            </a:r>
          </a:p>
          <a:p>
            <a:pPr lvl="1"/>
            <a:r>
              <a:rPr lang="en-GB" dirty="0"/>
              <a:t>Artificial Intelligence (AI) and products that are available for AI such as Azure Machine Learning Service and Studio</a:t>
            </a:r>
          </a:p>
          <a:p>
            <a:pPr lvl="1"/>
            <a:r>
              <a:rPr lang="en-GB" dirty="0"/>
              <a:t>Serverless computing and Azure products that are available for serverless computing such as Azure Functions, Logic Apps and App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A6BA3-46F0-4608-9E54-D90A1ED011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9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security in Azure </a:t>
            </a:r>
          </a:p>
          <a:p>
            <a:pPr lvl="1"/>
            <a:r>
              <a:rPr lang="en-US" dirty="0"/>
              <a:t>Azure Firewall</a:t>
            </a:r>
          </a:p>
          <a:p>
            <a:pPr lvl="1"/>
            <a:r>
              <a:rPr lang="en-US" dirty="0"/>
              <a:t>Azure DDoS Protection</a:t>
            </a:r>
          </a:p>
          <a:p>
            <a:pPr lvl="1"/>
            <a:r>
              <a:rPr lang="en-US" dirty="0"/>
              <a:t>Network Security Group (NSG)</a:t>
            </a:r>
          </a:p>
          <a:p>
            <a:r>
              <a:rPr lang="en-US" dirty="0"/>
              <a:t>Azure security solution</a:t>
            </a:r>
          </a:p>
          <a:p>
            <a:pPr lvl="1"/>
            <a:r>
              <a:rPr lang="en-US" dirty="0"/>
              <a:t>Azure Identity services </a:t>
            </a:r>
          </a:p>
          <a:p>
            <a:pPr lvl="1"/>
            <a:r>
              <a:rPr lang="en-US" dirty="0"/>
              <a:t>Authentication and authorization</a:t>
            </a:r>
          </a:p>
          <a:p>
            <a:pPr lvl="1"/>
            <a:r>
              <a:rPr lang="en-US" dirty="0"/>
              <a:t>Azure Active Directory</a:t>
            </a:r>
          </a:p>
          <a:p>
            <a:pPr lvl="1"/>
            <a:r>
              <a:rPr lang="en-US" dirty="0"/>
              <a:t>Azure Multi-Factor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A6BA3-46F0-4608-9E54-D90A1ED011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Security</a:t>
            </a:r>
          </a:p>
          <a:p>
            <a:pPr lvl="1"/>
            <a:r>
              <a:rPr lang="en-US" dirty="0"/>
              <a:t>Azure Security center usage scenarios</a:t>
            </a:r>
          </a:p>
          <a:p>
            <a:pPr lvl="1"/>
            <a:r>
              <a:rPr lang="en-US" dirty="0"/>
              <a:t>Key Vault</a:t>
            </a:r>
          </a:p>
          <a:p>
            <a:pPr lvl="1"/>
            <a:r>
              <a:rPr lang="en-US" dirty="0"/>
              <a:t>Azure Information Protection (AIP)</a:t>
            </a:r>
          </a:p>
          <a:p>
            <a:pPr lvl="1"/>
            <a:r>
              <a:rPr lang="en-US" dirty="0"/>
              <a:t>Azure Advanced Threat Protection (ATP)</a:t>
            </a:r>
          </a:p>
          <a:p>
            <a:r>
              <a:rPr lang="en-US" dirty="0"/>
              <a:t>Azure governance methodologies </a:t>
            </a:r>
          </a:p>
          <a:p>
            <a:pPr lvl="1"/>
            <a:r>
              <a:rPr lang="en-US" dirty="0"/>
              <a:t>Azure Policies</a:t>
            </a:r>
          </a:p>
          <a:p>
            <a:pPr lvl="1"/>
            <a:r>
              <a:rPr lang="en-US" dirty="0"/>
              <a:t>Initiatives</a:t>
            </a:r>
          </a:p>
          <a:p>
            <a:pPr lvl="1"/>
            <a:r>
              <a:rPr lang="en-US" dirty="0"/>
              <a:t>Role-Based Access Control (RBAC)</a:t>
            </a:r>
          </a:p>
          <a:p>
            <a:pPr lvl="1"/>
            <a:r>
              <a:rPr lang="en-US" dirty="0"/>
              <a:t>Locks</a:t>
            </a:r>
          </a:p>
          <a:p>
            <a:pPr lvl="1"/>
            <a:r>
              <a:rPr lang="en-US" dirty="0"/>
              <a:t>Azure Advisor security assistance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A6BA3-46F0-4608-9E54-D90A1ED011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9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Monitoring and reporting options in Azure </a:t>
            </a:r>
          </a:p>
          <a:p>
            <a:pPr lvl="1"/>
            <a:r>
              <a:rPr lang="en-GB" dirty="0"/>
              <a:t>Azure Monitor</a:t>
            </a:r>
          </a:p>
          <a:p>
            <a:pPr lvl="1"/>
            <a:r>
              <a:rPr lang="en-GB" dirty="0"/>
              <a:t>Azure Service Health</a:t>
            </a:r>
          </a:p>
          <a:p>
            <a:pPr lvl="1"/>
            <a:endParaRPr lang="en-GB" dirty="0"/>
          </a:p>
          <a:p>
            <a:r>
              <a:rPr lang="en-GB" dirty="0"/>
              <a:t>Privacy, compliance and data protection standards in Azure </a:t>
            </a:r>
          </a:p>
          <a:p>
            <a:pPr lvl="1"/>
            <a:r>
              <a:rPr lang="en-GB" dirty="0"/>
              <a:t>Industry compliance terms such as GDPR, ISO and NIST</a:t>
            </a:r>
          </a:p>
          <a:p>
            <a:pPr lvl="1"/>
            <a:r>
              <a:rPr lang="en-GB" dirty="0"/>
              <a:t>Microsoft Privacy Statement</a:t>
            </a:r>
          </a:p>
          <a:p>
            <a:pPr lvl="1"/>
            <a:r>
              <a:rPr lang="en-GB" dirty="0"/>
              <a:t>Trust </a:t>
            </a:r>
            <a:r>
              <a:rPr lang="en-GB" dirty="0" err="1"/>
              <a:t>center</a:t>
            </a:r>
            <a:endParaRPr lang="en-GB" dirty="0"/>
          </a:p>
          <a:p>
            <a:pPr lvl="1"/>
            <a:r>
              <a:rPr lang="en-GB" dirty="0"/>
              <a:t>Service Trust Portal</a:t>
            </a:r>
          </a:p>
          <a:p>
            <a:pPr lvl="1"/>
            <a:r>
              <a:rPr lang="en-GB" dirty="0"/>
              <a:t>Compliance Manager</a:t>
            </a:r>
          </a:p>
          <a:p>
            <a:pPr lvl="1"/>
            <a:r>
              <a:rPr lang="en-GB" dirty="0"/>
              <a:t>Azure Government services</a:t>
            </a:r>
          </a:p>
          <a:p>
            <a:pPr lvl="1"/>
            <a:r>
              <a:rPr lang="en-GB" dirty="0"/>
              <a:t>Azure Germany services</a:t>
            </a:r>
          </a:p>
          <a:p>
            <a:pPr lvl="0"/>
            <a:endParaRPr lang="en-GB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A6BA3-46F0-4608-9E54-D90A1ED011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2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Planning and management of costs </a:t>
            </a:r>
          </a:p>
          <a:p>
            <a:pPr lvl="1"/>
            <a:r>
              <a:rPr lang="en-GB" dirty="0"/>
              <a:t>Options for purchasing Azure products and services</a:t>
            </a:r>
          </a:p>
          <a:p>
            <a:pPr lvl="1"/>
            <a:r>
              <a:rPr lang="en-GB" dirty="0"/>
              <a:t>Options around Azure Free account</a:t>
            </a:r>
          </a:p>
          <a:p>
            <a:pPr lvl="1"/>
            <a:r>
              <a:rPr lang="en-GB" dirty="0"/>
              <a:t>Factors affecting costs such as resource types, services, locations, ingress and egress traffic</a:t>
            </a:r>
          </a:p>
          <a:p>
            <a:pPr lvl="1"/>
            <a:r>
              <a:rPr lang="en-GB" dirty="0"/>
              <a:t>Zones for billing purposes</a:t>
            </a:r>
          </a:p>
          <a:p>
            <a:pPr lvl="1"/>
            <a:r>
              <a:rPr lang="en-GB" dirty="0"/>
              <a:t>the Pricing calculator</a:t>
            </a:r>
          </a:p>
          <a:p>
            <a:pPr lvl="1"/>
            <a:r>
              <a:rPr lang="en-GB" dirty="0"/>
              <a:t>Total Cost of Ownership (TCO) calculator</a:t>
            </a:r>
          </a:p>
          <a:p>
            <a:pPr lvl="1"/>
            <a:r>
              <a:rPr lang="en-GB" dirty="0"/>
              <a:t>Best practices for minimizing Azure costs such as performing cost analysis, creating spending limits and quotas, and using tags to identify cost owners; use Azure reservations; use Azure Advisor recommendations</a:t>
            </a:r>
          </a:p>
          <a:p>
            <a:pPr lvl="1"/>
            <a:r>
              <a:rPr lang="en-GB" dirty="0"/>
              <a:t>Azure Cost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A6BA3-46F0-4608-9E54-D90A1ED011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3428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996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580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649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1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Acc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9933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3_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174628"/>
            <a:ext cx="11887200" cy="854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017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351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B12A95F-D52B-4403-B425-39244BC76D6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89EFDE3-3039-4BF7-A6F7-ADC0D8F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00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5D2D-2AAA-4894-816A-9AE09B9B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3785-1574-45DA-9744-32BD0052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7"/>
            <a:ext cx="11653521" cy="5073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FA60-D0B1-4B80-8151-41C48FC9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A95F-D52B-4403-B425-39244BC76D6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5D0E-6751-4AF9-AFBE-B078F270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0897-BA95-4B35-BA9A-5E4B7E31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DE3-3039-4BF7-A6F7-ADC0D8F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1B4A-FB8C-43BB-A233-DA2A4766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07487-A13D-4873-B95B-86C2990E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FB8C-C7BF-45F4-8ABD-4CE3265D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A95F-D52B-4403-B425-39244BC76D6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0FEAB-5479-4B03-A73D-19523118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C753-5A87-4CCC-9D33-3BA6D0E7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DE3-3039-4BF7-A6F7-ADC0D8F7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wo 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3636">
                      <a:schemeClr val="accent1"/>
                    </a:gs>
                    <a:gs pos="31000">
                      <a:schemeClr val="accent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296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06301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7532">
                      <a:schemeClr val="accent1"/>
                    </a:gs>
                    <a:gs pos="35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604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12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382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695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492219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459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350" y="0"/>
            <a:ext cx="6857650" cy="64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283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83569" y="3012702"/>
            <a:ext cx="6858623" cy="833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B9CB72-13A1-4D79-A39B-EECB975FDEF9}"/>
              </a:ext>
            </a:extLst>
          </p:cNvPr>
          <p:cNvSpPr txBox="1"/>
          <p:nvPr/>
        </p:nvSpPr>
        <p:spPr>
          <a:xfrm>
            <a:off x="3217029" y="6488310"/>
            <a:ext cx="7341606" cy="392301"/>
          </a:xfrm>
          <a:prstGeom prst="rect">
            <a:avLst/>
          </a:prstGeom>
          <a:noFill/>
        </p:spPr>
        <p:txBody>
          <a:bodyPr wrap="square" lIns="89641" tIns="44820" rIns="89641" bIns="44820" rtlCol="0">
            <a:spAutoFit/>
          </a:bodyPr>
          <a:lstStyle/>
          <a:p>
            <a:pPr algn="r"/>
            <a:r>
              <a:rPr lang="en-HK" sz="1961" b="1" dirty="0">
                <a:solidFill>
                  <a:schemeClr val="bg1"/>
                </a:solidFill>
                <a:latin typeface="Century Gothic" panose="020B0502020202020204" pitchFamily="34" charset="0"/>
              </a:rPr>
              <a:t>30 Years Experience of Professional Total IT Solution</a:t>
            </a:r>
            <a:endParaRPr lang="en-US" sz="1961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 bwMode="black">
          <a:xfrm>
            <a:off x="92883" y="6532638"/>
            <a:ext cx="1341418" cy="288027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29802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3" r:id="rId8"/>
    <p:sldLayoutId id="2147483674" r:id="rId9"/>
    <p:sldLayoutId id="2147483675" r:id="rId10"/>
    <p:sldLayoutId id="2147483677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au/support/pla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oryp.github.io/azure_java_labs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D5FF-5E4E-4D94-B927-2CB1E381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Microsoft Azure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36AAE-2F3D-4A27-A9F4-E499FCEF4B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Cloud Concepts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Core Azure Services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dirty="0"/>
              <a:t>Security, Privacy, Compliance, and Trust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Azure Pricing and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374F8-DEBF-4FF6-AD08-D4A5BEBD3A2A}"/>
              </a:ext>
            </a:extLst>
          </p:cNvPr>
          <p:cNvSpPr/>
          <p:nvPr/>
        </p:nvSpPr>
        <p:spPr>
          <a:xfrm>
            <a:off x="569697" y="4795732"/>
            <a:ext cx="2537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/>
              <a:t>@rorypreddy</a:t>
            </a:r>
          </a:p>
        </p:txBody>
      </p:sp>
    </p:spTree>
    <p:extLst>
      <p:ext uri="{BB962C8B-B14F-4D97-AF65-F5344CB8AC3E}">
        <p14:creationId xmlns:p14="http://schemas.microsoft.com/office/powerpoint/2010/main" val="38833121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azure virtu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054" y="1651883"/>
            <a:ext cx="3300669" cy="378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azure firewall vs ns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21" y="2315193"/>
            <a:ext cx="5686248" cy="24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riped Right Arrow 3"/>
          <p:cNvSpPr/>
          <p:nvPr/>
        </p:nvSpPr>
        <p:spPr bwMode="auto">
          <a:xfrm>
            <a:off x="6310489" y="3036711"/>
            <a:ext cx="1354667" cy="869245"/>
          </a:xfrm>
          <a:prstGeom prst="striped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444" y="1546578"/>
            <a:ext cx="135113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Firewall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6082" y="903111"/>
            <a:ext cx="35319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Network Security Group</a:t>
            </a:r>
          </a:p>
        </p:txBody>
      </p:sp>
    </p:spTree>
    <p:extLst>
      <p:ext uri="{BB962C8B-B14F-4D97-AF65-F5344CB8AC3E}">
        <p14:creationId xmlns:p14="http://schemas.microsoft.com/office/powerpoint/2010/main" val="12228275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 descr="Image result for azure rba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3"/>
          <a:stretch/>
        </p:blipFill>
        <p:spPr bwMode="auto">
          <a:xfrm>
            <a:off x="1228019" y="312738"/>
            <a:ext cx="9891536" cy="618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248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171575"/>
            <a:ext cx="80105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32522" y="478556"/>
            <a:ext cx="2566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Azure Monitor overview</a:t>
            </a:r>
          </a:p>
        </p:txBody>
      </p:sp>
    </p:spTree>
    <p:extLst>
      <p:ext uri="{BB962C8B-B14F-4D97-AF65-F5344CB8AC3E}">
        <p14:creationId xmlns:p14="http://schemas.microsoft.com/office/powerpoint/2010/main" val="424459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C06-379A-42D2-8B20-5B4CFABB1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Pricing and Support</a:t>
            </a:r>
          </a:p>
        </p:txBody>
      </p:sp>
    </p:spTree>
    <p:extLst>
      <p:ext uri="{BB962C8B-B14F-4D97-AF65-F5344CB8AC3E}">
        <p14:creationId xmlns:p14="http://schemas.microsoft.com/office/powerpoint/2010/main" val="118855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pric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77" y="327378"/>
            <a:ext cx="6908799" cy="59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7778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1" y="750318"/>
            <a:ext cx="11469864" cy="525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8956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C06-379A-42D2-8B20-5B4CFABB1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and Labs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0C195-855C-486A-973D-1C20A8267C3D}"/>
              </a:ext>
            </a:extLst>
          </p:cNvPr>
          <p:cNvSpPr/>
          <p:nvPr/>
        </p:nvSpPr>
        <p:spPr>
          <a:xfrm>
            <a:off x="2126227" y="3809412"/>
            <a:ext cx="7939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600" dirty="0">
                <a:hlinkClick r:id="rId2"/>
              </a:rPr>
              <a:t>https://roryp.github.io/azure_java_labs/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59270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C5B3E-7EF8-4ACD-B2BE-7EBB024B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Concepts</a:t>
            </a:r>
          </a:p>
        </p:txBody>
      </p:sp>
    </p:spTree>
    <p:extLst>
      <p:ext uri="{BB962C8B-B14F-4D97-AF65-F5344CB8AC3E}">
        <p14:creationId xmlns:p14="http://schemas.microsoft.com/office/powerpoint/2010/main" val="63656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loud private public hybr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28" y="259468"/>
            <a:ext cx="8830381" cy="61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526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aas paas sa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227" y="274561"/>
            <a:ext cx="8102953" cy="600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50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C5B3E-7EF8-4ACD-B2BE-7EBB024B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330982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azure availability z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48" y="3270074"/>
            <a:ext cx="3417970" cy="293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40" y="2545468"/>
            <a:ext cx="7054614" cy="39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8" y="508000"/>
            <a:ext cx="2427217" cy="159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309511" y="2179909"/>
            <a:ext cx="993422" cy="9821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23379" y="979976"/>
            <a:ext cx="223279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Availability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1107" y="2534179"/>
            <a:ext cx="249728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Availability zone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2258" y="1632574"/>
            <a:ext cx="277082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Availability Region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11918" y="4739482"/>
            <a:ext cx="76328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684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723900"/>
            <a:ext cx="57435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3300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60" y="439385"/>
            <a:ext cx="61817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60" y="1267531"/>
            <a:ext cx="65246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60" y="2522538"/>
            <a:ext cx="9581973" cy="372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826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0148-8951-440E-A529-772037517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Security, Privacy, Compliance, and 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53248"/>
      </p:ext>
    </p:extLst>
  </p:cSld>
  <p:clrMapOvr>
    <a:masterClrMapping/>
  </p:clrMapOvr>
</p:sld>
</file>

<file path=ppt/theme/theme1.xml><?xml version="1.0" encoding="utf-8"?>
<a:theme xmlns:a="http://schemas.openxmlformats.org/drawingml/2006/main" name="5-50070_Microsoft Machine Learning Template White">
  <a:themeElements>
    <a:clrScheme name="Custom 2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8272"/>
      </a:accent1>
      <a:accent2>
        <a:srgbClr val="0078D7"/>
      </a:accent2>
      <a:accent3>
        <a:srgbClr val="D83B01"/>
      </a:accent3>
      <a:accent4>
        <a:srgbClr val="FFB900"/>
      </a:accent4>
      <a:accent5>
        <a:srgbClr val="FF8C00"/>
      </a:accent5>
      <a:accent6>
        <a:srgbClr val="353535"/>
      </a:accent6>
      <a:hlink>
        <a:srgbClr val="32145A"/>
      </a:hlink>
      <a:folHlink>
        <a:srgbClr val="32145A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Machine_Learning_and_Data_Science_Summit_Speaker_Template.potx" id="{06D401F0-E397-4C23-AD4C-B64C1435F9A3}" vid="{1CD7B700-75CC-4147-9F38-8C5187B3FF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AIRobots</Template>
  <TotalTime>206</TotalTime>
  <Words>631</Words>
  <Application>Microsoft Office PowerPoint</Application>
  <PresentationFormat>Widescreen</PresentationFormat>
  <Paragraphs>114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Segoe UI</vt:lpstr>
      <vt:lpstr>Segoe UI Light</vt:lpstr>
      <vt:lpstr>Segoe UI Semilight</vt:lpstr>
      <vt:lpstr>Wingdings</vt:lpstr>
      <vt:lpstr>5-50070_Microsoft Machine Learning Template White</vt:lpstr>
      <vt:lpstr>Microsoft Azure Fundamentals</vt:lpstr>
      <vt:lpstr>Cloud Concepts</vt:lpstr>
      <vt:lpstr>PowerPoint Presentation</vt:lpstr>
      <vt:lpstr>PowerPoint Presentation</vt:lpstr>
      <vt:lpstr>Core Azure Services</vt:lpstr>
      <vt:lpstr>PowerPoint Presentation</vt:lpstr>
      <vt:lpstr>PowerPoint Presentation</vt:lpstr>
      <vt:lpstr>PowerPoint Presentation</vt:lpstr>
      <vt:lpstr>Security, Privacy, Compliance, and Trust</vt:lpstr>
      <vt:lpstr>PowerPoint Presentation</vt:lpstr>
      <vt:lpstr>PowerPoint Presentation</vt:lpstr>
      <vt:lpstr>PowerPoint Presentation</vt:lpstr>
      <vt:lpstr>Azure Pricing and Support</vt:lpstr>
      <vt:lpstr>PowerPoint Presentation</vt:lpstr>
      <vt:lpstr>PowerPoint Presentation</vt:lpstr>
      <vt:lpstr>Demo and 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Cloud Concepts</dc:title>
  <dc:creator>Harry Ng</dc:creator>
  <cp:lastModifiedBy>Rory Preddy</cp:lastModifiedBy>
  <cp:revision>49</cp:revision>
  <dcterms:created xsi:type="dcterms:W3CDTF">2019-03-27T05:09:41Z</dcterms:created>
  <dcterms:modified xsi:type="dcterms:W3CDTF">2019-07-23T14:21:15Z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ropreddy@microsoft.com</vt:lpwstr>
  </property>
  <property fmtid="{D5CDD505-2E9C-101B-9397-08002B2CF9AE}" pid="5" name="MSIP_Label_f42aa342-8706-4288-bd11-ebb85995028c_SetDate">
    <vt:lpwstr>2019-07-20T23:50:35.0802050Z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7ae18837-8e93-4bcb-b3b9-46558415b0ce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