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47"/>
  </p:notesMasterIdLst>
  <p:handoutMasterIdLst>
    <p:handoutMasterId r:id="rId48"/>
  </p:handoutMasterIdLst>
  <p:sldIdLst>
    <p:sldId id="1502" r:id="rId6"/>
    <p:sldId id="1582" r:id="rId7"/>
    <p:sldId id="1583" r:id="rId8"/>
    <p:sldId id="1584" r:id="rId9"/>
    <p:sldId id="1585" r:id="rId10"/>
    <p:sldId id="1586" r:id="rId11"/>
    <p:sldId id="1588" r:id="rId12"/>
    <p:sldId id="1602" r:id="rId13"/>
    <p:sldId id="1601" r:id="rId14"/>
    <p:sldId id="1593" r:id="rId15"/>
    <p:sldId id="1589" r:id="rId16"/>
    <p:sldId id="1594" r:id="rId17"/>
    <p:sldId id="1595" r:id="rId18"/>
    <p:sldId id="1596" r:id="rId19"/>
    <p:sldId id="1597" r:id="rId20"/>
    <p:sldId id="1598" r:id="rId21"/>
    <p:sldId id="1571" r:id="rId22"/>
    <p:sldId id="1599" r:id="rId23"/>
    <p:sldId id="1600" r:id="rId24"/>
    <p:sldId id="1511" r:id="rId25"/>
    <p:sldId id="1603" r:id="rId26"/>
    <p:sldId id="1604" r:id="rId27"/>
    <p:sldId id="1587" r:id="rId28"/>
    <p:sldId id="1516" r:id="rId29"/>
    <p:sldId id="1534" r:id="rId30"/>
    <p:sldId id="1554" r:id="rId31"/>
    <p:sldId id="1555" r:id="rId32"/>
    <p:sldId id="1556" r:id="rId33"/>
    <p:sldId id="1549" r:id="rId34"/>
    <p:sldId id="1537" r:id="rId35"/>
    <p:sldId id="1538" r:id="rId36"/>
    <p:sldId id="1539" r:id="rId37"/>
    <p:sldId id="1557" r:id="rId38"/>
    <p:sldId id="1419" r:id="rId39"/>
    <p:sldId id="1542" r:id="rId40"/>
    <p:sldId id="1543" r:id="rId41"/>
    <p:sldId id="1544" r:id="rId42"/>
    <p:sldId id="1545" r:id="rId43"/>
    <p:sldId id="1546" r:id="rId44"/>
    <p:sldId id="1563" r:id="rId45"/>
    <p:sldId id="154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Light Template" id="{E1C8FB21-FF75-44A0-8090-B2FB240B014B}">
          <p14:sldIdLst>
            <p14:sldId id="1502"/>
            <p14:sldId id="1582"/>
            <p14:sldId id="1583"/>
            <p14:sldId id="1584"/>
            <p14:sldId id="1585"/>
            <p14:sldId id="1586"/>
            <p14:sldId id="1588"/>
            <p14:sldId id="1602"/>
            <p14:sldId id="1601"/>
            <p14:sldId id="1593"/>
            <p14:sldId id="1589"/>
            <p14:sldId id="1594"/>
            <p14:sldId id="1595"/>
            <p14:sldId id="1596"/>
            <p14:sldId id="1597"/>
            <p14:sldId id="1598"/>
            <p14:sldId id="1571"/>
            <p14:sldId id="1599"/>
            <p14:sldId id="1600"/>
            <p14:sldId id="1511"/>
            <p14:sldId id="1603"/>
            <p14:sldId id="1604"/>
            <p14:sldId id="1587"/>
            <p14:sldId id="1516"/>
          </p14:sldIdLst>
        </p14:section>
        <p14:section name="Microsoft Dark Template" id="{BB00CB64-77A4-4BA9-B0A0-EF2154DA3071}">
          <p14:sldIdLst>
            <p14:sldId id="1534"/>
            <p14:sldId id="1554"/>
            <p14:sldId id="1555"/>
            <p14:sldId id="1556"/>
            <p14:sldId id="1549"/>
            <p14:sldId id="1537"/>
            <p14:sldId id="1538"/>
            <p14:sldId id="1539"/>
            <p14:sldId id="1557"/>
            <p14:sldId id="1419"/>
            <p14:sldId id="1542"/>
            <p14:sldId id="1543"/>
            <p14:sldId id="1544"/>
            <p14:sldId id="1545"/>
            <p14:sldId id="1546"/>
            <p14:sldId id="1563"/>
            <p14:sldId id="15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E6E6E6"/>
    <a:srgbClr val="FFFFFF"/>
    <a:srgbClr val="0078D7"/>
    <a:srgbClr val="0000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2" autoAdjust="0"/>
    <p:restoredTop sz="92070" autoAdjust="0"/>
  </p:normalViewPr>
  <p:slideViewPr>
    <p:cSldViewPr>
      <p:cViewPr varScale="1">
        <p:scale>
          <a:sx n="106" d="100"/>
          <a:sy n="106" d="100"/>
        </p:scale>
        <p:origin x="736" y="184"/>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50" d="100"/>
        <a:sy n="50" d="100"/>
      </p:scale>
      <p:origin x="0" y="-2104"/>
    </p:cViewPr>
  </p:sorterViewPr>
  <p:notesViewPr>
    <p:cSldViewPr showGuides="1">
      <p:cViewPr varScale="1">
        <p:scale>
          <a:sx n="91" d="100"/>
          <a:sy n="91" d="100"/>
        </p:scale>
        <p:origin x="380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Shaver" userId="5sJAwGk3X2AQC4-K-2dbzJlFOGBO3NTacoiRDZup55A" providerId="ADAL" clId="{1DA06616-033F-384D-A471-C1D8E5E1527B}"/>
    <pc:docChg chg="modSld">
      <pc:chgData name="Jason Shaver" userId="5sJAwGk3X2AQC4-K-2dbzJlFOGBO3NTacoiRDZup55A" providerId="ADAL" clId="{1DA06616-033F-384D-A471-C1D8E5E1527B}" dt="2017-09-26T23:04:50.672" v="21" actId="20577"/>
      <pc:docMkLst>
        <pc:docMk/>
      </pc:docMkLst>
      <pc:sldChg chg="modSp">
        <pc:chgData name="Jason Shaver" userId="5sJAwGk3X2AQC4-K-2dbzJlFOGBO3NTacoiRDZup55A" providerId="ADAL" clId="{1DA06616-033F-384D-A471-C1D8E5E1527B}" dt="2017-09-26T23:04:50.672" v="21" actId="20577"/>
        <pc:sldMkLst>
          <pc:docMk/>
          <pc:sldMk cId="2259515993" sldId="1565"/>
        </pc:sldMkLst>
        <pc:spChg chg="mod">
          <ac:chgData name="Jason Shaver" userId="5sJAwGk3X2AQC4-K-2dbzJlFOGBO3NTacoiRDZup55A" providerId="ADAL" clId="{1DA06616-033F-384D-A471-C1D8E5E1527B}" dt="2017-09-26T23:04:50.672" v="21" actId="20577"/>
          <ac:spMkLst>
            <pc:docMk/>
            <pc:sldMk cId="2259515993" sldId="1565"/>
            <ac:spMk id="11" creationId="{0DE793EB-BE09-CD43-BEC5-716BF7D5F7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7/20/18 2:29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7/20/18 2:29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5E918908-0B52-4FBE-8104-ABFC816ECC08}" type="datetime8">
              <a:rPr lang="en-US" smtClean="0"/>
              <a:t>7/20/18 2:29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065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7/20/18 2:29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037564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8051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07262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467203-098D-46DB-9D09-6F7099AC760F}" type="datetime8">
              <a:rPr lang="en-US" smtClean="0">
                <a:solidFill>
                  <a:prstClr val="black"/>
                </a:solidFill>
              </a:rPr>
              <a:t>7/20/18 2:29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526343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07075C3-B46B-4B8D-853F-82F4F9107BAA}"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5388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6BA2C7-DE13-4B38-861B-679DE279CF5C}"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107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5E23CFC-C3E8-49B9-B877-0038CDCB9D88}"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94732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9F9A6537-B635-4B6F-A56C-DFA7B87AEE91}" type="datetime8">
              <a:rPr lang="en-US" smtClean="0"/>
              <a:t>7/20/18 2:29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3870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005BC7F-2FE8-40BC-88F2-F408D3BDD466}" type="datetime8">
              <a:rPr lang="en-US" smtClean="0">
                <a:solidFill>
                  <a:prstClr val="black"/>
                </a:solidFill>
              </a:rPr>
              <a:t>7/20/18 2:29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358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05284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965730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69DC94B-DB72-488C-A100-9C8F7341285A}" type="datetime8">
              <a:rPr lang="en-US" smtClean="0">
                <a:solidFill>
                  <a:prstClr val="black"/>
                </a:solidFill>
              </a:rPr>
              <a:t>7/20/18 2:29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452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573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0853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9148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7/20/18 2:29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CB6AA9-3CC1-4465-AB79-459A497E7799}"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294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more resources can be found at the links on this slide!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92121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7/20/18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13979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Drag picture to placeholder or click icon to add</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7833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20567"/>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50675"/>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37646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4925696" cy="6995160"/>
          </a:xfrm>
          <a:prstGeom prst="rect">
            <a:avLst/>
          </a:prstGeom>
        </p:spPr>
      </p:pic>
    </p:spTree>
    <p:extLst>
      <p:ext uri="{BB962C8B-B14F-4D97-AF65-F5344CB8AC3E}">
        <p14:creationId xmlns:p14="http://schemas.microsoft.com/office/powerpoint/2010/main" val="3871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87612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Click to 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Click to 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8"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517"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8" r:id="rId1"/>
    <p:sldLayoutId id="2147484500" r:id="rId2"/>
    <p:sldLayoutId id="2147484501" r:id="rId3"/>
    <p:sldLayoutId id="2147484502" r:id="rId4"/>
    <p:sldLayoutId id="2147484503" r:id="rId5"/>
    <p:sldLayoutId id="2147484504" r:id="rId6"/>
    <p:sldLayoutId id="2147484516" r:id="rId7"/>
    <p:sldLayoutId id="2147484505" r:id="rId8"/>
    <p:sldLayoutId id="2147484506" r:id="rId9"/>
    <p:sldLayoutId id="2147484507" r:id="rId10"/>
    <p:sldLayoutId id="2147484508" r:id="rId11"/>
    <p:sldLayoutId id="2147484509" r:id="rId12"/>
    <p:sldLayoutId id="2147484518"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otnet/cli/" TargetMode="External"/><Relationship Id="rId2" Type="http://schemas.openxmlformats.org/officeDocument/2006/relationships/hyperlink" Target="https://github.com/dotnet/templating" TargetMode="External"/><Relationship Id="rId1" Type="http://schemas.openxmlformats.org/officeDocument/2006/relationships/slideLayout" Target="../slideLayouts/slideLayout3.xml"/><Relationship Id="rId6" Type="http://schemas.openxmlformats.org/officeDocument/2006/relationships/hyperlink" Target="http://aka.ms/dotnetnew-create-templates" TargetMode="External"/><Relationship Id="rId5" Type="http://schemas.openxmlformats.org/officeDocument/2006/relationships/hyperlink" Target="http://tattoocoder.com/exploring-the-new-dotnet-cli/" TargetMode="External"/><Relationship Id="rId4" Type="http://schemas.openxmlformats.org/officeDocument/2006/relationships/hyperlink" Target="https://docs.microsoft.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musovid@microsoft.com" TargetMode="External"/><Relationship Id="rId2" Type="http://schemas.openxmlformats.org/officeDocument/2006/relationships/hyperlink" Target="https://microsoft.sharepoint.com/teams/MediaAcquisition/Pages/ContactUs.aspx" TargetMode="Externa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8" Type="http://schemas.openxmlformats.org/officeDocument/2006/relationships/hyperlink" Target="https://microsoft.sharepoint.com/teams/BrandCentral/Pages/Illustrations-Microsoft.aspx" TargetMode="External"/><Relationship Id="rId3" Type="http://schemas.openxmlformats.org/officeDocument/2006/relationships/hyperlink" Target="https://microsoft.sharepoint.com/teams/MediaAcquisition/Pages/knowledgeBase.aspx" TargetMode="External"/><Relationship Id="rId7" Type="http://schemas.openxmlformats.org/officeDocument/2006/relationships/hyperlink" Target="https://microsoft.sharepoint.com/teams/BrandCentral/Pages/Photos-Microsoft.aspx" TargetMode="External"/><Relationship Id="rId12" Type="http://schemas.openxmlformats.org/officeDocument/2006/relationships/hyperlink" Target="https://microsoft.sharepoint.com/sites/LCAWeb/Home/Copyrights-Trademarks-and-Patents/Copyrights/Third-Party-Content"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microsoft.sharepoint.com/teams/BrandCentral/Pages/Presentations.aspx" TargetMode="External"/><Relationship Id="rId11" Type="http://schemas.openxmlformats.org/officeDocument/2006/relationships/hyperlink" Target="http://www.corbisimages.com/stock-photo/royalty-free" TargetMode="External"/><Relationship Id="rId5" Type="http://schemas.openxmlformats.org/officeDocument/2006/relationships/hyperlink" Target="https://microsoft.sharepoint.com/teams/brandcentral" TargetMode="External"/><Relationship Id="rId10" Type="http://schemas.openxmlformats.org/officeDocument/2006/relationships/hyperlink" Target="http://www.gettyimages.com/creativeimages/royaltyfree" TargetMode="External"/><Relationship Id="rId4" Type="http://schemas.openxmlformats.org/officeDocument/2006/relationships/hyperlink" Target="https://brandtools.microsoft.com/Pages/Home.aspx" TargetMode="External"/><Relationship Id="rId9" Type="http://schemas.openxmlformats.org/officeDocument/2006/relationships/hyperlink" Target="http://www.superstock.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0.xml"/><Relationship Id="rId5" Type="http://schemas.openxmlformats.org/officeDocument/2006/relationships/hyperlink" Target="https://aka.ms/ignite.mobileapp" TargetMode="External"/><Relationship Id="rId4" Type="http://schemas.openxmlformats.org/officeDocument/2006/relationships/hyperlink" Target="http://myignite.microsoft.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CLI</a:t>
            </a:r>
          </a:p>
        </p:txBody>
      </p:sp>
      <p:sp>
        <p:nvSpPr>
          <p:cNvPr id="5" name="Text Placeholder 4"/>
          <p:cNvSpPr>
            <a:spLocks noGrp="1"/>
          </p:cNvSpPr>
          <p:nvPr>
            <p:ph type="body" sz="quarter" idx="12"/>
          </p:nvPr>
        </p:nvSpPr>
        <p:spPr/>
        <p:txBody>
          <a:bodyPr/>
          <a:lstStyle/>
          <a:p>
            <a:r>
              <a:rPr lang="en-US" dirty="0"/>
              <a:t>Shayne Boyer</a:t>
            </a:r>
          </a:p>
          <a:p>
            <a:r>
              <a:rPr lang="en-US" dirty="0"/>
              <a:t>Senior Cloud Developer Advocate</a:t>
            </a:r>
          </a:p>
          <a:p>
            <a:r>
              <a:rPr lang="en-US" dirty="0"/>
              <a:t>@spboyer | </a:t>
            </a:r>
            <a:r>
              <a:rPr lang="en-US" dirty="0" err="1"/>
              <a:t>www.tattoocoder.com</a:t>
            </a:r>
            <a:endParaRPr lang="en-US" dirty="0"/>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solidFill>
                  <a:schemeClr val="bg1"/>
                </a:solidFill>
              </a:rPr>
              <a:t>dotnet</a:t>
            </a:r>
            <a:r>
              <a:rPr lang="en-US" dirty="0">
                <a:solidFill>
                  <a:schemeClr val="bg1"/>
                </a:solidFill>
              </a:rPr>
              <a:t> new </a:t>
            </a:r>
            <a:r>
              <a:rPr lang="en-US" dirty="0" err="1">
                <a:solidFill>
                  <a:schemeClr val="bg1"/>
                </a:solidFill>
              </a:rPr>
              <a:t>mvc</a:t>
            </a:r>
            <a:r>
              <a:rPr lang="en-US" dirty="0">
                <a:solidFill>
                  <a:schemeClr val="bg1"/>
                </a:solidFill>
              </a:rPr>
              <a:t>   --output </a:t>
            </a:r>
            <a:r>
              <a:rPr lang="en-US" dirty="0" err="1">
                <a:solidFill>
                  <a:schemeClr val="bg1"/>
                </a:solidFill>
              </a:rPr>
              <a:t>myWebApp</a:t>
            </a:r>
            <a:r>
              <a:rPr lang="en-US" dirty="0">
                <a:solidFill>
                  <a:schemeClr val="bg1"/>
                </a:solidFill>
              </a:rPr>
              <a:t> --</a:t>
            </a:r>
            <a:r>
              <a:rPr lang="en-US" dirty="0" err="1">
                <a:solidFill>
                  <a:schemeClr val="bg1"/>
                </a:solidFill>
              </a:rPr>
              <a:t>auth</a:t>
            </a:r>
            <a:r>
              <a:rPr lang="en-US" dirty="0">
                <a:solidFill>
                  <a:schemeClr val="bg1"/>
                </a:solidFill>
              </a:rPr>
              <a:t> 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9" name="TextBox 8"/>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10" name="Left Brace 9"/>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932895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chemeClr val="bg1"/>
                </a:solidFill>
              </a:rPr>
              <a:t>mvc</a:t>
            </a:r>
            <a:r>
              <a:rPr lang="en-US" dirty="0"/>
              <a:t>   </a:t>
            </a:r>
            <a:r>
              <a:rPr lang="en-US" dirty="0">
                <a:solidFill>
                  <a:schemeClr val="bg1"/>
                </a:solidFill>
              </a:rPr>
              <a:t>--output </a:t>
            </a:r>
            <a:r>
              <a:rPr lang="en-US" dirty="0" err="1"/>
              <a:t>myWebApp</a:t>
            </a:r>
            <a:r>
              <a:rPr lang="en-US" dirty="0"/>
              <a:t> </a:t>
            </a:r>
            <a:r>
              <a:rPr lang="en-US" dirty="0">
                <a:solidFill>
                  <a:schemeClr val="bg1"/>
                </a:solidFill>
              </a:rPr>
              <a:t>--</a:t>
            </a:r>
            <a:r>
              <a:rPr lang="en-US" dirty="0" err="1">
                <a:solidFill>
                  <a:schemeClr val="bg1"/>
                </a:solidFill>
              </a:rPr>
              <a:t>auth</a:t>
            </a:r>
            <a:r>
              <a:rPr lang="en-US" dirty="0">
                <a:solidFill>
                  <a:schemeClr val="bg1"/>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22" name="TextBox 21"/>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23" name="Left Brace 22"/>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5121225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chemeClr val="bg1"/>
                </a:solidFill>
              </a:rPr>
              <a:t>mvc</a:t>
            </a:r>
            <a:r>
              <a:rPr lang="en-US" dirty="0"/>
              <a:t>   </a:t>
            </a:r>
            <a:r>
              <a:rPr lang="en-US" dirty="0">
                <a:solidFill>
                  <a:schemeClr val="bg1"/>
                </a:solidFill>
              </a:rPr>
              <a:t>--output </a:t>
            </a:r>
            <a:r>
              <a:rPr lang="en-US" dirty="0" err="1"/>
              <a:t>myWebApp</a:t>
            </a:r>
            <a:r>
              <a:rPr lang="en-US" dirty="0"/>
              <a:t> </a:t>
            </a:r>
            <a:r>
              <a:rPr lang="en-US" dirty="0">
                <a:solidFill>
                  <a:schemeClr val="bg1"/>
                </a:solidFill>
              </a:rPr>
              <a:t>--</a:t>
            </a:r>
            <a:r>
              <a:rPr lang="en-US" dirty="0" err="1">
                <a:solidFill>
                  <a:schemeClr val="bg1"/>
                </a:solidFill>
              </a:rPr>
              <a:t>auth</a:t>
            </a:r>
            <a:r>
              <a:rPr lang="en-US" dirty="0">
                <a:solidFill>
                  <a:schemeClr val="bg1"/>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14" name="Text Placeholder 2"/>
          <p:cNvSpPr txBox="1">
            <a:spLocks/>
          </p:cNvSpPr>
          <p:nvPr/>
        </p:nvSpPr>
        <p:spPr>
          <a:xfrm>
            <a:off x="1613485" y="2977387"/>
            <a:ext cx="1458416" cy="283154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4"/>
                </a:solidFill>
              </a:rPr>
              <a:t>new</a:t>
            </a:r>
          </a:p>
          <a:p>
            <a:r>
              <a:rPr lang="en-US" sz="2000" dirty="0" err="1">
                <a:solidFill>
                  <a:schemeClr val="accent4"/>
                </a:solidFill>
              </a:rPr>
              <a:t>sln</a:t>
            </a:r>
            <a:endParaRPr lang="en-US" sz="2000" dirty="0">
              <a:solidFill>
                <a:schemeClr val="accent4"/>
              </a:solidFill>
            </a:endParaRPr>
          </a:p>
          <a:p>
            <a:r>
              <a:rPr lang="en-US" sz="2000" dirty="0">
                <a:solidFill>
                  <a:schemeClr val="accent4"/>
                </a:solidFill>
              </a:rPr>
              <a:t>run</a:t>
            </a:r>
          </a:p>
          <a:p>
            <a:r>
              <a:rPr lang="en-US" sz="2000" dirty="0">
                <a:solidFill>
                  <a:schemeClr val="accent4"/>
                </a:solidFill>
              </a:rPr>
              <a:t>restore</a:t>
            </a:r>
          </a:p>
          <a:p>
            <a:r>
              <a:rPr lang="en-US" sz="2000" dirty="0">
                <a:solidFill>
                  <a:schemeClr val="accent4"/>
                </a:solidFill>
              </a:rPr>
              <a:t>publish</a:t>
            </a:r>
          </a:p>
          <a:p>
            <a:r>
              <a:rPr lang="en-US" sz="2000" dirty="0">
                <a:solidFill>
                  <a:schemeClr val="accent4"/>
                </a:solidFill>
              </a:rPr>
              <a:t>build</a:t>
            </a:r>
          </a:p>
          <a:p>
            <a:r>
              <a:rPr lang="en-US" sz="2000" dirty="0" err="1">
                <a:solidFill>
                  <a:schemeClr val="accent4"/>
                </a:solidFill>
              </a:rPr>
              <a:t>nuget</a:t>
            </a:r>
            <a:endParaRPr lang="en-US" sz="2000" dirty="0">
              <a:solidFill>
                <a:schemeClr val="accent4"/>
              </a:solidFill>
            </a:endParaRPr>
          </a:p>
          <a:p>
            <a:r>
              <a:rPr lang="en-US" sz="2000" dirty="0">
                <a:solidFill>
                  <a:schemeClr val="accent4"/>
                </a:solidFill>
              </a:rPr>
              <a:t>pack</a:t>
            </a:r>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9" name="TextBox 8"/>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10" name="Left Brace 9"/>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10694467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rgbClr val="FF8C00"/>
                </a:solidFill>
              </a:rPr>
              <a:t>mvc</a:t>
            </a:r>
            <a:r>
              <a:rPr lang="en-US" dirty="0"/>
              <a:t>   </a:t>
            </a:r>
            <a:r>
              <a:rPr lang="en-US" dirty="0">
                <a:solidFill>
                  <a:schemeClr val="bg1"/>
                </a:solidFill>
              </a:rPr>
              <a:t>--output </a:t>
            </a:r>
            <a:r>
              <a:rPr lang="en-US" dirty="0" err="1"/>
              <a:t>myWebApp</a:t>
            </a:r>
            <a:r>
              <a:rPr lang="en-US" dirty="0"/>
              <a:t> </a:t>
            </a:r>
            <a:r>
              <a:rPr lang="en-US" dirty="0">
                <a:solidFill>
                  <a:schemeClr val="bg1"/>
                </a:solidFill>
              </a:rPr>
              <a:t>--</a:t>
            </a:r>
            <a:r>
              <a:rPr lang="en-US" dirty="0" err="1">
                <a:solidFill>
                  <a:schemeClr val="bg1"/>
                </a:solidFill>
              </a:rPr>
              <a:t>auth</a:t>
            </a:r>
            <a:r>
              <a:rPr lang="en-US" dirty="0">
                <a:solidFill>
                  <a:schemeClr val="bg1"/>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14" name="Text Placeholder 2"/>
          <p:cNvSpPr txBox="1">
            <a:spLocks/>
          </p:cNvSpPr>
          <p:nvPr/>
        </p:nvSpPr>
        <p:spPr>
          <a:xfrm>
            <a:off x="1613485" y="2977387"/>
            <a:ext cx="1458416" cy="283154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4"/>
                </a:solidFill>
              </a:rPr>
              <a:t>new</a:t>
            </a:r>
          </a:p>
          <a:p>
            <a:r>
              <a:rPr lang="en-US" sz="2000" dirty="0" err="1">
                <a:solidFill>
                  <a:schemeClr val="accent4"/>
                </a:solidFill>
              </a:rPr>
              <a:t>sln</a:t>
            </a:r>
            <a:endParaRPr lang="en-US" sz="2000" dirty="0">
              <a:solidFill>
                <a:schemeClr val="accent4"/>
              </a:solidFill>
            </a:endParaRPr>
          </a:p>
          <a:p>
            <a:r>
              <a:rPr lang="en-US" sz="2000" dirty="0">
                <a:solidFill>
                  <a:schemeClr val="accent4"/>
                </a:solidFill>
              </a:rPr>
              <a:t>run</a:t>
            </a:r>
          </a:p>
          <a:p>
            <a:r>
              <a:rPr lang="en-US" sz="2000" dirty="0">
                <a:solidFill>
                  <a:schemeClr val="accent4"/>
                </a:solidFill>
              </a:rPr>
              <a:t>restore</a:t>
            </a:r>
          </a:p>
          <a:p>
            <a:r>
              <a:rPr lang="en-US" sz="2000" dirty="0">
                <a:solidFill>
                  <a:schemeClr val="accent4"/>
                </a:solidFill>
              </a:rPr>
              <a:t>publish</a:t>
            </a:r>
          </a:p>
          <a:p>
            <a:r>
              <a:rPr lang="en-US" sz="2000" dirty="0">
                <a:solidFill>
                  <a:schemeClr val="accent4"/>
                </a:solidFill>
              </a:rPr>
              <a:t>build</a:t>
            </a:r>
          </a:p>
          <a:p>
            <a:r>
              <a:rPr lang="en-US" sz="2000" dirty="0" err="1">
                <a:solidFill>
                  <a:schemeClr val="accent4"/>
                </a:solidFill>
              </a:rPr>
              <a:t>nuget</a:t>
            </a:r>
            <a:endParaRPr lang="en-US" sz="2000" dirty="0">
              <a:solidFill>
                <a:schemeClr val="accent4"/>
              </a:solidFill>
            </a:endParaRPr>
          </a:p>
          <a:p>
            <a:r>
              <a:rPr lang="en-US" sz="2000" dirty="0">
                <a:solidFill>
                  <a:schemeClr val="accent4"/>
                </a:solidFill>
              </a:rPr>
              <a:t>pack</a:t>
            </a:r>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15" name="Left Brace 14"/>
          <p:cNvSpPr/>
          <p:nvPr/>
        </p:nvSpPr>
        <p:spPr>
          <a:xfrm rot="16200000">
            <a:off x="3253958" y="1371180"/>
            <a:ext cx="190502" cy="1013658"/>
          </a:xfrm>
          <a:prstGeom prst="leftBrac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2"/>
              </a:solidFill>
            </a:endParaRPr>
          </a:p>
        </p:txBody>
      </p:sp>
      <p:sp>
        <p:nvSpPr>
          <p:cNvPr id="17" name="TextBox 16"/>
          <p:cNvSpPr txBox="1"/>
          <p:nvPr/>
        </p:nvSpPr>
        <p:spPr>
          <a:xfrm>
            <a:off x="2545990" y="2035319"/>
            <a:ext cx="16994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2"/>
                </a:solidFill>
                <a:latin typeface="+mj-lt"/>
              </a:rPr>
              <a:t>template</a:t>
            </a:r>
          </a:p>
        </p:txBody>
      </p:sp>
      <p:sp>
        <p:nvSpPr>
          <p:cNvPr id="19" name="TextBox 18"/>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20" name="Left Brace 19"/>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512623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rgbClr val="FF8C00"/>
                </a:solidFill>
              </a:rPr>
              <a:t>mvc</a:t>
            </a:r>
            <a:r>
              <a:rPr lang="en-US" dirty="0"/>
              <a:t>   </a:t>
            </a:r>
            <a:r>
              <a:rPr lang="en-US" dirty="0">
                <a:solidFill>
                  <a:schemeClr val="bg1"/>
                </a:solidFill>
              </a:rPr>
              <a:t>--output </a:t>
            </a:r>
            <a:r>
              <a:rPr lang="en-US" dirty="0" err="1"/>
              <a:t>myWebApp</a:t>
            </a:r>
            <a:r>
              <a:rPr lang="en-US" dirty="0"/>
              <a:t> </a:t>
            </a:r>
            <a:r>
              <a:rPr lang="en-US" dirty="0">
                <a:solidFill>
                  <a:schemeClr val="bg1"/>
                </a:solidFill>
              </a:rPr>
              <a:t>--</a:t>
            </a:r>
            <a:r>
              <a:rPr lang="en-US" dirty="0" err="1">
                <a:solidFill>
                  <a:schemeClr val="bg1"/>
                </a:solidFill>
              </a:rPr>
              <a:t>auth</a:t>
            </a:r>
            <a:r>
              <a:rPr lang="en-US" dirty="0">
                <a:solidFill>
                  <a:schemeClr val="bg1"/>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14" name="Text Placeholder 2"/>
          <p:cNvSpPr txBox="1">
            <a:spLocks/>
          </p:cNvSpPr>
          <p:nvPr/>
        </p:nvSpPr>
        <p:spPr>
          <a:xfrm>
            <a:off x="1613485" y="2977387"/>
            <a:ext cx="1458416" cy="283154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4"/>
                </a:solidFill>
              </a:rPr>
              <a:t>new</a:t>
            </a:r>
          </a:p>
          <a:p>
            <a:r>
              <a:rPr lang="en-US" sz="2000" dirty="0" err="1">
                <a:solidFill>
                  <a:schemeClr val="accent4"/>
                </a:solidFill>
              </a:rPr>
              <a:t>sln</a:t>
            </a:r>
            <a:endParaRPr lang="en-US" sz="2000" dirty="0">
              <a:solidFill>
                <a:schemeClr val="accent4"/>
              </a:solidFill>
            </a:endParaRPr>
          </a:p>
          <a:p>
            <a:r>
              <a:rPr lang="en-US" sz="2000" dirty="0">
                <a:solidFill>
                  <a:schemeClr val="accent4"/>
                </a:solidFill>
              </a:rPr>
              <a:t>run</a:t>
            </a:r>
          </a:p>
          <a:p>
            <a:r>
              <a:rPr lang="en-US" sz="2000" dirty="0">
                <a:solidFill>
                  <a:schemeClr val="accent4"/>
                </a:solidFill>
              </a:rPr>
              <a:t>restore</a:t>
            </a:r>
          </a:p>
          <a:p>
            <a:r>
              <a:rPr lang="en-US" sz="2000" dirty="0">
                <a:solidFill>
                  <a:schemeClr val="accent4"/>
                </a:solidFill>
              </a:rPr>
              <a:t>publish</a:t>
            </a:r>
          </a:p>
          <a:p>
            <a:r>
              <a:rPr lang="en-US" sz="2000" dirty="0">
                <a:solidFill>
                  <a:schemeClr val="accent4"/>
                </a:solidFill>
              </a:rPr>
              <a:t>build</a:t>
            </a:r>
          </a:p>
          <a:p>
            <a:r>
              <a:rPr lang="en-US" sz="2000" dirty="0" err="1">
                <a:solidFill>
                  <a:schemeClr val="accent4"/>
                </a:solidFill>
              </a:rPr>
              <a:t>nuget</a:t>
            </a:r>
            <a:endParaRPr lang="en-US" sz="2000" dirty="0">
              <a:solidFill>
                <a:schemeClr val="accent4"/>
              </a:solidFill>
            </a:endParaRPr>
          </a:p>
          <a:p>
            <a:r>
              <a:rPr lang="en-US" sz="2000" dirty="0">
                <a:solidFill>
                  <a:schemeClr val="accent4"/>
                </a:solidFill>
              </a:rPr>
              <a:t>pack</a:t>
            </a:r>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15" name="Left Brace 14"/>
          <p:cNvSpPr/>
          <p:nvPr/>
        </p:nvSpPr>
        <p:spPr>
          <a:xfrm rot="16200000">
            <a:off x="3253958" y="1371180"/>
            <a:ext cx="190502" cy="1013658"/>
          </a:xfrm>
          <a:prstGeom prst="leftBrac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2"/>
              </a:solidFill>
            </a:endParaRPr>
          </a:p>
        </p:txBody>
      </p:sp>
      <p:sp>
        <p:nvSpPr>
          <p:cNvPr id="17" name="TextBox 16"/>
          <p:cNvSpPr txBox="1"/>
          <p:nvPr/>
        </p:nvSpPr>
        <p:spPr>
          <a:xfrm>
            <a:off x="2545990" y="2035319"/>
            <a:ext cx="16994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2"/>
                </a:solidFill>
                <a:latin typeface="+mj-lt"/>
              </a:rPr>
              <a:t>template</a:t>
            </a:r>
          </a:p>
        </p:txBody>
      </p:sp>
      <p:sp>
        <p:nvSpPr>
          <p:cNvPr id="11" name="Text Placeholder 2"/>
          <p:cNvSpPr txBox="1">
            <a:spLocks/>
          </p:cNvSpPr>
          <p:nvPr/>
        </p:nvSpPr>
        <p:spPr>
          <a:xfrm>
            <a:off x="2842379" y="2963861"/>
            <a:ext cx="2208015" cy="12926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2"/>
                </a:solidFill>
              </a:rPr>
              <a:t>web</a:t>
            </a:r>
            <a:br>
              <a:rPr lang="en-US" sz="2000" b="1" dirty="0">
                <a:solidFill>
                  <a:schemeClr val="accent2"/>
                </a:solidFill>
              </a:rPr>
            </a:br>
            <a:r>
              <a:rPr lang="en-US" sz="2000" b="1" dirty="0" err="1">
                <a:solidFill>
                  <a:schemeClr val="accent2"/>
                </a:solidFill>
              </a:rPr>
              <a:t>mvc</a:t>
            </a:r>
            <a:br>
              <a:rPr lang="en-US" sz="2000" b="1" dirty="0">
                <a:solidFill>
                  <a:schemeClr val="accent2"/>
                </a:solidFill>
              </a:rPr>
            </a:br>
            <a:r>
              <a:rPr lang="en-US" sz="2000" b="1" dirty="0">
                <a:solidFill>
                  <a:schemeClr val="accent2"/>
                </a:solidFill>
              </a:rPr>
              <a:t>console</a:t>
            </a:r>
            <a:br>
              <a:rPr lang="en-US" sz="2000" b="1" dirty="0">
                <a:solidFill>
                  <a:schemeClr val="accent2"/>
                </a:solidFill>
              </a:rPr>
            </a:br>
            <a:r>
              <a:rPr lang="en-US" sz="2000" b="1" dirty="0" err="1">
                <a:solidFill>
                  <a:schemeClr val="accent2"/>
                </a:solidFill>
              </a:rPr>
              <a:t>webapi</a:t>
            </a:r>
            <a:endParaRPr lang="en-US" sz="2000" b="1" dirty="0">
              <a:solidFill>
                <a:schemeClr val="accent4"/>
              </a:solidFill>
            </a:endParaRPr>
          </a:p>
        </p:txBody>
      </p:sp>
      <p:sp>
        <p:nvSpPr>
          <p:cNvPr id="12" name="TextBox 11"/>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13" name="Left Brace 12"/>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525351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rgbClr val="FF8C00"/>
                </a:solidFill>
              </a:rPr>
              <a:t>mvc</a:t>
            </a:r>
            <a:r>
              <a:rPr lang="en-US" dirty="0"/>
              <a:t>   </a:t>
            </a:r>
            <a:r>
              <a:rPr lang="en-US" dirty="0">
                <a:solidFill>
                  <a:srgbClr val="7030A0"/>
                </a:solidFill>
              </a:rPr>
              <a:t>--output </a:t>
            </a:r>
            <a:r>
              <a:rPr lang="en-US" dirty="0" err="1"/>
              <a:t>myWebApp</a:t>
            </a:r>
            <a:r>
              <a:rPr lang="en-US" dirty="0"/>
              <a:t> </a:t>
            </a:r>
            <a:r>
              <a:rPr lang="en-US" dirty="0">
                <a:solidFill>
                  <a:srgbClr val="7030A0"/>
                </a:solidFill>
              </a:rPr>
              <a:t>--</a:t>
            </a:r>
            <a:r>
              <a:rPr lang="en-US" dirty="0" err="1">
                <a:solidFill>
                  <a:srgbClr val="7030A0"/>
                </a:solidFill>
              </a:rPr>
              <a:t>auth</a:t>
            </a:r>
            <a:r>
              <a:rPr lang="en-US" dirty="0">
                <a:solidFill>
                  <a:srgbClr val="7030A0"/>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14" name="Text Placeholder 2"/>
          <p:cNvSpPr txBox="1">
            <a:spLocks/>
          </p:cNvSpPr>
          <p:nvPr/>
        </p:nvSpPr>
        <p:spPr>
          <a:xfrm>
            <a:off x="1613485" y="2977387"/>
            <a:ext cx="1458416" cy="283154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4"/>
                </a:solidFill>
              </a:rPr>
              <a:t>new</a:t>
            </a:r>
          </a:p>
          <a:p>
            <a:r>
              <a:rPr lang="en-US" sz="2000" dirty="0" err="1">
                <a:solidFill>
                  <a:schemeClr val="accent4"/>
                </a:solidFill>
              </a:rPr>
              <a:t>sln</a:t>
            </a:r>
            <a:endParaRPr lang="en-US" sz="2000" dirty="0">
              <a:solidFill>
                <a:schemeClr val="accent4"/>
              </a:solidFill>
            </a:endParaRPr>
          </a:p>
          <a:p>
            <a:r>
              <a:rPr lang="en-US" sz="2000" dirty="0">
                <a:solidFill>
                  <a:schemeClr val="accent4"/>
                </a:solidFill>
              </a:rPr>
              <a:t>run</a:t>
            </a:r>
          </a:p>
          <a:p>
            <a:r>
              <a:rPr lang="en-US" sz="2000" dirty="0">
                <a:solidFill>
                  <a:schemeClr val="accent4"/>
                </a:solidFill>
              </a:rPr>
              <a:t>restore</a:t>
            </a:r>
          </a:p>
          <a:p>
            <a:r>
              <a:rPr lang="en-US" sz="2000" dirty="0">
                <a:solidFill>
                  <a:schemeClr val="accent4"/>
                </a:solidFill>
              </a:rPr>
              <a:t>publish</a:t>
            </a:r>
          </a:p>
          <a:p>
            <a:r>
              <a:rPr lang="en-US" sz="2000" dirty="0">
                <a:solidFill>
                  <a:schemeClr val="accent4"/>
                </a:solidFill>
              </a:rPr>
              <a:t>build</a:t>
            </a:r>
          </a:p>
          <a:p>
            <a:r>
              <a:rPr lang="en-US" sz="2000" dirty="0" err="1">
                <a:solidFill>
                  <a:schemeClr val="accent4"/>
                </a:solidFill>
              </a:rPr>
              <a:t>nuget</a:t>
            </a:r>
            <a:endParaRPr lang="en-US" sz="2000" dirty="0">
              <a:solidFill>
                <a:schemeClr val="accent4"/>
              </a:solidFill>
            </a:endParaRPr>
          </a:p>
          <a:p>
            <a:r>
              <a:rPr lang="en-US" sz="2000" dirty="0">
                <a:solidFill>
                  <a:schemeClr val="accent4"/>
                </a:solidFill>
              </a:rPr>
              <a:t>pack</a:t>
            </a:r>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15" name="Left Brace 14"/>
          <p:cNvSpPr/>
          <p:nvPr/>
        </p:nvSpPr>
        <p:spPr>
          <a:xfrm rot="16200000">
            <a:off x="3253958" y="1371180"/>
            <a:ext cx="190502" cy="1013658"/>
          </a:xfrm>
          <a:prstGeom prst="leftBrac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2"/>
              </a:solidFill>
            </a:endParaRPr>
          </a:p>
        </p:txBody>
      </p:sp>
      <p:sp>
        <p:nvSpPr>
          <p:cNvPr id="17" name="TextBox 16"/>
          <p:cNvSpPr txBox="1"/>
          <p:nvPr/>
        </p:nvSpPr>
        <p:spPr>
          <a:xfrm>
            <a:off x="2545990" y="2035319"/>
            <a:ext cx="16994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2"/>
                </a:solidFill>
                <a:latin typeface="+mj-lt"/>
              </a:rPr>
              <a:t>template</a:t>
            </a:r>
          </a:p>
        </p:txBody>
      </p:sp>
      <p:sp>
        <p:nvSpPr>
          <p:cNvPr id="11" name="Text Placeholder 2"/>
          <p:cNvSpPr txBox="1">
            <a:spLocks/>
          </p:cNvSpPr>
          <p:nvPr/>
        </p:nvSpPr>
        <p:spPr>
          <a:xfrm>
            <a:off x="2842379" y="2963861"/>
            <a:ext cx="2208015" cy="12926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2"/>
                </a:solidFill>
              </a:rPr>
              <a:t>web</a:t>
            </a:r>
            <a:br>
              <a:rPr lang="en-US" sz="2000" b="1" dirty="0">
                <a:solidFill>
                  <a:schemeClr val="accent2"/>
                </a:solidFill>
              </a:rPr>
            </a:br>
            <a:r>
              <a:rPr lang="en-US" sz="2000" b="1" dirty="0" err="1">
                <a:solidFill>
                  <a:schemeClr val="accent2"/>
                </a:solidFill>
              </a:rPr>
              <a:t>mvc</a:t>
            </a:r>
            <a:br>
              <a:rPr lang="en-US" sz="2000" b="1" dirty="0">
                <a:solidFill>
                  <a:schemeClr val="accent2"/>
                </a:solidFill>
              </a:rPr>
            </a:br>
            <a:r>
              <a:rPr lang="en-US" sz="2000" b="1" dirty="0">
                <a:solidFill>
                  <a:schemeClr val="accent2"/>
                </a:solidFill>
              </a:rPr>
              <a:t>console</a:t>
            </a:r>
            <a:br>
              <a:rPr lang="en-US" sz="2000" b="1" dirty="0">
                <a:solidFill>
                  <a:schemeClr val="accent2"/>
                </a:solidFill>
              </a:rPr>
            </a:br>
            <a:r>
              <a:rPr lang="en-US" sz="2000" b="1" dirty="0" err="1">
                <a:solidFill>
                  <a:schemeClr val="accent2"/>
                </a:solidFill>
              </a:rPr>
              <a:t>webapi</a:t>
            </a:r>
            <a:endParaRPr lang="en-US" sz="2000" b="1" dirty="0">
              <a:solidFill>
                <a:schemeClr val="accent4"/>
              </a:solidFill>
            </a:endParaRPr>
          </a:p>
        </p:txBody>
      </p:sp>
      <p:sp>
        <p:nvSpPr>
          <p:cNvPr id="23" name="TextBox 22"/>
          <p:cNvSpPr txBox="1"/>
          <p:nvPr/>
        </p:nvSpPr>
        <p:spPr>
          <a:xfrm>
            <a:off x="5334316" y="2051613"/>
            <a:ext cx="150895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7030A0"/>
                </a:solidFill>
                <a:latin typeface="+mj-lt"/>
              </a:rPr>
              <a:t>option</a:t>
            </a:r>
          </a:p>
        </p:txBody>
      </p:sp>
      <p:sp>
        <p:nvSpPr>
          <p:cNvPr id="24" name="TextBox 23"/>
          <p:cNvSpPr txBox="1"/>
          <p:nvPr/>
        </p:nvSpPr>
        <p:spPr>
          <a:xfrm>
            <a:off x="9045155" y="2051613"/>
            <a:ext cx="150895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7030A0"/>
                </a:solidFill>
                <a:latin typeface="+mj-lt"/>
              </a:rPr>
              <a:t>option</a:t>
            </a:r>
          </a:p>
        </p:txBody>
      </p:sp>
      <p:sp>
        <p:nvSpPr>
          <p:cNvPr id="25" name="Left Brace 24"/>
          <p:cNvSpPr/>
          <p:nvPr/>
        </p:nvSpPr>
        <p:spPr>
          <a:xfrm rot="16200000">
            <a:off x="9628582" y="653684"/>
            <a:ext cx="182192" cy="2430881"/>
          </a:xfrm>
          <a:prstGeom prst="leftBrace">
            <a:avLst/>
          </a:prstGeom>
          <a:ln>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6" name="Left Brace 25"/>
          <p:cNvSpPr/>
          <p:nvPr/>
        </p:nvSpPr>
        <p:spPr>
          <a:xfrm rot="16200000">
            <a:off x="6012839" y="91463"/>
            <a:ext cx="182191" cy="3581404"/>
          </a:xfrm>
          <a:prstGeom prst="leftBrace">
            <a:avLst/>
          </a:prstGeom>
          <a:ln>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7" name="TextBox 26"/>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28" name="Left Brace 27"/>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1515399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b="1" dirty="0" err="1"/>
              <a:t>dotnet</a:t>
            </a:r>
            <a:r>
              <a:rPr lang="en-US" b="1" dirty="0"/>
              <a:t> </a:t>
            </a:r>
            <a:r>
              <a:rPr lang="en-US" dirty="0">
                <a:solidFill>
                  <a:schemeClr val="accent4"/>
                </a:solidFill>
              </a:rPr>
              <a:t>new </a:t>
            </a:r>
            <a:r>
              <a:rPr lang="en-US" dirty="0" err="1">
                <a:solidFill>
                  <a:srgbClr val="FF8C00"/>
                </a:solidFill>
              </a:rPr>
              <a:t>mvc</a:t>
            </a:r>
            <a:r>
              <a:rPr lang="en-US" dirty="0"/>
              <a:t>   </a:t>
            </a:r>
            <a:r>
              <a:rPr lang="en-US" dirty="0">
                <a:solidFill>
                  <a:srgbClr val="7030A0"/>
                </a:solidFill>
              </a:rPr>
              <a:t>--output </a:t>
            </a:r>
            <a:r>
              <a:rPr lang="en-US" dirty="0" err="1"/>
              <a:t>myWebApp</a:t>
            </a:r>
            <a:r>
              <a:rPr lang="en-US" dirty="0"/>
              <a:t> </a:t>
            </a:r>
            <a:r>
              <a:rPr lang="en-US" dirty="0">
                <a:solidFill>
                  <a:srgbClr val="7030A0"/>
                </a:solidFill>
              </a:rPr>
              <a:t>--</a:t>
            </a:r>
            <a:r>
              <a:rPr lang="en-US" dirty="0" err="1">
                <a:solidFill>
                  <a:srgbClr val="7030A0"/>
                </a:solidFill>
              </a:rPr>
              <a:t>auth</a:t>
            </a:r>
            <a:r>
              <a:rPr lang="en-US" dirty="0">
                <a:solidFill>
                  <a:srgbClr val="7030A0"/>
                </a:solidFill>
              </a:rPr>
              <a:t> </a:t>
            </a:r>
            <a:r>
              <a:rPr lang="en-US" dirty="0"/>
              <a:t>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Left Brace 6"/>
          <p:cNvSpPr/>
          <p:nvPr/>
        </p:nvSpPr>
        <p:spPr>
          <a:xfrm rot="16200000">
            <a:off x="2308952" y="1508018"/>
            <a:ext cx="183528" cy="746955"/>
          </a:xfrm>
          <a:prstGeom prst="leftBrace">
            <a:avLst/>
          </a:prstGeom>
          <a:ln>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4"/>
              </a:solidFill>
            </a:endParaRPr>
          </a:p>
        </p:txBody>
      </p:sp>
      <p:sp>
        <p:nvSpPr>
          <p:cNvPr id="16" name="TextBox 15"/>
          <p:cNvSpPr txBox="1"/>
          <p:nvPr/>
        </p:nvSpPr>
        <p:spPr>
          <a:xfrm>
            <a:off x="1786237" y="2035319"/>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4"/>
                </a:solidFill>
                <a:latin typeface="+mj-lt"/>
              </a:rPr>
              <a:t>verb</a:t>
            </a:r>
          </a:p>
        </p:txBody>
      </p:sp>
      <p:sp>
        <p:nvSpPr>
          <p:cNvPr id="14" name="Text Placeholder 2"/>
          <p:cNvSpPr txBox="1">
            <a:spLocks/>
          </p:cNvSpPr>
          <p:nvPr/>
        </p:nvSpPr>
        <p:spPr>
          <a:xfrm>
            <a:off x="1613485" y="2977387"/>
            <a:ext cx="1458416" cy="283154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chemeClr val="accent4"/>
                </a:solidFill>
              </a:rPr>
              <a:t>new</a:t>
            </a:r>
          </a:p>
          <a:p>
            <a:r>
              <a:rPr lang="en-US" sz="2000" dirty="0" err="1">
                <a:solidFill>
                  <a:schemeClr val="accent4"/>
                </a:solidFill>
              </a:rPr>
              <a:t>sln</a:t>
            </a:r>
            <a:endParaRPr lang="en-US" sz="2000" dirty="0">
              <a:solidFill>
                <a:schemeClr val="accent4"/>
              </a:solidFill>
            </a:endParaRPr>
          </a:p>
          <a:p>
            <a:r>
              <a:rPr lang="en-US" sz="2000" dirty="0">
                <a:solidFill>
                  <a:schemeClr val="accent4"/>
                </a:solidFill>
              </a:rPr>
              <a:t>run</a:t>
            </a:r>
          </a:p>
          <a:p>
            <a:r>
              <a:rPr lang="en-US" sz="2000" dirty="0">
                <a:solidFill>
                  <a:schemeClr val="accent4"/>
                </a:solidFill>
              </a:rPr>
              <a:t>restore</a:t>
            </a:r>
          </a:p>
          <a:p>
            <a:r>
              <a:rPr lang="en-US" sz="2000" dirty="0">
                <a:solidFill>
                  <a:schemeClr val="accent4"/>
                </a:solidFill>
              </a:rPr>
              <a:t>publish</a:t>
            </a:r>
          </a:p>
          <a:p>
            <a:r>
              <a:rPr lang="en-US" sz="2000" dirty="0">
                <a:solidFill>
                  <a:schemeClr val="accent4"/>
                </a:solidFill>
              </a:rPr>
              <a:t>build</a:t>
            </a:r>
          </a:p>
          <a:p>
            <a:r>
              <a:rPr lang="en-US" sz="2000" dirty="0" err="1">
                <a:solidFill>
                  <a:schemeClr val="accent4"/>
                </a:solidFill>
              </a:rPr>
              <a:t>nuget</a:t>
            </a:r>
            <a:endParaRPr lang="en-US" sz="2000" dirty="0">
              <a:solidFill>
                <a:schemeClr val="accent4"/>
              </a:solidFill>
            </a:endParaRPr>
          </a:p>
          <a:p>
            <a:r>
              <a:rPr lang="en-US" sz="2000" dirty="0">
                <a:solidFill>
                  <a:schemeClr val="accent4"/>
                </a:solidFill>
              </a:rPr>
              <a:t>pack</a:t>
            </a:r>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
        <p:nvSpPr>
          <p:cNvPr id="15" name="Left Brace 14"/>
          <p:cNvSpPr/>
          <p:nvPr/>
        </p:nvSpPr>
        <p:spPr>
          <a:xfrm rot="16200000">
            <a:off x="3253958" y="1371180"/>
            <a:ext cx="190502" cy="1013658"/>
          </a:xfrm>
          <a:prstGeom prst="leftBrac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2"/>
              </a:solidFill>
            </a:endParaRPr>
          </a:p>
        </p:txBody>
      </p:sp>
      <p:sp>
        <p:nvSpPr>
          <p:cNvPr id="17" name="TextBox 16"/>
          <p:cNvSpPr txBox="1"/>
          <p:nvPr/>
        </p:nvSpPr>
        <p:spPr>
          <a:xfrm>
            <a:off x="2545990" y="2035319"/>
            <a:ext cx="169945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2"/>
                </a:solidFill>
                <a:latin typeface="+mj-lt"/>
              </a:rPr>
              <a:t>template</a:t>
            </a:r>
          </a:p>
        </p:txBody>
      </p:sp>
      <p:sp>
        <p:nvSpPr>
          <p:cNvPr id="11" name="Text Placeholder 2"/>
          <p:cNvSpPr txBox="1">
            <a:spLocks/>
          </p:cNvSpPr>
          <p:nvPr/>
        </p:nvSpPr>
        <p:spPr>
          <a:xfrm>
            <a:off x="2842379" y="2963861"/>
            <a:ext cx="2208015" cy="12926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2"/>
                </a:solidFill>
              </a:rPr>
              <a:t>web</a:t>
            </a:r>
            <a:br>
              <a:rPr lang="en-US" sz="2000" b="1" dirty="0">
                <a:solidFill>
                  <a:schemeClr val="accent2"/>
                </a:solidFill>
              </a:rPr>
            </a:br>
            <a:r>
              <a:rPr lang="en-US" sz="2000" b="1" dirty="0" err="1">
                <a:solidFill>
                  <a:schemeClr val="accent2"/>
                </a:solidFill>
              </a:rPr>
              <a:t>mvc</a:t>
            </a:r>
            <a:br>
              <a:rPr lang="en-US" sz="2000" b="1" dirty="0">
                <a:solidFill>
                  <a:schemeClr val="accent2"/>
                </a:solidFill>
              </a:rPr>
            </a:br>
            <a:r>
              <a:rPr lang="en-US" sz="2000" b="1" dirty="0">
                <a:solidFill>
                  <a:schemeClr val="accent2"/>
                </a:solidFill>
              </a:rPr>
              <a:t>console</a:t>
            </a:r>
            <a:br>
              <a:rPr lang="en-US" sz="2000" b="1" dirty="0">
                <a:solidFill>
                  <a:schemeClr val="accent2"/>
                </a:solidFill>
              </a:rPr>
            </a:br>
            <a:r>
              <a:rPr lang="en-US" sz="2000" b="1" dirty="0" err="1">
                <a:solidFill>
                  <a:schemeClr val="accent2"/>
                </a:solidFill>
              </a:rPr>
              <a:t>webapi</a:t>
            </a:r>
            <a:endParaRPr lang="en-US" sz="2000" b="1" dirty="0">
              <a:solidFill>
                <a:schemeClr val="accent4"/>
              </a:solidFill>
            </a:endParaRPr>
          </a:p>
        </p:txBody>
      </p:sp>
      <p:sp>
        <p:nvSpPr>
          <p:cNvPr id="23" name="TextBox 22"/>
          <p:cNvSpPr txBox="1"/>
          <p:nvPr/>
        </p:nvSpPr>
        <p:spPr>
          <a:xfrm>
            <a:off x="5334316" y="2051613"/>
            <a:ext cx="150895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7030A0"/>
                </a:solidFill>
                <a:latin typeface="+mj-lt"/>
              </a:rPr>
              <a:t>option</a:t>
            </a:r>
          </a:p>
        </p:txBody>
      </p:sp>
      <p:sp>
        <p:nvSpPr>
          <p:cNvPr id="24" name="TextBox 23"/>
          <p:cNvSpPr txBox="1"/>
          <p:nvPr/>
        </p:nvSpPr>
        <p:spPr>
          <a:xfrm>
            <a:off x="9045155" y="2051613"/>
            <a:ext cx="150895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7030A0"/>
                </a:solidFill>
                <a:latin typeface="+mj-lt"/>
              </a:rPr>
              <a:t>option</a:t>
            </a:r>
          </a:p>
        </p:txBody>
      </p:sp>
      <p:sp>
        <p:nvSpPr>
          <p:cNvPr id="25" name="Left Brace 24"/>
          <p:cNvSpPr/>
          <p:nvPr/>
        </p:nvSpPr>
        <p:spPr>
          <a:xfrm rot="16200000">
            <a:off x="9628582" y="653684"/>
            <a:ext cx="182192" cy="2430881"/>
          </a:xfrm>
          <a:prstGeom prst="leftBrace">
            <a:avLst/>
          </a:prstGeom>
          <a:ln>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6" name="Left Brace 25"/>
          <p:cNvSpPr/>
          <p:nvPr/>
        </p:nvSpPr>
        <p:spPr>
          <a:xfrm rot="16200000">
            <a:off x="6012839" y="91463"/>
            <a:ext cx="182191" cy="3581404"/>
          </a:xfrm>
          <a:prstGeom prst="leftBrace">
            <a:avLst/>
          </a:prstGeom>
          <a:ln>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8" name="Text Placeholder 2"/>
          <p:cNvSpPr txBox="1">
            <a:spLocks/>
          </p:cNvSpPr>
          <p:nvPr/>
        </p:nvSpPr>
        <p:spPr>
          <a:xfrm>
            <a:off x="4245446" y="2964453"/>
            <a:ext cx="7230591" cy="264687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3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8718">
                      <a:srgbClr val="353535"/>
                    </a:gs>
                    <a:gs pos="34000">
                      <a:srgbClr val="353535"/>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7030A0"/>
                </a:solidFill>
              </a:rPr>
              <a:t>--help     | -h</a:t>
            </a:r>
          </a:p>
          <a:p>
            <a:r>
              <a:rPr lang="en-US" sz="2000" dirty="0">
                <a:solidFill>
                  <a:srgbClr val="7030A0"/>
                </a:solidFill>
              </a:rPr>
              <a:t>--output   | -o</a:t>
            </a:r>
            <a:br>
              <a:rPr lang="en-US" sz="2000" dirty="0">
                <a:solidFill>
                  <a:srgbClr val="7030A0"/>
                </a:solidFill>
              </a:rPr>
            </a:br>
            <a:r>
              <a:rPr lang="en-US" sz="2000" dirty="0">
                <a:solidFill>
                  <a:srgbClr val="7030A0"/>
                </a:solidFill>
              </a:rPr>
              <a:t>--version</a:t>
            </a:r>
          </a:p>
          <a:p>
            <a:r>
              <a:rPr lang="en-US" sz="2000" dirty="0">
                <a:solidFill>
                  <a:srgbClr val="7030A0"/>
                </a:solidFill>
              </a:rPr>
              <a:t>--info</a:t>
            </a:r>
          </a:p>
          <a:p>
            <a:r>
              <a:rPr lang="en-US" sz="2000" dirty="0">
                <a:solidFill>
                  <a:srgbClr val="7030A0"/>
                </a:solidFill>
              </a:rPr>
              <a:t>--no-restore </a:t>
            </a:r>
            <a:br>
              <a:rPr lang="en-US" sz="2000" dirty="0">
                <a:solidFill>
                  <a:srgbClr val="7030A0"/>
                </a:solidFill>
              </a:rPr>
            </a:br>
            <a:endParaRPr lang="en-US" sz="2000" dirty="0">
              <a:solidFill>
                <a:srgbClr val="7030A0"/>
              </a:solidFill>
            </a:endParaRPr>
          </a:p>
          <a:p>
            <a:r>
              <a:rPr lang="en-US" sz="2000" dirty="0">
                <a:solidFill>
                  <a:srgbClr val="7030A0"/>
                </a:solidFill>
              </a:rPr>
              <a:t>Some options may or may not have short hand alternatives. </a:t>
            </a:r>
          </a:p>
        </p:txBody>
      </p:sp>
      <p:sp>
        <p:nvSpPr>
          <p:cNvPr id="19" name="TextBox 18"/>
          <p:cNvSpPr txBox="1"/>
          <p:nvPr/>
        </p:nvSpPr>
        <p:spPr>
          <a:xfrm>
            <a:off x="537331" y="2031198"/>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latin typeface="+mj-lt"/>
              </a:rPr>
              <a:t>cli</a:t>
            </a:r>
          </a:p>
        </p:txBody>
      </p:sp>
      <p:sp>
        <p:nvSpPr>
          <p:cNvPr id="20" name="Left Brace 19"/>
          <p:cNvSpPr/>
          <p:nvPr/>
        </p:nvSpPr>
        <p:spPr>
          <a:xfrm rot="16200000">
            <a:off x="995483" y="1206471"/>
            <a:ext cx="196607" cy="1409699"/>
          </a:xfrm>
          <a:prstGeom prst="leftBrac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15143247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new</a:t>
            </a:r>
          </a:p>
        </p:txBody>
      </p:sp>
      <p:sp>
        <p:nvSpPr>
          <p:cNvPr id="3" name="Text Placeholder 2"/>
          <p:cNvSpPr>
            <a:spLocks noGrp="1"/>
          </p:cNvSpPr>
          <p:nvPr>
            <p:ph type="body" sz="quarter" idx="10"/>
          </p:nvPr>
        </p:nvSpPr>
        <p:spPr>
          <a:xfrm>
            <a:off x="274638" y="1221157"/>
            <a:ext cx="11887199" cy="3767185"/>
          </a:xfrm>
        </p:spPr>
        <p:txBody>
          <a:bodyPr/>
          <a:lstStyle/>
          <a:p>
            <a:r>
              <a:rPr lang="en-US" sz="2400" dirty="0">
                <a:solidFill>
                  <a:srgbClr val="00B050"/>
                </a:solidFill>
              </a:rPr>
              <a:t># Creates a new project, configuration file, or solution based on </a:t>
            </a:r>
          </a:p>
          <a:p>
            <a:r>
              <a:rPr lang="en-US" sz="2400" dirty="0">
                <a:solidFill>
                  <a:srgbClr val="00B050"/>
                </a:solidFill>
              </a:rPr>
              <a:t># the specified template.</a:t>
            </a:r>
          </a:p>
          <a:p>
            <a:endParaRPr lang="en-US" sz="2400" dirty="0">
              <a:solidFill>
                <a:srgbClr val="00B050"/>
              </a:solidFill>
            </a:endParaRPr>
          </a:p>
          <a:p>
            <a:r>
              <a:rPr lang="en-US" sz="2400" dirty="0" err="1">
                <a:solidFill>
                  <a:schemeClr val="tx1"/>
                </a:solidFill>
              </a:rPr>
              <a:t>dotnet</a:t>
            </a:r>
            <a:r>
              <a:rPr lang="en-US" sz="2400" dirty="0">
                <a:solidFill>
                  <a:schemeClr val="tx1"/>
                </a:solidFill>
              </a:rPr>
              <a:t> new &lt;TEMPLATE&gt; [--force] [-</a:t>
            </a:r>
            <a:r>
              <a:rPr lang="en-US" sz="2400" dirty="0" err="1">
                <a:solidFill>
                  <a:schemeClr val="tx1"/>
                </a:solidFill>
              </a:rPr>
              <a:t>i</a:t>
            </a:r>
            <a:r>
              <a:rPr lang="en-US" sz="2400" dirty="0">
                <a:solidFill>
                  <a:schemeClr val="tx1"/>
                </a:solidFill>
              </a:rPr>
              <a:t>|--install] [-</a:t>
            </a:r>
            <a:r>
              <a:rPr lang="en-US" sz="2400" dirty="0" err="1">
                <a:solidFill>
                  <a:schemeClr val="tx1"/>
                </a:solidFill>
              </a:rPr>
              <a:t>lang</a:t>
            </a:r>
            <a:r>
              <a:rPr lang="en-US" sz="2400" dirty="0">
                <a:solidFill>
                  <a:schemeClr val="tx1"/>
                </a:solidFill>
              </a:rPr>
              <a:t>|--language] </a:t>
            </a:r>
          </a:p>
          <a:p>
            <a:r>
              <a:rPr lang="en-US" sz="2400" dirty="0">
                <a:solidFill>
                  <a:schemeClr val="tx1"/>
                </a:solidFill>
              </a:rPr>
              <a:t>[-n|--name] [-o|--output] [-u|--uninstall] [Template options]</a:t>
            </a:r>
          </a:p>
          <a:p>
            <a:endParaRPr lang="en-US" sz="2400" dirty="0">
              <a:solidFill>
                <a:schemeClr val="tx1"/>
              </a:solidFill>
            </a:endParaRPr>
          </a:p>
          <a:p>
            <a:r>
              <a:rPr lang="en-US" sz="2400" dirty="0" err="1">
                <a:solidFill>
                  <a:schemeClr val="tx1"/>
                </a:solidFill>
              </a:rPr>
              <a:t>dotnet</a:t>
            </a:r>
            <a:r>
              <a:rPr lang="en-US" sz="2400" dirty="0">
                <a:solidFill>
                  <a:schemeClr val="tx1"/>
                </a:solidFill>
              </a:rPr>
              <a:t> new &lt;TEMPLATE&gt; [-l|--list] [--type]</a:t>
            </a:r>
          </a:p>
          <a:p>
            <a:endParaRPr lang="en-US" sz="2400" dirty="0">
              <a:solidFill>
                <a:schemeClr val="tx1"/>
              </a:solidFill>
            </a:endParaRPr>
          </a:p>
          <a:p>
            <a:r>
              <a:rPr lang="en-US" sz="2400" dirty="0" err="1">
                <a:solidFill>
                  <a:schemeClr val="tx1"/>
                </a:solidFill>
              </a:rPr>
              <a:t>dotnet</a:t>
            </a:r>
            <a:r>
              <a:rPr lang="en-US" sz="2400" dirty="0">
                <a:solidFill>
                  <a:schemeClr val="tx1"/>
                </a:solidFill>
              </a:rPr>
              <a:t> new [-h|--help]</a:t>
            </a:r>
          </a:p>
        </p:txBody>
      </p:sp>
    </p:spTree>
    <p:extLst>
      <p:ext uri="{BB962C8B-B14F-4D97-AF65-F5344CB8AC3E}">
        <p14:creationId xmlns:p14="http://schemas.microsoft.com/office/powerpoint/2010/main" val="36646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build</a:t>
            </a:r>
          </a:p>
        </p:txBody>
      </p:sp>
      <p:sp>
        <p:nvSpPr>
          <p:cNvPr id="3" name="Text Placeholder 2"/>
          <p:cNvSpPr>
            <a:spLocks noGrp="1"/>
          </p:cNvSpPr>
          <p:nvPr>
            <p:ph type="body" sz="quarter" idx="10"/>
          </p:nvPr>
        </p:nvSpPr>
        <p:spPr>
          <a:xfrm>
            <a:off x="274638" y="1221157"/>
            <a:ext cx="11887199" cy="4992136"/>
          </a:xfrm>
        </p:spPr>
        <p:txBody>
          <a:bodyPr/>
          <a:lstStyle/>
          <a:p>
            <a:r>
              <a:rPr lang="en-US" sz="2400" dirty="0">
                <a:solidFill>
                  <a:srgbClr val="00B050"/>
                </a:solidFill>
              </a:rPr>
              <a:t># Builds a project and all of its dependencies.</a:t>
            </a:r>
          </a:p>
          <a:p>
            <a:endParaRPr lang="en-US" sz="2400" dirty="0">
              <a:solidFill>
                <a:srgbClr val="00B050"/>
              </a:solidFill>
            </a:endParaRPr>
          </a:p>
          <a:p>
            <a:r>
              <a:rPr lang="en-US" sz="2400" dirty="0" err="1"/>
              <a:t>dotnet</a:t>
            </a:r>
            <a:r>
              <a:rPr lang="en-US" sz="2400" dirty="0"/>
              <a:t> build [&lt;PROJECT&gt;] [-c|--configuration] [-f|--framework] </a:t>
            </a:r>
          </a:p>
          <a:p>
            <a:r>
              <a:rPr lang="en-US" sz="2400" dirty="0"/>
              <a:t>[--force] [--no-dependencies] [--no-incremental] [--no-restore] </a:t>
            </a:r>
          </a:p>
          <a:p>
            <a:r>
              <a:rPr lang="en-US" sz="2400" dirty="0"/>
              <a:t>[-o|--output] [-r|--runtime] [-v|--verbosity] [--version-suffix] </a:t>
            </a:r>
          </a:p>
          <a:p>
            <a:endParaRPr lang="en-US" sz="2400" dirty="0"/>
          </a:p>
          <a:p>
            <a:r>
              <a:rPr lang="en-US" sz="2400" dirty="0" err="1"/>
              <a:t>dotnet</a:t>
            </a:r>
            <a:r>
              <a:rPr lang="en-US" sz="2400" dirty="0"/>
              <a:t> build [-h|--help]</a:t>
            </a:r>
          </a:p>
          <a:p>
            <a:endParaRPr lang="en-US" sz="2400" dirty="0">
              <a:solidFill>
                <a:schemeClr val="tx1"/>
              </a:solidFill>
            </a:endParaRPr>
          </a:p>
          <a:p>
            <a:r>
              <a:rPr lang="en-US" sz="2000" dirty="0">
                <a:solidFill>
                  <a:srgbClr val="00B050"/>
                </a:solidFill>
              </a:rPr>
              <a:t># Build a project and its dependencies using Release configuration</a:t>
            </a:r>
          </a:p>
          <a:p>
            <a:r>
              <a:rPr lang="en-US" sz="2000" dirty="0" err="1">
                <a:solidFill>
                  <a:schemeClr val="tx1"/>
                </a:solidFill>
              </a:rPr>
              <a:t>dotnet</a:t>
            </a:r>
            <a:r>
              <a:rPr lang="en-US" sz="2000" dirty="0">
                <a:solidFill>
                  <a:schemeClr val="tx1"/>
                </a:solidFill>
              </a:rPr>
              <a:t> build --configuration Release</a:t>
            </a:r>
            <a:br>
              <a:rPr lang="en-US" sz="2000" dirty="0">
                <a:solidFill>
                  <a:schemeClr val="tx1"/>
                </a:solidFill>
              </a:rPr>
            </a:br>
            <a:endParaRPr lang="en-US" sz="2000" dirty="0">
              <a:solidFill>
                <a:schemeClr val="tx1"/>
              </a:solidFill>
            </a:endParaRPr>
          </a:p>
          <a:p>
            <a:r>
              <a:rPr lang="en-US" sz="2000" dirty="0">
                <a:solidFill>
                  <a:srgbClr val="00B050"/>
                </a:solidFill>
              </a:rPr>
              <a:t># Build a project and its dependencies for a specific runtime </a:t>
            </a:r>
            <a:r>
              <a:rPr lang="en-US" sz="2000" dirty="0" err="1">
                <a:solidFill>
                  <a:srgbClr val="00B050"/>
                </a:solidFill>
              </a:rPr>
              <a:t>i.e.Ubuntu</a:t>
            </a:r>
            <a:r>
              <a:rPr lang="en-US" sz="2000" dirty="0">
                <a:solidFill>
                  <a:srgbClr val="00B050"/>
                </a:solidFill>
              </a:rPr>
              <a:t> 16.04</a:t>
            </a:r>
          </a:p>
          <a:p>
            <a:r>
              <a:rPr lang="en-US" sz="2000" dirty="0" err="1"/>
              <a:t>dotnet</a:t>
            </a:r>
            <a:r>
              <a:rPr lang="en-US" sz="2000" dirty="0"/>
              <a:t> build --runtime ubuntu.16.04-x64</a:t>
            </a:r>
            <a:endParaRPr lang="en-US" sz="2000" dirty="0">
              <a:solidFill>
                <a:schemeClr val="tx1"/>
              </a:solidFill>
            </a:endParaRPr>
          </a:p>
        </p:txBody>
      </p:sp>
    </p:spTree>
    <p:extLst>
      <p:ext uri="{BB962C8B-B14F-4D97-AF65-F5344CB8AC3E}">
        <p14:creationId xmlns:p14="http://schemas.microsoft.com/office/powerpoint/2010/main" val="70748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publish</a:t>
            </a:r>
          </a:p>
        </p:txBody>
      </p:sp>
      <p:sp>
        <p:nvSpPr>
          <p:cNvPr id="3" name="Text Placeholder 2"/>
          <p:cNvSpPr>
            <a:spLocks noGrp="1"/>
          </p:cNvSpPr>
          <p:nvPr>
            <p:ph type="body" sz="quarter" idx="10"/>
          </p:nvPr>
        </p:nvSpPr>
        <p:spPr>
          <a:xfrm>
            <a:off x="274638" y="1221157"/>
            <a:ext cx="11887199" cy="5398401"/>
          </a:xfrm>
        </p:spPr>
        <p:txBody>
          <a:bodyPr/>
          <a:lstStyle/>
          <a:p>
            <a:r>
              <a:rPr lang="en-US" sz="2400" dirty="0">
                <a:solidFill>
                  <a:srgbClr val="00B050"/>
                </a:solidFill>
              </a:rPr>
              <a:t># Packs the application and its dependencies into a folder for </a:t>
            </a:r>
          </a:p>
          <a:p>
            <a:r>
              <a:rPr lang="en-US" sz="2400" dirty="0">
                <a:solidFill>
                  <a:srgbClr val="00B050"/>
                </a:solidFill>
              </a:rPr>
              <a:t># deployment to a hosting system</a:t>
            </a:r>
          </a:p>
          <a:p>
            <a:endParaRPr lang="en-US" sz="2400" dirty="0">
              <a:solidFill>
                <a:srgbClr val="00B050"/>
              </a:solidFill>
            </a:endParaRPr>
          </a:p>
          <a:p>
            <a:r>
              <a:rPr lang="en-US" sz="2400" dirty="0" err="1">
                <a:solidFill>
                  <a:schemeClr val="tx1"/>
                </a:solidFill>
              </a:rPr>
              <a:t>dotnet</a:t>
            </a:r>
            <a:r>
              <a:rPr lang="en-US" sz="2400" dirty="0">
                <a:solidFill>
                  <a:schemeClr val="tx1"/>
                </a:solidFill>
              </a:rPr>
              <a:t> publish [&lt;PROJECT&gt;] [-c|--configuration] [-f|--framework] </a:t>
            </a:r>
          </a:p>
          <a:p>
            <a:r>
              <a:rPr lang="en-US" sz="2400" dirty="0">
                <a:solidFill>
                  <a:schemeClr val="tx1"/>
                </a:solidFill>
              </a:rPr>
              <a:t>[--force] [--manifest] [no-dependencies] [--no-restore] </a:t>
            </a:r>
          </a:p>
          <a:p>
            <a:r>
              <a:rPr lang="en-US" sz="2400" dirty="0">
                <a:solidFill>
                  <a:schemeClr val="tx1"/>
                </a:solidFill>
              </a:rPr>
              <a:t>[-o|--output] [-r|--runtime] [--self-contained] </a:t>
            </a:r>
          </a:p>
          <a:p>
            <a:r>
              <a:rPr lang="en-US" sz="2400" dirty="0">
                <a:solidFill>
                  <a:schemeClr val="tx1"/>
                </a:solidFill>
              </a:rPr>
              <a:t>[-v|--verbosity] [--version-suffix]</a:t>
            </a:r>
          </a:p>
          <a:p>
            <a:endParaRPr lang="en-US" sz="2400" dirty="0">
              <a:solidFill>
                <a:schemeClr val="tx1"/>
              </a:solidFill>
            </a:endParaRPr>
          </a:p>
          <a:p>
            <a:r>
              <a:rPr lang="en-US" sz="2400" dirty="0" err="1">
                <a:solidFill>
                  <a:schemeClr val="tx1"/>
                </a:solidFill>
              </a:rPr>
              <a:t>dotnet</a:t>
            </a:r>
            <a:r>
              <a:rPr lang="en-US" sz="2400" dirty="0">
                <a:solidFill>
                  <a:schemeClr val="tx1"/>
                </a:solidFill>
              </a:rPr>
              <a:t> publish [-h|--help]</a:t>
            </a:r>
          </a:p>
          <a:p>
            <a:endParaRPr lang="en-US" sz="2400" dirty="0">
              <a:solidFill>
                <a:schemeClr val="tx1"/>
              </a:solidFill>
            </a:endParaRPr>
          </a:p>
          <a:p>
            <a:r>
              <a:rPr lang="en-US" sz="2400" dirty="0" err="1"/>
              <a:t>dotnet</a:t>
            </a:r>
            <a:r>
              <a:rPr lang="en-US" sz="2400" dirty="0"/>
              <a:t> publish --framework netcoreapp1.1</a:t>
            </a:r>
            <a:endParaRPr lang="en-US" sz="2400" dirty="0">
              <a:solidFill>
                <a:schemeClr val="tx1"/>
              </a:solidFill>
            </a:endParaRPr>
          </a:p>
          <a:p>
            <a:endParaRPr lang="en-US" sz="2400" dirty="0">
              <a:solidFill>
                <a:schemeClr val="tx1"/>
              </a:solidFill>
            </a:endParaRPr>
          </a:p>
          <a:p>
            <a:r>
              <a:rPr lang="en-US" sz="2400" dirty="0" err="1"/>
              <a:t>dotnet</a:t>
            </a:r>
            <a:r>
              <a:rPr lang="en-US" sz="2400" dirty="0"/>
              <a:t> publish --framework netcoreapp1.1 --runtime osx.10.11-x64</a:t>
            </a:r>
            <a:endParaRPr lang="en-US" sz="2400" dirty="0">
              <a:solidFill>
                <a:schemeClr val="tx1"/>
              </a:solidFill>
            </a:endParaRPr>
          </a:p>
        </p:txBody>
      </p:sp>
    </p:spTree>
    <p:extLst>
      <p:ext uri="{BB962C8B-B14F-4D97-AF65-F5344CB8AC3E}">
        <p14:creationId xmlns:p14="http://schemas.microsoft.com/office/powerpoint/2010/main" val="156291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create applications in .NET</a:t>
            </a:r>
          </a:p>
        </p:txBody>
      </p:sp>
      <p:sp>
        <p:nvSpPr>
          <p:cNvPr id="5" name="Content Placeholder 3"/>
          <p:cNvSpPr txBox="1">
            <a:spLocks/>
          </p:cNvSpPr>
          <p:nvPr/>
        </p:nvSpPr>
        <p:spPr>
          <a:xfrm>
            <a:off x="701335" y="2178583"/>
            <a:ext cx="3429000" cy="3496733"/>
          </a:xfrm>
          <a:prstGeom prst="rect">
            <a:avLst/>
          </a:prstGeom>
          <a:solidFill>
            <a:schemeClr val="accent6"/>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rPr>
              <a:t>Full feature IDE</a:t>
            </a:r>
          </a:p>
          <a:p>
            <a:pPr marL="0" indent="0" algn="ctr">
              <a:spcBef>
                <a:spcPts val="1000"/>
              </a:spcBef>
              <a:buNone/>
            </a:pPr>
            <a:r>
              <a:rPr lang="en-US" sz="2000">
                <a:solidFill>
                  <a:schemeClr val="bg1"/>
                </a:solidFill>
                <a:latin typeface="Gotham-Book" charset="0"/>
                <a:ea typeface="Gotham-Book" charset="0"/>
                <a:cs typeface="Gotham-Book" charset="0"/>
              </a:rPr>
              <a:t>Visual Studio</a:t>
            </a:r>
            <a:endParaRPr lang="en-US" sz="2000" dirty="0">
              <a:solidFill>
                <a:schemeClr val="bg1"/>
              </a:solidFill>
              <a:latin typeface="Gotham-Book" charset="0"/>
              <a:ea typeface="Gotham-Book" charset="0"/>
              <a:cs typeface="Gotham-Book" charset="0"/>
            </a:endParaRPr>
          </a:p>
        </p:txBody>
      </p:sp>
    </p:spTree>
    <p:extLst>
      <p:ext uri="{BB962C8B-B14F-4D97-AF65-F5344CB8AC3E}">
        <p14:creationId xmlns:p14="http://schemas.microsoft.com/office/powerpoint/2010/main" val="6158446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Shayne Boyer</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spTree>
    <p:extLst>
      <p:ext uri="{BB962C8B-B14F-4D97-AF65-F5344CB8AC3E}">
        <p14:creationId xmlns:p14="http://schemas.microsoft.com/office/powerpoint/2010/main" val="2332058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options for extending CLI</a:t>
            </a:r>
          </a:p>
        </p:txBody>
      </p:sp>
      <p:sp>
        <p:nvSpPr>
          <p:cNvPr id="3" name="Text Placeholder 2"/>
          <p:cNvSpPr>
            <a:spLocks noGrp="1"/>
          </p:cNvSpPr>
          <p:nvPr>
            <p:ph type="body" sz="quarter" idx="10"/>
          </p:nvPr>
        </p:nvSpPr>
        <p:spPr>
          <a:xfrm>
            <a:off x="274702" y="1211287"/>
            <a:ext cx="11888787" cy="5890843"/>
          </a:xfrm>
        </p:spPr>
        <p:txBody>
          <a:bodyPr/>
          <a:lstStyle/>
          <a:p>
            <a:r>
              <a:rPr lang="en-US" dirty="0"/>
              <a:t>Via NuGet packages on a per-project basis</a:t>
            </a:r>
            <a:br>
              <a:rPr lang="en-US" dirty="0"/>
            </a:br>
            <a:r>
              <a:rPr lang="en-US" dirty="0"/>
              <a:t>    </a:t>
            </a:r>
            <a:br>
              <a:rPr lang="en-US" dirty="0"/>
            </a:br>
            <a:r>
              <a:rPr lang="en-US" dirty="0"/>
              <a:t>&lt;</a:t>
            </a:r>
            <a:r>
              <a:rPr lang="en-US" dirty="0" err="1"/>
              <a:t>DotNetCliToolReference</a:t>
            </a:r>
            <a:r>
              <a:rPr lang="en-US" dirty="0"/>
              <a:t>&gt; - </a:t>
            </a:r>
            <a:r>
              <a:rPr lang="en-US" dirty="0" err="1"/>
              <a:t>dotnet</a:t>
            </a:r>
            <a:r>
              <a:rPr lang="en-US" dirty="0"/>
              <a:t> </a:t>
            </a:r>
            <a:r>
              <a:rPr lang="en-US" dirty="0" err="1"/>
              <a:t>ef</a:t>
            </a:r>
            <a:br>
              <a:rPr lang="en-US" dirty="0"/>
            </a:br>
            <a:endParaRPr lang="en-US" dirty="0"/>
          </a:p>
          <a:p>
            <a:r>
              <a:rPr lang="en-US" dirty="0"/>
              <a:t>Via NuGet packages with custom targets</a:t>
            </a:r>
            <a:br>
              <a:rPr lang="en-US" dirty="0"/>
            </a:br>
            <a:r>
              <a:rPr lang="en-US" dirty="0"/>
              <a:t>  </a:t>
            </a:r>
            <a:br>
              <a:rPr lang="en-US" dirty="0"/>
            </a:br>
            <a:r>
              <a:rPr lang="en-US" dirty="0"/>
              <a:t>   </a:t>
            </a:r>
            <a:r>
              <a:rPr lang="en-US" dirty="0" err="1"/>
              <a:t>MSBuild</a:t>
            </a:r>
            <a:r>
              <a:rPr lang="en-US" dirty="0"/>
              <a:t> Tasks</a:t>
            </a:r>
            <a:br>
              <a:rPr lang="en-US" dirty="0"/>
            </a:br>
            <a:endParaRPr lang="en-US" dirty="0"/>
          </a:p>
          <a:p>
            <a:r>
              <a:rPr lang="en-US" dirty="0"/>
              <a:t>Via the system's PATH</a:t>
            </a:r>
            <a:br>
              <a:rPr lang="en-US" dirty="0"/>
            </a:br>
            <a:br>
              <a:rPr lang="en-US" dirty="0"/>
            </a:br>
            <a:r>
              <a:rPr lang="en-US" dirty="0"/>
              <a:t>   </a:t>
            </a:r>
            <a:r>
              <a:rPr lang="en-US" dirty="0" err="1"/>
              <a:t>dotnet</a:t>
            </a:r>
            <a:r>
              <a:rPr lang="en-US" dirty="0"/>
              <a:t> </a:t>
            </a:r>
            <a:r>
              <a:rPr lang="en-US" dirty="0" err="1"/>
              <a:t>sdk</a:t>
            </a:r>
            <a:r>
              <a:rPr lang="en-US" dirty="0"/>
              <a:t> </a:t>
            </a:r>
          </a:p>
        </p:txBody>
      </p:sp>
    </p:spTree>
    <p:extLst>
      <p:ext uri="{BB962C8B-B14F-4D97-AF65-F5344CB8AC3E}">
        <p14:creationId xmlns:p14="http://schemas.microsoft.com/office/powerpoint/2010/main" val="17170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 Placeholder 2"/>
          <p:cNvSpPr>
            <a:spLocks noGrp="1"/>
          </p:cNvSpPr>
          <p:nvPr>
            <p:ph type="body" sz="quarter" idx="10"/>
          </p:nvPr>
        </p:nvSpPr>
        <p:spPr>
          <a:xfrm>
            <a:off x="274702" y="1211287"/>
            <a:ext cx="11888787" cy="4339650"/>
          </a:xfrm>
        </p:spPr>
        <p:txBody>
          <a:bodyPr/>
          <a:lstStyle/>
          <a:p>
            <a:pPr marL="342900" indent="-342900">
              <a:buFont typeface="Arial" charset="0"/>
              <a:buChar char="•"/>
            </a:pPr>
            <a:r>
              <a:rPr lang="en-US" dirty="0">
                <a:hlinkClick r:id="rId2"/>
              </a:rPr>
              <a:t>https://github.com/dotnet/templating</a:t>
            </a:r>
            <a:r>
              <a:rPr lang="en-US" dirty="0"/>
              <a:t> </a:t>
            </a:r>
          </a:p>
          <a:p>
            <a:pPr marL="342900" indent="-342900">
              <a:buFont typeface="Arial" charset="0"/>
              <a:buChar char="•"/>
            </a:pPr>
            <a:r>
              <a:rPr lang="en-US" dirty="0">
                <a:hlinkClick r:id="rId3"/>
              </a:rPr>
              <a:t>https://github.com/dotnet/cli/</a:t>
            </a:r>
            <a:endParaRPr lang="en-US" dirty="0"/>
          </a:p>
          <a:p>
            <a:pPr marL="342900" indent="-342900">
              <a:buFont typeface="Arial" charset="0"/>
              <a:buChar char="•"/>
            </a:pPr>
            <a:r>
              <a:rPr lang="en-US" dirty="0">
                <a:hlinkClick r:id="rId4"/>
              </a:rPr>
              <a:t>https://docs.microsoft.com</a:t>
            </a:r>
            <a:endParaRPr lang="en-US" dirty="0"/>
          </a:p>
          <a:p>
            <a:pPr marL="342900" indent="-342900">
              <a:buFont typeface="Arial" charset="0"/>
              <a:buChar char="•"/>
            </a:pPr>
            <a:r>
              <a:rPr lang="en-US" dirty="0">
                <a:hlinkClick r:id="rId5"/>
              </a:rPr>
              <a:t>http://tattoocoder.com/exploring-the-new-dotnet-cli/</a:t>
            </a:r>
            <a:r>
              <a:rPr lang="en-US" dirty="0"/>
              <a:t> </a:t>
            </a:r>
          </a:p>
          <a:p>
            <a:pPr marL="342900" indent="-342900">
              <a:buFont typeface="Arial" charset="0"/>
              <a:buChar char="•"/>
            </a:pPr>
            <a:r>
              <a:rPr lang="en-US" dirty="0">
                <a:hlinkClick r:id="rId6"/>
              </a:rPr>
              <a:t>http://aka.ms/dotnetnew-create-templates</a:t>
            </a:r>
            <a:endParaRPr lang="en-US" dirty="0"/>
          </a:p>
          <a:p>
            <a:pPr marL="342900" indent="-342900">
              <a:buFont typeface="Arial" charset="0"/>
              <a:buChar char="•"/>
            </a:pPr>
            <a:r>
              <a:rPr lang="en-US" dirty="0"/>
              <a:t>@spboyer | </a:t>
            </a:r>
            <a:r>
              <a:rPr lang="en-US" dirty="0" err="1"/>
              <a:t>tattoocoder.com</a:t>
            </a:r>
            <a:r>
              <a:rPr lang="en-US" dirty="0"/>
              <a:t> </a:t>
            </a:r>
          </a:p>
          <a:p>
            <a:endParaRPr lang="en-US" dirty="0"/>
          </a:p>
        </p:txBody>
      </p:sp>
    </p:spTree>
    <p:extLst>
      <p:ext uri="{BB962C8B-B14F-4D97-AF65-F5344CB8AC3E}">
        <p14:creationId xmlns:p14="http://schemas.microsoft.com/office/powerpoint/2010/main" val="20602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Tree>
    <p:extLst>
      <p:ext uri="{BB962C8B-B14F-4D97-AF65-F5344CB8AC3E}">
        <p14:creationId xmlns:p14="http://schemas.microsoft.com/office/powerpoint/2010/main" val="208972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arning"/>
          <p:cNvSpPr>
            <a:spLocks noChangeAspect="1" noEditPoints="1"/>
          </p:cNvSpPr>
          <p:nvPr/>
        </p:nvSpPr>
        <p:spPr bwMode="auto">
          <a:xfrm>
            <a:off x="457200" y="488050"/>
            <a:ext cx="485227" cy="400471"/>
          </a:xfrm>
          <a:custGeom>
            <a:avLst/>
            <a:gdLst>
              <a:gd name="T0" fmla="*/ 178 w 229"/>
              <a:gd name="T1" fmla="*/ 103 h 189"/>
              <a:gd name="T2" fmla="*/ 229 w 229"/>
              <a:gd name="T3" fmla="*/ 189 h 189"/>
              <a:gd name="T4" fmla="*/ 0 w 229"/>
              <a:gd name="T5" fmla="*/ 189 h 189"/>
              <a:gd name="T6" fmla="*/ 117 w 229"/>
              <a:gd name="T7" fmla="*/ 0 h 189"/>
              <a:gd name="T8" fmla="*/ 178 w 229"/>
              <a:gd name="T9" fmla="*/ 103 h 189"/>
              <a:gd name="T10" fmla="*/ 118 w 229"/>
              <a:gd name="T11" fmla="*/ 53 h 189"/>
              <a:gd name="T12" fmla="*/ 118 w 229"/>
              <a:gd name="T13" fmla="*/ 138 h 189"/>
              <a:gd name="T14" fmla="*/ 118 w 229"/>
              <a:gd name="T15" fmla="*/ 156 h 189"/>
              <a:gd name="T16" fmla="*/ 118 w 229"/>
              <a:gd name="T17" fmla="*/ 16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189">
                <a:moveTo>
                  <a:pt x="178" y="103"/>
                </a:moveTo>
                <a:lnTo>
                  <a:pt x="229" y="189"/>
                </a:lnTo>
                <a:lnTo>
                  <a:pt x="0" y="189"/>
                </a:lnTo>
                <a:lnTo>
                  <a:pt x="117" y="0"/>
                </a:lnTo>
                <a:lnTo>
                  <a:pt x="178" y="103"/>
                </a:lnTo>
                <a:moveTo>
                  <a:pt x="118" y="53"/>
                </a:moveTo>
                <a:lnTo>
                  <a:pt x="118" y="138"/>
                </a:lnTo>
                <a:moveTo>
                  <a:pt x="118" y="156"/>
                </a:moveTo>
                <a:lnTo>
                  <a:pt x="118" y="167"/>
                </a:lnTo>
              </a:path>
            </a:pathLst>
          </a:custGeom>
          <a:noFill/>
          <a:ln w="2540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4" name="Title 3"/>
          <p:cNvSpPr>
            <a:spLocks noGrp="1"/>
          </p:cNvSpPr>
          <p:nvPr>
            <p:ph type="title"/>
          </p:nvPr>
        </p:nvSpPr>
        <p:spPr>
          <a:xfrm>
            <a:off x="1052423" y="295274"/>
            <a:ext cx="11111779" cy="917575"/>
          </a:xfrm>
        </p:spPr>
        <p:txBody>
          <a:bodyPr/>
          <a:lstStyle/>
          <a:p>
            <a:r>
              <a:rPr lang="en-US" dirty="0">
                <a:gradFill>
                  <a:gsLst>
                    <a:gs pos="14935">
                      <a:schemeClr val="accent3"/>
                    </a:gs>
                    <a:gs pos="31818">
                      <a:schemeClr val="accent3"/>
                    </a:gs>
                  </a:gsLst>
                  <a:lin ang="5400000" scaled="0"/>
                </a:gradFill>
                <a:latin typeface="Segoe UI Semibold" panose="020B0702040204020203" pitchFamily="34" charset="0"/>
                <a:cs typeface="Segoe UI Semibold" panose="020B0702040204020203" pitchFamily="34" charset="0"/>
              </a:rPr>
              <a:t>Attention: PLEASE READ</a:t>
            </a:r>
          </a:p>
        </p:txBody>
      </p:sp>
      <p:sp>
        <p:nvSpPr>
          <p:cNvPr id="7" name="Text Placeholder 3"/>
          <p:cNvSpPr txBox="1">
            <a:spLocks/>
          </p:cNvSpPr>
          <p:nvPr/>
        </p:nvSpPr>
        <p:spPr>
          <a:xfrm>
            <a:off x="274637" y="1212849"/>
            <a:ext cx="11887201" cy="5227297"/>
          </a:xfrm>
          <a:prstGeom prst="rect">
            <a:avLst/>
          </a:prstGeom>
        </p:spPr>
        <p:txBody>
          <a:bodyPr wrap="square" lIns="182880" tIns="146304" rIns="182880" bIns="146304"/>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a:gradFill>
                  <a:gsLst>
                    <a:gs pos="2655">
                      <a:srgbClr val="FFFFFF"/>
                    </a:gs>
                    <a:gs pos="26000">
                      <a:srgbClr val="FFFFFF"/>
                    </a:gs>
                  </a:gsLst>
                  <a:lin ang="5400000" scaled="0"/>
                </a:gradFill>
                <a:latin typeface="Segoe UI Semibold" panose="020B0702040204020203" pitchFamily="34" charset="0"/>
                <a:cs typeface="Segoe UI Semibold" panose="020B0702040204020203" pitchFamily="34" charset="0"/>
              </a:rPr>
              <a:t>Photography and copyright infringement.</a:t>
            </a:r>
          </a:p>
          <a:p>
            <a:pPr marL="0" indent="0">
              <a:spcBef>
                <a:spcPts val="1836"/>
              </a:spcBef>
              <a:buNone/>
            </a:pPr>
            <a:r>
              <a:rPr lang="en-US" sz="2400" dirty="0">
                <a:gradFill>
                  <a:gsLst>
                    <a:gs pos="2655">
                      <a:srgbClr val="FFFFFF"/>
                    </a:gs>
                    <a:gs pos="26000">
                      <a:srgbClr val="FFFFFF"/>
                    </a:gs>
                  </a:gsLst>
                  <a:lin ang="5400000" scaled="0"/>
                </a:gradFill>
                <a:latin typeface="+mn-lt"/>
              </a:rPr>
              <a:t>Using imagery from movies, television, music and pop-culture is illegal, unless purchased, licensed or by express written consent from the owner. Please </a:t>
            </a:r>
            <a:r>
              <a:rPr lang="en-US" sz="2400" dirty="0">
                <a:gradFill>
                  <a:gsLst>
                    <a:gs pos="94156">
                      <a:schemeClr val="accent3"/>
                    </a:gs>
                    <a:gs pos="79646">
                      <a:schemeClr val="accent3"/>
                    </a:gs>
                  </a:gsLst>
                  <a:lin ang="5400000" scaled="0"/>
                </a:gradFill>
                <a:latin typeface="+mn-lt"/>
              </a:rPr>
              <a:t>do not include unlicensed imagery</a:t>
            </a:r>
            <a:r>
              <a:rPr lang="en-US" sz="2400" dirty="0">
                <a:gradFill>
                  <a:gsLst>
                    <a:gs pos="79646">
                      <a:schemeClr val="accent5"/>
                    </a:gs>
                    <a:gs pos="70000">
                      <a:schemeClr val="accent5"/>
                    </a:gs>
                  </a:gsLst>
                  <a:lin ang="5400000" scaled="0"/>
                </a:gradFill>
                <a:latin typeface="+mn-lt"/>
              </a:rPr>
              <a:t> </a:t>
            </a:r>
            <a:r>
              <a:rPr lang="en-US" sz="2400" dirty="0">
                <a:gradFill>
                  <a:gsLst>
                    <a:gs pos="2655">
                      <a:srgbClr val="FFFFFF"/>
                    </a:gs>
                    <a:gs pos="26000">
                      <a:srgbClr val="FFFFFF"/>
                    </a:gs>
                  </a:gsLst>
                  <a:lin ang="5400000" scaled="0"/>
                </a:gradFill>
                <a:latin typeface="+mn-lt"/>
              </a:rPr>
              <a:t>in your presentation. </a:t>
            </a:r>
          </a:p>
          <a:p>
            <a:pPr marL="0" indent="0">
              <a:spcBef>
                <a:spcPts val="1836"/>
              </a:spcBef>
              <a:buNone/>
            </a:pPr>
            <a:r>
              <a:rPr lang="en-US" sz="2400" dirty="0">
                <a:gradFill>
                  <a:gsLst>
                    <a:gs pos="2655">
                      <a:srgbClr val="FFFFFF"/>
                    </a:gs>
                    <a:gs pos="26000">
                      <a:srgbClr val="FFFFFF"/>
                    </a:gs>
                  </a:gsLst>
                  <a:lin ang="5400000" scaled="0"/>
                </a:gradFill>
                <a:latin typeface="+mn-lt"/>
              </a:rPr>
              <a:t>Sessions with questionable imagery </a:t>
            </a:r>
            <a:r>
              <a:rPr lang="en-US" sz="2400" u="sng" dirty="0">
                <a:gradFill>
                  <a:gsLst>
                    <a:gs pos="94156">
                      <a:schemeClr val="accent3"/>
                    </a:gs>
                    <a:gs pos="79646">
                      <a:schemeClr val="accent3"/>
                    </a:gs>
                  </a:gsLst>
                  <a:lin ang="5400000" scaled="0"/>
                </a:gradFill>
                <a:latin typeface="+mn-lt"/>
              </a:rPr>
              <a:t>will not be published </a:t>
            </a:r>
            <a:r>
              <a:rPr lang="en-US" sz="2400" dirty="0">
                <a:gradFill>
                  <a:gsLst>
                    <a:gs pos="2655">
                      <a:srgbClr val="FFFFFF"/>
                    </a:gs>
                    <a:gs pos="26000">
                      <a:srgbClr val="FFFFFF"/>
                    </a:gs>
                  </a:gsLst>
                  <a:lin ang="5400000" scaled="0"/>
                </a:gradFill>
                <a:latin typeface="+mn-lt"/>
              </a:rPr>
              <a:t>until resolved. The speaker will be contacted via email for immediate resolution. If additional costs are incurred in editing, an I/O Code will be required. </a:t>
            </a:r>
          </a:p>
          <a:p>
            <a:pPr marL="0" indent="0">
              <a:lnSpc>
                <a:spcPct val="100000"/>
              </a:lnSpc>
              <a:spcBef>
                <a:spcPts val="0"/>
              </a:spcBef>
              <a:buNone/>
            </a:pPr>
            <a:endParaRPr lang="en-US" sz="2400" b="1" u="sng" dirty="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dirty="0">
                <a:gradFill>
                  <a:gsLst>
                    <a:gs pos="2655">
                      <a:srgbClr val="FFFFFF"/>
                    </a:gs>
                    <a:gs pos="26000">
                      <a:srgbClr val="FFFFFF"/>
                    </a:gs>
                  </a:gsLst>
                  <a:lin ang="5400000" scaled="0"/>
                </a:gradFill>
                <a:latin typeface="+mn-lt"/>
              </a:rPr>
              <a:t>If you have any questions regarding your imagery please contact </a:t>
            </a:r>
          </a:p>
          <a:p>
            <a:pPr marL="0" indent="0">
              <a:lnSpc>
                <a:spcPct val="100000"/>
              </a:lnSpc>
              <a:spcBef>
                <a:spcPts val="0"/>
              </a:spcBef>
              <a:buNone/>
            </a:pPr>
            <a:r>
              <a:rPr lang="en-US" sz="2400" dirty="0">
                <a:gradFill>
                  <a:gsLst>
                    <a:gs pos="2655">
                      <a:srgbClr val="FFFFFF"/>
                    </a:gs>
                    <a:gs pos="26000">
                      <a:srgbClr val="FFFFFF"/>
                    </a:gs>
                  </a:gsLst>
                  <a:lin ang="5400000" scaled="0"/>
                </a:gradFill>
                <a:latin typeface="+mn-lt"/>
                <a:hlinkClick r:id="rId2"/>
              </a:rPr>
              <a:t>Media Acquisitions</a:t>
            </a:r>
            <a:endParaRPr lang="en-US" sz="2400" dirty="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dirty="0">
                <a:gradFill>
                  <a:gsLst>
                    <a:gs pos="2655">
                      <a:srgbClr val="FFFFFF"/>
                    </a:gs>
                    <a:gs pos="26000">
                      <a:srgbClr val="FFFFFF"/>
                    </a:gs>
                  </a:gsLst>
                  <a:lin ang="5400000" scaled="0"/>
                </a:gradFill>
                <a:latin typeface="+mn-lt"/>
              </a:rPr>
              <a:t>Music Sound Video Acquisitions: </a:t>
            </a:r>
            <a:r>
              <a:rPr lang="en-US" sz="2400" dirty="0">
                <a:gradFill>
                  <a:gsLst>
                    <a:gs pos="2655">
                      <a:srgbClr val="FFFFFF"/>
                    </a:gs>
                    <a:gs pos="26000">
                      <a:srgbClr val="FFFFFF"/>
                    </a:gs>
                  </a:gsLst>
                  <a:lin ang="5400000" scaled="0"/>
                </a:gradFill>
                <a:latin typeface="+mn-lt"/>
                <a:hlinkClick r:id="rId3"/>
              </a:rPr>
              <a:t>musovid@microsoft.com</a:t>
            </a:r>
            <a:r>
              <a:rPr lang="en-US" sz="2400" dirty="0">
                <a:gradFill>
                  <a:gsLst>
                    <a:gs pos="2655">
                      <a:srgbClr val="FFFFFF"/>
                    </a:gs>
                    <a:gs pos="26000">
                      <a:srgbClr val="FFFFFF"/>
                    </a:gs>
                  </a:gsLst>
                  <a:lin ang="5400000" scaled="0"/>
                </a:gradFill>
                <a:latin typeface="+mn-lt"/>
              </a:rPr>
              <a:t>. </a:t>
            </a:r>
          </a:p>
          <a:p>
            <a:pPr marL="0" indent="0">
              <a:lnSpc>
                <a:spcPct val="100000"/>
              </a:lnSpc>
              <a:spcBef>
                <a:spcPts val="0"/>
              </a:spcBef>
              <a:buNone/>
            </a:pPr>
            <a:endParaRPr lang="en-US" sz="2400" b="1" u="sng" dirty="0">
              <a:gradFill>
                <a:gsLst>
                  <a:gs pos="2655">
                    <a:srgbClr val="FFFFFF"/>
                  </a:gs>
                  <a:gs pos="26000">
                    <a:srgbClr val="FFFFFF"/>
                  </a:gs>
                </a:gsLst>
                <a:lin ang="5400000" scaled="0"/>
              </a:gradFill>
              <a:latin typeface="+mn-lt"/>
            </a:endParaRPr>
          </a:p>
          <a:p>
            <a:pPr marL="0" indent="0">
              <a:lnSpc>
                <a:spcPct val="100000"/>
              </a:lnSpc>
              <a:spcBef>
                <a:spcPts val="0"/>
              </a:spcBef>
              <a:buNone/>
            </a:pPr>
            <a:r>
              <a:rPr lang="en-US" sz="2400" b="1" u="sng" dirty="0">
                <a:gradFill>
                  <a:gsLst>
                    <a:gs pos="2655">
                      <a:srgbClr val="FFFFFF"/>
                    </a:gs>
                    <a:gs pos="26000">
                      <a:srgbClr val="FFFFFF"/>
                    </a:gs>
                  </a:gsLst>
                  <a:lin ang="5400000" scaled="0"/>
                </a:gradFill>
                <a:latin typeface="Segoe UI Semibold" panose="020B0702040204020203" pitchFamily="34" charset="0"/>
                <a:cs typeface="Segoe UI Semibold" panose="020B0702040204020203" pitchFamily="34" charset="0"/>
              </a:rPr>
              <a:t>The PPT deck and Recording </a:t>
            </a:r>
            <a:r>
              <a:rPr lang="en-US" sz="2400" u="sng" dirty="0">
                <a:gradFill>
                  <a:gsLst>
                    <a:gs pos="94156">
                      <a:schemeClr val="accent3"/>
                    </a:gs>
                    <a:gs pos="79646">
                      <a:schemeClr val="accent3"/>
                    </a:gs>
                  </a:gsLst>
                  <a:lin ang="5400000" scaled="0"/>
                </a:gradFill>
                <a:latin typeface="Segoe UI Semibold" panose="020B0702040204020203" pitchFamily="34" charset="0"/>
                <a:cs typeface="Segoe UI Semibold" panose="020B0702040204020203" pitchFamily="34" charset="0"/>
              </a:rPr>
              <a:t>will not be published</a:t>
            </a:r>
            <a:r>
              <a:rPr lang="en-US" sz="2400" b="1" u="sng" dirty="0">
                <a:gradFill>
                  <a:gsLst>
                    <a:gs pos="2655">
                      <a:srgbClr val="FFFFFF"/>
                    </a:gs>
                    <a:gs pos="26000">
                      <a:srgbClr val="FFFFFF"/>
                    </a:gs>
                  </a:gsLst>
                  <a:lin ang="5400000" scaled="0"/>
                </a:gradFill>
                <a:latin typeface="Segoe UI Semibold" panose="020B0702040204020203" pitchFamily="34" charset="0"/>
                <a:cs typeface="Segoe UI Semibold" panose="020B0702040204020203" pitchFamily="34" charset="0"/>
              </a:rPr>
              <a:t> until the editing is complete.</a:t>
            </a:r>
          </a:p>
        </p:txBody>
      </p:sp>
    </p:spTree>
    <p:extLst>
      <p:ext uri="{BB962C8B-B14F-4D97-AF65-F5344CB8AC3E}">
        <p14:creationId xmlns:p14="http://schemas.microsoft.com/office/powerpoint/2010/main" val="27887293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4198937"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88"/>
            <a:endParaRPr lang="en-US" sz="1836">
              <a:solidFill>
                <a:prstClr val="white"/>
              </a:solidFill>
            </a:endParaRPr>
          </a:p>
        </p:txBody>
      </p:sp>
      <p:sp>
        <p:nvSpPr>
          <p:cNvPr id="5" name="TextBox 4"/>
          <p:cNvSpPr txBox="1"/>
          <p:nvPr/>
        </p:nvSpPr>
        <p:spPr>
          <a:xfrm>
            <a:off x="163713" y="4320213"/>
            <a:ext cx="3790718" cy="424732"/>
          </a:xfrm>
          <a:prstGeom prst="rect">
            <a:avLst/>
          </a:prstGeom>
          <a:noFill/>
        </p:spPr>
        <p:txBody>
          <a:bodyPr wrap="none" rtlCol="0">
            <a:spAutoFit/>
          </a:bodyPr>
          <a:lstStyle/>
          <a:p>
            <a:pPr defTabSz="932688">
              <a:lnSpc>
                <a:spcPct val="90000"/>
              </a:lnSpc>
              <a:spcBef>
                <a:spcPts val="600"/>
              </a:spcBef>
            </a:pPr>
            <a:r>
              <a:rPr lang="en-US" sz="2400" dirty="0">
                <a:gradFill>
                  <a:gsLst>
                    <a:gs pos="2000">
                      <a:prstClr val="white"/>
                    </a:gs>
                    <a:gs pos="100000">
                      <a:prstClr val="white"/>
                    </a:gs>
                  </a:gsLst>
                  <a:lin ang="5400000" scaled="0"/>
                </a:gradFill>
                <a:latin typeface="Segoe UI" panose="020B0502040204020203" pitchFamily="34" charset="0"/>
                <a:cs typeface="Segoe UI" panose="020B0502040204020203" pitchFamily="34" charset="0"/>
              </a:rPr>
              <a:t>Common Copyright Myths</a:t>
            </a:r>
          </a:p>
        </p:txBody>
      </p:sp>
      <p:sp>
        <p:nvSpPr>
          <p:cNvPr id="4" name="Freeform 4"/>
          <p:cNvSpPr>
            <a:spLocks noEditPoints="1"/>
          </p:cNvSpPr>
          <p:nvPr/>
        </p:nvSpPr>
        <p:spPr bwMode="auto">
          <a:xfrm>
            <a:off x="-601663" y="-541338"/>
            <a:ext cx="4234680" cy="4227381"/>
          </a:xfrm>
          <a:custGeom>
            <a:avLst/>
            <a:gdLst>
              <a:gd name="T0" fmla="*/ 122 w 245"/>
              <a:gd name="T1" fmla="*/ 242 h 242"/>
              <a:gd name="T2" fmla="*/ 35 w 245"/>
              <a:gd name="T3" fmla="*/ 207 h 242"/>
              <a:gd name="T4" fmla="*/ 0 w 245"/>
              <a:gd name="T5" fmla="*/ 121 h 242"/>
              <a:gd name="T6" fmla="*/ 35 w 245"/>
              <a:gd name="T7" fmla="*/ 36 h 242"/>
              <a:gd name="T8" fmla="*/ 122 w 245"/>
              <a:gd name="T9" fmla="*/ 0 h 242"/>
              <a:gd name="T10" fmla="*/ 209 w 245"/>
              <a:gd name="T11" fmla="*/ 36 h 242"/>
              <a:gd name="T12" fmla="*/ 245 w 245"/>
              <a:gd name="T13" fmla="*/ 121 h 242"/>
              <a:gd name="T14" fmla="*/ 209 w 245"/>
              <a:gd name="T15" fmla="*/ 207 h 242"/>
              <a:gd name="T16" fmla="*/ 122 w 245"/>
              <a:gd name="T17" fmla="*/ 242 h 242"/>
              <a:gd name="T18" fmla="*/ 122 w 245"/>
              <a:gd name="T19" fmla="*/ 16 h 242"/>
              <a:gd name="T20" fmla="*/ 48 w 245"/>
              <a:gd name="T21" fmla="*/ 47 h 242"/>
              <a:gd name="T22" fmla="*/ 17 w 245"/>
              <a:gd name="T23" fmla="*/ 121 h 242"/>
              <a:gd name="T24" fmla="*/ 48 w 245"/>
              <a:gd name="T25" fmla="*/ 195 h 242"/>
              <a:gd name="T26" fmla="*/ 122 w 245"/>
              <a:gd name="T27" fmla="*/ 226 h 242"/>
              <a:gd name="T28" fmla="*/ 197 w 245"/>
              <a:gd name="T29" fmla="*/ 195 h 242"/>
              <a:gd name="T30" fmla="*/ 227 w 245"/>
              <a:gd name="T31" fmla="*/ 121 h 242"/>
              <a:gd name="T32" fmla="*/ 197 w 245"/>
              <a:gd name="T33" fmla="*/ 47 h 242"/>
              <a:gd name="T34" fmla="*/ 122 w 245"/>
              <a:gd name="T35" fmla="*/ 16 h 242"/>
              <a:gd name="T36" fmla="*/ 171 w 245"/>
              <a:gd name="T37" fmla="*/ 193 h 242"/>
              <a:gd name="T38" fmla="*/ 128 w 245"/>
              <a:gd name="T39" fmla="*/ 203 h 242"/>
              <a:gd name="T40" fmla="*/ 71 w 245"/>
              <a:gd name="T41" fmla="*/ 181 h 242"/>
              <a:gd name="T42" fmla="*/ 48 w 245"/>
              <a:gd name="T43" fmla="*/ 125 h 242"/>
              <a:gd name="T44" fmla="*/ 72 w 245"/>
              <a:gd name="T45" fmla="*/ 63 h 242"/>
              <a:gd name="T46" fmla="*/ 132 w 245"/>
              <a:gd name="T47" fmla="*/ 40 h 242"/>
              <a:gd name="T48" fmla="*/ 170 w 245"/>
              <a:gd name="T49" fmla="*/ 48 h 242"/>
              <a:gd name="T50" fmla="*/ 170 w 245"/>
              <a:gd name="T51" fmla="*/ 79 h 242"/>
              <a:gd name="T52" fmla="*/ 132 w 245"/>
              <a:gd name="T53" fmla="*/ 67 h 242"/>
              <a:gd name="T54" fmla="*/ 94 w 245"/>
              <a:gd name="T55" fmla="*/ 82 h 242"/>
              <a:gd name="T56" fmla="*/ 79 w 245"/>
              <a:gd name="T57" fmla="*/ 122 h 242"/>
              <a:gd name="T58" fmla="*/ 94 w 245"/>
              <a:gd name="T59" fmla="*/ 162 h 242"/>
              <a:gd name="T60" fmla="*/ 134 w 245"/>
              <a:gd name="T61" fmla="*/ 177 h 242"/>
              <a:gd name="T62" fmla="*/ 171 w 245"/>
              <a:gd name="T63" fmla="*/ 164 h 242"/>
              <a:gd name="T64" fmla="*/ 171 w 245"/>
              <a:gd name="T65" fmla="*/ 19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5" h="242">
                <a:moveTo>
                  <a:pt x="122" y="242"/>
                </a:moveTo>
                <a:cubicBezTo>
                  <a:pt x="88" y="242"/>
                  <a:pt x="59" y="230"/>
                  <a:pt x="35" y="207"/>
                </a:cubicBezTo>
                <a:cubicBezTo>
                  <a:pt x="12" y="183"/>
                  <a:pt x="0" y="155"/>
                  <a:pt x="0" y="121"/>
                </a:cubicBezTo>
                <a:cubicBezTo>
                  <a:pt x="0" y="88"/>
                  <a:pt x="12" y="59"/>
                  <a:pt x="35" y="36"/>
                </a:cubicBezTo>
                <a:cubicBezTo>
                  <a:pt x="59" y="12"/>
                  <a:pt x="88" y="0"/>
                  <a:pt x="122" y="0"/>
                </a:cubicBezTo>
                <a:cubicBezTo>
                  <a:pt x="156" y="0"/>
                  <a:pt x="185" y="12"/>
                  <a:pt x="209" y="36"/>
                </a:cubicBezTo>
                <a:cubicBezTo>
                  <a:pt x="233" y="59"/>
                  <a:pt x="245" y="88"/>
                  <a:pt x="245" y="121"/>
                </a:cubicBezTo>
                <a:cubicBezTo>
                  <a:pt x="245" y="155"/>
                  <a:pt x="233" y="183"/>
                  <a:pt x="209" y="207"/>
                </a:cubicBezTo>
                <a:cubicBezTo>
                  <a:pt x="185" y="230"/>
                  <a:pt x="156" y="242"/>
                  <a:pt x="122" y="242"/>
                </a:cubicBezTo>
                <a:close/>
                <a:moveTo>
                  <a:pt x="122" y="16"/>
                </a:moveTo>
                <a:cubicBezTo>
                  <a:pt x="93" y="16"/>
                  <a:pt x="68" y="27"/>
                  <a:pt x="48" y="47"/>
                </a:cubicBezTo>
                <a:cubicBezTo>
                  <a:pt x="27" y="68"/>
                  <a:pt x="17" y="92"/>
                  <a:pt x="17" y="121"/>
                </a:cubicBezTo>
                <a:cubicBezTo>
                  <a:pt x="17" y="150"/>
                  <a:pt x="27" y="175"/>
                  <a:pt x="48" y="195"/>
                </a:cubicBezTo>
                <a:cubicBezTo>
                  <a:pt x="68" y="216"/>
                  <a:pt x="93" y="226"/>
                  <a:pt x="122" y="226"/>
                </a:cubicBezTo>
                <a:cubicBezTo>
                  <a:pt x="151" y="226"/>
                  <a:pt x="176" y="216"/>
                  <a:pt x="197" y="195"/>
                </a:cubicBezTo>
                <a:cubicBezTo>
                  <a:pt x="217" y="175"/>
                  <a:pt x="227" y="150"/>
                  <a:pt x="227" y="121"/>
                </a:cubicBezTo>
                <a:cubicBezTo>
                  <a:pt x="227" y="92"/>
                  <a:pt x="217" y="68"/>
                  <a:pt x="197" y="47"/>
                </a:cubicBezTo>
                <a:cubicBezTo>
                  <a:pt x="176" y="27"/>
                  <a:pt x="151" y="16"/>
                  <a:pt x="122" y="16"/>
                </a:cubicBezTo>
                <a:close/>
                <a:moveTo>
                  <a:pt x="171" y="193"/>
                </a:moveTo>
                <a:cubicBezTo>
                  <a:pt x="159" y="200"/>
                  <a:pt x="144" y="203"/>
                  <a:pt x="128" y="203"/>
                </a:cubicBezTo>
                <a:cubicBezTo>
                  <a:pt x="105" y="203"/>
                  <a:pt x="86" y="196"/>
                  <a:pt x="71" y="181"/>
                </a:cubicBezTo>
                <a:cubicBezTo>
                  <a:pt x="56" y="166"/>
                  <a:pt x="48" y="148"/>
                  <a:pt x="48" y="125"/>
                </a:cubicBezTo>
                <a:cubicBezTo>
                  <a:pt x="48" y="99"/>
                  <a:pt x="56" y="78"/>
                  <a:pt x="72" y="63"/>
                </a:cubicBezTo>
                <a:cubicBezTo>
                  <a:pt x="87" y="47"/>
                  <a:pt x="107" y="40"/>
                  <a:pt x="132" y="40"/>
                </a:cubicBezTo>
                <a:cubicBezTo>
                  <a:pt x="147" y="40"/>
                  <a:pt x="159" y="42"/>
                  <a:pt x="170" y="48"/>
                </a:cubicBezTo>
                <a:cubicBezTo>
                  <a:pt x="170" y="79"/>
                  <a:pt x="170" y="79"/>
                  <a:pt x="170" y="79"/>
                </a:cubicBezTo>
                <a:cubicBezTo>
                  <a:pt x="161" y="71"/>
                  <a:pt x="148" y="67"/>
                  <a:pt x="132" y="67"/>
                </a:cubicBezTo>
                <a:cubicBezTo>
                  <a:pt x="117" y="67"/>
                  <a:pt x="104" y="72"/>
                  <a:pt x="94" y="82"/>
                </a:cubicBezTo>
                <a:cubicBezTo>
                  <a:pt x="84" y="92"/>
                  <a:pt x="79" y="106"/>
                  <a:pt x="79" y="122"/>
                </a:cubicBezTo>
                <a:cubicBezTo>
                  <a:pt x="79" y="139"/>
                  <a:pt x="84" y="152"/>
                  <a:pt x="94" y="162"/>
                </a:cubicBezTo>
                <a:cubicBezTo>
                  <a:pt x="105" y="172"/>
                  <a:pt x="118" y="177"/>
                  <a:pt x="134" y="177"/>
                </a:cubicBezTo>
                <a:cubicBezTo>
                  <a:pt x="148" y="177"/>
                  <a:pt x="161" y="173"/>
                  <a:pt x="171" y="164"/>
                </a:cubicBezTo>
                <a:lnTo>
                  <a:pt x="171" y="193"/>
                </a:lnTo>
                <a:close/>
              </a:path>
            </a:pathLst>
          </a:custGeom>
          <a:solidFill>
            <a:schemeClr val="tx1">
              <a:alpha val="6000"/>
            </a:schemeClr>
          </a:solidFill>
          <a:ln>
            <a:noFill/>
          </a:ln>
        </p:spPr>
        <p:txBody>
          <a:bodyPr vert="horz" wrap="square" lIns="91440" tIns="45720" rIns="91440" bIns="45720" numCol="1" anchor="t" anchorCtr="0" compatLnSpc="1">
            <a:prstTxWarp prst="textNoShape">
              <a:avLst/>
            </a:prstTxWarp>
          </a:bodyPr>
          <a:lstStyle/>
          <a:p>
            <a:pPr defTabSz="932688"/>
            <a:endParaRPr lang="en-US" sz="1836">
              <a:solidFill>
                <a:prstClr val="black"/>
              </a:solidFill>
            </a:endParaRPr>
          </a:p>
        </p:txBody>
      </p:sp>
      <p:sp>
        <p:nvSpPr>
          <p:cNvPr id="7" name="Multiply 1"/>
          <p:cNvSpPr/>
          <p:nvPr/>
        </p:nvSpPr>
        <p:spPr>
          <a:xfrm>
            <a:off x="3954431" y="485775"/>
            <a:ext cx="8647144" cy="6029325"/>
          </a:xfrm>
          <a:prstGeom prst="mathMultiply">
            <a:avLst/>
          </a:prstGeom>
          <a:noFill/>
          <a:ln w="22225">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32688"/>
            <a:endParaRPr lang="en-US" sz="1836">
              <a:solidFill>
                <a:prstClr val="black"/>
              </a:solidFill>
            </a:endParaRPr>
          </a:p>
        </p:txBody>
      </p:sp>
      <p:sp>
        <p:nvSpPr>
          <p:cNvPr id="6" name="TextBox 5"/>
          <p:cNvSpPr txBox="1"/>
          <p:nvPr/>
        </p:nvSpPr>
        <p:spPr>
          <a:xfrm>
            <a:off x="4118144" y="446427"/>
            <a:ext cx="8043694" cy="6101670"/>
          </a:xfrm>
          <a:prstGeom prst="rect">
            <a:avLst/>
          </a:prstGeom>
          <a:noFill/>
        </p:spPr>
        <p:txBody>
          <a:bodyPr wrap="square" lIns="182880" tIns="146304" rIns="182880" bIns="146304" rtlCol="0" anchor="ctr">
            <a:spAutoFit/>
          </a:bodyPr>
          <a:lstStyle/>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an image is on the Internet/Bing it is</a:t>
            </a:r>
            <a:b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b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in the public domain. </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there is no copyright notice on the image, </a:t>
            </a:r>
            <a:b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b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 don’t need permission.</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I don’t profit from the use, I don’t</a:t>
            </a:r>
            <a:b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b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need permission.</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I remove the image after notice, I don’t</a:t>
            </a:r>
            <a:b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b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owe any money to the copyright.</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I alter the image X%, I don’t need permission.</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I only use a part of the image, </a:t>
            </a:r>
            <a:b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b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 don’t need permission.</a:t>
            </a:r>
          </a:p>
          <a:p>
            <a:pPr marL="292100" defTabSz="932688">
              <a:lnSpc>
                <a:spcPct val="85000"/>
              </a:lnSpc>
              <a:spcBef>
                <a:spcPts val="1800"/>
              </a:spcBef>
            </a:pPr>
            <a:r>
              <a:rPr lang="en-US" sz="2600" dirty="0">
                <a:gradFill>
                  <a:gsLst>
                    <a:gs pos="9735">
                      <a:schemeClr val="tx1"/>
                    </a:gs>
                    <a:gs pos="52000">
                      <a:schemeClr val="tx1"/>
                    </a:gs>
                  </a:gsLst>
                  <a:lin ang="5400000" scaled="1"/>
                </a:gradFill>
                <a:latin typeface="Segoe UI" panose="020B0502040204020203" pitchFamily="34" charset="0"/>
                <a:cs typeface="Segoe UI" panose="020B0502040204020203" pitchFamily="34" charset="0"/>
              </a:rPr>
              <a:t>If I only include a hyperlink in my presentation and click it to show the image, I don’t need permission.</a:t>
            </a:r>
          </a:p>
        </p:txBody>
      </p:sp>
    </p:spTree>
    <p:extLst>
      <p:ext uri="{BB962C8B-B14F-4D97-AF65-F5344CB8AC3E}">
        <p14:creationId xmlns:p14="http://schemas.microsoft.com/office/powerpoint/2010/main" val="28898568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Resources for Microsoft employees</a:t>
            </a:r>
          </a:p>
        </p:txBody>
      </p:sp>
      <p:sp>
        <p:nvSpPr>
          <p:cNvPr id="3" name="TextBox 2"/>
          <p:cNvSpPr txBox="1"/>
          <p:nvPr/>
        </p:nvSpPr>
        <p:spPr>
          <a:xfrm>
            <a:off x="274640" y="1211262"/>
            <a:ext cx="11735114" cy="12926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Can’t find the image that you have in mind for your presentation? The Media Acquisitions team can help you find and license imagery through our stock </a:t>
            </a:r>
            <a:b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br>
            <a:r>
              <a:rPr kumimoji="0" lang="en-US" sz="2400" b="0" i="0" u="none" strike="noStrike" kern="0" cap="none" spc="0" normalizeH="0" baseline="0" noProof="0" dirty="0">
                <a:ln>
                  <a:noFill/>
                </a:ln>
                <a:gradFill>
                  <a:gsLst>
                    <a:gs pos="74336">
                      <a:schemeClr val="tx1"/>
                    </a:gs>
                    <a:gs pos="57000">
                      <a:schemeClr val="tx1"/>
                    </a:gs>
                  </a:gsLst>
                  <a:lin ang="5400000" scaled="0"/>
                </a:gradFill>
                <a:effectLst/>
                <a:uLnTx/>
                <a:uFillTx/>
                <a:cs typeface="Segoe UI" panose="020B0502040204020203" pitchFamily="34" charset="0"/>
              </a:rPr>
              <a:t>photography providers. You will also find imagery and information via these links:</a:t>
            </a:r>
          </a:p>
        </p:txBody>
      </p:sp>
      <p:sp>
        <p:nvSpPr>
          <p:cNvPr id="2" name="Text Placeholder 1"/>
          <p:cNvSpPr>
            <a:spLocks noGrp="1"/>
          </p:cNvSpPr>
          <p:nvPr>
            <p:ph type="body" sz="quarter" idx="4294967295"/>
          </p:nvPr>
        </p:nvSpPr>
        <p:spPr>
          <a:xfrm>
            <a:off x="285167" y="2700338"/>
            <a:ext cx="7223125" cy="2468562"/>
          </a:xfrm>
        </p:spPr>
        <p:txBody>
          <a:bodyPr anchor="t" anchorCtr="0"/>
          <a:lstStyle/>
          <a:p>
            <a:pPr marL="0" indent="0">
              <a:buNone/>
            </a:pPr>
            <a:r>
              <a:rPr lang="en-US" sz="2800" dirty="0">
                <a:gradFill>
                  <a:gsLst>
                    <a:gs pos="2655">
                      <a:srgbClr val="FFFFFF"/>
                    </a:gs>
                    <a:gs pos="26000">
                      <a:srgbClr val="FFFFFF"/>
                    </a:gs>
                  </a:gsLst>
                  <a:lin ang="5400000" scaled="0"/>
                </a:gradFill>
                <a:latin typeface="+mn-lt"/>
                <a:hlinkClick r:id="rId3"/>
              </a:rPr>
              <a:t>Mediaacq</a:t>
            </a:r>
            <a:endParaRPr lang="en-US" sz="2800" u="sng" dirty="0">
              <a:gradFill>
                <a:gsLst>
                  <a:gs pos="2655">
                    <a:srgbClr val="FFFFFF"/>
                  </a:gs>
                  <a:gs pos="26000">
                    <a:srgbClr val="FFFFFF"/>
                  </a:gs>
                </a:gsLst>
                <a:lin ang="5400000" scaled="0"/>
              </a:gradFill>
              <a:latin typeface="+mn-lt"/>
              <a:hlinkClick r:id="rId4"/>
            </a:endParaRPr>
          </a:p>
          <a:p>
            <a:pPr marL="0" indent="0">
              <a:buNone/>
            </a:pPr>
            <a:r>
              <a:rPr lang="en-US" sz="2800" dirty="0">
                <a:gradFill>
                  <a:gsLst>
                    <a:gs pos="2655">
                      <a:srgbClr val="FFFFFF"/>
                    </a:gs>
                    <a:gs pos="26000">
                      <a:srgbClr val="FFFFFF"/>
                    </a:gs>
                  </a:gsLst>
                  <a:lin ang="5400000" scaled="0"/>
                </a:gradFill>
                <a:latin typeface="+mn-lt"/>
                <a:hlinkClick r:id="rId5"/>
              </a:rPr>
              <a:t>Microsoft Brand Central</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6"/>
              </a:rPr>
              <a:t>Presentation guidelines</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7"/>
              </a:rPr>
              <a:t>Microsoft photography</a:t>
            </a:r>
            <a:endParaRPr lang="en-US" sz="2800" dirty="0">
              <a:gradFill>
                <a:gsLst>
                  <a:gs pos="2655">
                    <a:srgbClr val="FFFFFF"/>
                  </a:gs>
                  <a:gs pos="26000">
                    <a:srgbClr val="FFFFFF"/>
                  </a:gs>
                </a:gsLst>
                <a:lin ang="5400000" scaled="0"/>
              </a:gradFill>
              <a:latin typeface="+mn-lt"/>
            </a:endParaRPr>
          </a:p>
          <a:p>
            <a:pPr marL="0" indent="0">
              <a:buNone/>
            </a:pPr>
            <a:r>
              <a:rPr lang="en-US" sz="2800" dirty="0">
                <a:gradFill>
                  <a:gsLst>
                    <a:gs pos="2655">
                      <a:srgbClr val="FFFFFF"/>
                    </a:gs>
                    <a:gs pos="26000">
                      <a:srgbClr val="FFFFFF"/>
                    </a:gs>
                  </a:gsLst>
                  <a:lin ang="5400000" scaled="0"/>
                </a:gradFill>
                <a:latin typeface="+mn-lt"/>
                <a:hlinkClick r:id="rId8"/>
              </a:rPr>
              <a:t>Microsoft illustrations</a:t>
            </a:r>
            <a:endParaRPr lang="en-US" sz="2800" dirty="0">
              <a:gradFill>
                <a:gsLst>
                  <a:gs pos="2655">
                    <a:srgbClr val="FFFFFF"/>
                  </a:gs>
                  <a:gs pos="26000">
                    <a:srgbClr val="FFFFFF"/>
                  </a:gs>
                </a:gsLst>
                <a:lin ang="5400000" scaled="0"/>
              </a:gradFill>
              <a:latin typeface="+mn-lt"/>
            </a:endParaRPr>
          </a:p>
        </p:txBody>
      </p:sp>
      <p:sp>
        <p:nvSpPr>
          <p:cNvPr id="9" name="Text Placeholder 1"/>
          <p:cNvSpPr txBox="1">
            <a:spLocks/>
          </p:cNvSpPr>
          <p:nvPr/>
        </p:nvSpPr>
        <p:spPr>
          <a:xfrm>
            <a:off x="6035895" y="2700707"/>
            <a:ext cx="6217853" cy="914400"/>
          </a:xfrm>
          <a:prstGeom prst="rect">
            <a:avLst/>
          </a:prstGeom>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9"/>
              </a:rPr>
              <a:t>www.superstock.com/</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0"/>
              </a:rPr>
              <a:t>www.gettyimages.com/creativeimages/royaltyfree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a:p>
            <a:pPr marL="0" marR="0" lvl="0" indent="0" algn="l" defTabSz="932742" rtl="0" eaLnBrk="1" fontAlgn="auto" latinLnBrk="0" hangingPunct="1">
              <a:lnSpc>
                <a:spcPct val="90000"/>
              </a:lnSpc>
              <a:spcBef>
                <a:spcPct val="20000"/>
              </a:spcBef>
              <a:spcAft>
                <a:spcPts val="0"/>
              </a:spcAft>
              <a:buClr>
                <a:srgbClr val="404040"/>
              </a:buClr>
              <a:buSzPct val="90000"/>
              <a:buFont typeface="Arial" panose="020B0604020202020204" pitchFamily="34" charset="0"/>
              <a:buNone/>
              <a:tabLst/>
              <a:defRPr/>
            </a:pPr>
            <a:r>
              <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hlinkClick r:id="rId11"/>
              </a:rPr>
              <a:t>www.corbisimages.com/stock-photo/royalty-free</a:t>
            </a:r>
            <a:endParaRPr kumimoji="0" lang="en-US" sz="2800" i="0" u="none" strike="noStrike" kern="1200" cap="none" spc="0" normalizeH="0" baseline="0" noProof="0" dirty="0">
              <a:ln>
                <a:noFill/>
              </a:ln>
              <a:gradFill>
                <a:gsLst>
                  <a:gs pos="2655">
                    <a:srgbClr val="FFFFFF"/>
                  </a:gs>
                  <a:gs pos="26000">
                    <a:srgbClr val="FFFFFF"/>
                  </a:gs>
                </a:gsLst>
                <a:lin ang="5400000" scaled="0"/>
              </a:gradFill>
              <a:effectLst/>
              <a:uLnTx/>
              <a:uFillTx/>
              <a:latin typeface="+mn-lt"/>
              <a:ea typeface="+mn-ea"/>
              <a:cs typeface="+mn-cs"/>
            </a:endParaRPr>
          </a:p>
        </p:txBody>
      </p:sp>
      <p:sp>
        <p:nvSpPr>
          <p:cNvPr id="10" name="TextBox 9"/>
          <p:cNvSpPr txBox="1"/>
          <p:nvPr/>
        </p:nvSpPr>
        <p:spPr>
          <a:xfrm>
            <a:off x="6035894" y="4858183"/>
            <a:ext cx="6217853"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65584">
                      <a:schemeClr val="tx1"/>
                    </a:gs>
                    <a:gs pos="40000">
                      <a:schemeClr val="tx1"/>
                    </a:gs>
                  </a:gsLst>
                  <a:lin ang="5400000" scaled="0"/>
                </a:gradFill>
                <a:effectLst/>
                <a:uLnTx/>
                <a:uFillTx/>
                <a:cs typeface="Segoe UI" panose="020B0502040204020203" pitchFamily="34" charset="0"/>
              </a:rPr>
              <a:t>There are agreements in place with these providers.</a:t>
            </a:r>
          </a:p>
        </p:txBody>
      </p:sp>
      <p:sp>
        <p:nvSpPr>
          <p:cNvPr id="6" name="TextBox 5"/>
          <p:cNvSpPr txBox="1"/>
          <p:nvPr/>
        </p:nvSpPr>
        <p:spPr>
          <a:xfrm>
            <a:off x="274639" y="5641681"/>
            <a:ext cx="11889564" cy="1071062"/>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For information on the use of third-party copyrighted content</a:t>
            </a:r>
            <a:b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b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please contact visit this </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hlinkClick r:id="rId12"/>
              </a:rPr>
              <a:t>site</a:t>
            </a:r>
            <a:r>
              <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cs typeface="Segoe UI" panose="020B0502040204020203" pitchFamily="34" charset="0"/>
              </a:rPr>
              <a:t>.</a:t>
            </a:r>
            <a:endParaRPr kumimoji="0" lang="en-US" sz="2800" b="0" i="0" u="none" strike="noStrike" kern="0" cap="none" spc="0" normalizeH="0" baseline="0" noProof="0" dirty="0">
              <a:ln>
                <a:noFill/>
              </a:ln>
              <a:gradFill>
                <a:gsLst>
                  <a:gs pos="28319">
                    <a:schemeClr val="tx1"/>
                  </a:gs>
                  <a:gs pos="71000">
                    <a:schemeClr val="tx1"/>
                  </a:gs>
                </a:gsLst>
                <a:lin ang="5400000" scaled="0"/>
              </a:gradFill>
              <a:effectLst/>
              <a:uLnTx/>
              <a:uFillTx/>
              <a:latin typeface="Segoe UI Light"/>
            </a:endParaRPr>
          </a:p>
        </p:txBody>
      </p:sp>
    </p:spTree>
    <p:extLst>
      <p:ext uri="{BB962C8B-B14F-4D97-AF65-F5344CB8AC3E}">
        <p14:creationId xmlns:p14="http://schemas.microsoft.com/office/powerpoint/2010/main" val="33234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274638" y="1212850"/>
            <a:ext cx="11888787" cy="2816156"/>
          </a:xfrm>
        </p:spPr>
        <p:txBody>
          <a:bodyPr/>
          <a:lstStyle/>
          <a:p>
            <a:r>
              <a:rPr lang="en-US" dirty="0"/>
              <a:t>Main topic 1: size 36pt</a:t>
            </a:r>
          </a:p>
          <a:p>
            <a:pPr lvl="1"/>
            <a:r>
              <a:rPr lang="en-US" dirty="0"/>
              <a:t>Size 28pt for second level</a:t>
            </a:r>
          </a:p>
          <a:p>
            <a:pPr lvl="2"/>
            <a:r>
              <a:rPr lang="en-US" dirty="0"/>
              <a:t>Size 24pt for third level</a:t>
            </a:r>
          </a:p>
          <a:p>
            <a:pPr lvl="3"/>
            <a:r>
              <a:rPr lang="en-US" dirty="0"/>
              <a:t>Size 22pt for fourth level</a:t>
            </a:r>
          </a:p>
          <a:p>
            <a:pPr lvl="4"/>
            <a:r>
              <a:rPr lang="en-US" dirty="0"/>
              <a:t>Size 22 for fifth level</a:t>
            </a:r>
          </a:p>
          <a:p>
            <a:pPr lvl="2"/>
            <a:endParaRPr lang="en-US" dirty="0"/>
          </a:p>
        </p:txBody>
      </p:sp>
    </p:spTree>
    <p:extLst>
      <p:ext uri="{BB962C8B-B14F-4D97-AF65-F5344CB8AC3E}">
        <p14:creationId xmlns:p14="http://schemas.microsoft.com/office/powerpoint/2010/main" val="68707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create applications in .NET</a:t>
            </a:r>
          </a:p>
        </p:txBody>
      </p:sp>
      <p:sp>
        <p:nvSpPr>
          <p:cNvPr id="4" name="Content Placeholder 2"/>
          <p:cNvSpPr txBox="1">
            <a:spLocks/>
          </p:cNvSpPr>
          <p:nvPr/>
        </p:nvSpPr>
        <p:spPr>
          <a:xfrm>
            <a:off x="4376320" y="2178583"/>
            <a:ext cx="3429000" cy="3496733"/>
          </a:xfrm>
          <a:prstGeom prst="rect">
            <a:avLst/>
          </a:prstGeom>
          <a:solidFill>
            <a:schemeClr val="accent5"/>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chemeClr val="bg1"/>
                </a:solidFill>
              </a:rPr>
              <a:t>Lightweight Editors</a:t>
            </a:r>
          </a:p>
          <a:p>
            <a:pPr marL="0" indent="0" algn="ctr">
              <a:spcBef>
                <a:spcPts val="1000"/>
              </a:spcBef>
              <a:buNone/>
            </a:pPr>
            <a:r>
              <a:rPr lang="en-US" sz="2000" dirty="0">
                <a:solidFill>
                  <a:schemeClr val="bg1"/>
                </a:solidFill>
                <a:latin typeface="Gotham-Book" charset="0"/>
                <a:ea typeface="Gotham-Book" charset="0"/>
                <a:cs typeface="Gotham-Book" charset="0"/>
              </a:rPr>
              <a:t>Visual Studio Code,</a:t>
            </a:r>
            <a:br>
              <a:rPr lang="en-US" sz="2000" dirty="0">
                <a:solidFill>
                  <a:schemeClr val="bg1"/>
                </a:solidFill>
                <a:latin typeface="Gotham-Book" charset="0"/>
                <a:ea typeface="Gotham-Book" charset="0"/>
                <a:cs typeface="Gotham-Book" charset="0"/>
              </a:rPr>
            </a:br>
            <a:r>
              <a:rPr lang="en-US" sz="2000" dirty="0">
                <a:solidFill>
                  <a:schemeClr val="bg1"/>
                </a:solidFill>
                <a:latin typeface="Gotham-Book" charset="0"/>
                <a:ea typeface="Gotham-Book" charset="0"/>
                <a:cs typeface="Gotham-Book" charset="0"/>
              </a:rPr>
              <a:t>Sublime,</a:t>
            </a:r>
            <a:br>
              <a:rPr lang="en-US" sz="2000" dirty="0">
                <a:solidFill>
                  <a:schemeClr val="bg1"/>
                </a:solidFill>
                <a:latin typeface="Gotham-Book" charset="0"/>
                <a:ea typeface="Gotham-Book" charset="0"/>
                <a:cs typeface="Gotham-Book" charset="0"/>
              </a:rPr>
            </a:br>
            <a:r>
              <a:rPr lang="en-US" sz="2000" dirty="0">
                <a:solidFill>
                  <a:schemeClr val="bg1"/>
                </a:solidFill>
                <a:latin typeface="Gotham-Book" charset="0"/>
                <a:ea typeface="Gotham-Book" charset="0"/>
                <a:cs typeface="Gotham-Book" charset="0"/>
              </a:rPr>
              <a:t>Atom and more</a:t>
            </a:r>
          </a:p>
        </p:txBody>
      </p:sp>
      <p:sp>
        <p:nvSpPr>
          <p:cNvPr id="5" name="Content Placeholder 3"/>
          <p:cNvSpPr txBox="1">
            <a:spLocks/>
          </p:cNvSpPr>
          <p:nvPr/>
        </p:nvSpPr>
        <p:spPr>
          <a:xfrm>
            <a:off x="701335" y="2178583"/>
            <a:ext cx="3429000" cy="3496733"/>
          </a:xfrm>
          <a:prstGeom prst="rect">
            <a:avLst/>
          </a:prstGeom>
          <a:solidFill>
            <a:schemeClr val="accent6"/>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rPr>
              <a:t>Full feature IDE</a:t>
            </a:r>
          </a:p>
          <a:p>
            <a:pPr marL="0" indent="0" algn="ctr">
              <a:spcBef>
                <a:spcPts val="1000"/>
              </a:spcBef>
              <a:buNone/>
            </a:pPr>
            <a:r>
              <a:rPr lang="en-US" sz="2000">
                <a:solidFill>
                  <a:schemeClr val="bg1"/>
                </a:solidFill>
                <a:latin typeface="Gotham-Book" charset="0"/>
                <a:ea typeface="Gotham-Book" charset="0"/>
                <a:cs typeface="Gotham-Book" charset="0"/>
              </a:rPr>
              <a:t>Visual Studio</a:t>
            </a:r>
            <a:endParaRPr lang="en-US" sz="2000" dirty="0">
              <a:solidFill>
                <a:schemeClr val="bg1"/>
              </a:solidFill>
              <a:latin typeface="Gotham-Book" charset="0"/>
              <a:ea typeface="Gotham-Book" charset="0"/>
              <a:cs typeface="Gotham-Book" charset="0"/>
            </a:endParaRPr>
          </a:p>
        </p:txBody>
      </p:sp>
    </p:spTree>
    <p:extLst>
      <p:ext uri="{BB962C8B-B14F-4D97-AF65-F5344CB8AC3E}">
        <p14:creationId xmlns:p14="http://schemas.microsoft.com/office/powerpoint/2010/main" val="1664338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274702" y="1211287"/>
            <a:ext cx="11888787" cy="2308324"/>
          </a:xfrm>
        </p:spPr>
        <p:txBody>
          <a:bodyPr/>
          <a:lstStyle/>
          <a:p>
            <a:r>
              <a:rPr lang="en-US" dirty="0"/>
              <a:t>Main topic 1: size 36pt</a:t>
            </a:r>
          </a:p>
          <a:p>
            <a:pPr lvl="1"/>
            <a:r>
              <a:rPr lang="en-US" dirty="0"/>
              <a:t>Size 28pt for second level</a:t>
            </a:r>
          </a:p>
          <a:p>
            <a:pPr lvl="2"/>
            <a:r>
              <a:rPr lang="en-US" dirty="0"/>
              <a:t>Size 24pt for third level</a:t>
            </a:r>
          </a:p>
          <a:p>
            <a:pPr lvl="3"/>
            <a:r>
              <a:rPr lang="en-US" dirty="0"/>
              <a:t>Size 22pt for fourth level</a:t>
            </a:r>
          </a:p>
          <a:p>
            <a:pPr lvl="4"/>
            <a:r>
              <a:rPr lang="en-US" dirty="0"/>
              <a:t>Size 22 for fifth level</a:t>
            </a:r>
          </a:p>
        </p:txBody>
      </p:sp>
      <p:sp>
        <p:nvSpPr>
          <p:cNvPr id="7" name="Rectangle 6"/>
          <p:cNvSpPr/>
          <p:nvPr/>
        </p:nvSpPr>
        <p:spPr bwMode="auto">
          <a:xfrm>
            <a:off x="8501063" y="2765750"/>
            <a:ext cx="3663140" cy="39405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Next click the Home tab, and then on the “</a:t>
            </a:r>
            <a:r>
              <a:rPr lang="en-US" sz="1400" u="sng" dirty="0">
                <a:gradFill>
                  <a:gsLst>
                    <a:gs pos="5417">
                      <a:srgbClr val="FFFFFF"/>
                    </a:gs>
                    <a:gs pos="28000">
                      <a:srgbClr val="FFFFFF"/>
                    </a:gs>
                  </a:gsLst>
                  <a:lin ang="5400000" scaled="0"/>
                </a:gradFill>
                <a:ea typeface="Segoe UI" pitchFamily="34" charset="0"/>
                <a:cs typeface="Segoe UI" pitchFamily="34" charset="0"/>
              </a:rPr>
              <a:t>Decrease List level</a:t>
            </a:r>
            <a:r>
              <a:rPr lang="en-US" sz="1400" dirty="0">
                <a:gradFill>
                  <a:gsLst>
                    <a:gs pos="5417">
                      <a:srgbClr val="FFFFFF"/>
                    </a:gs>
                    <a:gs pos="28000">
                      <a:srgbClr val="FFFFFF"/>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5417">
                      <a:srgbClr val="FFFFFF"/>
                    </a:gs>
                    <a:gs pos="28000">
                      <a:srgbClr val="FFFFFF"/>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5417">
                      <a:srgbClr val="FFFFFF"/>
                    </a:gs>
                    <a:gs pos="28000">
                      <a:srgbClr val="FFFFFF"/>
                    </a:gs>
                  </a:gsLst>
                  <a:lin ang="5400000" scaled="0"/>
                </a:gradFill>
                <a:ea typeface="Segoe UI" pitchFamily="34" charset="0"/>
                <a:cs typeface="Segoe UI" pitchFamily="34" charset="0"/>
              </a:rPr>
              <a:t>Increase List Level</a:t>
            </a:r>
            <a:r>
              <a:rPr lang="en-US" sz="1400" dirty="0">
                <a:gradFill>
                  <a:gsLst>
                    <a:gs pos="5417">
                      <a:srgbClr val="FFFFFF"/>
                    </a:gs>
                    <a:gs pos="28000">
                      <a:srgbClr val="FFFFFF"/>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5417">
                      <a:srgbClr val="FFFFFF"/>
                    </a:gs>
                    <a:gs pos="28000">
                      <a:srgbClr val="FFFFFF"/>
                    </a:gs>
                  </a:gsLst>
                  <a:lin ang="5400000" scaled="0"/>
                </a:gradFill>
                <a:ea typeface="Segoe UI" pitchFamily="34" charset="0"/>
                <a:cs typeface="Segoe UI" pitchFamily="34" charset="0"/>
              </a:rPr>
              <a:t>Use these 2 tools to adjust your text levels as you work</a:t>
            </a:r>
          </a:p>
        </p:txBody>
      </p:sp>
      <p:pic>
        <p:nvPicPr>
          <p:cNvPr id="8" name="Picture 3" descr="Screen grab of toolbar where the list level increase and decrease are located."/>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828800"/>
            <a:ext cx="11887200" cy="2025170"/>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3600" dirty="0">
                <a:gradFill>
                  <a:gsLst>
                    <a:gs pos="21538">
                      <a:schemeClr val="tx1"/>
                    </a:gs>
                    <a:gs pos="33000">
                      <a:schemeClr val="tx1"/>
                    </a:gs>
                  </a:gsLst>
                  <a:lin ang="5400000" scaled="0"/>
                </a:gradFill>
              </a:rPr>
              <a:t>Subtitle is smaller in the same text block</a:t>
            </a:r>
            <a:endParaRPr lang="en-US" sz="4000" dirty="0">
              <a:gradFill>
                <a:gsLst>
                  <a:gs pos="21538">
                    <a:schemeClr val="tx1"/>
                  </a:gs>
                  <a:gs pos="33000">
                    <a:schemeClr val="tx1"/>
                  </a:gs>
                </a:gsLst>
                <a:lin ang="5400000" scaled="0"/>
              </a:gradFill>
            </a:endParaRPr>
          </a:p>
        </p:txBody>
      </p:sp>
    </p:spTree>
    <p:extLst>
      <p:ext uri="{BB962C8B-B14F-4D97-AF65-F5344CB8AC3E}">
        <p14:creationId xmlns:p14="http://schemas.microsoft.com/office/powerpoint/2010/main" val="234112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Photo layout 1</a:t>
            </a:r>
            <a:endParaRPr lang="en-US" dirty="0"/>
          </a:p>
        </p:txBody>
      </p:sp>
      <p:sp>
        <p:nvSpPr>
          <p:cNvPr id="5" name="Picture Placeholder 4" descr="Placeholder image of female touching a windows device with desktop view visible." title="Image placeholder"/>
          <p:cNvSpPr>
            <a:spLocks noGrp="1"/>
          </p:cNvSpPr>
          <p:nvPr>
            <p:ph type="pic" sz="quarter" idx="10"/>
          </p:nvPr>
        </p:nvSpPr>
        <p:spPr/>
      </p:sp>
    </p:spTree>
    <p:extLst>
      <p:ext uri="{BB962C8B-B14F-4D97-AF65-F5344CB8AC3E}">
        <p14:creationId xmlns:p14="http://schemas.microsoft.com/office/powerpoint/2010/main" val="42587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evidence slide</a:t>
            </a:r>
          </a:p>
        </p:txBody>
      </p:sp>
      <p:sp>
        <p:nvSpPr>
          <p:cNvPr id="5" name="Picture Placeholder 4" descr="Placeholder for speaker to add customer logo." title="Logo placeholder"/>
          <p:cNvSpPr>
            <a:spLocks noGrp="1"/>
          </p:cNvSpPr>
          <p:nvPr>
            <p:ph type="pic" sz="quarter" idx="10"/>
          </p:nvPr>
        </p:nvSpPr>
        <p:spPr/>
      </p:sp>
      <p:sp>
        <p:nvSpPr>
          <p:cNvPr id="6" name="Picture Placeholder 5" descr="Placeholder for speake to add customer image." title="Image placeholder"/>
          <p:cNvSpPr>
            <a:spLocks noGrp="1"/>
          </p:cNvSpPr>
          <p:nvPr>
            <p:ph type="pic" sz="quarter" idx="11"/>
          </p:nvPr>
        </p:nvSpPr>
        <p:spPr/>
      </p:sp>
      <p:sp>
        <p:nvSpPr>
          <p:cNvPr id="7" name="Text Placeholder 6"/>
          <p:cNvSpPr>
            <a:spLocks noGrp="1"/>
          </p:cNvSpPr>
          <p:nvPr>
            <p:ph type="body" sz="quarter" idx="12"/>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r>
              <a:rPr lang="en-US" dirty="0" err="1"/>
              <a:t>Duis</a:t>
            </a:r>
            <a:r>
              <a:rPr lang="en-US" dirty="0"/>
              <a:t> </a:t>
            </a:r>
            <a:r>
              <a:rPr lang="en-US" dirty="0" err="1"/>
              <a:t>aute</a:t>
            </a:r>
            <a:r>
              <a:rPr lang="en-US" dirty="0"/>
              <a:t> </a:t>
            </a:r>
            <a:r>
              <a:rPr lang="en-US" dirty="0" err="1"/>
              <a:t>irure</a:t>
            </a:r>
            <a:r>
              <a:rPr lang="en-US" dirty="0"/>
              <a:t> dolor.</a:t>
            </a:r>
          </a:p>
        </p:txBody>
      </p:sp>
      <p:sp>
        <p:nvSpPr>
          <p:cNvPr id="8" name="Text Placeholder 7"/>
          <p:cNvSpPr>
            <a:spLocks noGrp="1"/>
          </p:cNvSpPr>
          <p:nvPr>
            <p:ph type="body" sz="quarter" idx="13"/>
          </p:nvPr>
        </p:nvSpPr>
        <p:spPr/>
        <p:txBody>
          <a:bodyPr/>
          <a:lstStyle/>
          <a:p>
            <a:r>
              <a:rPr lang="en-US"/>
              <a:t>“You miss 100% of the</a:t>
            </a:r>
          </a:p>
          <a:p>
            <a:r>
              <a:rPr lang="en-US"/>
              <a:t>shots you don’t take”</a:t>
            </a:r>
          </a:p>
          <a:p>
            <a:pPr algn="r"/>
            <a:r>
              <a:rPr lang="en-US" sz="2000">
                <a:latin typeface="+mn-lt"/>
              </a:rPr>
              <a:t>– Jane Doe</a:t>
            </a:r>
            <a:endParaRPr lang="en-US" sz="2000" dirty="0">
              <a:latin typeface="+mn-lt"/>
            </a:endParaRPr>
          </a:p>
        </p:txBody>
      </p:sp>
    </p:spTree>
    <p:extLst>
      <p:ext uri="{BB962C8B-B14F-4D97-AF65-F5344CB8AC3E}">
        <p14:creationId xmlns:p14="http://schemas.microsoft.com/office/powerpoint/2010/main" val="19438008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90256">
                      <a:schemeClr val="tx1"/>
                    </a:gs>
                    <a:gs pos="51795">
                      <a:schemeClr val="tx1"/>
                    </a:gs>
                  </a:gsLst>
                  <a:lin ang="5400000" scaled="0"/>
                </a:gradFill>
              </a:rPr>
              <a:t>The PowerPoint palette for this template has been built for you and is shown below. Avoid using too many colors in your presentation. </a:t>
            </a:r>
          </a:p>
        </p:txBody>
      </p:sp>
      <p:pic>
        <p:nvPicPr>
          <p:cNvPr id="3" name="Picture 2" descr="Screen snippet of PPT color palette." title="Color palette"/>
          <p:cNvPicPr>
            <a:picLocks noChangeAspect="1"/>
          </p:cNvPicPr>
          <p:nvPr/>
        </p:nvPicPr>
        <p:blipFill>
          <a:blip r:embed="rId3"/>
          <a:stretch>
            <a:fillRect/>
          </a:stretch>
        </p:blipFill>
        <p:spPr>
          <a:xfrm>
            <a:off x="438673" y="3016650"/>
            <a:ext cx="1682496" cy="3416602"/>
          </a:xfrm>
          <a:prstGeom prst="rect">
            <a:avLst/>
          </a:prstGeom>
        </p:spPr>
      </p:pic>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25B31AE7-7299-470E-93AC-D48ED6ECAC3E}"/>
              </a:ext>
            </a:extLst>
          </p:cNvPr>
          <p:cNvGrpSpPr/>
          <p:nvPr/>
        </p:nvGrpSpPr>
        <p:grpSpPr>
          <a:xfrm>
            <a:off x="2431370" y="3040063"/>
            <a:ext cx="7199136" cy="2869038"/>
            <a:chOff x="2431370" y="3040063"/>
            <a:chExt cx="7199136" cy="2869038"/>
          </a:xfrm>
        </p:grpSpPr>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4615">
                        <a:srgbClr val="353535"/>
                      </a:gs>
                      <a:gs pos="36000">
                        <a:srgbClr val="353535"/>
                      </a:gs>
                    </a:gsLst>
                    <a:lin ang="5400000" scaled="0"/>
                  </a:gradFill>
                </a:rPr>
                <a:t>Accent 3</a:t>
              </a:r>
            </a:p>
          </p:txBody>
        </p:sp>
        <p:sp>
          <p:nvSpPr>
            <p:cNvPr id="6" name="Rectangle 5"/>
            <p:cNvSpPr/>
            <p:nvPr/>
          </p:nvSpPr>
          <p:spPr bwMode="auto">
            <a:xfrm>
              <a:off x="3857057" y="3696009"/>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4615">
                        <a:srgbClr val="353535"/>
                      </a:gs>
                      <a:gs pos="36000">
                        <a:srgbClr val="353535"/>
                      </a:gs>
                    </a:gsLst>
                    <a:lin ang="5400000" scaled="0"/>
                  </a:gradFill>
                </a:rPr>
                <a:t>Accent 2</a:t>
              </a:r>
            </a:p>
          </p:txBody>
        </p:sp>
        <p:sp>
          <p:nvSpPr>
            <p:cNvPr id="7" name="Rectangle 6"/>
            <p:cNvSpPr/>
            <p:nvPr/>
          </p:nvSpPr>
          <p:spPr bwMode="auto">
            <a:xfrm>
              <a:off x="2552081" y="3696009"/>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8537402" y="3831351"/>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4615">
                        <a:srgbClr val="353535"/>
                      </a:gs>
                      <a:gs pos="36000">
                        <a:srgbClr val="353535"/>
                      </a:gs>
                    </a:gsLst>
                    <a:lin ang="5400000" scaled="0"/>
                  </a:gradFill>
                </a:rPr>
                <a:t>Accent 5</a:t>
              </a:r>
            </a:p>
          </p:txBody>
        </p:sp>
        <p:sp>
          <p:nvSpPr>
            <p:cNvPr id="10" name="Rectangle 9"/>
            <p:cNvSpPr/>
            <p:nvPr/>
          </p:nvSpPr>
          <p:spPr bwMode="auto">
            <a:xfrm>
              <a:off x="6467011" y="3831351"/>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4615">
                        <a:srgbClr val="353535"/>
                      </a:gs>
                      <a:gs pos="36000">
                        <a:srgbClr val="353535"/>
                      </a:gs>
                    </a:gsLst>
                    <a:lin ang="5400000" scaled="0"/>
                  </a:gra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90256">
                        <a:schemeClr val="tx1"/>
                      </a:gs>
                      <a:gs pos="51795">
                        <a:schemeClr val="tx1"/>
                      </a:gs>
                    </a:gsLst>
                    <a:lin ang="5400000" scaled="0"/>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90256">
                        <a:schemeClr val="tx1"/>
                      </a:gs>
                      <a:gs pos="51795">
                        <a:schemeClr val="tx1"/>
                      </a:gs>
                    </a:gsLst>
                    <a:lin ang="5400000" scaled="0"/>
                  </a:gradFill>
                  <a:latin typeface="Segoe UI"/>
                </a:rPr>
                <a:t>Use </a:t>
              </a:r>
              <a:r>
                <a:rPr lang="en-US" sz="1800" b="1" dirty="0">
                  <a:gradFill>
                    <a:gsLst>
                      <a:gs pos="90256">
                        <a:schemeClr val="tx1"/>
                      </a:gs>
                      <a:gs pos="51795">
                        <a:schemeClr val="tx1"/>
                      </a:gs>
                    </a:gsLst>
                    <a:lin ang="5400000" scaled="0"/>
                  </a:gradFill>
                  <a:latin typeface="Segoe UI"/>
                </a:rPr>
                <a:t>Accent 1</a:t>
              </a:r>
              <a:r>
                <a:rPr lang="en-US" sz="1800" dirty="0">
                  <a:gradFill>
                    <a:gsLst>
                      <a:gs pos="90256">
                        <a:schemeClr val="tx1"/>
                      </a:gs>
                      <a:gs pos="51795">
                        <a:schemeClr val="tx1"/>
                      </a:gs>
                    </a:gsLst>
                    <a:lin ang="5400000" scaled="0"/>
                  </a:gradFill>
                  <a:latin typeface="Segoe UI"/>
                </a:rPr>
                <a:t> as the main accent color. Use </a:t>
              </a:r>
              <a:r>
                <a:rPr lang="en-US" sz="1800" b="1" dirty="0">
                  <a:gradFill>
                    <a:gsLst>
                      <a:gs pos="90256">
                        <a:schemeClr val="tx1"/>
                      </a:gs>
                      <a:gs pos="51795">
                        <a:schemeClr val="tx1"/>
                      </a:gs>
                    </a:gsLst>
                    <a:lin ang="5400000" scaled="0"/>
                  </a:gradFill>
                  <a:latin typeface="Segoe UI"/>
                </a:rPr>
                <a:t>Accent 2</a:t>
              </a:r>
              <a:r>
                <a:rPr lang="en-US" sz="1800" dirty="0">
                  <a:gradFill>
                    <a:gsLst>
                      <a:gs pos="90256">
                        <a:schemeClr val="tx1"/>
                      </a:gs>
                      <a:gs pos="51795">
                        <a:schemeClr val="tx1"/>
                      </a:gs>
                    </a:gsLst>
                    <a:lin ang="5400000" scaled="0"/>
                  </a:gradFill>
                  <a:latin typeface="Segoe UI"/>
                </a:rPr>
                <a:t> and </a:t>
              </a:r>
              <a:r>
                <a:rPr lang="en-US" sz="1800" b="1" dirty="0">
                  <a:gradFill>
                    <a:gsLst>
                      <a:gs pos="90256">
                        <a:schemeClr val="tx1"/>
                      </a:gs>
                      <a:gs pos="51795">
                        <a:schemeClr val="tx1"/>
                      </a:gs>
                    </a:gsLst>
                    <a:lin ang="5400000" scaled="0"/>
                  </a:gradFill>
                  <a:latin typeface="Segoe UI"/>
                </a:rPr>
                <a:t>Accent 3</a:t>
              </a:r>
              <a:r>
                <a:rPr lang="en-US" sz="1800" dirty="0">
                  <a:gradFill>
                    <a:gsLst>
                      <a:gs pos="90256">
                        <a:schemeClr val="tx1"/>
                      </a:gs>
                      <a:gs pos="51795">
                        <a:schemeClr val="tx1"/>
                      </a:gs>
                    </a:gsLst>
                    <a:lin ang="5400000" scaled="0"/>
                  </a:gradFill>
                  <a:latin typeface="Segoe UI"/>
                </a:rPr>
                <a:t> when additional colors are needed. </a:t>
              </a: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90256">
                        <a:schemeClr val="tx1"/>
                      </a:gs>
                      <a:gs pos="51795">
                        <a:schemeClr val="tx1"/>
                      </a:gs>
                    </a:gsLst>
                    <a:lin ang="5400000" scaled="0"/>
                  </a:gradFill>
                  <a:latin typeface="Segoe UI"/>
                </a:rPr>
                <a:t>Use </a:t>
              </a:r>
              <a:r>
                <a:rPr lang="en-US" sz="1600" b="1" dirty="0">
                  <a:gradFill>
                    <a:gsLst>
                      <a:gs pos="90256">
                        <a:schemeClr val="tx1"/>
                      </a:gs>
                      <a:gs pos="51795">
                        <a:schemeClr val="tx1"/>
                      </a:gs>
                    </a:gsLst>
                    <a:lin ang="5400000" scaled="0"/>
                  </a:gradFill>
                  <a:latin typeface="Segoe UI"/>
                </a:rPr>
                <a:t>Accents 4-6 </a:t>
              </a:r>
              <a:r>
                <a:rPr lang="en-US" sz="1600" dirty="0">
                  <a:gradFill>
                    <a:gsLst>
                      <a:gs pos="90256">
                        <a:schemeClr val="tx1"/>
                      </a:gs>
                      <a:gs pos="51795">
                        <a:schemeClr val="tx1"/>
                      </a:gs>
                    </a:gsLst>
                    <a:lin ang="5400000" scaled="0"/>
                  </a:gradFill>
                  <a:latin typeface="Segoe UI"/>
                </a:rPr>
                <a:t>sparingly – only when more colors are necessary. </a:t>
              </a:r>
            </a:p>
          </p:txBody>
        </p:sp>
      </p:grpSp>
    </p:spTree>
    <p:extLst>
      <p:ext uri="{BB962C8B-B14F-4D97-AF65-F5344CB8AC3E}">
        <p14:creationId xmlns:p14="http://schemas.microsoft.com/office/powerpoint/2010/main" val="394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2376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12858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8620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53679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3895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create applications in .NET</a:t>
            </a:r>
          </a:p>
        </p:txBody>
      </p:sp>
      <p:sp>
        <p:nvSpPr>
          <p:cNvPr id="3" name="Content Placeholder 1"/>
          <p:cNvSpPr txBox="1">
            <a:spLocks/>
          </p:cNvSpPr>
          <p:nvPr/>
        </p:nvSpPr>
        <p:spPr>
          <a:xfrm>
            <a:off x="8051306" y="2178583"/>
            <a:ext cx="3429000" cy="3496733"/>
          </a:xfrm>
          <a:prstGeom prst="rect">
            <a:avLst/>
          </a:prstGeom>
          <a:solidFill>
            <a:schemeClr val="accent2"/>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rPr>
              <a:t>Command Line</a:t>
            </a:r>
          </a:p>
          <a:p>
            <a:pPr marL="0" indent="0" algn="ctr">
              <a:spcBef>
                <a:spcPts val="1000"/>
              </a:spcBef>
              <a:buNone/>
            </a:pPr>
            <a:r>
              <a:rPr lang="en-US" sz="2000">
                <a:solidFill>
                  <a:schemeClr val="bg1"/>
                </a:solidFill>
                <a:latin typeface="Gotham-Book" charset="0"/>
                <a:ea typeface="Gotham-Book" charset="0"/>
                <a:cs typeface="Gotham-Book" charset="0"/>
              </a:rPr>
              <a:t>dotnet SDK</a:t>
            </a:r>
            <a:br>
              <a:rPr lang="en-US" sz="2000">
                <a:solidFill>
                  <a:schemeClr val="bg1"/>
                </a:solidFill>
                <a:latin typeface="Gotham-Book" charset="0"/>
                <a:ea typeface="Gotham-Book" charset="0"/>
                <a:cs typeface="Gotham-Book" charset="0"/>
              </a:rPr>
            </a:br>
            <a:r>
              <a:rPr lang="en-US" sz="2000">
                <a:solidFill>
                  <a:schemeClr val="bg1"/>
                </a:solidFill>
                <a:latin typeface="Gotham-Book" charset="0"/>
                <a:ea typeface="Gotham-Book" charset="0"/>
                <a:cs typeface="Gotham-Book" charset="0"/>
              </a:rPr>
              <a:t>(yes yeoman too) </a:t>
            </a:r>
            <a:endParaRPr lang="en-US" sz="2000" dirty="0">
              <a:solidFill>
                <a:schemeClr val="bg1"/>
              </a:solidFill>
              <a:latin typeface="Gotham-Book" charset="0"/>
              <a:ea typeface="Gotham-Book" charset="0"/>
              <a:cs typeface="Gotham-Book" charset="0"/>
            </a:endParaRPr>
          </a:p>
        </p:txBody>
      </p:sp>
      <p:sp>
        <p:nvSpPr>
          <p:cNvPr id="4" name="Content Placeholder 2"/>
          <p:cNvSpPr txBox="1">
            <a:spLocks/>
          </p:cNvSpPr>
          <p:nvPr/>
        </p:nvSpPr>
        <p:spPr>
          <a:xfrm>
            <a:off x="4376320" y="2178583"/>
            <a:ext cx="3429000" cy="3496733"/>
          </a:xfrm>
          <a:prstGeom prst="rect">
            <a:avLst/>
          </a:prstGeom>
          <a:solidFill>
            <a:schemeClr val="accent5"/>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solidFill>
                  <a:schemeClr val="bg1"/>
                </a:solidFill>
              </a:rPr>
              <a:t>Lightweight Editors</a:t>
            </a:r>
          </a:p>
          <a:p>
            <a:pPr marL="0" indent="0" algn="ctr">
              <a:spcBef>
                <a:spcPts val="1000"/>
              </a:spcBef>
              <a:buNone/>
            </a:pPr>
            <a:r>
              <a:rPr lang="en-US" sz="2000" dirty="0">
                <a:solidFill>
                  <a:schemeClr val="bg1"/>
                </a:solidFill>
                <a:latin typeface="Gotham-Book" charset="0"/>
                <a:ea typeface="Gotham-Book" charset="0"/>
                <a:cs typeface="Gotham-Book" charset="0"/>
              </a:rPr>
              <a:t>Visual Studio Code,</a:t>
            </a:r>
            <a:br>
              <a:rPr lang="en-US" sz="2000" dirty="0">
                <a:solidFill>
                  <a:schemeClr val="bg1"/>
                </a:solidFill>
                <a:latin typeface="Gotham-Book" charset="0"/>
                <a:ea typeface="Gotham-Book" charset="0"/>
                <a:cs typeface="Gotham-Book" charset="0"/>
              </a:rPr>
            </a:br>
            <a:r>
              <a:rPr lang="en-US" sz="2000" dirty="0">
                <a:solidFill>
                  <a:schemeClr val="bg1"/>
                </a:solidFill>
                <a:latin typeface="Gotham-Book" charset="0"/>
                <a:ea typeface="Gotham-Book" charset="0"/>
                <a:cs typeface="Gotham-Book" charset="0"/>
              </a:rPr>
              <a:t>Sublime,</a:t>
            </a:r>
            <a:br>
              <a:rPr lang="en-US" sz="2000" dirty="0">
                <a:solidFill>
                  <a:schemeClr val="bg1"/>
                </a:solidFill>
                <a:latin typeface="Gotham-Book" charset="0"/>
                <a:ea typeface="Gotham-Book" charset="0"/>
                <a:cs typeface="Gotham-Book" charset="0"/>
              </a:rPr>
            </a:br>
            <a:r>
              <a:rPr lang="en-US" sz="2000" dirty="0">
                <a:solidFill>
                  <a:schemeClr val="bg1"/>
                </a:solidFill>
                <a:latin typeface="Gotham-Book" charset="0"/>
                <a:ea typeface="Gotham-Book" charset="0"/>
                <a:cs typeface="Gotham-Book" charset="0"/>
              </a:rPr>
              <a:t>Atom and more</a:t>
            </a:r>
          </a:p>
        </p:txBody>
      </p:sp>
      <p:sp>
        <p:nvSpPr>
          <p:cNvPr id="5" name="Content Placeholder 3"/>
          <p:cNvSpPr txBox="1">
            <a:spLocks/>
          </p:cNvSpPr>
          <p:nvPr/>
        </p:nvSpPr>
        <p:spPr>
          <a:xfrm>
            <a:off x="701335" y="2178583"/>
            <a:ext cx="3429000" cy="3496733"/>
          </a:xfrm>
          <a:prstGeom prst="rect">
            <a:avLst/>
          </a:prstGeom>
          <a:solidFill>
            <a:schemeClr val="accent6"/>
          </a:solidFill>
        </p:spPr>
        <p:txBody>
          <a:bodyPr lIns="182880" tIns="182880" rIns="182880" bIns="182880" anchor="ct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solidFill>
                  <a:schemeClr val="bg1"/>
                </a:solidFill>
              </a:rPr>
              <a:t>Full feature IDE</a:t>
            </a:r>
          </a:p>
          <a:p>
            <a:pPr marL="0" indent="0" algn="ctr">
              <a:spcBef>
                <a:spcPts val="1000"/>
              </a:spcBef>
              <a:buNone/>
            </a:pPr>
            <a:r>
              <a:rPr lang="en-US" sz="2000">
                <a:solidFill>
                  <a:schemeClr val="bg1"/>
                </a:solidFill>
                <a:latin typeface="Gotham-Book" charset="0"/>
                <a:ea typeface="Gotham-Book" charset="0"/>
                <a:cs typeface="Gotham-Book" charset="0"/>
              </a:rPr>
              <a:t>Visual Studio</a:t>
            </a:r>
            <a:endParaRPr lang="en-US" sz="2000" dirty="0">
              <a:solidFill>
                <a:schemeClr val="bg1"/>
              </a:solidFill>
              <a:latin typeface="Gotham-Book" charset="0"/>
              <a:ea typeface="Gotham-Book" charset="0"/>
              <a:cs typeface="Gotham-Book" charset="0"/>
            </a:endParaRPr>
          </a:p>
        </p:txBody>
      </p:sp>
    </p:spTree>
    <p:extLst>
      <p:ext uri="{BB962C8B-B14F-4D97-AF65-F5344CB8AC3E}">
        <p14:creationId xmlns:p14="http://schemas.microsoft.com/office/powerpoint/2010/main" val="156438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mage of QR Code" title="QR Code">
            <a:extLst>
              <a:ext uri="{FF2B5EF4-FFF2-40B4-BE49-F238E27FC236}">
                <a16:creationId xmlns:a16="http://schemas.microsoft.com/office/drawing/2014/main" id="{EFC1EB45-2EB7-48CE-B3A7-5E46347BB019}"/>
              </a:ext>
            </a:extLst>
          </p:cNvPr>
          <p:cNvPicPr>
            <a:picLocks noChangeAspect="1"/>
          </p:cNvPicPr>
          <p:nvPr/>
        </p:nvPicPr>
        <p:blipFill>
          <a:blip r:embed="rId3"/>
          <a:stretch>
            <a:fillRect/>
          </a:stretch>
        </p:blipFill>
        <p:spPr>
          <a:xfrm>
            <a:off x="7118985" y="1504634"/>
            <a:ext cx="3124200" cy="3124200"/>
          </a:xfrm>
          <a:prstGeom prst="rect">
            <a:avLst/>
          </a:prstGeom>
        </p:spPr>
      </p:pic>
      <p:sp>
        <p:nvSpPr>
          <p:cNvPr id="7" name="Rectangle 6"/>
          <p:cNvSpPr>
            <a:spLocks noChangeArrowheads="1"/>
          </p:cNvSpPr>
          <p:nvPr/>
        </p:nvSpPr>
        <p:spPr bwMode="auto">
          <a:xfrm rot="850369">
            <a:off x="1940298" y="2932184"/>
            <a:ext cx="9144000" cy="630938"/>
          </a:xfrm>
          <a:prstGeom prst="rect">
            <a:avLst/>
          </a:prstGeom>
          <a:solidFill>
            <a:srgbClr val="FFFFFF"/>
          </a:solidFill>
          <a:ln w="9525">
            <a:noFill/>
            <a:miter lim="800000"/>
            <a:headEnd/>
            <a:tailEnd/>
          </a:ln>
        </p:spPr>
        <p:txBody>
          <a:bodyPr lIns="76197" tIns="38098" rIns="76197" bIns="3809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This slide is required. </a:t>
            </a:r>
            <a:r>
              <a:rPr kumimoji="0" lang="en-US" sz="1800" b="1" i="0" u="sng" strike="noStrike" kern="0" cap="none" spc="0" normalizeH="0" baseline="0" noProof="0" dirty="0">
                <a:ln>
                  <a:noFill/>
                </a:ln>
                <a:solidFill>
                  <a:srgbClr val="FF0000"/>
                </a:solidFill>
                <a:effectLst/>
                <a:uLnTx/>
                <a:uFillTx/>
              </a:rPr>
              <a:t>Do NOT delete or alter the slide</a:t>
            </a:r>
            <a:r>
              <a:rPr kumimoji="0" lang="en-US" sz="18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uLnTx/>
                <a:uFillTx/>
              </a:rPr>
              <a:t>The slide will be replaced onsite through Silver Fox Productions with an updated QR code.</a:t>
            </a:r>
            <a:endParaRPr kumimoji="0" lang="en-US" sz="1800" b="0" i="0" u="none" strike="noStrike" kern="0" cap="none" spc="0" normalizeH="0" baseline="0" noProof="0" dirty="0">
              <a:ln>
                <a:noFill/>
              </a:ln>
              <a:solidFill>
                <a:srgbClr val="FF0000"/>
              </a:solidFill>
              <a:effectLst/>
              <a:uLnTx/>
              <a:uFillTx/>
            </a:endParaRPr>
          </a:p>
        </p:txBody>
      </p:sp>
      <p:sp>
        <p:nvSpPr>
          <p:cNvPr id="8" name="Title 7">
            <a:extLst>
              <a:ext uri="{FF2B5EF4-FFF2-40B4-BE49-F238E27FC236}">
                <a16:creationId xmlns:a16="http://schemas.microsoft.com/office/drawing/2014/main" id="{70C823DF-EC34-41F2-A2D0-BBC3CA4A3E9A}"/>
              </a:ext>
            </a:extLst>
          </p:cNvPr>
          <p:cNvSpPr>
            <a:spLocks noGrp="1"/>
          </p:cNvSpPr>
          <p:nvPr>
            <p:ph type="title"/>
          </p:nvPr>
        </p:nvSpPr>
        <p:spPr/>
        <p:txBody>
          <a:bodyPr/>
          <a:lstStyle/>
          <a:p>
            <a:r>
              <a:rPr lang="en-US" dirty="0"/>
              <a:t>Please evaluate this session</a:t>
            </a:r>
            <a:br>
              <a:rPr lang="en-US" dirty="0"/>
            </a:br>
            <a:r>
              <a:rPr lang="en-US" sz="2800" spc="0" dirty="0">
                <a:latin typeface="+mn-lt"/>
              </a:rPr>
              <a:t>Your feedback is important to us!</a:t>
            </a:r>
            <a:endParaRPr lang="en-US" spc="0" dirty="0">
              <a:latin typeface="+mn-lt"/>
            </a:endParaRPr>
          </a:p>
        </p:txBody>
      </p:sp>
      <p:sp>
        <p:nvSpPr>
          <p:cNvPr id="5" name="Text Placeholder 4">
            <a:extLst>
              <a:ext uri="{FF2B5EF4-FFF2-40B4-BE49-F238E27FC236}">
                <a16:creationId xmlns:a16="http://schemas.microsoft.com/office/drawing/2014/main" id="{D2E5DC89-AD72-4374-B620-726EF1494D6A}"/>
              </a:ext>
            </a:extLst>
          </p:cNvPr>
          <p:cNvSpPr>
            <a:spLocks noGrp="1"/>
          </p:cNvSpPr>
          <p:nvPr>
            <p:ph type="body" sz="quarter" idx="10"/>
          </p:nvPr>
        </p:nvSpPr>
        <p:spPr/>
        <p:txBody>
          <a:bodyPr/>
          <a:lstStyle/>
          <a:p>
            <a:r>
              <a:rPr lang="en-US" dirty="0"/>
              <a:t>From your PC or Tablet visit </a:t>
            </a:r>
            <a:r>
              <a:rPr lang="en-US" dirty="0" err="1"/>
              <a:t>MyIgnite</a:t>
            </a:r>
            <a:r>
              <a:rPr lang="en-US" dirty="0"/>
              <a:t> at </a:t>
            </a:r>
            <a:r>
              <a:rPr lang="en-US" dirty="0">
                <a:hlinkClick r:id="rId4"/>
              </a:rPr>
              <a:t>http://myignite.microsoft.com</a:t>
            </a:r>
            <a:endParaRPr lang="en-US" dirty="0"/>
          </a:p>
          <a:p>
            <a:r>
              <a:rPr lang="en-US" dirty="0"/>
              <a:t>From your phone download and use the Ignite Mobile App by scanning  the QR code above or visiting </a:t>
            </a:r>
            <a:r>
              <a:rPr lang="en-US" dirty="0">
                <a:hlinkClick r:id="rId5"/>
              </a:rPr>
              <a:t>https://aka.ms/ignite.mobileapp</a:t>
            </a:r>
            <a:r>
              <a:rPr lang="en-US" dirty="0"/>
              <a:t> </a:t>
            </a:r>
          </a:p>
        </p:txBody>
      </p:sp>
    </p:spTree>
    <p:extLst>
      <p:ext uri="{BB962C8B-B14F-4D97-AF65-F5344CB8AC3E}">
        <p14:creationId xmlns:p14="http://schemas.microsoft.com/office/powerpoint/2010/main" val="108785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3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.NET Core</a:t>
            </a:r>
          </a:p>
        </p:txBody>
      </p:sp>
    </p:spTree>
    <p:extLst>
      <p:ext uri="{BB962C8B-B14F-4D97-AF65-F5344CB8AC3E}">
        <p14:creationId xmlns:p14="http://schemas.microsoft.com/office/powerpoint/2010/main" val="16524254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3072531"/>
            <a:ext cx="4892040" cy="849463"/>
          </a:xfrm>
        </p:spPr>
        <p:txBody>
          <a:bodyPr/>
          <a:lstStyle/>
          <a:p>
            <a:r>
              <a:rPr lang="en-US" dirty="0"/>
              <a:t>https://</a:t>
            </a:r>
            <a:r>
              <a:rPr lang="en-US" dirty="0" err="1"/>
              <a:t>dot.net</a:t>
            </a:r>
            <a:endParaRPr lang="en-US" dirty="0"/>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291" r="16291"/>
          <a:stretch>
            <a:fillRect/>
          </a:stretch>
        </p:blipFill>
        <p:spPr/>
      </p:pic>
    </p:spTree>
    <p:extLst>
      <p:ext uri="{BB962C8B-B14F-4D97-AF65-F5344CB8AC3E}">
        <p14:creationId xmlns:p14="http://schemas.microsoft.com/office/powerpoint/2010/main" val="1695356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 </a:t>
            </a:r>
            <a:r>
              <a:rPr lang="en-US" dirty="0" err="1"/>
              <a:t>global.json</a:t>
            </a:r>
            <a:endParaRPr lang="en-US" dirty="0"/>
          </a:p>
        </p:txBody>
      </p:sp>
      <p:sp>
        <p:nvSpPr>
          <p:cNvPr id="3" name="Text Placeholder 2"/>
          <p:cNvSpPr>
            <a:spLocks noGrp="1"/>
          </p:cNvSpPr>
          <p:nvPr>
            <p:ph type="body" sz="quarter" idx="10"/>
          </p:nvPr>
        </p:nvSpPr>
        <p:spPr>
          <a:xfrm>
            <a:off x="274638" y="1221157"/>
            <a:ext cx="11887199" cy="3434786"/>
          </a:xfrm>
        </p:spPr>
        <p:txBody>
          <a:bodyPr/>
          <a:lstStyle/>
          <a:p>
            <a:r>
              <a:rPr lang="mr-IN" dirty="0"/>
              <a:t>{ </a:t>
            </a:r>
            <a:endParaRPr lang="en-US" dirty="0"/>
          </a:p>
          <a:p>
            <a:r>
              <a:rPr lang="en-US" dirty="0"/>
              <a:t>   </a:t>
            </a:r>
            <a:r>
              <a:rPr lang="mr-IN" dirty="0"/>
              <a:t>"</a:t>
            </a:r>
            <a:r>
              <a:rPr lang="mr-IN" dirty="0" err="1"/>
              <a:t>sdk</a:t>
            </a:r>
            <a:r>
              <a:rPr lang="mr-IN" dirty="0"/>
              <a:t>": </a:t>
            </a:r>
            <a:endParaRPr lang="en-US" dirty="0"/>
          </a:p>
          <a:p>
            <a:r>
              <a:rPr lang="en-US" dirty="0"/>
              <a:t>   </a:t>
            </a:r>
            <a:r>
              <a:rPr lang="mr-IN" dirty="0"/>
              <a:t>{ </a:t>
            </a:r>
            <a:endParaRPr lang="en-US" dirty="0"/>
          </a:p>
          <a:p>
            <a:r>
              <a:rPr lang="en-US" dirty="0"/>
              <a:t>      </a:t>
            </a:r>
            <a:r>
              <a:rPr lang="mr-IN" dirty="0"/>
              <a:t>"</a:t>
            </a:r>
            <a:r>
              <a:rPr lang="mr-IN" dirty="0" err="1"/>
              <a:t>version</a:t>
            </a:r>
            <a:r>
              <a:rPr lang="mr-IN" dirty="0"/>
              <a:t>": "2.0.</a:t>
            </a:r>
            <a:r>
              <a:rPr lang="en-US" dirty="0"/>
              <a:t>2</a:t>
            </a:r>
            <a:r>
              <a:rPr lang="mr-IN" dirty="0"/>
              <a:t>" </a:t>
            </a:r>
            <a:endParaRPr lang="en-US" dirty="0"/>
          </a:p>
          <a:p>
            <a:r>
              <a:rPr lang="en-US" dirty="0"/>
              <a:t>   </a:t>
            </a:r>
            <a:r>
              <a:rPr lang="mr-IN" dirty="0"/>
              <a:t>} </a:t>
            </a:r>
            <a:endParaRPr lang="en-US" dirty="0"/>
          </a:p>
          <a:p>
            <a:r>
              <a:rPr lang="mr-IN" dirty="0"/>
              <a:t>}</a:t>
            </a:r>
            <a:endParaRPr lang="en-US" dirty="0">
              <a:solidFill>
                <a:schemeClr val="bg1"/>
              </a:solidFill>
            </a:endParaRP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Tree>
    <p:extLst>
      <p:ext uri="{BB962C8B-B14F-4D97-AF65-F5344CB8AC3E}">
        <p14:creationId xmlns:p14="http://schemas.microsoft.com/office/powerpoint/2010/main" val="14986182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 Format</a:t>
            </a:r>
          </a:p>
        </p:txBody>
      </p:sp>
    </p:spTree>
    <p:extLst>
      <p:ext uri="{BB962C8B-B14F-4D97-AF65-F5344CB8AC3E}">
        <p14:creationId xmlns:p14="http://schemas.microsoft.com/office/powerpoint/2010/main" val="896888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CLI Format</a:t>
            </a:r>
          </a:p>
        </p:txBody>
      </p:sp>
      <p:sp>
        <p:nvSpPr>
          <p:cNvPr id="3" name="Text Placeholder 2"/>
          <p:cNvSpPr>
            <a:spLocks noGrp="1"/>
          </p:cNvSpPr>
          <p:nvPr>
            <p:ph type="body" sz="quarter" idx="10"/>
          </p:nvPr>
        </p:nvSpPr>
        <p:spPr>
          <a:xfrm>
            <a:off x="274638" y="1221157"/>
            <a:ext cx="11887199" cy="654410"/>
          </a:xfrm>
        </p:spPr>
        <p:txBody>
          <a:bodyPr/>
          <a:lstStyle/>
          <a:p>
            <a:r>
              <a:rPr lang="en-US" dirty="0" err="1">
                <a:solidFill>
                  <a:schemeClr val="bg1"/>
                </a:solidFill>
              </a:rPr>
              <a:t>dotnet</a:t>
            </a:r>
            <a:r>
              <a:rPr lang="en-US" dirty="0">
                <a:solidFill>
                  <a:schemeClr val="bg1"/>
                </a:solidFill>
              </a:rPr>
              <a:t> new </a:t>
            </a:r>
            <a:r>
              <a:rPr lang="en-US" dirty="0" err="1">
                <a:solidFill>
                  <a:schemeClr val="bg1"/>
                </a:solidFill>
              </a:rPr>
              <a:t>mvc</a:t>
            </a:r>
            <a:r>
              <a:rPr lang="en-US" dirty="0">
                <a:solidFill>
                  <a:schemeClr val="bg1"/>
                </a:solidFill>
              </a:rPr>
              <a:t>   --output </a:t>
            </a:r>
            <a:r>
              <a:rPr lang="en-US" dirty="0" err="1">
                <a:solidFill>
                  <a:schemeClr val="bg1"/>
                </a:solidFill>
              </a:rPr>
              <a:t>myWebApp</a:t>
            </a:r>
            <a:r>
              <a:rPr lang="en-US" dirty="0">
                <a:solidFill>
                  <a:schemeClr val="bg1"/>
                </a:solidFill>
              </a:rPr>
              <a:t> --</a:t>
            </a:r>
            <a:r>
              <a:rPr lang="en-US" dirty="0" err="1">
                <a:solidFill>
                  <a:schemeClr val="bg1"/>
                </a:solidFill>
              </a:rPr>
              <a:t>auth</a:t>
            </a:r>
            <a:r>
              <a:rPr lang="en-US" dirty="0">
                <a:solidFill>
                  <a:schemeClr val="bg1"/>
                </a:solidFill>
              </a:rPr>
              <a:t> None </a:t>
            </a:r>
          </a:p>
        </p:txBody>
      </p:sp>
      <p:sp>
        <p:nvSpPr>
          <p:cNvPr id="6" name="Left Brace 5"/>
          <p:cNvSpPr/>
          <p:nvPr/>
        </p:nvSpPr>
        <p:spPr>
          <a:xfrm rot="16200000">
            <a:off x="541337" y="1630362"/>
            <a:ext cx="190500" cy="49530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1" name="TextBox 20"/>
          <p:cNvSpPr txBox="1"/>
          <p:nvPr/>
        </p:nvSpPr>
        <p:spPr>
          <a:xfrm>
            <a:off x="81376" y="2009625"/>
            <a:ext cx="111291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latin typeface="+mj-lt"/>
              </a:rPr>
              <a:t>cli</a:t>
            </a:r>
          </a:p>
        </p:txBody>
      </p:sp>
    </p:spTree>
    <p:extLst>
      <p:ext uri="{BB962C8B-B14F-4D97-AF65-F5344CB8AC3E}">
        <p14:creationId xmlns:p14="http://schemas.microsoft.com/office/powerpoint/2010/main" val="9448705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CLI" id="{B9EE62C2-7AEC-7143-9C76-2106C073B6FA}" vid="{B2EE039E-D4EB-8D43-981C-8CC07061547A}"/>
    </a:ext>
  </a:extLst>
</a:theme>
</file>

<file path=ppt/theme/theme2.xml><?xml version="1.0" encoding="utf-8"?>
<a:theme xmlns:a="http://schemas.openxmlformats.org/drawingml/2006/main" name="5-50109_Microsoft_Dark_Template">
  <a:themeElements>
    <a:clrScheme name="Microsoft 2017 Dark">
      <a:dk1>
        <a:srgbClr val="353535"/>
      </a:dk1>
      <a:lt1>
        <a:srgbClr val="FFFFFF"/>
      </a:lt1>
      <a:dk2>
        <a:srgbClr val="D83B01"/>
      </a:dk2>
      <a:lt2>
        <a:srgbClr val="CDF4FF"/>
      </a:lt2>
      <a:accent1>
        <a:srgbClr val="D83B01"/>
      </a:accent1>
      <a:accent2>
        <a:srgbClr val="FF8C00"/>
      </a:accent2>
      <a:accent3>
        <a:srgbClr val="FFB900"/>
      </a:accent3>
      <a:accent4>
        <a:srgbClr val="00BCF2"/>
      </a:accent4>
      <a:accent5>
        <a:srgbClr val="D2D2D2"/>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CLI" id="{B9EE62C2-7AEC-7143-9C76-2106C073B6FA}" vid="{01F83A8D-745C-4A4E-9D88-5C59227C9F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969207E9E45B4F92588BF1EA46DC95" ma:contentTypeVersion="6" ma:contentTypeDescription="Create a new document." ma:contentTypeScope="" ma:versionID="e9717beffa6346b87bc89736ce1c2916">
  <xsd:schema xmlns:xsd="http://www.w3.org/2001/XMLSchema" xmlns:xs="http://www.w3.org/2001/XMLSchema" xmlns:p="http://schemas.microsoft.com/office/2006/metadata/properties" xmlns:ns2="8ba95a24-e119-4505-bcb7-a6255a7224ae" xmlns:ns3="ebedd953-c4f3-4fcb-aca2-f56e021fdeaf" targetNamespace="http://schemas.microsoft.com/office/2006/metadata/properties" ma:root="true" ma:fieldsID="092f70b1b5ec05585fd8329512d25165" ns2:_="" ns3:_="">
    <xsd:import namespace="8ba95a24-e119-4505-bcb7-a6255a7224ae"/>
    <xsd:import namespace="ebedd953-c4f3-4fcb-aca2-f56e021fde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a95a24-e119-4505-bcb7-a6255a7224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edd953-c4f3-4fcb-aca2-f56e021fdea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stSharedByUser xmlns="ebedd953-c4f3-4fcb-aca2-f56e021fdeaf">shboyer@microsoft.com</LastSharedByUser>
    <SharedWithUsers xmlns="ebedd953-c4f3-4fcb-aca2-f56e021fdeaf">
      <UserInfo>
        <DisplayName>Shayne Boyer</DisplayName>
        <AccountId>120</AccountId>
        <AccountType/>
      </UserInfo>
    </SharedWithUsers>
    <LastSharedByTime xmlns="ebedd953-c4f3-4fcb-aca2-f56e021fdeaf">2017-10-24T22:34:42+00:00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525F5A-E9EA-4877-910F-F9FBA703EE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a95a24-e119-4505-bcb7-a6255a7224ae"/>
    <ds:schemaRef ds:uri="ebedd953-c4f3-4fcb-aca2-f56e021fde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EEE9A7-6232-4C5A-AEED-B621DC5F7A07}">
  <ds:schemaRefs>
    <ds:schemaRef ds:uri="http://schemas.microsoft.com/office/2006/metadata/properties"/>
    <ds:schemaRef ds:uri="http://schemas.microsoft.com/office/infopath/2007/PartnerControls"/>
    <ds:schemaRef ds:uri="ebedd953-c4f3-4fcb-aca2-f56e021fdeaf"/>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MSFT</Template>
  <TotalTime>6845</TotalTime>
  <Words>2043</Words>
  <Application>Microsoft Macintosh PowerPoint</Application>
  <PresentationFormat>Custom</PresentationFormat>
  <Paragraphs>328</Paragraphs>
  <Slides>41</Slides>
  <Notes>21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Consolas</vt:lpstr>
      <vt:lpstr>Gotham-Book</vt:lpstr>
      <vt:lpstr>Segoe UI</vt:lpstr>
      <vt:lpstr>Segoe UI Light</vt:lpstr>
      <vt:lpstr>Segoe UI Semibold</vt:lpstr>
      <vt:lpstr>Segoe UI Semilight</vt:lpstr>
      <vt:lpstr>Wingdings</vt:lpstr>
      <vt:lpstr>5-50109_Microsoft_Light_Template</vt:lpstr>
      <vt:lpstr>5-50109_Microsoft_Dark_Template</vt:lpstr>
      <vt:lpstr>.NET CLI</vt:lpstr>
      <vt:lpstr>Ways to create applications in .NET</vt:lpstr>
      <vt:lpstr>Ways to create applications in .NET</vt:lpstr>
      <vt:lpstr>Ways to create applications in .NET</vt:lpstr>
      <vt:lpstr>Installing .NET Core</vt:lpstr>
      <vt:lpstr>https://dot.net</vt:lpstr>
      <vt:lpstr>Versioning - global.json</vt:lpstr>
      <vt:lpstr>CLI Command Format</vt:lpstr>
      <vt:lpstr>dotnet CLI Format</vt:lpstr>
      <vt:lpstr>dotnet CLI Format</vt:lpstr>
      <vt:lpstr>dotnet CLI Format</vt:lpstr>
      <vt:lpstr>dotnet CLI Format</vt:lpstr>
      <vt:lpstr>dotnet CLI Format</vt:lpstr>
      <vt:lpstr>dotnet CLI Format</vt:lpstr>
      <vt:lpstr>dotnet CLI Format</vt:lpstr>
      <vt:lpstr>dotnet CLI Format</vt:lpstr>
      <vt:lpstr>dotnet new</vt:lpstr>
      <vt:lpstr>dotnet build</vt:lpstr>
      <vt:lpstr>dotnet publish</vt:lpstr>
      <vt:lpstr>Demo</vt:lpstr>
      <vt:lpstr>Extensibility</vt:lpstr>
      <vt:lpstr>3 options for extending CLI</vt:lpstr>
      <vt:lpstr>Resources</vt:lpstr>
      <vt:lpstr>PowerPoint Presentation</vt:lpstr>
      <vt:lpstr>Presentation title</vt:lpstr>
      <vt:lpstr>Attention: PLEASE READ</vt:lpstr>
      <vt:lpstr>PowerPoint Presentation</vt:lpstr>
      <vt:lpstr>Resources for Microsoft employees</vt:lpstr>
      <vt:lpstr>Text layout (without bullet points)</vt:lpstr>
      <vt:lpstr>Adjusting list levels</vt:lpstr>
      <vt:lpstr>Bullet points layout with subtitle Subtitle is smaller in the same text block</vt:lpstr>
      <vt:lpstr>Photo layout 1</vt:lpstr>
      <vt:lpstr>Customer evidence slide</vt:lpstr>
      <vt:lpstr>Slide palette info</vt:lpstr>
      <vt:lpstr>Demo</vt:lpstr>
      <vt:lpstr>Video</vt:lpstr>
      <vt:lpstr>Section title</vt:lpstr>
      <vt:lpstr>Software code slide</vt:lpstr>
      <vt:lpstr>Notes (hidden)</vt:lpstr>
      <vt:lpstr>Please evaluate this session Your feedback is important to us!</vt:lpstr>
      <vt:lpstr>PowerPoint Presentation</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CLI</dc:title>
  <dc:subject>&lt;Speech title here&gt;</dc:subject>
  <dc:creator>Shayne Boyer</dc:creator>
  <cp:keywords>Microsoft Ignite 2017</cp:keywords>
  <dc:description>Template: Mitchell Derrey, Silver Fox Productions_x000d_
Formatting: _x000d_
Audience Type:</dc:description>
  <cp:lastModifiedBy>Shayne Boyer</cp:lastModifiedBy>
  <cp:revision>18</cp:revision>
  <dcterms:created xsi:type="dcterms:W3CDTF">2017-11-01T18:42:40Z</dcterms:created>
  <dcterms:modified xsi:type="dcterms:W3CDTF">2018-07-20T18:31:10Z</dcterms:modified>
  <cp:category>Microsoft Ignite 2017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0x01010011969207E9E45B4F92588BF1EA46DC95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55;#Orange County Convention Center|bd993e89-aa48-4695-84e0-3b53e88b1a79</vt:lpwstr>
  </property>
  <property fmtid="{D5CDD505-2E9C-101B-9397-08002B2CF9AE}" pid="7" name="Track">
    <vt:lpwstr/>
  </property>
  <property fmtid="{D5CDD505-2E9C-101B-9397-08002B2CF9AE}" pid="8" name="Event Location">
    <vt:lpwstr>54;#Orlando|8cc4ed56-1866-4501-a22c-89aafde6f59b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TaxKeyword">
    <vt:lpwstr>53;#Microsoft Ignite 2017|21d30605-03f6-4b08-a63a-5a553eb19f84</vt:lpwstr>
  </property>
  <property fmtid="{D5CDD505-2E9C-101B-9397-08002B2CF9AE}" pid="12" name="Audience1">
    <vt:lpwstr/>
  </property>
  <property fmtid="{D5CDD505-2E9C-101B-9397-08002B2CF9AE}" pid="13" name="Event Name">
    <vt:lpwstr>16;#Microsoft Ignite|9323c522-fe4b-4922-816b-10a1920d7afb</vt:lpwstr>
  </property>
</Properties>
</file>