
<file path=[Content_Types].xml><?xml version="1.0" encoding="utf-8"?>
<Types xmlns="http://schemas.openxmlformats.org/package/2006/content-types">
  <Default Extension="png" ContentType="image/png"/>
  <Default Extension="svg" ContentType="image/svg+xml"/>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1" r:id="rId3"/>
  </p:sldMasterIdLst>
  <p:notesMasterIdLst>
    <p:notesMasterId r:id="rId46"/>
  </p:notesMasterIdLst>
  <p:sldIdLst>
    <p:sldId id="1393" r:id="rId4"/>
    <p:sldId id="1515" r:id="rId5"/>
    <p:sldId id="1459" r:id="rId6"/>
    <p:sldId id="1464" r:id="rId7"/>
    <p:sldId id="1497" r:id="rId8"/>
    <p:sldId id="1676" r:id="rId9"/>
    <p:sldId id="259" r:id="rId10"/>
    <p:sldId id="294" r:id="rId11"/>
    <p:sldId id="295" r:id="rId12"/>
    <p:sldId id="296" r:id="rId13"/>
    <p:sldId id="262" r:id="rId14"/>
    <p:sldId id="287" r:id="rId15"/>
    <p:sldId id="1638" r:id="rId16"/>
    <p:sldId id="1677" r:id="rId17"/>
    <p:sldId id="1639" r:id="rId18"/>
    <p:sldId id="1673" r:id="rId19"/>
    <p:sldId id="1674" r:id="rId20"/>
    <p:sldId id="1641" r:id="rId21"/>
    <p:sldId id="1642" r:id="rId22"/>
    <p:sldId id="1659" r:id="rId23"/>
    <p:sldId id="1624" r:id="rId24"/>
    <p:sldId id="1647" r:id="rId25"/>
    <p:sldId id="1648" r:id="rId26"/>
    <p:sldId id="1579" r:id="rId27"/>
    <p:sldId id="1667" r:id="rId28"/>
    <p:sldId id="1591" r:id="rId29"/>
    <p:sldId id="1582" r:id="rId30"/>
    <p:sldId id="1581" r:id="rId31"/>
    <p:sldId id="1643" r:id="rId32"/>
    <p:sldId id="1644" r:id="rId33"/>
    <p:sldId id="1523" r:id="rId34"/>
    <p:sldId id="1514" r:id="rId35"/>
    <p:sldId id="1576" r:id="rId36"/>
    <p:sldId id="1589" r:id="rId37"/>
    <p:sldId id="1662" r:id="rId38"/>
    <p:sldId id="1663" r:id="rId39"/>
    <p:sldId id="1664" r:id="rId40"/>
    <p:sldId id="1665" r:id="rId41"/>
    <p:sldId id="1666" r:id="rId42"/>
    <p:sldId id="1660" r:id="rId43"/>
    <p:sldId id="1661" r:id="rId44"/>
    <p:sldId id="165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40"/>
  </p:normalViewPr>
  <p:slideViewPr>
    <p:cSldViewPr snapToGrid="0" snapToObjects="1">
      <p:cViewPr varScale="1">
        <p:scale>
          <a:sx n="118" d="100"/>
          <a:sy n="118" d="100"/>
        </p:scale>
        <p:origin x="3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7E6D2-8570-9F48-A250-E886A0443455}" type="datetimeFigureOut">
              <a:rPr lang="en-US" smtClean="0"/>
              <a:t>7/15/18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6909B-A94C-7E4A-A6D9-1090317105E1}" type="slidenum">
              <a:rPr lang="en-US" smtClean="0"/>
              <a:t>‹#›</a:t>
            </a:fld>
            <a:endParaRPr lang="en-US"/>
          </a:p>
        </p:txBody>
      </p:sp>
    </p:spTree>
    <p:extLst>
      <p:ext uri="{BB962C8B-B14F-4D97-AF65-F5344CB8AC3E}">
        <p14:creationId xmlns:p14="http://schemas.microsoft.com/office/powerpoint/2010/main" val="388822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65894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26666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7820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5853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9:00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9044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69955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195369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7/15/18 8:58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809938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10019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0701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02745A-2C4B-462A-A6FF-95E2A723EE10}"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805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77603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4967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1320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6982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Show web browser, console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9664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900" dirty="0">
                <a:gradFill>
                  <a:gsLst>
                    <a:gs pos="2917">
                      <a:schemeClr val="tx1"/>
                    </a:gs>
                    <a:gs pos="30000">
                      <a:schemeClr val="tx1"/>
                    </a:gs>
                  </a:gsLst>
                  <a:lin ang="5400000" scaled="0"/>
                </a:gradFill>
              </a:rPr>
              <a:t>If you’re on Windows, we recommend Visual Studio</a:t>
            </a:r>
          </a:p>
          <a:p>
            <a:pPr>
              <a:lnSpc>
                <a:spcPct val="90000"/>
              </a:lnSpc>
              <a:spcAft>
                <a:spcPts val="600"/>
              </a:spcAft>
            </a:pPr>
            <a:r>
              <a:rPr lang="en-US" sz="900" dirty="0">
                <a:gradFill>
                  <a:gsLst>
                    <a:gs pos="2917">
                      <a:schemeClr val="tx1"/>
                    </a:gs>
                    <a:gs pos="30000">
                      <a:schemeClr val="tx1"/>
                    </a:gs>
                  </a:gsLst>
                  <a:lin ang="5400000" scaled="0"/>
                </a:gradFill>
              </a:rPr>
              <a:t>If you’re on Mac, we recommend Visual Studio for Mac</a:t>
            </a:r>
          </a:p>
          <a:p>
            <a:pPr>
              <a:lnSpc>
                <a:spcPct val="90000"/>
              </a:lnSpc>
              <a:spcAft>
                <a:spcPts val="600"/>
              </a:spcAft>
            </a:pPr>
            <a:r>
              <a:rPr lang="en-US" sz="900" dirty="0">
                <a:gradFill>
                  <a:gsLst>
                    <a:gs pos="2917">
                      <a:schemeClr val="tx1"/>
                    </a:gs>
                    <a:gs pos="30000">
                      <a:schemeClr val="tx1"/>
                    </a:gs>
                  </a:gsLst>
                  <a:lin ang="5400000" scaled="0"/>
                </a:gradFill>
              </a:rPr>
              <a:t>If you prefer a lightweight editor, we recommend Visual Studio Code</a:t>
            </a:r>
          </a:p>
          <a:p>
            <a:pPr>
              <a:lnSpc>
                <a:spcPct val="90000"/>
              </a:lnSpc>
              <a:spcAft>
                <a:spcPts val="600"/>
              </a:spcAft>
            </a:pPr>
            <a:endParaRPr lang="en-US" sz="900" dirty="0">
              <a:gradFill>
                <a:gsLst>
                  <a:gs pos="2917">
                    <a:schemeClr val="tx1"/>
                  </a:gs>
                  <a:gs pos="30000">
                    <a:schemeClr val="tx1"/>
                  </a:gs>
                </a:gsLst>
                <a:lin ang="5400000" scaled="0"/>
              </a:gradFill>
            </a:endParaRPr>
          </a:p>
          <a:p>
            <a:pPr>
              <a:lnSpc>
                <a:spcPct val="90000"/>
              </a:lnSpc>
              <a:spcAft>
                <a:spcPts val="600"/>
              </a:spcAft>
            </a:pPr>
            <a:r>
              <a:rPr lang="en-US" sz="900" dirty="0">
                <a:gradFill>
                  <a:gsLst>
                    <a:gs pos="2917">
                      <a:schemeClr val="tx1"/>
                    </a:gs>
                    <a:gs pos="30000">
                      <a:schemeClr val="tx1"/>
                    </a:gs>
                  </a:gsLst>
                  <a:lin ang="5400000" scaled="0"/>
                </a:gradFill>
              </a:rPr>
              <a:t>If you want to use another text editor, all you need is the .NET Core SDK which includes a CLI</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5233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17451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60744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98130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0630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and VB are coming for Core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0017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05836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45491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02995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a:t>
            </a:r>
            <a:r>
              <a:rPr lang="en-US" baseline="0" dirty="0"/>
              <a:t> pulls in a set of default settings, such as including *.</a:t>
            </a:r>
            <a:r>
              <a:rPr lang="en-US" baseline="0" dirty="0" err="1"/>
              <a:t>cs</a:t>
            </a:r>
            <a:r>
              <a:rPr lang="en-US" baseline="0" dirty="0"/>
              <a:t> files in the project, and appropriate reference assemblies</a:t>
            </a:r>
          </a:p>
          <a:p>
            <a:pPr marL="171450" indent="-171450">
              <a:buFontTx/>
              <a:buChar char="-"/>
            </a:pPr>
            <a:r>
              <a:rPr lang="en-US" baseline="0" dirty="0"/>
              <a:t>Exe produces an EXE build. Libraries are the default</a:t>
            </a:r>
          </a:p>
          <a:p>
            <a:pPr marL="171450" indent="-171450">
              <a:buFontTx/>
              <a:buChar char="-"/>
            </a:pPr>
            <a:r>
              <a:rPr lang="en-US" baseline="0" dirty="0"/>
              <a:t>netcoreapp2.0 is the target framework, so defines the set of reference assemblies you get</a:t>
            </a: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4081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Microsoft.NET.SDK.Web</a:t>
            </a:r>
            <a:r>
              <a:rPr lang="en-US" baseline="0" dirty="0"/>
              <a:t> pulls in a set of default settings, including referencing </a:t>
            </a:r>
            <a:r>
              <a:rPr lang="en-US" baseline="0" dirty="0" err="1"/>
              <a:t>Microsoft.Net.SDK</a:t>
            </a:r>
            <a:r>
              <a:rPr lang="en-US" baseline="0" dirty="0"/>
              <a:t> under the hood</a:t>
            </a:r>
          </a:p>
          <a:p>
            <a:pPr marL="171450" indent="-171450">
              <a:buFontTx/>
              <a:buChar char="-"/>
            </a:pPr>
            <a:r>
              <a:rPr lang="en-US" baseline="0" dirty="0"/>
              <a:t>Demonstrates </a:t>
            </a:r>
            <a:r>
              <a:rPr lang="en-US" baseline="0" dirty="0" err="1"/>
              <a:t>PackageReference</a:t>
            </a:r>
            <a:r>
              <a:rPr lang="en-US" baseline="0" dirty="0"/>
              <a:t> syntax, the new way to reference </a:t>
            </a:r>
            <a:r>
              <a:rPr lang="en-US" baseline="0" dirty="0" err="1"/>
              <a:t>NuGet</a:t>
            </a:r>
            <a:r>
              <a:rPr lang="en-US" baseline="0" dirty="0"/>
              <a:t> packages. ASP.NET remains in NuGet.</a:t>
            </a:r>
          </a:p>
          <a:p>
            <a:pPr marL="171450" indent="-171450">
              <a:buFontTx/>
              <a:buChar char="-"/>
            </a:pPr>
            <a:r>
              <a:rPr lang="en-US" baseline="0" dirty="0"/>
              <a:t>Uses new </a:t>
            </a:r>
            <a:r>
              <a:rPr lang="en-US" baseline="0" dirty="0" err="1"/>
              <a:t>AspNetCore.All</a:t>
            </a:r>
            <a:r>
              <a:rPr lang="en-US" baseline="0" dirty="0"/>
              <a:t> </a:t>
            </a:r>
            <a:r>
              <a:rPr lang="en-US" baseline="0" dirty="0" err="1"/>
              <a:t>metapackage</a:t>
            </a:r>
            <a:endParaRPr lang="en-US" baseline="0"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2814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3935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34486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t>We are applying several principles when it comes to designing the CLI:</a:t>
            </a:r>
          </a:p>
          <a:p>
            <a:pPr lvl="1"/>
            <a:endParaRPr lang="en-US" sz="2800"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TechReady 23</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4815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1132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93820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82580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05135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108602D-D426-4C00-B215-BFA18C07642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425364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0052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7/15/18 8:58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287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Even if we are reusing a lot across components (especially with the open sourcing last year), the reality is that each platform has its own implementation of the base libraries.</a:t>
            </a:r>
            <a:endParaRPr lang="en-US" dirty="0">
              <a:latin typeface="Segoe UI Semilight" panose="020B0402040204020203" pitchFamily="34" charset="0"/>
              <a:cs typeface="Segoe UI Semilight" panose="020B0402040204020203" pitchFamily="34" charset="0"/>
            </a:endParaRPr>
          </a:p>
          <a:p>
            <a:endParaRPr lang="en-US" dirty="0"/>
          </a:p>
          <a:p>
            <a:r>
              <a:rPr lang="en-US" dirty="0"/>
              <a:t>Note: .NET</a:t>
            </a:r>
            <a:r>
              <a:rPr lang="en-US" baseline="0" dirty="0"/>
              <a:t> Framework BCL and Mono BCL are the same APIs, different implementation. .NET Core “Core Library” is a similar set of APIs, but different.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2436343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Even if we are reusing a lot across components (especially with the open sourcing last year), the reality is that each platform has its own implementation of the base libraries.</a:t>
            </a:r>
            <a:endParaRPr lang="en-US" dirty="0">
              <a:latin typeface="Segoe UI Semilight" panose="020B0402040204020203" pitchFamily="34" charset="0"/>
              <a:cs typeface="Segoe UI Semilight" panose="020B0402040204020203" pitchFamily="34" charset="0"/>
            </a:endParaRPr>
          </a:p>
          <a:p>
            <a:endParaRPr lang="en-US" dirty="0"/>
          </a:p>
          <a:p>
            <a:r>
              <a:rPr lang="en-US" dirty="0"/>
              <a:t>Note: .NET</a:t>
            </a:r>
            <a:r>
              <a:rPr lang="en-US" baseline="0" dirty="0"/>
              <a:t> Framework BCL and Mono BCL are the same APIs, different implementation. .NET Core “Core Library” is a similar set of APIs, but different.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207799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Even if we are reusing a lot across components (especially with the open sourcing last year), the reality is that each platform has its own implementation of the base libraries.</a:t>
            </a:r>
            <a:endParaRPr lang="en-US" dirty="0">
              <a:latin typeface="Segoe UI Semilight" panose="020B0402040204020203" pitchFamily="34" charset="0"/>
              <a:cs typeface="Segoe UI Semilight" panose="020B0402040204020203" pitchFamily="34" charset="0"/>
            </a:endParaRPr>
          </a:p>
          <a:p>
            <a:endParaRPr lang="en-US" dirty="0"/>
          </a:p>
          <a:p>
            <a:r>
              <a:rPr lang="en-US" dirty="0"/>
              <a:t>Note: .NET</a:t>
            </a:r>
            <a:r>
              <a:rPr lang="en-US" baseline="0" dirty="0"/>
              <a:t> Framework BCL and Mono BCL are the same APIs, different implementation. .NET Core “Core Library” is a similar set of APIs, but different.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3785603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Even if we are reusing a lot across components (especially with the open sourcing last year), the reality is that each platform has its own implementation of the base libraries.</a:t>
            </a:r>
            <a:endParaRPr lang="en-US" dirty="0">
              <a:latin typeface="Segoe UI Semilight" panose="020B0402040204020203" pitchFamily="34" charset="0"/>
              <a:cs typeface="Segoe UI Semilight" panose="020B0402040204020203" pitchFamily="34" charset="0"/>
            </a:endParaRPr>
          </a:p>
          <a:p>
            <a:endParaRPr lang="en-US" dirty="0"/>
          </a:p>
          <a:p>
            <a:r>
              <a:rPr lang="en-US" dirty="0"/>
              <a:t>Note: .NET</a:t>
            </a:r>
            <a:r>
              <a:rPr lang="en-US" baseline="0" dirty="0"/>
              <a:t> Framework BCL and Mono BCL are the same APIs, different implementation. .NET Core “Core Library” is a similar set of APIs, but different.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242084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image" Target="../media/image8.emf"/><Relationship Id="rId1" Type="http://schemas.openxmlformats.org/officeDocument/2006/relationships/slideMaster" Target="../slideMasters/slideMaster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1682-D262-BA49-982A-BFA4B5A9CE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5653F-5B7E-FD43-861E-62A957567C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25ADE9-2FD1-0143-8914-4755C3F5086C}"/>
              </a:ext>
            </a:extLst>
          </p:cNvPr>
          <p:cNvSpPr>
            <a:spLocks noGrp="1"/>
          </p:cNvSpPr>
          <p:nvPr>
            <p:ph type="dt" sz="half" idx="10"/>
          </p:nvPr>
        </p:nvSpPr>
        <p:spPr/>
        <p:txBody>
          <a:bodyPr/>
          <a:lstStyle/>
          <a:p>
            <a:fld id="{99420585-C576-CA41-BF9B-C4C18F666EA3}" type="datetimeFigureOut">
              <a:rPr lang="en-US" smtClean="0"/>
              <a:t>7/15/18</a:t>
            </a:fld>
            <a:endParaRPr lang="en-US"/>
          </a:p>
        </p:txBody>
      </p:sp>
      <p:sp>
        <p:nvSpPr>
          <p:cNvPr id="5" name="Footer Placeholder 4">
            <a:extLst>
              <a:ext uri="{FF2B5EF4-FFF2-40B4-BE49-F238E27FC236}">
                <a16:creationId xmlns:a16="http://schemas.microsoft.com/office/drawing/2014/main" id="{196A12E0-98C5-9249-BABC-639389AB4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D8DF6-FF0F-0A4D-A634-F72E6C7540A7}"/>
              </a:ext>
            </a:extLst>
          </p:cNvPr>
          <p:cNvSpPr>
            <a:spLocks noGrp="1"/>
          </p:cNvSpPr>
          <p:nvPr>
            <p:ph type="sldNum" sz="quarter" idx="12"/>
          </p:nvPr>
        </p:nvSpPr>
        <p:spPr/>
        <p:txBody>
          <a:bodyPr/>
          <a:lstStyle/>
          <a:p>
            <a:fld id="{DADCB34E-F438-604A-BBA9-9BAB857D5E51}" type="slidenum">
              <a:rPr lang="en-US" smtClean="0"/>
              <a:t>‹#›</a:t>
            </a:fld>
            <a:endParaRPr lang="en-US"/>
          </a:p>
        </p:txBody>
      </p:sp>
    </p:spTree>
    <p:extLst>
      <p:ext uri="{BB962C8B-B14F-4D97-AF65-F5344CB8AC3E}">
        <p14:creationId xmlns:p14="http://schemas.microsoft.com/office/powerpoint/2010/main" val="201610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D24C-E137-8644-B6EB-90A42556C8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E2C57-16B9-794E-84A9-B7FF1F8E47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C9370-60A7-B549-AE69-717CFD55E9E9}"/>
              </a:ext>
            </a:extLst>
          </p:cNvPr>
          <p:cNvSpPr>
            <a:spLocks noGrp="1"/>
          </p:cNvSpPr>
          <p:nvPr>
            <p:ph type="dt" sz="half" idx="10"/>
          </p:nvPr>
        </p:nvSpPr>
        <p:spPr/>
        <p:txBody>
          <a:bodyPr/>
          <a:lstStyle/>
          <a:p>
            <a:fld id="{99420585-C576-CA41-BF9B-C4C18F666EA3}" type="datetimeFigureOut">
              <a:rPr lang="en-US" smtClean="0"/>
              <a:t>7/15/18</a:t>
            </a:fld>
            <a:endParaRPr lang="en-US"/>
          </a:p>
        </p:txBody>
      </p:sp>
      <p:sp>
        <p:nvSpPr>
          <p:cNvPr id="5" name="Footer Placeholder 4">
            <a:extLst>
              <a:ext uri="{FF2B5EF4-FFF2-40B4-BE49-F238E27FC236}">
                <a16:creationId xmlns:a16="http://schemas.microsoft.com/office/drawing/2014/main" id="{699F992B-1200-F84F-8A4C-8937C59C2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DFEC1-D62A-244B-8F76-67D2670D5BD8}"/>
              </a:ext>
            </a:extLst>
          </p:cNvPr>
          <p:cNvSpPr>
            <a:spLocks noGrp="1"/>
          </p:cNvSpPr>
          <p:nvPr>
            <p:ph type="sldNum" sz="quarter" idx="12"/>
          </p:nvPr>
        </p:nvSpPr>
        <p:spPr/>
        <p:txBody>
          <a:bodyPr/>
          <a:lstStyle/>
          <a:p>
            <a:fld id="{DADCB34E-F438-604A-BBA9-9BAB857D5E51}" type="slidenum">
              <a:rPr lang="en-US" smtClean="0"/>
              <a:t>‹#›</a:t>
            </a:fld>
            <a:endParaRPr lang="en-US"/>
          </a:p>
        </p:txBody>
      </p:sp>
    </p:spTree>
    <p:extLst>
      <p:ext uri="{BB962C8B-B14F-4D97-AF65-F5344CB8AC3E}">
        <p14:creationId xmlns:p14="http://schemas.microsoft.com/office/powerpoint/2010/main" val="172781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11F34-847A-F342-8906-C6C8BCF34D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B57BDC-984B-A445-B4F7-177981658F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FF69E-5717-5844-8C8F-93509D6453F7}"/>
              </a:ext>
            </a:extLst>
          </p:cNvPr>
          <p:cNvSpPr>
            <a:spLocks noGrp="1"/>
          </p:cNvSpPr>
          <p:nvPr>
            <p:ph type="dt" sz="half" idx="10"/>
          </p:nvPr>
        </p:nvSpPr>
        <p:spPr/>
        <p:txBody>
          <a:bodyPr/>
          <a:lstStyle/>
          <a:p>
            <a:fld id="{99420585-C576-CA41-BF9B-C4C18F666EA3}" type="datetimeFigureOut">
              <a:rPr lang="en-US" smtClean="0"/>
              <a:t>7/15/18</a:t>
            </a:fld>
            <a:endParaRPr lang="en-US"/>
          </a:p>
        </p:txBody>
      </p:sp>
      <p:sp>
        <p:nvSpPr>
          <p:cNvPr id="5" name="Footer Placeholder 4">
            <a:extLst>
              <a:ext uri="{FF2B5EF4-FFF2-40B4-BE49-F238E27FC236}">
                <a16:creationId xmlns:a16="http://schemas.microsoft.com/office/drawing/2014/main" id="{B8BBBAB8-AF8B-C544-8296-76B2CF3D7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942A9-5148-E643-946C-2729B1982330}"/>
              </a:ext>
            </a:extLst>
          </p:cNvPr>
          <p:cNvSpPr>
            <a:spLocks noGrp="1"/>
          </p:cNvSpPr>
          <p:nvPr>
            <p:ph type="sldNum" sz="quarter" idx="12"/>
          </p:nvPr>
        </p:nvSpPr>
        <p:spPr/>
        <p:txBody>
          <a:bodyPr/>
          <a:lstStyle/>
          <a:p>
            <a:fld id="{DADCB34E-F438-604A-BBA9-9BAB857D5E51}" type="slidenum">
              <a:rPr lang="en-US" smtClean="0"/>
              <a:t>‹#›</a:t>
            </a:fld>
            <a:endParaRPr lang="en-US"/>
          </a:p>
        </p:txBody>
      </p:sp>
    </p:spTree>
    <p:extLst>
      <p:ext uri="{BB962C8B-B14F-4D97-AF65-F5344CB8AC3E}">
        <p14:creationId xmlns:p14="http://schemas.microsoft.com/office/powerpoint/2010/main" val="14082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1632" y="470067"/>
            <a:ext cx="1423303" cy="304828"/>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599824" y="4985515"/>
            <a:ext cx="4592176" cy="1872486"/>
          </a:xfrm>
          <a:prstGeom prst="rect">
            <a:avLst/>
          </a:prstGeom>
        </p:spPr>
      </p:pic>
      <p:sp>
        <p:nvSpPr>
          <p:cNvPr id="7" name="Text Placeholder 3"/>
          <p:cNvSpPr>
            <a:spLocks noGrp="1"/>
          </p:cNvSpPr>
          <p:nvPr>
            <p:ph type="body" sz="quarter" idx="15" hasCustomPrompt="1"/>
          </p:nvPr>
        </p:nvSpPr>
        <p:spPr>
          <a:xfrm>
            <a:off x="9233488" y="291069"/>
            <a:ext cx="2689274" cy="452654"/>
          </a:xfrm>
        </p:spPr>
        <p:txBody>
          <a:bodyPr/>
          <a:lstStyle>
            <a:lvl1pPr marL="0" marR="0" indent="0" algn="r" defTabSz="914367"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89676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563095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1487522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006624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10994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646494"/>
            <a:ext cx="12191377" cy="12115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53192" y="6087890"/>
            <a:ext cx="1427788" cy="304828"/>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Title 1"/>
          <p:cNvSpPr>
            <a:spLocks noGrp="1"/>
          </p:cNvSpPr>
          <p:nvPr>
            <p:ph type="title" hasCustomPrompt="1"/>
          </p:nvPr>
        </p:nvSpPr>
        <p:spPr bwMode="white">
          <a:xfrm>
            <a:off x="269302" y="1646860"/>
            <a:ext cx="8964185"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69301" y="3441247"/>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813770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984288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133789"/>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4150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59EB-1E3B-7644-B291-4B4FE30B4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02BFCF-06D7-C945-B756-980E6595F1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B760D-8642-5246-B89D-19AD6F79C4B7}"/>
              </a:ext>
            </a:extLst>
          </p:cNvPr>
          <p:cNvSpPr>
            <a:spLocks noGrp="1"/>
          </p:cNvSpPr>
          <p:nvPr>
            <p:ph type="dt" sz="half" idx="10"/>
          </p:nvPr>
        </p:nvSpPr>
        <p:spPr/>
        <p:txBody>
          <a:bodyPr/>
          <a:lstStyle/>
          <a:p>
            <a:fld id="{99420585-C576-CA41-BF9B-C4C18F666EA3}" type="datetimeFigureOut">
              <a:rPr lang="en-US" smtClean="0"/>
              <a:t>7/15/18</a:t>
            </a:fld>
            <a:endParaRPr lang="en-US"/>
          </a:p>
        </p:txBody>
      </p:sp>
      <p:sp>
        <p:nvSpPr>
          <p:cNvPr id="5" name="Footer Placeholder 4">
            <a:extLst>
              <a:ext uri="{FF2B5EF4-FFF2-40B4-BE49-F238E27FC236}">
                <a16:creationId xmlns:a16="http://schemas.microsoft.com/office/drawing/2014/main" id="{55CA7816-8FB1-1240-8DBF-5E4CF8DEC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A5886-EFA4-A343-8895-15DFD8BD23A0}"/>
              </a:ext>
            </a:extLst>
          </p:cNvPr>
          <p:cNvSpPr>
            <a:spLocks noGrp="1"/>
          </p:cNvSpPr>
          <p:nvPr>
            <p:ph type="sldNum" sz="quarter" idx="12"/>
          </p:nvPr>
        </p:nvSpPr>
        <p:spPr/>
        <p:txBody>
          <a:bodyPr/>
          <a:lstStyle/>
          <a:p>
            <a:fld id="{DADCB34E-F438-604A-BBA9-9BAB857D5E51}" type="slidenum">
              <a:rPr lang="en-US" smtClean="0"/>
              <a:t>‹#›</a:t>
            </a:fld>
            <a:endParaRPr lang="en-US"/>
          </a:p>
        </p:txBody>
      </p:sp>
    </p:spTree>
    <p:extLst>
      <p:ext uri="{BB962C8B-B14F-4D97-AF65-F5344CB8AC3E}">
        <p14:creationId xmlns:p14="http://schemas.microsoft.com/office/powerpoint/2010/main" val="38309703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20700"/>
          </a:xfrm>
        </p:spPr>
        <p:txBody>
          <a:bodyPr>
            <a:spAutoFit/>
          </a:bodyPr>
          <a:lstStyle>
            <a:lvl1pPr>
              <a:defRPr sz="392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47828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13958"/>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513958"/>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59462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2515-E7EA-4A7D-A94C-CAE838DA8D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3206C-3700-46E5-9F9E-9B854E15F199}"/>
              </a:ext>
            </a:extLst>
          </p:cNvPr>
          <p:cNvSpPr>
            <a:spLocks noGrp="1"/>
          </p:cNvSpPr>
          <p:nvPr>
            <p:ph type="dt" sz="half" idx="10"/>
          </p:nvPr>
        </p:nvSpPr>
        <p:spPr/>
        <p:txBody>
          <a:bodyPr/>
          <a:lstStyle/>
          <a:p>
            <a:fld id="{AFAAA849-1D6E-40B2-B057-39C83678EF33}" type="datetimeFigureOut">
              <a:rPr lang="en-US" smtClean="0"/>
              <a:t>7/15/18</a:t>
            </a:fld>
            <a:endParaRPr lang="en-US"/>
          </a:p>
        </p:txBody>
      </p:sp>
      <p:sp>
        <p:nvSpPr>
          <p:cNvPr id="4" name="Footer Placeholder 3">
            <a:extLst>
              <a:ext uri="{FF2B5EF4-FFF2-40B4-BE49-F238E27FC236}">
                <a16:creationId xmlns:a16="http://schemas.microsoft.com/office/drawing/2014/main" id="{A2D6C769-8578-475A-838C-99F82C5BCE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55674C-D319-4323-9A8C-BADDE914BDF1}"/>
              </a:ext>
            </a:extLst>
          </p:cNvPr>
          <p:cNvSpPr>
            <a:spLocks noGrp="1"/>
          </p:cNvSpPr>
          <p:nvPr>
            <p:ph type="sldNum" sz="quarter" idx="12"/>
          </p:nvPr>
        </p:nvSpPr>
        <p:spPr/>
        <p:txBody>
          <a:bodyPr/>
          <a:lstStyle/>
          <a:p>
            <a:fld id="{4E496B1D-8E75-41C7-93E2-071D5C87766A}" type="slidenum">
              <a:rPr lang="en-US" smtClean="0"/>
              <a:t>‹#›</a:t>
            </a:fld>
            <a:endParaRPr lang="en-US"/>
          </a:p>
        </p:txBody>
      </p:sp>
    </p:spTree>
    <p:extLst>
      <p:ext uri="{BB962C8B-B14F-4D97-AF65-F5344CB8AC3E}">
        <p14:creationId xmlns:p14="http://schemas.microsoft.com/office/powerpoint/2010/main" val="1322042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1D6D-0F12-4CD2-8FD3-A49D481D9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3694A2-CD74-481C-9653-8AF1DC493C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F63CD-BA47-4893-98F9-B0B5BCC19CFE}"/>
              </a:ext>
            </a:extLst>
          </p:cNvPr>
          <p:cNvSpPr>
            <a:spLocks noGrp="1"/>
          </p:cNvSpPr>
          <p:nvPr>
            <p:ph type="dt" sz="half" idx="10"/>
          </p:nvPr>
        </p:nvSpPr>
        <p:spPr/>
        <p:txBody>
          <a:bodyPr/>
          <a:lstStyle/>
          <a:p>
            <a:fld id="{AFAAA849-1D6E-40B2-B057-39C83678EF33}" type="datetimeFigureOut">
              <a:rPr lang="en-US" smtClean="0"/>
              <a:t>7/15/18</a:t>
            </a:fld>
            <a:endParaRPr lang="en-US"/>
          </a:p>
        </p:txBody>
      </p:sp>
      <p:sp>
        <p:nvSpPr>
          <p:cNvPr id="5" name="Footer Placeholder 4">
            <a:extLst>
              <a:ext uri="{FF2B5EF4-FFF2-40B4-BE49-F238E27FC236}">
                <a16:creationId xmlns:a16="http://schemas.microsoft.com/office/drawing/2014/main" id="{59A49D36-BECE-4BEA-B68E-E0A53DF4A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1AA3E-992B-41D0-B212-DB41E4AFCF84}"/>
              </a:ext>
            </a:extLst>
          </p:cNvPr>
          <p:cNvSpPr>
            <a:spLocks noGrp="1"/>
          </p:cNvSpPr>
          <p:nvPr>
            <p:ph type="sldNum" sz="quarter" idx="12"/>
          </p:nvPr>
        </p:nvSpPr>
        <p:spPr/>
        <p:txBody>
          <a:bodyPr/>
          <a:lstStyle/>
          <a:p>
            <a:fld id="{4E496B1D-8E75-41C7-93E2-071D5C87766A}" type="slidenum">
              <a:rPr lang="en-US" smtClean="0"/>
              <a:t>‹#›</a:t>
            </a:fld>
            <a:endParaRPr lang="en-US"/>
          </a:p>
        </p:txBody>
      </p:sp>
    </p:spTree>
    <p:extLst>
      <p:ext uri="{BB962C8B-B14F-4D97-AF65-F5344CB8AC3E}">
        <p14:creationId xmlns:p14="http://schemas.microsoft.com/office/powerpoint/2010/main" val="3296838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3" y="1613794"/>
            <a:ext cx="6274911" cy="1793104"/>
          </a:xfrm>
          <a:noFill/>
        </p:spPr>
        <p:txBody>
          <a:bodyPr lIns="146304" tIns="91440" rIns="146304" bIns="91440" anchor="t" anchorCtr="0"/>
          <a:lstStyle>
            <a:lvl1pPr>
              <a:defRPr sz="5293" spc="-98"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406897"/>
            <a:ext cx="6276530" cy="1793104"/>
          </a:xfrm>
        </p:spPr>
        <p:txBody>
          <a:bodyPr tIns="109728" bIns="109728">
            <a:noAutofit/>
          </a:bodyPr>
          <a:lstStyle>
            <a:lvl1pPr marL="0" indent="0">
              <a:spcBef>
                <a:spcPts val="0"/>
              </a:spcBef>
              <a:buNone/>
              <a:defRPr sz="3136">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6902773" y="1904878"/>
            <a:ext cx="5134767" cy="4480254"/>
          </a:xfrm>
          <a:prstGeom prst="rect">
            <a:avLst/>
          </a:prstGeom>
        </p:spPr>
      </p:pic>
      <p:grpSp>
        <p:nvGrpSpPr>
          <p:cNvPr id="8" name="Group 7"/>
          <p:cNvGrpSpPr>
            <a:grpSpLocks noChangeAspect="1"/>
          </p:cNvGrpSpPr>
          <p:nvPr userDrawn="1"/>
        </p:nvGrpSpPr>
        <p:grpSpPr bwMode="gray">
          <a:xfrm>
            <a:off x="448214" y="6034001"/>
            <a:ext cx="1648360" cy="353933"/>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9759389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3" y="1613794"/>
            <a:ext cx="6274911" cy="1793104"/>
          </a:xfrm>
          <a:noFill/>
        </p:spPr>
        <p:txBody>
          <a:bodyPr lIns="146304" tIns="91440" rIns="146304" bIns="91440" anchor="t" anchorCtr="0"/>
          <a:lstStyle>
            <a:lvl1pPr>
              <a:defRPr sz="5293" spc="-98"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406897"/>
            <a:ext cx="6276530" cy="1793104"/>
          </a:xfrm>
        </p:spPr>
        <p:txBody>
          <a:bodyPr tIns="109728" bIns="109728">
            <a:noAutofit/>
          </a:bodyPr>
          <a:lstStyle>
            <a:lvl1pPr marL="0" indent="0">
              <a:spcBef>
                <a:spcPts val="0"/>
              </a:spcBef>
              <a:buNone/>
              <a:defRPr sz="3136">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48214" y="6034001"/>
            <a:ext cx="1648360" cy="353933"/>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12" name="Picture 11"/>
          <p:cNvPicPr>
            <a:picLocks noChangeAspect="1"/>
          </p:cNvPicPr>
          <p:nvPr userDrawn="1"/>
        </p:nvPicPr>
        <p:blipFill>
          <a:blip r:embed="rId3"/>
          <a:stretch>
            <a:fillRect/>
          </a:stretch>
        </p:blipFill>
        <p:spPr>
          <a:xfrm>
            <a:off x="6998897" y="1904878"/>
            <a:ext cx="5016509" cy="4482760"/>
          </a:xfrm>
          <a:prstGeom prst="rect">
            <a:avLst/>
          </a:prstGeom>
        </p:spPr>
      </p:pic>
    </p:spTree>
    <p:extLst>
      <p:ext uri="{BB962C8B-B14F-4D97-AF65-F5344CB8AC3E}">
        <p14:creationId xmlns:p14="http://schemas.microsoft.com/office/powerpoint/2010/main" val="8964435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440638" y="0"/>
            <a:ext cx="475136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2"/>
            <a:ext cx="6273418" cy="1794661"/>
          </a:xfrm>
          <a:noFill/>
        </p:spPr>
        <p:txBody>
          <a:bodyPr lIns="146304" tIns="109728" rIns="146304" bIns="109728">
            <a:no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6275220" cy="1793104"/>
          </a:xfrm>
          <a:noFill/>
        </p:spPr>
        <p:txBody>
          <a:bodyPr lIns="146304" tIns="91440" rIns="146304" bIns="91440" anchor="t" anchorCtr="0"/>
          <a:lstStyle>
            <a:lvl1pPr>
              <a:defRPr sz="5293"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48526" y="6034001"/>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2" name="Picture 1"/>
          <p:cNvPicPr>
            <a:picLocks noChangeAspect="1"/>
          </p:cNvPicPr>
          <p:nvPr userDrawn="1"/>
        </p:nvPicPr>
        <p:blipFill>
          <a:blip r:embed="rId3"/>
          <a:stretch>
            <a:fillRect/>
          </a:stretch>
        </p:blipFill>
        <p:spPr>
          <a:xfrm>
            <a:off x="7959261" y="2238023"/>
            <a:ext cx="3925194" cy="3406898"/>
          </a:xfrm>
          <a:prstGeom prst="rect">
            <a:avLst/>
          </a:prstGeom>
        </p:spPr>
      </p:pic>
    </p:spTree>
    <p:extLst>
      <p:ext uri="{BB962C8B-B14F-4D97-AF65-F5344CB8AC3E}">
        <p14:creationId xmlns:p14="http://schemas.microsoft.com/office/powerpoint/2010/main" val="15374121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440638" y="0"/>
            <a:ext cx="475136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2"/>
            <a:ext cx="6273418" cy="1794661"/>
          </a:xfrm>
          <a:noFill/>
        </p:spPr>
        <p:txBody>
          <a:bodyPr lIns="146304" tIns="109728" rIns="146304" bIns="109728">
            <a:no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6275220" cy="1793104"/>
          </a:xfrm>
          <a:noFill/>
        </p:spPr>
        <p:txBody>
          <a:bodyPr lIns="146304" tIns="91440" rIns="146304" bIns="91440" anchor="t" anchorCtr="0"/>
          <a:lstStyle>
            <a:lvl1pPr>
              <a:defRPr sz="5293"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48526" y="6034001"/>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11" name="Picture 10"/>
          <p:cNvPicPr>
            <a:picLocks noChangeAspect="1"/>
          </p:cNvPicPr>
          <p:nvPr userDrawn="1"/>
        </p:nvPicPr>
        <p:blipFill>
          <a:blip r:embed="rId3"/>
          <a:stretch>
            <a:fillRect/>
          </a:stretch>
        </p:blipFill>
        <p:spPr>
          <a:xfrm>
            <a:off x="8543457" y="4558641"/>
            <a:ext cx="537832" cy="2031070"/>
          </a:xfrm>
          <a:prstGeom prst="rect">
            <a:avLst/>
          </a:prstGeom>
        </p:spPr>
      </p:pic>
      <p:pic>
        <p:nvPicPr>
          <p:cNvPr id="13" name="Picture 12"/>
          <p:cNvPicPr>
            <a:picLocks noChangeAspect="1"/>
          </p:cNvPicPr>
          <p:nvPr userDrawn="1"/>
        </p:nvPicPr>
        <p:blipFill>
          <a:blip r:embed="rId4"/>
          <a:stretch>
            <a:fillRect/>
          </a:stretch>
        </p:blipFill>
        <p:spPr>
          <a:xfrm>
            <a:off x="10661229" y="4558638"/>
            <a:ext cx="524073" cy="2031071"/>
          </a:xfrm>
          <a:prstGeom prst="rect">
            <a:avLst/>
          </a:prstGeom>
        </p:spPr>
      </p:pic>
      <p:grpSp>
        <p:nvGrpSpPr>
          <p:cNvPr id="14" name="Group 4"/>
          <p:cNvGrpSpPr>
            <a:grpSpLocks noChangeAspect="1"/>
          </p:cNvGrpSpPr>
          <p:nvPr userDrawn="1"/>
        </p:nvGrpSpPr>
        <p:grpSpPr bwMode="auto">
          <a:xfrm>
            <a:off x="9603779" y="4629632"/>
            <a:ext cx="533809" cy="2040589"/>
            <a:chOff x="4526" y="2929"/>
            <a:chExt cx="343" cy="1311"/>
          </a:xfrm>
        </p:grpSpPr>
        <p:sp>
          <p:nvSpPr>
            <p:cNvPr id="15" name="AutoShape 3"/>
            <p:cNvSpPr>
              <a:spLocks noChangeAspect="1" noChangeArrowheads="1" noTextEdit="1"/>
            </p:cNvSpPr>
            <p:nvPr/>
          </p:nvSpPr>
          <p:spPr bwMode="auto">
            <a:xfrm>
              <a:off x="4526" y="2929"/>
              <a:ext cx="343"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16" name="Oval 5"/>
            <p:cNvSpPr>
              <a:spLocks noChangeArrowheads="1"/>
            </p:cNvSpPr>
            <p:nvPr/>
          </p:nvSpPr>
          <p:spPr bwMode="auto">
            <a:xfrm>
              <a:off x="4544" y="3016"/>
              <a:ext cx="290" cy="2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17" name="Rectangle 6"/>
            <p:cNvSpPr>
              <a:spLocks noChangeArrowheads="1"/>
            </p:cNvSpPr>
            <p:nvPr/>
          </p:nvSpPr>
          <p:spPr bwMode="auto">
            <a:xfrm>
              <a:off x="4583" y="3356"/>
              <a:ext cx="212" cy="246"/>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18" name="Freeform 7"/>
            <p:cNvSpPr>
              <a:spLocks/>
            </p:cNvSpPr>
            <p:nvPr/>
          </p:nvSpPr>
          <p:spPr bwMode="auto">
            <a:xfrm>
              <a:off x="4593" y="3207"/>
              <a:ext cx="194" cy="40"/>
            </a:xfrm>
            <a:custGeom>
              <a:avLst/>
              <a:gdLst>
                <a:gd name="T0" fmla="*/ 0 w 95"/>
                <a:gd name="T1" fmla="*/ 15 h 20"/>
                <a:gd name="T2" fmla="*/ 5 w 95"/>
                <a:gd name="T3" fmla="*/ 20 h 20"/>
                <a:gd name="T4" fmla="*/ 90 w 95"/>
                <a:gd name="T5" fmla="*/ 20 h 20"/>
                <a:gd name="T6" fmla="*/ 95 w 95"/>
                <a:gd name="T7" fmla="*/ 15 h 20"/>
                <a:gd name="T8" fmla="*/ 95 w 95"/>
                <a:gd name="T9" fmla="*/ 5 h 20"/>
                <a:gd name="T10" fmla="*/ 90 w 95"/>
                <a:gd name="T11" fmla="*/ 0 h 20"/>
                <a:gd name="T12" fmla="*/ 5 w 95"/>
                <a:gd name="T13" fmla="*/ 0 h 20"/>
                <a:gd name="T14" fmla="*/ 0 w 95"/>
                <a:gd name="T15" fmla="*/ 5 h 20"/>
                <a:gd name="T16" fmla="*/ 0 w 95"/>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0">
                  <a:moveTo>
                    <a:pt x="0" y="15"/>
                  </a:moveTo>
                  <a:cubicBezTo>
                    <a:pt x="0" y="18"/>
                    <a:pt x="2" y="20"/>
                    <a:pt x="5" y="20"/>
                  </a:cubicBezTo>
                  <a:cubicBezTo>
                    <a:pt x="90" y="20"/>
                    <a:pt x="90" y="20"/>
                    <a:pt x="90" y="20"/>
                  </a:cubicBezTo>
                  <a:cubicBezTo>
                    <a:pt x="92" y="20"/>
                    <a:pt x="95" y="18"/>
                    <a:pt x="95" y="15"/>
                  </a:cubicBezTo>
                  <a:cubicBezTo>
                    <a:pt x="95" y="5"/>
                    <a:pt x="95" y="5"/>
                    <a:pt x="95" y="5"/>
                  </a:cubicBezTo>
                  <a:cubicBezTo>
                    <a:pt x="95" y="2"/>
                    <a:pt x="92" y="0"/>
                    <a:pt x="90" y="0"/>
                  </a:cubicBezTo>
                  <a:cubicBezTo>
                    <a:pt x="5" y="0"/>
                    <a:pt x="5" y="0"/>
                    <a:pt x="5" y="0"/>
                  </a:cubicBezTo>
                  <a:cubicBezTo>
                    <a:pt x="2" y="0"/>
                    <a:pt x="0" y="2"/>
                    <a:pt x="0" y="5"/>
                  </a:cubicBezTo>
                  <a:lnTo>
                    <a:pt x="0" y="15"/>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19" name="Freeform 8"/>
            <p:cNvSpPr>
              <a:spLocks/>
            </p:cNvSpPr>
            <p:nvPr/>
          </p:nvSpPr>
          <p:spPr bwMode="auto">
            <a:xfrm>
              <a:off x="4740" y="4176"/>
              <a:ext cx="127" cy="64"/>
            </a:xfrm>
            <a:custGeom>
              <a:avLst/>
              <a:gdLst>
                <a:gd name="T0" fmla="*/ 27 w 62"/>
                <a:gd name="T1" fmla="*/ 0 h 32"/>
                <a:gd name="T2" fmla="*/ 62 w 62"/>
                <a:gd name="T3" fmla="*/ 32 h 32"/>
                <a:gd name="T4" fmla="*/ 27 w 62"/>
                <a:gd name="T5" fmla="*/ 32 h 32"/>
                <a:gd name="T6" fmla="*/ 0 w 62"/>
                <a:gd name="T7" fmla="*/ 32 h 32"/>
                <a:gd name="T8" fmla="*/ 0 w 62"/>
                <a:gd name="T9" fmla="*/ 0 h 32"/>
                <a:gd name="T10" fmla="*/ 27 w 62"/>
                <a:gd name="T11" fmla="*/ 0 h 32"/>
              </a:gdLst>
              <a:ahLst/>
              <a:cxnLst>
                <a:cxn ang="0">
                  <a:pos x="T0" y="T1"/>
                </a:cxn>
                <a:cxn ang="0">
                  <a:pos x="T2" y="T3"/>
                </a:cxn>
                <a:cxn ang="0">
                  <a:pos x="T4" y="T5"/>
                </a:cxn>
                <a:cxn ang="0">
                  <a:pos x="T6" y="T7"/>
                </a:cxn>
                <a:cxn ang="0">
                  <a:pos x="T8" y="T9"/>
                </a:cxn>
                <a:cxn ang="0">
                  <a:pos x="T10" y="T11"/>
                </a:cxn>
              </a:cxnLst>
              <a:rect l="0" t="0" r="r" b="b"/>
              <a:pathLst>
                <a:path w="62" h="32">
                  <a:moveTo>
                    <a:pt x="27" y="0"/>
                  </a:moveTo>
                  <a:cubicBezTo>
                    <a:pt x="46" y="0"/>
                    <a:pt x="61" y="14"/>
                    <a:pt x="62"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20" name="Freeform 9"/>
            <p:cNvSpPr>
              <a:spLocks/>
            </p:cNvSpPr>
            <p:nvPr/>
          </p:nvSpPr>
          <p:spPr bwMode="auto">
            <a:xfrm>
              <a:off x="4583" y="3730"/>
              <a:ext cx="212" cy="194"/>
            </a:xfrm>
            <a:custGeom>
              <a:avLst/>
              <a:gdLst>
                <a:gd name="T0" fmla="*/ 0 w 212"/>
                <a:gd name="T1" fmla="*/ 0 h 194"/>
                <a:gd name="T2" fmla="*/ 212 w 212"/>
                <a:gd name="T3" fmla="*/ 0 h 194"/>
                <a:gd name="T4" fmla="*/ 212 w 212"/>
                <a:gd name="T5" fmla="*/ 194 h 194"/>
                <a:gd name="T6" fmla="*/ 157 w 212"/>
                <a:gd name="T7" fmla="*/ 194 h 194"/>
                <a:gd name="T8" fmla="*/ 157 w 212"/>
                <a:gd name="T9" fmla="*/ 69 h 194"/>
                <a:gd name="T10" fmla="*/ 55 w 212"/>
                <a:gd name="T11" fmla="*/ 69 h 194"/>
                <a:gd name="T12" fmla="*/ 55 w 212"/>
                <a:gd name="T13" fmla="*/ 194 h 194"/>
                <a:gd name="T14" fmla="*/ 2 w 212"/>
                <a:gd name="T15" fmla="*/ 194 h 194"/>
                <a:gd name="T16" fmla="*/ 0 w 212"/>
                <a:gd name="T1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94">
                  <a:moveTo>
                    <a:pt x="0" y="0"/>
                  </a:moveTo>
                  <a:lnTo>
                    <a:pt x="212" y="0"/>
                  </a:lnTo>
                  <a:lnTo>
                    <a:pt x="212" y="194"/>
                  </a:lnTo>
                  <a:lnTo>
                    <a:pt x="157" y="194"/>
                  </a:lnTo>
                  <a:lnTo>
                    <a:pt x="157" y="69"/>
                  </a:lnTo>
                  <a:lnTo>
                    <a:pt x="55" y="69"/>
                  </a:lnTo>
                  <a:lnTo>
                    <a:pt x="55" y="194"/>
                  </a:lnTo>
                  <a:lnTo>
                    <a:pt x="2" y="194"/>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21" name="Freeform 10"/>
            <p:cNvSpPr>
              <a:spLocks/>
            </p:cNvSpPr>
            <p:nvPr/>
          </p:nvSpPr>
          <p:spPr bwMode="auto">
            <a:xfrm>
              <a:off x="4583" y="4176"/>
              <a:ext cx="129" cy="64"/>
            </a:xfrm>
            <a:custGeom>
              <a:avLst/>
              <a:gdLst>
                <a:gd name="T0" fmla="*/ 27 w 63"/>
                <a:gd name="T1" fmla="*/ 0 h 32"/>
                <a:gd name="T2" fmla="*/ 63 w 63"/>
                <a:gd name="T3" fmla="*/ 32 h 32"/>
                <a:gd name="T4" fmla="*/ 27 w 63"/>
                <a:gd name="T5" fmla="*/ 32 h 32"/>
                <a:gd name="T6" fmla="*/ 0 w 63"/>
                <a:gd name="T7" fmla="*/ 32 h 32"/>
                <a:gd name="T8" fmla="*/ 0 w 63"/>
                <a:gd name="T9" fmla="*/ 0 h 32"/>
                <a:gd name="T10" fmla="*/ 27 w 63"/>
                <a:gd name="T11" fmla="*/ 0 h 32"/>
              </a:gdLst>
              <a:ahLst/>
              <a:cxnLst>
                <a:cxn ang="0">
                  <a:pos x="T0" y="T1"/>
                </a:cxn>
                <a:cxn ang="0">
                  <a:pos x="T2" y="T3"/>
                </a:cxn>
                <a:cxn ang="0">
                  <a:pos x="T4" y="T5"/>
                </a:cxn>
                <a:cxn ang="0">
                  <a:pos x="T6" y="T7"/>
                </a:cxn>
                <a:cxn ang="0">
                  <a:pos x="T8" y="T9"/>
                </a:cxn>
                <a:cxn ang="0">
                  <a:pos x="T10" y="T11"/>
                </a:cxn>
              </a:cxnLst>
              <a:rect l="0" t="0" r="r" b="b"/>
              <a:pathLst>
                <a:path w="63" h="32">
                  <a:moveTo>
                    <a:pt x="27" y="0"/>
                  </a:moveTo>
                  <a:cubicBezTo>
                    <a:pt x="46" y="0"/>
                    <a:pt x="61" y="14"/>
                    <a:pt x="63"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22" name="Freeform 11"/>
            <p:cNvSpPr>
              <a:spLocks/>
            </p:cNvSpPr>
            <p:nvPr/>
          </p:nvSpPr>
          <p:spPr bwMode="auto">
            <a:xfrm>
              <a:off x="4657" y="3279"/>
              <a:ext cx="67" cy="133"/>
            </a:xfrm>
            <a:custGeom>
              <a:avLst/>
              <a:gdLst>
                <a:gd name="T0" fmla="*/ 32 w 67"/>
                <a:gd name="T1" fmla="*/ 133 h 133"/>
                <a:gd name="T2" fmla="*/ 67 w 67"/>
                <a:gd name="T3" fmla="*/ 125 h 133"/>
                <a:gd name="T4" fmla="*/ 67 w 67"/>
                <a:gd name="T5" fmla="*/ 0 h 133"/>
                <a:gd name="T6" fmla="*/ 0 w 67"/>
                <a:gd name="T7" fmla="*/ 0 h 133"/>
                <a:gd name="T8" fmla="*/ 0 w 67"/>
                <a:gd name="T9" fmla="*/ 133 h 133"/>
                <a:gd name="T10" fmla="*/ 32 w 67"/>
                <a:gd name="T11" fmla="*/ 133 h 133"/>
              </a:gdLst>
              <a:ahLst/>
              <a:cxnLst>
                <a:cxn ang="0">
                  <a:pos x="T0" y="T1"/>
                </a:cxn>
                <a:cxn ang="0">
                  <a:pos x="T2" y="T3"/>
                </a:cxn>
                <a:cxn ang="0">
                  <a:pos x="T4" y="T5"/>
                </a:cxn>
                <a:cxn ang="0">
                  <a:pos x="T6" y="T7"/>
                </a:cxn>
                <a:cxn ang="0">
                  <a:pos x="T8" y="T9"/>
                </a:cxn>
                <a:cxn ang="0">
                  <a:pos x="T10" y="T11"/>
                </a:cxn>
              </a:cxnLst>
              <a:rect l="0" t="0" r="r" b="b"/>
              <a:pathLst>
                <a:path w="67" h="133">
                  <a:moveTo>
                    <a:pt x="32" y="133"/>
                  </a:moveTo>
                  <a:lnTo>
                    <a:pt x="67" y="125"/>
                  </a:lnTo>
                  <a:lnTo>
                    <a:pt x="67" y="0"/>
                  </a:lnTo>
                  <a:lnTo>
                    <a:pt x="0" y="0"/>
                  </a:lnTo>
                  <a:lnTo>
                    <a:pt x="0" y="133"/>
                  </a:lnTo>
                  <a:lnTo>
                    <a:pt x="32" y="133"/>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23" name="Freeform 12"/>
            <p:cNvSpPr>
              <a:spLocks/>
            </p:cNvSpPr>
            <p:nvPr/>
          </p:nvSpPr>
          <p:spPr bwMode="auto">
            <a:xfrm>
              <a:off x="4657" y="3279"/>
              <a:ext cx="67" cy="57"/>
            </a:xfrm>
            <a:custGeom>
              <a:avLst/>
              <a:gdLst>
                <a:gd name="T0" fmla="*/ 33 w 33"/>
                <a:gd name="T1" fmla="*/ 26 h 28"/>
                <a:gd name="T2" fmla="*/ 16 w 33"/>
                <a:gd name="T3" fmla="*/ 28 h 28"/>
                <a:gd name="T4" fmla="*/ 0 w 33"/>
                <a:gd name="T5" fmla="*/ 26 h 28"/>
                <a:gd name="T6" fmla="*/ 0 w 33"/>
                <a:gd name="T7" fmla="*/ 0 h 28"/>
                <a:gd name="T8" fmla="*/ 33 w 33"/>
                <a:gd name="T9" fmla="*/ 0 h 28"/>
                <a:gd name="T10" fmla="*/ 33 w 33"/>
                <a:gd name="T11" fmla="*/ 26 h 28"/>
              </a:gdLst>
              <a:ahLst/>
              <a:cxnLst>
                <a:cxn ang="0">
                  <a:pos x="T0" y="T1"/>
                </a:cxn>
                <a:cxn ang="0">
                  <a:pos x="T2" y="T3"/>
                </a:cxn>
                <a:cxn ang="0">
                  <a:pos x="T4" y="T5"/>
                </a:cxn>
                <a:cxn ang="0">
                  <a:pos x="T6" y="T7"/>
                </a:cxn>
                <a:cxn ang="0">
                  <a:pos x="T8" y="T9"/>
                </a:cxn>
                <a:cxn ang="0">
                  <a:pos x="T10" y="T11"/>
                </a:cxn>
              </a:cxnLst>
              <a:rect l="0" t="0" r="r" b="b"/>
              <a:pathLst>
                <a:path w="33" h="28">
                  <a:moveTo>
                    <a:pt x="33" y="26"/>
                  </a:moveTo>
                  <a:cubicBezTo>
                    <a:pt x="28" y="28"/>
                    <a:pt x="22" y="28"/>
                    <a:pt x="16" y="28"/>
                  </a:cubicBezTo>
                  <a:cubicBezTo>
                    <a:pt x="11" y="28"/>
                    <a:pt x="5" y="28"/>
                    <a:pt x="0" y="26"/>
                  </a:cubicBezTo>
                  <a:cubicBezTo>
                    <a:pt x="0" y="0"/>
                    <a:pt x="0" y="0"/>
                    <a:pt x="0" y="0"/>
                  </a:cubicBezTo>
                  <a:cubicBezTo>
                    <a:pt x="33" y="0"/>
                    <a:pt x="33" y="0"/>
                    <a:pt x="33" y="0"/>
                  </a:cubicBezTo>
                  <a:lnTo>
                    <a:pt x="33" y="26"/>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24" name="Freeform 13"/>
            <p:cNvSpPr>
              <a:spLocks/>
            </p:cNvSpPr>
            <p:nvPr/>
          </p:nvSpPr>
          <p:spPr bwMode="auto">
            <a:xfrm>
              <a:off x="4610" y="3096"/>
              <a:ext cx="159" cy="107"/>
            </a:xfrm>
            <a:custGeom>
              <a:avLst/>
              <a:gdLst>
                <a:gd name="T0" fmla="*/ 39 w 78"/>
                <a:gd name="T1" fmla="*/ 0 h 53"/>
                <a:gd name="T2" fmla="*/ 78 w 78"/>
                <a:gd name="T3" fmla="*/ 38 h 53"/>
                <a:gd name="T4" fmla="*/ 78 w 78"/>
                <a:gd name="T5" fmla="*/ 53 h 53"/>
                <a:gd name="T6" fmla="*/ 0 w 78"/>
                <a:gd name="T7" fmla="*/ 53 h 53"/>
                <a:gd name="T8" fmla="*/ 0 w 78"/>
                <a:gd name="T9" fmla="*/ 38 h 53"/>
                <a:gd name="T10" fmla="*/ 39 w 78"/>
                <a:gd name="T11" fmla="*/ 0 h 53"/>
              </a:gdLst>
              <a:ahLst/>
              <a:cxnLst>
                <a:cxn ang="0">
                  <a:pos x="T0" y="T1"/>
                </a:cxn>
                <a:cxn ang="0">
                  <a:pos x="T2" y="T3"/>
                </a:cxn>
                <a:cxn ang="0">
                  <a:pos x="T4" y="T5"/>
                </a:cxn>
                <a:cxn ang="0">
                  <a:pos x="T6" y="T7"/>
                </a:cxn>
                <a:cxn ang="0">
                  <a:pos x="T8" y="T9"/>
                </a:cxn>
                <a:cxn ang="0">
                  <a:pos x="T10" y="T11"/>
                </a:cxn>
              </a:cxnLst>
              <a:rect l="0" t="0" r="r" b="b"/>
              <a:pathLst>
                <a:path w="78" h="53">
                  <a:moveTo>
                    <a:pt x="39" y="0"/>
                  </a:moveTo>
                  <a:cubicBezTo>
                    <a:pt x="61" y="0"/>
                    <a:pt x="78" y="17"/>
                    <a:pt x="78" y="38"/>
                  </a:cubicBezTo>
                  <a:cubicBezTo>
                    <a:pt x="78" y="53"/>
                    <a:pt x="78" y="53"/>
                    <a:pt x="78" y="53"/>
                  </a:cubicBezTo>
                  <a:cubicBezTo>
                    <a:pt x="0" y="53"/>
                    <a:pt x="0" y="53"/>
                    <a:pt x="0" y="53"/>
                  </a:cubicBezTo>
                  <a:cubicBezTo>
                    <a:pt x="0" y="38"/>
                    <a:pt x="0" y="38"/>
                    <a:pt x="0" y="38"/>
                  </a:cubicBezTo>
                  <a:cubicBezTo>
                    <a:pt x="0" y="17"/>
                    <a:pt x="18" y="0"/>
                    <a:pt x="3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25" name="Freeform 14"/>
            <p:cNvSpPr>
              <a:spLocks/>
            </p:cNvSpPr>
            <p:nvPr/>
          </p:nvSpPr>
          <p:spPr bwMode="auto">
            <a:xfrm>
              <a:off x="4610" y="3177"/>
              <a:ext cx="159" cy="147"/>
            </a:xfrm>
            <a:custGeom>
              <a:avLst/>
              <a:gdLst>
                <a:gd name="T0" fmla="*/ 78 w 78"/>
                <a:gd name="T1" fmla="*/ 0 h 73"/>
                <a:gd name="T2" fmla="*/ 78 w 78"/>
                <a:gd name="T3" fmla="*/ 60 h 73"/>
                <a:gd name="T4" fmla="*/ 39 w 78"/>
                <a:gd name="T5" fmla="*/ 73 h 73"/>
                <a:gd name="T6" fmla="*/ 0 w 78"/>
                <a:gd name="T7" fmla="*/ 60 h 73"/>
                <a:gd name="T8" fmla="*/ 0 w 78"/>
                <a:gd name="T9" fmla="*/ 0 h 73"/>
                <a:gd name="T10" fmla="*/ 78 w 78"/>
                <a:gd name="T11" fmla="*/ 0 h 73"/>
              </a:gdLst>
              <a:ahLst/>
              <a:cxnLst>
                <a:cxn ang="0">
                  <a:pos x="T0" y="T1"/>
                </a:cxn>
                <a:cxn ang="0">
                  <a:pos x="T2" y="T3"/>
                </a:cxn>
                <a:cxn ang="0">
                  <a:pos x="T4" y="T5"/>
                </a:cxn>
                <a:cxn ang="0">
                  <a:pos x="T6" y="T7"/>
                </a:cxn>
                <a:cxn ang="0">
                  <a:pos x="T8" y="T9"/>
                </a:cxn>
                <a:cxn ang="0">
                  <a:pos x="T10" y="T11"/>
                </a:cxn>
              </a:cxnLst>
              <a:rect l="0" t="0" r="r" b="b"/>
              <a:pathLst>
                <a:path w="78" h="73">
                  <a:moveTo>
                    <a:pt x="78" y="0"/>
                  </a:moveTo>
                  <a:cubicBezTo>
                    <a:pt x="78" y="60"/>
                    <a:pt x="78" y="60"/>
                    <a:pt x="78" y="60"/>
                  </a:cubicBezTo>
                  <a:cubicBezTo>
                    <a:pt x="67" y="68"/>
                    <a:pt x="54" y="73"/>
                    <a:pt x="39" y="73"/>
                  </a:cubicBezTo>
                  <a:cubicBezTo>
                    <a:pt x="19" y="73"/>
                    <a:pt x="0" y="60"/>
                    <a:pt x="0" y="60"/>
                  </a:cubicBezTo>
                  <a:cubicBezTo>
                    <a:pt x="0" y="0"/>
                    <a:pt x="0" y="0"/>
                    <a:pt x="0" y="0"/>
                  </a:cubicBezTo>
                  <a:lnTo>
                    <a:pt x="78" y="0"/>
                  </a:ln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26" name="Rectangle 15"/>
            <p:cNvSpPr>
              <a:spLocks noChangeArrowheads="1"/>
            </p:cNvSpPr>
            <p:nvPr/>
          </p:nvSpPr>
          <p:spPr bwMode="auto">
            <a:xfrm>
              <a:off x="4585"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27" name="Rectangle 16"/>
            <p:cNvSpPr>
              <a:spLocks noChangeArrowheads="1"/>
            </p:cNvSpPr>
            <p:nvPr/>
          </p:nvSpPr>
          <p:spPr bwMode="auto">
            <a:xfrm>
              <a:off x="4742"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28" name="Rectangle 17"/>
            <p:cNvSpPr>
              <a:spLocks noChangeArrowheads="1"/>
            </p:cNvSpPr>
            <p:nvPr/>
          </p:nvSpPr>
          <p:spPr bwMode="auto">
            <a:xfrm>
              <a:off x="4740" y="4045"/>
              <a:ext cx="55"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29" name="Rectangle 18"/>
            <p:cNvSpPr>
              <a:spLocks noChangeArrowheads="1"/>
            </p:cNvSpPr>
            <p:nvPr/>
          </p:nvSpPr>
          <p:spPr bwMode="auto">
            <a:xfrm>
              <a:off x="4740" y="4091"/>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30" name="Rectangle 19"/>
            <p:cNvSpPr>
              <a:spLocks noChangeArrowheads="1"/>
            </p:cNvSpPr>
            <p:nvPr/>
          </p:nvSpPr>
          <p:spPr bwMode="auto">
            <a:xfrm>
              <a:off x="4740" y="4065"/>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31" name="Rectangle 20"/>
            <p:cNvSpPr>
              <a:spLocks noChangeArrowheads="1"/>
            </p:cNvSpPr>
            <p:nvPr/>
          </p:nvSpPr>
          <p:spPr bwMode="auto">
            <a:xfrm>
              <a:off x="4585" y="4045"/>
              <a:ext cx="53"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32" name="Rectangle 21"/>
            <p:cNvSpPr>
              <a:spLocks noChangeArrowheads="1"/>
            </p:cNvSpPr>
            <p:nvPr/>
          </p:nvSpPr>
          <p:spPr bwMode="auto">
            <a:xfrm>
              <a:off x="4585" y="4091"/>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33" name="Rectangle 22"/>
            <p:cNvSpPr>
              <a:spLocks noChangeArrowheads="1"/>
            </p:cNvSpPr>
            <p:nvPr/>
          </p:nvSpPr>
          <p:spPr bwMode="auto">
            <a:xfrm>
              <a:off x="4585" y="4065"/>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34" name="Freeform 23"/>
            <p:cNvSpPr>
              <a:spLocks/>
            </p:cNvSpPr>
            <p:nvPr/>
          </p:nvSpPr>
          <p:spPr bwMode="auto">
            <a:xfrm>
              <a:off x="4583" y="3356"/>
              <a:ext cx="212" cy="374"/>
            </a:xfrm>
            <a:custGeom>
              <a:avLst/>
              <a:gdLst>
                <a:gd name="T0" fmla="*/ 84 w 104"/>
                <a:gd name="T1" fmla="*/ 88 h 186"/>
                <a:gd name="T2" fmla="*/ 84 w 104"/>
                <a:gd name="T3" fmla="*/ 0 h 186"/>
                <a:gd name="T4" fmla="*/ 69 w 104"/>
                <a:gd name="T5" fmla="*/ 0 h 186"/>
                <a:gd name="T6" fmla="*/ 52 w 104"/>
                <a:gd name="T7" fmla="*/ 16 h 186"/>
                <a:gd name="T8" fmla="*/ 36 w 104"/>
                <a:gd name="T9" fmla="*/ 0 h 186"/>
                <a:gd name="T10" fmla="*/ 19 w 104"/>
                <a:gd name="T11" fmla="*/ 0 h 186"/>
                <a:gd name="T12" fmla="*/ 19 w 104"/>
                <a:gd name="T13" fmla="*/ 88 h 186"/>
                <a:gd name="T14" fmla="*/ 0 w 104"/>
                <a:gd name="T15" fmla="*/ 119 h 186"/>
                <a:gd name="T16" fmla="*/ 0 w 104"/>
                <a:gd name="T17" fmla="*/ 186 h 186"/>
                <a:gd name="T18" fmla="*/ 104 w 104"/>
                <a:gd name="T19" fmla="*/ 186 h 186"/>
                <a:gd name="T20" fmla="*/ 104 w 104"/>
                <a:gd name="T21" fmla="*/ 120 h 186"/>
                <a:gd name="T22" fmla="*/ 84 w 104"/>
                <a:gd name="T23" fmla="*/ 8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86">
                  <a:moveTo>
                    <a:pt x="84" y="88"/>
                  </a:moveTo>
                  <a:cubicBezTo>
                    <a:pt x="84" y="0"/>
                    <a:pt x="84" y="0"/>
                    <a:pt x="84" y="0"/>
                  </a:cubicBezTo>
                  <a:cubicBezTo>
                    <a:pt x="69" y="0"/>
                    <a:pt x="69" y="0"/>
                    <a:pt x="69" y="0"/>
                  </a:cubicBezTo>
                  <a:cubicBezTo>
                    <a:pt x="69" y="9"/>
                    <a:pt x="61" y="16"/>
                    <a:pt x="52" y="16"/>
                  </a:cubicBezTo>
                  <a:cubicBezTo>
                    <a:pt x="43" y="16"/>
                    <a:pt x="36" y="9"/>
                    <a:pt x="36" y="0"/>
                  </a:cubicBezTo>
                  <a:cubicBezTo>
                    <a:pt x="19" y="0"/>
                    <a:pt x="19" y="0"/>
                    <a:pt x="19" y="0"/>
                  </a:cubicBezTo>
                  <a:cubicBezTo>
                    <a:pt x="19" y="88"/>
                    <a:pt x="19" y="88"/>
                    <a:pt x="19" y="88"/>
                  </a:cubicBezTo>
                  <a:cubicBezTo>
                    <a:pt x="19" y="102"/>
                    <a:pt x="12" y="113"/>
                    <a:pt x="0" y="119"/>
                  </a:cubicBezTo>
                  <a:cubicBezTo>
                    <a:pt x="0" y="186"/>
                    <a:pt x="0" y="186"/>
                    <a:pt x="0" y="186"/>
                  </a:cubicBezTo>
                  <a:cubicBezTo>
                    <a:pt x="104" y="186"/>
                    <a:pt x="104" y="186"/>
                    <a:pt x="104" y="186"/>
                  </a:cubicBezTo>
                  <a:cubicBezTo>
                    <a:pt x="104" y="120"/>
                    <a:pt x="104" y="120"/>
                    <a:pt x="104" y="120"/>
                  </a:cubicBezTo>
                  <a:cubicBezTo>
                    <a:pt x="92" y="114"/>
                    <a:pt x="84" y="102"/>
                    <a:pt x="84" y="88"/>
                  </a:cubicBez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35" name="Freeform 24"/>
            <p:cNvSpPr>
              <a:spLocks/>
            </p:cNvSpPr>
            <p:nvPr/>
          </p:nvSpPr>
          <p:spPr bwMode="auto">
            <a:xfrm>
              <a:off x="4787" y="2931"/>
              <a:ext cx="66" cy="495"/>
            </a:xfrm>
            <a:custGeom>
              <a:avLst/>
              <a:gdLst>
                <a:gd name="T0" fmla="*/ 18 w 32"/>
                <a:gd name="T1" fmla="*/ 0 h 246"/>
                <a:gd name="T2" fmla="*/ 4 w 32"/>
                <a:gd name="T3" fmla="*/ 14 h 246"/>
                <a:gd name="T4" fmla="*/ 4 w 32"/>
                <a:gd name="T5" fmla="*/ 210 h 246"/>
                <a:gd name="T6" fmla="*/ 0 w 32"/>
                <a:gd name="T7" fmla="*/ 228 h 246"/>
                <a:gd name="T8" fmla="*/ 4 w 32"/>
                <a:gd name="T9" fmla="*/ 246 h 246"/>
                <a:gd name="T10" fmla="*/ 32 w 32"/>
                <a:gd name="T11" fmla="*/ 218 h 246"/>
                <a:gd name="T12" fmla="*/ 32 w 32"/>
                <a:gd name="T13" fmla="*/ 14 h 246"/>
                <a:gd name="T14" fmla="*/ 18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8" y="0"/>
                  </a:moveTo>
                  <a:cubicBezTo>
                    <a:pt x="11" y="0"/>
                    <a:pt x="4" y="6"/>
                    <a:pt x="4" y="14"/>
                  </a:cubicBezTo>
                  <a:cubicBezTo>
                    <a:pt x="4" y="210"/>
                    <a:pt x="4" y="210"/>
                    <a:pt x="4" y="210"/>
                  </a:cubicBezTo>
                  <a:cubicBezTo>
                    <a:pt x="0" y="228"/>
                    <a:pt x="0" y="228"/>
                    <a:pt x="0" y="228"/>
                  </a:cubicBezTo>
                  <a:cubicBezTo>
                    <a:pt x="4" y="246"/>
                    <a:pt x="4" y="246"/>
                    <a:pt x="4" y="246"/>
                  </a:cubicBezTo>
                  <a:cubicBezTo>
                    <a:pt x="20" y="246"/>
                    <a:pt x="32" y="234"/>
                    <a:pt x="32" y="218"/>
                  </a:cubicBezTo>
                  <a:cubicBezTo>
                    <a:pt x="32" y="14"/>
                    <a:pt x="32" y="14"/>
                    <a:pt x="32" y="14"/>
                  </a:cubicBezTo>
                  <a:cubicBezTo>
                    <a:pt x="32" y="6"/>
                    <a:pt x="26" y="0"/>
                    <a:pt x="18"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36" name="Freeform 25"/>
            <p:cNvSpPr>
              <a:spLocks/>
            </p:cNvSpPr>
            <p:nvPr/>
          </p:nvSpPr>
          <p:spPr bwMode="auto">
            <a:xfrm>
              <a:off x="4526" y="2931"/>
              <a:ext cx="65" cy="495"/>
            </a:xfrm>
            <a:custGeom>
              <a:avLst/>
              <a:gdLst>
                <a:gd name="T0" fmla="*/ 14 w 32"/>
                <a:gd name="T1" fmla="*/ 0 h 246"/>
                <a:gd name="T2" fmla="*/ 28 w 32"/>
                <a:gd name="T3" fmla="*/ 14 h 246"/>
                <a:gd name="T4" fmla="*/ 28 w 32"/>
                <a:gd name="T5" fmla="*/ 211 h 246"/>
                <a:gd name="T6" fmla="*/ 32 w 32"/>
                <a:gd name="T7" fmla="*/ 227 h 246"/>
                <a:gd name="T8" fmla="*/ 28 w 32"/>
                <a:gd name="T9" fmla="*/ 246 h 246"/>
                <a:gd name="T10" fmla="*/ 0 w 32"/>
                <a:gd name="T11" fmla="*/ 218 h 246"/>
                <a:gd name="T12" fmla="*/ 0 w 32"/>
                <a:gd name="T13" fmla="*/ 14 h 246"/>
                <a:gd name="T14" fmla="*/ 14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4" y="0"/>
                  </a:moveTo>
                  <a:cubicBezTo>
                    <a:pt x="22" y="0"/>
                    <a:pt x="28" y="6"/>
                    <a:pt x="28" y="14"/>
                  </a:cubicBezTo>
                  <a:cubicBezTo>
                    <a:pt x="28" y="211"/>
                    <a:pt x="28" y="211"/>
                    <a:pt x="28" y="211"/>
                  </a:cubicBezTo>
                  <a:cubicBezTo>
                    <a:pt x="32" y="227"/>
                    <a:pt x="32" y="227"/>
                    <a:pt x="32" y="227"/>
                  </a:cubicBezTo>
                  <a:cubicBezTo>
                    <a:pt x="28" y="246"/>
                    <a:pt x="28" y="246"/>
                    <a:pt x="28" y="246"/>
                  </a:cubicBezTo>
                  <a:cubicBezTo>
                    <a:pt x="13" y="246"/>
                    <a:pt x="0" y="234"/>
                    <a:pt x="0" y="218"/>
                  </a:cubicBezTo>
                  <a:cubicBezTo>
                    <a:pt x="0" y="14"/>
                    <a:pt x="0" y="14"/>
                    <a:pt x="0" y="14"/>
                  </a:cubicBezTo>
                  <a:cubicBezTo>
                    <a:pt x="0" y="6"/>
                    <a:pt x="7" y="0"/>
                    <a:pt x="14"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37" name="Oval 26"/>
            <p:cNvSpPr>
              <a:spLocks noChangeArrowheads="1"/>
            </p:cNvSpPr>
            <p:nvPr/>
          </p:nvSpPr>
          <p:spPr bwMode="auto">
            <a:xfrm>
              <a:off x="463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38" name="Oval 27"/>
            <p:cNvSpPr>
              <a:spLocks noChangeArrowheads="1"/>
            </p:cNvSpPr>
            <p:nvPr/>
          </p:nvSpPr>
          <p:spPr bwMode="auto">
            <a:xfrm>
              <a:off x="474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39" name="Freeform 28"/>
            <p:cNvSpPr>
              <a:spLocks/>
            </p:cNvSpPr>
            <p:nvPr/>
          </p:nvSpPr>
          <p:spPr bwMode="auto">
            <a:xfrm>
              <a:off x="4677" y="3259"/>
              <a:ext cx="27" cy="12"/>
            </a:xfrm>
            <a:custGeom>
              <a:avLst/>
              <a:gdLst>
                <a:gd name="T0" fmla="*/ 0 w 13"/>
                <a:gd name="T1" fmla="*/ 0 h 6"/>
                <a:gd name="T2" fmla="*/ 6 w 13"/>
                <a:gd name="T3" fmla="*/ 6 h 6"/>
                <a:gd name="T4" fmla="*/ 13 w 13"/>
                <a:gd name="T5" fmla="*/ 0 h 6"/>
                <a:gd name="T6" fmla="*/ 0 w 13"/>
                <a:gd name="T7" fmla="*/ 0 h 6"/>
              </a:gdLst>
              <a:ahLst/>
              <a:cxnLst>
                <a:cxn ang="0">
                  <a:pos x="T0" y="T1"/>
                </a:cxn>
                <a:cxn ang="0">
                  <a:pos x="T2" y="T3"/>
                </a:cxn>
                <a:cxn ang="0">
                  <a:pos x="T4" y="T5"/>
                </a:cxn>
                <a:cxn ang="0">
                  <a:pos x="T6" y="T7"/>
                </a:cxn>
              </a:cxnLst>
              <a:rect l="0" t="0" r="r" b="b"/>
              <a:pathLst>
                <a:path w="13" h="6">
                  <a:moveTo>
                    <a:pt x="0" y="0"/>
                  </a:moveTo>
                  <a:cubicBezTo>
                    <a:pt x="0" y="4"/>
                    <a:pt x="3" y="6"/>
                    <a:pt x="6" y="6"/>
                  </a:cubicBezTo>
                  <a:cubicBezTo>
                    <a:pt x="9" y="6"/>
                    <a:pt x="12" y="4"/>
                    <a:pt x="13"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765"/>
            </a:p>
          </p:txBody>
        </p:sp>
        <p:sp>
          <p:nvSpPr>
            <p:cNvPr id="40" name="Line 29"/>
            <p:cNvSpPr>
              <a:spLocks noChangeShapeType="1"/>
            </p:cNvSpPr>
            <p:nvPr/>
          </p:nvSpPr>
          <p:spPr bwMode="auto">
            <a:xfrm>
              <a:off x="4673" y="3293"/>
              <a:ext cx="33" cy="0"/>
            </a:xfrm>
            <a:prstGeom prst="line">
              <a:avLst/>
            </a:prstGeom>
            <a:noFill/>
            <a:ln w="952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765"/>
            </a:p>
          </p:txBody>
        </p:sp>
      </p:grpSp>
      <p:pic>
        <p:nvPicPr>
          <p:cNvPr id="41" name="Picture 40"/>
          <p:cNvPicPr>
            <a:picLocks noChangeAspect="1"/>
          </p:cNvPicPr>
          <p:nvPr userDrawn="1"/>
        </p:nvPicPr>
        <p:blipFill>
          <a:blip r:embed="rId5"/>
          <a:stretch>
            <a:fillRect/>
          </a:stretch>
        </p:blipFill>
        <p:spPr>
          <a:xfrm>
            <a:off x="8328166" y="2581770"/>
            <a:ext cx="3072110" cy="1910717"/>
          </a:xfrm>
          <a:prstGeom prst="rect">
            <a:avLst/>
          </a:prstGeom>
        </p:spPr>
      </p:pic>
      <p:pic>
        <p:nvPicPr>
          <p:cNvPr id="42" name="Picture 41"/>
          <p:cNvPicPr>
            <a:picLocks noChangeAspect="1"/>
          </p:cNvPicPr>
          <p:nvPr userDrawn="1"/>
        </p:nvPicPr>
        <p:blipFill>
          <a:blip r:embed="rId6"/>
          <a:stretch>
            <a:fillRect/>
          </a:stretch>
        </p:blipFill>
        <p:spPr>
          <a:xfrm>
            <a:off x="9183270" y="1308044"/>
            <a:ext cx="2083424" cy="762166"/>
          </a:xfrm>
          <a:prstGeom prst="rect">
            <a:avLst/>
          </a:prstGeom>
        </p:spPr>
      </p:pic>
      <p:pic>
        <p:nvPicPr>
          <p:cNvPr id="43" name="Picture 42"/>
          <p:cNvPicPr>
            <a:picLocks noChangeAspect="1"/>
          </p:cNvPicPr>
          <p:nvPr userDrawn="1"/>
        </p:nvPicPr>
        <p:blipFill>
          <a:blip r:embed="rId7"/>
          <a:stretch>
            <a:fillRect/>
          </a:stretch>
        </p:blipFill>
        <p:spPr>
          <a:xfrm>
            <a:off x="8692901" y="2722975"/>
            <a:ext cx="2311183" cy="1401226"/>
          </a:xfrm>
          <a:prstGeom prst="rect">
            <a:avLst/>
          </a:prstGeom>
        </p:spPr>
      </p:pic>
      <p:pic>
        <p:nvPicPr>
          <p:cNvPr id="44" name="Picture 43"/>
          <p:cNvPicPr>
            <a:picLocks noChangeAspect="1"/>
          </p:cNvPicPr>
          <p:nvPr userDrawn="1"/>
        </p:nvPicPr>
        <p:blipFill>
          <a:blip r:embed="rId8"/>
          <a:stretch>
            <a:fillRect/>
          </a:stretch>
        </p:blipFill>
        <p:spPr>
          <a:xfrm>
            <a:off x="8480617" y="463697"/>
            <a:ext cx="702653" cy="999470"/>
          </a:xfrm>
          <a:prstGeom prst="rect">
            <a:avLst/>
          </a:prstGeom>
        </p:spPr>
      </p:pic>
      <p:sp>
        <p:nvSpPr>
          <p:cNvPr id="2" name="Rectangle 1"/>
          <p:cNvSpPr/>
          <p:nvPr userDrawn="1"/>
        </p:nvSpPr>
        <p:spPr bwMode="auto">
          <a:xfrm>
            <a:off x="9936824" y="3005386"/>
            <a:ext cx="146292" cy="211807"/>
          </a:xfrm>
          <a:prstGeom prst="rect">
            <a:avLst/>
          </a:prstGeom>
          <a:solidFill>
            <a:srgbClr val="55C6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GB"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24470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45731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41469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1FD6-0B27-B24C-A2AF-9910BF6C0B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72C5A8-DFE5-4F45-8F25-6DFAE957B0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BA3BF5-1595-CA45-9A4D-5191D1F3D52F}"/>
              </a:ext>
            </a:extLst>
          </p:cNvPr>
          <p:cNvSpPr>
            <a:spLocks noGrp="1"/>
          </p:cNvSpPr>
          <p:nvPr>
            <p:ph type="dt" sz="half" idx="10"/>
          </p:nvPr>
        </p:nvSpPr>
        <p:spPr/>
        <p:txBody>
          <a:bodyPr/>
          <a:lstStyle/>
          <a:p>
            <a:fld id="{99420585-C576-CA41-BF9B-C4C18F666EA3}" type="datetimeFigureOut">
              <a:rPr lang="en-US" smtClean="0"/>
              <a:t>7/15/18</a:t>
            </a:fld>
            <a:endParaRPr lang="en-US"/>
          </a:p>
        </p:txBody>
      </p:sp>
      <p:sp>
        <p:nvSpPr>
          <p:cNvPr id="5" name="Footer Placeholder 4">
            <a:extLst>
              <a:ext uri="{FF2B5EF4-FFF2-40B4-BE49-F238E27FC236}">
                <a16:creationId xmlns:a16="http://schemas.microsoft.com/office/drawing/2014/main" id="{3C29DF37-D0A3-594B-AD5B-0C58F4199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6CE67-C16D-3A48-BD2E-E4316919B49B}"/>
              </a:ext>
            </a:extLst>
          </p:cNvPr>
          <p:cNvSpPr>
            <a:spLocks noGrp="1"/>
          </p:cNvSpPr>
          <p:nvPr>
            <p:ph type="sldNum" sz="quarter" idx="12"/>
          </p:nvPr>
        </p:nvSpPr>
        <p:spPr/>
        <p:txBody>
          <a:bodyPr/>
          <a:lstStyle/>
          <a:p>
            <a:fld id="{DADCB34E-F438-604A-BBA9-9BAB857D5E51}" type="slidenum">
              <a:rPr lang="en-US" smtClean="0"/>
              <a:t>‹#›</a:t>
            </a:fld>
            <a:endParaRPr lang="en-US"/>
          </a:p>
        </p:txBody>
      </p:sp>
    </p:spTree>
    <p:extLst>
      <p:ext uri="{BB962C8B-B14F-4D97-AF65-F5344CB8AC3E}">
        <p14:creationId xmlns:p14="http://schemas.microsoft.com/office/powerpoint/2010/main" val="17251431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859546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419787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7"/>
            <a:ext cx="5378548" cy="1934697"/>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7"/>
            <a:ext cx="5378548" cy="1934697"/>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01098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7"/>
            <a:ext cx="5378548" cy="1934697"/>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7"/>
            <a:ext cx="5378548" cy="1934697"/>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54115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55792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7"/>
            <a:ext cx="5378548" cy="1946751"/>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214573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420968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77514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0999391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803725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3F42-189C-4F43-830C-865FD5D3A7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3B422D-01AF-E545-A3D4-ED07FB2ECD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7E9633-7448-114B-A1A3-40DB4F4911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9DAFF4-9DA2-494A-96F2-70FF0F8DA754}"/>
              </a:ext>
            </a:extLst>
          </p:cNvPr>
          <p:cNvSpPr>
            <a:spLocks noGrp="1"/>
          </p:cNvSpPr>
          <p:nvPr>
            <p:ph type="dt" sz="half" idx="10"/>
          </p:nvPr>
        </p:nvSpPr>
        <p:spPr/>
        <p:txBody>
          <a:bodyPr/>
          <a:lstStyle/>
          <a:p>
            <a:fld id="{99420585-C576-CA41-BF9B-C4C18F666EA3}" type="datetimeFigureOut">
              <a:rPr lang="en-US" smtClean="0"/>
              <a:t>7/15/18</a:t>
            </a:fld>
            <a:endParaRPr lang="en-US"/>
          </a:p>
        </p:txBody>
      </p:sp>
      <p:sp>
        <p:nvSpPr>
          <p:cNvPr id="6" name="Footer Placeholder 5">
            <a:extLst>
              <a:ext uri="{FF2B5EF4-FFF2-40B4-BE49-F238E27FC236}">
                <a16:creationId xmlns:a16="http://schemas.microsoft.com/office/drawing/2014/main" id="{580439B0-1E74-504A-AC94-3985FC228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EAAC8-D847-724B-B1C9-05AF944F07FB}"/>
              </a:ext>
            </a:extLst>
          </p:cNvPr>
          <p:cNvSpPr>
            <a:spLocks noGrp="1"/>
          </p:cNvSpPr>
          <p:nvPr>
            <p:ph type="sldNum" sz="quarter" idx="12"/>
          </p:nvPr>
        </p:nvSpPr>
        <p:spPr/>
        <p:txBody>
          <a:bodyPr/>
          <a:lstStyle/>
          <a:p>
            <a:fld id="{DADCB34E-F438-604A-BBA9-9BAB857D5E51}" type="slidenum">
              <a:rPr lang="en-US" smtClean="0"/>
              <a:t>‹#›</a:t>
            </a:fld>
            <a:endParaRPr lang="en-US"/>
          </a:p>
        </p:txBody>
      </p:sp>
    </p:spTree>
    <p:extLst>
      <p:ext uri="{BB962C8B-B14F-4D97-AF65-F5344CB8AC3E}">
        <p14:creationId xmlns:p14="http://schemas.microsoft.com/office/powerpoint/2010/main" val="8010425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40497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961899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3226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352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129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159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374118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0"/>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64142487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78528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7E4F-BBB2-1349-B6CA-096AD23AC7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C4735A-F1A7-AD46-BCA0-0D125105FD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114BFE-3C97-8348-A08A-7E7B6F9ABF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B4DBA1-F68F-D74A-88CA-FC27968A0F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203DC2-A30F-5941-B35C-29F5BAF45F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54F705-C2DA-064E-9E10-198BD54FC09E}"/>
              </a:ext>
            </a:extLst>
          </p:cNvPr>
          <p:cNvSpPr>
            <a:spLocks noGrp="1"/>
          </p:cNvSpPr>
          <p:nvPr>
            <p:ph type="dt" sz="half" idx="10"/>
          </p:nvPr>
        </p:nvSpPr>
        <p:spPr/>
        <p:txBody>
          <a:bodyPr/>
          <a:lstStyle/>
          <a:p>
            <a:fld id="{99420585-C576-CA41-BF9B-C4C18F666EA3}" type="datetimeFigureOut">
              <a:rPr lang="en-US" smtClean="0"/>
              <a:t>7/15/18</a:t>
            </a:fld>
            <a:endParaRPr lang="en-US"/>
          </a:p>
        </p:txBody>
      </p:sp>
      <p:sp>
        <p:nvSpPr>
          <p:cNvPr id="8" name="Footer Placeholder 7">
            <a:extLst>
              <a:ext uri="{FF2B5EF4-FFF2-40B4-BE49-F238E27FC236}">
                <a16:creationId xmlns:a16="http://schemas.microsoft.com/office/drawing/2014/main" id="{053AF1BF-7DF0-6B44-9060-3FF765B8F2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310FFE-9C19-C340-A017-6A243C6FFFE0}"/>
              </a:ext>
            </a:extLst>
          </p:cNvPr>
          <p:cNvSpPr>
            <a:spLocks noGrp="1"/>
          </p:cNvSpPr>
          <p:nvPr>
            <p:ph type="sldNum" sz="quarter" idx="12"/>
          </p:nvPr>
        </p:nvSpPr>
        <p:spPr/>
        <p:txBody>
          <a:bodyPr/>
          <a:lstStyle/>
          <a:p>
            <a:fld id="{DADCB34E-F438-604A-BBA9-9BAB857D5E51}" type="slidenum">
              <a:rPr lang="en-US" smtClean="0"/>
              <a:t>‹#›</a:t>
            </a:fld>
            <a:endParaRPr lang="en-US"/>
          </a:p>
        </p:txBody>
      </p:sp>
    </p:spTree>
    <p:extLst>
      <p:ext uri="{BB962C8B-B14F-4D97-AF65-F5344CB8AC3E}">
        <p14:creationId xmlns:p14="http://schemas.microsoft.com/office/powerpoint/2010/main" val="339118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DF15-5E11-1A44-ACBD-D893A2339D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1A0C4A-7A1A-6F46-88B7-C266DB0C76EC}"/>
              </a:ext>
            </a:extLst>
          </p:cNvPr>
          <p:cNvSpPr>
            <a:spLocks noGrp="1"/>
          </p:cNvSpPr>
          <p:nvPr>
            <p:ph type="dt" sz="half" idx="10"/>
          </p:nvPr>
        </p:nvSpPr>
        <p:spPr/>
        <p:txBody>
          <a:bodyPr/>
          <a:lstStyle/>
          <a:p>
            <a:fld id="{99420585-C576-CA41-BF9B-C4C18F666EA3}" type="datetimeFigureOut">
              <a:rPr lang="en-US" smtClean="0"/>
              <a:t>7/15/18</a:t>
            </a:fld>
            <a:endParaRPr lang="en-US"/>
          </a:p>
        </p:txBody>
      </p:sp>
      <p:sp>
        <p:nvSpPr>
          <p:cNvPr id="4" name="Footer Placeholder 3">
            <a:extLst>
              <a:ext uri="{FF2B5EF4-FFF2-40B4-BE49-F238E27FC236}">
                <a16:creationId xmlns:a16="http://schemas.microsoft.com/office/drawing/2014/main" id="{0464DFE7-C734-1148-AF3F-F8FD557D41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8DB05F-AC08-B84E-8CAA-FBC40C8BCE53}"/>
              </a:ext>
            </a:extLst>
          </p:cNvPr>
          <p:cNvSpPr>
            <a:spLocks noGrp="1"/>
          </p:cNvSpPr>
          <p:nvPr>
            <p:ph type="sldNum" sz="quarter" idx="12"/>
          </p:nvPr>
        </p:nvSpPr>
        <p:spPr/>
        <p:txBody>
          <a:bodyPr/>
          <a:lstStyle/>
          <a:p>
            <a:fld id="{DADCB34E-F438-604A-BBA9-9BAB857D5E51}" type="slidenum">
              <a:rPr lang="en-US" smtClean="0"/>
              <a:t>‹#›</a:t>
            </a:fld>
            <a:endParaRPr lang="en-US"/>
          </a:p>
        </p:txBody>
      </p:sp>
    </p:spTree>
    <p:extLst>
      <p:ext uri="{BB962C8B-B14F-4D97-AF65-F5344CB8AC3E}">
        <p14:creationId xmlns:p14="http://schemas.microsoft.com/office/powerpoint/2010/main" val="412222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6F1398-3DE2-884A-9CFA-A9327B63A6E9}"/>
              </a:ext>
            </a:extLst>
          </p:cNvPr>
          <p:cNvSpPr>
            <a:spLocks noGrp="1"/>
          </p:cNvSpPr>
          <p:nvPr>
            <p:ph type="dt" sz="half" idx="10"/>
          </p:nvPr>
        </p:nvSpPr>
        <p:spPr/>
        <p:txBody>
          <a:bodyPr/>
          <a:lstStyle/>
          <a:p>
            <a:fld id="{99420585-C576-CA41-BF9B-C4C18F666EA3}" type="datetimeFigureOut">
              <a:rPr lang="en-US" smtClean="0"/>
              <a:t>7/15/18</a:t>
            </a:fld>
            <a:endParaRPr lang="en-US"/>
          </a:p>
        </p:txBody>
      </p:sp>
      <p:sp>
        <p:nvSpPr>
          <p:cNvPr id="3" name="Footer Placeholder 2">
            <a:extLst>
              <a:ext uri="{FF2B5EF4-FFF2-40B4-BE49-F238E27FC236}">
                <a16:creationId xmlns:a16="http://schemas.microsoft.com/office/drawing/2014/main" id="{C804C0DE-16E5-8947-B344-8DC5C1547C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BCACE-B8C9-6F42-8927-CAB08CFDA142}"/>
              </a:ext>
            </a:extLst>
          </p:cNvPr>
          <p:cNvSpPr>
            <a:spLocks noGrp="1"/>
          </p:cNvSpPr>
          <p:nvPr>
            <p:ph type="sldNum" sz="quarter" idx="12"/>
          </p:nvPr>
        </p:nvSpPr>
        <p:spPr/>
        <p:txBody>
          <a:bodyPr/>
          <a:lstStyle/>
          <a:p>
            <a:fld id="{DADCB34E-F438-604A-BBA9-9BAB857D5E51}" type="slidenum">
              <a:rPr lang="en-US" smtClean="0"/>
              <a:t>‹#›</a:t>
            </a:fld>
            <a:endParaRPr lang="en-US"/>
          </a:p>
        </p:txBody>
      </p:sp>
    </p:spTree>
    <p:extLst>
      <p:ext uri="{BB962C8B-B14F-4D97-AF65-F5344CB8AC3E}">
        <p14:creationId xmlns:p14="http://schemas.microsoft.com/office/powerpoint/2010/main" val="132644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6306-8FD8-AD49-9374-1699486D5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CDDF5D-BF93-0947-B8DD-E42726AEE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62FC1-3F5D-AD42-A41E-DA977C8CB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ACE69D-5CC9-5642-B9CA-FA63A4C6F5CA}"/>
              </a:ext>
            </a:extLst>
          </p:cNvPr>
          <p:cNvSpPr>
            <a:spLocks noGrp="1"/>
          </p:cNvSpPr>
          <p:nvPr>
            <p:ph type="dt" sz="half" idx="10"/>
          </p:nvPr>
        </p:nvSpPr>
        <p:spPr/>
        <p:txBody>
          <a:bodyPr/>
          <a:lstStyle/>
          <a:p>
            <a:fld id="{99420585-C576-CA41-BF9B-C4C18F666EA3}" type="datetimeFigureOut">
              <a:rPr lang="en-US" smtClean="0"/>
              <a:t>7/15/18</a:t>
            </a:fld>
            <a:endParaRPr lang="en-US"/>
          </a:p>
        </p:txBody>
      </p:sp>
      <p:sp>
        <p:nvSpPr>
          <p:cNvPr id="6" name="Footer Placeholder 5">
            <a:extLst>
              <a:ext uri="{FF2B5EF4-FFF2-40B4-BE49-F238E27FC236}">
                <a16:creationId xmlns:a16="http://schemas.microsoft.com/office/drawing/2014/main" id="{12893734-3974-A94E-94C5-0832072EBC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B8682-EAF0-0143-BE0C-AB60827126AE}"/>
              </a:ext>
            </a:extLst>
          </p:cNvPr>
          <p:cNvSpPr>
            <a:spLocks noGrp="1"/>
          </p:cNvSpPr>
          <p:nvPr>
            <p:ph type="sldNum" sz="quarter" idx="12"/>
          </p:nvPr>
        </p:nvSpPr>
        <p:spPr/>
        <p:txBody>
          <a:bodyPr/>
          <a:lstStyle/>
          <a:p>
            <a:fld id="{DADCB34E-F438-604A-BBA9-9BAB857D5E51}" type="slidenum">
              <a:rPr lang="en-US" smtClean="0"/>
              <a:t>‹#›</a:t>
            </a:fld>
            <a:endParaRPr lang="en-US"/>
          </a:p>
        </p:txBody>
      </p:sp>
    </p:spTree>
    <p:extLst>
      <p:ext uri="{BB962C8B-B14F-4D97-AF65-F5344CB8AC3E}">
        <p14:creationId xmlns:p14="http://schemas.microsoft.com/office/powerpoint/2010/main" val="139210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FD52-A544-F14A-A8DA-5512E33B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4A9C2B-6523-4445-9D1F-9B12D83222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AA5983-A78D-5D49-B6D2-B0F959619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341EAE-98B2-814C-B7E3-C8ADD822D8F0}"/>
              </a:ext>
            </a:extLst>
          </p:cNvPr>
          <p:cNvSpPr>
            <a:spLocks noGrp="1"/>
          </p:cNvSpPr>
          <p:nvPr>
            <p:ph type="dt" sz="half" idx="10"/>
          </p:nvPr>
        </p:nvSpPr>
        <p:spPr/>
        <p:txBody>
          <a:bodyPr/>
          <a:lstStyle/>
          <a:p>
            <a:fld id="{99420585-C576-CA41-BF9B-C4C18F666EA3}" type="datetimeFigureOut">
              <a:rPr lang="en-US" smtClean="0"/>
              <a:t>7/15/18</a:t>
            </a:fld>
            <a:endParaRPr lang="en-US"/>
          </a:p>
        </p:txBody>
      </p:sp>
      <p:sp>
        <p:nvSpPr>
          <p:cNvPr id="6" name="Footer Placeholder 5">
            <a:extLst>
              <a:ext uri="{FF2B5EF4-FFF2-40B4-BE49-F238E27FC236}">
                <a16:creationId xmlns:a16="http://schemas.microsoft.com/office/drawing/2014/main" id="{F6FE4562-88FD-8341-80E9-4C4D3095F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C198F-0B1E-2F4C-81CE-7C3B246E7644}"/>
              </a:ext>
            </a:extLst>
          </p:cNvPr>
          <p:cNvSpPr>
            <a:spLocks noGrp="1"/>
          </p:cNvSpPr>
          <p:nvPr>
            <p:ph type="sldNum" sz="quarter" idx="12"/>
          </p:nvPr>
        </p:nvSpPr>
        <p:spPr/>
        <p:txBody>
          <a:bodyPr/>
          <a:lstStyle/>
          <a:p>
            <a:fld id="{DADCB34E-F438-604A-BBA9-9BAB857D5E51}" type="slidenum">
              <a:rPr lang="en-US" smtClean="0"/>
              <a:t>‹#›</a:t>
            </a:fld>
            <a:endParaRPr lang="en-US"/>
          </a:p>
        </p:txBody>
      </p:sp>
    </p:spTree>
    <p:extLst>
      <p:ext uri="{BB962C8B-B14F-4D97-AF65-F5344CB8AC3E}">
        <p14:creationId xmlns:p14="http://schemas.microsoft.com/office/powerpoint/2010/main" val="224651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theme" Target="../theme/theme3.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862E9-B2CB-2842-81C1-B7B41F283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7247C1-0590-8749-926E-E633AE2EB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0B6EA-DB65-4043-9D9F-0769C1493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20585-C576-CA41-BF9B-C4C18F666EA3}" type="datetimeFigureOut">
              <a:rPr lang="en-US" smtClean="0"/>
              <a:t>7/15/18</a:t>
            </a:fld>
            <a:endParaRPr lang="en-US"/>
          </a:p>
        </p:txBody>
      </p:sp>
      <p:sp>
        <p:nvSpPr>
          <p:cNvPr id="5" name="Footer Placeholder 4">
            <a:extLst>
              <a:ext uri="{FF2B5EF4-FFF2-40B4-BE49-F238E27FC236}">
                <a16:creationId xmlns:a16="http://schemas.microsoft.com/office/drawing/2014/main" id="{6BEC356C-20B2-EB49-9E15-947F58FF2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425402-01C8-9049-9A6E-C376004ED8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CB34E-F438-604A-BBA9-9BAB857D5E51}" type="slidenum">
              <a:rPr lang="en-US" smtClean="0"/>
              <a:t>‹#›</a:t>
            </a:fld>
            <a:endParaRPr lang="en-US"/>
          </a:p>
        </p:txBody>
      </p:sp>
    </p:spTree>
    <p:extLst>
      <p:ext uri="{BB962C8B-B14F-4D97-AF65-F5344CB8AC3E}">
        <p14:creationId xmlns:p14="http://schemas.microsoft.com/office/powerpoint/2010/main" val="1094504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1382097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97" r:id="rId11"/>
    <p:sldLayoutId id="2147483698" r:id="rId1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749322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696" r:id="rId25"/>
  </p:sldLayoutIdLst>
  <p:transition>
    <p:fade/>
  </p:transition>
  <p:hf sldNum="0" hdr="0" ftr="0" dt="0"/>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4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png"/><Relationship Id="rId9"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42.svg"/></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1.svg"/><Relationship Id="rId3" Type="http://schemas.openxmlformats.org/officeDocument/2006/relationships/image" Target="../media/image43.png"/><Relationship Id="rId7" Type="http://schemas.microsoft.com/office/2007/relationships/hdphoto" Target="../media/hdphoto1.wdp"/><Relationship Id="rId12"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46.png"/><Relationship Id="rId11" Type="http://schemas.microsoft.com/office/2007/relationships/hdphoto" Target="../media/hdphoto2.wdp"/><Relationship Id="rId5" Type="http://schemas.openxmlformats.org/officeDocument/2006/relationships/image" Target="../media/image45.pn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4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9.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9.tif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Overview and Tools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32679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310177" y="1733467"/>
            <a:ext cx="3374098" cy="4774280"/>
            <a:chOff x="1719261" y="1582078"/>
            <a:chExt cx="2869373" cy="3945389"/>
          </a:xfrm>
        </p:grpSpPr>
        <p:sp>
          <p:nvSpPr>
            <p:cNvPr id="88" name="Rectangle 87"/>
            <p:cNvSpPr/>
            <p:nvPr/>
          </p:nvSpPr>
          <p:spPr bwMode="auto">
            <a:xfrm>
              <a:off x="1719261" y="1582078"/>
              <a:ext cx="2869373" cy="394538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79213" tIns="143370" rIns="179213" bIns="143370" numCol="1" rtlCol="0" anchor="t" anchorCtr="0" compatLnSpc="1">
              <a:prstTxWarp prst="textNoShape">
                <a:avLst/>
              </a:prstTxWarp>
            </a:bodyPr>
            <a:lstStyle/>
            <a:p>
              <a:pPr algn="ctr" defTabSz="894287">
                <a:lnSpc>
                  <a:spcPct val="90000"/>
                </a:lnSpc>
              </a:pPr>
              <a:r>
                <a:rPr lang="en-US" sz="3600" kern="0" dirty="0">
                  <a:gradFill>
                    <a:gsLst>
                      <a:gs pos="14679">
                        <a:srgbClr val="FFFFFF"/>
                      </a:gs>
                      <a:gs pos="38000">
                        <a:srgbClr val="FFFFFF"/>
                      </a:gs>
                    </a:gsLst>
                    <a:lin ang="5400000" scaled="1"/>
                  </a:gradFill>
                  <a:latin typeface="Segoe UI Light"/>
                </a:rPr>
                <a:t> </a:t>
              </a:r>
            </a:p>
          </p:txBody>
        </p:sp>
        <p:sp>
          <p:nvSpPr>
            <p:cNvPr id="89" name="TextBox 88"/>
            <p:cNvSpPr txBox="1"/>
            <p:nvPr/>
          </p:nvSpPr>
          <p:spPr>
            <a:xfrm>
              <a:off x="1719261" y="1582078"/>
              <a:ext cx="2869373" cy="627676"/>
            </a:xfrm>
            <a:prstGeom prst="rect">
              <a:avLst/>
            </a:prstGeom>
          </p:spPr>
          <p:style>
            <a:lnRef idx="1">
              <a:schemeClr val="accent1"/>
            </a:lnRef>
            <a:fillRef idx="3">
              <a:schemeClr val="accent1"/>
            </a:fillRef>
            <a:effectRef idx="2">
              <a:schemeClr val="accent1"/>
            </a:effectRef>
            <a:fontRef idx="minor">
              <a:schemeClr val="lt1"/>
            </a:fontRef>
          </p:style>
          <p:txBody>
            <a:bodyPr wrap="square" lIns="179213" tIns="143370" rIns="179213" bIns="143370" rtlCol="0" anchor="ctr">
              <a:noAutofit/>
            </a:bodyPr>
            <a:lstStyle/>
            <a:p>
              <a:pPr algn="ctr" defTabSz="895882">
                <a:lnSpc>
                  <a:spcPct val="90000"/>
                </a:lnSpc>
              </a:pPr>
              <a:r>
                <a:rPr lang="en-US" sz="2800" b="1" kern="0" dirty="0">
                  <a:gradFill>
                    <a:gsLst>
                      <a:gs pos="1250">
                        <a:srgbClr val="FFFFFF"/>
                      </a:gs>
                      <a:gs pos="100000">
                        <a:srgbClr val="FFFFFF"/>
                      </a:gs>
                    </a:gsLst>
                    <a:lin ang="5400000" scaled="0"/>
                  </a:gradFill>
                  <a:latin typeface="Calibri" panose="020F0502020204030204"/>
                  <a:cs typeface="Segoe UI Semibold" panose="020B0702040204020203" pitchFamily="34" charset="0"/>
                </a:rPr>
                <a:t>.NET FRAMEWORK</a:t>
              </a:r>
            </a:p>
          </p:txBody>
        </p:sp>
      </p:grpSp>
      <p:grpSp>
        <p:nvGrpSpPr>
          <p:cNvPr id="49" name="Group 48"/>
          <p:cNvGrpSpPr/>
          <p:nvPr/>
        </p:nvGrpSpPr>
        <p:grpSpPr>
          <a:xfrm>
            <a:off x="4965461" y="1733467"/>
            <a:ext cx="3374098" cy="4774280"/>
            <a:chOff x="4604403" y="1582077"/>
            <a:chExt cx="3013825" cy="3945389"/>
          </a:xfrm>
        </p:grpSpPr>
        <p:sp>
          <p:nvSpPr>
            <p:cNvPr id="86" name="Rectangle 85"/>
            <p:cNvSpPr/>
            <p:nvPr/>
          </p:nvSpPr>
          <p:spPr bwMode="auto">
            <a:xfrm>
              <a:off x="4604403" y="1582077"/>
              <a:ext cx="3013825" cy="3945389"/>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79213" tIns="143370" rIns="179213" bIns="143370" numCol="1" rtlCol="0" anchor="t" anchorCtr="0" compatLnSpc="1">
              <a:prstTxWarp prst="textNoShape">
                <a:avLst/>
              </a:prstTxWarp>
            </a:bodyPr>
            <a:lstStyle/>
            <a:p>
              <a:pPr algn="ctr" defTabSz="894287">
                <a:lnSpc>
                  <a:spcPct val="90000"/>
                </a:lnSpc>
              </a:pPr>
              <a:r>
                <a:rPr lang="en-US" sz="3600" kern="0" dirty="0">
                  <a:gradFill>
                    <a:gsLst>
                      <a:gs pos="14679">
                        <a:srgbClr val="FFFFFF"/>
                      </a:gs>
                      <a:gs pos="38000">
                        <a:srgbClr val="FFFFFF"/>
                      </a:gs>
                    </a:gsLst>
                    <a:lin ang="5400000" scaled="1"/>
                  </a:gradFill>
                  <a:latin typeface="Segoe UI Light"/>
                </a:rPr>
                <a:t> </a:t>
              </a:r>
            </a:p>
          </p:txBody>
        </p:sp>
        <p:sp>
          <p:nvSpPr>
            <p:cNvPr id="87" name="TextBox 86"/>
            <p:cNvSpPr txBox="1"/>
            <p:nvPr/>
          </p:nvSpPr>
          <p:spPr>
            <a:xfrm>
              <a:off x="4604403" y="1582077"/>
              <a:ext cx="3013825" cy="627676"/>
            </a:xfrm>
            <a:prstGeom prst="rect">
              <a:avLst/>
            </a:prstGeom>
          </p:spPr>
          <p:style>
            <a:lnRef idx="1">
              <a:schemeClr val="accent2"/>
            </a:lnRef>
            <a:fillRef idx="3">
              <a:schemeClr val="accent2"/>
            </a:fillRef>
            <a:effectRef idx="2">
              <a:schemeClr val="accent2"/>
            </a:effectRef>
            <a:fontRef idx="minor">
              <a:schemeClr val="lt1"/>
            </a:fontRef>
          </p:style>
          <p:txBody>
            <a:bodyPr wrap="square" lIns="179213" tIns="143370" rIns="179213" bIns="143370"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1218512"/>
              <a:r>
                <a:rPr lang="en-US" sz="2800" b="1" dirty="0">
                  <a:latin typeface="Calibri" panose="020F0502020204030204"/>
                </a:rPr>
                <a:t>.NET CORE</a:t>
              </a:r>
            </a:p>
          </p:txBody>
        </p:sp>
      </p:grpSp>
      <p:grpSp>
        <p:nvGrpSpPr>
          <p:cNvPr id="52" name="Group 51"/>
          <p:cNvGrpSpPr/>
          <p:nvPr/>
        </p:nvGrpSpPr>
        <p:grpSpPr>
          <a:xfrm>
            <a:off x="8620746" y="1733468"/>
            <a:ext cx="3374098" cy="4774280"/>
            <a:chOff x="7489548" y="1582078"/>
            <a:chExt cx="2917390" cy="3945389"/>
          </a:xfrm>
          <a:solidFill>
            <a:schemeClr val="accent6"/>
          </a:solidFill>
        </p:grpSpPr>
        <p:sp>
          <p:nvSpPr>
            <p:cNvPr id="84" name="Rectangle 83"/>
            <p:cNvSpPr/>
            <p:nvPr/>
          </p:nvSpPr>
          <p:spPr bwMode="auto">
            <a:xfrm>
              <a:off x="7489548" y="1582078"/>
              <a:ext cx="2917390" cy="3945389"/>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79213" tIns="143370" rIns="179213" bIns="143370" numCol="1" rtlCol="0" anchor="t" anchorCtr="0" compatLnSpc="1">
              <a:prstTxWarp prst="textNoShape">
                <a:avLst/>
              </a:prstTxWarp>
            </a:bodyPr>
            <a:lstStyle/>
            <a:p>
              <a:pPr algn="ctr" defTabSz="894287">
                <a:lnSpc>
                  <a:spcPct val="90000"/>
                </a:lnSpc>
              </a:pPr>
              <a:r>
                <a:rPr lang="en-US" sz="3600" kern="0" dirty="0">
                  <a:gradFill>
                    <a:gsLst>
                      <a:gs pos="14679">
                        <a:srgbClr val="FFFFFF"/>
                      </a:gs>
                      <a:gs pos="38000">
                        <a:srgbClr val="FFFFFF"/>
                      </a:gs>
                    </a:gsLst>
                    <a:lin ang="5400000" scaled="1"/>
                  </a:gradFill>
                  <a:latin typeface="Segoe UI Light"/>
                </a:rPr>
                <a:t> </a:t>
              </a:r>
            </a:p>
          </p:txBody>
        </p:sp>
        <p:sp>
          <p:nvSpPr>
            <p:cNvPr id="85" name="TextBox 84"/>
            <p:cNvSpPr txBox="1"/>
            <p:nvPr/>
          </p:nvSpPr>
          <p:spPr>
            <a:xfrm>
              <a:off x="7489548" y="1582078"/>
              <a:ext cx="2917390" cy="627676"/>
            </a:xfrm>
            <a:prstGeom prst="rect">
              <a:avLst/>
            </a:prstGeom>
          </p:spPr>
          <p:style>
            <a:lnRef idx="1">
              <a:schemeClr val="accent6"/>
            </a:lnRef>
            <a:fillRef idx="3">
              <a:schemeClr val="accent6"/>
            </a:fillRef>
            <a:effectRef idx="2">
              <a:schemeClr val="accent6"/>
            </a:effectRef>
            <a:fontRef idx="minor">
              <a:schemeClr val="lt1"/>
            </a:fontRef>
          </p:style>
          <p:txBody>
            <a:bodyPr wrap="square" lIns="179213" tIns="143370" rIns="179213" bIns="143370"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1218512"/>
              <a:r>
                <a:rPr lang="en-US" sz="2800" b="1" dirty="0">
                  <a:latin typeface="Calibri" panose="020F0502020204030204"/>
                </a:rPr>
                <a:t>XAMARIN</a:t>
              </a:r>
            </a:p>
          </p:txBody>
        </p:sp>
      </p:grpSp>
      <p:sp>
        <p:nvSpPr>
          <p:cNvPr id="56" name="TextBox 55"/>
          <p:cNvSpPr txBox="1"/>
          <p:nvPr/>
        </p:nvSpPr>
        <p:spPr>
          <a:xfrm>
            <a:off x="1310176" y="2735465"/>
            <a:ext cx="10684667" cy="1764914"/>
          </a:xfrm>
          <a:prstGeom prst="rect">
            <a:avLst/>
          </a:prstGeom>
          <a:solidFill>
            <a:srgbClr val="000000">
              <a:alpha val="20000"/>
            </a:srgbClr>
          </a:solidFill>
        </p:spPr>
        <p:txBody>
          <a:bodyPr wrap="square" lIns="179213" tIns="143370" rIns="179213" bIns="143370" rtlCol="0" anchor="ctr">
            <a:noAutofit/>
          </a:bodyPr>
          <a:lstStyle/>
          <a:p>
            <a:pPr algn="ctr" defTabSz="895882">
              <a:lnSpc>
                <a:spcPct val="90000"/>
              </a:lnSpc>
            </a:pPr>
            <a:endParaRPr lang="en-US" sz="2000"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0" name="TextBox 59"/>
          <p:cNvSpPr txBox="1"/>
          <p:nvPr/>
        </p:nvSpPr>
        <p:spPr>
          <a:xfrm>
            <a:off x="349857" y="2735464"/>
            <a:ext cx="830547" cy="1764914"/>
          </a:xfrm>
          <a:prstGeom prst="rect">
            <a:avLst/>
          </a:prstGeom>
          <a:solidFill>
            <a:srgbClr val="CFCFCF"/>
          </a:solidFill>
        </p:spPr>
        <p:txBody>
          <a:bodyPr vert="vert270" wrap="square" lIns="179213" tIns="143370" rIns="179213" bIns="143370" rtlCol="0" anchor="ctr" anchorCtr="0">
            <a:noAutofit/>
          </a:bodyPr>
          <a:lstStyle>
            <a:defPPr>
              <a:defRPr lang="en-US"/>
            </a:defPPr>
            <a:lvl1pPr algn="ctr" defTabSz="914224">
              <a:lnSpc>
                <a:spcPct val="90000"/>
              </a:lnSpc>
              <a:defRPr sz="1600" kern="0">
                <a:gradFill>
                  <a:gsLst>
                    <a:gs pos="2804">
                      <a:srgbClr val="505050"/>
                    </a:gs>
                    <a:gs pos="26000">
                      <a:srgbClr val="505050"/>
                    </a:gs>
                  </a:gsLst>
                  <a:lin ang="5400000" scaled="1"/>
                </a:gradFill>
                <a:cs typeface="Segoe UI Semilight" panose="020B0402040204020203" pitchFamily="34" charset="0"/>
              </a:defRPr>
            </a:lvl1pPr>
          </a:lstStyle>
          <a:p>
            <a:pPr defTabSz="1218512"/>
            <a:r>
              <a:rPr lang="en-US" sz="2000" b="1" dirty="0">
                <a:latin typeface="Calibri" panose="020F0502020204030204"/>
              </a:rPr>
              <a:t>APP</a:t>
            </a:r>
          </a:p>
          <a:p>
            <a:pPr defTabSz="1218512"/>
            <a:r>
              <a:rPr lang="en-US" sz="2000" b="1" dirty="0">
                <a:latin typeface="Calibri" panose="020F0502020204030204"/>
              </a:rPr>
              <a:t>MODELS</a:t>
            </a:r>
          </a:p>
        </p:txBody>
      </p:sp>
      <p:sp>
        <p:nvSpPr>
          <p:cNvPr id="62" name="TextBox 61"/>
          <p:cNvSpPr txBox="1"/>
          <p:nvPr/>
        </p:nvSpPr>
        <p:spPr>
          <a:xfrm>
            <a:off x="349857" y="4744939"/>
            <a:ext cx="830547" cy="1764914"/>
          </a:xfrm>
          <a:prstGeom prst="rect">
            <a:avLst/>
          </a:prstGeom>
          <a:solidFill>
            <a:srgbClr val="CFCFCF"/>
          </a:solidFill>
        </p:spPr>
        <p:txBody>
          <a:bodyPr vert="vert270" wrap="square" lIns="179213" tIns="143370" rIns="179213" bIns="143370" rtlCol="0" anchor="ctr" anchorCtr="0">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18512"/>
            <a:r>
              <a:rPr lang="en-US" sz="2000" dirty="0">
                <a:latin typeface="Calibri" panose="020F0502020204030204"/>
              </a:rPr>
              <a:t>BASE</a:t>
            </a:r>
          </a:p>
          <a:p>
            <a:pPr defTabSz="1218512"/>
            <a:r>
              <a:rPr lang="en-US" sz="2000" dirty="0">
                <a:latin typeface="Calibri" panose="020F0502020204030204"/>
              </a:rPr>
              <a:t>LIBRARIES</a:t>
            </a:r>
          </a:p>
        </p:txBody>
      </p:sp>
      <p:grpSp>
        <p:nvGrpSpPr>
          <p:cNvPr id="5" name="Group 4"/>
          <p:cNvGrpSpPr/>
          <p:nvPr/>
        </p:nvGrpSpPr>
        <p:grpSpPr>
          <a:xfrm>
            <a:off x="1413995" y="2891192"/>
            <a:ext cx="3166462" cy="1401550"/>
            <a:chOff x="1188720" y="2356171"/>
            <a:chExt cx="2788920" cy="1234440"/>
          </a:xfrm>
        </p:grpSpPr>
        <p:sp>
          <p:nvSpPr>
            <p:cNvPr id="37" name="TextBox 36"/>
            <p:cNvSpPr txBox="1"/>
            <p:nvPr/>
          </p:nvSpPr>
          <p:spPr>
            <a:xfrm>
              <a:off x="1897380" y="2996251"/>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ASP.NET</a:t>
              </a:r>
            </a:p>
          </p:txBody>
        </p:sp>
        <p:grpSp>
          <p:nvGrpSpPr>
            <p:cNvPr id="4" name="Group 3"/>
            <p:cNvGrpSpPr/>
            <p:nvPr/>
          </p:nvGrpSpPr>
          <p:grpSpPr>
            <a:xfrm>
              <a:off x="1188720" y="2356171"/>
              <a:ext cx="2788920" cy="594360"/>
              <a:chOff x="1645920" y="2384389"/>
              <a:chExt cx="2417064" cy="594360"/>
            </a:xfrm>
          </p:grpSpPr>
          <p:sp>
            <p:nvSpPr>
              <p:cNvPr id="38" name="TextBox 37"/>
              <p:cNvSpPr txBox="1"/>
              <p:nvPr/>
            </p:nvSpPr>
            <p:spPr>
              <a:xfrm>
                <a:off x="2874264" y="2384389"/>
                <a:ext cx="118872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Windows Forms</a:t>
                </a:r>
              </a:p>
            </p:txBody>
          </p:sp>
          <p:sp>
            <p:nvSpPr>
              <p:cNvPr id="39" name="TextBox 38"/>
              <p:cNvSpPr txBox="1"/>
              <p:nvPr/>
            </p:nvSpPr>
            <p:spPr>
              <a:xfrm>
                <a:off x="1645920" y="2384389"/>
                <a:ext cx="118872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WPF</a:t>
                </a:r>
              </a:p>
            </p:txBody>
          </p:sp>
        </p:grpSp>
      </p:grpSp>
      <p:grpSp>
        <p:nvGrpSpPr>
          <p:cNvPr id="8" name="Group 7"/>
          <p:cNvGrpSpPr/>
          <p:nvPr/>
        </p:nvGrpSpPr>
        <p:grpSpPr>
          <a:xfrm>
            <a:off x="5069279" y="2891192"/>
            <a:ext cx="3166462" cy="1401550"/>
            <a:chOff x="4206240" y="2102819"/>
            <a:chExt cx="2788920" cy="1234440"/>
          </a:xfrm>
        </p:grpSpPr>
        <p:sp>
          <p:nvSpPr>
            <p:cNvPr id="40" name="TextBox 39"/>
            <p:cNvSpPr txBox="1"/>
            <p:nvPr/>
          </p:nvSpPr>
          <p:spPr>
            <a:xfrm>
              <a:off x="4206240" y="2102819"/>
              <a:ext cx="173736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UWP</a:t>
              </a:r>
            </a:p>
          </p:txBody>
        </p:sp>
        <p:sp>
          <p:nvSpPr>
            <p:cNvPr id="41" name="TextBox 40"/>
            <p:cNvSpPr txBox="1"/>
            <p:nvPr/>
          </p:nvSpPr>
          <p:spPr>
            <a:xfrm>
              <a:off x="5257800" y="2742899"/>
              <a:ext cx="173736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ASP.NET Core</a:t>
              </a:r>
            </a:p>
          </p:txBody>
        </p:sp>
      </p:grpSp>
      <p:grpSp>
        <p:nvGrpSpPr>
          <p:cNvPr id="9" name="Group 8"/>
          <p:cNvGrpSpPr/>
          <p:nvPr/>
        </p:nvGrpSpPr>
        <p:grpSpPr>
          <a:xfrm>
            <a:off x="8724564" y="2891192"/>
            <a:ext cx="3166462" cy="1401550"/>
            <a:chOff x="7223760" y="2102819"/>
            <a:chExt cx="2788920" cy="1234440"/>
          </a:xfrm>
        </p:grpSpPr>
        <p:sp>
          <p:nvSpPr>
            <p:cNvPr id="44" name="TextBox 43"/>
            <p:cNvSpPr txBox="1"/>
            <p:nvPr/>
          </p:nvSpPr>
          <p:spPr>
            <a:xfrm>
              <a:off x="7223760" y="2102819"/>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iOS</a:t>
              </a:r>
            </a:p>
          </p:txBody>
        </p:sp>
        <p:sp>
          <p:nvSpPr>
            <p:cNvPr id="45" name="TextBox 44"/>
            <p:cNvSpPr txBox="1"/>
            <p:nvPr/>
          </p:nvSpPr>
          <p:spPr>
            <a:xfrm>
              <a:off x="8641080" y="2422859"/>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Android</a:t>
              </a:r>
            </a:p>
          </p:txBody>
        </p:sp>
        <p:sp>
          <p:nvSpPr>
            <p:cNvPr id="32" name="TextBox 31"/>
            <p:cNvSpPr txBox="1"/>
            <p:nvPr/>
          </p:nvSpPr>
          <p:spPr>
            <a:xfrm>
              <a:off x="7223760" y="2742899"/>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OS X</a:t>
              </a:r>
            </a:p>
          </p:txBody>
        </p:sp>
      </p:grpSp>
      <p:sp>
        <p:nvSpPr>
          <p:cNvPr id="3" name="Title 2"/>
          <p:cNvSpPr>
            <a:spLocks noGrp="1"/>
          </p:cNvSpPr>
          <p:nvPr>
            <p:ph type="title"/>
          </p:nvPr>
        </p:nvSpPr>
        <p:spPr/>
        <p:txBody>
          <a:bodyPr/>
          <a:lstStyle/>
          <a:p>
            <a:r>
              <a:rPr lang="en-US" dirty="0"/>
              <a:t>.NET tomorrow</a:t>
            </a:r>
          </a:p>
        </p:txBody>
      </p:sp>
      <p:sp>
        <p:nvSpPr>
          <p:cNvPr id="33" name="TextBox 32">
            <a:extLst>
              <a:ext uri="{FF2B5EF4-FFF2-40B4-BE49-F238E27FC236}">
                <a16:creationId xmlns:a16="http://schemas.microsoft.com/office/drawing/2014/main" id="{99280F51-98C9-47DA-B7C5-E5962093ABDA}"/>
              </a:ext>
            </a:extLst>
          </p:cNvPr>
          <p:cNvSpPr txBox="1"/>
          <p:nvPr/>
        </p:nvSpPr>
        <p:spPr>
          <a:xfrm>
            <a:off x="1310176" y="4744940"/>
            <a:ext cx="10684667" cy="1762808"/>
          </a:xfrm>
          <a:prstGeom prst="rect">
            <a:avLst/>
          </a:prstGeom>
          <a:solidFill>
            <a:srgbClr val="CFCFCF"/>
          </a:solidFill>
          <a:ln>
            <a:solidFill>
              <a:srgbClr val="CFCFCF"/>
            </a:solidFill>
          </a:ln>
        </p:spPr>
        <p:style>
          <a:lnRef idx="1">
            <a:schemeClr val="accent4"/>
          </a:lnRef>
          <a:fillRef idx="3">
            <a:schemeClr val="accent4"/>
          </a:fillRef>
          <a:effectRef idx="2">
            <a:schemeClr val="accent4"/>
          </a:effectRef>
          <a:fontRef idx="minor">
            <a:schemeClr val="lt1"/>
          </a:fontRef>
        </p:style>
        <p:txBody>
          <a:bodyPr wrap="square" lIns="179213" tIns="143370" rIns="179213" bIns="143370"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1218512"/>
            <a:r>
              <a:rPr lang="en-US" sz="4400" b="1" dirty="0">
                <a:solidFill>
                  <a:srgbClr val="505050"/>
                </a:solidFill>
                <a:latin typeface="Calibri" panose="020F0502020204030204"/>
              </a:rPr>
              <a:t>.NET Standard</a:t>
            </a:r>
          </a:p>
        </p:txBody>
      </p:sp>
      <p:sp>
        <p:nvSpPr>
          <p:cNvPr id="28" name="Rectangle 27">
            <a:extLst>
              <a:ext uri="{FF2B5EF4-FFF2-40B4-BE49-F238E27FC236}">
                <a16:creationId xmlns:a16="http://schemas.microsoft.com/office/drawing/2014/main" id="{03C92DD9-8304-4BA4-8F48-B8F4CB7EADAC}"/>
              </a:ext>
            </a:extLst>
          </p:cNvPr>
          <p:cNvSpPr/>
          <p:nvPr/>
        </p:nvSpPr>
        <p:spPr bwMode="auto">
          <a:xfrm>
            <a:off x="212660" y="1641642"/>
            <a:ext cx="11884090" cy="5058611"/>
          </a:xfrm>
          <a:prstGeom prst="rect">
            <a:avLst/>
          </a:prstGeom>
          <a:solidFill>
            <a:schemeClr val="bg1">
              <a:alpha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9" rIns="0" bIns="46619" numCol="1" rtlCol="0" anchor="ctr" anchorCtr="0" compatLnSpc="1">
            <a:prstTxWarp prst="textNoShape">
              <a:avLst/>
            </a:prstTxWarp>
          </a:bodyPr>
          <a:lstStyle/>
          <a:p>
            <a:pPr algn="ctr" defTabSz="932126" fontAlgn="base">
              <a:spcBef>
                <a:spcPct val="0"/>
              </a:spcBef>
              <a:spcAft>
                <a:spcPct val="0"/>
              </a:spcAft>
            </a:pPr>
            <a:endParaRPr lang="en-US" sz="1999" dirty="0">
              <a:gradFill>
                <a:gsLst>
                  <a:gs pos="5439">
                    <a:srgbClr val="F8F8F8"/>
                  </a:gs>
                  <a:gs pos="10000">
                    <a:srgbClr val="F8F8F8"/>
                  </a:gs>
                </a:gsLst>
                <a:lin ang="5400000" scaled="0"/>
              </a:gradFill>
              <a:latin typeface="Calibri" panose="020F0502020204030204"/>
            </a:endParaRPr>
          </a:p>
        </p:txBody>
      </p:sp>
      <p:sp>
        <p:nvSpPr>
          <p:cNvPr id="29" name="Rectangle 28">
            <a:extLst>
              <a:ext uri="{FF2B5EF4-FFF2-40B4-BE49-F238E27FC236}">
                <a16:creationId xmlns:a16="http://schemas.microsoft.com/office/drawing/2014/main" id="{D7A7EF26-0AD6-4ACA-9E71-645BC1A06E4E}"/>
              </a:ext>
            </a:extLst>
          </p:cNvPr>
          <p:cNvSpPr/>
          <p:nvPr/>
        </p:nvSpPr>
        <p:spPr>
          <a:xfrm>
            <a:off x="724073" y="2194955"/>
            <a:ext cx="10878710" cy="4003909"/>
          </a:xfrm>
          <a:prstGeom prst="rect">
            <a:avLst/>
          </a:prstGeom>
          <a:solidFill>
            <a:schemeClr val="bg1"/>
          </a:solidFill>
          <a:ln>
            <a:noFill/>
          </a:ln>
          <a:effectLst>
            <a:outerShdw blurRad="4318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9B53880-F1C3-4994-8A39-12B320648933}"/>
              </a:ext>
            </a:extLst>
          </p:cNvPr>
          <p:cNvSpPr/>
          <p:nvPr/>
        </p:nvSpPr>
        <p:spPr bwMode="auto">
          <a:xfrm>
            <a:off x="3023181" y="2192439"/>
            <a:ext cx="8579602" cy="4006425"/>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065" tIns="143188" rIns="178984" bIns="143188" numCol="1" spcCol="0" rtlCol="0" fromWordArt="0" anchor="ctr" anchorCtr="0" forceAA="0" compatLnSpc="1">
            <a:prstTxWarp prst="textNoShape">
              <a:avLst/>
            </a:prstTxWarp>
            <a:noAutofit/>
          </a:bodyPr>
          <a:lstStyle/>
          <a:p>
            <a:pPr defTabSz="912584" fontAlgn="base">
              <a:lnSpc>
                <a:spcPct val="90000"/>
              </a:lnSpc>
              <a:spcBef>
                <a:spcPts val="588"/>
              </a:spcBef>
              <a:spcAft>
                <a:spcPct val="0"/>
              </a:spcAft>
              <a:defRPr/>
            </a:pPr>
            <a:r>
              <a:rPr lang="en-US" sz="3200" b="1" kern="0" dirty="0">
                <a:solidFill>
                  <a:sysClr val="windowText" lastClr="000000"/>
                </a:solidFill>
                <a:ea typeface="Segoe UI" pitchFamily="34" charset="0"/>
                <a:cs typeface="Segoe UI Semibold" panose="020B0702040204020203" pitchFamily="34" charset="0"/>
              </a:rPr>
              <a:t>Reuse skills</a:t>
            </a:r>
          </a:p>
          <a:p>
            <a:pPr marL="457200" indent="-457200" defTabSz="912584" fontAlgn="base">
              <a:lnSpc>
                <a:spcPct val="90000"/>
              </a:lnSpc>
              <a:spcBef>
                <a:spcPts val="588"/>
              </a:spcBef>
              <a:spcAft>
                <a:spcPct val="0"/>
              </a:spcAft>
              <a:buFont typeface="Arial" panose="020B0604020202020204" pitchFamily="34" charset="0"/>
              <a:buChar char="•"/>
              <a:defRPr/>
            </a:pPr>
            <a:r>
              <a:rPr lang="en-US" sz="3200" kern="0" dirty="0">
                <a:solidFill>
                  <a:sysClr val="windowText" lastClr="000000"/>
                </a:solidFill>
                <a:ea typeface="Segoe UI" pitchFamily="34" charset="0"/>
                <a:cs typeface="Segoe UI Semibold" panose="020B0702040204020203" pitchFamily="34" charset="0"/>
              </a:rPr>
              <a:t>Master one BCL, not a Venn diagram</a:t>
            </a:r>
          </a:p>
          <a:p>
            <a:pPr defTabSz="912584" fontAlgn="base">
              <a:lnSpc>
                <a:spcPct val="90000"/>
              </a:lnSpc>
              <a:spcBef>
                <a:spcPts val="588"/>
              </a:spcBef>
              <a:spcAft>
                <a:spcPct val="0"/>
              </a:spcAft>
              <a:defRPr/>
            </a:pPr>
            <a:r>
              <a:rPr lang="en-US" sz="3200" b="1" kern="0" dirty="0">
                <a:solidFill>
                  <a:sysClr val="windowText" lastClr="000000"/>
                </a:solidFill>
                <a:ea typeface="Segoe UI" pitchFamily="34" charset="0"/>
                <a:cs typeface="Segoe UI Semibold" panose="020B0702040204020203" pitchFamily="34" charset="0"/>
              </a:rPr>
              <a:t>Reuse code</a:t>
            </a:r>
          </a:p>
          <a:p>
            <a:pPr marL="457200" indent="-457200" defTabSz="912584" fontAlgn="base">
              <a:lnSpc>
                <a:spcPct val="90000"/>
              </a:lnSpc>
              <a:spcBef>
                <a:spcPts val="588"/>
              </a:spcBef>
              <a:spcAft>
                <a:spcPct val="0"/>
              </a:spcAft>
              <a:buFont typeface="Arial" panose="020B0604020202020204" pitchFamily="34" charset="0"/>
              <a:buChar char="•"/>
              <a:defRPr/>
            </a:pPr>
            <a:r>
              <a:rPr lang="en-US" sz="3200" kern="0" dirty="0">
                <a:solidFill>
                  <a:sysClr val="windowText" lastClr="000000"/>
                </a:solidFill>
                <a:ea typeface="Segoe UI" pitchFamily="34" charset="0"/>
                <a:cs typeface="Segoe UI Semibold" panose="020B0702040204020203" pitchFamily="34" charset="0"/>
              </a:rPr>
              <a:t>Common denominator is much bigger</a:t>
            </a:r>
          </a:p>
          <a:p>
            <a:pPr defTabSz="912584" fontAlgn="base">
              <a:lnSpc>
                <a:spcPct val="90000"/>
              </a:lnSpc>
              <a:spcBef>
                <a:spcPts val="588"/>
              </a:spcBef>
              <a:spcAft>
                <a:spcPct val="0"/>
              </a:spcAft>
              <a:defRPr/>
            </a:pPr>
            <a:r>
              <a:rPr lang="en-US" sz="3200" b="1" kern="0" dirty="0">
                <a:solidFill>
                  <a:sysClr val="windowText" lastClr="000000"/>
                </a:solidFill>
                <a:ea typeface="Segoe UI" pitchFamily="34" charset="0"/>
                <a:cs typeface="Segoe UI Semibold" panose="020B0702040204020203" pitchFamily="34" charset="0"/>
              </a:rPr>
              <a:t>Faster innovation</a:t>
            </a:r>
          </a:p>
          <a:p>
            <a:pPr marL="457200" indent="-457200" defTabSz="912584" fontAlgn="base">
              <a:lnSpc>
                <a:spcPct val="90000"/>
              </a:lnSpc>
              <a:spcBef>
                <a:spcPts val="588"/>
              </a:spcBef>
              <a:spcAft>
                <a:spcPct val="0"/>
              </a:spcAft>
              <a:buFont typeface="Arial" panose="020B0604020202020204" pitchFamily="34" charset="0"/>
              <a:buChar char="•"/>
              <a:defRPr/>
            </a:pPr>
            <a:r>
              <a:rPr lang="en-US" sz="3200" kern="0" dirty="0">
                <a:solidFill>
                  <a:sysClr val="windowText" lastClr="000000"/>
                </a:solidFill>
                <a:ea typeface="Segoe UI" pitchFamily="34" charset="0"/>
                <a:cs typeface="Segoe UI Semibold" panose="020B0702040204020203" pitchFamily="34" charset="0"/>
              </a:rPr>
              <a:t>Target .NET Standard &amp; run anywhere</a:t>
            </a:r>
          </a:p>
        </p:txBody>
      </p:sp>
      <p:sp>
        <p:nvSpPr>
          <p:cNvPr id="31" name="Pentagon 37">
            <a:extLst>
              <a:ext uri="{FF2B5EF4-FFF2-40B4-BE49-F238E27FC236}">
                <a16:creationId xmlns:a16="http://schemas.microsoft.com/office/drawing/2014/main" id="{4FD77FDD-6715-4670-9F29-001F99E3F795}"/>
              </a:ext>
            </a:extLst>
          </p:cNvPr>
          <p:cNvSpPr/>
          <p:nvPr/>
        </p:nvSpPr>
        <p:spPr bwMode="auto">
          <a:xfrm>
            <a:off x="724073" y="2192077"/>
            <a:ext cx="3101532" cy="4006787"/>
          </a:xfrm>
          <a:prstGeom prst="homePlate">
            <a:avLst>
              <a:gd name="adj" fmla="val 25983"/>
            </a:avLst>
          </a:prstGeom>
          <a:solidFill>
            <a:srgbClr val="9B4DCA"/>
          </a:solidFill>
        </p:spPr>
        <p:txBody>
          <a:bodyPr wrap="square" lIns="179213" tIns="143370" rIns="179213" bIns="143370" rtlCol="0" anchor="ctr">
            <a:noAutofit/>
          </a:bodyPr>
          <a:lstStyle/>
          <a:p>
            <a:pPr defTabSz="895882">
              <a:lnSpc>
                <a:spcPct val="90000"/>
              </a:lnSpc>
            </a:pPr>
            <a:r>
              <a:rPr lang="en-US" sz="3200" b="1" kern="0" dirty="0">
                <a:gradFill>
                  <a:gsLst>
                    <a:gs pos="1250">
                      <a:srgbClr val="FFFFFF"/>
                    </a:gs>
                    <a:gs pos="100000">
                      <a:srgbClr val="FFFFFF"/>
                    </a:gs>
                  </a:gsLst>
                  <a:lin ang="5400000" scaled="0"/>
                </a:gradFill>
                <a:latin typeface="Calibri" panose="020F0502020204030204"/>
                <a:cs typeface="Segoe UI Semibold" panose="020B0702040204020203" pitchFamily="34" charset="0"/>
              </a:rPr>
              <a:t>BENEFITS</a:t>
            </a:r>
          </a:p>
        </p:txBody>
      </p:sp>
    </p:spTree>
    <p:extLst>
      <p:ext uri="{BB962C8B-B14F-4D97-AF65-F5344CB8AC3E}">
        <p14:creationId xmlns:p14="http://schemas.microsoft.com/office/powerpoint/2010/main" val="44346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.NET Standard?</a:t>
            </a:r>
          </a:p>
        </p:txBody>
      </p:sp>
      <p:sp>
        <p:nvSpPr>
          <p:cNvPr id="3" name="Content Placeholder 2"/>
          <p:cNvSpPr>
            <a:spLocks noGrp="1"/>
          </p:cNvSpPr>
          <p:nvPr>
            <p:ph idx="1"/>
          </p:nvPr>
        </p:nvSpPr>
        <p:spPr/>
        <p:txBody>
          <a:bodyPr/>
          <a:lstStyle/>
          <a:p>
            <a:r>
              <a:rPr lang="en-US" dirty="0"/>
              <a:t>.NET Standard </a:t>
            </a:r>
            <a:r>
              <a:rPr lang="en-US" b="1" dirty="0"/>
              <a:t>is a specification </a:t>
            </a:r>
          </a:p>
          <a:p>
            <a:r>
              <a:rPr lang="en-US" dirty="0"/>
              <a:t>A set of APIs that </a:t>
            </a:r>
            <a:r>
              <a:rPr lang="en-US" b="1" dirty="0"/>
              <a:t>all .NET platforms have to implement</a:t>
            </a:r>
          </a:p>
        </p:txBody>
      </p:sp>
      <p:pic>
        <p:nvPicPr>
          <p:cNvPr id="4" name="Picture 3"/>
          <p:cNvPicPr>
            <a:picLocks noChangeAspect="1"/>
          </p:cNvPicPr>
          <p:nvPr/>
        </p:nvPicPr>
        <p:blipFill rotWithShape="1">
          <a:blip r:embed="rId3"/>
          <a:srcRect b="55334"/>
          <a:stretch/>
        </p:blipFill>
        <p:spPr>
          <a:xfrm>
            <a:off x="824210" y="3273236"/>
            <a:ext cx="10174243" cy="3152740"/>
          </a:xfrm>
          <a:prstGeom prst="rect">
            <a:avLst/>
          </a:prstGeom>
        </p:spPr>
      </p:pic>
      <p:sp>
        <p:nvSpPr>
          <p:cNvPr id="7" name="Rectangle 6">
            <a:extLst>
              <a:ext uri="{FF2B5EF4-FFF2-40B4-BE49-F238E27FC236}">
                <a16:creationId xmlns:a16="http://schemas.microsoft.com/office/drawing/2014/main" id="{BBE817CE-0228-4DA7-ABC2-EE664F39E6AC}"/>
              </a:ext>
            </a:extLst>
          </p:cNvPr>
          <p:cNvSpPr/>
          <p:nvPr/>
        </p:nvSpPr>
        <p:spPr>
          <a:xfrm>
            <a:off x="0" y="3273236"/>
            <a:ext cx="12192000" cy="3152740"/>
          </a:xfrm>
          <a:prstGeom prst="rect">
            <a:avLst/>
          </a:prstGeom>
          <a:solidFill>
            <a:srgbClr val="4C5DB3"/>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2800" dirty="0">
              <a:latin typeface="Righteous" panose="02010506000000020000" pitchFamily="2" charset="0"/>
            </a:endParaRPr>
          </a:p>
        </p:txBody>
      </p:sp>
      <p:sp>
        <p:nvSpPr>
          <p:cNvPr id="8" name="Rectangle 7">
            <a:extLst>
              <a:ext uri="{FF2B5EF4-FFF2-40B4-BE49-F238E27FC236}">
                <a16:creationId xmlns:a16="http://schemas.microsoft.com/office/drawing/2014/main" id="{8849A19F-36BA-44C2-BCB1-26553C05EC2D}"/>
              </a:ext>
            </a:extLst>
          </p:cNvPr>
          <p:cNvSpPr/>
          <p:nvPr/>
        </p:nvSpPr>
        <p:spPr>
          <a:xfrm>
            <a:off x="823906" y="3418445"/>
            <a:ext cx="3600893" cy="2862322"/>
          </a:xfrm>
          <a:prstGeom prst="rect">
            <a:avLst/>
          </a:prstGeom>
        </p:spPr>
        <p:txBody>
          <a:bodyPr wrap="square">
            <a:spAutoFit/>
          </a:bodyPr>
          <a:lstStyle/>
          <a:p>
            <a:r>
              <a:rPr lang="en-US" sz="3600" b="1" dirty="0"/>
              <a:t>.NET Standard</a:t>
            </a:r>
            <a:br>
              <a:rPr lang="en-US" sz="3600" b="1" dirty="0"/>
            </a:br>
            <a:endParaRPr lang="en-US" sz="3600" b="1" dirty="0"/>
          </a:p>
          <a:p>
            <a:r>
              <a:rPr lang="en-US" sz="3600" b="1" dirty="0"/>
              <a:t>.NET Framework</a:t>
            </a:r>
          </a:p>
          <a:p>
            <a:r>
              <a:rPr lang="en-US" sz="3600" b="1" dirty="0"/>
              <a:t>.NET Core</a:t>
            </a:r>
          </a:p>
          <a:p>
            <a:r>
              <a:rPr lang="en-US" sz="3600" b="1" dirty="0"/>
              <a:t>Xamarin</a:t>
            </a:r>
          </a:p>
        </p:txBody>
      </p:sp>
      <p:sp>
        <p:nvSpPr>
          <p:cNvPr id="9" name="Rectangle 8">
            <a:extLst>
              <a:ext uri="{FF2B5EF4-FFF2-40B4-BE49-F238E27FC236}">
                <a16:creationId xmlns:a16="http://schemas.microsoft.com/office/drawing/2014/main" id="{261E0621-4C7A-4D09-9E53-FF6D988681CC}"/>
              </a:ext>
            </a:extLst>
          </p:cNvPr>
          <p:cNvSpPr/>
          <p:nvPr/>
        </p:nvSpPr>
        <p:spPr>
          <a:xfrm>
            <a:off x="5262999" y="3418445"/>
            <a:ext cx="574345" cy="1754326"/>
          </a:xfrm>
          <a:prstGeom prst="rect">
            <a:avLst/>
          </a:prstGeom>
        </p:spPr>
        <p:txBody>
          <a:bodyPr wrap="square">
            <a:spAutoFit/>
          </a:bodyPr>
          <a:lstStyle/>
          <a:p>
            <a:pPr algn="ctr"/>
            <a:r>
              <a:rPr lang="en-US" sz="3600" b="1" dirty="0"/>
              <a:t>~</a:t>
            </a:r>
            <a:br>
              <a:rPr lang="en-US" sz="3600" b="1" dirty="0"/>
            </a:br>
            <a:endParaRPr lang="en-US" sz="3600" b="1" dirty="0"/>
          </a:p>
          <a:p>
            <a:pPr algn="ctr"/>
            <a:r>
              <a:rPr lang="en-US" sz="3600" b="1" dirty="0"/>
              <a:t>~</a:t>
            </a:r>
          </a:p>
        </p:txBody>
      </p:sp>
      <p:sp>
        <p:nvSpPr>
          <p:cNvPr id="12" name="Rectangle 11">
            <a:extLst>
              <a:ext uri="{FF2B5EF4-FFF2-40B4-BE49-F238E27FC236}">
                <a16:creationId xmlns:a16="http://schemas.microsoft.com/office/drawing/2014/main" id="{046D2E8D-57DC-4B78-AFC4-E06EF32744CB}"/>
              </a:ext>
            </a:extLst>
          </p:cNvPr>
          <p:cNvSpPr/>
          <p:nvPr/>
        </p:nvSpPr>
        <p:spPr>
          <a:xfrm>
            <a:off x="6771607" y="3418445"/>
            <a:ext cx="4066514" cy="1754326"/>
          </a:xfrm>
          <a:prstGeom prst="rect">
            <a:avLst/>
          </a:prstGeom>
        </p:spPr>
        <p:txBody>
          <a:bodyPr wrap="square">
            <a:spAutoFit/>
          </a:bodyPr>
          <a:lstStyle/>
          <a:p>
            <a:r>
              <a:rPr lang="en-US" sz="3600" b="1" dirty="0"/>
              <a:t>HTML specification</a:t>
            </a:r>
          </a:p>
          <a:p>
            <a:endParaRPr lang="en-US" sz="3600" b="1" dirty="0"/>
          </a:p>
          <a:p>
            <a:r>
              <a:rPr lang="en-US" sz="3600" b="1" dirty="0"/>
              <a:t>Browsers</a:t>
            </a:r>
          </a:p>
        </p:txBody>
      </p:sp>
    </p:spTree>
    <p:extLst>
      <p:ext uri="{BB962C8B-B14F-4D97-AF65-F5344CB8AC3E}">
        <p14:creationId xmlns:p14="http://schemas.microsoft.com/office/powerpoint/2010/main" val="366739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Standard 2.0</a:t>
            </a:r>
          </a:p>
        </p:txBody>
      </p:sp>
      <p:sp>
        <p:nvSpPr>
          <p:cNvPr id="6" name="Text Placeholder 5"/>
          <p:cNvSpPr>
            <a:spLocks noGrp="1"/>
          </p:cNvSpPr>
          <p:nvPr>
            <p:ph idx="1"/>
          </p:nvPr>
        </p:nvSpPr>
        <p:spPr>
          <a:xfrm>
            <a:off x="838199" y="1910543"/>
            <a:ext cx="8433391" cy="2241062"/>
          </a:xfrm>
          <a:ln>
            <a:solidFill>
              <a:schemeClr val="tx1"/>
            </a:solidFill>
          </a:ln>
        </p:spPr>
        <p:txBody>
          <a:bodyPr>
            <a:normAutofit fontScale="92500" lnSpcReduction="20000"/>
          </a:bodyPr>
          <a:lstStyle/>
          <a:p>
            <a:pPr marL="0" indent="0">
              <a:buNone/>
            </a:pPr>
            <a:r>
              <a:rPr lang="en-US" b="1" dirty="0">
                <a:solidFill>
                  <a:schemeClr val="tx1"/>
                </a:solidFill>
              </a:rPr>
              <a:t>Has much bigger API surface</a:t>
            </a:r>
          </a:p>
          <a:p>
            <a:r>
              <a:rPr lang="en-US" dirty="0">
                <a:solidFill>
                  <a:schemeClr val="tx1"/>
                </a:solidFill>
              </a:rPr>
              <a:t>Extended to cover intersection between .NET Framework and Xamarin</a:t>
            </a:r>
          </a:p>
          <a:p>
            <a:r>
              <a:rPr lang="en-US" dirty="0">
                <a:solidFill>
                  <a:schemeClr val="tx1"/>
                </a:solidFill>
              </a:rPr>
              <a:t>Makes .NET Core 2.0 bigger as it implements .NET Standard 2.0</a:t>
            </a:r>
          </a:p>
        </p:txBody>
      </p:sp>
      <p:sp>
        <p:nvSpPr>
          <p:cNvPr id="2" name="TextBox 1"/>
          <p:cNvSpPr txBox="1"/>
          <p:nvPr/>
        </p:nvSpPr>
        <p:spPr>
          <a:xfrm>
            <a:off x="9420691" y="4330864"/>
            <a:ext cx="2594099" cy="2241062"/>
          </a:xfrm>
          <a:prstGeom prst="rect">
            <a:avLst/>
          </a:prstGeom>
          <a:solidFill>
            <a:schemeClr val="bg1"/>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none" lIns="182854" tIns="146284" rIns="182854" bIns="146284" rtlCol="0">
            <a:noAutofit/>
          </a:bodyPr>
          <a:lstStyle/>
          <a:p>
            <a:pPr algn="ctr" defTabSz="914314">
              <a:lnSpc>
                <a:spcPct val="90000"/>
              </a:lnSpc>
              <a:spcBef>
                <a:spcPts val="588"/>
              </a:spcBef>
              <a:defRPr/>
            </a:pPr>
            <a:r>
              <a:rPr lang="en-US" sz="7842" spc="-294" dirty="0">
                <a:solidFill>
                  <a:schemeClr val="tx1"/>
                </a:solidFill>
                <a:latin typeface="+mj-lt"/>
              </a:rPr>
              <a:t>~70%</a:t>
            </a:r>
          </a:p>
          <a:p>
            <a:pPr algn="ctr" defTabSz="914314">
              <a:lnSpc>
                <a:spcPct val="90000"/>
              </a:lnSpc>
              <a:spcBef>
                <a:spcPts val="588"/>
              </a:spcBef>
              <a:defRPr/>
            </a:pPr>
            <a:r>
              <a:rPr lang="en-US" sz="1961" dirty="0">
                <a:solidFill>
                  <a:schemeClr val="tx1"/>
                </a:solidFill>
              </a:rPr>
              <a:t>of NuGet packages</a:t>
            </a:r>
          </a:p>
          <a:p>
            <a:pPr algn="ctr" defTabSz="914314">
              <a:lnSpc>
                <a:spcPct val="90000"/>
              </a:lnSpc>
              <a:spcBef>
                <a:spcPts val="588"/>
              </a:spcBef>
              <a:defRPr/>
            </a:pPr>
            <a:r>
              <a:rPr lang="en-US" sz="1961" dirty="0">
                <a:solidFill>
                  <a:schemeClr val="tx1"/>
                </a:solidFill>
              </a:rPr>
              <a:t>are API compatible</a:t>
            </a:r>
          </a:p>
        </p:txBody>
      </p:sp>
      <p:sp>
        <p:nvSpPr>
          <p:cNvPr id="7" name="TextBox 6"/>
          <p:cNvSpPr txBox="1"/>
          <p:nvPr/>
        </p:nvSpPr>
        <p:spPr>
          <a:xfrm>
            <a:off x="9420691" y="1910543"/>
            <a:ext cx="2594099" cy="2241062"/>
          </a:xfrm>
          <a:prstGeom prst="rect">
            <a:avLst/>
          </a:prstGeom>
          <a:solidFill>
            <a:schemeClr val="bg1"/>
          </a:solidFill>
          <a:ln w="28575">
            <a:solidFill>
              <a:schemeClr val="tx1"/>
            </a:solidFill>
          </a:ln>
        </p:spPr>
        <p:style>
          <a:lnRef idx="2">
            <a:schemeClr val="accent1"/>
          </a:lnRef>
          <a:fillRef idx="1">
            <a:schemeClr val="lt1"/>
          </a:fillRef>
          <a:effectRef idx="0">
            <a:schemeClr val="accent1"/>
          </a:effectRef>
          <a:fontRef idx="minor">
            <a:schemeClr val="dk1"/>
          </a:fontRef>
        </p:style>
        <p:txBody>
          <a:bodyPr wrap="square" lIns="182854" tIns="146284" rIns="182854" bIns="146284" rtlCol="0">
            <a:noAutofit/>
          </a:bodyPr>
          <a:lstStyle/>
          <a:p>
            <a:pPr algn="ctr" defTabSz="914314">
              <a:lnSpc>
                <a:spcPct val="90000"/>
              </a:lnSpc>
              <a:spcBef>
                <a:spcPts val="588"/>
              </a:spcBef>
              <a:defRPr/>
            </a:pPr>
            <a:r>
              <a:rPr lang="en-US" sz="7842" spc="-294" dirty="0">
                <a:solidFill>
                  <a:schemeClr val="tx1"/>
                </a:solidFill>
                <a:latin typeface="+mj-lt"/>
              </a:rPr>
              <a:t>+20K</a:t>
            </a:r>
          </a:p>
          <a:p>
            <a:pPr algn="ctr" defTabSz="914314">
              <a:lnSpc>
                <a:spcPct val="90000"/>
              </a:lnSpc>
              <a:spcBef>
                <a:spcPts val="588"/>
              </a:spcBef>
              <a:defRPr/>
            </a:pPr>
            <a:r>
              <a:rPr lang="en-US" sz="1961" dirty="0">
                <a:solidFill>
                  <a:schemeClr val="tx1"/>
                </a:solidFill>
              </a:rPr>
              <a:t>More APIs than</a:t>
            </a:r>
          </a:p>
          <a:p>
            <a:pPr algn="ctr" defTabSz="914314">
              <a:lnSpc>
                <a:spcPct val="90000"/>
              </a:lnSpc>
              <a:spcBef>
                <a:spcPts val="588"/>
              </a:spcBef>
              <a:defRPr/>
            </a:pPr>
            <a:r>
              <a:rPr lang="en-US" sz="1961" dirty="0">
                <a:solidFill>
                  <a:schemeClr val="tx1"/>
                </a:solidFill>
              </a:rPr>
              <a:t>.NET Standard 1.x</a:t>
            </a:r>
          </a:p>
        </p:txBody>
      </p:sp>
      <p:sp>
        <p:nvSpPr>
          <p:cNvPr id="8" name="Text Placeholder 5"/>
          <p:cNvSpPr txBox="1">
            <a:spLocks/>
          </p:cNvSpPr>
          <p:nvPr/>
        </p:nvSpPr>
        <p:spPr>
          <a:xfrm>
            <a:off x="838199" y="4330864"/>
            <a:ext cx="8433391" cy="2376508"/>
          </a:xfrm>
          <a:prstGeom prst="rect">
            <a:avLst/>
          </a:prstGeom>
          <a:ln>
            <a:solidFill>
              <a:schemeClr val="tx1"/>
            </a:solidFill>
          </a:ln>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spcBef>
                <a:spcPts val="1000"/>
              </a:spcBef>
              <a:buFont typeface="Arial" panose="020B0604020202020204" pitchFamily="34" charset="0"/>
              <a:defRPr/>
            </a:pPr>
            <a:r>
              <a:rPr lang="en-US" sz="2800" b="1" dirty="0">
                <a:solidFill>
                  <a:schemeClr val="tx1"/>
                </a:solidFill>
                <a:latin typeface="+mn-lt"/>
              </a:rPr>
              <a:t>Can reference .NET Framework libraries</a:t>
            </a:r>
          </a:p>
          <a:p>
            <a:pPr lvl="1" indent="-228600" defTabSz="914400">
              <a:spcBef>
                <a:spcPts val="1000"/>
              </a:spcBef>
              <a:buFont typeface="Arial" panose="020B0604020202020204" pitchFamily="34" charset="0"/>
              <a:buChar char="•"/>
              <a:defRPr/>
            </a:pPr>
            <a:r>
              <a:rPr lang="en-US" dirty="0" err="1">
                <a:solidFill>
                  <a:schemeClr val="tx1"/>
                </a:solidFill>
              </a:rPr>
              <a:t>Compat</a:t>
            </a:r>
            <a:r>
              <a:rPr lang="en-US" dirty="0">
                <a:solidFill>
                  <a:schemeClr val="tx1"/>
                </a:solidFill>
              </a:rPr>
              <a:t> shim allows referencing existing .NET Framework code – without recompilation</a:t>
            </a:r>
          </a:p>
          <a:p>
            <a:pPr lvl="1" indent="-228600" defTabSz="914400">
              <a:spcBef>
                <a:spcPts val="1000"/>
              </a:spcBef>
              <a:buFont typeface="Arial" panose="020B0604020202020204" pitchFamily="34" charset="0"/>
              <a:buChar char="•"/>
              <a:defRPr/>
            </a:pPr>
            <a:r>
              <a:rPr lang="en-US" dirty="0">
                <a:solidFill>
                  <a:schemeClr val="tx1"/>
                </a:solidFill>
              </a:rPr>
              <a:t>Limited to libs that use APIs that are available for .NET Standard</a:t>
            </a:r>
          </a:p>
        </p:txBody>
      </p:sp>
    </p:spTree>
    <p:extLst>
      <p:ext uri="{BB962C8B-B14F-4D97-AF65-F5344CB8AC3E}">
        <p14:creationId xmlns:p14="http://schemas.microsoft.com/office/powerpoint/2010/main" val="392313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363"/>
            <a:ext cx="11653523" cy="1158629"/>
          </a:xfrm>
        </p:spPr>
        <p:txBody>
          <a:bodyPr/>
          <a:lstStyle/>
          <a:p>
            <a:r>
              <a:rPr lang="en-US" dirty="0">
                <a:solidFill>
                  <a:schemeClr val="tx1"/>
                </a:solidFill>
              </a:rPr>
              <a:t>ASP.NET Core</a:t>
            </a:r>
          </a:p>
        </p:txBody>
      </p:sp>
    </p:spTree>
    <p:extLst>
      <p:ext uri="{BB962C8B-B14F-4D97-AF65-F5344CB8AC3E}">
        <p14:creationId xmlns:p14="http://schemas.microsoft.com/office/powerpoint/2010/main" val="31833151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363"/>
            <a:ext cx="11653523" cy="1158629"/>
          </a:xfrm>
        </p:spPr>
        <p:txBody>
          <a:bodyPr/>
          <a:lstStyle/>
          <a:p>
            <a:r>
              <a:rPr lang="en-US" dirty="0">
                <a:solidFill>
                  <a:schemeClr val="tx1"/>
                </a:solidFill>
              </a:rPr>
              <a:t>ASP.NET Core  is Fast!</a:t>
            </a:r>
          </a:p>
        </p:txBody>
      </p:sp>
    </p:spTree>
    <p:extLst>
      <p:ext uri="{BB962C8B-B14F-4D97-AF65-F5344CB8AC3E}">
        <p14:creationId xmlns:p14="http://schemas.microsoft.com/office/powerpoint/2010/main" val="37480295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20388" y="291994"/>
            <a:ext cx="8677794" cy="830879"/>
          </a:xfrm>
          <a:prstGeom prst="rect">
            <a:avLst/>
          </a:prstGeom>
        </p:spPr>
        <p:txBody>
          <a:bodyPr wrap="square">
            <a:spAutoFit/>
          </a:bodyPr>
          <a:lstStyle/>
          <a:p>
            <a:pPr algn="ctr" defTabSz="914367"/>
            <a:r>
              <a:rPr lang="en-US" sz="2353" dirty="0" err="1">
                <a:solidFill>
                  <a:srgbClr val="505050"/>
                </a:solidFill>
                <a:latin typeface="Segoe UI Semilight"/>
              </a:rPr>
              <a:t>TechEmpower</a:t>
            </a:r>
            <a:r>
              <a:rPr lang="en-US" sz="2353" dirty="0">
                <a:solidFill>
                  <a:srgbClr val="505050"/>
                </a:solidFill>
                <a:latin typeface="Segoe UI Semilight"/>
              </a:rPr>
              <a:t> Framework Benchmarks – Round 16 </a:t>
            </a:r>
            <a:r>
              <a:rPr lang="mr-IN" sz="2353" dirty="0">
                <a:solidFill>
                  <a:srgbClr val="505050"/>
                </a:solidFill>
                <a:latin typeface="Segoe UI Semilight"/>
              </a:rPr>
              <a:t>–</a:t>
            </a:r>
            <a:r>
              <a:rPr lang="en-US" sz="2353" dirty="0">
                <a:solidFill>
                  <a:srgbClr val="505050"/>
                </a:solidFill>
                <a:latin typeface="Segoe UI Semilight"/>
              </a:rPr>
              <a:t> </a:t>
            </a:r>
            <a:r>
              <a:rPr lang="en-US" sz="2353" dirty="0" err="1">
                <a:solidFill>
                  <a:srgbClr val="505050"/>
                </a:solidFill>
                <a:latin typeface="Segoe UI Semilight"/>
              </a:rPr>
              <a:t>PlainText</a:t>
            </a:r>
            <a:endParaRPr lang="en-US" sz="2353" dirty="0">
              <a:solidFill>
                <a:srgbClr val="505050"/>
              </a:solidFill>
              <a:latin typeface="Segoe UI Semilight"/>
            </a:endParaRPr>
          </a:p>
          <a:p>
            <a:pPr algn="ctr" defTabSz="914367"/>
            <a:r>
              <a:rPr lang="en-US" sz="2353" b="1" dirty="0">
                <a:solidFill>
                  <a:srgbClr val="505050"/>
                </a:solidFill>
                <a:latin typeface="Segoe UI Semilight"/>
              </a:rPr>
              <a:t>https://</a:t>
            </a:r>
            <a:r>
              <a:rPr lang="en-US" sz="2353" b="1" dirty="0" err="1">
                <a:solidFill>
                  <a:srgbClr val="505050"/>
                </a:solidFill>
                <a:latin typeface="Segoe UI Semilight"/>
              </a:rPr>
              <a:t>techempower.com</a:t>
            </a:r>
            <a:r>
              <a:rPr lang="en-US" sz="2353" b="1" dirty="0">
                <a:solidFill>
                  <a:srgbClr val="505050"/>
                </a:solidFill>
                <a:latin typeface="Segoe UI Semilight"/>
              </a:rPr>
              <a:t>/benchmarks/</a:t>
            </a:r>
          </a:p>
        </p:txBody>
      </p:sp>
      <p:pic>
        <p:nvPicPr>
          <p:cNvPr id="4" name="Picture 3">
            <a:extLst>
              <a:ext uri="{FF2B5EF4-FFF2-40B4-BE49-F238E27FC236}">
                <a16:creationId xmlns:a16="http://schemas.microsoft.com/office/drawing/2014/main" id="{15FAF517-AF3F-664D-A015-E77DBB8CB774}"/>
              </a:ext>
            </a:extLst>
          </p:cNvPr>
          <p:cNvPicPr>
            <a:picLocks noChangeAspect="1"/>
          </p:cNvPicPr>
          <p:nvPr/>
        </p:nvPicPr>
        <p:blipFill>
          <a:blip r:embed="rId3"/>
          <a:stretch>
            <a:fillRect/>
          </a:stretch>
        </p:blipFill>
        <p:spPr>
          <a:xfrm>
            <a:off x="10973" y="1636170"/>
            <a:ext cx="12180650" cy="3881602"/>
          </a:xfrm>
          <a:prstGeom prst="rect">
            <a:avLst/>
          </a:prstGeom>
        </p:spPr>
      </p:pic>
      <p:sp>
        <p:nvSpPr>
          <p:cNvPr id="2" name="Rectangle 1">
            <a:extLst>
              <a:ext uri="{FF2B5EF4-FFF2-40B4-BE49-F238E27FC236}">
                <a16:creationId xmlns:a16="http://schemas.microsoft.com/office/drawing/2014/main" id="{F6843BD4-DA3C-974D-B064-4F7512105134}"/>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sp>
        <p:nvSpPr>
          <p:cNvPr id="5" name="Rectangle 4">
            <a:extLst>
              <a:ext uri="{FF2B5EF4-FFF2-40B4-BE49-F238E27FC236}">
                <a16:creationId xmlns:a16="http://schemas.microsoft.com/office/drawing/2014/main" id="{72E20C8E-468E-1A48-BAA2-5EB398926DE4}"/>
              </a:ext>
            </a:extLst>
          </p:cNvPr>
          <p:cNvSpPr/>
          <p:nvPr/>
        </p:nvSpPr>
        <p:spPr>
          <a:xfrm>
            <a:off x="5974813" y="3244334"/>
            <a:ext cx="357790" cy="369332"/>
          </a:xfrm>
          <a:prstGeom prst="rect">
            <a:avLst/>
          </a:prstGeom>
        </p:spPr>
        <p:txBody>
          <a:bodyPr wrap="none">
            <a:spAutoFit/>
          </a:bodyPr>
          <a:lstStyle/>
          <a:p>
            <a:r>
              <a:rPr lang="en-US" b="0" i="0" dirty="0">
                <a:solidFill>
                  <a:srgbClr val="000000"/>
                </a:solidFill>
                <a:effectLst/>
                <a:latin typeface="Times" pitchFamily="2" charset="0"/>
              </a:rPr>
              <a:t> </a:t>
            </a:r>
            <a:r>
              <a:rPr lang="en-US" dirty="0">
                <a:solidFill>
                  <a:srgbClr val="000000"/>
                </a:solidFill>
                <a:latin typeface="Times" pitchFamily="2" charset="0"/>
              </a:rPr>
              <a:t>  </a:t>
            </a:r>
            <a:endParaRPr lang="en-US" dirty="0"/>
          </a:p>
        </p:txBody>
      </p:sp>
      <p:sp>
        <p:nvSpPr>
          <p:cNvPr id="6" name="Rectangle 5">
            <a:extLst>
              <a:ext uri="{FF2B5EF4-FFF2-40B4-BE49-F238E27FC236}">
                <a16:creationId xmlns:a16="http://schemas.microsoft.com/office/drawing/2014/main" id="{4EEF8D9D-B245-344A-95B5-B8A333990C0C}"/>
              </a:ext>
            </a:extLst>
          </p:cNvPr>
          <p:cNvSpPr/>
          <p:nvPr/>
        </p:nvSpPr>
        <p:spPr>
          <a:xfrm>
            <a:off x="5974813" y="3244334"/>
            <a:ext cx="357790" cy="369332"/>
          </a:xfrm>
          <a:prstGeom prst="rect">
            <a:avLst/>
          </a:prstGeom>
        </p:spPr>
        <p:txBody>
          <a:bodyPr wrap="none">
            <a:spAutoFit/>
          </a:bodyPr>
          <a:lstStyle/>
          <a:p>
            <a:r>
              <a:rPr lang="en-US" b="0" i="0" dirty="0">
                <a:solidFill>
                  <a:srgbClr val="000000"/>
                </a:solidFill>
                <a:effectLst/>
                <a:latin typeface="Times" pitchFamily="2" charset="0"/>
              </a:rPr>
              <a:t> </a:t>
            </a:r>
            <a:r>
              <a:rPr lang="en-US" dirty="0">
                <a:solidFill>
                  <a:srgbClr val="000000"/>
                </a:solidFill>
                <a:latin typeface="Times" pitchFamily="2" charset="0"/>
              </a:rPr>
              <a:t>  </a:t>
            </a:r>
            <a:endParaRPr lang="en-US" dirty="0"/>
          </a:p>
        </p:txBody>
      </p:sp>
      <p:sp>
        <p:nvSpPr>
          <p:cNvPr id="7" name="Rectangle 6">
            <a:extLst>
              <a:ext uri="{FF2B5EF4-FFF2-40B4-BE49-F238E27FC236}">
                <a16:creationId xmlns:a16="http://schemas.microsoft.com/office/drawing/2014/main" id="{B415918F-98FB-F74A-A21A-605349FF879D}"/>
              </a:ext>
            </a:extLst>
          </p:cNvPr>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pitchFamily="2" charset="0"/>
              </a:rPr>
              <a:t> </a:t>
            </a:r>
            <a:endParaRPr lang="en-US" dirty="0"/>
          </a:p>
        </p:txBody>
      </p:sp>
    </p:spTree>
    <p:extLst>
      <p:ext uri="{BB962C8B-B14F-4D97-AF65-F5344CB8AC3E}">
        <p14:creationId xmlns:p14="http://schemas.microsoft.com/office/powerpoint/2010/main" val="20464524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C373-0DC8-44D8-9252-03F215F8BBE8}"/>
              </a:ext>
            </a:extLst>
          </p:cNvPr>
          <p:cNvSpPr>
            <a:spLocks noGrp="1"/>
          </p:cNvSpPr>
          <p:nvPr>
            <p:ph type="title"/>
          </p:nvPr>
        </p:nvSpPr>
        <p:spPr/>
        <p:txBody>
          <a:bodyPr/>
          <a:lstStyle/>
          <a:p>
            <a:r>
              <a:rPr lang="en-US" dirty="0"/>
              <a:t>Modular and lightweight</a:t>
            </a:r>
          </a:p>
        </p:txBody>
      </p:sp>
    </p:spTree>
    <p:extLst>
      <p:ext uri="{BB962C8B-B14F-4D97-AF65-F5344CB8AC3E}">
        <p14:creationId xmlns:p14="http://schemas.microsoft.com/office/powerpoint/2010/main" val="29835398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5EEC79-3BBA-4D44-AE5A-8D3F0A1FEF95}"/>
              </a:ext>
            </a:extLst>
          </p:cNvPr>
          <p:cNvSpPr>
            <a:spLocks noGrp="1"/>
          </p:cNvSpPr>
          <p:nvPr>
            <p:ph type="title"/>
          </p:nvPr>
        </p:nvSpPr>
        <p:spPr/>
        <p:txBody>
          <a:bodyPr/>
          <a:lstStyle/>
          <a:p>
            <a:r>
              <a:rPr lang="en-US" dirty="0"/>
              <a:t>Everything in packages</a:t>
            </a:r>
          </a:p>
        </p:txBody>
      </p:sp>
      <p:grpSp>
        <p:nvGrpSpPr>
          <p:cNvPr id="11" name="Group 10">
            <a:extLst>
              <a:ext uri="{FF2B5EF4-FFF2-40B4-BE49-F238E27FC236}">
                <a16:creationId xmlns:a16="http://schemas.microsoft.com/office/drawing/2014/main" id="{A1294AF5-73EB-4EB1-848D-A3D20A0FFC9A}"/>
              </a:ext>
            </a:extLst>
          </p:cNvPr>
          <p:cNvGrpSpPr/>
          <p:nvPr/>
        </p:nvGrpSpPr>
        <p:grpSpPr>
          <a:xfrm>
            <a:off x="538227" y="1098321"/>
            <a:ext cx="5288849" cy="5288849"/>
            <a:chOff x="824520" y="936970"/>
            <a:chExt cx="5394901" cy="5394901"/>
          </a:xfrm>
        </p:grpSpPr>
        <p:pic>
          <p:nvPicPr>
            <p:cNvPr id="9" name="Graphic 8" descr="Box">
              <a:extLst>
                <a:ext uri="{FF2B5EF4-FFF2-40B4-BE49-F238E27FC236}">
                  <a16:creationId xmlns:a16="http://schemas.microsoft.com/office/drawing/2014/main" id="{3D04B0B3-AE81-41C4-9F4E-53D665D454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520" y="936970"/>
              <a:ext cx="5394901" cy="5394901"/>
            </a:xfrm>
            <a:prstGeom prst="rect">
              <a:avLst/>
            </a:prstGeom>
          </p:spPr>
        </p:pic>
        <p:pic>
          <p:nvPicPr>
            <p:cNvPr id="10" name="Graphic 9">
              <a:extLst>
                <a:ext uri="{FF2B5EF4-FFF2-40B4-BE49-F238E27FC236}">
                  <a16:creationId xmlns:a16="http://schemas.microsoft.com/office/drawing/2014/main" id="{B45ED8CF-F4C9-42BE-A04C-072B274DDF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92189" y="4383372"/>
              <a:ext cx="2377414" cy="759792"/>
            </a:xfrm>
            <a:prstGeom prst="rect">
              <a:avLst/>
            </a:prstGeom>
            <a:scene3d>
              <a:camera prst="orthographicFront">
                <a:rot lat="19799994" lon="3000000" rev="0"/>
              </a:camera>
              <a:lightRig rig="threePt" dir="t"/>
            </a:scene3d>
          </p:spPr>
        </p:pic>
      </p:grpSp>
      <p:pic>
        <p:nvPicPr>
          <p:cNvPr id="1026" name="Picture 2" descr="http://go.microsoft.com/fwlink/?LinkID=288859">
            <a:extLst>
              <a:ext uri="{FF2B5EF4-FFF2-40B4-BE49-F238E27FC236}">
                <a16:creationId xmlns:a16="http://schemas.microsoft.com/office/drawing/2014/main" id="{FEE2E350-CD5B-4248-95F0-DC6CCFC87C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7114" y="3787567"/>
            <a:ext cx="896415" cy="896415"/>
          </a:xfrm>
          <a:prstGeom prst="rect">
            <a:avLst/>
          </a:prstGeom>
          <a:noFill/>
          <a:scene3d>
            <a:camera prst="orthographicFront">
              <a:rot lat="2099993" lon="18899975" rev="0"/>
            </a:camera>
            <a:lightRig rig="threePt" dir="t"/>
          </a:scene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955BAD7-F6B7-B84D-89B2-8C03C17540AC}"/>
              </a:ext>
            </a:extLst>
          </p:cNvPr>
          <p:cNvPicPr>
            <a:picLocks noChangeAspect="1"/>
          </p:cNvPicPr>
          <p:nvPr/>
        </p:nvPicPr>
        <p:blipFill rotWithShape="1">
          <a:blip r:embed="rId8"/>
          <a:srcRect r="19114" b="32338"/>
          <a:stretch/>
        </p:blipFill>
        <p:spPr>
          <a:xfrm>
            <a:off x="6186803" y="1"/>
            <a:ext cx="6005197" cy="6858000"/>
          </a:xfrm>
          <a:prstGeom prst="rect">
            <a:avLst/>
          </a:prstGeom>
        </p:spPr>
      </p:pic>
    </p:spTree>
    <p:extLst>
      <p:ext uri="{BB962C8B-B14F-4D97-AF65-F5344CB8AC3E}">
        <p14:creationId xmlns:p14="http://schemas.microsoft.com/office/powerpoint/2010/main" val="16071032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363"/>
            <a:ext cx="11653523" cy="2139688"/>
          </a:xfrm>
        </p:spPr>
        <p:txBody>
          <a:bodyPr/>
          <a:lstStyle/>
          <a:p>
            <a:r>
              <a:rPr lang="en-US" dirty="0">
                <a:solidFill>
                  <a:schemeClr val="tx1"/>
                </a:solidFill>
              </a:rPr>
              <a:t>50% of .NET Core contributions are from the community</a:t>
            </a:r>
          </a:p>
        </p:txBody>
      </p:sp>
    </p:spTree>
    <p:extLst>
      <p:ext uri="{BB962C8B-B14F-4D97-AF65-F5344CB8AC3E}">
        <p14:creationId xmlns:p14="http://schemas.microsoft.com/office/powerpoint/2010/main" val="1490615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6492" y="1311527"/>
            <a:ext cx="11967546" cy="5364267"/>
          </a:xfrm>
          <a:prstGeom prst="rect">
            <a:avLst/>
          </a:prstGeom>
        </p:spPr>
      </p:pic>
      <p:sp>
        <p:nvSpPr>
          <p:cNvPr id="7" name="Title 6"/>
          <p:cNvSpPr>
            <a:spLocks noGrp="1"/>
          </p:cNvSpPr>
          <p:nvPr>
            <p:ph type="title"/>
          </p:nvPr>
        </p:nvSpPr>
        <p:spPr/>
        <p:txBody>
          <a:bodyPr/>
          <a:lstStyle/>
          <a:p>
            <a:r>
              <a:rPr lang="en-US" dirty="0"/>
              <a:t>.NET Open Source Contributions as of 2017</a:t>
            </a:r>
          </a:p>
        </p:txBody>
      </p:sp>
    </p:spTree>
    <p:extLst>
      <p:ext uri="{BB962C8B-B14F-4D97-AF65-F5344CB8AC3E}">
        <p14:creationId xmlns:p14="http://schemas.microsoft.com/office/powerpoint/2010/main" val="11407876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.NET Core</a:t>
            </a:r>
          </a:p>
        </p:txBody>
      </p:sp>
    </p:spTree>
    <p:extLst>
      <p:ext uri="{BB962C8B-B14F-4D97-AF65-F5344CB8AC3E}">
        <p14:creationId xmlns:p14="http://schemas.microsoft.com/office/powerpoint/2010/main" val="11026531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9221578" y="1488162"/>
            <a:ext cx="2202283" cy="1840595"/>
          </a:xfrm>
          <a:prstGeom prst="rect">
            <a:avLst/>
          </a:prstGeom>
        </p:spPr>
      </p:pic>
      <p:sp>
        <p:nvSpPr>
          <p:cNvPr id="6" name="Rectangle 5"/>
          <p:cNvSpPr/>
          <p:nvPr/>
        </p:nvSpPr>
        <p:spPr>
          <a:xfrm>
            <a:off x="2595" y="1462"/>
            <a:ext cx="3812095" cy="6855082"/>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042">
              <a:defRPr/>
            </a:pPr>
            <a:endParaRPr lang="en-GB" kern="0">
              <a:solidFill>
                <a:sysClr val="windowText" lastClr="000000"/>
              </a:solidFill>
              <a:latin typeface="Segoe UI"/>
            </a:endParaRPr>
          </a:p>
        </p:txBody>
      </p:sp>
      <p:sp>
        <p:nvSpPr>
          <p:cNvPr id="2" name="Title 1"/>
          <p:cNvSpPr>
            <a:spLocks noGrp="1"/>
          </p:cNvSpPr>
          <p:nvPr>
            <p:ph type="title" idx="4294967295"/>
          </p:nvPr>
        </p:nvSpPr>
        <p:spPr>
          <a:xfrm>
            <a:off x="187692" y="1715456"/>
            <a:ext cx="3232820" cy="2463102"/>
          </a:xfrm>
        </p:spPr>
        <p:txBody>
          <a:bodyPr>
            <a:normAutofit/>
          </a:bodyPr>
          <a:lstStyle/>
          <a:p>
            <a:r>
              <a:rPr lang="en-US" sz="5397" dirty="0">
                <a:solidFill>
                  <a:schemeClr val="bg1"/>
                </a:solidFill>
                <a:latin typeface="Segoe UI Light" panose="020B0502040204020203" pitchFamily="34" charset="0"/>
                <a:cs typeface="Segoe UI Light" panose="020B0502040204020203" pitchFamily="34" charset="0"/>
              </a:rPr>
              <a:t>Technical Steering Group</a:t>
            </a:r>
            <a:endParaRPr lang="en-GB" sz="5397" dirty="0">
              <a:solidFill>
                <a:schemeClr val="bg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4294967295"/>
          </p:nvPr>
        </p:nvSpPr>
        <p:spPr>
          <a:xfrm>
            <a:off x="4364531" y="397737"/>
            <a:ext cx="7825741" cy="1464848"/>
          </a:xfrm>
        </p:spPr>
        <p:txBody>
          <a:bodyPr>
            <a:normAutofit/>
          </a:bodyPr>
          <a:lstStyle/>
          <a:p>
            <a:pPr marL="0" indent="0">
              <a:buNone/>
            </a:pPr>
            <a:r>
              <a:rPr lang="en-US" sz="3200" dirty="0">
                <a:latin typeface="Segoe UI" panose="020B0502040204020203" pitchFamily="34" charset="0"/>
                <a:cs typeface="Segoe UI" panose="020B0502040204020203" pitchFamily="34" charset="0"/>
              </a:rPr>
              <a:t>The following companies are helping to drive the future of .NET</a:t>
            </a:r>
            <a:endParaRPr lang="en-GB" sz="3200"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92202" y="396306"/>
            <a:ext cx="2541396" cy="92430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4676" y="3812852"/>
            <a:ext cx="2443010" cy="889024"/>
          </a:xfrm>
          <a:prstGeom prst="rect">
            <a:avLst/>
          </a:prstGeom>
        </p:spPr>
      </p:pic>
      <p:pic>
        <p:nvPicPr>
          <p:cNvPr id="14" name="Picture 13"/>
          <p:cNvPicPr>
            <a:picLocks noChangeAspect="1"/>
          </p:cNvPicPr>
          <p:nvPr/>
        </p:nvPicPr>
        <p:blipFill>
          <a:blip r:embed="rId6"/>
          <a:stretch>
            <a:fillRect/>
          </a:stretch>
        </p:blipFill>
        <p:spPr>
          <a:xfrm>
            <a:off x="4285065" y="1862163"/>
            <a:ext cx="4466137" cy="1379161"/>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8924" y="3328756"/>
            <a:ext cx="5048927" cy="1857215"/>
          </a:xfrm>
          <a:prstGeom prst="rect">
            <a:avLst/>
          </a:prstGeom>
        </p:spPr>
      </p:pic>
      <p:pic>
        <p:nvPicPr>
          <p:cNvPr id="1028" name="Picture 4" descr="http://logok.org/wp-content/uploads/2014/07/Samsung-logo-2015-Nobg.png"/>
          <p:cNvPicPr>
            <a:picLocks noChangeAspect="1" noChangeArrowheads="1"/>
          </p:cNvPicPr>
          <p:nvPr/>
        </p:nvPicPr>
        <p:blipFill rotWithShape="1">
          <a:blip r:embed="rId8">
            <a:extLst>
              <a:ext uri="{28A0092B-C50C-407E-A947-70E740481C1C}">
                <a14:useLocalDpi xmlns:a14="http://schemas.microsoft.com/office/drawing/2010/main" val="0"/>
              </a:ext>
            </a:extLst>
          </a:blip>
          <a:srcRect l="4214" t="38975" r="4216" b="38535"/>
          <a:stretch/>
        </p:blipFill>
        <p:spPr bwMode="auto">
          <a:xfrm>
            <a:off x="4285066" y="5357464"/>
            <a:ext cx="3784172" cy="697062"/>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61148" y="5307554"/>
            <a:ext cx="2590065" cy="876051"/>
          </a:xfrm>
          <a:prstGeom prst="rect">
            <a:avLst/>
          </a:prstGeom>
        </p:spPr>
      </p:pic>
    </p:spTree>
    <p:extLst>
      <p:ext uri="{BB962C8B-B14F-4D97-AF65-F5344CB8AC3E}">
        <p14:creationId xmlns:p14="http://schemas.microsoft.com/office/powerpoint/2010/main" val="2527577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0"/>
                                        <p:tgtEl>
                                          <p:spTgt spid="1028"/>
                                        </p:tgtEl>
                                      </p:cBhvr>
                                    </p:animEffect>
                                    <p:anim calcmode="lin" valueType="num">
                                      <p:cBhvr>
                                        <p:cTn id="32" dur="1000" fill="hold"/>
                                        <p:tgtEl>
                                          <p:spTgt spid="1028"/>
                                        </p:tgtEl>
                                        <p:attrNameLst>
                                          <p:attrName>ppt_x</p:attrName>
                                        </p:attrNameLst>
                                      </p:cBhvr>
                                      <p:tavLst>
                                        <p:tav tm="0">
                                          <p:val>
                                            <p:strVal val="#ppt_x"/>
                                          </p:val>
                                        </p:tav>
                                        <p:tav tm="100000">
                                          <p:val>
                                            <p:strVal val="#ppt_x"/>
                                          </p:val>
                                        </p:tav>
                                      </p:tavLst>
                                    </p:anim>
                                    <p:anim calcmode="lin" valueType="num">
                                      <p:cBhvr>
                                        <p:cTn id="33" dur="1000" fill="hold"/>
                                        <p:tgtEl>
                                          <p:spTgt spid="102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product shape</a:t>
            </a:r>
          </a:p>
        </p:txBody>
      </p:sp>
    </p:spTree>
    <p:extLst>
      <p:ext uri="{BB962C8B-B14F-4D97-AF65-F5344CB8AC3E}">
        <p14:creationId xmlns:p14="http://schemas.microsoft.com/office/powerpoint/2010/main" val="17444936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Distributions </a:t>
            </a:r>
          </a:p>
        </p:txBody>
      </p:sp>
      <p:sp>
        <p:nvSpPr>
          <p:cNvPr id="3" name="Rounded Rectangle 2"/>
          <p:cNvSpPr/>
          <p:nvPr/>
        </p:nvSpPr>
        <p:spPr bwMode="auto">
          <a:xfrm>
            <a:off x="480396" y="1277604"/>
            <a:ext cx="11743415" cy="4922381"/>
          </a:xfrm>
          <a:prstGeom prst="roundRect">
            <a:avLst>
              <a:gd name="adj" fmla="val 0"/>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pPr>
            <a:r>
              <a:rPr lang="en-US" sz="5882" dirty="0">
                <a:gradFill>
                  <a:gsLst>
                    <a:gs pos="5439">
                      <a:srgbClr val="F8F8F8"/>
                    </a:gs>
                    <a:gs pos="10000">
                      <a:srgbClr val="F8F8F8"/>
                    </a:gs>
                  </a:gsLst>
                  <a:lin ang="5400000" scaled="0"/>
                </a:gradFill>
                <a:latin typeface="Segoe UI Semilight"/>
              </a:rPr>
              <a:t>.NET Core SDK</a:t>
            </a:r>
          </a:p>
        </p:txBody>
      </p:sp>
      <p:sp>
        <p:nvSpPr>
          <p:cNvPr id="5" name="Rounded Rectangle 4"/>
          <p:cNvSpPr/>
          <p:nvPr/>
        </p:nvSpPr>
        <p:spPr bwMode="auto">
          <a:xfrm>
            <a:off x="3317114" y="3339359"/>
            <a:ext cx="6274905" cy="2599604"/>
          </a:xfrm>
          <a:prstGeom prst="roundRect">
            <a:avLst>
              <a:gd name="adj" fmla="val 0"/>
            </a:avLst>
          </a:prstGeom>
          <a:solidFill>
            <a:schemeClr val="bg1">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5882" dirty="0">
                <a:gradFill>
                  <a:gsLst>
                    <a:gs pos="5439">
                      <a:srgbClr val="F8F8F8"/>
                    </a:gs>
                    <a:gs pos="10000">
                      <a:srgbClr val="F8F8F8"/>
                    </a:gs>
                  </a:gsLst>
                  <a:lin ang="5400000" scaled="0"/>
                </a:gradFill>
                <a:latin typeface="Segoe UI Semilight"/>
              </a:rPr>
              <a:t>.NET Core Runtime</a:t>
            </a:r>
          </a:p>
        </p:txBody>
      </p:sp>
    </p:spTree>
    <p:extLst>
      <p:ext uri="{BB962C8B-B14F-4D97-AF65-F5344CB8AC3E}">
        <p14:creationId xmlns:p14="http://schemas.microsoft.com/office/powerpoint/2010/main" val="2490427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Runtime Deployment Options</a:t>
            </a:r>
          </a:p>
        </p:txBody>
      </p:sp>
      <p:grpSp>
        <p:nvGrpSpPr>
          <p:cNvPr id="7" name="Group 6">
            <a:extLst>
              <a:ext uri="{FF2B5EF4-FFF2-40B4-BE49-F238E27FC236}">
                <a16:creationId xmlns:a16="http://schemas.microsoft.com/office/drawing/2014/main" id="{9C7351BD-839C-4F4D-A5CE-0C662F81BD87}"/>
              </a:ext>
            </a:extLst>
          </p:cNvPr>
          <p:cNvGrpSpPr/>
          <p:nvPr/>
        </p:nvGrpSpPr>
        <p:grpSpPr>
          <a:xfrm>
            <a:off x="6813132" y="1636169"/>
            <a:ext cx="4482075" cy="4751001"/>
            <a:chOff x="6949749" y="1668481"/>
            <a:chExt cx="4571950" cy="4846268"/>
          </a:xfrm>
        </p:grpSpPr>
        <p:sp>
          <p:nvSpPr>
            <p:cNvPr id="5" name="Rounded Rectangle 4"/>
            <p:cNvSpPr/>
            <p:nvPr/>
          </p:nvSpPr>
          <p:spPr bwMode="auto">
            <a:xfrm>
              <a:off x="6949749" y="1668481"/>
              <a:ext cx="4571950" cy="4846268"/>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4902" dirty="0">
                <a:gradFill>
                  <a:gsLst>
                    <a:gs pos="5439">
                      <a:srgbClr val="F8F8F8"/>
                    </a:gs>
                    <a:gs pos="10000">
                      <a:srgbClr val="F8F8F8"/>
                    </a:gs>
                  </a:gsLst>
                  <a:lin ang="5400000" scaled="0"/>
                </a:gradFill>
                <a:latin typeface="Segoe UI Semilight"/>
              </a:endParaRPr>
            </a:p>
          </p:txBody>
        </p:sp>
        <p:sp>
          <p:nvSpPr>
            <p:cNvPr id="4" name="TextBox 3">
              <a:extLst>
                <a:ext uri="{FF2B5EF4-FFF2-40B4-BE49-F238E27FC236}">
                  <a16:creationId xmlns:a16="http://schemas.microsoft.com/office/drawing/2014/main" id="{7EC9A32D-877A-4288-8E31-671749F4BD23}"/>
                </a:ext>
              </a:extLst>
            </p:cNvPr>
            <p:cNvSpPr txBox="1"/>
            <p:nvPr/>
          </p:nvSpPr>
          <p:spPr>
            <a:xfrm>
              <a:off x="7132628" y="2125677"/>
              <a:ext cx="4206194" cy="2289858"/>
            </a:xfrm>
            <a:prstGeom prst="rect">
              <a:avLst/>
            </a:prstGeom>
            <a:noFill/>
          </p:spPr>
          <p:txBody>
            <a:bodyPr wrap="square" lIns="179285" tIns="143428" rIns="179285" bIns="143428" rtlCol="0">
              <a:spAutoFit/>
            </a:bodyPr>
            <a:lstStyle/>
            <a:p>
              <a:pPr defTabSz="914367">
                <a:lnSpc>
                  <a:spcPct val="90000"/>
                </a:lnSpc>
                <a:spcAft>
                  <a:spcPts val="588"/>
                </a:spcAft>
              </a:pPr>
              <a:r>
                <a:rPr lang="en-US" sz="4705" dirty="0">
                  <a:gradFill>
                    <a:gsLst>
                      <a:gs pos="5439">
                        <a:srgbClr val="F8F8F8"/>
                      </a:gs>
                      <a:gs pos="10000">
                        <a:srgbClr val="F8F8F8"/>
                      </a:gs>
                    </a:gsLst>
                    <a:lin ang="5400000" scaled="0"/>
                  </a:gradFill>
                  <a:latin typeface="Segoe UI Semilight"/>
                </a:rPr>
                <a:t>Self-contained Deployment (SCD)</a:t>
              </a:r>
            </a:p>
          </p:txBody>
        </p:sp>
        <p:sp>
          <p:nvSpPr>
            <p:cNvPr id="6" name="Rectangle 5">
              <a:extLst>
                <a:ext uri="{FF2B5EF4-FFF2-40B4-BE49-F238E27FC236}">
                  <a16:creationId xmlns:a16="http://schemas.microsoft.com/office/drawing/2014/main" id="{4CDA9813-5DEE-49D2-9794-FB95CCD8EBFC}"/>
                </a:ext>
              </a:extLst>
            </p:cNvPr>
            <p:cNvSpPr/>
            <p:nvPr/>
          </p:nvSpPr>
          <p:spPr bwMode="auto">
            <a:xfrm>
              <a:off x="7406944" y="4685969"/>
              <a:ext cx="3748999"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4313" dirty="0">
                  <a:gradFill>
                    <a:gsLst>
                      <a:gs pos="0">
                        <a:srgbClr val="FFFFFF"/>
                      </a:gs>
                      <a:gs pos="100000">
                        <a:srgbClr val="FFFFFF"/>
                      </a:gs>
                    </a:gsLst>
                    <a:lin ang="5400000" scaled="0"/>
                  </a:gradFill>
                  <a:latin typeface="Segoe UI Semilight"/>
                  <a:ea typeface="Segoe UI" pitchFamily="34" charset="0"/>
                  <a:cs typeface="Segoe UI" pitchFamily="34" charset="0"/>
                </a:rPr>
                <a:t>.NET Runtime</a:t>
              </a:r>
            </a:p>
          </p:txBody>
        </p:sp>
      </p:grpSp>
      <p:grpSp>
        <p:nvGrpSpPr>
          <p:cNvPr id="12" name="Group 11">
            <a:extLst>
              <a:ext uri="{FF2B5EF4-FFF2-40B4-BE49-F238E27FC236}">
                <a16:creationId xmlns:a16="http://schemas.microsoft.com/office/drawing/2014/main" id="{0985EB33-71CF-432E-8447-C9EB3DF13E0E}"/>
              </a:ext>
            </a:extLst>
          </p:cNvPr>
          <p:cNvGrpSpPr/>
          <p:nvPr/>
        </p:nvGrpSpPr>
        <p:grpSpPr>
          <a:xfrm>
            <a:off x="1076076" y="1636170"/>
            <a:ext cx="4482075" cy="4765286"/>
            <a:chOff x="1097653" y="1668482"/>
            <a:chExt cx="4571950" cy="4860840"/>
          </a:xfrm>
        </p:grpSpPr>
        <p:sp>
          <p:nvSpPr>
            <p:cNvPr id="9" name="Rounded Rectangle 4">
              <a:extLst>
                <a:ext uri="{FF2B5EF4-FFF2-40B4-BE49-F238E27FC236}">
                  <a16:creationId xmlns:a16="http://schemas.microsoft.com/office/drawing/2014/main" id="{32A1159F-A40A-4C34-96A4-E04141E8010E}"/>
                </a:ext>
              </a:extLst>
            </p:cNvPr>
            <p:cNvSpPr/>
            <p:nvPr/>
          </p:nvSpPr>
          <p:spPr bwMode="auto">
            <a:xfrm>
              <a:off x="1097653" y="1668482"/>
              <a:ext cx="4571950" cy="3108926"/>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4902" dirty="0">
                <a:gradFill>
                  <a:gsLst>
                    <a:gs pos="5439">
                      <a:srgbClr val="F8F8F8"/>
                    </a:gs>
                    <a:gs pos="10000">
                      <a:srgbClr val="F8F8F8"/>
                    </a:gs>
                  </a:gsLst>
                  <a:lin ang="5400000" scaled="0"/>
                </a:gradFill>
                <a:latin typeface="Segoe UI Semilight"/>
              </a:endParaRPr>
            </a:p>
          </p:txBody>
        </p:sp>
        <p:sp>
          <p:nvSpPr>
            <p:cNvPr id="10" name="TextBox 9">
              <a:extLst>
                <a:ext uri="{FF2B5EF4-FFF2-40B4-BE49-F238E27FC236}">
                  <a16:creationId xmlns:a16="http://schemas.microsoft.com/office/drawing/2014/main" id="{10DDA5BA-BE79-4026-B319-FD7914A190DE}"/>
                </a:ext>
              </a:extLst>
            </p:cNvPr>
            <p:cNvSpPr txBox="1"/>
            <p:nvPr/>
          </p:nvSpPr>
          <p:spPr>
            <a:xfrm>
              <a:off x="1280532" y="2125678"/>
              <a:ext cx="4206194" cy="1957233"/>
            </a:xfrm>
            <a:prstGeom prst="rect">
              <a:avLst/>
            </a:prstGeom>
            <a:noFill/>
          </p:spPr>
          <p:txBody>
            <a:bodyPr wrap="square" lIns="179285" tIns="143428" rIns="179285" bIns="143428" rtlCol="0">
              <a:spAutoFit/>
            </a:bodyPr>
            <a:lstStyle/>
            <a:p>
              <a:pPr defTabSz="914367">
                <a:lnSpc>
                  <a:spcPct val="90000"/>
                </a:lnSpc>
                <a:spcAft>
                  <a:spcPts val="588"/>
                </a:spcAft>
              </a:pPr>
              <a:r>
                <a:rPr lang="en-US" sz="3921" dirty="0">
                  <a:gradFill>
                    <a:gsLst>
                      <a:gs pos="5439">
                        <a:srgbClr val="F8F8F8"/>
                      </a:gs>
                      <a:gs pos="10000">
                        <a:srgbClr val="F8F8F8"/>
                      </a:gs>
                    </a:gsLst>
                    <a:lin ang="5400000" scaled="0"/>
                  </a:gradFill>
                  <a:latin typeface="Segoe UI Semilight"/>
                </a:rPr>
                <a:t>Framework Dependent Deployment (FDD)</a:t>
              </a:r>
            </a:p>
          </p:txBody>
        </p:sp>
        <p:sp>
          <p:nvSpPr>
            <p:cNvPr id="11" name="Rectangle 10">
              <a:extLst>
                <a:ext uri="{FF2B5EF4-FFF2-40B4-BE49-F238E27FC236}">
                  <a16:creationId xmlns:a16="http://schemas.microsoft.com/office/drawing/2014/main" id="{9EBDBC99-40BB-403A-9FC1-10EA7DE6C596}"/>
                </a:ext>
              </a:extLst>
            </p:cNvPr>
            <p:cNvSpPr/>
            <p:nvPr/>
          </p:nvSpPr>
          <p:spPr bwMode="auto">
            <a:xfrm>
              <a:off x="1124128" y="4974859"/>
              <a:ext cx="4545475"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4313" dirty="0">
                  <a:gradFill>
                    <a:gsLst>
                      <a:gs pos="0">
                        <a:srgbClr val="FFFFFF"/>
                      </a:gs>
                      <a:gs pos="100000">
                        <a:srgbClr val="FFFFFF"/>
                      </a:gs>
                    </a:gsLst>
                    <a:lin ang="5400000" scaled="0"/>
                  </a:gradFill>
                  <a:latin typeface="Segoe UI Semilight"/>
                  <a:ea typeface="Segoe UI" pitchFamily="34" charset="0"/>
                  <a:cs typeface="Segoe UI" pitchFamily="34" charset="0"/>
                </a:rPr>
                <a:t>.NET Runtime</a:t>
              </a:r>
            </a:p>
          </p:txBody>
        </p:sp>
      </p:grpSp>
    </p:spTree>
    <p:extLst>
      <p:ext uri="{BB962C8B-B14F-4D97-AF65-F5344CB8AC3E}">
        <p14:creationId xmlns:p14="http://schemas.microsoft.com/office/powerpoint/2010/main" val="3855707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Workloads</a:t>
            </a:r>
          </a:p>
        </p:txBody>
      </p:sp>
      <p:sp>
        <p:nvSpPr>
          <p:cNvPr id="5" name="Rounded Rectangle 4"/>
          <p:cNvSpPr/>
          <p:nvPr/>
        </p:nvSpPr>
        <p:spPr bwMode="auto">
          <a:xfrm>
            <a:off x="6902775" y="1367246"/>
            <a:ext cx="4123509" cy="3137453"/>
          </a:xfrm>
          <a:prstGeom prst="roundRect">
            <a:avLst>
              <a:gd name="adj" fmla="val 0"/>
            </a:avLst>
          </a:prstGeom>
          <a:solidFill>
            <a:schemeClr val="bg1">
              <a:lumMod val="75000"/>
            </a:schemeClr>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defTabSz="914102" fontAlgn="base">
              <a:spcBef>
                <a:spcPct val="0"/>
              </a:spcBef>
              <a:spcAft>
                <a:spcPct val="0"/>
              </a:spcAft>
            </a:pPr>
            <a:endParaRPr lang="en-US" sz="5882" dirty="0">
              <a:gradFill>
                <a:gsLst>
                  <a:gs pos="5439">
                    <a:srgbClr val="F8F8F8"/>
                  </a:gs>
                  <a:gs pos="10000">
                    <a:srgbClr val="F8F8F8"/>
                  </a:gs>
                </a:gsLst>
                <a:lin ang="5400000" scaled="0"/>
              </a:gradFill>
              <a:latin typeface="Segoe UI Semilight"/>
            </a:endParaRPr>
          </a:p>
        </p:txBody>
      </p:sp>
      <p:sp>
        <p:nvSpPr>
          <p:cNvPr id="4" name="Rectangle: Rounded Corners 3">
            <a:extLst>
              <a:ext uri="{FF2B5EF4-FFF2-40B4-BE49-F238E27FC236}">
                <a16:creationId xmlns:a16="http://schemas.microsoft.com/office/drawing/2014/main" id="{DFFAEB14-CF42-445D-A696-8127C8CCAA5D}"/>
              </a:ext>
            </a:extLst>
          </p:cNvPr>
          <p:cNvSpPr/>
          <p:nvPr/>
        </p:nvSpPr>
        <p:spPr bwMode="auto">
          <a:xfrm>
            <a:off x="1255358" y="1367246"/>
            <a:ext cx="3944227" cy="3201622"/>
          </a:xfrm>
          <a:prstGeom prst="roundRect">
            <a:avLst>
              <a:gd name="adj" fmla="val 6906"/>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 name="Rounded Rectangle 2"/>
          <p:cNvSpPr/>
          <p:nvPr/>
        </p:nvSpPr>
        <p:spPr bwMode="auto">
          <a:xfrm>
            <a:off x="1518308" y="2073263"/>
            <a:ext cx="3408306" cy="2272235"/>
          </a:xfrm>
          <a:prstGeom prst="roundRect">
            <a:avLst>
              <a:gd name="adj" fmla="val 0"/>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5882" dirty="0">
              <a:gradFill>
                <a:gsLst>
                  <a:gs pos="5439">
                    <a:srgbClr val="F8F8F8"/>
                  </a:gs>
                  <a:gs pos="10000">
                    <a:srgbClr val="F8F8F8"/>
                  </a:gs>
                </a:gsLst>
                <a:lin ang="5400000" scaled="0"/>
              </a:gradFill>
              <a:latin typeface="Segoe UI Semilight"/>
            </a:endParaRPr>
          </a:p>
        </p:txBody>
      </p:sp>
      <p:sp>
        <p:nvSpPr>
          <p:cNvPr id="6" name="Rectangle 5">
            <a:extLst>
              <a:ext uri="{FF2B5EF4-FFF2-40B4-BE49-F238E27FC236}">
                <a16:creationId xmlns:a16="http://schemas.microsoft.com/office/drawing/2014/main" id="{35530B15-C377-46A3-AD9A-0B462D61A1B1}"/>
              </a:ext>
            </a:extLst>
          </p:cNvPr>
          <p:cNvSpPr/>
          <p:nvPr/>
        </p:nvSpPr>
        <p:spPr bwMode="auto">
          <a:xfrm>
            <a:off x="1518307" y="1590616"/>
            <a:ext cx="2892433" cy="33500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 name="Oval 7">
            <a:extLst>
              <a:ext uri="{FF2B5EF4-FFF2-40B4-BE49-F238E27FC236}">
                <a16:creationId xmlns:a16="http://schemas.microsoft.com/office/drawing/2014/main" id="{5E7DD46D-3595-49A1-BF58-B9F28795C1D0}"/>
              </a:ext>
            </a:extLst>
          </p:cNvPr>
          <p:cNvSpPr/>
          <p:nvPr/>
        </p:nvSpPr>
        <p:spPr bwMode="auto">
          <a:xfrm>
            <a:off x="4576016" y="1590615"/>
            <a:ext cx="350598" cy="33500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 name="TextBox 9">
            <a:extLst>
              <a:ext uri="{FF2B5EF4-FFF2-40B4-BE49-F238E27FC236}">
                <a16:creationId xmlns:a16="http://schemas.microsoft.com/office/drawing/2014/main" id="{5E9C18DA-0968-4087-8E42-72CCA1C1A372}"/>
              </a:ext>
            </a:extLst>
          </p:cNvPr>
          <p:cNvSpPr txBox="1"/>
          <p:nvPr/>
        </p:nvSpPr>
        <p:spPr>
          <a:xfrm>
            <a:off x="7171698" y="1815453"/>
            <a:ext cx="896415" cy="1375872"/>
          </a:xfrm>
          <a:prstGeom prst="rect">
            <a:avLst/>
          </a:prstGeom>
          <a:noFill/>
        </p:spPr>
        <p:txBody>
          <a:bodyPr wrap="square" lIns="179285" tIns="143428" rIns="179285" bIns="143428" rtlCol="0">
            <a:spAutoFit/>
          </a:bodyPr>
          <a:lstStyle/>
          <a:p>
            <a:pPr defTabSz="914367">
              <a:lnSpc>
                <a:spcPct val="90000"/>
              </a:lnSpc>
              <a:spcAft>
                <a:spcPts val="588"/>
              </a:spcAft>
            </a:pPr>
            <a:r>
              <a:rPr lang="en-US" sz="7842" dirty="0">
                <a:gradFill>
                  <a:gsLst>
                    <a:gs pos="2917">
                      <a:srgbClr val="FFFFFF"/>
                    </a:gs>
                    <a:gs pos="30000">
                      <a:srgbClr val="FFFFFF"/>
                    </a:gs>
                  </a:gsLst>
                  <a:lin ang="5400000" scaled="0"/>
                </a:gradFill>
                <a:latin typeface="Segoe UI Semilight"/>
              </a:rPr>
              <a:t>&gt;</a:t>
            </a:r>
          </a:p>
        </p:txBody>
      </p:sp>
      <p:sp>
        <p:nvSpPr>
          <p:cNvPr id="12" name="Rectangle 11">
            <a:extLst>
              <a:ext uri="{FF2B5EF4-FFF2-40B4-BE49-F238E27FC236}">
                <a16:creationId xmlns:a16="http://schemas.microsoft.com/office/drawing/2014/main" id="{46247FE3-7E13-4285-B4FA-5E414117FA6E}"/>
              </a:ext>
            </a:extLst>
          </p:cNvPr>
          <p:cNvSpPr/>
          <p:nvPr/>
        </p:nvSpPr>
        <p:spPr bwMode="auto">
          <a:xfrm>
            <a:off x="8053922" y="2716889"/>
            <a:ext cx="537849" cy="14506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 name="TextBox 14">
            <a:extLst>
              <a:ext uri="{FF2B5EF4-FFF2-40B4-BE49-F238E27FC236}">
                <a16:creationId xmlns:a16="http://schemas.microsoft.com/office/drawing/2014/main" id="{B856D3CB-FD21-40AF-8271-24D73EEA784C}"/>
              </a:ext>
            </a:extLst>
          </p:cNvPr>
          <p:cNvSpPr txBox="1"/>
          <p:nvPr/>
        </p:nvSpPr>
        <p:spPr>
          <a:xfrm>
            <a:off x="2151775" y="4568868"/>
            <a:ext cx="1777139" cy="1104304"/>
          </a:xfrm>
          <a:prstGeom prst="rect">
            <a:avLst/>
          </a:prstGeom>
          <a:noFill/>
        </p:spPr>
        <p:txBody>
          <a:bodyPr wrap="none" lIns="179285" tIns="143428" rIns="179285" bIns="143428" rtlCol="0">
            <a:spAutoFit/>
          </a:bodyPr>
          <a:lstStyle/>
          <a:p>
            <a:pPr defTabSz="914367">
              <a:lnSpc>
                <a:spcPct val="90000"/>
              </a:lnSpc>
              <a:spcAft>
                <a:spcPts val="588"/>
              </a:spcAft>
            </a:pPr>
            <a:r>
              <a:rPr lang="en-US" sz="5882" dirty="0">
                <a:gradFill>
                  <a:gsLst>
                    <a:gs pos="2917">
                      <a:srgbClr val="FFFFFF"/>
                    </a:gs>
                    <a:gs pos="30000">
                      <a:srgbClr val="FFFFFF"/>
                    </a:gs>
                  </a:gsLst>
                  <a:lin ang="5400000" scaled="0"/>
                </a:gradFill>
                <a:latin typeface="Segoe UI Semilight"/>
              </a:rPr>
              <a:t>Web</a:t>
            </a:r>
            <a:endParaRPr lang="en-US" sz="2353" dirty="0">
              <a:gradFill>
                <a:gsLst>
                  <a:gs pos="2917">
                    <a:srgbClr val="FFFFFF"/>
                  </a:gs>
                  <a:gs pos="30000">
                    <a:srgbClr val="FFFFFF"/>
                  </a:gs>
                </a:gsLst>
                <a:lin ang="5400000" scaled="0"/>
              </a:gradFill>
              <a:latin typeface="Segoe UI Semilight"/>
            </a:endParaRPr>
          </a:p>
        </p:txBody>
      </p:sp>
      <p:sp>
        <p:nvSpPr>
          <p:cNvPr id="16" name="TextBox 15">
            <a:extLst>
              <a:ext uri="{FF2B5EF4-FFF2-40B4-BE49-F238E27FC236}">
                <a16:creationId xmlns:a16="http://schemas.microsoft.com/office/drawing/2014/main" id="{874396DF-5D36-4015-9F98-42D5787EAD04}"/>
              </a:ext>
            </a:extLst>
          </p:cNvPr>
          <p:cNvSpPr txBox="1"/>
          <p:nvPr/>
        </p:nvSpPr>
        <p:spPr>
          <a:xfrm>
            <a:off x="7478370" y="4494358"/>
            <a:ext cx="2798636" cy="1104304"/>
          </a:xfrm>
          <a:prstGeom prst="rect">
            <a:avLst/>
          </a:prstGeom>
          <a:noFill/>
        </p:spPr>
        <p:txBody>
          <a:bodyPr wrap="none" lIns="179285" tIns="143428" rIns="179285" bIns="143428" rtlCol="0">
            <a:spAutoFit/>
          </a:bodyPr>
          <a:lstStyle/>
          <a:p>
            <a:pPr defTabSz="914367">
              <a:lnSpc>
                <a:spcPct val="90000"/>
              </a:lnSpc>
              <a:spcAft>
                <a:spcPts val="588"/>
              </a:spcAft>
            </a:pPr>
            <a:r>
              <a:rPr lang="en-US" sz="5882" dirty="0">
                <a:gradFill>
                  <a:gsLst>
                    <a:gs pos="2917">
                      <a:srgbClr val="FFFFFF"/>
                    </a:gs>
                    <a:gs pos="30000">
                      <a:srgbClr val="FFFFFF"/>
                    </a:gs>
                  </a:gsLst>
                  <a:lin ang="5400000" scaled="0"/>
                </a:gradFill>
                <a:latin typeface="Segoe UI Semilight"/>
              </a:rPr>
              <a:t>Console</a:t>
            </a:r>
            <a:endParaRPr lang="en-US" sz="2353" dirty="0">
              <a:gradFill>
                <a:gsLst>
                  <a:gs pos="2917">
                    <a:srgbClr val="FFFFFF"/>
                  </a:gs>
                  <a:gs pos="30000">
                    <a:srgbClr val="FFFFFF"/>
                  </a:gs>
                </a:gsLst>
                <a:lin ang="5400000" scaled="0"/>
              </a:gradFill>
              <a:latin typeface="Segoe UI Semilight"/>
            </a:endParaRPr>
          </a:p>
        </p:txBody>
      </p:sp>
      <p:sp>
        <p:nvSpPr>
          <p:cNvPr id="17" name="Rectangle 16">
            <a:extLst>
              <a:ext uri="{FF2B5EF4-FFF2-40B4-BE49-F238E27FC236}">
                <a16:creationId xmlns:a16="http://schemas.microsoft.com/office/drawing/2014/main" id="{3C051B71-DF44-4FBD-851D-1FE807DF8B30}"/>
              </a:ext>
            </a:extLst>
          </p:cNvPr>
          <p:cNvSpPr/>
          <p:nvPr/>
        </p:nvSpPr>
        <p:spPr bwMode="auto">
          <a:xfrm>
            <a:off x="1793208" y="2353302"/>
            <a:ext cx="1703189" cy="17031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1" name="Group 20">
            <a:extLst>
              <a:ext uri="{FF2B5EF4-FFF2-40B4-BE49-F238E27FC236}">
                <a16:creationId xmlns:a16="http://schemas.microsoft.com/office/drawing/2014/main" id="{B1DC560E-1661-4292-9872-282E1F628B2B}"/>
              </a:ext>
            </a:extLst>
          </p:cNvPr>
          <p:cNvGrpSpPr/>
          <p:nvPr/>
        </p:nvGrpSpPr>
        <p:grpSpPr>
          <a:xfrm>
            <a:off x="3675679" y="2353302"/>
            <a:ext cx="986057" cy="996098"/>
            <a:chOff x="3749383" y="2399994"/>
            <a:chExt cx="1005829" cy="1016072"/>
          </a:xfrm>
        </p:grpSpPr>
        <p:sp>
          <p:nvSpPr>
            <p:cNvPr id="18" name="Rectangle 17">
              <a:extLst>
                <a:ext uri="{FF2B5EF4-FFF2-40B4-BE49-F238E27FC236}">
                  <a16:creationId xmlns:a16="http://schemas.microsoft.com/office/drawing/2014/main" id="{56E4FD25-E601-416A-A94F-34375A789599}"/>
                </a:ext>
              </a:extLst>
            </p:cNvPr>
            <p:cNvSpPr/>
            <p:nvPr/>
          </p:nvSpPr>
          <p:spPr bwMode="auto">
            <a:xfrm>
              <a:off x="3749383" y="2399994"/>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Rectangle 18">
              <a:extLst>
                <a:ext uri="{FF2B5EF4-FFF2-40B4-BE49-F238E27FC236}">
                  <a16:creationId xmlns:a16="http://schemas.microsoft.com/office/drawing/2014/main" id="{2B47E22E-B8CD-4D74-8B1D-446EE0BF6F08}"/>
                </a:ext>
              </a:extLst>
            </p:cNvPr>
            <p:cNvSpPr/>
            <p:nvPr/>
          </p:nvSpPr>
          <p:spPr bwMode="auto">
            <a:xfrm>
              <a:off x="3749383" y="2770872"/>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Rectangle 19">
              <a:extLst>
                <a:ext uri="{FF2B5EF4-FFF2-40B4-BE49-F238E27FC236}">
                  <a16:creationId xmlns:a16="http://schemas.microsoft.com/office/drawing/2014/main" id="{5B491144-F9E3-40B1-B03A-DB4B3603D699}"/>
                </a:ext>
              </a:extLst>
            </p:cNvPr>
            <p:cNvSpPr/>
            <p:nvPr/>
          </p:nvSpPr>
          <p:spPr bwMode="auto">
            <a:xfrm>
              <a:off x="3749383" y="3141749"/>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pic>
        <p:nvPicPr>
          <p:cNvPr id="24" name="Graphic 23" descr="Right Pointing Backhand Index ">
            <a:extLst>
              <a:ext uri="{FF2B5EF4-FFF2-40B4-BE49-F238E27FC236}">
                <a16:creationId xmlns:a16="http://schemas.microsoft.com/office/drawing/2014/main" id="{720D14BC-0ECA-45D9-9E63-9F98462ECC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3697326" y="3122574"/>
            <a:ext cx="896425" cy="896425"/>
          </a:xfrm>
          <a:prstGeom prst="rect">
            <a:avLst/>
          </a:prstGeom>
        </p:spPr>
      </p:pic>
    </p:spTree>
    <p:extLst>
      <p:ext uri="{BB962C8B-B14F-4D97-AF65-F5344CB8AC3E}">
        <p14:creationId xmlns:p14="http://schemas.microsoft.com/office/powerpoint/2010/main" val="343774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12"/>
                                        </p:tgtEl>
                                      </p:cBhvr>
                                    </p:animEffect>
                                    <p:animScale>
                                      <p:cBhvr>
                                        <p:cTn id="7" dur="10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lstStyle/>
          <a:p>
            <a:r>
              <a:rPr lang="en-US" dirty="0">
                <a:cs typeface="Courier New" panose="02070309020205020404" pitchFamily="49" charset="0"/>
              </a:rPr>
              <a:t>Developer Experiences</a:t>
            </a:r>
          </a:p>
        </p:txBody>
      </p:sp>
      <p:grpSp>
        <p:nvGrpSpPr>
          <p:cNvPr id="22" name="Group 21">
            <a:extLst>
              <a:ext uri="{FF2B5EF4-FFF2-40B4-BE49-F238E27FC236}">
                <a16:creationId xmlns:a16="http://schemas.microsoft.com/office/drawing/2014/main" id="{D149237D-7878-4171-BF6B-EAF99D174F25}"/>
              </a:ext>
            </a:extLst>
          </p:cNvPr>
          <p:cNvGrpSpPr/>
          <p:nvPr/>
        </p:nvGrpSpPr>
        <p:grpSpPr>
          <a:xfrm>
            <a:off x="627868" y="1367245"/>
            <a:ext cx="10936265" cy="5034588"/>
            <a:chOff x="457578" y="1394165"/>
            <a:chExt cx="11155560" cy="5135542"/>
          </a:xfrm>
        </p:grpSpPr>
        <p:grpSp>
          <p:nvGrpSpPr>
            <p:cNvPr id="20" name="Group 19">
              <a:extLst>
                <a:ext uri="{FF2B5EF4-FFF2-40B4-BE49-F238E27FC236}">
                  <a16:creationId xmlns:a16="http://schemas.microsoft.com/office/drawing/2014/main" id="{39BDC373-EE6D-4C33-BEC8-3D050314AC9F}"/>
                </a:ext>
              </a:extLst>
            </p:cNvPr>
            <p:cNvGrpSpPr/>
            <p:nvPr/>
          </p:nvGrpSpPr>
          <p:grpSpPr>
            <a:xfrm>
              <a:off x="457580" y="1394165"/>
              <a:ext cx="11155558" cy="966810"/>
              <a:chOff x="457580" y="1394165"/>
              <a:chExt cx="11155558" cy="966810"/>
            </a:xfrm>
          </p:grpSpPr>
          <p:sp>
            <p:nvSpPr>
              <p:cNvPr id="3" name="Rectangle 2">
                <a:extLst>
                  <a:ext uri="{FF2B5EF4-FFF2-40B4-BE49-F238E27FC236}">
                    <a16:creationId xmlns:a16="http://schemas.microsoft.com/office/drawing/2014/main" id="{EDFF6C62-E644-4593-A58C-3D8248177BBC}"/>
                  </a:ext>
                </a:extLst>
              </p:cNvPr>
              <p:cNvSpPr/>
              <p:nvPr/>
            </p:nvSpPr>
            <p:spPr bwMode="auto">
              <a:xfrm>
                <a:off x="457580" y="1394165"/>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026" name="Picture 2" descr="https://upload.wikimedia.org/wikipedia/commons/thumb/8/83/Windows_logo_and_wordmark_-_2012.svg/489px-Windows_logo_and_wordmark_-_2012.svg.png">
                <a:extLst>
                  <a:ext uri="{FF2B5EF4-FFF2-40B4-BE49-F238E27FC236}">
                    <a16:creationId xmlns:a16="http://schemas.microsoft.com/office/drawing/2014/main" id="{B179FDF9-0CD9-4382-9251-6FEFF27E6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65" y="1564220"/>
                <a:ext cx="3113883" cy="626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2017 logo">
                <a:extLst>
                  <a:ext uri="{FF2B5EF4-FFF2-40B4-BE49-F238E27FC236}">
                    <a16:creationId xmlns:a16="http://schemas.microsoft.com/office/drawing/2014/main" id="{B40B1DA0-E26E-4CDC-9ECD-AAD4F3F84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554" y="1636431"/>
                <a:ext cx="3121348" cy="482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C900B53D-2F4E-4271-8593-ED13689E0496}"/>
                </a:ext>
              </a:extLst>
            </p:cNvPr>
            <p:cNvGrpSpPr/>
            <p:nvPr/>
          </p:nvGrpSpPr>
          <p:grpSpPr>
            <a:xfrm>
              <a:off x="457580" y="2783742"/>
              <a:ext cx="11155558" cy="966810"/>
              <a:chOff x="457580" y="2399994"/>
              <a:chExt cx="11155558" cy="966810"/>
            </a:xfrm>
          </p:grpSpPr>
          <p:sp>
            <p:nvSpPr>
              <p:cNvPr id="11" name="Rectangle 10">
                <a:extLst>
                  <a:ext uri="{FF2B5EF4-FFF2-40B4-BE49-F238E27FC236}">
                    <a16:creationId xmlns:a16="http://schemas.microsoft.com/office/drawing/2014/main" id="{1A61F52F-1303-479E-8979-7E35D3AB1723}"/>
                  </a:ext>
                </a:extLst>
              </p:cNvPr>
              <p:cNvSpPr/>
              <p:nvPr/>
            </p:nvSpPr>
            <p:spPr bwMode="auto">
              <a:xfrm>
                <a:off x="457580" y="2399994"/>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030" name="Picture 6" descr="MacOS wordmark (2017).svg">
                <a:extLst>
                  <a:ext uri="{FF2B5EF4-FFF2-40B4-BE49-F238E27FC236}">
                    <a16:creationId xmlns:a16="http://schemas.microsoft.com/office/drawing/2014/main" id="{C468C57E-44A5-4313-B56A-2473E5DB2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265" y="2542291"/>
                <a:ext cx="2601924" cy="6149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isual Studio for Mac">
                <a:extLst>
                  <a:ext uri="{FF2B5EF4-FFF2-40B4-BE49-F238E27FC236}">
                    <a16:creationId xmlns:a16="http://schemas.microsoft.com/office/drawing/2014/main" id="{D7109BCF-706E-4CD3-B4CE-98C81528E03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252387" y="2542291"/>
                <a:ext cx="907539" cy="6806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A03629-A401-4BBD-8F62-DDDA0D393EA5}"/>
                  </a:ext>
                </a:extLst>
              </p:cNvPr>
              <p:cNvSpPr txBox="1"/>
              <p:nvPr/>
            </p:nvSpPr>
            <p:spPr>
              <a:xfrm>
                <a:off x="7038230" y="2513286"/>
                <a:ext cx="4002955" cy="738655"/>
              </a:xfrm>
              <a:prstGeom prst="rect">
                <a:avLst/>
              </a:prstGeom>
              <a:noFill/>
            </p:spPr>
            <p:txBody>
              <a:bodyPr wrap="none" lIns="179285" tIns="143428" rIns="179285" bIns="143428" rtlCol="0">
                <a:spAutoFit/>
              </a:bodyPr>
              <a:lstStyle/>
              <a:p>
                <a:pPr defTabSz="914367">
                  <a:lnSpc>
                    <a:spcPct val="90000"/>
                  </a:lnSpc>
                  <a:spcAft>
                    <a:spcPts val="588"/>
                  </a:spcAft>
                </a:pPr>
                <a:r>
                  <a:rPr lang="en-US" sz="3137" b="1" dirty="0">
                    <a:solidFill>
                      <a:srgbClr val="865FC5"/>
                    </a:solidFill>
                    <a:latin typeface="Segoe UI Semilight"/>
                  </a:rPr>
                  <a:t>Visual Studio for Mac</a:t>
                </a:r>
              </a:p>
            </p:txBody>
          </p:sp>
        </p:grpSp>
        <p:grpSp>
          <p:nvGrpSpPr>
            <p:cNvPr id="18" name="Group 17">
              <a:extLst>
                <a:ext uri="{FF2B5EF4-FFF2-40B4-BE49-F238E27FC236}">
                  <a16:creationId xmlns:a16="http://schemas.microsoft.com/office/drawing/2014/main" id="{E77F0EB2-BAF6-40E1-92A7-C8E061AC4123}"/>
                </a:ext>
              </a:extLst>
            </p:cNvPr>
            <p:cNvGrpSpPr/>
            <p:nvPr/>
          </p:nvGrpSpPr>
          <p:grpSpPr>
            <a:xfrm>
              <a:off x="457578" y="4173319"/>
              <a:ext cx="11155559" cy="966810"/>
              <a:chOff x="457578" y="3408942"/>
              <a:chExt cx="11155559" cy="966810"/>
            </a:xfrm>
          </p:grpSpPr>
          <p:sp>
            <p:nvSpPr>
              <p:cNvPr id="12" name="Rectangle 11">
                <a:extLst>
                  <a:ext uri="{FF2B5EF4-FFF2-40B4-BE49-F238E27FC236}">
                    <a16:creationId xmlns:a16="http://schemas.microsoft.com/office/drawing/2014/main" id="{180C7E5F-3E52-40BE-AF27-012522899C57}"/>
                  </a:ext>
                </a:extLst>
              </p:cNvPr>
              <p:cNvSpPr/>
              <p:nvPr/>
            </p:nvSpPr>
            <p:spPr bwMode="auto">
              <a:xfrm>
                <a:off x="457578" y="3408942"/>
                <a:ext cx="11155559"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060" name="Picture 12" descr="Image result for windows logo svg">
                <a:extLst>
                  <a:ext uri="{FF2B5EF4-FFF2-40B4-BE49-F238E27FC236}">
                    <a16:creationId xmlns:a16="http://schemas.microsoft.com/office/drawing/2014/main" id="{180FC61B-F327-4A81-B17A-88E51B1F4D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700" y="3461728"/>
                <a:ext cx="771493" cy="7714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MacOS wordmark (2017).svg">
                <a:extLst>
                  <a:ext uri="{FF2B5EF4-FFF2-40B4-BE49-F238E27FC236}">
                    <a16:creationId xmlns:a16="http://schemas.microsoft.com/office/drawing/2014/main" id="{F1440572-AD31-4CFA-992A-CEC2BBD121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005" y="3689615"/>
                <a:ext cx="1335932" cy="31571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lated image">
                <a:extLst>
                  <a:ext uri="{FF2B5EF4-FFF2-40B4-BE49-F238E27FC236}">
                    <a16:creationId xmlns:a16="http://schemas.microsoft.com/office/drawing/2014/main" id="{2B6EBAC1-EFC6-408C-8E6A-5991990CDF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750" y="3414355"/>
                <a:ext cx="735347" cy="86623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s://pbs.twimg.com/profile_images/676630166190166017/UYxw-HcD.png">
                <a:extLst>
                  <a:ext uri="{FF2B5EF4-FFF2-40B4-BE49-F238E27FC236}">
                    <a16:creationId xmlns:a16="http://schemas.microsoft.com/office/drawing/2014/main" id="{B0CCD297-FE33-402D-8538-AFDE2082527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407428" y="3534585"/>
                <a:ext cx="657239" cy="65723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11DAC3-B41E-4847-980E-773BEF153452}"/>
                  </a:ext>
                </a:extLst>
              </p:cNvPr>
              <p:cNvSpPr txBox="1"/>
              <p:nvPr/>
            </p:nvSpPr>
            <p:spPr>
              <a:xfrm>
                <a:off x="7058411" y="3497262"/>
                <a:ext cx="3552963" cy="738655"/>
              </a:xfrm>
              <a:prstGeom prst="rect">
                <a:avLst/>
              </a:prstGeom>
              <a:noFill/>
            </p:spPr>
            <p:txBody>
              <a:bodyPr wrap="none" lIns="179285" tIns="143428" rIns="179285" bIns="143428" rtlCol="0">
                <a:spAutoFit/>
              </a:bodyPr>
              <a:lstStyle/>
              <a:p>
                <a:pPr defTabSz="914367">
                  <a:lnSpc>
                    <a:spcPct val="90000"/>
                  </a:lnSpc>
                  <a:spcAft>
                    <a:spcPts val="588"/>
                  </a:spcAft>
                </a:pPr>
                <a:r>
                  <a:rPr lang="en-US" sz="3137" b="1" dirty="0">
                    <a:solidFill>
                      <a:srgbClr val="007ACC"/>
                    </a:solidFill>
                    <a:latin typeface="Segoe UI Semilight"/>
                  </a:rPr>
                  <a:t>Visual Studio Code</a:t>
                </a:r>
              </a:p>
            </p:txBody>
          </p:sp>
        </p:grpSp>
        <p:grpSp>
          <p:nvGrpSpPr>
            <p:cNvPr id="17" name="Group 16">
              <a:extLst>
                <a:ext uri="{FF2B5EF4-FFF2-40B4-BE49-F238E27FC236}">
                  <a16:creationId xmlns:a16="http://schemas.microsoft.com/office/drawing/2014/main" id="{59625B40-2D75-4D73-8680-FE5C69B4407E}"/>
                </a:ext>
              </a:extLst>
            </p:cNvPr>
            <p:cNvGrpSpPr/>
            <p:nvPr/>
          </p:nvGrpSpPr>
          <p:grpSpPr>
            <a:xfrm>
              <a:off x="457579" y="5562897"/>
              <a:ext cx="11155558" cy="966810"/>
              <a:chOff x="457579" y="4420663"/>
              <a:chExt cx="11155558" cy="966810"/>
            </a:xfrm>
          </p:grpSpPr>
          <p:sp>
            <p:nvSpPr>
              <p:cNvPr id="14" name="Rectangle 13">
                <a:extLst>
                  <a:ext uri="{FF2B5EF4-FFF2-40B4-BE49-F238E27FC236}">
                    <a16:creationId xmlns:a16="http://schemas.microsoft.com/office/drawing/2014/main" id="{48122678-96AF-459B-AE12-B3644EE38C30}"/>
                  </a:ext>
                </a:extLst>
              </p:cNvPr>
              <p:cNvSpPr/>
              <p:nvPr/>
            </p:nvSpPr>
            <p:spPr bwMode="auto">
              <a:xfrm>
                <a:off x="457579" y="4420663"/>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5" name="Graphic 14" descr="Tools">
                <a:extLst>
                  <a:ext uri="{FF2B5EF4-FFF2-40B4-BE49-F238E27FC236}">
                    <a16:creationId xmlns:a16="http://schemas.microsoft.com/office/drawing/2014/main" id="{ED817ACE-F269-4412-B202-397D9A7824F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0265" y="4428538"/>
                <a:ext cx="914400" cy="914400"/>
              </a:xfrm>
              <a:prstGeom prst="rect">
                <a:avLst/>
              </a:prstGeom>
            </p:spPr>
          </p:pic>
          <p:sp>
            <p:nvSpPr>
              <p:cNvPr id="16" name="TextBox 15">
                <a:extLst>
                  <a:ext uri="{FF2B5EF4-FFF2-40B4-BE49-F238E27FC236}">
                    <a16:creationId xmlns:a16="http://schemas.microsoft.com/office/drawing/2014/main" id="{E1030A9A-F993-4FC5-9E3A-05CE10BD148B}"/>
                  </a:ext>
                </a:extLst>
              </p:cNvPr>
              <p:cNvSpPr txBox="1"/>
              <p:nvPr/>
            </p:nvSpPr>
            <p:spPr>
              <a:xfrm>
                <a:off x="1670005" y="4656425"/>
                <a:ext cx="2642970" cy="683257"/>
              </a:xfrm>
              <a:prstGeom prst="rect">
                <a:avLst/>
              </a:prstGeom>
              <a:noFill/>
            </p:spPr>
            <p:txBody>
              <a:bodyPr wrap="none" lIns="179285" tIns="143428" rIns="179285" bIns="143428" rtlCol="0">
                <a:spAutoFit/>
              </a:bodyPr>
              <a:lstStyle/>
              <a:p>
                <a:pPr defTabSz="914367">
                  <a:lnSpc>
                    <a:spcPct val="90000"/>
                  </a:lnSpc>
                  <a:spcAft>
                    <a:spcPts val="588"/>
                  </a:spcAft>
                </a:pPr>
                <a:r>
                  <a:rPr lang="en-US" sz="2745" b="1" dirty="0">
                    <a:solidFill>
                      <a:srgbClr val="737373"/>
                    </a:solidFill>
                    <a:latin typeface="Segoe UI Semilight"/>
                  </a:rPr>
                  <a:t>BYO Text Editor</a:t>
                </a:r>
              </a:p>
            </p:txBody>
          </p:sp>
          <p:sp>
            <p:nvSpPr>
              <p:cNvPr id="30" name="TextBox 29">
                <a:extLst>
                  <a:ext uri="{FF2B5EF4-FFF2-40B4-BE49-F238E27FC236}">
                    <a16:creationId xmlns:a16="http://schemas.microsoft.com/office/drawing/2014/main" id="{C550D314-2F46-4962-830C-88B21D8482EA}"/>
                  </a:ext>
                </a:extLst>
              </p:cNvPr>
              <p:cNvSpPr txBox="1"/>
              <p:nvPr/>
            </p:nvSpPr>
            <p:spPr>
              <a:xfrm>
                <a:off x="6235596" y="4551339"/>
                <a:ext cx="4554522" cy="683257"/>
              </a:xfrm>
              <a:prstGeom prst="rect">
                <a:avLst/>
              </a:prstGeom>
              <a:noFill/>
            </p:spPr>
            <p:txBody>
              <a:bodyPr wrap="none" lIns="179285" tIns="143428" rIns="179285" bIns="143428" rtlCol="0">
                <a:spAutoFit/>
              </a:bodyPr>
              <a:lstStyle/>
              <a:p>
                <a:pPr defTabSz="914367">
                  <a:lnSpc>
                    <a:spcPct val="90000"/>
                  </a:lnSpc>
                  <a:spcAft>
                    <a:spcPts val="588"/>
                  </a:spcAft>
                </a:pPr>
                <a:r>
                  <a:rPr lang="en-US" sz="2745" b="1" dirty="0">
                    <a:solidFill>
                      <a:srgbClr val="737373"/>
                    </a:solidFill>
                    <a:latin typeface="Segoe UI Semilight"/>
                  </a:rPr>
                  <a:t>.NET Core SDK (includes CLI)</a:t>
                </a:r>
              </a:p>
            </p:txBody>
          </p:sp>
        </p:grpSp>
      </p:grpSp>
    </p:spTree>
    <p:extLst>
      <p:ext uri="{BB962C8B-B14F-4D97-AF65-F5344CB8AC3E}">
        <p14:creationId xmlns:p14="http://schemas.microsoft.com/office/powerpoint/2010/main" val="2433764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OSes</a:t>
            </a:r>
          </a:p>
        </p:txBody>
      </p:sp>
      <p:sp>
        <p:nvSpPr>
          <p:cNvPr id="3" name="Text Placeholder 2"/>
          <p:cNvSpPr>
            <a:spLocks noGrp="1"/>
          </p:cNvSpPr>
          <p:nvPr>
            <p:ph type="body" sz="quarter" idx="10"/>
          </p:nvPr>
        </p:nvSpPr>
        <p:spPr>
          <a:xfrm>
            <a:off x="269241" y="1189494"/>
            <a:ext cx="5378548" cy="3590543"/>
          </a:xfrm>
        </p:spPr>
        <p:txBody>
          <a:bodyPr/>
          <a:lstStyle/>
          <a:p>
            <a:r>
              <a:rPr lang="en-US" dirty="0"/>
              <a:t>Windows</a:t>
            </a:r>
          </a:p>
          <a:p>
            <a:pPr lvl="1"/>
            <a:r>
              <a:rPr lang="en-US" b="1" dirty="0"/>
              <a:t>Windows 7</a:t>
            </a:r>
            <a:r>
              <a:rPr lang="en-US" dirty="0"/>
              <a:t> SP1+, 8.1</a:t>
            </a:r>
          </a:p>
          <a:p>
            <a:pPr lvl="1"/>
            <a:r>
              <a:rPr lang="en-US" b="1" dirty="0"/>
              <a:t>Windows 10</a:t>
            </a:r>
            <a:r>
              <a:rPr lang="en-US" dirty="0"/>
              <a:t> Client</a:t>
            </a:r>
          </a:p>
          <a:p>
            <a:pPr lvl="1"/>
            <a:r>
              <a:rPr lang="en-US" b="1" dirty="0"/>
              <a:t>Server 2008</a:t>
            </a:r>
            <a:r>
              <a:rPr lang="en-US" dirty="0"/>
              <a:t> R2 SP1+</a:t>
            </a:r>
          </a:p>
          <a:p>
            <a:pPr lvl="1"/>
            <a:r>
              <a:rPr lang="en-US" b="1" dirty="0"/>
              <a:t>Server 2016 </a:t>
            </a:r>
            <a:r>
              <a:rPr lang="en-US" dirty="0"/>
              <a:t>(incl. Nano)</a:t>
            </a:r>
          </a:p>
          <a:p>
            <a:r>
              <a:rPr lang="en-US" dirty="0" err="1"/>
              <a:t>macOS</a:t>
            </a:r>
            <a:endParaRPr lang="en-US" dirty="0"/>
          </a:p>
          <a:p>
            <a:pPr lvl="1"/>
            <a:r>
              <a:rPr lang="en-US" b="1" dirty="0"/>
              <a:t>Sierra</a:t>
            </a:r>
            <a:r>
              <a:rPr lang="en-US" dirty="0"/>
              <a:t> (10.12+)</a:t>
            </a:r>
          </a:p>
          <a:p>
            <a:pPr lvl="1"/>
            <a:r>
              <a:rPr lang="en-US" b="1" dirty="0"/>
              <a:t>High Sierra </a:t>
            </a:r>
            <a:r>
              <a:rPr lang="en-US" dirty="0"/>
              <a:t>(10.13)</a:t>
            </a:r>
          </a:p>
        </p:txBody>
      </p:sp>
      <p:sp>
        <p:nvSpPr>
          <p:cNvPr id="4" name="Text Placeholder 3"/>
          <p:cNvSpPr>
            <a:spLocks noGrp="1"/>
          </p:cNvSpPr>
          <p:nvPr>
            <p:ph type="body" sz="quarter" idx="11"/>
          </p:nvPr>
        </p:nvSpPr>
        <p:spPr>
          <a:xfrm>
            <a:off x="6544215" y="1189494"/>
            <a:ext cx="5378548" cy="4996588"/>
          </a:xfrm>
        </p:spPr>
        <p:txBody>
          <a:bodyPr/>
          <a:lstStyle/>
          <a:p>
            <a:r>
              <a:rPr lang="en-US" dirty="0"/>
              <a:t>Linux</a:t>
            </a:r>
          </a:p>
          <a:p>
            <a:pPr lvl="1"/>
            <a:r>
              <a:rPr lang="en-US" b="1" dirty="0"/>
              <a:t>RHEL </a:t>
            </a:r>
            <a:r>
              <a:rPr lang="en-US" dirty="0"/>
              <a:t>6,7</a:t>
            </a:r>
          </a:p>
          <a:p>
            <a:pPr lvl="1"/>
            <a:r>
              <a:rPr lang="en-US" b="1" dirty="0"/>
              <a:t>Fedora </a:t>
            </a:r>
            <a:r>
              <a:rPr lang="en-US" dirty="0"/>
              <a:t>27,28</a:t>
            </a:r>
          </a:p>
          <a:p>
            <a:pPr lvl="1"/>
            <a:r>
              <a:rPr lang="en-US" b="1" dirty="0"/>
              <a:t>Centos </a:t>
            </a:r>
            <a:r>
              <a:rPr lang="en-US" dirty="0"/>
              <a:t>7</a:t>
            </a:r>
          </a:p>
          <a:p>
            <a:pPr lvl="1"/>
            <a:r>
              <a:rPr lang="en-US" b="1" dirty="0"/>
              <a:t>Debian </a:t>
            </a:r>
            <a:r>
              <a:rPr lang="en-US" dirty="0"/>
              <a:t>9,8.7+</a:t>
            </a:r>
          </a:p>
          <a:p>
            <a:pPr lvl="1"/>
            <a:r>
              <a:rPr lang="en-US" b="1" dirty="0"/>
              <a:t>Ubuntu </a:t>
            </a:r>
            <a:r>
              <a:rPr lang="en-US" dirty="0"/>
              <a:t>18.04, 17.10, 16.04, 14.04</a:t>
            </a:r>
          </a:p>
          <a:p>
            <a:pPr lvl="1"/>
            <a:r>
              <a:rPr lang="en-US" b="1" dirty="0"/>
              <a:t>Linux Mint </a:t>
            </a:r>
            <a:r>
              <a:rPr lang="en-US" dirty="0"/>
              <a:t>17, 18</a:t>
            </a:r>
          </a:p>
          <a:p>
            <a:pPr lvl="1"/>
            <a:r>
              <a:rPr lang="en-US" b="1" dirty="0"/>
              <a:t>openSUSE</a:t>
            </a:r>
            <a:r>
              <a:rPr lang="en-US" dirty="0"/>
              <a:t> 42.3+</a:t>
            </a:r>
          </a:p>
          <a:p>
            <a:pPr lvl="1"/>
            <a:r>
              <a:rPr lang="en-US" b="1" dirty="0"/>
              <a:t>Oracle Linux</a:t>
            </a:r>
            <a:r>
              <a:rPr lang="en-US" dirty="0"/>
              <a:t> 7</a:t>
            </a:r>
          </a:p>
          <a:p>
            <a:pPr lvl="1"/>
            <a:r>
              <a:rPr lang="en-US" b="1" dirty="0"/>
              <a:t>SUSE Enterprise Linux </a:t>
            </a:r>
            <a:r>
              <a:rPr lang="en-US" dirty="0"/>
              <a:t>12 SP2+</a:t>
            </a:r>
          </a:p>
          <a:p>
            <a:pPr lvl="1"/>
            <a:r>
              <a:rPr lang="en-US" b="1" dirty="0"/>
              <a:t>Alpine Linux</a:t>
            </a:r>
            <a:r>
              <a:rPr lang="en-US" dirty="0"/>
              <a:t> 3.7+</a:t>
            </a:r>
          </a:p>
          <a:p>
            <a:pPr lvl="1"/>
            <a:endParaRPr lang="en-US" dirty="0"/>
          </a:p>
        </p:txBody>
      </p:sp>
      <p:sp>
        <p:nvSpPr>
          <p:cNvPr id="2" name="Rectangle 1">
            <a:extLst>
              <a:ext uri="{FF2B5EF4-FFF2-40B4-BE49-F238E27FC236}">
                <a16:creationId xmlns:a16="http://schemas.microsoft.com/office/drawing/2014/main" id="{7E874485-7476-437B-B95D-1B869F6E56E5}"/>
              </a:ext>
            </a:extLst>
          </p:cNvPr>
          <p:cNvSpPr/>
          <p:nvPr/>
        </p:nvSpPr>
        <p:spPr>
          <a:xfrm>
            <a:off x="269241" y="6028603"/>
            <a:ext cx="10112358" cy="362072"/>
          </a:xfrm>
          <a:prstGeom prst="rect">
            <a:avLst/>
          </a:prstGeom>
        </p:spPr>
        <p:txBody>
          <a:bodyPr wrap="square">
            <a:spAutoFit/>
          </a:bodyPr>
          <a:lstStyle/>
          <a:p>
            <a:pPr defTabSz="914367"/>
            <a:r>
              <a:rPr lang="en-US" sz="1765" dirty="0">
                <a:solidFill>
                  <a:srgbClr val="505050"/>
                </a:solidFill>
                <a:latin typeface="Segoe UI Semilight"/>
              </a:rPr>
              <a:t>https://</a:t>
            </a:r>
            <a:r>
              <a:rPr lang="en-US" sz="1765" dirty="0" err="1">
                <a:solidFill>
                  <a:srgbClr val="505050"/>
                </a:solidFill>
                <a:latin typeface="Segoe UI Semilight"/>
              </a:rPr>
              <a:t>github.com</a:t>
            </a:r>
            <a:r>
              <a:rPr lang="en-US" sz="1765" dirty="0">
                <a:solidFill>
                  <a:srgbClr val="505050"/>
                </a:solidFill>
                <a:latin typeface="Segoe UI Semilight"/>
              </a:rPr>
              <a:t>/dotnet/core/blob/master/release-notes/2.1/2.1-supported-os.md</a:t>
            </a:r>
          </a:p>
        </p:txBody>
      </p:sp>
    </p:spTree>
    <p:extLst>
      <p:ext uri="{BB962C8B-B14F-4D97-AF65-F5344CB8AC3E}">
        <p14:creationId xmlns:p14="http://schemas.microsoft.com/office/powerpoint/2010/main" val="49140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302" y="19501"/>
            <a:ext cx="11655840" cy="899537"/>
          </a:xfrm>
        </p:spPr>
        <p:txBody>
          <a:bodyPr/>
          <a:lstStyle/>
          <a:p>
            <a:r>
              <a:rPr lang="en-US" dirty="0"/>
              <a:t>http://redhatloves.net</a:t>
            </a: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15701" y="739756"/>
            <a:ext cx="8963043" cy="5964951"/>
          </a:xfrm>
          <a:prstGeom prst="rect">
            <a:avLst/>
          </a:prstGeom>
        </p:spPr>
      </p:pic>
    </p:spTree>
    <p:extLst>
      <p:ext uri="{BB962C8B-B14F-4D97-AF65-F5344CB8AC3E}">
        <p14:creationId xmlns:p14="http://schemas.microsoft.com/office/powerpoint/2010/main" val="2429936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AD59BC58-BAC8-4138-95AA-D7C7965BAB3C}"/>
              </a:ext>
            </a:extLst>
          </p:cNvPr>
          <p:cNvPicPr>
            <a:picLocks noChangeAspect="1"/>
          </p:cNvPicPr>
          <p:nvPr/>
        </p:nvPicPr>
        <p:blipFill>
          <a:blip r:embed="rId3"/>
          <a:stretch>
            <a:fillRect/>
          </a:stretch>
        </p:blipFill>
        <p:spPr>
          <a:xfrm>
            <a:off x="896793" y="487"/>
            <a:ext cx="10452056" cy="6857027"/>
          </a:xfrm>
          <a:prstGeom prst="rect">
            <a:avLst/>
          </a:prstGeom>
        </p:spPr>
      </p:pic>
      <p:sp>
        <p:nvSpPr>
          <p:cNvPr id="2" name="TextBox 1"/>
          <p:cNvSpPr txBox="1"/>
          <p:nvPr/>
        </p:nvSpPr>
        <p:spPr>
          <a:xfrm>
            <a:off x="1703566" y="1187963"/>
            <a:ext cx="7888452" cy="724143"/>
          </a:xfrm>
          <a:prstGeom prst="rect">
            <a:avLst/>
          </a:prstGeom>
          <a:solidFill>
            <a:srgbClr val="E6E6E6">
              <a:alpha val="45098"/>
            </a:srgbClr>
          </a:solidFill>
        </p:spPr>
        <p:txBody>
          <a:bodyPr wrap="square" lIns="179285" tIns="143428" rIns="179285" bIns="143428" rtlCol="0">
            <a:spAutoFit/>
          </a:bodyPr>
          <a:lstStyle/>
          <a:p>
            <a:pPr defTabSz="914367">
              <a:lnSpc>
                <a:spcPct val="90000"/>
              </a:lnSpc>
              <a:spcAft>
                <a:spcPts val="588"/>
              </a:spcAft>
            </a:pPr>
            <a:r>
              <a:rPr lang="en-US" sz="3137" b="1" dirty="0">
                <a:solidFill>
                  <a:srgbClr val="505050"/>
                </a:solidFill>
                <a:latin typeface="Segoe UI Semilight"/>
              </a:rPr>
              <a:t>https://</a:t>
            </a:r>
            <a:r>
              <a:rPr lang="en-US" sz="3137" b="1" dirty="0" err="1">
                <a:solidFill>
                  <a:srgbClr val="505050"/>
                </a:solidFill>
                <a:latin typeface="Segoe UI Semilight"/>
              </a:rPr>
              <a:t>hub.docker.com</a:t>
            </a:r>
            <a:r>
              <a:rPr lang="en-US" sz="3137" b="1" dirty="0">
                <a:solidFill>
                  <a:srgbClr val="505050"/>
                </a:solidFill>
                <a:latin typeface="Segoe UI Semilight"/>
              </a:rPr>
              <a:t>/r/</a:t>
            </a:r>
            <a:r>
              <a:rPr lang="en-US" sz="3137" b="1" dirty="0" err="1">
                <a:solidFill>
                  <a:srgbClr val="505050"/>
                </a:solidFill>
                <a:latin typeface="Segoe UI Semilight"/>
              </a:rPr>
              <a:t>microsoft</a:t>
            </a:r>
            <a:r>
              <a:rPr lang="en-US" sz="3137" b="1" dirty="0">
                <a:solidFill>
                  <a:srgbClr val="505050"/>
                </a:solidFill>
                <a:latin typeface="Segoe UI Semilight"/>
              </a:rPr>
              <a:t>/</a:t>
            </a:r>
            <a:r>
              <a:rPr lang="en-US" sz="3137" b="1" dirty="0" err="1">
                <a:solidFill>
                  <a:srgbClr val="505050"/>
                </a:solidFill>
                <a:latin typeface="Segoe UI Semilight"/>
              </a:rPr>
              <a:t>dotnet</a:t>
            </a:r>
            <a:r>
              <a:rPr lang="en-US" sz="3137" b="1" dirty="0">
                <a:solidFill>
                  <a:srgbClr val="505050"/>
                </a:solidFill>
                <a:latin typeface="Segoe UI Semilight"/>
              </a:rPr>
              <a:t>/</a:t>
            </a:r>
          </a:p>
        </p:txBody>
      </p:sp>
    </p:spTree>
    <p:extLst>
      <p:ext uri="{BB962C8B-B14F-4D97-AF65-F5344CB8AC3E}">
        <p14:creationId xmlns:p14="http://schemas.microsoft.com/office/powerpoint/2010/main" val="2910734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16744" y="1187963"/>
            <a:ext cx="788733" cy="4033868"/>
          </a:xfrm>
          <a:prstGeom prst="rect">
            <a:avLst/>
          </a:prstGeom>
          <a:solidFill>
            <a:srgbClr val="000000">
              <a:alpha val="12941"/>
            </a:srgbClr>
          </a:solidFill>
        </p:spPr>
        <p:txBody>
          <a:bodyPr wrap="square" lIns="365708" rIns="182854" rtlCol="0" anchor="ctr">
            <a:noAutofit/>
          </a:bodyPr>
          <a:lstStyle/>
          <a:p>
            <a:pPr marL="342834" indent="-342834" defTabSz="914367">
              <a:buFont typeface="Arial" panose="020B0604020202020204" pitchFamily="34" charset="0"/>
              <a:buChar char="•"/>
            </a:pPr>
            <a:endParaRPr lang="en-US" sz="2000" dirty="0">
              <a:solidFill>
                <a:srgbClr val="FFFFFF"/>
              </a:solidFill>
              <a:latin typeface="Segoe UI Light" panose="020B0502040204020203" pitchFamily="34" charset="0"/>
              <a:cs typeface="Segoe UI Light" panose="020B0502040204020203" pitchFamily="34" charset="0"/>
            </a:endParaRPr>
          </a:p>
        </p:txBody>
      </p:sp>
      <p:sp>
        <p:nvSpPr>
          <p:cNvPr id="14" name="TextBox 13"/>
          <p:cNvSpPr txBox="1"/>
          <p:nvPr/>
        </p:nvSpPr>
        <p:spPr>
          <a:xfrm>
            <a:off x="1076076" y="1187963"/>
            <a:ext cx="2984824" cy="4033868"/>
          </a:xfrm>
          <a:prstGeom prst="homePlate">
            <a:avLst>
              <a:gd name="adj" fmla="val 20154"/>
            </a:avLst>
          </a:prstGeom>
          <a:solidFill>
            <a:srgbClr val="0078D7"/>
          </a:solidFill>
        </p:spPr>
        <p:txBody>
          <a:bodyPr wrap="square" rtlCol="0" anchor="ctr">
            <a:noAutofit/>
          </a:bodyPr>
          <a:lstStyle/>
          <a:p>
            <a:pPr algn="ctr" defTabSz="914367"/>
            <a:r>
              <a:rPr lang="en-US" sz="3921" dirty="0">
                <a:solidFill>
                  <a:srgbClr val="EAEAEA"/>
                </a:solidFill>
                <a:latin typeface="Segoe UI Semibold" panose="020B0702040204020203" pitchFamily="34" charset="0"/>
                <a:cs typeface="Segoe UI Semibold" panose="020B0702040204020203" pitchFamily="34" charset="0"/>
              </a:rPr>
              <a:t>Similarities</a:t>
            </a:r>
          </a:p>
        </p:txBody>
      </p:sp>
      <p:sp>
        <p:nvSpPr>
          <p:cNvPr id="61" name="TextBox 60"/>
          <p:cNvSpPr txBox="1"/>
          <p:nvPr/>
        </p:nvSpPr>
        <p:spPr>
          <a:xfrm>
            <a:off x="31969" y="146515"/>
            <a:ext cx="6861747" cy="843613"/>
          </a:xfrm>
          <a:prstGeom prst="rect">
            <a:avLst/>
          </a:prstGeom>
          <a:noFill/>
        </p:spPr>
        <p:txBody>
          <a:bodyPr wrap="none" lIns="179259" tIns="143407" rIns="179259" bIns="143407" rtlCol="0">
            <a:spAutoFit/>
          </a:bodyPr>
          <a:lstStyle/>
          <a:p>
            <a:pPr defTabSz="914367">
              <a:lnSpc>
                <a:spcPct val="90000"/>
              </a:lnSpc>
            </a:pPr>
            <a:r>
              <a:rPr lang="en-US" sz="4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05476" y="1187963"/>
            <a:ext cx="8086524" cy="4033868"/>
          </a:xfrm>
          <a:prstGeom prst="rect">
            <a:avLst/>
          </a:prstGeom>
          <a:solidFill>
            <a:srgbClr val="000000">
              <a:alpha val="12941"/>
            </a:srgbClr>
          </a:solidFill>
        </p:spPr>
        <p:txBody>
          <a:bodyPr wrap="square" lIns="365708" rIns="182854" rtlCol="0" anchor="ctr">
            <a:noAutofit/>
          </a:bodyPr>
          <a:lstStyle/>
          <a:p>
            <a:pPr marL="342834" indent="-342834" defTabSz="914367">
              <a:buFont typeface="Arial" charset="0"/>
              <a:buChar char="•"/>
            </a:pPr>
            <a:endParaRPr lang="en-US" sz="3137" dirty="0">
              <a:solidFill>
                <a:srgbClr val="FFFFFF"/>
              </a:solidFill>
              <a:latin typeface="Segoe UI Semilight"/>
            </a:endParaRPr>
          </a:p>
          <a:p>
            <a:pPr marL="342834" indent="-342834" defTabSz="914367">
              <a:buFont typeface="Arial" charset="0"/>
              <a:buChar char="•"/>
            </a:pPr>
            <a:r>
              <a:rPr lang="en-US" sz="3137" dirty="0">
                <a:solidFill>
                  <a:srgbClr val="FFFFFF"/>
                </a:solidFill>
                <a:latin typeface="Segoe UI Semilight"/>
              </a:rPr>
              <a:t>Support the latest C#, VB.NET, F#</a:t>
            </a:r>
          </a:p>
          <a:p>
            <a:pPr marL="342834" indent="-342834" defTabSz="914367">
              <a:buFont typeface="Arial" charset="0"/>
              <a:buChar char="•"/>
            </a:pPr>
            <a:r>
              <a:rPr lang="en-US" sz="3137" dirty="0">
                <a:solidFill>
                  <a:srgbClr val="FFFFFF"/>
                </a:solidFill>
                <a:latin typeface="Segoe UI Semilight"/>
              </a:rPr>
              <a:t>Implements .NET Standard API</a:t>
            </a:r>
          </a:p>
          <a:p>
            <a:pPr marL="342834" indent="-342834" defTabSz="914367">
              <a:buFont typeface="Arial" charset="0"/>
              <a:buChar char="•"/>
            </a:pPr>
            <a:r>
              <a:rPr lang="en-US" sz="3137" dirty="0">
                <a:solidFill>
                  <a:srgbClr val="FFFFFF"/>
                </a:solidFill>
                <a:latin typeface="Segoe UI Semilight"/>
              </a:rPr>
              <a:t>Supports ASP.NET Core and EF Core</a:t>
            </a:r>
          </a:p>
          <a:p>
            <a:pPr marL="342834" indent="-342834" defTabSz="914367">
              <a:buFont typeface="Arial" charset="0"/>
              <a:buChar char="•"/>
            </a:pPr>
            <a:r>
              <a:rPr lang="en-US" sz="3137" dirty="0">
                <a:solidFill>
                  <a:srgbClr val="FFFFFF"/>
                </a:solidFill>
                <a:latin typeface="Segoe UI Semilight"/>
              </a:rPr>
              <a:t>Best experience in Visual Studio </a:t>
            </a:r>
          </a:p>
          <a:p>
            <a:pPr marL="342834" indent="-342834" defTabSz="914367">
              <a:buFont typeface="Arial" charset="0"/>
              <a:buChar char="•"/>
            </a:pPr>
            <a:r>
              <a:rPr lang="en-US" sz="3137" dirty="0">
                <a:solidFill>
                  <a:srgbClr val="FFFFFF"/>
                </a:solidFill>
                <a:latin typeface="Segoe UI Semilight"/>
              </a:rPr>
              <a:t>Great experience in Visual Studio Code</a:t>
            </a:r>
          </a:p>
          <a:p>
            <a:pPr marL="342834" indent="-342834" defTabSz="914367">
              <a:buFont typeface="Arial" charset="0"/>
              <a:buChar char="•"/>
            </a:pPr>
            <a:r>
              <a:rPr lang="en-US" sz="3137" dirty="0">
                <a:solidFill>
                  <a:srgbClr val="FFFFFF"/>
                </a:solidFill>
                <a:latin typeface="Segoe UI Semilight"/>
              </a:rPr>
              <a:t>Can be used in/with Docker</a:t>
            </a:r>
          </a:p>
          <a:p>
            <a:pPr marL="342834" indent="-342834" defTabSz="914367">
              <a:buFont typeface="Arial" charset="0"/>
              <a:buChar char="•"/>
            </a:pPr>
            <a:endParaRPr lang="en-US" sz="3137" dirty="0">
              <a:solidFill>
                <a:srgbClr val="FFFFFF"/>
              </a:solidFill>
              <a:latin typeface="Segoe UI Semilight"/>
            </a:endParaRPr>
          </a:p>
        </p:txBody>
      </p:sp>
    </p:spTree>
    <p:extLst>
      <p:ext uri="{BB962C8B-B14F-4D97-AF65-F5344CB8AC3E}">
        <p14:creationId xmlns:p14="http://schemas.microsoft.com/office/powerpoint/2010/main" val="12659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633010" y="1367247"/>
            <a:ext cx="2912968" cy="2086084"/>
          </a:xfrm>
          <a:prstGeom prst="rect">
            <a:avLst/>
          </a:prstGeom>
          <a:solidFill>
            <a:srgbClr val="505050"/>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90" name="Rectangle 89"/>
          <p:cNvSpPr/>
          <p:nvPr/>
        </p:nvSpPr>
        <p:spPr bwMode="auto">
          <a:xfrm>
            <a:off x="717510" y="1367246"/>
            <a:ext cx="2912968" cy="2086084"/>
          </a:xfrm>
          <a:prstGeom prst="rect">
            <a:avLst/>
          </a:prstGeom>
          <a:solidFill>
            <a:srgbClr val="D83B01"/>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97" name="Rectangle 96"/>
          <p:cNvSpPr/>
          <p:nvPr/>
        </p:nvSpPr>
        <p:spPr bwMode="auto">
          <a:xfrm>
            <a:off x="3675259" y="1367246"/>
            <a:ext cx="2912968" cy="2086084"/>
          </a:xfrm>
          <a:prstGeom prst="rect">
            <a:avLst/>
          </a:prstGeom>
          <a:solidFill>
            <a:srgbClr val="0078D7"/>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17" name="Title 16"/>
          <p:cNvSpPr>
            <a:spLocks noGrp="1"/>
          </p:cNvSpPr>
          <p:nvPr>
            <p:ph type="title"/>
          </p:nvPr>
        </p:nvSpPr>
        <p:spPr/>
        <p:txBody>
          <a:bodyPr/>
          <a:lstStyle/>
          <a:p>
            <a:r>
              <a:rPr lang="en-US" dirty="0"/>
              <a:t>.NET platform</a:t>
            </a:r>
          </a:p>
        </p:txBody>
      </p:sp>
      <p:sp>
        <p:nvSpPr>
          <p:cNvPr id="69" name="TextBox 68"/>
          <p:cNvSpPr txBox="1"/>
          <p:nvPr/>
        </p:nvSpPr>
        <p:spPr>
          <a:xfrm>
            <a:off x="717446" y="5062626"/>
            <a:ext cx="8828532" cy="1503126"/>
          </a:xfrm>
          <a:prstGeom prst="rect">
            <a:avLst/>
          </a:prstGeom>
          <a:solidFill>
            <a:srgbClr val="D2D2D2"/>
          </a:solidFill>
        </p:spPr>
        <p:txBody>
          <a:bodyPr wrap="square" lIns="179259" tIns="143407" rIns="179259" bIns="143407" rtlCol="0" anchor="ctr">
            <a:noAutofit/>
          </a:bodyPr>
          <a:lstStyle/>
          <a:p>
            <a:pPr algn="ctr" defTabSz="896042">
              <a:lnSpc>
                <a:spcPct val="90000"/>
              </a:lnSpc>
              <a:defRPr/>
            </a:pPr>
            <a:endParaRPr lang="en-US" sz="1567"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06711"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914048">
              <a:defRPr/>
            </a:pPr>
            <a:r>
              <a:rPr lang="en-US" sz="1567" b="1" dirty="0">
                <a:gradFill>
                  <a:gsLst>
                    <a:gs pos="2804">
                      <a:srgbClr val="505050"/>
                    </a:gs>
                    <a:gs pos="26000">
                      <a:srgbClr val="505050"/>
                    </a:gs>
                  </a:gsLst>
                  <a:lin ang="5400000" scaled="1"/>
                </a:gradFill>
                <a:latin typeface="Segoe UI"/>
                <a:cs typeface="Segoe UI Semilight" panose="020B0402040204020203" pitchFamily="34" charset="0"/>
              </a:rPr>
              <a:t>Compilers</a:t>
            </a:r>
          </a:p>
        </p:txBody>
      </p:sp>
      <p:sp>
        <p:nvSpPr>
          <p:cNvPr id="71" name="TextBox 70"/>
          <p:cNvSpPr txBox="1"/>
          <p:nvPr/>
        </p:nvSpPr>
        <p:spPr>
          <a:xfrm>
            <a:off x="3764493"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latin typeface="Segoe UI Semilight"/>
              </a:rPr>
              <a:t>Languages</a:t>
            </a:r>
          </a:p>
        </p:txBody>
      </p:sp>
      <p:sp>
        <p:nvSpPr>
          <p:cNvPr id="72" name="TextBox 71"/>
          <p:cNvSpPr txBox="1"/>
          <p:nvPr/>
        </p:nvSpPr>
        <p:spPr>
          <a:xfrm>
            <a:off x="6722276"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latin typeface="Segoe UI Semilight"/>
              </a:rPr>
              <a:t>Runtime components</a:t>
            </a:r>
          </a:p>
        </p:txBody>
      </p:sp>
      <p:sp>
        <p:nvSpPr>
          <p:cNvPr id="73" name="TextBox 72"/>
          <p:cNvSpPr txBox="1"/>
          <p:nvPr/>
        </p:nvSpPr>
        <p:spPr>
          <a:xfrm>
            <a:off x="717446" y="5038913"/>
            <a:ext cx="8828532" cy="403334"/>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latin typeface="Segoe UI Semilight"/>
              </a:rPr>
              <a:t>COMMON INFRASTRUCTURE</a:t>
            </a:r>
          </a:p>
        </p:txBody>
      </p:sp>
      <p:sp>
        <p:nvSpPr>
          <p:cNvPr id="82" name="TextBox 81"/>
          <p:cNvSpPr txBox="1"/>
          <p:nvPr/>
        </p:nvSpPr>
        <p:spPr>
          <a:xfrm>
            <a:off x="717447" y="3563365"/>
            <a:ext cx="8828532" cy="1389227"/>
          </a:xfrm>
          <a:prstGeom prst="rect">
            <a:avLst/>
          </a:prstGeom>
          <a:solidFill>
            <a:srgbClr val="FF8C00"/>
          </a:solidFill>
        </p:spPr>
        <p:txBody>
          <a:bodyPr wrap="square" lIns="179259" tIns="143407" rIns="179259" bIns="143407"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4048">
              <a:defRPr/>
            </a:pPr>
            <a:r>
              <a:rPr lang="en-US" sz="1961" b="1" dirty="0">
                <a:solidFill>
                  <a:srgbClr val="FFFFFF"/>
                </a:solidFill>
                <a:latin typeface="Segoe UI"/>
              </a:rPr>
              <a:t>.NET STANDARD LIBRARY</a:t>
            </a:r>
          </a:p>
        </p:txBody>
      </p:sp>
      <p:grpSp>
        <p:nvGrpSpPr>
          <p:cNvPr id="103" name="Group 102"/>
          <p:cNvGrpSpPr/>
          <p:nvPr/>
        </p:nvGrpSpPr>
        <p:grpSpPr>
          <a:xfrm>
            <a:off x="9635245" y="1367247"/>
            <a:ext cx="1927041" cy="5195531"/>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79259" tIns="143407" rIns="179259" bIns="143407" numCol="1" rtlCol="0" anchor="t" anchorCtr="0" compatLnSpc="1">
              <a:prstTxWarp prst="textNoShape">
                <a:avLst/>
              </a:prstTxWarp>
            </a:bodyPr>
            <a:lstStyle/>
            <a:p>
              <a:pPr defTabSz="894448">
                <a:defRPr/>
              </a:pPr>
              <a:r>
                <a:rPr lang="en-US" sz="2742" kern="0" dirty="0">
                  <a:gradFill>
                    <a:gsLst>
                      <a:gs pos="14679">
                        <a:srgbClr val="FFFFFF"/>
                      </a:gs>
                      <a:gs pos="38000">
                        <a:srgbClr val="FFFFFF"/>
                      </a:gs>
                    </a:gsLst>
                    <a:lin ang="5400000" scaled="1"/>
                  </a:gradFill>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algn="l" defTabSz="914048">
                <a:defRPr/>
              </a:pPr>
              <a:r>
                <a:rPr lang="en-US" sz="1961" dirty="0">
                  <a:latin typeface="Segoe UI Semilight"/>
                </a:rPr>
                <a:t>TOOLS</a:t>
              </a:r>
            </a:p>
          </p:txBody>
        </p:sp>
      </p:grpSp>
      <p:grpSp>
        <p:nvGrpSpPr>
          <p:cNvPr id="104" name="Group 103"/>
          <p:cNvGrpSpPr/>
          <p:nvPr/>
        </p:nvGrpSpPr>
        <p:grpSpPr>
          <a:xfrm>
            <a:off x="9839894" y="2129077"/>
            <a:ext cx="1517743" cy="1324254"/>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latin typeface="Segoe UI Semilight"/>
                  <a:cs typeface="Segoe UI Semilight" panose="020B0402040204020203" pitchFamily="34" charset="0"/>
                </a:rPr>
                <a:t>Visual Studio</a:t>
              </a:r>
            </a:p>
          </p:txBody>
        </p:sp>
      </p:grpSp>
      <p:grpSp>
        <p:nvGrpSpPr>
          <p:cNvPr id="105" name="Group 104"/>
          <p:cNvGrpSpPr/>
          <p:nvPr/>
        </p:nvGrpSpPr>
        <p:grpSpPr>
          <a:xfrm>
            <a:off x="9637092" y="4793993"/>
            <a:ext cx="1927040" cy="1324253"/>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latin typeface="Segoe UI Semilight"/>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02" name="TextBox 101"/>
          <p:cNvSpPr txBox="1"/>
          <p:nvPr/>
        </p:nvSpPr>
        <p:spPr>
          <a:xfrm>
            <a:off x="9632619" y="4454795"/>
            <a:ext cx="1927040" cy="497336"/>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latin typeface="Segoe UI Semilight"/>
                <a:cs typeface="Segoe UI Semilight" panose="020B0402040204020203" pitchFamily="34" charset="0"/>
              </a:rPr>
              <a:t>Visual Studio for Mac</a:t>
            </a:r>
          </a:p>
        </p:txBody>
      </p:sp>
      <p:sp>
        <p:nvSpPr>
          <p:cNvPr id="117" name="TextBox 2"/>
          <p:cNvSpPr txBox="1"/>
          <p:nvPr/>
        </p:nvSpPr>
        <p:spPr>
          <a:xfrm>
            <a:off x="717449" y="1367247"/>
            <a:ext cx="2913030"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118" name="TextBox 2"/>
          <p:cNvSpPr txBox="1"/>
          <p:nvPr/>
        </p:nvSpPr>
        <p:spPr>
          <a:xfrm>
            <a:off x="3675261" y="1369920"/>
            <a:ext cx="2912968"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119" name="TextBox 2"/>
          <p:cNvSpPr txBox="1"/>
          <p:nvPr/>
        </p:nvSpPr>
        <p:spPr>
          <a:xfrm>
            <a:off x="6633010" y="1367247"/>
            <a:ext cx="2912970"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pic>
        <p:nvPicPr>
          <p:cNvPr id="3" name="Picture 2"/>
          <p:cNvPicPr>
            <a:picLocks noChangeAspect="1"/>
          </p:cNvPicPr>
          <p:nvPr/>
        </p:nvPicPr>
        <p:blipFill>
          <a:blip r:embed="rId4"/>
          <a:stretch>
            <a:fillRect/>
          </a:stretch>
        </p:blipFill>
        <p:spPr>
          <a:xfrm>
            <a:off x="10140830" y="3518642"/>
            <a:ext cx="910616" cy="910616"/>
          </a:xfrm>
          <a:prstGeom prst="rect">
            <a:avLst/>
          </a:prstGeom>
        </p:spPr>
      </p:pic>
    </p:spTree>
    <p:extLst>
      <p:ext uri="{BB962C8B-B14F-4D97-AF65-F5344CB8AC3E}">
        <p14:creationId xmlns:p14="http://schemas.microsoft.com/office/powerpoint/2010/main" val="376946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16744" y="1187963"/>
            <a:ext cx="788733" cy="4033868"/>
          </a:xfrm>
          <a:prstGeom prst="rect">
            <a:avLst/>
          </a:prstGeom>
          <a:solidFill>
            <a:srgbClr val="000000">
              <a:alpha val="12941"/>
            </a:srgbClr>
          </a:solidFill>
        </p:spPr>
        <p:txBody>
          <a:bodyPr wrap="square" lIns="365708" rIns="182854" rtlCol="0" anchor="ctr">
            <a:noAutofit/>
          </a:bodyPr>
          <a:lstStyle/>
          <a:p>
            <a:pPr marL="342834" indent="-342834" defTabSz="914367">
              <a:buFont typeface="Arial" panose="020B0604020202020204" pitchFamily="34" charset="0"/>
              <a:buChar char="•"/>
            </a:pPr>
            <a:endParaRPr lang="en-US" sz="2000" dirty="0">
              <a:solidFill>
                <a:srgbClr val="FFFFFF"/>
              </a:solidFill>
              <a:latin typeface="Segoe UI Light" panose="020B0502040204020203" pitchFamily="34" charset="0"/>
              <a:cs typeface="Segoe UI Light" panose="020B0502040204020203" pitchFamily="34" charset="0"/>
            </a:endParaRPr>
          </a:p>
        </p:txBody>
      </p:sp>
      <p:sp>
        <p:nvSpPr>
          <p:cNvPr id="14" name="TextBox 13"/>
          <p:cNvSpPr txBox="1"/>
          <p:nvPr/>
        </p:nvSpPr>
        <p:spPr>
          <a:xfrm>
            <a:off x="1076076" y="1187963"/>
            <a:ext cx="2984824" cy="4033868"/>
          </a:xfrm>
          <a:prstGeom prst="homePlate">
            <a:avLst>
              <a:gd name="adj" fmla="val 20154"/>
            </a:avLst>
          </a:prstGeom>
          <a:solidFill>
            <a:srgbClr val="0078D7"/>
          </a:solidFill>
        </p:spPr>
        <p:txBody>
          <a:bodyPr wrap="square" rtlCol="0" anchor="ctr">
            <a:noAutofit/>
          </a:bodyPr>
          <a:lstStyle/>
          <a:p>
            <a:pPr algn="ctr" defTabSz="914367"/>
            <a:r>
              <a:rPr lang="en-US" sz="3529" dirty="0">
                <a:solidFill>
                  <a:srgbClr val="EAEAEA"/>
                </a:solidFill>
                <a:latin typeface="Segoe UI Semibold" panose="020B0702040204020203" pitchFamily="34" charset="0"/>
                <a:cs typeface="Segoe UI Semibold" panose="020B0702040204020203" pitchFamily="34" charset="0"/>
              </a:rPr>
              <a:t>Differences</a:t>
            </a:r>
            <a:endParaRPr lang="en-US" sz="3921" dirty="0">
              <a:solidFill>
                <a:srgbClr val="EAEAEA"/>
              </a:solidFill>
              <a:latin typeface="Segoe UI Semibold" panose="020B0702040204020203" pitchFamily="34" charset="0"/>
              <a:cs typeface="Segoe UI Semibold" panose="020B0702040204020203" pitchFamily="34" charset="0"/>
            </a:endParaRPr>
          </a:p>
        </p:txBody>
      </p:sp>
      <p:sp>
        <p:nvSpPr>
          <p:cNvPr id="61" name="TextBox 60"/>
          <p:cNvSpPr txBox="1"/>
          <p:nvPr/>
        </p:nvSpPr>
        <p:spPr>
          <a:xfrm>
            <a:off x="31969" y="146515"/>
            <a:ext cx="6861747" cy="843613"/>
          </a:xfrm>
          <a:prstGeom prst="rect">
            <a:avLst/>
          </a:prstGeom>
          <a:noFill/>
        </p:spPr>
        <p:txBody>
          <a:bodyPr wrap="none" lIns="179259" tIns="143407" rIns="179259" bIns="143407" rtlCol="0">
            <a:spAutoFit/>
          </a:bodyPr>
          <a:lstStyle/>
          <a:p>
            <a:pPr defTabSz="914367">
              <a:lnSpc>
                <a:spcPct val="90000"/>
              </a:lnSpc>
            </a:pPr>
            <a:r>
              <a:rPr lang="en-US" sz="4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05476" y="1187963"/>
            <a:ext cx="8086524" cy="4033868"/>
          </a:xfrm>
          <a:prstGeom prst="rect">
            <a:avLst/>
          </a:prstGeom>
          <a:solidFill>
            <a:srgbClr val="000000">
              <a:alpha val="12941"/>
            </a:srgbClr>
          </a:solidFill>
        </p:spPr>
        <p:txBody>
          <a:bodyPr wrap="square" lIns="365708" rIns="182854" rtlCol="0" anchor="ctr">
            <a:noAutofit/>
          </a:bodyPr>
          <a:lstStyle/>
          <a:p>
            <a:pPr marL="342834" indent="-342834" defTabSz="914367">
              <a:buFont typeface="Arial" charset="0"/>
              <a:buChar char="•"/>
            </a:pPr>
            <a:r>
              <a:rPr lang="en-US" sz="3137" dirty="0">
                <a:solidFill>
                  <a:srgbClr val="FFFFFF"/>
                </a:solidFill>
                <a:latin typeface="Segoe UI Semilight"/>
              </a:rPr>
              <a:t>.NET Framework comes with Windows</a:t>
            </a:r>
          </a:p>
          <a:p>
            <a:pPr marL="342834" indent="-342834" defTabSz="914367">
              <a:buFont typeface="Arial" charset="0"/>
              <a:buChar char="•"/>
            </a:pPr>
            <a:r>
              <a:rPr lang="en-US" sz="3137" dirty="0">
                <a:solidFill>
                  <a:srgbClr val="FFFFFF"/>
                </a:solidFill>
                <a:latin typeface="Segoe UI Semilight"/>
              </a:rPr>
              <a:t>.NET Core installs side-by-side</a:t>
            </a:r>
          </a:p>
          <a:p>
            <a:pPr marL="342834" indent="-342834" defTabSz="914367">
              <a:buFont typeface="Arial" charset="0"/>
              <a:buChar char="•"/>
            </a:pPr>
            <a:r>
              <a:rPr lang="en-US" sz="3137" dirty="0">
                <a:solidFill>
                  <a:srgbClr val="FFFFFF"/>
                </a:solidFill>
                <a:latin typeface="Segoe UI Semilight"/>
              </a:rPr>
              <a:t>.NET Core is cross-platform and OSS</a:t>
            </a:r>
          </a:p>
          <a:p>
            <a:pPr marL="342834" indent="-342834" defTabSz="914367">
              <a:buFont typeface="Arial" charset="0"/>
              <a:buChar char="•"/>
            </a:pPr>
            <a:r>
              <a:rPr lang="en-US" sz="3137" dirty="0">
                <a:solidFill>
                  <a:srgbClr val="FFFFFF"/>
                </a:solidFill>
                <a:latin typeface="Segoe UI Semilight"/>
              </a:rPr>
              <a:t>.NET Core works on Nano</a:t>
            </a:r>
          </a:p>
          <a:p>
            <a:pPr marL="342834" indent="-342834" defTabSz="914367">
              <a:buFont typeface="Arial" charset="0"/>
              <a:buChar char="•"/>
            </a:pPr>
            <a:r>
              <a:rPr lang="en-US" sz="3137" dirty="0">
                <a:solidFill>
                  <a:srgbClr val="FFFFFF"/>
                </a:solidFill>
                <a:latin typeface="Segoe UI Semilight"/>
              </a:rPr>
              <a:t>.NET Core has a strong CLI experience</a:t>
            </a:r>
          </a:p>
        </p:txBody>
      </p:sp>
    </p:spTree>
    <p:extLst>
      <p:ext uri="{BB962C8B-B14F-4D97-AF65-F5344CB8AC3E}">
        <p14:creationId xmlns:p14="http://schemas.microsoft.com/office/powerpoint/2010/main" val="374379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Your First App</a:t>
            </a:r>
          </a:p>
        </p:txBody>
      </p:sp>
    </p:spTree>
    <p:extLst>
      <p:ext uri="{BB962C8B-B14F-4D97-AF65-F5344CB8AC3E}">
        <p14:creationId xmlns:p14="http://schemas.microsoft.com/office/powerpoint/2010/main" val="273084670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Source Code</a:t>
            </a:r>
          </a:p>
        </p:txBody>
      </p:sp>
      <p:sp>
        <p:nvSpPr>
          <p:cNvPr id="5" name="Text Placeholder 4"/>
          <p:cNvSpPr>
            <a:spLocks noGrp="1"/>
          </p:cNvSpPr>
          <p:nvPr>
            <p:ph type="body" sz="quarter" idx="10"/>
          </p:nvPr>
        </p:nvSpPr>
        <p:spPr>
          <a:xfrm>
            <a:off x="269240" y="1197639"/>
            <a:ext cx="11653522" cy="5022612"/>
          </a:xfrm>
        </p:spPr>
        <p:txBody>
          <a:bodyPr/>
          <a:lstStyle/>
          <a:p>
            <a:r>
              <a:rPr lang="en-US" dirty="0"/>
              <a:t>using System;</a:t>
            </a:r>
          </a:p>
          <a:p>
            <a:endParaRPr lang="en-US" dirty="0"/>
          </a:p>
          <a:p>
            <a:r>
              <a:rPr lang="en-US" dirty="0"/>
              <a:t>class Program</a:t>
            </a:r>
          </a:p>
          <a:p>
            <a:r>
              <a:rPr lang="en-US" dirty="0"/>
              <a:t>{</a:t>
            </a:r>
          </a:p>
          <a:p>
            <a:r>
              <a:rPr lang="en-US" dirty="0"/>
              <a:t>    static void Main(string[] </a:t>
            </a:r>
            <a:r>
              <a:rPr lang="en-US" dirty="0" err="1"/>
              <a:t>args</a:t>
            </a:r>
            <a:r>
              <a:rPr lang="en-US" dirty="0"/>
              <a:t>)</a:t>
            </a:r>
          </a:p>
          <a:p>
            <a:r>
              <a:rPr lang="mr-IN" dirty="0"/>
              <a:t>    {</a:t>
            </a:r>
          </a:p>
          <a:p>
            <a:r>
              <a:rPr lang="en-US" dirty="0"/>
              <a:t>        </a:t>
            </a:r>
            <a:r>
              <a:rPr lang="en-US" dirty="0" err="1"/>
              <a:t>Console.WriteLine</a:t>
            </a:r>
            <a:r>
              <a:rPr lang="en-US" dirty="0"/>
              <a:t>("Hello World!");</a:t>
            </a:r>
          </a:p>
          <a:p>
            <a:r>
              <a:rPr lang="mr-IN" dirty="0"/>
              <a:t>    }</a:t>
            </a:r>
          </a:p>
          <a:p>
            <a:r>
              <a:rPr lang="mr-IN" dirty="0"/>
              <a:t>}</a:t>
            </a:r>
          </a:p>
        </p:txBody>
      </p:sp>
    </p:spTree>
    <p:extLst>
      <p:ext uri="{BB962C8B-B14F-4D97-AF65-F5344CB8AC3E}">
        <p14:creationId xmlns:p14="http://schemas.microsoft.com/office/powerpoint/2010/main" val="67520298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console template</a:t>
            </a:r>
          </a:p>
        </p:txBody>
      </p:sp>
      <p:sp>
        <p:nvSpPr>
          <p:cNvPr id="5" name="Text Placeholder 4"/>
          <p:cNvSpPr>
            <a:spLocks noGrp="1"/>
          </p:cNvSpPr>
          <p:nvPr>
            <p:ph type="body" sz="quarter" idx="10"/>
          </p:nvPr>
        </p:nvSpPr>
        <p:spPr>
          <a:xfrm>
            <a:off x="269240" y="1197639"/>
            <a:ext cx="12280948" cy="4362963"/>
          </a:xfrm>
        </p:spPr>
        <p:txBody>
          <a:bodyPr/>
          <a:lstStyle/>
          <a:p>
            <a:r>
              <a:rPr lang="en-US" dirty="0"/>
              <a:t>&lt;Project </a:t>
            </a:r>
            <a:r>
              <a:rPr lang="en-US" dirty="0" err="1"/>
              <a:t>Sdk</a:t>
            </a:r>
            <a:r>
              <a:rPr lang="en-US" dirty="0"/>
              <a:t>="</a:t>
            </a:r>
            <a:r>
              <a:rPr lang="en-US" dirty="0" err="1">
                <a:solidFill>
                  <a:srgbClr val="00B050"/>
                </a:solidFill>
              </a:rPr>
              <a:t>Microsoft.NET.Sdk</a:t>
            </a:r>
            <a:r>
              <a:rPr lang="en-US" dirty="0"/>
              <a:t>"&gt;</a:t>
            </a:r>
          </a:p>
          <a:p>
            <a:endParaRPr lang="en-US" dirty="0"/>
          </a:p>
          <a:p>
            <a:r>
              <a:rPr lang="en-US" dirty="0"/>
              <a:t>  &lt;</a:t>
            </a:r>
            <a:r>
              <a:rPr lang="en-US" dirty="0" err="1"/>
              <a:t>PropertyGroup</a:t>
            </a:r>
            <a:r>
              <a:rPr lang="en-US" dirty="0"/>
              <a:t>&gt;</a:t>
            </a:r>
          </a:p>
          <a:p>
            <a:r>
              <a:rPr lang="en-US" dirty="0"/>
              <a:t>    &lt;</a:t>
            </a:r>
            <a:r>
              <a:rPr lang="en-US" dirty="0" err="1"/>
              <a:t>OutputType</a:t>
            </a:r>
            <a:r>
              <a:rPr lang="en-US" dirty="0"/>
              <a:t>&gt;</a:t>
            </a:r>
            <a:r>
              <a:rPr lang="en-US" dirty="0">
                <a:solidFill>
                  <a:srgbClr val="00B050"/>
                </a:solidFill>
              </a:rPr>
              <a:t>Exe</a:t>
            </a:r>
            <a:r>
              <a:rPr lang="en-US" dirty="0"/>
              <a:t>&lt;/</a:t>
            </a:r>
            <a:r>
              <a:rPr lang="en-US" dirty="0" err="1"/>
              <a:t>OutputType</a:t>
            </a:r>
            <a:r>
              <a:rPr lang="en-US" dirty="0"/>
              <a:t>&gt;</a:t>
            </a:r>
          </a:p>
          <a:p>
            <a:r>
              <a:rPr lang="en-US" dirty="0"/>
              <a:t>    &lt;</a:t>
            </a:r>
            <a:r>
              <a:rPr lang="en-US" dirty="0" err="1"/>
              <a:t>TargetFramework</a:t>
            </a:r>
            <a:r>
              <a:rPr lang="en-US" dirty="0"/>
              <a:t>&gt;</a:t>
            </a:r>
            <a:r>
              <a:rPr lang="en-US" dirty="0">
                <a:solidFill>
                  <a:srgbClr val="00B050"/>
                </a:solidFill>
              </a:rPr>
              <a:t>netcoreapp2.1</a:t>
            </a:r>
            <a:r>
              <a:rPr lang="en-US" dirty="0"/>
              <a:t>&lt;/</a:t>
            </a:r>
            <a:r>
              <a:rPr lang="en-US" dirty="0" err="1"/>
              <a:t>TargetFramework</a:t>
            </a:r>
            <a:r>
              <a:rPr lang="en-US" dirty="0"/>
              <a:t>&gt;</a:t>
            </a:r>
          </a:p>
          <a:p>
            <a:r>
              <a:rPr lang="en-US" dirty="0"/>
              <a:t>  &lt;/</a:t>
            </a:r>
            <a:r>
              <a:rPr lang="en-US" dirty="0" err="1"/>
              <a:t>PropertyGroup</a:t>
            </a:r>
            <a:r>
              <a:rPr lang="en-US" dirty="0"/>
              <a:t>&gt;</a:t>
            </a:r>
            <a:br>
              <a:rPr lang="en-US" dirty="0"/>
            </a:br>
            <a:endParaRPr lang="en-US" dirty="0"/>
          </a:p>
          <a:p>
            <a:r>
              <a:rPr lang="en-US" dirty="0"/>
              <a:t>&lt;/Project&gt;</a:t>
            </a:r>
          </a:p>
        </p:txBody>
      </p:sp>
    </p:spTree>
    <p:extLst>
      <p:ext uri="{BB962C8B-B14F-4D97-AF65-F5344CB8AC3E}">
        <p14:creationId xmlns:p14="http://schemas.microsoft.com/office/powerpoint/2010/main" val="20124990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Web template</a:t>
            </a:r>
          </a:p>
        </p:txBody>
      </p:sp>
      <p:sp>
        <p:nvSpPr>
          <p:cNvPr id="5" name="Text Placeholder 4"/>
          <p:cNvSpPr>
            <a:spLocks noGrp="1"/>
          </p:cNvSpPr>
          <p:nvPr>
            <p:ph type="body" sz="quarter" idx="10"/>
          </p:nvPr>
        </p:nvSpPr>
        <p:spPr>
          <a:xfrm>
            <a:off x="269240" y="1197639"/>
            <a:ext cx="12280948" cy="5207796"/>
          </a:xfrm>
        </p:spPr>
        <p:txBody>
          <a:bodyPr/>
          <a:lstStyle/>
          <a:p>
            <a:r>
              <a:rPr lang="en-US" sz="2745" dirty="0"/>
              <a:t>&lt;Project </a:t>
            </a:r>
            <a:r>
              <a:rPr lang="en-US" sz="2745" dirty="0" err="1"/>
              <a:t>Sdk</a:t>
            </a:r>
            <a:r>
              <a:rPr lang="en-US" sz="2745" dirty="0"/>
              <a:t>="</a:t>
            </a:r>
            <a:r>
              <a:rPr lang="en-US" sz="2745" dirty="0" err="1">
                <a:solidFill>
                  <a:srgbClr val="00B050"/>
                </a:solidFill>
              </a:rPr>
              <a:t>Microsoft.NET.Sdk.Web</a:t>
            </a:r>
            <a:r>
              <a:rPr lang="en-US" sz="2745" dirty="0"/>
              <a:t>"&gt;</a:t>
            </a:r>
          </a:p>
          <a:p>
            <a:r>
              <a:rPr lang="en-US" sz="2745" dirty="0"/>
              <a:t>  &lt;</a:t>
            </a:r>
            <a:r>
              <a:rPr lang="en-US" sz="2745" dirty="0" err="1"/>
              <a:t>PropertyGroup</a:t>
            </a:r>
            <a:r>
              <a:rPr lang="en-US" sz="2745" dirty="0"/>
              <a:t>&gt;</a:t>
            </a:r>
          </a:p>
          <a:p>
            <a:r>
              <a:rPr lang="en-US" sz="2745" dirty="0"/>
              <a:t>    &lt;</a:t>
            </a:r>
            <a:r>
              <a:rPr lang="en-US" sz="2745" dirty="0" err="1"/>
              <a:t>TargetFramework</a:t>
            </a:r>
            <a:r>
              <a:rPr lang="en-US" sz="2745" dirty="0"/>
              <a:t>&gt;</a:t>
            </a:r>
            <a:r>
              <a:rPr lang="en-US" sz="2745" dirty="0">
                <a:solidFill>
                  <a:srgbClr val="00B050"/>
                </a:solidFill>
              </a:rPr>
              <a:t>netcoreapp2.1</a:t>
            </a:r>
            <a:r>
              <a:rPr lang="en-US" sz="2745" dirty="0"/>
              <a:t>&lt;/</a:t>
            </a:r>
            <a:r>
              <a:rPr lang="en-US" sz="2745" dirty="0" err="1"/>
              <a:t>TargetFramework</a:t>
            </a:r>
            <a:r>
              <a:rPr lang="en-US" sz="2745" dirty="0"/>
              <a:t>&gt;</a:t>
            </a:r>
          </a:p>
          <a:p>
            <a:r>
              <a:rPr lang="en-US" sz="2745" dirty="0"/>
              <a:t>  &lt;/</a:t>
            </a:r>
            <a:r>
              <a:rPr lang="en-US" sz="2745" dirty="0" err="1"/>
              <a:t>PropertyGroup</a:t>
            </a:r>
            <a:r>
              <a:rPr lang="en-US" sz="2745" dirty="0"/>
              <a:t>&gt;</a:t>
            </a:r>
          </a:p>
          <a:p>
            <a:r>
              <a:rPr lang="en-US" sz="2745" dirty="0"/>
              <a:t>  &lt;</a:t>
            </a:r>
            <a:r>
              <a:rPr lang="en-US" sz="2745" dirty="0" err="1"/>
              <a:t>ItemGroup</a:t>
            </a:r>
            <a:r>
              <a:rPr lang="en-US" sz="2745" dirty="0"/>
              <a:t>&gt;</a:t>
            </a:r>
          </a:p>
          <a:p>
            <a:r>
              <a:rPr lang="en-US" sz="2745" dirty="0"/>
              <a:t>    &lt;Folder Include="</a:t>
            </a:r>
            <a:r>
              <a:rPr lang="en-US" sz="2745" dirty="0" err="1"/>
              <a:t>wwwroot</a:t>
            </a:r>
            <a:r>
              <a:rPr lang="en-US" sz="2745" dirty="0"/>
              <a:t>\" /&gt;</a:t>
            </a:r>
          </a:p>
          <a:p>
            <a:r>
              <a:rPr lang="en-US" sz="2745" dirty="0"/>
              <a:t>  &lt;/</a:t>
            </a:r>
            <a:r>
              <a:rPr lang="en-US" sz="2745" dirty="0" err="1"/>
              <a:t>ItemGroup</a:t>
            </a:r>
            <a:r>
              <a:rPr lang="en-US" sz="2745" dirty="0"/>
              <a:t>&gt;</a:t>
            </a:r>
          </a:p>
          <a:p>
            <a:r>
              <a:rPr lang="en-US" sz="2745" dirty="0"/>
              <a:t>  &lt;</a:t>
            </a:r>
            <a:r>
              <a:rPr lang="en-US" sz="2745" dirty="0" err="1"/>
              <a:t>ItemGroup</a:t>
            </a:r>
            <a:r>
              <a:rPr lang="en-US" sz="2745" dirty="0"/>
              <a:t>&gt;</a:t>
            </a:r>
          </a:p>
          <a:p>
            <a:r>
              <a:rPr lang="en-US" sz="2745" dirty="0"/>
              <a:t>    &lt;</a:t>
            </a:r>
            <a:r>
              <a:rPr lang="en-US" sz="2745" dirty="0" err="1"/>
              <a:t>PackageReference</a:t>
            </a:r>
            <a:r>
              <a:rPr lang="en-US" sz="2745" dirty="0"/>
              <a:t> Include="</a:t>
            </a:r>
            <a:r>
              <a:rPr lang="en-US" sz="2745" dirty="0" err="1">
                <a:solidFill>
                  <a:srgbClr val="00B050"/>
                </a:solidFill>
              </a:rPr>
              <a:t>Microsoft.AspNetCore.App</a:t>
            </a:r>
            <a:r>
              <a:rPr lang="en-US" sz="2745" dirty="0"/>
              <a:t>" /&gt;</a:t>
            </a:r>
          </a:p>
          <a:p>
            <a:r>
              <a:rPr lang="en-US" sz="2745" dirty="0"/>
              <a:t>  &lt;/</a:t>
            </a:r>
            <a:r>
              <a:rPr lang="en-US" sz="2745" dirty="0" err="1"/>
              <a:t>ItemGroup</a:t>
            </a:r>
            <a:r>
              <a:rPr lang="en-US" sz="2745" dirty="0"/>
              <a:t>&gt;</a:t>
            </a:r>
          </a:p>
          <a:p>
            <a:r>
              <a:rPr lang="en-US" sz="2745" dirty="0"/>
              <a:t>&lt;/Project&gt;</a:t>
            </a:r>
          </a:p>
        </p:txBody>
      </p:sp>
    </p:spTree>
    <p:extLst>
      <p:ext uri="{BB962C8B-B14F-4D97-AF65-F5344CB8AC3E}">
        <p14:creationId xmlns:p14="http://schemas.microsoft.com/office/powerpoint/2010/main" val="288363712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a:t>
            </a:r>
          </a:p>
        </p:txBody>
      </p:sp>
    </p:spTree>
    <p:extLst>
      <p:ext uri="{BB962C8B-B14F-4D97-AF65-F5344CB8AC3E}">
        <p14:creationId xmlns:p14="http://schemas.microsoft.com/office/powerpoint/2010/main" val="163055495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are the .NET Core command-line tools?</a:t>
            </a:r>
          </a:p>
        </p:txBody>
      </p:sp>
      <p:sp>
        <p:nvSpPr>
          <p:cNvPr id="5" name="Content Placeholder 4"/>
          <p:cNvSpPr>
            <a:spLocks noGrp="1"/>
          </p:cNvSpPr>
          <p:nvPr>
            <p:ph type="body" sz="quarter" idx="10"/>
          </p:nvPr>
        </p:nvSpPr>
        <p:spPr>
          <a:xfrm>
            <a:off x="838946" y="1825852"/>
            <a:ext cx="10514108" cy="3986348"/>
          </a:xfrm>
          <a:prstGeom prst="rect">
            <a:avLst/>
          </a:prstGeom>
        </p:spPr>
        <p:txBody>
          <a:bodyPr/>
          <a:lstStyle/>
          <a:p>
            <a:pPr marL="0" indent="0" algn="ctr" defTabSz="914225">
              <a:lnSpc>
                <a:spcPct val="100000"/>
              </a:lnSpc>
              <a:spcBef>
                <a:spcPts val="0"/>
              </a:spcBef>
              <a:buSzTx/>
              <a:buNone/>
              <a:defRPr/>
            </a:pPr>
            <a:r>
              <a:rPr lang="en-US" b="1" dirty="0"/>
              <a:t>Cross-platform </a:t>
            </a:r>
            <a:r>
              <a:rPr lang="en-US" dirty="0"/>
              <a:t>command-line set of tools that are</a:t>
            </a:r>
            <a:r>
              <a:rPr lang="is-IS" dirty="0"/>
              <a:t>…</a:t>
            </a:r>
            <a:endParaRPr lang="en-US" dirty="0"/>
          </a:p>
          <a:p>
            <a:pPr marL="0" indent="0" algn="ctr" defTabSz="914225">
              <a:lnSpc>
                <a:spcPct val="100000"/>
              </a:lnSpc>
              <a:spcBef>
                <a:spcPts val="0"/>
              </a:spcBef>
              <a:buSzTx/>
              <a:buNone/>
              <a:defRPr/>
            </a:pPr>
            <a:endParaRPr lang="en-US" dirty="0"/>
          </a:p>
          <a:p>
            <a:pPr marL="0" indent="0" algn="ctr" defTabSz="914225">
              <a:lnSpc>
                <a:spcPct val="100000"/>
              </a:lnSpc>
              <a:spcBef>
                <a:spcPts val="0"/>
              </a:spcBef>
              <a:buSzTx/>
              <a:buNone/>
              <a:defRPr/>
            </a:pPr>
            <a:r>
              <a:rPr lang="is-IS" b="1" dirty="0"/>
              <a:t>…</a:t>
            </a:r>
            <a:r>
              <a:rPr lang="en-US" b="1" dirty="0"/>
              <a:t>focused</a:t>
            </a:r>
            <a:r>
              <a:rPr lang="en-US" dirty="0"/>
              <a:t> on building code</a:t>
            </a:r>
            <a:r>
              <a:rPr lang="is-IS" dirty="0"/>
              <a:t>…</a:t>
            </a:r>
            <a:r>
              <a:rPr lang="en-US" dirty="0"/>
              <a:t> </a:t>
            </a:r>
          </a:p>
          <a:p>
            <a:pPr marL="0" indent="0" algn="ctr" defTabSz="914225">
              <a:lnSpc>
                <a:spcPct val="100000"/>
              </a:lnSpc>
              <a:spcBef>
                <a:spcPts val="0"/>
              </a:spcBef>
              <a:buSzTx/>
              <a:buNone/>
              <a:defRPr/>
            </a:pPr>
            <a:endParaRPr lang="en-US" dirty="0"/>
          </a:p>
          <a:p>
            <a:pPr marL="0" indent="0" algn="ctr" defTabSz="914225">
              <a:lnSpc>
                <a:spcPct val="100000"/>
              </a:lnSpc>
              <a:spcBef>
                <a:spcPts val="0"/>
              </a:spcBef>
              <a:buSzTx/>
              <a:buNone/>
              <a:defRPr/>
            </a:pPr>
            <a:r>
              <a:rPr lang="is-IS" dirty="0"/>
              <a:t>…</a:t>
            </a:r>
            <a:r>
              <a:rPr lang="en-US" dirty="0"/>
              <a:t>for both </a:t>
            </a:r>
            <a:r>
              <a:rPr lang="en-US" b="1" dirty="0"/>
              <a:t>humans</a:t>
            </a:r>
            <a:r>
              <a:rPr lang="is-IS" dirty="0"/>
              <a:t>…</a:t>
            </a:r>
            <a:endParaRPr lang="en-US" dirty="0"/>
          </a:p>
          <a:p>
            <a:pPr marL="0" indent="0" algn="ctr" defTabSz="914225">
              <a:lnSpc>
                <a:spcPct val="100000"/>
              </a:lnSpc>
              <a:spcBef>
                <a:spcPts val="0"/>
              </a:spcBef>
              <a:buSzTx/>
              <a:buNone/>
              <a:defRPr/>
            </a:pPr>
            <a:endParaRPr lang="en-US" dirty="0"/>
          </a:p>
          <a:p>
            <a:pPr marL="0" indent="0" algn="ctr" defTabSz="914225">
              <a:lnSpc>
                <a:spcPct val="100000"/>
              </a:lnSpc>
              <a:spcBef>
                <a:spcPts val="0"/>
              </a:spcBef>
              <a:buSzTx/>
              <a:buNone/>
              <a:defRPr/>
            </a:pPr>
            <a:r>
              <a:rPr lang="is-IS" dirty="0"/>
              <a:t>…a</a:t>
            </a:r>
            <a:r>
              <a:rPr lang="en-US" dirty="0" err="1"/>
              <a:t>nd</a:t>
            </a:r>
            <a:r>
              <a:rPr lang="en-US" dirty="0"/>
              <a:t> </a:t>
            </a:r>
            <a:r>
              <a:rPr lang="en-US" b="1" dirty="0"/>
              <a:t>machines</a:t>
            </a:r>
            <a:r>
              <a:rPr lang="en-US" dirty="0"/>
              <a:t> </a:t>
            </a:r>
          </a:p>
        </p:txBody>
      </p:sp>
    </p:spTree>
    <p:extLst>
      <p:ext uri="{BB962C8B-B14F-4D97-AF65-F5344CB8AC3E}">
        <p14:creationId xmlns:p14="http://schemas.microsoft.com/office/powerpoint/2010/main" val="13988269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design</a:t>
            </a:r>
          </a:p>
        </p:txBody>
      </p:sp>
      <p:sp>
        <p:nvSpPr>
          <p:cNvPr id="3" name="Content Placeholder 2"/>
          <p:cNvSpPr>
            <a:spLocks noGrp="1"/>
          </p:cNvSpPr>
          <p:nvPr>
            <p:ph type="body" sz="quarter" idx="10"/>
          </p:nvPr>
        </p:nvSpPr>
        <p:spPr>
          <a:xfrm>
            <a:off x="1070561" y="2121594"/>
            <a:ext cx="10056974" cy="4261032"/>
          </a:xfrm>
          <a:prstGeom prst="rect">
            <a:avLst/>
          </a:prstGeom>
        </p:spPr>
        <p:txBody>
          <a:bodyPr>
            <a:noAutofit/>
          </a:bodyPr>
          <a:lstStyle/>
          <a:p>
            <a:r>
              <a:rPr lang="en-US" sz="3137" dirty="0"/>
              <a:t>Several principles inform CLI design:</a:t>
            </a:r>
          </a:p>
          <a:p>
            <a:pPr lvl="1"/>
            <a:endParaRPr lang="en-US" dirty="0"/>
          </a:p>
          <a:p>
            <a:pPr lvl="1"/>
            <a:r>
              <a:rPr lang="en-US" dirty="0" err="1"/>
              <a:t>NuGet</a:t>
            </a:r>
            <a:r>
              <a:rPr lang="en-US" dirty="0"/>
              <a:t> (and $PATH-based) extensibility </a:t>
            </a:r>
          </a:p>
          <a:p>
            <a:pPr lvl="1"/>
            <a:r>
              <a:rPr lang="en-US" dirty="0"/>
              <a:t>Every command is a verb (“compile”, “run”, “restore” etc.) </a:t>
            </a:r>
          </a:p>
          <a:p>
            <a:pPr lvl="1"/>
            <a:r>
              <a:rPr lang="en-US" dirty="0"/>
              <a:t>The driver knows enough to run the command(s) and no more</a:t>
            </a:r>
          </a:p>
          <a:p>
            <a:pPr lvl="1"/>
            <a:r>
              <a:rPr lang="en-US" dirty="0"/>
              <a:t>All core commands are consumable by humans </a:t>
            </a:r>
            <a:r>
              <a:rPr lang="en-US" b="1" dirty="0"/>
              <a:t>and</a:t>
            </a:r>
            <a:r>
              <a:rPr lang="en-US" dirty="0"/>
              <a:t> machines </a:t>
            </a:r>
          </a:p>
        </p:txBody>
      </p:sp>
    </p:spTree>
    <p:extLst>
      <p:ext uri="{BB962C8B-B14F-4D97-AF65-F5344CB8AC3E}">
        <p14:creationId xmlns:p14="http://schemas.microsoft.com/office/powerpoint/2010/main" val="313904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basic architecture </a:t>
            </a:r>
          </a:p>
        </p:txBody>
      </p:sp>
      <p:sp>
        <p:nvSpPr>
          <p:cNvPr id="4" name="TextBox 3"/>
          <p:cNvSpPr txBox="1"/>
          <p:nvPr/>
        </p:nvSpPr>
        <p:spPr>
          <a:xfrm>
            <a:off x="1722929" y="3009862"/>
            <a:ext cx="2315121" cy="754315"/>
          </a:xfrm>
          <a:prstGeom prst="rect">
            <a:avLst/>
          </a:prstGeom>
          <a:noFill/>
        </p:spPr>
        <p:txBody>
          <a:bodyPr wrap="none" rtlCol="0">
            <a:spAutoFit/>
          </a:bodyPr>
          <a:lstStyle/>
          <a:p>
            <a:pPr defTabSz="914367"/>
            <a:r>
              <a:rPr lang="en-US" sz="4313" b="1" dirty="0">
                <a:solidFill>
                  <a:srgbClr val="FFFFFF"/>
                </a:solidFill>
                <a:latin typeface="Consolas" charset="0"/>
                <a:ea typeface="Consolas" charset="0"/>
                <a:cs typeface="Consolas" charset="0"/>
              </a:rPr>
              <a:t>dotnet</a:t>
            </a:r>
            <a:r>
              <a:rPr lang="en-US" sz="4313" dirty="0">
                <a:solidFill>
                  <a:srgbClr val="FFFFFF"/>
                </a:solidFill>
                <a:latin typeface="Consolas" charset="0"/>
                <a:ea typeface="Consolas" charset="0"/>
                <a:cs typeface="Consolas" charset="0"/>
              </a:rPr>
              <a:t> </a:t>
            </a:r>
          </a:p>
        </p:txBody>
      </p:sp>
      <p:sp>
        <p:nvSpPr>
          <p:cNvPr id="5" name="TextBox 4"/>
          <p:cNvSpPr txBox="1"/>
          <p:nvPr/>
        </p:nvSpPr>
        <p:spPr>
          <a:xfrm>
            <a:off x="4260519" y="3005023"/>
            <a:ext cx="1705383" cy="754315"/>
          </a:xfrm>
          <a:prstGeom prst="rect">
            <a:avLst/>
          </a:prstGeom>
          <a:noFill/>
        </p:spPr>
        <p:txBody>
          <a:bodyPr wrap="none" rtlCol="0">
            <a:spAutoFit/>
          </a:bodyPr>
          <a:lstStyle/>
          <a:p>
            <a:pPr defTabSz="914367"/>
            <a:r>
              <a:rPr lang="en-US" sz="4313" b="1" dirty="0">
                <a:solidFill>
                  <a:srgbClr val="FFFFFF"/>
                </a:solidFill>
                <a:latin typeface="Consolas" charset="0"/>
                <a:ea typeface="Consolas" charset="0"/>
                <a:cs typeface="Consolas" charset="0"/>
              </a:rPr>
              <a:t>build</a:t>
            </a:r>
          </a:p>
        </p:txBody>
      </p:sp>
      <p:sp>
        <p:nvSpPr>
          <p:cNvPr id="6" name="TextBox 5"/>
          <p:cNvSpPr txBox="1"/>
          <p:nvPr/>
        </p:nvSpPr>
        <p:spPr>
          <a:xfrm>
            <a:off x="6305656" y="3005023"/>
            <a:ext cx="4754075" cy="754315"/>
          </a:xfrm>
          <a:prstGeom prst="rect">
            <a:avLst/>
          </a:prstGeom>
          <a:noFill/>
        </p:spPr>
        <p:txBody>
          <a:bodyPr wrap="none" rtlCol="0">
            <a:spAutoFit/>
          </a:bodyPr>
          <a:lstStyle/>
          <a:p>
            <a:pPr defTabSz="914367"/>
            <a:r>
              <a:rPr lang="en-US" sz="4313" b="1" dirty="0">
                <a:solidFill>
                  <a:srgbClr val="FFFFFF"/>
                </a:solidFill>
                <a:latin typeface="Consolas" charset="0"/>
                <a:ea typeface="Consolas" charset="0"/>
                <a:cs typeface="Consolas" charset="0"/>
              </a:rPr>
              <a:t>--output [path]</a:t>
            </a:r>
          </a:p>
        </p:txBody>
      </p:sp>
      <p:sp>
        <p:nvSpPr>
          <p:cNvPr id="10" name="Left Brace 9"/>
          <p:cNvSpPr/>
          <p:nvPr/>
        </p:nvSpPr>
        <p:spPr>
          <a:xfrm rot="16200000">
            <a:off x="2596838" y="2706989"/>
            <a:ext cx="342777" cy="2364094"/>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lang="en-US">
              <a:solidFill>
                <a:srgbClr val="FFFFFF"/>
              </a:solidFill>
              <a:latin typeface="Segoe UI Semilight"/>
            </a:endParaRPr>
          </a:p>
        </p:txBody>
      </p:sp>
      <p:sp>
        <p:nvSpPr>
          <p:cNvPr id="11" name="Left Brace 10"/>
          <p:cNvSpPr/>
          <p:nvPr/>
        </p:nvSpPr>
        <p:spPr>
          <a:xfrm rot="16200000">
            <a:off x="5016594" y="2883733"/>
            <a:ext cx="342777" cy="2035846"/>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lang="en-US">
              <a:solidFill>
                <a:srgbClr val="FFFFFF"/>
              </a:solidFill>
              <a:latin typeface="Segoe UI Semilight"/>
            </a:endParaRPr>
          </a:p>
        </p:txBody>
      </p:sp>
      <p:sp>
        <p:nvSpPr>
          <p:cNvPr id="12" name="Left Brace 11"/>
          <p:cNvSpPr/>
          <p:nvPr/>
        </p:nvSpPr>
        <p:spPr>
          <a:xfrm rot="16200000">
            <a:off x="8546607" y="1597241"/>
            <a:ext cx="342777" cy="4586530"/>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lang="en-US">
              <a:solidFill>
                <a:srgbClr val="FFFFFF"/>
              </a:solidFill>
              <a:latin typeface="Segoe UI Semilight"/>
            </a:endParaRPr>
          </a:p>
        </p:txBody>
      </p:sp>
      <p:sp>
        <p:nvSpPr>
          <p:cNvPr id="13" name="TextBox 12"/>
          <p:cNvSpPr txBox="1"/>
          <p:nvPr/>
        </p:nvSpPr>
        <p:spPr>
          <a:xfrm>
            <a:off x="1962671" y="4191867"/>
            <a:ext cx="1611018" cy="523220"/>
          </a:xfrm>
          <a:prstGeom prst="rect">
            <a:avLst/>
          </a:prstGeom>
          <a:noFill/>
        </p:spPr>
        <p:txBody>
          <a:bodyPr wrap="none" rtlCol="0">
            <a:spAutoFit/>
          </a:bodyPr>
          <a:lstStyle/>
          <a:p>
            <a:pPr defTabSz="914367"/>
            <a:r>
              <a:rPr lang="en-US" sz="2800">
                <a:solidFill>
                  <a:srgbClr val="FFFFFF"/>
                </a:solidFill>
                <a:latin typeface="Segoe UI Semilight"/>
              </a:rPr>
              <a:t>the driver</a:t>
            </a:r>
            <a:endParaRPr lang="en-US" sz="2800" dirty="0">
              <a:solidFill>
                <a:srgbClr val="FFFFFF"/>
              </a:solidFill>
              <a:latin typeface="Segoe UI Semilight"/>
            </a:endParaRPr>
          </a:p>
        </p:txBody>
      </p:sp>
      <p:sp>
        <p:nvSpPr>
          <p:cNvPr id="14" name="TextBox 13"/>
          <p:cNvSpPr txBox="1"/>
          <p:nvPr/>
        </p:nvSpPr>
        <p:spPr>
          <a:xfrm>
            <a:off x="3889414" y="4191867"/>
            <a:ext cx="2645092" cy="531737"/>
          </a:xfrm>
          <a:prstGeom prst="rect">
            <a:avLst/>
          </a:prstGeom>
          <a:noFill/>
        </p:spPr>
        <p:txBody>
          <a:bodyPr wrap="none" rtlCol="0">
            <a:spAutoFit/>
          </a:bodyPr>
          <a:lstStyle/>
          <a:p>
            <a:pPr defTabSz="914367"/>
            <a:r>
              <a:rPr lang="en-US" sz="2800" dirty="0">
                <a:solidFill>
                  <a:srgbClr val="FFFFFF"/>
                </a:solidFill>
                <a:latin typeface="Segoe UI Semilight"/>
              </a:rPr>
              <a:t>verb (command)</a:t>
            </a:r>
          </a:p>
        </p:txBody>
      </p:sp>
      <p:sp>
        <p:nvSpPr>
          <p:cNvPr id="15" name="TextBox 14"/>
          <p:cNvSpPr txBox="1"/>
          <p:nvPr/>
        </p:nvSpPr>
        <p:spPr>
          <a:xfrm>
            <a:off x="7478824" y="4190982"/>
            <a:ext cx="2477986" cy="523220"/>
          </a:xfrm>
          <a:prstGeom prst="rect">
            <a:avLst/>
          </a:prstGeom>
          <a:noFill/>
        </p:spPr>
        <p:txBody>
          <a:bodyPr wrap="none" rtlCol="0">
            <a:spAutoFit/>
          </a:bodyPr>
          <a:lstStyle/>
          <a:p>
            <a:pPr defTabSz="914367"/>
            <a:r>
              <a:rPr lang="en-US" sz="2800" dirty="0">
                <a:solidFill>
                  <a:srgbClr val="FFFFFF"/>
                </a:solidFill>
                <a:latin typeface="Segoe UI Semilight"/>
              </a:rPr>
              <a:t>verb arguments</a:t>
            </a:r>
          </a:p>
        </p:txBody>
      </p:sp>
    </p:spTree>
    <p:extLst>
      <p:ext uri="{BB962C8B-B14F-4D97-AF65-F5344CB8AC3E}">
        <p14:creationId xmlns:p14="http://schemas.microsoft.com/office/powerpoint/2010/main" val="4103469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animBg="1"/>
      <p:bldP spid="13"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commands: architecture explained</a:t>
            </a:r>
          </a:p>
        </p:txBody>
      </p:sp>
      <p:sp>
        <p:nvSpPr>
          <p:cNvPr id="3" name="Content Placeholder 2"/>
          <p:cNvSpPr>
            <a:spLocks noGrp="1"/>
          </p:cNvSpPr>
          <p:nvPr>
            <p:ph type="body" sz="quarter" idx="10"/>
          </p:nvPr>
        </p:nvSpPr>
        <p:spPr>
          <a:xfrm>
            <a:off x="838946" y="1825852"/>
            <a:ext cx="10514108" cy="4350721"/>
          </a:xfrm>
          <a:prstGeom prst="rect">
            <a:avLst/>
          </a:prstGeom>
        </p:spPr>
        <p:txBody>
          <a:bodyPr>
            <a:normAutofit fontScale="92500"/>
          </a:bodyPr>
          <a:lstStyle/>
          <a:p>
            <a:r>
              <a:rPr lang="en-US" b="1" dirty="0"/>
              <a:t>Driver</a:t>
            </a:r>
            <a:r>
              <a:rPr lang="en-US" dirty="0"/>
              <a:t>, dotnet, is invoked first, followed by a </a:t>
            </a:r>
            <a:r>
              <a:rPr lang="en-US" b="1" dirty="0"/>
              <a:t>verb</a:t>
            </a:r>
          </a:p>
          <a:p>
            <a:endParaRPr lang="en-US" dirty="0"/>
          </a:p>
          <a:p>
            <a:r>
              <a:rPr lang="en-US" dirty="0"/>
              <a:t>The verb is a </a:t>
            </a:r>
            <a:r>
              <a:rPr lang="en-US" b="1" dirty="0"/>
              <a:t>command</a:t>
            </a:r>
            <a:r>
              <a:rPr lang="en-US" dirty="0"/>
              <a:t> that is implemented as:</a:t>
            </a:r>
          </a:p>
          <a:p>
            <a:pPr lvl="1"/>
            <a:r>
              <a:rPr lang="en-US" dirty="0"/>
              <a:t>A </a:t>
            </a:r>
            <a:r>
              <a:rPr lang="en-US" dirty="0" err="1"/>
              <a:t>NuGet</a:t>
            </a:r>
            <a:r>
              <a:rPr lang="en-US" dirty="0"/>
              <a:t> package</a:t>
            </a:r>
          </a:p>
          <a:p>
            <a:pPr lvl="1"/>
            <a:r>
              <a:rPr lang="en-US" dirty="0"/>
              <a:t>A binary in the $PATH</a:t>
            </a:r>
          </a:p>
          <a:p>
            <a:endParaRPr lang="en-US" dirty="0"/>
          </a:p>
          <a:p>
            <a:r>
              <a:rPr lang="en-US" dirty="0"/>
              <a:t>Driver invokes the command passing the </a:t>
            </a:r>
            <a:r>
              <a:rPr lang="en-US" b="1" dirty="0"/>
              <a:t>arguments</a:t>
            </a:r>
            <a:r>
              <a:rPr lang="en-US" dirty="0"/>
              <a:t> to it</a:t>
            </a:r>
          </a:p>
          <a:p>
            <a:pPr lvl="1"/>
            <a:r>
              <a:rPr lang="en-US" dirty="0"/>
              <a:t>The command is responsible for the arguments</a:t>
            </a:r>
          </a:p>
          <a:p>
            <a:endParaRPr lang="en-US" dirty="0"/>
          </a:p>
        </p:txBody>
      </p:sp>
    </p:spTree>
    <p:extLst>
      <p:ext uri="{BB962C8B-B14F-4D97-AF65-F5344CB8AC3E}">
        <p14:creationId xmlns:p14="http://schemas.microsoft.com/office/powerpoint/2010/main" val="34557938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.NET Core -- Cross-platform </a:t>
            </a:r>
            <a:r>
              <a:rPr lang="en-US" dirty="0"/>
              <a:t>services</a:t>
            </a:r>
          </a:p>
        </p:txBody>
      </p:sp>
      <p:sp>
        <p:nvSpPr>
          <p:cNvPr id="69" name="TextBox 68"/>
          <p:cNvSpPr txBox="1"/>
          <p:nvPr/>
        </p:nvSpPr>
        <p:spPr>
          <a:xfrm>
            <a:off x="717446" y="5062626"/>
            <a:ext cx="8828532" cy="1503126"/>
          </a:xfrm>
          <a:prstGeom prst="rect">
            <a:avLst/>
          </a:prstGeom>
          <a:solidFill>
            <a:srgbClr val="D2D2D2"/>
          </a:solidFill>
        </p:spPr>
        <p:txBody>
          <a:bodyPr wrap="square" lIns="179259" tIns="143407" rIns="179259" bIns="143407" rtlCol="0" anchor="ctr">
            <a:noAutofit/>
          </a:bodyPr>
          <a:lstStyle/>
          <a:p>
            <a:pPr algn="ctr" defTabSz="896042">
              <a:lnSpc>
                <a:spcPct val="90000"/>
              </a:lnSpc>
              <a:defRPr/>
            </a:pPr>
            <a:endParaRPr lang="en-US" sz="1567"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06711"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914048">
              <a:defRPr/>
            </a:pPr>
            <a:r>
              <a:rPr lang="en-US" sz="1567" b="1" dirty="0">
                <a:gradFill>
                  <a:gsLst>
                    <a:gs pos="2804">
                      <a:srgbClr val="505050"/>
                    </a:gs>
                    <a:gs pos="26000">
                      <a:srgbClr val="505050"/>
                    </a:gs>
                  </a:gsLst>
                  <a:lin ang="5400000" scaled="1"/>
                </a:gradFill>
                <a:latin typeface="Segoe UI"/>
                <a:cs typeface="Segoe UI Semilight" panose="020B0402040204020203" pitchFamily="34" charset="0"/>
              </a:rPr>
              <a:t>Compilers</a:t>
            </a:r>
          </a:p>
        </p:txBody>
      </p:sp>
      <p:sp>
        <p:nvSpPr>
          <p:cNvPr id="71" name="TextBox 70"/>
          <p:cNvSpPr txBox="1"/>
          <p:nvPr/>
        </p:nvSpPr>
        <p:spPr>
          <a:xfrm>
            <a:off x="3764493"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latin typeface="Segoe UI"/>
              </a:rPr>
              <a:t>Languages</a:t>
            </a:r>
          </a:p>
        </p:txBody>
      </p:sp>
      <p:sp>
        <p:nvSpPr>
          <p:cNvPr id="72" name="TextBox 71"/>
          <p:cNvSpPr txBox="1"/>
          <p:nvPr/>
        </p:nvSpPr>
        <p:spPr>
          <a:xfrm>
            <a:off x="6722276" y="5759435"/>
            <a:ext cx="2733708" cy="537778"/>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latin typeface="Segoe UI"/>
              </a:rPr>
              <a:t>Runtime components</a:t>
            </a:r>
          </a:p>
        </p:txBody>
      </p:sp>
      <p:sp>
        <p:nvSpPr>
          <p:cNvPr id="73" name="TextBox 72"/>
          <p:cNvSpPr txBox="1"/>
          <p:nvPr/>
        </p:nvSpPr>
        <p:spPr>
          <a:xfrm>
            <a:off x="717446" y="5038913"/>
            <a:ext cx="8828532" cy="403334"/>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4048">
              <a:defRPr/>
            </a:pPr>
            <a:r>
              <a:rPr lang="en-US" sz="1567" dirty="0">
                <a:latin typeface="Segoe UI"/>
              </a:rPr>
              <a:t>COMMON INFRASTRUCTURE</a:t>
            </a:r>
          </a:p>
        </p:txBody>
      </p:sp>
      <p:sp>
        <p:nvSpPr>
          <p:cNvPr id="82" name="TextBox 81"/>
          <p:cNvSpPr txBox="1"/>
          <p:nvPr/>
        </p:nvSpPr>
        <p:spPr>
          <a:xfrm>
            <a:off x="717447" y="3563365"/>
            <a:ext cx="8828532" cy="1389227"/>
          </a:xfrm>
          <a:prstGeom prst="rect">
            <a:avLst/>
          </a:prstGeom>
          <a:solidFill>
            <a:srgbClr val="FF8C00"/>
          </a:solidFill>
        </p:spPr>
        <p:txBody>
          <a:bodyPr wrap="square" lIns="179259" tIns="143407" rIns="179259" bIns="143407"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4048">
              <a:defRPr/>
            </a:pPr>
            <a:r>
              <a:rPr lang="en-US" sz="1961" b="1" dirty="0">
                <a:solidFill>
                  <a:srgbClr val="FFFFFF"/>
                </a:solidFill>
                <a:latin typeface="Segoe UI"/>
              </a:rPr>
              <a:t>.NET STANDARD LIBRARY</a:t>
            </a:r>
          </a:p>
        </p:txBody>
      </p:sp>
      <p:grpSp>
        <p:nvGrpSpPr>
          <p:cNvPr id="103" name="Group 102"/>
          <p:cNvGrpSpPr/>
          <p:nvPr/>
        </p:nvGrpSpPr>
        <p:grpSpPr>
          <a:xfrm>
            <a:off x="9635245" y="1367247"/>
            <a:ext cx="1927041" cy="5195531"/>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79259" tIns="143407" rIns="179259" bIns="143407" numCol="1" rtlCol="0" anchor="t" anchorCtr="0" compatLnSpc="1">
              <a:prstTxWarp prst="textNoShape">
                <a:avLst/>
              </a:prstTxWarp>
            </a:bodyPr>
            <a:lstStyle/>
            <a:p>
              <a:pPr defTabSz="894448">
                <a:defRPr/>
              </a:pPr>
              <a:r>
                <a:rPr lang="en-US" sz="2742" kern="0" dirty="0">
                  <a:gradFill>
                    <a:gsLst>
                      <a:gs pos="14679">
                        <a:srgbClr val="FFFFFF"/>
                      </a:gs>
                      <a:gs pos="38000">
                        <a:srgbClr val="FFFFFF"/>
                      </a:gs>
                    </a:gsLst>
                    <a:lin ang="5400000" scaled="1"/>
                  </a:gradFill>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algn="l" defTabSz="914048">
                <a:defRPr/>
              </a:pPr>
              <a:r>
                <a:rPr lang="en-US" sz="1961" dirty="0">
                  <a:latin typeface="Segoe UI"/>
                </a:rPr>
                <a:t>TOOLS</a:t>
              </a:r>
            </a:p>
          </p:txBody>
        </p:sp>
      </p:grpSp>
      <p:grpSp>
        <p:nvGrpSpPr>
          <p:cNvPr id="104" name="Group 103"/>
          <p:cNvGrpSpPr/>
          <p:nvPr/>
        </p:nvGrpSpPr>
        <p:grpSpPr>
          <a:xfrm>
            <a:off x="9839894" y="2129077"/>
            <a:ext cx="1517743" cy="1324254"/>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latin typeface="Segoe UI"/>
                  <a:cs typeface="Segoe UI Semilight" panose="020B0402040204020203" pitchFamily="34" charset="0"/>
                </a:rPr>
                <a:t>Visual Studio</a:t>
              </a:r>
            </a:p>
          </p:txBody>
        </p:sp>
      </p:grpSp>
      <p:sp>
        <p:nvSpPr>
          <p:cNvPr id="35" name="Rectangle 34"/>
          <p:cNvSpPr/>
          <p:nvPr/>
        </p:nvSpPr>
        <p:spPr bwMode="auto">
          <a:xfrm>
            <a:off x="6633010" y="1367247"/>
            <a:ext cx="2912968" cy="2086084"/>
          </a:xfrm>
          <a:prstGeom prst="rect">
            <a:avLst/>
          </a:prstGeom>
          <a:solidFill>
            <a:srgbClr val="505050"/>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36" name="Rectangle 35"/>
          <p:cNvSpPr/>
          <p:nvPr/>
        </p:nvSpPr>
        <p:spPr bwMode="auto">
          <a:xfrm>
            <a:off x="717510" y="1367246"/>
            <a:ext cx="2912968" cy="2086084"/>
          </a:xfrm>
          <a:prstGeom prst="rect">
            <a:avLst/>
          </a:prstGeom>
          <a:solidFill>
            <a:srgbClr val="D83B01"/>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3675259" y="1367246"/>
            <a:ext cx="2912968" cy="2086084"/>
          </a:xfrm>
          <a:prstGeom prst="rect">
            <a:avLst/>
          </a:prstGeom>
          <a:solidFill>
            <a:srgbClr val="0078D7"/>
          </a:solidFill>
          <a:ln w="25400" cap="flat" cmpd="sng" algn="ctr">
            <a:noFill/>
            <a:prstDash val="solid"/>
            <a:headEnd type="none" w="med" len="med"/>
            <a:tailEnd type="none" w="med" len="med"/>
          </a:ln>
          <a:effectLst/>
        </p:spPr>
        <p:txBody>
          <a:bodyPr vert="horz" wrap="square" lIns="179259" tIns="143407" rIns="179259" bIns="143407" numCol="1" rtlCol="0" anchor="ctr" anchorCtr="0" compatLnSpc="1">
            <a:prstTxWarp prst="textNoShape">
              <a:avLst/>
            </a:prstTxWarp>
          </a:bodyPr>
          <a:lstStyle/>
          <a:p>
            <a:pPr algn="ctr" defTabSz="894448">
              <a:lnSpc>
                <a:spcPct val="90000"/>
              </a:lnSpc>
            </a:pPr>
            <a:endPar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894448">
              <a:lnSpc>
                <a:spcPct val="90000"/>
              </a:lnSpc>
            </a:pPr>
            <a:r>
              <a:rPr lang="en-US" sz="196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a:t>
            </a:r>
          </a:p>
        </p:txBody>
      </p:sp>
      <p:sp>
        <p:nvSpPr>
          <p:cNvPr id="38" name="TextBox 2"/>
          <p:cNvSpPr txBox="1"/>
          <p:nvPr/>
        </p:nvSpPr>
        <p:spPr>
          <a:xfrm>
            <a:off x="717449" y="1367247"/>
            <a:ext cx="2913030"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39" name="TextBox 2"/>
          <p:cNvSpPr txBox="1"/>
          <p:nvPr/>
        </p:nvSpPr>
        <p:spPr>
          <a:xfrm>
            <a:off x="3675261" y="1369920"/>
            <a:ext cx="2912968"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40" name="TextBox 2"/>
          <p:cNvSpPr txBox="1"/>
          <p:nvPr/>
        </p:nvSpPr>
        <p:spPr>
          <a:xfrm>
            <a:off x="6633010" y="1367247"/>
            <a:ext cx="2912970" cy="718662"/>
          </a:xfrm>
          <a:prstGeom prst="rect">
            <a:avLst/>
          </a:prstGeom>
          <a:solidFill>
            <a:srgbClr val="000000">
              <a:alpha val="40000"/>
            </a:srgbClr>
          </a:solidFill>
        </p:spPr>
        <p:txBody>
          <a:bodyPr wrap="square" lIns="179259" tIns="143407" rIns="179259" bIns="143407" rtlCol="0" anchor="ctr">
            <a:noAutofit/>
          </a:bodyPr>
          <a:lstStyle/>
          <a:p>
            <a:pPr algn="ctr" defTabSz="896042">
              <a:defRPr/>
            </a:pPr>
            <a:r>
              <a:rPr lang="en-US" sz="1961"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sp>
        <p:nvSpPr>
          <p:cNvPr id="28" name="Rectangle 27"/>
          <p:cNvSpPr/>
          <p:nvPr/>
        </p:nvSpPr>
        <p:spPr bwMode="auto">
          <a:xfrm>
            <a:off x="346595" y="1167570"/>
            <a:ext cx="3328663" cy="2285761"/>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Semilight"/>
            </a:endParaRPr>
          </a:p>
        </p:txBody>
      </p:sp>
      <p:grpSp>
        <p:nvGrpSpPr>
          <p:cNvPr id="41" name="Group 40"/>
          <p:cNvGrpSpPr/>
          <p:nvPr/>
        </p:nvGrpSpPr>
        <p:grpSpPr>
          <a:xfrm>
            <a:off x="9637092" y="4793993"/>
            <a:ext cx="1927040" cy="1324253"/>
            <a:chOff x="10195561" y="3458117"/>
            <a:chExt cx="1965960" cy="1350999"/>
          </a:xfrm>
        </p:grpSpPr>
        <p:sp>
          <p:nvSpPr>
            <p:cNvPr id="42" name="TextBox 41"/>
            <p:cNvSpPr txBox="1"/>
            <p:nvPr/>
          </p:nvSpPr>
          <p:spPr>
            <a:xfrm>
              <a:off x="10195561" y="4301735"/>
              <a:ext cx="1965960" cy="507381"/>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latin typeface="Segoe UI Semilight"/>
                  <a:cs typeface="Segoe UI Semilight" panose="020B0402040204020203" pitchFamily="34" charset="0"/>
                </a:rPr>
                <a:t>Visual Studio Code</a:t>
              </a:r>
            </a:p>
          </p:txBody>
        </p:sp>
        <p:pic>
          <p:nvPicPr>
            <p:cNvPr id="43" name="Picture 42"/>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9632619" y="4454795"/>
            <a:ext cx="1927040" cy="497336"/>
          </a:xfrm>
          <a:prstGeom prst="rect">
            <a:avLst/>
          </a:prstGeom>
          <a:solidFill>
            <a:srgbClr val="FFFFFF">
              <a:lumMod val="85000"/>
            </a:srgbClr>
          </a:solidFill>
        </p:spPr>
        <p:txBody>
          <a:bodyPr wrap="square" lIns="91427" tIns="143407" rIns="91427" bIns="143407" rtlCol="0">
            <a:spAutoFit/>
          </a:bodyPr>
          <a:lstStyle/>
          <a:p>
            <a:pPr algn="ctr" defTabSz="896042">
              <a:lnSpc>
                <a:spcPct val="90000"/>
              </a:lnSpc>
              <a:defRPr/>
            </a:pPr>
            <a:r>
              <a:rPr lang="en-US" sz="1500" kern="0" dirty="0">
                <a:gradFill>
                  <a:gsLst>
                    <a:gs pos="2804">
                      <a:srgbClr val="505050"/>
                    </a:gs>
                    <a:gs pos="26000">
                      <a:srgbClr val="505050"/>
                    </a:gs>
                  </a:gsLst>
                  <a:lin ang="5400000" scaled="1"/>
                </a:gradFill>
                <a:latin typeface="Segoe UI Semilight"/>
                <a:cs typeface="Segoe UI Semilight" panose="020B0402040204020203" pitchFamily="34" charset="0"/>
              </a:rPr>
              <a:t>Visual Studio for Mac</a:t>
            </a:r>
          </a:p>
        </p:txBody>
      </p:sp>
      <p:pic>
        <p:nvPicPr>
          <p:cNvPr id="45" name="Picture 44"/>
          <p:cNvPicPr>
            <a:picLocks noChangeAspect="1"/>
          </p:cNvPicPr>
          <p:nvPr/>
        </p:nvPicPr>
        <p:blipFill>
          <a:blip r:embed="rId4"/>
          <a:stretch>
            <a:fillRect/>
          </a:stretch>
        </p:blipFill>
        <p:spPr>
          <a:xfrm>
            <a:off x="10140830" y="3518642"/>
            <a:ext cx="910616" cy="910616"/>
          </a:xfrm>
          <a:prstGeom prst="rect">
            <a:avLst/>
          </a:prstGeom>
        </p:spPr>
      </p:pic>
      <p:sp>
        <p:nvSpPr>
          <p:cNvPr id="2" name="Rectangle 1"/>
          <p:cNvSpPr/>
          <p:nvPr/>
        </p:nvSpPr>
        <p:spPr bwMode="auto">
          <a:xfrm>
            <a:off x="6633007" y="1277604"/>
            <a:ext cx="5200049" cy="2285761"/>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Semilight"/>
            </a:endParaRPr>
          </a:p>
        </p:txBody>
      </p:sp>
      <p:sp>
        <p:nvSpPr>
          <p:cNvPr id="27" name="Rectangle 26"/>
          <p:cNvSpPr/>
          <p:nvPr/>
        </p:nvSpPr>
        <p:spPr bwMode="auto">
          <a:xfrm>
            <a:off x="298911" y="3551934"/>
            <a:ext cx="11534145" cy="3145266"/>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5439">
                    <a:srgbClr val="F8F8F8"/>
                  </a:gs>
                  <a:gs pos="10000">
                    <a:srgbClr val="F8F8F8"/>
                  </a:gs>
                </a:gsLst>
                <a:lin ang="5400000" scaled="0"/>
              </a:gradFill>
              <a:latin typeface="Segoe UI Semilight"/>
            </a:endParaRPr>
          </a:p>
        </p:txBody>
      </p:sp>
    </p:spTree>
    <p:extLst>
      <p:ext uri="{BB962C8B-B14F-4D97-AF65-F5344CB8AC3E}">
        <p14:creationId xmlns:p14="http://schemas.microsoft.com/office/powerpoint/2010/main" val="37962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(1/2)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nvPr>
        </p:nvGraphicFramePr>
        <p:xfrm>
          <a:off x="132299" y="1367245"/>
          <a:ext cx="11880039" cy="5329515"/>
        </p:xfrm>
        <a:graphic>
          <a:graphicData uri="http://schemas.openxmlformats.org/drawingml/2006/table">
            <a:tbl>
              <a:tblPr firstRow="1">
                <a:tableStyleId>{073A0DAA-6AF3-43AB-8588-CEC1D06C72B9}</a:tableStyleId>
              </a:tblPr>
              <a:tblGrid>
                <a:gridCol w="2465668">
                  <a:extLst>
                    <a:ext uri="{9D8B030D-6E8A-4147-A177-3AD203B41FA5}">
                      <a16:colId xmlns:a16="http://schemas.microsoft.com/office/drawing/2014/main" val="319874364"/>
                    </a:ext>
                  </a:extLst>
                </a:gridCol>
                <a:gridCol w="9414371">
                  <a:extLst>
                    <a:ext uri="{9D8B030D-6E8A-4147-A177-3AD203B41FA5}">
                      <a16:colId xmlns:a16="http://schemas.microsoft.com/office/drawing/2014/main" val="1744255638"/>
                    </a:ext>
                  </a:extLst>
                </a:gridCol>
              </a:tblGrid>
              <a:tr h="542007">
                <a:tc>
                  <a:txBody>
                    <a:bodyPr/>
                    <a:lstStyle/>
                    <a:p>
                      <a:pPr algn="l" fontAlgn="b"/>
                      <a:r>
                        <a:rPr lang="en-US" sz="2700" u="none" strike="noStrike" dirty="0">
                          <a:effectLst/>
                        </a:rPr>
                        <a:t>Command</a:t>
                      </a:r>
                      <a:endParaRPr lang="en-US" sz="2700" b="0" i="0" u="none" strike="noStrike" dirty="0">
                        <a:solidFill>
                          <a:srgbClr val="000000"/>
                        </a:solidFill>
                        <a:effectLst/>
                        <a:latin typeface="Calibri" panose="020F0502020204030204" pitchFamily="34" charset="0"/>
                      </a:endParaRPr>
                    </a:p>
                  </a:txBody>
                  <a:tcPr marL="4669" marR="4669" marT="4669" marB="0"/>
                </a:tc>
                <a:tc>
                  <a:txBody>
                    <a:bodyPr/>
                    <a:lstStyle/>
                    <a:p>
                      <a:pPr algn="l" fontAlgn="b"/>
                      <a:r>
                        <a:rPr lang="en-US" sz="2700" u="none" strike="noStrike" dirty="0">
                          <a:effectLst/>
                        </a:rPr>
                        <a:t>Purpose</a:t>
                      </a:r>
                      <a:endParaRPr lang="en-US" sz="2700" b="0" i="0" u="none" strike="noStrike" dirty="0">
                        <a:solidFill>
                          <a:srgbClr val="000000"/>
                        </a:solidFill>
                        <a:effectLst/>
                        <a:latin typeface="Calibri" panose="020F0502020204030204" pitchFamily="34" charset="0"/>
                      </a:endParaRPr>
                    </a:p>
                  </a:txBody>
                  <a:tcPr marL="4669" marR="4669" marT="4669" marB="0"/>
                </a:tc>
                <a:extLst>
                  <a:ext uri="{0D108BD9-81ED-4DB2-BD59-A6C34878D82A}">
                    <a16:rowId xmlns:a16="http://schemas.microsoft.com/office/drawing/2014/main" val="2818613867"/>
                  </a:ext>
                </a:extLst>
              </a:tr>
              <a:tr h="542007">
                <a:tc>
                  <a:txBody>
                    <a:bodyPr/>
                    <a:lstStyle/>
                    <a:p>
                      <a:pPr algn="l" fontAlgn="b"/>
                      <a:r>
                        <a:rPr lang="en-US" sz="2700" u="none" strike="noStrike" dirty="0">
                          <a:effectLst/>
                        </a:rPr>
                        <a:t>dotnet new  </a:t>
                      </a:r>
                      <a:endParaRPr lang="en-US" sz="2700" b="0" i="0" u="none" strike="noStrike" dirty="0">
                        <a:solidFill>
                          <a:srgbClr val="000000"/>
                        </a:solidFill>
                        <a:effectLst/>
                        <a:latin typeface="Calibri" panose="020F0502020204030204" pitchFamily="34" charset="0"/>
                      </a:endParaRPr>
                    </a:p>
                  </a:txBody>
                  <a:tcPr marL="4669" marR="4669" marT="4669" marB="0"/>
                </a:tc>
                <a:tc>
                  <a:txBody>
                    <a:bodyPr/>
                    <a:lstStyle/>
                    <a:p>
                      <a:pPr algn="l" fontAlgn="b"/>
                      <a:r>
                        <a:rPr lang="en-US" sz="2700" u="none" strike="noStrike">
                          <a:effectLst/>
                        </a:rPr>
                        <a:t>Initialize .NET projects.</a:t>
                      </a:r>
                      <a:endParaRPr lang="en-US" sz="2700" b="0" i="0" u="none" strike="noStrike">
                        <a:solidFill>
                          <a:srgbClr val="000000"/>
                        </a:solidFill>
                        <a:effectLst/>
                        <a:latin typeface="Calibri" panose="020F0502020204030204" pitchFamily="34" charset="0"/>
                      </a:endParaRPr>
                    </a:p>
                  </a:txBody>
                  <a:tcPr marL="4669" marR="4669" marT="4669" marB="0"/>
                </a:tc>
                <a:extLst>
                  <a:ext uri="{0D108BD9-81ED-4DB2-BD59-A6C34878D82A}">
                    <a16:rowId xmlns:a16="http://schemas.microsoft.com/office/drawing/2014/main" val="2847847860"/>
                  </a:ext>
                </a:extLst>
              </a:tr>
              <a:tr h="542007">
                <a:tc>
                  <a:txBody>
                    <a:bodyPr/>
                    <a:lstStyle/>
                    <a:p>
                      <a:pPr algn="l" fontAlgn="b"/>
                      <a:r>
                        <a:rPr lang="en-US" sz="2700" u="none" strike="noStrike" dirty="0">
                          <a:effectLst/>
                        </a:rPr>
                        <a:t>dotnet restore  </a:t>
                      </a:r>
                      <a:endParaRPr lang="en-US" sz="2700" b="0" i="0" u="none" strike="noStrike" dirty="0">
                        <a:solidFill>
                          <a:srgbClr val="000000"/>
                        </a:solidFill>
                        <a:effectLst/>
                        <a:latin typeface="Calibri" panose="020F0502020204030204" pitchFamily="34" charset="0"/>
                      </a:endParaRPr>
                    </a:p>
                  </a:txBody>
                  <a:tcPr marL="4669" marR="4669" marT="4669" marB="0"/>
                </a:tc>
                <a:tc>
                  <a:txBody>
                    <a:bodyPr/>
                    <a:lstStyle/>
                    <a:p>
                      <a:pPr algn="l" fontAlgn="b"/>
                      <a:r>
                        <a:rPr lang="en-US" sz="2700" u="none" strike="noStrike">
                          <a:effectLst/>
                        </a:rPr>
                        <a:t>Restore dependencies specified in the .NET project.</a:t>
                      </a:r>
                      <a:endParaRPr lang="en-US" sz="2700" b="0" i="0" u="none" strike="noStrike">
                        <a:solidFill>
                          <a:srgbClr val="000000"/>
                        </a:solidFill>
                        <a:effectLst/>
                        <a:latin typeface="Calibri" panose="020F0502020204030204" pitchFamily="34" charset="0"/>
                      </a:endParaRPr>
                    </a:p>
                  </a:txBody>
                  <a:tcPr marL="4669" marR="4669" marT="4669" marB="0"/>
                </a:tc>
                <a:extLst>
                  <a:ext uri="{0D108BD9-81ED-4DB2-BD59-A6C34878D82A}">
                    <a16:rowId xmlns:a16="http://schemas.microsoft.com/office/drawing/2014/main" val="1977054690"/>
                  </a:ext>
                </a:extLst>
              </a:tr>
              <a:tr h="542007">
                <a:tc>
                  <a:txBody>
                    <a:bodyPr/>
                    <a:lstStyle/>
                    <a:p>
                      <a:pPr algn="l" fontAlgn="b"/>
                      <a:r>
                        <a:rPr lang="en-US" sz="2700" u="none" strike="noStrike">
                          <a:effectLst/>
                        </a:rPr>
                        <a:t>dotnet run  </a:t>
                      </a:r>
                      <a:endParaRPr lang="en-US" sz="2700" b="0" i="0" u="none" strike="noStrike">
                        <a:solidFill>
                          <a:srgbClr val="000000"/>
                        </a:solidFill>
                        <a:effectLst/>
                        <a:latin typeface="Calibri" panose="020F0502020204030204" pitchFamily="34" charset="0"/>
                      </a:endParaRPr>
                    </a:p>
                  </a:txBody>
                  <a:tcPr marL="4669" marR="4669" marT="4669" marB="0"/>
                </a:tc>
                <a:tc>
                  <a:txBody>
                    <a:bodyPr/>
                    <a:lstStyle/>
                    <a:p>
                      <a:pPr algn="l" fontAlgn="b"/>
                      <a:r>
                        <a:rPr lang="en-US" sz="2700" u="none" strike="noStrike">
                          <a:effectLst/>
                        </a:rPr>
                        <a:t>Compiles and immediately executes a .NET project.</a:t>
                      </a:r>
                      <a:endParaRPr lang="en-US" sz="2700" b="0" i="0" u="none" strike="noStrike">
                        <a:solidFill>
                          <a:srgbClr val="000000"/>
                        </a:solidFill>
                        <a:effectLst/>
                        <a:latin typeface="Calibri" panose="020F0502020204030204" pitchFamily="34" charset="0"/>
                      </a:endParaRPr>
                    </a:p>
                  </a:txBody>
                  <a:tcPr marL="4669" marR="4669" marT="4669" marB="0"/>
                </a:tc>
                <a:extLst>
                  <a:ext uri="{0D108BD9-81ED-4DB2-BD59-A6C34878D82A}">
                    <a16:rowId xmlns:a16="http://schemas.microsoft.com/office/drawing/2014/main" val="3346013994"/>
                  </a:ext>
                </a:extLst>
              </a:tr>
              <a:tr h="542007">
                <a:tc>
                  <a:txBody>
                    <a:bodyPr/>
                    <a:lstStyle/>
                    <a:p>
                      <a:pPr algn="l" fontAlgn="b"/>
                      <a:r>
                        <a:rPr lang="en-US" sz="2700" u="none" strike="noStrike">
                          <a:effectLst/>
                        </a:rPr>
                        <a:t>dotnet build  </a:t>
                      </a:r>
                      <a:endParaRPr lang="en-US" sz="2700" b="0" i="0" u="none" strike="noStrike">
                        <a:solidFill>
                          <a:srgbClr val="000000"/>
                        </a:solidFill>
                        <a:effectLst/>
                        <a:latin typeface="Calibri" panose="020F0502020204030204" pitchFamily="34" charset="0"/>
                      </a:endParaRPr>
                    </a:p>
                  </a:txBody>
                  <a:tcPr marL="4669" marR="4669" marT="4669" marB="0"/>
                </a:tc>
                <a:tc>
                  <a:txBody>
                    <a:bodyPr/>
                    <a:lstStyle/>
                    <a:p>
                      <a:pPr algn="l" fontAlgn="b"/>
                      <a:r>
                        <a:rPr lang="en-US" sz="2700" u="none" strike="noStrike">
                          <a:effectLst/>
                        </a:rPr>
                        <a:t>Builds a .NET project.</a:t>
                      </a:r>
                      <a:endParaRPr lang="en-US" sz="2700" b="0" i="0" u="none" strike="noStrike">
                        <a:solidFill>
                          <a:srgbClr val="000000"/>
                        </a:solidFill>
                        <a:effectLst/>
                        <a:latin typeface="Calibri" panose="020F0502020204030204" pitchFamily="34" charset="0"/>
                      </a:endParaRPr>
                    </a:p>
                  </a:txBody>
                  <a:tcPr marL="4669" marR="4669" marT="4669" marB="0"/>
                </a:tc>
                <a:extLst>
                  <a:ext uri="{0D108BD9-81ED-4DB2-BD59-A6C34878D82A}">
                    <a16:rowId xmlns:a16="http://schemas.microsoft.com/office/drawing/2014/main" val="52659758"/>
                  </a:ext>
                </a:extLst>
              </a:tr>
              <a:tr h="517062">
                <a:tc>
                  <a:txBody>
                    <a:bodyPr/>
                    <a:lstStyle/>
                    <a:p>
                      <a:pPr algn="l" fontAlgn="b"/>
                      <a:r>
                        <a:rPr lang="en-US" sz="2700" u="none" strike="noStrike" dirty="0">
                          <a:effectLst/>
                        </a:rPr>
                        <a:t>dotnet publish  </a:t>
                      </a:r>
                      <a:endParaRPr lang="en-US" sz="2700" b="0" i="0" u="none" strike="noStrike" dirty="0">
                        <a:solidFill>
                          <a:srgbClr val="000000"/>
                        </a:solidFill>
                        <a:effectLst/>
                        <a:latin typeface="Calibri" panose="020F0502020204030204" pitchFamily="34" charset="0"/>
                      </a:endParaRPr>
                    </a:p>
                  </a:txBody>
                  <a:tcPr marL="4669" marR="4669" marT="4669" marB="0"/>
                </a:tc>
                <a:tc>
                  <a:txBody>
                    <a:bodyPr/>
                    <a:lstStyle/>
                    <a:p>
                      <a:pPr algn="l" fontAlgn="b"/>
                      <a:r>
                        <a:rPr lang="en-US" sz="2700" u="none" strike="noStrike" dirty="0">
                          <a:effectLst/>
                        </a:rPr>
                        <a:t>Publishes a .NET project for deployment (incl. runtime).</a:t>
                      </a:r>
                      <a:endParaRPr lang="en-US" sz="2700" b="0" i="0" u="none" strike="noStrike" dirty="0">
                        <a:solidFill>
                          <a:srgbClr val="000000"/>
                        </a:solidFill>
                        <a:effectLst/>
                        <a:latin typeface="Calibri" panose="020F0502020204030204" pitchFamily="34" charset="0"/>
                      </a:endParaRPr>
                    </a:p>
                  </a:txBody>
                  <a:tcPr marL="4669" marR="4669" marT="4669" marB="0"/>
                </a:tc>
                <a:extLst>
                  <a:ext uri="{0D108BD9-81ED-4DB2-BD59-A6C34878D82A}">
                    <a16:rowId xmlns:a16="http://schemas.microsoft.com/office/drawing/2014/main" val="2176473586"/>
                  </a:ext>
                </a:extLst>
              </a:tr>
              <a:tr h="542007">
                <a:tc>
                  <a:txBody>
                    <a:bodyPr/>
                    <a:lstStyle/>
                    <a:p>
                      <a:pPr algn="l" fontAlgn="b"/>
                      <a:r>
                        <a:rPr lang="en-US" sz="2700" u="none" strike="noStrike">
                          <a:effectLst/>
                        </a:rPr>
                        <a:t>dotnet test  </a:t>
                      </a:r>
                      <a:endParaRPr lang="en-US" sz="2700" b="0" i="0" u="none" strike="noStrike">
                        <a:solidFill>
                          <a:srgbClr val="000000"/>
                        </a:solidFill>
                        <a:effectLst/>
                        <a:latin typeface="Calibri" panose="020F0502020204030204" pitchFamily="34" charset="0"/>
                      </a:endParaRPr>
                    </a:p>
                  </a:txBody>
                  <a:tcPr marL="4669" marR="4669" marT="4669" marB="0"/>
                </a:tc>
                <a:tc>
                  <a:txBody>
                    <a:bodyPr/>
                    <a:lstStyle/>
                    <a:p>
                      <a:pPr algn="l" fontAlgn="b"/>
                      <a:r>
                        <a:rPr lang="en-US" sz="2700" u="none" strike="noStrike">
                          <a:effectLst/>
                        </a:rPr>
                        <a:t>Runs unit tests using the test runner specified in the project.</a:t>
                      </a:r>
                      <a:endParaRPr lang="en-US" sz="2700" b="0" i="0" u="none" strike="noStrike">
                        <a:solidFill>
                          <a:srgbClr val="000000"/>
                        </a:solidFill>
                        <a:effectLst/>
                        <a:latin typeface="Calibri" panose="020F0502020204030204" pitchFamily="34" charset="0"/>
                      </a:endParaRPr>
                    </a:p>
                  </a:txBody>
                  <a:tcPr marL="4669" marR="4669" marT="4669" marB="0"/>
                </a:tc>
                <a:extLst>
                  <a:ext uri="{0D108BD9-81ED-4DB2-BD59-A6C34878D82A}">
                    <a16:rowId xmlns:a16="http://schemas.microsoft.com/office/drawing/2014/main" val="2704518248"/>
                  </a:ext>
                </a:extLst>
              </a:tr>
              <a:tr h="542007">
                <a:tc>
                  <a:txBody>
                    <a:bodyPr/>
                    <a:lstStyle/>
                    <a:p>
                      <a:pPr algn="l" fontAlgn="b"/>
                      <a:r>
                        <a:rPr lang="en-US" sz="2700" u="none" strike="noStrike">
                          <a:effectLst/>
                        </a:rPr>
                        <a:t>dotnet pack  </a:t>
                      </a:r>
                      <a:endParaRPr lang="en-US" sz="2700" b="0" i="0" u="none" strike="noStrike">
                        <a:solidFill>
                          <a:srgbClr val="000000"/>
                        </a:solidFill>
                        <a:effectLst/>
                        <a:latin typeface="Calibri" panose="020F0502020204030204" pitchFamily="34" charset="0"/>
                      </a:endParaRPr>
                    </a:p>
                  </a:txBody>
                  <a:tcPr marL="4669" marR="4669" marT="4669" marB="0"/>
                </a:tc>
                <a:tc>
                  <a:txBody>
                    <a:bodyPr/>
                    <a:lstStyle/>
                    <a:p>
                      <a:pPr algn="l" fontAlgn="b"/>
                      <a:r>
                        <a:rPr lang="en-US" sz="2700" u="none" strike="noStrike">
                          <a:effectLst/>
                        </a:rPr>
                        <a:t>Creates a NuGet package.</a:t>
                      </a:r>
                      <a:endParaRPr lang="en-US" sz="2700" b="0" i="0" u="none" strike="noStrike">
                        <a:solidFill>
                          <a:srgbClr val="000000"/>
                        </a:solidFill>
                        <a:effectLst/>
                        <a:latin typeface="Calibri" panose="020F0502020204030204" pitchFamily="34" charset="0"/>
                      </a:endParaRPr>
                    </a:p>
                  </a:txBody>
                  <a:tcPr marL="4669" marR="4669" marT="4669" marB="0"/>
                </a:tc>
                <a:extLst>
                  <a:ext uri="{0D108BD9-81ED-4DB2-BD59-A6C34878D82A}">
                    <a16:rowId xmlns:a16="http://schemas.microsoft.com/office/drawing/2014/main" val="2442031860"/>
                  </a:ext>
                </a:extLst>
              </a:tr>
              <a:tr h="1018404">
                <a:tc>
                  <a:txBody>
                    <a:bodyPr/>
                    <a:lstStyle/>
                    <a:p>
                      <a:pPr algn="l" fontAlgn="b"/>
                      <a:r>
                        <a:rPr lang="en-US" sz="2700" u="none" strike="noStrike" dirty="0">
                          <a:effectLst/>
                        </a:rPr>
                        <a:t>dotnet migrate  </a:t>
                      </a:r>
                      <a:endParaRPr lang="en-US" sz="2700" b="0" i="0" u="none" strike="noStrike" dirty="0">
                        <a:solidFill>
                          <a:srgbClr val="000000"/>
                        </a:solidFill>
                        <a:effectLst/>
                        <a:latin typeface="Calibri" panose="020F0502020204030204" pitchFamily="34" charset="0"/>
                      </a:endParaRPr>
                    </a:p>
                  </a:txBody>
                  <a:tcPr marL="4669" marR="4669" marT="4669" marB="0"/>
                </a:tc>
                <a:tc>
                  <a:txBody>
                    <a:bodyPr/>
                    <a:lstStyle/>
                    <a:p>
                      <a:pPr algn="l" fontAlgn="b"/>
                      <a:r>
                        <a:rPr lang="en-US" sz="2700" u="none" strike="noStrike" dirty="0">
                          <a:effectLst/>
                        </a:rPr>
                        <a:t>Migrates </a:t>
                      </a:r>
                      <a:r>
                        <a:rPr lang="en-US" sz="2700" u="none" strike="noStrike" dirty="0" err="1">
                          <a:effectLst/>
                        </a:rPr>
                        <a:t>project.json</a:t>
                      </a:r>
                      <a:r>
                        <a:rPr lang="en-US" sz="2700" u="none" strike="noStrike" dirty="0">
                          <a:effectLst/>
                        </a:rPr>
                        <a:t> project to </a:t>
                      </a:r>
                      <a:r>
                        <a:rPr lang="en-US" sz="2700" u="none" strike="noStrike" dirty="0" err="1">
                          <a:effectLst/>
                        </a:rPr>
                        <a:t>msbuild</a:t>
                      </a:r>
                      <a:r>
                        <a:rPr lang="en-US" sz="2700" u="none" strike="noStrike" dirty="0">
                          <a:effectLst/>
                        </a:rPr>
                        <a:t> based project.</a:t>
                      </a:r>
                      <a:endParaRPr lang="en-US" sz="2700" b="0" i="0" u="none" strike="noStrike" dirty="0">
                        <a:solidFill>
                          <a:srgbClr val="000000"/>
                        </a:solidFill>
                        <a:effectLst/>
                        <a:latin typeface="Calibri" panose="020F0502020204030204" pitchFamily="34" charset="0"/>
                      </a:endParaRPr>
                    </a:p>
                  </a:txBody>
                  <a:tcPr marL="4669" marR="4669" marT="4669"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49921646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(2/2)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nvPr>
        </p:nvGraphicFramePr>
        <p:xfrm>
          <a:off x="132299" y="1367245"/>
          <a:ext cx="11880039" cy="5329515"/>
        </p:xfrm>
        <a:graphic>
          <a:graphicData uri="http://schemas.openxmlformats.org/drawingml/2006/table">
            <a:tbl>
              <a:tblPr firstRow="1">
                <a:tableStyleId>{073A0DAA-6AF3-43AB-8588-CEC1D06C72B9}</a:tableStyleId>
              </a:tblPr>
              <a:tblGrid>
                <a:gridCol w="2465668">
                  <a:extLst>
                    <a:ext uri="{9D8B030D-6E8A-4147-A177-3AD203B41FA5}">
                      <a16:colId xmlns:a16="http://schemas.microsoft.com/office/drawing/2014/main" val="319874364"/>
                    </a:ext>
                  </a:extLst>
                </a:gridCol>
                <a:gridCol w="9414371">
                  <a:extLst>
                    <a:ext uri="{9D8B030D-6E8A-4147-A177-3AD203B41FA5}">
                      <a16:colId xmlns:a16="http://schemas.microsoft.com/office/drawing/2014/main" val="1744255638"/>
                    </a:ext>
                  </a:extLst>
                </a:gridCol>
              </a:tblGrid>
              <a:tr h="542007">
                <a:tc>
                  <a:txBody>
                    <a:bodyPr/>
                    <a:lstStyle/>
                    <a:p>
                      <a:pPr algn="l" fontAlgn="b"/>
                      <a:r>
                        <a:rPr lang="en-US" sz="2700" u="none" strike="noStrike" dirty="0">
                          <a:effectLst/>
                        </a:rPr>
                        <a:t>Command</a:t>
                      </a:r>
                      <a:endParaRPr lang="en-US" sz="2700" b="0" i="0" u="none" strike="noStrike" dirty="0">
                        <a:solidFill>
                          <a:srgbClr val="000000"/>
                        </a:solidFill>
                        <a:effectLst/>
                        <a:latin typeface="Calibri" panose="020F0502020204030204" pitchFamily="34" charset="0"/>
                      </a:endParaRPr>
                    </a:p>
                  </a:txBody>
                  <a:tcPr marL="4669" marR="4669" marT="4669" marB="0"/>
                </a:tc>
                <a:tc>
                  <a:txBody>
                    <a:bodyPr/>
                    <a:lstStyle/>
                    <a:p>
                      <a:pPr algn="l" fontAlgn="b"/>
                      <a:r>
                        <a:rPr lang="en-US" sz="2700" u="none" strike="noStrike" dirty="0">
                          <a:effectLst/>
                        </a:rPr>
                        <a:t>Purpose</a:t>
                      </a:r>
                      <a:endParaRPr lang="en-US" sz="2700" b="0" i="0" u="none" strike="noStrike" dirty="0">
                        <a:solidFill>
                          <a:srgbClr val="000000"/>
                        </a:solidFill>
                        <a:effectLst/>
                        <a:latin typeface="Calibri" panose="020F0502020204030204" pitchFamily="34" charset="0"/>
                      </a:endParaRPr>
                    </a:p>
                  </a:txBody>
                  <a:tcPr marL="4669" marR="4669" marT="4669" marB="0"/>
                </a:tc>
                <a:extLst>
                  <a:ext uri="{0D108BD9-81ED-4DB2-BD59-A6C34878D82A}">
                    <a16:rowId xmlns:a16="http://schemas.microsoft.com/office/drawing/2014/main" val="2818613867"/>
                  </a:ext>
                </a:extLst>
              </a:tr>
              <a:tr h="542007">
                <a:tc>
                  <a:txBody>
                    <a:bodyPr/>
                    <a:lstStyle/>
                    <a:p>
                      <a:pPr algn="l" fontAlgn="b"/>
                      <a:r>
                        <a:rPr lang="en-US" sz="2700" u="none" strike="noStrike" kern="1200">
                          <a:solidFill>
                            <a:schemeClr val="dk1"/>
                          </a:solidFill>
                          <a:effectLst/>
                          <a:latin typeface="+mn-lt"/>
                          <a:ea typeface="+mn-ea"/>
                          <a:cs typeface="+mn-cs"/>
                        </a:rPr>
                        <a:t>dotnet clean  </a:t>
                      </a:r>
                    </a:p>
                  </a:txBody>
                  <a:tcPr marL="4669" marR="4669" marT="4669" marB="0"/>
                </a:tc>
                <a:tc>
                  <a:txBody>
                    <a:bodyPr/>
                    <a:lstStyle/>
                    <a:p>
                      <a:pPr algn="l" fontAlgn="b"/>
                      <a:r>
                        <a:rPr lang="en-US" sz="2700" u="none" strike="noStrike" kern="1200">
                          <a:solidFill>
                            <a:schemeClr val="dk1"/>
                          </a:solidFill>
                          <a:effectLst/>
                          <a:latin typeface="+mn-lt"/>
                          <a:ea typeface="+mn-ea"/>
                          <a:cs typeface="+mn-cs"/>
                        </a:rPr>
                        <a:t>Clean build output(s).</a:t>
                      </a:r>
                    </a:p>
                  </a:txBody>
                  <a:tcPr marL="4669" marR="4669" marT="4669" marB="0"/>
                </a:tc>
                <a:extLst>
                  <a:ext uri="{0D108BD9-81ED-4DB2-BD59-A6C34878D82A}">
                    <a16:rowId xmlns:a16="http://schemas.microsoft.com/office/drawing/2014/main" val="2847847860"/>
                  </a:ext>
                </a:extLst>
              </a:tr>
              <a:tr h="542007">
                <a:tc>
                  <a:txBody>
                    <a:bodyPr/>
                    <a:lstStyle/>
                    <a:p>
                      <a:pPr algn="l" fontAlgn="b"/>
                      <a:r>
                        <a:rPr lang="en-US" sz="2700" u="none" strike="noStrike" kern="1200">
                          <a:solidFill>
                            <a:schemeClr val="dk1"/>
                          </a:solidFill>
                          <a:effectLst/>
                          <a:latin typeface="+mn-lt"/>
                          <a:ea typeface="+mn-ea"/>
                          <a:cs typeface="+mn-cs"/>
                        </a:rPr>
                        <a:t>dotnet sln  </a:t>
                      </a:r>
                    </a:p>
                  </a:txBody>
                  <a:tcPr marL="4669" marR="4669" marT="4669" marB="0"/>
                </a:tc>
                <a:tc>
                  <a:txBody>
                    <a:bodyPr/>
                    <a:lstStyle/>
                    <a:p>
                      <a:pPr algn="l" fontAlgn="b"/>
                      <a:r>
                        <a:rPr lang="en-US" sz="2700" u="none" strike="noStrike" kern="1200">
                          <a:solidFill>
                            <a:schemeClr val="dk1"/>
                          </a:solidFill>
                          <a:effectLst/>
                          <a:latin typeface="+mn-lt"/>
                          <a:ea typeface="+mn-ea"/>
                          <a:cs typeface="+mn-cs"/>
                        </a:rPr>
                        <a:t>Modify solution (SLN) files.</a:t>
                      </a:r>
                    </a:p>
                  </a:txBody>
                  <a:tcPr marL="4669" marR="4669" marT="4669" marB="0"/>
                </a:tc>
                <a:extLst>
                  <a:ext uri="{0D108BD9-81ED-4DB2-BD59-A6C34878D82A}">
                    <a16:rowId xmlns:a16="http://schemas.microsoft.com/office/drawing/2014/main" val="1977054690"/>
                  </a:ext>
                </a:extLst>
              </a:tr>
              <a:tr h="542007">
                <a:tc>
                  <a:txBody>
                    <a:bodyPr/>
                    <a:lstStyle/>
                    <a:p>
                      <a:pPr algn="l" fontAlgn="b"/>
                      <a:r>
                        <a:rPr lang="en-US" sz="2700" u="none" strike="noStrike" kern="1200">
                          <a:solidFill>
                            <a:schemeClr val="dk1"/>
                          </a:solidFill>
                          <a:effectLst/>
                          <a:latin typeface="+mn-lt"/>
                          <a:ea typeface="+mn-ea"/>
                          <a:cs typeface="+mn-cs"/>
                        </a:rPr>
                        <a:t>dotnet add  </a:t>
                      </a:r>
                    </a:p>
                  </a:txBody>
                  <a:tcPr marL="4669" marR="4669" marT="4669" marB="0"/>
                </a:tc>
                <a:tc>
                  <a:txBody>
                    <a:bodyPr/>
                    <a:lstStyle/>
                    <a:p>
                      <a:pPr algn="l" fontAlgn="b"/>
                      <a:r>
                        <a:rPr lang="en-US" sz="2700" u="none" strike="noStrike" kern="1200">
                          <a:solidFill>
                            <a:schemeClr val="dk1"/>
                          </a:solidFill>
                          <a:effectLst/>
                          <a:latin typeface="+mn-lt"/>
                          <a:ea typeface="+mn-ea"/>
                          <a:cs typeface="+mn-cs"/>
                        </a:rPr>
                        <a:t>Add reference to the project.</a:t>
                      </a:r>
                    </a:p>
                  </a:txBody>
                  <a:tcPr marL="4669" marR="4669" marT="4669" marB="0"/>
                </a:tc>
                <a:extLst>
                  <a:ext uri="{0D108BD9-81ED-4DB2-BD59-A6C34878D82A}">
                    <a16:rowId xmlns:a16="http://schemas.microsoft.com/office/drawing/2014/main" val="3346013994"/>
                  </a:ext>
                </a:extLst>
              </a:tr>
              <a:tr h="542007">
                <a:tc>
                  <a:txBody>
                    <a:bodyPr/>
                    <a:lstStyle/>
                    <a:p>
                      <a:pPr algn="l" fontAlgn="b"/>
                      <a:r>
                        <a:rPr lang="en-US" sz="2700" u="none" strike="noStrike" kern="1200">
                          <a:solidFill>
                            <a:schemeClr val="dk1"/>
                          </a:solidFill>
                          <a:effectLst/>
                          <a:latin typeface="+mn-lt"/>
                          <a:ea typeface="+mn-ea"/>
                          <a:cs typeface="+mn-cs"/>
                        </a:rPr>
                        <a:t>dotnet remove  </a:t>
                      </a:r>
                    </a:p>
                  </a:txBody>
                  <a:tcPr marL="4669" marR="4669" marT="4669" marB="0"/>
                </a:tc>
                <a:tc>
                  <a:txBody>
                    <a:bodyPr/>
                    <a:lstStyle/>
                    <a:p>
                      <a:pPr algn="l" fontAlgn="b"/>
                      <a:r>
                        <a:rPr lang="en-US" sz="2700" u="none" strike="noStrike" kern="1200">
                          <a:solidFill>
                            <a:schemeClr val="dk1"/>
                          </a:solidFill>
                          <a:effectLst/>
                          <a:latin typeface="+mn-lt"/>
                          <a:ea typeface="+mn-ea"/>
                          <a:cs typeface="+mn-cs"/>
                        </a:rPr>
                        <a:t>Remove reference from the project.</a:t>
                      </a:r>
                    </a:p>
                  </a:txBody>
                  <a:tcPr marL="4669" marR="4669" marT="4669" marB="0"/>
                </a:tc>
                <a:extLst>
                  <a:ext uri="{0D108BD9-81ED-4DB2-BD59-A6C34878D82A}">
                    <a16:rowId xmlns:a16="http://schemas.microsoft.com/office/drawing/2014/main" val="52659758"/>
                  </a:ext>
                </a:extLst>
              </a:tr>
              <a:tr h="517062">
                <a:tc>
                  <a:txBody>
                    <a:bodyPr/>
                    <a:lstStyle/>
                    <a:p>
                      <a:pPr algn="l" fontAlgn="b"/>
                      <a:r>
                        <a:rPr lang="en-US" sz="2700" u="none" strike="noStrike" kern="1200">
                          <a:solidFill>
                            <a:schemeClr val="dk1"/>
                          </a:solidFill>
                          <a:effectLst/>
                          <a:latin typeface="+mn-lt"/>
                          <a:ea typeface="+mn-ea"/>
                          <a:cs typeface="+mn-cs"/>
                        </a:rPr>
                        <a:t>dotnet list  </a:t>
                      </a:r>
                    </a:p>
                  </a:txBody>
                  <a:tcPr marL="4669" marR="4669" marT="4669" marB="0"/>
                </a:tc>
                <a:tc>
                  <a:txBody>
                    <a:bodyPr/>
                    <a:lstStyle/>
                    <a:p>
                      <a:pPr algn="l" fontAlgn="b"/>
                      <a:r>
                        <a:rPr lang="en-US" sz="2700" u="none" strike="noStrike" kern="1200">
                          <a:solidFill>
                            <a:schemeClr val="dk1"/>
                          </a:solidFill>
                          <a:effectLst/>
                          <a:latin typeface="+mn-lt"/>
                          <a:ea typeface="+mn-ea"/>
                          <a:cs typeface="+mn-cs"/>
                        </a:rPr>
                        <a:t>List reference in the project.</a:t>
                      </a:r>
                    </a:p>
                  </a:txBody>
                  <a:tcPr marL="4669" marR="4669" marT="4669" marB="0"/>
                </a:tc>
                <a:extLst>
                  <a:ext uri="{0D108BD9-81ED-4DB2-BD59-A6C34878D82A}">
                    <a16:rowId xmlns:a16="http://schemas.microsoft.com/office/drawing/2014/main" val="2176473586"/>
                  </a:ext>
                </a:extLst>
              </a:tr>
              <a:tr h="542007">
                <a:tc>
                  <a:txBody>
                    <a:bodyPr/>
                    <a:lstStyle/>
                    <a:p>
                      <a:pPr algn="l" fontAlgn="b"/>
                      <a:r>
                        <a:rPr lang="en-US" sz="2700" u="none" strike="noStrike" kern="1200">
                          <a:solidFill>
                            <a:schemeClr val="dk1"/>
                          </a:solidFill>
                          <a:effectLst/>
                          <a:latin typeface="+mn-lt"/>
                          <a:ea typeface="+mn-ea"/>
                          <a:cs typeface="+mn-cs"/>
                        </a:rPr>
                        <a:t>dotnet nuget  </a:t>
                      </a:r>
                    </a:p>
                  </a:txBody>
                  <a:tcPr marL="4669" marR="4669" marT="4669" marB="0"/>
                </a:tc>
                <a:tc>
                  <a:txBody>
                    <a:bodyPr/>
                    <a:lstStyle/>
                    <a:p>
                      <a:pPr algn="l" fontAlgn="b"/>
                      <a:r>
                        <a:rPr lang="en-US" sz="2700" u="none" strike="noStrike" kern="1200">
                          <a:solidFill>
                            <a:schemeClr val="dk1"/>
                          </a:solidFill>
                          <a:effectLst/>
                          <a:latin typeface="+mn-lt"/>
                          <a:ea typeface="+mn-ea"/>
                          <a:cs typeface="+mn-cs"/>
                        </a:rPr>
                        <a:t>Provides additional NuGet commands.</a:t>
                      </a:r>
                    </a:p>
                  </a:txBody>
                  <a:tcPr marL="4669" marR="4669" marT="4669" marB="0"/>
                </a:tc>
                <a:extLst>
                  <a:ext uri="{0D108BD9-81ED-4DB2-BD59-A6C34878D82A}">
                    <a16:rowId xmlns:a16="http://schemas.microsoft.com/office/drawing/2014/main" val="2704518248"/>
                  </a:ext>
                </a:extLst>
              </a:tr>
              <a:tr h="542007">
                <a:tc>
                  <a:txBody>
                    <a:bodyPr/>
                    <a:lstStyle/>
                    <a:p>
                      <a:pPr algn="l" fontAlgn="b"/>
                      <a:r>
                        <a:rPr lang="en-US" sz="2700" u="none" strike="noStrike" kern="1200">
                          <a:solidFill>
                            <a:schemeClr val="dk1"/>
                          </a:solidFill>
                          <a:effectLst/>
                          <a:latin typeface="+mn-lt"/>
                          <a:ea typeface="+mn-ea"/>
                          <a:cs typeface="+mn-cs"/>
                        </a:rPr>
                        <a:t>dotnet msbuild  </a:t>
                      </a:r>
                    </a:p>
                  </a:txBody>
                  <a:tcPr marL="4669" marR="4669" marT="4669" marB="0"/>
                </a:tc>
                <a:tc>
                  <a:txBody>
                    <a:bodyPr/>
                    <a:lstStyle/>
                    <a:p>
                      <a:pPr algn="l" fontAlgn="b"/>
                      <a:r>
                        <a:rPr lang="en-US" sz="2700" u="none" strike="noStrike" kern="1200">
                          <a:solidFill>
                            <a:schemeClr val="dk1"/>
                          </a:solidFill>
                          <a:effectLst/>
                          <a:latin typeface="+mn-lt"/>
                          <a:ea typeface="+mn-ea"/>
                          <a:cs typeface="+mn-cs"/>
                        </a:rPr>
                        <a:t>Runs Microsoft Build Engine (MSBuild).</a:t>
                      </a:r>
                    </a:p>
                  </a:txBody>
                  <a:tcPr marL="4669" marR="4669" marT="4669" marB="0"/>
                </a:tc>
                <a:extLst>
                  <a:ext uri="{0D108BD9-81ED-4DB2-BD59-A6C34878D82A}">
                    <a16:rowId xmlns:a16="http://schemas.microsoft.com/office/drawing/2014/main" val="2442031860"/>
                  </a:ext>
                </a:extLst>
              </a:tr>
              <a:tr h="1018404">
                <a:tc>
                  <a:txBody>
                    <a:bodyPr/>
                    <a:lstStyle/>
                    <a:p>
                      <a:pPr algn="l" fontAlgn="b"/>
                      <a:r>
                        <a:rPr lang="en-US" sz="2700" u="none" strike="noStrike" kern="1200" dirty="0">
                          <a:solidFill>
                            <a:schemeClr val="dk1"/>
                          </a:solidFill>
                          <a:effectLst/>
                          <a:latin typeface="+mn-lt"/>
                          <a:ea typeface="+mn-ea"/>
                          <a:cs typeface="+mn-cs"/>
                        </a:rPr>
                        <a:t>dotnet </a:t>
                      </a:r>
                      <a:r>
                        <a:rPr lang="en-US" sz="2700" u="none" strike="noStrike" kern="1200" dirty="0" err="1">
                          <a:solidFill>
                            <a:schemeClr val="dk1"/>
                          </a:solidFill>
                          <a:effectLst/>
                          <a:latin typeface="+mn-lt"/>
                          <a:ea typeface="+mn-ea"/>
                          <a:cs typeface="+mn-cs"/>
                        </a:rPr>
                        <a:t>vstest</a:t>
                      </a:r>
                      <a:r>
                        <a:rPr lang="en-US" sz="2700" u="none" strike="noStrike" kern="1200" dirty="0">
                          <a:solidFill>
                            <a:schemeClr val="dk1"/>
                          </a:solidFill>
                          <a:effectLst/>
                          <a:latin typeface="+mn-lt"/>
                          <a:ea typeface="+mn-ea"/>
                          <a:cs typeface="+mn-cs"/>
                        </a:rPr>
                        <a:t>  </a:t>
                      </a:r>
                    </a:p>
                  </a:txBody>
                  <a:tcPr marL="4669" marR="4669" marT="4669" marB="0"/>
                </a:tc>
                <a:tc>
                  <a:txBody>
                    <a:bodyPr/>
                    <a:lstStyle/>
                    <a:p>
                      <a:pPr algn="l" fontAlgn="b"/>
                      <a:r>
                        <a:rPr lang="en-US" sz="2700" u="none" strike="noStrike" kern="1200" dirty="0">
                          <a:solidFill>
                            <a:schemeClr val="dk1"/>
                          </a:solidFill>
                          <a:effectLst/>
                          <a:latin typeface="+mn-lt"/>
                          <a:ea typeface="+mn-ea"/>
                          <a:cs typeface="+mn-cs"/>
                        </a:rPr>
                        <a:t>Runs Microsoft Test Execution Command Line Tool.</a:t>
                      </a:r>
                    </a:p>
                  </a:txBody>
                  <a:tcPr marL="4669" marR="4669" marT="4669"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100476530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4" name="Text Placeholder 3"/>
          <p:cNvSpPr>
            <a:spLocks noGrp="1"/>
          </p:cNvSpPr>
          <p:nvPr>
            <p:ph type="body" sz="quarter" idx="12"/>
          </p:nvPr>
        </p:nvSpPr>
        <p:spPr/>
        <p:txBody>
          <a:bodyPr/>
          <a:lstStyle/>
          <a:p>
            <a:r>
              <a:rPr lang="en-US" dirty="0"/>
              <a:t>.NET Core Getting Started</a:t>
            </a:r>
          </a:p>
        </p:txBody>
      </p:sp>
    </p:spTree>
    <p:extLst>
      <p:ext uri="{BB962C8B-B14F-4D97-AF65-F5344CB8AC3E}">
        <p14:creationId xmlns:p14="http://schemas.microsoft.com/office/powerpoint/2010/main" val="3807929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a:t>
            </a:r>
          </a:p>
        </p:txBody>
      </p:sp>
      <p:sp>
        <p:nvSpPr>
          <p:cNvPr id="6" name="Text Placeholder 5"/>
          <p:cNvSpPr>
            <a:spLocks noGrp="1"/>
          </p:cNvSpPr>
          <p:nvPr>
            <p:ph type="body" sz="quarter" idx="10"/>
          </p:nvPr>
        </p:nvSpPr>
        <p:spPr>
          <a:xfrm>
            <a:off x="1882849" y="1493870"/>
            <a:ext cx="7529951" cy="1001731"/>
          </a:xfrm>
        </p:spPr>
        <p:txBody>
          <a:bodyPr/>
          <a:lstStyle/>
          <a:p>
            <a:r>
              <a:rPr lang="en-US" dirty="0"/>
              <a:t>Cross-platform</a:t>
            </a:r>
          </a:p>
          <a:p>
            <a:pPr lvl="1"/>
            <a:r>
              <a:rPr lang="en-US" dirty="0"/>
              <a:t>Windows, Linux and </a:t>
            </a:r>
            <a:r>
              <a:rPr lang="en-US" dirty="0" err="1"/>
              <a:t>macOS</a:t>
            </a:r>
            <a:endParaRPr lang="en-US" sz="1765" dirty="0"/>
          </a:p>
        </p:txBody>
      </p:sp>
      <p:pic>
        <p:nvPicPr>
          <p:cNvPr id="2" name="Picture 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07151" y="1546528"/>
            <a:ext cx="896415" cy="896415"/>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07151" y="2711868"/>
            <a:ext cx="896415" cy="896415"/>
          </a:xfrm>
          <a:prstGeom prst="rect">
            <a:avLst/>
          </a:prstGeom>
        </p:spPr>
      </p:pic>
      <p:sp>
        <p:nvSpPr>
          <p:cNvPr id="7" name="Text Placeholder 5"/>
          <p:cNvSpPr txBox="1">
            <a:spLocks/>
          </p:cNvSpPr>
          <p:nvPr/>
        </p:nvSpPr>
        <p:spPr>
          <a:xfrm>
            <a:off x="1882849" y="2659210"/>
            <a:ext cx="7529951" cy="1001731"/>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r>
              <a:rPr lang="en-US" sz="3529" dirty="0">
                <a:gradFill>
                  <a:gsLst>
                    <a:gs pos="1250">
                      <a:srgbClr val="0078D7"/>
                    </a:gs>
                    <a:gs pos="99000">
                      <a:srgbClr val="0078D7"/>
                    </a:gs>
                  </a:gsLst>
                  <a:lin ang="5400000" scaled="0"/>
                </a:gradFill>
                <a:latin typeface="Segoe UI Light"/>
              </a:rPr>
              <a:t>Fast</a:t>
            </a:r>
          </a:p>
          <a:p>
            <a:pPr lvl="1" defTabSz="914367"/>
            <a:r>
              <a:rPr lang="en-US" sz="1961" dirty="0">
                <a:gradFill>
                  <a:gsLst>
                    <a:gs pos="1250">
                      <a:srgbClr val="505050"/>
                    </a:gs>
                    <a:gs pos="100000">
                      <a:srgbClr val="505050"/>
                    </a:gs>
                  </a:gsLst>
                  <a:lin ang="5400000" scaled="0"/>
                </a:gradFill>
                <a:latin typeface="Segoe UI Semilight"/>
              </a:rPr>
              <a:t>8x faster than </a:t>
            </a:r>
            <a:r>
              <a:rPr lang="en-US" sz="1961" dirty="0" err="1">
                <a:gradFill>
                  <a:gsLst>
                    <a:gs pos="1250">
                      <a:srgbClr val="505050"/>
                    </a:gs>
                    <a:gs pos="100000">
                      <a:srgbClr val="505050"/>
                    </a:gs>
                  </a:gsLst>
                  <a:lin ang="5400000" scaled="0"/>
                </a:gradFill>
                <a:latin typeface="Segoe UI Semilight"/>
              </a:rPr>
              <a:t>Node.js</a:t>
            </a:r>
            <a:r>
              <a:rPr lang="en-US" sz="1961" dirty="0">
                <a:gradFill>
                  <a:gsLst>
                    <a:gs pos="1250">
                      <a:srgbClr val="505050"/>
                    </a:gs>
                    <a:gs pos="100000">
                      <a:srgbClr val="505050"/>
                    </a:gs>
                  </a:gsLst>
                  <a:lin ang="5400000" scaled="0"/>
                </a:gradFill>
                <a:latin typeface="Segoe UI Semilight"/>
              </a:rPr>
              <a:t> in </a:t>
            </a:r>
            <a:r>
              <a:rPr lang="en-US" sz="1961" dirty="0" err="1">
                <a:gradFill>
                  <a:gsLst>
                    <a:gs pos="1250">
                      <a:srgbClr val="505050"/>
                    </a:gs>
                    <a:gs pos="100000">
                      <a:srgbClr val="505050"/>
                    </a:gs>
                  </a:gsLst>
                  <a:lin ang="5400000" scaled="0"/>
                </a:gradFill>
                <a:latin typeface="Segoe UI Semilight"/>
              </a:rPr>
              <a:t>TechEmpower</a:t>
            </a:r>
            <a:r>
              <a:rPr lang="en-US" sz="1961" dirty="0">
                <a:gradFill>
                  <a:gsLst>
                    <a:gs pos="1250">
                      <a:srgbClr val="505050"/>
                    </a:gs>
                    <a:gs pos="100000">
                      <a:srgbClr val="505050"/>
                    </a:gs>
                  </a:gsLst>
                  <a:lin ang="5400000" scaled="0"/>
                </a:gradFill>
                <a:latin typeface="Segoe UI Semilight"/>
              </a:rPr>
              <a:t> benchmark</a:t>
            </a:r>
            <a:endParaRPr lang="en-US" sz="1765" dirty="0">
              <a:gradFill>
                <a:gsLst>
                  <a:gs pos="1250">
                    <a:srgbClr val="505050"/>
                  </a:gs>
                  <a:gs pos="100000">
                    <a:srgbClr val="505050"/>
                  </a:gs>
                </a:gsLst>
                <a:lin ang="5400000" scaled="0"/>
              </a:gradFill>
              <a:latin typeface="Segoe UI Semilight"/>
            </a:endParaRPr>
          </a:p>
        </p:txBody>
      </p:sp>
      <p:pic>
        <p:nvPicPr>
          <p:cNvPr id="4" name="Picture 3"/>
          <p:cNvPicPr>
            <a:picLocks noChangeAspect="1"/>
          </p:cNvPicPr>
          <p:nvPr/>
        </p:nvPicPr>
        <p:blipFill>
          <a:blip r:embed="rId5">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07151" y="3877208"/>
            <a:ext cx="896415" cy="896415"/>
          </a:xfrm>
          <a:prstGeom prst="rect">
            <a:avLst/>
          </a:prstGeom>
        </p:spPr>
      </p:pic>
      <p:sp>
        <p:nvSpPr>
          <p:cNvPr id="8" name="Text Placeholder 5"/>
          <p:cNvSpPr txBox="1">
            <a:spLocks/>
          </p:cNvSpPr>
          <p:nvPr/>
        </p:nvSpPr>
        <p:spPr>
          <a:xfrm>
            <a:off x="1882850" y="3820917"/>
            <a:ext cx="9681282" cy="1001731"/>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r>
              <a:rPr lang="en-US" sz="3529" dirty="0">
                <a:gradFill>
                  <a:gsLst>
                    <a:gs pos="1250">
                      <a:srgbClr val="0078D7"/>
                    </a:gs>
                    <a:gs pos="99000">
                      <a:srgbClr val="0078D7"/>
                    </a:gs>
                  </a:gsLst>
                  <a:lin ang="5400000" scaled="0"/>
                </a:gradFill>
                <a:latin typeface="Segoe UI Light"/>
              </a:rPr>
              <a:t>Lightweight</a:t>
            </a:r>
          </a:p>
          <a:p>
            <a:pPr lvl="1" defTabSz="914367"/>
            <a:r>
              <a:rPr lang="en-US" sz="1961" dirty="0">
                <a:gradFill>
                  <a:gsLst>
                    <a:gs pos="1250">
                      <a:srgbClr val="505050"/>
                    </a:gs>
                    <a:gs pos="100000">
                      <a:srgbClr val="505050"/>
                    </a:gs>
                  </a:gsLst>
                  <a:lin ang="5400000" scaled="0"/>
                </a:gradFill>
                <a:latin typeface="Segoe UI Semilight"/>
              </a:rPr>
              <a:t>No impact deployment and a modular development model perfect for containers</a:t>
            </a:r>
            <a:endParaRPr lang="en-US" sz="1765" dirty="0">
              <a:gradFill>
                <a:gsLst>
                  <a:gs pos="1250">
                    <a:srgbClr val="505050"/>
                  </a:gs>
                  <a:gs pos="100000">
                    <a:srgbClr val="505050"/>
                  </a:gs>
                </a:gsLst>
                <a:lin ang="5400000" scaled="0"/>
              </a:gradFill>
              <a:latin typeface="Segoe UI Semilight"/>
            </a:endParaRPr>
          </a:p>
        </p:txBody>
      </p:sp>
      <p:pic>
        <p:nvPicPr>
          <p:cNvPr id="5" name="Picture 4"/>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07151" y="5042547"/>
            <a:ext cx="896415" cy="896415"/>
          </a:xfrm>
          <a:prstGeom prst="rect">
            <a:avLst/>
          </a:prstGeom>
        </p:spPr>
      </p:pic>
      <p:sp>
        <p:nvSpPr>
          <p:cNvPr id="10" name="Text Placeholder 5"/>
          <p:cNvSpPr txBox="1">
            <a:spLocks/>
          </p:cNvSpPr>
          <p:nvPr/>
        </p:nvSpPr>
        <p:spPr>
          <a:xfrm>
            <a:off x="1882850" y="4989889"/>
            <a:ext cx="9681282" cy="1001731"/>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r>
              <a:rPr lang="en-US" sz="3529" dirty="0">
                <a:gradFill>
                  <a:gsLst>
                    <a:gs pos="1250">
                      <a:srgbClr val="0078D7"/>
                    </a:gs>
                    <a:gs pos="99000">
                      <a:srgbClr val="0078D7"/>
                    </a:gs>
                  </a:gsLst>
                  <a:lin ang="5400000" scaled="0"/>
                </a:gradFill>
                <a:latin typeface="Segoe UI Light"/>
              </a:rPr>
              <a:t>Open source</a:t>
            </a:r>
          </a:p>
          <a:p>
            <a:pPr lvl="1" defTabSz="914367"/>
            <a:r>
              <a:rPr lang="en-US" sz="1961" dirty="0">
                <a:gradFill>
                  <a:gsLst>
                    <a:gs pos="1250">
                      <a:srgbClr val="505050"/>
                    </a:gs>
                    <a:gs pos="100000">
                      <a:srgbClr val="505050"/>
                    </a:gs>
                  </a:gsLst>
                  <a:lin ang="5400000" scaled="0"/>
                </a:gradFill>
                <a:latin typeface="Segoe UI Semilight"/>
              </a:rPr>
              <a:t>Runtime, libraries, compiler, languages and tools developed in the open in GitHub</a:t>
            </a:r>
            <a:endParaRPr lang="en-US" sz="1765" dirty="0">
              <a:gradFill>
                <a:gsLst>
                  <a:gs pos="1250">
                    <a:srgbClr val="505050"/>
                  </a:gs>
                  <a:gs pos="100000">
                    <a:srgbClr val="505050"/>
                  </a:gs>
                </a:gsLst>
                <a:lin ang="5400000" scaled="0"/>
              </a:gradFill>
              <a:latin typeface="Segoe UI Semilight"/>
            </a:endParaRPr>
          </a:p>
        </p:txBody>
      </p:sp>
    </p:spTree>
    <p:extLst>
      <p:ext uri="{BB962C8B-B14F-4D97-AF65-F5344CB8AC3E}">
        <p14:creationId xmlns:p14="http://schemas.microsoft.com/office/powerpoint/2010/main" val="222140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3C62-F46E-314A-86F0-C6DD8ECC1C3F}"/>
              </a:ext>
            </a:extLst>
          </p:cNvPr>
          <p:cNvSpPr>
            <a:spLocks noGrp="1"/>
          </p:cNvSpPr>
          <p:nvPr>
            <p:ph type="title"/>
          </p:nvPr>
        </p:nvSpPr>
        <p:spPr/>
        <p:txBody>
          <a:bodyPr/>
          <a:lstStyle/>
          <a:p>
            <a:r>
              <a:rPr lang="en-US" dirty="0"/>
              <a:t>.NET Standard</a:t>
            </a:r>
          </a:p>
        </p:txBody>
      </p:sp>
    </p:spTree>
    <p:extLst>
      <p:ext uri="{BB962C8B-B14F-4D97-AF65-F5344CB8AC3E}">
        <p14:creationId xmlns:p14="http://schemas.microsoft.com/office/powerpoint/2010/main" val="39363894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303681F-0D14-4EF8-9B96-9A4B509E2A0C}"/>
              </a:ext>
            </a:extLst>
          </p:cNvPr>
          <p:cNvGrpSpPr/>
          <p:nvPr/>
        </p:nvGrpSpPr>
        <p:grpSpPr>
          <a:xfrm>
            <a:off x="1310177" y="1733467"/>
            <a:ext cx="3374098" cy="4774280"/>
            <a:chOff x="1310177" y="1733467"/>
            <a:chExt cx="3374098" cy="4774280"/>
          </a:xfrm>
        </p:grpSpPr>
        <p:grpSp>
          <p:nvGrpSpPr>
            <p:cNvPr id="48" name="Group 47"/>
            <p:cNvGrpSpPr/>
            <p:nvPr/>
          </p:nvGrpSpPr>
          <p:grpSpPr>
            <a:xfrm>
              <a:off x="1310177" y="1733467"/>
              <a:ext cx="3374098" cy="4774280"/>
              <a:chOff x="1719261" y="1582078"/>
              <a:chExt cx="2869373" cy="3945389"/>
            </a:xfrm>
          </p:grpSpPr>
          <p:sp>
            <p:nvSpPr>
              <p:cNvPr id="88" name="Rectangle 87"/>
              <p:cNvSpPr/>
              <p:nvPr/>
            </p:nvSpPr>
            <p:spPr bwMode="auto">
              <a:xfrm>
                <a:off x="1719261" y="1582078"/>
                <a:ext cx="2869373" cy="394538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79213" tIns="143370" rIns="179213" bIns="143370" numCol="1" rtlCol="0" anchor="t" anchorCtr="0" compatLnSpc="1">
                <a:prstTxWarp prst="textNoShape">
                  <a:avLst/>
                </a:prstTxWarp>
              </a:bodyPr>
              <a:lstStyle/>
              <a:p>
                <a:pPr algn="ctr" defTabSz="894287">
                  <a:lnSpc>
                    <a:spcPct val="90000"/>
                  </a:lnSpc>
                </a:pPr>
                <a:r>
                  <a:rPr lang="en-US" sz="3600" kern="0" dirty="0">
                    <a:gradFill>
                      <a:gsLst>
                        <a:gs pos="14679">
                          <a:srgbClr val="FFFFFF"/>
                        </a:gs>
                        <a:gs pos="38000">
                          <a:srgbClr val="FFFFFF"/>
                        </a:gs>
                      </a:gsLst>
                      <a:lin ang="5400000" scaled="1"/>
                    </a:gradFill>
                    <a:latin typeface="Segoe UI Light"/>
                  </a:rPr>
                  <a:t> </a:t>
                </a:r>
              </a:p>
            </p:txBody>
          </p:sp>
          <p:sp>
            <p:nvSpPr>
              <p:cNvPr id="89" name="TextBox 88"/>
              <p:cNvSpPr txBox="1"/>
              <p:nvPr/>
            </p:nvSpPr>
            <p:spPr>
              <a:xfrm>
                <a:off x="1719261" y="1582078"/>
                <a:ext cx="2869373" cy="627676"/>
              </a:xfrm>
              <a:prstGeom prst="rect">
                <a:avLst/>
              </a:prstGeom>
            </p:spPr>
            <p:style>
              <a:lnRef idx="1">
                <a:schemeClr val="accent1"/>
              </a:lnRef>
              <a:fillRef idx="3">
                <a:schemeClr val="accent1"/>
              </a:fillRef>
              <a:effectRef idx="2">
                <a:schemeClr val="accent1"/>
              </a:effectRef>
              <a:fontRef idx="minor">
                <a:schemeClr val="lt1"/>
              </a:fontRef>
            </p:style>
            <p:txBody>
              <a:bodyPr wrap="square" lIns="179213" tIns="143370" rIns="179213" bIns="143370" rtlCol="0" anchor="ctr">
                <a:noAutofit/>
              </a:bodyPr>
              <a:lstStyle/>
              <a:p>
                <a:pPr algn="ctr" defTabSz="895882">
                  <a:lnSpc>
                    <a:spcPct val="90000"/>
                  </a:lnSpc>
                </a:pPr>
                <a:r>
                  <a:rPr lang="en-US" sz="2800" b="1" kern="0" dirty="0">
                    <a:gradFill>
                      <a:gsLst>
                        <a:gs pos="1250">
                          <a:srgbClr val="FFFFFF"/>
                        </a:gs>
                        <a:gs pos="100000">
                          <a:srgbClr val="FFFFFF"/>
                        </a:gs>
                      </a:gsLst>
                      <a:lin ang="5400000" scaled="0"/>
                    </a:gradFill>
                    <a:latin typeface="Calibri" panose="020F0502020204030204"/>
                    <a:cs typeface="Segoe UI Semibold" panose="020B0702040204020203" pitchFamily="34" charset="0"/>
                  </a:rPr>
                  <a:t>.NET FRAMEWORK</a:t>
                </a:r>
              </a:p>
            </p:txBody>
          </p:sp>
        </p:grpSp>
        <p:sp>
          <p:nvSpPr>
            <p:cNvPr id="26" name="TextBox 25"/>
            <p:cNvSpPr txBox="1"/>
            <p:nvPr/>
          </p:nvSpPr>
          <p:spPr>
            <a:xfrm>
              <a:off x="1413995" y="5289985"/>
              <a:ext cx="3166462" cy="67482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.NET Framework BCL</a:t>
              </a:r>
            </a:p>
          </p:txBody>
        </p:sp>
        <p:grpSp>
          <p:nvGrpSpPr>
            <p:cNvPr id="5" name="Group 4"/>
            <p:cNvGrpSpPr/>
            <p:nvPr/>
          </p:nvGrpSpPr>
          <p:grpSpPr>
            <a:xfrm>
              <a:off x="1413995" y="2891192"/>
              <a:ext cx="3166462" cy="1401550"/>
              <a:chOff x="1188720" y="2356171"/>
              <a:chExt cx="2788920" cy="1234440"/>
            </a:xfrm>
          </p:grpSpPr>
          <p:sp>
            <p:nvSpPr>
              <p:cNvPr id="37" name="TextBox 36"/>
              <p:cNvSpPr txBox="1"/>
              <p:nvPr/>
            </p:nvSpPr>
            <p:spPr>
              <a:xfrm>
                <a:off x="1897380" y="2996251"/>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ASP.NET</a:t>
                </a:r>
              </a:p>
            </p:txBody>
          </p:sp>
          <p:grpSp>
            <p:nvGrpSpPr>
              <p:cNvPr id="4" name="Group 3"/>
              <p:cNvGrpSpPr/>
              <p:nvPr/>
            </p:nvGrpSpPr>
            <p:grpSpPr>
              <a:xfrm>
                <a:off x="1188720" y="2356171"/>
                <a:ext cx="2788920" cy="594360"/>
                <a:chOff x="1645920" y="2384389"/>
                <a:chExt cx="2417064" cy="594360"/>
              </a:xfrm>
            </p:grpSpPr>
            <p:sp>
              <p:nvSpPr>
                <p:cNvPr id="38" name="TextBox 37"/>
                <p:cNvSpPr txBox="1"/>
                <p:nvPr/>
              </p:nvSpPr>
              <p:spPr>
                <a:xfrm>
                  <a:off x="2874264" y="2384389"/>
                  <a:ext cx="118872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Windows Forms</a:t>
                  </a:r>
                </a:p>
              </p:txBody>
            </p:sp>
            <p:sp>
              <p:nvSpPr>
                <p:cNvPr id="39" name="TextBox 38"/>
                <p:cNvSpPr txBox="1"/>
                <p:nvPr/>
              </p:nvSpPr>
              <p:spPr>
                <a:xfrm>
                  <a:off x="1645920" y="2384389"/>
                  <a:ext cx="118872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WPF</a:t>
                  </a:r>
                </a:p>
              </p:txBody>
            </p:sp>
          </p:grpSp>
        </p:grpSp>
      </p:grpSp>
      <p:grpSp>
        <p:nvGrpSpPr>
          <p:cNvPr id="6" name="Group 5">
            <a:extLst>
              <a:ext uri="{FF2B5EF4-FFF2-40B4-BE49-F238E27FC236}">
                <a16:creationId xmlns:a16="http://schemas.microsoft.com/office/drawing/2014/main" id="{2697E645-1D3A-463D-9A99-4A263ED227C2}"/>
              </a:ext>
            </a:extLst>
          </p:cNvPr>
          <p:cNvGrpSpPr/>
          <p:nvPr/>
        </p:nvGrpSpPr>
        <p:grpSpPr>
          <a:xfrm>
            <a:off x="4965461" y="1733467"/>
            <a:ext cx="3374098" cy="4774280"/>
            <a:chOff x="4965461" y="1733467"/>
            <a:chExt cx="3374098" cy="4774280"/>
          </a:xfrm>
        </p:grpSpPr>
        <p:grpSp>
          <p:nvGrpSpPr>
            <p:cNvPr id="49" name="Group 48"/>
            <p:cNvGrpSpPr/>
            <p:nvPr/>
          </p:nvGrpSpPr>
          <p:grpSpPr>
            <a:xfrm>
              <a:off x="4965461" y="1733467"/>
              <a:ext cx="3374098" cy="4774280"/>
              <a:chOff x="4604403" y="1582077"/>
              <a:chExt cx="3013825" cy="3945389"/>
            </a:xfrm>
          </p:grpSpPr>
          <p:sp>
            <p:nvSpPr>
              <p:cNvPr id="86" name="Rectangle 85"/>
              <p:cNvSpPr/>
              <p:nvPr/>
            </p:nvSpPr>
            <p:spPr bwMode="auto">
              <a:xfrm>
                <a:off x="4604403" y="1582077"/>
                <a:ext cx="3013825" cy="3945389"/>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79213" tIns="143370" rIns="179213" bIns="143370" numCol="1" rtlCol="0" anchor="t" anchorCtr="0" compatLnSpc="1">
                <a:prstTxWarp prst="textNoShape">
                  <a:avLst/>
                </a:prstTxWarp>
              </a:bodyPr>
              <a:lstStyle/>
              <a:p>
                <a:pPr algn="ctr" defTabSz="894287">
                  <a:lnSpc>
                    <a:spcPct val="90000"/>
                  </a:lnSpc>
                </a:pPr>
                <a:r>
                  <a:rPr lang="en-US" sz="3600" kern="0" dirty="0">
                    <a:gradFill>
                      <a:gsLst>
                        <a:gs pos="14679">
                          <a:srgbClr val="FFFFFF"/>
                        </a:gs>
                        <a:gs pos="38000">
                          <a:srgbClr val="FFFFFF"/>
                        </a:gs>
                      </a:gsLst>
                      <a:lin ang="5400000" scaled="1"/>
                    </a:gradFill>
                    <a:latin typeface="Segoe UI Light"/>
                  </a:rPr>
                  <a:t> </a:t>
                </a:r>
              </a:p>
            </p:txBody>
          </p:sp>
          <p:sp>
            <p:nvSpPr>
              <p:cNvPr id="87" name="TextBox 86"/>
              <p:cNvSpPr txBox="1"/>
              <p:nvPr/>
            </p:nvSpPr>
            <p:spPr>
              <a:xfrm>
                <a:off x="4604403" y="1582077"/>
                <a:ext cx="3013825" cy="627676"/>
              </a:xfrm>
              <a:prstGeom prst="rect">
                <a:avLst/>
              </a:prstGeom>
            </p:spPr>
            <p:style>
              <a:lnRef idx="1">
                <a:schemeClr val="accent2"/>
              </a:lnRef>
              <a:fillRef idx="3">
                <a:schemeClr val="accent2"/>
              </a:fillRef>
              <a:effectRef idx="2">
                <a:schemeClr val="accent2"/>
              </a:effectRef>
              <a:fontRef idx="minor">
                <a:schemeClr val="lt1"/>
              </a:fontRef>
            </p:style>
            <p:txBody>
              <a:bodyPr wrap="square" lIns="179213" tIns="143370" rIns="179213" bIns="143370"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1218512"/>
                <a:r>
                  <a:rPr lang="en-US" sz="2800" b="1" dirty="0">
                    <a:latin typeface="Calibri" panose="020F0502020204030204"/>
                  </a:rPr>
                  <a:t>.NET CORE</a:t>
                </a:r>
              </a:p>
            </p:txBody>
          </p:sp>
        </p:grpSp>
        <p:sp>
          <p:nvSpPr>
            <p:cNvPr id="29" name="TextBox 28"/>
            <p:cNvSpPr txBox="1"/>
            <p:nvPr/>
          </p:nvSpPr>
          <p:spPr>
            <a:xfrm>
              <a:off x="5069279" y="5289985"/>
              <a:ext cx="3166462" cy="67482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 .NET Core BCL</a:t>
              </a:r>
            </a:p>
          </p:txBody>
        </p:sp>
        <p:grpSp>
          <p:nvGrpSpPr>
            <p:cNvPr id="8" name="Group 7"/>
            <p:cNvGrpSpPr/>
            <p:nvPr/>
          </p:nvGrpSpPr>
          <p:grpSpPr>
            <a:xfrm>
              <a:off x="5069279" y="2891192"/>
              <a:ext cx="3166462" cy="1401550"/>
              <a:chOff x="4206240" y="2102819"/>
              <a:chExt cx="2788920" cy="1234440"/>
            </a:xfrm>
          </p:grpSpPr>
          <p:sp>
            <p:nvSpPr>
              <p:cNvPr id="40" name="TextBox 39"/>
              <p:cNvSpPr txBox="1"/>
              <p:nvPr/>
            </p:nvSpPr>
            <p:spPr>
              <a:xfrm>
                <a:off x="4206240" y="2102819"/>
                <a:ext cx="173736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UWP</a:t>
                </a:r>
              </a:p>
            </p:txBody>
          </p:sp>
          <p:sp>
            <p:nvSpPr>
              <p:cNvPr id="41" name="TextBox 40"/>
              <p:cNvSpPr txBox="1"/>
              <p:nvPr/>
            </p:nvSpPr>
            <p:spPr>
              <a:xfrm>
                <a:off x="5257800" y="2742899"/>
                <a:ext cx="173736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ASP.NET Core</a:t>
                </a:r>
              </a:p>
            </p:txBody>
          </p:sp>
        </p:grpSp>
      </p:grpSp>
      <p:grpSp>
        <p:nvGrpSpPr>
          <p:cNvPr id="7" name="Group 6">
            <a:extLst>
              <a:ext uri="{FF2B5EF4-FFF2-40B4-BE49-F238E27FC236}">
                <a16:creationId xmlns:a16="http://schemas.microsoft.com/office/drawing/2014/main" id="{1325AD97-570C-4CAD-BA50-0C6336004C5E}"/>
              </a:ext>
            </a:extLst>
          </p:cNvPr>
          <p:cNvGrpSpPr/>
          <p:nvPr/>
        </p:nvGrpSpPr>
        <p:grpSpPr>
          <a:xfrm>
            <a:off x="8620746" y="1733468"/>
            <a:ext cx="3374098" cy="4774280"/>
            <a:chOff x="8620746" y="1733468"/>
            <a:chExt cx="3374098" cy="4774280"/>
          </a:xfrm>
        </p:grpSpPr>
        <p:grpSp>
          <p:nvGrpSpPr>
            <p:cNvPr id="52" name="Group 51"/>
            <p:cNvGrpSpPr/>
            <p:nvPr/>
          </p:nvGrpSpPr>
          <p:grpSpPr>
            <a:xfrm>
              <a:off x="8620746" y="1733468"/>
              <a:ext cx="3374098" cy="4774280"/>
              <a:chOff x="7489548" y="1582078"/>
              <a:chExt cx="2917390" cy="3945389"/>
            </a:xfrm>
            <a:solidFill>
              <a:schemeClr val="accent6"/>
            </a:solidFill>
          </p:grpSpPr>
          <p:sp>
            <p:nvSpPr>
              <p:cNvPr id="84" name="Rectangle 83"/>
              <p:cNvSpPr/>
              <p:nvPr/>
            </p:nvSpPr>
            <p:spPr bwMode="auto">
              <a:xfrm>
                <a:off x="7489548" y="1582078"/>
                <a:ext cx="2917390" cy="3945389"/>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79213" tIns="143370" rIns="179213" bIns="143370" numCol="1" rtlCol="0" anchor="t" anchorCtr="0" compatLnSpc="1">
                <a:prstTxWarp prst="textNoShape">
                  <a:avLst/>
                </a:prstTxWarp>
              </a:bodyPr>
              <a:lstStyle/>
              <a:p>
                <a:pPr algn="ctr" defTabSz="894287">
                  <a:lnSpc>
                    <a:spcPct val="90000"/>
                  </a:lnSpc>
                </a:pPr>
                <a:r>
                  <a:rPr lang="en-US" sz="3600" kern="0" dirty="0">
                    <a:gradFill>
                      <a:gsLst>
                        <a:gs pos="14679">
                          <a:srgbClr val="FFFFFF"/>
                        </a:gs>
                        <a:gs pos="38000">
                          <a:srgbClr val="FFFFFF"/>
                        </a:gs>
                      </a:gsLst>
                      <a:lin ang="5400000" scaled="1"/>
                    </a:gradFill>
                    <a:latin typeface="Segoe UI Light"/>
                  </a:rPr>
                  <a:t> </a:t>
                </a:r>
              </a:p>
            </p:txBody>
          </p:sp>
          <p:sp>
            <p:nvSpPr>
              <p:cNvPr id="85" name="TextBox 84"/>
              <p:cNvSpPr txBox="1"/>
              <p:nvPr/>
            </p:nvSpPr>
            <p:spPr>
              <a:xfrm>
                <a:off x="7489548" y="1582078"/>
                <a:ext cx="2917390" cy="627676"/>
              </a:xfrm>
              <a:prstGeom prst="rect">
                <a:avLst/>
              </a:prstGeom>
            </p:spPr>
            <p:style>
              <a:lnRef idx="1">
                <a:schemeClr val="accent6"/>
              </a:lnRef>
              <a:fillRef idx="3">
                <a:schemeClr val="accent6"/>
              </a:fillRef>
              <a:effectRef idx="2">
                <a:schemeClr val="accent6"/>
              </a:effectRef>
              <a:fontRef idx="minor">
                <a:schemeClr val="lt1"/>
              </a:fontRef>
            </p:style>
            <p:txBody>
              <a:bodyPr wrap="square" lIns="179213" tIns="143370" rIns="179213" bIns="143370"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1218512"/>
                <a:r>
                  <a:rPr lang="en-US" sz="2800" b="1" dirty="0">
                    <a:latin typeface="Calibri" panose="020F0502020204030204"/>
                  </a:rPr>
                  <a:t>XAMARIN</a:t>
                </a:r>
              </a:p>
            </p:txBody>
          </p:sp>
        </p:grpSp>
        <p:sp>
          <p:nvSpPr>
            <p:cNvPr id="31" name="TextBox 30"/>
            <p:cNvSpPr txBox="1"/>
            <p:nvPr/>
          </p:nvSpPr>
          <p:spPr>
            <a:xfrm>
              <a:off x="8724564" y="5289985"/>
              <a:ext cx="3166462" cy="67482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Mono BCL</a:t>
              </a:r>
            </a:p>
          </p:txBody>
        </p:sp>
        <p:grpSp>
          <p:nvGrpSpPr>
            <p:cNvPr id="9" name="Group 8"/>
            <p:cNvGrpSpPr/>
            <p:nvPr/>
          </p:nvGrpSpPr>
          <p:grpSpPr>
            <a:xfrm>
              <a:off x="8724564" y="2891192"/>
              <a:ext cx="3166462" cy="1401550"/>
              <a:chOff x="7223760" y="2102819"/>
              <a:chExt cx="2788920" cy="1234440"/>
            </a:xfrm>
          </p:grpSpPr>
          <p:sp>
            <p:nvSpPr>
              <p:cNvPr id="44" name="TextBox 43"/>
              <p:cNvSpPr txBox="1"/>
              <p:nvPr/>
            </p:nvSpPr>
            <p:spPr>
              <a:xfrm>
                <a:off x="7223760" y="2102819"/>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iOS</a:t>
                </a:r>
              </a:p>
            </p:txBody>
          </p:sp>
          <p:sp>
            <p:nvSpPr>
              <p:cNvPr id="45" name="TextBox 44"/>
              <p:cNvSpPr txBox="1"/>
              <p:nvPr/>
            </p:nvSpPr>
            <p:spPr>
              <a:xfrm>
                <a:off x="8641080" y="2422859"/>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Android</a:t>
                </a:r>
              </a:p>
            </p:txBody>
          </p:sp>
          <p:sp>
            <p:nvSpPr>
              <p:cNvPr id="32" name="TextBox 31"/>
              <p:cNvSpPr txBox="1"/>
              <p:nvPr/>
            </p:nvSpPr>
            <p:spPr>
              <a:xfrm>
                <a:off x="7223760" y="2742899"/>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OS X</a:t>
                </a:r>
              </a:p>
            </p:txBody>
          </p:sp>
        </p:grpSp>
      </p:grpSp>
      <p:sp>
        <p:nvSpPr>
          <p:cNvPr id="3" name="Title 2"/>
          <p:cNvSpPr>
            <a:spLocks noGrp="1"/>
          </p:cNvSpPr>
          <p:nvPr>
            <p:ph type="title"/>
          </p:nvPr>
        </p:nvSpPr>
        <p:spPr>
          <a:xfrm>
            <a:off x="838200" y="365125"/>
            <a:ext cx="10515600" cy="1325563"/>
          </a:xfrm>
        </p:spPr>
        <p:txBody>
          <a:bodyPr/>
          <a:lstStyle/>
          <a:p>
            <a:r>
              <a:rPr lang="en-US" dirty="0"/>
              <a:t>.NET today—reusing code</a:t>
            </a:r>
          </a:p>
        </p:txBody>
      </p:sp>
      <p:sp>
        <p:nvSpPr>
          <p:cNvPr id="56" name="TextBox 55"/>
          <p:cNvSpPr txBox="1"/>
          <p:nvPr/>
        </p:nvSpPr>
        <p:spPr>
          <a:xfrm>
            <a:off x="1310176" y="2735465"/>
            <a:ext cx="10684667" cy="1764914"/>
          </a:xfrm>
          <a:prstGeom prst="rect">
            <a:avLst/>
          </a:prstGeom>
          <a:solidFill>
            <a:srgbClr val="000000">
              <a:alpha val="20000"/>
            </a:srgbClr>
          </a:solidFill>
        </p:spPr>
        <p:txBody>
          <a:bodyPr wrap="square" lIns="179213" tIns="143370" rIns="179213" bIns="143370" rtlCol="0" anchor="ctr">
            <a:noAutofit/>
          </a:bodyPr>
          <a:lstStyle/>
          <a:p>
            <a:pPr algn="ctr" defTabSz="895882">
              <a:lnSpc>
                <a:spcPct val="90000"/>
              </a:lnSpc>
            </a:pPr>
            <a:endParaRPr lang="en-US" sz="2000"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0" name="TextBox 59"/>
          <p:cNvSpPr txBox="1"/>
          <p:nvPr/>
        </p:nvSpPr>
        <p:spPr>
          <a:xfrm>
            <a:off x="349857" y="2735464"/>
            <a:ext cx="830547" cy="1764914"/>
          </a:xfrm>
          <a:prstGeom prst="rect">
            <a:avLst/>
          </a:prstGeom>
          <a:solidFill>
            <a:srgbClr val="CFCFCF"/>
          </a:solidFill>
        </p:spPr>
        <p:txBody>
          <a:bodyPr vert="vert270" wrap="square" lIns="179213" tIns="143370" rIns="179213" bIns="143370" rtlCol="0" anchor="ctr" anchorCtr="0">
            <a:noAutofit/>
          </a:bodyPr>
          <a:lstStyle>
            <a:defPPr>
              <a:defRPr lang="en-US"/>
            </a:defPPr>
            <a:lvl1pPr algn="ctr" defTabSz="914224">
              <a:lnSpc>
                <a:spcPct val="90000"/>
              </a:lnSpc>
              <a:defRPr sz="1600" kern="0">
                <a:gradFill>
                  <a:gsLst>
                    <a:gs pos="2804">
                      <a:srgbClr val="505050"/>
                    </a:gs>
                    <a:gs pos="26000">
                      <a:srgbClr val="505050"/>
                    </a:gs>
                  </a:gsLst>
                  <a:lin ang="5400000" scaled="1"/>
                </a:gradFill>
                <a:cs typeface="Segoe UI Semilight" panose="020B0402040204020203" pitchFamily="34" charset="0"/>
              </a:defRPr>
            </a:lvl1pPr>
          </a:lstStyle>
          <a:p>
            <a:pPr defTabSz="1218512"/>
            <a:r>
              <a:rPr lang="en-US" sz="2000" b="1" dirty="0">
                <a:latin typeface="Calibri" panose="020F0502020204030204"/>
              </a:rPr>
              <a:t>APP</a:t>
            </a:r>
          </a:p>
          <a:p>
            <a:pPr defTabSz="1218512"/>
            <a:r>
              <a:rPr lang="en-US" sz="2000" b="1" dirty="0">
                <a:latin typeface="Calibri" panose="020F0502020204030204"/>
              </a:rPr>
              <a:t>MODELS</a:t>
            </a:r>
          </a:p>
        </p:txBody>
      </p:sp>
      <p:sp>
        <p:nvSpPr>
          <p:cNvPr id="62" name="TextBox 61"/>
          <p:cNvSpPr txBox="1"/>
          <p:nvPr/>
        </p:nvSpPr>
        <p:spPr>
          <a:xfrm>
            <a:off x="349857" y="4744939"/>
            <a:ext cx="830547" cy="1764914"/>
          </a:xfrm>
          <a:prstGeom prst="rect">
            <a:avLst/>
          </a:prstGeom>
          <a:solidFill>
            <a:srgbClr val="CFCFCF"/>
          </a:solidFill>
        </p:spPr>
        <p:txBody>
          <a:bodyPr vert="vert270" wrap="square" lIns="179213" tIns="143370" rIns="179213" bIns="143370" rtlCol="0" anchor="ctr" anchorCtr="0">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18512"/>
            <a:r>
              <a:rPr lang="en-US" sz="2000" dirty="0">
                <a:latin typeface="Calibri" panose="020F0502020204030204"/>
              </a:rPr>
              <a:t>BASE</a:t>
            </a:r>
          </a:p>
          <a:p>
            <a:pPr defTabSz="1218512"/>
            <a:r>
              <a:rPr lang="en-US" sz="2000" dirty="0">
                <a:latin typeface="Calibri" panose="020F0502020204030204"/>
              </a:rPr>
              <a:t>LIBRARIES</a:t>
            </a:r>
          </a:p>
        </p:txBody>
      </p:sp>
      <p:sp>
        <p:nvSpPr>
          <p:cNvPr id="47" name="TextBox 46">
            <a:extLst>
              <a:ext uri="{FF2B5EF4-FFF2-40B4-BE49-F238E27FC236}">
                <a16:creationId xmlns:a16="http://schemas.microsoft.com/office/drawing/2014/main" id="{D1E83A93-9CEB-440F-8D64-EBA1D70B202A}"/>
              </a:ext>
            </a:extLst>
          </p:cNvPr>
          <p:cNvSpPr txBox="1"/>
          <p:nvPr/>
        </p:nvSpPr>
        <p:spPr>
          <a:xfrm>
            <a:off x="1310176" y="4744938"/>
            <a:ext cx="10684667" cy="1764914"/>
          </a:xfrm>
          <a:prstGeom prst="rect">
            <a:avLst/>
          </a:prstGeom>
          <a:solidFill>
            <a:srgbClr val="000000">
              <a:alpha val="20000"/>
            </a:srgbClr>
          </a:solidFill>
        </p:spPr>
        <p:txBody>
          <a:bodyPr wrap="square" lIns="179213" tIns="143370" rIns="179213" bIns="143370" rtlCol="0" anchor="ctr">
            <a:noAutofit/>
          </a:bodyPr>
          <a:lstStyle/>
          <a:p>
            <a:pPr algn="ctr" defTabSz="895882">
              <a:lnSpc>
                <a:spcPct val="90000"/>
              </a:lnSpc>
            </a:pPr>
            <a:endParaRPr lang="en-US" sz="2000" kern="0" dirty="0">
              <a:solidFill>
                <a:sysClr val="windowText" lastClr="000000"/>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2125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0" grpId="0" animBg="1"/>
      <p:bldP spid="62" grpId="0" animBg="1"/>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310177" y="1733467"/>
            <a:ext cx="3374098" cy="4774280"/>
            <a:chOff x="1719261" y="1582078"/>
            <a:chExt cx="2869373" cy="3945389"/>
          </a:xfrm>
        </p:grpSpPr>
        <p:sp>
          <p:nvSpPr>
            <p:cNvPr id="88" name="Rectangle 87"/>
            <p:cNvSpPr/>
            <p:nvPr/>
          </p:nvSpPr>
          <p:spPr bwMode="auto">
            <a:xfrm>
              <a:off x="1719261" y="1582078"/>
              <a:ext cx="2869373" cy="394538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79213" tIns="143370" rIns="179213" bIns="143370" numCol="1" rtlCol="0" anchor="t" anchorCtr="0" compatLnSpc="1">
              <a:prstTxWarp prst="textNoShape">
                <a:avLst/>
              </a:prstTxWarp>
            </a:bodyPr>
            <a:lstStyle/>
            <a:p>
              <a:pPr algn="ctr" defTabSz="894287">
                <a:lnSpc>
                  <a:spcPct val="90000"/>
                </a:lnSpc>
              </a:pPr>
              <a:r>
                <a:rPr lang="en-US" sz="3600" kern="0" dirty="0">
                  <a:gradFill>
                    <a:gsLst>
                      <a:gs pos="14679">
                        <a:srgbClr val="FFFFFF"/>
                      </a:gs>
                      <a:gs pos="38000">
                        <a:srgbClr val="FFFFFF"/>
                      </a:gs>
                    </a:gsLst>
                    <a:lin ang="5400000" scaled="1"/>
                  </a:gradFill>
                  <a:latin typeface="Segoe UI Light"/>
                </a:rPr>
                <a:t> </a:t>
              </a:r>
            </a:p>
          </p:txBody>
        </p:sp>
        <p:sp>
          <p:nvSpPr>
            <p:cNvPr id="89" name="TextBox 88"/>
            <p:cNvSpPr txBox="1"/>
            <p:nvPr/>
          </p:nvSpPr>
          <p:spPr>
            <a:xfrm>
              <a:off x="1719261" y="1582078"/>
              <a:ext cx="2869373" cy="627676"/>
            </a:xfrm>
            <a:prstGeom prst="rect">
              <a:avLst/>
            </a:prstGeom>
          </p:spPr>
          <p:style>
            <a:lnRef idx="1">
              <a:schemeClr val="accent1"/>
            </a:lnRef>
            <a:fillRef idx="3">
              <a:schemeClr val="accent1"/>
            </a:fillRef>
            <a:effectRef idx="2">
              <a:schemeClr val="accent1"/>
            </a:effectRef>
            <a:fontRef idx="minor">
              <a:schemeClr val="lt1"/>
            </a:fontRef>
          </p:style>
          <p:txBody>
            <a:bodyPr wrap="square" lIns="179213" tIns="143370" rIns="179213" bIns="143370" rtlCol="0" anchor="ctr">
              <a:noAutofit/>
            </a:bodyPr>
            <a:lstStyle/>
            <a:p>
              <a:pPr algn="ctr" defTabSz="895882">
                <a:lnSpc>
                  <a:spcPct val="90000"/>
                </a:lnSpc>
              </a:pPr>
              <a:r>
                <a:rPr lang="en-US" sz="2800" b="1" kern="0" dirty="0">
                  <a:gradFill>
                    <a:gsLst>
                      <a:gs pos="1250">
                        <a:srgbClr val="FFFFFF"/>
                      </a:gs>
                      <a:gs pos="100000">
                        <a:srgbClr val="FFFFFF"/>
                      </a:gs>
                    </a:gsLst>
                    <a:lin ang="5400000" scaled="0"/>
                  </a:gradFill>
                  <a:latin typeface="Calibri" panose="020F0502020204030204"/>
                  <a:cs typeface="Segoe UI Semibold" panose="020B0702040204020203" pitchFamily="34" charset="0"/>
                </a:rPr>
                <a:t>.NET FRAMEWORK</a:t>
              </a:r>
            </a:p>
          </p:txBody>
        </p:sp>
      </p:grpSp>
      <p:grpSp>
        <p:nvGrpSpPr>
          <p:cNvPr id="49" name="Group 48"/>
          <p:cNvGrpSpPr/>
          <p:nvPr/>
        </p:nvGrpSpPr>
        <p:grpSpPr>
          <a:xfrm>
            <a:off x="4965461" y="1733467"/>
            <a:ext cx="3374098" cy="4774280"/>
            <a:chOff x="4604403" y="1582077"/>
            <a:chExt cx="3013825" cy="3945389"/>
          </a:xfrm>
        </p:grpSpPr>
        <p:sp>
          <p:nvSpPr>
            <p:cNvPr id="86" name="Rectangle 85"/>
            <p:cNvSpPr/>
            <p:nvPr/>
          </p:nvSpPr>
          <p:spPr bwMode="auto">
            <a:xfrm>
              <a:off x="4604403" y="1582077"/>
              <a:ext cx="3013825" cy="3945389"/>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79213" tIns="143370" rIns="179213" bIns="143370" numCol="1" rtlCol="0" anchor="t" anchorCtr="0" compatLnSpc="1">
              <a:prstTxWarp prst="textNoShape">
                <a:avLst/>
              </a:prstTxWarp>
            </a:bodyPr>
            <a:lstStyle/>
            <a:p>
              <a:pPr algn="ctr" defTabSz="894287">
                <a:lnSpc>
                  <a:spcPct val="90000"/>
                </a:lnSpc>
              </a:pPr>
              <a:r>
                <a:rPr lang="en-US" sz="3600" kern="0" dirty="0">
                  <a:gradFill>
                    <a:gsLst>
                      <a:gs pos="14679">
                        <a:srgbClr val="FFFFFF"/>
                      </a:gs>
                      <a:gs pos="38000">
                        <a:srgbClr val="FFFFFF"/>
                      </a:gs>
                    </a:gsLst>
                    <a:lin ang="5400000" scaled="1"/>
                  </a:gradFill>
                  <a:latin typeface="Segoe UI Light"/>
                </a:rPr>
                <a:t> </a:t>
              </a:r>
            </a:p>
          </p:txBody>
        </p:sp>
        <p:sp>
          <p:nvSpPr>
            <p:cNvPr id="87" name="TextBox 86"/>
            <p:cNvSpPr txBox="1"/>
            <p:nvPr/>
          </p:nvSpPr>
          <p:spPr>
            <a:xfrm>
              <a:off x="4604403" y="1582077"/>
              <a:ext cx="3013825" cy="627676"/>
            </a:xfrm>
            <a:prstGeom prst="rect">
              <a:avLst/>
            </a:prstGeom>
          </p:spPr>
          <p:style>
            <a:lnRef idx="1">
              <a:schemeClr val="accent2"/>
            </a:lnRef>
            <a:fillRef idx="3">
              <a:schemeClr val="accent2"/>
            </a:fillRef>
            <a:effectRef idx="2">
              <a:schemeClr val="accent2"/>
            </a:effectRef>
            <a:fontRef idx="minor">
              <a:schemeClr val="lt1"/>
            </a:fontRef>
          </p:style>
          <p:txBody>
            <a:bodyPr wrap="square" lIns="179213" tIns="143370" rIns="179213" bIns="143370"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1218512"/>
              <a:r>
                <a:rPr lang="en-US" sz="2800" b="1" dirty="0">
                  <a:latin typeface="Calibri" panose="020F0502020204030204"/>
                </a:rPr>
                <a:t>.NET CORE</a:t>
              </a:r>
            </a:p>
          </p:txBody>
        </p:sp>
      </p:grpSp>
      <p:grpSp>
        <p:nvGrpSpPr>
          <p:cNvPr id="52" name="Group 51"/>
          <p:cNvGrpSpPr/>
          <p:nvPr/>
        </p:nvGrpSpPr>
        <p:grpSpPr>
          <a:xfrm>
            <a:off x="8620746" y="1733468"/>
            <a:ext cx="3374098" cy="4774280"/>
            <a:chOff x="7489548" y="1582078"/>
            <a:chExt cx="2917390" cy="3945389"/>
          </a:xfrm>
          <a:solidFill>
            <a:schemeClr val="accent6"/>
          </a:solidFill>
        </p:grpSpPr>
        <p:sp>
          <p:nvSpPr>
            <p:cNvPr id="84" name="Rectangle 83"/>
            <p:cNvSpPr/>
            <p:nvPr/>
          </p:nvSpPr>
          <p:spPr bwMode="auto">
            <a:xfrm>
              <a:off x="7489548" y="1582078"/>
              <a:ext cx="2917390" cy="3945389"/>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79213" tIns="143370" rIns="179213" bIns="143370" numCol="1" rtlCol="0" anchor="t" anchorCtr="0" compatLnSpc="1">
              <a:prstTxWarp prst="textNoShape">
                <a:avLst/>
              </a:prstTxWarp>
            </a:bodyPr>
            <a:lstStyle/>
            <a:p>
              <a:pPr algn="ctr" defTabSz="894287">
                <a:lnSpc>
                  <a:spcPct val="90000"/>
                </a:lnSpc>
              </a:pPr>
              <a:r>
                <a:rPr lang="en-US" sz="3600" kern="0" dirty="0">
                  <a:gradFill>
                    <a:gsLst>
                      <a:gs pos="14679">
                        <a:srgbClr val="FFFFFF"/>
                      </a:gs>
                      <a:gs pos="38000">
                        <a:srgbClr val="FFFFFF"/>
                      </a:gs>
                    </a:gsLst>
                    <a:lin ang="5400000" scaled="1"/>
                  </a:gradFill>
                  <a:latin typeface="Segoe UI Light"/>
                </a:rPr>
                <a:t> </a:t>
              </a:r>
            </a:p>
          </p:txBody>
        </p:sp>
        <p:sp>
          <p:nvSpPr>
            <p:cNvPr id="85" name="TextBox 84"/>
            <p:cNvSpPr txBox="1"/>
            <p:nvPr/>
          </p:nvSpPr>
          <p:spPr>
            <a:xfrm>
              <a:off x="7489548" y="1582078"/>
              <a:ext cx="2917390" cy="627676"/>
            </a:xfrm>
            <a:prstGeom prst="rect">
              <a:avLst/>
            </a:prstGeom>
          </p:spPr>
          <p:style>
            <a:lnRef idx="1">
              <a:schemeClr val="accent6"/>
            </a:lnRef>
            <a:fillRef idx="3">
              <a:schemeClr val="accent6"/>
            </a:fillRef>
            <a:effectRef idx="2">
              <a:schemeClr val="accent6"/>
            </a:effectRef>
            <a:fontRef idx="minor">
              <a:schemeClr val="lt1"/>
            </a:fontRef>
          </p:style>
          <p:txBody>
            <a:bodyPr wrap="square" lIns="179213" tIns="143370" rIns="179213" bIns="143370"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1218512"/>
              <a:r>
                <a:rPr lang="en-US" sz="2800" b="1" dirty="0">
                  <a:latin typeface="Calibri" panose="020F0502020204030204"/>
                </a:rPr>
                <a:t>XAMARIN</a:t>
              </a:r>
            </a:p>
          </p:txBody>
        </p:sp>
      </p:grpSp>
      <p:sp>
        <p:nvSpPr>
          <p:cNvPr id="56" name="TextBox 55"/>
          <p:cNvSpPr txBox="1"/>
          <p:nvPr/>
        </p:nvSpPr>
        <p:spPr>
          <a:xfrm>
            <a:off x="1310176" y="2735465"/>
            <a:ext cx="10684667" cy="1764914"/>
          </a:xfrm>
          <a:prstGeom prst="rect">
            <a:avLst/>
          </a:prstGeom>
          <a:solidFill>
            <a:srgbClr val="000000">
              <a:alpha val="20000"/>
            </a:srgbClr>
          </a:solidFill>
        </p:spPr>
        <p:txBody>
          <a:bodyPr wrap="square" lIns="179213" tIns="143370" rIns="179213" bIns="143370" rtlCol="0" anchor="ctr">
            <a:noAutofit/>
          </a:bodyPr>
          <a:lstStyle/>
          <a:p>
            <a:pPr algn="ctr" defTabSz="895882">
              <a:lnSpc>
                <a:spcPct val="90000"/>
              </a:lnSpc>
            </a:pPr>
            <a:endParaRPr lang="en-US" sz="2000"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0" name="TextBox 59"/>
          <p:cNvSpPr txBox="1"/>
          <p:nvPr/>
        </p:nvSpPr>
        <p:spPr>
          <a:xfrm>
            <a:off x="349857" y="2735464"/>
            <a:ext cx="830547" cy="1764914"/>
          </a:xfrm>
          <a:prstGeom prst="rect">
            <a:avLst/>
          </a:prstGeom>
          <a:solidFill>
            <a:srgbClr val="CFCFCF"/>
          </a:solidFill>
        </p:spPr>
        <p:txBody>
          <a:bodyPr vert="vert270" wrap="square" lIns="179213" tIns="143370" rIns="179213" bIns="143370" rtlCol="0" anchor="ctr" anchorCtr="0">
            <a:noAutofit/>
          </a:bodyPr>
          <a:lstStyle>
            <a:defPPr>
              <a:defRPr lang="en-US"/>
            </a:defPPr>
            <a:lvl1pPr algn="ctr" defTabSz="914224">
              <a:lnSpc>
                <a:spcPct val="90000"/>
              </a:lnSpc>
              <a:defRPr sz="1600" kern="0">
                <a:gradFill>
                  <a:gsLst>
                    <a:gs pos="2804">
                      <a:srgbClr val="505050"/>
                    </a:gs>
                    <a:gs pos="26000">
                      <a:srgbClr val="505050"/>
                    </a:gs>
                  </a:gsLst>
                  <a:lin ang="5400000" scaled="1"/>
                </a:gradFill>
                <a:cs typeface="Segoe UI Semilight" panose="020B0402040204020203" pitchFamily="34" charset="0"/>
              </a:defRPr>
            </a:lvl1pPr>
          </a:lstStyle>
          <a:p>
            <a:pPr defTabSz="1218512"/>
            <a:r>
              <a:rPr lang="en-US" sz="2000" b="1" dirty="0">
                <a:latin typeface="Calibri" panose="020F0502020204030204"/>
              </a:rPr>
              <a:t>APP</a:t>
            </a:r>
          </a:p>
          <a:p>
            <a:pPr defTabSz="1218512"/>
            <a:r>
              <a:rPr lang="en-US" sz="2000" b="1" dirty="0">
                <a:latin typeface="Calibri" panose="020F0502020204030204"/>
              </a:rPr>
              <a:t>MODELS</a:t>
            </a:r>
          </a:p>
        </p:txBody>
      </p:sp>
      <p:sp>
        <p:nvSpPr>
          <p:cNvPr id="62" name="TextBox 61"/>
          <p:cNvSpPr txBox="1"/>
          <p:nvPr/>
        </p:nvSpPr>
        <p:spPr>
          <a:xfrm>
            <a:off x="349857" y="4744939"/>
            <a:ext cx="830547" cy="1764914"/>
          </a:xfrm>
          <a:prstGeom prst="rect">
            <a:avLst/>
          </a:prstGeom>
          <a:solidFill>
            <a:srgbClr val="CFCFCF"/>
          </a:solidFill>
        </p:spPr>
        <p:txBody>
          <a:bodyPr vert="vert270" wrap="square" lIns="179213" tIns="143370" rIns="179213" bIns="143370" rtlCol="0" anchor="ctr" anchorCtr="0">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18512"/>
            <a:r>
              <a:rPr lang="en-US" sz="2000" dirty="0">
                <a:latin typeface="Calibri" panose="020F0502020204030204"/>
              </a:rPr>
              <a:t>BASE</a:t>
            </a:r>
          </a:p>
          <a:p>
            <a:pPr defTabSz="1218512"/>
            <a:r>
              <a:rPr lang="en-US" sz="2000" dirty="0">
                <a:latin typeface="Calibri" panose="020F0502020204030204"/>
              </a:rPr>
              <a:t>LIBRARIES</a:t>
            </a:r>
          </a:p>
        </p:txBody>
      </p:sp>
      <p:sp>
        <p:nvSpPr>
          <p:cNvPr id="26" name="TextBox 25"/>
          <p:cNvSpPr txBox="1"/>
          <p:nvPr/>
        </p:nvSpPr>
        <p:spPr>
          <a:xfrm>
            <a:off x="1413995" y="5289985"/>
            <a:ext cx="3166462" cy="67482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.NET Framework BCL</a:t>
            </a:r>
          </a:p>
        </p:txBody>
      </p:sp>
      <p:sp>
        <p:nvSpPr>
          <p:cNvPr id="29" name="TextBox 28"/>
          <p:cNvSpPr txBox="1"/>
          <p:nvPr/>
        </p:nvSpPr>
        <p:spPr>
          <a:xfrm>
            <a:off x="5069279" y="5289985"/>
            <a:ext cx="3166462" cy="67482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 .NET Core BCL</a:t>
            </a:r>
          </a:p>
        </p:txBody>
      </p:sp>
      <p:sp>
        <p:nvSpPr>
          <p:cNvPr id="31" name="TextBox 30"/>
          <p:cNvSpPr txBox="1"/>
          <p:nvPr/>
        </p:nvSpPr>
        <p:spPr>
          <a:xfrm>
            <a:off x="8724564" y="5289985"/>
            <a:ext cx="3166462" cy="67482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Mono BCL</a:t>
            </a:r>
          </a:p>
        </p:txBody>
      </p:sp>
      <p:grpSp>
        <p:nvGrpSpPr>
          <p:cNvPr id="5" name="Group 4"/>
          <p:cNvGrpSpPr/>
          <p:nvPr/>
        </p:nvGrpSpPr>
        <p:grpSpPr>
          <a:xfrm>
            <a:off x="1413995" y="2891192"/>
            <a:ext cx="3166462" cy="1401550"/>
            <a:chOff x="1188720" y="2356171"/>
            <a:chExt cx="2788920" cy="1234440"/>
          </a:xfrm>
        </p:grpSpPr>
        <p:sp>
          <p:nvSpPr>
            <p:cNvPr id="37" name="TextBox 36"/>
            <p:cNvSpPr txBox="1"/>
            <p:nvPr/>
          </p:nvSpPr>
          <p:spPr>
            <a:xfrm>
              <a:off x="1897380" y="2996251"/>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ASP.NET</a:t>
              </a:r>
            </a:p>
          </p:txBody>
        </p:sp>
        <p:grpSp>
          <p:nvGrpSpPr>
            <p:cNvPr id="4" name="Group 3"/>
            <p:cNvGrpSpPr/>
            <p:nvPr/>
          </p:nvGrpSpPr>
          <p:grpSpPr>
            <a:xfrm>
              <a:off x="1188720" y="2356171"/>
              <a:ext cx="2788920" cy="594360"/>
              <a:chOff x="1645920" y="2384389"/>
              <a:chExt cx="2417064" cy="594360"/>
            </a:xfrm>
          </p:grpSpPr>
          <p:sp>
            <p:nvSpPr>
              <p:cNvPr id="38" name="TextBox 37"/>
              <p:cNvSpPr txBox="1"/>
              <p:nvPr/>
            </p:nvSpPr>
            <p:spPr>
              <a:xfrm>
                <a:off x="2874264" y="2384389"/>
                <a:ext cx="118872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Windows Forms</a:t>
                </a:r>
              </a:p>
            </p:txBody>
          </p:sp>
          <p:sp>
            <p:nvSpPr>
              <p:cNvPr id="39" name="TextBox 38"/>
              <p:cNvSpPr txBox="1"/>
              <p:nvPr/>
            </p:nvSpPr>
            <p:spPr>
              <a:xfrm>
                <a:off x="1645920" y="2384389"/>
                <a:ext cx="118872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WPF</a:t>
                </a:r>
              </a:p>
            </p:txBody>
          </p:sp>
        </p:grpSp>
      </p:grpSp>
      <p:grpSp>
        <p:nvGrpSpPr>
          <p:cNvPr id="8" name="Group 7"/>
          <p:cNvGrpSpPr/>
          <p:nvPr/>
        </p:nvGrpSpPr>
        <p:grpSpPr>
          <a:xfrm>
            <a:off x="5069279" y="2891192"/>
            <a:ext cx="3166462" cy="1401550"/>
            <a:chOff x="4206240" y="2102819"/>
            <a:chExt cx="2788920" cy="1234440"/>
          </a:xfrm>
        </p:grpSpPr>
        <p:sp>
          <p:nvSpPr>
            <p:cNvPr id="40" name="TextBox 39"/>
            <p:cNvSpPr txBox="1"/>
            <p:nvPr/>
          </p:nvSpPr>
          <p:spPr>
            <a:xfrm>
              <a:off x="4206240" y="2102819"/>
              <a:ext cx="173736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UWP</a:t>
              </a:r>
            </a:p>
          </p:txBody>
        </p:sp>
        <p:sp>
          <p:nvSpPr>
            <p:cNvPr id="41" name="TextBox 40"/>
            <p:cNvSpPr txBox="1"/>
            <p:nvPr/>
          </p:nvSpPr>
          <p:spPr>
            <a:xfrm>
              <a:off x="5257800" y="2742899"/>
              <a:ext cx="173736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ASP.NET Core</a:t>
              </a:r>
            </a:p>
          </p:txBody>
        </p:sp>
      </p:grpSp>
      <p:grpSp>
        <p:nvGrpSpPr>
          <p:cNvPr id="9" name="Group 8"/>
          <p:cNvGrpSpPr/>
          <p:nvPr/>
        </p:nvGrpSpPr>
        <p:grpSpPr>
          <a:xfrm>
            <a:off x="8724564" y="2891192"/>
            <a:ext cx="3166462" cy="1401550"/>
            <a:chOff x="7223760" y="2102819"/>
            <a:chExt cx="2788920" cy="1234440"/>
          </a:xfrm>
        </p:grpSpPr>
        <p:sp>
          <p:nvSpPr>
            <p:cNvPr id="44" name="TextBox 43"/>
            <p:cNvSpPr txBox="1"/>
            <p:nvPr/>
          </p:nvSpPr>
          <p:spPr>
            <a:xfrm>
              <a:off x="7223760" y="2102819"/>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iOS</a:t>
              </a:r>
            </a:p>
          </p:txBody>
        </p:sp>
        <p:sp>
          <p:nvSpPr>
            <p:cNvPr id="45" name="TextBox 44"/>
            <p:cNvSpPr txBox="1"/>
            <p:nvPr/>
          </p:nvSpPr>
          <p:spPr>
            <a:xfrm>
              <a:off x="8641080" y="2422859"/>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Android</a:t>
              </a:r>
            </a:p>
          </p:txBody>
        </p:sp>
        <p:sp>
          <p:nvSpPr>
            <p:cNvPr id="32" name="TextBox 31"/>
            <p:cNvSpPr txBox="1"/>
            <p:nvPr/>
          </p:nvSpPr>
          <p:spPr>
            <a:xfrm>
              <a:off x="7223760" y="2742899"/>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OS X</a:t>
              </a:r>
            </a:p>
          </p:txBody>
        </p:sp>
      </p:grpSp>
      <p:sp>
        <p:nvSpPr>
          <p:cNvPr id="3" name="Title 2"/>
          <p:cNvSpPr>
            <a:spLocks noGrp="1"/>
          </p:cNvSpPr>
          <p:nvPr>
            <p:ph type="title"/>
          </p:nvPr>
        </p:nvSpPr>
        <p:spPr/>
        <p:txBody>
          <a:bodyPr/>
          <a:lstStyle/>
          <a:p>
            <a:r>
              <a:rPr lang="en-US" dirty="0"/>
              <a:t>.NET today—reusing code</a:t>
            </a:r>
          </a:p>
        </p:txBody>
      </p:sp>
      <p:sp>
        <p:nvSpPr>
          <p:cNvPr id="47" name="TextBox 46">
            <a:extLst>
              <a:ext uri="{FF2B5EF4-FFF2-40B4-BE49-F238E27FC236}">
                <a16:creationId xmlns:a16="http://schemas.microsoft.com/office/drawing/2014/main" id="{D1E83A93-9CEB-440F-8D64-EBA1D70B202A}"/>
              </a:ext>
            </a:extLst>
          </p:cNvPr>
          <p:cNvSpPr txBox="1"/>
          <p:nvPr/>
        </p:nvSpPr>
        <p:spPr>
          <a:xfrm>
            <a:off x="1310176" y="4744938"/>
            <a:ext cx="10684667" cy="1764914"/>
          </a:xfrm>
          <a:prstGeom prst="rect">
            <a:avLst/>
          </a:prstGeom>
          <a:solidFill>
            <a:srgbClr val="000000">
              <a:alpha val="20000"/>
            </a:srgbClr>
          </a:solidFill>
        </p:spPr>
        <p:txBody>
          <a:bodyPr wrap="square" lIns="179213" tIns="143370" rIns="179213" bIns="143370" rtlCol="0" anchor="ctr">
            <a:noAutofit/>
          </a:bodyPr>
          <a:lstStyle/>
          <a:p>
            <a:pPr algn="ctr" defTabSz="895882">
              <a:lnSpc>
                <a:spcPct val="90000"/>
              </a:lnSpc>
            </a:pPr>
            <a:endParaRPr lang="en-US" sz="2000"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33" name="Rectangle 32">
            <a:extLst>
              <a:ext uri="{FF2B5EF4-FFF2-40B4-BE49-F238E27FC236}">
                <a16:creationId xmlns:a16="http://schemas.microsoft.com/office/drawing/2014/main" id="{89590816-61E9-41AA-B425-FFC3B43D104F}"/>
              </a:ext>
            </a:extLst>
          </p:cNvPr>
          <p:cNvSpPr/>
          <p:nvPr/>
        </p:nvSpPr>
        <p:spPr bwMode="auto">
          <a:xfrm>
            <a:off x="212660" y="1641642"/>
            <a:ext cx="11884090" cy="5058611"/>
          </a:xfrm>
          <a:prstGeom prst="rect">
            <a:avLst/>
          </a:prstGeom>
          <a:solidFill>
            <a:schemeClr val="bg1">
              <a:alpha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9" rIns="0" bIns="46619" numCol="1" rtlCol="0" anchor="ctr" anchorCtr="0" compatLnSpc="1">
            <a:prstTxWarp prst="textNoShape">
              <a:avLst/>
            </a:prstTxWarp>
          </a:bodyPr>
          <a:lstStyle/>
          <a:p>
            <a:pPr algn="ctr" defTabSz="932126" fontAlgn="base">
              <a:spcBef>
                <a:spcPct val="0"/>
              </a:spcBef>
              <a:spcAft>
                <a:spcPct val="0"/>
              </a:spcAft>
            </a:pPr>
            <a:endParaRPr lang="en-US" sz="1999" dirty="0">
              <a:gradFill>
                <a:gsLst>
                  <a:gs pos="5439">
                    <a:srgbClr val="F8F8F8"/>
                  </a:gs>
                  <a:gs pos="10000">
                    <a:srgbClr val="F8F8F8"/>
                  </a:gs>
                </a:gsLst>
                <a:lin ang="5400000" scaled="0"/>
              </a:gradFill>
              <a:latin typeface="Calibri" panose="020F0502020204030204"/>
            </a:endParaRPr>
          </a:p>
        </p:txBody>
      </p:sp>
      <p:sp>
        <p:nvSpPr>
          <p:cNvPr id="34" name="Rectangle 33">
            <a:extLst>
              <a:ext uri="{FF2B5EF4-FFF2-40B4-BE49-F238E27FC236}">
                <a16:creationId xmlns:a16="http://schemas.microsoft.com/office/drawing/2014/main" id="{FA99A9F9-2FE2-4671-B669-FF20ED853C3A}"/>
              </a:ext>
            </a:extLst>
          </p:cNvPr>
          <p:cNvSpPr/>
          <p:nvPr/>
        </p:nvSpPr>
        <p:spPr>
          <a:xfrm>
            <a:off x="724073" y="2194955"/>
            <a:ext cx="10878710" cy="4003909"/>
          </a:xfrm>
          <a:prstGeom prst="rect">
            <a:avLst/>
          </a:prstGeom>
          <a:solidFill>
            <a:schemeClr val="bg1"/>
          </a:solidFill>
          <a:ln>
            <a:noFill/>
          </a:ln>
          <a:effectLst>
            <a:outerShdw blurRad="4318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8254228-6F77-4689-A94A-1F52F52565E6}"/>
              </a:ext>
            </a:extLst>
          </p:cNvPr>
          <p:cNvSpPr/>
          <p:nvPr/>
        </p:nvSpPr>
        <p:spPr bwMode="auto">
          <a:xfrm>
            <a:off x="3023181" y="2192439"/>
            <a:ext cx="8579602" cy="4006425"/>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896065" tIns="143188" rIns="178984" bIns="143188" numCol="1" spcCol="0" rtlCol="0" fromWordArt="0" anchor="ctr" anchorCtr="0" forceAA="0" compatLnSpc="1">
            <a:prstTxWarp prst="textNoShape">
              <a:avLst/>
            </a:prstTxWarp>
            <a:noAutofit/>
          </a:bodyPr>
          <a:lstStyle/>
          <a:p>
            <a:pPr defTabSz="912584" fontAlgn="base">
              <a:lnSpc>
                <a:spcPct val="90000"/>
              </a:lnSpc>
              <a:spcBef>
                <a:spcPts val="588"/>
              </a:spcBef>
              <a:spcAft>
                <a:spcPct val="0"/>
              </a:spcAft>
              <a:defRPr/>
            </a:pPr>
            <a:r>
              <a:rPr lang="en-US" sz="3200" b="1" kern="0" dirty="0">
                <a:solidFill>
                  <a:sysClr val="windowText" lastClr="000000"/>
                </a:solidFill>
                <a:latin typeface="Calibri" panose="020F0502020204030204"/>
                <a:ea typeface="Segoe UI" pitchFamily="34" charset="0"/>
                <a:cs typeface="Segoe UI Semibold" panose="020B0702040204020203" pitchFamily="34" charset="0"/>
              </a:rPr>
              <a:t>Difficult to reuse skills</a:t>
            </a:r>
          </a:p>
          <a:p>
            <a:pPr marL="548437" indent="-457030" defTabSz="912584" fontAlgn="base">
              <a:lnSpc>
                <a:spcPct val="90000"/>
              </a:lnSpc>
              <a:spcBef>
                <a:spcPts val="588"/>
              </a:spcBef>
              <a:spcAft>
                <a:spcPct val="0"/>
              </a:spcAft>
              <a:buFont typeface="Arial" panose="020B0604020202020204" pitchFamily="34" charset="0"/>
              <a:buChar char="•"/>
              <a:defRPr/>
            </a:pPr>
            <a:r>
              <a:rPr lang="en-US" sz="3200" kern="0" dirty="0">
                <a:solidFill>
                  <a:sysClr val="windowText" lastClr="000000"/>
                </a:solidFill>
                <a:latin typeface="Calibri" panose="020F0502020204030204"/>
                <a:ea typeface="Segoe UI" pitchFamily="34" charset="0"/>
                <a:cs typeface="Segoe UI Semibold" panose="020B0702040204020203" pitchFamily="34" charset="0"/>
              </a:rPr>
              <a:t>Need to master 3+1 base class libraries</a:t>
            </a:r>
          </a:p>
          <a:p>
            <a:pPr defTabSz="912584" fontAlgn="base">
              <a:lnSpc>
                <a:spcPct val="90000"/>
              </a:lnSpc>
              <a:spcBef>
                <a:spcPts val="588"/>
              </a:spcBef>
              <a:spcAft>
                <a:spcPct val="0"/>
              </a:spcAft>
              <a:defRPr/>
            </a:pPr>
            <a:r>
              <a:rPr lang="en-US" sz="3200" b="1" kern="0" dirty="0">
                <a:solidFill>
                  <a:sysClr val="windowText" lastClr="000000"/>
                </a:solidFill>
                <a:latin typeface="Calibri" panose="020F0502020204030204"/>
                <a:ea typeface="Segoe UI" pitchFamily="34" charset="0"/>
                <a:cs typeface="Segoe UI Semibold" panose="020B0702040204020203" pitchFamily="34" charset="0"/>
              </a:rPr>
              <a:t>Difficult to reuse code</a:t>
            </a:r>
          </a:p>
          <a:p>
            <a:pPr marL="548437" indent="-457030" defTabSz="912584" fontAlgn="base">
              <a:lnSpc>
                <a:spcPct val="90000"/>
              </a:lnSpc>
              <a:spcBef>
                <a:spcPts val="588"/>
              </a:spcBef>
              <a:spcAft>
                <a:spcPct val="0"/>
              </a:spcAft>
              <a:buFont typeface="Arial" panose="020B0604020202020204" pitchFamily="34" charset="0"/>
              <a:buChar char="•"/>
              <a:defRPr/>
            </a:pPr>
            <a:r>
              <a:rPr lang="en-US" sz="3200" kern="0" dirty="0">
                <a:solidFill>
                  <a:sysClr val="windowText" lastClr="000000"/>
                </a:solidFill>
                <a:latin typeface="Calibri" panose="020F0502020204030204"/>
                <a:ea typeface="Segoe UI" pitchFamily="34" charset="0"/>
                <a:cs typeface="Segoe UI Semibold" panose="020B0702040204020203" pitchFamily="34" charset="0"/>
              </a:rPr>
              <a:t>Need to target a fairly small common denominator</a:t>
            </a:r>
          </a:p>
          <a:p>
            <a:pPr defTabSz="912584" fontAlgn="base">
              <a:lnSpc>
                <a:spcPct val="90000"/>
              </a:lnSpc>
              <a:spcBef>
                <a:spcPts val="588"/>
              </a:spcBef>
              <a:spcAft>
                <a:spcPct val="0"/>
              </a:spcAft>
              <a:defRPr/>
            </a:pPr>
            <a:r>
              <a:rPr lang="en-US" sz="3200" b="1" kern="0" dirty="0">
                <a:solidFill>
                  <a:sysClr val="windowText" lastClr="000000"/>
                </a:solidFill>
                <a:latin typeface="Calibri" panose="020F0502020204030204"/>
                <a:ea typeface="Segoe UI" pitchFamily="34" charset="0"/>
                <a:cs typeface="Segoe UI Semibold" panose="020B0702040204020203" pitchFamily="34" charset="0"/>
              </a:rPr>
              <a:t>Difficult to innovate</a:t>
            </a:r>
          </a:p>
          <a:p>
            <a:pPr marL="548437" indent="-457030" defTabSz="912584" fontAlgn="base">
              <a:lnSpc>
                <a:spcPct val="90000"/>
              </a:lnSpc>
              <a:spcBef>
                <a:spcPts val="588"/>
              </a:spcBef>
              <a:spcAft>
                <a:spcPct val="0"/>
              </a:spcAft>
              <a:buFont typeface="Arial" panose="020B0604020202020204" pitchFamily="34" charset="0"/>
              <a:buChar char="•"/>
              <a:defRPr/>
            </a:pPr>
            <a:r>
              <a:rPr lang="en-US" sz="3200" kern="0" dirty="0">
                <a:solidFill>
                  <a:sysClr val="windowText" lastClr="000000"/>
                </a:solidFill>
                <a:latin typeface="Calibri" panose="020F0502020204030204"/>
                <a:ea typeface="Segoe UI" pitchFamily="34" charset="0"/>
                <a:cs typeface="Segoe UI Semibold" panose="020B0702040204020203" pitchFamily="34" charset="0"/>
              </a:rPr>
              <a:t>Need implementations on each platform</a:t>
            </a:r>
          </a:p>
        </p:txBody>
      </p:sp>
      <p:sp>
        <p:nvSpPr>
          <p:cNvPr id="36" name="Pentagon 37">
            <a:extLst>
              <a:ext uri="{FF2B5EF4-FFF2-40B4-BE49-F238E27FC236}">
                <a16:creationId xmlns:a16="http://schemas.microsoft.com/office/drawing/2014/main" id="{AD5754FB-729C-447C-8606-0CFDBAD65AE2}"/>
              </a:ext>
            </a:extLst>
          </p:cNvPr>
          <p:cNvSpPr/>
          <p:nvPr/>
        </p:nvSpPr>
        <p:spPr bwMode="auto">
          <a:xfrm>
            <a:off x="724073" y="2192077"/>
            <a:ext cx="3101532" cy="4006787"/>
          </a:xfrm>
          <a:prstGeom prst="homePlate">
            <a:avLst>
              <a:gd name="adj" fmla="val 25983"/>
            </a:avLst>
          </a:prstGeom>
          <a:solidFill>
            <a:srgbClr val="9B4DCA"/>
          </a:solidFill>
        </p:spPr>
        <p:txBody>
          <a:bodyPr wrap="square" lIns="179213" tIns="143370" rIns="179213" bIns="143370" rtlCol="0" anchor="ctr">
            <a:noAutofit/>
          </a:bodyPr>
          <a:lstStyle/>
          <a:p>
            <a:pPr defTabSz="895882">
              <a:lnSpc>
                <a:spcPct val="90000"/>
              </a:lnSpc>
            </a:pPr>
            <a:r>
              <a:rPr lang="en-US" sz="3200" b="1" kern="0" dirty="0">
                <a:gradFill>
                  <a:gsLst>
                    <a:gs pos="1250">
                      <a:srgbClr val="FFFFFF"/>
                    </a:gs>
                    <a:gs pos="100000">
                      <a:srgbClr val="FFFFFF"/>
                    </a:gs>
                  </a:gsLst>
                  <a:lin ang="5400000" scaled="0"/>
                </a:gradFill>
                <a:latin typeface="Calibri" panose="020F0502020204030204"/>
                <a:cs typeface="Segoe UI Semibold" panose="020B0702040204020203" pitchFamily="34" charset="0"/>
              </a:rPr>
              <a:t>CHALLENGES</a:t>
            </a:r>
          </a:p>
        </p:txBody>
      </p:sp>
    </p:spTree>
    <p:extLst>
      <p:ext uri="{BB962C8B-B14F-4D97-AF65-F5344CB8AC3E}">
        <p14:creationId xmlns:p14="http://schemas.microsoft.com/office/powerpoint/2010/main" val="2979302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310177" y="1733467"/>
            <a:ext cx="3374098" cy="4774280"/>
            <a:chOff x="1719261" y="1582078"/>
            <a:chExt cx="2869373" cy="3945389"/>
          </a:xfrm>
        </p:grpSpPr>
        <p:sp>
          <p:nvSpPr>
            <p:cNvPr id="88" name="Rectangle 87"/>
            <p:cNvSpPr/>
            <p:nvPr/>
          </p:nvSpPr>
          <p:spPr bwMode="auto">
            <a:xfrm>
              <a:off x="1719261" y="1582078"/>
              <a:ext cx="2869373" cy="394538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79213" tIns="143370" rIns="179213" bIns="143370" numCol="1" rtlCol="0" anchor="t" anchorCtr="0" compatLnSpc="1">
              <a:prstTxWarp prst="textNoShape">
                <a:avLst/>
              </a:prstTxWarp>
            </a:bodyPr>
            <a:lstStyle/>
            <a:p>
              <a:pPr algn="ctr" defTabSz="894287">
                <a:lnSpc>
                  <a:spcPct val="90000"/>
                </a:lnSpc>
              </a:pPr>
              <a:r>
                <a:rPr lang="en-US" sz="3600" kern="0" dirty="0">
                  <a:gradFill>
                    <a:gsLst>
                      <a:gs pos="14679">
                        <a:srgbClr val="FFFFFF"/>
                      </a:gs>
                      <a:gs pos="38000">
                        <a:srgbClr val="FFFFFF"/>
                      </a:gs>
                    </a:gsLst>
                    <a:lin ang="5400000" scaled="1"/>
                  </a:gradFill>
                  <a:latin typeface="Segoe UI Light"/>
                </a:rPr>
                <a:t> </a:t>
              </a:r>
            </a:p>
          </p:txBody>
        </p:sp>
        <p:sp>
          <p:nvSpPr>
            <p:cNvPr id="89" name="TextBox 88"/>
            <p:cNvSpPr txBox="1"/>
            <p:nvPr/>
          </p:nvSpPr>
          <p:spPr>
            <a:xfrm>
              <a:off x="1719261" y="1582078"/>
              <a:ext cx="2869373" cy="627676"/>
            </a:xfrm>
            <a:prstGeom prst="rect">
              <a:avLst/>
            </a:prstGeom>
          </p:spPr>
          <p:style>
            <a:lnRef idx="1">
              <a:schemeClr val="accent1"/>
            </a:lnRef>
            <a:fillRef idx="3">
              <a:schemeClr val="accent1"/>
            </a:fillRef>
            <a:effectRef idx="2">
              <a:schemeClr val="accent1"/>
            </a:effectRef>
            <a:fontRef idx="minor">
              <a:schemeClr val="lt1"/>
            </a:fontRef>
          </p:style>
          <p:txBody>
            <a:bodyPr wrap="square" lIns="179213" tIns="143370" rIns="179213" bIns="143370" rtlCol="0" anchor="ctr">
              <a:noAutofit/>
            </a:bodyPr>
            <a:lstStyle/>
            <a:p>
              <a:pPr algn="ctr" defTabSz="895882">
                <a:lnSpc>
                  <a:spcPct val="90000"/>
                </a:lnSpc>
              </a:pPr>
              <a:r>
                <a:rPr lang="en-US" sz="2800" b="1" kern="0" dirty="0">
                  <a:gradFill>
                    <a:gsLst>
                      <a:gs pos="1250">
                        <a:srgbClr val="FFFFFF"/>
                      </a:gs>
                      <a:gs pos="100000">
                        <a:srgbClr val="FFFFFF"/>
                      </a:gs>
                    </a:gsLst>
                    <a:lin ang="5400000" scaled="0"/>
                  </a:gradFill>
                  <a:latin typeface="Calibri" panose="020F0502020204030204"/>
                  <a:cs typeface="Segoe UI Semibold" panose="020B0702040204020203" pitchFamily="34" charset="0"/>
                </a:rPr>
                <a:t>.NET FRAMEWORK</a:t>
              </a:r>
            </a:p>
          </p:txBody>
        </p:sp>
      </p:grpSp>
      <p:grpSp>
        <p:nvGrpSpPr>
          <p:cNvPr id="49" name="Group 48"/>
          <p:cNvGrpSpPr/>
          <p:nvPr/>
        </p:nvGrpSpPr>
        <p:grpSpPr>
          <a:xfrm>
            <a:off x="4965461" y="1733467"/>
            <a:ext cx="3374098" cy="4774280"/>
            <a:chOff x="4604403" y="1582077"/>
            <a:chExt cx="3013825" cy="3945389"/>
          </a:xfrm>
        </p:grpSpPr>
        <p:sp>
          <p:nvSpPr>
            <p:cNvPr id="86" name="Rectangle 85"/>
            <p:cNvSpPr/>
            <p:nvPr/>
          </p:nvSpPr>
          <p:spPr bwMode="auto">
            <a:xfrm>
              <a:off x="4604403" y="1582077"/>
              <a:ext cx="3013825" cy="3945389"/>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79213" tIns="143370" rIns="179213" bIns="143370" numCol="1" rtlCol="0" anchor="t" anchorCtr="0" compatLnSpc="1">
              <a:prstTxWarp prst="textNoShape">
                <a:avLst/>
              </a:prstTxWarp>
            </a:bodyPr>
            <a:lstStyle/>
            <a:p>
              <a:pPr algn="ctr" defTabSz="894287">
                <a:lnSpc>
                  <a:spcPct val="90000"/>
                </a:lnSpc>
              </a:pPr>
              <a:r>
                <a:rPr lang="en-US" sz="3600" kern="0" dirty="0">
                  <a:gradFill>
                    <a:gsLst>
                      <a:gs pos="14679">
                        <a:srgbClr val="FFFFFF"/>
                      </a:gs>
                      <a:gs pos="38000">
                        <a:srgbClr val="FFFFFF"/>
                      </a:gs>
                    </a:gsLst>
                    <a:lin ang="5400000" scaled="1"/>
                  </a:gradFill>
                  <a:latin typeface="Segoe UI Light"/>
                </a:rPr>
                <a:t> </a:t>
              </a:r>
            </a:p>
          </p:txBody>
        </p:sp>
        <p:sp>
          <p:nvSpPr>
            <p:cNvPr id="87" name="TextBox 86"/>
            <p:cNvSpPr txBox="1"/>
            <p:nvPr/>
          </p:nvSpPr>
          <p:spPr>
            <a:xfrm>
              <a:off x="4604403" y="1582077"/>
              <a:ext cx="3013825" cy="627676"/>
            </a:xfrm>
            <a:prstGeom prst="rect">
              <a:avLst/>
            </a:prstGeom>
          </p:spPr>
          <p:style>
            <a:lnRef idx="1">
              <a:schemeClr val="accent2"/>
            </a:lnRef>
            <a:fillRef idx="3">
              <a:schemeClr val="accent2"/>
            </a:fillRef>
            <a:effectRef idx="2">
              <a:schemeClr val="accent2"/>
            </a:effectRef>
            <a:fontRef idx="minor">
              <a:schemeClr val="lt1"/>
            </a:fontRef>
          </p:style>
          <p:txBody>
            <a:bodyPr wrap="square" lIns="179213" tIns="143370" rIns="179213" bIns="143370"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1218512"/>
              <a:r>
                <a:rPr lang="en-US" sz="2800" b="1" dirty="0">
                  <a:latin typeface="Calibri" panose="020F0502020204030204"/>
                </a:rPr>
                <a:t>.NET CORE</a:t>
              </a:r>
            </a:p>
          </p:txBody>
        </p:sp>
      </p:grpSp>
      <p:grpSp>
        <p:nvGrpSpPr>
          <p:cNvPr id="52" name="Group 51"/>
          <p:cNvGrpSpPr/>
          <p:nvPr/>
        </p:nvGrpSpPr>
        <p:grpSpPr>
          <a:xfrm>
            <a:off x="8620746" y="1733468"/>
            <a:ext cx="3374098" cy="4774280"/>
            <a:chOff x="7489548" y="1582078"/>
            <a:chExt cx="2917390" cy="3945389"/>
          </a:xfrm>
          <a:solidFill>
            <a:schemeClr val="accent6"/>
          </a:solidFill>
        </p:grpSpPr>
        <p:sp>
          <p:nvSpPr>
            <p:cNvPr id="84" name="Rectangle 83"/>
            <p:cNvSpPr/>
            <p:nvPr/>
          </p:nvSpPr>
          <p:spPr bwMode="auto">
            <a:xfrm>
              <a:off x="7489548" y="1582078"/>
              <a:ext cx="2917390" cy="3945389"/>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79213" tIns="143370" rIns="179213" bIns="143370" numCol="1" rtlCol="0" anchor="t" anchorCtr="0" compatLnSpc="1">
              <a:prstTxWarp prst="textNoShape">
                <a:avLst/>
              </a:prstTxWarp>
            </a:bodyPr>
            <a:lstStyle/>
            <a:p>
              <a:pPr algn="ctr" defTabSz="894287">
                <a:lnSpc>
                  <a:spcPct val="90000"/>
                </a:lnSpc>
              </a:pPr>
              <a:r>
                <a:rPr lang="en-US" sz="3600" kern="0" dirty="0">
                  <a:gradFill>
                    <a:gsLst>
                      <a:gs pos="14679">
                        <a:srgbClr val="FFFFFF"/>
                      </a:gs>
                      <a:gs pos="38000">
                        <a:srgbClr val="FFFFFF"/>
                      </a:gs>
                    </a:gsLst>
                    <a:lin ang="5400000" scaled="1"/>
                  </a:gradFill>
                  <a:latin typeface="Segoe UI Light"/>
                </a:rPr>
                <a:t> </a:t>
              </a:r>
            </a:p>
          </p:txBody>
        </p:sp>
        <p:sp>
          <p:nvSpPr>
            <p:cNvPr id="85" name="TextBox 84"/>
            <p:cNvSpPr txBox="1"/>
            <p:nvPr/>
          </p:nvSpPr>
          <p:spPr>
            <a:xfrm>
              <a:off x="7489548" y="1582078"/>
              <a:ext cx="2917390" cy="627676"/>
            </a:xfrm>
            <a:prstGeom prst="rect">
              <a:avLst/>
            </a:prstGeom>
          </p:spPr>
          <p:style>
            <a:lnRef idx="1">
              <a:schemeClr val="accent6"/>
            </a:lnRef>
            <a:fillRef idx="3">
              <a:schemeClr val="accent6"/>
            </a:fillRef>
            <a:effectRef idx="2">
              <a:schemeClr val="accent6"/>
            </a:effectRef>
            <a:fontRef idx="minor">
              <a:schemeClr val="lt1"/>
            </a:fontRef>
          </p:style>
          <p:txBody>
            <a:bodyPr wrap="square" lIns="179213" tIns="143370" rIns="179213" bIns="143370"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1218512"/>
              <a:r>
                <a:rPr lang="en-US" sz="2800" b="1" dirty="0">
                  <a:latin typeface="Calibri" panose="020F0502020204030204"/>
                </a:rPr>
                <a:t>XAMARIN</a:t>
              </a:r>
            </a:p>
          </p:txBody>
        </p:sp>
      </p:grpSp>
      <p:sp>
        <p:nvSpPr>
          <p:cNvPr id="56" name="TextBox 55"/>
          <p:cNvSpPr txBox="1"/>
          <p:nvPr/>
        </p:nvSpPr>
        <p:spPr>
          <a:xfrm>
            <a:off x="1310176" y="2735465"/>
            <a:ext cx="10684667" cy="1764914"/>
          </a:xfrm>
          <a:prstGeom prst="rect">
            <a:avLst/>
          </a:prstGeom>
          <a:solidFill>
            <a:srgbClr val="000000">
              <a:alpha val="20000"/>
            </a:srgbClr>
          </a:solidFill>
        </p:spPr>
        <p:txBody>
          <a:bodyPr wrap="square" lIns="179213" tIns="143370" rIns="179213" bIns="143370" rtlCol="0" anchor="ctr">
            <a:noAutofit/>
          </a:bodyPr>
          <a:lstStyle/>
          <a:p>
            <a:pPr algn="ctr" defTabSz="895882">
              <a:lnSpc>
                <a:spcPct val="90000"/>
              </a:lnSpc>
            </a:pPr>
            <a:endParaRPr lang="en-US" sz="2000"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0" name="TextBox 59"/>
          <p:cNvSpPr txBox="1"/>
          <p:nvPr/>
        </p:nvSpPr>
        <p:spPr>
          <a:xfrm>
            <a:off x="349857" y="2735464"/>
            <a:ext cx="830547" cy="1764914"/>
          </a:xfrm>
          <a:prstGeom prst="rect">
            <a:avLst/>
          </a:prstGeom>
          <a:solidFill>
            <a:srgbClr val="CFCFCF"/>
          </a:solidFill>
        </p:spPr>
        <p:txBody>
          <a:bodyPr vert="vert270" wrap="square" lIns="179213" tIns="143370" rIns="179213" bIns="143370" rtlCol="0" anchor="ctr" anchorCtr="0">
            <a:noAutofit/>
          </a:bodyPr>
          <a:lstStyle>
            <a:defPPr>
              <a:defRPr lang="en-US"/>
            </a:defPPr>
            <a:lvl1pPr algn="ctr" defTabSz="914224">
              <a:lnSpc>
                <a:spcPct val="90000"/>
              </a:lnSpc>
              <a:defRPr sz="1600" kern="0">
                <a:gradFill>
                  <a:gsLst>
                    <a:gs pos="2804">
                      <a:srgbClr val="505050"/>
                    </a:gs>
                    <a:gs pos="26000">
                      <a:srgbClr val="505050"/>
                    </a:gs>
                  </a:gsLst>
                  <a:lin ang="5400000" scaled="1"/>
                </a:gradFill>
                <a:cs typeface="Segoe UI Semilight" panose="020B0402040204020203" pitchFamily="34" charset="0"/>
              </a:defRPr>
            </a:lvl1pPr>
          </a:lstStyle>
          <a:p>
            <a:pPr defTabSz="1218512"/>
            <a:r>
              <a:rPr lang="en-US" sz="2000" b="1" dirty="0">
                <a:latin typeface="Calibri" panose="020F0502020204030204"/>
              </a:rPr>
              <a:t>APP</a:t>
            </a:r>
          </a:p>
          <a:p>
            <a:pPr defTabSz="1218512"/>
            <a:r>
              <a:rPr lang="en-US" sz="2000" b="1" dirty="0">
                <a:latin typeface="Calibri" panose="020F0502020204030204"/>
              </a:rPr>
              <a:t>MODELS</a:t>
            </a:r>
          </a:p>
        </p:txBody>
      </p:sp>
      <p:sp>
        <p:nvSpPr>
          <p:cNvPr id="62" name="TextBox 61"/>
          <p:cNvSpPr txBox="1"/>
          <p:nvPr/>
        </p:nvSpPr>
        <p:spPr>
          <a:xfrm>
            <a:off x="349857" y="4744939"/>
            <a:ext cx="830547" cy="1764914"/>
          </a:xfrm>
          <a:prstGeom prst="rect">
            <a:avLst/>
          </a:prstGeom>
          <a:solidFill>
            <a:srgbClr val="CFCFCF"/>
          </a:solidFill>
        </p:spPr>
        <p:txBody>
          <a:bodyPr vert="vert270" wrap="square" lIns="179213" tIns="143370" rIns="179213" bIns="143370" rtlCol="0" anchor="ctr" anchorCtr="0">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18512"/>
            <a:r>
              <a:rPr lang="en-US" sz="2000" dirty="0">
                <a:latin typeface="Calibri" panose="020F0502020204030204"/>
              </a:rPr>
              <a:t>BASE</a:t>
            </a:r>
          </a:p>
          <a:p>
            <a:pPr defTabSz="1218512"/>
            <a:r>
              <a:rPr lang="en-US" sz="2000" dirty="0">
                <a:latin typeface="Calibri" panose="020F0502020204030204"/>
              </a:rPr>
              <a:t>LIBRARIES</a:t>
            </a:r>
          </a:p>
        </p:txBody>
      </p:sp>
      <p:grpSp>
        <p:nvGrpSpPr>
          <p:cNvPr id="5" name="Group 4"/>
          <p:cNvGrpSpPr/>
          <p:nvPr/>
        </p:nvGrpSpPr>
        <p:grpSpPr>
          <a:xfrm>
            <a:off x="1413995" y="2891192"/>
            <a:ext cx="3166462" cy="1401550"/>
            <a:chOff x="1188720" y="2356171"/>
            <a:chExt cx="2788920" cy="1234440"/>
          </a:xfrm>
        </p:grpSpPr>
        <p:sp>
          <p:nvSpPr>
            <p:cNvPr id="37" name="TextBox 36"/>
            <p:cNvSpPr txBox="1"/>
            <p:nvPr/>
          </p:nvSpPr>
          <p:spPr>
            <a:xfrm>
              <a:off x="1897380" y="2996251"/>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ASP.NET</a:t>
              </a:r>
            </a:p>
          </p:txBody>
        </p:sp>
        <p:grpSp>
          <p:nvGrpSpPr>
            <p:cNvPr id="4" name="Group 3"/>
            <p:cNvGrpSpPr/>
            <p:nvPr/>
          </p:nvGrpSpPr>
          <p:grpSpPr>
            <a:xfrm>
              <a:off x="1188720" y="2356171"/>
              <a:ext cx="2788920" cy="594360"/>
              <a:chOff x="1645920" y="2384389"/>
              <a:chExt cx="2417064" cy="594360"/>
            </a:xfrm>
          </p:grpSpPr>
          <p:sp>
            <p:nvSpPr>
              <p:cNvPr id="38" name="TextBox 37"/>
              <p:cNvSpPr txBox="1"/>
              <p:nvPr/>
            </p:nvSpPr>
            <p:spPr>
              <a:xfrm>
                <a:off x="2874264" y="2384389"/>
                <a:ext cx="118872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Windows Forms</a:t>
                </a:r>
              </a:p>
            </p:txBody>
          </p:sp>
          <p:sp>
            <p:nvSpPr>
              <p:cNvPr id="39" name="TextBox 38"/>
              <p:cNvSpPr txBox="1"/>
              <p:nvPr/>
            </p:nvSpPr>
            <p:spPr>
              <a:xfrm>
                <a:off x="1645920" y="2384389"/>
                <a:ext cx="118872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WPF</a:t>
                </a:r>
              </a:p>
            </p:txBody>
          </p:sp>
        </p:grpSp>
      </p:grpSp>
      <p:grpSp>
        <p:nvGrpSpPr>
          <p:cNvPr id="8" name="Group 7"/>
          <p:cNvGrpSpPr/>
          <p:nvPr/>
        </p:nvGrpSpPr>
        <p:grpSpPr>
          <a:xfrm>
            <a:off x="5069279" y="2891192"/>
            <a:ext cx="3166462" cy="1401550"/>
            <a:chOff x="4206240" y="2102819"/>
            <a:chExt cx="2788920" cy="1234440"/>
          </a:xfrm>
        </p:grpSpPr>
        <p:sp>
          <p:nvSpPr>
            <p:cNvPr id="40" name="TextBox 39"/>
            <p:cNvSpPr txBox="1"/>
            <p:nvPr/>
          </p:nvSpPr>
          <p:spPr>
            <a:xfrm>
              <a:off x="4206240" y="2102819"/>
              <a:ext cx="173736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UWP</a:t>
              </a:r>
            </a:p>
          </p:txBody>
        </p:sp>
        <p:sp>
          <p:nvSpPr>
            <p:cNvPr id="41" name="TextBox 40"/>
            <p:cNvSpPr txBox="1"/>
            <p:nvPr/>
          </p:nvSpPr>
          <p:spPr>
            <a:xfrm>
              <a:off x="5257800" y="2742899"/>
              <a:ext cx="173736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ASP.NET Core</a:t>
              </a:r>
            </a:p>
          </p:txBody>
        </p:sp>
      </p:grpSp>
      <p:grpSp>
        <p:nvGrpSpPr>
          <p:cNvPr id="9" name="Group 8"/>
          <p:cNvGrpSpPr/>
          <p:nvPr/>
        </p:nvGrpSpPr>
        <p:grpSpPr>
          <a:xfrm>
            <a:off x="8724564" y="2891192"/>
            <a:ext cx="3166462" cy="1401550"/>
            <a:chOff x="7223760" y="2102819"/>
            <a:chExt cx="2788920" cy="1234440"/>
          </a:xfrm>
        </p:grpSpPr>
        <p:sp>
          <p:nvSpPr>
            <p:cNvPr id="44" name="TextBox 43"/>
            <p:cNvSpPr txBox="1"/>
            <p:nvPr/>
          </p:nvSpPr>
          <p:spPr>
            <a:xfrm>
              <a:off x="7223760" y="2102819"/>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iOS</a:t>
              </a:r>
            </a:p>
          </p:txBody>
        </p:sp>
        <p:sp>
          <p:nvSpPr>
            <p:cNvPr id="45" name="TextBox 44"/>
            <p:cNvSpPr txBox="1"/>
            <p:nvPr/>
          </p:nvSpPr>
          <p:spPr>
            <a:xfrm>
              <a:off x="8641080" y="2422859"/>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Android</a:t>
              </a:r>
            </a:p>
          </p:txBody>
        </p:sp>
        <p:sp>
          <p:nvSpPr>
            <p:cNvPr id="32" name="TextBox 31"/>
            <p:cNvSpPr txBox="1"/>
            <p:nvPr/>
          </p:nvSpPr>
          <p:spPr>
            <a:xfrm>
              <a:off x="7223760" y="2742899"/>
              <a:ext cx="1371600" cy="594360"/>
            </a:xfrm>
            <a:prstGeom prst="rect">
              <a:avLst/>
            </a:prstGeom>
            <a:solidFill>
              <a:srgbClr val="000000">
                <a:alpha val="25000"/>
              </a:srgbClr>
            </a:solidFill>
          </p:spPr>
          <p:txBody>
            <a:bodyPr wrap="square" lIns="179213" tIns="143370" rIns="179213" bIns="143370"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18512"/>
              <a:r>
                <a:rPr lang="en-US" sz="2000" b="1" dirty="0">
                  <a:gradFill>
                    <a:gsLst>
                      <a:gs pos="1250">
                        <a:srgbClr val="FFFFFF"/>
                      </a:gs>
                      <a:gs pos="100000">
                        <a:srgbClr val="FFFFFF"/>
                      </a:gs>
                    </a:gsLst>
                    <a:lin ang="5400000" scaled="0"/>
                  </a:gradFill>
                  <a:latin typeface="Calibri" panose="020F0502020204030204"/>
                </a:rPr>
                <a:t>OS X</a:t>
              </a:r>
            </a:p>
          </p:txBody>
        </p:sp>
      </p:grpSp>
      <p:sp>
        <p:nvSpPr>
          <p:cNvPr id="3" name="Title 2"/>
          <p:cNvSpPr>
            <a:spLocks noGrp="1"/>
          </p:cNvSpPr>
          <p:nvPr>
            <p:ph type="title"/>
          </p:nvPr>
        </p:nvSpPr>
        <p:spPr/>
        <p:txBody>
          <a:bodyPr/>
          <a:lstStyle/>
          <a:p>
            <a:r>
              <a:rPr lang="en-US" dirty="0"/>
              <a:t>.NET tomorrow</a:t>
            </a:r>
          </a:p>
        </p:txBody>
      </p:sp>
      <p:sp>
        <p:nvSpPr>
          <p:cNvPr id="33" name="TextBox 32">
            <a:extLst>
              <a:ext uri="{FF2B5EF4-FFF2-40B4-BE49-F238E27FC236}">
                <a16:creationId xmlns:a16="http://schemas.microsoft.com/office/drawing/2014/main" id="{99280F51-98C9-47DA-B7C5-E5962093ABDA}"/>
              </a:ext>
            </a:extLst>
          </p:cNvPr>
          <p:cNvSpPr txBox="1"/>
          <p:nvPr/>
        </p:nvSpPr>
        <p:spPr>
          <a:xfrm>
            <a:off x="1310176" y="4744940"/>
            <a:ext cx="10684667" cy="1762808"/>
          </a:xfrm>
          <a:prstGeom prst="rect">
            <a:avLst/>
          </a:prstGeom>
          <a:solidFill>
            <a:srgbClr val="CFCFCF"/>
          </a:solidFill>
          <a:ln>
            <a:solidFill>
              <a:srgbClr val="CFCFCF"/>
            </a:solidFill>
          </a:ln>
        </p:spPr>
        <p:style>
          <a:lnRef idx="1">
            <a:schemeClr val="accent4"/>
          </a:lnRef>
          <a:fillRef idx="3">
            <a:schemeClr val="accent4"/>
          </a:fillRef>
          <a:effectRef idx="2">
            <a:schemeClr val="accent4"/>
          </a:effectRef>
          <a:fontRef idx="minor">
            <a:schemeClr val="lt1"/>
          </a:fontRef>
        </p:style>
        <p:txBody>
          <a:bodyPr wrap="square" lIns="179213" tIns="143370" rIns="179213" bIns="143370"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1218512"/>
            <a:r>
              <a:rPr lang="en-US" sz="4400" b="1" dirty="0">
                <a:solidFill>
                  <a:srgbClr val="505050"/>
                </a:solidFill>
                <a:latin typeface="Calibri" panose="020F0502020204030204"/>
              </a:rPr>
              <a:t>.NET Standard</a:t>
            </a:r>
          </a:p>
        </p:txBody>
      </p:sp>
    </p:spTree>
    <p:extLst>
      <p:ext uri="{BB962C8B-B14F-4D97-AF65-F5344CB8AC3E}">
        <p14:creationId xmlns:p14="http://schemas.microsoft.com/office/powerpoint/2010/main" val="3897786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2982</Words>
  <Application>Microsoft Macintosh PowerPoint</Application>
  <PresentationFormat>Widescreen</PresentationFormat>
  <Paragraphs>522</Paragraphs>
  <Slides>42</Slides>
  <Notes>41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42</vt:i4>
      </vt:variant>
    </vt:vector>
  </HeadingPairs>
  <TitlesOfParts>
    <vt:vector size="57" baseType="lpstr">
      <vt:lpstr>Arial</vt:lpstr>
      <vt:lpstr>Calibri</vt:lpstr>
      <vt:lpstr>Calibri Light</vt:lpstr>
      <vt:lpstr>Consolas</vt:lpstr>
      <vt:lpstr>Courier New</vt:lpstr>
      <vt:lpstr>Righteous</vt:lpstr>
      <vt:lpstr>Segoe UI</vt:lpstr>
      <vt:lpstr>Segoe UI Light</vt:lpstr>
      <vt:lpstr>Segoe UI Semibold</vt:lpstr>
      <vt:lpstr>Segoe UI Semilight</vt:lpstr>
      <vt:lpstr>Times</vt:lpstr>
      <vt:lpstr>Wingdings</vt:lpstr>
      <vt:lpstr>Office Theme</vt:lpstr>
      <vt:lpstr>5-50111_Build 2017_DARK GRAY TEMPLATE</vt:lpstr>
      <vt:lpstr>WHITE TEMPLATE</vt:lpstr>
      <vt:lpstr>.NET Core: Overview and Tools</vt:lpstr>
      <vt:lpstr>Introducing .NET Core</vt:lpstr>
      <vt:lpstr>.NET platform</vt:lpstr>
      <vt:lpstr>.NET Core -- Cross-platform services</vt:lpstr>
      <vt:lpstr>.NET Core</vt:lpstr>
      <vt:lpstr>.NET Standard</vt:lpstr>
      <vt:lpstr>.NET today—reusing code</vt:lpstr>
      <vt:lpstr>.NET today—reusing code</vt:lpstr>
      <vt:lpstr>.NET tomorrow</vt:lpstr>
      <vt:lpstr>.NET tomorrow</vt:lpstr>
      <vt:lpstr>What is .NET Standard?</vt:lpstr>
      <vt:lpstr>.NET Standard 2.0</vt:lpstr>
      <vt:lpstr>ASP.NET Core</vt:lpstr>
      <vt:lpstr>ASP.NET Core  is Fast!</vt:lpstr>
      <vt:lpstr>PowerPoint Presentation</vt:lpstr>
      <vt:lpstr>Modular and lightweight</vt:lpstr>
      <vt:lpstr>Everything in packages</vt:lpstr>
      <vt:lpstr>50% of .NET Core contributions are from the community</vt:lpstr>
      <vt:lpstr>.NET Open Source Contributions as of 2017</vt:lpstr>
      <vt:lpstr>Technical Steering Group</vt:lpstr>
      <vt:lpstr>.NET Core: product shape</vt:lpstr>
      <vt:lpstr>.NET Core Distributions </vt:lpstr>
      <vt:lpstr>.NET Core Runtime Deployment Options</vt:lpstr>
      <vt:lpstr>Workloads</vt:lpstr>
      <vt:lpstr>Developer Experiences</vt:lpstr>
      <vt:lpstr>Supported OSes</vt:lpstr>
      <vt:lpstr>http://redhatloves.net</vt:lpstr>
      <vt:lpstr>PowerPoint Presentation</vt:lpstr>
      <vt:lpstr>PowerPoint Presentation</vt:lpstr>
      <vt:lpstr>PowerPoint Presentation</vt:lpstr>
      <vt:lpstr>.NET Core: Your First App</vt:lpstr>
      <vt:lpstr>Sample Source Code</vt:lpstr>
      <vt:lpstr>CSProj – default console template</vt:lpstr>
      <vt:lpstr>CSProj – default Web template</vt:lpstr>
      <vt:lpstr>.NET Core CLI</vt:lpstr>
      <vt:lpstr>What are the .NET Core command-line tools?</vt:lpstr>
      <vt:lpstr>Principles of design</vt:lpstr>
      <vt:lpstr>CLI commands: basic architecture </vt:lpstr>
      <vt:lpstr>CLI commands: architecture explained</vt:lpstr>
      <vt:lpstr>.NET Core SDK Commandline Usage (1/2)</vt:lpstr>
      <vt:lpstr>.NET Core SDK Commandline Usage (2/2)</vt:lpstr>
      <vt:lpstr>Demo</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Core: Overview and Tools</dc:title>
  <dc:creator>Shayne Boyer</dc:creator>
  <cp:lastModifiedBy>Shayne Boyer</cp:lastModifiedBy>
  <cp:revision>4</cp:revision>
  <dcterms:created xsi:type="dcterms:W3CDTF">2018-07-15T12:06:40Z</dcterms:created>
  <dcterms:modified xsi:type="dcterms:W3CDTF">2018-07-15T13:08:52Z</dcterms:modified>
</cp:coreProperties>
</file>