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109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8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2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4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2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8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2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3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27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1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A9D40-7036-F8AA-2ADD-48BD4435A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US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7F9BC-1420-6FC2-4AF4-E9576E202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en-US" dirty="0"/>
              <a:t>GIOZA</a:t>
            </a:r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60A05EE5-624F-EC39-B7B6-D4988FC7B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6" r="26974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454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5BB8-0934-E366-F2AA-51713692E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Production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97FA6-2DD3-5FF0-AD60-D294FAA3E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EEF90-05F3-A597-A619-BE619947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Preparation and 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4EC83-4062-552E-1562-C8A2B1AF8435}"/>
              </a:ext>
            </a:extLst>
          </p:cNvPr>
          <p:cNvSpPr txBox="1"/>
          <p:nvPr/>
        </p:nvSpPr>
        <p:spPr>
          <a:xfrm>
            <a:off x="990000" y="2361601"/>
            <a:ext cx="4078800" cy="341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50">
                <a:solidFill>
                  <a:schemeClr val="tx1">
                    <a:alpha val="60000"/>
                  </a:schemeClr>
                </a:solidFill>
              </a:rPr>
              <a:t>Changed ‘at’ into DateTime Variable and sort date by DateTime (with Interval = random)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50">
                <a:solidFill>
                  <a:schemeClr val="tx1">
                    <a:alpha val="60000"/>
                  </a:schemeClr>
                </a:solidFill>
              </a:rPr>
              <a:t>‘Poste de travail’ , ‘Centre de coûts’, and ‘sku’ are changed into strings / groups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470CD21-870E-1312-4E7C-F2BB6812D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395018"/>
              </p:ext>
            </p:extLst>
          </p:nvPr>
        </p:nvGraphicFramePr>
        <p:xfrm>
          <a:off x="6803420" y="468980"/>
          <a:ext cx="4576660" cy="5920040"/>
        </p:xfrm>
        <a:graphic>
          <a:graphicData uri="http://schemas.openxmlformats.org/drawingml/2006/table">
            <a:tbl>
              <a:tblPr/>
              <a:tblGrid>
                <a:gridCol w="886931">
                  <a:extLst>
                    <a:ext uri="{9D8B030D-6E8A-4147-A177-3AD203B41FA5}">
                      <a16:colId xmlns:a16="http://schemas.microsoft.com/office/drawing/2014/main" val="341252803"/>
                    </a:ext>
                  </a:extLst>
                </a:gridCol>
                <a:gridCol w="579256">
                  <a:extLst>
                    <a:ext uri="{9D8B030D-6E8A-4147-A177-3AD203B41FA5}">
                      <a16:colId xmlns:a16="http://schemas.microsoft.com/office/drawing/2014/main" val="918336482"/>
                    </a:ext>
                  </a:extLst>
                </a:gridCol>
                <a:gridCol w="1086131">
                  <a:extLst>
                    <a:ext uri="{9D8B030D-6E8A-4147-A177-3AD203B41FA5}">
                      <a16:colId xmlns:a16="http://schemas.microsoft.com/office/drawing/2014/main" val="3928827316"/>
                    </a:ext>
                  </a:extLst>
                </a:gridCol>
                <a:gridCol w="1054575">
                  <a:extLst>
                    <a:ext uri="{9D8B030D-6E8A-4147-A177-3AD203B41FA5}">
                      <a16:colId xmlns:a16="http://schemas.microsoft.com/office/drawing/2014/main" val="2920477530"/>
                    </a:ext>
                  </a:extLst>
                </a:gridCol>
                <a:gridCol w="969767">
                  <a:extLst>
                    <a:ext uri="{9D8B030D-6E8A-4147-A177-3AD203B41FA5}">
                      <a16:colId xmlns:a16="http://schemas.microsoft.com/office/drawing/2014/main" val="2923604435"/>
                    </a:ext>
                  </a:extLst>
                </a:gridCol>
              </a:tblGrid>
              <a:tr h="18329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 Units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 Weight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 Scrap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694948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4G100100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AF6"/>
                          </a:highlight>
                          <a:latin typeface="Aptos Narrow" panose="020B0004020202020204" pitchFamily="34" charset="0"/>
                        </a:rPr>
                        <a:t>463</a:t>
                      </a:r>
                      <a:endParaRPr lang="en-US" sz="1500" b="0" i="0" u="none" strike="noStrike">
                        <a:effectLst/>
                        <a:highlight>
                          <a:srgbClr val="E2EA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A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76805.62</a:t>
                      </a:r>
                      <a:endParaRPr lang="en-US" sz="1500" b="0" i="0" u="none" strike="noStrike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B3B5"/>
                          </a:highlight>
                          <a:latin typeface="Aptos Narrow" panose="020B0004020202020204" pitchFamily="34" charset="0"/>
                        </a:rPr>
                        <a:t>90.34</a:t>
                      </a:r>
                      <a:endParaRPr lang="en-US" sz="1500" b="0" i="0" u="none" strike="noStrike">
                        <a:effectLst/>
                        <a:highlight>
                          <a:srgbClr val="FAB3B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DB9DE"/>
                          </a:highlight>
                          <a:latin typeface="Aptos Narrow" panose="020B0004020202020204" pitchFamily="34" charset="0"/>
                        </a:rPr>
                        <a:t>1174.95</a:t>
                      </a:r>
                      <a:endParaRPr lang="en-US" sz="1500" b="0" i="0" u="none" strike="noStrike">
                        <a:effectLst/>
                        <a:highlight>
                          <a:srgbClr val="9DB9D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09063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4G100110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8789"/>
                          </a:highlight>
                          <a:latin typeface="Aptos Narrow" panose="020B0004020202020204" pitchFamily="34" charset="0"/>
                        </a:rPr>
                        <a:t>84</a:t>
                      </a:r>
                      <a:endParaRPr lang="en-US" sz="1500" b="0" i="0" u="none" strike="noStrike">
                        <a:effectLst/>
                        <a:highlight>
                          <a:srgbClr val="F8878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7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63476.19</a:t>
                      </a:r>
                      <a:endParaRPr lang="en-US" sz="1500" b="0" i="0" u="none" strike="noStrike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F9FE"/>
                          </a:highlight>
                          <a:latin typeface="Aptos Narrow" panose="020B0004020202020204" pitchFamily="34" charset="0"/>
                        </a:rPr>
                        <a:t>223.77</a:t>
                      </a:r>
                      <a:endParaRPr lang="en-US" sz="1500" b="0" i="0" u="none" strike="noStrike">
                        <a:effectLst/>
                        <a:highlight>
                          <a:srgbClr val="F8F9F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5A8AC6"/>
                          </a:highlight>
                          <a:latin typeface="Aptos Narrow" panose="020B0004020202020204" pitchFamily="34" charset="0"/>
                        </a:rPr>
                        <a:t>1869.05</a:t>
                      </a:r>
                      <a:endParaRPr lang="en-US" sz="1500" b="0" i="0" u="none" strike="noStrike">
                        <a:effectLst/>
                        <a:highlight>
                          <a:srgbClr val="5A8AC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979080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4G100410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AFB1"/>
                          </a:highlight>
                          <a:latin typeface="Aptos Narrow" panose="020B0004020202020204" pitchFamily="34" charset="0"/>
                        </a:rPr>
                        <a:t>146</a:t>
                      </a:r>
                      <a:endParaRPr lang="en-US" sz="1500" b="0" i="0" u="none" strike="noStrike">
                        <a:effectLst/>
                        <a:highlight>
                          <a:srgbClr val="F9AFB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F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7E9"/>
                          </a:highlight>
                          <a:latin typeface="Aptos Narrow" panose="020B0004020202020204" pitchFamily="34" charset="0"/>
                        </a:rPr>
                        <a:t>55332.1</a:t>
                      </a:r>
                      <a:endParaRPr lang="en-US" sz="1500" b="0" i="0" u="none" strike="noStrike">
                        <a:effectLst/>
                        <a:highlight>
                          <a:srgbClr val="FBE7E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FCFF"/>
                          </a:highlight>
                          <a:latin typeface="Aptos Narrow" panose="020B0004020202020204" pitchFamily="34" charset="0"/>
                        </a:rPr>
                        <a:t>191.66</a:t>
                      </a:r>
                      <a:endParaRPr lang="en-US" sz="1500" b="0" i="0" u="none" strike="noStrike">
                        <a:effectLst/>
                        <a:highlight>
                          <a:srgbClr val="FB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highlight>
                          <a:srgbClr val="F8696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481246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4G100420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FBFF"/>
                          </a:highlight>
                          <a:latin typeface="Aptos Narrow" panose="020B0004020202020204" pitchFamily="34" charset="0"/>
                        </a:rPr>
                        <a:t>279</a:t>
                      </a:r>
                      <a:endParaRPr lang="en-US" sz="1500" b="0" i="0" u="none" strike="noStrike">
                        <a:effectLst/>
                        <a:highlight>
                          <a:srgbClr val="FBFB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98369.18</a:t>
                      </a:r>
                      <a:endParaRPr lang="en-US" sz="1500" b="0" i="0" u="none" strike="noStrike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D7DA"/>
                          </a:highlight>
                          <a:latin typeface="Aptos Narrow" panose="020B0004020202020204" pitchFamily="34" charset="0"/>
                        </a:rPr>
                        <a:t>135.2</a:t>
                      </a:r>
                      <a:endParaRPr lang="en-US" sz="1500" b="0" i="0" u="none" strike="noStrike">
                        <a:effectLst/>
                        <a:highlight>
                          <a:srgbClr val="FBD7D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FF9"/>
                          </a:highlight>
                          <a:latin typeface="Aptos Narrow" panose="020B0004020202020204" pitchFamily="34" charset="0"/>
                        </a:rPr>
                        <a:t>376.34</a:t>
                      </a:r>
                      <a:endParaRPr lang="en-US" sz="1500" b="0" i="0" u="none" strike="noStrike">
                        <a:effectLst/>
                        <a:highlight>
                          <a:srgbClr val="EAEF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58892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4G110120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7E80"/>
                          </a:highlight>
                          <a:latin typeface="Aptos Narrow" panose="020B0004020202020204" pitchFamily="34" charset="0"/>
                        </a:rPr>
                        <a:t>70</a:t>
                      </a:r>
                      <a:endParaRPr lang="en-US" sz="1500" b="0" i="0" u="none" strike="noStrike">
                        <a:effectLst/>
                        <a:highlight>
                          <a:srgbClr val="F87E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E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63500</a:t>
                      </a:r>
                      <a:endParaRPr lang="en-US" sz="1500" b="0" i="0" u="none" strike="noStrike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B2B5"/>
                          </a:highlight>
                          <a:latin typeface="Aptos Narrow" panose="020B0004020202020204" pitchFamily="34" charset="0"/>
                        </a:rPr>
                        <a:t>90.08</a:t>
                      </a:r>
                      <a:endParaRPr lang="en-US" sz="1500" b="0" i="0" u="none" strike="noStrike">
                        <a:effectLst/>
                        <a:highlight>
                          <a:srgbClr val="FAB2B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FAFE"/>
                          </a:highlight>
                          <a:latin typeface="Aptos Narrow" panose="020B0004020202020204" pitchFamily="34" charset="0"/>
                        </a:rPr>
                        <a:t>214.29</a:t>
                      </a:r>
                      <a:endParaRPr lang="en-US" sz="1500" b="0" i="0" u="none" strike="noStrike">
                        <a:effectLst/>
                        <a:highlight>
                          <a:srgbClr val="F9FAF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617916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4G110160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B0B2"/>
                          </a:highlight>
                          <a:latin typeface="Aptos Narrow" panose="020B0004020202020204" pitchFamily="34" charset="0"/>
                        </a:rPr>
                        <a:t>148</a:t>
                      </a:r>
                      <a:endParaRPr lang="en-US" sz="1500" b="0" i="0" u="none" strike="noStrike">
                        <a:effectLst/>
                        <a:highlight>
                          <a:srgbClr val="F9B0B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0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F6F9"/>
                          </a:highlight>
                          <a:latin typeface="Aptos Narrow" panose="020B0004020202020204" pitchFamily="34" charset="0"/>
                        </a:rPr>
                        <a:t>61317.57</a:t>
                      </a:r>
                      <a:endParaRPr lang="en-US" sz="1500" b="0" i="0" u="none" strike="noStrike">
                        <a:effectLst/>
                        <a:highlight>
                          <a:srgbClr val="FB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F9FC"/>
                          </a:highlight>
                          <a:latin typeface="Aptos Narrow" panose="020B0004020202020204" pitchFamily="34" charset="0"/>
                        </a:rPr>
                        <a:t>176.66</a:t>
                      </a:r>
                      <a:endParaRPr lang="en-US" sz="1500" b="0" i="0" u="none" strike="noStrike">
                        <a:effectLst/>
                        <a:highlight>
                          <a:srgbClr val="FBF9F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BCFE9"/>
                          </a:highlight>
                          <a:latin typeface="Aptos Narrow" panose="020B0004020202020204" pitchFamily="34" charset="0"/>
                        </a:rPr>
                        <a:t>858.11</a:t>
                      </a:r>
                      <a:endParaRPr lang="en-US" sz="1500" b="0" i="0" u="none" strike="noStrike">
                        <a:effectLst/>
                        <a:highlight>
                          <a:srgbClr val="BBCFE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029384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4G120110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BF2F5"/>
                          </a:highlight>
                          <a:latin typeface="Aptos Narrow" panose="020B0004020202020204" pitchFamily="34" charset="0"/>
                        </a:rPr>
                        <a:t>252</a:t>
                      </a:r>
                      <a:endParaRPr lang="en-US" sz="1500" b="0" i="0" u="none" strike="noStrike" dirty="0">
                        <a:effectLst/>
                        <a:highlight>
                          <a:srgbClr val="FB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131384.92</a:t>
                      </a:r>
                      <a:endParaRPr lang="en-US" sz="1500" b="0" i="0" u="none" strike="noStrike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F0F3"/>
                          </a:highlight>
                          <a:latin typeface="Aptos Narrow" panose="020B0004020202020204" pitchFamily="34" charset="0"/>
                        </a:rPr>
                        <a:t>165.2</a:t>
                      </a:r>
                      <a:endParaRPr lang="en-US" sz="1500" b="0" i="0" u="none" strike="noStrike">
                        <a:effectLst/>
                        <a:highlight>
                          <a:srgbClr val="FB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7C0E1"/>
                          </a:highlight>
                          <a:latin typeface="Aptos Narrow" panose="020B0004020202020204" pitchFamily="34" charset="0"/>
                        </a:rPr>
                        <a:t>1071.43</a:t>
                      </a:r>
                      <a:endParaRPr lang="en-US" sz="1500" b="0" i="0" u="none" strike="noStrike">
                        <a:effectLst/>
                        <a:highlight>
                          <a:srgbClr val="A7C0E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32129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4G120120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F5F8"/>
                          </a:highlight>
                          <a:latin typeface="Aptos Narrow" panose="020B0004020202020204" pitchFamily="34" charset="0"/>
                        </a:rPr>
                        <a:t>257</a:t>
                      </a:r>
                      <a:endParaRPr lang="en-US" sz="1500" b="0" i="0" u="none" strike="noStrike">
                        <a:effectLst/>
                        <a:highlight>
                          <a:srgbClr val="FB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117645.91</a:t>
                      </a:r>
                      <a:endParaRPr lang="en-US" sz="1500" b="0" i="0" u="none" strike="noStrike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F5F8"/>
                          </a:highlight>
                          <a:latin typeface="Aptos Narrow" panose="020B0004020202020204" pitchFamily="34" charset="0"/>
                        </a:rPr>
                        <a:t>171.33</a:t>
                      </a:r>
                      <a:endParaRPr lang="en-US" sz="1500" b="0" i="0" u="none" strike="noStrike">
                        <a:effectLst/>
                        <a:highlight>
                          <a:srgbClr val="FB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2C8E5"/>
                          </a:highlight>
                          <a:latin typeface="Aptos Narrow" panose="020B0004020202020204" pitchFamily="34" charset="0"/>
                        </a:rPr>
                        <a:t>953.31</a:t>
                      </a:r>
                      <a:endParaRPr lang="en-US" sz="1500" b="0" i="0" u="none" strike="noStrike">
                        <a:effectLst/>
                        <a:highlight>
                          <a:srgbClr val="B2C8E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311570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4G120300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F2F5"/>
                          </a:highlight>
                          <a:latin typeface="Aptos Narrow" panose="020B0004020202020204" pitchFamily="34" charset="0"/>
                        </a:rPr>
                        <a:t>252</a:t>
                      </a:r>
                      <a:endParaRPr lang="en-US" sz="1500" b="0" i="0" u="none" strike="noStrike">
                        <a:effectLst/>
                        <a:highlight>
                          <a:srgbClr val="FB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121289.68</a:t>
                      </a:r>
                      <a:endParaRPr lang="en-US" sz="1500" b="0" i="0" u="none" strike="noStrike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F8FB"/>
                          </a:highlight>
                          <a:latin typeface="Aptos Narrow" panose="020B0004020202020204" pitchFamily="34" charset="0"/>
                        </a:rPr>
                        <a:t>175.38</a:t>
                      </a:r>
                      <a:endParaRPr lang="en-US" sz="1500" b="0" i="0" u="none" strike="noStrike">
                        <a:effectLst/>
                        <a:highlight>
                          <a:srgbClr val="FBF8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8E3F3"/>
                          </a:highlight>
                          <a:latin typeface="Aptos Narrow" panose="020B0004020202020204" pitchFamily="34" charset="0"/>
                        </a:rPr>
                        <a:t>555.56</a:t>
                      </a:r>
                      <a:endParaRPr lang="en-US" sz="1500" b="0" i="0" u="none" strike="noStrike">
                        <a:effectLst/>
                        <a:highlight>
                          <a:srgbClr val="D8E3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097671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4G120410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9EC"/>
                          </a:highlight>
                          <a:latin typeface="Aptos Narrow" panose="020B0004020202020204" pitchFamily="34" charset="0"/>
                        </a:rPr>
                        <a:t>238</a:t>
                      </a:r>
                      <a:endParaRPr lang="en-US" sz="1500" b="0" i="0" u="none" strike="noStrike">
                        <a:effectLst/>
                        <a:highlight>
                          <a:srgbClr val="FBE9E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135563.03</a:t>
                      </a:r>
                      <a:endParaRPr lang="en-US" sz="1500" b="0" i="0" u="none" strike="noStrike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F5F8"/>
                          </a:highlight>
                          <a:latin typeface="Aptos Narrow" panose="020B0004020202020204" pitchFamily="34" charset="0"/>
                        </a:rPr>
                        <a:t>170.87</a:t>
                      </a:r>
                      <a:endParaRPr lang="en-US" sz="1500" b="0" i="0" u="none" strike="noStrike">
                        <a:effectLst/>
                        <a:highlight>
                          <a:srgbClr val="FB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highlight>
                          <a:srgbClr val="F8696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509915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4G120420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BEE"/>
                          </a:highlight>
                          <a:latin typeface="Aptos Narrow" panose="020B0004020202020204" pitchFamily="34" charset="0"/>
                        </a:rPr>
                        <a:t>241</a:t>
                      </a:r>
                      <a:endParaRPr lang="en-US" sz="1500" b="0" i="0" u="none" strike="noStrike">
                        <a:effectLst/>
                        <a:highlight>
                          <a:srgbClr val="FBEBE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124771.78</a:t>
                      </a:r>
                      <a:endParaRPr lang="en-US" sz="1500" b="0" i="0" u="none" strike="noStrike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181.61</a:t>
                      </a:r>
                      <a:endParaRPr lang="en-US" sz="1500" b="0" i="0" u="none" strike="noStrike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6E1F2"/>
                          </a:highlight>
                          <a:latin typeface="Aptos Narrow" panose="020B0004020202020204" pitchFamily="34" charset="0"/>
                        </a:rPr>
                        <a:t>580.91</a:t>
                      </a:r>
                      <a:endParaRPr lang="en-US" sz="1500" b="0" i="0" u="none" strike="noStrike">
                        <a:effectLst/>
                        <a:highlight>
                          <a:srgbClr val="D6E1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57268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4G130110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0E8F5"/>
                          </a:highlight>
                          <a:latin typeface="Aptos Narrow" panose="020B0004020202020204" pitchFamily="34" charset="0"/>
                        </a:rPr>
                        <a:t>481</a:t>
                      </a:r>
                      <a:endParaRPr lang="en-US" sz="1500" b="0" i="0" u="none" strike="noStrike">
                        <a:effectLst/>
                        <a:highlight>
                          <a:srgbClr val="E0E8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CDCF"/>
                          </a:highlight>
                          <a:latin typeface="Aptos Narrow" panose="020B0004020202020204" pitchFamily="34" charset="0"/>
                        </a:rPr>
                        <a:t>45282.74</a:t>
                      </a:r>
                      <a:endParaRPr lang="en-US" sz="1500" b="0" i="0" u="none" strike="noStrike">
                        <a:effectLst/>
                        <a:highlight>
                          <a:srgbClr val="FACDC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D4D7"/>
                          </a:highlight>
                          <a:latin typeface="Aptos Narrow" panose="020B0004020202020204" pitchFamily="34" charset="0"/>
                        </a:rPr>
                        <a:t>130.83</a:t>
                      </a:r>
                      <a:endParaRPr lang="en-US" sz="1500" b="0" i="0" u="none" strike="noStrike">
                        <a:effectLst/>
                        <a:highlight>
                          <a:srgbClr val="FAD4D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4CAE6"/>
                          </a:highlight>
                          <a:latin typeface="Aptos Narrow" panose="020B0004020202020204" pitchFamily="34" charset="0"/>
                        </a:rPr>
                        <a:t>931.4</a:t>
                      </a:r>
                      <a:endParaRPr lang="en-US" sz="1500" b="0" i="0" u="none" strike="noStrike">
                        <a:effectLst/>
                        <a:highlight>
                          <a:srgbClr val="B4CA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05495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4G130120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FAFE"/>
                          </a:highlight>
                          <a:latin typeface="Aptos Narrow" panose="020B0004020202020204" pitchFamily="34" charset="0"/>
                        </a:rPr>
                        <a:t>298</a:t>
                      </a:r>
                      <a:endParaRPr lang="en-US" sz="1500" b="0" i="0" u="none" strike="noStrike">
                        <a:effectLst/>
                        <a:highlight>
                          <a:srgbClr val="F8FAF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72318.79</a:t>
                      </a:r>
                      <a:endParaRPr lang="en-US" sz="1500" b="0" i="0" u="none" strike="noStrike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CDCF"/>
                          </a:highlight>
                          <a:latin typeface="Aptos Narrow" panose="020B0004020202020204" pitchFamily="34" charset="0"/>
                        </a:rPr>
                        <a:t>122.07</a:t>
                      </a:r>
                      <a:endParaRPr lang="en-US" sz="1500" b="0" i="0" u="none" strike="noStrike">
                        <a:effectLst/>
                        <a:highlight>
                          <a:srgbClr val="FACDC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BF0F9"/>
                          </a:highlight>
                          <a:latin typeface="Aptos Narrow" panose="020B0004020202020204" pitchFamily="34" charset="0"/>
                        </a:rPr>
                        <a:t>365.77</a:t>
                      </a:r>
                      <a:endParaRPr lang="en-US" sz="1500" b="0" i="0" u="none" strike="noStrike">
                        <a:effectLst/>
                        <a:highlight>
                          <a:srgbClr val="EBF0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147281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4G130130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8FD"/>
                          </a:highlight>
                          <a:latin typeface="Aptos Narrow" panose="020B0004020202020204" pitchFamily="34" charset="0"/>
                        </a:rPr>
                        <a:t>311</a:t>
                      </a:r>
                      <a:endParaRPr lang="en-US" sz="1500" b="0" i="0" u="none" strike="noStrike">
                        <a:effectLst/>
                        <a:highlight>
                          <a:srgbClr val="F7F8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BABD"/>
                          </a:highlight>
                          <a:latin typeface="Aptos Narrow" panose="020B0004020202020204" pitchFamily="34" charset="0"/>
                        </a:rPr>
                        <a:t>38241.16</a:t>
                      </a:r>
                      <a:endParaRPr lang="en-US" sz="1500" b="0" i="0" u="none" strike="noStrike">
                        <a:effectLst/>
                        <a:highlight>
                          <a:srgbClr val="FABAB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A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FAFE"/>
                          </a:highlight>
                          <a:latin typeface="Aptos Narrow" panose="020B0004020202020204" pitchFamily="34" charset="0"/>
                        </a:rPr>
                        <a:t>220.76</a:t>
                      </a:r>
                      <a:endParaRPr lang="en-US" sz="1500" b="0" i="0" u="none" strike="noStrike">
                        <a:effectLst/>
                        <a:highlight>
                          <a:srgbClr val="F9FAF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9EFF9"/>
                          </a:highlight>
                          <a:latin typeface="Aptos Narrow" panose="020B0004020202020204" pitchFamily="34" charset="0"/>
                        </a:rPr>
                        <a:t>382.64</a:t>
                      </a:r>
                      <a:endParaRPr lang="en-US" sz="1500" b="0" i="0" u="none" strike="noStrike">
                        <a:effectLst/>
                        <a:highlight>
                          <a:srgbClr val="E9EF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68741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4G130160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7D7ED"/>
                          </a:highlight>
                          <a:latin typeface="Aptos Narrow" panose="020B0004020202020204" pitchFamily="34" charset="0"/>
                        </a:rPr>
                        <a:t>666</a:t>
                      </a:r>
                      <a:endParaRPr lang="en-US" sz="1500" b="0" i="0" u="none" strike="noStrike">
                        <a:effectLst/>
                        <a:highlight>
                          <a:srgbClr val="C7D7E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7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5A8AC6"/>
                          </a:highlight>
                          <a:latin typeface="Aptos Narrow" panose="020B0004020202020204" pitchFamily="34" charset="0"/>
                        </a:rPr>
                        <a:t>39067276.62</a:t>
                      </a:r>
                      <a:endParaRPr lang="en-US" sz="1500" b="0" i="0" u="none" strike="noStrike">
                        <a:effectLst/>
                        <a:highlight>
                          <a:srgbClr val="5A8AC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F9FE"/>
                          </a:highlight>
                          <a:latin typeface="Aptos Narrow" panose="020B0004020202020204" pitchFamily="34" charset="0"/>
                        </a:rPr>
                        <a:t>227.34</a:t>
                      </a:r>
                      <a:endParaRPr lang="en-US" sz="1500" b="0" i="0" u="none" strike="noStrike">
                        <a:effectLst/>
                        <a:highlight>
                          <a:srgbClr val="F8F9F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highlight>
                          <a:srgbClr val="F8696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66854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4G130300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6E1F2"/>
                          </a:highlight>
                          <a:latin typeface="Aptos Narrow" panose="020B0004020202020204" pitchFamily="34" charset="0"/>
                        </a:rPr>
                        <a:t>556</a:t>
                      </a:r>
                      <a:endParaRPr lang="en-US" sz="1500" b="0" i="0" u="none" strike="noStrike">
                        <a:effectLst/>
                        <a:highlight>
                          <a:srgbClr val="D6E1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86520.42</a:t>
                      </a:r>
                      <a:endParaRPr lang="en-US" sz="1500" b="0" i="0" u="none" strike="noStrike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F2F5"/>
                          </a:highlight>
                          <a:latin typeface="Aptos Narrow" panose="020B0004020202020204" pitchFamily="34" charset="0"/>
                        </a:rPr>
                        <a:t>167.7</a:t>
                      </a:r>
                      <a:endParaRPr lang="en-US" sz="1500" b="0" i="0" u="none" strike="noStrike">
                        <a:effectLst/>
                        <a:highlight>
                          <a:srgbClr val="FB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D9DB"/>
                          </a:highlight>
                          <a:latin typeface="Aptos Narrow" panose="020B0004020202020204" pitchFamily="34" charset="0"/>
                        </a:rPr>
                        <a:t>136.69</a:t>
                      </a:r>
                      <a:endParaRPr lang="en-US" sz="1500" b="0" i="0" u="none" strike="noStrike">
                        <a:effectLst/>
                        <a:highlight>
                          <a:srgbClr val="FBD9D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8000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4G130310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4F7FD"/>
                          </a:highlight>
                          <a:latin typeface="Aptos Narrow" panose="020B0004020202020204" pitchFamily="34" charset="0"/>
                        </a:rPr>
                        <a:t>331</a:t>
                      </a:r>
                      <a:endParaRPr lang="en-US" sz="1500" b="0" i="0" u="none" strike="noStrike">
                        <a:effectLst/>
                        <a:highlight>
                          <a:srgbClr val="F4F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C7CA"/>
                          </a:highlight>
                          <a:latin typeface="Aptos Narrow" panose="020B0004020202020204" pitchFamily="34" charset="0"/>
                        </a:rPr>
                        <a:t>43122.86</a:t>
                      </a:r>
                      <a:endParaRPr lang="en-US" sz="1500" b="0" i="0" u="none" strike="noStrike">
                        <a:effectLst/>
                        <a:highlight>
                          <a:srgbClr val="FAC7C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1F4FB"/>
                          </a:highlight>
                          <a:latin typeface="Aptos Narrow" panose="020B0004020202020204" pitchFamily="34" charset="0"/>
                        </a:rPr>
                        <a:t>301.88</a:t>
                      </a:r>
                      <a:endParaRPr lang="en-US" sz="1500" b="0" i="0" u="none" strike="noStrike">
                        <a:effectLst/>
                        <a:highlight>
                          <a:srgbClr val="F1F4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CCCE"/>
                          </a:highlight>
                          <a:latin typeface="Aptos Narrow" panose="020B0004020202020204" pitchFamily="34" charset="0"/>
                        </a:rPr>
                        <a:t>120.85</a:t>
                      </a:r>
                      <a:endParaRPr lang="en-US" sz="1500" b="0" i="0" u="none" strike="noStrike">
                        <a:effectLst/>
                        <a:highlight>
                          <a:srgbClr val="FACC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91048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4G130400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7CA2D2"/>
                          </a:highlight>
                          <a:latin typeface="Aptos Narrow" panose="020B0004020202020204" pitchFamily="34" charset="0"/>
                        </a:rPr>
                        <a:t>1230</a:t>
                      </a:r>
                      <a:endParaRPr lang="en-US" sz="1500" b="0" i="0" u="none" strike="noStrike">
                        <a:effectLst/>
                        <a:highlight>
                          <a:srgbClr val="7CA2D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2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DEE1"/>
                          </a:highlight>
                          <a:latin typeface="Aptos Narrow" panose="020B0004020202020204" pitchFamily="34" charset="0"/>
                        </a:rPr>
                        <a:t>52024.1</a:t>
                      </a:r>
                      <a:endParaRPr lang="en-US" sz="1500" b="0" i="0" u="none" strike="noStrike">
                        <a:effectLst/>
                        <a:highlight>
                          <a:srgbClr val="FBDEE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1E4"/>
                          </a:highlight>
                          <a:latin typeface="Aptos Narrow" panose="020B0004020202020204" pitchFamily="34" charset="0"/>
                        </a:rPr>
                        <a:t>146.57</a:t>
                      </a:r>
                      <a:endParaRPr lang="en-US" sz="1500" b="0" i="0" u="none" strike="noStrike">
                        <a:effectLst/>
                        <a:highlight>
                          <a:srgbClr val="FBE1E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7678"/>
                          </a:highlight>
                          <a:latin typeface="Aptos Narrow" panose="020B0004020202020204" pitchFamily="34" charset="0"/>
                        </a:rPr>
                        <a:t>16.26</a:t>
                      </a:r>
                      <a:endParaRPr lang="en-US" sz="1500" b="0" i="0" u="none" strike="noStrike">
                        <a:effectLst/>
                        <a:highlight>
                          <a:srgbClr val="F8767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22121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4G130410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9A9C"/>
                          </a:highlight>
                          <a:latin typeface="Aptos Narrow" panose="020B0004020202020204" pitchFamily="34" charset="0"/>
                        </a:rPr>
                        <a:t>114</a:t>
                      </a:r>
                      <a:endParaRPr lang="en-US" sz="1500" b="0" i="0" u="none" strike="noStrike">
                        <a:effectLst/>
                        <a:highlight>
                          <a:srgbClr val="F99A9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BCBF"/>
                          </a:highlight>
                          <a:latin typeface="Aptos Narrow" panose="020B0004020202020204" pitchFamily="34" charset="0"/>
                        </a:rPr>
                        <a:t>38807.02</a:t>
                      </a:r>
                      <a:endParaRPr lang="en-US" sz="1500" b="0" i="0" u="none" strike="noStrike">
                        <a:effectLst/>
                        <a:highlight>
                          <a:srgbClr val="FABCB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4EBF7"/>
                          </a:highlight>
                          <a:latin typeface="Aptos Narrow" panose="020B0004020202020204" pitchFamily="34" charset="0"/>
                        </a:rPr>
                        <a:t>435.46</a:t>
                      </a:r>
                      <a:endParaRPr lang="en-US" sz="1500" b="0" i="0" u="none" strike="noStrike">
                        <a:effectLst/>
                        <a:highlight>
                          <a:srgbClr val="E4EB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8C8F"/>
                          </a:highlight>
                          <a:latin typeface="Aptos Narrow" panose="020B0004020202020204" pitchFamily="34" charset="0"/>
                        </a:rPr>
                        <a:t>43.86</a:t>
                      </a:r>
                      <a:endParaRPr lang="en-US" sz="1500" b="0" i="0" u="none" strike="noStrike">
                        <a:effectLst/>
                        <a:highlight>
                          <a:srgbClr val="F88C8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40137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4G140120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FAFE"/>
                          </a:highlight>
                          <a:latin typeface="Aptos Narrow" panose="020B0004020202020204" pitchFamily="34" charset="0"/>
                        </a:rPr>
                        <a:t>297</a:t>
                      </a:r>
                      <a:endParaRPr lang="en-US" sz="1500" b="0" i="0" u="none" strike="noStrike">
                        <a:effectLst/>
                        <a:highlight>
                          <a:srgbClr val="F9FAF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A2A4"/>
                          </a:highlight>
                          <a:latin typeface="Aptos Narrow" panose="020B0004020202020204" pitchFamily="34" charset="0"/>
                        </a:rPr>
                        <a:t>28565.66</a:t>
                      </a:r>
                      <a:endParaRPr lang="en-US" sz="1500" b="0" i="0" u="none" strike="noStrike">
                        <a:effectLst/>
                        <a:highlight>
                          <a:srgbClr val="F9A2A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2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EF3FB"/>
                          </a:highlight>
                          <a:latin typeface="Aptos Narrow" panose="020B0004020202020204" pitchFamily="34" charset="0"/>
                        </a:rPr>
                        <a:t>327.12</a:t>
                      </a:r>
                      <a:endParaRPr lang="en-US" sz="1500" b="0" i="0" u="none" strike="noStrike">
                        <a:effectLst/>
                        <a:highlight>
                          <a:srgbClr val="EEF3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0F3FB"/>
                          </a:highlight>
                          <a:latin typeface="Aptos Narrow" panose="020B0004020202020204" pitchFamily="34" charset="0"/>
                        </a:rPr>
                        <a:t>313.13</a:t>
                      </a:r>
                      <a:endParaRPr lang="en-US" sz="1500" b="0" i="0" u="none" strike="noStrike">
                        <a:effectLst/>
                        <a:highlight>
                          <a:srgbClr val="F0F3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84216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4G140150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Aptos Narrow" panose="020B0004020202020204" pitchFamily="34" charset="0"/>
                        </a:rPr>
                        <a:t>36</a:t>
                      </a:r>
                      <a:endParaRPr lang="en-US" sz="1500" b="0" i="0" u="none" strike="noStrike">
                        <a:effectLst/>
                        <a:highlight>
                          <a:srgbClr val="F8696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8A8C"/>
                          </a:highlight>
                          <a:latin typeface="Aptos Narrow" panose="020B0004020202020204" pitchFamily="34" charset="0"/>
                        </a:rPr>
                        <a:t>19361.11</a:t>
                      </a:r>
                      <a:endParaRPr lang="en-US" sz="1500" b="0" i="0" u="none" strike="noStrike">
                        <a:effectLst/>
                        <a:highlight>
                          <a:srgbClr val="F88A8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A8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FF9"/>
                          </a:highlight>
                          <a:latin typeface="Aptos Narrow" panose="020B0004020202020204" pitchFamily="34" charset="0"/>
                        </a:rPr>
                        <a:t>372.88</a:t>
                      </a:r>
                      <a:endParaRPr lang="en-US" sz="1500" b="0" i="0" u="none" strike="noStrike">
                        <a:effectLst/>
                        <a:highlight>
                          <a:srgbClr val="EAEF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FBFF"/>
                          </a:highlight>
                          <a:latin typeface="Aptos Narrow" panose="020B0004020202020204" pitchFamily="34" charset="0"/>
                        </a:rPr>
                        <a:t>208.33</a:t>
                      </a:r>
                      <a:endParaRPr lang="en-US" sz="1500" b="0" i="0" u="none" strike="noStrike">
                        <a:effectLst/>
                        <a:highlight>
                          <a:srgbClr val="FAFB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66650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4G140400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3F6FC"/>
                          </a:highlight>
                          <a:latin typeface="Aptos Narrow" panose="020B0004020202020204" pitchFamily="34" charset="0"/>
                        </a:rPr>
                        <a:t>335</a:t>
                      </a:r>
                      <a:endParaRPr lang="en-US" sz="1500" b="0" i="0" u="none" strike="noStrike">
                        <a:effectLst/>
                        <a:highlight>
                          <a:srgbClr val="F3F6F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9A9C"/>
                          </a:highlight>
                          <a:latin typeface="Aptos Narrow" panose="020B0004020202020204" pitchFamily="34" charset="0"/>
                        </a:rPr>
                        <a:t>25536.33</a:t>
                      </a:r>
                      <a:endParaRPr lang="en-US" sz="1500" b="0" i="0" u="none" strike="noStrike">
                        <a:effectLst/>
                        <a:highlight>
                          <a:srgbClr val="F99A9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FF3FB"/>
                          </a:highlight>
                          <a:latin typeface="Aptos Narrow" panose="020B0004020202020204" pitchFamily="34" charset="0"/>
                        </a:rPr>
                        <a:t>316.28</a:t>
                      </a:r>
                      <a:endParaRPr lang="en-US" sz="1500" b="0" i="0" u="none" strike="noStrike">
                        <a:effectLst/>
                        <a:highlight>
                          <a:srgbClr val="EFF3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A6A8"/>
                          </a:highlight>
                          <a:latin typeface="Aptos Narrow" panose="020B0004020202020204" pitchFamily="34" charset="0"/>
                        </a:rPr>
                        <a:t>74.63</a:t>
                      </a:r>
                      <a:endParaRPr lang="en-US" sz="1500" b="0" i="0" u="none" strike="noStrike">
                        <a:effectLst/>
                        <a:highlight>
                          <a:srgbClr val="F9A6A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53981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4G200100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267</a:t>
                      </a:r>
                      <a:endParaRPr lang="en-US" sz="1500" b="0" i="0" u="none" strike="noStrike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ACEE8"/>
                          </a:highlight>
                          <a:latin typeface="Aptos Narrow" panose="020B0004020202020204" pitchFamily="34" charset="0"/>
                        </a:rPr>
                        <a:t>16128354.2</a:t>
                      </a:r>
                      <a:endParaRPr lang="en-US" sz="1500" b="0" i="0" u="none" strike="noStrike">
                        <a:effectLst/>
                        <a:highlight>
                          <a:srgbClr val="BACEE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9B6DC"/>
                          </a:highlight>
                          <a:latin typeface="Aptos Narrow" panose="020B0004020202020204" pitchFamily="34" charset="0"/>
                        </a:rPr>
                        <a:t>1221.87</a:t>
                      </a:r>
                      <a:endParaRPr lang="en-US" sz="1500" b="0" i="0" u="none" strike="noStrike">
                        <a:effectLst/>
                        <a:highlight>
                          <a:srgbClr val="99B6D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6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highlight>
                          <a:srgbClr val="F8696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37895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4G200140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D9DB"/>
                          </a:highlight>
                          <a:latin typeface="Aptos Narrow" panose="020B0004020202020204" pitchFamily="34" charset="0"/>
                        </a:rPr>
                        <a:t>212</a:t>
                      </a:r>
                      <a:endParaRPr lang="en-US" sz="1500" b="0" i="0" u="none" strike="noStrike">
                        <a:effectLst/>
                        <a:highlight>
                          <a:srgbClr val="FBD9D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FCFF"/>
                          </a:highlight>
                          <a:latin typeface="Aptos Narrow" panose="020B0004020202020204" pitchFamily="34" charset="0"/>
                        </a:rPr>
                        <a:t>375452.83</a:t>
                      </a:r>
                      <a:endParaRPr lang="en-US" sz="1500" b="0" i="0" u="none" strike="noStrike">
                        <a:effectLst/>
                        <a:highlight>
                          <a:srgbClr val="FB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FF9"/>
                          </a:highlight>
                          <a:latin typeface="Aptos Narrow" panose="020B0004020202020204" pitchFamily="34" charset="0"/>
                        </a:rPr>
                        <a:t>375.45</a:t>
                      </a:r>
                      <a:endParaRPr lang="en-US" sz="1500" b="0" i="0" u="none" strike="noStrike">
                        <a:effectLst/>
                        <a:highlight>
                          <a:srgbClr val="EAEF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highlight>
                          <a:srgbClr val="F8696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49845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4G200150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5A8AC6"/>
                          </a:highlight>
                          <a:latin typeface="Aptos Narrow" panose="020B0004020202020204" pitchFamily="34" charset="0"/>
                        </a:rPr>
                        <a:t>1483</a:t>
                      </a:r>
                      <a:endParaRPr lang="en-US" sz="1500" b="0" i="0" u="none" strike="noStrike">
                        <a:effectLst/>
                        <a:highlight>
                          <a:srgbClr val="5A8AC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Aptos Narrow" panose="020B0004020202020204" pitchFamily="34" charset="0"/>
                        </a:rPr>
                        <a:t>6412.52</a:t>
                      </a:r>
                      <a:endParaRPr lang="en-US" sz="1500" b="0" i="0" u="none" strike="noStrike">
                        <a:effectLst/>
                        <a:highlight>
                          <a:srgbClr val="F8696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7D7F"/>
                          </a:highlight>
                          <a:latin typeface="Aptos Narrow" panose="020B0004020202020204" pitchFamily="34" charset="0"/>
                        </a:rPr>
                        <a:t>24.66</a:t>
                      </a:r>
                      <a:endParaRPr lang="en-US" sz="1500" b="0" i="0" u="none" strike="noStrike">
                        <a:effectLst/>
                        <a:highlight>
                          <a:srgbClr val="F87D7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A6C"/>
                          </a:highlight>
                          <a:latin typeface="Aptos Narrow" panose="020B0004020202020204" pitchFamily="34" charset="0"/>
                        </a:rPr>
                        <a:t>2.24</a:t>
                      </a:r>
                      <a:endParaRPr lang="en-US" sz="1500" b="0" i="0" u="none" strike="noStrike">
                        <a:effectLst/>
                        <a:highlight>
                          <a:srgbClr val="F86A6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58208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4G200160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267</a:t>
                      </a:r>
                      <a:endParaRPr lang="en-US" sz="1500" b="0" i="0" u="none" strike="noStrike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BBBD"/>
                          </a:highlight>
                          <a:latin typeface="Aptos Narrow" panose="020B0004020202020204" pitchFamily="34" charset="0"/>
                        </a:rPr>
                        <a:t>38387.48</a:t>
                      </a:r>
                      <a:endParaRPr lang="en-US" sz="1500" b="0" i="0" u="none" strike="noStrike">
                        <a:effectLst/>
                        <a:highlight>
                          <a:srgbClr val="FABBB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B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FAFE"/>
                          </a:highlight>
                          <a:latin typeface="Aptos Narrow" panose="020B0004020202020204" pitchFamily="34" charset="0"/>
                        </a:rPr>
                        <a:t>218.55</a:t>
                      </a:r>
                      <a:endParaRPr lang="en-US" sz="1500" b="0" i="0" u="none" strike="noStrike">
                        <a:effectLst/>
                        <a:highlight>
                          <a:srgbClr val="F9FAF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A1A4"/>
                          </a:highlight>
                          <a:latin typeface="Aptos Narrow" panose="020B0004020202020204" pitchFamily="34" charset="0"/>
                        </a:rPr>
                        <a:t>69.09</a:t>
                      </a:r>
                      <a:endParaRPr lang="en-US" sz="1500" b="0" i="0" u="none" strike="noStrike">
                        <a:effectLst/>
                        <a:highlight>
                          <a:srgbClr val="F9A1A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1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81964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4G200180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8" marR="4128" marT="4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7D7F"/>
                          </a:highlight>
                          <a:latin typeface="Aptos Narrow" panose="020B0004020202020204" pitchFamily="34" charset="0"/>
                        </a:rPr>
                        <a:t>68</a:t>
                      </a:r>
                      <a:endParaRPr lang="en-US" sz="1500" b="0" i="0" u="none" strike="noStrike">
                        <a:effectLst/>
                        <a:highlight>
                          <a:srgbClr val="F87D7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C6E"/>
                          </a:highlight>
                          <a:latin typeface="Aptos Narrow" panose="020B0004020202020204" pitchFamily="34" charset="0"/>
                        </a:rPr>
                        <a:t>7854.85</a:t>
                      </a:r>
                      <a:endParaRPr lang="en-US" sz="1500" b="0" i="0" u="none" strike="noStrike">
                        <a:effectLst/>
                        <a:highlight>
                          <a:srgbClr val="F86C6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C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8E90"/>
                          </a:highlight>
                          <a:latin typeface="Aptos Narrow" panose="020B0004020202020204" pitchFamily="34" charset="0"/>
                        </a:rPr>
                        <a:t>45.9</a:t>
                      </a:r>
                      <a:endParaRPr lang="en-US" sz="1500" b="0" i="0" u="none" strike="noStrike">
                        <a:effectLst/>
                        <a:highlight>
                          <a:srgbClr val="F98E9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E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88688"/>
                          </a:highlight>
                          <a:latin typeface="Aptos Narrow" panose="020B0004020202020204" pitchFamily="34" charset="0"/>
                        </a:rPr>
                        <a:t>35.93</a:t>
                      </a:r>
                      <a:endParaRPr lang="en-US" sz="1500" b="0" i="0" u="none" strike="noStrike" dirty="0">
                        <a:effectLst/>
                        <a:highlight>
                          <a:srgbClr val="F8868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128" marR="4128" marT="16295" marB="1629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6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34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982EF-A02A-7291-CD80-F8B6B39A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07" y="703274"/>
            <a:ext cx="4546585" cy="1532951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ctr"/>
            <a:r>
              <a:rPr lang="en-US" sz="4800" dirty="0"/>
              <a:t>Production Weight by Centre de </a:t>
            </a:r>
            <a:r>
              <a:rPr lang="en-US" sz="4800" dirty="0" err="1"/>
              <a:t>coûts</a:t>
            </a:r>
            <a:endParaRPr lang="en-US" sz="4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4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8DE005-67C8-CA56-C7AC-82E96C5B7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73092"/>
              </p:ext>
            </p:extLst>
          </p:nvPr>
        </p:nvGraphicFramePr>
        <p:xfrm>
          <a:off x="6632812" y="239197"/>
          <a:ext cx="4531057" cy="2302493"/>
        </p:xfrm>
        <a:graphic>
          <a:graphicData uri="http://schemas.openxmlformats.org/drawingml/2006/table">
            <a:tbl>
              <a:tblPr/>
              <a:tblGrid>
                <a:gridCol w="1084997">
                  <a:extLst>
                    <a:ext uri="{9D8B030D-6E8A-4147-A177-3AD203B41FA5}">
                      <a16:colId xmlns:a16="http://schemas.microsoft.com/office/drawing/2014/main" val="2906083262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3933522266"/>
                    </a:ext>
                  </a:extLst>
                </a:gridCol>
                <a:gridCol w="1071866">
                  <a:extLst>
                    <a:ext uri="{9D8B030D-6E8A-4147-A177-3AD203B41FA5}">
                      <a16:colId xmlns:a16="http://schemas.microsoft.com/office/drawing/2014/main" val="3298665567"/>
                    </a:ext>
                  </a:extLst>
                </a:gridCol>
                <a:gridCol w="893412">
                  <a:extLst>
                    <a:ext uri="{9D8B030D-6E8A-4147-A177-3AD203B41FA5}">
                      <a16:colId xmlns:a16="http://schemas.microsoft.com/office/drawing/2014/main" val="3162911749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71324034"/>
                    </a:ext>
                  </a:extLst>
                </a:gridCol>
              </a:tblGrid>
              <a:tr h="46733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Centre de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coûts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 Units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 Weight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 Scrap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797371"/>
                  </a:ext>
                </a:extLst>
              </a:tr>
              <a:tr h="33201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208006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5A8AC6"/>
                          </a:highlight>
                          <a:latin typeface="Aptos Narrow" panose="020B0004020202020204" pitchFamily="34" charset="0"/>
                        </a:rPr>
                        <a:t>2173</a:t>
                      </a:r>
                      <a:endParaRPr lang="en-US" sz="1200" b="0" i="0" u="none" strike="noStrike" dirty="0">
                        <a:effectLst/>
                        <a:highlight>
                          <a:srgbClr val="5A8AC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BE5E7"/>
                          </a:highlight>
                          <a:latin typeface="Aptos Narrow" panose="020B0004020202020204" pitchFamily="34" charset="0"/>
                        </a:rPr>
                        <a:t>54346.07</a:t>
                      </a:r>
                      <a:endParaRPr lang="en-US" sz="1200" b="0" i="0" u="none" strike="noStrike" dirty="0">
                        <a:effectLst/>
                        <a:highlight>
                          <a:srgbClr val="FBE5E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FBFE"/>
                          </a:highlight>
                          <a:latin typeface="Aptos Narrow" panose="020B0004020202020204" pitchFamily="34" charset="0"/>
                        </a:rPr>
                        <a:t>170.52</a:t>
                      </a:r>
                      <a:endParaRPr lang="en-US" sz="1200" b="0" i="0" u="none" strike="noStrike">
                        <a:effectLst/>
                        <a:highlight>
                          <a:srgbClr val="FBFBF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5A8AC6"/>
                          </a:highlight>
                          <a:latin typeface="Aptos Narrow" panose="020B0004020202020204" pitchFamily="34" charset="0"/>
                        </a:rPr>
                        <a:t>736.08</a:t>
                      </a:r>
                      <a:endParaRPr lang="en-US" sz="1200" b="0" i="0" u="none" strike="noStrike" dirty="0">
                        <a:effectLst/>
                        <a:highlight>
                          <a:srgbClr val="5A8AC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564294"/>
                  </a:ext>
                </a:extLst>
              </a:tr>
              <a:tr h="30063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208007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6C97CD"/>
                          </a:highlight>
                          <a:latin typeface="Aptos Narrow" panose="020B0004020202020204" pitchFamily="34" charset="0"/>
                        </a:rPr>
                        <a:t>2104</a:t>
                      </a:r>
                      <a:endParaRPr lang="en-US" sz="1200" b="0" i="0" u="none" strike="noStrike" dirty="0">
                        <a:effectLst/>
                        <a:highlight>
                          <a:srgbClr val="6C97C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97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BE2E5"/>
                          </a:highlight>
                          <a:latin typeface="Aptos Narrow" panose="020B0004020202020204" pitchFamily="34" charset="0"/>
                        </a:rPr>
                        <a:t>53465.69</a:t>
                      </a:r>
                      <a:endParaRPr lang="en-US" sz="1200" b="0" i="0" u="none" strike="noStrike" dirty="0">
                        <a:effectLst/>
                        <a:highlight>
                          <a:srgbClr val="FBE2E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9FE"/>
                          </a:highlight>
                          <a:latin typeface="Aptos Narrow" panose="020B0004020202020204" pitchFamily="34" charset="0"/>
                        </a:rPr>
                        <a:t>190.87</a:t>
                      </a:r>
                      <a:endParaRPr lang="en-US" sz="1200" b="0" i="0" u="none" strike="noStrike">
                        <a:effectLst/>
                        <a:highlight>
                          <a:srgbClr val="F7F9F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A8AA"/>
                          </a:highlight>
                          <a:latin typeface="Aptos Narrow" panose="020B0004020202020204" pitchFamily="34" charset="0"/>
                        </a:rPr>
                        <a:t>73.67</a:t>
                      </a:r>
                      <a:endParaRPr lang="en-US" sz="1200" b="0" i="0" u="none" strike="noStrike">
                        <a:effectLst/>
                        <a:highlight>
                          <a:srgbClr val="F9A8A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17875"/>
                  </a:ext>
                </a:extLst>
              </a:tr>
              <a:tr h="30063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208009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A3A5"/>
                          </a:highlight>
                          <a:latin typeface="Aptos Narrow" panose="020B0004020202020204" pitchFamily="34" charset="0"/>
                        </a:rPr>
                        <a:t>1145</a:t>
                      </a:r>
                      <a:endParaRPr lang="en-US" sz="1200" b="0" i="0" u="none" strike="noStrike" dirty="0">
                        <a:effectLst/>
                        <a:highlight>
                          <a:srgbClr val="F9A3A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3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5A8AC6"/>
                          </a:highlight>
                          <a:latin typeface="Aptos Narrow" panose="020B0004020202020204" pitchFamily="34" charset="0"/>
                        </a:rPr>
                        <a:t>26554299.39</a:t>
                      </a:r>
                      <a:endParaRPr lang="en-US" sz="1200" b="0" i="0" u="none" strike="noStrike" dirty="0">
                        <a:effectLst/>
                        <a:highlight>
                          <a:srgbClr val="5A8AC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2BDE0"/>
                          </a:highlight>
                          <a:latin typeface="Aptos Narrow" panose="020B0004020202020204" pitchFamily="34" charset="0"/>
                        </a:rPr>
                        <a:t>486.68</a:t>
                      </a:r>
                      <a:endParaRPr lang="en-US" sz="1200" b="0" i="0" u="none" strike="noStrike">
                        <a:effectLst/>
                        <a:highlight>
                          <a:srgbClr val="A2BDE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  <a:endParaRPr lang="en-US" sz="1200" b="0" i="0" u="none" strike="noStrike">
                        <a:effectLst/>
                        <a:highlight>
                          <a:srgbClr val="F8696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469704"/>
                  </a:ext>
                </a:extLst>
              </a:tr>
              <a:tr h="30063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208011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ABCBE"/>
                          </a:highlight>
                          <a:latin typeface="Aptos Narrow" panose="020B0004020202020204" pitchFamily="34" charset="0"/>
                        </a:rPr>
                        <a:t>1255</a:t>
                      </a:r>
                      <a:endParaRPr lang="en-US" sz="1200" b="0" i="0" u="none" strike="noStrike" dirty="0">
                        <a:effectLst/>
                        <a:highlight>
                          <a:srgbClr val="FABCB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C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125074.1</a:t>
                      </a:r>
                      <a:endParaRPr lang="en-US" sz="1200" b="0" i="0" u="none" strike="noStrike" dirty="0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171.61</a:t>
                      </a:r>
                      <a:endParaRPr lang="en-US" sz="1200" b="0" i="0" u="none" strike="noStrike" dirty="0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739CCF"/>
                          </a:highlight>
                          <a:latin typeface="Aptos Narrow" panose="020B0004020202020204" pitchFamily="34" charset="0"/>
                        </a:rPr>
                        <a:t>649.4</a:t>
                      </a:r>
                      <a:endParaRPr lang="en-US" sz="1200" b="0" i="0" u="none" strike="noStrike" dirty="0">
                        <a:effectLst/>
                        <a:highlight>
                          <a:srgbClr val="739CC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537257"/>
                  </a:ext>
                </a:extLst>
              </a:tr>
              <a:tr h="30063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208014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Aptos Narrow" panose="020B0004020202020204" pitchFamily="34" charset="0"/>
                        </a:rPr>
                        <a:t>887</a:t>
                      </a:r>
                      <a:endParaRPr lang="en-US" sz="1200" b="0" i="0" u="none" strike="noStrike" dirty="0">
                        <a:effectLst/>
                        <a:highlight>
                          <a:srgbClr val="F8696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70325.84</a:t>
                      </a:r>
                      <a:endParaRPr lang="en-US" sz="1200" b="0" i="0" u="none" strike="noStrike" dirty="0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FF3FB"/>
                          </a:highlight>
                          <a:latin typeface="Aptos Narrow" panose="020B0004020202020204" pitchFamily="34" charset="0"/>
                        </a:rPr>
                        <a:t>217.77</a:t>
                      </a:r>
                      <a:endParaRPr lang="en-US" sz="1200" b="0" i="0" u="none" strike="noStrike" dirty="0">
                        <a:effectLst/>
                        <a:highlight>
                          <a:srgbClr val="EFF3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D9DC"/>
                          </a:highlight>
                          <a:latin typeface="Aptos Narrow" panose="020B0004020202020204" pitchFamily="34" charset="0"/>
                        </a:rPr>
                        <a:t>130.78</a:t>
                      </a:r>
                      <a:endParaRPr lang="en-US" sz="1200" b="0" i="0" u="none" strike="noStrike">
                        <a:effectLst/>
                        <a:highlight>
                          <a:srgbClr val="FBD9D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567169"/>
                  </a:ext>
                </a:extLst>
              </a:tr>
              <a:tr h="30063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208026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CAE6"/>
                          </a:highlight>
                          <a:latin typeface="Aptos Narrow" panose="020B0004020202020204" pitchFamily="34" charset="0"/>
                        </a:rPr>
                        <a:t>1818</a:t>
                      </a:r>
                      <a:endParaRPr lang="en-US" sz="1200" b="0" i="0" u="none" strike="noStrike">
                        <a:effectLst/>
                        <a:highlight>
                          <a:srgbClr val="B5CA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A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Aptos Narrow" panose="020B0004020202020204" pitchFamily="34" charset="0"/>
                        </a:rPr>
                        <a:t>11162.46</a:t>
                      </a:r>
                      <a:endParaRPr lang="en-US" sz="1200" b="0" i="0" u="none" strike="noStrike" dirty="0">
                        <a:effectLst/>
                        <a:highlight>
                          <a:srgbClr val="F8696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9799"/>
                          </a:highlight>
                          <a:latin typeface="Aptos Narrow" panose="020B0004020202020204" pitchFamily="34" charset="0"/>
                        </a:rPr>
                        <a:t>53.93</a:t>
                      </a:r>
                      <a:endParaRPr lang="en-US" sz="1200" b="0" i="0" u="none" strike="noStrike" dirty="0">
                        <a:effectLst/>
                        <a:highlight>
                          <a:srgbClr val="F9979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7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87476"/>
                          </a:highlight>
                          <a:latin typeface="Aptos Narrow" panose="020B0004020202020204" pitchFamily="34" charset="0"/>
                        </a:rPr>
                        <a:t>13.32</a:t>
                      </a:r>
                      <a:endParaRPr lang="en-US" sz="1200" b="0" i="0" u="none" strike="noStrike" dirty="0">
                        <a:effectLst/>
                        <a:highlight>
                          <a:srgbClr val="F8747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053" marR="8053" marT="31789" marB="3178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4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63811"/>
                  </a:ext>
                </a:extLst>
              </a:tr>
            </a:tbl>
          </a:graphicData>
        </a:graphic>
      </p:graphicFrame>
      <p:pic>
        <p:nvPicPr>
          <p:cNvPr id="6" name="Picture 5" descr="A screenshot of a graph">
            <a:extLst>
              <a:ext uri="{FF2B5EF4-FFF2-40B4-BE49-F238E27FC236}">
                <a16:creationId xmlns:a16="http://schemas.microsoft.com/office/drawing/2014/main" id="{5E566116-3D35-B34B-D38B-CA9453ACB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51" y="2909594"/>
            <a:ext cx="10063652" cy="3773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312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576A-AFDC-9431-BFC1-158F53B406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Production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DB649-5D9B-9248-9175-8640F8A5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6"/>
            <a:ext cx="10213200" cy="208768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1500" dirty="0"/>
              <a:t>Analyzed data using 2 different models: Tree (5), Forest (5): Both not accurate</a:t>
            </a:r>
          </a:p>
          <a:p>
            <a:r>
              <a:rPr lang="en-US" sz="1500" dirty="0"/>
              <a:t>Units, Weight, Scrap production are greater indicators of one another (↑ Unit = ↑ Weight = ↑ Scrap)</a:t>
            </a:r>
          </a:p>
          <a:p>
            <a:r>
              <a:rPr lang="en-US" sz="1500" dirty="0"/>
              <a:t>Units’ Influence: some </a:t>
            </a:r>
            <a:r>
              <a:rPr lang="en-US" sz="1500" dirty="0" err="1"/>
              <a:t>sku</a:t>
            </a:r>
            <a:r>
              <a:rPr lang="en-US" sz="1500" dirty="0"/>
              <a:t> &gt;&gt; group, Poste de travail, Centre de </a:t>
            </a:r>
            <a:r>
              <a:rPr lang="en-US" sz="1500" dirty="0" err="1"/>
              <a:t>coûts</a:t>
            </a:r>
            <a:endParaRPr lang="en-US" sz="1500" dirty="0"/>
          </a:p>
          <a:p>
            <a:r>
              <a:rPr lang="en-US" sz="1500" dirty="0"/>
              <a:t>Weight’s Influence: some groups &gt;&gt; some </a:t>
            </a:r>
            <a:r>
              <a:rPr lang="en-US" sz="1500" dirty="0" err="1"/>
              <a:t>sku</a:t>
            </a:r>
            <a:r>
              <a:rPr lang="en-US" sz="1500" dirty="0"/>
              <a:t> &gt;&gt; Poste de travail, Centre de </a:t>
            </a:r>
            <a:r>
              <a:rPr lang="en-US" sz="1500" dirty="0" err="1"/>
              <a:t>coûts</a:t>
            </a:r>
            <a:endParaRPr lang="en-US" sz="1500" dirty="0"/>
          </a:p>
          <a:p>
            <a:r>
              <a:rPr lang="en-US" sz="1500" dirty="0"/>
              <a:t>Scrap’s Influence: units, weights &gt;&gt; </a:t>
            </a:r>
            <a:r>
              <a:rPr lang="en-US" sz="1500" dirty="0" err="1"/>
              <a:t>sku</a:t>
            </a:r>
            <a:r>
              <a:rPr lang="en-US" sz="1500" dirty="0"/>
              <a:t>, group, Poste de travail, Centre de </a:t>
            </a:r>
            <a:r>
              <a:rPr lang="en-US" sz="1500" dirty="0" err="1"/>
              <a:t>coûts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E528BF3-6556-3305-491B-F8BFC378D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10802"/>
                  </p:ext>
                </p:extLst>
              </p:nvPr>
            </p:nvGraphicFramePr>
            <p:xfrm>
              <a:off x="1678121" y="3930555"/>
              <a:ext cx="8835757" cy="27232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65716">
                      <a:extLst>
                        <a:ext uri="{9D8B030D-6E8A-4147-A177-3AD203B41FA5}">
                          <a16:colId xmlns:a16="http://schemas.microsoft.com/office/drawing/2014/main" val="3595060451"/>
                        </a:ext>
                      </a:extLst>
                    </a:gridCol>
                    <a:gridCol w="2565779">
                      <a:extLst>
                        <a:ext uri="{9D8B030D-6E8A-4147-A177-3AD203B41FA5}">
                          <a16:colId xmlns:a16="http://schemas.microsoft.com/office/drawing/2014/main" val="2167896897"/>
                        </a:ext>
                      </a:extLst>
                    </a:gridCol>
                    <a:gridCol w="2572603">
                      <a:extLst>
                        <a:ext uri="{9D8B030D-6E8A-4147-A177-3AD203B41FA5}">
                          <a16:colId xmlns:a16="http://schemas.microsoft.com/office/drawing/2014/main" val="1718797926"/>
                        </a:ext>
                      </a:extLst>
                    </a:gridCol>
                    <a:gridCol w="2531659">
                      <a:extLst>
                        <a:ext uri="{9D8B030D-6E8A-4147-A177-3AD203B41FA5}">
                          <a16:colId xmlns:a16="http://schemas.microsoft.com/office/drawing/2014/main" val="1544751012"/>
                        </a:ext>
                      </a:extLst>
                    </a:gridCol>
                  </a:tblGrid>
                  <a:tr h="30258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Importance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Units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Weight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Scrap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7981336"/>
                      </a:ext>
                    </a:extLst>
                  </a:tr>
                  <a:tr h="30258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Training MSE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1.64∗</m:t>
                                </m:r>
                                <m:sSup>
                                  <m:sSup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1.48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5433422"/>
                      </a:ext>
                    </a:extLst>
                  </a:tr>
                  <a:tr h="30258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Testing MSE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1.60∗</m:t>
                                </m:r>
                                <m:sSup>
                                  <m:sSup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1.73∗</m:t>
                                </m:r>
                                <m:sSup>
                                  <m:sSup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4746411"/>
                      </a:ext>
                    </a:extLst>
                  </a:tr>
                  <a:tr h="302580"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6363990"/>
                      </a:ext>
                    </a:extLst>
                  </a:tr>
                  <a:tr h="30258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st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rgbClr val="00B050"/>
                              </a:solidFill>
                            </a:rPr>
                            <a:t>weight_kg</a:t>
                          </a:r>
                          <a:r>
                            <a:rPr lang="en-US" sz="1200" dirty="0">
                              <a:solidFill>
                                <a:srgbClr val="00B050"/>
                              </a:solidFill>
                            </a:rPr>
                            <a:t>		(0.408)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00B050"/>
                              </a:solidFill>
                            </a:rPr>
                            <a:t>units		(0.527)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00B050"/>
                              </a:solidFill>
                            </a:rPr>
                            <a:t>units		(0.416)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1955469"/>
                      </a:ext>
                    </a:extLst>
                  </a:tr>
                  <a:tr h="30258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nd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sku_1663717	(0.116)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Poste de travail_40904	(0.145)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rgbClr val="00B050"/>
                              </a:solidFill>
                            </a:rPr>
                            <a:t>weight_kg</a:t>
                          </a:r>
                          <a:r>
                            <a:rPr lang="en-US" sz="1200" dirty="0">
                              <a:solidFill>
                                <a:srgbClr val="00B050"/>
                              </a:solidFill>
                            </a:rPr>
                            <a:t>		(0.330)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435062"/>
                      </a:ext>
                    </a:extLst>
                  </a:tr>
                  <a:tr h="30258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rd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sku_1779728	(0.057)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group_4G200100	(0.128)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Centre de coûts_208006	(0.011)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5421"/>
                      </a:ext>
                    </a:extLst>
                  </a:tr>
                  <a:tr h="30258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th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group_4G130160	(0.051)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sku_1633466	(0.020)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Poste de travail_40135	(0.011)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0074050"/>
                      </a:ext>
                    </a:extLst>
                  </a:tr>
                  <a:tr h="30258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th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sku_762385		(0.047)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group_4G140400	(0.016)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sku_1397615	(0.010)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87448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E528BF3-6556-3305-491B-F8BFC378D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10802"/>
                  </p:ext>
                </p:extLst>
              </p:nvPr>
            </p:nvGraphicFramePr>
            <p:xfrm>
              <a:off x="1678121" y="3930555"/>
              <a:ext cx="8835757" cy="27232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65716">
                      <a:extLst>
                        <a:ext uri="{9D8B030D-6E8A-4147-A177-3AD203B41FA5}">
                          <a16:colId xmlns:a16="http://schemas.microsoft.com/office/drawing/2014/main" val="3595060451"/>
                        </a:ext>
                      </a:extLst>
                    </a:gridCol>
                    <a:gridCol w="2565779">
                      <a:extLst>
                        <a:ext uri="{9D8B030D-6E8A-4147-A177-3AD203B41FA5}">
                          <a16:colId xmlns:a16="http://schemas.microsoft.com/office/drawing/2014/main" val="2167896897"/>
                        </a:ext>
                      </a:extLst>
                    </a:gridCol>
                    <a:gridCol w="2572603">
                      <a:extLst>
                        <a:ext uri="{9D8B030D-6E8A-4147-A177-3AD203B41FA5}">
                          <a16:colId xmlns:a16="http://schemas.microsoft.com/office/drawing/2014/main" val="1718797926"/>
                        </a:ext>
                      </a:extLst>
                    </a:gridCol>
                    <a:gridCol w="2531659">
                      <a:extLst>
                        <a:ext uri="{9D8B030D-6E8A-4147-A177-3AD203B41FA5}">
                          <a16:colId xmlns:a16="http://schemas.microsoft.com/office/drawing/2014/main" val="1544751012"/>
                        </a:ext>
                      </a:extLst>
                    </a:gridCol>
                  </a:tblGrid>
                  <a:tr h="30258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Importance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Units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Weight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Scrap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7981336"/>
                      </a:ext>
                    </a:extLst>
                  </a:tr>
                  <a:tr h="30258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Training MSE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606" t="-102000" r="-199525" b="-7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917" t="-102000" r="-98582" b="-7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9639" t="-102000" r="-482" b="-7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433422"/>
                      </a:ext>
                    </a:extLst>
                  </a:tr>
                  <a:tr h="30258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Testing MSE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606" t="-206122" r="-199525" b="-6163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917" t="-206122" r="-98582" b="-6163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9639" t="-206122" r="-482" b="-6163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4746411"/>
                      </a:ext>
                    </a:extLst>
                  </a:tr>
                  <a:tr h="302580"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6363990"/>
                      </a:ext>
                    </a:extLst>
                  </a:tr>
                  <a:tr h="30258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st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rgbClr val="00B050"/>
                              </a:solidFill>
                            </a:rPr>
                            <a:t>weight_kg</a:t>
                          </a:r>
                          <a:r>
                            <a:rPr lang="en-US" sz="1200" dirty="0">
                              <a:solidFill>
                                <a:srgbClr val="00B050"/>
                              </a:solidFill>
                            </a:rPr>
                            <a:t>		(0.408)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00B050"/>
                              </a:solidFill>
                            </a:rPr>
                            <a:t>units		(0.527)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00B050"/>
                              </a:solidFill>
                            </a:rPr>
                            <a:t>units		(0.416)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1955469"/>
                      </a:ext>
                    </a:extLst>
                  </a:tr>
                  <a:tr h="30258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nd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sku_1663717	(0.116)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Poste de travail_40904	(0.145)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rgbClr val="00B050"/>
                              </a:solidFill>
                            </a:rPr>
                            <a:t>weight_kg</a:t>
                          </a:r>
                          <a:r>
                            <a:rPr lang="en-US" sz="1200" dirty="0">
                              <a:solidFill>
                                <a:srgbClr val="00B050"/>
                              </a:solidFill>
                            </a:rPr>
                            <a:t>		(0.330)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435062"/>
                      </a:ext>
                    </a:extLst>
                  </a:tr>
                  <a:tr h="30258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rd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sku_1779728	(0.057)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group_4G200100	(0.128)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Centre de coûts_208006	(0.011)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5421"/>
                      </a:ext>
                    </a:extLst>
                  </a:tr>
                  <a:tr h="30258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th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group_4G130160	(0.051)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sku_1633466	(0.020)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Poste de travail_40135	(0.011)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0074050"/>
                      </a:ext>
                    </a:extLst>
                  </a:tr>
                  <a:tr h="30258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th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sku_762385		(0.047)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group_4G140400	(0.016)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sku_1397615	(0.010)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87448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400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D38E-85FD-3E00-9A41-8A34AFBE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E9AB-1676-184E-78E7-730B73BE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consumption is most influenced by the </a:t>
            </a:r>
            <a:r>
              <a:rPr lang="en-US" dirty="0">
                <a:solidFill>
                  <a:srgbClr val="00B050">
                    <a:alpha val="60000"/>
                  </a:srgbClr>
                </a:solidFill>
              </a:rPr>
              <a:t>most recent known apparent power</a:t>
            </a:r>
            <a:r>
              <a:rPr lang="en-US" dirty="0"/>
              <a:t> and any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power past 2 minutes</a:t>
            </a:r>
            <a:r>
              <a:rPr lang="en-US" dirty="0"/>
              <a:t> has little to no influence.</a:t>
            </a:r>
          </a:p>
          <a:p>
            <a:r>
              <a:rPr lang="en-US" dirty="0"/>
              <a:t>Temperature consumption is most influenced by the </a:t>
            </a:r>
            <a:r>
              <a:rPr lang="en-US" dirty="0">
                <a:solidFill>
                  <a:srgbClr val="00B050">
                    <a:alpha val="60000"/>
                  </a:srgbClr>
                </a:solidFill>
              </a:rPr>
              <a:t>most recent known temperatures</a:t>
            </a:r>
            <a:r>
              <a:rPr lang="en-US" dirty="0"/>
              <a:t>, but </a:t>
            </a:r>
            <a:r>
              <a:rPr lang="en-US" dirty="0">
                <a:solidFill>
                  <a:srgbClr val="00B050">
                    <a:alpha val="60000"/>
                  </a:srgbClr>
                </a:solidFill>
              </a:rPr>
              <a:t>temperatures within 3 hours </a:t>
            </a:r>
            <a:r>
              <a:rPr lang="en-US" dirty="0"/>
              <a:t>can be used to predict future Temperature still somewhat well.</a:t>
            </a:r>
          </a:p>
          <a:p>
            <a:r>
              <a:rPr lang="en-US" dirty="0"/>
              <a:t> Units, weights, and scraps consumption generally imply one another and are generally </a:t>
            </a:r>
            <a:r>
              <a:rPr lang="en-US" dirty="0">
                <a:solidFill>
                  <a:srgbClr val="00B050">
                    <a:alpha val="60000"/>
                  </a:srgbClr>
                </a:solidFill>
              </a:rPr>
              <a:t>influenced by their groups and </a:t>
            </a:r>
            <a:r>
              <a:rPr lang="en-US" dirty="0" err="1">
                <a:solidFill>
                  <a:srgbClr val="00B050">
                    <a:alpha val="60000"/>
                  </a:srgbClr>
                </a:solidFill>
              </a:rPr>
              <a:t>sku</a:t>
            </a:r>
            <a:r>
              <a:rPr lang="en-US" dirty="0"/>
              <a:t> rather than </a:t>
            </a:r>
            <a:r>
              <a:rPr lang="en-US" sz="2000" dirty="0">
                <a:solidFill>
                  <a:srgbClr val="FF0000">
                    <a:alpha val="60000"/>
                  </a:srgbClr>
                </a:solidFill>
              </a:rPr>
              <a:t>Poste de travail and Centre de </a:t>
            </a:r>
            <a:r>
              <a:rPr lang="en-US" sz="2000" dirty="0" err="1">
                <a:solidFill>
                  <a:srgbClr val="FF0000">
                    <a:alpha val="60000"/>
                  </a:srgbClr>
                </a:solidFill>
              </a:rPr>
              <a:t>coûts</a:t>
            </a:r>
            <a:r>
              <a:rPr lang="en-US" sz="2000" dirty="0">
                <a:solidFill>
                  <a:srgbClr val="FF0000">
                    <a:alpha val="60000"/>
                  </a:srgbClr>
                </a:solidFill>
              </a:rPr>
              <a:t>.</a:t>
            </a:r>
            <a:endParaRPr lang="en-US" dirty="0">
              <a:solidFill>
                <a:srgbClr val="FF0000">
                  <a:alpha val="60000"/>
                </a:srgb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5BB8-0934-E366-F2AA-51713692E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Energy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97FA6-2DD3-5FF0-AD60-D294FAA3E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9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EF90-05F3-A597-A619-BE61994786A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Data Preparation and Visualization</a:t>
            </a:r>
          </a:p>
        </p:txBody>
      </p:sp>
      <p:pic>
        <p:nvPicPr>
          <p:cNvPr id="6" name="Content Placeholder 5" descr="A graph showing 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D0702E74-0582-999F-BC33-2EEC07622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68" y="2764365"/>
            <a:ext cx="9245863" cy="3698346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A4EC83-4062-552E-1562-C8A2B1AF8435}"/>
              </a:ext>
            </a:extLst>
          </p:cNvPr>
          <p:cNvSpPr txBox="1"/>
          <p:nvPr/>
        </p:nvSpPr>
        <p:spPr>
          <a:xfrm>
            <a:off x="989401" y="1617259"/>
            <a:ext cx="1021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Changed ‘at’ into </a:t>
            </a:r>
            <a:r>
              <a:rPr lang="en-US" dirty="0" err="1"/>
              <a:t>DateTime</a:t>
            </a:r>
            <a:r>
              <a:rPr lang="en-US" dirty="0"/>
              <a:t> Variable and sort date by </a:t>
            </a:r>
            <a:r>
              <a:rPr lang="en-US" dirty="0" err="1"/>
              <a:t>DateTime</a:t>
            </a:r>
            <a:r>
              <a:rPr lang="en-US" dirty="0"/>
              <a:t> (with Interval = 1 minute)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anomalies: </a:t>
            </a:r>
            <a:r>
              <a:rPr lang="en-US" dirty="0">
                <a:solidFill>
                  <a:srgbClr val="FF0000"/>
                </a:solidFill>
              </a:rPr>
              <a:t>5:00 on Feb 26, 24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1:00 on Mar 15, 24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13:00 &amp; 16:00 on Mar 21, 24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past 30 minutes of energy consumption to predict 5 minutes into the future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757D54-6718-ABC6-A0CA-7B542786A916}"/>
              </a:ext>
            </a:extLst>
          </p:cNvPr>
          <p:cNvSpPr/>
          <p:nvPr/>
        </p:nvSpPr>
        <p:spPr>
          <a:xfrm>
            <a:off x="3985146" y="5404514"/>
            <a:ext cx="232012" cy="23201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04D780-5D8D-B11D-D2C3-140E8A9F8B35}"/>
              </a:ext>
            </a:extLst>
          </p:cNvPr>
          <p:cNvSpPr/>
          <p:nvPr/>
        </p:nvSpPr>
        <p:spPr>
          <a:xfrm>
            <a:off x="6428095" y="5302155"/>
            <a:ext cx="204717" cy="20471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5E041E-6D9A-F01C-6A5A-4E103ACE6883}"/>
              </a:ext>
            </a:extLst>
          </p:cNvPr>
          <p:cNvSpPr/>
          <p:nvPr/>
        </p:nvSpPr>
        <p:spPr>
          <a:xfrm>
            <a:off x="7303827" y="5216856"/>
            <a:ext cx="197893" cy="19789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7DFC04-A933-77FB-D850-50BB4F7D3AA4}"/>
              </a:ext>
            </a:extLst>
          </p:cNvPr>
          <p:cNvSpPr/>
          <p:nvPr/>
        </p:nvSpPr>
        <p:spPr>
          <a:xfrm>
            <a:off x="7324299" y="3096905"/>
            <a:ext cx="197893" cy="19789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A9C265-0951-F21D-FF8A-0A5D928BF476}"/>
              </a:ext>
            </a:extLst>
          </p:cNvPr>
          <p:cNvSpPr/>
          <p:nvPr/>
        </p:nvSpPr>
        <p:spPr>
          <a:xfrm>
            <a:off x="8127244" y="4135868"/>
            <a:ext cx="388365" cy="38836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7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576A-AFDC-9431-BFC1-158F53B406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Energy Analysis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DB649-5D9B-9248-9175-8640F8A5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6"/>
            <a:ext cx="10213200" cy="122104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Analyzed data using 4 different models: Linear, Tree (5), Forest (5), RNN (20)</a:t>
            </a:r>
          </a:p>
          <a:p>
            <a:r>
              <a:rPr lang="en-US" dirty="0"/>
              <a:t>Linear is the best performing model: Lag 1 and 2 are the most important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606E80-A7DC-9F2E-3A67-34062BCF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74936"/>
              </p:ext>
            </p:extLst>
          </p:nvPr>
        </p:nvGraphicFramePr>
        <p:xfrm>
          <a:off x="553902" y="3125151"/>
          <a:ext cx="11084195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6839">
                  <a:extLst>
                    <a:ext uri="{9D8B030D-6E8A-4147-A177-3AD203B41FA5}">
                      <a16:colId xmlns:a16="http://schemas.microsoft.com/office/drawing/2014/main" val="2410466834"/>
                    </a:ext>
                  </a:extLst>
                </a:gridCol>
                <a:gridCol w="2216839">
                  <a:extLst>
                    <a:ext uri="{9D8B030D-6E8A-4147-A177-3AD203B41FA5}">
                      <a16:colId xmlns:a16="http://schemas.microsoft.com/office/drawing/2014/main" val="1364322624"/>
                    </a:ext>
                  </a:extLst>
                </a:gridCol>
                <a:gridCol w="2216839">
                  <a:extLst>
                    <a:ext uri="{9D8B030D-6E8A-4147-A177-3AD203B41FA5}">
                      <a16:colId xmlns:a16="http://schemas.microsoft.com/office/drawing/2014/main" val="1809230176"/>
                    </a:ext>
                  </a:extLst>
                </a:gridCol>
                <a:gridCol w="2216839">
                  <a:extLst>
                    <a:ext uri="{9D8B030D-6E8A-4147-A177-3AD203B41FA5}">
                      <a16:colId xmlns:a16="http://schemas.microsoft.com/office/drawing/2014/main" val="2815652235"/>
                    </a:ext>
                  </a:extLst>
                </a:gridCol>
                <a:gridCol w="2216839">
                  <a:extLst>
                    <a:ext uri="{9D8B030D-6E8A-4147-A177-3AD203B41FA5}">
                      <a16:colId xmlns:a16="http://schemas.microsoft.com/office/drawing/2014/main" val="1937389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Importance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63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Training 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45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Testing 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77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37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5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Lag 1	(0.589)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Lag 1	(0.996)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Lag 1	(0.904)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45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50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Lag 2	(0.113)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Lag 2	(0.004)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Lag 2	(0.096)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11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500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Lag 3	(0.082)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Anything else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Anything else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51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5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Lag 8	(0.054)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Anything else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Anything else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5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5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Lag 4	(0.052)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Anything else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Anything else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390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92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517C-060C-E90B-DDEC-4FA25ACC128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Energy Analysis (2)</a:t>
            </a:r>
          </a:p>
        </p:txBody>
      </p:sp>
      <p:pic>
        <p:nvPicPr>
          <p:cNvPr id="5" name="Content Placeholder 4" descr="A graph showing a graph">
            <a:extLst>
              <a:ext uri="{FF2B5EF4-FFF2-40B4-BE49-F238E27FC236}">
                <a16:creationId xmlns:a16="http://schemas.microsoft.com/office/drawing/2014/main" id="{C560BA0E-B102-8FA2-FC69-FCFB6357E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0" y="1952615"/>
            <a:ext cx="4959701" cy="2088086"/>
          </a:xfrm>
          <a:ln>
            <a:solidFill>
              <a:schemeClr val="tx1"/>
            </a:solidFill>
          </a:ln>
        </p:spPr>
      </p:pic>
      <p:pic>
        <p:nvPicPr>
          <p:cNvPr id="7" name="Picture 6" descr="A graph showing a graph of a wave">
            <a:extLst>
              <a:ext uri="{FF2B5EF4-FFF2-40B4-BE49-F238E27FC236}">
                <a16:creationId xmlns:a16="http://schemas.microsoft.com/office/drawing/2014/main" id="{7D5FB4A4-D1CE-8427-458A-E0524B600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90" y="1952615"/>
            <a:ext cx="4959701" cy="2088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graph showing a graph">
            <a:extLst>
              <a:ext uri="{FF2B5EF4-FFF2-40B4-BE49-F238E27FC236}">
                <a16:creationId xmlns:a16="http://schemas.microsoft.com/office/drawing/2014/main" id="{43AD754C-E55F-29E5-1691-FBA2D19BA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9" y="4633310"/>
            <a:ext cx="4959701" cy="2088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5D0D0D-7CBF-6F63-93A4-ACFC7BB61230}"/>
              </a:ext>
            </a:extLst>
          </p:cNvPr>
          <p:cNvSpPr txBox="1"/>
          <p:nvPr/>
        </p:nvSpPr>
        <p:spPr>
          <a:xfrm>
            <a:off x="989400" y="1545704"/>
            <a:ext cx="4959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69FFB-4367-FA21-021B-DDFE0456D3BB}"/>
              </a:ext>
            </a:extLst>
          </p:cNvPr>
          <p:cNvSpPr txBox="1"/>
          <p:nvPr/>
        </p:nvSpPr>
        <p:spPr>
          <a:xfrm>
            <a:off x="6238290" y="1545704"/>
            <a:ext cx="49597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43251-CE7F-21C5-029D-FE7F8F344855}"/>
              </a:ext>
            </a:extLst>
          </p:cNvPr>
          <p:cNvSpPr txBox="1"/>
          <p:nvPr/>
        </p:nvSpPr>
        <p:spPr>
          <a:xfrm>
            <a:off x="989399" y="4188820"/>
            <a:ext cx="4959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98EB0-6ECB-9909-6040-024A82981FF5}"/>
              </a:ext>
            </a:extLst>
          </p:cNvPr>
          <p:cNvSpPr txBox="1"/>
          <p:nvPr/>
        </p:nvSpPr>
        <p:spPr>
          <a:xfrm>
            <a:off x="6238289" y="4188820"/>
            <a:ext cx="4959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RNN</a:t>
            </a:r>
          </a:p>
        </p:txBody>
      </p:sp>
      <p:pic>
        <p:nvPicPr>
          <p:cNvPr id="15" name="Picture 14" descr="A graph showing a graph">
            <a:extLst>
              <a:ext uri="{FF2B5EF4-FFF2-40B4-BE49-F238E27FC236}">
                <a16:creationId xmlns:a16="http://schemas.microsoft.com/office/drawing/2014/main" id="{A19B3998-9512-F438-5231-7B6667BE4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89" y="4640018"/>
            <a:ext cx="4959701" cy="2088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06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5BB8-0934-E366-F2AA-51713692E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Temperature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97FA6-2DD3-5FF0-AD60-D294FAA3E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EF90-05F3-A597-A619-BE61994786A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Data Preparation and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4EC83-4062-552E-1562-C8A2B1AF8435}"/>
              </a:ext>
            </a:extLst>
          </p:cNvPr>
          <p:cNvSpPr txBox="1"/>
          <p:nvPr/>
        </p:nvSpPr>
        <p:spPr>
          <a:xfrm>
            <a:off x="989401" y="1617259"/>
            <a:ext cx="1021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Changed ‘at’ into </a:t>
            </a:r>
            <a:r>
              <a:rPr lang="en-US" dirty="0" err="1"/>
              <a:t>DateTime</a:t>
            </a:r>
            <a:r>
              <a:rPr lang="en-US" dirty="0"/>
              <a:t> Variable and sort date by </a:t>
            </a:r>
            <a:r>
              <a:rPr lang="en-US" dirty="0" err="1"/>
              <a:t>DateTime</a:t>
            </a:r>
            <a:r>
              <a:rPr lang="en-US" dirty="0"/>
              <a:t> (with Interval = 1 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past 12 hours of temperature consumption to predict 3 hours into the future</a:t>
            </a:r>
          </a:p>
        </p:txBody>
      </p:sp>
      <p:pic>
        <p:nvPicPr>
          <p:cNvPr id="8" name="Picture 7" descr="A graph showing the temperature of a person">
            <a:extLst>
              <a:ext uri="{FF2B5EF4-FFF2-40B4-BE49-F238E27FC236}">
                <a16:creationId xmlns:a16="http://schemas.microsoft.com/office/drawing/2014/main" id="{10D55617-6BCC-A66A-9A67-CE061D730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00" y="2474557"/>
            <a:ext cx="8233751" cy="41168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415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576A-AFDC-9431-BFC1-158F53B406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Temperature Analysis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DB649-5D9B-9248-9175-8640F8A5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6"/>
            <a:ext cx="10213200" cy="122104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Analyzed data using 4 different models: Linear, Tree (5), Forest (5), RNN (20)</a:t>
            </a:r>
          </a:p>
          <a:p>
            <a:r>
              <a:rPr lang="en-US" dirty="0"/>
              <a:t>Linear is the best performing model: Lag 1 is the most important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528BF3-6556-3305-491B-F8BFC378D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470621"/>
              </p:ext>
            </p:extLst>
          </p:nvPr>
        </p:nvGraphicFramePr>
        <p:xfrm>
          <a:off x="553902" y="3125151"/>
          <a:ext cx="11084195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6839">
                  <a:extLst>
                    <a:ext uri="{9D8B030D-6E8A-4147-A177-3AD203B41FA5}">
                      <a16:colId xmlns:a16="http://schemas.microsoft.com/office/drawing/2014/main" val="3595060451"/>
                    </a:ext>
                  </a:extLst>
                </a:gridCol>
                <a:gridCol w="2216839">
                  <a:extLst>
                    <a:ext uri="{9D8B030D-6E8A-4147-A177-3AD203B41FA5}">
                      <a16:colId xmlns:a16="http://schemas.microsoft.com/office/drawing/2014/main" val="2167896897"/>
                    </a:ext>
                  </a:extLst>
                </a:gridCol>
                <a:gridCol w="2216839">
                  <a:extLst>
                    <a:ext uri="{9D8B030D-6E8A-4147-A177-3AD203B41FA5}">
                      <a16:colId xmlns:a16="http://schemas.microsoft.com/office/drawing/2014/main" val="1718797926"/>
                    </a:ext>
                  </a:extLst>
                </a:gridCol>
                <a:gridCol w="2216839">
                  <a:extLst>
                    <a:ext uri="{9D8B030D-6E8A-4147-A177-3AD203B41FA5}">
                      <a16:colId xmlns:a16="http://schemas.microsoft.com/office/drawing/2014/main" val="1544751012"/>
                    </a:ext>
                  </a:extLst>
                </a:gridCol>
                <a:gridCol w="2216839">
                  <a:extLst>
                    <a:ext uri="{9D8B030D-6E8A-4147-A177-3AD203B41FA5}">
                      <a16:colId xmlns:a16="http://schemas.microsoft.com/office/drawing/2014/main" val="1174362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Importance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98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Training 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43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Testing 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74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3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5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Lag 1	(1.867)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Lag 1	(0.959)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Lag 1	(0.959)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95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50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Lag 2	(-0.684)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Lag 12	(0.011)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Lag 12	(0.009)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43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500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Lag 12	(0.515)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Lag 5	(0.009)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Lag 5	(0.009)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20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5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Lag 3	(-0.255)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Lag 3	(0.008)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Lag 3	(0.008)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07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5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Lag 11	(-0.253)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Lag 8	(0.004)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Lag 4	(0.005)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74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9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517C-060C-E90B-DDEC-4FA25ACC128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Temperature Analysis 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D0D0D-7CBF-6F63-93A4-ACFC7BB61230}"/>
              </a:ext>
            </a:extLst>
          </p:cNvPr>
          <p:cNvSpPr txBox="1"/>
          <p:nvPr/>
        </p:nvSpPr>
        <p:spPr>
          <a:xfrm>
            <a:off x="989400" y="1545704"/>
            <a:ext cx="4959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69FFB-4367-FA21-021B-DDFE0456D3BB}"/>
              </a:ext>
            </a:extLst>
          </p:cNvPr>
          <p:cNvSpPr txBox="1"/>
          <p:nvPr/>
        </p:nvSpPr>
        <p:spPr>
          <a:xfrm>
            <a:off x="6238290" y="1545704"/>
            <a:ext cx="49597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43251-CE7F-21C5-029D-FE7F8F344855}"/>
              </a:ext>
            </a:extLst>
          </p:cNvPr>
          <p:cNvSpPr txBox="1"/>
          <p:nvPr/>
        </p:nvSpPr>
        <p:spPr>
          <a:xfrm>
            <a:off x="989399" y="4188820"/>
            <a:ext cx="4959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98EB0-6ECB-9909-6040-024A82981FF5}"/>
              </a:ext>
            </a:extLst>
          </p:cNvPr>
          <p:cNvSpPr txBox="1"/>
          <p:nvPr/>
        </p:nvSpPr>
        <p:spPr>
          <a:xfrm>
            <a:off x="6238289" y="4188820"/>
            <a:ext cx="4959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RNN</a:t>
            </a:r>
          </a:p>
        </p:txBody>
      </p:sp>
      <p:pic>
        <p:nvPicPr>
          <p:cNvPr id="8" name="Picture 7" descr="A graph showing a wave">
            <a:extLst>
              <a:ext uri="{FF2B5EF4-FFF2-40B4-BE49-F238E27FC236}">
                <a16:creationId xmlns:a16="http://schemas.microsoft.com/office/drawing/2014/main" id="{B8BB5B6F-E152-0810-45BE-0D5D4C399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9" y="2007301"/>
            <a:ext cx="4965166" cy="2046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graph showing a graph">
            <a:extLst>
              <a:ext uri="{FF2B5EF4-FFF2-40B4-BE49-F238E27FC236}">
                <a16:creationId xmlns:a16="http://schemas.microsoft.com/office/drawing/2014/main" id="{A0842404-9818-AB43-4681-A2187FBE5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24" y="2007301"/>
            <a:ext cx="4965166" cy="2046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A graph showing a wave of blue and orange lines">
            <a:extLst>
              <a:ext uri="{FF2B5EF4-FFF2-40B4-BE49-F238E27FC236}">
                <a16:creationId xmlns:a16="http://schemas.microsoft.com/office/drawing/2014/main" id="{106E865F-01C3-9508-7C9F-CFB6D3924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9" y="4638995"/>
            <a:ext cx="4965165" cy="2046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A graph showing a wave of data">
            <a:extLst>
              <a:ext uri="{FF2B5EF4-FFF2-40B4-BE49-F238E27FC236}">
                <a16:creationId xmlns:a16="http://schemas.microsoft.com/office/drawing/2014/main" id="{47D6239F-9EDE-B762-E3D3-2AF49FBD1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24" y="4638995"/>
            <a:ext cx="4965166" cy="2046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492109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957</Words>
  <Application>Microsoft Office PowerPoint</Application>
  <PresentationFormat>Widescreen</PresentationFormat>
  <Paragraphs>321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 Narrow</vt:lpstr>
      <vt:lpstr>Arial</vt:lpstr>
      <vt:lpstr>Avenir Next LT Pro</vt:lpstr>
      <vt:lpstr>Cambria Math</vt:lpstr>
      <vt:lpstr>Goudy Old Style</vt:lpstr>
      <vt:lpstr>Wingdings</vt:lpstr>
      <vt:lpstr>FrostyVTI</vt:lpstr>
      <vt:lpstr>Case Study</vt:lpstr>
      <vt:lpstr>Energy Consumption</vt:lpstr>
      <vt:lpstr>Data Preparation and Visualization</vt:lpstr>
      <vt:lpstr>Energy Analysis (1)</vt:lpstr>
      <vt:lpstr>Energy Analysis (2)</vt:lpstr>
      <vt:lpstr>Temperature Consumption</vt:lpstr>
      <vt:lpstr>Data Preparation and Visualization</vt:lpstr>
      <vt:lpstr>Temperature Analysis (1)</vt:lpstr>
      <vt:lpstr>Temperature Analysis (2)</vt:lpstr>
      <vt:lpstr>Production Consumption</vt:lpstr>
      <vt:lpstr>Data Preparation and Tables</vt:lpstr>
      <vt:lpstr>Production Weight by Centre de coûts</vt:lpstr>
      <vt:lpstr>Production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Azure Amber</dc:creator>
  <cp:lastModifiedBy>Azure Amber</cp:lastModifiedBy>
  <cp:revision>21</cp:revision>
  <dcterms:created xsi:type="dcterms:W3CDTF">2024-06-21T20:45:05Z</dcterms:created>
  <dcterms:modified xsi:type="dcterms:W3CDTF">2024-06-22T00:37:14Z</dcterms:modified>
</cp:coreProperties>
</file>