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sldIdLst>
    <p:sldId id="347" r:id="rId5"/>
    <p:sldId id="348" r:id="rId6"/>
    <p:sldId id="349" r:id="rId7"/>
    <p:sldId id="354" r:id="rId8"/>
    <p:sldId id="363" r:id="rId9"/>
    <p:sldId id="351" r:id="rId10"/>
    <p:sldId id="357" r:id="rId11"/>
    <p:sldId id="356" r:id="rId12"/>
    <p:sldId id="355" r:id="rId13"/>
    <p:sldId id="361" r:id="rId14"/>
    <p:sldId id="359" r:id="rId15"/>
    <p:sldId id="360" r:id="rId16"/>
    <p:sldId id="364" r:id="rId17"/>
    <p:sldId id="365" r:id="rId18"/>
    <p:sldId id="366" r:id="rId19"/>
    <p:sldId id="367" r:id="rId20"/>
    <p:sldId id="362" r:id="rId21"/>
    <p:sldId id="369" r:id="rId22"/>
    <p:sldId id="371" r:id="rId23"/>
    <p:sldId id="378" r:id="rId24"/>
    <p:sldId id="380" r:id="rId25"/>
    <p:sldId id="381" r:id="rId26"/>
    <p:sldId id="384" r:id="rId27"/>
    <p:sldId id="383" r:id="rId28"/>
    <p:sldId id="391" r:id="rId29"/>
    <p:sldId id="379" r:id="rId30"/>
    <p:sldId id="386" r:id="rId31"/>
    <p:sldId id="377" r:id="rId32"/>
    <p:sldId id="387" r:id="rId33"/>
    <p:sldId id="374" r:id="rId34"/>
    <p:sldId id="375" r:id="rId35"/>
    <p:sldId id="376" r:id="rId36"/>
    <p:sldId id="388" r:id="rId37"/>
    <p:sldId id="389" r:id="rId38"/>
    <p:sldId id="390" r:id="rId39"/>
    <p:sldId id="352" r:id="rId40"/>
    <p:sldId id="353" r:id="rId41"/>
    <p:sldId id="34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347"/>
          </p14:sldIdLst>
        </p14:section>
        <p14:section name="Introduction (5 minutes)" id="{81FA6515-2ACA-42D2-B462-6AD6B7D7EF6D}">
          <p14:sldIdLst>
            <p14:sldId id="348"/>
            <p14:sldId id="349"/>
            <p14:sldId id="354"/>
            <p14:sldId id="363"/>
          </p14:sldIdLst>
        </p14:section>
        <p14:section name="Licensing &amp; Support (10 min)" id="{BE77E550-7281-471B-8258-C27D80DE44AD}">
          <p14:sldIdLst>
            <p14:sldId id="351"/>
            <p14:sldId id="357"/>
            <p14:sldId id="356"/>
            <p14:sldId id="355"/>
            <p14:sldId id="361"/>
            <p14:sldId id="359"/>
            <p14:sldId id="360"/>
          </p14:sldIdLst>
        </p14:section>
        <p14:section name="Capacity Planning (10 min)" id="{BC2496F3-BF9D-45AB-A372-1478D0488D5F}">
          <p14:sldIdLst>
            <p14:sldId id="364"/>
            <p14:sldId id="365"/>
            <p14:sldId id="366"/>
            <p14:sldId id="367"/>
            <p14:sldId id="362"/>
            <p14:sldId id="369"/>
            <p14:sldId id="371"/>
          </p14:sldIdLst>
        </p14:section>
        <p14:section name="Networking &amp; Security (10 min)" id="{C4212DAB-B303-4A26-AF49-9423C7739B3E}">
          <p14:sldIdLst>
            <p14:sldId id="378"/>
            <p14:sldId id="380"/>
            <p14:sldId id="381"/>
            <p14:sldId id="384"/>
            <p14:sldId id="383"/>
            <p14:sldId id="391"/>
          </p14:sldIdLst>
        </p14:section>
        <p14:section name="HA/DR (20 min)" id="{6E5F0314-B95A-488C-B4E7-C352CFE3B015}">
          <p14:sldIdLst>
            <p14:sldId id="379"/>
            <p14:sldId id="386"/>
            <p14:sldId id="377"/>
            <p14:sldId id="387"/>
            <p14:sldId id="374"/>
            <p14:sldId id="375"/>
            <p14:sldId id="376"/>
            <p14:sldId id="388"/>
            <p14:sldId id="389"/>
            <p14:sldId id="390"/>
          </p14:sldIdLst>
        </p14:section>
        <p14:section name="Conclusion (5 mins)" id="{6EC64523-FE06-4775-B955-831F82F993AC}">
          <p14:sldIdLst>
            <p14:sldId id="352"/>
            <p14:sldId id="353"/>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1" autoAdjust="0"/>
    <p:restoredTop sz="72878" autoAdjust="0"/>
  </p:normalViewPr>
  <p:slideViewPr>
    <p:cSldViewPr snapToGrid="0" showGuides="1">
      <p:cViewPr varScale="1">
        <p:scale>
          <a:sx n="117" d="100"/>
          <a:sy n="117" d="100"/>
        </p:scale>
        <p:origin x="1500" y="8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10/7/2016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help.sap.com/saphelp_nw70ehp3/helpdata/en/4b/63175094c64869e10000000a44176f/content.htm"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help.sap.com/saphelp_nw70ehp3/helpdata/en/45/d043b401ef0b00e10000000a1553f7/content.htm" TargetMode="External"/><Relationship Id="rId4" Type="http://schemas.openxmlformats.org/officeDocument/2006/relationships/hyperlink" Target="http://help.sap.com/saphelp_nw70ehp3/helpdata/en/45/d0446d01ef0b00e10000000a1553f7/content.ht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SAP HANA</a:t>
            </a:r>
            <a:r>
              <a:rPr lang="en-US" baseline="0" dirty="0"/>
              <a:t> is also certified to run in Azure. The Developer Edition can run on various larger VM sizes, and SAP HANA One is certified for DS14_v2 where available. For larger HANA production workloads Microsoft has specialized instances that have been certified on Azure. We will look more at what that looks like architecturally later in this session.</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12</a:t>
            </a:fld>
            <a:endParaRPr lang="en-US" dirty="0"/>
          </a:p>
        </p:txBody>
      </p:sp>
    </p:spTree>
    <p:extLst>
      <p:ext uri="{BB962C8B-B14F-4D97-AF65-F5344CB8AC3E}">
        <p14:creationId xmlns:p14="http://schemas.microsoft.com/office/powerpoint/2010/main" val="318980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question customers ask is: what will it cost to run system X in Azure?</a:t>
            </a:r>
          </a:p>
          <a:p>
            <a:endParaRPr lang="en-US" dirty="0"/>
          </a:p>
          <a:p>
            <a:r>
              <a:rPr lang="en-US" dirty="0"/>
              <a:t>Although Azure is Pay-per-Use, you will definitely not get away with “you pay for what you use.” If a workload is highly elastic, you will be able to show the cost benefit of running in Azure, but you will need to provide some way to estimate which services you will be using and at cost.</a:t>
            </a:r>
          </a:p>
          <a:p>
            <a:endParaRPr lang="en-US" dirty="0"/>
          </a:p>
          <a:p>
            <a:r>
              <a:rPr lang="en-US" dirty="0"/>
              <a:t>We will discuss the general factors involved in</a:t>
            </a:r>
            <a:r>
              <a:rPr lang="en-US" baseline="0" dirty="0"/>
              <a:t> capacity planning for advanced workloads, and we’ll look at two example workloads: SAP and Oracle.</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13</a:t>
            </a:fld>
            <a:endParaRPr lang="en-US"/>
          </a:p>
        </p:txBody>
      </p:sp>
    </p:spTree>
    <p:extLst>
      <p:ext uri="{BB962C8B-B14F-4D97-AF65-F5344CB8AC3E}">
        <p14:creationId xmlns:p14="http://schemas.microsoft.com/office/powerpoint/2010/main" val="2576464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plan the needed Compute capacity in Azure means mapping your on-premises hardware capacity to what is available in Azure. This is not a 1-to-1 mapping, especially if you are using bare-metal servers on-prem. There is no definitive way to compare on-</a:t>
            </a:r>
            <a:r>
              <a:rPr lang="en-US" dirty="0" err="1"/>
              <a:t>prem</a:t>
            </a:r>
            <a:r>
              <a:rPr lang="en-US" dirty="0"/>
              <a:t> </a:t>
            </a:r>
            <a:r>
              <a:rPr lang="en-US" dirty="0" err="1"/>
              <a:t>PassMark</a:t>
            </a:r>
            <a:r>
              <a:rPr lang="en-US" dirty="0"/>
              <a:t> CPU benchmark score against Azure cores, so you need to do some tests. However, the Azure Compute Unit (ACU) per Core on this slide does tell you about the power of the CPU cores in different VM SKUs in Azure, basically telling you how much bang you get for your buck.</a:t>
            </a:r>
          </a:p>
          <a:p>
            <a:endParaRPr lang="en-US" dirty="0"/>
          </a:p>
          <a:p>
            <a:r>
              <a:rPr lang="en-US" dirty="0"/>
              <a:t>In a migration scenario you are likely migrating from older hardware, as the ROI is lower if you have brand new hardware. With that in mind, you could start off with doing a 1-to-1 mapping of the number of on-</a:t>
            </a:r>
            <a:r>
              <a:rPr lang="en-US" dirty="0" err="1"/>
              <a:t>prem</a:t>
            </a:r>
            <a:r>
              <a:rPr lang="en-US" dirty="0"/>
              <a:t> cores to the number of cores in Azure (not counting A0-A7), and keeping a margin for safety. For a paper exercise that in most cases puts you at the high end of the spectrum of capacity you need. And because you can easily scale down, you can then save even more cost once you actually start moving workloads.</a:t>
            </a:r>
          </a:p>
          <a:p>
            <a:endParaRPr lang="en-US" dirty="0"/>
          </a:p>
          <a:p>
            <a:r>
              <a:rPr lang="en-US" dirty="0"/>
              <a:t>One thing to remember when doing capacity </a:t>
            </a:r>
            <a:r>
              <a:rPr lang="en-US" dirty="0" err="1"/>
              <a:t>planing</a:t>
            </a:r>
            <a:r>
              <a:rPr lang="en-US" dirty="0"/>
              <a:t> is that in Azure any workload needs to run at least two instances in an Availability Set to fall under then 99.95% SLA for Azure services. If a workload runs on a single machine in your on-</a:t>
            </a:r>
            <a:r>
              <a:rPr lang="en-US" dirty="0" err="1"/>
              <a:t>prem</a:t>
            </a:r>
            <a:r>
              <a:rPr lang="en-US" dirty="0"/>
              <a:t> data center, you need to account for splitting the workload over two machines. In an active-passive scenario the both VM instances need to be able to run the workload from the on-</a:t>
            </a:r>
            <a:r>
              <a:rPr lang="en-US" dirty="0" err="1"/>
              <a:t>prem</a:t>
            </a:r>
            <a:r>
              <a:rPr lang="en-US" dirty="0"/>
              <a:t> environment. In an active-active scenario you need to determine whether the workload scales linearly or not. If not, you need to use VM instances that together have slightly more capacity than the original server.</a:t>
            </a:r>
          </a:p>
        </p:txBody>
      </p:sp>
      <p:sp>
        <p:nvSpPr>
          <p:cNvPr id="4" name="Slide Number Placeholder 3"/>
          <p:cNvSpPr>
            <a:spLocks noGrp="1"/>
          </p:cNvSpPr>
          <p:nvPr>
            <p:ph type="sldNum" sz="quarter" idx="10"/>
          </p:nvPr>
        </p:nvSpPr>
        <p:spPr/>
        <p:txBody>
          <a:bodyPr/>
          <a:lstStyle/>
          <a:p>
            <a:fld id="{D33F966B-4ADC-4E3F-B36C-6FAFCC426477}" type="slidenum">
              <a:rPr lang="en-US" smtClean="0"/>
              <a:t>14</a:t>
            </a:fld>
            <a:endParaRPr lang="en-US"/>
          </a:p>
        </p:txBody>
      </p:sp>
    </p:spTree>
    <p:extLst>
      <p:ext uri="{BB962C8B-B14F-4D97-AF65-F5344CB8AC3E}">
        <p14:creationId xmlns:p14="http://schemas.microsoft.com/office/powerpoint/2010/main" val="357102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for memory is much simpler than planning for Compute. With memory it is only a question of mapping the on-</a:t>
            </a:r>
            <a:r>
              <a:rPr lang="en-US" dirty="0" err="1"/>
              <a:t>prem</a:t>
            </a:r>
            <a:r>
              <a:rPr lang="en-US" dirty="0"/>
              <a:t> size and getting the same size in Azure. There is only one </a:t>
            </a:r>
            <a:r>
              <a:rPr lang="en-US" dirty="0" err="1"/>
              <a:t>gotcha</a:t>
            </a:r>
            <a:r>
              <a:rPr lang="en-US" dirty="0"/>
              <a:t>: the memory size is fixed per instance size. You can’t just say I want X cores with Y GBs of memory. That means you need to look at the Compute</a:t>
            </a:r>
            <a:r>
              <a:rPr lang="en-US" baseline="0" dirty="0"/>
              <a:t> and Memory requirements for an application, and then pick the size that is the closest match. When the closest match has slightly less memory than the original system, you need to check whether you have enough free memory to be able to downsize or make minor configuration changes to make it possible. The alternative may be going up another step on the ladder, but if you have a CPU based license may seriously affect the license cost. This is where the different series of VMs in Azure are important.</a:t>
            </a:r>
          </a:p>
          <a:p>
            <a:endParaRPr lang="en-US" baseline="0" dirty="0"/>
          </a:p>
          <a:p>
            <a:r>
              <a:rPr lang="en-US" baseline="0" dirty="0"/>
              <a:t>The A, D, Dv2, DS, and DSv2 variants are general purpose VMs with an average CPU to GB RAM ratio. Both of these series have a “low-memory” variant and a “high memory” variant. The F-series are heavy compute instances, and as such offer high-end CPUs with limited RAM. The G-series are at the other end of the spectrum, offering 14GB of RAM per CPU core. The N-series are for very compute intensive workloads such as HPC and graphical workloads. These machines come fitted with a GPU for high-end processing, and fairly high memory capacity.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15</a:t>
            </a:fld>
            <a:endParaRPr lang="en-US"/>
          </a:p>
        </p:txBody>
      </p:sp>
    </p:spTree>
    <p:extLst>
      <p:ext uri="{BB962C8B-B14F-4D97-AF65-F5344CB8AC3E}">
        <p14:creationId xmlns:p14="http://schemas.microsoft.com/office/powerpoint/2010/main" val="515170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advanced workloads planning storage for</a:t>
            </a:r>
            <a:r>
              <a:rPr lang="en-US" baseline="0" dirty="0"/>
              <a:t> the most parts comes down to disk planning for the VMs in the solution. In some cases you may be able to refactor to use alternate types of storage, such as Blob Storage and SQL DB, but with a workload like SAP you have to work with IAAS services, and hence with VM disks. Because Azure doesn’t provide SAN storage, there are certain limitations you need to keep in mind. Solutions that typically require SAN storage, such as Oracle RAC won’t work. There may be workarounds that enable you to still use such technology, but you need to check carefully whether these are supported by the vendor.</a:t>
            </a:r>
          </a:p>
          <a:p>
            <a:endParaRPr lang="en-US" baseline="0" dirty="0"/>
          </a:p>
          <a:p>
            <a:r>
              <a:rPr lang="en-US" baseline="0" dirty="0"/>
              <a:t>When you work with disks, there are two major factors to consider: size and performance. Until managed disks become available you can’t attach more than 80TB of disk space, because you can’t attach more than 80 disks, with a maximum size of 1TB each. You then need to stripe these disks together to create a larger volume. Striping disks together has the added benefit that you increase the overall performance. Each disk has an IOPS limit, and when you stripe disks together the sum of the limits is the overall limit.</a:t>
            </a:r>
          </a:p>
          <a:p>
            <a:endParaRPr lang="en-US" baseline="0" dirty="0"/>
          </a:p>
          <a:p>
            <a:r>
              <a:rPr lang="en-US" baseline="0" dirty="0"/>
              <a:t>When it comes to performance you have a choice between Standard Storage and Premium Storage. Standard Storage is backed by HDD and has an average latency of around 5 milliseconds. One thing to note is that there is no SLA on performance, and even though the 5ms average holds, you may occasionally see individual I/O operations that take more than 1000 </a:t>
            </a:r>
            <a:r>
              <a:rPr lang="en-US" baseline="0" dirty="0" err="1"/>
              <a:t>ms.</a:t>
            </a:r>
            <a:r>
              <a:rPr lang="en-US" baseline="0" dirty="0"/>
              <a:t> For dev/test workloads, application servers and other generic workloads Standard Storage works fine, but for I/O intensive workloads you will need Premium Storage in most cases.</a:t>
            </a:r>
          </a:p>
          <a:p>
            <a:endParaRPr lang="en-US" baseline="0" dirty="0"/>
          </a:p>
          <a:p>
            <a:r>
              <a:rPr lang="en-US" baseline="0" dirty="0"/>
              <a:t>Another consideration is the size of a storage account and the IOPS limit of Standard Storage for the entire account. Standard Storage can store 500TB, but has an IOPS limit of 20,000 IOPS, which roughly translates to 40 disks. Premium Storage can hold up to 35TB per account. So if you want to create a VM with 80 disks attached, you will need multiple storage accounts for that VM in both cases.</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16</a:t>
            </a:fld>
            <a:endParaRPr lang="en-US"/>
          </a:p>
        </p:txBody>
      </p:sp>
    </p:spTree>
    <p:extLst>
      <p:ext uri="{BB962C8B-B14F-4D97-AF65-F5344CB8AC3E}">
        <p14:creationId xmlns:p14="http://schemas.microsoft.com/office/powerpoint/2010/main" val="2454654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700" b="0" dirty="0"/>
              <a:t>SAP measures performance in SAPS</a:t>
            </a:r>
            <a:r>
              <a:rPr lang="en-US" sz="700" b="0" baseline="0" dirty="0"/>
              <a:t> and along with the SAP certification process, SAP determines the SAPS for the different VMs. This makes capacity planning much easier. As you can see you can host very large SAP systems on Azure.</a:t>
            </a:r>
            <a:endParaRPr lang="en-US" sz="700" b="0" dirty="0"/>
          </a:p>
          <a:p>
            <a:endParaRPr lang="en-US" sz="700" b="1" dirty="0"/>
          </a:p>
          <a:p>
            <a:r>
              <a:rPr lang="en-US" sz="700" b="1" dirty="0"/>
              <a:t>Blog</a:t>
            </a:r>
            <a:r>
              <a:rPr lang="en-US" sz="700" b="1" baseline="0" dirty="0"/>
              <a:t> Report:  </a:t>
            </a:r>
            <a:r>
              <a:rPr lang="en-US" sz="700" kern="1200" dirty="0">
                <a:solidFill>
                  <a:schemeClr val="tx1"/>
                </a:solidFill>
                <a:latin typeface="Arial" pitchFamily="34" charset="0"/>
                <a:ea typeface="+mn-ea"/>
                <a:cs typeface="Arial" pitchFamily="34" charset="0"/>
              </a:rPr>
              <a:t>http://blogs.msdn.com/b/saponsqlserver/archive/2015/10/05/world-record-sap-sales-and-distribution-standard-application-benchmark-for-sap-cloud-deployments-released-using-azure-iaas-vms.aspx</a:t>
            </a:r>
            <a:endParaRPr lang="en-US" sz="700" b="1" dirty="0"/>
          </a:p>
          <a:p>
            <a:endParaRPr lang="en-US" sz="700" b="1" dirty="0"/>
          </a:p>
          <a:p>
            <a:r>
              <a:rPr lang="en-US" sz="700" b="1" dirty="0"/>
              <a:t>Detailed Benchmark Data:</a:t>
            </a:r>
          </a:p>
          <a:p>
            <a:r>
              <a:rPr lang="en-US" sz="700" dirty="0"/>
              <a:t>Benchmark Certification #2015042: Three-tier SAP SD standard application benchmark in Cloud Deployment type. Using SAP ERP 6.0 Enhancement Package 5, the results of 7000 SD benchmark users and 38415 SAPS were achieved using:</a:t>
            </a:r>
          </a:p>
          <a:p>
            <a:r>
              <a:rPr lang="en-US" sz="700" dirty="0"/>
              <a:t>Deployment type: Cloud</a:t>
            </a:r>
          </a:p>
          <a:p>
            <a:r>
              <a:rPr lang="en-US" sz="700" dirty="0"/>
              <a:t>1 x Azure VM GS2 with 4 CPUs and 56 GB memory running windows Server 2012 R2 Datacenter as Central Instance</a:t>
            </a:r>
          </a:p>
          <a:p>
            <a:r>
              <a:rPr lang="en-US" sz="700" dirty="0"/>
              <a:t>1 x Azure VM GS5 with 32 CPUs and 448 GB memory running Windows Server 2012 R2 Datacenter for Dialog Instances</a:t>
            </a:r>
          </a:p>
          <a:p>
            <a:r>
              <a:rPr lang="en-US" sz="700" dirty="0"/>
              <a:t>1 x Azure VM GS1 with 2 CPUs and 28 GB memory running Windows Server 2012 R2 Datacenter and SQL Server 2012 as DBMS instance</a:t>
            </a:r>
          </a:p>
          <a:p>
            <a:r>
              <a:rPr lang="en-US" sz="700" dirty="0"/>
              <a:t>All VMs hosted on Azure nodes with 2 processors / 32 cores / 64 threads based on Intel Xeon Processor E5-2698B v3 with 2.00 GHz</a:t>
            </a:r>
          </a:p>
          <a:p>
            <a:r>
              <a:rPr lang="en-US" sz="700" dirty="0"/>
              <a:t>More details: Link to SAP benchmark webpage follows as soon as SAP updated site with this benchmark result</a:t>
            </a:r>
          </a:p>
          <a:p>
            <a:r>
              <a:rPr lang="en-US" sz="700" dirty="0"/>
              <a:t>-------------------------------------------------------------------------------------------------------------------------------------------</a:t>
            </a:r>
          </a:p>
          <a:p>
            <a:r>
              <a:rPr lang="en-US" sz="700" dirty="0"/>
              <a:t>Benchmark Certification #2015043: Three-tier SAP SD standard application benchmark in Cloud Deployment type. Using SAP ERP 6.0 Enhancement Package 5, the results of 14060 SD benchmark users and 78620 SAPS were achieved using:</a:t>
            </a:r>
          </a:p>
          <a:p>
            <a:r>
              <a:rPr lang="en-US" sz="700" dirty="0"/>
              <a:t>Deployment type: Cloud</a:t>
            </a:r>
          </a:p>
          <a:p>
            <a:r>
              <a:rPr lang="en-US" sz="700" dirty="0"/>
              <a:t>1 x Azure VM GS2 with 4 CPUs and 56 GB memory running windows Server 2012 R2 Datacenter as Central Instance</a:t>
            </a:r>
          </a:p>
          <a:p>
            <a:r>
              <a:rPr lang="en-US" sz="700" dirty="0"/>
              <a:t>2 x Azure VM GS5 with 32 CPUs and 448 GB memory running Windows Server 2012 R2 Datacenter for Dialog Instances</a:t>
            </a:r>
          </a:p>
          <a:p>
            <a:r>
              <a:rPr lang="en-US" sz="700" dirty="0"/>
              <a:t>1 x Azure VM GS2 with 4 CPUs and 56 GB memory running Windows Server 2012 R2 Datacenter and SQL Server 2012 as DBMS instance</a:t>
            </a:r>
          </a:p>
          <a:p>
            <a:r>
              <a:rPr lang="en-US" sz="700" dirty="0"/>
              <a:t>All VMs hosted on Azure nodes with 2 processors / 32 cores / 64 threads based on Intel Xeon Processor E5-2698B v3 with 2.00 GHz</a:t>
            </a:r>
          </a:p>
          <a:p>
            <a:r>
              <a:rPr lang="en-US" sz="700" dirty="0"/>
              <a:t>More details: Link to SAP benchmark webpage follows as soon as SAP updated site with this benchmark result</a:t>
            </a:r>
          </a:p>
          <a:p>
            <a:r>
              <a:rPr lang="en-US" sz="700" dirty="0"/>
              <a:t>-------------------------------------------------------------------------------------------------------------------------------------------</a:t>
            </a:r>
          </a:p>
          <a:p>
            <a:r>
              <a:rPr lang="en-US" sz="700" dirty="0"/>
              <a:t>Benchmark Certification #2015044: Three-tier SAP SD standard application benchmark in Cloud Deployment type. Using SAP ERP 6.0 Enhancement Package 5, the results of 24500 SD benchmark users and 137520 SAPS were achieved using:</a:t>
            </a:r>
          </a:p>
          <a:p>
            <a:r>
              <a:rPr lang="en-US" sz="700" dirty="0"/>
              <a:t>Deployment type: Cloud</a:t>
            </a:r>
          </a:p>
          <a:p>
            <a:r>
              <a:rPr lang="en-US" sz="700" dirty="0"/>
              <a:t>1 x Azure VM GS2 with 4 CPUs and 56 GB memory running windows Server 2012 R2 Datacenter as Central Instance</a:t>
            </a:r>
          </a:p>
          <a:p>
            <a:r>
              <a:rPr lang="en-US" sz="700" dirty="0"/>
              <a:t>4 x Azure VM GS5 with 32 CPUs and 448 GB memory running Windows Server 2012 R2 Datacenter for Dialog Instances</a:t>
            </a:r>
          </a:p>
          <a:p>
            <a:r>
              <a:rPr lang="en-US" sz="700" dirty="0"/>
              <a:t>1 x Azure VM GS3 with 8 CPUs and 112 GB memory running Windows Server 2012 R2 Datacenter and SQL Server 2012 as DBMS instance</a:t>
            </a:r>
          </a:p>
          <a:p>
            <a:r>
              <a:rPr lang="en-US" sz="700" dirty="0"/>
              <a:t>All VMs hosted on Azure nodes with 2 processors / 32 cores / 64 threads based on Intel Xeon Processor E5-2698B v3 with 2.00 GHz</a:t>
            </a:r>
          </a:p>
          <a:p>
            <a:r>
              <a:rPr lang="en-US" sz="700" dirty="0"/>
              <a:t>More details: Link to SAP benchmark webpage follows as soon as SAP updated site with this benchmark result</a:t>
            </a:r>
          </a:p>
          <a:p>
            <a:r>
              <a:rPr lang="en-US" sz="700" dirty="0"/>
              <a:t>-------------------------------------------------------------------------------------------------------------------------------------------</a:t>
            </a:r>
          </a:p>
          <a:p>
            <a:r>
              <a:rPr lang="en-US" sz="700" dirty="0"/>
              <a:t>Benchmark Certification #2015045: Three-tier SAP SD standard application benchmark in Cloud Deployment type. Using SAP ERP 6.0 Enhancement Package 5, the results of 45100 SD benchmark users and 247880 SAPS were achieved using:</a:t>
            </a:r>
          </a:p>
          <a:p>
            <a:r>
              <a:rPr lang="en-US" sz="700" dirty="0"/>
              <a:t>Deployment type: Cloud</a:t>
            </a:r>
          </a:p>
          <a:p>
            <a:r>
              <a:rPr lang="en-US" sz="700" dirty="0"/>
              <a:t>1 x Azure VM GS2 with 4 CPUs and 56 GB memory running Windows Server 2012 R2 Datacenter as Central Instance</a:t>
            </a:r>
          </a:p>
          <a:p>
            <a:r>
              <a:rPr lang="en-US" sz="700" dirty="0"/>
              <a:t>7 x Azure VM GS5 with 32 CPUs and 448 GB memory running Windows Server 2012 R2 Datacenter for Dialog Instances</a:t>
            </a:r>
          </a:p>
          <a:p>
            <a:r>
              <a:rPr lang="en-US" sz="700" dirty="0"/>
              <a:t>1 x Azure VM GS4 with 16 CPUs and 224 GB memory running Windows Server 2012 R2 Datacenter and SQL Server 2012 as DBMS instance</a:t>
            </a:r>
          </a:p>
          <a:p>
            <a:r>
              <a:rPr lang="en-US" sz="700" dirty="0"/>
              <a:t>All VMs hosted on Azure nodes with 2 processors / 32 cores / 64 threads based on Intel Xeon Processor E5-2698B v3 with 2.00 GHz</a:t>
            </a:r>
          </a:p>
          <a:p>
            <a:r>
              <a:rPr lang="en-US" sz="700" dirty="0"/>
              <a:t>More details: Link to SAP benchmark webpage follows as soon as SAP updated site with this benchmark result</a:t>
            </a:r>
          </a:p>
          <a:p>
            <a:endParaRPr lang="en-US" dirty="0">
              <a:latin typeface="+mn-lt"/>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D84913A0-A640-4BF2-B194-8A93D9C784C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932315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give one-size fits all sizing advice and reference architectures.  You need to base</a:t>
            </a:r>
            <a:r>
              <a:rPr lang="en-US" baseline="0" dirty="0"/>
              <a:t> off some capacity guidelines.</a:t>
            </a:r>
          </a:p>
          <a:p>
            <a:endParaRPr lang="en-US" baseline="0" dirty="0"/>
          </a:p>
          <a:p>
            <a:r>
              <a:rPr lang="en-US" baseline="0" dirty="0"/>
              <a:t>For on-</a:t>
            </a:r>
            <a:r>
              <a:rPr lang="en-US" baseline="0" dirty="0" err="1"/>
              <a:t>prem</a:t>
            </a:r>
            <a:r>
              <a:rPr lang="en-US" baseline="0" dirty="0"/>
              <a:t>, use existing system </a:t>
            </a:r>
            <a:r>
              <a:rPr lang="en-US" baseline="0" dirty="0" err="1"/>
              <a:t>config</a:t>
            </a:r>
            <a:r>
              <a:rPr lang="en-US" baseline="0" dirty="0"/>
              <a:t> and resource utilization data.  The system utilization information is collected by the SAP OS Collector and can be reported against via transaction OS06.  Similar information can be retrieved from any system performance and statistics gathering tools.</a:t>
            </a:r>
            <a:endParaRPr lang="en-US" dirty="0"/>
          </a:p>
          <a:p>
            <a:endParaRPr lang="en-US" dirty="0"/>
          </a:p>
          <a:p>
            <a:r>
              <a:rPr lang="en-US" dirty="0"/>
              <a:t>For net new systems, use SAP quick sizer. </a:t>
            </a:r>
            <a:r>
              <a:rPr lang="en-US" baseline="0" dirty="0"/>
              <a:t> The Quick Sizer can be found at https://service.sap.com/quicksizer.  Access requires an OSS account.</a:t>
            </a:r>
          </a:p>
          <a:p>
            <a:endParaRPr lang="en-US" baseline="0" dirty="0"/>
          </a:p>
          <a:p>
            <a:r>
              <a:rPr lang="en-US" dirty="0"/>
              <a:t>For ABAP</a:t>
            </a:r>
            <a:r>
              <a:rPr lang="en-US" baseline="0" dirty="0"/>
              <a:t> stack servers, transaction OS07N reports CPU, memory, IO, and LAN information</a:t>
            </a:r>
          </a:p>
          <a:p>
            <a:pPr marL="628650" lvl="1" indent="-171450">
              <a:buFont typeface="Arial" panose="020B0604020202020204" pitchFamily="34" charset="0"/>
              <a:buChar char="•"/>
            </a:pPr>
            <a:r>
              <a:rPr lang="en-US" dirty="0"/>
              <a:t>You can use the operating system monitor to display operating system data from monitored hosts on which </a:t>
            </a:r>
            <a:r>
              <a:rPr lang="en-US" sz="1200" kern="1200" dirty="0">
                <a:solidFill>
                  <a:schemeClr val="tx1"/>
                </a:solidFill>
                <a:latin typeface="+mn-lt"/>
                <a:ea typeface="+mn-ea"/>
                <a:cs typeface="+mn-cs"/>
              </a:rPr>
              <a:t>an </a:t>
            </a:r>
            <a:r>
              <a:rPr lang="en-US" sz="1200" kern="1200" dirty="0">
                <a:solidFill>
                  <a:schemeClr val="tx1"/>
                </a:solidFill>
                <a:latin typeface="+mn-lt"/>
                <a:ea typeface="+mn-ea"/>
                <a:cs typeface="+mn-cs"/>
                <a:hlinkClick r:id="rId3"/>
              </a:rPr>
              <a:t>operating system collector SAPOSCOL</a:t>
            </a:r>
            <a:r>
              <a:rPr lang="en-US" sz="1200" kern="1200" dirty="0">
                <a:solidFill>
                  <a:schemeClr val="tx1"/>
                </a:solidFill>
                <a:latin typeface="+mn-lt"/>
                <a:ea typeface="+mn-ea"/>
                <a:cs typeface="+mn-cs"/>
              </a:rPr>
              <a:t> is running. You have the following options for selecting the data to be displayed:</a:t>
            </a:r>
          </a:p>
          <a:p>
            <a:pPr marL="1143000" lvl="2" indent="-228600">
              <a:buFont typeface="+mj-lt"/>
              <a:buAutoNum type="arabicPeriod"/>
            </a:pPr>
            <a:r>
              <a:rPr lang="en-US" dirty="0"/>
              <a:t>You can determine the time period for which data is to be displayed. More information: </a:t>
            </a:r>
            <a:r>
              <a:rPr lang="en-US" dirty="0">
                <a:hlinkClick r:id="rId4"/>
              </a:rPr>
              <a:t>Selecting Current Values and History of Operating System Data</a:t>
            </a:r>
            <a:r>
              <a:rPr lang="en-US" baseline="0" dirty="0"/>
              <a:t> &gt; </a:t>
            </a:r>
            <a:r>
              <a:rPr lang="en-US" sz="1200" kern="1200" dirty="0">
                <a:solidFill>
                  <a:schemeClr val="tx1"/>
                </a:solidFill>
                <a:latin typeface="+mn-lt"/>
                <a:ea typeface="+mn-ea"/>
                <a:cs typeface="+mn-cs"/>
              </a:rPr>
              <a:t>http://help.sap.com/saphelp_nw70ehp3/helpdata/en/45/d0446d01ef0b00e10000000a1553f7/content.htm </a:t>
            </a:r>
            <a:endParaRPr lang="en-US" dirty="0"/>
          </a:p>
          <a:p>
            <a:pPr marL="1143000" lvl="2" indent="-228600">
              <a:buFont typeface="+mj-lt"/>
              <a:buAutoNum type="arabicPeriod"/>
            </a:pPr>
            <a:r>
              <a:rPr lang="en-US" dirty="0"/>
              <a:t>You can determine the system and instance about the hosts of which data is displayed. More information: </a:t>
            </a:r>
            <a:r>
              <a:rPr lang="en-US" dirty="0">
                <a:hlinkClick r:id="rId5"/>
              </a:rPr>
              <a:t>Selecting Operating System Data of Systems, Instances, and Hosts</a:t>
            </a:r>
            <a:r>
              <a:rPr lang="en-US" baseline="0" dirty="0"/>
              <a:t> &gt; </a:t>
            </a:r>
            <a:r>
              <a:rPr lang="en-US" sz="1200" kern="1200" dirty="0">
                <a:solidFill>
                  <a:schemeClr val="tx1"/>
                </a:solidFill>
                <a:latin typeface="+mn-lt"/>
                <a:ea typeface="+mn-ea"/>
                <a:cs typeface="+mn-cs"/>
              </a:rPr>
              <a:t>http://help.sap.com/saphelp_nw70ehp3/helpdata/en/45/d043b401ef0b00e10000000a1553f7/content.htm</a:t>
            </a:r>
            <a:endParaRPr lang="en-US" dirty="0"/>
          </a:p>
          <a:p>
            <a:pPr marL="1143000" lvl="2" indent="-228600">
              <a:buFont typeface="+mj-lt"/>
              <a:buAutoNum type="arabicPeriod"/>
            </a:pPr>
            <a:r>
              <a:rPr lang="en-US" dirty="0"/>
              <a:t>You can use different analysis views to determine which topic area of the monitored operating system data is to be displayed. </a:t>
            </a:r>
            <a:endParaRPr lang="en-US" baseline="0" dirty="0"/>
          </a:p>
          <a:p>
            <a:pPr marL="628650" lvl="1" indent="-171450">
              <a:buFont typeface="Arial" panose="020B0604020202020204" pitchFamily="34" charset="0"/>
              <a:buChar char="•"/>
            </a:pPr>
            <a:endParaRPr lang="en-US" baseline="0" dirty="0"/>
          </a:p>
          <a:p>
            <a:r>
              <a:rPr lang="en-US" baseline="0" dirty="0"/>
              <a:t>For Java stack application servers, the tool for monitoring and management is </a:t>
            </a:r>
            <a:r>
              <a:rPr lang="en-US" baseline="0" dirty="0" err="1"/>
              <a:t>Netweaver</a:t>
            </a:r>
            <a:r>
              <a:rPr lang="en-US" baseline="0" dirty="0"/>
              <a:t> Administrator (NWA).  </a:t>
            </a:r>
            <a:r>
              <a:rPr lang="en-US" dirty="0"/>
              <a:t>The Availability and Performance work center in SAP NetWeaver Administrator enables you to monitor different parameters of a system operation. Among other things, It includes the AS Java Statistics which allows you to measure and analyze the performance of AS Java system activities. It provides important performance metrics such as response time, CPU time, memory consumption, and so on.</a:t>
            </a:r>
          </a:p>
          <a:p>
            <a:endParaRPr lang="en-US" dirty="0"/>
          </a:p>
          <a:p>
            <a:r>
              <a:rPr lang="en-US" dirty="0"/>
              <a:t>After</a:t>
            </a:r>
            <a:r>
              <a:rPr lang="en-US" baseline="0" dirty="0"/>
              <a:t> all, you can also rely on 3</a:t>
            </a:r>
            <a:r>
              <a:rPr lang="en-US" baseline="30000" dirty="0"/>
              <a:t>rd</a:t>
            </a:r>
            <a:r>
              <a:rPr lang="en-US" baseline="0" dirty="0"/>
              <a:t> party system management tools available in the market to report on capacity and resource consumption for SAP sizing purposes.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18</a:t>
            </a:fld>
            <a:endParaRPr lang="en-US"/>
          </a:p>
        </p:txBody>
      </p:sp>
    </p:spTree>
    <p:extLst>
      <p:ext uri="{BB962C8B-B14F-4D97-AF65-F5344CB8AC3E}">
        <p14:creationId xmlns:p14="http://schemas.microsoft.com/office/powerpoint/2010/main" val="1552598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Licensing fees by far outweigh VM and storage cost, so optimize for the least number of CPU cores required. BYOL Oracle licenses go per CPU core, with a core factor for intel based CPUs of 0.5. For Azure this effectively means Oracle licenses go per pair of CPU cores, which nicely aligns with the sizing options in Azure. Note that it does not make sense to use Oracle BYOL on a single CPU core VM such as an A1 or D1, because you are then only using half of the license. Considering Oracle’s use of memory, you should consider using instances with more memory per core, like D11 and up or G-series VMs.</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Very few</a:t>
            </a:r>
            <a:r>
              <a:rPr lang="en-US" sz="1200" kern="1200" baseline="0" dirty="0">
                <a:solidFill>
                  <a:schemeClr val="tx1"/>
                </a:solidFill>
                <a:effectLst/>
                <a:latin typeface="+mn-lt"/>
                <a:ea typeface="+mn-ea"/>
                <a:cs typeface="+mn-cs"/>
              </a:rPr>
              <a:t> types of workloads </a:t>
            </a:r>
            <a:r>
              <a:rPr lang="en-US" sz="1200" kern="1200" dirty="0">
                <a:solidFill>
                  <a:schemeClr val="tx1"/>
                </a:solidFill>
                <a:effectLst/>
                <a:latin typeface="+mn-lt"/>
                <a:ea typeface="+mn-ea"/>
                <a:cs typeface="+mn-cs"/>
              </a:rPr>
              <a:t>perform well on Standard Storage. In most cases Premium Storage is preferred, mostly because of the latency difference.</a:t>
            </a:r>
            <a:r>
              <a:rPr lang="en-US" sz="1200" kern="1200" baseline="0" dirty="0">
                <a:solidFill>
                  <a:schemeClr val="tx1"/>
                </a:solidFill>
                <a:effectLst/>
                <a:latin typeface="+mn-lt"/>
                <a:ea typeface="+mn-ea"/>
                <a:cs typeface="+mn-cs"/>
              </a:rPr>
              <a:t> Standard Storage latency averages around 4-5 </a:t>
            </a:r>
            <a:r>
              <a:rPr lang="en-US" sz="1200" kern="1200" baseline="0" dirty="0" err="1">
                <a:solidFill>
                  <a:schemeClr val="tx1"/>
                </a:solidFill>
                <a:effectLst/>
                <a:latin typeface="+mn-lt"/>
                <a:ea typeface="+mn-ea"/>
                <a:cs typeface="+mn-cs"/>
              </a:rPr>
              <a:t>ms</a:t>
            </a:r>
            <a:r>
              <a:rPr lang="en-US" sz="1200" kern="1200" baseline="0" dirty="0">
                <a:solidFill>
                  <a:schemeClr val="tx1"/>
                </a:solidFill>
                <a:effectLst/>
                <a:latin typeface="+mn-lt"/>
                <a:ea typeface="+mn-ea"/>
                <a:cs typeface="+mn-cs"/>
              </a:rPr>
              <a:t>, whereas Premium Storage has a sub millisecond latency. Oracle Smart Flash Cache (Linux only) is designed to use local SSD storage to buffer for “slow” networked storage, but in most tests this does not yield the desired results. In fact, in some cases SMC has a negative impact on performance.</a:t>
            </a:r>
          </a:p>
          <a:p>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Although in some cases Standard Storage may be sufficient, IOPS are often the greatest bottleneck for an Oracle database. Premium Storage in that case works better than striping Standard Storage disks. To achieve 5000 IOPS with Standard Storage, you would need 10+ striped disks. That in most cases is still slower than a single P30 (1023 GB, 5000 IOPS) disk because of the latency. In addition, to add 10 disks you need a VM with 8 cores or more. Unless you need that many CPU cores, the additional licensing cost is far higher than the cost of a Premium Storage disk. We have seen examples of production workloads running faster than on-</a:t>
            </a:r>
            <a:r>
              <a:rPr lang="en-US" sz="1200" kern="1200" baseline="0" dirty="0" err="1">
                <a:solidFill>
                  <a:schemeClr val="tx1"/>
                </a:solidFill>
                <a:effectLst/>
                <a:latin typeface="+mn-lt"/>
                <a:ea typeface="+mn-ea"/>
                <a:cs typeface="+mn-cs"/>
              </a:rPr>
              <a:t>prem</a:t>
            </a:r>
            <a:r>
              <a:rPr lang="en-US" sz="1200" kern="1200" baseline="0" dirty="0">
                <a:solidFill>
                  <a:schemeClr val="tx1"/>
                </a:solidFill>
                <a:effectLst/>
                <a:latin typeface="+mn-lt"/>
                <a:ea typeface="+mn-ea"/>
                <a:cs typeface="+mn-cs"/>
              </a:rPr>
              <a:t> using just a single P30 disk. The same workload was 4 to 5 times slower than on-</a:t>
            </a:r>
            <a:r>
              <a:rPr lang="en-US" sz="1200" kern="1200" baseline="0" dirty="0" err="1">
                <a:solidFill>
                  <a:schemeClr val="tx1"/>
                </a:solidFill>
                <a:effectLst/>
                <a:latin typeface="+mn-lt"/>
                <a:ea typeface="+mn-ea"/>
                <a:cs typeface="+mn-cs"/>
              </a:rPr>
              <a:t>prem</a:t>
            </a:r>
            <a:r>
              <a:rPr lang="en-US" sz="1200" kern="1200" baseline="0" dirty="0">
                <a:solidFill>
                  <a:schemeClr val="tx1"/>
                </a:solidFill>
                <a:effectLst/>
                <a:latin typeface="+mn-lt"/>
                <a:ea typeface="+mn-ea"/>
                <a:cs typeface="+mn-cs"/>
              </a:rPr>
              <a:t> on Standard Storage with 5 striped disks.</a:t>
            </a:r>
            <a:endParaRPr lang="en-US" sz="1200" kern="120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To optimize the performance, you can use Performance Monitor to check CPU, memory, and IO load. In conjunction with Oracle App Replay you can create a repeatable test set and perform the same test with different configurations. The supplied links provide more information about this.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2E9B5C7-E893-44FC-BCCF-622F37DEFA34}" type="slidenum">
              <a:rPr lang="en-US" smtClean="0"/>
              <a:t>19</a:t>
            </a:fld>
            <a:endParaRPr lang="en-US"/>
          </a:p>
        </p:txBody>
      </p:sp>
    </p:spTree>
    <p:extLst>
      <p:ext uri="{BB962C8B-B14F-4D97-AF65-F5344CB8AC3E}">
        <p14:creationId xmlns:p14="http://schemas.microsoft.com/office/powerpoint/2010/main" val="382861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a:t>
            </a:r>
            <a:r>
              <a:rPr lang="en-US" baseline="0" dirty="0"/>
              <a:t> also plays a role when doing capacity planning, but there is much more to networking, so we’ll spend some more time looking at networking and security.</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20</a:t>
            </a:fld>
            <a:endParaRPr lang="en-US"/>
          </a:p>
        </p:txBody>
      </p:sp>
    </p:spTree>
    <p:extLst>
      <p:ext uri="{BB962C8B-B14F-4D97-AF65-F5344CB8AC3E}">
        <p14:creationId xmlns:p14="http://schemas.microsoft.com/office/powerpoint/2010/main" val="4129306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big networking</a:t>
            </a:r>
            <a:r>
              <a:rPr lang="en-US" baseline="0" dirty="0"/>
              <a:t> picture. </a:t>
            </a:r>
          </a:p>
          <a:p>
            <a:r>
              <a:rPr lang="en-US" b="1" baseline="0" dirty="0"/>
              <a:t>Virtual network:</a:t>
            </a:r>
            <a:r>
              <a:rPr lang="en-US" baseline="0" dirty="0"/>
              <a:t> </a:t>
            </a:r>
            <a:r>
              <a:rPr lang="en-US" sz="900" b="0" i="0" kern="1200" dirty="0">
                <a:solidFill>
                  <a:schemeClr val="tx1"/>
                </a:solidFill>
                <a:effectLst/>
                <a:latin typeface="Segoe UI Light" pitchFamily="34" charset="0"/>
                <a:ea typeface="+mn-ea"/>
                <a:cs typeface="+mn-cs"/>
              </a:rPr>
              <a:t>An Azure virtual network (VNet) is a representation of your own network in the cloud. </a:t>
            </a:r>
          </a:p>
          <a:p>
            <a:r>
              <a:rPr lang="en-US" sz="900" b="1" i="0" kern="1200" dirty="0">
                <a:solidFill>
                  <a:schemeClr val="tx1"/>
                </a:solidFill>
                <a:effectLst/>
                <a:latin typeface="Segoe UI Light" pitchFamily="34" charset="0"/>
                <a:ea typeface="+mn-ea"/>
                <a:cs typeface="+mn-cs"/>
              </a:rPr>
              <a:t>Bring your own network:</a:t>
            </a:r>
            <a:r>
              <a:rPr lang="en-US" sz="900" b="0" i="0" kern="1200" dirty="0">
                <a:solidFill>
                  <a:schemeClr val="tx1"/>
                </a:solidFill>
                <a:effectLst/>
                <a:latin typeface="Segoe UI Light" pitchFamily="34" charset="0"/>
                <a:ea typeface="+mn-ea"/>
                <a:cs typeface="+mn-cs"/>
              </a:rPr>
              <a:t> Microsoft lets you bring you own network (BYON) into Windows Azure. You can connect your local area network (LAN) to Azure and an unlimited number of computers on your corporate networks can seamlessly communicate with VMs in Azure. You can specify private network spaces (such as 192.168.x.x and 10.x.x.x) in any range, size, and starting number to suit your existing network topology.</a:t>
            </a:r>
          </a:p>
          <a:p>
            <a:r>
              <a:rPr lang="en-US" sz="900" b="1" i="0" kern="1200" dirty="0">
                <a:solidFill>
                  <a:schemeClr val="tx1"/>
                </a:solidFill>
                <a:effectLst/>
                <a:latin typeface="Segoe UI Light" pitchFamily="34" charset="0"/>
                <a:ea typeface="+mn-ea"/>
                <a:cs typeface="+mn-cs"/>
              </a:rPr>
              <a:t>Segment with subnets and security groups:</a:t>
            </a:r>
            <a:r>
              <a:rPr lang="en-US" sz="900" b="0" i="0" kern="1200" dirty="0">
                <a:solidFill>
                  <a:schemeClr val="tx1"/>
                </a:solidFill>
                <a:effectLst/>
                <a:latin typeface="Segoe UI Light" pitchFamily="34" charset="0"/>
                <a:ea typeface="+mn-ea"/>
                <a:cs typeface="+mn-cs"/>
              </a:rPr>
              <a:t> You can also further segment your VNet into subnets and deploy Azure IaaS virtual machines (VMs) and PaaS role instances, in the same way you can deploy physical and virtual machines to your on-premises datacenter. Network Security Groups provide control over network traffic flowing in and out of your services running in Azure.</a:t>
            </a:r>
          </a:p>
          <a:p>
            <a:r>
              <a:rPr lang="en-US" sz="900" b="1" i="0" kern="1200" dirty="0">
                <a:solidFill>
                  <a:schemeClr val="tx1"/>
                </a:solidFill>
                <a:effectLst/>
                <a:latin typeface="Segoe UI Light" pitchFamily="34" charset="0"/>
                <a:ea typeface="+mn-ea"/>
                <a:cs typeface="+mn-cs"/>
              </a:rPr>
              <a:t>Control traffic flow with User Defined Routes:</a:t>
            </a:r>
            <a:r>
              <a:rPr lang="en-US" sz="900" b="0" i="0" kern="1200" dirty="0">
                <a:solidFill>
                  <a:schemeClr val="tx1"/>
                </a:solidFill>
                <a:effectLst/>
                <a:latin typeface="Segoe UI Light" pitchFamily="34" charset="0"/>
                <a:ea typeface="+mn-ea"/>
                <a:cs typeface="+mn-cs"/>
              </a:rPr>
              <a:t> With user defined routes, you now have complete control over the traffic flow in your virtual network. Virtual network by default provides system routes for traffic flow between virtual machines. You can now customize the routing table by defining routes allowing you to direct traffic through network appliances.</a:t>
            </a:r>
          </a:p>
          <a:p>
            <a:r>
              <a:rPr lang="en-US" dirty="0"/>
              <a:t>&lt;Click&gt;</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Front-End Access: for</a:t>
            </a:r>
            <a:r>
              <a:rPr lang="en-US" baseline="0" dirty="0"/>
              <a:t> the front end access, Microsoft Azure Virtual Private Network (VPN) provides multiple options to secure and manage VPN like, dynamic/reserved public IP address, ACL for security, load balancing </a:t>
            </a:r>
            <a:r>
              <a:rPr lang="en-US" baseline="0" dirty="0" err="1"/>
              <a:t>etc</a:t>
            </a:r>
            <a:r>
              <a:rPr lang="en-US" baseline="0" dirty="0"/>
              <a:t>…</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&lt;Click&gt;</a:t>
            </a:r>
          </a:p>
          <a:p>
            <a:r>
              <a:rPr lang="en-US" b="1" dirty="0"/>
              <a:t>Backend Connectivity:</a:t>
            </a:r>
            <a:r>
              <a:rPr lang="en-US" dirty="0"/>
              <a:t> With</a:t>
            </a:r>
            <a:r>
              <a:rPr lang="en-US" baseline="0" dirty="0"/>
              <a:t> Microsoft Azure Virtual Private Network (VPN), you can create point-to-site VPN for your dev/test, create secure site-to-site connectivity with Azure VPN gateways and can opt for ExpressRoute for private enterprise grade connectivity.</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10/7/2016 11:38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43791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workloads come in many</a:t>
            </a:r>
            <a:r>
              <a:rPr lang="en-US" baseline="0" dirty="0"/>
              <a:t> forms. Microsoft has its fair share of solutions that require and advanced configuration, regardless of whether this is on-premises or in the cloud. SharePoint and Dynamics are key examples of workloads that can be huge and complex. When it comes to third party workloads there are many, but SAP, Oracle, and DB/2 are prime examples. In this session we are focusing on these types “traditional” of workloads that require a complex hardware setup. More modern workloads, such as Big Data &amp; Analytics workloads, containers etc. have different considerations when run in Azure.</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1606990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Azure virtual network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is a representation of your own network in the cloud. You can control your Azure network settings and define DHCP address blocks, DNS settings, security policies, and routing. You can also further segment your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better understand </a:t>
            </a:r>
            <a:r>
              <a:rPr lang="en-US" sz="900" b="0" i="0" kern="1200" dirty="0" err="1">
                <a:solidFill>
                  <a:schemeClr val="tx1"/>
                </a:solidFill>
                <a:effectLst/>
                <a:latin typeface="Segoe UI Light" pitchFamily="34" charset="0"/>
                <a:ea typeface="+mn-ea"/>
                <a:cs typeface="+mn-cs"/>
              </a:rPr>
              <a:t>VNets</a:t>
            </a:r>
            <a:r>
              <a:rPr lang="en-US" sz="900" b="0" i="0" kern="1200" dirty="0">
                <a:solidFill>
                  <a:schemeClr val="tx1"/>
                </a:solidFill>
                <a:effectLst/>
                <a:latin typeface="Segoe UI Light" pitchFamily="34" charset="0"/>
                <a:ea typeface="+mn-ea"/>
                <a:cs typeface="+mn-cs"/>
              </a:rPr>
              <a:t>, take a look at the figure below, which shows a simplified on-premises network.</a:t>
            </a:r>
          </a:p>
          <a:p>
            <a:r>
              <a:rPr lang="en-US" sz="900" b="0" i="0" kern="1200" dirty="0">
                <a:solidFill>
                  <a:schemeClr val="tx1"/>
                </a:solidFill>
                <a:effectLst/>
                <a:latin typeface="Segoe UI Light" pitchFamily="34" charset="0"/>
                <a:ea typeface="+mn-ea"/>
                <a:cs typeface="+mn-cs"/>
              </a:rPr>
              <a:t>&lt;Click&gt;</a:t>
            </a:r>
          </a:p>
          <a:p>
            <a:r>
              <a:rPr lang="en-US" sz="900" b="0" i="0" kern="1200" dirty="0">
                <a:solidFill>
                  <a:schemeClr val="tx1"/>
                </a:solidFill>
                <a:effectLst/>
                <a:latin typeface="Segoe UI Light" pitchFamily="34" charset="0"/>
                <a:ea typeface="+mn-ea"/>
                <a:cs typeface="+mn-cs"/>
              </a:rPr>
              <a:t>The same network can be hosted in Azure as shown in the figure</a:t>
            </a:r>
            <a:r>
              <a:rPr lang="en-US" sz="900" b="0" i="0" kern="1200" baseline="0" dirty="0">
                <a:solidFill>
                  <a:schemeClr val="tx1"/>
                </a:solidFill>
                <a:effectLst/>
                <a:latin typeface="Segoe UI Light" pitchFamily="34" charset="0"/>
                <a:ea typeface="+mn-ea"/>
                <a:cs typeface="+mn-cs"/>
              </a:rPr>
              <a:t> on right.</a:t>
            </a:r>
          </a:p>
          <a:p>
            <a:r>
              <a:rPr lang="en-US" sz="900" b="0" i="0" kern="1200" baseline="0" dirty="0">
                <a:solidFill>
                  <a:schemeClr val="tx1"/>
                </a:solidFill>
                <a:effectLst/>
                <a:latin typeface="Segoe UI Light" pitchFamily="34" charset="0"/>
                <a:ea typeface="+mn-ea"/>
                <a:cs typeface="+mn-cs"/>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Segoe UI Light" pitchFamily="34" charset="0"/>
                <a:ea typeface="+mn-ea"/>
                <a:cs typeface="+mn-cs"/>
              </a:rPr>
              <a:t>With</a:t>
            </a:r>
            <a:r>
              <a:rPr lang="en-US" sz="1200" b="0" i="0" kern="1200" baseline="0" dirty="0">
                <a:solidFill>
                  <a:schemeClr val="tx1"/>
                </a:solidFill>
                <a:effectLst/>
                <a:latin typeface="Segoe UI Light" pitchFamily="34" charset="0"/>
                <a:ea typeface="+mn-ea"/>
                <a:cs typeface="+mn-cs"/>
              </a:rPr>
              <a:t> Site-to-Site VPN or ExpressRoute you can connect the two networks together, and with Site-to-Site VPN you can also connect to other regions or other cloud providers.</a:t>
            </a:r>
            <a:endParaRPr lang="en-US" sz="1200" b="0" i="0" kern="1200" dirty="0">
              <a:solidFill>
                <a:schemeClr val="tx1"/>
              </a:solidFill>
              <a:effectLst/>
              <a:latin typeface="Segoe UI Light" pitchFamily="34" charset="0"/>
              <a:ea typeface="+mn-ea"/>
              <a:cs typeface="+mn-cs"/>
            </a:endParaRPr>
          </a:p>
          <a:p>
            <a:endParaRPr lang="en-US" dirty="0"/>
          </a:p>
          <a:p>
            <a:r>
              <a:rPr lang="en-US" dirty="0"/>
              <a:t>Note that even though the networks can be connected, a</a:t>
            </a:r>
            <a:r>
              <a:rPr lang="en-US" baseline="0" dirty="0"/>
              <a:t> Domain Controller is present in the Azure network. For most Windows based advanced workloads you need to have a DC in the cloud to avoid latency from continuously going back to the on-</a:t>
            </a:r>
            <a:r>
              <a:rPr lang="en-US" baseline="0" dirty="0" err="1"/>
              <a:t>prem</a:t>
            </a:r>
            <a:r>
              <a:rPr lang="en-US" baseline="0" dirty="0"/>
              <a:t> DC. The cloud DC doesn’t necessarily have to be an IAAS VM. The DC function is also available from Azure AD Domain Services (still in preview 9/2016).</a:t>
            </a:r>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10/7/2016 11:38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95668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segment the network, you can have access control lists on the network</a:t>
            </a:r>
          </a:p>
          <a:p>
            <a:r>
              <a:rPr lang="en-US" baseline="0" dirty="0"/>
              <a:t>Apply to each subnet or VMs within the subnet</a:t>
            </a:r>
          </a:p>
          <a:p>
            <a:r>
              <a:rPr lang="en-US" baseline="0" dirty="0"/>
              <a:t>Allow or deny rules</a:t>
            </a:r>
          </a:p>
          <a:p>
            <a:r>
              <a:rPr lang="en-US" baseline="0" dirty="0"/>
              <a:t>Apply to the subnet, they’re automatically applied to the subnet</a:t>
            </a:r>
          </a:p>
          <a:p>
            <a:endParaRPr lang="en-US" baseline="0" dirty="0"/>
          </a:p>
          <a:p>
            <a:r>
              <a:rPr lang="en-US" baseline="0" dirty="0"/>
              <a:t>NSGs + UDRs + Multiple NICS – total flexibility</a:t>
            </a:r>
            <a:endParaRPr lang="en-US" dirty="0"/>
          </a:p>
          <a:p>
            <a:endParaRPr lang="en-US" dirty="0"/>
          </a:p>
          <a:p>
            <a:r>
              <a:rPr lang="en-US" dirty="0"/>
              <a:t>Reference: https://azure.microsoft.com/en-in/documentation/articles/virtual-networks-nsg/</a:t>
            </a:r>
          </a:p>
          <a:p>
            <a:endParaRPr lang="en-US" dirty="0"/>
          </a:p>
          <a:p>
            <a:r>
              <a:rPr lang="en-US" dirty="0"/>
              <a:t>NIC: </a:t>
            </a:r>
            <a:r>
              <a:rPr lang="en-US" sz="900" b="0" i="0" kern="1200" dirty="0">
                <a:solidFill>
                  <a:schemeClr val="tx1"/>
                </a:solidFill>
                <a:effectLst/>
                <a:latin typeface="Segoe UI Light" pitchFamily="34" charset="0"/>
                <a:ea typeface="+mn-ea"/>
                <a:cs typeface="+mn-cs"/>
              </a:rPr>
              <a:t>You can create virtual machines (VMs) in Azure and attach multiple network interfaces (NICs) to each of your VMs. Multi NIC is a requirement for many network virtual appliances, such as application delivery and WAN optimization solutions. Multi NIC also provides more network traffic management functionality, including isolation of traffic between a front end NIC and back end NIC(s), or separation of data plane traffic from management plane traffic.</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10/7/2016 11:38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64790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servers</a:t>
            </a:r>
            <a:r>
              <a:rPr lang="en-US" baseline="0" dirty="0"/>
              <a:t> and DB servers are backend services so block incoming and out-going internet connection.</a:t>
            </a:r>
          </a:p>
          <a:p>
            <a:r>
              <a:rPr lang="en-US" baseline="0" dirty="0"/>
              <a:t>Frontend portal servers should only connect to the backend servers over allowed ports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25</a:t>
            </a:fld>
            <a:endParaRPr lang="en-US"/>
          </a:p>
        </p:txBody>
      </p:sp>
    </p:spTree>
    <p:extLst>
      <p:ext uri="{BB962C8B-B14F-4D97-AF65-F5344CB8AC3E}">
        <p14:creationId xmlns:p14="http://schemas.microsoft.com/office/powerpoint/2010/main" val="3223117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workloads are often critical</a:t>
            </a:r>
            <a:r>
              <a:rPr lang="en-US" baseline="0" dirty="0"/>
              <a:t> systems to the business, and you will need a High Availability and Disaster Recovery strategy.</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26</a:t>
            </a:fld>
            <a:endParaRPr lang="en-US"/>
          </a:p>
        </p:txBody>
      </p:sp>
    </p:spTree>
    <p:extLst>
      <p:ext uri="{BB962C8B-B14F-4D97-AF65-F5344CB8AC3E}">
        <p14:creationId xmlns:p14="http://schemas.microsoft.com/office/powerpoint/2010/main" val="85581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To qualify for the high availability SLA of 99.95% in Azure, you need to have at least two VMs and place these in a single Availability Set. This ensures the VMs are spread of over multiple Fault Domains. If a failure occurs in a Fault Domain, the VMs in other Fault Domains are not affected. An Availability Set contains up to 3 Fault Domains, so 3 VMs in the same Availability Set are all separated from each 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Farm configuration all VMs in the Availability Set are active and can be reached by a client. If one fails, the other(s) just pickup more load. By contrast, if you have an active-passive cluster, only one VM is actively handling requests and the other is dormant. The Azure Load Balancer should only send traffic to the active node (or Primary). This is usually achieved by using a load balancer probe that checks for a response on a specific probe port. The passive node (or Secondary) should only respond if it has become the active node because the Primary is no longer active due to failure or updates. Failover configurations like this often include a Witness or observer that monitors for failure in the active node, and which initiates a failover if something goes wrong. The Witness should also be in the Availability Set unless you have a high available Witness configuration that monitors multiple systems. Note that each of the VMs uses a separate storage account. This too is a resiliency measure, as this ensures failure in a storage account only affects a single VM.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a cluster is that the Primary and Secondary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Note that with some software the client is aware of both the Primary and Secondary instances. In that case there is no load balancer in play directing traffic. When a failover occurs the client switches to using the new Primary. Oracle </a:t>
            </a:r>
            <a:r>
              <a:rPr lang="en-US" sz="1200" kern="1200" baseline="0" dirty="0" err="1">
                <a:solidFill>
                  <a:schemeClr val="tx1"/>
                </a:solidFill>
                <a:effectLst/>
                <a:latin typeface="+mn-lt"/>
                <a:ea typeface="+mn-ea"/>
                <a:cs typeface="+mn-cs"/>
              </a:rPr>
              <a:t>Dataguard</a:t>
            </a:r>
            <a:r>
              <a:rPr lang="en-US" sz="1200" kern="1200" baseline="0" dirty="0">
                <a:solidFill>
                  <a:schemeClr val="tx1"/>
                </a:solidFill>
                <a:effectLst/>
                <a:latin typeface="+mn-lt"/>
                <a:ea typeface="+mn-ea"/>
                <a:cs typeface="+mn-cs"/>
              </a:rPr>
              <a:t> is an example where this is the case.</a:t>
            </a:r>
          </a:p>
        </p:txBody>
      </p:sp>
      <p:sp>
        <p:nvSpPr>
          <p:cNvPr id="4" name="Slide Number Placeholder 3"/>
          <p:cNvSpPr>
            <a:spLocks noGrp="1"/>
          </p:cNvSpPr>
          <p:nvPr>
            <p:ph type="sldNum" sz="quarter" idx="10"/>
          </p:nvPr>
        </p:nvSpPr>
        <p:spPr/>
        <p:txBody>
          <a:bodyPr/>
          <a:lstStyle/>
          <a:p>
            <a:fld id="{D2E9B5C7-E893-44FC-BCCF-622F37DEFA34}" type="slidenum">
              <a:rPr lang="en-US" smtClean="0"/>
              <a:t>27</a:t>
            </a:fld>
            <a:endParaRPr lang="en-US"/>
          </a:p>
        </p:txBody>
      </p:sp>
    </p:spTree>
    <p:extLst>
      <p:ext uri="{BB962C8B-B14F-4D97-AF65-F5344CB8AC3E}">
        <p14:creationId xmlns:p14="http://schemas.microsoft.com/office/powerpoint/2010/main" val="3992553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production workloads on Oracle,</a:t>
            </a:r>
            <a:r>
              <a:rPr lang="en-US" sz="1200" kern="1200" baseline="0" dirty="0">
                <a:solidFill>
                  <a:schemeClr val="tx1"/>
                </a:solidFill>
                <a:effectLst/>
                <a:latin typeface="+mn-lt"/>
                <a:ea typeface="+mn-ea"/>
                <a:cs typeface="+mn-cs"/>
              </a:rPr>
              <a:t> High Availability is very important. In an on-</a:t>
            </a:r>
            <a:r>
              <a:rPr lang="en-US" sz="1200" kern="1200" baseline="0" dirty="0" err="1">
                <a:solidFill>
                  <a:schemeClr val="tx1"/>
                </a:solidFill>
                <a:effectLst/>
                <a:latin typeface="+mn-lt"/>
                <a:ea typeface="+mn-ea"/>
                <a:cs typeface="+mn-cs"/>
              </a:rPr>
              <a:t>prem</a:t>
            </a:r>
            <a:r>
              <a:rPr lang="en-US" sz="1200" kern="1200" baseline="0" dirty="0">
                <a:solidFill>
                  <a:schemeClr val="tx1"/>
                </a:solidFill>
                <a:effectLst/>
                <a:latin typeface="+mn-lt"/>
                <a:ea typeface="+mn-ea"/>
                <a:cs typeface="+mn-cs"/>
              </a:rPr>
              <a:t> data center the hardware is usually built to give very high uptime guarantees, and system administration is typically done in specific time windows. By contrast, in Azure you need to have at least two instances in an Availability Set to get an uptime SLA. Because of host updates, VM relocation, or other reasons, a VM may need to be restarted by Azure. System administrators do not control this. As a result, achieving High Availability requires software level mechanisms. With Oracle Database, you have two options: Data Guard or Fail Safe. Real Application Cluster (RAC) is not possible because there are no shared disk clusters in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is a well understood solution with different configuration options depending on your HA needs. For workloads running Oracle Enterprise Edition, this is the preferred solution. Oracle Standard Edition doesn’t support Data Guard, and therefore must rely on Oracle Fail Safe. Oracle Fail Safe requires Windows Server Failover Cluster (WSFC), and this usually works with a shared SAN. Because this is not available in Azure, you need a third party tool to perform disk replication like SIOS </a:t>
            </a:r>
            <a:r>
              <a:rPr lang="en-US" sz="1200" kern="1200" baseline="0" dirty="0" err="1">
                <a:solidFill>
                  <a:schemeClr val="tx1"/>
                </a:solidFill>
                <a:effectLst/>
                <a:latin typeface="+mn-lt"/>
                <a:ea typeface="+mn-ea"/>
                <a:cs typeface="+mn-cs"/>
              </a:rPr>
              <a:t>DataKeeper</a:t>
            </a:r>
            <a:r>
              <a:rPr lang="en-US" sz="1200" kern="1200" baseline="0" dirty="0">
                <a:solidFill>
                  <a:schemeClr val="tx1"/>
                </a:solidFill>
                <a:effectLst/>
                <a:latin typeface="+mn-lt"/>
                <a:ea typeface="+mn-ea"/>
                <a:cs typeface="+mn-cs"/>
              </a:rPr>
              <a:t>. SIOS is certified for Azure and Oracle.</a:t>
            </a:r>
            <a:endParaRPr lang="nl-NL" dirty="0"/>
          </a:p>
        </p:txBody>
      </p:sp>
      <p:sp>
        <p:nvSpPr>
          <p:cNvPr id="4" name="Slide Number Placeholder 3"/>
          <p:cNvSpPr>
            <a:spLocks noGrp="1"/>
          </p:cNvSpPr>
          <p:nvPr>
            <p:ph type="sldNum" sz="quarter" idx="10"/>
          </p:nvPr>
        </p:nvSpPr>
        <p:spPr/>
        <p:txBody>
          <a:bodyPr/>
          <a:lstStyle/>
          <a:p>
            <a:fld id="{D2E9B5C7-E893-44FC-BCCF-622F37DEFA34}" type="slidenum">
              <a:rPr lang="en-US" smtClean="0"/>
              <a:t>28</a:t>
            </a:fld>
            <a:endParaRPr lang="en-US"/>
          </a:p>
        </p:txBody>
      </p:sp>
    </p:spTree>
    <p:extLst>
      <p:ext uri="{BB962C8B-B14F-4D97-AF65-F5344CB8AC3E}">
        <p14:creationId xmlns:p14="http://schemas.microsoft.com/office/powerpoint/2010/main" val="3881584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highly available SAP system</a:t>
            </a:r>
            <a:r>
              <a:rPr lang="en-US" baseline="0" dirty="0"/>
              <a:t> typically has the above layout</a:t>
            </a:r>
          </a:p>
          <a:p>
            <a:endParaRPr lang="en-US" baseline="0" dirty="0"/>
          </a:p>
          <a:p>
            <a:r>
              <a:rPr lang="en-US" baseline="0" dirty="0"/>
              <a:t>The SCS is protected with Window Server Failover Cluster.  The SIOS </a:t>
            </a:r>
            <a:r>
              <a:rPr lang="en-US" baseline="0" dirty="0" err="1"/>
              <a:t>DataKeeper</a:t>
            </a:r>
            <a:r>
              <a:rPr lang="en-US" baseline="0" dirty="0"/>
              <a:t> (3</a:t>
            </a:r>
            <a:r>
              <a:rPr lang="en-US" baseline="30000" dirty="0"/>
              <a:t>rd</a:t>
            </a:r>
            <a:r>
              <a:rPr lang="en-US" baseline="0" dirty="0"/>
              <a:t> party solution) enable the creation of a cluster on Azure without shared disks.  </a:t>
            </a:r>
          </a:p>
          <a:p>
            <a:endParaRPr lang="en-US" baseline="0" dirty="0"/>
          </a:p>
          <a:p>
            <a:r>
              <a:rPr lang="en-US" baseline="0" dirty="0"/>
              <a:t>SAP Application servers are protected by virtue of multiplicity.  The HTTP(S) load balancing is handled by the SAP Web Dispatcher built on an Azure VM.  The SAP Logon load balancing is handled by the SCS message server.</a:t>
            </a:r>
          </a:p>
          <a:p>
            <a:endParaRPr lang="en-US" baseline="0" dirty="0"/>
          </a:p>
          <a:p>
            <a:r>
              <a:rPr lang="en-US" baseline="0" dirty="0"/>
              <a:t>The DB layer, for SQL Server DB, we use AlwaysOn Availability Group (AG) built on a WSFC leveraging node majority with a file share witness quorum.  </a:t>
            </a:r>
            <a:endParaRPr lang="en-US" dirty="0"/>
          </a:p>
        </p:txBody>
      </p:sp>
      <p:sp>
        <p:nvSpPr>
          <p:cNvPr id="4" name="Slide Number Placeholder 3"/>
          <p:cNvSpPr>
            <a:spLocks noGrp="1"/>
          </p:cNvSpPr>
          <p:nvPr>
            <p:ph type="sldNum" sz="quarter" idx="10"/>
          </p:nvPr>
        </p:nvSpPr>
        <p:spPr/>
        <p:txBody>
          <a:bodyPr/>
          <a:lstStyle/>
          <a:p>
            <a:fld id="{8C0B1E5E-2875-4B1B-BA83-C7FDE8BF8133}" type="slidenum">
              <a:rPr lang="en-US" smtClean="0"/>
              <a:t>29</a:t>
            </a:fld>
            <a:endParaRPr lang="en-US"/>
          </a:p>
        </p:txBody>
      </p:sp>
    </p:spTree>
    <p:extLst>
      <p:ext uri="{BB962C8B-B14F-4D97-AF65-F5344CB8AC3E}">
        <p14:creationId xmlns:p14="http://schemas.microsoft.com/office/powerpoint/2010/main" val="4172554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With Data Guard you deploy a Primary database, and up to 30 Standby databases. As with Fail Safe, each Data Guard instance has its own set of disks, preferably in a different storage account. However, where with Fail Safe the disk replication is performed outside of the control of Oracle, with Data Guard Oracle takes care of transporting a Redo Stream to the Standby databases, so the changes to the Primary database can be applied to the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Standby databases can be Physical standby, Logical standby, or Snapshot standby databases. A Physical Standby database has the same disk and file configuration, which is the best option for a HA configuration because you then work with an exact replica on which the Redo Stream will directly be applied using Redo Apply. With Logical standby databases the Redo Stream is first converted to SQL statements that are executed against the standby using SQL Apply, and Snapshot standby databases are not updated constantly. Because Physical standby databases have the same physical layout, the performance will also be consistent with the Primary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HA configuration you usually work with a single Standby database, but you can use multiple standby databases as read-only replica’s to lighten the load on the primary database. As these serve a different function, it is possible to host these on a smaller VM size.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An Observer process is needed to accommodate automatic failover. The observer should be run on a separate VM, and by putting that VM in the same Availability Set as the Primary and Standby databases, you ensure it is in a different Update Domain and Fault Domain, and as such can’t be down at the same time as either the Primary or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When a failure of the Primary database occurs. The Observer comes in action and turns the Standby database into the Primary database. When the original Primary database comes back online, it becomes the Standby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the cluster is that the Primary and Standby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Note that the client actually is aware of both instances. There is no load balancer in play directing traffic. The connection string points to both instances, and the designated Primary is the one the client talks to. When a failover occurs the client switches to using the new Primary. Most Oracle clients are capable of this behavior.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supports up to 30 Standby databases and you can use at least one of these for Disaster Recovery. For Disaster Recovery a Standby database is typically located in a different data center. In Azure you use a different region where you setup a second VNET, which you connect via Site-to-Site VPN. If your RPO lets you get away with data loss between minutes and an hour, a single Standby database in the second Azure region will suffice. Otherwise, you should setup two Standby databases in an Availability Set, so you ensure the least amount of data loss. Because the remote standby database is in a different region and the connection is over VPN, there is considerable latency involved. This means updates to the remote standby database(s) need to be done asynchronously, because the performance impact of synchronous updates would kill the performance of the Primary database.</a:t>
            </a:r>
          </a:p>
        </p:txBody>
      </p:sp>
      <p:sp>
        <p:nvSpPr>
          <p:cNvPr id="4" name="Slide Number Placeholder 3"/>
          <p:cNvSpPr>
            <a:spLocks noGrp="1"/>
          </p:cNvSpPr>
          <p:nvPr>
            <p:ph type="sldNum" sz="quarter" idx="10"/>
          </p:nvPr>
        </p:nvSpPr>
        <p:spPr/>
        <p:txBody>
          <a:bodyPr/>
          <a:lstStyle/>
          <a:p>
            <a:fld id="{D2E9B5C7-E893-44FC-BCCF-622F37DEFA34}" type="slidenum">
              <a:rPr lang="en-US" smtClean="0"/>
              <a:t>30</a:t>
            </a:fld>
            <a:endParaRPr lang="en-US"/>
          </a:p>
        </p:txBody>
      </p:sp>
    </p:spTree>
    <p:extLst>
      <p:ext uri="{BB962C8B-B14F-4D97-AF65-F5344CB8AC3E}">
        <p14:creationId xmlns:p14="http://schemas.microsoft.com/office/powerpoint/2010/main" val="3822870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Guard</a:t>
            </a:r>
            <a:r>
              <a:rPr lang="en-US" sz="1200" kern="1200" baseline="0" dirty="0">
                <a:solidFill>
                  <a:schemeClr val="tx1"/>
                </a:solidFill>
                <a:effectLst/>
                <a:latin typeface="+mn-lt"/>
                <a:ea typeface="+mn-ea"/>
                <a:cs typeface="+mn-cs"/>
              </a:rPr>
              <a:t> can be configured in different ways. For HA you need to have Zero Data Loss, and this is achieved by setting the right Protection Mode. Maximum Protection or Maximum Availability with SYNC Transport and Redo Apply ensure Zero Data Loss. The use of Redo Apply means that for HA you must use a Physical Standby. SYNC Transport ensures changes are sent to the Standby database immediately. You can then still choose when the Primary database continues processing. With AFFIRM it waits until the Redo Stream for a transaction is persisted to disk. With NOAFFIRM, a.k.a. </a:t>
            </a:r>
            <a:r>
              <a:rPr lang="en-US" sz="1200" kern="1200" baseline="0" dirty="0" err="1">
                <a:solidFill>
                  <a:schemeClr val="tx1"/>
                </a:solidFill>
                <a:effectLst/>
                <a:latin typeface="+mn-lt"/>
                <a:ea typeface="+mn-ea"/>
                <a:cs typeface="+mn-cs"/>
              </a:rPr>
              <a:t>FastSync</a:t>
            </a:r>
            <a:r>
              <a:rPr lang="en-US" sz="1200" kern="1200" baseline="0" dirty="0">
                <a:solidFill>
                  <a:schemeClr val="tx1"/>
                </a:solidFill>
                <a:effectLst/>
                <a:latin typeface="+mn-lt"/>
                <a:ea typeface="+mn-ea"/>
                <a:cs typeface="+mn-cs"/>
              </a:rPr>
              <a:t>, the Redo Stream can only be in memory of the Standby database before the Primary database continues. This obviously improves performance, but in case of dual failure could result in minor data loss.</a:t>
            </a:r>
            <a:endParaRPr lang="en-US" sz="1200" kern="1200" dirty="0">
              <a:solidFill>
                <a:schemeClr val="tx1"/>
              </a:solidFill>
              <a:effectLst/>
              <a:latin typeface="+mn-lt"/>
              <a:ea typeface="+mn-ea"/>
              <a:cs typeface="+mn-cs"/>
            </a:endParaRPr>
          </a:p>
          <a:p>
            <a:endParaRPr lang="en-US" dirty="0"/>
          </a:p>
          <a:p>
            <a:r>
              <a:rPr lang="en-US" dirty="0"/>
              <a:t>For Disaster</a:t>
            </a:r>
            <a:r>
              <a:rPr lang="en-US" baseline="0" dirty="0"/>
              <a:t> Recovery you use the Maximum Performance Protection Mode, which results in asynchronous transport and NOAFFIRM, so the Primary database can continue without waiting for the Standby database.</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31</a:t>
            </a:fld>
            <a:endParaRPr lang="en-US"/>
          </a:p>
        </p:txBody>
      </p:sp>
    </p:spTree>
    <p:extLst>
      <p:ext uri="{BB962C8B-B14F-4D97-AF65-F5344CB8AC3E}">
        <p14:creationId xmlns:p14="http://schemas.microsoft.com/office/powerpoint/2010/main" val="864168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Data</a:t>
            </a:r>
            <a:r>
              <a:rPr lang="nl-NL" baseline="0" dirty="0"/>
              <a:t> Guard is a great solution for DR, but it comes at a price because of the secondary location. If </a:t>
            </a:r>
            <a:r>
              <a:rPr lang="nl-NL" baseline="0" dirty="0" err="1"/>
              <a:t>the</a:t>
            </a:r>
            <a:r>
              <a:rPr lang="nl-NL" baseline="0" dirty="0"/>
              <a:t> RPO is relaxed enough, you can use Azure Backup instead. With Azure Backup you can backup up to every 8 hours on Windows and daily on Linux. If you need a better RPO and thus a higher frequency, you could opt for copying the Archive Logs to an offsite location separately. Alternatively, you can attach additional disks with GRS or RA-GRS, or </a:t>
            </a:r>
            <a:r>
              <a:rPr lang="nl-NL" baseline="0" dirty="0" err="1"/>
              <a:t>use</a:t>
            </a:r>
            <a:r>
              <a:rPr lang="nl-NL" baseline="0" dirty="0"/>
              <a:t> Azure files, and copy backups and archive logs there. A downside to this approach is that geo-replication is non-</a:t>
            </a:r>
            <a:r>
              <a:rPr lang="nl-NL" baseline="0" dirty="0" err="1"/>
              <a:t>deterministic</a:t>
            </a:r>
            <a:r>
              <a:rPr lang="nl-NL" baseline="0" dirty="0"/>
              <a:t>, </a:t>
            </a:r>
            <a:r>
              <a:rPr lang="nl-NL" baseline="0" dirty="0" err="1"/>
              <a:t>and</a:t>
            </a:r>
            <a:r>
              <a:rPr lang="nl-NL" baseline="0" dirty="0"/>
              <a:t> </a:t>
            </a:r>
            <a:r>
              <a:rPr lang="nl-NL" baseline="0" dirty="0" err="1"/>
              <a:t>copying</a:t>
            </a:r>
            <a:r>
              <a:rPr lang="nl-NL" baseline="0" dirty="0"/>
              <a:t> large </a:t>
            </a:r>
            <a:r>
              <a:rPr lang="nl-NL" baseline="0" dirty="0" err="1"/>
              <a:t>backup</a:t>
            </a:r>
            <a:r>
              <a:rPr lang="nl-NL" baseline="0" dirty="0"/>
              <a:t> files </a:t>
            </a:r>
            <a:r>
              <a:rPr lang="nl-NL" baseline="0" dirty="0" err="1"/>
              <a:t>may</a:t>
            </a:r>
            <a:r>
              <a:rPr lang="nl-NL" baseline="0" dirty="0"/>
              <a:t> take a </a:t>
            </a:r>
            <a:r>
              <a:rPr lang="nl-NL" baseline="0" dirty="0" err="1"/>
              <a:t>while</a:t>
            </a:r>
            <a:r>
              <a:rPr lang="nl-NL" baseline="0" dirty="0"/>
              <a:t> </a:t>
            </a:r>
            <a:r>
              <a:rPr lang="nl-NL" baseline="0" dirty="0" err="1"/>
              <a:t>to</a:t>
            </a:r>
            <a:r>
              <a:rPr lang="nl-NL" baseline="0" dirty="0"/>
              <a:t> </a:t>
            </a:r>
            <a:r>
              <a:rPr lang="nl-NL" baseline="0" dirty="0" err="1"/>
              <a:t>be</a:t>
            </a:r>
            <a:r>
              <a:rPr lang="nl-NL" baseline="0" dirty="0"/>
              <a:t> </a:t>
            </a:r>
            <a:r>
              <a:rPr lang="nl-NL" baseline="0" dirty="0" err="1"/>
              <a:t>copied</a:t>
            </a:r>
            <a:r>
              <a:rPr lang="nl-NL" baseline="0" dirty="0"/>
              <a:t> </a:t>
            </a:r>
            <a:r>
              <a:rPr lang="nl-NL" baseline="0" dirty="0" err="1"/>
              <a:t>to</a:t>
            </a:r>
            <a:r>
              <a:rPr lang="nl-NL" baseline="0" dirty="0"/>
              <a:t> </a:t>
            </a:r>
            <a:r>
              <a:rPr lang="nl-NL" baseline="0" dirty="0" err="1"/>
              <a:t>the</a:t>
            </a:r>
            <a:r>
              <a:rPr lang="nl-NL" baseline="0" dirty="0"/>
              <a:t> </a:t>
            </a:r>
            <a:r>
              <a:rPr lang="nl-NL" baseline="0" dirty="0" err="1"/>
              <a:t>paired</a:t>
            </a:r>
            <a:r>
              <a:rPr lang="nl-NL" baseline="0" dirty="0"/>
              <a:t> </a:t>
            </a:r>
            <a:r>
              <a:rPr lang="nl-NL" baseline="0" dirty="0" err="1"/>
              <a:t>region</a:t>
            </a:r>
            <a:r>
              <a:rPr lang="nl-NL" baseline="0" dirty="0"/>
              <a:t>.</a:t>
            </a:r>
          </a:p>
          <a:p>
            <a:r>
              <a:rPr lang="nl-NL" baseline="0" dirty="0" err="1"/>
              <a:t>This</a:t>
            </a:r>
            <a:r>
              <a:rPr lang="nl-NL" baseline="0" dirty="0"/>
              <a:t> </a:t>
            </a:r>
            <a:r>
              <a:rPr lang="nl-NL" baseline="0" dirty="0" err="1"/>
              <a:t>doesn’t</a:t>
            </a:r>
            <a:r>
              <a:rPr lang="nl-NL" baseline="0" dirty="0"/>
              <a:t> </a:t>
            </a:r>
            <a:r>
              <a:rPr lang="nl-NL" baseline="0" dirty="0" err="1"/>
              <a:t>only</a:t>
            </a:r>
            <a:r>
              <a:rPr lang="nl-NL" baseline="0" dirty="0"/>
              <a:t> </a:t>
            </a:r>
            <a:r>
              <a:rPr lang="nl-NL" baseline="0" dirty="0" err="1"/>
              <a:t>apply</a:t>
            </a:r>
            <a:r>
              <a:rPr lang="nl-NL" baseline="0" dirty="0"/>
              <a:t> </a:t>
            </a:r>
            <a:r>
              <a:rPr lang="nl-NL" baseline="0" dirty="0" err="1"/>
              <a:t>to</a:t>
            </a:r>
            <a:r>
              <a:rPr lang="nl-NL" baseline="0" dirty="0"/>
              <a:t> Oracle databases. </a:t>
            </a:r>
            <a:r>
              <a:rPr lang="nl-NL" baseline="0" dirty="0" err="1"/>
              <a:t>Any</a:t>
            </a:r>
            <a:r>
              <a:rPr lang="nl-NL" baseline="0" dirty="0"/>
              <a:t> </a:t>
            </a:r>
            <a:r>
              <a:rPr lang="nl-NL" baseline="0" dirty="0" err="1"/>
              <a:t>workload</a:t>
            </a:r>
            <a:r>
              <a:rPr lang="nl-NL" baseline="0" dirty="0"/>
              <a:t> </a:t>
            </a:r>
            <a:r>
              <a:rPr lang="nl-NL" baseline="0" dirty="0" err="1"/>
              <a:t>that</a:t>
            </a:r>
            <a:r>
              <a:rPr lang="nl-NL" baseline="0" dirty="0"/>
              <a:t> has </a:t>
            </a:r>
            <a:r>
              <a:rPr lang="nl-NL" baseline="0" dirty="0" err="1"/>
              <a:t>its</a:t>
            </a:r>
            <a:r>
              <a:rPr lang="nl-NL" baseline="0" dirty="0"/>
              <a:t> </a:t>
            </a:r>
            <a:r>
              <a:rPr lang="nl-NL" baseline="0" dirty="0" err="1"/>
              <a:t>own</a:t>
            </a:r>
            <a:r>
              <a:rPr lang="nl-NL" baseline="0" dirty="0"/>
              <a:t> </a:t>
            </a:r>
            <a:r>
              <a:rPr lang="nl-NL" baseline="0" dirty="0" err="1"/>
              <a:t>internal</a:t>
            </a:r>
            <a:r>
              <a:rPr lang="nl-NL" baseline="0" dirty="0"/>
              <a:t> </a:t>
            </a:r>
            <a:r>
              <a:rPr lang="nl-NL" baseline="0" dirty="0" err="1"/>
              <a:t>backup</a:t>
            </a:r>
            <a:r>
              <a:rPr lang="nl-NL" baseline="0" dirty="0"/>
              <a:t> system </a:t>
            </a:r>
            <a:r>
              <a:rPr lang="nl-NL" baseline="0" dirty="0" err="1"/>
              <a:t>that</a:t>
            </a:r>
            <a:r>
              <a:rPr lang="nl-NL" baseline="0" dirty="0"/>
              <a:t> stores files </a:t>
            </a:r>
            <a:r>
              <a:rPr lang="nl-NL" baseline="0" dirty="0" err="1"/>
              <a:t>locally</a:t>
            </a:r>
            <a:r>
              <a:rPr lang="nl-NL" baseline="0" dirty="0"/>
              <a:t> or on a share </a:t>
            </a:r>
            <a:r>
              <a:rPr lang="nl-NL" baseline="0" dirty="0" err="1"/>
              <a:t>could</a:t>
            </a:r>
            <a:r>
              <a:rPr lang="nl-NL" baseline="0" dirty="0"/>
              <a:t> </a:t>
            </a:r>
            <a:r>
              <a:rPr lang="nl-NL" baseline="0" dirty="0" err="1"/>
              <a:t>potentially</a:t>
            </a:r>
            <a:r>
              <a:rPr lang="nl-NL" baseline="0" dirty="0"/>
              <a:t> </a:t>
            </a:r>
            <a:r>
              <a:rPr lang="nl-NL" baseline="0" dirty="0" err="1"/>
              <a:t>use</a:t>
            </a:r>
            <a:r>
              <a:rPr lang="nl-NL" baseline="0" dirty="0"/>
              <a:t> Azure </a:t>
            </a:r>
            <a:r>
              <a:rPr lang="nl-NL" baseline="0" dirty="0" err="1"/>
              <a:t>Backup</a:t>
            </a:r>
            <a:r>
              <a:rPr lang="nl-NL" baseline="0" dirty="0"/>
              <a:t> </a:t>
            </a:r>
            <a:r>
              <a:rPr lang="nl-NL" baseline="0" dirty="0" err="1"/>
              <a:t>and</a:t>
            </a:r>
            <a:r>
              <a:rPr lang="nl-NL" baseline="0" dirty="0"/>
              <a:t>/or GRS storage.</a:t>
            </a:r>
            <a:endParaRPr lang="nl-NL" dirty="0"/>
          </a:p>
        </p:txBody>
      </p:sp>
      <p:sp>
        <p:nvSpPr>
          <p:cNvPr id="4" name="Slide Number Placeholder 3"/>
          <p:cNvSpPr>
            <a:spLocks noGrp="1"/>
          </p:cNvSpPr>
          <p:nvPr>
            <p:ph type="sldNum" sz="quarter" idx="10"/>
          </p:nvPr>
        </p:nvSpPr>
        <p:spPr/>
        <p:txBody>
          <a:bodyPr/>
          <a:lstStyle/>
          <a:p>
            <a:fld id="{D2E9B5C7-E893-44FC-BCCF-622F37DEFA34}" type="slidenum">
              <a:rPr lang="en-US" smtClean="0"/>
              <a:t>32</a:t>
            </a:fld>
            <a:endParaRPr lang="en-US"/>
          </a:p>
        </p:txBody>
      </p:sp>
    </p:spTree>
    <p:extLst>
      <p:ext uri="{BB962C8B-B14F-4D97-AF65-F5344CB8AC3E}">
        <p14:creationId xmlns:p14="http://schemas.microsoft.com/office/powerpoint/2010/main" val="2572409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question is always one from a business perspective: why would I run these advanced workloads in the Cloud? Particularly if they are on average running well on-premises. Ultimately that comes down to one thing: </a:t>
            </a:r>
            <a:r>
              <a:rPr lang="en-US" b="1" baseline="0" dirty="0"/>
              <a:t>the quality of service per dollar spent</a:t>
            </a:r>
            <a:r>
              <a:rPr lang="en-US" baseline="0" dirty="0"/>
              <a:t>. Cloud has several characteristics that enable you to lower cost and improve the quality of service at the same time. Compared to on-premises, cloud provides cheaper hardware and hardware operating cost, the ability to scale up/out/down, less costly disaster recovery, and a high degree of automation. Disaster recovery and automation are often an afterthought in on-premises scenarios, and that can seriously compromise the quality of service, and incur high remediation cost.</a:t>
            </a:r>
          </a:p>
        </p:txBody>
      </p:sp>
      <p:sp>
        <p:nvSpPr>
          <p:cNvPr id="4" name="Slide Number Placeholder 3"/>
          <p:cNvSpPr>
            <a:spLocks noGrp="1"/>
          </p:cNvSpPr>
          <p:nvPr>
            <p:ph type="sldNum" sz="quarter" idx="10"/>
          </p:nvPr>
        </p:nvSpPr>
        <p:spPr/>
        <p:txBody>
          <a:bodyPr/>
          <a:lstStyle/>
          <a:p>
            <a:fld id="{D33F966B-4ADC-4E3F-B36C-6FAFCC426477}" type="slidenum">
              <a:rPr lang="en-US" smtClean="0"/>
              <a:t>5</a:t>
            </a:fld>
            <a:endParaRPr lang="en-US"/>
          </a:p>
        </p:txBody>
      </p:sp>
    </p:spTree>
    <p:extLst>
      <p:ext uri="{BB962C8B-B14F-4D97-AF65-F5344CB8AC3E}">
        <p14:creationId xmlns:p14="http://schemas.microsoft.com/office/powerpoint/2010/main" val="1249621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en-US" b="1" dirty="0"/>
              <a:t>20 min left</a:t>
            </a:r>
          </a:p>
          <a:p>
            <a:r>
              <a:rPr lang="en-US" dirty="0"/>
              <a:t>To help protect the SAP components of ASCS/SCS/Central Services, you should:</a:t>
            </a:r>
          </a:p>
          <a:p>
            <a:pPr marL="171450" indent="-171450">
              <a:buFont typeface="Arial" panose="020B0604020202020204" pitchFamily="34" charset="0"/>
              <a:buChar char="•"/>
            </a:pPr>
            <a:r>
              <a:rPr lang="en-US" dirty="0"/>
              <a:t>Have an Active Directory server running in Azure. This Active Directory server would be the primary Active Directory server in case of a failover to the DR site. The Active Directory domain controller in Azure must be regularly synchronized with the on-premises Active Directory domain controllers.</a:t>
            </a:r>
          </a:p>
          <a:p>
            <a:pPr marL="171450" indent="-171450">
              <a:buFont typeface="Arial" panose="020B0604020202020204" pitchFamily="34" charset="0"/>
              <a:buChar char="•"/>
            </a:pPr>
            <a:r>
              <a:rPr lang="en-US" dirty="0"/>
              <a:t>While not running in Azure (the normal case), have a VM in Azure which is up and running for every running SAP ASCS/SCS/Central Services. If a DR event occurs, these VMs will take over the role of the ASCS/SCS/Central Services. You would need to make sure that the content of the </a:t>
            </a:r>
            <a:r>
              <a:rPr lang="en-US" dirty="0" err="1"/>
              <a:t>sapmnt</a:t>
            </a:r>
            <a:r>
              <a:rPr lang="en-US" dirty="0"/>
              <a:t> share(s) of the VMs running on-premises is copied on a regular basis into the VM(s) in Azure.</a:t>
            </a:r>
          </a:p>
          <a:p>
            <a:pPr marL="171450" indent="-171450">
              <a:buFont typeface="Arial" panose="020B0604020202020204" pitchFamily="34" charset="0"/>
              <a:buChar char="•"/>
            </a:pPr>
            <a:r>
              <a:rPr lang="en-US" dirty="0"/>
              <a:t>In case of a failover to the DR site, assume that the Active Directory server that has been in Azure or is rebuilt in Azure is taking over the Windows Domain services.</a:t>
            </a:r>
          </a:p>
          <a:p>
            <a:endParaRPr lang="en-US" dirty="0"/>
          </a:p>
          <a:p>
            <a:r>
              <a:rPr lang="en-US" dirty="0"/>
              <a:t>NOTE In this procedure, you make a change to the DNS entries for the Virtual Windows Cluster names by changing their IP addresses to the IP addresses of the VMs in Azure that should run ASCS/SCS/Central Services. You also assign the virtual name of the cluster to the VMs in Azure designated to run ASCS/SCS/Central Services.</a:t>
            </a: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33</a:t>
            </a:fld>
            <a:endParaRPr lang="en-US"/>
          </a:p>
        </p:txBody>
      </p:sp>
    </p:spTree>
    <p:extLst>
      <p:ext uri="{BB962C8B-B14F-4D97-AF65-F5344CB8AC3E}">
        <p14:creationId xmlns:p14="http://schemas.microsoft.com/office/powerpoint/2010/main" val="9448455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powerful hybrid scenarios we are making even easier to implement with SQL Server 2014 is a low recovery time objective (RTO) disaster recovery solution for your on-premises SQL Servers.  You can do this by now being able to add AlwaysOn replicas directly to Microsoft Azure Virtual Machines.  Now as you see in the diagram, we recommend having your asynchronous replicas residing in Azure VMs and your synchronous replica hosted in the same location.  Again the reason for that is you want to minimize the impact on your primary, so having the synchronous close by is ideal.  Now this is still a low RTO solution as the way asynchronous replication works, is as soon as the transaction is committed it is on it’s was to the replica in Azure, so data loss in minimal.  </a:t>
            </a:r>
          </a:p>
          <a:p>
            <a:endParaRPr lang="en-US" dirty="0"/>
          </a:p>
          <a:p>
            <a:r>
              <a:rPr lang="en-US" dirty="0"/>
              <a:t>The other big gain in this scenario is that AlwaysOn replicas are readable so you can take advantage of the global Azure data center to strategically place the replicas (remember you can have up to 8 now with SQL Server 2014, double that of SQL Server 2012).  This means faster global BI reporting in addition to a more cost effective disaster recovery solution.</a:t>
            </a:r>
          </a:p>
          <a:p>
            <a:endParaRPr lang="en-US" dirty="0"/>
          </a:p>
          <a:p>
            <a:r>
              <a:rPr lang="en-US" dirty="0"/>
              <a:t>We have built UI into SQL Server management studio to make the deployment of AlwaysOn replicas even easier regardless of the hosting location.  Also SQL Database on-</a:t>
            </a:r>
            <a:r>
              <a:rPr lang="en-US" dirty="0" err="1"/>
              <a:t>prem</a:t>
            </a:r>
            <a:r>
              <a:rPr lang="en-US" baseline="0" dirty="0"/>
              <a:t> or on Azure can </a:t>
            </a:r>
            <a:r>
              <a:rPr lang="en-US" dirty="0"/>
              <a:t>backup</a:t>
            </a:r>
            <a:r>
              <a:rPr lang="en-US" baseline="0" dirty="0"/>
              <a:t> directly to Azure storage.  </a:t>
            </a:r>
          </a:p>
          <a:p>
            <a:endParaRPr lang="en-US" dirty="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34</a:t>
            </a:fld>
            <a:endParaRPr lang="en-US"/>
          </a:p>
        </p:txBody>
      </p:sp>
    </p:spTree>
    <p:extLst>
      <p:ext uri="{BB962C8B-B14F-4D97-AF65-F5344CB8AC3E}">
        <p14:creationId xmlns:p14="http://schemas.microsoft.com/office/powerpoint/2010/main" val="3775656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demo script in</a:t>
            </a:r>
            <a:r>
              <a:rPr lang="en-US" baseline="0" dirty="0"/>
              <a:t> SQL AlwaysOn Failover.docx</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35</a:t>
            </a:fld>
            <a:endParaRPr lang="en-US"/>
          </a:p>
        </p:txBody>
      </p:sp>
    </p:spTree>
    <p:extLst>
      <p:ext uri="{BB962C8B-B14F-4D97-AF65-F5344CB8AC3E}">
        <p14:creationId xmlns:p14="http://schemas.microsoft.com/office/powerpoint/2010/main" val="1383273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bring</a:t>
            </a:r>
            <a:r>
              <a:rPr lang="en-US" baseline="0" dirty="0"/>
              <a:t> workloads to Azure one of the key concerns is licensing and support. It is key for business to know that if something goes wrong, they are covered by support. It is also important to ensure that no unneeded licenses are being paid for, or it turns out you need to pay much more than you are when an audit is done.</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6</a:t>
            </a:fld>
            <a:endParaRPr lang="en-US"/>
          </a:p>
        </p:txBody>
      </p:sp>
    </p:spTree>
    <p:extLst>
      <p:ext uri="{BB962C8B-B14F-4D97-AF65-F5344CB8AC3E}">
        <p14:creationId xmlns:p14="http://schemas.microsoft.com/office/powerpoint/2010/main" val="996268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cloud we have two forms of licensing. The first is Pay-As-You-Go (PAYG), in which</a:t>
            </a:r>
            <a:r>
              <a:rPr lang="en-US" baseline="0" dirty="0"/>
              <a:t> case the license is included with the VM you provision from an image in the Azure Marketplace. This means that the license fee is collected through the Azure bill, and you only pay licensing cost when the VM is deployed. When you turn the VM off, you are not charged for the license. This is extremely useful for elastic workloads, as your licensing cost is kept low when there is limited traffic, and grows as traffic grows. This also means that you are never at risk of surpassing your licensing limit.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Many people assume that when they provision a VM with software included, that they are automatically licensed, but that is not the case. It is important to look at license agreement when you provision a VM.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7</a:t>
            </a:fld>
            <a:endParaRPr lang="en-US"/>
          </a:p>
        </p:txBody>
      </p:sp>
    </p:spTree>
    <p:extLst>
      <p:ext uri="{BB962C8B-B14F-4D97-AF65-F5344CB8AC3E}">
        <p14:creationId xmlns:p14="http://schemas.microsoft.com/office/powerpoint/2010/main" val="391871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BYOL</a:t>
            </a:r>
            <a:r>
              <a:rPr lang="en-US" baseline="0" dirty="0"/>
              <a:t> applies when you install software yourself, or when a VM you provision from an image in the gallery doesn’t include a license. In the latter case the software may already be installed according to the best practices of the vendor, but you acquire the license from the vendor.</a:t>
            </a:r>
          </a:p>
          <a:p>
            <a:endParaRPr lang="en-US" baseline="0" dirty="0"/>
          </a:p>
          <a:p>
            <a:r>
              <a:rPr lang="en-US" baseline="0" dirty="0"/>
              <a:t>Be aware that when you install software yourself, you need to check whether the license is actually cloud compatible. Most are these days, but some may still exist that actually require you to license the underlying hardware, which in the case of cloud could be the entire cloud data center!</a:t>
            </a:r>
          </a:p>
          <a:p>
            <a:endParaRPr lang="en-US" baseline="0" dirty="0"/>
          </a:p>
          <a:p>
            <a:r>
              <a:rPr lang="en-US" baseline="0" dirty="0"/>
              <a:t>When you migrate an advanced workload to the cloud, you may be able to use your existing licenses. If the vendor support license mobility, you can build up your new environment in Azure without having to acquire new licenses on top of your existing licenses. If the vendor does not support license mobility, check with the vendor how to minimize licensing cost while transitioning to Azure.</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8</a:t>
            </a:fld>
            <a:endParaRPr lang="en-US"/>
          </a:p>
        </p:txBody>
      </p:sp>
    </p:spTree>
    <p:extLst>
      <p:ext uri="{BB962C8B-B14F-4D97-AF65-F5344CB8AC3E}">
        <p14:creationId xmlns:p14="http://schemas.microsoft.com/office/powerpoint/2010/main" val="179549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x86 software on</a:t>
            </a:r>
            <a:r>
              <a:rPr lang="en-US" baseline="0" dirty="0"/>
              <a:t> Windows or Linux will run on Azure, regardless of whether the vendor made sure it does. Only software with very specific needs, for example software that ties in to specific hardware or hypervisor will not work on Azure. However, that software runs on Azure doesn’t necessarily mean the vendor supports it. Microsoft in most cases just provides support on the services, which in case of advanced workloads means cloud infrastructure components such as VMs, storage, networking components, and services such as Azure Backup and Azure Site Recovery. But if you have issues specific to certain software, Microsoft may not be able to provide a fix.</a:t>
            </a:r>
          </a:p>
          <a:p>
            <a:endParaRPr lang="en-US" baseline="0" dirty="0"/>
          </a:p>
          <a:p>
            <a:r>
              <a:rPr lang="en-US" baseline="0" dirty="0"/>
              <a:t>Some vendors will just not support you if you run their software on Azure (or any other cloud). That means that if you run into an issue and Microsoft is unable to fix it, you are pretty much out of luck. For production workloads the business risk associated with that scenario is probably too high, but you could still use Azure for development and test purposes.</a:t>
            </a:r>
          </a:p>
          <a:p>
            <a:endParaRPr lang="en-US" baseline="0" dirty="0"/>
          </a:p>
          <a:p>
            <a:r>
              <a:rPr lang="en-US" baseline="0" dirty="0"/>
              <a:t>If deployment in Azure is supported, you should still check for any small print. Basically, it is important to determine what the vendor’s support policy is when running on Azure. Another thing to check carefully is whether the combination of software you want to run is supported. For example, you can run SAP with an Oracle database on Azure, but only if the Oracle database runs on Windows. If you want to run SAP on Linux, you need to use another database</a:t>
            </a:r>
          </a:p>
          <a:p>
            <a:endParaRPr lang="en-US" baseline="0" dirty="0"/>
          </a:p>
          <a:p>
            <a:r>
              <a:rPr lang="en-US" baseline="0" dirty="0"/>
              <a:t>Having support from the vendor is one thing, but it’s even better when the vendor has certified the software for use with Azure. When a vendor certifies software, it is put through a rigorous test process to ensure the software works well on Azure. This is a similar process to certifying specific hardware or virtualization software.</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9</a:t>
            </a:fld>
            <a:endParaRPr lang="en-US"/>
          </a:p>
        </p:txBody>
      </p:sp>
    </p:spTree>
    <p:extLst>
      <p:ext uri="{BB962C8B-B14F-4D97-AF65-F5344CB8AC3E}">
        <p14:creationId xmlns:p14="http://schemas.microsoft.com/office/powerpoint/2010/main" val="351102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a:t>
            </a:r>
            <a:r>
              <a:rPr lang="en-US" baseline="0" dirty="0"/>
              <a:t> support is divided between Microsoft for the underlying infrastructure, and the software supplier for the software you run on top of it. Red Hat and Microsoft have created an industry-changing integrated support model for customers using Red Hat solutions in Azure.  We are working side-by-side to solve common problems and to provide the enterprise-grade support that customers rely on in their datacenters. As part of our agreement Red Hat and Microsoft staff is co-located in Redmond, so you deal with one support desk instead of two. The ticketing systems of Red Hat and Microsoft also are integrated. In addition Red Hat participates in our Azure Forums, collaborates with our security response team. For the best experience you need to link your Azure account and Red Hat account.</a:t>
            </a:r>
          </a:p>
          <a:p>
            <a:endParaRPr lang="en-US" baseline="0" dirty="0"/>
          </a:p>
          <a:p>
            <a:r>
              <a:rPr lang="en-US" dirty="0"/>
              <a:t>The Red Hat agreement includes Red Hat Enterprise Linux Atomic Host, Red Hat </a:t>
            </a:r>
            <a:r>
              <a:rPr lang="en-US" dirty="0" err="1"/>
              <a:t>JBoss</a:t>
            </a:r>
            <a:r>
              <a:rPr lang="en-US" dirty="0"/>
              <a:t> Enterprise Application Server, Red Hat </a:t>
            </a:r>
            <a:r>
              <a:rPr lang="en-US" dirty="0" err="1"/>
              <a:t>JBoss</a:t>
            </a:r>
            <a:r>
              <a:rPr lang="en-US" dirty="0"/>
              <a:t> Enterprise Web Server, Red Hat </a:t>
            </a:r>
            <a:r>
              <a:rPr lang="en-US" dirty="0" err="1"/>
              <a:t>Gluster</a:t>
            </a:r>
            <a:r>
              <a:rPr lang="en-US" dirty="0"/>
              <a:t> Storage, and </a:t>
            </a:r>
            <a:r>
              <a:rPr lang="en-US" dirty="0" err="1"/>
              <a:t>OpenShift</a:t>
            </a:r>
            <a:r>
              <a:rPr lang="en-US" dirty="0"/>
              <a:t> by Red Hat.</a:t>
            </a:r>
          </a:p>
        </p:txBody>
      </p:sp>
      <p:sp>
        <p:nvSpPr>
          <p:cNvPr id="4" name="Slide Number Placeholder 3"/>
          <p:cNvSpPr>
            <a:spLocks noGrp="1"/>
          </p:cNvSpPr>
          <p:nvPr>
            <p:ph type="sldNum" sz="quarter" idx="10"/>
          </p:nvPr>
        </p:nvSpPr>
        <p:spPr/>
        <p:txBody>
          <a:bodyPr/>
          <a:lstStyle/>
          <a:p>
            <a:fld id="{D33F966B-4ADC-4E3F-B36C-6FAFCC426477}" type="slidenum">
              <a:rPr lang="en-US" smtClean="0"/>
              <a:t>10</a:t>
            </a:fld>
            <a:endParaRPr lang="en-US"/>
          </a:p>
        </p:txBody>
      </p:sp>
    </p:spTree>
    <p:extLst>
      <p:ext uri="{BB962C8B-B14F-4D97-AF65-F5344CB8AC3E}">
        <p14:creationId xmlns:p14="http://schemas.microsoft.com/office/powerpoint/2010/main" val="392470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SAP has certified</a:t>
            </a:r>
            <a:r>
              <a:rPr lang="en-US" baseline="0" dirty="0"/>
              <a:t> various workloads on Azure, and there is guidance detailing the expected performance levels on different VM types. All databases certified for SAP are available, but you need to be aware of some OS restrictions. You can run SAP on Oracle, but only if Oracle runs on Windows. Oracle on Linux is not supported for SAP scenarios, even though it is supported in non-SAP scenarios.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11</a:t>
            </a:fld>
            <a:endParaRPr lang="en-US" dirty="0"/>
          </a:p>
        </p:txBody>
      </p:sp>
    </p:spTree>
    <p:extLst>
      <p:ext uri="{BB962C8B-B14F-4D97-AF65-F5344CB8AC3E}">
        <p14:creationId xmlns:p14="http://schemas.microsoft.com/office/powerpoint/2010/main" val="133085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bit.ly/AzureStoragePerfOptimization"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bit.ly/Oracle12cAppRepla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0.xml"/><Relationship Id="rId16"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7.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8.emf"/><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3" Type="http://schemas.openxmlformats.org/officeDocument/2006/relationships/hyperlink" Target="http://bit.ly/Oracle12cDG"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hyperlink" Target="http://bit.ly/Oracle12cDGP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32.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Advanced Workloads on Azure</a:t>
            </a:r>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Hat + Microsoft: Integrated Support</a:t>
            </a:r>
          </a:p>
        </p:txBody>
      </p:sp>
      <p:sp>
        <p:nvSpPr>
          <p:cNvPr id="3" name="Content Placeholder 2"/>
          <p:cNvSpPr>
            <a:spLocks noGrp="1"/>
          </p:cNvSpPr>
          <p:nvPr>
            <p:ph sz="quarter" idx="10"/>
          </p:nvPr>
        </p:nvSpPr>
        <p:spPr>
          <a:xfrm>
            <a:off x="268288" y="1398397"/>
            <a:ext cx="11542503" cy="4764381"/>
          </a:xfrm>
        </p:spPr>
        <p:txBody>
          <a:bodyPr/>
          <a:lstStyle/>
          <a:p>
            <a:r>
              <a:rPr lang="en-US" sz="3200" dirty="0"/>
              <a:t>Support staff from Red Hat &amp; Microsoft co-located @Redmond</a:t>
            </a:r>
          </a:p>
          <a:p>
            <a:r>
              <a:rPr lang="en-US" sz="3200" dirty="0"/>
              <a:t>Red Hat &amp; Microsoft security response team collaboration</a:t>
            </a:r>
          </a:p>
          <a:p>
            <a:r>
              <a:rPr lang="en-US" sz="3200" dirty="0"/>
              <a:t>Red Hat Technical Account Management &amp; Microsoft Premier Services</a:t>
            </a:r>
          </a:p>
          <a:p>
            <a:r>
              <a:rPr lang="en-US" sz="3200" dirty="0"/>
              <a:t>Red Hat participation in</a:t>
            </a:r>
            <a:br>
              <a:rPr lang="en-US" sz="3200" dirty="0"/>
            </a:br>
            <a:r>
              <a:rPr lang="en-US" sz="3200" dirty="0"/>
              <a:t>Azure forums</a:t>
            </a:r>
          </a:p>
          <a:p>
            <a:r>
              <a:rPr lang="en-US" sz="3200" dirty="0"/>
              <a:t>Integrated ticketing systems</a:t>
            </a:r>
          </a:p>
          <a:p>
            <a:pPr marL="0" indent="0">
              <a:buNone/>
            </a:pPr>
            <a:endParaRPr lang="en-US" sz="3200" dirty="0"/>
          </a:p>
          <a:p>
            <a:pPr marL="0" indent="0">
              <a:buNone/>
            </a:pPr>
            <a:r>
              <a:rPr lang="en-US" sz="3200" b="1" u="sng" dirty="0"/>
              <a:t>http://aka.ms/redhatazure</a:t>
            </a:r>
          </a:p>
        </p:txBody>
      </p:sp>
      <p:pic>
        <p:nvPicPr>
          <p:cNvPr id="5" name="AF8747EB">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4972" t="12788" r="5663" b="13014"/>
          <a:stretch/>
        </p:blipFill>
        <p:spPr>
          <a:xfrm>
            <a:off x="6231835" y="3121589"/>
            <a:ext cx="5857448" cy="36475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42901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30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408895"/>
            <a:ext cx="11350380" cy="899537"/>
          </a:xfrm>
        </p:spPr>
        <p:txBody>
          <a:bodyPr>
            <a:noAutofit/>
          </a:bodyPr>
          <a:lstStyle/>
          <a:p>
            <a:pPr>
              <a:lnSpc>
                <a:spcPct val="80000"/>
              </a:lnSpc>
            </a:pPr>
            <a:r>
              <a:rPr lang="en-US" sz="5000" spc="-167" dirty="0">
                <a:solidFill>
                  <a:schemeClr val="tx1"/>
                </a:solidFill>
              </a:rPr>
              <a:t>SAP NetWeaver certifications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054408128"/>
              </p:ext>
            </p:extLst>
          </p:nvPr>
        </p:nvGraphicFramePr>
        <p:xfrm>
          <a:off x="458478" y="2632935"/>
          <a:ext cx="11338871" cy="2895189"/>
        </p:xfrm>
        <a:graphic>
          <a:graphicData uri="http://schemas.openxmlformats.org/drawingml/2006/table">
            <a:tbl>
              <a:tblPr firstRow="1" bandRow="1">
                <a:tableStyleId>{85BE263C-DBD7-4A20-BB59-AAB30ACAA65A}</a:tableStyleId>
              </a:tblPr>
              <a:tblGrid>
                <a:gridCol w="2683532">
                  <a:extLst>
                    <a:ext uri="{9D8B030D-6E8A-4147-A177-3AD203B41FA5}">
                      <a16:colId xmlns:a16="http://schemas.microsoft.com/office/drawing/2014/main" val="20000"/>
                    </a:ext>
                  </a:extLst>
                </a:gridCol>
                <a:gridCol w="3228889">
                  <a:extLst>
                    <a:ext uri="{9D8B030D-6E8A-4147-A177-3AD203B41FA5}">
                      <a16:colId xmlns:a16="http://schemas.microsoft.com/office/drawing/2014/main" val="20001"/>
                    </a:ext>
                  </a:extLst>
                </a:gridCol>
                <a:gridCol w="2169211">
                  <a:extLst>
                    <a:ext uri="{9D8B030D-6E8A-4147-A177-3AD203B41FA5}">
                      <a16:colId xmlns:a16="http://schemas.microsoft.com/office/drawing/2014/main" val="20002"/>
                    </a:ext>
                  </a:extLst>
                </a:gridCol>
                <a:gridCol w="3257239">
                  <a:extLst>
                    <a:ext uri="{9D8B030D-6E8A-4147-A177-3AD203B41FA5}">
                      <a16:colId xmlns:a16="http://schemas.microsoft.com/office/drawing/2014/main" val="20003"/>
                    </a:ext>
                  </a:extLst>
                </a:gridCol>
              </a:tblGrid>
              <a:tr h="402333">
                <a:tc>
                  <a:txBody>
                    <a:bodyPr/>
                    <a:lstStyle/>
                    <a:p>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SAP Solution</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gn="ctr"/>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Guest OS</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gn="ctr"/>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Database</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gn="ctr"/>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VM Types</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613391">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Business Suite</a:t>
                      </a:r>
                    </a:p>
                  </a:txBody>
                  <a:tcPr marL="91403" marR="91403" marT="45702" marB="45702">
                    <a:lnT w="25400" cmpd="sng">
                      <a:noFill/>
                    </a:lnT>
                  </a:tcPr>
                </a:tc>
                <a:tc>
                  <a:txBody>
                    <a:bodyPr/>
                    <a:lstStyle/>
                    <a:p>
                      <a:r>
                        <a:rPr lang="en-US" sz="1600" kern="1200" spc="0" baseline="0" dirty="0">
                          <a:ln w="3175">
                            <a:noFill/>
                          </a:ln>
                          <a:solidFill>
                            <a:schemeClr val="bg1"/>
                          </a:solidFill>
                          <a:latin typeface="Segoe UI Light" pitchFamily="34" charset="0"/>
                          <a:ea typeface="+mn-ea"/>
                          <a:cs typeface="Arial" charset="0"/>
                        </a:rPr>
                        <a:t>Windows Server;</a:t>
                      </a:r>
                      <a:br>
                        <a:rPr lang="en-US" sz="1600" kern="1200" spc="0" baseline="0" dirty="0">
                          <a:ln w="3175">
                            <a:noFill/>
                          </a:ln>
                          <a:solidFill>
                            <a:schemeClr val="bg1"/>
                          </a:solidFill>
                          <a:latin typeface="Segoe UI Light" pitchFamily="34" charset="0"/>
                          <a:ea typeface="+mn-ea"/>
                          <a:cs typeface="Arial" charset="0"/>
                        </a:rPr>
                      </a:br>
                      <a:r>
                        <a:rPr lang="en-US" sz="1600" kern="1200" spc="0" baseline="0" dirty="0">
                          <a:ln w="3175">
                            <a:noFill/>
                          </a:ln>
                          <a:solidFill>
                            <a:schemeClr val="bg1"/>
                          </a:solidFill>
                          <a:latin typeface="Segoe UI Light" pitchFamily="34" charset="0"/>
                          <a:ea typeface="+mn-ea"/>
                          <a:cs typeface="Arial" charset="0"/>
                        </a:rPr>
                        <a:t>SUSE Linux Enterprise Server (SLES)</a:t>
                      </a:r>
                    </a:p>
                  </a:txBody>
                  <a:tcPr marL="91403" marR="91403" marT="45702" marB="45702">
                    <a:lnT w="25400" cmpd="sng">
                      <a:noFill/>
                    </a:lnT>
                  </a:tcPr>
                </a:tc>
                <a:tc>
                  <a:txBody>
                    <a:bodyPr/>
                    <a:lstStyle/>
                    <a:p>
                      <a:r>
                        <a:rPr lang="en-US" sz="1600" kern="1200" spc="0" baseline="0" dirty="0">
                          <a:ln w="3175">
                            <a:noFill/>
                          </a:ln>
                          <a:solidFill>
                            <a:schemeClr val="bg1"/>
                          </a:solidFill>
                          <a:latin typeface="Segoe UI Light" pitchFamily="34" charset="0"/>
                          <a:ea typeface="+mn-ea"/>
                          <a:cs typeface="Arial" charset="0"/>
                        </a:rPr>
                        <a:t>SQL Server; Oracle</a:t>
                      </a:r>
                      <a:r>
                        <a:rPr lang="en-US" sz="1600" baseline="30000" dirty="0">
                          <a:solidFill>
                            <a:schemeClr val="bg1"/>
                          </a:solidFill>
                          <a:effectLst/>
                        </a:rPr>
                        <a:t>2</a:t>
                      </a:r>
                      <a:r>
                        <a:rPr lang="en-US" sz="1600" kern="1200" spc="0" baseline="0" dirty="0">
                          <a:ln w="3175">
                            <a:noFill/>
                          </a:ln>
                          <a:solidFill>
                            <a:schemeClr val="bg1"/>
                          </a:solidFill>
                          <a:latin typeface="Segoe UI Light" pitchFamily="34" charset="0"/>
                          <a:ea typeface="+mn-ea"/>
                          <a:cs typeface="Arial" charset="0"/>
                        </a:rPr>
                        <a:t>; DB2</a:t>
                      </a:r>
                      <a:r>
                        <a:rPr lang="en-US" sz="1600" baseline="30000" dirty="0">
                          <a:solidFill>
                            <a:schemeClr val="bg1"/>
                          </a:solidFill>
                          <a:effectLst/>
                        </a:rPr>
                        <a:t>3</a:t>
                      </a:r>
                      <a:r>
                        <a:rPr lang="en-US" sz="1600" kern="1200" spc="0" baseline="0" dirty="0">
                          <a:ln w="3175">
                            <a:noFill/>
                          </a:ln>
                          <a:solidFill>
                            <a:schemeClr val="bg1"/>
                          </a:solidFill>
                          <a:latin typeface="Segoe UI Light" pitchFamily="34" charset="0"/>
                          <a:ea typeface="+mn-ea"/>
                          <a:cs typeface="Arial" charset="0"/>
                        </a:rPr>
                        <a:t>; SAP ASE</a:t>
                      </a:r>
                      <a:r>
                        <a:rPr lang="en-US" sz="1600" baseline="30000" dirty="0">
                          <a:solidFill>
                            <a:schemeClr val="bg1"/>
                          </a:solidFill>
                          <a:effectLst/>
                        </a:rPr>
                        <a:t>4</a:t>
                      </a:r>
                      <a:endParaRPr lang="en-US" sz="1600" kern="1200" spc="0" baseline="0" dirty="0">
                        <a:ln w="3175">
                          <a:noFill/>
                        </a:ln>
                        <a:solidFill>
                          <a:schemeClr val="bg1"/>
                        </a:solidFill>
                        <a:latin typeface="Segoe UI Light" pitchFamily="34" charset="0"/>
                        <a:ea typeface="+mn-ea"/>
                        <a:cs typeface="Arial" charset="0"/>
                      </a:endParaRPr>
                    </a:p>
                  </a:txBody>
                  <a:tcPr marL="91403" marR="91403" marT="45702" marB="45702">
                    <a:lnT w="25400" cmpd="sng">
                      <a:noFill/>
                    </a:lnT>
                  </a:tcPr>
                </a:tc>
                <a:tc>
                  <a:txBody>
                    <a:bodyPr/>
                    <a:lstStyle/>
                    <a:p>
                      <a:r>
                        <a:rPr lang="en-US" sz="1600" kern="1200" spc="0" baseline="0" dirty="0">
                          <a:ln w="3175">
                            <a:noFill/>
                          </a:ln>
                          <a:solidFill>
                            <a:schemeClr val="bg1"/>
                          </a:solidFill>
                          <a:latin typeface="Segoe UI Light" pitchFamily="34" charset="0"/>
                          <a:ea typeface="+mn-ea"/>
                          <a:cs typeface="Arial" charset="0"/>
                        </a:rPr>
                        <a:t>A5-A11, D11-D14, DS11-DS14, DS11v2-DS14v2, GS1-GS5</a:t>
                      </a:r>
                    </a:p>
                  </a:txBody>
                  <a:tcPr marL="91403" marR="91403" marT="45702" marB="45702">
                    <a:lnT w="25400" cmpd="sng">
                      <a:noFill/>
                    </a:lnT>
                  </a:tcPr>
                </a:tc>
                <a:extLst>
                  <a:ext uri="{0D108BD9-81ED-4DB2-BD59-A6C34878D82A}">
                    <a16:rowId xmlns:a16="http://schemas.microsoft.com/office/drawing/2014/main" val="10001"/>
                  </a:ext>
                </a:extLst>
              </a:tr>
              <a:tr h="599377">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Business All-in-One</a:t>
                      </a: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Windows Server;</a:t>
                      </a:r>
                      <a:br>
                        <a:rPr lang="en-US" sz="1600" kern="1200" spc="0" baseline="0" dirty="0">
                          <a:ln w="3175">
                            <a:noFill/>
                          </a:ln>
                          <a:solidFill>
                            <a:schemeClr val="bg1"/>
                          </a:solidFill>
                          <a:latin typeface="Segoe UI Light" pitchFamily="34" charset="0"/>
                          <a:ea typeface="+mn-ea"/>
                          <a:cs typeface="Arial" charset="0"/>
                        </a:rPr>
                      </a:b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SQL Server; Oracle</a:t>
                      </a:r>
                      <a:r>
                        <a:rPr lang="en-US" sz="1600" baseline="30000" dirty="0">
                          <a:solidFill>
                            <a:schemeClr val="bg1"/>
                          </a:solidFill>
                          <a:effectLst/>
                        </a:rPr>
                        <a:t>2</a:t>
                      </a:r>
                      <a:r>
                        <a:rPr lang="en-US" sz="1600" kern="1200" spc="0" baseline="0" dirty="0">
                          <a:ln w="3175">
                            <a:noFill/>
                          </a:ln>
                          <a:solidFill>
                            <a:schemeClr val="bg1"/>
                          </a:solidFill>
                          <a:latin typeface="Segoe UI Light" pitchFamily="34" charset="0"/>
                          <a:ea typeface="+mn-ea"/>
                          <a:cs typeface="Arial" charset="0"/>
                        </a:rPr>
                        <a:t>; DB2</a:t>
                      </a:r>
                      <a:r>
                        <a:rPr lang="en-US" sz="1600" baseline="30000" dirty="0">
                          <a:solidFill>
                            <a:schemeClr val="bg1"/>
                          </a:solidFill>
                          <a:effectLst/>
                        </a:rPr>
                        <a:t>3</a:t>
                      </a:r>
                      <a:r>
                        <a:rPr lang="en-US" sz="1600" kern="1200" spc="0" baseline="0" dirty="0">
                          <a:ln w="3175">
                            <a:noFill/>
                          </a:ln>
                          <a:solidFill>
                            <a:schemeClr val="bg1"/>
                          </a:solidFill>
                          <a:latin typeface="Segoe UI Light" pitchFamily="34" charset="0"/>
                          <a:ea typeface="+mn-ea"/>
                          <a:cs typeface="Arial" charset="0"/>
                        </a:rPr>
                        <a:t>; SAP ASE</a:t>
                      </a:r>
                      <a:r>
                        <a:rPr lang="en-US" sz="1600" baseline="30000" dirty="0">
                          <a:solidFill>
                            <a:schemeClr val="bg1"/>
                          </a:solidFill>
                          <a:effectLst/>
                        </a:rPr>
                        <a:t>4</a:t>
                      </a:r>
                      <a:endParaRPr lang="en-US" sz="1600" kern="1200" spc="0" baseline="0" dirty="0">
                        <a:ln w="3175">
                          <a:noFill/>
                        </a:ln>
                        <a:solidFill>
                          <a:schemeClr val="bg1"/>
                        </a:solidFill>
                        <a:latin typeface="Segoe UI Light" pitchFamily="34" charset="0"/>
                        <a:ea typeface="+mn-ea"/>
                        <a:cs typeface="Arial" charset="0"/>
                      </a:endParaRP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A5-A11, D11-D14, DS11-DS14, DS11v2-DS14v2, GS1-GS5</a:t>
                      </a:r>
                    </a:p>
                  </a:txBody>
                  <a:tcPr marL="91403" marR="91403" marT="45702" marB="45702"/>
                </a:tc>
                <a:extLst>
                  <a:ext uri="{0D108BD9-81ED-4DB2-BD59-A6C34878D82A}">
                    <a16:rowId xmlns:a16="http://schemas.microsoft.com/office/drawing/2014/main" val="10002"/>
                  </a:ext>
                </a:extLst>
              </a:tr>
              <a:tr h="629258">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Business Objects (BI)</a:t>
                      </a: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Windows Server</a:t>
                      </a: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NA</a:t>
                      </a: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A5-A11, D11-D14, DS11-DS14, DS11v2-DS14v2, GS1-GS5</a:t>
                      </a:r>
                    </a:p>
                  </a:txBody>
                  <a:tcPr marL="91403" marR="91403" marT="45702" marB="45702"/>
                </a:tc>
                <a:extLst>
                  <a:ext uri="{0D108BD9-81ED-4DB2-BD59-A6C34878D82A}">
                    <a16:rowId xmlns:a16="http://schemas.microsoft.com/office/drawing/2014/main" val="10003"/>
                  </a:ext>
                </a:extLst>
              </a:tr>
              <a:tr h="599377">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NetWeaver</a:t>
                      </a:r>
                      <a:r>
                        <a:rPr lang="en-US" sz="2000" baseline="30000" dirty="0">
                          <a:solidFill>
                            <a:schemeClr val="bg1"/>
                          </a:solidFill>
                          <a:effectLst/>
                          <a:latin typeface="Segoe UI Semibold" panose="020B0702040204020203" pitchFamily="34" charset="0"/>
                          <a:cs typeface="Segoe UI Semibold" panose="020B0702040204020203" pitchFamily="34" charset="0"/>
                        </a:rPr>
                        <a:t>1</a:t>
                      </a:r>
                      <a:endPar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endParaRP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Windows Server;</a:t>
                      </a:r>
                      <a:br>
                        <a:rPr lang="en-US" sz="1600" kern="1200" spc="0" baseline="0" dirty="0">
                          <a:ln w="3175">
                            <a:noFill/>
                          </a:ln>
                          <a:solidFill>
                            <a:schemeClr val="bg1"/>
                          </a:solidFill>
                          <a:latin typeface="Segoe UI Light" pitchFamily="34" charset="0"/>
                          <a:ea typeface="+mn-ea"/>
                          <a:cs typeface="Arial" charset="0"/>
                        </a:rPr>
                      </a:b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r>
                        <a:rPr lang="en-US" sz="1600" kern="1200" spc="0" baseline="0" dirty="0">
                          <a:ln w="3175">
                            <a:noFill/>
                          </a:ln>
                          <a:solidFill>
                            <a:schemeClr val="bg1"/>
                          </a:solidFill>
                          <a:latin typeface="Segoe UI Light" pitchFamily="34" charset="0"/>
                          <a:ea typeface="+mn-ea"/>
                          <a:cs typeface="Arial" charset="0"/>
                        </a:rPr>
                        <a:t>SQL Server, Oracle</a:t>
                      </a:r>
                      <a:r>
                        <a:rPr lang="en-US" sz="1600" baseline="30000" dirty="0">
                          <a:solidFill>
                            <a:schemeClr val="bg1"/>
                          </a:solidFill>
                          <a:effectLst/>
                        </a:rPr>
                        <a:t>2</a:t>
                      </a:r>
                      <a:r>
                        <a:rPr lang="en-US" sz="1600" kern="1200" spc="0" baseline="0" dirty="0">
                          <a:ln w="3175">
                            <a:noFill/>
                          </a:ln>
                          <a:solidFill>
                            <a:schemeClr val="bg1"/>
                          </a:solidFill>
                          <a:latin typeface="Segoe UI Light" pitchFamily="34" charset="0"/>
                          <a:ea typeface="+mn-ea"/>
                          <a:cs typeface="Arial" charset="0"/>
                        </a:rPr>
                        <a:t>; DB2</a:t>
                      </a:r>
                      <a:r>
                        <a:rPr lang="en-US" sz="1600" baseline="30000" dirty="0">
                          <a:solidFill>
                            <a:schemeClr val="bg1"/>
                          </a:solidFill>
                          <a:effectLst/>
                        </a:rPr>
                        <a:t>3</a:t>
                      </a:r>
                      <a:r>
                        <a:rPr lang="en-US" sz="1600" kern="1200" spc="0" baseline="0" dirty="0">
                          <a:ln w="3175">
                            <a:noFill/>
                          </a:ln>
                          <a:solidFill>
                            <a:schemeClr val="bg1"/>
                          </a:solidFill>
                          <a:latin typeface="Segoe UI Light" pitchFamily="34" charset="0"/>
                          <a:ea typeface="+mn-ea"/>
                          <a:cs typeface="Arial" charset="0"/>
                        </a:rPr>
                        <a:t>; SAP ASE</a:t>
                      </a:r>
                      <a:r>
                        <a:rPr lang="en-US" sz="1600" baseline="30000" dirty="0">
                          <a:solidFill>
                            <a:schemeClr val="bg1"/>
                          </a:solidFill>
                          <a:effectLst/>
                        </a:rPr>
                        <a:t>4</a:t>
                      </a:r>
                      <a:endParaRPr lang="en-US" sz="1600" kern="1200" spc="0" baseline="0" dirty="0">
                        <a:ln w="3175">
                          <a:noFill/>
                        </a:ln>
                        <a:solidFill>
                          <a:schemeClr val="bg1"/>
                        </a:solidFill>
                        <a:latin typeface="Segoe UI Light" pitchFamily="34" charset="0"/>
                        <a:ea typeface="+mn-ea"/>
                        <a:cs typeface="Arial" charset="0"/>
                      </a:endParaRPr>
                    </a:p>
                  </a:txBody>
                  <a:tcPr marL="91403" marR="91403" marT="45702" marB="45702"/>
                </a:tc>
                <a:tc>
                  <a:txBody>
                    <a:bodyPr/>
                    <a:lstStyle/>
                    <a:p>
                      <a:pPr marL="0" marR="0" indent="0" algn="l" defTabSz="1087984"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A5-A11, D11-D14, DS11-DS14, DS11v2-DS14v2, GS1-GS5</a:t>
                      </a:r>
                    </a:p>
                  </a:txBody>
                  <a:tcPr marL="91403" marR="91403" marT="45702" marB="45702"/>
                </a:tc>
                <a:extLst>
                  <a:ext uri="{0D108BD9-81ED-4DB2-BD59-A6C34878D82A}">
                    <a16:rowId xmlns:a16="http://schemas.microsoft.com/office/drawing/2014/main" val="10004"/>
                  </a:ext>
                </a:extLst>
              </a:tr>
            </a:tbl>
          </a:graphicData>
        </a:graphic>
      </p:graphicFrame>
      <p:sp>
        <p:nvSpPr>
          <p:cNvPr id="7" name="Rectangle 6"/>
          <p:cNvSpPr/>
          <p:nvPr/>
        </p:nvSpPr>
        <p:spPr>
          <a:xfrm>
            <a:off x="389926" y="1613360"/>
            <a:ext cx="10957509" cy="707886"/>
          </a:xfrm>
          <a:prstGeom prst="rect">
            <a:avLst/>
          </a:prstGeom>
        </p:spPr>
        <p:txBody>
          <a:bodyPr wrap="square">
            <a:spAutoFit/>
          </a:bodyPr>
          <a:lstStyle/>
          <a:p>
            <a:r>
              <a:rPr lang="en-US" sz="2000" dirty="0">
                <a:ln w="3175">
                  <a:noFill/>
                </a:ln>
                <a:latin typeface="Segoe UI Light" pitchFamily="34" charset="0"/>
                <a:cs typeface="Arial" charset="0"/>
              </a:rPr>
              <a:t>SAP and Microsoft have tested and certified Microsoft Azure IaaS against the same standards as those used for on-premises infrastructure. The table below shows a list of product certified today.</a:t>
            </a:r>
          </a:p>
        </p:txBody>
      </p:sp>
      <p:sp>
        <p:nvSpPr>
          <p:cNvPr id="3" name="TextBox 2"/>
          <p:cNvSpPr txBox="1"/>
          <p:nvPr/>
        </p:nvSpPr>
        <p:spPr>
          <a:xfrm>
            <a:off x="268928" y="5538311"/>
            <a:ext cx="7036222" cy="1203406"/>
          </a:xfrm>
          <a:prstGeom prst="rect">
            <a:avLst/>
          </a:prstGeom>
          <a:noFill/>
        </p:spPr>
        <p:txBody>
          <a:bodyPr wrap="none" lIns="182880" tIns="146304" rIns="182880" bIns="146304" rtlCol="0">
            <a:spAutoFit/>
          </a:bodyPr>
          <a:lstStyle/>
          <a:p>
            <a:pPr>
              <a:lnSpc>
                <a:spcPct val="90000"/>
              </a:lnSpc>
              <a:spcAft>
                <a:spcPts val="600"/>
              </a:spcAft>
            </a:pPr>
            <a:r>
              <a:rPr lang="en-US" sz="1200" baseline="30000" dirty="0">
                <a:solidFill>
                  <a:schemeClr val="tx1">
                    <a:lumMod val="60000"/>
                    <a:lumOff val="40000"/>
                  </a:schemeClr>
                </a:solidFill>
              </a:rPr>
              <a:t>1</a:t>
            </a:r>
            <a:r>
              <a:rPr lang="en-US" sz="1200" dirty="0">
                <a:solidFill>
                  <a:schemeClr val="tx1">
                    <a:lumMod val="60000"/>
                    <a:lumOff val="40000"/>
                  </a:schemeClr>
                </a:solidFill>
              </a:rPr>
              <a:t>Only NetWeaver 7.00 and later SAP releases of NetWeaver are supported for deployment in Azure</a:t>
            </a:r>
            <a:br>
              <a:rPr lang="en-US" sz="1200" dirty="0">
                <a:solidFill>
                  <a:schemeClr val="tx1">
                    <a:lumMod val="60000"/>
                    <a:lumOff val="40000"/>
                  </a:schemeClr>
                </a:solidFill>
              </a:rPr>
            </a:br>
            <a:r>
              <a:rPr lang="en-US" sz="1200" baseline="30000" dirty="0">
                <a:solidFill>
                  <a:schemeClr val="tx1">
                    <a:lumMod val="60000"/>
                    <a:lumOff val="40000"/>
                  </a:schemeClr>
                </a:solidFill>
              </a:rPr>
              <a:t>2</a:t>
            </a:r>
            <a:r>
              <a:rPr lang="en-US" sz="1200" dirty="0">
                <a:solidFill>
                  <a:schemeClr val="tx1">
                    <a:lumMod val="60000"/>
                    <a:lumOff val="40000"/>
                  </a:schemeClr>
                </a:solidFill>
              </a:rPr>
              <a:t>For SAP, Oracle Database is only supported on Windows</a:t>
            </a:r>
            <a:br>
              <a:rPr lang="en-US" sz="1200" dirty="0">
                <a:solidFill>
                  <a:schemeClr val="tx1">
                    <a:lumMod val="60000"/>
                    <a:lumOff val="40000"/>
                  </a:schemeClr>
                </a:solidFill>
              </a:rPr>
            </a:br>
            <a:r>
              <a:rPr lang="en-US" sz="1200" baseline="30000" dirty="0">
                <a:solidFill>
                  <a:schemeClr val="tx1">
                    <a:lumMod val="60000"/>
                    <a:lumOff val="40000"/>
                  </a:schemeClr>
                </a:solidFill>
              </a:rPr>
              <a:t>3</a:t>
            </a:r>
            <a:r>
              <a:rPr lang="en-US" sz="1200" dirty="0">
                <a:solidFill>
                  <a:schemeClr val="tx1">
                    <a:lumMod val="60000"/>
                    <a:lumOff val="40000"/>
                  </a:schemeClr>
                </a:solidFill>
              </a:rPr>
              <a:t>Oracle Database 11g R2 </a:t>
            </a:r>
            <a:r>
              <a:rPr lang="en-US" sz="1200" dirty="0" err="1">
                <a:solidFill>
                  <a:schemeClr val="tx1">
                    <a:lumMod val="60000"/>
                    <a:lumOff val="40000"/>
                  </a:schemeClr>
                </a:solidFill>
              </a:rPr>
              <a:t>Patchset</a:t>
            </a:r>
            <a:r>
              <a:rPr lang="en-US" sz="1200" dirty="0">
                <a:solidFill>
                  <a:schemeClr val="tx1">
                    <a:lumMod val="60000"/>
                    <a:lumOff val="40000"/>
                  </a:schemeClr>
                </a:solidFill>
              </a:rPr>
              <a:t> 3 (11.2.04 ), Single Instance</a:t>
            </a:r>
            <a:br>
              <a:rPr lang="en-US" sz="1200" dirty="0">
                <a:solidFill>
                  <a:schemeClr val="tx1">
                    <a:lumMod val="60000"/>
                    <a:lumOff val="40000"/>
                  </a:schemeClr>
                </a:solidFill>
              </a:rPr>
            </a:br>
            <a:r>
              <a:rPr lang="en-US" sz="1200" baseline="30000" dirty="0">
                <a:solidFill>
                  <a:schemeClr val="tx1">
                    <a:lumMod val="60000"/>
                    <a:lumOff val="40000"/>
                  </a:schemeClr>
                </a:solidFill>
              </a:rPr>
              <a:t>4</a:t>
            </a:r>
            <a:r>
              <a:rPr lang="en-US" sz="1200" dirty="0">
                <a:solidFill>
                  <a:schemeClr val="tx1">
                    <a:lumMod val="60000"/>
                    <a:lumOff val="40000"/>
                  </a:schemeClr>
                </a:solidFill>
              </a:rPr>
              <a:t>SAP Adaptive Server Enterprise 16</a:t>
            </a:r>
            <a:endParaRPr lang="en-US" sz="1200" dirty="0">
              <a:solidFill>
                <a:schemeClr val="tx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600"/>
              </a:spcAft>
            </a:pPr>
            <a:endParaRPr lang="en-US"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166708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408895"/>
            <a:ext cx="11350380" cy="899537"/>
          </a:xfrm>
        </p:spPr>
        <p:txBody>
          <a:bodyPr>
            <a:noAutofit/>
          </a:bodyPr>
          <a:lstStyle/>
          <a:p>
            <a:pPr>
              <a:lnSpc>
                <a:spcPct val="80000"/>
              </a:lnSpc>
            </a:pPr>
            <a:r>
              <a:rPr lang="en-US" sz="5000" spc="-167" dirty="0">
                <a:solidFill>
                  <a:schemeClr val="tx1"/>
                </a:solidFill>
              </a:rPr>
              <a:t>SAP HANA certifications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4163210155"/>
              </p:ext>
            </p:extLst>
          </p:nvPr>
        </p:nvGraphicFramePr>
        <p:xfrm>
          <a:off x="458478" y="1572310"/>
          <a:ext cx="11223483" cy="4260139"/>
        </p:xfrm>
        <a:graphic>
          <a:graphicData uri="http://schemas.openxmlformats.org/drawingml/2006/table">
            <a:tbl>
              <a:tblPr firstRow="1" bandRow="1">
                <a:tableStyleId>{85BE263C-DBD7-4A20-BB59-AAB30ACAA65A}</a:tableStyleId>
              </a:tblPr>
              <a:tblGrid>
                <a:gridCol w="5122428">
                  <a:extLst>
                    <a:ext uri="{9D8B030D-6E8A-4147-A177-3AD203B41FA5}">
                      <a16:colId xmlns:a16="http://schemas.microsoft.com/office/drawing/2014/main" val="20000"/>
                    </a:ext>
                  </a:extLst>
                </a:gridCol>
                <a:gridCol w="2111693">
                  <a:extLst>
                    <a:ext uri="{9D8B030D-6E8A-4147-A177-3AD203B41FA5}">
                      <a16:colId xmlns:a16="http://schemas.microsoft.com/office/drawing/2014/main" val="20001"/>
                    </a:ext>
                  </a:extLst>
                </a:gridCol>
                <a:gridCol w="3989362">
                  <a:extLst>
                    <a:ext uri="{9D8B030D-6E8A-4147-A177-3AD203B41FA5}">
                      <a16:colId xmlns:a16="http://schemas.microsoft.com/office/drawing/2014/main" val="20003"/>
                    </a:ext>
                  </a:extLst>
                </a:gridCol>
              </a:tblGrid>
              <a:tr h="402333">
                <a:tc>
                  <a:txBody>
                    <a:bodyPr/>
                    <a:lstStyle/>
                    <a:p>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SAP Solution</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gn="ctr"/>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Supported OS</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gn="ctr"/>
                      <a:r>
                        <a:rPr lang="en-US" sz="2000" b="0" kern="1200" cap="none" spc="0" baseline="0" dirty="0">
                          <a:ln w="3175">
                            <a:noFill/>
                          </a:ln>
                          <a:solidFill>
                            <a:schemeClr val="tx1"/>
                          </a:solidFill>
                          <a:latin typeface="Segoe UI Semibold" panose="020B0702040204020203" pitchFamily="34" charset="0"/>
                          <a:ea typeface="+mn-ea"/>
                          <a:cs typeface="Segoe UI Semibold" panose="020B0702040204020203" pitchFamily="34" charset="0"/>
                        </a:rPr>
                        <a:t>Azure Offerings</a:t>
                      </a:r>
                    </a:p>
                  </a:txBody>
                  <a:tcPr marL="91403" marR="91403" marT="45702" marB="45702" anchor="ctr">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808543">
                <a:tc>
                  <a:txBody>
                    <a:bodyPr/>
                    <a:lstStyle/>
                    <a:p>
                      <a:r>
                        <a:rPr lang="en-US" sz="1800" kern="1200" dirty="0">
                          <a:solidFill>
                            <a:schemeClr val="bg1"/>
                          </a:solidFill>
                          <a:effectLst/>
                          <a:latin typeface="Segoe UI Semibold" panose="020B0702040204020203" pitchFamily="34" charset="0"/>
                          <a:ea typeface="+mn-ea"/>
                          <a:cs typeface="Segoe UI Semibold" panose="020B0702040204020203" pitchFamily="34" charset="0"/>
                        </a:rPr>
                        <a:t>SAP HANA Developer Edition</a:t>
                      </a:r>
                      <a:br>
                        <a:rPr lang="en-US" sz="1800" kern="1200" dirty="0">
                          <a:solidFill>
                            <a:schemeClr val="bg1"/>
                          </a:solidFill>
                          <a:effectLst/>
                          <a:latin typeface="+mn-lt"/>
                          <a:ea typeface="+mn-ea"/>
                          <a:cs typeface="+mn-cs"/>
                        </a:rPr>
                      </a:br>
                      <a:r>
                        <a:rPr lang="en-US" sz="1200" kern="1200" dirty="0">
                          <a:solidFill>
                            <a:schemeClr val="bg1"/>
                          </a:solidFill>
                          <a:effectLst/>
                          <a:latin typeface="+mn-lt"/>
                          <a:ea typeface="+mn-ea"/>
                          <a:cs typeface="+mn-cs"/>
                        </a:rPr>
                        <a:t>(including the HANA client software comprised of SQLODBC, ODBO-Windows only, ODBC, JDBC drivers), HANA studio, and HANA database)</a:t>
                      </a:r>
                      <a:r>
                        <a:rPr lang="en-US" sz="1200" kern="1200" baseline="30000" dirty="0">
                          <a:solidFill>
                            <a:schemeClr val="bg1"/>
                          </a:solidFill>
                          <a:effectLst/>
                          <a:latin typeface="+mn-lt"/>
                          <a:ea typeface="+mn-ea"/>
                          <a:cs typeface="+mn-cs"/>
                        </a:rPr>
                        <a:t>1</a:t>
                      </a:r>
                      <a:endParaRPr lang="en-US" sz="1600" kern="1200" spc="0" baseline="0" dirty="0">
                        <a:ln w="3175">
                          <a:noFill/>
                        </a:ln>
                        <a:solidFill>
                          <a:schemeClr val="bg1"/>
                        </a:solidFill>
                        <a:latin typeface="Segoe UI Light" pitchFamily="34" charset="0"/>
                        <a:ea typeface="+mn-ea"/>
                        <a:cs typeface="Arial" charset="0"/>
                      </a:endParaRPr>
                    </a:p>
                  </a:txBody>
                  <a:tcPr marL="91403" marR="91403" marT="45702" marB="45702">
                    <a:lnT w="25400" cmpd="sng">
                      <a:noFill/>
                    </a:lnT>
                  </a:tcPr>
                </a:tc>
                <a:tc>
                  <a:txBody>
                    <a:bodyPr/>
                    <a:lstStyle/>
                    <a:p>
                      <a:pPr algn="ctr"/>
                      <a:r>
                        <a:rPr lang="en-US" sz="1600" kern="1200" spc="0" baseline="0" dirty="0">
                          <a:ln w="3175">
                            <a:noFill/>
                          </a:ln>
                          <a:solidFill>
                            <a:schemeClr val="bg1"/>
                          </a:solidFill>
                          <a:latin typeface="Segoe UI Light" pitchFamily="34" charset="0"/>
                          <a:ea typeface="+mn-ea"/>
                          <a:cs typeface="Arial" charset="0"/>
                        </a:rPr>
                        <a:t>SUSE Linux</a:t>
                      </a:r>
                      <a:br>
                        <a:rPr lang="en-US" sz="1600" kern="1200" spc="0" baseline="0" dirty="0">
                          <a:ln w="3175">
                            <a:noFill/>
                          </a:ln>
                          <a:solidFill>
                            <a:schemeClr val="bg1"/>
                          </a:solidFill>
                          <a:latin typeface="Segoe UI Light" pitchFamily="34" charset="0"/>
                          <a:ea typeface="+mn-ea"/>
                          <a:cs typeface="Arial" charset="0"/>
                        </a:rPr>
                      </a:br>
                      <a:r>
                        <a:rPr lang="en-US" sz="1600" kern="1200" spc="0" baseline="0" dirty="0">
                          <a:ln w="3175">
                            <a:noFill/>
                          </a:ln>
                          <a:solidFill>
                            <a:schemeClr val="bg1"/>
                          </a:solidFill>
                          <a:latin typeface="Segoe UI Light" pitchFamily="34" charset="0"/>
                          <a:ea typeface="+mn-ea"/>
                          <a:cs typeface="Arial" charset="0"/>
                        </a:rPr>
                        <a:t>Enterprise Server (SLES)</a:t>
                      </a:r>
                    </a:p>
                  </a:txBody>
                  <a:tcPr marL="91403" marR="91403" marT="45702" marB="45702">
                    <a:lnT w="25400" cmpd="sng">
                      <a:noFill/>
                    </a:lnT>
                  </a:tcPr>
                </a:tc>
                <a:tc>
                  <a:txBody>
                    <a:bodyPr/>
                    <a:lstStyle/>
                    <a:p>
                      <a:r>
                        <a:rPr lang="en-US" sz="1600" kern="1200" spc="0" baseline="0" dirty="0">
                          <a:ln w="3175">
                            <a:noFill/>
                          </a:ln>
                          <a:solidFill>
                            <a:schemeClr val="bg1"/>
                          </a:solidFill>
                          <a:latin typeface="Segoe UI Light" pitchFamily="34" charset="0"/>
                          <a:ea typeface="+mn-ea"/>
                          <a:cs typeface="Arial" charset="0"/>
                        </a:rPr>
                        <a:t>A5-A11, D11-D14, DS11-DS14, GS1-GS5</a:t>
                      </a:r>
                    </a:p>
                  </a:txBody>
                  <a:tcPr marL="91403" marR="91403" marT="45702" marB="45702">
                    <a:lnT w="25400" cmpd="sng">
                      <a:noFill/>
                    </a:lnT>
                  </a:tcPr>
                </a:tc>
                <a:extLst>
                  <a:ext uri="{0D108BD9-81ED-4DB2-BD59-A6C34878D82A}">
                    <a16:rowId xmlns:a16="http://schemas.microsoft.com/office/drawing/2014/main" val="10001"/>
                  </a:ext>
                </a:extLst>
              </a:tr>
              <a:tr h="605378">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HANA One</a:t>
                      </a:r>
                    </a:p>
                  </a:txBody>
                  <a:tcPr marL="91403" marR="91403" marT="45702" marB="45702"/>
                </a:tc>
                <a:tc>
                  <a:txBody>
                    <a:bodyPr/>
                    <a:lstStyle/>
                    <a:p>
                      <a:pPr algn="ct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DS14_v2 (upon general availability)</a:t>
                      </a:r>
                    </a:p>
                  </a:txBody>
                  <a:tcPr marL="91403" marR="91403" marT="45702" marB="45702"/>
                </a:tc>
                <a:extLst>
                  <a:ext uri="{0D108BD9-81ED-4DB2-BD59-A6C34878D82A}">
                    <a16:rowId xmlns:a16="http://schemas.microsoft.com/office/drawing/2014/main" val="10002"/>
                  </a:ext>
                </a:extLst>
              </a:tr>
              <a:tr h="919709">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S/4HANA</a:t>
                      </a:r>
                    </a:p>
                  </a:txBody>
                  <a:tcPr marL="91403" marR="91403" marT="45702" marB="45702"/>
                </a:tc>
                <a:tc>
                  <a:txBody>
                    <a:bodyPr/>
                    <a:lstStyle/>
                    <a:p>
                      <a:pPr algn="ct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Controlled Availability for GS5</a:t>
                      </a:r>
                      <a:r>
                        <a:rPr lang="en-US" sz="1600" kern="1200" spc="0" baseline="30000" dirty="0">
                          <a:ln w="3175">
                            <a:noFill/>
                          </a:ln>
                          <a:solidFill>
                            <a:schemeClr val="bg1"/>
                          </a:solidFill>
                          <a:latin typeface="Segoe UI Light" pitchFamily="34" charset="0"/>
                          <a:ea typeface="+mn-ea"/>
                          <a:cs typeface="Arial" charset="0"/>
                        </a:rPr>
                        <a:t>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SAP HANA on Azure (Large Instances) upon general availability</a:t>
                      </a:r>
                    </a:p>
                  </a:txBody>
                  <a:tcPr marL="91403" marR="91403" marT="45702" marB="45702"/>
                </a:tc>
                <a:extLst>
                  <a:ext uri="{0D108BD9-81ED-4DB2-BD59-A6C34878D82A}">
                    <a16:rowId xmlns:a16="http://schemas.microsoft.com/office/drawing/2014/main" val="10003"/>
                  </a:ext>
                </a:extLst>
              </a:tr>
              <a:tr h="686871">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Business Suite on HANA (OLTP)</a:t>
                      </a:r>
                    </a:p>
                  </a:txBody>
                  <a:tcPr marL="91403" marR="91403" marT="45702" marB="45702"/>
                </a:tc>
                <a:tc>
                  <a:txBody>
                    <a:bodyPr/>
                    <a:lstStyle/>
                    <a:p>
                      <a:pPr algn="ct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SAP HANA on Azure (Large Instances) upon general availability</a:t>
                      </a:r>
                    </a:p>
                  </a:txBody>
                  <a:tcPr marL="91403" marR="91403" marT="45702" marB="45702"/>
                </a:tc>
                <a:extLst>
                  <a:ext uri="{0D108BD9-81ED-4DB2-BD59-A6C34878D82A}">
                    <a16:rowId xmlns:a16="http://schemas.microsoft.com/office/drawing/2014/main" val="10004"/>
                  </a:ext>
                </a:extLst>
              </a:tr>
              <a:tr h="808543">
                <a:tc>
                  <a:txBody>
                    <a:bodyPr/>
                    <a:lstStyle/>
                    <a:p>
                      <a:r>
                        <a:rPr lang="en-US" sz="1800" kern="1200" spc="0" baseline="0" dirty="0">
                          <a:ln w="3175">
                            <a:noFill/>
                          </a:ln>
                          <a:solidFill>
                            <a:schemeClr val="bg1"/>
                          </a:solidFill>
                          <a:latin typeface="Segoe UI Semibold" panose="020B0702040204020203" pitchFamily="34" charset="0"/>
                          <a:ea typeface="+mn-ea"/>
                          <a:cs typeface="Segoe UI Semibold" panose="020B0702040204020203" pitchFamily="34" charset="0"/>
                        </a:rPr>
                        <a:t>SAP HANA Platform or Enterprise Edition for SAP BW (OLAP)</a:t>
                      </a:r>
                    </a:p>
                  </a:txBody>
                  <a:tcPr marL="91403" marR="91403" marT="45702" marB="45702"/>
                </a:tc>
                <a:tc>
                  <a:txBody>
                    <a:bodyPr/>
                    <a:lstStyle/>
                    <a:p>
                      <a:pPr algn="ctr"/>
                      <a:r>
                        <a:rPr lang="en-US" sz="1600" kern="1200" spc="0" baseline="0" dirty="0">
                          <a:ln w="3175">
                            <a:noFill/>
                          </a:ln>
                          <a:solidFill>
                            <a:schemeClr val="bg1"/>
                          </a:solidFill>
                          <a:latin typeface="Segoe UI Light" pitchFamily="34" charset="0"/>
                          <a:ea typeface="+mn-ea"/>
                          <a:cs typeface="Arial" charset="0"/>
                        </a:rPr>
                        <a:t>SLES</a:t>
                      </a:r>
                    </a:p>
                  </a:txBody>
                  <a:tcPr marL="91403" marR="91403" marT="45702" marB="457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pc="0" baseline="0" dirty="0">
                          <a:ln w="3175">
                            <a:noFill/>
                          </a:ln>
                          <a:solidFill>
                            <a:schemeClr val="bg1"/>
                          </a:solidFill>
                          <a:latin typeface="Segoe UI Light" pitchFamily="34" charset="0"/>
                          <a:ea typeface="+mn-ea"/>
                          <a:cs typeface="Arial" charset="0"/>
                        </a:rPr>
                        <a:t>SAP HANA on Azure (Large Instances) upon general availability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spc="0" baseline="0" dirty="0">
                        <a:ln w="3175">
                          <a:noFill/>
                        </a:ln>
                        <a:solidFill>
                          <a:schemeClr val="bg1"/>
                        </a:solidFill>
                        <a:latin typeface="Segoe UI Light" pitchFamily="34" charset="0"/>
                        <a:ea typeface="+mn-ea"/>
                        <a:cs typeface="Arial" charset="0"/>
                      </a:endParaRPr>
                    </a:p>
                  </a:txBody>
                  <a:tcPr marL="91403" marR="91403" marT="45702" marB="45702"/>
                </a:tc>
                <a:extLst>
                  <a:ext uri="{0D108BD9-81ED-4DB2-BD59-A6C34878D82A}">
                    <a16:rowId xmlns:a16="http://schemas.microsoft.com/office/drawing/2014/main" val="1434467675"/>
                  </a:ext>
                </a:extLst>
              </a:tr>
            </a:tbl>
          </a:graphicData>
        </a:graphic>
      </p:graphicFrame>
      <p:sp>
        <p:nvSpPr>
          <p:cNvPr id="5" name="TextBox 4"/>
          <p:cNvSpPr txBox="1"/>
          <p:nvPr/>
        </p:nvSpPr>
        <p:spPr>
          <a:xfrm>
            <a:off x="361914" y="5910048"/>
            <a:ext cx="7018203" cy="947952"/>
          </a:xfrm>
          <a:prstGeom prst="rect">
            <a:avLst/>
          </a:prstGeom>
          <a:noFill/>
        </p:spPr>
        <p:txBody>
          <a:bodyPr wrap="none" lIns="182880" tIns="146304" rIns="182880" bIns="146304" rtlCol="0">
            <a:spAutoFit/>
          </a:bodyPr>
          <a:lstStyle/>
          <a:p>
            <a:pPr>
              <a:lnSpc>
                <a:spcPct val="90000"/>
              </a:lnSpc>
              <a:spcAft>
                <a:spcPts val="600"/>
              </a:spcAft>
            </a:pPr>
            <a:r>
              <a:rPr lang="en-US" sz="1200" baseline="30000" dirty="0">
                <a:gradFill>
                  <a:gsLst>
                    <a:gs pos="2917">
                      <a:schemeClr val="tx1"/>
                    </a:gs>
                    <a:gs pos="30000">
                      <a:schemeClr val="tx1"/>
                    </a:gs>
                  </a:gsLst>
                  <a:lin ang="5400000" scaled="0"/>
                </a:gradFill>
              </a:rPr>
              <a:t>1</a:t>
            </a:r>
            <a:r>
              <a:rPr lang="en-US" sz="1200" dirty="0">
                <a:gradFill>
                  <a:gsLst>
                    <a:gs pos="2917">
                      <a:schemeClr val="tx1"/>
                    </a:gs>
                    <a:gs pos="30000">
                      <a:schemeClr val="tx1"/>
                    </a:gs>
                  </a:gsLst>
                  <a:lin ang="5400000" scaled="0"/>
                </a:gradFill>
              </a:rPr>
              <a:t> Customers can try SAP HANA Developer Edition on Azure using the SAP Cloud Appliance Library.</a:t>
            </a:r>
          </a:p>
          <a:p>
            <a:pPr>
              <a:lnSpc>
                <a:spcPct val="90000"/>
              </a:lnSpc>
              <a:spcAft>
                <a:spcPts val="600"/>
              </a:spcAft>
            </a:pPr>
            <a:r>
              <a:rPr lang="en-US" sz="1200" baseline="30000" dirty="0">
                <a:gradFill>
                  <a:gsLst>
                    <a:gs pos="2917">
                      <a:schemeClr val="tx1"/>
                    </a:gs>
                    <a:gs pos="30000">
                      <a:schemeClr val="tx1"/>
                    </a:gs>
                  </a:gsLst>
                  <a:lin ang="5400000" scaled="0"/>
                </a:gradFill>
              </a:rPr>
              <a:t>2</a:t>
            </a:r>
            <a:r>
              <a:rPr lang="en-US" sz="1200" dirty="0">
                <a:gradFill>
                  <a:gsLst>
                    <a:gs pos="2917">
                      <a:schemeClr val="tx1"/>
                    </a:gs>
                    <a:gs pos="30000">
                      <a:schemeClr val="tx1"/>
                    </a:gs>
                  </a:gsLst>
                  <a:lin ang="5400000" scaled="0"/>
                </a:gradFill>
              </a:rPr>
              <a:t> Contact your Microsoft or SAP account manager for more information</a:t>
            </a:r>
          </a:p>
          <a:p>
            <a:pPr>
              <a:lnSpc>
                <a:spcPct val="90000"/>
              </a:lnSpc>
              <a:spcAft>
                <a:spcPts val="600"/>
              </a:spcAft>
            </a:pPr>
            <a:endParaRPr lang="en-US"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989665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Capacity Planning</a:t>
            </a:r>
          </a:p>
        </p:txBody>
      </p:sp>
    </p:spTree>
    <p:extLst>
      <p:ext uri="{BB962C8B-B14F-4D97-AF65-F5344CB8AC3E}">
        <p14:creationId xmlns:p14="http://schemas.microsoft.com/office/powerpoint/2010/main" val="37715193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Compute</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292769317"/>
              </p:ext>
            </p:extLst>
          </p:nvPr>
        </p:nvGraphicFramePr>
        <p:xfrm>
          <a:off x="268288" y="1398588"/>
          <a:ext cx="11542713" cy="3708400"/>
        </p:xfrm>
        <a:graphic>
          <a:graphicData uri="http://schemas.openxmlformats.org/drawingml/2006/table">
            <a:tbl>
              <a:tblPr firstRow="1" bandRow="1">
                <a:tableStyleId>{5C22544A-7EE6-4342-B048-85BDC9FD1C3A}</a:tableStyleId>
              </a:tblPr>
              <a:tblGrid>
                <a:gridCol w="3847571">
                  <a:extLst>
                    <a:ext uri="{9D8B030D-6E8A-4147-A177-3AD203B41FA5}">
                      <a16:colId xmlns:a16="http://schemas.microsoft.com/office/drawing/2014/main" val="1495651738"/>
                    </a:ext>
                  </a:extLst>
                </a:gridCol>
                <a:gridCol w="3847571">
                  <a:extLst>
                    <a:ext uri="{9D8B030D-6E8A-4147-A177-3AD203B41FA5}">
                      <a16:colId xmlns:a16="http://schemas.microsoft.com/office/drawing/2014/main" val="3448349636"/>
                    </a:ext>
                  </a:extLst>
                </a:gridCol>
                <a:gridCol w="3847571">
                  <a:extLst>
                    <a:ext uri="{9D8B030D-6E8A-4147-A177-3AD203B41FA5}">
                      <a16:colId xmlns:a16="http://schemas.microsoft.com/office/drawing/2014/main" val="3105446004"/>
                    </a:ext>
                  </a:extLst>
                </a:gridCol>
              </a:tblGrid>
              <a:tr h="370840">
                <a:tc>
                  <a:txBody>
                    <a:bodyPr/>
                    <a:lstStyle/>
                    <a:p>
                      <a:r>
                        <a:rPr lang="en-US" dirty="0"/>
                        <a:t>SKU</a:t>
                      </a:r>
                    </a:p>
                  </a:txBody>
                  <a:tcPr/>
                </a:tc>
                <a:tc>
                  <a:txBody>
                    <a:bodyPr/>
                    <a:lstStyle/>
                    <a:p>
                      <a:r>
                        <a:rPr lang="en-US" dirty="0"/>
                        <a:t>Azure Compute Unit (ACU)/Core</a:t>
                      </a:r>
                    </a:p>
                  </a:txBody>
                  <a:tcPr/>
                </a:tc>
                <a:tc>
                  <a:txBody>
                    <a:bodyPr/>
                    <a:lstStyle/>
                    <a:p>
                      <a:r>
                        <a:rPr lang="en-US" dirty="0"/>
                        <a:t>CPU Type</a:t>
                      </a:r>
                    </a:p>
                  </a:txBody>
                  <a:tcPr/>
                </a:tc>
                <a:extLst>
                  <a:ext uri="{0D108BD9-81ED-4DB2-BD59-A6C34878D82A}">
                    <a16:rowId xmlns:a16="http://schemas.microsoft.com/office/drawing/2014/main" val="605229140"/>
                  </a:ext>
                </a:extLst>
              </a:tr>
              <a:tr h="370840">
                <a:tc>
                  <a:txBody>
                    <a:bodyPr/>
                    <a:lstStyle/>
                    <a:p>
                      <a:r>
                        <a:rPr lang="en-US" dirty="0"/>
                        <a:t>A0</a:t>
                      </a:r>
                    </a:p>
                  </a:txBody>
                  <a:tcPr/>
                </a:tc>
                <a:tc>
                  <a:txBody>
                    <a:bodyPr/>
                    <a:lstStyle/>
                    <a:p>
                      <a:r>
                        <a:rPr lang="en-US" dirty="0"/>
                        <a:t>50</a:t>
                      </a:r>
                    </a:p>
                  </a:txBody>
                  <a:tcPr/>
                </a:tc>
                <a:tc>
                  <a:txBody>
                    <a:bodyPr/>
                    <a:lstStyle/>
                    <a:p>
                      <a:r>
                        <a:rPr lang="en-US" dirty="0"/>
                        <a:t>Not specified</a:t>
                      </a:r>
                    </a:p>
                  </a:txBody>
                  <a:tcPr/>
                </a:tc>
                <a:extLst>
                  <a:ext uri="{0D108BD9-81ED-4DB2-BD59-A6C34878D82A}">
                    <a16:rowId xmlns:a16="http://schemas.microsoft.com/office/drawing/2014/main" val="2858315745"/>
                  </a:ext>
                </a:extLst>
              </a:tr>
              <a:tr h="370840">
                <a:tc>
                  <a:txBody>
                    <a:bodyPr/>
                    <a:lstStyle/>
                    <a:p>
                      <a:r>
                        <a:rPr lang="en-US" dirty="0"/>
                        <a:t>A1-A7</a:t>
                      </a:r>
                    </a:p>
                  </a:txBody>
                  <a:tcPr/>
                </a:tc>
                <a:tc>
                  <a:txBody>
                    <a:bodyPr/>
                    <a:lstStyle/>
                    <a:p>
                      <a:r>
                        <a:rPr lang="en-US" dirty="0"/>
                        <a:t>100</a:t>
                      </a:r>
                    </a:p>
                  </a:txBody>
                  <a:tcPr/>
                </a:tc>
                <a:tc>
                  <a:txBody>
                    <a:bodyPr/>
                    <a:lstStyle/>
                    <a:p>
                      <a:r>
                        <a:rPr lang="en-US" dirty="0"/>
                        <a:t>Not specified</a:t>
                      </a:r>
                    </a:p>
                  </a:txBody>
                  <a:tcPr/>
                </a:tc>
                <a:extLst>
                  <a:ext uri="{0D108BD9-81ED-4DB2-BD59-A6C34878D82A}">
                    <a16:rowId xmlns:a16="http://schemas.microsoft.com/office/drawing/2014/main" val="2440588861"/>
                  </a:ext>
                </a:extLst>
              </a:tr>
              <a:tr h="370840">
                <a:tc>
                  <a:txBody>
                    <a:bodyPr/>
                    <a:lstStyle/>
                    <a:p>
                      <a:r>
                        <a:rPr lang="en-US" dirty="0"/>
                        <a:t>A8-A11</a:t>
                      </a:r>
                    </a:p>
                  </a:txBody>
                  <a:tcPr/>
                </a:tc>
                <a:tc>
                  <a:txBody>
                    <a:bodyPr/>
                    <a:lstStyle/>
                    <a:p>
                      <a:r>
                        <a:rPr lang="en-US" dirty="0"/>
                        <a:t>225*</a:t>
                      </a:r>
                    </a:p>
                  </a:txBody>
                  <a:tcPr/>
                </a:tc>
                <a:tc>
                  <a:txBody>
                    <a:bodyPr/>
                    <a:lstStyle/>
                    <a:p>
                      <a:r>
                        <a:rPr lang="en-US" dirty="0"/>
                        <a:t>2.6 GHz Intel® Xeon® E5-2670</a:t>
                      </a:r>
                    </a:p>
                  </a:txBody>
                  <a:tcPr/>
                </a:tc>
                <a:extLst>
                  <a:ext uri="{0D108BD9-81ED-4DB2-BD59-A6C34878D82A}">
                    <a16:rowId xmlns:a16="http://schemas.microsoft.com/office/drawing/2014/main" val="729347569"/>
                  </a:ext>
                </a:extLst>
              </a:tr>
              <a:tr h="370840">
                <a:tc>
                  <a:txBody>
                    <a:bodyPr/>
                    <a:lstStyle/>
                    <a:p>
                      <a:r>
                        <a:rPr lang="en-US" dirty="0"/>
                        <a:t>D1-D14/DS1-DS14 </a:t>
                      </a:r>
                    </a:p>
                  </a:txBody>
                  <a:tcPr/>
                </a:tc>
                <a:tc>
                  <a:txBody>
                    <a:bodyPr/>
                    <a:lstStyle/>
                    <a:p>
                      <a:r>
                        <a:rPr lang="en-US" dirty="0"/>
                        <a:t>160</a:t>
                      </a:r>
                    </a:p>
                  </a:txBody>
                  <a:tcPr/>
                </a:tc>
                <a:tc>
                  <a:txBody>
                    <a:bodyPr/>
                    <a:lstStyle/>
                    <a:p>
                      <a:r>
                        <a:rPr lang="en-US" dirty="0"/>
                        <a:t>Not specified</a:t>
                      </a:r>
                    </a:p>
                  </a:txBody>
                  <a:tcPr/>
                </a:tc>
                <a:extLst>
                  <a:ext uri="{0D108BD9-81ED-4DB2-BD59-A6C34878D82A}">
                    <a16:rowId xmlns:a16="http://schemas.microsoft.com/office/drawing/2014/main" val="2751351501"/>
                  </a:ext>
                </a:extLst>
              </a:tr>
              <a:tr h="370840">
                <a:tc>
                  <a:txBody>
                    <a:bodyPr/>
                    <a:lstStyle/>
                    <a:p>
                      <a:r>
                        <a:rPr lang="en-US" dirty="0"/>
                        <a:t>D1v2-D15v2/DS1v2-DS15v2</a:t>
                      </a:r>
                    </a:p>
                  </a:txBody>
                  <a:tcPr/>
                </a:tc>
                <a:tc>
                  <a:txBody>
                    <a:bodyPr/>
                    <a:lstStyle/>
                    <a:p>
                      <a:r>
                        <a:rPr lang="en-US" dirty="0"/>
                        <a:t>210-250*</a:t>
                      </a:r>
                    </a:p>
                  </a:txBody>
                  <a:tcPr/>
                </a:tc>
                <a:tc>
                  <a:txBody>
                    <a:bodyPr/>
                    <a:lstStyle/>
                    <a:p>
                      <a:r>
                        <a:rPr lang="en-US" dirty="0"/>
                        <a:t>2.4 GHz Intel® Xeon® E5-2673 v3</a:t>
                      </a:r>
                    </a:p>
                  </a:txBody>
                  <a:tcPr/>
                </a:tc>
                <a:extLst>
                  <a:ext uri="{0D108BD9-81ED-4DB2-BD59-A6C34878D82A}">
                    <a16:rowId xmlns:a16="http://schemas.microsoft.com/office/drawing/2014/main" val="2497332670"/>
                  </a:ext>
                </a:extLst>
              </a:tr>
              <a:tr h="370840">
                <a:tc>
                  <a:txBody>
                    <a:bodyPr/>
                    <a:lstStyle/>
                    <a:p>
                      <a:r>
                        <a:rPr lang="en-US" dirty="0"/>
                        <a:t>F1-F16/FS1-FS16</a:t>
                      </a:r>
                    </a:p>
                  </a:txBody>
                  <a:tcPr/>
                </a:tc>
                <a:tc>
                  <a:txBody>
                    <a:bodyPr/>
                    <a:lstStyle/>
                    <a:p>
                      <a:r>
                        <a:rPr lang="en-US" dirty="0"/>
                        <a:t>210-250*</a:t>
                      </a:r>
                    </a:p>
                  </a:txBody>
                  <a:tcPr/>
                </a:tc>
                <a:tc>
                  <a:txBody>
                    <a:bodyPr/>
                    <a:lstStyle/>
                    <a:p>
                      <a:r>
                        <a:rPr lang="pt-BR" dirty="0"/>
                        <a:t>2.4 GHz Intel</a:t>
                      </a:r>
                      <a:r>
                        <a:rPr lang="en-US" dirty="0"/>
                        <a:t>®</a:t>
                      </a:r>
                      <a:r>
                        <a:rPr lang="pt-BR" dirty="0"/>
                        <a:t> Xeon® E5-2673 v3</a:t>
                      </a:r>
                      <a:endParaRPr lang="en-US" dirty="0"/>
                    </a:p>
                  </a:txBody>
                  <a:tcPr/>
                </a:tc>
                <a:extLst>
                  <a:ext uri="{0D108BD9-81ED-4DB2-BD59-A6C34878D82A}">
                    <a16:rowId xmlns:a16="http://schemas.microsoft.com/office/drawing/2014/main" val="2099475190"/>
                  </a:ext>
                </a:extLst>
              </a:tr>
              <a:tr h="370840">
                <a:tc>
                  <a:txBody>
                    <a:bodyPr/>
                    <a:lstStyle/>
                    <a:p>
                      <a:r>
                        <a:rPr lang="en-US" dirty="0"/>
                        <a:t>G1-G5/GS1-GS5</a:t>
                      </a:r>
                    </a:p>
                  </a:txBody>
                  <a:tcPr/>
                </a:tc>
                <a:tc>
                  <a:txBody>
                    <a:bodyPr/>
                    <a:lstStyle/>
                    <a:p>
                      <a:r>
                        <a:rPr lang="en-US" dirty="0"/>
                        <a:t>180-240*</a:t>
                      </a:r>
                    </a:p>
                  </a:txBody>
                  <a:tcPr/>
                </a:tc>
                <a:tc>
                  <a:txBody>
                    <a:bodyPr/>
                    <a:lstStyle/>
                    <a:p>
                      <a:r>
                        <a:rPr lang="en-US" dirty="0"/>
                        <a:t>Intel® Xeon® E5 v3 family </a:t>
                      </a:r>
                    </a:p>
                  </a:txBody>
                  <a:tcPr/>
                </a:tc>
                <a:extLst>
                  <a:ext uri="{0D108BD9-81ED-4DB2-BD59-A6C34878D82A}">
                    <a16:rowId xmlns:a16="http://schemas.microsoft.com/office/drawing/2014/main" val="3106829054"/>
                  </a:ext>
                </a:extLst>
              </a:tr>
              <a:tr h="370840">
                <a:tc>
                  <a:txBody>
                    <a:bodyPr/>
                    <a:lstStyle/>
                    <a:p>
                      <a:r>
                        <a:rPr lang="en-US" dirty="0"/>
                        <a:t>H8-H16</a:t>
                      </a:r>
                    </a:p>
                  </a:txBody>
                  <a:tcPr/>
                </a:tc>
                <a:tc>
                  <a:txBody>
                    <a:bodyPr/>
                    <a:lstStyle/>
                    <a:p>
                      <a:r>
                        <a:rPr lang="en-US" dirty="0"/>
                        <a:t>290-300*</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pt-BR" dirty="0"/>
                        <a:t>2.9 GHz </a:t>
                      </a:r>
                      <a:r>
                        <a:rPr lang="en-US" dirty="0"/>
                        <a:t>Intel® Xeon® E5-2667 v3</a:t>
                      </a:r>
                    </a:p>
                  </a:txBody>
                  <a:tcPr/>
                </a:tc>
                <a:extLst>
                  <a:ext uri="{0D108BD9-81ED-4DB2-BD59-A6C34878D82A}">
                    <a16:rowId xmlns:a16="http://schemas.microsoft.com/office/drawing/2014/main" val="2868031656"/>
                  </a:ext>
                </a:extLst>
              </a:tr>
              <a:tr h="370840">
                <a:tc>
                  <a:txBody>
                    <a:bodyPr/>
                    <a:lstStyle/>
                    <a:p>
                      <a:r>
                        <a:rPr lang="en-US" dirty="0"/>
                        <a:t>NC6-NC24/NV6-NV24**</a:t>
                      </a:r>
                    </a:p>
                  </a:txBody>
                  <a:tcPr/>
                </a:tc>
                <a:tc>
                  <a:txBody>
                    <a:bodyPr/>
                    <a:lstStyle/>
                    <a:p>
                      <a:r>
                        <a:rPr lang="en-US" dirty="0"/>
                        <a:t>TBA</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pt-BR" dirty="0"/>
                        <a:t>2.9 GHz </a:t>
                      </a:r>
                      <a:r>
                        <a:rPr lang="en-US" dirty="0"/>
                        <a:t>Intel® Xeon® E5-2690 v3</a:t>
                      </a:r>
                    </a:p>
                  </a:txBody>
                  <a:tcPr/>
                </a:tc>
                <a:extLst>
                  <a:ext uri="{0D108BD9-81ED-4DB2-BD59-A6C34878D82A}">
                    <a16:rowId xmlns:a16="http://schemas.microsoft.com/office/drawing/2014/main" val="3530859080"/>
                  </a:ext>
                </a:extLst>
              </a:tr>
            </a:tbl>
          </a:graphicData>
        </a:graphic>
      </p:graphicFrame>
      <p:sp>
        <p:nvSpPr>
          <p:cNvPr id="5" name="TextBox 4"/>
          <p:cNvSpPr txBox="1"/>
          <p:nvPr/>
        </p:nvSpPr>
        <p:spPr>
          <a:xfrm>
            <a:off x="204007" y="5063714"/>
            <a:ext cx="11606784" cy="149579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   Uses Intel® Turbo technology to increase CPU frequency and provide a performance boost. The amount of the</a:t>
            </a:r>
          </a:p>
          <a:p>
            <a:pPr>
              <a:lnSpc>
                <a:spcPct val="90000"/>
              </a:lnSpc>
              <a:spcAft>
                <a:spcPts val="600"/>
              </a:spcAft>
            </a:pPr>
            <a:r>
              <a:rPr lang="en-US" sz="1400" dirty="0">
                <a:gradFill>
                  <a:gsLst>
                    <a:gs pos="2917">
                      <a:schemeClr val="tx1"/>
                    </a:gs>
                    <a:gs pos="30000">
                      <a:schemeClr val="tx1"/>
                    </a:gs>
                  </a:gsLst>
                  <a:lin ang="5400000" scaled="0"/>
                </a:gradFill>
              </a:rPr>
              <a:t>     boost can vary based on the VM size, workload, and other workloads running on the same host.</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  In preview</a:t>
            </a:r>
          </a:p>
          <a:p>
            <a:pPr>
              <a:lnSpc>
                <a:spcPct val="90000"/>
              </a:lnSpc>
              <a:spcAft>
                <a:spcPts val="600"/>
              </a:spcAft>
            </a:pPr>
            <a:endParaRPr lang="en-US" sz="1400" dirty="0">
              <a:gradFill>
                <a:gsLst>
                  <a:gs pos="2917">
                    <a:schemeClr val="tx1"/>
                  </a:gs>
                  <a:gs pos="30000">
                    <a:schemeClr val="tx1"/>
                  </a:gs>
                </a:gsLst>
                <a:lin ang="5400000" scaled="0"/>
              </a:gradFill>
            </a:endParaRPr>
          </a:p>
          <a:p>
            <a:pPr>
              <a:lnSpc>
                <a:spcPct val="90000"/>
              </a:lnSpc>
              <a:spcAft>
                <a:spcPts val="600"/>
              </a:spcAft>
            </a:pPr>
            <a:r>
              <a:rPr lang="en-US" sz="1400" dirty="0">
                <a:gradFill>
                  <a:gsLst>
                    <a:gs pos="2917">
                      <a:schemeClr val="tx1"/>
                    </a:gs>
                    <a:gs pos="30000">
                      <a:schemeClr val="tx1"/>
                    </a:gs>
                  </a:gsLst>
                  <a:lin ang="5400000" scaled="0"/>
                </a:gradFill>
              </a:rPr>
              <a:t>Source: https://azure.microsoft.com/en-us/documentation/articles/virtual-machines-linux-sizes/</a:t>
            </a:r>
          </a:p>
        </p:txBody>
      </p:sp>
    </p:spTree>
    <p:extLst>
      <p:ext uri="{BB962C8B-B14F-4D97-AF65-F5344CB8AC3E}">
        <p14:creationId xmlns:p14="http://schemas.microsoft.com/office/powerpoint/2010/main" val="8797822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Memory</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49526460"/>
              </p:ext>
            </p:extLst>
          </p:nvPr>
        </p:nvGraphicFramePr>
        <p:xfrm>
          <a:off x="504267" y="1696667"/>
          <a:ext cx="2839568" cy="3048000"/>
        </p:xfrm>
        <a:graphic>
          <a:graphicData uri="http://schemas.openxmlformats.org/drawingml/2006/table">
            <a:tbl>
              <a:tblPr firstRow="1" bandRow="1">
                <a:tableStyleId>{5C22544A-7EE6-4342-B048-85BDC9FD1C3A}</a:tableStyleId>
              </a:tblPr>
              <a:tblGrid>
                <a:gridCol w="1082486">
                  <a:extLst>
                    <a:ext uri="{9D8B030D-6E8A-4147-A177-3AD203B41FA5}">
                      <a16:colId xmlns:a16="http://schemas.microsoft.com/office/drawing/2014/main" val="827666480"/>
                    </a:ext>
                  </a:extLst>
                </a:gridCol>
                <a:gridCol w="779929">
                  <a:extLst>
                    <a:ext uri="{9D8B030D-6E8A-4147-A177-3AD203B41FA5}">
                      <a16:colId xmlns:a16="http://schemas.microsoft.com/office/drawing/2014/main" val="1739476726"/>
                    </a:ext>
                  </a:extLst>
                </a:gridCol>
                <a:gridCol w="977153">
                  <a:extLst>
                    <a:ext uri="{9D8B030D-6E8A-4147-A177-3AD203B41FA5}">
                      <a16:colId xmlns:a16="http://schemas.microsoft.com/office/drawing/2014/main" val="617788613"/>
                    </a:ext>
                  </a:extLst>
                </a:gridCol>
              </a:tblGrid>
              <a:tr h="249295">
                <a:tc>
                  <a:txBody>
                    <a:bodyPr/>
                    <a:lstStyle/>
                    <a:p>
                      <a:r>
                        <a:rPr lang="en-US" sz="1400" dirty="0"/>
                        <a:t>SKU</a:t>
                      </a:r>
                    </a:p>
                  </a:txBody>
                  <a:tcPr/>
                </a:tc>
                <a:tc>
                  <a:txBody>
                    <a:bodyPr/>
                    <a:lstStyle/>
                    <a:p>
                      <a:r>
                        <a:rPr lang="en-US" sz="1400" dirty="0"/>
                        <a:t>#Cores</a:t>
                      </a:r>
                    </a:p>
                  </a:txBody>
                  <a:tcPr/>
                </a:tc>
                <a:tc>
                  <a:txBody>
                    <a:bodyPr/>
                    <a:lstStyle/>
                    <a:p>
                      <a:r>
                        <a:rPr lang="en-US" sz="1400" dirty="0"/>
                        <a:t>GB RAM</a:t>
                      </a:r>
                    </a:p>
                  </a:txBody>
                  <a:tcPr/>
                </a:tc>
                <a:extLst>
                  <a:ext uri="{0D108BD9-81ED-4DB2-BD59-A6C34878D82A}">
                    <a16:rowId xmlns:a16="http://schemas.microsoft.com/office/drawing/2014/main" val="1916743998"/>
                  </a:ext>
                </a:extLst>
              </a:tr>
              <a:tr h="249295">
                <a:tc>
                  <a:txBody>
                    <a:bodyPr/>
                    <a:lstStyle/>
                    <a:p>
                      <a:r>
                        <a:rPr lang="en-US" sz="1400" dirty="0"/>
                        <a:t>A0</a:t>
                      </a:r>
                    </a:p>
                  </a:txBody>
                  <a:tcPr/>
                </a:tc>
                <a:tc>
                  <a:txBody>
                    <a:bodyPr/>
                    <a:lstStyle/>
                    <a:p>
                      <a:r>
                        <a:rPr lang="en-US" sz="1400" dirty="0"/>
                        <a:t>1</a:t>
                      </a:r>
                    </a:p>
                  </a:txBody>
                  <a:tcPr/>
                </a:tc>
                <a:tc>
                  <a:txBody>
                    <a:bodyPr/>
                    <a:lstStyle/>
                    <a:p>
                      <a:r>
                        <a:rPr lang="en-US" sz="1400" dirty="0">
                          <a:solidFill>
                            <a:srgbClr val="00B050"/>
                          </a:solidFill>
                        </a:rPr>
                        <a:t>0.768</a:t>
                      </a:r>
                    </a:p>
                  </a:txBody>
                  <a:tcPr/>
                </a:tc>
                <a:extLst>
                  <a:ext uri="{0D108BD9-81ED-4DB2-BD59-A6C34878D82A}">
                    <a16:rowId xmlns:a16="http://schemas.microsoft.com/office/drawing/2014/main" val="3918046861"/>
                  </a:ext>
                </a:extLst>
              </a:tr>
              <a:tr h="249295">
                <a:tc>
                  <a:txBody>
                    <a:bodyPr/>
                    <a:lstStyle/>
                    <a:p>
                      <a:r>
                        <a:rPr lang="en-US" sz="1400" dirty="0"/>
                        <a:t>A1</a:t>
                      </a:r>
                    </a:p>
                  </a:txBody>
                  <a:tcPr/>
                </a:tc>
                <a:tc>
                  <a:txBody>
                    <a:bodyPr/>
                    <a:lstStyle/>
                    <a:p>
                      <a:r>
                        <a:rPr lang="en-US" sz="1400" dirty="0"/>
                        <a:t>1</a:t>
                      </a:r>
                    </a:p>
                  </a:txBody>
                  <a:tcPr/>
                </a:tc>
                <a:tc>
                  <a:txBody>
                    <a:bodyPr/>
                    <a:lstStyle/>
                    <a:p>
                      <a:r>
                        <a:rPr lang="en-US" sz="1400" dirty="0">
                          <a:solidFill>
                            <a:srgbClr val="00B050"/>
                          </a:solidFill>
                        </a:rPr>
                        <a:t>1.75</a:t>
                      </a:r>
                    </a:p>
                  </a:txBody>
                  <a:tcPr/>
                </a:tc>
                <a:extLst>
                  <a:ext uri="{0D108BD9-81ED-4DB2-BD59-A6C34878D82A}">
                    <a16:rowId xmlns:a16="http://schemas.microsoft.com/office/drawing/2014/main" val="2329178076"/>
                  </a:ext>
                </a:extLst>
              </a:tr>
              <a:tr h="249295">
                <a:tc>
                  <a:txBody>
                    <a:bodyPr/>
                    <a:lstStyle/>
                    <a:p>
                      <a:r>
                        <a:rPr lang="en-US" sz="1400" dirty="0"/>
                        <a:t>A2</a:t>
                      </a:r>
                    </a:p>
                  </a:txBody>
                  <a:tcPr/>
                </a:tc>
                <a:tc>
                  <a:txBody>
                    <a:bodyPr/>
                    <a:lstStyle/>
                    <a:p>
                      <a:r>
                        <a:rPr lang="en-US" sz="1400" dirty="0"/>
                        <a:t>2</a:t>
                      </a:r>
                    </a:p>
                  </a:txBody>
                  <a:tcPr/>
                </a:tc>
                <a:tc>
                  <a:txBody>
                    <a:bodyPr/>
                    <a:lstStyle/>
                    <a:p>
                      <a:r>
                        <a:rPr lang="en-US" sz="1400" dirty="0">
                          <a:solidFill>
                            <a:srgbClr val="00B050"/>
                          </a:solidFill>
                        </a:rPr>
                        <a:t>3.5</a:t>
                      </a:r>
                    </a:p>
                  </a:txBody>
                  <a:tcPr/>
                </a:tc>
                <a:extLst>
                  <a:ext uri="{0D108BD9-81ED-4DB2-BD59-A6C34878D82A}">
                    <a16:rowId xmlns:a16="http://schemas.microsoft.com/office/drawing/2014/main" val="411603488"/>
                  </a:ext>
                </a:extLst>
              </a:tr>
              <a:tr h="249295">
                <a:tc>
                  <a:txBody>
                    <a:bodyPr/>
                    <a:lstStyle/>
                    <a:p>
                      <a:r>
                        <a:rPr lang="en-US" sz="1400" dirty="0"/>
                        <a:t>A3</a:t>
                      </a:r>
                    </a:p>
                  </a:txBody>
                  <a:tcPr/>
                </a:tc>
                <a:tc>
                  <a:txBody>
                    <a:bodyPr/>
                    <a:lstStyle/>
                    <a:p>
                      <a:r>
                        <a:rPr lang="en-US" sz="1400" dirty="0"/>
                        <a:t>4</a:t>
                      </a:r>
                    </a:p>
                  </a:txBody>
                  <a:tcPr/>
                </a:tc>
                <a:tc>
                  <a:txBody>
                    <a:bodyPr/>
                    <a:lstStyle/>
                    <a:p>
                      <a:r>
                        <a:rPr lang="en-US" sz="1400" dirty="0">
                          <a:solidFill>
                            <a:srgbClr val="00B050"/>
                          </a:solidFill>
                        </a:rPr>
                        <a:t>7</a:t>
                      </a:r>
                    </a:p>
                  </a:txBody>
                  <a:tcPr/>
                </a:tc>
                <a:extLst>
                  <a:ext uri="{0D108BD9-81ED-4DB2-BD59-A6C34878D82A}">
                    <a16:rowId xmlns:a16="http://schemas.microsoft.com/office/drawing/2014/main" val="333358009"/>
                  </a:ext>
                </a:extLst>
              </a:tr>
              <a:tr h="249295">
                <a:tc>
                  <a:txBody>
                    <a:bodyPr/>
                    <a:lstStyle/>
                    <a:p>
                      <a:r>
                        <a:rPr lang="en-US" sz="1400" dirty="0"/>
                        <a:t>A4</a:t>
                      </a:r>
                    </a:p>
                  </a:txBody>
                  <a:tcPr/>
                </a:tc>
                <a:tc>
                  <a:txBody>
                    <a:bodyPr/>
                    <a:lstStyle/>
                    <a:p>
                      <a:r>
                        <a:rPr lang="en-US" sz="1400" dirty="0"/>
                        <a:t>8</a:t>
                      </a:r>
                    </a:p>
                  </a:txBody>
                  <a:tcPr/>
                </a:tc>
                <a:tc>
                  <a:txBody>
                    <a:bodyPr/>
                    <a:lstStyle/>
                    <a:p>
                      <a:r>
                        <a:rPr lang="en-US" sz="1400" dirty="0">
                          <a:solidFill>
                            <a:srgbClr val="00B050"/>
                          </a:solidFill>
                        </a:rPr>
                        <a:t>14</a:t>
                      </a:r>
                    </a:p>
                  </a:txBody>
                  <a:tcPr/>
                </a:tc>
                <a:extLst>
                  <a:ext uri="{0D108BD9-81ED-4DB2-BD59-A6C34878D82A}">
                    <a16:rowId xmlns:a16="http://schemas.microsoft.com/office/drawing/2014/main" val="402490875"/>
                  </a:ext>
                </a:extLst>
              </a:tr>
              <a:tr h="249295">
                <a:tc>
                  <a:txBody>
                    <a:bodyPr/>
                    <a:lstStyle/>
                    <a:p>
                      <a:r>
                        <a:rPr lang="en-US" sz="1400" dirty="0"/>
                        <a:t>A5</a:t>
                      </a:r>
                    </a:p>
                  </a:txBody>
                  <a:tcPr/>
                </a:tc>
                <a:tc>
                  <a:txBody>
                    <a:bodyPr/>
                    <a:lstStyle/>
                    <a:p>
                      <a:r>
                        <a:rPr lang="en-US" sz="1400" dirty="0"/>
                        <a:t>2</a:t>
                      </a:r>
                    </a:p>
                  </a:txBody>
                  <a:tcPr/>
                </a:tc>
                <a:tc>
                  <a:txBody>
                    <a:bodyPr/>
                    <a:lstStyle/>
                    <a:p>
                      <a:r>
                        <a:rPr lang="en-US" sz="1400" dirty="0">
                          <a:solidFill>
                            <a:srgbClr val="00B050"/>
                          </a:solidFill>
                        </a:rPr>
                        <a:t>14</a:t>
                      </a:r>
                    </a:p>
                  </a:txBody>
                  <a:tcPr/>
                </a:tc>
                <a:extLst>
                  <a:ext uri="{0D108BD9-81ED-4DB2-BD59-A6C34878D82A}">
                    <a16:rowId xmlns:a16="http://schemas.microsoft.com/office/drawing/2014/main" val="1006414540"/>
                  </a:ext>
                </a:extLst>
              </a:tr>
              <a:tr h="249295">
                <a:tc>
                  <a:txBody>
                    <a:bodyPr/>
                    <a:lstStyle/>
                    <a:p>
                      <a:r>
                        <a:rPr lang="en-US" sz="1400" dirty="0"/>
                        <a:t>A6</a:t>
                      </a:r>
                    </a:p>
                  </a:txBody>
                  <a:tcPr/>
                </a:tc>
                <a:tc>
                  <a:txBody>
                    <a:bodyPr/>
                    <a:lstStyle/>
                    <a:p>
                      <a:r>
                        <a:rPr lang="en-US" sz="1400" dirty="0"/>
                        <a:t>4</a:t>
                      </a:r>
                    </a:p>
                  </a:txBody>
                  <a:tcPr/>
                </a:tc>
                <a:tc>
                  <a:txBody>
                    <a:bodyPr/>
                    <a:lstStyle/>
                    <a:p>
                      <a:r>
                        <a:rPr lang="en-US" sz="1400" dirty="0">
                          <a:solidFill>
                            <a:srgbClr val="00B050"/>
                          </a:solidFill>
                        </a:rPr>
                        <a:t>28</a:t>
                      </a:r>
                    </a:p>
                  </a:txBody>
                  <a:tcPr/>
                </a:tc>
                <a:extLst>
                  <a:ext uri="{0D108BD9-81ED-4DB2-BD59-A6C34878D82A}">
                    <a16:rowId xmlns:a16="http://schemas.microsoft.com/office/drawing/2014/main" val="2298197487"/>
                  </a:ext>
                </a:extLst>
              </a:tr>
              <a:tr h="249295">
                <a:tc>
                  <a:txBody>
                    <a:bodyPr/>
                    <a:lstStyle/>
                    <a:p>
                      <a:r>
                        <a:rPr lang="en-US" sz="1400" dirty="0"/>
                        <a:t>A7/A8/A10</a:t>
                      </a:r>
                    </a:p>
                  </a:txBody>
                  <a:tcPr/>
                </a:tc>
                <a:tc>
                  <a:txBody>
                    <a:bodyPr/>
                    <a:lstStyle/>
                    <a:p>
                      <a:r>
                        <a:rPr lang="en-US" sz="1400" dirty="0"/>
                        <a:t>8</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1598211674"/>
                  </a:ext>
                </a:extLst>
              </a:tr>
              <a:tr h="249295">
                <a:tc>
                  <a:txBody>
                    <a:bodyPr/>
                    <a:lstStyle/>
                    <a:p>
                      <a:r>
                        <a:rPr lang="en-US" sz="1400" dirty="0"/>
                        <a:t>A9/A11</a:t>
                      </a:r>
                    </a:p>
                  </a:txBody>
                  <a:tcPr/>
                </a:tc>
                <a:tc>
                  <a:txBody>
                    <a:bodyPr/>
                    <a:lstStyle/>
                    <a:p>
                      <a:r>
                        <a:rPr lang="en-US" sz="1400" dirty="0"/>
                        <a:t>16</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1800835488"/>
                  </a:ext>
                </a:extLst>
              </a:tr>
            </a:tbl>
          </a:graphicData>
        </a:graphic>
      </p:graphicFrame>
      <p:graphicFrame>
        <p:nvGraphicFramePr>
          <p:cNvPr id="5" name="Content Placeholder 3"/>
          <p:cNvGraphicFramePr>
            <a:graphicFrameLocks noGrp="1"/>
          </p:cNvGraphicFramePr>
          <p:nvPr>
            <p:ph sz="quarter" idx="10"/>
            <p:extLst>
              <p:ext uri="{D42A27DB-BD31-4B8C-83A1-F6EECF244321}">
                <p14:modId xmlns:p14="http://schemas.microsoft.com/office/powerpoint/2010/main" val="3397478674"/>
              </p:ext>
            </p:extLst>
          </p:nvPr>
        </p:nvGraphicFramePr>
        <p:xfrm>
          <a:off x="3626816" y="1696667"/>
          <a:ext cx="2839568" cy="3352800"/>
        </p:xfrm>
        <a:graphic>
          <a:graphicData uri="http://schemas.openxmlformats.org/drawingml/2006/table">
            <a:tbl>
              <a:tblPr firstRow="1" bandRow="1">
                <a:tableStyleId>{5C22544A-7EE6-4342-B048-85BDC9FD1C3A}</a:tableStyleId>
              </a:tblPr>
              <a:tblGrid>
                <a:gridCol w="1082486">
                  <a:extLst>
                    <a:ext uri="{9D8B030D-6E8A-4147-A177-3AD203B41FA5}">
                      <a16:colId xmlns:a16="http://schemas.microsoft.com/office/drawing/2014/main" val="827666480"/>
                    </a:ext>
                  </a:extLst>
                </a:gridCol>
                <a:gridCol w="779929">
                  <a:extLst>
                    <a:ext uri="{9D8B030D-6E8A-4147-A177-3AD203B41FA5}">
                      <a16:colId xmlns:a16="http://schemas.microsoft.com/office/drawing/2014/main" val="1739476726"/>
                    </a:ext>
                  </a:extLst>
                </a:gridCol>
                <a:gridCol w="977153">
                  <a:extLst>
                    <a:ext uri="{9D8B030D-6E8A-4147-A177-3AD203B41FA5}">
                      <a16:colId xmlns:a16="http://schemas.microsoft.com/office/drawing/2014/main" val="617788613"/>
                    </a:ext>
                  </a:extLst>
                </a:gridCol>
              </a:tblGrid>
              <a:tr h="241746">
                <a:tc>
                  <a:txBody>
                    <a:bodyPr/>
                    <a:lstStyle/>
                    <a:p>
                      <a:r>
                        <a:rPr lang="en-US" sz="1400" dirty="0"/>
                        <a:t>SKU</a:t>
                      </a:r>
                    </a:p>
                  </a:txBody>
                  <a:tcPr/>
                </a:tc>
                <a:tc>
                  <a:txBody>
                    <a:bodyPr/>
                    <a:lstStyle/>
                    <a:p>
                      <a:r>
                        <a:rPr lang="en-US" sz="1400" dirty="0"/>
                        <a:t>#Cores</a:t>
                      </a:r>
                    </a:p>
                  </a:txBody>
                  <a:tcPr/>
                </a:tc>
                <a:tc>
                  <a:txBody>
                    <a:bodyPr/>
                    <a:lstStyle/>
                    <a:p>
                      <a:r>
                        <a:rPr lang="en-US" sz="1400" dirty="0"/>
                        <a:t>GB RAM</a:t>
                      </a:r>
                    </a:p>
                  </a:txBody>
                  <a:tcPr/>
                </a:tc>
                <a:extLst>
                  <a:ext uri="{0D108BD9-81ED-4DB2-BD59-A6C34878D82A}">
                    <a16:rowId xmlns:a16="http://schemas.microsoft.com/office/drawing/2014/main" val="1916743998"/>
                  </a:ext>
                </a:extLst>
              </a:tr>
              <a:tr h="241746">
                <a:tc>
                  <a:txBody>
                    <a:bodyPr/>
                    <a:lstStyle/>
                    <a:p>
                      <a:r>
                        <a:rPr lang="en-US" sz="1400" dirty="0"/>
                        <a:t>D1/D1v2</a:t>
                      </a:r>
                    </a:p>
                  </a:txBody>
                  <a:tcPr/>
                </a:tc>
                <a:tc>
                  <a:txBody>
                    <a:bodyPr/>
                    <a:lstStyle/>
                    <a:p>
                      <a:r>
                        <a:rPr lang="en-US" sz="1400" dirty="0"/>
                        <a:t>1</a:t>
                      </a:r>
                    </a:p>
                  </a:txBody>
                  <a:tcPr/>
                </a:tc>
                <a:tc>
                  <a:txBody>
                    <a:bodyPr/>
                    <a:lstStyle/>
                    <a:p>
                      <a:r>
                        <a:rPr lang="en-US" sz="1400" dirty="0">
                          <a:solidFill>
                            <a:srgbClr val="00B050"/>
                          </a:solidFill>
                        </a:rPr>
                        <a:t>3.5</a:t>
                      </a:r>
                    </a:p>
                  </a:txBody>
                  <a:tcPr/>
                </a:tc>
                <a:extLst>
                  <a:ext uri="{0D108BD9-81ED-4DB2-BD59-A6C34878D82A}">
                    <a16:rowId xmlns:a16="http://schemas.microsoft.com/office/drawing/2014/main" val="3918046861"/>
                  </a:ext>
                </a:extLst>
              </a:tr>
              <a:tr h="241746">
                <a:tc>
                  <a:txBody>
                    <a:bodyPr/>
                    <a:lstStyle/>
                    <a:p>
                      <a:r>
                        <a:rPr lang="en-US" sz="1400" dirty="0"/>
                        <a:t>D2/D1v2</a:t>
                      </a:r>
                    </a:p>
                  </a:txBody>
                  <a:tcPr/>
                </a:tc>
                <a:tc>
                  <a:txBody>
                    <a:bodyPr/>
                    <a:lstStyle/>
                    <a:p>
                      <a:r>
                        <a:rPr lang="en-US" sz="1400" dirty="0"/>
                        <a:t>2</a:t>
                      </a:r>
                    </a:p>
                  </a:txBody>
                  <a:tcPr/>
                </a:tc>
                <a:tc>
                  <a:txBody>
                    <a:bodyPr/>
                    <a:lstStyle/>
                    <a:p>
                      <a:r>
                        <a:rPr lang="en-US" sz="1400" dirty="0">
                          <a:solidFill>
                            <a:srgbClr val="00B050"/>
                          </a:solidFill>
                        </a:rPr>
                        <a:t>7</a:t>
                      </a:r>
                    </a:p>
                  </a:txBody>
                  <a:tcPr/>
                </a:tc>
                <a:extLst>
                  <a:ext uri="{0D108BD9-81ED-4DB2-BD59-A6C34878D82A}">
                    <a16:rowId xmlns:a16="http://schemas.microsoft.com/office/drawing/2014/main" val="2329178076"/>
                  </a:ext>
                </a:extLst>
              </a:tr>
              <a:tr h="241746">
                <a:tc>
                  <a:txBody>
                    <a:bodyPr/>
                    <a:lstStyle/>
                    <a:p>
                      <a:r>
                        <a:rPr lang="en-US" sz="1400" dirty="0"/>
                        <a:t>D3/D1v2</a:t>
                      </a:r>
                    </a:p>
                  </a:txBody>
                  <a:tcPr/>
                </a:tc>
                <a:tc>
                  <a:txBody>
                    <a:bodyPr/>
                    <a:lstStyle/>
                    <a:p>
                      <a:r>
                        <a:rPr lang="en-US" sz="1400" dirty="0"/>
                        <a:t>4</a:t>
                      </a:r>
                    </a:p>
                  </a:txBody>
                  <a:tcPr/>
                </a:tc>
                <a:tc>
                  <a:txBody>
                    <a:bodyPr/>
                    <a:lstStyle/>
                    <a:p>
                      <a:r>
                        <a:rPr lang="en-US" sz="1400" dirty="0">
                          <a:solidFill>
                            <a:srgbClr val="00B050"/>
                          </a:solidFill>
                        </a:rPr>
                        <a:t>14</a:t>
                      </a:r>
                    </a:p>
                  </a:txBody>
                  <a:tcPr/>
                </a:tc>
                <a:extLst>
                  <a:ext uri="{0D108BD9-81ED-4DB2-BD59-A6C34878D82A}">
                    <a16:rowId xmlns:a16="http://schemas.microsoft.com/office/drawing/2014/main" val="411603488"/>
                  </a:ext>
                </a:extLst>
              </a:tr>
              <a:tr h="241746">
                <a:tc>
                  <a:txBody>
                    <a:bodyPr/>
                    <a:lstStyle/>
                    <a:p>
                      <a:r>
                        <a:rPr lang="en-US" sz="1400" dirty="0"/>
                        <a:t>D4/D1v2</a:t>
                      </a:r>
                    </a:p>
                  </a:txBody>
                  <a:tcPr/>
                </a:tc>
                <a:tc>
                  <a:txBody>
                    <a:bodyPr/>
                    <a:lstStyle/>
                    <a:p>
                      <a:r>
                        <a:rPr lang="en-US" sz="1400" dirty="0"/>
                        <a:t>8</a:t>
                      </a:r>
                    </a:p>
                  </a:txBody>
                  <a:tcPr/>
                </a:tc>
                <a:tc>
                  <a:txBody>
                    <a:bodyPr/>
                    <a:lstStyle/>
                    <a:p>
                      <a:r>
                        <a:rPr lang="en-US" sz="1400" dirty="0">
                          <a:solidFill>
                            <a:srgbClr val="00B050"/>
                          </a:solidFill>
                        </a:rPr>
                        <a:t>28</a:t>
                      </a:r>
                    </a:p>
                  </a:txBody>
                  <a:tcPr/>
                </a:tc>
                <a:extLst>
                  <a:ext uri="{0D108BD9-81ED-4DB2-BD59-A6C34878D82A}">
                    <a16:rowId xmlns:a16="http://schemas.microsoft.com/office/drawing/2014/main" val="333358009"/>
                  </a:ext>
                </a:extLst>
              </a:tr>
              <a:tr h="241746">
                <a:tc>
                  <a:txBody>
                    <a:bodyPr/>
                    <a:lstStyle/>
                    <a:p>
                      <a:r>
                        <a:rPr lang="en-US" sz="1400" dirty="0"/>
                        <a:t>D5v2</a:t>
                      </a:r>
                    </a:p>
                  </a:txBody>
                  <a:tcPr/>
                </a:tc>
                <a:tc>
                  <a:txBody>
                    <a:bodyPr/>
                    <a:lstStyle/>
                    <a:p>
                      <a:r>
                        <a:rPr lang="en-US" sz="1400" dirty="0"/>
                        <a:t>16</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2784445417"/>
                  </a:ext>
                </a:extLst>
              </a:tr>
              <a:tr h="241746">
                <a:tc>
                  <a:txBody>
                    <a:bodyPr/>
                    <a:lstStyle/>
                    <a:p>
                      <a:r>
                        <a:rPr lang="en-US" sz="1400" dirty="0"/>
                        <a:t>D11/D1v2</a:t>
                      </a:r>
                    </a:p>
                  </a:txBody>
                  <a:tcPr/>
                </a:tc>
                <a:tc>
                  <a:txBody>
                    <a:bodyPr/>
                    <a:lstStyle/>
                    <a:p>
                      <a:r>
                        <a:rPr lang="en-US" sz="1400" dirty="0"/>
                        <a:t>2</a:t>
                      </a:r>
                    </a:p>
                  </a:txBody>
                  <a:tcPr/>
                </a:tc>
                <a:tc>
                  <a:txBody>
                    <a:bodyPr/>
                    <a:lstStyle/>
                    <a:p>
                      <a:r>
                        <a:rPr lang="en-US" sz="1400" dirty="0">
                          <a:solidFill>
                            <a:srgbClr val="00B050"/>
                          </a:solidFill>
                        </a:rPr>
                        <a:t>14</a:t>
                      </a:r>
                    </a:p>
                  </a:txBody>
                  <a:tcPr/>
                </a:tc>
                <a:extLst>
                  <a:ext uri="{0D108BD9-81ED-4DB2-BD59-A6C34878D82A}">
                    <a16:rowId xmlns:a16="http://schemas.microsoft.com/office/drawing/2014/main" val="402490875"/>
                  </a:ext>
                </a:extLst>
              </a:tr>
              <a:tr h="241746">
                <a:tc>
                  <a:txBody>
                    <a:bodyPr/>
                    <a:lstStyle/>
                    <a:p>
                      <a:r>
                        <a:rPr lang="en-US" sz="1400" dirty="0"/>
                        <a:t>D12/D1v2</a:t>
                      </a:r>
                    </a:p>
                  </a:txBody>
                  <a:tcPr/>
                </a:tc>
                <a:tc>
                  <a:txBody>
                    <a:bodyPr/>
                    <a:lstStyle/>
                    <a:p>
                      <a:r>
                        <a:rPr lang="en-US" sz="1400" dirty="0"/>
                        <a:t>4</a:t>
                      </a:r>
                    </a:p>
                  </a:txBody>
                  <a:tcPr/>
                </a:tc>
                <a:tc>
                  <a:txBody>
                    <a:bodyPr/>
                    <a:lstStyle/>
                    <a:p>
                      <a:r>
                        <a:rPr lang="en-US" sz="1400" dirty="0">
                          <a:solidFill>
                            <a:srgbClr val="00B050"/>
                          </a:solidFill>
                        </a:rPr>
                        <a:t>28</a:t>
                      </a:r>
                    </a:p>
                  </a:txBody>
                  <a:tcPr/>
                </a:tc>
                <a:extLst>
                  <a:ext uri="{0D108BD9-81ED-4DB2-BD59-A6C34878D82A}">
                    <a16:rowId xmlns:a16="http://schemas.microsoft.com/office/drawing/2014/main" val="1006414540"/>
                  </a:ext>
                </a:extLst>
              </a:tr>
              <a:tr h="241746">
                <a:tc>
                  <a:txBody>
                    <a:bodyPr/>
                    <a:lstStyle/>
                    <a:p>
                      <a:r>
                        <a:rPr lang="en-US" sz="1400" dirty="0"/>
                        <a:t>D13/D1v2</a:t>
                      </a:r>
                    </a:p>
                  </a:txBody>
                  <a:tcPr/>
                </a:tc>
                <a:tc>
                  <a:txBody>
                    <a:bodyPr/>
                    <a:lstStyle/>
                    <a:p>
                      <a:r>
                        <a:rPr lang="en-US" sz="1400" dirty="0"/>
                        <a:t>8</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2298197487"/>
                  </a:ext>
                </a:extLst>
              </a:tr>
              <a:tr h="241746">
                <a:tc>
                  <a:txBody>
                    <a:bodyPr/>
                    <a:lstStyle/>
                    <a:p>
                      <a:r>
                        <a:rPr lang="en-US" sz="1400" dirty="0"/>
                        <a:t>D14/D1v2</a:t>
                      </a:r>
                    </a:p>
                  </a:txBody>
                  <a:tcPr/>
                </a:tc>
                <a:tc>
                  <a:txBody>
                    <a:bodyPr/>
                    <a:lstStyle/>
                    <a:p>
                      <a:r>
                        <a:rPr lang="en-US" sz="1400" dirty="0"/>
                        <a:t>16</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1598211674"/>
                  </a:ext>
                </a:extLst>
              </a:tr>
              <a:tr h="241746">
                <a:tc>
                  <a:txBody>
                    <a:bodyPr/>
                    <a:lstStyle/>
                    <a:p>
                      <a:r>
                        <a:rPr lang="en-US" sz="1400" dirty="0"/>
                        <a:t>D15v2</a:t>
                      </a:r>
                    </a:p>
                  </a:txBody>
                  <a:tcPr/>
                </a:tc>
                <a:tc>
                  <a:txBody>
                    <a:bodyPr/>
                    <a:lstStyle/>
                    <a:p>
                      <a:r>
                        <a:rPr lang="en-US" sz="1400" dirty="0"/>
                        <a:t>20</a:t>
                      </a:r>
                    </a:p>
                  </a:txBody>
                  <a:tcPr/>
                </a:tc>
                <a:tc>
                  <a:txBody>
                    <a:bodyPr/>
                    <a:lstStyle/>
                    <a:p>
                      <a:r>
                        <a:rPr lang="en-US" sz="1400" dirty="0">
                          <a:solidFill>
                            <a:srgbClr val="00B050"/>
                          </a:solidFill>
                        </a:rPr>
                        <a:t>140</a:t>
                      </a:r>
                    </a:p>
                  </a:txBody>
                  <a:tcPr/>
                </a:tc>
                <a:extLst>
                  <a:ext uri="{0D108BD9-81ED-4DB2-BD59-A6C34878D82A}">
                    <a16:rowId xmlns:a16="http://schemas.microsoft.com/office/drawing/2014/main" val="1800835488"/>
                  </a:ext>
                </a:extLst>
              </a:tr>
            </a:tbl>
          </a:graphicData>
        </a:graphic>
      </p:graphicFrame>
      <p:graphicFrame>
        <p:nvGraphicFramePr>
          <p:cNvPr id="6" name="Content Placeholder 3"/>
          <p:cNvGraphicFramePr>
            <a:graphicFrameLocks noGrp="1"/>
          </p:cNvGraphicFramePr>
          <p:nvPr>
            <p:ph sz="quarter" idx="10"/>
            <p:extLst>
              <p:ext uri="{D42A27DB-BD31-4B8C-83A1-F6EECF244321}">
                <p14:modId xmlns:p14="http://schemas.microsoft.com/office/powerpoint/2010/main" val="3931194429"/>
              </p:ext>
            </p:extLst>
          </p:nvPr>
        </p:nvGraphicFramePr>
        <p:xfrm>
          <a:off x="6749365" y="1696667"/>
          <a:ext cx="2200001" cy="1828800"/>
        </p:xfrm>
        <a:graphic>
          <a:graphicData uri="http://schemas.openxmlformats.org/drawingml/2006/table">
            <a:tbl>
              <a:tblPr firstRow="1" bandRow="1">
                <a:tableStyleId>{5C22544A-7EE6-4342-B048-85BDC9FD1C3A}</a:tableStyleId>
              </a:tblPr>
              <a:tblGrid>
                <a:gridCol w="532565">
                  <a:extLst>
                    <a:ext uri="{9D8B030D-6E8A-4147-A177-3AD203B41FA5}">
                      <a16:colId xmlns:a16="http://schemas.microsoft.com/office/drawing/2014/main" val="827666480"/>
                    </a:ext>
                  </a:extLst>
                </a:gridCol>
                <a:gridCol w="779930">
                  <a:extLst>
                    <a:ext uri="{9D8B030D-6E8A-4147-A177-3AD203B41FA5}">
                      <a16:colId xmlns:a16="http://schemas.microsoft.com/office/drawing/2014/main" val="1739476726"/>
                    </a:ext>
                  </a:extLst>
                </a:gridCol>
                <a:gridCol w="887506">
                  <a:extLst>
                    <a:ext uri="{9D8B030D-6E8A-4147-A177-3AD203B41FA5}">
                      <a16:colId xmlns:a16="http://schemas.microsoft.com/office/drawing/2014/main" val="617788613"/>
                    </a:ext>
                  </a:extLst>
                </a:gridCol>
              </a:tblGrid>
              <a:tr h="175808">
                <a:tc>
                  <a:txBody>
                    <a:bodyPr/>
                    <a:lstStyle/>
                    <a:p>
                      <a:r>
                        <a:rPr lang="en-US" sz="1400" dirty="0"/>
                        <a:t>SKU</a:t>
                      </a:r>
                    </a:p>
                  </a:txBody>
                  <a:tcPr/>
                </a:tc>
                <a:tc>
                  <a:txBody>
                    <a:bodyPr/>
                    <a:lstStyle/>
                    <a:p>
                      <a:r>
                        <a:rPr lang="en-US" sz="1400" dirty="0"/>
                        <a:t>#Cores</a:t>
                      </a:r>
                    </a:p>
                  </a:txBody>
                  <a:tcPr/>
                </a:tc>
                <a:tc>
                  <a:txBody>
                    <a:bodyPr/>
                    <a:lstStyle/>
                    <a:p>
                      <a:r>
                        <a:rPr lang="en-US" sz="1400" dirty="0"/>
                        <a:t>GB RAM</a:t>
                      </a:r>
                    </a:p>
                  </a:txBody>
                  <a:tcPr/>
                </a:tc>
                <a:extLst>
                  <a:ext uri="{0D108BD9-81ED-4DB2-BD59-A6C34878D82A}">
                    <a16:rowId xmlns:a16="http://schemas.microsoft.com/office/drawing/2014/main" val="1916743998"/>
                  </a:ext>
                </a:extLst>
              </a:tr>
              <a:tr h="175808">
                <a:tc>
                  <a:txBody>
                    <a:bodyPr/>
                    <a:lstStyle/>
                    <a:p>
                      <a:r>
                        <a:rPr lang="en-US" sz="1400" dirty="0"/>
                        <a:t>F1</a:t>
                      </a:r>
                    </a:p>
                  </a:txBody>
                  <a:tcPr/>
                </a:tc>
                <a:tc>
                  <a:txBody>
                    <a:bodyPr/>
                    <a:lstStyle/>
                    <a:p>
                      <a:r>
                        <a:rPr lang="en-US" sz="1400" dirty="0"/>
                        <a:t>1</a:t>
                      </a:r>
                    </a:p>
                  </a:txBody>
                  <a:tcPr/>
                </a:tc>
                <a:tc>
                  <a:txBody>
                    <a:bodyPr/>
                    <a:lstStyle/>
                    <a:p>
                      <a:r>
                        <a:rPr lang="en-US" sz="1400" dirty="0">
                          <a:solidFill>
                            <a:srgbClr val="00B050"/>
                          </a:solidFill>
                        </a:rPr>
                        <a:t>2</a:t>
                      </a:r>
                    </a:p>
                  </a:txBody>
                  <a:tcPr/>
                </a:tc>
                <a:extLst>
                  <a:ext uri="{0D108BD9-81ED-4DB2-BD59-A6C34878D82A}">
                    <a16:rowId xmlns:a16="http://schemas.microsoft.com/office/drawing/2014/main" val="3918046861"/>
                  </a:ext>
                </a:extLst>
              </a:tr>
              <a:tr h="175808">
                <a:tc>
                  <a:txBody>
                    <a:bodyPr/>
                    <a:lstStyle/>
                    <a:p>
                      <a:r>
                        <a:rPr lang="en-US" sz="1400" dirty="0"/>
                        <a:t>F2</a:t>
                      </a:r>
                    </a:p>
                  </a:txBody>
                  <a:tcPr/>
                </a:tc>
                <a:tc>
                  <a:txBody>
                    <a:bodyPr/>
                    <a:lstStyle/>
                    <a:p>
                      <a:r>
                        <a:rPr lang="en-US" sz="1400" dirty="0"/>
                        <a:t>2</a:t>
                      </a:r>
                    </a:p>
                  </a:txBody>
                  <a:tcPr/>
                </a:tc>
                <a:tc>
                  <a:txBody>
                    <a:bodyPr/>
                    <a:lstStyle/>
                    <a:p>
                      <a:r>
                        <a:rPr lang="en-US" sz="1400" dirty="0">
                          <a:solidFill>
                            <a:srgbClr val="00B050"/>
                          </a:solidFill>
                        </a:rPr>
                        <a:t>4</a:t>
                      </a:r>
                    </a:p>
                  </a:txBody>
                  <a:tcPr/>
                </a:tc>
                <a:extLst>
                  <a:ext uri="{0D108BD9-81ED-4DB2-BD59-A6C34878D82A}">
                    <a16:rowId xmlns:a16="http://schemas.microsoft.com/office/drawing/2014/main" val="2329178076"/>
                  </a:ext>
                </a:extLst>
              </a:tr>
              <a:tr h="175808">
                <a:tc>
                  <a:txBody>
                    <a:bodyPr/>
                    <a:lstStyle/>
                    <a:p>
                      <a:r>
                        <a:rPr lang="en-US" sz="1400" dirty="0"/>
                        <a:t>F4</a:t>
                      </a:r>
                    </a:p>
                  </a:txBody>
                  <a:tcPr/>
                </a:tc>
                <a:tc>
                  <a:txBody>
                    <a:bodyPr/>
                    <a:lstStyle/>
                    <a:p>
                      <a:r>
                        <a:rPr lang="en-US" sz="1400" dirty="0"/>
                        <a:t>4</a:t>
                      </a:r>
                    </a:p>
                  </a:txBody>
                  <a:tcPr/>
                </a:tc>
                <a:tc>
                  <a:txBody>
                    <a:bodyPr/>
                    <a:lstStyle/>
                    <a:p>
                      <a:r>
                        <a:rPr lang="en-US" sz="1400" dirty="0">
                          <a:solidFill>
                            <a:srgbClr val="00B050"/>
                          </a:solidFill>
                        </a:rPr>
                        <a:t>8</a:t>
                      </a:r>
                    </a:p>
                  </a:txBody>
                  <a:tcPr/>
                </a:tc>
                <a:extLst>
                  <a:ext uri="{0D108BD9-81ED-4DB2-BD59-A6C34878D82A}">
                    <a16:rowId xmlns:a16="http://schemas.microsoft.com/office/drawing/2014/main" val="411603488"/>
                  </a:ext>
                </a:extLst>
              </a:tr>
              <a:tr h="175808">
                <a:tc>
                  <a:txBody>
                    <a:bodyPr/>
                    <a:lstStyle/>
                    <a:p>
                      <a:r>
                        <a:rPr lang="en-US" sz="1400" dirty="0"/>
                        <a:t>F8</a:t>
                      </a:r>
                    </a:p>
                  </a:txBody>
                  <a:tcPr/>
                </a:tc>
                <a:tc>
                  <a:txBody>
                    <a:bodyPr/>
                    <a:lstStyle/>
                    <a:p>
                      <a:r>
                        <a:rPr lang="en-US" sz="1400" dirty="0"/>
                        <a:t>8</a:t>
                      </a:r>
                    </a:p>
                  </a:txBody>
                  <a:tcPr/>
                </a:tc>
                <a:tc>
                  <a:txBody>
                    <a:bodyPr/>
                    <a:lstStyle/>
                    <a:p>
                      <a:r>
                        <a:rPr lang="en-US" sz="1400" dirty="0">
                          <a:solidFill>
                            <a:srgbClr val="00B050"/>
                          </a:solidFill>
                        </a:rPr>
                        <a:t>16</a:t>
                      </a:r>
                    </a:p>
                  </a:txBody>
                  <a:tcPr/>
                </a:tc>
                <a:extLst>
                  <a:ext uri="{0D108BD9-81ED-4DB2-BD59-A6C34878D82A}">
                    <a16:rowId xmlns:a16="http://schemas.microsoft.com/office/drawing/2014/main" val="333358009"/>
                  </a:ext>
                </a:extLst>
              </a:tr>
              <a:tr h="175808">
                <a:tc>
                  <a:txBody>
                    <a:bodyPr/>
                    <a:lstStyle/>
                    <a:p>
                      <a:r>
                        <a:rPr lang="en-US" sz="1400" dirty="0"/>
                        <a:t>F16</a:t>
                      </a:r>
                    </a:p>
                  </a:txBody>
                  <a:tcPr/>
                </a:tc>
                <a:tc>
                  <a:txBody>
                    <a:bodyPr/>
                    <a:lstStyle/>
                    <a:p>
                      <a:r>
                        <a:rPr lang="en-US" sz="1400" dirty="0"/>
                        <a:t>16</a:t>
                      </a:r>
                    </a:p>
                  </a:txBody>
                  <a:tcPr/>
                </a:tc>
                <a:tc>
                  <a:txBody>
                    <a:bodyPr/>
                    <a:lstStyle/>
                    <a:p>
                      <a:r>
                        <a:rPr lang="en-US" sz="1400" dirty="0">
                          <a:solidFill>
                            <a:srgbClr val="00B050"/>
                          </a:solidFill>
                        </a:rPr>
                        <a:t>32</a:t>
                      </a:r>
                    </a:p>
                  </a:txBody>
                  <a:tcPr/>
                </a:tc>
                <a:extLst>
                  <a:ext uri="{0D108BD9-81ED-4DB2-BD59-A6C34878D82A}">
                    <a16:rowId xmlns:a16="http://schemas.microsoft.com/office/drawing/2014/main" val="402490875"/>
                  </a:ext>
                </a:extLst>
              </a:tr>
            </a:tbl>
          </a:graphicData>
        </a:graphic>
      </p:graphicFrame>
      <p:graphicFrame>
        <p:nvGraphicFramePr>
          <p:cNvPr id="7" name="Content Placeholder 3"/>
          <p:cNvGraphicFramePr>
            <a:graphicFrameLocks noGrp="1"/>
          </p:cNvGraphicFramePr>
          <p:nvPr>
            <p:ph sz="quarter" idx="10"/>
            <p:extLst>
              <p:ext uri="{D42A27DB-BD31-4B8C-83A1-F6EECF244321}">
                <p14:modId xmlns:p14="http://schemas.microsoft.com/office/powerpoint/2010/main" val="4058194136"/>
              </p:ext>
            </p:extLst>
          </p:nvPr>
        </p:nvGraphicFramePr>
        <p:xfrm>
          <a:off x="9232347" y="1676975"/>
          <a:ext cx="2208965" cy="1828800"/>
        </p:xfrm>
        <a:graphic>
          <a:graphicData uri="http://schemas.openxmlformats.org/drawingml/2006/table">
            <a:tbl>
              <a:tblPr firstRow="1" bandRow="1">
                <a:tableStyleId>{5C22544A-7EE6-4342-B048-85BDC9FD1C3A}</a:tableStyleId>
              </a:tblPr>
              <a:tblGrid>
                <a:gridCol w="532565">
                  <a:extLst>
                    <a:ext uri="{9D8B030D-6E8A-4147-A177-3AD203B41FA5}">
                      <a16:colId xmlns:a16="http://schemas.microsoft.com/office/drawing/2014/main" val="827666480"/>
                    </a:ext>
                  </a:extLst>
                </a:gridCol>
                <a:gridCol w="779930">
                  <a:extLst>
                    <a:ext uri="{9D8B030D-6E8A-4147-A177-3AD203B41FA5}">
                      <a16:colId xmlns:a16="http://schemas.microsoft.com/office/drawing/2014/main" val="1739476726"/>
                    </a:ext>
                  </a:extLst>
                </a:gridCol>
                <a:gridCol w="896470">
                  <a:extLst>
                    <a:ext uri="{9D8B030D-6E8A-4147-A177-3AD203B41FA5}">
                      <a16:colId xmlns:a16="http://schemas.microsoft.com/office/drawing/2014/main" val="617788613"/>
                    </a:ext>
                  </a:extLst>
                </a:gridCol>
              </a:tblGrid>
              <a:tr h="223155">
                <a:tc>
                  <a:txBody>
                    <a:bodyPr/>
                    <a:lstStyle/>
                    <a:p>
                      <a:r>
                        <a:rPr lang="en-US" sz="1400" dirty="0"/>
                        <a:t>SKU</a:t>
                      </a:r>
                    </a:p>
                  </a:txBody>
                  <a:tcPr/>
                </a:tc>
                <a:tc>
                  <a:txBody>
                    <a:bodyPr/>
                    <a:lstStyle/>
                    <a:p>
                      <a:r>
                        <a:rPr lang="en-US" sz="1400" dirty="0"/>
                        <a:t>#Cores</a:t>
                      </a:r>
                    </a:p>
                  </a:txBody>
                  <a:tcPr/>
                </a:tc>
                <a:tc>
                  <a:txBody>
                    <a:bodyPr/>
                    <a:lstStyle/>
                    <a:p>
                      <a:r>
                        <a:rPr lang="en-US" sz="1400" dirty="0"/>
                        <a:t>GB RAM</a:t>
                      </a:r>
                    </a:p>
                  </a:txBody>
                  <a:tcPr/>
                </a:tc>
                <a:extLst>
                  <a:ext uri="{0D108BD9-81ED-4DB2-BD59-A6C34878D82A}">
                    <a16:rowId xmlns:a16="http://schemas.microsoft.com/office/drawing/2014/main" val="1916743998"/>
                  </a:ext>
                </a:extLst>
              </a:tr>
              <a:tr h="206853">
                <a:tc>
                  <a:txBody>
                    <a:bodyPr/>
                    <a:lstStyle/>
                    <a:p>
                      <a:r>
                        <a:rPr lang="en-US" sz="1400" dirty="0"/>
                        <a:t>G1</a:t>
                      </a:r>
                    </a:p>
                  </a:txBody>
                  <a:tcPr/>
                </a:tc>
                <a:tc>
                  <a:txBody>
                    <a:bodyPr/>
                    <a:lstStyle/>
                    <a:p>
                      <a:r>
                        <a:rPr lang="en-US" sz="1400" dirty="0"/>
                        <a:t>2</a:t>
                      </a:r>
                    </a:p>
                  </a:txBody>
                  <a:tcPr/>
                </a:tc>
                <a:tc>
                  <a:txBody>
                    <a:bodyPr/>
                    <a:lstStyle/>
                    <a:p>
                      <a:r>
                        <a:rPr lang="en-US" sz="1400" dirty="0">
                          <a:solidFill>
                            <a:srgbClr val="00B050"/>
                          </a:solidFill>
                        </a:rPr>
                        <a:t>28</a:t>
                      </a:r>
                    </a:p>
                  </a:txBody>
                  <a:tcPr/>
                </a:tc>
                <a:extLst>
                  <a:ext uri="{0D108BD9-81ED-4DB2-BD59-A6C34878D82A}">
                    <a16:rowId xmlns:a16="http://schemas.microsoft.com/office/drawing/2014/main" val="1006414540"/>
                  </a:ext>
                </a:extLst>
              </a:tr>
              <a:tr h="206853">
                <a:tc>
                  <a:txBody>
                    <a:bodyPr/>
                    <a:lstStyle/>
                    <a:p>
                      <a:r>
                        <a:rPr lang="en-US" sz="1400" dirty="0"/>
                        <a:t>G2</a:t>
                      </a:r>
                    </a:p>
                  </a:txBody>
                  <a:tcPr/>
                </a:tc>
                <a:tc>
                  <a:txBody>
                    <a:bodyPr/>
                    <a:lstStyle/>
                    <a:p>
                      <a:r>
                        <a:rPr lang="en-US" sz="1400" dirty="0"/>
                        <a:t>4</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2298197487"/>
                  </a:ext>
                </a:extLst>
              </a:tr>
              <a:tr h="206853">
                <a:tc>
                  <a:txBody>
                    <a:bodyPr/>
                    <a:lstStyle/>
                    <a:p>
                      <a:r>
                        <a:rPr lang="en-US" sz="1400" dirty="0"/>
                        <a:t>G3</a:t>
                      </a:r>
                    </a:p>
                  </a:txBody>
                  <a:tcPr/>
                </a:tc>
                <a:tc>
                  <a:txBody>
                    <a:bodyPr/>
                    <a:lstStyle/>
                    <a:p>
                      <a:r>
                        <a:rPr lang="en-US" sz="1400" dirty="0"/>
                        <a:t>8</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1598211674"/>
                  </a:ext>
                </a:extLst>
              </a:tr>
              <a:tr h="206853">
                <a:tc>
                  <a:txBody>
                    <a:bodyPr/>
                    <a:lstStyle/>
                    <a:p>
                      <a:r>
                        <a:rPr lang="en-US" sz="1400" dirty="0"/>
                        <a:t>G4</a:t>
                      </a:r>
                    </a:p>
                  </a:txBody>
                  <a:tcPr/>
                </a:tc>
                <a:tc>
                  <a:txBody>
                    <a:bodyPr/>
                    <a:lstStyle/>
                    <a:p>
                      <a:r>
                        <a:rPr lang="en-US" sz="1400" dirty="0"/>
                        <a:t>16</a:t>
                      </a:r>
                    </a:p>
                  </a:txBody>
                  <a:tcPr/>
                </a:tc>
                <a:tc>
                  <a:txBody>
                    <a:bodyPr/>
                    <a:lstStyle/>
                    <a:p>
                      <a:r>
                        <a:rPr lang="en-US" sz="1400" dirty="0">
                          <a:solidFill>
                            <a:srgbClr val="00B050"/>
                          </a:solidFill>
                        </a:rPr>
                        <a:t>224</a:t>
                      </a:r>
                    </a:p>
                  </a:txBody>
                  <a:tcPr/>
                </a:tc>
                <a:extLst>
                  <a:ext uri="{0D108BD9-81ED-4DB2-BD59-A6C34878D82A}">
                    <a16:rowId xmlns:a16="http://schemas.microsoft.com/office/drawing/2014/main" val="1800835488"/>
                  </a:ext>
                </a:extLst>
              </a:tr>
              <a:tr h="206853">
                <a:tc>
                  <a:txBody>
                    <a:bodyPr/>
                    <a:lstStyle/>
                    <a:p>
                      <a:r>
                        <a:rPr lang="en-US" sz="1400" dirty="0"/>
                        <a:t>G5</a:t>
                      </a:r>
                    </a:p>
                  </a:txBody>
                  <a:tcPr/>
                </a:tc>
                <a:tc>
                  <a:txBody>
                    <a:bodyPr/>
                    <a:lstStyle/>
                    <a:p>
                      <a:r>
                        <a:rPr lang="en-US" sz="1400" dirty="0"/>
                        <a:t>32</a:t>
                      </a:r>
                    </a:p>
                  </a:txBody>
                  <a:tcPr/>
                </a:tc>
                <a:tc>
                  <a:txBody>
                    <a:bodyPr/>
                    <a:lstStyle/>
                    <a:p>
                      <a:r>
                        <a:rPr lang="en-US" sz="1400" dirty="0">
                          <a:solidFill>
                            <a:srgbClr val="00B050"/>
                          </a:solidFill>
                        </a:rPr>
                        <a:t>448</a:t>
                      </a:r>
                    </a:p>
                  </a:txBody>
                  <a:tcPr/>
                </a:tc>
                <a:extLst>
                  <a:ext uri="{0D108BD9-81ED-4DB2-BD59-A6C34878D82A}">
                    <a16:rowId xmlns:a16="http://schemas.microsoft.com/office/drawing/2014/main" val="2806304147"/>
                  </a:ext>
                </a:extLst>
              </a:tr>
            </a:tbl>
          </a:graphicData>
        </a:graphic>
      </p:graphicFrame>
      <p:sp>
        <p:nvSpPr>
          <p:cNvPr id="8" name="TextBox 7"/>
          <p:cNvSpPr txBox="1"/>
          <p:nvPr/>
        </p:nvSpPr>
        <p:spPr>
          <a:xfrm>
            <a:off x="317046" y="1281546"/>
            <a:ext cx="1263103"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A-Series</a:t>
            </a:r>
          </a:p>
        </p:txBody>
      </p:sp>
      <p:sp>
        <p:nvSpPr>
          <p:cNvPr id="9" name="TextBox 8"/>
          <p:cNvSpPr txBox="1"/>
          <p:nvPr/>
        </p:nvSpPr>
        <p:spPr>
          <a:xfrm>
            <a:off x="3468301" y="1278200"/>
            <a:ext cx="1673471"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D/DS-Series</a:t>
            </a:r>
          </a:p>
        </p:txBody>
      </p:sp>
      <p:sp>
        <p:nvSpPr>
          <p:cNvPr id="10" name="TextBox 9"/>
          <p:cNvSpPr txBox="1"/>
          <p:nvPr/>
        </p:nvSpPr>
        <p:spPr>
          <a:xfrm>
            <a:off x="6590850" y="1278200"/>
            <a:ext cx="1571841"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F/FS-Series</a:t>
            </a:r>
          </a:p>
        </p:txBody>
      </p:sp>
      <p:sp>
        <p:nvSpPr>
          <p:cNvPr id="11" name="TextBox 10"/>
          <p:cNvSpPr txBox="1"/>
          <p:nvPr/>
        </p:nvSpPr>
        <p:spPr>
          <a:xfrm>
            <a:off x="9031315" y="1278200"/>
            <a:ext cx="1660647"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G/GS-Series</a:t>
            </a:r>
          </a:p>
        </p:txBody>
      </p:sp>
      <p:graphicFrame>
        <p:nvGraphicFramePr>
          <p:cNvPr id="12" name="Content Placeholder 3"/>
          <p:cNvGraphicFramePr>
            <a:graphicFrameLocks/>
          </p:cNvGraphicFramePr>
          <p:nvPr>
            <p:extLst>
              <p:ext uri="{D42A27DB-BD31-4B8C-83A1-F6EECF244321}">
                <p14:modId xmlns:p14="http://schemas.microsoft.com/office/powerpoint/2010/main" val="3986628063"/>
              </p:ext>
            </p:extLst>
          </p:nvPr>
        </p:nvGraphicFramePr>
        <p:xfrm>
          <a:off x="6749364" y="4011675"/>
          <a:ext cx="2968214" cy="1524000"/>
        </p:xfrm>
        <a:graphic>
          <a:graphicData uri="http://schemas.openxmlformats.org/drawingml/2006/table">
            <a:tbl>
              <a:tblPr firstRow="1" bandRow="1">
                <a:tableStyleId>{5C22544A-7EE6-4342-B048-85BDC9FD1C3A}</a:tableStyleId>
              </a:tblPr>
              <a:tblGrid>
                <a:gridCol w="1266318">
                  <a:extLst>
                    <a:ext uri="{9D8B030D-6E8A-4147-A177-3AD203B41FA5}">
                      <a16:colId xmlns:a16="http://schemas.microsoft.com/office/drawing/2014/main" val="827666480"/>
                    </a:ext>
                  </a:extLst>
                </a:gridCol>
                <a:gridCol w="786806">
                  <a:extLst>
                    <a:ext uri="{9D8B030D-6E8A-4147-A177-3AD203B41FA5}">
                      <a16:colId xmlns:a16="http://schemas.microsoft.com/office/drawing/2014/main" val="1739476726"/>
                    </a:ext>
                  </a:extLst>
                </a:gridCol>
                <a:gridCol w="915090">
                  <a:extLst>
                    <a:ext uri="{9D8B030D-6E8A-4147-A177-3AD203B41FA5}">
                      <a16:colId xmlns:a16="http://schemas.microsoft.com/office/drawing/2014/main" val="617788613"/>
                    </a:ext>
                  </a:extLst>
                </a:gridCol>
              </a:tblGrid>
              <a:tr h="121254">
                <a:tc>
                  <a:txBody>
                    <a:bodyPr/>
                    <a:lstStyle/>
                    <a:p>
                      <a:r>
                        <a:rPr lang="en-US" sz="1400" dirty="0"/>
                        <a:t>SKU</a:t>
                      </a:r>
                    </a:p>
                  </a:txBody>
                  <a:tcPr/>
                </a:tc>
                <a:tc>
                  <a:txBody>
                    <a:bodyPr/>
                    <a:lstStyle/>
                    <a:p>
                      <a:r>
                        <a:rPr lang="en-US" sz="1400" dirty="0"/>
                        <a:t>#Cores</a:t>
                      </a:r>
                    </a:p>
                  </a:txBody>
                  <a:tcPr/>
                </a:tc>
                <a:tc>
                  <a:txBody>
                    <a:bodyPr/>
                    <a:lstStyle/>
                    <a:p>
                      <a:r>
                        <a:rPr lang="en-US" sz="1400" dirty="0"/>
                        <a:t>GB RAM</a:t>
                      </a:r>
                    </a:p>
                  </a:txBody>
                  <a:tcPr/>
                </a:tc>
                <a:extLst>
                  <a:ext uri="{0D108BD9-81ED-4DB2-BD59-A6C34878D82A}">
                    <a16:rowId xmlns:a16="http://schemas.microsoft.com/office/drawing/2014/main" val="1916743998"/>
                  </a:ext>
                </a:extLst>
              </a:tr>
              <a:tr h="121254">
                <a:tc>
                  <a:txBody>
                    <a:bodyPr/>
                    <a:lstStyle/>
                    <a:p>
                      <a:r>
                        <a:rPr lang="en-US" sz="1400" dirty="0"/>
                        <a:t>H8</a:t>
                      </a:r>
                    </a:p>
                  </a:txBody>
                  <a:tcPr/>
                </a:tc>
                <a:tc>
                  <a:txBody>
                    <a:bodyPr/>
                    <a:lstStyle/>
                    <a:p>
                      <a:r>
                        <a:rPr lang="en-US" sz="1400" dirty="0"/>
                        <a:t>8</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3918046861"/>
                  </a:ext>
                </a:extLst>
              </a:tr>
              <a:tr h="121254">
                <a:tc>
                  <a:txBody>
                    <a:bodyPr/>
                    <a:lstStyle/>
                    <a:p>
                      <a:r>
                        <a:rPr lang="en-US" sz="1400" dirty="0"/>
                        <a:t>H8m</a:t>
                      </a:r>
                    </a:p>
                  </a:txBody>
                  <a:tcPr/>
                </a:tc>
                <a:tc>
                  <a:txBody>
                    <a:bodyPr/>
                    <a:lstStyle/>
                    <a:p>
                      <a:r>
                        <a:rPr lang="en-US" sz="1400" dirty="0"/>
                        <a:t>8</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2329178076"/>
                  </a:ext>
                </a:extLst>
              </a:tr>
              <a:tr h="121254">
                <a:tc>
                  <a:txBody>
                    <a:bodyPr/>
                    <a:lstStyle/>
                    <a:p>
                      <a:r>
                        <a:rPr lang="en-US" sz="1400" dirty="0"/>
                        <a:t>H16/H16r</a:t>
                      </a:r>
                    </a:p>
                  </a:txBody>
                  <a:tcPr/>
                </a:tc>
                <a:tc>
                  <a:txBody>
                    <a:bodyPr/>
                    <a:lstStyle/>
                    <a:p>
                      <a:r>
                        <a:rPr lang="en-US" sz="1400" dirty="0"/>
                        <a:t>16</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411603488"/>
                  </a:ext>
                </a:extLst>
              </a:tr>
              <a:tr h="121254">
                <a:tc>
                  <a:txBody>
                    <a:bodyPr/>
                    <a:lstStyle/>
                    <a:p>
                      <a:r>
                        <a:rPr lang="en-US" sz="1400" dirty="0"/>
                        <a:t>H16m/H16mr</a:t>
                      </a:r>
                    </a:p>
                  </a:txBody>
                  <a:tcPr/>
                </a:tc>
                <a:tc>
                  <a:txBody>
                    <a:bodyPr/>
                    <a:lstStyle/>
                    <a:p>
                      <a:r>
                        <a:rPr lang="en-US" sz="1400" dirty="0"/>
                        <a:t>16</a:t>
                      </a:r>
                    </a:p>
                  </a:txBody>
                  <a:tcPr/>
                </a:tc>
                <a:tc>
                  <a:txBody>
                    <a:bodyPr/>
                    <a:lstStyle/>
                    <a:p>
                      <a:r>
                        <a:rPr lang="en-US" sz="1400" dirty="0">
                          <a:solidFill>
                            <a:srgbClr val="00B050"/>
                          </a:solidFill>
                        </a:rPr>
                        <a:t>224</a:t>
                      </a:r>
                    </a:p>
                  </a:txBody>
                  <a:tcPr/>
                </a:tc>
                <a:extLst>
                  <a:ext uri="{0D108BD9-81ED-4DB2-BD59-A6C34878D82A}">
                    <a16:rowId xmlns:a16="http://schemas.microsoft.com/office/drawing/2014/main" val="1169214878"/>
                  </a:ext>
                </a:extLst>
              </a:tr>
            </a:tbl>
          </a:graphicData>
        </a:graphic>
      </p:graphicFrame>
      <p:sp>
        <p:nvSpPr>
          <p:cNvPr id="13" name="TextBox 12"/>
          <p:cNvSpPr txBox="1"/>
          <p:nvPr/>
        </p:nvSpPr>
        <p:spPr>
          <a:xfrm>
            <a:off x="6590850" y="3593208"/>
            <a:ext cx="1277529"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H-Series</a:t>
            </a:r>
          </a:p>
        </p:txBody>
      </p:sp>
      <p:graphicFrame>
        <p:nvGraphicFramePr>
          <p:cNvPr id="14" name="Content Placeholder 3"/>
          <p:cNvGraphicFramePr>
            <a:graphicFrameLocks/>
          </p:cNvGraphicFramePr>
          <p:nvPr>
            <p:extLst>
              <p:ext uri="{D42A27DB-BD31-4B8C-83A1-F6EECF244321}">
                <p14:modId xmlns:p14="http://schemas.microsoft.com/office/powerpoint/2010/main" val="2219504563"/>
              </p:ext>
            </p:extLst>
          </p:nvPr>
        </p:nvGraphicFramePr>
        <p:xfrm>
          <a:off x="504267" y="5250567"/>
          <a:ext cx="4698564" cy="1219200"/>
        </p:xfrm>
        <a:graphic>
          <a:graphicData uri="http://schemas.openxmlformats.org/drawingml/2006/table">
            <a:tbl>
              <a:tblPr firstRow="1" bandRow="1">
                <a:tableStyleId>{5C22544A-7EE6-4342-B048-85BDC9FD1C3A}</a:tableStyleId>
              </a:tblPr>
              <a:tblGrid>
                <a:gridCol w="1148541">
                  <a:extLst>
                    <a:ext uri="{9D8B030D-6E8A-4147-A177-3AD203B41FA5}">
                      <a16:colId xmlns:a16="http://schemas.microsoft.com/office/drawing/2014/main" val="827666480"/>
                    </a:ext>
                  </a:extLst>
                </a:gridCol>
                <a:gridCol w="806823">
                  <a:extLst>
                    <a:ext uri="{9D8B030D-6E8A-4147-A177-3AD203B41FA5}">
                      <a16:colId xmlns:a16="http://schemas.microsoft.com/office/drawing/2014/main" val="1739476726"/>
                    </a:ext>
                  </a:extLst>
                </a:gridCol>
                <a:gridCol w="1846730">
                  <a:extLst>
                    <a:ext uri="{9D8B030D-6E8A-4147-A177-3AD203B41FA5}">
                      <a16:colId xmlns:a16="http://schemas.microsoft.com/office/drawing/2014/main" val="4176105038"/>
                    </a:ext>
                  </a:extLst>
                </a:gridCol>
                <a:gridCol w="896470">
                  <a:extLst>
                    <a:ext uri="{9D8B030D-6E8A-4147-A177-3AD203B41FA5}">
                      <a16:colId xmlns:a16="http://schemas.microsoft.com/office/drawing/2014/main" val="617788613"/>
                    </a:ext>
                  </a:extLst>
                </a:gridCol>
              </a:tblGrid>
              <a:tr h="121254">
                <a:tc>
                  <a:txBody>
                    <a:bodyPr/>
                    <a:lstStyle/>
                    <a:p>
                      <a:r>
                        <a:rPr lang="en-US" sz="1400" dirty="0"/>
                        <a:t>SKU</a:t>
                      </a:r>
                    </a:p>
                  </a:txBody>
                  <a:tcPr/>
                </a:tc>
                <a:tc>
                  <a:txBody>
                    <a:bodyPr/>
                    <a:lstStyle/>
                    <a:p>
                      <a:r>
                        <a:rPr lang="en-US" sz="1400" dirty="0"/>
                        <a:t>#Cores</a:t>
                      </a:r>
                    </a:p>
                  </a:txBody>
                  <a:tcPr/>
                </a:tc>
                <a:tc>
                  <a:txBody>
                    <a:bodyPr/>
                    <a:lstStyle/>
                    <a:p>
                      <a:r>
                        <a:rPr lang="en-US" sz="1400" dirty="0"/>
                        <a:t>GPU</a:t>
                      </a:r>
                    </a:p>
                  </a:txBody>
                  <a:tcPr/>
                </a:tc>
                <a:tc>
                  <a:txBody>
                    <a:bodyPr/>
                    <a:lstStyle/>
                    <a:p>
                      <a:r>
                        <a:rPr lang="en-US" sz="1400" dirty="0"/>
                        <a:t>GB RAM</a:t>
                      </a:r>
                    </a:p>
                  </a:txBody>
                  <a:tcPr/>
                </a:tc>
                <a:extLst>
                  <a:ext uri="{0D108BD9-81ED-4DB2-BD59-A6C34878D82A}">
                    <a16:rowId xmlns:a16="http://schemas.microsoft.com/office/drawing/2014/main" val="1916743998"/>
                  </a:ext>
                </a:extLst>
              </a:tr>
              <a:tr h="121254">
                <a:tc>
                  <a:txBody>
                    <a:bodyPr/>
                    <a:lstStyle/>
                    <a:p>
                      <a:r>
                        <a:rPr lang="en-US" sz="1400" dirty="0"/>
                        <a:t>NC6/NV6</a:t>
                      </a:r>
                    </a:p>
                  </a:txBody>
                  <a:tcPr/>
                </a:tc>
                <a:tc>
                  <a:txBody>
                    <a:bodyPr/>
                    <a:lstStyle/>
                    <a:p>
                      <a:r>
                        <a:rPr lang="en-US" sz="1400" dirty="0"/>
                        <a:t>6</a:t>
                      </a:r>
                    </a:p>
                  </a:txBody>
                  <a:tcPr/>
                </a:tc>
                <a:tc>
                  <a:txBody>
                    <a:bodyPr/>
                    <a:lstStyle/>
                    <a:p>
                      <a:r>
                        <a:rPr lang="en-US" sz="1400" dirty="0">
                          <a:solidFill>
                            <a:schemeClr val="bg1"/>
                          </a:solidFill>
                        </a:rPr>
                        <a:t>1xK60/1xM60</a:t>
                      </a:r>
                    </a:p>
                  </a:txBody>
                  <a:tcPr/>
                </a:tc>
                <a:tc>
                  <a:txBody>
                    <a:bodyPr/>
                    <a:lstStyle/>
                    <a:p>
                      <a:r>
                        <a:rPr lang="en-US" sz="1400" dirty="0">
                          <a:solidFill>
                            <a:srgbClr val="00B050"/>
                          </a:solidFill>
                        </a:rPr>
                        <a:t>56</a:t>
                      </a:r>
                    </a:p>
                  </a:txBody>
                  <a:tcPr/>
                </a:tc>
                <a:extLst>
                  <a:ext uri="{0D108BD9-81ED-4DB2-BD59-A6C34878D82A}">
                    <a16:rowId xmlns:a16="http://schemas.microsoft.com/office/drawing/2014/main" val="3918046861"/>
                  </a:ext>
                </a:extLst>
              </a:tr>
              <a:tr h="121254">
                <a:tc>
                  <a:txBody>
                    <a:bodyPr/>
                    <a:lstStyle/>
                    <a:p>
                      <a:r>
                        <a:rPr lang="en-US" sz="1400" dirty="0"/>
                        <a:t>NC12/NV12</a:t>
                      </a:r>
                    </a:p>
                  </a:txBody>
                  <a:tcPr/>
                </a:tc>
                <a:tc>
                  <a:txBody>
                    <a:bodyPr/>
                    <a:lstStyle/>
                    <a:p>
                      <a:r>
                        <a:rPr lang="en-US" sz="1400" dirty="0"/>
                        <a:t>12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dirty="0">
                          <a:solidFill>
                            <a:schemeClr val="bg1"/>
                          </a:solidFill>
                        </a:rPr>
                        <a:t>2xK60/2xM60</a:t>
                      </a:r>
                    </a:p>
                  </a:txBody>
                  <a:tcPr/>
                </a:tc>
                <a:tc>
                  <a:txBody>
                    <a:bodyPr/>
                    <a:lstStyle/>
                    <a:p>
                      <a:r>
                        <a:rPr lang="en-US" sz="1400" dirty="0">
                          <a:solidFill>
                            <a:srgbClr val="00B050"/>
                          </a:solidFill>
                        </a:rPr>
                        <a:t>112</a:t>
                      </a:r>
                    </a:p>
                  </a:txBody>
                  <a:tcPr/>
                </a:tc>
                <a:extLst>
                  <a:ext uri="{0D108BD9-81ED-4DB2-BD59-A6C34878D82A}">
                    <a16:rowId xmlns:a16="http://schemas.microsoft.com/office/drawing/2014/main" val="2329178076"/>
                  </a:ext>
                </a:extLst>
              </a:tr>
              <a:tr h="121254">
                <a:tc>
                  <a:txBody>
                    <a:bodyPr/>
                    <a:lstStyle/>
                    <a:p>
                      <a:r>
                        <a:rPr lang="en-US" sz="1400" dirty="0"/>
                        <a:t>NC24/NV24</a:t>
                      </a:r>
                    </a:p>
                  </a:txBody>
                  <a:tcPr/>
                </a:tc>
                <a:tc>
                  <a:txBody>
                    <a:bodyPr/>
                    <a:lstStyle/>
                    <a:p>
                      <a:r>
                        <a:rPr lang="en-US" sz="1400" dirty="0"/>
                        <a:t>24</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dirty="0">
                          <a:solidFill>
                            <a:schemeClr val="bg1"/>
                          </a:solidFill>
                        </a:rPr>
                        <a:t>4xK60/4xM60</a:t>
                      </a:r>
                    </a:p>
                  </a:txBody>
                  <a:tcPr/>
                </a:tc>
                <a:tc>
                  <a:txBody>
                    <a:bodyPr/>
                    <a:lstStyle/>
                    <a:p>
                      <a:r>
                        <a:rPr lang="en-US" sz="1400" dirty="0">
                          <a:solidFill>
                            <a:srgbClr val="00B050"/>
                          </a:solidFill>
                        </a:rPr>
                        <a:t>224</a:t>
                      </a:r>
                    </a:p>
                  </a:txBody>
                  <a:tcPr/>
                </a:tc>
                <a:extLst>
                  <a:ext uri="{0D108BD9-81ED-4DB2-BD59-A6C34878D82A}">
                    <a16:rowId xmlns:a16="http://schemas.microsoft.com/office/drawing/2014/main" val="411603488"/>
                  </a:ext>
                </a:extLst>
              </a:tr>
            </a:tbl>
          </a:graphicData>
        </a:graphic>
      </p:graphicFrame>
      <p:sp>
        <p:nvSpPr>
          <p:cNvPr id="15" name="TextBox 14"/>
          <p:cNvSpPr txBox="1"/>
          <p:nvPr/>
        </p:nvSpPr>
        <p:spPr>
          <a:xfrm>
            <a:off x="345752" y="4832100"/>
            <a:ext cx="1867434"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NC/NV-Series</a:t>
            </a:r>
          </a:p>
        </p:txBody>
      </p:sp>
    </p:spTree>
    <p:extLst>
      <p:ext uri="{BB962C8B-B14F-4D97-AF65-F5344CB8AC3E}">
        <p14:creationId xmlns:p14="http://schemas.microsoft.com/office/powerpoint/2010/main" val="32841012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93121" y="1912374"/>
            <a:ext cx="5378549" cy="4579715"/>
          </a:xfrm>
        </p:spPr>
        <p:txBody>
          <a:bodyPr/>
          <a:lstStyle/>
          <a:p>
            <a:r>
              <a:rPr lang="en-US" sz="2400" dirty="0"/>
              <a:t>dev/test/generic workloads</a:t>
            </a:r>
          </a:p>
          <a:p>
            <a:r>
              <a:rPr lang="en-US" sz="2400" dirty="0"/>
              <a:t>Pay for what you use</a:t>
            </a:r>
          </a:p>
          <a:p>
            <a:r>
              <a:rPr lang="en-US" sz="2400" dirty="0"/>
              <a:t>Backed by HDD</a:t>
            </a:r>
          </a:p>
          <a:p>
            <a:r>
              <a:rPr lang="en-US" sz="2400" dirty="0"/>
              <a:t>Up to 500 IOPS*</a:t>
            </a:r>
          </a:p>
          <a:p>
            <a:r>
              <a:rPr lang="en-US" sz="2400" dirty="0"/>
              <a:t>60 MB/sec</a:t>
            </a:r>
          </a:p>
          <a:p>
            <a:r>
              <a:rPr lang="en-US" sz="2400" dirty="0"/>
              <a:t>~5ms latency</a:t>
            </a:r>
          </a:p>
          <a:p>
            <a:r>
              <a:rPr lang="en-US" sz="2400" dirty="0"/>
              <a:t>500TB per Storage Account*</a:t>
            </a:r>
          </a:p>
          <a:p>
            <a:r>
              <a:rPr lang="en-US" sz="2400" dirty="0"/>
              <a:t>Storage Analytics</a:t>
            </a:r>
          </a:p>
          <a:p>
            <a:r>
              <a:rPr lang="en-US" sz="2400" dirty="0"/>
              <a:t>Supported with any VM</a:t>
            </a:r>
          </a:p>
          <a:p>
            <a:endParaRPr lang="en-US" sz="2400" dirty="0"/>
          </a:p>
          <a:p>
            <a:pPr marL="0" indent="0">
              <a:buNone/>
            </a:pPr>
            <a:r>
              <a:rPr lang="en-US" sz="2400" dirty="0"/>
              <a:t>* Max 20k IOPS per Storage Account</a:t>
            </a:r>
          </a:p>
        </p:txBody>
      </p:sp>
      <p:sp>
        <p:nvSpPr>
          <p:cNvPr id="5" name="Content Placeholder 4"/>
          <p:cNvSpPr>
            <a:spLocks noGrp="1"/>
          </p:cNvSpPr>
          <p:nvPr>
            <p:ph sz="quarter" idx="11"/>
          </p:nvPr>
        </p:nvSpPr>
        <p:spPr>
          <a:xfrm>
            <a:off x="6457075" y="1912374"/>
            <a:ext cx="5378549" cy="4444294"/>
          </a:xfrm>
        </p:spPr>
        <p:txBody>
          <a:bodyPr/>
          <a:lstStyle/>
          <a:p>
            <a:r>
              <a:rPr lang="en-US" sz="2400" dirty="0"/>
              <a:t>Ideal for I/O intensive workloads</a:t>
            </a:r>
          </a:p>
          <a:p>
            <a:r>
              <a:rPr lang="en-US" sz="2400" dirty="0"/>
              <a:t>Pay for what you provision</a:t>
            </a:r>
          </a:p>
          <a:p>
            <a:r>
              <a:rPr lang="en-US" sz="2400" dirty="0"/>
              <a:t>Backup by SSD</a:t>
            </a:r>
          </a:p>
          <a:p>
            <a:r>
              <a:rPr lang="en-US" sz="2400" dirty="0"/>
              <a:t>IOPS varies by size (500, 2300, 5000)</a:t>
            </a:r>
          </a:p>
          <a:p>
            <a:r>
              <a:rPr lang="en-US" sz="2400" dirty="0"/>
              <a:t>Throughput: 100, 150, 200 MB/sec</a:t>
            </a:r>
          </a:p>
          <a:p>
            <a:r>
              <a:rPr lang="en-US" sz="2400" dirty="0"/>
              <a:t>&lt;1ms latency</a:t>
            </a:r>
          </a:p>
          <a:p>
            <a:r>
              <a:rPr lang="en-US" sz="2400" dirty="0"/>
              <a:t>35TB per Storage Account</a:t>
            </a:r>
          </a:p>
          <a:p>
            <a:r>
              <a:rPr lang="en-US" sz="2400" dirty="0"/>
              <a:t>VM Monitoring with Diagnostics Ext.</a:t>
            </a:r>
          </a:p>
          <a:p>
            <a:r>
              <a:rPr lang="en-US" sz="2400" dirty="0"/>
              <a:t>Supported with DS/FS/GS VMs</a:t>
            </a:r>
          </a:p>
          <a:p>
            <a:pPr lvl="1"/>
            <a:r>
              <a:rPr lang="en-US" sz="2000" dirty="0"/>
              <a:t>DS: up to 40 disks, 64K IOPS, 960 MB/s</a:t>
            </a:r>
          </a:p>
          <a:p>
            <a:pPr lvl="1"/>
            <a:r>
              <a:rPr lang="en-US" sz="2000" dirty="0"/>
              <a:t>GS: up to 80 disks, 80K IOPS, 2000 MB/s</a:t>
            </a:r>
          </a:p>
        </p:txBody>
      </p:sp>
      <p:sp>
        <p:nvSpPr>
          <p:cNvPr id="6" name="Content Placeholder 5"/>
          <p:cNvSpPr>
            <a:spLocks noGrp="1"/>
          </p:cNvSpPr>
          <p:nvPr>
            <p:ph sz="quarter" idx="12"/>
          </p:nvPr>
        </p:nvSpPr>
        <p:spPr/>
        <p:txBody>
          <a:bodyPr/>
          <a:lstStyle/>
          <a:p>
            <a:r>
              <a:rPr lang="en-US" dirty="0"/>
              <a:t>Standard Storage Disk</a:t>
            </a:r>
          </a:p>
        </p:txBody>
      </p:sp>
      <p:sp>
        <p:nvSpPr>
          <p:cNvPr id="7" name="Content Placeholder 6"/>
          <p:cNvSpPr>
            <a:spLocks noGrp="1"/>
          </p:cNvSpPr>
          <p:nvPr>
            <p:ph sz="quarter" idx="13"/>
          </p:nvPr>
        </p:nvSpPr>
        <p:spPr/>
        <p:txBody>
          <a:bodyPr/>
          <a:lstStyle/>
          <a:p>
            <a:r>
              <a:rPr lang="en-US" dirty="0"/>
              <a:t>Premium Storage Disk</a:t>
            </a:r>
          </a:p>
        </p:txBody>
      </p:sp>
      <p:sp>
        <p:nvSpPr>
          <p:cNvPr id="2" name="Title 1"/>
          <p:cNvSpPr>
            <a:spLocks noGrp="1"/>
          </p:cNvSpPr>
          <p:nvPr>
            <p:ph type="title"/>
          </p:nvPr>
        </p:nvSpPr>
        <p:spPr/>
        <p:txBody>
          <a:bodyPr/>
          <a:lstStyle/>
          <a:p>
            <a:r>
              <a:rPr lang="en-US" dirty="0"/>
              <a:t>Planning Storage</a:t>
            </a:r>
          </a:p>
        </p:txBody>
      </p:sp>
    </p:spTree>
    <p:extLst>
      <p:ext uri="{BB962C8B-B14F-4D97-AF65-F5344CB8AC3E}">
        <p14:creationId xmlns:p14="http://schemas.microsoft.com/office/powerpoint/2010/main" val="33309738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673989949"/>
              </p:ext>
            </p:extLst>
          </p:nvPr>
        </p:nvGraphicFramePr>
        <p:xfrm>
          <a:off x="7485529" y="1314506"/>
          <a:ext cx="4359726" cy="5125973"/>
        </p:xfrm>
        <a:graphic>
          <a:graphicData uri="http://schemas.openxmlformats.org/drawingml/2006/table">
            <a:tbl>
              <a:tblPr firstRow="1" bandRow="1">
                <a:tableStyleId>{5C22544A-7EE6-4342-B048-85BDC9FD1C3A}</a:tableStyleId>
              </a:tblPr>
              <a:tblGrid>
                <a:gridCol w="628344">
                  <a:extLst>
                    <a:ext uri="{9D8B030D-6E8A-4147-A177-3AD203B41FA5}">
                      <a16:colId xmlns:a16="http://schemas.microsoft.com/office/drawing/2014/main" val="20000"/>
                    </a:ext>
                  </a:extLst>
                </a:gridCol>
                <a:gridCol w="1370786">
                  <a:extLst>
                    <a:ext uri="{9D8B030D-6E8A-4147-A177-3AD203B41FA5}">
                      <a16:colId xmlns:a16="http://schemas.microsoft.com/office/drawing/2014/main" val="20001"/>
                    </a:ext>
                  </a:extLst>
                </a:gridCol>
                <a:gridCol w="1489690">
                  <a:extLst>
                    <a:ext uri="{9D8B030D-6E8A-4147-A177-3AD203B41FA5}">
                      <a16:colId xmlns:a16="http://schemas.microsoft.com/office/drawing/2014/main" val="20002"/>
                    </a:ext>
                  </a:extLst>
                </a:gridCol>
                <a:gridCol w="870906">
                  <a:extLst>
                    <a:ext uri="{9D8B030D-6E8A-4147-A177-3AD203B41FA5}">
                      <a16:colId xmlns:a16="http://schemas.microsoft.com/office/drawing/2014/main" val="20004"/>
                    </a:ext>
                  </a:extLst>
                </a:gridCol>
              </a:tblGrid>
              <a:tr h="390637">
                <a:tc>
                  <a:txBody>
                    <a:bodyPr/>
                    <a:lstStyle/>
                    <a:p>
                      <a:pPr algn="ctr"/>
                      <a:r>
                        <a:rPr lang="en-US" sz="1400" dirty="0"/>
                        <a:t>Tier</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VM Types</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VM Size</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SAPS</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extLst>
                  <a:ext uri="{0D108BD9-81ED-4DB2-BD59-A6C34878D82A}">
                    <a16:rowId xmlns:a16="http://schemas.microsoft.com/office/drawing/2014/main" val="10000"/>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A5</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2 CPU, 14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1,500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1"/>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A6</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28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3,000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2"/>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A7</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6,000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3"/>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A8 / A10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11,000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4"/>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A9 / A11</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16 CPU,</a:t>
                      </a:r>
                      <a:r>
                        <a:rPr lang="en-US" sz="1400" kern="1200" baseline="0" dirty="0"/>
                        <a:t> 112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22,000</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5"/>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D11 / DS11</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2 CPU, 14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spcAft>
                          <a:spcPts val="0"/>
                        </a:spcAft>
                      </a:pPr>
                      <a:r>
                        <a:rPr lang="en-US" sz="1400" dirty="0">
                          <a:effectLst/>
                        </a:rPr>
                        <a:t>2,325</a:t>
                      </a:r>
                      <a:endParaRPr lang="en-US" sz="1400" dirty="0">
                        <a:solidFill>
                          <a:sysClr val="windowText" lastClr="000000"/>
                        </a:solidFill>
                        <a:effectLst/>
                        <a:latin typeface="+mn-lt"/>
                        <a:ea typeface="MS Mincho" panose="02020609040205080304" pitchFamily="49" charset="-128"/>
                        <a:cs typeface="Times New Roman" panose="02020603050405020304" pitchFamily="18" charset="0"/>
                      </a:endParaRPr>
                    </a:p>
                  </a:txBody>
                  <a:tcPr marL="53962" marR="53962" marT="17990" marB="17990" anchor="ctr"/>
                </a:tc>
                <a:extLst>
                  <a:ext uri="{0D108BD9-81ED-4DB2-BD59-A6C34878D82A}">
                    <a16:rowId xmlns:a16="http://schemas.microsoft.com/office/drawing/2014/main" val="10008"/>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D12 / DS12</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28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spcAft>
                          <a:spcPts val="0"/>
                        </a:spcAft>
                      </a:pPr>
                      <a:r>
                        <a:rPr lang="en-US" sz="1400" dirty="0">
                          <a:effectLst/>
                        </a:rPr>
                        <a:t>4,650</a:t>
                      </a:r>
                      <a:endParaRPr lang="en-US" sz="1400" dirty="0">
                        <a:solidFill>
                          <a:sysClr val="windowText" lastClr="000000"/>
                        </a:solidFill>
                        <a:effectLst/>
                        <a:latin typeface="+mn-lt"/>
                        <a:ea typeface="MS Mincho" panose="02020609040205080304" pitchFamily="49" charset="-128"/>
                        <a:cs typeface="Times New Roman" panose="02020603050405020304" pitchFamily="18" charset="0"/>
                      </a:endParaRPr>
                    </a:p>
                  </a:txBody>
                  <a:tcPr marL="53962" marR="53962" marT="17990" marB="17990" anchor="ctr"/>
                </a:tc>
                <a:extLst>
                  <a:ext uri="{0D108BD9-81ED-4DB2-BD59-A6C34878D82A}">
                    <a16:rowId xmlns:a16="http://schemas.microsoft.com/office/drawing/2014/main" val="10009"/>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D13 / DS13</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spcAft>
                          <a:spcPts val="0"/>
                        </a:spcAft>
                      </a:pPr>
                      <a:r>
                        <a:rPr lang="en-US" sz="1400" dirty="0">
                          <a:effectLst/>
                        </a:rPr>
                        <a:t>9,300</a:t>
                      </a:r>
                      <a:endParaRPr lang="en-US" sz="1400" dirty="0">
                        <a:solidFill>
                          <a:sysClr val="windowText" lastClr="000000"/>
                        </a:solidFill>
                        <a:effectLst/>
                        <a:latin typeface="+mn-lt"/>
                        <a:ea typeface="MS Mincho" panose="02020609040205080304" pitchFamily="49" charset="-128"/>
                        <a:cs typeface="Times New Roman" panose="02020603050405020304" pitchFamily="18" charset="0"/>
                      </a:endParaRPr>
                    </a:p>
                  </a:txBody>
                  <a:tcPr marL="53962" marR="53962" marT="17990" marB="17990" anchor="ctr"/>
                </a:tc>
                <a:extLst>
                  <a:ext uri="{0D108BD9-81ED-4DB2-BD59-A6C34878D82A}">
                    <a16:rowId xmlns:a16="http://schemas.microsoft.com/office/drawing/2014/main" val="10010"/>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D14 / DS14</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16 CPU,</a:t>
                      </a:r>
                      <a:r>
                        <a:rPr lang="en-US" sz="1400" kern="1200" baseline="0" dirty="0"/>
                        <a:t> 112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spcAft>
                          <a:spcPts val="0"/>
                        </a:spcAft>
                      </a:pPr>
                      <a:r>
                        <a:rPr lang="en-US" sz="1400" dirty="0">
                          <a:effectLst/>
                        </a:rPr>
                        <a:t>18,600</a:t>
                      </a:r>
                      <a:endParaRPr lang="en-US" sz="1400" dirty="0">
                        <a:solidFill>
                          <a:sysClr val="windowText" lastClr="000000"/>
                        </a:solidFill>
                        <a:effectLst/>
                        <a:latin typeface="+mn-lt"/>
                        <a:ea typeface="MS Mincho" panose="02020609040205080304" pitchFamily="49" charset="-128"/>
                        <a:cs typeface="Times New Roman" panose="02020603050405020304" pitchFamily="18" charset="0"/>
                      </a:endParaRPr>
                    </a:p>
                  </a:txBody>
                  <a:tcPr marL="53962" marR="53962" marT="17990" marB="17990" anchor="ctr"/>
                </a:tc>
                <a:extLst>
                  <a:ext uri="{0D108BD9-81ED-4DB2-BD59-A6C34878D82A}">
                    <a16:rowId xmlns:a16="http://schemas.microsoft.com/office/drawing/2014/main" val="10011"/>
                  </a:ext>
                </a:extLst>
              </a:tr>
              <a:tr h="914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DS11_v2</a:t>
                      </a:r>
                    </a:p>
                  </a:txBody>
                  <a:tcPr marL="91377" marR="91377" marT="17636" marB="17990" anchor="ctr"/>
                </a:tc>
                <a:tc>
                  <a:txBody>
                    <a:bodyPr/>
                    <a:lstStyle/>
                    <a:p>
                      <a:pPr algn="ctr"/>
                      <a:r>
                        <a:rPr lang="en-US" sz="1400" kern="1200" dirty="0"/>
                        <a:t>2 CPU, 14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3,530</a:t>
                      </a:r>
                    </a:p>
                  </a:txBody>
                  <a:tcPr marL="91377" marR="91377" marT="17636" marB="17990" anchor="ctr"/>
                </a:tc>
                <a:extLst>
                  <a:ext uri="{0D108BD9-81ED-4DB2-BD59-A6C34878D82A}">
                    <a16:rowId xmlns:a16="http://schemas.microsoft.com/office/drawing/2014/main" val="3615468283"/>
                  </a:ext>
                </a:extLst>
              </a:tr>
              <a:tr h="91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DS12_v2</a:t>
                      </a: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28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6,680</a:t>
                      </a:r>
                    </a:p>
                  </a:txBody>
                  <a:tcPr marL="91377" marR="91377" marT="17636" marB="17990" anchor="ctr"/>
                </a:tc>
                <a:extLst>
                  <a:ext uri="{0D108BD9-81ED-4DB2-BD59-A6C34878D82A}">
                    <a16:rowId xmlns:a16="http://schemas.microsoft.com/office/drawing/2014/main" val="3139521170"/>
                  </a:ext>
                </a:extLst>
              </a:tr>
              <a:tr h="91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DS13_v2</a:t>
                      </a: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12,300</a:t>
                      </a:r>
                    </a:p>
                  </a:txBody>
                  <a:tcPr marL="91377" marR="91377" marT="17636" marB="17990" anchor="ctr"/>
                </a:tc>
                <a:extLst>
                  <a:ext uri="{0D108BD9-81ED-4DB2-BD59-A6C34878D82A}">
                    <a16:rowId xmlns:a16="http://schemas.microsoft.com/office/drawing/2014/main" val="3196614804"/>
                  </a:ext>
                </a:extLst>
              </a:tr>
              <a:tr h="91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DS14_v2</a:t>
                      </a: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16 CPU,</a:t>
                      </a:r>
                      <a:r>
                        <a:rPr lang="en-US" sz="1400" kern="1200" baseline="0" dirty="0"/>
                        <a:t> 112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24,180</a:t>
                      </a:r>
                    </a:p>
                  </a:txBody>
                  <a:tcPr marL="91377" marR="91377" marT="17636" marB="17990" anchor="ctr"/>
                </a:tc>
                <a:extLst>
                  <a:ext uri="{0D108BD9-81ED-4DB2-BD59-A6C34878D82A}">
                    <a16:rowId xmlns:a16="http://schemas.microsoft.com/office/drawing/2014/main" val="3666683624"/>
                  </a:ext>
                </a:extLst>
              </a:tr>
              <a:tr h="91440">
                <a:tc>
                  <a:txBody>
                    <a:bodyPr/>
                    <a:lstStyle/>
                    <a:p>
                      <a:pPr algn="ctr"/>
                      <a:r>
                        <a:rPr lang="en-US" sz="1400" kern="1200" dirty="0">
                          <a:solidFill>
                            <a:sysClr val="windowText" lastClr="000000"/>
                          </a:solidFill>
                          <a:latin typeface="+mn-lt"/>
                          <a:ea typeface="+mn-ea"/>
                          <a:cs typeface="Segoe UI Light" panose="020B0502040204020203" pitchFamily="34" charset="0"/>
                        </a:rPr>
                        <a:t>2-tier</a:t>
                      </a: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DS15_v2</a:t>
                      </a: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20 CPU, 140 GB</a:t>
                      </a:r>
                    </a:p>
                  </a:txBody>
                  <a:tcPr marL="91377" marR="91377" marT="17636" marB="17990" anchor="ctr"/>
                </a:tc>
                <a:tc>
                  <a:txBody>
                    <a:bodyPr/>
                    <a:lstStyle/>
                    <a:p>
                      <a:pPr algn="ctr"/>
                      <a:r>
                        <a:rPr lang="en-US" sz="1400" kern="1200" dirty="0">
                          <a:solidFill>
                            <a:sysClr val="windowText" lastClr="000000"/>
                          </a:solidFill>
                          <a:latin typeface="+mn-lt"/>
                          <a:ea typeface="+mn-ea"/>
                          <a:cs typeface="Segoe UI Light" panose="020B0502040204020203" pitchFamily="34" charset="0"/>
                        </a:rPr>
                        <a:t>30,430</a:t>
                      </a:r>
                    </a:p>
                  </a:txBody>
                  <a:tcPr marL="91377" marR="91377" marT="17636" marB="17990" anchor="ctr"/>
                </a:tc>
                <a:extLst>
                  <a:ext uri="{0D108BD9-81ED-4DB2-BD59-A6C34878D82A}">
                    <a16:rowId xmlns:a16="http://schemas.microsoft.com/office/drawing/2014/main" val="1336148604"/>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GS1</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2 CPU, 28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3,580</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extLst>
                  <a:ext uri="{0D108BD9-81ED-4DB2-BD59-A6C34878D82A}">
                    <a16:rowId xmlns:a16="http://schemas.microsoft.com/office/drawing/2014/main" val="1093704370"/>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GS2</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6,900</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extLst>
                  <a:ext uri="{0D108BD9-81ED-4DB2-BD59-A6C34878D82A}">
                    <a16:rowId xmlns:a16="http://schemas.microsoft.com/office/drawing/2014/main" val="2926079755"/>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GS3</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112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11,870</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extLst>
                  <a:ext uri="{0D108BD9-81ED-4DB2-BD59-A6C34878D82A}">
                    <a16:rowId xmlns:a16="http://schemas.microsoft.com/office/drawing/2014/main" val="2163387927"/>
                  </a:ext>
                </a:extLst>
              </a:tr>
              <a:tr h="91440">
                <a:tc>
                  <a:txBody>
                    <a:bodyPr/>
                    <a:lstStyle/>
                    <a:p>
                      <a:pPr algn="ct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GS4</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16 CPU, 224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a:t>22,680</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extLst>
                  <a:ext uri="{0D108BD9-81ED-4DB2-BD59-A6C34878D82A}">
                    <a16:rowId xmlns:a16="http://schemas.microsoft.com/office/drawing/2014/main" val="1540450686"/>
                  </a:ext>
                </a:extLst>
              </a:tr>
              <a:tr h="91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2-tier</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GS5</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32 CPU,</a:t>
                      </a:r>
                      <a:r>
                        <a:rPr lang="en-US" sz="1400" kern="1200" baseline="0" dirty="0"/>
                        <a:t> 448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tc>
                  <a:txBody>
                    <a:bodyPr/>
                    <a:lstStyle/>
                    <a:p>
                      <a:pPr algn="ctr"/>
                      <a:r>
                        <a:rPr lang="en-US" sz="1400" kern="1200" dirty="0"/>
                        <a:t>41,670</a:t>
                      </a:r>
                      <a:endParaRPr lang="en-US" sz="1400" kern="1200" dirty="0">
                        <a:solidFill>
                          <a:sysClr val="windowText" lastClr="000000"/>
                        </a:solidFill>
                        <a:latin typeface="+mn-lt"/>
                        <a:ea typeface="+mn-ea"/>
                        <a:cs typeface="Segoe UI Light" panose="020B0502040204020203" pitchFamily="34" charset="0"/>
                      </a:endParaRPr>
                    </a:p>
                  </a:txBody>
                  <a:tcPr marL="91377" marR="91377" marT="17636" marB="17990" anchor="ctr"/>
                </a:tc>
                <a:extLst>
                  <a:ext uri="{0D108BD9-81ED-4DB2-BD59-A6C34878D82A}">
                    <a16:rowId xmlns:a16="http://schemas.microsoft.com/office/drawing/2014/main" val="768463464"/>
                  </a:ext>
                </a:extLst>
              </a:tr>
            </a:tbl>
          </a:graphicData>
        </a:graphic>
      </p:graphicFrame>
      <p:sp>
        <p:nvSpPr>
          <p:cNvPr id="18" name="TextBox 17"/>
          <p:cNvSpPr txBox="1"/>
          <p:nvPr/>
        </p:nvSpPr>
        <p:spPr>
          <a:xfrm>
            <a:off x="146220" y="6380713"/>
            <a:ext cx="6827615" cy="474139"/>
          </a:xfrm>
          <a:prstGeom prst="rect">
            <a:avLst/>
          </a:prstGeom>
          <a:noFill/>
        </p:spPr>
        <p:txBody>
          <a:bodyPr wrap="square" lIns="179187" tIns="143350" rIns="179187" bIns="143350" rtlCol="0">
            <a:spAutoFit/>
          </a:bodyPr>
          <a:lstStyle/>
          <a:p>
            <a:pPr algn="ctr"/>
            <a:r>
              <a:rPr lang="en-US" sz="1200" dirty="0"/>
              <a:t>** The GS Series is only supported with DB Files and transaction log files on Premium Storage</a:t>
            </a:r>
            <a:endParaRPr lang="en-US" sz="1200" dirty="0">
              <a:cs typeface="Segoe UI Light" panose="020B0502040204020203" pitchFamily="34" charset="0"/>
            </a:endParaRPr>
          </a:p>
        </p:txBody>
      </p:sp>
      <p:sp>
        <p:nvSpPr>
          <p:cNvPr id="21" name="TextBox 20"/>
          <p:cNvSpPr txBox="1"/>
          <p:nvPr/>
        </p:nvSpPr>
        <p:spPr>
          <a:xfrm>
            <a:off x="268928" y="2988591"/>
            <a:ext cx="6167634" cy="511080"/>
          </a:xfrm>
          <a:prstGeom prst="rect">
            <a:avLst/>
          </a:prstGeom>
          <a:noFill/>
        </p:spPr>
        <p:txBody>
          <a:bodyPr wrap="square" lIns="179187" tIns="143350" rIns="179187" bIns="143350" rtlCol="0">
            <a:spAutoFit/>
          </a:bodyPr>
          <a:lstStyle/>
          <a:p>
            <a:pPr>
              <a:lnSpc>
                <a:spcPct val="90000"/>
              </a:lnSpc>
              <a:spcAft>
                <a:spcPts val="588"/>
              </a:spcAft>
            </a:pPr>
            <a:r>
              <a:rPr lang="en-US" sz="1600" b="1" dirty="0"/>
              <a:t>Benchmarks:  </a:t>
            </a:r>
            <a:r>
              <a:rPr lang="en-US" sz="1600" dirty="0"/>
              <a:t>SAP 2 Tier and 3 Tier standard SD Benchmark set. </a:t>
            </a:r>
          </a:p>
        </p:txBody>
      </p:sp>
      <p:graphicFrame>
        <p:nvGraphicFramePr>
          <p:cNvPr id="22" name="Table 21"/>
          <p:cNvGraphicFramePr>
            <a:graphicFrameLocks noGrp="1"/>
          </p:cNvGraphicFramePr>
          <p:nvPr>
            <p:extLst>
              <p:ext uri="{D42A27DB-BD31-4B8C-83A1-F6EECF244321}">
                <p14:modId xmlns:p14="http://schemas.microsoft.com/office/powerpoint/2010/main" val="4197619749"/>
              </p:ext>
            </p:extLst>
          </p:nvPr>
        </p:nvGraphicFramePr>
        <p:xfrm>
          <a:off x="435862" y="3499671"/>
          <a:ext cx="5058927" cy="2816923"/>
        </p:xfrm>
        <a:graphic>
          <a:graphicData uri="http://schemas.openxmlformats.org/drawingml/2006/table">
            <a:tbl>
              <a:tblPr firstRow="1" bandRow="1">
                <a:tableStyleId>{5C22544A-7EE6-4342-B048-85BDC9FD1C3A}</a:tableStyleId>
              </a:tblPr>
              <a:tblGrid>
                <a:gridCol w="1009346">
                  <a:extLst>
                    <a:ext uri="{9D8B030D-6E8A-4147-A177-3AD203B41FA5}">
                      <a16:colId xmlns:a16="http://schemas.microsoft.com/office/drawing/2014/main" val="20000"/>
                    </a:ext>
                  </a:extLst>
                </a:gridCol>
                <a:gridCol w="1121823">
                  <a:extLst>
                    <a:ext uri="{9D8B030D-6E8A-4147-A177-3AD203B41FA5}">
                      <a16:colId xmlns:a16="http://schemas.microsoft.com/office/drawing/2014/main" val="20001"/>
                    </a:ext>
                  </a:extLst>
                </a:gridCol>
                <a:gridCol w="1610686">
                  <a:extLst>
                    <a:ext uri="{9D8B030D-6E8A-4147-A177-3AD203B41FA5}">
                      <a16:colId xmlns:a16="http://schemas.microsoft.com/office/drawing/2014/main" val="20002"/>
                    </a:ext>
                  </a:extLst>
                </a:gridCol>
                <a:gridCol w="1317072">
                  <a:extLst>
                    <a:ext uri="{9D8B030D-6E8A-4147-A177-3AD203B41FA5}">
                      <a16:colId xmlns:a16="http://schemas.microsoft.com/office/drawing/2014/main" val="20004"/>
                    </a:ext>
                  </a:extLst>
                </a:gridCol>
              </a:tblGrid>
              <a:tr h="249311">
                <a:tc>
                  <a:txBody>
                    <a:bodyPr/>
                    <a:lstStyle/>
                    <a:p>
                      <a:pPr algn="ctr"/>
                      <a:r>
                        <a:rPr lang="en-US" sz="1400" dirty="0"/>
                        <a:t>Tier</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VM Types</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VM Size</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tc>
                  <a:txBody>
                    <a:bodyPr/>
                    <a:lstStyle/>
                    <a:p>
                      <a:pPr algn="ctr"/>
                      <a:r>
                        <a:rPr lang="en-US" sz="1400" dirty="0"/>
                        <a:t>SAPS</a:t>
                      </a:r>
                      <a:endParaRPr lang="en-US" sz="1400" b="1" dirty="0">
                        <a:solidFill>
                          <a:schemeClr val="tx1"/>
                        </a:solidFill>
                        <a:latin typeface="+mn-lt"/>
                        <a:ea typeface="Tahoma" panose="020B0604030504040204" pitchFamily="34" charset="0"/>
                        <a:cs typeface="Tahoma" panose="020B0604030504040204" pitchFamily="34" charset="0"/>
                      </a:endParaRPr>
                    </a:p>
                  </a:txBody>
                  <a:tcPr marL="91377" marR="91377" marT="17990" marB="17990" anchor="ctr"/>
                </a:tc>
                <a:extLst>
                  <a:ext uri="{0D108BD9-81ED-4DB2-BD59-A6C34878D82A}">
                    <a16:rowId xmlns:a16="http://schemas.microsoft.com/office/drawing/2014/main" val="10000"/>
                  </a:ext>
                </a:extLst>
              </a:tr>
              <a:tr h="295860">
                <a:tc>
                  <a:txBody>
                    <a:bodyPr/>
                    <a:lstStyle/>
                    <a:p>
                      <a:pPr algn="ct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A5</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 CPU, 14</a:t>
                      </a:r>
                      <a:r>
                        <a:rPr lang="en-US" sz="1400" kern="1200" baseline="0" dirty="0"/>
                        <a:t>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12,000</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1"/>
                  </a:ext>
                </a:extLst>
              </a:tr>
              <a:tr h="295860">
                <a:tc>
                  <a:txBody>
                    <a:bodyPr/>
                    <a:lstStyle/>
                    <a:p>
                      <a:pPr algn="ct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A6</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28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25,000</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solidFill>
                      <a:srgbClr val="EAEFF7"/>
                    </a:solidFill>
                  </a:tcPr>
                </a:tc>
                <a:extLst>
                  <a:ext uri="{0D108BD9-81ED-4DB2-BD59-A6C34878D82A}">
                    <a16:rowId xmlns:a16="http://schemas.microsoft.com/office/drawing/2014/main" val="10002"/>
                  </a:ext>
                </a:extLst>
              </a:tr>
              <a:tr h="295860">
                <a:tc>
                  <a:txBody>
                    <a:bodyPr/>
                    <a:lstStyle/>
                    <a:p>
                      <a:pPr algn="ct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A7</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50,000</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extLst>
                  <a:ext uri="{0D108BD9-81ED-4DB2-BD59-A6C34878D82A}">
                    <a16:rowId xmlns:a16="http://schemas.microsoft.com/office/drawing/2014/main" val="10003"/>
                  </a:ext>
                </a:extLst>
              </a:tr>
              <a:tr h="263385">
                <a:tc>
                  <a:txBody>
                    <a:bodyPr/>
                    <a:lstStyle/>
                    <a:p>
                      <a:pPr marL="0" marR="0" lvl="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chemeClr val="bg1"/>
                          </a:solidFill>
                          <a:latin typeface="+mn-lt"/>
                          <a:ea typeface="+mn-ea"/>
                          <a:cs typeface="Segoe UI Light" panose="020B0502040204020203" pitchFamily="34" charset="0"/>
                        </a:rPr>
                        <a:t>DS12</a:t>
                      </a: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 28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chemeClr val="bg1"/>
                          </a:solidFill>
                          <a:latin typeface="+mn-lt"/>
                          <a:ea typeface="+mn-ea"/>
                          <a:cs typeface="Segoe UI Light" panose="020B0502040204020203" pitchFamily="34" charset="0"/>
                        </a:rPr>
                        <a:t>48,750</a:t>
                      </a:r>
                    </a:p>
                  </a:txBody>
                  <a:tcPr marL="91377" marR="91377" marT="17990" marB="17990" anchor="ctr">
                    <a:solidFill>
                      <a:srgbClr val="EAEFF7"/>
                    </a:solidFill>
                  </a:tcPr>
                </a:tc>
                <a:extLst>
                  <a:ext uri="{0D108BD9-81ED-4DB2-BD59-A6C34878D82A}">
                    <a16:rowId xmlns:a16="http://schemas.microsoft.com/office/drawing/2014/main" val="132189658"/>
                  </a:ext>
                </a:extLst>
              </a:tr>
              <a:tr h="263385">
                <a:tc>
                  <a:txBody>
                    <a:bodyPr/>
                    <a:lstStyle/>
                    <a:p>
                      <a:pPr marL="0" marR="0" lvl="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chemeClr val="bg1"/>
                          </a:solidFill>
                          <a:latin typeface="+mn-lt"/>
                          <a:ea typeface="+mn-ea"/>
                          <a:cs typeface="Segoe UI Light" panose="020B0502040204020203" pitchFamily="34" charset="0"/>
                        </a:rPr>
                        <a:t>DS13</a:t>
                      </a: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56 GB</a:t>
                      </a:r>
                      <a:endParaRPr lang="en-US" sz="1400" kern="1200" dirty="0">
                        <a:solidFill>
                          <a:sysClr val="windowText" lastClr="000000"/>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solidFill>
                            <a:schemeClr val="bg1"/>
                          </a:solidFill>
                          <a:latin typeface="+mn-lt"/>
                          <a:ea typeface="+mn-ea"/>
                          <a:cs typeface="Segoe UI Light" panose="020B0502040204020203" pitchFamily="34" charset="0"/>
                        </a:rPr>
                        <a:t>91,050</a:t>
                      </a:r>
                    </a:p>
                  </a:txBody>
                  <a:tcPr marL="91377" marR="91377" marT="17990" marB="17990" anchor="ctr">
                    <a:solidFill>
                      <a:srgbClr val="D2DEEF"/>
                    </a:solidFill>
                  </a:tcPr>
                </a:tc>
                <a:extLst>
                  <a:ext uri="{0D108BD9-81ED-4DB2-BD59-A6C34878D82A}">
                    <a16:rowId xmlns:a16="http://schemas.microsoft.com/office/drawing/2014/main" val="3525242235"/>
                  </a:ext>
                </a:extLst>
              </a:tr>
              <a:tr h="263385">
                <a:tc>
                  <a:txBody>
                    <a:bodyPr/>
                    <a:lstStyle/>
                    <a:p>
                      <a:pPr marL="0" marR="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GS1**</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2 CPU, 28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34,415</a:t>
                      </a:r>
                      <a:endParaRPr lang="en-US" sz="1400" kern="1200" dirty="0">
                        <a:solidFill>
                          <a:schemeClr val="bg1"/>
                        </a:solidFill>
                        <a:latin typeface="+mn-lt"/>
                        <a:ea typeface="+mn-ea"/>
                        <a:cs typeface="Segoe UI Light" panose="020B0502040204020203" pitchFamily="34" charset="0"/>
                      </a:endParaRPr>
                    </a:p>
                  </a:txBody>
                  <a:tcPr marL="91377" marR="91377" marT="17990" marB="17990" anchor="ctr">
                    <a:solidFill>
                      <a:schemeClr val="accent6">
                        <a:lumMod val="20000"/>
                        <a:lumOff val="80000"/>
                      </a:schemeClr>
                    </a:solidFill>
                  </a:tcPr>
                </a:tc>
                <a:extLst>
                  <a:ext uri="{0D108BD9-81ED-4DB2-BD59-A6C34878D82A}">
                    <a16:rowId xmlns:a16="http://schemas.microsoft.com/office/drawing/2014/main" val="10004"/>
                  </a:ext>
                </a:extLst>
              </a:tr>
              <a:tr h="296994">
                <a:tc>
                  <a:txBody>
                    <a:bodyPr/>
                    <a:lstStyle/>
                    <a:p>
                      <a:pPr marL="0" marR="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GS2**</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4 CPU,</a:t>
                      </a:r>
                      <a:r>
                        <a:rPr lang="en-US" sz="1400" kern="1200" baseline="0" dirty="0"/>
                        <a:t> 56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78,620</a:t>
                      </a:r>
                      <a:endParaRPr lang="en-US" sz="1400" kern="1200" dirty="0">
                        <a:solidFill>
                          <a:schemeClr val="bg1"/>
                        </a:solidFill>
                        <a:latin typeface="+mn-lt"/>
                        <a:ea typeface="+mn-ea"/>
                        <a:cs typeface="Segoe UI Light" panose="020B0502040204020203" pitchFamily="34" charset="0"/>
                      </a:endParaRPr>
                    </a:p>
                  </a:txBody>
                  <a:tcPr marL="91377" marR="91377" marT="17990" marB="17990" anchor="ctr">
                    <a:solidFill>
                      <a:schemeClr val="accent6">
                        <a:lumMod val="60000"/>
                        <a:lumOff val="40000"/>
                      </a:schemeClr>
                    </a:solidFill>
                  </a:tcPr>
                </a:tc>
                <a:extLst>
                  <a:ext uri="{0D108BD9-81ED-4DB2-BD59-A6C34878D82A}">
                    <a16:rowId xmlns:a16="http://schemas.microsoft.com/office/drawing/2014/main" val="10005"/>
                  </a:ext>
                </a:extLst>
              </a:tr>
              <a:tr h="295860">
                <a:tc>
                  <a:txBody>
                    <a:bodyPr/>
                    <a:lstStyle/>
                    <a:p>
                      <a:pPr marL="0" marR="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GS3**</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8 CPU, 112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137,520</a:t>
                      </a:r>
                      <a:endParaRPr lang="en-US" sz="1400" kern="1200" dirty="0">
                        <a:solidFill>
                          <a:schemeClr val="bg1"/>
                        </a:solidFill>
                        <a:latin typeface="+mn-lt"/>
                        <a:ea typeface="+mn-ea"/>
                        <a:cs typeface="Segoe UI Light" panose="020B0502040204020203" pitchFamily="34" charset="0"/>
                      </a:endParaRPr>
                    </a:p>
                  </a:txBody>
                  <a:tcPr marL="91377" marR="91377" marT="17990" marB="17990" anchor="ctr">
                    <a:solidFill>
                      <a:schemeClr val="accent6">
                        <a:lumMod val="20000"/>
                        <a:lumOff val="80000"/>
                      </a:schemeClr>
                    </a:solidFill>
                  </a:tcPr>
                </a:tc>
                <a:extLst>
                  <a:ext uri="{0D108BD9-81ED-4DB2-BD59-A6C34878D82A}">
                    <a16:rowId xmlns:a16="http://schemas.microsoft.com/office/drawing/2014/main" val="10006"/>
                  </a:ext>
                </a:extLst>
              </a:tr>
              <a:tr h="296994">
                <a:tc>
                  <a:txBody>
                    <a:bodyPr/>
                    <a:lstStyle/>
                    <a:p>
                      <a:pPr marL="0" marR="0" indent="0" algn="ctr" defTabSz="914180" rtl="0" eaLnBrk="1" fontAlgn="auto" latinLnBrk="0" hangingPunct="1">
                        <a:lnSpc>
                          <a:spcPct val="100000"/>
                        </a:lnSpc>
                        <a:spcBef>
                          <a:spcPts val="0"/>
                        </a:spcBef>
                        <a:spcAft>
                          <a:spcPts val="0"/>
                        </a:spcAft>
                        <a:buClrTx/>
                        <a:buSzTx/>
                        <a:buFontTx/>
                        <a:buNone/>
                        <a:tabLst/>
                        <a:defRPr/>
                      </a:pPr>
                      <a:r>
                        <a:rPr lang="en-US" sz="1400" kern="1200" dirty="0"/>
                        <a:t>3-tier</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GS4**</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t>16 CPU, 224 GB</a:t>
                      </a:r>
                      <a:endParaRPr lang="en-US" sz="1400" kern="1200" dirty="0">
                        <a:solidFill>
                          <a:schemeClr val="tx1"/>
                        </a:solidFill>
                        <a:latin typeface="+mn-lt"/>
                        <a:ea typeface="+mn-ea"/>
                        <a:cs typeface="Segoe UI Light" panose="020B0502040204020203" pitchFamily="34" charset="0"/>
                      </a:endParaRPr>
                    </a:p>
                  </a:txBody>
                  <a:tcPr marL="91377" marR="91377" marT="17990" marB="17990" anchor="ctr"/>
                </a:tc>
                <a:tc>
                  <a:txBody>
                    <a:bodyPr/>
                    <a:lstStyle/>
                    <a:p>
                      <a:pPr algn="ctr"/>
                      <a:r>
                        <a:rPr lang="en-US" sz="1400" kern="1200" dirty="0"/>
                        <a:t>247,880</a:t>
                      </a:r>
                      <a:endParaRPr lang="en-US" sz="1400" kern="1200" dirty="0">
                        <a:solidFill>
                          <a:schemeClr val="bg1"/>
                        </a:solidFill>
                        <a:latin typeface="+mn-lt"/>
                        <a:ea typeface="+mn-ea"/>
                        <a:cs typeface="Segoe UI Light" panose="020B0502040204020203" pitchFamily="34" charset="0"/>
                      </a:endParaRPr>
                    </a:p>
                  </a:txBody>
                  <a:tcPr marL="91377" marR="91377" marT="17990" marB="17990" anchor="ctr">
                    <a:solidFill>
                      <a:schemeClr val="accent6">
                        <a:lumMod val="60000"/>
                        <a:lumOff val="40000"/>
                      </a:schemeClr>
                    </a:solidFill>
                  </a:tcPr>
                </a:tc>
                <a:extLst>
                  <a:ext uri="{0D108BD9-81ED-4DB2-BD59-A6C34878D82A}">
                    <a16:rowId xmlns:a16="http://schemas.microsoft.com/office/drawing/2014/main" val="10007"/>
                  </a:ext>
                </a:extLst>
              </a:tr>
            </a:tbl>
          </a:graphicData>
        </a:graphic>
      </p:graphicFrame>
      <p:sp>
        <p:nvSpPr>
          <p:cNvPr id="30" name="TextBox 29"/>
          <p:cNvSpPr txBox="1"/>
          <p:nvPr/>
        </p:nvSpPr>
        <p:spPr>
          <a:xfrm>
            <a:off x="268928" y="1609584"/>
            <a:ext cx="5937887" cy="1306300"/>
          </a:xfrm>
          <a:prstGeom prst="rect">
            <a:avLst/>
          </a:prstGeom>
          <a:noFill/>
        </p:spPr>
        <p:txBody>
          <a:bodyPr wrap="square" lIns="179187" tIns="143350" rIns="179187" bIns="143350" rtlCol="0">
            <a:spAutoFit/>
          </a:bodyPr>
          <a:lstStyle/>
          <a:p>
            <a:pPr>
              <a:lnSpc>
                <a:spcPct val="90000"/>
              </a:lnSpc>
              <a:spcAft>
                <a:spcPts val="588"/>
              </a:spcAft>
            </a:pPr>
            <a:r>
              <a:rPr lang="en-US" b="1" dirty="0"/>
              <a:t>Record SAP Cloud Benchmark:  </a:t>
            </a:r>
            <a:r>
              <a:rPr lang="en-US" dirty="0"/>
              <a:t>In October 2015, Microsoft released a Cloud Benchmark for SAP using GS-series VMs that beat a prior cloud record by a factor of 4, leveraging </a:t>
            </a:r>
            <a:r>
              <a:rPr lang="en-US" b="1" dirty="0"/>
              <a:t>45,100 SAP SD Users</a:t>
            </a:r>
            <a:r>
              <a:rPr lang="en-US" dirty="0"/>
              <a:t>. </a:t>
            </a:r>
          </a:p>
        </p:txBody>
      </p:sp>
      <p:sp>
        <p:nvSpPr>
          <p:cNvPr id="3" name="Title 2"/>
          <p:cNvSpPr>
            <a:spLocks noGrp="1"/>
          </p:cNvSpPr>
          <p:nvPr>
            <p:ph type="title"/>
          </p:nvPr>
        </p:nvSpPr>
        <p:spPr>
          <a:xfrm>
            <a:off x="268928" y="374307"/>
            <a:ext cx="9961264" cy="899537"/>
          </a:xfrm>
        </p:spPr>
        <p:txBody>
          <a:bodyPr/>
          <a:lstStyle/>
          <a:p>
            <a:pPr>
              <a:lnSpc>
                <a:spcPct val="80000"/>
              </a:lnSpc>
            </a:pPr>
            <a:r>
              <a:rPr lang="en-US" dirty="0">
                <a:solidFill>
                  <a:schemeClr val="tx1"/>
                </a:solidFill>
              </a:rPr>
              <a:t>SAP on Azure Performance</a:t>
            </a:r>
            <a:br>
              <a:rPr lang="en-US" dirty="0">
                <a:solidFill>
                  <a:srgbClr val="FF0000"/>
                </a:solidFill>
              </a:rPr>
            </a:br>
            <a:endParaRPr lang="en-US" dirty="0"/>
          </a:p>
        </p:txBody>
      </p:sp>
      <p:sp>
        <p:nvSpPr>
          <p:cNvPr id="7" name="Rounded Rectangular Callout 6"/>
          <p:cNvSpPr/>
          <p:nvPr/>
        </p:nvSpPr>
        <p:spPr bwMode="auto">
          <a:xfrm>
            <a:off x="5621603" y="4901843"/>
            <a:ext cx="1170423" cy="1379189"/>
          </a:xfrm>
          <a:prstGeom prst="wedgeRoundRectCallout">
            <a:avLst>
              <a:gd name="adj1" fmla="val -66314"/>
              <a:gd name="adj2" fmla="val -17549"/>
              <a:gd name="adj3" fmla="val 1666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89642" bIns="89642"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372" dirty="0">
                <a:solidFill>
                  <a:schemeClr val="accent5"/>
                </a:solidFill>
                <a:ea typeface="Segoe UI" pitchFamily="34" charset="0"/>
                <a:cs typeface="Segoe UI" pitchFamily="34" charset="0"/>
              </a:rPr>
              <a:t>Can support most SAP Business Suite workloads!</a:t>
            </a:r>
          </a:p>
        </p:txBody>
      </p:sp>
    </p:spTree>
    <p:extLst>
      <p:ext uri="{BB962C8B-B14F-4D97-AF65-F5344CB8AC3E}">
        <p14:creationId xmlns:p14="http://schemas.microsoft.com/office/powerpoint/2010/main" val="25228369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System Sizing</a:t>
            </a:r>
          </a:p>
        </p:txBody>
      </p:sp>
      <p:sp>
        <p:nvSpPr>
          <p:cNvPr id="5" name="Content Placeholder 4"/>
          <p:cNvSpPr>
            <a:spLocks noGrp="1"/>
          </p:cNvSpPr>
          <p:nvPr>
            <p:ph sz="quarter" idx="10"/>
          </p:nvPr>
        </p:nvSpPr>
        <p:spPr>
          <a:xfrm>
            <a:off x="268288" y="1398397"/>
            <a:ext cx="5186647" cy="4451560"/>
          </a:xfrm>
        </p:spPr>
        <p:txBody>
          <a:bodyPr/>
          <a:lstStyle/>
          <a:p>
            <a:r>
              <a:rPr lang="en-US" dirty="0"/>
              <a:t>Existing systems</a:t>
            </a:r>
          </a:p>
          <a:p>
            <a:pPr lvl="1"/>
            <a:r>
              <a:rPr lang="en-US" dirty="0"/>
              <a:t>Reference on-</a:t>
            </a:r>
            <a:r>
              <a:rPr lang="en-US" dirty="0" err="1"/>
              <a:t>prem</a:t>
            </a:r>
            <a:r>
              <a:rPr lang="en-US" dirty="0"/>
              <a:t> configuration </a:t>
            </a:r>
          </a:p>
          <a:p>
            <a:pPr lvl="1"/>
            <a:r>
              <a:rPr lang="en-US" dirty="0"/>
              <a:t>Use resource utilization data</a:t>
            </a:r>
          </a:p>
          <a:p>
            <a:r>
              <a:rPr lang="en-US" dirty="0"/>
              <a:t>New Systems</a:t>
            </a:r>
          </a:p>
          <a:p>
            <a:pPr lvl="1"/>
            <a:r>
              <a:rPr lang="en-US" dirty="0"/>
              <a:t>SAP Quick Sizer</a:t>
            </a:r>
          </a:p>
        </p:txBody>
      </p:sp>
      <p:sp>
        <p:nvSpPr>
          <p:cNvPr id="3" name="TextBox 2"/>
          <p:cNvSpPr txBox="1"/>
          <p:nvPr/>
        </p:nvSpPr>
        <p:spPr>
          <a:xfrm>
            <a:off x="9312671" y="950174"/>
            <a:ext cx="249812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SAP Quick Sizer</a:t>
            </a:r>
          </a:p>
        </p:txBody>
      </p:sp>
      <p:pic>
        <p:nvPicPr>
          <p:cNvPr id="6" name="Picture 5"/>
          <p:cNvPicPr>
            <a:picLocks noChangeAspect="1"/>
          </p:cNvPicPr>
          <p:nvPr/>
        </p:nvPicPr>
        <p:blipFill>
          <a:blip r:embed="rId3"/>
          <a:stretch>
            <a:fillRect/>
          </a:stretch>
        </p:blipFill>
        <p:spPr>
          <a:xfrm>
            <a:off x="5454935" y="1647201"/>
            <a:ext cx="6232868" cy="4678271"/>
          </a:xfrm>
          <a:prstGeom prst="rect">
            <a:avLst/>
          </a:prstGeom>
        </p:spPr>
      </p:pic>
    </p:spTree>
    <p:extLst>
      <p:ext uri="{BB962C8B-B14F-4D97-AF65-F5344CB8AC3E}">
        <p14:creationId xmlns:p14="http://schemas.microsoft.com/office/powerpoint/2010/main" val="37277672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DB Performance Optimization</a:t>
            </a:r>
          </a:p>
        </p:txBody>
      </p:sp>
      <p:sp>
        <p:nvSpPr>
          <p:cNvPr id="3" name="Content Placeholder 2"/>
          <p:cNvSpPr>
            <a:spLocks noGrp="1"/>
          </p:cNvSpPr>
          <p:nvPr>
            <p:ph sz="quarter" idx="10"/>
          </p:nvPr>
        </p:nvSpPr>
        <p:spPr>
          <a:xfrm>
            <a:off x="268288" y="1398397"/>
            <a:ext cx="11542503" cy="5801588"/>
          </a:xfrm>
        </p:spPr>
        <p:txBody>
          <a:bodyPr/>
          <a:lstStyle/>
          <a:p>
            <a:r>
              <a:rPr lang="nl-NL" sz="3600" dirty="0"/>
              <a:t>Optimize for least CPU cores, most memory</a:t>
            </a:r>
          </a:p>
          <a:p>
            <a:pPr lvl="1"/>
            <a:r>
              <a:rPr lang="nl-NL" sz="3200" dirty="0"/>
              <a:t>Most cost impact (licensed per 2 cores)</a:t>
            </a:r>
          </a:p>
          <a:p>
            <a:pPr lvl="1"/>
            <a:r>
              <a:rPr lang="nl-NL" sz="3200" dirty="0"/>
              <a:t>Premium Storage often preferred</a:t>
            </a:r>
            <a:endParaRPr lang="nl-NL" sz="3600" dirty="0"/>
          </a:p>
          <a:p>
            <a:r>
              <a:rPr lang="nl-NL" sz="3600" dirty="0"/>
              <a:t>Disk allocation considerations</a:t>
            </a:r>
          </a:p>
          <a:p>
            <a:pPr lvl="1"/>
            <a:r>
              <a:rPr lang="nl-NL" sz="3200" dirty="0"/>
              <a:t>Logical volumes for different file types to make changes easily</a:t>
            </a:r>
          </a:p>
          <a:p>
            <a:pPr lvl="1"/>
            <a:r>
              <a:rPr lang="nl-NL" sz="3200" dirty="0"/>
              <a:t>(Repeatable) performance testing</a:t>
            </a:r>
            <a:br>
              <a:rPr lang="nl-NL" sz="3200" dirty="0"/>
            </a:br>
            <a:r>
              <a:rPr lang="nl-NL" sz="3200" dirty="0">
                <a:hlinkClick r:id="rId3"/>
              </a:rPr>
              <a:t>http://bit.ly/AzureStoragePerfOptimization</a:t>
            </a:r>
            <a:br>
              <a:rPr lang="nl-NL" sz="3200" dirty="0"/>
            </a:br>
            <a:r>
              <a:rPr lang="nl-NL" sz="3200" dirty="0">
                <a:hlinkClick r:id="rId4"/>
              </a:rPr>
              <a:t>http://bit.ly/Oracle12cAppReplay</a:t>
            </a:r>
            <a:endParaRPr lang="nl-NL" sz="3200" dirty="0"/>
          </a:p>
          <a:p>
            <a:pPr lvl="1"/>
            <a:r>
              <a:rPr lang="nl-NL" sz="3200" dirty="0"/>
              <a:t>Backup requirements</a:t>
            </a:r>
          </a:p>
          <a:p>
            <a:endParaRPr lang="nl-NL" sz="5400" dirty="0"/>
          </a:p>
        </p:txBody>
      </p:sp>
    </p:spTree>
    <p:extLst>
      <p:ext uri="{BB962C8B-B14F-4D97-AF65-F5344CB8AC3E}">
        <p14:creationId xmlns:p14="http://schemas.microsoft.com/office/powerpoint/2010/main" val="24696106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sz="quarter" idx="10"/>
          </p:nvPr>
        </p:nvSpPr>
        <p:spPr>
          <a:xfrm>
            <a:off x="268288" y="1398397"/>
            <a:ext cx="11542503" cy="3447098"/>
          </a:xfrm>
        </p:spPr>
        <p:txBody>
          <a:bodyPr/>
          <a:lstStyle/>
          <a:p>
            <a:r>
              <a:rPr lang="en-US" dirty="0"/>
              <a:t>What is an Advanced Workload?</a:t>
            </a:r>
          </a:p>
          <a:p>
            <a:r>
              <a:rPr lang="en-US" dirty="0"/>
              <a:t>Licensing &amp; Support</a:t>
            </a:r>
          </a:p>
          <a:p>
            <a:r>
              <a:rPr lang="en-US" dirty="0"/>
              <a:t>Capacity Planning</a:t>
            </a:r>
          </a:p>
          <a:p>
            <a:r>
              <a:rPr lang="en-US" dirty="0"/>
              <a:t>Networking &amp; Security</a:t>
            </a:r>
          </a:p>
          <a:p>
            <a:r>
              <a:rPr lang="en-US" dirty="0"/>
              <a:t>High Availability &amp; Disaster Recovery</a:t>
            </a:r>
          </a:p>
        </p:txBody>
      </p:sp>
    </p:spTree>
    <p:extLst>
      <p:ext uri="{BB962C8B-B14F-4D97-AF65-F5344CB8AC3E}">
        <p14:creationId xmlns:p14="http://schemas.microsoft.com/office/powerpoint/2010/main" val="32744162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Networking &amp; Security</a:t>
            </a:r>
          </a:p>
        </p:txBody>
      </p:sp>
    </p:spTree>
    <p:extLst>
      <p:ext uri="{BB962C8B-B14F-4D97-AF65-F5344CB8AC3E}">
        <p14:creationId xmlns:p14="http://schemas.microsoft.com/office/powerpoint/2010/main" val="38354524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Big Networking Picture</a:t>
            </a:r>
          </a:p>
        </p:txBody>
      </p:sp>
      <p:sp>
        <p:nvSpPr>
          <p:cNvPr id="252" name="TextBox 251"/>
          <p:cNvSpPr txBox="1"/>
          <p:nvPr/>
        </p:nvSpPr>
        <p:spPr>
          <a:xfrm>
            <a:off x="2360897" y="1860257"/>
            <a:ext cx="2424484" cy="995492"/>
          </a:xfrm>
          <a:prstGeom prst="rect">
            <a:avLst/>
          </a:prstGeom>
          <a:noFill/>
        </p:spPr>
        <p:txBody>
          <a:bodyPr wrap="square" lIns="179237" tIns="143389" rIns="179237" bIns="143389" rtlCol="0">
            <a:spAutoFit/>
          </a:bodyPr>
          <a:lstStyle/>
          <a:p>
            <a:pPr algn="ctr">
              <a:lnSpc>
                <a:spcPct val="90000"/>
              </a:lnSpc>
            </a:pPr>
            <a:r>
              <a:rPr lang="en-US" sz="1961" spc="-49" dirty="0"/>
              <a:t>Users</a:t>
            </a:r>
          </a:p>
          <a:p>
            <a:pPr algn="ctr">
              <a:lnSpc>
                <a:spcPct val="90000"/>
              </a:lnSpc>
            </a:pPr>
            <a:endParaRPr lang="en-US" sz="1371" spc="-49" dirty="0"/>
          </a:p>
          <a:p>
            <a:pPr algn="ctr">
              <a:lnSpc>
                <a:spcPct val="90000"/>
              </a:lnSpc>
            </a:pPr>
            <a:r>
              <a:rPr lang="en-US" sz="1765" i="1" spc="-49" dirty="0">
                <a:effectLst>
                  <a:outerShdw blurRad="38100" dist="38100" dir="2700000" algn="tl">
                    <a:srgbClr val="000000">
                      <a:alpha val="43137"/>
                    </a:srgbClr>
                  </a:outerShdw>
                </a:effectLst>
              </a:rPr>
              <a:t>Internet</a:t>
            </a:r>
          </a:p>
        </p:txBody>
      </p:sp>
      <p:grpSp>
        <p:nvGrpSpPr>
          <p:cNvPr id="253" name="Group 252"/>
          <p:cNvGrpSpPr/>
          <p:nvPr/>
        </p:nvGrpSpPr>
        <p:grpSpPr>
          <a:xfrm>
            <a:off x="3929640" y="1269940"/>
            <a:ext cx="4978104" cy="2539186"/>
            <a:chOff x="6597001" y="703802"/>
            <a:chExt cx="5578218" cy="3071723"/>
          </a:xfrm>
        </p:grpSpPr>
        <p:sp>
          <p:nvSpPr>
            <p:cNvPr id="2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50000"/>
                <a:lumOff val="50000"/>
              </a:schemeClr>
            </a:solidFill>
            <a:scene3d>
              <a:camera prst="orthographicFront"/>
              <a:lightRig rig="threePt" dir="t"/>
            </a:scene3d>
            <a:sp3d>
              <a:bevelT/>
            </a:sp3d>
            <a:extLst/>
          </p:spPr>
          <p:txBody>
            <a:bodyPr vert="horz" wrap="square" lIns="89618" tIns="44809" rIns="89618" bIns="44809" numCol="1" anchor="t" anchorCtr="0" compatLnSpc="1">
              <a:prstTxWarp prst="textNoShape">
                <a:avLst/>
              </a:prstTxWarp>
            </a:bodyPr>
            <a:lstStyle/>
            <a:p>
              <a:endParaRPr lang="en-US" sz="1766" dirty="0"/>
            </a:p>
          </p:txBody>
        </p:sp>
        <p:sp>
          <p:nvSpPr>
            <p:cNvPr id="255" name="Rounded Rectangle 254"/>
            <p:cNvSpPr/>
            <p:nvPr/>
          </p:nvSpPr>
          <p:spPr bwMode="auto">
            <a:xfrm>
              <a:off x="8117860" y="1632864"/>
              <a:ext cx="3395252" cy="1886600"/>
            </a:xfrm>
            <a:prstGeom prst="roundRect">
              <a:avLst>
                <a:gd name="adj" fmla="val 8795"/>
              </a:avLst>
            </a:prstGeom>
            <a:solidFill>
              <a:srgbClr val="0000CC"/>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1"/>
                </a:solidFill>
              </a:endParaRPr>
            </a:p>
          </p:txBody>
        </p:sp>
        <p:grpSp>
          <p:nvGrpSpPr>
            <p:cNvPr id="256" name="Group 255"/>
            <p:cNvGrpSpPr/>
            <p:nvPr/>
          </p:nvGrpSpPr>
          <p:grpSpPr>
            <a:xfrm>
              <a:off x="8302769" y="1794374"/>
              <a:ext cx="3027722" cy="1546370"/>
              <a:chOff x="2718155" y="4707256"/>
              <a:chExt cx="3027722" cy="1546370"/>
            </a:xfrm>
          </p:grpSpPr>
          <p:sp>
            <p:nvSpPr>
              <p:cNvPr id="257" name="Freeform 5"/>
              <p:cNvSpPr>
                <a:spLocks noEditPoints="1"/>
              </p:cNvSpPr>
              <p:nvPr/>
            </p:nvSpPr>
            <p:spPr bwMode="auto">
              <a:xfrm>
                <a:off x="271815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58" name="Freeform 257"/>
              <p:cNvSpPr>
                <a:spLocks noEditPoints="1"/>
              </p:cNvSpPr>
              <p:nvPr/>
            </p:nvSpPr>
            <p:spPr bwMode="auto">
              <a:xfrm>
                <a:off x="380597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59" name="Freeform 258"/>
              <p:cNvSpPr>
                <a:spLocks noEditPoints="1"/>
              </p:cNvSpPr>
              <p:nvPr/>
            </p:nvSpPr>
            <p:spPr bwMode="auto">
              <a:xfrm>
                <a:off x="4863132"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0" name="Freeform 5"/>
              <p:cNvSpPr>
                <a:spLocks noEditPoints="1"/>
              </p:cNvSpPr>
              <p:nvPr/>
            </p:nvSpPr>
            <p:spPr bwMode="auto">
              <a:xfrm>
                <a:off x="271815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1" name="Freeform 260"/>
              <p:cNvSpPr>
                <a:spLocks noEditPoints="1"/>
              </p:cNvSpPr>
              <p:nvPr/>
            </p:nvSpPr>
            <p:spPr bwMode="auto">
              <a:xfrm>
                <a:off x="380597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2" name="Freeform 261"/>
              <p:cNvSpPr>
                <a:spLocks noEditPoints="1"/>
              </p:cNvSpPr>
              <p:nvPr/>
            </p:nvSpPr>
            <p:spPr bwMode="auto">
              <a:xfrm>
                <a:off x="4863132"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3" name="Freeform 5"/>
              <p:cNvSpPr>
                <a:spLocks noEditPoints="1"/>
              </p:cNvSpPr>
              <p:nvPr/>
            </p:nvSpPr>
            <p:spPr bwMode="auto">
              <a:xfrm>
                <a:off x="271815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4" name="Freeform 263"/>
              <p:cNvSpPr>
                <a:spLocks noEditPoints="1"/>
              </p:cNvSpPr>
              <p:nvPr/>
            </p:nvSpPr>
            <p:spPr bwMode="auto">
              <a:xfrm>
                <a:off x="380597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5" name="Freeform 264"/>
              <p:cNvSpPr>
                <a:spLocks noEditPoints="1"/>
              </p:cNvSpPr>
              <p:nvPr/>
            </p:nvSpPr>
            <p:spPr bwMode="auto">
              <a:xfrm>
                <a:off x="4863132"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grpSp>
      </p:grpSp>
      <p:grpSp>
        <p:nvGrpSpPr>
          <p:cNvPr id="266" name="Group 265"/>
          <p:cNvGrpSpPr/>
          <p:nvPr/>
        </p:nvGrpSpPr>
        <p:grpSpPr>
          <a:xfrm>
            <a:off x="868266" y="1558760"/>
            <a:ext cx="1613359" cy="1613359"/>
            <a:chOff x="3379883" y="1211263"/>
            <a:chExt cx="2246098" cy="2246098"/>
          </a:xfrm>
        </p:grpSpPr>
        <p:sp>
          <p:nvSpPr>
            <p:cNvPr id="267" name="Oval 266"/>
            <p:cNvSpPr/>
            <p:nvPr/>
          </p:nvSpPr>
          <p:spPr bwMode="auto">
            <a:xfrm>
              <a:off x="3379883" y="1211263"/>
              <a:ext cx="2246098" cy="2246098"/>
            </a:xfrm>
            <a:prstGeom prst="ellipse">
              <a:avLst/>
            </a:prstGeom>
            <a:pattFill prst="ltUpDiag">
              <a:fgClr>
                <a:srgbClr val="CDCDCD"/>
              </a:fgClr>
              <a:bgClr>
                <a:srgbClr val="FFFFFF"/>
              </a:bgClr>
            </a:pattFill>
            <a:ln w="5715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1"/>
                </a:solidFill>
              </a:endParaRPr>
            </a:p>
          </p:txBody>
        </p:sp>
        <p:grpSp>
          <p:nvGrpSpPr>
            <p:cNvPr id="2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0" name="Oval 742"/>
              <p:cNvSpPr>
                <a:spLocks noChangeArrowheads="1"/>
              </p:cNvSpPr>
              <p:nvPr/>
            </p:nvSpPr>
            <p:spPr bwMode="auto">
              <a:xfrm>
                <a:off x="7616" y="-2816"/>
                <a:ext cx="127" cy="12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2" name="Oval 744"/>
              <p:cNvSpPr>
                <a:spLocks noChangeArrowheads="1"/>
              </p:cNvSpPr>
              <p:nvPr/>
            </p:nvSpPr>
            <p:spPr bwMode="auto">
              <a:xfrm>
                <a:off x="7866"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4" name="Oval 746"/>
              <p:cNvSpPr>
                <a:spLocks noChangeArrowheads="1"/>
              </p:cNvSpPr>
              <p:nvPr/>
            </p:nvSpPr>
            <p:spPr bwMode="auto">
              <a:xfrm>
                <a:off x="7384"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grpSp>
      </p:grpSp>
      <p:cxnSp>
        <p:nvCxnSpPr>
          <p:cNvPr id="275" name="Straight Arrow Connector 274"/>
          <p:cNvCxnSpPr>
            <a:endCxn id="267" idx="6"/>
          </p:cNvCxnSpPr>
          <p:nvPr/>
        </p:nvCxnSpPr>
        <p:spPr>
          <a:xfrm flipH="1">
            <a:off x="2481625" y="2365440"/>
            <a:ext cx="2155399" cy="0"/>
          </a:xfrm>
          <a:prstGeom prst="straightConnector1">
            <a:avLst/>
          </a:prstGeom>
          <a:ln w="85725" cap="rnd">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5348979" y="1348688"/>
            <a:ext cx="1841804" cy="664970"/>
          </a:xfrm>
          <a:prstGeom prst="rect">
            <a:avLst/>
          </a:prstGeom>
          <a:noFill/>
        </p:spPr>
        <p:txBody>
          <a:bodyPr wrap="none" rtlCol="0">
            <a:spAutoFit/>
          </a:bodyPr>
          <a:lstStyle/>
          <a:p>
            <a:pPr algn="ctr"/>
            <a:r>
              <a:rPr lang="en-US" sz="1866" dirty="0">
                <a:effectLst>
                  <a:outerShdw blurRad="38100" dist="38100" dir="2700000" algn="tl">
                    <a:srgbClr val="000000">
                      <a:alpha val="43137"/>
                    </a:srgbClr>
                  </a:outerShdw>
                </a:effectLst>
              </a:rPr>
              <a:t>Azure</a:t>
            </a:r>
          </a:p>
          <a:p>
            <a:pPr algn="ctr"/>
            <a:r>
              <a:rPr lang="en-US" sz="1866" dirty="0">
                <a:effectLst>
                  <a:outerShdw blurRad="38100" dist="38100" dir="2700000" algn="tl">
                    <a:srgbClr val="000000">
                      <a:alpha val="43137"/>
                    </a:srgbClr>
                  </a:outerShdw>
                </a:effectLst>
              </a:rPr>
              <a:t>Virtual Network</a:t>
            </a:r>
          </a:p>
        </p:txBody>
      </p:sp>
      <p:sp>
        <p:nvSpPr>
          <p:cNvPr id="277" name="TextBox 276"/>
          <p:cNvSpPr txBox="1"/>
          <p:nvPr/>
        </p:nvSpPr>
        <p:spPr>
          <a:xfrm>
            <a:off x="208660" y="3178957"/>
            <a:ext cx="4461131" cy="3426489"/>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Front-End Access</a:t>
            </a:r>
          </a:p>
          <a:p>
            <a:pPr>
              <a:spcAft>
                <a:spcPts val="588"/>
              </a:spcAft>
            </a:pPr>
            <a:r>
              <a:rPr lang="en-US" sz="1961" spc="-49" dirty="0">
                <a:gradFill>
                  <a:gsLst>
                    <a:gs pos="0">
                      <a:schemeClr val="tx1"/>
                    </a:gs>
                    <a:gs pos="100000">
                      <a:schemeClr val="tx1"/>
                    </a:gs>
                  </a:gsLst>
                  <a:lin ang="0" scaled="0"/>
                </a:gradFill>
                <a:latin typeface="+mj-lt"/>
              </a:rPr>
              <a:t>Dynamic/Reserved Public IP addresses</a:t>
            </a:r>
          </a:p>
          <a:p>
            <a:pPr>
              <a:spcAft>
                <a:spcPts val="588"/>
              </a:spcAft>
            </a:pPr>
            <a:r>
              <a:rPr lang="en-US" sz="1961" spc="-49" dirty="0">
                <a:gradFill>
                  <a:gsLst>
                    <a:gs pos="0">
                      <a:schemeClr val="tx1"/>
                    </a:gs>
                    <a:gs pos="100000">
                      <a:schemeClr val="tx1"/>
                    </a:gs>
                  </a:gsLst>
                  <a:lin ang="0" scaled="0"/>
                </a:gradFill>
                <a:latin typeface="+mj-lt"/>
              </a:rPr>
              <a:t>Direct VM access, ACLs for security</a:t>
            </a:r>
          </a:p>
          <a:p>
            <a:pPr>
              <a:spcAft>
                <a:spcPts val="588"/>
              </a:spcAft>
            </a:pPr>
            <a:r>
              <a:rPr lang="en-US" sz="1961" spc="-49" dirty="0">
                <a:gradFill>
                  <a:gsLst>
                    <a:gs pos="0">
                      <a:schemeClr val="tx1"/>
                    </a:gs>
                    <a:gs pos="100000">
                      <a:schemeClr val="tx1"/>
                    </a:gs>
                  </a:gsLst>
                  <a:lin ang="0" scaled="0"/>
                </a:gradFill>
                <a:latin typeface="+mj-lt"/>
              </a:rPr>
              <a:t>Load balancing</a:t>
            </a:r>
          </a:p>
          <a:p>
            <a:pPr>
              <a:spcAft>
                <a:spcPts val="588"/>
              </a:spcAft>
            </a:pPr>
            <a:r>
              <a:rPr lang="en-US" sz="1961" spc="-49" dirty="0">
                <a:gradFill>
                  <a:gsLst>
                    <a:gs pos="0">
                      <a:schemeClr val="tx1"/>
                    </a:gs>
                    <a:gs pos="100000">
                      <a:schemeClr val="tx1"/>
                    </a:gs>
                  </a:gsLst>
                  <a:lin ang="0" scaled="0"/>
                </a:gradFill>
                <a:latin typeface="+mj-lt"/>
              </a:rPr>
              <a:t>DNS services: hosting, traffic management</a:t>
            </a:r>
          </a:p>
          <a:p>
            <a:pPr>
              <a:spcAft>
                <a:spcPts val="588"/>
              </a:spcAft>
            </a:pPr>
            <a:r>
              <a:rPr lang="en-US" sz="1961" spc="-49" dirty="0" err="1">
                <a:gradFill>
                  <a:gsLst>
                    <a:gs pos="0">
                      <a:schemeClr val="tx1"/>
                    </a:gs>
                    <a:gs pos="100000">
                      <a:schemeClr val="tx1"/>
                    </a:gs>
                  </a:gsLst>
                  <a:lin ang="0" scaled="0"/>
                </a:gradFill>
                <a:latin typeface="+mj-lt"/>
              </a:rPr>
              <a:t>DDoS</a:t>
            </a:r>
            <a:r>
              <a:rPr lang="en-US" sz="1961" spc="-49" dirty="0">
                <a:gradFill>
                  <a:gsLst>
                    <a:gs pos="0">
                      <a:schemeClr val="tx1"/>
                    </a:gs>
                    <a:gs pos="100000">
                      <a:schemeClr val="tx1"/>
                    </a:gs>
                  </a:gsLst>
                  <a:lin ang="0" scaled="0"/>
                </a:gradFill>
                <a:latin typeface="+mj-lt"/>
              </a:rPr>
              <a:t> protection</a:t>
            </a:r>
          </a:p>
        </p:txBody>
      </p:sp>
      <p:sp>
        <p:nvSpPr>
          <p:cNvPr id="278" name="TextBox 277"/>
          <p:cNvSpPr txBox="1"/>
          <p:nvPr/>
        </p:nvSpPr>
        <p:spPr>
          <a:xfrm>
            <a:off x="8858178" y="110312"/>
            <a:ext cx="3333823" cy="2673550"/>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Virtual Network</a:t>
            </a:r>
          </a:p>
          <a:p>
            <a:pPr>
              <a:spcAft>
                <a:spcPts val="588"/>
              </a:spcAft>
            </a:pPr>
            <a:r>
              <a:rPr lang="en-US" sz="1961" spc="-49" dirty="0">
                <a:gradFill>
                  <a:gsLst>
                    <a:gs pos="0">
                      <a:schemeClr val="tx1"/>
                    </a:gs>
                    <a:gs pos="100000">
                      <a:schemeClr val="tx1"/>
                    </a:gs>
                  </a:gsLst>
                  <a:lin ang="0" scaled="0"/>
                </a:gradFill>
                <a:latin typeface="+mj-lt"/>
              </a:rPr>
              <a:t>“Bring Your Own Network” </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Segment with subnets and security groups</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Control traffic flow with User Defined Routes</a:t>
            </a:r>
          </a:p>
        </p:txBody>
      </p:sp>
      <p:sp>
        <p:nvSpPr>
          <p:cNvPr id="279" name="TextBox 278"/>
          <p:cNvSpPr txBox="1"/>
          <p:nvPr/>
        </p:nvSpPr>
        <p:spPr>
          <a:xfrm>
            <a:off x="8818622" y="3503702"/>
            <a:ext cx="3402948" cy="2807605"/>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Backend Connectivity</a:t>
            </a:r>
          </a:p>
          <a:p>
            <a:pPr>
              <a:spcAft>
                <a:spcPts val="588"/>
              </a:spcAft>
            </a:pPr>
            <a:r>
              <a:rPr lang="en-US" sz="1961" spc="-49" dirty="0">
                <a:gradFill>
                  <a:gsLst>
                    <a:gs pos="0">
                      <a:schemeClr val="tx1"/>
                    </a:gs>
                    <a:gs pos="100000">
                      <a:schemeClr val="tx1"/>
                    </a:gs>
                  </a:gsLst>
                  <a:lin ang="0" scaled="0"/>
                </a:gradFill>
                <a:latin typeface="+mj-lt"/>
              </a:rPr>
              <a:t>Point-to-site for dev / test</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VPN Gateways for secure site-to-site connectivity</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ExpressRoute for private enterprise grade connectivity</a:t>
            </a:r>
          </a:p>
        </p:txBody>
      </p:sp>
      <p:grpSp>
        <p:nvGrpSpPr>
          <p:cNvPr id="280" name="Group 279"/>
          <p:cNvGrpSpPr/>
          <p:nvPr/>
        </p:nvGrpSpPr>
        <p:grpSpPr>
          <a:xfrm>
            <a:off x="4471012" y="3806648"/>
            <a:ext cx="3769251" cy="3050867"/>
            <a:chOff x="4560665" y="3882482"/>
            <a:chExt cx="3844832" cy="3112043"/>
          </a:xfrm>
        </p:grpSpPr>
        <p:grpSp>
          <p:nvGrpSpPr>
            <p:cNvPr id="281" name="Group 280"/>
            <p:cNvGrpSpPr/>
            <p:nvPr/>
          </p:nvGrpSpPr>
          <p:grpSpPr>
            <a:xfrm>
              <a:off x="4560665" y="4697156"/>
              <a:ext cx="1893511" cy="2297369"/>
              <a:chOff x="1078644" y="2944892"/>
              <a:chExt cx="2747571" cy="3760255"/>
            </a:xfrm>
          </p:grpSpPr>
          <p:sp>
            <p:nvSpPr>
              <p:cNvPr id="396"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7"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8"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9"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0"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1"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2"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3"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4"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5"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6"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7"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8"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9"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0"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1"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2"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3"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4"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5"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6"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7"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8"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9"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0"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1"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2"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3"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4"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5"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6"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7"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8"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9"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0"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1"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2"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3"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4"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5"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6"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7"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8"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9"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0"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1"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2"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3"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4"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5"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6"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7"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8"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9"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0"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1"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2"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3"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4"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5"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6"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7"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8"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9"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0"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1"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2"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3"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4"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5"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6"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7"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8"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9"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0"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1"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2"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3"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4"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5"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6"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7"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8"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9"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0"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1"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2"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3"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4"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5"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6"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7"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8"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9"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0"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1"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2"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3"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4"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5"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6"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7"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8"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9"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282" name="Group 281"/>
            <p:cNvGrpSpPr/>
            <p:nvPr/>
          </p:nvGrpSpPr>
          <p:grpSpPr>
            <a:xfrm>
              <a:off x="7513821" y="5906451"/>
              <a:ext cx="891676" cy="1088074"/>
              <a:chOff x="1078644" y="2944892"/>
              <a:chExt cx="2747571" cy="3760255"/>
            </a:xfrm>
          </p:grpSpPr>
          <p:sp>
            <p:nvSpPr>
              <p:cNvPr id="292"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3"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4"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5"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6"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7"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8"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9"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0"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1"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2"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3"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4"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5"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6"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7"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8"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9"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0"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1"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2"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3"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4"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5"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6"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7"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8"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9"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0"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1"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2"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3"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4"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5"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6"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7"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8"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9"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0"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1"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2"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3"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4"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5"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6"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7"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8"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9"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0"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1"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2"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3"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4"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5"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6"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7"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8"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9"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0"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1"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2"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3"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4"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5"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6"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7"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8"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9"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0"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1"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2"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3"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4"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5"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6"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7"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8"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9"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0"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1"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2"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3"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4"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5"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6"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7"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8"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9"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0"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1"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2"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3"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4"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5"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6"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7"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8"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9"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0"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1"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2"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3"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4"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5"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283" name="Group 282"/>
            <p:cNvGrpSpPr/>
            <p:nvPr/>
          </p:nvGrpSpPr>
          <p:grpSpPr>
            <a:xfrm>
              <a:off x="5989637" y="3882482"/>
              <a:ext cx="2272193" cy="2337668"/>
              <a:chOff x="5989637" y="3882482"/>
              <a:chExt cx="2272193" cy="2337668"/>
            </a:xfrm>
          </p:grpSpPr>
          <p:sp>
            <p:nvSpPr>
              <p:cNvPr id="284" name="TextBox 283"/>
              <p:cNvSpPr txBox="1"/>
              <p:nvPr/>
            </p:nvSpPr>
            <p:spPr>
              <a:xfrm>
                <a:off x="6218237" y="3999207"/>
                <a:ext cx="1703420" cy="914096"/>
              </a:xfrm>
              <a:prstGeom prst="rect">
                <a:avLst/>
              </a:prstGeom>
              <a:noFill/>
              <a:ln>
                <a:solidFill>
                  <a:schemeClr val="tx1"/>
                </a:solidFill>
              </a:ln>
            </p:spPr>
            <p:txBody>
              <a:bodyPr wrap="square" lIns="0" tIns="0" rIns="0" bIns="0" rtlCol="0">
                <a:spAutoFit/>
              </a:bodyPr>
              <a:lstStyle/>
              <a:p>
                <a:pPr algn="ctr">
                  <a:lnSpc>
                    <a:spcPct val="90000"/>
                  </a:lnSpc>
                </a:pPr>
                <a:r>
                  <a:rPr lang="en-US" sz="1568" spc="-49" dirty="0"/>
                  <a:t>Backend Connectivity</a:t>
                </a:r>
              </a:p>
              <a:p>
                <a:pPr algn="ctr">
                  <a:lnSpc>
                    <a:spcPct val="90000"/>
                  </a:lnSpc>
                </a:pPr>
                <a:endParaRPr lang="en-US" sz="588" spc="-49" dirty="0"/>
              </a:p>
              <a:p>
                <a:pPr algn="ctr">
                  <a:lnSpc>
                    <a:spcPct val="90000"/>
                  </a:lnSpc>
                </a:pPr>
                <a:r>
                  <a:rPr lang="en-US" sz="1372" i="1" spc="-49" dirty="0">
                    <a:effectLst>
                      <a:outerShdw blurRad="38100" dist="38100" dir="2700000" algn="tl">
                        <a:srgbClr val="000000">
                          <a:alpha val="43137"/>
                        </a:srgbClr>
                      </a:outerShdw>
                    </a:effectLst>
                  </a:rPr>
                  <a:t>ExpressRoute</a:t>
                </a:r>
              </a:p>
              <a:p>
                <a:pPr algn="ctr">
                  <a:lnSpc>
                    <a:spcPct val="90000"/>
                  </a:lnSpc>
                </a:pPr>
                <a:r>
                  <a:rPr lang="en-US" sz="1372" i="1" spc="-49" dirty="0">
                    <a:effectLst>
                      <a:outerShdw blurRad="38100" dist="38100" dir="2700000" algn="tl">
                        <a:srgbClr val="000000">
                          <a:alpha val="43137"/>
                        </a:srgbClr>
                      </a:outerShdw>
                    </a:effectLst>
                  </a:rPr>
                  <a:t>VPN Gateways</a:t>
                </a:r>
                <a:endParaRPr lang="en-US" sz="1372" spc="-49" dirty="0">
                  <a:effectLst>
                    <a:outerShdw blurRad="38100" dist="38100" dir="2700000" algn="tl">
                      <a:srgbClr val="000000">
                        <a:alpha val="43137"/>
                      </a:srgbClr>
                    </a:outerShdw>
                  </a:effectLst>
                </a:endParaRPr>
              </a:p>
            </p:txBody>
          </p:sp>
          <p:sp>
            <p:nvSpPr>
              <p:cNvPr id="286" name="Up-Down Arrow 285"/>
              <p:cNvSpPr/>
              <p:nvPr/>
            </p:nvSpPr>
            <p:spPr bwMode="auto">
              <a:xfrm>
                <a:off x="5989637" y="3954462"/>
                <a:ext cx="56802" cy="1335940"/>
              </a:xfrm>
              <a:prstGeom prst="upDownArrow">
                <a:avLst>
                  <a:gd name="adj1" fmla="val 48203"/>
                  <a:gd name="adj2" fmla="val 59506"/>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chemeClr val="bg1"/>
                  </a:solidFill>
                </a:endParaRPr>
              </a:p>
            </p:txBody>
          </p:sp>
          <p:grpSp>
            <p:nvGrpSpPr>
              <p:cNvPr id="287" name="Group 286"/>
              <p:cNvGrpSpPr/>
              <p:nvPr/>
            </p:nvGrpSpPr>
            <p:grpSpPr>
              <a:xfrm rot="10800000">
                <a:off x="8085347" y="3882482"/>
                <a:ext cx="176483" cy="2337668"/>
                <a:chOff x="3157294" y="3889617"/>
                <a:chExt cx="609600" cy="2469741"/>
              </a:xfrm>
            </p:grpSpPr>
            <p:cxnSp>
              <p:nvCxnSpPr>
                <p:cNvPr id="289" name="Straight Connector 288"/>
                <p:cNvCxnSpPr/>
                <p:nvPr/>
              </p:nvCxnSpPr>
              <p:spPr>
                <a:xfrm>
                  <a:off x="3465787" y="3889617"/>
                  <a:ext cx="0" cy="2469741"/>
                </a:xfrm>
                <a:prstGeom prst="line">
                  <a:avLst/>
                </a:prstGeom>
                <a:noFill/>
                <a:ln w="41275" cap="flat" cmpd="sng" algn="ctr">
                  <a:solidFill>
                    <a:schemeClr val="tx1"/>
                  </a:solidFill>
                  <a:prstDash val="dashDot"/>
                  <a:miter lim="800000"/>
                </a:ln>
                <a:effectLst/>
              </p:spPr>
            </p:cxnSp>
            <p:cxnSp>
              <p:nvCxnSpPr>
                <p:cNvPr id="290" name="Straight Connector 289"/>
                <p:cNvCxnSpPr/>
                <p:nvPr/>
              </p:nvCxnSpPr>
              <p:spPr>
                <a:xfrm>
                  <a:off x="3157294" y="3889617"/>
                  <a:ext cx="0" cy="2469741"/>
                </a:xfrm>
                <a:prstGeom prst="line">
                  <a:avLst/>
                </a:prstGeom>
                <a:noFill/>
                <a:ln w="76200" cap="flat" cmpd="sng" algn="ctr">
                  <a:solidFill>
                    <a:schemeClr val="tx1"/>
                  </a:solidFill>
                  <a:prstDash val="solid"/>
                  <a:miter lim="800000"/>
                </a:ln>
                <a:effectLst/>
              </p:spPr>
            </p:cxnSp>
            <p:cxnSp>
              <p:nvCxnSpPr>
                <p:cNvPr id="291" name="Straight Connector 290"/>
                <p:cNvCxnSpPr/>
                <p:nvPr/>
              </p:nvCxnSpPr>
              <p:spPr>
                <a:xfrm>
                  <a:off x="3766894" y="3889617"/>
                  <a:ext cx="0" cy="2469741"/>
                </a:xfrm>
                <a:prstGeom prst="line">
                  <a:avLst/>
                </a:prstGeom>
                <a:noFill/>
                <a:ln w="76200" cap="flat" cmpd="sng" algn="ctr">
                  <a:solidFill>
                    <a:schemeClr val="tx1"/>
                  </a:solidFill>
                  <a:prstDash val="solid"/>
                  <a:miter lim="800000"/>
                </a:ln>
                <a:effectLst/>
              </p:spPr>
            </p:cxnSp>
          </p:grpSp>
        </p:grpSp>
      </p:grpSp>
    </p:spTree>
    <p:extLst>
      <p:ext uri="{BB962C8B-B14F-4D97-AF65-F5344CB8AC3E}">
        <p14:creationId xmlns:p14="http://schemas.microsoft.com/office/powerpoint/2010/main" val="3547445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p:cTn id="7" dur="250" fill="hold"/>
                                        <p:tgtEl>
                                          <p:spTgt spid="253"/>
                                        </p:tgtEl>
                                        <p:attrNameLst>
                                          <p:attrName>ppt_w</p:attrName>
                                        </p:attrNameLst>
                                      </p:cBhvr>
                                      <p:tavLst>
                                        <p:tav tm="0">
                                          <p:val>
                                            <p:fltVal val="0"/>
                                          </p:val>
                                        </p:tav>
                                        <p:tav tm="100000">
                                          <p:val>
                                            <p:strVal val="#ppt_w"/>
                                          </p:val>
                                        </p:tav>
                                      </p:tavLst>
                                    </p:anim>
                                    <p:anim calcmode="lin" valueType="num">
                                      <p:cBhvr>
                                        <p:cTn id="8" dur="250" fill="hold"/>
                                        <p:tgtEl>
                                          <p:spTgt spid="253"/>
                                        </p:tgtEl>
                                        <p:attrNameLst>
                                          <p:attrName>ppt_h</p:attrName>
                                        </p:attrNameLst>
                                      </p:cBhvr>
                                      <p:tavLst>
                                        <p:tav tm="0">
                                          <p:val>
                                            <p:fltVal val="0"/>
                                          </p:val>
                                        </p:tav>
                                        <p:tav tm="100000">
                                          <p:val>
                                            <p:strVal val="#ppt_h"/>
                                          </p:val>
                                        </p:tav>
                                      </p:tavLst>
                                    </p:anim>
                                    <p:animEffect transition="in" filter="fade">
                                      <p:cBhvr>
                                        <p:cTn id="9" dur="250"/>
                                        <p:tgtEl>
                                          <p:spTgt spid="25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76"/>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278"/>
                                        </p:tgtEl>
                                        <p:attrNameLst>
                                          <p:attrName>style.visibility</p:attrName>
                                        </p:attrNameLst>
                                      </p:cBhvr>
                                      <p:to>
                                        <p:strVal val="visible"/>
                                      </p:to>
                                    </p:set>
                                    <p:animEffect transition="in" filter="fade">
                                      <p:cBhvr>
                                        <p:cTn id="14" dur="600"/>
                                        <p:tgtEl>
                                          <p:spTgt spid="27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275"/>
                                        </p:tgtEl>
                                        <p:attrNameLst>
                                          <p:attrName>style.visibility</p:attrName>
                                        </p:attrNameLst>
                                      </p:cBhvr>
                                      <p:to>
                                        <p:strVal val="visible"/>
                                      </p:to>
                                    </p:set>
                                    <p:animEffect transition="in" filter="wipe(left)">
                                      <p:cBhvr>
                                        <p:cTn id="21" dur="500"/>
                                        <p:tgtEl>
                                          <p:spTgt spid="27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fade">
                                      <p:cBhvr>
                                        <p:cTn id="24" dur="500"/>
                                        <p:tgtEl>
                                          <p:spTgt spid="25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77"/>
                                        </p:tgtEl>
                                        <p:attrNameLst>
                                          <p:attrName>style.visibility</p:attrName>
                                        </p:attrNameLst>
                                      </p:cBhvr>
                                      <p:to>
                                        <p:strVal val="visible"/>
                                      </p:to>
                                    </p:set>
                                    <p:animEffect transition="in" filter="fade">
                                      <p:cBhvr>
                                        <p:cTn id="28" dur="600"/>
                                        <p:tgtEl>
                                          <p:spTgt spid="277"/>
                                        </p:tgtEl>
                                      </p:cBhvr>
                                    </p:animEffect>
                                  </p:childTnLst>
                                </p:cTn>
                              </p:par>
                            </p:childTnLst>
                          </p:cTn>
                        </p:par>
                        <p:par>
                          <p:cTn id="29" fill="hold">
                            <p:stCondLst>
                              <p:cond delay="1100"/>
                            </p:stCondLst>
                            <p:childTnLst>
                              <p:par>
                                <p:cTn id="30" presetID="6" presetClass="emph" presetSubtype="0" decel="100000" fill="hold" nodeType="afterEffect">
                                  <p:stCondLst>
                                    <p:cond delay="0"/>
                                  </p:stCondLst>
                                  <p:childTnLst>
                                    <p:animScale>
                                      <p:cBhvr>
                                        <p:cTn id="31" dur="250" fill="hold"/>
                                        <p:tgtEl>
                                          <p:spTgt spid="253"/>
                                        </p:tgtEl>
                                      </p:cBhvr>
                                      <p:by x="110000" y="110000"/>
                                    </p:animScale>
                                  </p:childTnLst>
                                </p:cTn>
                              </p:par>
                              <p:par>
                                <p:cTn id="32" presetID="6" presetClass="emph" presetSubtype="0" decel="100000" fill="hold" nodeType="withEffect">
                                  <p:stCondLst>
                                    <p:cond delay="300"/>
                                  </p:stCondLst>
                                  <p:childTnLst>
                                    <p:animScale>
                                      <p:cBhvr>
                                        <p:cTn id="33" dur="250" fill="hold"/>
                                        <p:tgtEl>
                                          <p:spTgt spid="253"/>
                                        </p:tgtEl>
                                      </p:cBhvr>
                                      <p:by x="91000" y="91000"/>
                                    </p:animScale>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80"/>
                                        </p:tgtEl>
                                        <p:attrNameLst>
                                          <p:attrName>style.visibility</p:attrName>
                                        </p:attrNameLst>
                                      </p:cBhvr>
                                      <p:to>
                                        <p:strVal val="visible"/>
                                      </p:to>
                                    </p:set>
                                    <p:animEffect transition="in" filter="wipe(up)">
                                      <p:cBhvr>
                                        <p:cTn id="38" dur="500"/>
                                        <p:tgtEl>
                                          <p:spTgt spid="280"/>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79"/>
                                        </p:tgtEl>
                                        <p:attrNameLst>
                                          <p:attrName>style.visibility</p:attrName>
                                        </p:attrNameLst>
                                      </p:cBhvr>
                                      <p:to>
                                        <p:strVal val="visible"/>
                                      </p:to>
                                    </p:set>
                                    <p:animEffect transition="in" filter="fade">
                                      <p:cBhvr>
                                        <p:cTn id="42" dur="6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76" grpId="0"/>
      <p:bldP spid="277" grpId="0"/>
      <p:bldP spid="278" grpId="0"/>
      <p:bldP spid="27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(Physical) -2- Cloud (Virtual)</a:t>
            </a:r>
          </a:p>
        </p:txBody>
      </p:sp>
      <p:grpSp>
        <p:nvGrpSpPr>
          <p:cNvPr id="29" name="Group 28"/>
          <p:cNvGrpSpPr/>
          <p:nvPr/>
        </p:nvGrpSpPr>
        <p:grpSpPr>
          <a:xfrm>
            <a:off x="5364937" y="1086098"/>
            <a:ext cx="1177743" cy="830710"/>
            <a:chOff x="5574873" y="1129509"/>
            <a:chExt cx="1201359" cy="847367"/>
          </a:xfrm>
        </p:grpSpPr>
        <p:pic>
          <p:nvPicPr>
            <p:cNvPr id="4" name="Picture 3"/>
            <p:cNvPicPr>
              <a:picLocks noChangeAspect="1"/>
            </p:cNvPicPr>
            <p:nvPr/>
          </p:nvPicPr>
          <p:blipFill>
            <a:blip r:embed="rId3">
              <a:lum bright="70000" contrast="-70000"/>
            </a:blip>
            <a:stretch>
              <a:fillRect/>
            </a:stretch>
          </p:blipFill>
          <p:spPr>
            <a:xfrm>
              <a:off x="5751870" y="1129509"/>
              <a:ext cx="847367" cy="847367"/>
            </a:xfrm>
            <a:prstGeom prst="rect">
              <a:avLst/>
            </a:prstGeom>
          </p:spPr>
        </p:pic>
        <p:sp>
          <p:nvSpPr>
            <p:cNvPr id="5" name="TextBox 4"/>
            <p:cNvSpPr txBox="1"/>
            <p:nvPr/>
          </p:nvSpPr>
          <p:spPr>
            <a:xfrm>
              <a:off x="5574873" y="1396432"/>
              <a:ext cx="120135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Internet</a:t>
              </a:r>
            </a:p>
          </p:txBody>
        </p:sp>
      </p:grpSp>
      <p:cxnSp>
        <p:nvCxnSpPr>
          <p:cNvPr id="157" name="Elbow Connector 156"/>
          <p:cNvCxnSpPr>
            <a:stCxn id="5" idx="3"/>
            <a:endCxn id="151" idx="0"/>
          </p:cNvCxnSpPr>
          <p:nvPr/>
        </p:nvCxnSpPr>
        <p:spPr>
          <a:xfrm>
            <a:off x="6542680" y="1601225"/>
            <a:ext cx="2975645" cy="24875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139527" y="1601224"/>
            <a:ext cx="5225410" cy="4759308"/>
            <a:chOff x="142324" y="1632835"/>
            <a:chExt cx="5330190" cy="4854742"/>
          </a:xfrm>
        </p:grpSpPr>
        <p:grpSp>
          <p:nvGrpSpPr>
            <p:cNvPr id="150" name="Group 149"/>
            <p:cNvGrpSpPr/>
            <p:nvPr/>
          </p:nvGrpSpPr>
          <p:grpSpPr>
            <a:xfrm>
              <a:off x="142324" y="1668462"/>
              <a:ext cx="5017463" cy="4819115"/>
              <a:chOff x="142324" y="1954747"/>
              <a:chExt cx="5017463" cy="4819115"/>
            </a:xfrm>
          </p:grpSpPr>
          <p:sp>
            <p:nvSpPr>
              <p:cNvPr id="10" name="Rectangle 9"/>
              <p:cNvSpPr/>
              <p:nvPr/>
            </p:nvSpPr>
            <p:spPr bwMode="auto">
              <a:xfrm>
                <a:off x="274320" y="2447830"/>
                <a:ext cx="4885467" cy="4326032"/>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duotone>
                  <a:schemeClr val="accent4">
                    <a:shade val="45000"/>
                    <a:satMod val="135000"/>
                  </a:schemeClr>
                  <a:prstClr val="white"/>
                </a:duotone>
              </a:blip>
              <a:stretch>
                <a:fillRect/>
              </a:stretch>
            </p:blipFill>
            <p:spPr>
              <a:xfrm>
                <a:off x="142324" y="1954747"/>
                <a:ext cx="855677" cy="855677"/>
              </a:xfrm>
              <a:prstGeom prst="rect">
                <a:avLst/>
              </a:prstGeom>
            </p:spPr>
          </p:pic>
          <p:pic>
            <p:nvPicPr>
              <p:cNvPr id="23" name="Picture 22"/>
              <p:cNvPicPr>
                <a:picLocks noChangeAspect="1"/>
              </p:cNvPicPr>
              <p:nvPr/>
            </p:nvPicPr>
            <p:blipFill>
              <a:blip r:embed="rId5">
                <a:lum bright="70000" contrast="-70000"/>
              </a:blip>
              <a:stretch>
                <a:fillRect/>
              </a:stretch>
            </p:blipFill>
            <p:spPr>
              <a:xfrm>
                <a:off x="2608430" y="2661350"/>
                <a:ext cx="320040" cy="320040"/>
              </a:xfrm>
              <a:prstGeom prst="rect">
                <a:avLst/>
              </a:prstGeom>
            </p:spPr>
          </p:pic>
          <p:pic>
            <p:nvPicPr>
              <p:cNvPr id="26" name="Picture 25"/>
              <p:cNvPicPr>
                <a:picLocks noChangeAspect="1"/>
              </p:cNvPicPr>
              <p:nvPr/>
            </p:nvPicPr>
            <p:blipFill>
              <a:blip r:embed="rId5">
                <a:lum bright="70000" contrast="-70000"/>
              </a:blip>
              <a:stretch>
                <a:fillRect/>
              </a:stretch>
            </p:blipFill>
            <p:spPr>
              <a:xfrm>
                <a:off x="2582677" y="4662073"/>
                <a:ext cx="320040" cy="320040"/>
              </a:xfrm>
              <a:prstGeom prst="rect">
                <a:avLst/>
              </a:prstGeom>
            </p:spPr>
          </p:pic>
          <p:grpSp>
            <p:nvGrpSpPr>
              <p:cNvPr id="77" name="Group 76"/>
              <p:cNvGrpSpPr/>
              <p:nvPr/>
            </p:nvGrpSpPr>
            <p:grpSpPr>
              <a:xfrm>
                <a:off x="1873846" y="3261415"/>
                <a:ext cx="2847378" cy="1360332"/>
                <a:chOff x="7431668" y="2381025"/>
                <a:chExt cx="2847378" cy="1360332"/>
              </a:xfrm>
            </p:grpSpPr>
            <p:sp>
              <p:nvSpPr>
                <p:cNvPr id="30" name="TextBox 29"/>
                <p:cNvSpPr txBox="1"/>
                <p:nvPr/>
              </p:nvSpPr>
              <p:spPr>
                <a:xfrm>
                  <a:off x="9426906" y="3224292"/>
                  <a:ext cx="85214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DNS</a:t>
                  </a:r>
                </a:p>
              </p:txBody>
            </p:sp>
            <p:sp>
              <p:nvSpPr>
                <p:cNvPr id="34" name="TextBox 33"/>
                <p:cNvSpPr txBox="1"/>
                <p:nvPr/>
              </p:nvSpPr>
              <p:spPr>
                <a:xfrm>
                  <a:off x="7491544" y="3205758"/>
                  <a:ext cx="1669455"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Web Servers</a:t>
                  </a:r>
                </a:p>
              </p:txBody>
            </p:sp>
            <p:pic>
              <p:nvPicPr>
                <p:cNvPr id="31" name="Picture 30"/>
                <p:cNvPicPr>
                  <a:picLocks noChangeAspect="1"/>
                </p:cNvPicPr>
                <p:nvPr/>
              </p:nvPicPr>
              <p:blipFill>
                <a:blip r:embed="rId6">
                  <a:lum bright="70000" contrast="-70000"/>
                </a:blip>
                <a:stretch>
                  <a:fillRect/>
                </a:stretch>
              </p:blipFill>
              <p:spPr>
                <a:xfrm>
                  <a:off x="9601517" y="2831218"/>
                  <a:ext cx="502920" cy="502920"/>
                </a:xfrm>
                <a:prstGeom prst="rect">
                  <a:avLst/>
                </a:prstGeom>
              </p:spPr>
            </p:pic>
            <p:pic>
              <p:nvPicPr>
                <p:cNvPr id="16" name="Picture 15"/>
                <p:cNvPicPr>
                  <a:picLocks noChangeAspect="1"/>
                </p:cNvPicPr>
                <p:nvPr/>
              </p:nvPicPr>
              <p:blipFill>
                <a:blip r:embed="rId7">
                  <a:lum bright="70000" contrast="-70000"/>
                </a:blip>
                <a:stretch>
                  <a:fillRect/>
                </a:stretch>
              </p:blipFill>
              <p:spPr>
                <a:xfrm>
                  <a:off x="8166252" y="2381025"/>
                  <a:ext cx="320040" cy="320040"/>
                </a:xfrm>
                <a:prstGeom prst="rect">
                  <a:avLst/>
                </a:prstGeom>
              </p:spPr>
            </p:pic>
            <p:pic>
              <p:nvPicPr>
                <p:cNvPr id="28" name="Picture 27"/>
                <p:cNvPicPr>
                  <a:picLocks noChangeAspect="1"/>
                </p:cNvPicPr>
                <p:nvPr/>
              </p:nvPicPr>
              <p:blipFill>
                <a:blip r:embed="rId8">
                  <a:lum bright="70000" contrast="-70000"/>
                </a:blip>
                <a:stretch>
                  <a:fillRect/>
                </a:stretch>
              </p:blipFill>
              <p:spPr>
                <a:xfrm>
                  <a:off x="8074812" y="2831218"/>
                  <a:ext cx="502920" cy="502920"/>
                </a:xfrm>
                <a:prstGeom prst="rect">
                  <a:avLst/>
                </a:prstGeom>
              </p:spPr>
            </p:pic>
            <p:pic>
              <p:nvPicPr>
                <p:cNvPr id="32" name="Picture 31"/>
                <p:cNvPicPr>
                  <a:picLocks noChangeAspect="1"/>
                </p:cNvPicPr>
                <p:nvPr/>
              </p:nvPicPr>
              <p:blipFill>
                <a:blip r:embed="rId8">
                  <a:lum bright="70000" contrast="-70000"/>
                </a:blip>
                <a:stretch>
                  <a:fillRect/>
                </a:stretch>
              </p:blipFill>
              <p:spPr>
                <a:xfrm>
                  <a:off x="8717955" y="2831218"/>
                  <a:ext cx="502920" cy="502920"/>
                </a:xfrm>
                <a:prstGeom prst="rect">
                  <a:avLst/>
                </a:prstGeom>
              </p:spPr>
            </p:pic>
            <p:pic>
              <p:nvPicPr>
                <p:cNvPr id="33" name="Picture 32"/>
                <p:cNvPicPr>
                  <a:picLocks noChangeAspect="1"/>
                </p:cNvPicPr>
                <p:nvPr/>
              </p:nvPicPr>
              <p:blipFill>
                <a:blip r:embed="rId8">
                  <a:lum bright="70000" contrast="-70000"/>
                </a:blip>
                <a:stretch>
                  <a:fillRect/>
                </a:stretch>
              </p:blipFill>
              <p:spPr>
                <a:xfrm>
                  <a:off x="7431668" y="2831218"/>
                  <a:ext cx="502920" cy="502920"/>
                </a:xfrm>
                <a:prstGeom prst="rect">
                  <a:avLst/>
                </a:prstGeom>
              </p:spPr>
            </p:pic>
            <p:cxnSp>
              <p:nvCxnSpPr>
                <p:cNvPr id="36" name="Elbow Connector 35"/>
                <p:cNvCxnSpPr>
                  <a:stCxn id="16" idx="1"/>
                  <a:endCxn id="33" idx="0"/>
                </p:cNvCxnSpPr>
                <p:nvPr/>
              </p:nvCxnSpPr>
              <p:spPr>
                <a:xfrm rot="10800000" flipV="1">
                  <a:off x="7683128" y="2541044"/>
                  <a:ext cx="483124"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a:endCxn id="32" idx="0"/>
                </p:cNvCxnSpPr>
                <p:nvPr/>
              </p:nvCxnSpPr>
              <p:spPr>
                <a:xfrm>
                  <a:off x="8486292" y="2541045"/>
                  <a:ext cx="483123"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6" idx="2"/>
                  <a:endCxn id="28" idx="0"/>
                </p:cNvCxnSpPr>
                <p:nvPr/>
              </p:nvCxnSpPr>
              <p:spPr>
                <a:xfrm>
                  <a:off x="8326272" y="2701065"/>
                  <a:ext cx="0" cy="130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753823" y="5211683"/>
                <a:ext cx="2864214" cy="1367494"/>
                <a:chOff x="9428852" y="2613584"/>
                <a:chExt cx="2864214" cy="1367494"/>
              </a:xfrm>
            </p:grpSpPr>
            <p:pic>
              <p:nvPicPr>
                <p:cNvPr id="25" name="Picture 24"/>
                <p:cNvPicPr>
                  <a:picLocks noChangeAspect="1"/>
                </p:cNvPicPr>
                <p:nvPr/>
              </p:nvPicPr>
              <p:blipFill>
                <a:blip r:embed="rId9">
                  <a:lum bright="70000" contrast="-70000"/>
                </a:blip>
                <a:stretch>
                  <a:fillRect/>
                </a:stretch>
              </p:blipFill>
              <p:spPr>
                <a:xfrm>
                  <a:off x="11730965" y="3064576"/>
                  <a:ext cx="502920" cy="502920"/>
                </a:xfrm>
                <a:prstGeom prst="rect">
                  <a:avLst/>
                </a:prstGeom>
              </p:spPr>
            </p:pic>
            <p:grpSp>
              <p:nvGrpSpPr>
                <p:cNvPr id="109" name="Group 108"/>
                <p:cNvGrpSpPr/>
                <p:nvPr/>
              </p:nvGrpSpPr>
              <p:grpSpPr>
                <a:xfrm>
                  <a:off x="9428852" y="2613584"/>
                  <a:ext cx="1975772" cy="1340878"/>
                  <a:chOff x="5956493" y="1396431"/>
                  <a:chExt cx="1975772" cy="1340878"/>
                </a:xfrm>
              </p:grpSpPr>
              <p:pic>
                <p:nvPicPr>
                  <p:cNvPr id="18" name="Picture 17"/>
                  <p:cNvPicPr>
                    <a:picLocks noChangeAspect="1"/>
                  </p:cNvPicPr>
                  <p:nvPr/>
                </p:nvPicPr>
                <p:blipFill>
                  <a:blip r:embed="rId10">
                    <a:lum bright="70000" contrast="-70000"/>
                  </a:blip>
                  <a:stretch>
                    <a:fillRect/>
                  </a:stretch>
                </p:blipFill>
                <p:spPr>
                  <a:xfrm>
                    <a:off x="6106146" y="1846625"/>
                    <a:ext cx="502920" cy="502920"/>
                  </a:xfrm>
                  <a:prstGeom prst="rect">
                    <a:avLst/>
                  </a:prstGeom>
                </p:spPr>
              </p:pic>
              <p:pic>
                <p:nvPicPr>
                  <p:cNvPr id="78" name="Picture 77"/>
                  <p:cNvPicPr>
                    <a:picLocks noChangeAspect="1"/>
                  </p:cNvPicPr>
                  <p:nvPr/>
                </p:nvPicPr>
                <p:blipFill>
                  <a:blip r:embed="rId10">
                    <a:lum bright="70000" contrast="-70000"/>
                  </a:blip>
                  <a:stretch>
                    <a:fillRect/>
                  </a:stretch>
                </p:blipFill>
                <p:spPr>
                  <a:xfrm>
                    <a:off x="6692919" y="1846625"/>
                    <a:ext cx="502920" cy="502920"/>
                  </a:xfrm>
                  <a:prstGeom prst="rect">
                    <a:avLst/>
                  </a:prstGeom>
                </p:spPr>
              </p:pic>
              <p:pic>
                <p:nvPicPr>
                  <p:cNvPr id="79" name="Picture 78"/>
                  <p:cNvPicPr>
                    <a:picLocks noChangeAspect="1"/>
                  </p:cNvPicPr>
                  <p:nvPr/>
                </p:nvPicPr>
                <p:blipFill>
                  <a:blip r:embed="rId10">
                    <a:lum bright="70000" contrast="-70000"/>
                  </a:blip>
                  <a:stretch>
                    <a:fillRect/>
                  </a:stretch>
                </p:blipFill>
                <p:spPr>
                  <a:xfrm>
                    <a:off x="7279692" y="1846625"/>
                    <a:ext cx="502920" cy="502920"/>
                  </a:xfrm>
                  <a:prstGeom prst="rect">
                    <a:avLst/>
                  </a:prstGeom>
                </p:spPr>
              </p:pic>
              <p:cxnSp>
                <p:nvCxnSpPr>
                  <p:cNvPr id="80" name="Elbow Connector 79"/>
                  <p:cNvCxnSpPr>
                    <a:stCxn id="83" idx="1"/>
                    <a:endCxn id="18" idx="0"/>
                  </p:cNvCxnSpPr>
                  <p:nvPr/>
                </p:nvCxnSpPr>
                <p:spPr>
                  <a:xfrm rot="10800000" flipV="1">
                    <a:off x="6357607"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83" idx="3"/>
                    <a:endCxn id="79" idx="0"/>
                  </p:cNvCxnSpPr>
                  <p:nvPr/>
                </p:nvCxnSpPr>
                <p:spPr>
                  <a:xfrm>
                    <a:off x="7104399"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a:endCxn id="78" idx="0"/>
                  </p:cNvCxnSpPr>
                  <p:nvPr/>
                </p:nvCxnSpPr>
                <p:spPr>
                  <a:xfrm>
                    <a:off x="6944379" y="1716471"/>
                    <a:ext cx="0" cy="13015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7">
                    <a:lum bright="70000" contrast="-70000"/>
                  </a:blip>
                  <a:stretch>
                    <a:fillRect/>
                  </a:stretch>
                </p:blipFill>
                <p:spPr>
                  <a:xfrm>
                    <a:off x="6784359" y="1396431"/>
                    <a:ext cx="320040" cy="320040"/>
                  </a:xfrm>
                  <a:prstGeom prst="rect">
                    <a:avLst/>
                  </a:prstGeom>
                </p:spPr>
              </p:pic>
              <p:sp>
                <p:nvSpPr>
                  <p:cNvPr id="108" name="TextBox 107"/>
                  <p:cNvSpPr txBox="1"/>
                  <p:nvPr/>
                </p:nvSpPr>
                <p:spPr>
                  <a:xfrm>
                    <a:off x="5956493" y="2220244"/>
                    <a:ext cx="1975772"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Database Servers</a:t>
                    </a:r>
                  </a:p>
                </p:txBody>
              </p:sp>
            </p:grpSp>
            <p:sp>
              <p:nvSpPr>
                <p:cNvPr id="110" name="TextBox 109"/>
                <p:cNvSpPr txBox="1"/>
                <p:nvPr/>
              </p:nvSpPr>
              <p:spPr>
                <a:xfrm>
                  <a:off x="11582594" y="3464013"/>
                  <a:ext cx="710472"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DC</a:t>
                  </a:r>
                </a:p>
              </p:txBody>
            </p:sp>
          </p:grpSp>
          <p:sp>
            <p:nvSpPr>
              <p:cNvPr id="113" name="Rectangle 112"/>
              <p:cNvSpPr/>
              <p:nvPr/>
            </p:nvSpPr>
            <p:spPr bwMode="auto">
              <a:xfrm>
                <a:off x="791158" y="5072196"/>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4" name="Straight Connector 113"/>
              <p:cNvCxnSpPr>
                <a:stCxn id="20" idx="2"/>
                <a:endCxn id="26" idx="0"/>
              </p:cNvCxnSpPr>
              <p:nvPr/>
            </p:nvCxnSpPr>
            <p:spPr>
              <a:xfrm flipH="1">
                <a:off x="2742697" y="4502053"/>
                <a:ext cx="1" cy="1600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791158" y="3105187"/>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a:stCxn id="26" idx="2"/>
                <a:endCxn id="83" idx="0"/>
              </p:cNvCxnSpPr>
              <p:nvPr/>
            </p:nvCxnSpPr>
            <p:spPr>
              <a:xfrm flipH="1">
                <a:off x="2741709" y="4982113"/>
                <a:ext cx="988" cy="2295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23" idx="2"/>
                <a:endCxn id="16" idx="0"/>
              </p:cNvCxnSpPr>
              <p:nvPr/>
            </p:nvCxnSpPr>
            <p:spPr>
              <a:xfrm>
                <a:off x="2768450" y="2981390"/>
                <a:ext cx="0" cy="2800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9" idx="2"/>
                <a:endCxn id="23" idx="0"/>
              </p:cNvCxnSpPr>
              <p:nvPr/>
            </p:nvCxnSpPr>
            <p:spPr>
              <a:xfrm>
                <a:off x="2768450" y="2572806"/>
                <a:ext cx="0" cy="885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1">
                <a:lum bright="70000" contrast="-70000"/>
              </a:blip>
              <a:stretch>
                <a:fillRect/>
              </a:stretch>
            </p:blipFill>
            <p:spPr>
              <a:xfrm>
                <a:off x="2608430" y="2252766"/>
                <a:ext cx="320040" cy="320040"/>
              </a:xfrm>
              <a:prstGeom prst="rect">
                <a:avLst/>
              </a:prstGeom>
            </p:spPr>
          </p:pic>
          <p:sp>
            <p:nvSpPr>
              <p:cNvPr id="132" name="TextBox 131"/>
              <p:cNvSpPr txBox="1"/>
              <p:nvPr/>
            </p:nvSpPr>
            <p:spPr>
              <a:xfrm>
                <a:off x="791158" y="3086610"/>
                <a:ext cx="985119"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DMZ</a:t>
                </a:r>
              </a:p>
            </p:txBody>
          </p:sp>
          <p:sp>
            <p:nvSpPr>
              <p:cNvPr id="133" name="TextBox 132"/>
              <p:cNvSpPr txBox="1"/>
              <p:nvPr/>
            </p:nvSpPr>
            <p:spPr>
              <a:xfrm>
                <a:off x="791158" y="5096898"/>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a:t>
                </a:r>
              </a:p>
            </p:txBody>
          </p:sp>
          <p:sp>
            <p:nvSpPr>
              <p:cNvPr id="134" name="TextBox 133"/>
              <p:cNvSpPr txBox="1"/>
              <p:nvPr/>
            </p:nvSpPr>
            <p:spPr>
              <a:xfrm>
                <a:off x="2808677" y="4563076"/>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Firewall</a:t>
                </a:r>
              </a:p>
            </p:txBody>
          </p:sp>
          <p:sp>
            <p:nvSpPr>
              <p:cNvPr id="135" name="TextBox 134"/>
              <p:cNvSpPr txBox="1"/>
              <p:nvPr/>
            </p:nvSpPr>
            <p:spPr>
              <a:xfrm>
                <a:off x="2808677" y="2591620"/>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Firewall</a:t>
                </a:r>
              </a:p>
            </p:txBody>
          </p:sp>
          <p:sp>
            <p:nvSpPr>
              <p:cNvPr id="136" name="TextBox 135"/>
              <p:cNvSpPr txBox="1"/>
              <p:nvPr/>
            </p:nvSpPr>
            <p:spPr>
              <a:xfrm>
                <a:off x="2808677" y="2020488"/>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Router</a:t>
                </a:r>
              </a:p>
            </p:txBody>
          </p:sp>
        </p:grpSp>
        <p:cxnSp>
          <p:nvCxnSpPr>
            <p:cNvPr id="138" name="Elbow Connector 137"/>
            <p:cNvCxnSpPr>
              <a:stCxn id="5" idx="1"/>
              <a:endCxn id="19" idx="0"/>
            </p:cNvCxnSpPr>
            <p:nvPr/>
          </p:nvCxnSpPr>
          <p:spPr>
            <a:xfrm rot="10800000" flipV="1">
              <a:off x="2768450" y="1632835"/>
              <a:ext cx="2704064" cy="33364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805022" y="4675796"/>
              <a:ext cx="1601282"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 LB</a:t>
              </a:r>
            </a:p>
          </p:txBody>
        </p:sp>
        <p:sp>
          <p:nvSpPr>
            <p:cNvPr id="168" name="TextBox 167"/>
            <p:cNvSpPr txBox="1"/>
            <p:nvPr/>
          </p:nvSpPr>
          <p:spPr>
            <a:xfrm>
              <a:off x="2789003" y="2713682"/>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Public Facing LB</a:t>
              </a:r>
            </a:p>
          </p:txBody>
        </p:sp>
      </p:grpSp>
      <p:grpSp>
        <p:nvGrpSpPr>
          <p:cNvPr id="239" name="Group 238"/>
          <p:cNvGrpSpPr/>
          <p:nvPr/>
        </p:nvGrpSpPr>
        <p:grpSpPr>
          <a:xfrm>
            <a:off x="7180807" y="1674260"/>
            <a:ext cx="4707517" cy="4801499"/>
            <a:chOff x="7324796" y="1707335"/>
            <a:chExt cx="4801913" cy="4897779"/>
          </a:xfrm>
        </p:grpSpPr>
        <p:sp>
          <p:nvSpPr>
            <p:cNvPr id="156" name="Rectangle 155"/>
            <p:cNvSpPr/>
            <p:nvPr/>
          </p:nvSpPr>
          <p:spPr bwMode="auto">
            <a:xfrm>
              <a:off x="7324796" y="2202704"/>
              <a:ext cx="4801912" cy="4284873"/>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8909086" y="1886578"/>
              <a:ext cx="1600200" cy="531783"/>
            </a:xfrm>
            <a:prstGeom prst="rect">
              <a:avLst/>
            </a:prstGeom>
            <a:solidFill>
              <a:srgbClr val="1574B8"/>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5" name="Picture 154"/>
            <p:cNvPicPr>
              <a:picLocks noChangeAspect="1"/>
            </p:cNvPicPr>
            <p:nvPr/>
          </p:nvPicPr>
          <p:blipFill>
            <a:blip r:embed="rId12">
              <a:lum bright="70000" contrast="-70000"/>
            </a:blip>
            <a:stretch>
              <a:fillRect/>
            </a:stretch>
          </p:blipFill>
          <p:spPr>
            <a:xfrm>
              <a:off x="7338249" y="1707335"/>
              <a:ext cx="827750" cy="827750"/>
            </a:xfrm>
            <a:prstGeom prst="rect">
              <a:avLst/>
            </a:prstGeom>
          </p:spPr>
        </p:pic>
        <p:sp>
          <p:nvSpPr>
            <p:cNvPr id="153" name="TextBox 152"/>
            <p:cNvSpPr txBox="1"/>
            <p:nvPr/>
          </p:nvSpPr>
          <p:spPr>
            <a:xfrm>
              <a:off x="8896677" y="1771070"/>
              <a:ext cx="1638300" cy="738664"/>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Azure Infrastructure</a:t>
              </a:r>
            </a:p>
          </p:txBody>
        </p:sp>
        <p:pic>
          <p:nvPicPr>
            <p:cNvPr id="170" name="Picture 169"/>
            <p:cNvPicPr>
              <a:picLocks noChangeAspect="1"/>
            </p:cNvPicPr>
            <p:nvPr/>
          </p:nvPicPr>
          <p:blipFill>
            <a:blip r:embed="rId13">
              <a:biLevel thresh="25000"/>
            </a:blip>
            <a:stretch>
              <a:fillRect/>
            </a:stretch>
          </p:blipFill>
          <p:spPr>
            <a:xfrm>
              <a:off x="7388154" y="6186562"/>
              <a:ext cx="320040" cy="320040"/>
            </a:xfrm>
            <a:prstGeom prst="rect">
              <a:avLst/>
            </a:prstGeom>
          </p:spPr>
        </p:pic>
        <p:sp>
          <p:nvSpPr>
            <p:cNvPr id="171" name="TextBox 170"/>
            <p:cNvSpPr txBox="1"/>
            <p:nvPr/>
          </p:nvSpPr>
          <p:spPr>
            <a:xfrm>
              <a:off x="7548174" y="6088049"/>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Virtual Network</a:t>
              </a:r>
            </a:p>
          </p:txBody>
        </p:sp>
        <p:pic>
          <p:nvPicPr>
            <p:cNvPr id="173" name="Picture 172"/>
            <p:cNvPicPr>
              <a:picLocks noChangeAspect="1"/>
            </p:cNvPicPr>
            <p:nvPr/>
          </p:nvPicPr>
          <p:blipFill>
            <a:blip r:embed="rId14">
              <a:biLevel thresh="25000"/>
            </a:blip>
            <a:stretch>
              <a:fillRect/>
            </a:stretch>
          </p:blipFill>
          <p:spPr>
            <a:xfrm>
              <a:off x="9548811" y="2940649"/>
              <a:ext cx="320040" cy="320040"/>
            </a:xfrm>
            <a:prstGeom prst="rect">
              <a:avLst/>
            </a:prstGeom>
          </p:spPr>
        </p:pic>
        <p:pic>
          <p:nvPicPr>
            <p:cNvPr id="174" name="Picture 173"/>
            <p:cNvPicPr>
              <a:picLocks noChangeAspect="1"/>
            </p:cNvPicPr>
            <p:nvPr/>
          </p:nvPicPr>
          <p:blipFill>
            <a:blip r:embed="rId15">
              <a:biLevel thresh="25000"/>
            </a:blip>
            <a:stretch>
              <a:fillRect/>
            </a:stretch>
          </p:blipFill>
          <p:spPr>
            <a:xfrm>
              <a:off x="8800496" y="3465784"/>
              <a:ext cx="502920" cy="502920"/>
            </a:xfrm>
            <a:prstGeom prst="rect">
              <a:avLst/>
            </a:prstGeom>
          </p:spPr>
        </p:pic>
        <p:pic>
          <p:nvPicPr>
            <p:cNvPr id="175" name="Picture 174"/>
            <p:cNvPicPr>
              <a:picLocks noChangeAspect="1"/>
            </p:cNvPicPr>
            <p:nvPr/>
          </p:nvPicPr>
          <p:blipFill>
            <a:blip r:embed="rId15">
              <a:biLevel thresh="25000"/>
            </a:blip>
            <a:stretch>
              <a:fillRect/>
            </a:stretch>
          </p:blipFill>
          <p:spPr>
            <a:xfrm>
              <a:off x="9457726" y="3465784"/>
              <a:ext cx="502920" cy="502920"/>
            </a:xfrm>
            <a:prstGeom prst="rect">
              <a:avLst/>
            </a:prstGeom>
          </p:spPr>
        </p:pic>
        <p:pic>
          <p:nvPicPr>
            <p:cNvPr id="176" name="Picture 175"/>
            <p:cNvPicPr>
              <a:picLocks noChangeAspect="1"/>
            </p:cNvPicPr>
            <p:nvPr/>
          </p:nvPicPr>
          <p:blipFill>
            <a:blip r:embed="rId15">
              <a:biLevel thresh="25000"/>
            </a:blip>
            <a:stretch>
              <a:fillRect/>
            </a:stretch>
          </p:blipFill>
          <p:spPr>
            <a:xfrm>
              <a:off x="10114956" y="3465784"/>
              <a:ext cx="502920" cy="502920"/>
            </a:xfrm>
            <a:prstGeom prst="rect">
              <a:avLst/>
            </a:prstGeom>
          </p:spPr>
        </p:pic>
        <p:pic>
          <p:nvPicPr>
            <p:cNvPr id="177" name="Picture 176"/>
            <p:cNvPicPr>
              <a:picLocks noChangeAspect="1"/>
            </p:cNvPicPr>
            <p:nvPr/>
          </p:nvPicPr>
          <p:blipFill>
            <a:blip r:embed="rId15">
              <a:biLevel thresh="25000"/>
            </a:blip>
            <a:stretch>
              <a:fillRect/>
            </a:stretch>
          </p:blipFill>
          <p:spPr>
            <a:xfrm>
              <a:off x="11171927" y="3474927"/>
              <a:ext cx="502920" cy="502920"/>
            </a:xfrm>
            <a:prstGeom prst="rect">
              <a:avLst/>
            </a:prstGeom>
          </p:spPr>
        </p:pic>
        <p:sp>
          <p:nvSpPr>
            <p:cNvPr id="178" name="TextBox 177"/>
            <p:cNvSpPr txBox="1"/>
            <p:nvPr/>
          </p:nvSpPr>
          <p:spPr>
            <a:xfrm>
              <a:off x="10997317" y="3844298"/>
              <a:ext cx="85214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DNS</a:t>
              </a:r>
            </a:p>
          </p:txBody>
        </p:sp>
        <p:cxnSp>
          <p:nvCxnSpPr>
            <p:cNvPr id="179" name="Elbow Connector 178"/>
            <p:cNvCxnSpPr>
              <a:stCxn id="173" idx="1"/>
              <a:endCxn id="174" idx="0"/>
            </p:cNvCxnSpPr>
            <p:nvPr/>
          </p:nvCxnSpPr>
          <p:spPr>
            <a:xfrm rot="10800000" flipV="1">
              <a:off x="9051957" y="3100668"/>
              <a:ext cx="49685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73" idx="3"/>
              <a:endCxn id="176" idx="0"/>
            </p:cNvCxnSpPr>
            <p:nvPr/>
          </p:nvCxnSpPr>
          <p:spPr>
            <a:xfrm>
              <a:off x="9868851" y="3100669"/>
              <a:ext cx="49756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73" idx="2"/>
              <a:endCxn id="175" idx="0"/>
            </p:cNvCxnSpPr>
            <p:nvPr/>
          </p:nvCxnSpPr>
          <p:spPr>
            <a:xfrm>
              <a:off x="9708831" y="3260689"/>
              <a:ext cx="355" cy="2050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739520" y="3844298"/>
              <a:ext cx="1939332"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Web Server VM’s</a:t>
              </a:r>
            </a:p>
          </p:txBody>
        </p:sp>
        <p:pic>
          <p:nvPicPr>
            <p:cNvPr id="191" name="Picture 190"/>
            <p:cNvPicPr>
              <a:picLocks noChangeAspect="1"/>
            </p:cNvPicPr>
            <p:nvPr/>
          </p:nvPicPr>
          <p:blipFill>
            <a:blip r:embed="rId14">
              <a:biLevel thresh="25000"/>
            </a:blip>
            <a:stretch>
              <a:fillRect/>
            </a:stretch>
          </p:blipFill>
          <p:spPr>
            <a:xfrm>
              <a:off x="9555807" y="4749724"/>
              <a:ext cx="320040" cy="320040"/>
            </a:xfrm>
            <a:prstGeom prst="rect">
              <a:avLst/>
            </a:prstGeom>
          </p:spPr>
        </p:pic>
        <p:pic>
          <p:nvPicPr>
            <p:cNvPr id="192" name="Picture 191"/>
            <p:cNvPicPr>
              <a:picLocks noChangeAspect="1"/>
            </p:cNvPicPr>
            <p:nvPr/>
          </p:nvPicPr>
          <p:blipFill>
            <a:blip r:embed="rId15">
              <a:biLevel thresh="25000"/>
            </a:blip>
            <a:stretch>
              <a:fillRect/>
            </a:stretch>
          </p:blipFill>
          <p:spPr>
            <a:xfrm>
              <a:off x="8805451" y="5218916"/>
              <a:ext cx="502920" cy="502920"/>
            </a:xfrm>
            <a:prstGeom prst="rect">
              <a:avLst/>
            </a:prstGeom>
          </p:spPr>
        </p:pic>
        <p:pic>
          <p:nvPicPr>
            <p:cNvPr id="193" name="Picture 192"/>
            <p:cNvPicPr>
              <a:picLocks noChangeAspect="1"/>
            </p:cNvPicPr>
            <p:nvPr/>
          </p:nvPicPr>
          <p:blipFill>
            <a:blip r:embed="rId15">
              <a:biLevel thresh="25000"/>
            </a:blip>
            <a:stretch>
              <a:fillRect/>
            </a:stretch>
          </p:blipFill>
          <p:spPr>
            <a:xfrm>
              <a:off x="9462681" y="5218916"/>
              <a:ext cx="502920" cy="502920"/>
            </a:xfrm>
            <a:prstGeom prst="rect">
              <a:avLst/>
            </a:prstGeom>
          </p:spPr>
        </p:pic>
        <p:pic>
          <p:nvPicPr>
            <p:cNvPr id="194" name="Picture 193"/>
            <p:cNvPicPr>
              <a:picLocks noChangeAspect="1"/>
            </p:cNvPicPr>
            <p:nvPr/>
          </p:nvPicPr>
          <p:blipFill>
            <a:blip r:embed="rId15">
              <a:biLevel thresh="25000"/>
            </a:blip>
            <a:stretch>
              <a:fillRect/>
            </a:stretch>
          </p:blipFill>
          <p:spPr>
            <a:xfrm>
              <a:off x="10119911" y="5218916"/>
              <a:ext cx="502920" cy="502920"/>
            </a:xfrm>
            <a:prstGeom prst="rect">
              <a:avLst/>
            </a:prstGeom>
          </p:spPr>
        </p:pic>
        <p:pic>
          <p:nvPicPr>
            <p:cNvPr id="195" name="Picture 194"/>
            <p:cNvPicPr>
              <a:picLocks noChangeAspect="1"/>
            </p:cNvPicPr>
            <p:nvPr/>
          </p:nvPicPr>
          <p:blipFill>
            <a:blip r:embed="rId15">
              <a:biLevel thresh="25000"/>
            </a:blip>
            <a:stretch>
              <a:fillRect/>
            </a:stretch>
          </p:blipFill>
          <p:spPr>
            <a:xfrm>
              <a:off x="11176882" y="5228059"/>
              <a:ext cx="502920" cy="502920"/>
            </a:xfrm>
            <a:prstGeom prst="rect">
              <a:avLst/>
            </a:prstGeom>
          </p:spPr>
        </p:pic>
        <p:sp>
          <p:nvSpPr>
            <p:cNvPr id="196" name="TextBox 195"/>
            <p:cNvSpPr txBox="1"/>
            <p:nvPr/>
          </p:nvSpPr>
          <p:spPr>
            <a:xfrm>
              <a:off x="10892434" y="5597430"/>
              <a:ext cx="1071816"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DC VM</a:t>
              </a:r>
            </a:p>
          </p:txBody>
        </p:sp>
        <p:cxnSp>
          <p:nvCxnSpPr>
            <p:cNvPr id="197" name="Elbow Connector 196"/>
            <p:cNvCxnSpPr>
              <a:stCxn id="191" idx="1"/>
              <a:endCxn id="192" idx="0"/>
            </p:cNvCxnSpPr>
            <p:nvPr/>
          </p:nvCxnSpPr>
          <p:spPr>
            <a:xfrm rot="10800000" flipV="1">
              <a:off x="9056911" y="4909744"/>
              <a:ext cx="498896"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Elbow Connector 197"/>
            <p:cNvCxnSpPr>
              <a:stCxn id="191" idx="3"/>
              <a:endCxn id="194" idx="0"/>
            </p:cNvCxnSpPr>
            <p:nvPr/>
          </p:nvCxnSpPr>
          <p:spPr>
            <a:xfrm>
              <a:off x="9875847" y="4909744"/>
              <a:ext cx="495524"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91" idx="2"/>
              <a:endCxn id="193" idx="0"/>
            </p:cNvCxnSpPr>
            <p:nvPr/>
          </p:nvCxnSpPr>
          <p:spPr>
            <a:xfrm flipH="1">
              <a:off x="9714141" y="5069764"/>
              <a:ext cx="1686" cy="1491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8504047" y="5597430"/>
              <a:ext cx="2409568"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Database Server VM’s</a:t>
              </a:r>
            </a:p>
          </p:txBody>
        </p:sp>
        <p:pic>
          <p:nvPicPr>
            <p:cNvPr id="201" name="Picture 200"/>
            <p:cNvPicPr>
              <a:picLocks noChangeAspect="1"/>
            </p:cNvPicPr>
            <p:nvPr/>
          </p:nvPicPr>
          <p:blipFill>
            <a:blip r:embed="rId16">
              <a:biLevel thresh="25000"/>
            </a:blip>
            <a:stretch>
              <a:fillRect/>
            </a:stretch>
          </p:blipFill>
          <p:spPr>
            <a:xfrm>
              <a:off x="11214654" y="2555631"/>
              <a:ext cx="320040" cy="320040"/>
            </a:xfrm>
            <a:prstGeom prst="rect">
              <a:avLst/>
            </a:prstGeom>
          </p:spPr>
        </p:pic>
        <p:sp>
          <p:nvSpPr>
            <p:cNvPr id="202" name="TextBox 201"/>
            <p:cNvSpPr txBox="1"/>
            <p:nvPr/>
          </p:nvSpPr>
          <p:spPr>
            <a:xfrm>
              <a:off x="11344827" y="2356637"/>
              <a:ext cx="781881"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NSG</a:t>
              </a:r>
            </a:p>
          </p:txBody>
        </p:sp>
        <p:pic>
          <p:nvPicPr>
            <p:cNvPr id="203" name="Picture 202"/>
            <p:cNvPicPr>
              <a:picLocks noChangeAspect="1"/>
            </p:cNvPicPr>
            <p:nvPr/>
          </p:nvPicPr>
          <p:blipFill>
            <a:blip r:embed="rId16">
              <a:biLevel thresh="25000"/>
            </a:blip>
            <a:stretch>
              <a:fillRect/>
            </a:stretch>
          </p:blipFill>
          <p:spPr>
            <a:xfrm>
              <a:off x="11219609" y="4359850"/>
              <a:ext cx="320040" cy="320040"/>
            </a:xfrm>
            <a:prstGeom prst="rect">
              <a:avLst/>
            </a:prstGeom>
          </p:spPr>
        </p:pic>
        <p:sp>
          <p:nvSpPr>
            <p:cNvPr id="204" name="TextBox 203"/>
            <p:cNvSpPr txBox="1"/>
            <p:nvPr/>
          </p:nvSpPr>
          <p:spPr>
            <a:xfrm>
              <a:off x="11349783" y="4160856"/>
              <a:ext cx="776926"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NSG</a:t>
              </a:r>
            </a:p>
          </p:txBody>
        </p:sp>
        <p:cxnSp>
          <p:nvCxnSpPr>
            <p:cNvPr id="206" name="Straight Connector 205"/>
            <p:cNvCxnSpPr>
              <a:stCxn id="151" idx="2"/>
              <a:endCxn id="173" idx="0"/>
            </p:cNvCxnSpPr>
            <p:nvPr/>
          </p:nvCxnSpPr>
          <p:spPr>
            <a:xfrm flipH="1">
              <a:off x="9708831" y="2418361"/>
              <a:ext cx="355" cy="52228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9679876" y="2725391"/>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Public Facing LB</a:t>
              </a:r>
            </a:p>
          </p:txBody>
        </p:sp>
        <p:sp>
          <p:nvSpPr>
            <p:cNvPr id="230" name="TextBox 229"/>
            <p:cNvSpPr txBox="1"/>
            <p:nvPr/>
          </p:nvSpPr>
          <p:spPr>
            <a:xfrm>
              <a:off x="9707933" y="4525839"/>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 LB</a:t>
              </a:r>
            </a:p>
          </p:txBody>
        </p:sp>
        <p:cxnSp>
          <p:nvCxnSpPr>
            <p:cNvPr id="231" name="Straight Connector 230"/>
            <p:cNvCxnSpPr>
              <a:stCxn id="3" idx="2"/>
              <a:endCxn id="172" idx="0"/>
            </p:cNvCxnSpPr>
            <p:nvPr/>
          </p:nvCxnSpPr>
          <p:spPr>
            <a:xfrm>
              <a:off x="9738811" y="4261666"/>
              <a:ext cx="1617" cy="264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7628164" y="2713682"/>
              <a:ext cx="4224528" cy="3360912"/>
              <a:chOff x="7628164" y="2713682"/>
              <a:chExt cx="4224528" cy="3360912"/>
            </a:xfrm>
          </p:grpSpPr>
          <p:sp>
            <p:nvSpPr>
              <p:cNvPr id="189" name="TextBox 188"/>
              <p:cNvSpPr txBox="1"/>
              <p:nvPr/>
            </p:nvSpPr>
            <p:spPr>
              <a:xfrm>
                <a:off x="7655610" y="2721139"/>
                <a:ext cx="1236326" cy="738664"/>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Frontend Subnet</a:t>
                </a:r>
              </a:p>
            </p:txBody>
          </p:sp>
          <p:sp>
            <p:nvSpPr>
              <p:cNvPr id="190" name="TextBox 189"/>
              <p:cNvSpPr txBox="1"/>
              <p:nvPr/>
            </p:nvSpPr>
            <p:spPr>
              <a:xfrm>
                <a:off x="7633119" y="4522665"/>
                <a:ext cx="1236326" cy="738664"/>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Backend Subnet</a:t>
                </a:r>
              </a:p>
            </p:txBody>
          </p:sp>
          <p:sp>
            <p:nvSpPr>
              <p:cNvPr id="3" name="Rectangle 2"/>
              <p:cNvSpPr/>
              <p:nvPr/>
            </p:nvSpPr>
            <p:spPr bwMode="auto">
              <a:xfrm>
                <a:off x="7628164" y="2713682"/>
                <a:ext cx="4221293"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7628164" y="4526610"/>
                <a:ext cx="4224528"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91" name="Up-Down Arrow 90"/>
          <p:cNvSpPr/>
          <p:nvPr/>
        </p:nvSpPr>
        <p:spPr bwMode="auto">
          <a:xfrm rot="5400000">
            <a:off x="5702938" y="3939787"/>
            <a:ext cx="811623" cy="2100785"/>
          </a:xfrm>
          <a:prstGeom prst="upDownArrow">
            <a:avLst>
              <a:gd name="adj1" fmla="val 50000"/>
              <a:gd name="adj2" fmla="val 30148"/>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398" fontAlgn="base">
              <a:spcBef>
                <a:spcPct val="0"/>
              </a:spcBef>
              <a:spcAft>
                <a:spcPct val="0"/>
              </a:spcAft>
            </a:pPr>
            <a:r>
              <a:rPr lang="en-US" sz="2000" dirty="0">
                <a:solidFill>
                  <a:schemeClr val="tx1"/>
                </a:solidFill>
              </a:rPr>
              <a:t>ExpressRoute</a:t>
            </a:r>
          </a:p>
        </p:txBody>
      </p:sp>
      <p:sp>
        <p:nvSpPr>
          <p:cNvPr id="92" name="Up-Down Arrow 91"/>
          <p:cNvSpPr/>
          <p:nvPr/>
        </p:nvSpPr>
        <p:spPr bwMode="auto">
          <a:xfrm rot="5400000">
            <a:off x="5702938" y="2770609"/>
            <a:ext cx="811623" cy="2100785"/>
          </a:xfrm>
          <a:prstGeom prst="upDownArrow">
            <a:avLst>
              <a:gd name="adj1" fmla="val 50000"/>
              <a:gd name="adj2" fmla="val 30148"/>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398" fontAlgn="base">
              <a:spcBef>
                <a:spcPct val="0"/>
              </a:spcBef>
              <a:spcAft>
                <a:spcPct val="0"/>
              </a:spcAft>
            </a:pPr>
            <a:r>
              <a:rPr lang="en-US" sz="2000" dirty="0">
                <a:solidFill>
                  <a:schemeClr val="tx1"/>
                </a:solidFill>
              </a:rPr>
              <a:t>S2S VPN</a:t>
            </a:r>
          </a:p>
        </p:txBody>
      </p:sp>
    </p:spTree>
    <p:extLst>
      <p:ext uri="{BB962C8B-B14F-4D97-AF65-F5344CB8AC3E}">
        <p14:creationId xmlns:p14="http://schemas.microsoft.com/office/powerpoint/2010/main" val="2713008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9"/>
                                        </p:tgtEl>
                                        <p:attrNameLst>
                                          <p:attrName>style.visibility</p:attrName>
                                        </p:attrNameLst>
                                      </p:cBhvr>
                                      <p:to>
                                        <p:strVal val="visible"/>
                                      </p:to>
                                    </p:set>
                                    <p:animEffect transition="in" filter="wipe(up)">
                                      <p:cBhvr>
                                        <p:cTn id="11" dur="500"/>
                                        <p:tgtEl>
                                          <p:spTgt spid="2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wipe(up)">
                                      <p:cBhvr>
                                        <p:cTn id="16" dur="500"/>
                                        <p:tgtEl>
                                          <p:spTgt spid="9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wipe(up)">
                                      <p:cBhvr>
                                        <p:cTn id="2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Service (DNS)</a:t>
            </a:r>
          </a:p>
        </p:txBody>
      </p:sp>
      <p:sp>
        <p:nvSpPr>
          <p:cNvPr id="8" name="Content Placeholder 7"/>
          <p:cNvSpPr>
            <a:spLocks noGrp="1"/>
          </p:cNvSpPr>
          <p:nvPr>
            <p:ph sz="quarter" idx="10"/>
          </p:nvPr>
        </p:nvSpPr>
        <p:spPr>
          <a:xfrm>
            <a:off x="268289" y="1398685"/>
            <a:ext cx="7396455" cy="4719589"/>
          </a:xfrm>
        </p:spPr>
        <p:txBody>
          <a:bodyPr>
            <a:normAutofit/>
          </a:bodyPr>
          <a:lstStyle/>
          <a:p>
            <a:r>
              <a:rPr lang="en-US" dirty="0"/>
              <a:t>Use Azure-provided name resolution within a virtual network</a:t>
            </a:r>
          </a:p>
          <a:p>
            <a:r>
              <a:rPr lang="en-US" dirty="0"/>
              <a:t>Deploy your own DNS servers</a:t>
            </a:r>
          </a:p>
          <a:p>
            <a:r>
              <a:rPr lang="en-US" dirty="0"/>
              <a:t>Use Azure DNS (Preview) to host your DNS domains in Azure</a:t>
            </a:r>
          </a:p>
          <a:p>
            <a:endParaRPr lang="en-US" dirty="0"/>
          </a:p>
        </p:txBody>
      </p:sp>
      <p:pic>
        <p:nvPicPr>
          <p:cNvPr id="10" name="Content Placeholder 9"/>
          <p:cNvPicPr>
            <a:picLocks noGrp="1" noChangeAspect="1"/>
          </p:cNvPicPr>
          <p:nvPr>
            <p:ph sz="half" idx="4294967295"/>
          </p:nvPr>
        </p:nvPicPr>
        <p:blipFill>
          <a:blip r:embed="rId2">
            <a:biLevel thresh="25000"/>
          </a:blip>
          <a:stretch>
            <a:fillRect/>
          </a:stretch>
        </p:blipFill>
        <p:spPr>
          <a:xfrm>
            <a:off x="8785275" y="2233767"/>
            <a:ext cx="2107221" cy="2107221"/>
          </a:xfrm>
        </p:spPr>
      </p:pic>
    </p:spTree>
    <p:extLst>
      <p:ext uri="{BB962C8B-B14F-4D97-AF65-F5344CB8AC3E}">
        <p14:creationId xmlns:p14="http://schemas.microsoft.com/office/powerpoint/2010/main" val="28773887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Security Groups</a:t>
            </a:r>
          </a:p>
        </p:txBody>
      </p:sp>
      <p:sp>
        <p:nvSpPr>
          <p:cNvPr id="4" name="Content Placeholder 2"/>
          <p:cNvSpPr txBox="1">
            <a:spLocks/>
          </p:cNvSpPr>
          <p:nvPr/>
        </p:nvSpPr>
        <p:spPr>
          <a:xfrm>
            <a:off x="269242" y="1189495"/>
            <a:ext cx="5628933" cy="5303366"/>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29" dirty="0"/>
              <a:t>Segment network to meet security needs</a:t>
            </a:r>
          </a:p>
          <a:p>
            <a:endParaRPr lang="en-US" sz="3529" dirty="0"/>
          </a:p>
          <a:p>
            <a:r>
              <a:rPr lang="en-US" sz="3529" dirty="0"/>
              <a:t>Can protect Internet and internal traffic</a:t>
            </a:r>
          </a:p>
          <a:p>
            <a:endParaRPr lang="en-US" sz="3529" dirty="0"/>
          </a:p>
          <a:p>
            <a:r>
              <a:rPr lang="en-US" sz="3529" dirty="0"/>
              <a:t>Enables DMZ subnets</a:t>
            </a:r>
          </a:p>
          <a:p>
            <a:endParaRPr lang="en-US" sz="3529" dirty="0"/>
          </a:p>
          <a:p>
            <a:r>
              <a:rPr lang="en-US" sz="3529" dirty="0"/>
              <a:t>Associated to subnets/VMs and now NICs</a:t>
            </a:r>
          </a:p>
        </p:txBody>
      </p:sp>
      <p:sp>
        <p:nvSpPr>
          <p:cNvPr id="5" name="Rounded Rectangle 4"/>
          <p:cNvSpPr/>
          <p:nvPr/>
        </p:nvSpPr>
        <p:spPr>
          <a:xfrm>
            <a:off x="6744125" y="3706197"/>
            <a:ext cx="4690150" cy="1951928"/>
          </a:xfrm>
          <a:prstGeom prst="roundRect">
            <a:avLst>
              <a:gd name="adj" fmla="val 7613"/>
            </a:avLst>
          </a:prstGeom>
          <a:solidFill>
            <a:srgbClr val="002060"/>
          </a:solidFill>
          <a:ln/>
          <a:scene3d>
            <a:camera prst="orthographicFront">
              <a:rot lat="0" lon="0" rev="0"/>
            </a:camera>
            <a:lightRig rig="twoPt" dir="tl"/>
          </a:scene3d>
          <a:sp3d prstMaterial="flat">
            <a:bevelT w="19050" h="31750"/>
          </a:sp3d>
        </p:spPr>
        <p:style>
          <a:lnRef idx="0">
            <a:schemeClr val="accent3"/>
          </a:lnRef>
          <a:fillRef idx="3">
            <a:schemeClr val="accent3"/>
          </a:fillRef>
          <a:effectRef idx="3">
            <a:schemeClr val="accent3"/>
          </a:effectRef>
          <a:fontRef idx="minor">
            <a:schemeClr val="lt1"/>
          </a:fontRef>
        </p:style>
        <p:txBody>
          <a:bodyPr rtlCol="0" anchor="ctr"/>
          <a:lstStyle/>
          <a:p>
            <a:pPr algn="ctr" defTabSz="896297">
              <a:defRPr/>
            </a:pPr>
            <a:endParaRPr lang="en-US" sz="2745" kern="0">
              <a:solidFill>
                <a:srgbClr val="FFFFFF"/>
              </a:solidFill>
              <a:latin typeface="Calibri"/>
            </a:endParaRPr>
          </a:p>
        </p:txBody>
      </p:sp>
      <p:sp>
        <p:nvSpPr>
          <p:cNvPr id="6" name="TextBox 5"/>
          <p:cNvSpPr txBox="1"/>
          <p:nvPr/>
        </p:nvSpPr>
        <p:spPr>
          <a:xfrm>
            <a:off x="5433561" y="5637669"/>
            <a:ext cx="2449830" cy="512935"/>
          </a:xfrm>
          <a:prstGeom prst="rect">
            <a:avLst/>
          </a:prstGeom>
          <a:noFill/>
        </p:spPr>
        <p:txBody>
          <a:bodyPr wrap="none" rtlCol="0">
            <a:spAutoFit/>
          </a:bodyPr>
          <a:lstStyle/>
          <a:p>
            <a:pPr algn="ctr" defTabSz="896297"/>
            <a:r>
              <a:rPr lang="en-US" sz="2745" dirty="0">
                <a:solidFill>
                  <a:srgbClr val="FFFFFF"/>
                </a:solidFill>
                <a:effectLst>
                  <a:outerShdw blurRad="38100" dist="38100" dir="2700000" algn="tl">
                    <a:srgbClr val="000000">
                      <a:alpha val="43137"/>
                    </a:srgbClr>
                  </a:outerShdw>
                </a:effectLst>
                <a:latin typeface="Calibri"/>
              </a:rPr>
              <a:t>Virtual Network</a:t>
            </a:r>
            <a:endParaRPr lang="en-US" sz="2745" dirty="0">
              <a:solidFill>
                <a:srgbClr val="FFFFFF"/>
              </a:solidFill>
              <a:latin typeface="Calibri"/>
            </a:endParaRPr>
          </a:p>
        </p:txBody>
      </p:sp>
      <p:sp>
        <p:nvSpPr>
          <p:cNvPr id="7" name="TextBox 6"/>
          <p:cNvSpPr txBox="1"/>
          <p:nvPr/>
        </p:nvSpPr>
        <p:spPr>
          <a:xfrm>
            <a:off x="7766297" y="5239090"/>
            <a:ext cx="875749"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Backend</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10.3/16</a:t>
            </a:r>
          </a:p>
        </p:txBody>
      </p:sp>
      <p:sp>
        <p:nvSpPr>
          <p:cNvPr id="8" name="TextBox 7"/>
          <p:cNvSpPr txBox="1"/>
          <p:nvPr/>
        </p:nvSpPr>
        <p:spPr>
          <a:xfrm>
            <a:off x="9108306" y="5239090"/>
            <a:ext cx="869091"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Mid-tier</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10.2/16</a:t>
            </a:r>
          </a:p>
        </p:txBody>
      </p:sp>
      <p:sp>
        <p:nvSpPr>
          <p:cNvPr id="9" name="TextBox 8"/>
          <p:cNvSpPr txBox="1"/>
          <p:nvPr/>
        </p:nvSpPr>
        <p:spPr>
          <a:xfrm>
            <a:off x="10449443" y="5239090"/>
            <a:ext cx="875749"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Frontend</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10.1/16</a:t>
            </a:r>
          </a:p>
        </p:txBody>
      </p:sp>
      <p:grpSp>
        <p:nvGrpSpPr>
          <p:cNvPr id="10" name="Group 9"/>
          <p:cNvGrpSpPr/>
          <p:nvPr/>
        </p:nvGrpSpPr>
        <p:grpSpPr>
          <a:xfrm>
            <a:off x="6849291" y="4270312"/>
            <a:ext cx="727601" cy="725585"/>
            <a:chOff x="2915928" y="2972963"/>
            <a:chExt cx="822960" cy="828366"/>
          </a:xfrm>
        </p:grpSpPr>
        <p:sp>
          <p:nvSpPr>
            <p:cNvPr id="11" name="Oval 10"/>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12"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89631" tIns="44815" rIns="89631" bIns="44815" numCol="1" anchor="t" anchorCtr="0" compatLnSpc="1">
              <a:prstTxWarp prst="textNoShape">
                <a:avLst/>
              </a:prstTxWarp>
            </a:bodyPr>
            <a:lstStyle/>
            <a:p>
              <a:pPr defTabSz="896297">
                <a:defRPr/>
              </a:pPr>
              <a:endParaRPr lang="en-US" sz="2745" kern="0">
                <a:solidFill>
                  <a:srgbClr val="FFFFFF"/>
                </a:solidFill>
                <a:latin typeface="Calibri"/>
              </a:endParaRPr>
            </a:p>
          </p:txBody>
        </p:sp>
        <p:sp>
          <p:nvSpPr>
            <p:cNvPr id="13" name="TextBox 12"/>
            <p:cNvSpPr txBox="1"/>
            <p:nvPr/>
          </p:nvSpPr>
          <p:spPr>
            <a:xfrm>
              <a:off x="3038190" y="3367356"/>
              <a:ext cx="578438" cy="433973"/>
            </a:xfrm>
            <a:prstGeom prst="rect">
              <a:avLst/>
            </a:prstGeom>
            <a:noFill/>
          </p:spPr>
          <p:txBody>
            <a:bodyPr wrap="square" lIns="0" tIns="0" rIns="0" bIns="0" rtlCol="0">
              <a:spAutoFit/>
            </a:bodyPr>
            <a:lstStyle/>
            <a:p>
              <a:pPr algn="ctr" defTabSz="896297">
                <a:lnSpc>
                  <a:spcPct val="90000"/>
                </a:lnSpc>
                <a:defRPr/>
              </a:pPr>
              <a:r>
                <a:rPr lang="en-US" sz="1372" kern="0" dirty="0">
                  <a:solidFill>
                    <a:srgbClr val="0070C0"/>
                  </a:solidFill>
                  <a:latin typeface="Calibri"/>
                </a:rPr>
                <a:t>VPN GW</a:t>
              </a:r>
            </a:p>
          </p:txBody>
        </p:sp>
      </p:grpSp>
      <p:grpSp>
        <p:nvGrpSpPr>
          <p:cNvPr id="14" name="Group 13"/>
          <p:cNvGrpSpPr/>
          <p:nvPr/>
        </p:nvGrpSpPr>
        <p:grpSpPr>
          <a:xfrm>
            <a:off x="10449443" y="4033677"/>
            <a:ext cx="875749" cy="1149556"/>
            <a:chOff x="6027733" y="2131654"/>
            <a:chExt cx="660349" cy="866811"/>
          </a:xfrm>
        </p:grpSpPr>
        <p:sp>
          <p:nvSpPr>
            <p:cNvPr id="15" name="Rounded Rectangle 14"/>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16" name="Group 15"/>
            <p:cNvGrpSpPr/>
            <p:nvPr/>
          </p:nvGrpSpPr>
          <p:grpSpPr>
            <a:xfrm>
              <a:off x="6093279" y="2187723"/>
              <a:ext cx="529256" cy="754672"/>
              <a:chOff x="4045739" y="2177015"/>
              <a:chExt cx="529256" cy="754672"/>
            </a:xfrm>
          </p:grpSpPr>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9" name="Picture 1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0" name="Group 19"/>
          <p:cNvGrpSpPr/>
          <p:nvPr/>
        </p:nvGrpSpPr>
        <p:grpSpPr>
          <a:xfrm>
            <a:off x="9104977" y="4033677"/>
            <a:ext cx="875749" cy="1149556"/>
            <a:chOff x="5111286" y="2128637"/>
            <a:chExt cx="660349" cy="866811"/>
          </a:xfrm>
        </p:grpSpPr>
        <p:sp>
          <p:nvSpPr>
            <p:cNvPr id="21" name="Rounded Rectangle 20"/>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22" name="Group 21"/>
            <p:cNvGrpSpPr/>
            <p:nvPr/>
          </p:nvGrpSpPr>
          <p:grpSpPr>
            <a:xfrm>
              <a:off x="5176832" y="2184706"/>
              <a:ext cx="529256" cy="754672"/>
              <a:chOff x="4045739" y="2177015"/>
              <a:chExt cx="529256" cy="754672"/>
            </a:xfrm>
          </p:grpSpPr>
          <p:pic>
            <p:nvPicPr>
              <p:cNvPr id="23" name="Picture 2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24" name="Picture 2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6" name="Group 25"/>
          <p:cNvGrpSpPr/>
          <p:nvPr/>
        </p:nvGrpSpPr>
        <p:grpSpPr>
          <a:xfrm>
            <a:off x="7766297" y="4033677"/>
            <a:ext cx="875749" cy="1149556"/>
            <a:chOff x="3981473" y="2128637"/>
            <a:chExt cx="660349" cy="866811"/>
          </a:xfrm>
        </p:grpSpPr>
        <p:sp>
          <p:nvSpPr>
            <p:cNvPr id="27" name="Rounded Rectangle 26"/>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28" name="Group 27"/>
            <p:cNvGrpSpPr/>
            <p:nvPr/>
          </p:nvGrpSpPr>
          <p:grpSpPr>
            <a:xfrm>
              <a:off x="4047019" y="2184706"/>
              <a:ext cx="529256" cy="754672"/>
              <a:chOff x="4045739" y="2177015"/>
              <a:chExt cx="529256" cy="754672"/>
            </a:xfrm>
          </p:grpSpPr>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30" name="Picture 2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31" name="Picture 3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sp>
        <p:nvSpPr>
          <p:cNvPr id="32" name="Left-Right Arrow 31"/>
          <p:cNvSpPr/>
          <p:nvPr/>
        </p:nvSpPr>
        <p:spPr>
          <a:xfrm rot="5400000">
            <a:off x="10490233" y="3252808"/>
            <a:ext cx="1178575" cy="341959"/>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896297">
              <a:defRPr/>
            </a:pPr>
            <a:endParaRPr lang="en-US" sz="2745" kern="0">
              <a:solidFill>
                <a:srgbClr val="FFFFFF"/>
              </a:solidFill>
              <a:latin typeface="Calibri"/>
            </a:endParaRPr>
          </a:p>
        </p:txBody>
      </p:sp>
      <p:grpSp>
        <p:nvGrpSpPr>
          <p:cNvPr id="33" name="Group 32"/>
          <p:cNvGrpSpPr/>
          <p:nvPr/>
        </p:nvGrpSpPr>
        <p:grpSpPr>
          <a:xfrm>
            <a:off x="10385998" y="1568040"/>
            <a:ext cx="1312657" cy="1212668"/>
            <a:chOff x="1441498" y="2335312"/>
            <a:chExt cx="1209154" cy="1117050"/>
          </a:xfrm>
        </p:grpSpPr>
        <p:sp>
          <p:nvSpPr>
            <p:cNvPr id="34" name="Oval 33"/>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defTabSz="896002" fontAlgn="base">
                <a:lnSpc>
                  <a:spcPct val="90000"/>
                </a:lnSpc>
                <a:spcBef>
                  <a:spcPct val="0"/>
                </a:spcBef>
                <a:spcAft>
                  <a:spcPct val="0"/>
                </a:spcAft>
                <a:defRPr/>
              </a:pPr>
              <a:endParaRPr lang="en-US" sz="3529" kern="0" spc="-49" dirty="0">
                <a:gradFill>
                  <a:gsLst>
                    <a:gs pos="36283">
                      <a:srgbClr val="505050"/>
                    </a:gs>
                    <a:gs pos="28000">
                      <a:srgbClr val="505050"/>
                    </a:gs>
                  </a:gsLst>
                  <a:lin ang="5400000" scaled="0"/>
                </a:gradFill>
                <a:latin typeface="Calibri"/>
              </a:endParaRPr>
            </a:p>
          </p:txBody>
        </p:sp>
        <p:sp>
          <p:nvSpPr>
            <p:cNvPr id="35" name="Freeform 34"/>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89631" tIns="44815" rIns="89631" bIns="44815" numCol="1" anchor="t" anchorCtr="0" compatLnSpc="1">
              <a:prstTxWarp prst="textNoShape">
                <a:avLst/>
              </a:prstTxWarp>
            </a:bodyPr>
            <a:lstStyle/>
            <a:p>
              <a:pPr defTabSz="914042">
                <a:defRPr/>
              </a:pPr>
              <a:endParaRPr lang="en-US" sz="2745" kern="0">
                <a:solidFill>
                  <a:srgbClr val="00188F"/>
                </a:solidFill>
                <a:latin typeface="Calibri"/>
              </a:endParaRPr>
            </a:p>
          </p:txBody>
        </p:sp>
        <p:sp>
          <p:nvSpPr>
            <p:cNvPr id="36" name="TextBox 35"/>
            <p:cNvSpPr txBox="1"/>
            <p:nvPr/>
          </p:nvSpPr>
          <p:spPr>
            <a:xfrm>
              <a:off x="1441498" y="2804059"/>
              <a:ext cx="1209154" cy="566915"/>
            </a:xfrm>
            <a:prstGeom prst="rect">
              <a:avLst/>
            </a:prstGeom>
            <a:noFill/>
          </p:spPr>
          <p:txBody>
            <a:bodyPr wrap="none" lIns="179262" tIns="143409" rIns="179262" bIns="143409" rtlCol="0" anchor="ctr">
              <a:spAutoFit/>
            </a:bodyPr>
            <a:lstStyle/>
            <a:p>
              <a:pPr algn="ctr" defTabSz="914042">
                <a:lnSpc>
                  <a:spcPct val="90000"/>
                </a:lnSpc>
                <a:defRPr/>
              </a:pPr>
              <a:r>
                <a:rPr lang="en-US" sz="2353" kern="0" spc="-49" dirty="0">
                  <a:solidFill>
                    <a:srgbClr val="00188F"/>
                  </a:solidFill>
                  <a:latin typeface="Calibri"/>
                </a:rPr>
                <a:t>Internet</a:t>
              </a:r>
            </a:p>
          </p:txBody>
        </p:sp>
      </p:grpSp>
      <p:sp>
        <p:nvSpPr>
          <p:cNvPr id="37" name="Left-Right Arrow 36"/>
          <p:cNvSpPr/>
          <p:nvPr/>
        </p:nvSpPr>
        <p:spPr>
          <a:xfrm rot="5400000">
            <a:off x="6446682" y="3334056"/>
            <a:ext cx="1530557" cy="341959"/>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896297">
              <a:defRPr/>
            </a:pPr>
            <a:endParaRPr lang="en-US" sz="2745" kern="0">
              <a:solidFill>
                <a:srgbClr val="FFFFFF"/>
              </a:solidFill>
              <a:latin typeface="Calibri"/>
            </a:endParaRPr>
          </a:p>
        </p:txBody>
      </p:sp>
      <p:grpSp>
        <p:nvGrpSpPr>
          <p:cNvPr id="38" name="Group 37"/>
          <p:cNvGrpSpPr/>
          <p:nvPr/>
        </p:nvGrpSpPr>
        <p:grpSpPr>
          <a:xfrm>
            <a:off x="7232476" y="1580920"/>
            <a:ext cx="444774" cy="1092564"/>
            <a:chOff x="10520791" y="5710226"/>
            <a:chExt cx="813223" cy="1100576"/>
          </a:xfrm>
        </p:grpSpPr>
        <p:sp>
          <p:nvSpPr>
            <p:cNvPr id="39"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grpSp>
      <p:grpSp>
        <p:nvGrpSpPr>
          <p:cNvPr id="48" name="Group 47"/>
          <p:cNvGrpSpPr/>
          <p:nvPr/>
        </p:nvGrpSpPr>
        <p:grpSpPr>
          <a:xfrm>
            <a:off x="6872763" y="1465559"/>
            <a:ext cx="469515" cy="1153335"/>
            <a:chOff x="10520791" y="5710226"/>
            <a:chExt cx="813223" cy="1100576"/>
          </a:xfrm>
        </p:grpSpPr>
        <p:sp>
          <p:nvSpPr>
            <p:cNvPr id="49"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grpSp>
      <p:sp>
        <p:nvSpPr>
          <p:cNvPr id="58" name="TextBox 57"/>
          <p:cNvSpPr txBox="1"/>
          <p:nvPr/>
        </p:nvSpPr>
        <p:spPr>
          <a:xfrm>
            <a:off x="6482638" y="1038534"/>
            <a:ext cx="2731972" cy="452532"/>
          </a:xfrm>
          <a:prstGeom prst="rect">
            <a:avLst/>
          </a:prstGeom>
          <a:noFill/>
        </p:spPr>
        <p:txBody>
          <a:bodyPr wrap="none" rtlCol="0">
            <a:spAutoFit/>
          </a:bodyPr>
          <a:lstStyle/>
          <a:p>
            <a:pPr defTabSz="896297"/>
            <a:r>
              <a:rPr lang="en-US" sz="2353" dirty="0">
                <a:solidFill>
                  <a:srgbClr val="FFFFFF"/>
                </a:solidFill>
                <a:effectLst>
                  <a:outerShdw blurRad="38100" dist="38100" dir="2700000" algn="tl">
                    <a:srgbClr val="000000">
                      <a:alpha val="43137"/>
                    </a:srgbClr>
                  </a:outerShdw>
                </a:effectLst>
                <a:latin typeface="Calibri"/>
              </a:rPr>
              <a:t>On Premises 10.0/16</a:t>
            </a:r>
            <a:endParaRPr lang="en-US" sz="2353" dirty="0">
              <a:solidFill>
                <a:srgbClr val="FFFFFF"/>
              </a:solidFill>
              <a:latin typeface="Calibri"/>
            </a:endParaRPr>
          </a:p>
        </p:txBody>
      </p:sp>
      <p:sp>
        <p:nvSpPr>
          <p:cNvPr id="59" name="TextBox 58"/>
          <p:cNvSpPr txBox="1"/>
          <p:nvPr/>
        </p:nvSpPr>
        <p:spPr>
          <a:xfrm>
            <a:off x="5349666" y="2899671"/>
            <a:ext cx="1958411" cy="693970"/>
          </a:xfrm>
          <a:prstGeom prst="rect">
            <a:avLst/>
          </a:prstGeom>
          <a:noFill/>
        </p:spPr>
        <p:txBody>
          <a:bodyPr wrap="square" rtlCol="0">
            <a:spAutoFit/>
          </a:bodyPr>
          <a:lstStyle/>
          <a:p>
            <a:pPr algn="ctr" defTabSz="896297"/>
            <a:r>
              <a:rPr lang="en-US" sz="1961" dirty="0">
                <a:solidFill>
                  <a:srgbClr val="FFFFFF"/>
                </a:solidFill>
                <a:effectLst>
                  <a:outerShdw blurRad="38100" dist="38100" dir="2700000" algn="tl">
                    <a:srgbClr val="000000">
                      <a:alpha val="43137"/>
                    </a:srgbClr>
                  </a:outerShdw>
                </a:effectLst>
                <a:latin typeface="Calibri"/>
              </a:rPr>
              <a:t>ExpressRoute</a:t>
            </a:r>
            <a:br>
              <a:rPr lang="en-US" sz="1961" dirty="0">
                <a:solidFill>
                  <a:srgbClr val="FFFFFF"/>
                </a:solidFill>
                <a:effectLst>
                  <a:outerShdw blurRad="38100" dist="38100" dir="2700000" algn="tl">
                    <a:srgbClr val="000000">
                      <a:alpha val="43137"/>
                    </a:srgbClr>
                  </a:outerShdw>
                </a:effectLst>
                <a:latin typeface="Calibri"/>
              </a:rPr>
            </a:br>
            <a:r>
              <a:rPr lang="en-US" sz="1961">
                <a:solidFill>
                  <a:srgbClr val="FFFFFF"/>
                </a:solidFill>
                <a:effectLst>
                  <a:outerShdw blurRad="38100" dist="38100" dir="2700000" algn="tl">
                    <a:srgbClr val="000000">
                      <a:alpha val="43137"/>
                    </a:srgbClr>
                  </a:outerShdw>
                </a:effectLst>
                <a:latin typeface="Calibri"/>
              </a:rPr>
              <a:t>and VPNs</a:t>
            </a:r>
            <a:endParaRPr lang="en-US" sz="1961" dirty="0">
              <a:solidFill>
                <a:srgbClr val="FFFFFF"/>
              </a:solidFill>
              <a:effectLst>
                <a:outerShdw blurRad="38100" dist="38100" dir="2700000" algn="tl">
                  <a:srgbClr val="000000">
                    <a:alpha val="43137"/>
                  </a:srgbClr>
                </a:outerShdw>
              </a:effectLst>
              <a:latin typeface="Calibri"/>
            </a:endParaRPr>
          </a:p>
        </p:txBody>
      </p:sp>
      <p:cxnSp>
        <p:nvCxnSpPr>
          <p:cNvPr id="60" name="Straight Arrow Connector 59"/>
          <p:cNvCxnSpPr>
            <a:stCxn id="21" idx="3"/>
            <a:endCxn id="15" idx="1"/>
          </p:cNvCxnSpPr>
          <p:nvPr/>
        </p:nvCxnSpPr>
        <p:spPr>
          <a:xfrm>
            <a:off x="9980728" y="4608454"/>
            <a:ext cx="468716" cy="0"/>
          </a:xfrm>
          <a:prstGeom prst="straightConnector1">
            <a:avLst/>
          </a:prstGeom>
          <a:noFill/>
          <a:ln w="44450" cap="flat" cmpd="sng" algn="ctr">
            <a:solidFill>
              <a:srgbClr val="FFFFFF"/>
            </a:solidFill>
            <a:prstDash val="solid"/>
            <a:headEnd type="triangle"/>
            <a:tailEnd type="triangle"/>
          </a:ln>
          <a:effectLst/>
        </p:spPr>
      </p:cxnSp>
      <p:cxnSp>
        <p:nvCxnSpPr>
          <p:cNvPr id="61" name="Straight Arrow Connector 60"/>
          <p:cNvCxnSpPr>
            <a:stCxn id="27" idx="3"/>
            <a:endCxn id="21" idx="1"/>
          </p:cNvCxnSpPr>
          <p:nvPr/>
        </p:nvCxnSpPr>
        <p:spPr>
          <a:xfrm>
            <a:off x="8642047" y="4608454"/>
            <a:ext cx="462931" cy="0"/>
          </a:xfrm>
          <a:prstGeom prst="straightConnector1">
            <a:avLst/>
          </a:prstGeom>
          <a:noFill/>
          <a:ln w="44450" cap="flat" cmpd="sng" algn="ctr">
            <a:solidFill>
              <a:srgbClr val="FFFFFF"/>
            </a:solidFill>
            <a:prstDash val="solid"/>
            <a:headEnd type="triangle"/>
            <a:tailEnd type="triangle"/>
          </a:ln>
          <a:effectLst/>
        </p:spPr>
      </p:cxnSp>
      <p:cxnSp>
        <p:nvCxnSpPr>
          <p:cNvPr id="62" name="Elbow Connector 61"/>
          <p:cNvCxnSpPr>
            <a:stCxn id="27" idx="1"/>
          </p:cNvCxnSpPr>
          <p:nvPr/>
        </p:nvCxnSpPr>
        <p:spPr>
          <a:xfrm rot="10800000">
            <a:off x="7454863" y="2673484"/>
            <a:ext cx="311436" cy="1934970"/>
          </a:xfrm>
          <a:prstGeom prst="bentConnector2">
            <a:avLst/>
          </a:prstGeom>
          <a:noFill/>
          <a:ln w="38100" cap="flat" cmpd="sng" algn="ctr">
            <a:solidFill>
              <a:srgbClr val="DC3C00">
                <a:lumMod val="60000"/>
                <a:lumOff val="40000"/>
              </a:srgbClr>
            </a:solidFill>
            <a:prstDash val="solid"/>
            <a:headEnd type="triangle"/>
            <a:tailEnd type="triangle"/>
          </a:ln>
          <a:effectLst>
            <a:outerShdw blurRad="40000" dist="23000" dir="5400000" rotWithShape="0">
              <a:srgbClr val="000000">
                <a:alpha val="35000"/>
              </a:srgbClr>
            </a:outerShdw>
          </a:effectLst>
        </p:spPr>
      </p:cxnSp>
      <p:cxnSp>
        <p:nvCxnSpPr>
          <p:cNvPr id="63" name="Elbow Connector 62"/>
          <p:cNvCxnSpPr>
            <a:stCxn id="7" idx="2"/>
            <a:endCxn id="9" idx="2"/>
          </p:cNvCxnSpPr>
          <p:nvPr/>
        </p:nvCxnSpPr>
        <p:spPr>
          <a:xfrm rot="16200000" flipH="1">
            <a:off x="9545745" y="4331947"/>
            <a:ext cx="12448" cy="2683146"/>
          </a:xfrm>
          <a:prstGeom prst="bentConnector3">
            <a:avLst>
              <a:gd name="adj1" fmla="val 4223764"/>
            </a:avLst>
          </a:prstGeom>
          <a:noFill/>
          <a:ln w="41275" cap="flat" cmpd="sng" algn="ctr">
            <a:solidFill>
              <a:srgbClr val="FFFFFF"/>
            </a:solidFill>
            <a:prstDash val="sysDot"/>
            <a:headEnd type="triangle"/>
            <a:tailEnd type="triangle"/>
          </a:ln>
          <a:effectLst/>
        </p:spPr>
      </p:cxnSp>
      <p:grpSp>
        <p:nvGrpSpPr>
          <p:cNvPr id="64" name="Group 63"/>
          <p:cNvGrpSpPr/>
          <p:nvPr/>
        </p:nvGrpSpPr>
        <p:grpSpPr>
          <a:xfrm>
            <a:off x="9369643" y="6007182"/>
            <a:ext cx="363801" cy="363801"/>
            <a:chOff x="4687755" y="2457342"/>
            <a:chExt cx="608869" cy="608869"/>
          </a:xfrm>
          <a:solidFill>
            <a:srgbClr val="FF3399"/>
          </a:solidFill>
        </p:grpSpPr>
        <p:sp>
          <p:nvSpPr>
            <p:cNvPr id="65" name="Rectangle 64"/>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66" name="Rectangle 65"/>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cxnSp>
        <p:nvCxnSpPr>
          <p:cNvPr id="67" name="Elbow Connector 66"/>
          <p:cNvCxnSpPr>
            <a:stCxn id="27" idx="0"/>
            <a:endCxn id="34" idx="2"/>
          </p:cNvCxnSpPr>
          <p:nvPr/>
        </p:nvCxnSpPr>
        <p:spPr>
          <a:xfrm rot="5400000" flipH="1" flipV="1">
            <a:off x="8390431" y="1988113"/>
            <a:ext cx="1859303" cy="2231823"/>
          </a:xfrm>
          <a:prstGeom prst="bentConnector2">
            <a:avLst/>
          </a:prstGeom>
          <a:noFill/>
          <a:ln w="41275" cap="flat" cmpd="sng" algn="ctr">
            <a:solidFill>
              <a:srgbClr val="FFFFFF"/>
            </a:solidFill>
            <a:prstDash val="sysDot"/>
            <a:headEnd type="triangle"/>
            <a:tailEnd type="triangle"/>
          </a:ln>
          <a:effectLst/>
        </p:spPr>
      </p:cxnSp>
      <p:cxnSp>
        <p:nvCxnSpPr>
          <p:cNvPr id="68" name="Elbow Connector 67"/>
          <p:cNvCxnSpPr>
            <a:stCxn id="21" idx="0"/>
            <a:endCxn id="34" idx="2"/>
          </p:cNvCxnSpPr>
          <p:nvPr/>
        </p:nvCxnSpPr>
        <p:spPr>
          <a:xfrm rot="5400000" flipH="1" flipV="1">
            <a:off x="9059771" y="2657454"/>
            <a:ext cx="1859303" cy="893144"/>
          </a:xfrm>
          <a:prstGeom prst="bentConnector2">
            <a:avLst/>
          </a:prstGeom>
          <a:noFill/>
          <a:ln w="41275" cap="flat" cmpd="sng" algn="ctr">
            <a:solidFill>
              <a:srgbClr val="FFFFFF"/>
            </a:solidFill>
            <a:prstDash val="sysDot"/>
            <a:headEnd type="triangle"/>
            <a:tailEnd type="triangle"/>
          </a:ln>
          <a:effectLst/>
        </p:spPr>
      </p:cxnSp>
      <p:grpSp>
        <p:nvGrpSpPr>
          <p:cNvPr id="69" name="Group 68"/>
          <p:cNvGrpSpPr/>
          <p:nvPr/>
        </p:nvGrpSpPr>
        <p:grpSpPr>
          <a:xfrm>
            <a:off x="8028495" y="2835204"/>
            <a:ext cx="363801" cy="363801"/>
            <a:chOff x="4687755" y="2457342"/>
            <a:chExt cx="608869" cy="608869"/>
          </a:xfrm>
          <a:solidFill>
            <a:srgbClr val="FF3399"/>
          </a:solidFill>
        </p:grpSpPr>
        <p:sp>
          <p:nvSpPr>
            <p:cNvPr id="70" name="Rectangle 6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71" name="Rectangle 7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grpSp>
        <p:nvGrpSpPr>
          <p:cNvPr id="72" name="Group 71"/>
          <p:cNvGrpSpPr/>
          <p:nvPr/>
        </p:nvGrpSpPr>
        <p:grpSpPr>
          <a:xfrm>
            <a:off x="9369644" y="2835203"/>
            <a:ext cx="363801" cy="363801"/>
            <a:chOff x="4687755" y="2457342"/>
            <a:chExt cx="608869" cy="608869"/>
          </a:xfrm>
          <a:solidFill>
            <a:srgbClr val="FF3399"/>
          </a:solidFill>
        </p:grpSpPr>
        <p:sp>
          <p:nvSpPr>
            <p:cNvPr id="73" name="Rectangle 72"/>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74" name="Rectangle 73"/>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sp>
        <p:nvSpPr>
          <p:cNvPr id="75" name="TextBox 74"/>
          <p:cNvSpPr txBox="1"/>
          <p:nvPr/>
        </p:nvSpPr>
        <p:spPr>
          <a:xfrm>
            <a:off x="8540930" y="4004517"/>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6" name="TextBox 75"/>
          <p:cNvSpPr txBox="1"/>
          <p:nvPr/>
        </p:nvSpPr>
        <p:spPr>
          <a:xfrm>
            <a:off x="9898098" y="4011957"/>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7" name="TextBox 76"/>
          <p:cNvSpPr txBox="1"/>
          <p:nvPr/>
        </p:nvSpPr>
        <p:spPr>
          <a:xfrm>
            <a:off x="7313810" y="3058365"/>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8" name="TextBox 77"/>
          <p:cNvSpPr txBox="1"/>
          <p:nvPr/>
        </p:nvSpPr>
        <p:spPr>
          <a:xfrm>
            <a:off x="11026423" y="2909896"/>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2288930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912035" y="2057737"/>
            <a:ext cx="25729" cy="17334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4303970" y="2438580"/>
            <a:ext cx="76370" cy="4076088"/>
          </a:xfrm>
          <a:prstGeom prst="rect">
            <a:avLst/>
          </a:prstGeom>
          <a:solidFill>
            <a:schemeClr val="tx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107096" y="2248412"/>
            <a:ext cx="974761" cy="505616"/>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DMZ</a:t>
            </a:r>
          </a:p>
        </p:txBody>
      </p:sp>
      <p:sp>
        <p:nvSpPr>
          <p:cNvPr id="6" name="TextBox 5"/>
          <p:cNvSpPr txBox="1"/>
          <p:nvPr/>
        </p:nvSpPr>
        <p:spPr>
          <a:xfrm>
            <a:off x="1648680" y="5328886"/>
            <a:ext cx="2306782" cy="517065"/>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FE Subnet (10.0.0.0/24)</a:t>
            </a:r>
          </a:p>
        </p:txBody>
      </p:sp>
      <p:sp>
        <p:nvSpPr>
          <p:cNvPr id="7" name="Rounded Rectangle 6"/>
          <p:cNvSpPr/>
          <p:nvPr/>
        </p:nvSpPr>
        <p:spPr bwMode="auto">
          <a:xfrm>
            <a:off x="1781555" y="3470414"/>
            <a:ext cx="1069481" cy="364636"/>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SAPFE_NSG</a:t>
            </a:r>
          </a:p>
        </p:txBody>
      </p:sp>
      <p:cxnSp>
        <p:nvCxnSpPr>
          <p:cNvPr id="8" name="Straight Arrow Connector 7"/>
          <p:cNvCxnSpPr/>
          <p:nvPr/>
        </p:nvCxnSpPr>
        <p:spPr>
          <a:xfrm>
            <a:off x="4043486" y="4877161"/>
            <a:ext cx="70502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02475" y="5062911"/>
            <a:ext cx="653297" cy="48936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443</a:t>
            </a:r>
          </a:p>
        </p:txBody>
      </p:sp>
      <p:cxnSp>
        <p:nvCxnSpPr>
          <p:cNvPr id="10" name="Straight Arrow Connector 9"/>
          <p:cNvCxnSpPr/>
          <p:nvPr/>
        </p:nvCxnSpPr>
        <p:spPr>
          <a:xfrm>
            <a:off x="3493476" y="1987267"/>
            <a:ext cx="2404320" cy="17600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bwMode="auto">
          <a:xfrm>
            <a:off x="4580851" y="2794666"/>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p:nvSpPr>
        <p:spPr>
          <a:xfrm>
            <a:off x="5108922" y="3009031"/>
            <a:ext cx="90010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RDP</a:t>
            </a:r>
          </a:p>
        </p:txBody>
      </p:sp>
      <p:sp>
        <p:nvSpPr>
          <p:cNvPr id="13" name="Rectangle 12"/>
          <p:cNvSpPr/>
          <p:nvPr/>
        </p:nvSpPr>
        <p:spPr>
          <a:xfrm>
            <a:off x="2820107" y="2885531"/>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4" name="Rounded Rectangle 13"/>
          <p:cNvSpPr/>
          <p:nvPr/>
        </p:nvSpPr>
        <p:spPr bwMode="auto">
          <a:xfrm>
            <a:off x="6357209" y="3594309"/>
            <a:ext cx="1150060" cy="364636"/>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err="1">
                <a:gradFill>
                  <a:gsLst>
                    <a:gs pos="0">
                      <a:srgbClr val="FFFFFF"/>
                    </a:gs>
                    <a:gs pos="100000">
                      <a:srgbClr val="FFFFFF"/>
                    </a:gs>
                  </a:gsLst>
                  <a:lin ang="5400000" scaled="0"/>
                </a:gradFill>
              </a:rPr>
              <a:t>SAPApp_NSG</a:t>
            </a:r>
            <a:endParaRPr lang="en-US" sz="1400" dirty="0">
              <a:gradFill>
                <a:gsLst>
                  <a:gs pos="0">
                    <a:srgbClr val="FFFFFF"/>
                  </a:gs>
                  <a:gs pos="100000">
                    <a:srgbClr val="FFFFFF"/>
                  </a:gs>
                </a:gsLst>
                <a:lin ang="5400000" scaled="0"/>
              </a:gradFill>
            </a:endParaRPr>
          </a:p>
        </p:txBody>
      </p:sp>
      <p:sp>
        <p:nvSpPr>
          <p:cNvPr id="15" name="TextBox 14"/>
          <p:cNvSpPr txBox="1"/>
          <p:nvPr/>
        </p:nvSpPr>
        <p:spPr>
          <a:xfrm>
            <a:off x="3138839" y="2664106"/>
            <a:ext cx="977892" cy="74337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RDP</a:t>
            </a:r>
          </a:p>
          <a:p>
            <a:pPr>
              <a:lnSpc>
                <a:spcPct val="90000"/>
              </a:lnSpc>
              <a:spcAft>
                <a:spcPts val="600"/>
              </a:spcAft>
            </a:pPr>
            <a:r>
              <a:rPr lang="en-US" sz="1400" dirty="0">
                <a:gradFill>
                  <a:gsLst>
                    <a:gs pos="2917">
                      <a:schemeClr val="tx1"/>
                    </a:gs>
                    <a:gs pos="30000">
                      <a:schemeClr val="tx1"/>
                    </a:gs>
                  </a:gsLst>
                  <a:lin ang="5400000" scaled="0"/>
                </a:gradFill>
              </a:rPr>
              <a:t> TCP/80</a:t>
            </a:r>
          </a:p>
        </p:txBody>
      </p:sp>
      <p:sp>
        <p:nvSpPr>
          <p:cNvPr id="16" name="Rectangle 15"/>
          <p:cNvSpPr/>
          <p:nvPr/>
        </p:nvSpPr>
        <p:spPr>
          <a:xfrm>
            <a:off x="2812373" y="2885531"/>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7" name="Rectangle 16"/>
          <p:cNvSpPr/>
          <p:nvPr/>
        </p:nvSpPr>
        <p:spPr>
          <a:xfrm>
            <a:off x="4205363" y="4683664"/>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18" name="TextBox 17"/>
          <p:cNvSpPr txBox="1"/>
          <p:nvPr/>
        </p:nvSpPr>
        <p:spPr>
          <a:xfrm>
            <a:off x="4823143" y="5351390"/>
            <a:ext cx="2545865" cy="517065"/>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App Subnet (10.0.1.0/24)</a:t>
            </a:r>
          </a:p>
        </p:txBody>
      </p:sp>
      <p:cxnSp>
        <p:nvCxnSpPr>
          <p:cNvPr id="19" name="Straight Arrow Connector 18"/>
          <p:cNvCxnSpPr/>
          <p:nvPr/>
        </p:nvCxnSpPr>
        <p:spPr>
          <a:xfrm flipH="1" flipV="1">
            <a:off x="3861444" y="1814856"/>
            <a:ext cx="3030330" cy="17467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07770" y="2567987"/>
            <a:ext cx="115977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Internet</a:t>
            </a:r>
          </a:p>
        </p:txBody>
      </p:sp>
      <p:sp>
        <p:nvSpPr>
          <p:cNvPr id="21" name="TextBox 20"/>
          <p:cNvSpPr txBox="1"/>
          <p:nvPr/>
        </p:nvSpPr>
        <p:spPr>
          <a:xfrm>
            <a:off x="8169319" y="5350212"/>
            <a:ext cx="2367896" cy="505616"/>
          </a:xfrm>
          <a:prstGeom prst="rect">
            <a:avLst/>
          </a:prstGeom>
          <a:noFill/>
        </p:spPr>
        <p:txBody>
          <a:bodyPr wrap="square" lIns="182880" tIns="146304" rIns="182880" bIns="146304" rtlCol="0">
            <a:spAutoFit/>
          </a:bodyPr>
          <a:lstStyle/>
          <a:p>
            <a:pPr>
              <a:lnSpc>
                <a:spcPct val="90000"/>
              </a:lnSpc>
              <a:spcAft>
                <a:spcPts val="600"/>
              </a:spcAft>
            </a:pPr>
            <a:r>
              <a:rPr lang="en-US" sz="1600" b="1" dirty="0">
                <a:latin typeface="+mj-lt"/>
              </a:rPr>
              <a:t>DB Subnet (10.0.3.0/24)</a:t>
            </a:r>
          </a:p>
        </p:txBody>
      </p:sp>
      <p:sp>
        <p:nvSpPr>
          <p:cNvPr id="22" name="Rounded Rectangle 21"/>
          <p:cNvSpPr/>
          <p:nvPr/>
        </p:nvSpPr>
        <p:spPr bwMode="auto">
          <a:xfrm>
            <a:off x="9663437" y="3613275"/>
            <a:ext cx="1086234" cy="298354"/>
          </a:xfrm>
          <a:prstGeom prst="roundRect">
            <a:avLst/>
          </a:prstGeom>
          <a:solidFill>
            <a:schemeClr val="bg2">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SAPDB_NSG</a:t>
            </a:r>
          </a:p>
        </p:txBody>
      </p:sp>
      <p:cxnSp>
        <p:nvCxnSpPr>
          <p:cNvPr id="23" name="Straight Arrow Connector 22"/>
          <p:cNvCxnSpPr/>
          <p:nvPr/>
        </p:nvCxnSpPr>
        <p:spPr>
          <a:xfrm flipV="1">
            <a:off x="7308652" y="4865606"/>
            <a:ext cx="682875" cy="2755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321612" y="5094292"/>
            <a:ext cx="764232" cy="489365"/>
          </a:xfrm>
          <a:prstGeom prst="rect">
            <a:avLst/>
          </a:prstGeom>
          <a:solidFill>
            <a:schemeClr val="bg2">
              <a:lumMod val="40000"/>
              <a:lumOff val="60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1433</a:t>
            </a:r>
          </a:p>
        </p:txBody>
      </p:sp>
      <p:sp>
        <p:nvSpPr>
          <p:cNvPr id="25" name="Rectangle 24"/>
          <p:cNvSpPr/>
          <p:nvPr/>
        </p:nvSpPr>
        <p:spPr>
          <a:xfrm>
            <a:off x="7527329" y="4676336"/>
            <a:ext cx="306017" cy="361154"/>
          </a:xfrm>
          <a:prstGeom prst="rect">
            <a:avLst/>
          </a:prstGeom>
          <a:solidFill>
            <a:schemeClr val="accent3">
              <a:lumMod val="75000"/>
            </a:schemeClr>
          </a:solidFill>
        </p:spPr>
        <p:txBody>
          <a:bodyPr wrap="square">
            <a:spAutoFit/>
          </a:bodyPr>
          <a:lstStyle/>
          <a:p>
            <a:r>
              <a:rPr lang="en-US" dirty="0">
                <a:gradFill>
                  <a:gsLst>
                    <a:gs pos="2917">
                      <a:schemeClr val="tx1"/>
                    </a:gs>
                    <a:gs pos="30000">
                      <a:schemeClr val="tx1"/>
                    </a:gs>
                  </a:gsLst>
                  <a:lin ang="5400000" scaled="0"/>
                </a:gradFill>
                <a:sym typeface="Wingdings" panose="05000000000000000000" pitchFamily="2" charset="2"/>
              </a:rPr>
              <a:t></a:t>
            </a:r>
            <a:endParaRPr lang="en-US" dirty="0"/>
          </a:p>
        </p:txBody>
      </p:sp>
      <p:sp>
        <p:nvSpPr>
          <p:cNvPr id="26" name="Multiply 25"/>
          <p:cNvSpPr/>
          <p:nvPr/>
        </p:nvSpPr>
        <p:spPr bwMode="auto">
          <a:xfrm>
            <a:off x="6533970" y="5911287"/>
            <a:ext cx="616708" cy="384014"/>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Rectangle 26"/>
          <p:cNvSpPr/>
          <p:nvPr/>
        </p:nvSpPr>
        <p:spPr>
          <a:xfrm>
            <a:off x="7074016" y="6243930"/>
            <a:ext cx="759330"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FE</a:t>
            </a:r>
          </a:p>
        </p:txBody>
      </p:sp>
      <p:sp>
        <p:nvSpPr>
          <p:cNvPr id="28" name="Rectangle 27"/>
          <p:cNvSpPr/>
          <p:nvPr/>
        </p:nvSpPr>
        <p:spPr>
          <a:xfrm>
            <a:off x="7574553" y="2575919"/>
            <a:ext cx="90010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RDP</a:t>
            </a:r>
          </a:p>
        </p:txBody>
      </p:sp>
      <p:sp>
        <p:nvSpPr>
          <p:cNvPr id="29" name="Multiply 28"/>
          <p:cNvSpPr/>
          <p:nvPr/>
        </p:nvSpPr>
        <p:spPr bwMode="auto">
          <a:xfrm>
            <a:off x="5270647" y="2557528"/>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Multiply 29"/>
          <p:cNvSpPr/>
          <p:nvPr/>
        </p:nvSpPr>
        <p:spPr bwMode="auto">
          <a:xfrm>
            <a:off x="8284670" y="2855814"/>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Multiply 30"/>
          <p:cNvSpPr/>
          <p:nvPr/>
        </p:nvSpPr>
        <p:spPr bwMode="auto">
          <a:xfrm>
            <a:off x="9354655" y="2571482"/>
            <a:ext cx="480013" cy="329648"/>
          </a:xfrm>
          <a:prstGeom prst="mathMultiply">
            <a:avLst/>
          </a:prstGeom>
          <a:solidFill>
            <a:schemeClr val="accent4">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32" name="Picture 3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5321" y="4095118"/>
            <a:ext cx="706455" cy="763012"/>
          </a:xfrm>
          <a:prstGeom prst="rect">
            <a:avLst/>
          </a:prstGeom>
        </p:spPr>
      </p:pic>
      <p:sp>
        <p:nvSpPr>
          <p:cNvPr id="33" name="Rounded Rectangle 32"/>
          <p:cNvSpPr/>
          <p:nvPr/>
        </p:nvSpPr>
        <p:spPr>
          <a:xfrm>
            <a:off x="1685105" y="3917344"/>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34" name="TextBox 33"/>
          <p:cNvSpPr txBox="1"/>
          <p:nvPr/>
        </p:nvSpPr>
        <p:spPr>
          <a:xfrm>
            <a:off x="2135705" y="4776184"/>
            <a:ext cx="1540315"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Ent. Portal</a:t>
            </a:r>
          </a:p>
        </p:txBody>
      </p:sp>
      <p:sp>
        <p:nvSpPr>
          <p:cNvPr id="35" name="Rounded Rectangle 34"/>
          <p:cNvSpPr/>
          <p:nvPr/>
        </p:nvSpPr>
        <p:spPr>
          <a:xfrm>
            <a:off x="4906617" y="3936784"/>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1318" y="4212903"/>
            <a:ext cx="706455" cy="763012"/>
          </a:xfrm>
          <a:prstGeom prst="rect">
            <a:avLst/>
          </a:prstGeom>
        </p:spPr>
      </p:pic>
      <p:sp>
        <p:nvSpPr>
          <p:cNvPr id="37" name="TextBox 36"/>
          <p:cNvSpPr txBox="1"/>
          <p:nvPr/>
        </p:nvSpPr>
        <p:spPr>
          <a:xfrm>
            <a:off x="5225239" y="4925209"/>
            <a:ext cx="1736707"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App. Servers</a:t>
            </a:r>
          </a:p>
        </p:txBody>
      </p:sp>
      <p:sp>
        <p:nvSpPr>
          <p:cNvPr id="38" name="Rounded Rectangle 37"/>
          <p:cNvSpPr/>
          <p:nvPr/>
        </p:nvSpPr>
        <p:spPr>
          <a:xfrm>
            <a:off x="8027102" y="3935378"/>
            <a:ext cx="2287233" cy="17910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b" anchorCtr="0" forceAA="0" compatLnSpc="1">
            <a:prstTxWarp prst="textNoShape">
              <a:avLst/>
            </a:prstTxWarp>
            <a:noAutofit/>
          </a:bodyPr>
          <a:lstStyle/>
          <a:p>
            <a:pPr algn="r" defTabSz="914038"/>
            <a:endParaRPr lang="en-US" sz="1200" dirty="0" err="1">
              <a:solidFill>
                <a:srgbClr val="FFFFFF"/>
              </a:solidFill>
              <a:latin typeface="Segoe UI"/>
            </a:endParaRPr>
          </a:p>
        </p:txBody>
      </p:sp>
      <p:sp>
        <p:nvSpPr>
          <p:cNvPr id="39" name="TextBox 38"/>
          <p:cNvSpPr txBox="1"/>
          <p:nvPr/>
        </p:nvSpPr>
        <p:spPr>
          <a:xfrm>
            <a:off x="8386768" y="4996483"/>
            <a:ext cx="1594477" cy="505616"/>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SAP DB Servers</a:t>
            </a:r>
          </a:p>
        </p:txBody>
      </p: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5617" y="1177696"/>
            <a:ext cx="940006" cy="1015261"/>
          </a:xfrm>
          <a:prstGeom prst="rect">
            <a:avLst/>
          </a:prstGeom>
        </p:spPr>
      </p:pic>
      <p:sp>
        <p:nvSpPr>
          <p:cNvPr id="41" name="TextBox 40"/>
          <p:cNvSpPr txBox="1"/>
          <p:nvPr/>
        </p:nvSpPr>
        <p:spPr>
          <a:xfrm>
            <a:off x="2727958" y="1519142"/>
            <a:ext cx="897380" cy="478529"/>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Internet</a:t>
            </a:r>
          </a:p>
        </p:txBody>
      </p:sp>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817490" y="4274477"/>
            <a:ext cx="706455" cy="763012"/>
          </a:xfrm>
          <a:prstGeom prst="rect">
            <a:avLst/>
          </a:prstGeom>
        </p:spPr>
      </p:pic>
      <p:sp>
        <p:nvSpPr>
          <p:cNvPr id="43" name="Rectangle 42"/>
          <p:cNvSpPr/>
          <p:nvPr/>
        </p:nvSpPr>
        <p:spPr>
          <a:xfrm>
            <a:off x="9626664" y="2228464"/>
            <a:ext cx="1159779" cy="279894"/>
          </a:xfrm>
          <a:prstGeom prst="rect">
            <a:avLst/>
          </a:prstGeom>
          <a:solidFill>
            <a:schemeClr val="accent4">
              <a:lumMod val="60000"/>
              <a:lumOff val="40000"/>
            </a:schemeClr>
          </a:solidFill>
        </p:spPr>
        <p:txBody>
          <a:bodyPr wrap="none">
            <a:spAutoFit/>
          </a:bodyPr>
          <a:lstStyle/>
          <a:p>
            <a:pPr>
              <a:lnSpc>
                <a:spcPct val="90000"/>
              </a:lnSpc>
              <a:spcAft>
                <a:spcPts val="600"/>
              </a:spcAft>
            </a:pPr>
            <a:r>
              <a:rPr lang="en-US" sz="1400" dirty="0">
                <a:solidFill>
                  <a:schemeClr val="accent5">
                    <a:lumMod val="75000"/>
                  </a:schemeClr>
                </a:solidFill>
              </a:rPr>
              <a:t>Block Internet</a:t>
            </a:r>
          </a:p>
        </p:txBody>
      </p:sp>
      <p:cxnSp>
        <p:nvCxnSpPr>
          <p:cNvPr id="44" name="Elbow Connector 43"/>
          <p:cNvCxnSpPr/>
          <p:nvPr/>
        </p:nvCxnSpPr>
        <p:spPr>
          <a:xfrm rot="10800000">
            <a:off x="4102306" y="1513022"/>
            <a:ext cx="5480036" cy="2226478"/>
          </a:xfrm>
          <a:prstGeom prst="bentConnector3">
            <a:avLst>
              <a:gd name="adj1" fmla="val 14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4116732" y="1758406"/>
            <a:ext cx="4407944" cy="1905566"/>
          </a:xfrm>
          <a:prstGeom prst="bentConnector3">
            <a:avLst>
              <a:gd name="adj1" fmla="val 9990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6" idx="2"/>
            <a:endCxn id="21" idx="2"/>
          </p:cNvCxnSpPr>
          <p:nvPr/>
        </p:nvCxnSpPr>
        <p:spPr>
          <a:xfrm rot="16200000" flipH="1">
            <a:off x="6072731" y="2575291"/>
            <a:ext cx="9877" cy="6551196"/>
          </a:xfrm>
          <a:prstGeom prst="bentConnector3">
            <a:avLst>
              <a:gd name="adj1" fmla="val 241446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189842" y="1460068"/>
            <a:ext cx="488121" cy="527199"/>
          </a:xfrm>
          <a:prstGeom prst="rect">
            <a:avLst/>
          </a:prstGeom>
        </p:spPr>
      </p:pic>
      <p:sp>
        <p:nvSpPr>
          <p:cNvPr id="48" name="Title 47"/>
          <p:cNvSpPr>
            <a:spLocks noGrp="1"/>
          </p:cNvSpPr>
          <p:nvPr>
            <p:ph type="title"/>
          </p:nvPr>
        </p:nvSpPr>
        <p:spPr/>
        <p:txBody>
          <a:bodyPr/>
          <a:lstStyle/>
          <a:p>
            <a:r>
              <a:rPr lang="en-US" dirty="0"/>
              <a:t>Sample</a:t>
            </a:r>
            <a:r>
              <a:rPr lang="en-US" baseline="0" dirty="0"/>
              <a:t> NSG Setup for SAP</a:t>
            </a:r>
            <a:endParaRPr lang="en-US" dirty="0"/>
          </a:p>
        </p:txBody>
      </p:sp>
    </p:spTree>
    <p:extLst>
      <p:ext uri="{BB962C8B-B14F-4D97-AF65-F5344CB8AC3E}">
        <p14:creationId xmlns:p14="http://schemas.microsoft.com/office/powerpoint/2010/main" val="28122671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High Availability &amp; Disaster Recovery</a:t>
            </a:r>
          </a:p>
        </p:txBody>
      </p:sp>
    </p:spTree>
    <p:extLst>
      <p:ext uri="{BB962C8B-B14F-4D97-AF65-F5344CB8AC3E}">
        <p14:creationId xmlns:p14="http://schemas.microsoft.com/office/powerpoint/2010/main" val="156798314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High Availability - Failover Configuration</a:t>
            </a:r>
            <a:endParaRPr lang="en-US" sz="5290" dirty="0"/>
          </a:p>
        </p:txBody>
      </p:sp>
      <p:sp>
        <p:nvSpPr>
          <p:cNvPr id="24" name="Rectangle 23"/>
          <p:cNvSpPr/>
          <p:nvPr/>
        </p:nvSpPr>
        <p:spPr bwMode="auto">
          <a:xfrm>
            <a:off x="4181057" y="3191435"/>
            <a:ext cx="3942153" cy="16961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529056" y="3584460"/>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263192" y="3607696"/>
            <a:ext cx="488991" cy="488991"/>
          </a:xfrm>
          <a:prstGeom prst="rect">
            <a:avLst/>
          </a:prstGeom>
        </p:spPr>
      </p:pic>
      <p:sp>
        <p:nvSpPr>
          <p:cNvPr id="36" name="Rectangle 35"/>
          <p:cNvSpPr/>
          <p:nvPr/>
        </p:nvSpPr>
        <p:spPr bwMode="auto">
          <a:xfrm>
            <a:off x="9231096" y="3607696"/>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Storage Account</a:t>
            </a: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419409" y="3849130"/>
            <a:ext cx="486730" cy="462237"/>
          </a:xfrm>
          <a:prstGeom prst="rect">
            <a:avLst/>
          </a:prstGeom>
        </p:spPr>
      </p:pic>
      <p:pic>
        <p:nvPicPr>
          <p:cNvPr id="38" name="Picture 3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1202306" y="4443196"/>
            <a:ext cx="428697" cy="407125"/>
          </a:xfrm>
          <a:prstGeom prst="rect">
            <a:avLst/>
          </a:prstGeom>
        </p:spPr>
      </p:pic>
      <p:pic>
        <p:nvPicPr>
          <p:cNvPr id="39" name="Picture 3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835236" y="3849130"/>
            <a:ext cx="486730" cy="462237"/>
          </a:xfrm>
          <a:prstGeom prst="rect">
            <a:avLst/>
          </a:prstGeom>
        </p:spPr>
      </p:pic>
      <p:pic>
        <p:nvPicPr>
          <p:cNvPr id="40" name="Picture 3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251063" y="3849130"/>
            <a:ext cx="486730" cy="462237"/>
          </a:xfrm>
          <a:prstGeom prst="rect">
            <a:avLst/>
          </a:prstGeom>
        </p:spPr>
      </p:pic>
      <p:pic>
        <p:nvPicPr>
          <p:cNvPr id="41" name="Picture 4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666890" y="3849130"/>
            <a:ext cx="486730" cy="462237"/>
          </a:xfrm>
          <a:prstGeom prst="rect">
            <a:avLst/>
          </a:prstGeom>
        </p:spPr>
      </p:pic>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082717" y="3849130"/>
            <a:ext cx="486730" cy="462237"/>
          </a:xfrm>
          <a:prstGeom prst="rect">
            <a:avLst/>
          </a:prstGeom>
        </p:spPr>
      </p:pic>
      <p:sp>
        <p:nvSpPr>
          <p:cNvPr id="51" name="Rounded Rectangle 50"/>
          <p:cNvSpPr/>
          <p:nvPr/>
        </p:nvSpPr>
        <p:spPr bwMode="auto">
          <a:xfrm>
            <a:off x="9348779" y="3715850"/>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391333" y="3607696"/>
            <a:ext cx="2572234" cy="1279937"/>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       Storage Account</a:t>
            </a:r>
          </a:p>
        </p:txBody>
      </p:sp>
      <p:pic>
        <p:nvPicPr>
          <p:cNvPr id="63" name="Picture 6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77599" y="3839298"/>
            <a:ext cx="486730" cy="462237"/>
          </a:xfrm>
          <a:prstGeom prst="rect">
            <a:avLst/>
          </a:prstGeom>
        </p:spPr>
      </p:pic>
      <p:pic>
        <p:nvPicPr>
          <p:cNvPr id="64" name="Picture 6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71024" y="4443196"/>
            <a:ext cx="428697" cy="407125"/>
          </a:xfrm>
          <a:prstGeom prst="rect">
            <a:avLst/>
          </a:prstGeom>
        </p:spPr>
      </p:pic>
      <p:pic>
        <p:nvPicPr>
          <p:cNvPr id="65" name="Picture 6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3426" y="3839298"/>
            <a:ext cx="486730" cy="462237"/>
          </a:xfrm>
          <a:prstGeom prst="rect">
            <a:avLst/>
          </a:prstGeom>
        </p:spPr>
      </p:pic>
      <p:pic>
        <p:nvPicPr>
          <p:cNvPr id="66" name="Picture 6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409253" y="3839298"/>
            <a:ext cx="486730" cy="462237"/>
          </a:xfrm>
          <a:prstGeom prst="rect">
            <a:avLst/>
          </a:prstGeom>
        </p:spPr>
      </p:pic>
      <p:pic>
        <p:nvPicPr>
          <p:cNvPr id="67" name="Picture 6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825080" y="3839298"/>
            <a:ext cx="486730" cy="462237"/>
          </a:xfrm>
          <a:prstGeom prst="rect">
            <a:avLst/>
          </a:prstGeom>
        </p:spPr>
      </p:pic>
      <p:pic>
        <p:nvPicPr>
          <p:cNvPr id="68" name="Picture 6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240907" y="3839298"/>
            <a:ext cx="486730" cy="462237"/>
          </a:xfrm>
          <a:prstGeom prst="rect">
            <a:avLst/>
          </a:prstGeom>
        </p:spPr>
      </p:pic>
      <p:sp>
        <p:nvSpPr>
          <p:cNvPr id="69" name="Rounded Rectangle 68"/>
          <p:cNvSpPr/>
          <p:nvPr/>
        </p:nvSpPr>
        <p:spPr bwMode="auto">
          <a:xfrm>
            <a:off x="506969" y="3706018"/>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Arrow Connector 69"/>
          <p:cNvCxnSpPr>
            <a:stCxn id="27" idx="1"/>
            <a:endCxn id="62" idx="3"/>
          </p:cNvCxnSpPr>
          <p:nvPr/>
        </p:nvCxnSpPr>
        <p:spPr>
          <a:xfrm flipH="1">
            <a:off x="2963567" y="3828956"/>
            <a:ext cx="1565489" cy="418709"/>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9" idx="3"/>
            <a:endCxn id="36" idx="1"/>
          </p:cNvCxnSpPr>
          <p:nvPr/>
        </p:nvCxnSpPr>
        <p:spPr>
          <a:xfrm>
            <a:off x="7752183" y="3852192"/>
            <a:ext cx="1478913" cy="395473"/>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09312" y="4148835"/>
            <a:ext cx="488991" cy="488991"/>
          </a:xfrm>
          <a:prstGeom prst="rect">
            <a:avLst/>
          </a:prstGeom>
        </p:spPr>
      </p:pic>
      <p:sp>
        <p:nvSpPr>
          <p:cNvPr id="72" name="TextBox 71"/>
          <p:cNvSpPr txBox="1"/>
          <p:nvPr/>
        </p:nvSpPr>
        <p:spPr>
          <a:xfrm>
            <a:off x="5519251" y="3751868"/>
            <a:ext cx="125495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Witness</a:t>
            </a:r>
          </a:p>
        </p:txBody>
      </p:sp>
      <p:cxnSp>
        <p:nvCxnSpPr>
          <p:cNvPr id="75" name="Straight Arrow Connector 74"/>
          <p:cNvCxnSpPr>
            <a:stCxn id="60" idx="3"/>
            <a:endCxn id="29" idx="2"/>
          </p:cNvCxnSpPr>
          <p:nvPr/>
        </p:nvCxnSpPr>
        <p:spPr>
          <a:xfrm flipV="1">
            <a:off x="6398303" y="4096687"/>
            <a:ext cx="1109385" cy="29664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4773552" y="4073451"/>
            <a:ext cx="1135760" cy="319880"/>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4873638" y="5225954"/>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Storage Account</a:t>
            </a:r>
          </a:p>
        </p:txBody>
      </p:sp>
      <p:pic>
        <p:nvPicPr>
          <p:cNvPr id="50" name="Picture 4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061951" y="5467388"/>
            <a:ext cx="486730" cy="462237"/>
          </a:xfrm>
          <a:prstGeom prst="rect">
            <a:avLst/>
          </a:prstGeom>
        </p:spPr>
      </p:pic>
      <p:pic>
        <p:nvPicPr>
          <p:cNvPr id="52" name="Picture 5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844848" y="6061454"/>
            <a:ext cx="428697" cy="407125"/>
          </a:xfrm>
          <a:prstGeom prst="rect">
            <a:avLst/>
          </a:prstGeom>
        </p:spPr>
      </p:pic>
      <p:pic>
        <p:nvPicPr>
          <p:cNvPr id="53" name="Picture 5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477778" y="5467388"/>
            <a:ext cx="486730" cy="462237"/>
          </a:xfrm>
          <a:prstGeom prst="rect">
            <a:avLst/>
          </a:prstGeom>
        </p:spPr>
      </p:pic>
      <p:pic>
        <p:nvPicPr>
          <p:cNvPr id="55" name="Picture 5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893605" y="5467388"/>
            <a:ext cx="486730" cy="462237"/>
          </a:xfrm>
          <a:prstGeom prst="rect">
            <a:avLst/>
          </a:prstGeom>
        </p:spPr>
      </p:pic>
      <p:pic>
        <p:nvPicPr>
          <p:cNvPr id="56" name="Picture 5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309432" y="5467388"/>
            <a:ext cx="486730" cy="462237"/>
          </a:xfrm>
          <a:prstGeom prst="rect">
            <a:avLst/>
          </a:prstGeom>
        </p:spPr>
      </p:pic>
      <p:pic>
        <p:nvPicPr>
          <p:cNvPr id="57" name="Picture 5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725259" y="5467388"/>
            <a:ext cx="486730" cy="462237"/>
          </a:xfrm>
          <a:prstGeom prst="rect">
            <a:avLst/>
          </a:prstGeom>
        </p:spPr>
      </p:pic>
      <p:sp>
        <p:nvSpPr>
          <p:cNvPr id="58" name="Rounded Rectangle 57"/>
          <p:cNvSpPr/>
          <p:nvPr/>
        </p:nvSpPr>
        <p:spPr bwMode="auto">
          <a:xfrm>
            <a:off x="4991321" y="5334108"/>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Arrow Connector 58"/>
          <p:cNvCxnSpPr>
            <a:stCxn id="60" idx="2"/>
            <a:endCxn id="49" idx="0"/>
          </p:cNvCxnSpPr>
          <p:nvPr/>
        </p:nvCxnSpPr>
        <p:spPr>
          <a:xfrm>
            <a:off x="6153808" y="4637826"/>
            <a:ext cx="9678" cy="588128"/>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815259" y="4082650"/>
            <a:ext cx="135901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Secondary</a:t>
            </a:r>
          </a:p>
        </p:txBody>
      </p:sp>
      <p:sp>
        <p:nvSpPr>
          <p:cNvPr id="76" name="TextBox 75"/>
          <p:cNvSpPr txBox="1"/>
          <p:nvPr/>
        </p:nvSpPr>
        <p:spPr>
          <a:xfrm>
            <a:off x="4099204" y="4082650"/>
            <a:ext cx="135901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pic>
        <p:nvPicPr>
          <p:cNvPr id="77" name="Picture 76"/>
          <p:cNvPicPr>
            <a:picLocks noChangeAspect="1"/>
          </p:cNvPicPr>
          <p:nvPr/>
        </p:nvPicPr>
        <p:blipFill>
          <a:blip r:embed="rId6">
            <a:biLevel thresh="25000"/>
          </a:blip>
          <a:stretch>
            <a:fillRect/>
          </a:stretch>
        </p:blipFill>
        <p:spPr>
          <a:xfrm>
            <a:off x="5810822" y="2014509"/>
            <a:ext cx="652295" cy="652295"/>
          </a:xfrm>
          <a:prstGeom prst="rect">
            <a:avLst/>
          </a:prstGeom>
        </p:spPr>
      </p:pic>
      <p:cxnSp>
        <p:nvCxnSpPr>
          <p:cNvPr id="18" name="Elbow Connector 17"/>
          <p:cNvCxnSpPr>
            <a:stCxn id="77" idx="3"/>
            <a:endCxn id="29" idx="0"/>
          </p:cNvCxnSpPr>
          <p:nvPr/>
        </p:nvCxnSpPr>
        <p:spPr>
          <a:xfrm>
            <a:off x="6463117" y="2340657"/>
            <a:ext cx="1044571" cy="1267039"/>
          </a:xfrm>
          <a:prstGeom prst="bentConnector2">
            <a:avLst/>
          </a:prstGeom>
          <a:ln w="28575">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7" idx="1"/>
            <a:endCxn id="27" idx="0"/>
          </p:cNvCxnSpPr>
          <p:nvPr/>
        </p:nvCxnSpPr>
        <p:spPr>
          <a:xfrm rot="10800000" flipV="1">
            <a:off x="4773552" y="2340656"/>
            <a:ext cx="1037270" cy="1243803"/>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966040" y="2530065"/>
            <a:ext cx="1126050" cy="10738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02591" y="2539266"/>
            <a:ext cx="1070954" cy="109355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694923" y="1909916"/>
            <a:ext cx="95282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traffic</a:t>
            </a:r>
          </a:p>
        </p:txBody>
      </p:sp>
      <p:sp>
        <p:nvSpPr>
          <p:cNvPr id="81" name="TextBox 80"/>
          <p:cNvSpPr txBox="1"/>
          <p:nvPr/>
        </p:nvSpPr>
        <p:spPr>
          <a:xfrm>
            <a:off x="6398303" y="2542402"/>
            <a:ext cx="973856"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probe</a:t>
            </a:r>
          </a:p>
        </p:txBody>
      </p:sp>
      <p:cxnSp>
        <p:nvCxnSpPr>
          <p:cNvPr id="7" name="Straight Arrow Connector 6"/>
          <p:cNvCxnSpPr/>
          <p:nvPr/>
        </p:nvCxnSpPr>
        <p:spPr>
          <a:xfrm flipH="1">
            <a:off x="6132486" y="1338748"/>
            <a:ext cx="8965" cy="71914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66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0"/>
                                        </p:tgtEl>
                                      </p:cBhvr>
                                    </p:animEffect>
                                    <p:animScale>
                                      <p:cBhvr>
                                        <p:cTn id="7" dur="250" autoRev="1" fill="hold"/>
                                        <p:tgtEl>
                                          <p:spTgt spid="60"/>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60"/>
                                        </p:tgtEl>
                                      </p:cBhvr>
                                    </p:animEffect>
                                    <p:animScale>
                                      <p:cBhvr>
                                        <p:cTn id="11" dur="250" autoRev="1" fill="hold"/>
                                        <p:tgtEl>
                                          <p:spTgt spid="60"/>
                                        </p:tgtEl>
                                      </p:cBhvr>
                                      <p:by x="105000" y="105000"/>
                                    </p:animScale>
                                  </p:childTnLst>
                                </p:cTn>
                              </p:par>
                            </p:childTnLst>
                          </p:cTn>
                        </p:par>
                        <p:par>
                          <p:cTn id="12" fill="hold">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60"/>
                                        </p:tgtEl>
                                      </p:cBhvr>
                                    </p:animEffect>
                                    <p:animScale>
                                      <p:cBhvr>
                                        <p:cTn id="15" dur="250" autoRev="1" fill="hold"/>
                                        <p:tgtEl>
                                          <p:spTgt spid="60"/>
                                        </p:tgtEl>
                                      </p:cBhvr>
                                      <p:by x="105000" y="105000"/>
                                    </p:animScale>
                                  </p:childTnLst>
                                </p:cTn>
                              </p:par>
                            </p:childTnLst>
                          </p:cTn>
                        </p:par>
                        <p:par>
                          <p:cTn id="16" fill="hold">
                            <p:stCondLst>
                              <p:cond delay="1500"/>
                            </p:stCondLst>
                            <p:childTnLst>
                              <p:par>
                                <p:cTn id="17" presetID="26" presetClass="emph" presetSubtype="0" fill="hold" nodeType="afterEffect">
                                  <p:stCondLst>
                                    <p:cond delay="0"/>
                                  </p:stCondLst>
                                  <p:childTnLst>
                                    <p:animEffect transition="out" filter="fade">
                                      <p:cBhvr>
                                        <p:cTn id="18" dur="500" tmFilter="0, 0; .2, .5; .8, .5; 1, 0"/>
                                        <p:tgtEl>
                                          <p:spTgt spid="60"/>
                                        </p:tgtEl>
                                      </p:cBhvr>
                                    </p:animEffect>
                                    <p:animScale>
                                      <p:cBhvr>
                                        <p:cTn id="19"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Database High Availability</a:t>
            </a:r>
          </a:p>
        </p:txBody>
      </p:sp>
      <p:sp>
        <p:nvSpPr>
          <p:cNvPr id="4" name="Content Placeholder 3"/>
          <p:cNvSpPr>
            <a:spLocks noGrp="1"/>
          </p:cNvSpPr>
          <p:nvPr>
            <p:ph sz="quarter" idx="10"/>
          </p:nvPr>
        </p:nvSpPr>
        <p:spPr>
          <a:xfrm>
            <a:off x="268288" y="1398397"/>
            <a:ext cx="11542503" cy="3379387"/>
          </a:xfrm>
        </p:spPr>
        <p:txBody>
          <a:bodyPr/>
          <a:lstStyle/>
          <a:p>
            <a:r>
              <a:rPr lang="nl-NL" dirty="0"/>
              <a:t>Enterprise Edition: Oracle Data Guard</a:t>
            </a:r>
          </a:p>
          <a:p>
            <a:endParaRPr lang="nl-NL" dirty="0"/>
          </a:p>
          <a:p>
            <a:r>
              <a:rPr lang="nl-NL" dirty="0"/>
              <a:t>Standard Edition: Oracle Fail Safe</a:t>
            </a:r>
          </a:p>
          <a:p>
            <a:pPr lvl="1"/>
            <a:r>
              <a:rPr lang="nl-NL" dirty="0" err="1"/>
              <a:t>With</a:t>
            </a:r>
            <a:r>
              <a:rPr lang="nl-NL" dirty="0"/>
              <a:t> Windows </a:t>
            </a:r>
            <a:r>
              <a:rPr lang="nl-NL" dirty="0" err="1"/>
              <a:t>Failover</a:t>
            </a:r>
            <a:r>
              <a:rPr lang="nl-NL" dirty="0"/>
              <a:t> Cluster and SIOS DataKeeper</a:t>
            </a:r>
          </a:p>
          <a:p>
            <a:endParaRPr lang="nl-NL" dirty="0"/>
          </a:p>
        </p:txBody>
      </p:sp>
    </p:spTree>
    <p:extLst>
      <p:ext uri="{BB962C8B-B14F-4D97-AF65-F5344CB8AC3E}">
        <p14:creationId xmlns:p14="http://schemas.microsoft.com/office/powerpoint/2010/main" val="749163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SAP High Availability Example</a:t>
            </a:r>
          </a:p>
        </p:txBody>
      </p:sp>
      <p:sp>
        <p:nvSpPr>
          <p:cNvPr id="10" name="TextBox 9"/>
          <p:cNvSpPr txBox="1"/>
          <p:nvPr/>
        </p:nvSpPr>
        <p:spPr>
          <a:xfrm>
            <a:off x="7120565" y="1297625"/>
            <a:ext cx="4405743" cy="4847481"/>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SIOS </a:t>
            </a:r>
            <a:r>
              <a:rPr lang="en-US" sz="2400" dirty="0" err="1">
                <a:gradFill>
                  <a:gsLst>
                    <a:gs pos="2917">
                      <a:schemeClr val="tx1"/>
                    </a:gs>
                    <a:gs pos="30000">
                      <a:schemeClr val="tx1"/>
                    </a:gs>
                  </a:gsLst>
                  <a:lin ang="5400000" scaled="0"/>
                </a:gradFill>
              </a:rPr>
              <a:t>DataKeeper</a:t>
            </a:r>
            <a:r>
              <a:rPr lang="en-US" sz="2400" dirty="0">
                <a:gradFill>
                  <a:gsLst>
                    <a:gs pos="2917">
                      <a:schemeClr val="tx1"/>
                    </a:gs>
                    <a:gs pos="30000">
                      <a:schemeClr val="tx1"/>
                    </a:gs>
                  </a:gsLst>
                  <a:lin ang="5400000" scaled="0"/>
                </a:gradFill>
              </a:rPr>
              <a:t> for WSFC without need of clustered shared disks</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App Server – ABAP/Java dual or single stack.  Preferred smaller VMs</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Web Dispatcher installed on Azure VM, performs HTTP(S) load balancing</a:t>
            </a:r>
          </a:p>
          <a:p>
            <a:pPr marL="285750" indent="-28575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SQL DB with AlwaysOn Availability Group</a:t>
            </a:r>
          </a:p>
        </p:txBody>
      </p:sp>
      <p:sp>
        <p:nvSpPr>
          <p:cNvPr id="11" name="TextBox 10"/>
          <p:cNvSpPr txBox="1"/>
          <p:nvPr/>
        </p:nvSpPr>
        <p:spPr>
          <a:xfrm>
            <a:off x="2232496" y="5206337"/>
            <a:ext cx="134087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1 </a:t>
            </a:r>
          </a:p>
        </p:txBody>
      </p:sp>
      <p:sp>
        <p:nvSpPr>
          <p:cNvPr id="12" name="TextBox 11"/>
          <p:cNvSpPr txBox="1"/>
          <p:nvPr/>
        </p:nvSpPr>
        <p:spPr>
          <a:xfrm>
            <a:off x="3421620" y="5209065"/>
            <a:ext cx="134087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2 </a:t>
            </a:r>
          </a:p>
        </p:txBody>
      </p:sp>
      <p:sp>
        <p:nvSpPr>
          <p:cNvPr id="13" name="Rounded Rectangle 12"/>
          <p:cNvSpPr/>
          <p:nvPr/>
        </p:nvSpPr>
        <p:spPr>
          <a:xfrm>
            <a:off x="2148045" y="4147555"/>
            <a:ext cx="2499022" cy="168664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1, WSFC SQL AG </a:t>
            </a:r>
          </a:p>
        </p:txBody>
      </p:sp>
      <p:pic>
        <p:nvPicPr>
          <p:cNvPr id="14" name="Picture 1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014318" y="4402235"/>
            <a:ext cx="582845" cy="582845"/>
          </a:xfrm>
          <a:prstGeom prst="rect">
            <a:avLst/>
          </a:prstGeom>
        </p:spPr>
      </p:pic>
      <p:sp>
        <p:nvSpPr>
          <p:cNvPr id="15" name="TextBox 14"/>
          <p:cNvSpPr txBox="1"/>
          <p:nvPr/>
        </p:nvSpPr>
        <p:spPr>
          <a:xfrm>
            <a:off x="4711861" y="4860649"/>
            <a:ext cx="118775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 AG Listener</a:t>
            </a:r>
          </a:p>
        </p:txBody>
      </p:sp>
      <p:sp>
        <p:nvSpPr>
          <p:cNvPr id="16" name="TextBox 15"/>
          <p:cNvSpPr txBox="1"/>
          <p:nvPr/>
        </p:nvSpPr>
        <p:spPr>
          <a:xfrm>
            <a:off x="2810264" y="4951424"/>
            <a:ext cx="1260281"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 Commit</a:t>
            </a:r>
          </a:p>
        </p:txBody>
      </p:sp>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66365" y="3350145"/>
            <a:ext cx="488991" cy="488991"/>
          </a:xfrm>
          <a:prstGeom prst="rect">
            <a:avLst/>
          </a:prstGeom>
        </p:spPr>
      </p:pic>
      <p:sp>
        <p:nvSpPr>
          <p:cNvPr id="18" name="TextBox 17"/>
          <p:cNvSpPr txBox="1"/>
          <p:nvPr/>
        </p:nvSpPr>
        <p:spPr>
          <a:xfrm>
            <a:off x="2065715" y="3690328"/>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pic>
        <p:nvPicPr>
          <p:cNvPr id="19" name="Picture 1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74611" y="3350321"/>
            <a:ext cx="488991" cy="488991"/>
          </a:xfrm>
          <a:prstGeom prst="rect">
            <a:avLst/>
          </a:prstGeom>
        </p:spPr>
      </p:pic>
      <p:sp>
        <p:nvSpPr>
          <p:cNvPr id="20" name="TextBox 19"/>
          <p:cNvSpPr txBox="1"/>
          <p:nvPr/>
        </p:nvSpPr>
        <p:spPr>
          <a:xfrm>
            <a:off x="3410057" y="3690504"/>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21" name="Rounded Rectangle 20"/>
          <p:cNvSpPr/>
          <p:nvPr/>
        </p:nvSpPr>
        <p:spPr>
          <a:xfrm>
            <a:off x="2148044" y="2791332"/>
            <a:ext cx="2528699" cy="135485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2</a:t>
            </a:r>
          </a:p>
        </p:txBody>
      </p:sp>
      <p:pic>
        <p:nvPicPr>
          <p:cNvPr id="22" name="Picture 2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06734" y="1830142"/>
            <a:ext cx="488991" cy="488991"/>
          </a:xfrm>
          <a:prstGeom prst="rect">
            <a:avLst/>
          </a:prstGeom>
        </p:spPr>
      </p:pic>
      <p:sp>
        <p:nvSpPr>
          <p:cNvPr id="23" name="TextBox 22"/>
          <p:cNvSpPr txBox="1"/>
          <p:nvPr/>
        </p:nvSpPr>
        <p:spPr>
          <a:xfrm>
            <a:off x="2132299" y="2218440"/>
            <a:ext cx="126760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1</a:t>
            </a:r>
          </a:p>
        </p:txBody>
      </p:sp>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027012" y="1830321"/>
            <a:ext cx="488991" cy="488991"/>
          </a:xfrm>
          <a:prstGeom prst="rect">
            <a:avLst/>
          </a:prstGeom>
        </p:spPr>
      </p:pic>
      <p:sp>
        <p:nvSpPr>
          <p:cNvPr id="25" name="TextBox 24"/>
          <p:cNvSpPr txBox="1"/>
          <p:nvPr/>
        </p:nvSpPr>
        <p:spPr>
          <a:xfrm>
            <a:off x="3513214" y="2252225"/>
            <a:ext cx="1233794"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2</a:t>
            </a:r>
          </a:p>
        </p:txBody>
      </p:sp>
      <p:sp>
        <p:nvSpPr>
          <p:cNvPr id="26" name="Rounded Rectangle 25"/>
          <p:cNvSpPr/>
          <p:nvPr/>
        </p:nvSpPr>
        <p:spPr>
          <a:xfrm>
            <a:off x="2156062" y="1439777"/>
            <a:ext cx="2499022" cy="135485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r>
              <a:rPr lang="en-US" sz="1200" dirty="0">
                <a:solidFill>
                  <a:srgbClr val="FFFFFF"/>
                </a:solidFill>
                <a:latin typeface="Segoe UI"/>
              </a:rPr>
              <a:t>Av. Set 3, WSFC </a:t>
            </a:r>
          </a:p>
        </p:txBody>
      </p:sp>
      <p:pic>
        <p:nvPicPr>
          <p:cNvPr id="27" name="Picture 2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003425" y="3016989"/>
            <a:ext cx="585380" cy="585380"/>
          </a:xfrm>
          <a:prstGeom prst="rect">
            <a:avLst/>
          </a:prstGeom>
        </p:spPr>
      </p:pic>
      <p:sp>
        <p:nvSpPr>
          <p:cNvPr id="28" name="TextBox 27"/>
          <p:cNvSpPr txBox="1"/>
          <p:nvPr/>
        </p:nvSpPr>
        <p:spPr>
          <a:xfrm>
            <a:off x="4702236" y="3499464"/>
            <a:ext cx="118775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VM SAP Web Dispatcher</a:t>
            </a:r>
          </a:p>
        </p:txBody>
      </p:sp>
      <p:pic>
        <p:nvPicPr>
          <p:cNvPr id="29" name="Picture 2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985928" y="1707666"/>
            <a:ext cx="585380" cy="585380"/>
          </a:xfrm>
          <a:prstGeom prst="rect">
            <a:avLst/>
          </a:prstGeom>
        </p:spPr>
      </p:pic>
      <p:sp>
        <p:nvSpPr>
          <p:cNvPr id="30" name="TextBox 29"/>
          <p:cNvSpPr txBox="1"/>
          <p:nvPr/>
        </p:nvSpPr>
        <p:spPr>
          <a:xfrm>
            <a:off x="4621542" y="2189944"/>
            <a:ext cx="1314153" cy="871008"/>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a:t>
            </a:r>
          </a:p>
          <a:p>
            <a:pPr algn="ctr">
              <a:lnSpc>
                <a:spcPct val="90000"/>
              </a:lnSpc>
              <a:spcAft>
                <a:spcPts val="600"/>
              </a:spcAft>
            </a:pPr>
            <a:r>
              <a:rPr lang="en-US" sz="1200" dirty="0">
                <a:gradFill>
                  <a:gsLst>
                    <a:gs pos="2917">
                      <a:schemeClr val="tx1"/>
                    </a:gs>
                    <a:gs pos="30000">
                      <a:schemeClr val="tx1"/>
                    </a:gs>
                  </a:gsLst>
                  <a:lin ang="5400000" scaled="0"/>
                </a:gradFill>
              </a:rPr>
              <a:t>SAP SCS Cluster VNN</a:t>
            </a:r>
          </a:p>
        </p:txBody>
      </p:sp>
      <p:pic>
        <p:nvPicPr>
          <p:cNvPr id="3" name="Picture 2"/>
          <p:cNvPicPr>
            <a:picLocks noChangeAspect="1"/>
          </p:cNvPicPr>
          <p:nvPr/>
        </p:nvPicPr>
        <p:blipFill>
          <a:blip r:embed="rId5"/>
          <a:stretch>
            <a:fillRect/>
          </a:stretch>
        </p:blipFill>
        <p:spPr>
          <a:xfrm>
            <a:off x="2308031" y="1854869"/>
            <a:ext cx="402469" cy="330533"/>
          </a:xfrm>
          <a:prstGeom prst="rect">
            <a:avLst/>
          </a:prstGeom>
        </p:spPr>
      </p:pic>
      <p:pic>
        <p:nvPicPr>
          <p:cNvPr id="4" name="Picture 3"/>
          <p:cNvPicPr>
            <a:picLocks noChangeAspect="1"/>
          </p:cNvPicPr>
          <p:nvPr/>
        </p:nvPicPr>
        <p:blipFill>
          <a:blip r:embed="rId5"/>
          <a:stretch>
            <a:fillRect/>
          </a:stretch>
        </p:blipFill>
        <p:spPr>
          <a:xfrm>
            <a:off x="3619409" y="1854869"/>
            <a:ext cx="402469" cy="330533"/>
          </a:xfrm>
          <a:prstGeom prst="rect">
            <a:avLst/>
          </a:prstGeom>
        </p:spPr>
      </p:pic>
      <p:pic>
        <p:nvPicPr>
          <p:cNvPr id="32" name="Picture 3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44887" y="3023694"/>
            <a:ext cx="488991" cy="488991"/>
          </a:xfrm>
          <a:prstGeom prst="rect">
            <a:avLst/>
          </a:prstGeom>
        </p:spPr>
      </p:pic>
      <p:sp>
        <p:nvSpPr>
          <p:cNvPr id="34" name="TextBox 33"/>
          <p:cNvSpPr txBox="1"/>
          <p:nvPr/>
        </p:nvSpPr>
        <p:spPr>
          <a:xfrm>
            <a:off x="635487" y="3462928"/>
            <a:ext cx="1507791"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Domain Controller</a:t>
            </a:r>
          </a:p>
        </p:txBody>
      </p:sp>
      <p:sp>
        <p:nvSpPr>
          <p:cNvPr id="35" name="Rounded Rectangle 34"/>
          <p:cNvSpPr/>
          <p:nvPr/>
        </p:nvSpPr>
        <p:spPr>
          <a:xfrm>
            <a:off x="529390" y="1297625"/>
            <a:ext cx="5301423" cy="4730196"/>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910196" y="4600023"/>
            <a:ext cx="488991" cy="488991"/>
          </a:xfrm>
          <a:prstGeom prst="rect">
            <a:avLst/>
          </a:prstGeom>
        </p:spPr>
      </p:pic>
      <p:pic>
        <p:nvPicPr>
          <p:cNvPr id="38" name="Picture 3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9594" y="4618211"/>
            <a:ext cx="488991" cy="488991"/>
          </a:xfrm>
          <a:prstGeom prst="rect">
            <a:avLst/>
          </a:prstGeom>
        </p:spPr>
      </p:pic>
      <p:sp>
        <p:nvSpPr>
          <p:cNvPr id="39" name="TextBox 38"/>
          <p:cNvSpPr txBox="1"/>
          <p:nvPr/>
        </p:nvSpPr>
        <p:spPr>
          <a:xfrm>
            <a:off x="478453" y="1251884"/>
            <a:ext cx="11674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VNET</a:t>
            </a:r>
          </a:p>
        </p:txBody>
      </p:sp>
      <p:cxnSp>
        <p:nvCxnSpPr>
          <p:cNvPr id="40" name="Straight Arrow Connector 39"/>
          <p:cNvCxnSpPr/>
          <p:nvPr/>
        </p:nvCxnSpPr>
        <p:spPr>
          <a:xfrm>
            <a:off x="3055356" y="4972668"/>
            <a:ext cx="78630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3080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Advanced Workload </a:t>
            </a:r>
          </a:p>
        </p:txBody>
      </p:sp>
      <p:sp>
        <p:nvSpPr>
          <p:cNvPr id="4" name="Content Placeholder 3"/>
          <p:cNvSpPr>
            <a:spLocks noGrp="1"/>
          </p:cNvSpPr>
          <p:nvPr>
            <p:ph sz="quarter" idx="10"/>
          </p:nvPr>
        </p:nvSpPr>
        <p:spPr>
          <a:xfrm>
            <a:off x="268288" y="1398397"/>
            <a:ext cx="11542503" cy="3754874"/>
          </a:xfrm>
        </p:spPr>
        <p:txBody>
          <a:bodyPr/>
          <a:lstStyle/>
          <a:p>
            <a:pPr marL="0" indent="0">
              <a:buNone/>
            </a:pPr>
            <a:r>
              <a:rPr lang="en-US" dirty="0"/>
              <a:t>An advanced workload is a workload consisting of multiple (infrastructure) components with high-end requirements for connectivity, security, performance, and availability.</a:t>
            </a:r>
          </a:p>
          <a:p>
            <a:endParaRPr lang="en-US" dirty="0"/>
          </a:p>
          <a:p>
            <a:pPr marL="0" indent="0">
              <a:buNone/>
            </a:pPr>
            <a:endParaRPr lang="en-US" dirty="0"/>
          </a:p>
        </p:txBody>
      </p:sp>
    </p:spTree>
    <p:extLst>
      <p:ext uri="{BB962C8B-B14F-4D97-AF65-F5344CB8AC3E}">
        <p14:creationId xmlns:p14="http://schemas.microsoft.com/office/powerpoint/2010/main" val="161755485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HA/DR Configuration</a:t>
            </a:r>
            <a:endParaRPr lang="en-US" sz="5290" dirty="0"/>
          </a:p>
        </p:txBody>
      </p:sp>
      <p:sp>
        <p:nvSpPr>
          <p:cNvPr id="24" name="Rectangle 23"/>
          <p:cNvSpPr/>
          <p:nvPr/>
        </p:nvSpPr>
        <p:spPr bwMode="auto">
          <a:xfrm>
            <a:off x="630942" y="3220598"/>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359383" y="3664249"/>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67047" y="3664249"/>
            <a:ext cx="488991" cy="488991"/>
          </a:xfrm>
          <a:prstGeom prst="rect">
            <a:avLst/>
          </a:prstGeom>
        </p:spPr>
      </p:pic>
      <p:sp>
        <p:nvSpPr>
          <p:cNvPr id="47" name="TextBox 46"/>
          <p:cNvSpPr txBox="1"/>
          <p:nvPr/>
        </p:nvSpPr>
        <p:spPr>
          <a:xfrm>
            <a:off x="1832031" y="3526317"/>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48" name="Straight Arrow Connector 47"/>
          <p:cNvCxnSpPr>
            <a:stCxn id="27" idx="3"/>
            <a:endCxn id="29" idx="1"/>
          </p:cNvCxnSpPr>
          <p:nvPr/>
        </p:nvCxnSpPr>
        <p:spPr>
          <a:xfrm>
            <a:off x="1848374" y="3908745"/>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359197" y="4797638"/>
            <a:ext cx="488991" cy="488991"/>
          </a:xfrm>
          <a:prstGeom prst="rect">
            <a:avLst/>
          </a:prstGeom>
        </p:spPr>
      </p:pic>
      <p:sp>
        <p:nvSpPr>
          <p:cNvPr id="61" name="TextBox 60"/>
          <p:cNvSpPr txBox="1"/>
          <p:nvPr/>
        </p:nvSpPr>
        <p:spPr>
          <a:xfrm>
            <a:off x="622023" y="3269432"/>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71" name="TextBox 70"/>
          <p:cNvSpPr txBox="1"/>
          <p:nvPr/>
        </p:nvSpPr>
        <p:spPr>
          <a:xfrm>
            <a:off x="3523839" y="3269432"/>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72" name="TextBox 71"/>
          <p:cNvSpPr txBox="1"/>
          <p:nvPr/>
        </p:nvSpPr>
        <p:spPr>
          <a:xfrm>
            <a:off x="1848374" y="5169766"/>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cxnSp>
        <p:nvCxnSpPr>
          <p:cNvPr id="75" name="Straight Arrow Connector 74"/>
          <p:cNvCxnSpPr>
            <a:stCxn id="60" idx="3"/>
            <a:endCxn id="29" idx="2"/>
          </p:cNvCxnSpPr>
          <p:nvPr/>
        </p:nvCxnSpPr>
        <p:spPr>
          <a:xfrm flipV="1">
            <a:off x="2848188" y="4153240"/>
            <a:ext cx="763355"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1603879" y="4153240"/>
            <a:ext cx="755318"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435959" y="1358026"/>
            <a:ext cx="4369036" cy="507344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1</a:t>
            </a:r>
          </a:p>
        </p:txBody>
      </p:sp>
      <p:pic>
        <p:nvPicPr>
          <p:cNvPr id="25" name="Picture 24"/>
          <p:cNvPicPr>
            <a:picLocks noChangeAspect="1"/>
          </p:cNvPicPr>
          <p:nvPr/>
        </p:nvPicPr>
        <p:blipFill>
          <a:blip r:embed="rId4"/>
          <a:stretch>
            <a:fillRect/>
          </a:stretch>
        </p:blipFill>
        <p:spPr>
          <a:xfrm>
            <a:off x="2057552" y="1498696"/>
            <a:ext cx="1067850" cy="1065748"/>
          </a:xfrm>
          <a:prstGeom prst="rect">
            <a:avLst/>
          </a:prstGeom>
        </p:spPr>
      </p:pic>
      <p:cxnSp>
        <p:nvCxnSpPr>
          <p:cNvPr id="26" name="Elbow Connector 25"/>
          <p:cNvCxnSpPr>
            <a:stCxn id="25" idx="1"/>
          </p:cNvCxnSpPr>
          <p:nvPr/>
        </p:nvCxnSpPr>
        <p:spPr>
          <a:xfrm rot="10800000" flipV="1">
            <a:off x="1591664" y="2031570"/>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7355" y="1641966"/>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cxnSp>
        <p:nvCxnSpPr>
          <p:cNvPr id="30" name="Elbow Connector 29"/>
          <p:cNvCxnSpPr>
            <a:stCxn id="25" idx="3"/>
          </p:cNvCxnSpPr>
          <p:nvPr/>
        </p:nvCxnSpPr>
        <p:spPr>
          <a:xfrm>
            <a:off x="3125402" y="2031570"/>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57552" y="2306973"/>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sp>
        <p:nvSpPr>
          <p:cNvPr id="32" name="Rectangle 31"/>
          <p:cNvSpPr/>
          <p:nvPr/>
        </p:nvSpPr>
        <p:spPr bwMode="auto">
          <a:xfrm>
            <a:off x="7173725" y="2600141"/>
            <a:ext cx="4369036" cy="382627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2</a:t>
            </a:r>
          </a:p>
        </p:txBody>
      </p:sp>
      <p:sp>
        <p:nvSpPr>
          <p:cNvPr id="33" name="Rectangle 32"/>
          <p:cNvSpPr/>
          <p:nvPr/>
        </p:nvSpPr>
        <p:spPr bwMode="auto">
          <a:xfrm>
            <a:off x="7386511" y="3215539"/>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34" name="Picture 3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131386" y="3659190"/>
            <a:ext cx="488991" cy="488991"/>
          </a:xfrm>
          <a:prstGeom prst="rect">
            <a:avLst/>
          </a:prstGeom>
        </p:spPr>
      </p:pic>
      <p:sp>
        <p:nvSpPr>
          <p:cNvPr id="35" name="TextBox 34"/>
          <p:cNvSpPr txBox="1"/>
          <p:nvPr/>
        </p:nvSpPr>
        <p:spPr>
          <a:xfrm>
            <a:off x="8802893" y="4115547"/>
            <a:ext cx="110938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RemoteStandby</a:t>
            </a:r>
            <a:endParaRPr lang="en-US" sz="1600" dirty="0">
              <a:gradFill>
                <a:gsLst>
                  <a:gs pos="2917">
                    <a:schemeClr val="tx1"/>
                  </a:gs>
                  <a:gs pos="30000">
                    <a:schemeClr val="tx1"/>
                  </a:gs>
                </a:gsLst>
                <a:lin ang="5400000" scaled="0"/>
              </a:gradFill>
            </a:endParaRPr>
          </a:p>
        </p:txBody>
      </p:sp>
      <p:sp>
        <p:nvSpPr>
          <p:cNvPr id="36" name="Left-Right Arrow 35"/>
          <p:cNvSpPr/>
          <p:nvPr/>
        </p:nvSpPr>
        <p:spPr bwMode="auto">
          <a:xfrm>
            <a:off x="4804995" y="5573068"/>
            <a:ext cx="2361461" cy="594804"/>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Site-to-Site VPN</a:t>
            </a:r>
          </a:p>
        </p:txBody>
      </p:sp>
      <p:sp>
        <p:nvSpPr>
          <p:cNvPr id="37" name="TextBox 36"/>
          <p:cNvSpPr txBox="1"/>
          <p:nvPr/>
        </p:nvSpPr>
        <p:spPr>
          <a:xfrm>
            <a:off x="12315423" y="3448834"/>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38" name="Elbow Connector 37"/>
          <p:cNvCxnSpPr>
            <a:stCxn id="29" idx="3"/>
          </p:cNvCxnSpPr>
          <p:nvPr/>
        </p:nvCxnSpPr>
        <p:spPr>
          <a:xfrm>
            <a:off x="3856038" y="3908745"/>
            <a:ext cx="5275348" cy="1133389"/>
          </a:xfrm>
          <a:prstGeom prst="bentConnector3">
            <a:avLst>
              <a:gd name="adj1" fmla="val 50000"/>
            </a:avLst>
          </a:prstGeom>
          <a:ln w="28575">
            <a:solidFill>
              <a:srgbClr val="C0C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a:endCxn id="34" idx="1"/>
          </p:cNvCxnSpPr>
          <p:nvPr/>
        </p:nvCxnSpPr>
        <p:spPr>
          <a:xfrm flipV="1">
            <a:off x="3856038" y="3903686"/>
            <a:ext cx="5275348" cy="505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0120" y="4803695"/>
            <a:ext cx="488991" cy="488991"/>
          </a:xfrm>
          <a:prstGeom prst="rect">
            <a:avLst/>
          </a:prstGeom>
        </p:spPr>
      </p:pic>
    </p:spTree>
    <p:extLst>
      <p:ext uri="{BB962C8B-B14F-4D97-AF65-F5344CB8AC3E}">
        <p14:creationId xmlns:p14="http://schemas.microsoft.com/office/powerpoint/2010/main" val="2865483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par>
                                <p:cTn id="11" presetID="22" presetClass="entr" presetSubtype="8"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left)">
                                      <p:cBhvr>
                                        <p:cTn id="13" dur="500"/>
                                        <p:tgtEl>
                                          <p:spTgt spid="39"/>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par>
                                <p:cTn id="21" presetID="22" presetClass="entr" presetSubtype="8"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par>
                                <p:cTn id="27" presetID="22" presetClass="entr" presetSubtype="8"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 Guard Considerations</a:t>
            </a:r>
          </a:p>
        </p:txBody>
      </p:sp>
      <p:sp>
        <p:nvSpPr>
          <p:cNvPr id="3" name="Content Placeholder 2"/>
          <p:cNvSpPr>
            <a:spLocks noGrp="1"/>
          </p:cNvSpPr>
          <p:nvPr>
            <p:ph sz="quarter" idx="10"/>
          </p:nvPr>
        </p:nvSpPr>
        <p:spPr>
          <a:xfrm>
            <a:off x="268288" y="1398397"/>
            <a:ext cx="11542503" cy="5681555"/>
          </a:xfrm>
        </p:spPr>
        <p:txBody>
          <a:bodyPr/>
          <a:lstStyle/>
          <a:p>
            <a:r>
              <a:rPr lang="nl-NL" dirty="0"/>
              <a:t>HA: Maxium Protection</a:t>
            </a:r>
          </a:p>
          <a:p>
            <a:pPr lvl="1"/>
            <a:r>
              <a:rPr lang="nl-NL" dirty="0"/>
              <a:t>Redo Apply (Physical Standby)</a:t>
            </a:r>
          </a:p>
          <a:p>
            <a:pPr lvl="1"/>
            <a:r>
              <a:rPr lang="nl-NL" dirty="0"/>
              <a:t>SYNC Transport</a:t>
            </a:r>
          </a:p>
          <a:p>
            <a:pPr lvl="1"/>
            <a:r>
              <a:rPr lang="nl-NL"/>
              <a:t>AFFIRM </a:t>
            </a:r>
            <a:endParaRPr lang="nl-NL" dirty="0"/>
          </a:p>
          <a:p>
            <a:r>
              <a:rPr lang="nl-NL" dirty="0"/>
              <a:t>DR: Maximum Performance (ASYNC/NOAFFIRM)</a:t>
            </a:r>
          </a:p>
          <a:p>
            <a:r>
              <a:rPr lang="nl-NL" dirty="0"/>
              <a:t>Data Guard: </a:t>
            </a:r>
            <a:r>
              <a:rPr lang="nl-NL" dirty="0">
                <a:hlinkClick r:id="rId3"/>
              </a:rPr>
              <a:t>http://bit.ly/Oracle12cDG</a:t>
            </a:r>
            <a:endParaRPr lang="nl-NL" dirty="0"/>
          </a:p>
          <a:p>
            <a:r>
              <a:rPr lang="nl-NL" dirty="0"/>
              <a:t>Protection Mode: </a:t>
            </a:r>
            <a:r>
              <a:rPr lang="nl-NL" dirty="0">
                <a:hlinkClick r:id="rId4"/>
              </a:rPr>
              <a:t>http://bit.ly/Oracle12cDGPM</a:t>
            </a:r>
            <a:endParaRPr lang="nl-NL" dirty="0"/>
          </a:p>
          <a:p>
            <a:pPr lvl="2"/>
            <a:endParaRPr lang="nl-NL" dirty="0"/>
          </a:p>
          <a:p>
            <a:pPr lvl="2"/>
            <a:endParaRPr lang="nl-NL" dirty="0"/>
          </a:p>
        </p:txBody>
      </p:sp>
    </p:spTree>
    <p:extLst>
      <p:ext uri="{BB962C8B-B14F-4D97-AF65-F5344CB8AC3E}">
        <p14:creationId xmlns:p14="http://schemas.microsoft.com/office/powerpoint/2010/main" val="20539996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Database) DR Alternatives</a:t>
            </a:r>
          </a:p>
        </p:txBody>
      </p:sp>
      <p:sp>
        <p:nvSpPr>
          <p:cNvPr id="3" name="Content Placeholder 2"/>
          <p:cNvSpPr>
            <a:spLocks noGrp="1"/>
          </p:cNvSpPr>
          <p:nvPr>
            <p:ph sz="quarter" idx="10"/>
          </p:nvPr>
        </p:nvSpPr>
        <p:spPr>
          <a:xfrm>
            <a:off x="268288" y="1398397"/>
            <a:ext cx="11542503" cy="5072158"/>
          </a:xfrm>
        </p:spPr>
        <p:txBody>
          <a:bodyPr/>
          <a:lstStyle/>
          <a:p>
            <a:r>
              <a:rPr lang="nl-NL" dirty="0"/>
              <a:t>Azure Backup</a:t>
            </a:r>
          </a:p>
          <a:p>
            <a:pPr lvl="1"/>
            <a:r>
              <a:rPr lang="nl-NL" dirty="0"/>
              <a:t>Requires syncing Oracle backup timing</a:t>
            </a:r>
          </a:p>
          <a:p>
            <a:pPr lvl="1"/>
            <a:r>
              <a:rPr lang="nl-NL" dirty="0"/>
              <a:t>Windows: up to 3 backups per day</a:t>
            </a:r>
          </a:p>
          <a:p>
            <a:pPr lvl="1"/>
            <a:r>
              <a:rPr lang="nl-NL" dirty="0"/>
              <a:t>Linux: daily backups</a:t>
            </a:r>
          </a:p>
          <a:p>
            <a:r>
              <a:rPr lang="nl-NL" dirty="0"/>
              <a:t>Copy backups &amp; archive logs to (RA-)GRS Storage</a:t>
            </a:r>
          </a:p>
          <a:p>
            <a:pPr lvl="1"/>
            <a:r>
              <a:rPr lang="nl-NL" dirty="0"/>
              <a:t>Higher frequency than Azure Backup</a:t>
            </a:r>
          </a:p>
          <a:p>
            <a:pPr lvl="1"/>
            <a:r>
              <a:rPr lang="nl-NL" dirty="0"/>
              <a:t>Non-</a:t>
            </a:r>
            <a:r>
              <a:rPr lang="nl-NL" dirty="0" err="1"/>
              <a:t>deterministic</a:t>
            </a:r>
            <a:r>
              <a:rPr lang="nl-NL" dirty="0"/>
              <a:t> </a:t>
            </a:r>
            <a:r>
              <a:rPr lang="nl-NL" dirty="0" err="1"/>
              <a:t>geo-replication</a:t>
            </a:r>
            <a:endParaRPr lang="nl-NL" dirty="0"/>
          </a:p>
          <a:p>
            <a:pPr lvl="1"/>
            <a:r>
              <a:rPr lang="nl-NL" dirty="0" err="1"/>
              <a:t>Consider</a:t>
            </a:r>
            <a:r>
              <a:rPr lang="nl-NL" dirty="0"/>
              <a:t> Azure Files</a:t>
            </a:r>
          </a:p>
        </p:txBody>
      </p:sp>
    </p:spTree>
    <p:extLst>
      <p:ext uri="{BB962C8B-B14F-4D97-AF65-F5344CB8AC3E}">
        <p14:creationId xmlns:p14="http://schemas.microsoft.com/office/powerpoint/2010/main" val="360316912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Central Server HADR</a:t>
            </a:r>
          </a:p>
        </p:txBody>
      </p:sp>
      <p:sp>
        <p:nvSpPr>
          <p:cNvPr id="23" name="Rectangle 22"/>
          <p:cNvSpPr/>
          <p:nvPr/>
        </p:nvSpPr>
        <p:spPr bwMode="auto">
          <a:xfrm>
            <a:off x="4097794" y="5610922"/>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Sync /</a:t>
            </a:r>
            <a:r>
              <a:rPr lang="en-US" sz="1400" dirty="0" err="1">
                <a:solidFill>
                  <a:schemeClr val="tx1"/>
                </a:solidFill>
                <a:cs typeface="Segoe UI" pitchFamily="34" charset="0"/>
              </a:rPr>
              <a:t>sapmnt</a:t>
            </a:r>
            <a:r>
              <a:rPr lang="en-US" sz="1400" dirty="0">
                <a:solidFill>
                  <a:schemeClr val="tx1"/>
                </a:solidFill>
                <a:cs typeface="Segoe UI" pitchFamily="34" charset="0"/>
              </a:rPr>
              <a:t> via jobs</a:t>
            </a:r>
          </a:p>
        </p:txBody>
      </p:sp>
      <p:sp>
        <p:nvSpPr>
          <p:cNvPr id="34" name="Rectangle 33"/>
          <p:cNvSpPr/>
          <p:nvPr/>
        </p:nvSpPr>
        <p:spPr bwMode="auto">
          <a:xfrm>
            <a:off x="4727870" y="4968612"/>
            <a:ext cx="1287919"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bg2">
                    <a:lumMod val="20000"/>
                    <a:lumOff val="80000"/>
                  </a:schemeClr>
                </a:solidFill>
                <a:cs typeface="Segoe UI" pitchFamily="34" charset="0"/>
              </a:rPr>
              <a:t>Site-to-site  or</a:t>
            </a:r>
            <a:br>
              <a:rPr lang="en-US" sz="1400" dirty="0">
                <a:solidFill>
                  <a:schemeClr val="bg2">
                    <a:lumMod val="20000"/>
                    <a:lumOff val="80000"/>
                  </a:schemeClr>
                </a:solidFill>
                <a:cs typeface="Segoe UI" pitchFamily="34" charset="0"/>
              </a:rPr>
            </a:br>
            <a:r>
              <a:rPr lang="en-US" sz="1400" dirty="0">
                <a:solidFill>
                  <a:schemeClr val="bg2">
                    <a:lumMod val="20000"/>
                    <a:lumOff val="80000"/>
                  </a:schemeClr>
                </a:solidFill>
                <a:cs typeface="Segoe UI" pitchFamily="34" charset="0"/>
              </a:rPr>
              <a:t>Express Route </a:t>
            </a:r>
          </a:p>
        </p:txBody>
      </p:sp>
      <p:sp>
        <p:nvSpPr>
          <p:cNvPr id="49" name="Rectangle 48"/>
          <p:cNvSpPr/>
          <p:nvPr/>
        </p:nvSpPr>
        <p:spPr bwMode="auto">
          <a:xfrm>
            <a:off x="1643684" y="3687442"/>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27" name="Rounded Rectangle 26"/>
          <p:cNvSpPr/>
          <p:nvPr/>
        </p:nvSpPr>
        <p:spPr>
          <a:xfrm>
            <a:off x="7226512" y="3141379"/>
            <a:ext cx="3204876" cy="2934568"/>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28" name="Picture 2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549545" y="3668461"/>
            <a:ext cx="558587" cy="558587"/>
          </a:xfrm>
          <a:prstGeom prst="rect">
            <a:avLst/>
          </a:prstGeom>
        </p:spPr>
      </p:pic>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75129" y="2839555"/>
            <a:ext cx="603647" cy="603647"/>
          </a:xfrm>
          <a:prstGeom prst="rect">
            <a:avLst/>
          </a:prstGeom>
        </p:spPr>
      </p:pic>
      <p:sp>
        <p:nvSpPr>
          <p:cNvPr id="37" name="Rounded Rectangle 36"/>
          <p:cNvSpPr/>
          <p:nvPr/>
        </p:nvSpPr>
        <p:spPr>
          <a:xfrm>
            <a:off x="7378912" y="4596064"/>
            <a:ext cx="2499022" cy="1347535"/>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WSFC Cluster VNN </a:t>
            </a:r>
          </a:p>
        </p:txBody>
      </p:sp>
      <p:sp>
        <p:nvSpPr>
          <p:cNvPr id="39" name="TextBox 38"/>
          <p:cNvSpPr txBox="1"/>
          <p:nvPr/>
        </p:nvSpPr>
        <p:spPr>
          <a:xfrm>
            <a:off x="8048649" y="4128996"/>
            <a:ext cx="161441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Domain Controller</a:t>
            </a:r>
          </a:p>
        </p:txBody>
      </p:sp>
      <p:pic>
        <p:nvPicPr>
          <p:cNvPr id="3" name="Picture 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841568" y="4926753"/>
            <a:ext cx="594607" cy="594607"/>
          </a:xfrm>
          <a:prstGeom prst="rect">
            <a:avLst/>
          </a:prstGeom>
        </p:spPr>
      </p:pic>
      <p:pic>
        <p:nvPicPr>
          <p:cNvPr id="43" name="Picture 4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788050" y="4922737"/>
            <a:ext cx="594607" cy="594607"/>
          </a:xfrm>
          <a:prstGeom prst="rect">
            <a:avLst/>
          </a:prstGeom>
        </p:spPr>
      </p:pic>
      <p:sp>
        <p:nvSpPr>
          <p:cNvPr id="44" name="TextBox 43"/>
          <p:cNvSpPr txBox="1"/>
          <p:nvPr/>
        </p:nvSpPr>
        <p:spPr>
          <a:xfrm>
            <a:off x="7495385" y="5418548"/>
            <a:ext cx="126760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1</a:t>
            </a:r>
          </a:p>
        </p:txBody>
      </p:sp>
      <p:sp>
        <p:nvSpPr>
          <p:cNvPr id="45" name="TextBox 44"/>
          <p:cNvSpPr txBox="1"/>
          <p:nvPr/>
        </p:nvSpPr>
        <p:spPr>
          <a:xfrm>
            <a:off x="8451550" y="5416540"/>
            <a:ext cx="1267606"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2</a:t>
            </a:r>
          </a:p>
        </p:txBody>
      </p:sp>
      <p:sp>
        <p:nvSpPr>
          <p:cNvPr id="55" name="Rounded Rectangle 54"/>
          <p:cNvSpPr/>
          <p:nvPr/>
        </p:nvSpPr>
        <p:spPr>
          <a:xfrm>
            <a:off x="1773862" y="2490537"/>
            <a:ext cx="3204876" cy="17695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8" name="Picture 5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715585" y="3226028"/>
            <a:ext cx="488991" cy="488991"/>
          </a:xfrm>
          <a:prstGeom prst="rect">
            <a:avLst/>
          </a:prstGeom>
        </p:spPr>
      </p:pic>
      <p:sp>
        <p:nvSpPr>
          <p:cNvPr id="16" name="TextBox 15"/>
          <p:cNvSpPr txBox="1"/>
          <p:nvPr/>
        </p:nvSpPr>
        <p:spPr>
          <a:xfrm>
            <a:off x="3320161" y="3647705"/>
            <a:ext cx="127983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VM</a:t>
            </a:r>
          </a:p>
        </p:txBody>
      </p:sp>
      <p:pic>
        <p:nvPicPr>
          <p:cNvPr id="64" name="Picture 6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541440" y="3085586"/>
            <a:ext cx="488991" cy="488991"/>
          </a:xfrm>
          <a:prstGeom prst="rect">
            <a:avLst/>
          </a:prstGeom>
        </p:spPr>
      </p:pic>
      <p:sp>
        <p:nvSpPr>
          <p:cNvPr id="4" name="TextBox 3"/>
          <p:cNvSpPr txBox="1"/>
          <p:nvPr/>
        </p:nvSpPr>
        <p:spPr>
          <a:xfrm>
            <a:off x="1773862" y="2448120"/>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6" name="Elbow Connector 5"/>
          <p:cNvCxnSpPr/>
          <p:nvPr/>
        </p:nvCxnSpPr>
        <p:spPr>
          <a:xfrm rot="10800000">
            <a:off x="4097795" y="4302534"/>
            <a:ext cx="3166263" cy="1125436"/>
          </a:xfrm>
          <a:prstGeom prst="bentConnector3">
            <a:avLst>
              <a:gd name="adj1" fmla="val 10015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flipV="1">
            <a:off x="8222493" y="5175973"/>
            <a:ext cx="543523" cy="1297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6"/>
          <p:cNvCxnSpPr/>
          <p:nvPr/>
        </p:nvCxnSpPr>
        <p:spPr>
          <a:xfrm flipV="1">
            <a:off x="8222493" y="5175973"/>
            <a:ext cx="543523" cy="1297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65617" y="3129400"/>
            <a:ext cx="202517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On-</a:t>
            </a:r>
            <a:r>
              <a:rPr lang="en-US" sz="1600" dirty="0" err="1">
                <a:gradFill>
                  <a:gsLst>
                    <a:gs pos="2917">
                      <a:schemeClr val="tx1"/>
                    </a:gs>
                    <a:gs pos="30000">
                      <a:schemeClr val="tx1"/>
                    </a:gs>
                  </a:gsLst>
                  <a:lin ang="5400000" scaled="0"/>
                </a:gradFill>
              </a:rPr>
              <a:t>prem</a:t>
            </a:r>
            <a:r>
              <a:rPr lang="en-US" sz="1600" dirty="0">
                <a:gradFill>
                  <a:gsLst>
                    <a:gs pos="2917">
                      <a:schemeClr val="tx1"/>
                    </a:gs>
                    <a:gs pos="30000">
                      <a:schemeClr val="tx1"/>
                    </a:gs>
                  </a:gsLst>
                  <a:lin ang="5400000" scaled="0"/>
                </a:gradFill>
              </a:rPr>
              <a:t> Network</a:t>
            </a:r>
          </a:p>
        </p:txBody>
      </p:sp>
    </p:spTree>
    <p:extLst>
      <p:ext uri="{BB962C8B-B14F-4D97-AF65-F5344CB8AC3E}">
        <p14:creationId xmlns:p14="http://schemas.microsoft.com/office/powerpoint/2010/main" val="412485581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SAP/SQL DR with AG Replicas on Azure</a:t>
            </a:r>
            <a:endParaRPr lang="en-US" sz="5290" dirty="0"/>
          </a:p>
        </p:txBody>
      </p:sp>
      <p:sp>
        <p:nvSpPr>
          <p:cNvPr id="9" name="Rectangle 8"/>
          <p:cNvSpPr/>
          <p:nvPr/>
        </p:nvSpPr>
        <p:spPr bwMode="auto">
          <a:xfrm>
            <a:off x="4531894" y="2051587"/>
            <a:ext cx="186996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bg2">
                    <a:lumMod val="20000"/>
                    <a:lumOff val="80000"/>
                  </a:schemeClr>
                </a:solidFill>
                <a:cs typeface="Segoe UI" pitchFamily="34" charset="0"/>
              </a:rPr>
              <a:t>Run</a:t>
            </a:r>
            <a:r>
              <a:rPr lang="en-US" sz="1400" dirty="0">
                <a:solidFill>
                  <a:srgbClr val="505050"/>
                </a:solidFill>
                <a:cs typeface="Segoe UI" pitchFamily="34" charset="0"/>
              </a:rPr>
              <a:t> </a:t>
            </a:r>
            <a:r>
              <a:rPr lang="en-US" sz="1400" dirty="0">
                <a:solidFill>
                  <a:schemeClr val="bg2">
                    <a:lumMod val="20000"/>
                    <a:lumOff val="80000"/>
                  </a:schemeClr>
                </a:solidFill>
                <a:cs typeface="Segoe UI" pitchFamily="34" charset="0"/>
              </a:rPr>
              <a:t>backups</a:t>
            </a:r>
            <a:r>
              <a:rPr lang="en-US" sz="1400" dirty="0">
                <a:solidFill>
                  <a:srgbClr val="505050"/>
                </a:solidFill>
                <a:cs typeface="Segoe UI" pitchFamily="34" charset="0"/>
              </a:rPr>
              <a:t> </a:t>
            </a:r>
            <a:r>
              <a:rPr lang="en-US" sz="1400" dirty="0">
                <a:solidFill>
                  <a:schemeClr val="bg2">
                    <a:lumMod val="20000"/>
                    <a:lumOff val="80000"/>
                  </a:schemeClr>
                </a:solidFill>
                <a:cs typeface="Segoe UI" pitchFamily="34" charset="0"/>
              </a:rPr>
              <a:t>to Azure Storage</a:t>
            </a:r>
          </a:p>
        </p:txBody>
      </p:sp>
      <p:sp>
        <p:nvSpPr>
          <p:cNvPr id="23" name="Rectangle 22"/>
          <p:cNvSpPr/>
          <p:nvPr/>
        </p:nvSpPr>
        <p:spPr bwMode="auto">
          <a:xfrm>
            <a:off x="3748607" y="5613119"/>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Asynchronous commit</a:t>
            </a:r>
          </a:p>
        </p:txBody>
      </p:sp>
      <p:cxnSp>
        <p:nvCxnSpPr>
          <p:cNvPr id="24" name="Straight Arrow Connector 23"/>
          <p:cNvCxnSpPr/>
          <p:nvPr/>
        </p:nvCxnSpPr>
        <p:spPr>
          <a:xfrm flipV="1">
            <a:off x="3745450" y="2764344"/>
            <a:ext cx="1242905" cy="28451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198626" y="3065815"/>
            <a:ext cx="488991" cy="488991"/>
          </a:xfrm>
          <a:prstGeom prst="rect">
            <a:avLst/>
          </a:prstGeom>
        </p:spPr>
      </p:pic>
      <p:pic>
        <p:nvPicPr>
          <p:cNvPr id="54" name="Picture 53"/>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708718" y="4840647"/>
            <a:ext cx="581364" cy="581364"/>
          </a:xfrm>
          <a:prstGeom prst="rect">
            <a:avLst/>
          </a:prstGeom>
        </p:spPr>
      </p:pic>
      <p:sp>
        <p:nvSpPr>
          <p:cNvPr id="55" name="TextBox 54"/>
          <p:cNvSpPr txBox="1"/>
          <p:nvPr/>
        </p:nvSpPr>
        <p:spPr>
          <a:xfrm>
            <a:off x="9614311" y="5327839"/>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Cluster FSW</a:t>
            </a:r>
          </a:p>
        </p:txBody>
      </p:sp>
      <p:sp>
        <p:nvSpPr>
          <p:cNvPr id="56" name="TextBox 55"/>
          <p:cNvSpPr txBox="1"/>
          <p:nvPr/>
        </p:nvSpPr>
        <p:spPr>
          <a:xfrm>
            <a:off x="8297496" y="5036354"/>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Sec. Replica WSFC node 2 </a:t>
            </a:r>
          </a:p>
        </p:txBody>
      </p:sp>
      <p:sp>
        <p:nvSpPr>
          <p:cNvPr id="57" name="Rounded Rectangle 56"/>
          <p:cNvSpPr/>
          <p:nvPr/>
        </p:nvSpPr>
        <p:spPr>
          <a:xfrm>
            <a:off x="7023921" y="3974844"/>
            <a:ext cx="2499022" cy="187463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WSFC SQL AG Listener </a:t>
            </a:r>
          </a:p>
        </p:txBody>
      </p:sp>
      <p:sp>
        <p:nvSpPr>
          <p:cNvPr id="60" name="Rounded Rectangle 59"/>
          <p:cNvSpPr/>
          <p:nvPr/>
        </p:nvSpPr>
        <p:spPr>
          <a:xfrm>
            <a:off x="6868801" y="2879971"/>
            <a:ext cx="3737394" cy="31522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61" name="TextBox 60"/>
          <p:cNvSpPr txBox="1"/>
          <p:nvPr/>
        </p:nvSpPr>
        <p:spPr>
          <a:xfrm>
            <a:off x="7878099" y="4311245"/>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a:t>
            </a:r>
          </a:p>
          <a:p>
            <a:pPr>
              <a:lnSpc>
                <a:spcPct val="90000"/>
              </a:lnSpc>
              <a:spcAft>
                <a:spcPts val="600"/>
              </a:spcAft>
            </a:pPr>
            <a:r>
              <a:rPr lang="en-US" sz="1200" dirty="0">
                <a:gradFill>
                  <a:gsLst>
                    <a:gs pos="2917">
                      <a:schemeClr val="tx1"/>
                    </a:gs>
                    <a:gs pos="30000">
                      <a:schemeClr val="tx1"/>
                    </a:gs>
                  </a:gsLst>
                  <a:lin ang="5400000" scaled="0"/>
                </a:gradFill>
              </a:rPr>
              <a:t>Commit</a:t>
            </a:r>
          </a:p>
        </p:txBody>
      </p:sp>
      <p:cxnSp>
        <p:nvCxnSpPr>
          <p:cNvPr id="62" name="Straight Arrow Connector 61"/>
          <p:cNvCxnSpPr/>
          <p:nvPr/>
        </p:nvCxnSpPr>
        <p:spPr>
          <a:xfrm flipV="1">
            <a:off x="8009699" y="4646045"/>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688773" y="3405998"/>
            <a:ext cx="149290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Servers</a:t>
            </a:r>
          </a:p>
        </p:txBody>
      </p:sp>
      <p:cxnSp>
        <p:nvCxnSpPr>
          <p:cNvPr id="64" name="Straight Arrow Connector 63"/>
          <p:cNvCxnSpPr/>
          <p:nvPr/>
        </p:nvCxnSpPr>
        <p:spPr>
          <a:xfrm flipH="1">
            <a:off x="8511296" y="3727307"/>
            <a:ext cx="767175" cy="3535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245897" y="4389952"/>
            <a:ext cx="660713" cy="660713"/>
          </a:xfrm>
          <a:prstGeom prst="rect">
            <a:avLst/>
          </a:prstGeom>
        </p:spPr>
      </p:pic>
      <p:pic>
        <p:nvPicPr>
          <p:cNvPr id="65" name="Picture 64"/>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747686" y="4360930"/>
            <a:ext cx="660713" cy="660713"/>
          </a:xfrm>
          <a:prstGeom prst="rect">
            <a:avLst/>
          </a:prstGeom>
        </p:spPr>
      </p:pic>
      <p:sp>
        <p:nvSpPr>
          <p:cNvPr id="67" name="TextBox 66"/>
          <p:cNvSpPr txBox="1"/>
          <p:nvPr/>
        </p:nvSpPr>
        <p:spPr>
          <a:xfrm>
            <a:off x="7024515" y="5055414"/>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Prim. Replica WSFC node 1 </a:t>
            </a:r>
          </a:p>
        </p:txBody>
      </p:sp>
      <p:sp>
        <p:nvSpPr>
          <p:cNvPr id="70" name="Rectangle 69"/>
          <p:cNvSpPr/>
          <p:nvPr/>
        </p:nvSpPr>
        <p:spPr bwMode="auto">
          <a:xfrm>
            <a:off x="4652750" y="5064648"/>
            <a:ext cx="1287919"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bg2">
                    <a:lumMod val="20000"/>
                    <a:lumOff val="80000"/>
                  </a:schemeClr>
                </a:solidFill>
                <a:cs typeface="Segoe UI" pitchFamily="34" charset="0"/>
              </a:rPr>
              <a:t>Site-to-site  or</a:t>
            </a:r>
            <a:br>
              <a:rPr lang="en-US" sz="1400" dirty="0">
                <a:solidFill>
                  <a:schemeClr val="bg2">
                    <a:lumMod val="20000"/>
                    <a:lumOff val="80000"/>
                  </a:schemeClr>
                </a:solidFill>
                <a:cs typeface="Segoe UI" pitchFamily="34" charset="0"/>
              </a:rPr>
            </a:br>
            <a:r>
              <a:rPr lang="en-US" sz="1400" dirty="0">
                <a:solidFill>
                  <a:schemeClr val="bg2">
                    <a:lumMod val="20000"/>
                    <a:lumOff val="80000"/>
                  </a:schemeClr>
                </a:solidFill>
                <a:cs typeface="Segoe UI" pitchFamily="34" charset="0"/>
              </a:rPr>
              <a:t>Express Route </a:t>
            </a:r>
          </a:p>
        </p:txBody>
      </p:sp>
      <p:sp>
        <p:nvSpPr>
          <p:cNvPr id="74" name="Rectangle 73"/>
          <p:cNvSpPr/>
          <p:nvPr/>
        </p:nvSpPr>
        <p:spPr bwMode="auto">
          <a:xfrm>
            <a:off x="1026736" y="3687442"/>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75" name="Rounded Rectangle 74"/>
          <p:cNvSpPr/>
          <p:nvPr/>
        </p:nvSpPr>
        <p:spPr>
          <a:xfrm>
            <a:off x="1156914" y="2490537"/>
            <a:ext cx="3204876" cy="17695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82" name="Picture 8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924492" y="3085586"/>
            <a:ext cx="488991" cy="488991"/>
          </a:xfrm>
          <a:prstGeom prst="rect">
            <a:avLst/>
          </a:prstGeom>
        </p:spPr>
      </p:pic>
      <p:sp>
        <p:nvSpPr>
          <p:cNvPr id="83" name="TextBox 82"/>
          <p:cNvSpPr txBox="1"/>
          <p:nvPr/>
        </p:nvSpPr>
        <p:spPr>
          <a:xfrm>
            <a:off x="2892098" y="3618673"/>
            <a:ext cx="1469691"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DR SAP SQL DB Sec. Replica</a:t>
            </a:r>
          </a:p>
        </p:txBody>
      </p:sp>
      <p:pic>
        <p:nvPicPr>
          <p:cNvPr id="86" name="Picture 8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286032" y="2556384"/>
            <a:ext cx="603647" cy="603647"/>
          </a:xfrm>
          <a:prstGeom prst="rect">
            <a:avLst/>
          </a:prstGeom>
        </p:spPr>
      </p:pic>
      <p:pic>
        <p:nvPicPr>
          <p:cNvPr id="87" name="Picture 86"/>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47374" y="2494740"/>
            <a:ext cx="540835" cy="540835"/>
          </a:xfrm>
          <a:prstGeom prst="rect">
            <a:avLst/>
          </a:prstGeom>
        </p:spPr>
      </p:pic>
      <p:sp>
        <p:nvSpPr>
          <p:cNvPr id="88" name="TextBox 87"/>
          <p:cNvSpPr txBox="1"/>
          <p:nvPr/>
        </p:nvSpPr>
        <p:spPr>
          <a:xfrm>
            <a:off x="4638533" y="2895101"/>
            <a:ext cx="184104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Storage</a:t>
            </a:r>
          </a:p>
        </p:txBody>
      </p:sp>
      <p:pic>
        <p:nvPicPr>
          <p:cNvPr id="37" name="Picture 3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33635" y="3073249"/>
            <a:ext cx="488991" cy="488991"/>
          </a:xfrm>
          <a:prstGeom prst="rect">
            <a:avLst/>
          </a:prstGeom>
        </p:spPr>
      </p:pic>
      <p:sp>
        <p:nvSpPr>
          <p:cNvPr id="32" name="TextBox 31"/>
          <p:cNvSpPr txBox="1"/>
          <p:nvPr/>
        </p:nvSpPr>
        <p:spPr>
          <a:xfrm>
            <a:off x="1156914" y="2448120"/>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5" name="Elbow Connector 4"/>
          <p:cNvCxnSpPr/>
          <p:nvPr/>
        </p:nvCxnSpPr>
        <p:spPr>
          <a:xfrm rot="10800000">
            <a:off x="2759352" y="4325528"/>
            <a:ext cx="4109449" cy="116189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03669" y="2849572"/>
            <a:ext cx="202517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On-</a:t>
            </a:r>
            <a:r>
              <a:rPr lang="en-US" sz="1600" dirty="0" err="1">
                <a:gradFill>
                  <a:gsLst>
                    <a:gs pos="2917">
                      <a:schemeClr val="tx1"/>
                    </a:gs>
                    <a:gs pos="30000">
                      <a:schemeClr val="tx1"/>
                    </a:gs>
                  </a:gsLst>
                  <a:lin ang="5400000" scaled="0"/>
                </a:gradFill>
              </a:rPr>
              <a:t>prem</a:t>
            </a:r>
            <a:r>
              <a:rPr lang="en-US" sz="1600" dirty="0">
                <a:gradFill>
                  <a:gsLst>
                    <a:gs pos="2917">
                      <a:schemeClr val="tx1"/>
                    </a:gs>
                    <a:gs pos="30000">
                      <a:schemeClr val="tx1"/>
                    </a:gs>
                  </a:gsLst>
                  <a:lin ang="5400000" scaled="0"/>
                </a:gradFill>
              </a:rPr>
              <a:t> Network</a:t>
            </a:r>
          </a:p>
        </p:txBody>
      </p:sp>
    </p:spTree>
    <p:extLst>
      <p:ext uri="{BB962C8B-B14F-4D97-AF65-F5344CB8AC3E}">
        <p14:creationId xmlns:p14="http://schemas.microsoft.com/office/powerpoint/2010/main" val="801824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SQL AlwaysOn Failover</a:t>
            </a:r>
          </a:p>
        </p:txBody>
      </p:sp>
    </p:spTree>
    <p:extLst>
      <p:ext uri="{BB962C8B-B14F-4D97-AF65-F5344CB8AC3E}">
        <p14:creationId xmlns:p14="http://schemas.microsoft.com/office/powerpoint/2010/main" val="82470814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a:xfrm>
            <a:off x="268288" y="1398397"/>
            <a:ext cx="11542503" cy="3730252"/>
          </a:xfrm>
        </p:spPr>
        <p:txBody>
          <a:bodyPr/>
          <a:lstStyle/>
          <a:p>
            <a:r>
              <a:rPr lang="en-US" sz="3600" dirty="0"/>
              <a:t>Azure is suitable for complex production workloads</a:t>
            </a:r>
          </a:p>
          <a:p>
            <a:r>
              <a:rPr lang="en-US" sz="3600" dirty="0"/>
              <a:t>Make sure you understand licensing and support</a:t>
            </a:r>
          </a:p>
          <a:p>
            <a:r>
              <a:rPr lang="en-US" sz="3600" dirty="0"/>
              <a:t>Capacity Planning isn’t 1-to-1 mapping with on-</a:t>
            </a:r>
            <a:r>
              <a:rPr lang="en-US" sz="3600" dirty="0" err="1"/>
              <a:t>prem</a:t>
            </a:r>
            <a:endParaRPr lang="en-US" sz="3600" dirty="0"/>
          </a:p>
          <a:p>
            <a:r>
              <a:rPr lang="en-US" sz="3600" dirty="0"/>
              <a:t>You can change capacity after deploying to Azure</a:t>
            </a:r>
          </a:p>
          <a:p>
            <a:r>
              <a:rPr lang="en-US" sz="3600" dirty="0"/>
              <a:t>Use HA best practices for resiliency</a:t>
            </a:r>
          </a:p>
          <a:p>
            <a:r>
              <a:rPr lang="en-US" sz="3600" dirty="0"/>
              <a:t>Use DR technology matching RPO/RTO</a:t>
            </a:r>
          </a:p>
        </p:txBody>
      </p:sp>
    </p:spTree>
    <p:extLst>
      <p:ext uri="{BB962C8B-B14F-4D97-AF65-F5344CB8AC3E}">
        <p14:creationId xmlns:p14="http://schemas.microsoft.com/office/powerpoint/2010/main" val="285009619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Workload Examples</a:t>
            </a:r>
          </a:p>
        </p:txBody>
      </p:sp>
      <p:sp>
        <p:nvSpPr>
          <p:cNvPr id="3" name="Content Placeholder 2"/>
          <p:cNvSpPr>
            <a:spLocks noGrp="1"/>
          </p:cNvSpPr>
          <p:nvPr>
            <p:ph sz="quarter" idx="10"/>
          </p:nvPr>
        </p:nvSpPr>
        <p:spPr>
          <a:xfrm>
            <a:off x="268288" y="1387776"/>
            <a:ext cx="5494536" cy="3447098"/>
          </a:xfrm>
        </p:spPr>
        <p:txBody>
          <a:bodyPr/>
          <a:lstStyle/>
          <a:p>
            <a:pPr marL="0" indent="0">
              <a:buNone/>
            </a:pPr>
            <a:r>
              <a:rPr lang="en-US" b="1" u="sng" dirty="0"/>
              <a:t>3</a:t>
            </a:r>
            <a:r>
              <a:rPr lang="en-US" b="1" u="sng" baseline="30000" dirty="0"/>
              <a:t>rd</a:t>
            </a:r>
            <a:r>
              <a:rPr lang="en-US" b="1" u="sng" dirty="0"/>
              <a:t> Party</a:t>
            </a:r>
          </a:p>
          <a:p>
            <a:r>
              <a:rPr lang="en-US" dirty="0"/>
              <a:t>SAP</a:t>
            </a:r>
          </a:p>
          <a:p>
            <a:r>
              <a:rPr lang="en-US" dirty="0"/>
              <a:t>Oracle</a:t>
            </a:r>
          </a:p>
          <a:p>
            <a:r>
              <a:rPr lang="en-US" dirty="0"/>
              <a:t>DB/2</a:t>
            </a:r>
          </a:p>
          <a:p>
            <a:r>
              <a:rPr lang="en-US" dirty="0"/>
              <a:t>… and many more</a:t>
            </a:r>
          </a:p>
        </p:txBody>
      </p:sp>
      <p:sp>
        <p:nvSpPr>
          <p:cNvPr id="4" name="Content Placeholder 3"/>
          <p:cNvSpPr>
            <a:spLocks noGrp="1"/>
          </p:cNvSpPr>
          <p:nvPr>
            <p:ph sz="quarter" idx="11"/>
          </p:nvPr>
        </p:nvSpPr>
        <p:spPr>
          <a:xfrm>
            <a:off x="6432242" y="1387776"/>
            <a:ext cx="5490520" cy="4801314"/>
          </a:xfrm>
        </p:spPr>
        <p:txBody>
          <a:bodyPr/>
          <a:lstStyle/>
          <a:p>
            <a:pPr marL="0" indent="0">
              <a:buNone/>
            </a:pPr>
            <a:r>
              <a:rPr lang="en-US" b="1" u="sng" dirty="0"/>
              <a:t>Microsoft</a:t>
            </a:r>
          </a:p>
          <a:p>
            <a:r>
              <a:rPr lang="en-US" dirty="0"/>
              <a:t>BizTalk</a:t>
            </a:r>
          </a:p>
          <a:p>
            <a:r>
              <a:rPr lang="en-US" dirty="0"/>
              <a:t>Dynamics</a:t>
            </a:r>
          </a:p>
          <a:p>
            <a:r>
              <a:rPr lang="en-US" dirty="0"/>
              <a:t>SharePoint</a:t>
            </a:r>
          </a:p>
          <a:p>
            <a:r>
              <a:rPr lang="en-US" dirty="0"/>
              <a:t>SQL Server</a:t>
            </a:r>
          </a:p>
          <a:p>
            <a:endParaRPr lang="en-US" dirty="0"/>
          </a:p>
          <a:p>
            <a:endParaRPr lang="en-US" dirty="0"/>
          </a:p>
        </p:txBody>
      </p:sp>
    </p:spTree>
    <p:extLst>
      <p:ext uri="{BB962C8B-B14F-4D97-AF65-F5344CB8AC3E}">
        <p14:creationId xmlns:p14="http://schemas.microsoft.com/office/powerpoint/2010/main" val="11582503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20" y="198574"/>
            <a:ext cx="11184323" cy="899537"/>
          </a:xfrm>
        </p:spPr>
        <p:txBody>
          <a:bodyPr/>
          <a:lstStyle/>
          <a:p>
            <a:r>
              <a:rPr lang="en-US" dirty="0"/>
              <a:t>On-premises versus cloud benefits</a:t>
            </a:r>
          </a:p>
        </p:txBody>
      </p:sp>
      <p:grpSp>
        <p:nvGrpSpPr>
          <p:cNvPr id="29" name="Group 28"/>
          <p:cNvGrpSpPr/>
          <p:nvPr/>
        </p:nvGrpSpPr>
        <p:grpSpPr>
          <a:xfrm>
            <a:off x="925924" y="1460372"/>
            <a:ext cx="10934933" cy="4870654"/>
            <a:chOff x="944490" y="1130011"/>
            <a:chExt cx="11154201" cy="5639189"/>
          </a:xfrm>
        </p:grpSpPr>
        <p:sp>
          <p:nvSpPr>
            <p:cNvPr id="3" name="Rectangle 2"/>
            <p:cNvSpPr/>
            <p:nvPr/>
          </p:nvSpPr>
          <p:spPr bwMode="auto">
            <a:xfrm>
              <a:off x="944490" y="1130011"/>
              <a:ext cx="5273747" cy="103286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372" dirty="0">
                  <a:solidFill>
                    <a:schemeClr val="bg1"/>
                  </a:solidFill>
                </a:rPr>
                <a:t>Traditional server/storage/network </a:t>
              </a:r>
              <a:r>
                <a:rPr lang="en-US" sz="1961" b="1" dirty="0">
                  <a:solidFill>
                    <a:schemeClr val="bg1"/>
                  </a:solidFill>
                  <a:latin typeface="Segoe UI Semibold" panose="020B0702040204020203" pitchFamily="34" charset="0"/>
                  <a:cs typeface="Segoe UI Semibold" panose="020B0702040204020203" pitchFamily="34" charset="0"/>
                </a:rPr>
                <a:t>hardware</a:t>
              </a:r>
              <a:r>
                <a:rPr lang="en-US" sz="1372" dirty="0">
                  <a:solidFill>
                    <a:schemeClr val="bg1"/>
                  </a:solidFill>
                  <a:latin typeface="+mj-lt"/>
                </a:rPr>
                <a:t> </a:t>
              </a:r>
              <a:r>
                <a:rPr lang="en-US" sz="1372" dirty="0">
                  <a:solidFill>
                    <a:schemeClr val="bg1"/>
                  </a:solidFill>
                </a:rPr>
                <a:t>with backup/HA solutions can be costly</a:t>
              </a:r>
              <a:endParaRPr lang="en-US" sz="1372" dirty="0">
                <a:solidFill>
                  <a:schemeClr val="bg1"/>
                </a:solidFill>
                <a:ea typeface="Segoe UI" pitchFamily="34" charset="0"/>
                <a:cs typeface="Segoe UI" pitchFamily="34" charset="0"/>
              </a:endParaRPr>
            </a:p>
          </p:txBody>
        </p:sp>
        <p:sp>
          <p:nvSpPr>
            <p:cNvPr id="4" name="Rectangle 3"/>
            <p:cNvSpPr/>
            <p:nvPr/>
          </p:nvSpPr>
          <p:spPr bwMode="auto">
            <a:xfrm>
              <a:off x="944490" y="3439219"/>
              <a:ext cx="5273747" cy="103286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tx1"/>
                  </a:solidFill>
                  <a:latin typeface="Segoe UI Semibold" panose="020B0702040204020203" pitchFamily="34" charset="0"/>
                  <a:cs typeface="Segoe UI Semibold" panose="020B0702040204020203" pitchFamily="34" charset="0"/>
                </a:rPr>
                <a:t>People</a:t>
              </a:r>
              <a:r>
                <a:rPr lang="en-US" sz="1372" dirty="0">
                  <a:solidFill>
                    <a:schemeClr val="tx1"/>
                  </a:solidFill>
                  <a:latin typeface="+mj-lt"/>
                </a:rPr>
                <a:t> </a:t>
              </a:r>
              <a:r>
                <a:rPr lang="en-US" sz="1372" dirty="0">
                  <a:solidFill>
                    <a:schemeClr val="tx1"/>
                  </a:solidFill>
                </a:rPr>
                <a:t>to run systems on-premises without automation solutions is the biggest cost factor</a:t>
              </a:r>
              <a:endParaRPr lang="en-US" sz="1372" dirty="0">
                <a:solidFill>
                  <a:schemeClr val="tx1"/>
                </a:solidFill>
                <a:ea typeface="Segoe UI" pitchFamily="34" charset="0"/>
                <a:cs typeface="Segoe UI" pitchFamily="34" charset="0"/>
              </a:endParaRPr>
            </a:p>
          </p:txBody>
        </p:sp>
        <p:sp>
          <p:nvSpPr>
            <p:cNvPr id="5" name="Rectangle 4"/>
            <p:cNvSpPr/>
            <p:nvPr/>
          </p:nvSpPr>
          <p:spPr bwMode="auto">
            <a:xfrm>
              <a:off x="944490" y="2290662"/>
              <a:ext cx="5273747" cy="1032865"/>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bg1"/>
                  </a:solidFill>
                  <a:latin typeface="Segoe UI Semibold" panose="020B0702040204020203" pitchFamily="34" charset="0"/>
                  <a:cs typeface="Segoe UI Semibold" panose="020B0702040204020203" pitchFamily="34" charset="0"/>
                </a:rPr>
                <a:t>Sizing</a:t>
              </a:r>
              <a:r>
                <a:rPr lang="en-US" sz="1372" dirty="0">
                  <a:solidFill>
                    <a:schemeClr val="bg1"/>
                  </a:solidFill>
                  <a:latin typeface="+mj-lt"/>
                </a:rPr>
                <a:t> </a:t>
              </a:r>
              <a:r>
                <a:rPr lang="en-US" sz="1372" dirty="0">
                  <a:solidFill>
                    <a:schemeClr val="bg1"/>
                  </a:solidFill>
                </a:rPr>
                <a:t>is often difficult and customers realize hardware/hosting vendors oversized after rollout</a:t>
              </a:r>
              <a:endParaRPr lang="en-US" sz="1372" dirty="0">
                <a:solidFill>
                  <a:schemeClr val="bg1"/>
                </a:solidFill>
                <a:ea typeface="Segoe UI" pitchFamily="34" charset="0"/>
                <a:cs typeface="Segoe UI" pitchFamily="34" charset="0"/>
              </a:endParaRPr>
            </a:p>
          </p:txBody>
        </p:sp>
        <p:sp>
          <p:nvSpPr>
            <p:cNvPr id="6" name="Rectangle 5"/>
            <p:cNvSpPr/>
            <p:nvPr/>
          </p:nvSpPr>
          <p:spPr bwMode="auto">
            <a:xfrm>
              <a:off x="944490" y="4587777"/>
              <a:ext cx="5273747" cy="1032865"/>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372" dirty="0">
                  <a:solidFill>
                    <a:schemeClr val="tx1"/>
                  </a:solidFill>
                </a:rPr>
                <a:t>Customers cannot afford having a second datacenter for </a:t>
              </a:r>
              <a:r>
                <a:rPr lang="en-US" sz="1961" b="1" dirty="0">
                  <a:solidFill>
                    <a:schemeClr val="tx1"/>
                  </a:solidFill>
                  <a:latin typeface="Segoe UI Semibold" panose="020B0702040204020203" pitchFamily="34" charset="0"/>
                  <a:cs typeface="Segoe UI Semibold" panose="020B0702040204020203" pitchFamily="34" charset="0"/>
                </a:rPr>
                <a:t>disaster recovery </a:t>
              </a:r>
              <a:r>
                <a:rPr lang="en-US" sz="1372" dirty="0">
                  <a:solidFill>
                    <a:schemeClr val="tx1"/>
                  </a:solidFill>
                </a:rPr>
                <a:t>and tend to rely on old-style tape backup </a:t>
              </a:r>
              <a:endParaRPr lang="en-US" sz="1372" dirty="0">
                <a:solidFill>
                  <a:schemeClr val="tx1"/>
                </a:solidFill>
                <a:ea typeface="Segoe UI" pitchFamily="34" charset="0"/>
                <a:cs typeface="Segoe UI" pitchFamily="34" charset="0"/>
              </a:endParaRPr>
            </a:p>
          </p:txBody>
        </p:sp>
        <p:sp>
          <p:nvSpPr>
            <p:cNvPr id="7" name="Rectangle 6"/>
            <p:cNvSpPr/>
            <p:nvPr/>
          </p:nvSpPr>
          <p:spPr bwMode="auto">
            <a:xfrm>
              <a:off x="944490" y="5736335"/>
              <a:ext cx="5273747" cy="1032865"/>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tx1"/>
                  </a:solidFill>
                  <a:latin typeface="Segoe UI Semibold" panose="020B0702040204020203" pitchFamily="34" charset="0"/>
                  <a:cs typeface="Segoe UI Semibold" panose="020B0702040204020203" pitchFamily="34" charset="0"/>
                </a:rPr>
                <a:t>Dev/test/QA</a:t>
              </a:r>
              <a:r>
                <a:rPr lang="en-US" sz="1372" dirty="0">
                  <a:solidFill>
                    <a:schemeClr val="tx1"/>
                  </a:solidFill>
                  <a:latin typeface="+mj-lt"/>
                </a:rPr>
                <a:t> </a:t>
              </a:r>
              <a:r>
                <a:rPr lang="en-US" sz="1372" dirty="0">
                  <a:solidFill>
                    <a:schemeClr val="tx1"/>
                  </a:solidFill>
                </a:rPr>
                <a:t>busy during implementation but go idle after go-live; except QA for trouble shooting </a:t>
              </a:r>
              <a:endParaRPr lang="en-US" sz="1372" dirty="0">
                <a:solidFill>
                  <a:schemeClr val="tx1"/>
                </a:solidFill>
                <a:ea typeface="Segoe UI" pitchFamily="34" charset="0"/>
                <a:cs typeface="Segoe UI" pitchFamily="34" charset="0"/>
              </a:endParaRPr>
            </a:p>
          </p:txBody>
        </p:sp>
        <p:sp>
          <p:nvSpPr>
            <p:cNvPr id="8" name="Rectangle 7"/>
            <p:cNvSpPr/>
            <p:nvPr/>
          </p:nvSpPr>
          <p:spPr bwMode="auto">
            <a:xfrm>
              <a:off x="6824944" y="1130011"/>
              <a:ext cx="5273747" cy="103286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bg1"/>
                  </a:solidFill>
                  <a:latin typeface="Segoe UI Semibold" panose="020B0702040204020203" pitchFamily="34" charset="0"/>
                  <a:cs typeface="Segoe UI Semibold" panose="020B0702040204020203" pitchFamily="34" charset="0"/>
                </a:rPr>
                <a:t>Hardware cost savings </a:t>
              </a:r>
              <a:r>
                <a:rPr lang="en-US" sz="1372" dirty="0">
                  <a:solidFill>
                    <a:schemeClr val="bg1"/>
                  </a:solidFill>
                </a:rPr>
                <a:t>on hyper-scale cloud infrastructure with </a:t>
              </a:r>
              <a:r>
                <a:rPr lang="en-US" sz="1961" b="1" dirty="0">
                  <a:solidFill>
                    <a:schemeClr val="bg1"/>
                  </a:solidFill>
                  <a:latin typeface="Segoe UI Semibold" panose="020B0702040204020203" pitchFamily="34" charset="0"/>
                  <a:cs typeface="Segoe UI Semibold" panose="020B0702040204020203" pitchFamily="34" charset="0"/>
                </a:rPr>
                <a:t>built-in HA/DR </a:t>
              </a:r>
              <a:r>
                <a:rPr lang="en-US" sz="1372" dirty="0">
                  <a:solidFill>
                    <a:schemeClr val="bg1"/>
                  </a:solidFill>
                </a:rPr>
                <a:t>functionalities</a:t>
              </a:r>
              <a:endParaRPr lang="en-US" sz="1372" dirty="0">
                <a:solidFill>
                  <a:schemeClr val="bg1"/>
                </a:solidFill>
                <a:ea typeface="Segoe UI" pitchFamily="34" charset="0"/>
                <a:cs typeface="Segoe UI" pitchFamily="34" charset="0"/>
              </a:endParaRPr>
            </a:p>
          </p:txBody>
        </p:sp>
        <p:sp>
          <p:nvSpPr>
            <p:cNvPr id="9" name="Rectangle 8"/>
            <p:cNvSpPr/>
            <p:nvPr/>
          </p:nvSpPr>
          <p:spPr bwMode="auto">
            <a:xfrm>
              <a:off x="6824944" y="3427127"/>
              <a:ext cx="5273747" cy="103286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tx1"/>
                  </a:solidFill>
                  <a:latin typeface="Segoe UI Semibold" panose="020B0702040204020203" pitchFamily="34" charset="0"/>
                  <a:cs typeface="Segoe UI Semibold" panose="020B0702040204020203" pitchFamily="34" charset="0"/>
                </a:rPr>
                <a:t>Automated administration </a:t>
              </a:r>
              <a:r>
                <a:rPr lang="en-US" sz="1372" dirty="0">
                  <a:solidFill>
                    <a:schemeClr val="tx1"/>
                  </a:solidFill>
                </a:rPr>
                <a:t>helps IT focus on more strategic tasks</a:t>
              </a:r>
              <a:endParaRPr lang="en-US" sz="686" dirty="0">
                <a:solidFill>
                  <a:schemeClr val="tx1"/>
                </a:solidFill>
                <a:ea typeface="Segoe UI" pitchFamily="34" charset="0"/>
                <a:cs typeface="Segoe UI" pitchFamily="34" charset="0"/>
              </a:endParaRPr>
            </a:p>
          </p:txBody>
        </p:sp>
        <p:sp>
          <p:nvSpPr>
            <p:cNvPr id="10" name="Rectangle 9"/>
            <p:cNvSpPr/>
            <p:nvPr/>
          </p:nvSpPr>
          <p:spPr bwMode="auto">
            <a:xfrm>
              <a:off x="6824944" y="2278569"/>
              <a:ext cx="5273747" cy="1032865"/>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372" dirty="0">
                  <a:solidFill>
                    <a:schemeClr val="bg1"/>
                  </a:solidFill>
                </a:rPr>
                <a:t>Systems can </a:t>
              </a:r>
              <a:r>
                <a:rPr lang="en-US" sz="1961" b="1" dirty="0">
                  <a:solidFill>
                    <a:schemeClr val="bg1"/>
                  </a:solidFill>
                  <a:latin typeface="Segoe UI Semibold" panose="020B0702040204020203" pitchFamily="34" charset="0"/>
                  <a:cs typeface="Segoe UI Semibold" panose="020B0702040204020203" pitchFamily="34" charset="0"/>
                </a:rPr>
                <a:t>scale up/out/down </a:t>
              </a:r>
              <a:r>
                <a:rPr lang="en-US" sz="1372" dirty="0">
                  <a:solidFill>
                    <a:schemeClr val="bg1"/>
                  </a:solidFill>
                </a:rPr>
                <a:t>depending on system workload</a:t>
              </a:r>
              <a:endParaRPr lang="en-US" sz="1078" dirty="0">
                <a:solidFill>
                  <a:schemeClr val="bg1"/>
                </a:solidFill>
                <a:ea typeface="Segoe UI" pitchFamily="34" charset="0"/>
                <a:cs typeface="Segoe UI" pitchFamily="34" charset="0"/>
              </a:endParaRPr>
            </a:p>
          </p:txBody>
        </p:sp>
        <p:sp>
          <p:nvSpPr>
            <p:cNvPr id="11" name="Rectangle 10"/>
            <p:cNvSpPr/>
            <p:nvPr/>
          </p:nvSpPr>
          <p:spPr bwMode="auto">
            <a:xfrm>
              <a:off x="6824944" y="4601345"/>
              <a:ext cx="5273747" cy="1032865"/>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tx1"/>
                  </a:solidFill>
                  <a:latin typeface="Segoe UI Semibold" panose="020B0702040204020203" pitchFamily="34" charset="0"/>
                  <a:cs typeface="Segoe UI Semibold" panose="020B0702040204020203" pitchFamily="34" charset="0"/>
                </a:rPr>
                <a:t>DR environment can be instantly set up </a:t>
              </a:r>
              <a:r>
                <a:rPr lang="en-US" sz="1372" dirty="0">
                  <a:solidFill>
                    <a:schemeClr val="tx1"/>
                  </a:solidFill>
                </a:rPr>
                <a:t>without affecting existing production environment</a:t>
              </a:r>
              <a:endParaRPr lang="en-US" sz="1372" dirty="0">
                <a:solidFill>
                  <a:schemeClr val="tx1"/>
                </a:solidFill>
                <a:ea typeface="Segoe UI" pitchFamily="34" charset="0"/>
                <a:cs typeface="Segoe UI" pitchFamily="34" charset="0"/>
              </a:endParaRPr>
            </a:p>
          </p:txBody>
        </p:sp>
        <p:sp>
          <p:nvSpPr>
            <p:cNvPr id="12" name="Rectangle 11"/>
            <p:cNvSpPr/>
            <p:nvPr/>
          </p:nvSpPr>
          <p:spPr bwMode="auto">
            <a:xfrm>
              <a:off x="6824944" y="5736335"/>
              <a:ext cx="5273747" cy="1032865"/>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64" fontAlgn="base">
                <a:lnSpc>
                  <a:spcPct val="90000"/>
                </a:lnSpc>
                <a:spcBef>
                  <a:spcPct val="0"/>
                </a:spcBef>
                <a:spcAft>
                  <a:spcPct val="0"/>
                </a:spcAft>
              </a:pPr>
              <a:r>
                <a:rPr lang="en-US" sz="1961" b="1" dirty="0">
                  <a:solidFill>
                    <a:schemeClr val="tx1"/>
                  </a:solidFill>
                  <a:latin typeface="Segoe UI Semibold" panose="020B0702040204020203" pitchFamily="34" charset="0"/>
                  <a:cs typeface="Segoe UI Semibold" panose="020B0702040204020203" pitchFamily="34" charset="0"/>
                </a:rPr>
                <a:t>Dev/test/QA</a:t>
              </a:r>
              <a:r>
                <a:rPr lang="en-US" sz="1372" dirty="0">
                  <a:solidFill>
                    <a:schemeClr val="tx1"/>
                  </a:solidFill>
                  <a:latin typeface="+mj-lt"/>
                </a:rPr>
                <a:t> </a:t>
              </a:r>
              <a:r>
                <a:rPr lang="en-US" sz="1372" dirty="0">
                  <a:solidFill>
                    <a:schemeClr val="tx1"/>
                  </a:solidFill>
                </a:rPr>
                <a:t>can be “parked” to minimize </a:t>
              </a:r>
              <a:br>
                <a:rPr lang="en-US" sz="1372" dirty="0">
                  <a:solidFill>
                    <a:schemeClr val="tx1"/>
                  </a:solidFill>
                </a:rPr>
              </a:br>
              <a:r>
                <a:rPr lang="en-US" sz="1372" dirty="0">
                  <a:solidFill>
                    <a:schemeClr val="tx1"/>
                  </a:solidFill>
                </a:rPr>
                <a:t>compute costs</a:t>
              </a:r>
              <a:endParaRPr lang="en-US" sz="1372" dirty="0">
                <a:solidFill>
                  <a:schemeClr val="tx1"/>
                </a:solidFill>
                <a:ea typeface="Segoe UI" pitchFamily="34" charset="0"/>
                <a:cs typeface="Segoe UI" pitchFamily="34" charset="0"/>
              </a:endParaRPr>
            </a:p>
          </p:txBody>
        </p:sp>
      </p:grpSp>
      <p:sp>
        <p:nvSpPr>
          <p:cNvPr id="13" name="Chevron 12"/>
          <p:cNvSpPr/>
          <p:nvPr/>
        </p:nvSpPr>
        <p:spPr bwMode="auto">
          <a:xfrm>
            <a:off x="6308678" y="1706130"/>
            <a:ext cx="197059" cy="334462"/>
          </a:xfrm>
          <a:prstGeom prst="chevron">
            <a:avLst>
              <a:gd name="adj" fmla="val 85926"/>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endParaRPr lang="en-US" sz="1833" dirty="0">
              <a:gradFill>
                <a:gsLst>
                  <a:gs pos="0">
                    <a:srgbClr val="FFFFFF"/>
                  </a:gs>
                  <a:gs pos="100000">
                    <a:srgbClr val="FFFFFF"/>
                  </a:gs>
                </a:gsLst>
                <a:lin ang="5400000" scaled="0"/>
              </a:gradFill>
            </a:endParaRPr>
          </a:p>
        </p:txBody>
      </p:sp>
      <p:sp>
        <p:nvSpPr>
          <p:cNvPr id="18" name="Oval 17"/>
          <p:cNvSpPr/>
          <p:nvPr/>
        </p:nvSpPr>
        <p:spPr bwMode="auto">
          <a:xfrm>
            <a:off x="244921" y="1661725"/>
            <a:ext cx="433855" cy="423273"/>
          </a:xfrm>
          <a:prstGeom prst="ellipse">
            <a:avLst/>
          </a:prstGeom>
          <a:solidFill>
            <a:srgbClr val="00B050"/>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r>
              <a:rPr lang="en-US" sz="1833" dirty="0">
                <a:solidFill>
                  <a:schemeClr val="tx1"/>
                </a:solidFill>
              </a:rPr>
              <a:t>1</a:t>
            </a:r>
          </a:p>
        </p:txBody>
      </p:sp>
      <p:sp>
        <p:nvSpPr>
          <p:cNvPr id="19" name="Oval 18"/>
          <p:cNvSpPr/>
          <p:nvPr/>
        </p:nvSpPr>
        <p:spPr bwMode="auto">
          <a:xfrm>
            <a:off x="244921" y="2744339"/>
            <a:ext cx="433855" cy="423273"/>
          </a:xfrm>
          <a:prstGeom prst="ellipse">
            <a:avLst/>
          </a:prstGeom>
          <a:solidFill>
            <a:srgbClr val="00B050"/>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r>
              <a:rPr lang="en-US" sz="1833" dirty="0">
                <a:solidFill>
                  <a:schemeClr val="tx1"/>
                </a:solidFill>
              </a:rPr>
              <a:t>2</a:t>
            </a:r>
          </a:p>
        </p:txBody>
      </p:sp>
      <p:sp>
        <p:nvSpPr>
          <p:cNvPr id="20" name="Oval 19"/>
          <p:cNvSpPr/>
          <p:nvPr/>
        </p:nvSpPr>
        <p:spPr bwMode="auto">
          <a:xfrm>
            <a:off x="244921" y="3627030"/>
            <a:ext cx="433855" cy="423273"/>
          </a:xfrm>
          <a:prstGeom prst="ellipse">
            <a:avLst/>
          </a:prstGeom>
          <a:solidFill>
            <a:srgbClr val="00B050"/>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r>
              <a:rPr lang="en-US" sz="1833" dirty="0">
                <a:solidFill>
                  <a:schemeClr val="tx1"/>
                </a:solidFill>
              </a:rPr>
              <a:t>3</a:t>
            </a:r>
          </a:p>
        </p:txBody>
      </p:sp>
      <p:sp>
        <p:nvSpPr>
          <p:cNvPr id="21" name="Oval 20"/>
          <p:cNvSpPr/>
          <p:nvPr/>
        </p:nvSpPr>
        <p:spPr bwMode="auto">
          <a:xfrm>
            <a:off x="244921" y="4589987"/>
            <a:ext cx="433855" cy="423273"/>
          </a:xfrm>
          <a:prstGeom prst="ellipse">
            <a:avLst/>
          </a:prstGeom>
          <a:solidFill>
            <a:srgbClr val="00B050"/>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r>
              <a:rPr lang="en-US" sz="1833" dirty="0">
                <a:solidFill>
                  <a:schemeClr val="tx1"/>
                </a:solidFill>
              </a:rPr>
              <a:t>4</a:t>
            </a:r>
          </a:p>
        </p:txBody>
      </p:sp>
      <p:sp>
        <p:nvSpPr>
          <p:cNvPr id="22" name="Oval 21"/>
          <p:cNvSpPr/>
          <p:nvPr/>
        </p:nvSpPr>
        <p:spPr bwMode="auto">
          <a:xfrm>
            <a:off x="244921" y="5715966"/>
            <a:ext cx="433855" cy="423273"/>
          </a:xfrm>
          <a:prstGeom prst="ellipse">
            <a:avLst/>
          </a:prstGeom>
          <a:solidFill>
            <a:srgbClr val="00B050"/>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r>
              <a:rPr lang="en-US" sz="1833" dirty="0">
                <a:solidFill>
                  <a:schemeClr val="tx1"/>
                </a:solidFill>
              </a:rPr>
              <a:t>5</a:t>
            </a:r>
          </a:p>
        </p:txBody>
      </p:sp>
      <p:sp>
        <p:nvSpPr>
          <p:cNvPr id="23" name="TextBox 22"/>
          <p:cNvSpPr txBox="1"/>
          <p:nvPr/>
        </p:nvSpPr>
        <p:spPr>
          <a:xfrm>
            <a:off x="2307704" y="1098112"/>
            <a:ext cx="2275094" cy="271554"/>
          </a:xfrm>
          <a:prstGeom prst="rect">
            <a:avLst/>
          </a:prstGeom>
          <a:noFill/>
        </p:spPr>
        <p:txBody>
          <a:bodyPr wrap="square" lIns="0" tIns="0" rIns="0" bIns="0" rtlCol="0">
            <a:spAutoFit/>
          </a:bodyPr>
          <a:lstStyle/>
          <a:p>
            <a:pPr algn="ctr">
              <a:lnSpc>
                <a:spcPct val="90000"/>
              </a:lnSpc>
              <a:spcBef>
                <a:spcPct val="20000"/>
              </a:spcBef>
              <a:buSzPct val="80000"/>
            </a:pPr>
            <a:r>
              <a:rPr lang="en-US" sz="1961" dirty="0">
                <a:latin typeface="Segoe UI Semibold" panose="020B0702040204020203" pitchFamily="34" charset="0"/>
                <a:cs typeface="Segoe UI Semibold" panose="020B0702040204020203" pitchFamily="34" charset="0"/>
              </a:rPr>
              <a:t>On-premises</a:t>
            </a:r>
          </a:p>
        </p:txBody>
      </p:sp>
      <p:sp>
        <p:nvSpPr>
          <p:cNvPr id="24" name="TextBox 23"/>
          <p:cNvSpPr txBox="1"/>
          <p:nvPr/>
        </p:nvSpPr>
        <p:spPr>
          <a:xfrm>
            <a:off x="6995456" y="1100122"/>
            <a:ext cx="4433787" cy="271554"/>
          </a:xfrm>
          <a:prstGeom prst="rect">
            <a:avLst/>
          </a:prstGeom>
          <a:noFill/>
        </p:spPr>
        <p:txBody>
          <a:bodyPr wrap="square" lIns="0" tIns="0" rIns="0" bIns="0" rtlCol="0">
            <a:spAutoFit/>
          </a:bodyPr>
          <a:lstStyle/>
          <a:p>
            <a:pPr algn="ctr">
              <a:lnSpc>
                <a:spcPct val="90000"/>
              </a:lnSpc>
              <a:spcBef>
                <a:spcPct val="20000"/>
              </a:spcBef>
              <a:buSzPct val="80000"/>
            </a:pPr>
            <a:r>
              <a:rPr lang="en-US" sz="1961" dirty="0">
                <a:latin typeface="Segoe UI Semibold" panose="020B0702040204020203" pitchFamily="34" charset="0"/>
                <a:cs typeface="Segoe UI Semibold" panose="020B0702040204020203" pitchFamily="34" charset="0"/>
              </a:rPr>
              <a:t>Hyper-scale public cloud</a:t>
            </a:r>
          </a:p>
        </p:txBody>
      </p:sp>
      <p:sp>
        <p:nvSpPr>
          <p:cNvPr id="25" name="Chevron 24"/>
          <p:cNvSpPr/>
          <p:nvPr/>
        </p:nvSpPr>
        <p:spPr bwMode="auto">
          <a:xfrm>
            <a:off x="6308678" y="2699901"/>
            <a:ext cx="197059" cy="334462"/>
          </a:xfrm>
          <a:prstGeom prst="chevron">
            <a:avLst>
              <a:gd name="adj" fmla="val 85926"/>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endParaRPr lang="en-US" sz="1833" dirty="0">
              <a:gradFill>
                <a:gsLst>
                  <a:gs pos="0">
                    <a:srgbClr val="FFFFFF"/>
                  </a:gs>
                  <a:gs pos="100000">
                    <a:srgbClr val="FFFFFF"/>
                  </a:gs>
                </a:gsLst>
                <a:lin ang="5400000" scaled="0"/>
              </a:gradFill>
            </a:endParaRPr>
          </a:p>
        </p:txBody>
      </p:sp>
      <p:sp>
        <p:nvSpPr>
          <p:cNvPr id="26" name="Chevron 25"/>
          <p:cNvSpPr/>
          <p:nvPr/>
        </p:nvSpPr>
        <p:spPr bwMode="auto">
          <a:xfrm>
            <a:off x="6308678" y="3715841"/>
            <a:ext cx="197059" cy="334462"/>
          </a:xfrm>
          <a:prstGeom prst="chevron">
            <a:avLst>
              <a:gd name="adj" fmla="val 85926"/>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endParaRPr lang="en-US" sz="1833" dirty="0">
              <a:gradFill>
                <a:gsLst>
                  <a:gs pos="0">
                    <a:srgbClr val="FFFFFF"/>
                  </a:gs>
                  <a:gs pos="100000">
                    <a:srgbClr val="FFFFFF"/>
                  </a:gs>
                </a:gsLst>
                <a:lin ang="5400000" scaled="0"/>
              </a:gradFill>
            </a:endParaRPr>
          </a:p>
        </p:txBody>
      </p:sp>
      <p:sp>
        <p:nvSpPr>
          <p:cNvPr id="27" name="Chevron 26"/>
          <p:cNvSpPr/>
          <p:nvPr/>
        </p:nvSpPr>
        <p:spPr bwMode="auto">
          <a:xfrm>
            <a:off x="6308678" y="4697271"/>
            <a:ext cx="197059" cy="334462"/>
          </a:xfrm>
          <a:prstGeom prst="chevron">
            <a:avLst>
              <a:gd name="adj" fmla="val 85926"/>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endParaRPr lang="en-US" sz="1833" dirty="0">
              <a:gradFill>
                <a:gsLst>
                  <a:gs pos="0">
                    <a:srgbClr val="FFFFFF"/>
                  </a:gs>
                  <a:gs pos="100000">
                    <a:srgbClr val="FFFFFF"/>
                  </a:gs>
                </a:gsLst>
                <a:lin ang="5400000" scaled="0"/>
              </a:gradFill>
            </a:endParaRPr>
          </a:p>
        </p:txBody>
      </p:sp>
      <p:sp>
        <p:nvSpPr>
          <p:cNvPr id="28" name="Chevron 27"/>
          <p:cNvSpPr/>
          <p:nvPr/>
        </p:nvSpPr>
        <p:spPr bwMode="auto">
          <a:xfrm>
            <a:off x="6308678" y="5804777"/>
            <a:ext cx="197059" cy="334462"/>
          </a:xfrm>
          <a:prstGeom prst="chevron">
            <a:avLst>
              <a:gd name="adj" fmla="val 85926"/>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6186" tIns="38093" rIns="76186" bIns="38093" numCol="1" rtlCol="0" anchor="ctr" anchorCtr="0" compatLnSpc="1">
            <a:prstTxWarp prst="textNoShape">
              <a:avLst/>
            </a:prstTxWarp>
          </a:bodyPr>
          <a:lstStyle/>
          <a:p>
            <a:pPr algn="ctr" defTabSz="761588" fontAlgn="base">
              <a:spcBef>
                <a:spcPct val="0"/>
              </a:spcBef>
              <a:spcAft>
                <a:spcPct val="0"/>
              </a:spcAft>
            </a:pPr>
            <a:endParaRPr lang="en-US" sz="1833"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965579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Licensing &amp; Support</a:t>
            </a:r>
          </a:p>
        </p:txBody>
      </p:sp>
    </p:spTree>
    <p:extLst>
      <p:ext uri="{BB962C8B-B14F-4D97-AF65-F5344CB8AC3E}">
        <p14:creationId xmlns:p14="http://schemas.microsoft.com/office/powerpoint/2010/main" val="1250450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Pay-As-You-Go License</a:t>
            </a:r>
          </a:p>
        </p:txBody>
      </p:sp>
      <p:sp>
        <p:nvSpPr>
          <p:cNvPr id="3" name="Content Placeholder 2"/>
          <p:cNvSpPr>
            <a:spLocks noGrp="1"/>
          </p:cNvSpPr>
          <p:nvPr>
            <p:ph sz="quarter" idx="10"/>
          </p:nvPr>
        </p:nvSpPr>
        <p:spPr>
          <a:xfrm>
            <a:off x="268288" y="1398397"/>
            <a:ext cx="11542503" cy="2092881"/>
          </a:xfrm>
        </p:spPr>
        <p:txBody>
          <a:bodyPr/>
          <a:lstStyle/>
          <a:p>
            <a:r>
              <a:rPr lang="en-US" dirty="0"/>
              <a:t>License included with the VM</a:t>
            </a:r>
          </a:p>
          <a:p>
            <a:r>
              <a:rPr lang="en-US" dirty="0"/>
              <a:t>License fee collected via your Azure bill</a:t>
            </a:r>
          </a:p>
          <a:p>
            <a:r>
              <a:rPr lang="en-US" dirty="0"/>
              <a:t>Great for elastic workloads</a:t>
            </a:r>
          </a:p>
        </p:txBody>
      </p:sp>
    </p:spTree>
    <p:extLst>
      <p:ext uri="{BB962C8B-B14F-4D97-AF65-F5344CB8AC3E}">
        <p14:creationId xmlns:p14="http://schemas.microsoft.com/office/powerpoint/2010/main" val="1167519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Your Own License</a:t>
            </a:r>
          </a:p>
        </p:txBody>
      </p:sp>
      <p:sp>
        <p:nvSpPr>
          <p:cNvPr id="3" name="Content Placeholder 2"/>
          <p:cNvSpPr>
            <a:spLocks noGrp="1"/>
          </p:cNvSpPr>
          <p:nvPr>
            <p:ph sz="quarter" idx="10"/>
          </p:nvPr>
        </p:nvSpPr>
        <p:spPr>
          <a:xfrm>
            <a:off x="268288" y="1398397"/>
            <a:ext cx="11542503" cy="2769989"/>
          </a:xfrm>
        </p:spPr>
        <p:txBody>
          <a:bodyPr/>
          <a:lstStyle/>
          <a:p>
            <a:r>
              <a:rPr lang="en-US" dirty="0"/>
              <a:t>When VM doesn’t include license</a:t>
            </a:r>
          </a:p>
          <a:p>
            <a:r>
              <a:rPr lang="en-US" dirty="0"/>
              <a:t>When installing software yourself</a:t>
            </a:r>
          </a:p>
          <a:p>
            <a:r>
              <a:rPr lang="en-US" dirty="0"/>
              <a:t>Some licenses are not Cloud compatible</a:t>
            </a:r>
          </a:p>
          <a:p>
            <a:r>
              <a:rPr lang="en-US" dirty="0"/>
              <a:t>Check for license mobility</a:t>
            </a:r>
          </a:p>
        </p:txBody>
      </p:sp>
    </p:spTree>
    <p:extLst>
      <p:ext uri="{BB962C8B-B14F-4D97-AF65-F5344CB8AC3E}">
        <p14:creationId xmlns:p14="http://schemas.microsoft.com/office/powerpoint/2010/main" val="1820019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or Certified</a:t>
            </a:r>
          </a:p>
        </p:txBody>
      </p:sp>
      <p:sp>
        <p:nvSpPr>
          <p:cNvPr id="3" name="Content Placeholder 2"/>
          <p:cNvSpPr>
            <a:spLocks noGrp="1"/>
          </p:cNvSpPr>
          <p:nvPr>
            <p:ph sz="quarter" idx="10"/>
          </p:nvPr>
        </p:nvSpPr>
        <p:spPr>
          <a:xfrm>
            <a:off x="268288" y="1398397"/>
            <a:ext cx="11542503" cy="4801314"/>
          </a:xfrm>
        </p:spPr>
        <p:txBody>
          <a:bodyPr/>
          <a:lstStyle/>
          <a:p>
            <a:r>
              <a:rPr lang="en-US" dirty="0"/>
              <a:t>Most x86 workloads on Windows/Linux will work</a:t>
            </a:r>
          </a:p>
          <a:p>
            <a:r>
              <a:rPr lang="en-US" dirty="0"/>
              <a:t>Microsoft supports services / infrastructure</a:t>
            </a:r>
          </a:p>
          <a:p>
            <a:r>
              <a:rPr lang="en-US" dirty="0"/>
              <a:t>Determine vendor support policy</a:t>
            </a:r>
          </a:p>
          <a:p>
            <a:r>
              <a:rPr lang="en-US" dirty="0"/>
              <a:t>Check if combination is supported</a:t>
            </a:r>
          </a:p>
          <a:p>
            <a:r>
              <a:rPr lang="en-US" dirty="0"/>
              <a:t>Certified software has been tested by the vendor</a:t>
            </a:r>
          </a:p>
          <a:p>
            <a:r>
              <a:rPr lang="en-US" dirty="0"/>
              <a:t>Supported Microsoft Server software: KB2721672</a:t>
            </a:r>
          </a:p>
          <a:p>
            <a:r>
              <a:rPr lang="en-US" dirty="0"/>
              <a:t>Linux and OSS support policy: KB2941892</a:t>
            </a:r>
          </a:p>
        </p:txBody>
      </p:sp>
    </p:spTree>
    <p:extLst>
      <p:ext uri="{BB962C8B-B14F-4D97-AF65-F5344CB8AC3E}">
        <p14:creationId xmlns:p14="http://schemas.microsoft.com/office/powerpoint/2010/main" val="2244890739"/>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D80EEA-1669-48E9-84EA-D9F730B923FD}">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0e6ed2f3-2003-4809-a7f1-bfb3304c948f"/>
    <ds:schemaRef ds:uri="http://www.w3.org/XML/1998/namespace"/>
  </ds:schemaRefs>
</ds:datastoreItem>
</file>

<file path=customXml/itemProps2.xml><?xml version="1.0" encoding="utf-8"?>
<ds:datastoreItem xmlns:ds="http://schemas.openxmlformats.org/officeDocument/2006/customXml" ds:itemID="{9F2048A1-EA09-4811-9D52-ABC9063A4B91}">
  <ds:schemaRefs>
    <ds:schemaRef ds:uri="http://schemas.microsoft.com/sharepoint/v3/contenttype/forms"/>
  </ds:schemaRefs>
</ds:datastoreItem>
</file>

<file path=customXml/itemProps3.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1697</TotalTime>
  <Words>8627</Words>
  <Application>Microsoft Office PowerPoint</Application>
  <PresentationFormat>Widescreen</PresentationFormat>
  <Paragraphs>888</Paragraphs>
  <Slides>38</Slides>
  <Notes>32</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Courier New</vt:lpstr>
      <vt:lpstr>MS Mincho</vt:lpstr>
      <vt:lpstr>Segoe UI</vt:lpstr>
      <vt:lpstr>Segoe UI Light</vt:lpstr>
      <vt:lpstr>Segoe UI Semibold</vt:lpstr>
      <vt:lpstr>Tahoma</vt:lpstr>
      <vt:lpstr>Times New Roman</vt:lpstr>
      <vt:lpstr>Wingdings</vt:lpstr>
      <vt:lpstr>Windows Azure</vt:lpstr>
      <vt:lpstr>PowerPoint Presentation</vt:lpstr>
      <vt:lpstr>Agenda</vt:lpstr>
      <vt:lpstr>Advanced Workload </vt:lpstr>
      <vt:lpstr>Advanced Workload Examples</vt:lpstr>
      <vt:lpstr>On-premises versus cloud benefits</vt:lpstr>
      <vt:lpstr>Licensing &amp; Support</vt:lpstr>
      <vt:lpstr>Pay-As-You-Go License</vt:lpstr>
      <vt:lpstr>Bring Your Own License</vt:lpstr>
      <vt:lpstr>Supported or Certified</vt:lpstr>
      <vt:lpstr>Red Hat + Microsoft: Integrated Support</vt:lpstr>
      <vt:lpstr>SAP NetWeaver certifications</vt:lpstr>
      <vt:lpstr>SAP HANA certifications</vt:lpstr>
      <vt:lpstr>Capacity Planning</vt:lpstr>
      <vt:lpstr>Planning Compute</vt:lpstr>
      <vt:lpstr>Planning Memory</vt:lpstr>
      <vt:lpstr>Planning Storage</vt:lpstr>
      <vt:lpstr>SAP on Azure Performance </vt:lpstr>
      <vt:lpstr>SAP System Sizing</vt:lpstr>
      <vt:lpstr>Oracle DB Performance Optimization</vt:lpstr>
      <vt:lpstr>Networking &amp; Security</vt:lpstr>
      <vt:lpstr>The Big Networking Picture</vt:lpstr>
      <vt:lpstr>On-Premises (Physical) -2- Cloud (Virtual)</vt:lpstr>
      <vt:lpstr>Domain Name Service (DNS)</vt:lpstr>
      <vt:lpstr>Network Security Groups</vt:lpstr>
      <vt:lpstr>Sample NSG Setup for SAP</vt:lpstr>
      <vt:lpstr>High Availability &amp; Disaster Recovery</vt:lpstr>
      <vt:lpstr>High Availability - Failover Configuration</vt:lpstr>
      <vt:lpstr>Oracle Database High Availability</vt:lpstr>
      <vt:lpstr>SAP High Availability Example</vt:lpstr>
      <vt:lpstr>Oracle Database HA/DR Configuration</vt:lpstr>
      <vt:lpstr>Oracle Data Guard Considerations</vt:lpstr>
      <vt:lpstr>(Oracle Database) DR Alternatives</vt:lpstr>
      <vt:lpstr>SAP Central Server HADR</vt:lpstr>
      <vt:lpstr>SAP/SQL DR with AG Replicas on Azure</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Michiel van Otegem</dc:creator>
  <cp:lastModifiedBy>Michiel van Otegem</cp:lastModifiedBy>
  <cp:revision>94</cp:revision>
  <dcterms:created xsi:type="dcterms:W3CDTF">2016-07-19T00:52:33Z</dcterms:created>
  <dcterms:modified xsi:type="dcterms:W3CDTF">2016-10-07T09:49:58Z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