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4"/>
  </p:sldMasterIdLst>
  <p:notesMasterIdLst>
    <p:notesMasterId r:id="rId31"/>
  </p:notesMasterIdLst>
  <p:sldIdLst>
    <p:sldId id="347" r:id="rId5"/>
    <p:sldId id="354" r:id="rId6"/>
    <p:sldId id="355" r:id="rId7"/>
    <p:sldId id="356" r:id="rId8"/>
    <p:sldId id="357" r:id="rId9"/>
    <p:sldId id="359" r:id="rId10"/>
    <p:sldId id="358" r:id="rId11"/>
    <p:sldId id="360" r:id="rId12"/>
    <p:sldId id="362" r:id="rId13"/>
    <p:sldId id="363" r:id="rId14"/>
    <p:sldId id="364" r:id="rId15"/>
    <p:sldId id="375" r:id="rId16"/>
    <p:sldId id="376" r:id="rId17"/>
    <p:sldId id="377" r:id="rId18"/>
    <p:sldId id="378" r:id="rId19"/>
    <p:sldId id="367" r:id="rId20"/>
    <p:sldId id="383" r:id="rId21"/>
    <p:sldId id="384" r:id="rId22"/>
    <p:sldId id="385" r:id="rId23"/>
    <p:sldId id="386" r:id="rId24"/>
    <p:sldId id="379" r:id="rId25"/>
    <p:sldId id="353" r:id="rId26"/>
    <p:sldId id="342" r:id="rId27"/>
    <p:sldId id="380" r:id="rId28"/>
    <p:sldId id="381" r:id="rId29"/>
    <p:sldId id="3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3 mins)" id="{28E9690B-0091-4B37-904D-AF77356E58A6}">
          <p14:sldIdLst>
            <p14:sldId id="347"/>
            <p14:sldId id="354"/>
            <p14:sldId id="355"/>
          </p14:sldIdLst>
        </p14:section>
        <p14:section name="Big Data in every project (15 mins)" id="{3F2A68DA-BFEB-4E5D-BF3B-DF95C25C7458}">
          <p14:sldIdLst>
            <p14:sldId id="356"/>
            <p14:sldId id="357"/>
            <p14:sldId id="359"/>
            <p14:sldId id="358"/>
            <p14:sldId id="360"/>
            <p14:sldId id="362"/>
          </p14:sldIdLst>
        </p14:section>
        <p14:section name="Lambda Architecture (5 mins)" id="{3EFB4B2C-22CF-447D-8043-5A9F6537952F}">
          <p14:sldIdLst>
            <p14:sldId id="363"/>
            <p14:sldId id="364"/>
          </p14:sldIdLst>
        </p14:section>
        <p14:section name="Connected Cars (20 mins)" id="{BFC0864E-5B61-4525-B425-78EA3E1B29E0}">
          <p14:sldIdLst>
            <p14:sldId id="375"/>
            <p14:sldId id="376"/>
            <p14:sldId id="377"/>
            <p14:sldId id="378"/>
          </p14:sldIdLst>
        </p14:section>
        <p14:section name="Cortana Analytics Suite (15 mins)" id="{566FD355-6A26-4B2D-AE1A-95214FDE7C97}">
          <p14:sldIdLst>
            <p14:sldId id="367"/>
            <p14:sldId id="383"/>
            <p14:sldId id="384"/>
            <p14:sldId id="385"/>
            <p14:sldId id="386"/>
          </p14:sldIdLst>
        </p14:section>
        <p14:section name="Conclusion (2 mins)" id="{6EC64523-FE06-4775-B955-831F82F993AC}">
          <p14:sldIdLst>
            <p14:sldId id="379"/>
            <p14:sldId id="353"/>
            <p14:sldId id="342"/>
          </p14:sldIdLst>
        </p14:section>
        <p14:section name="Additional Material" id="{5D0BE18A-BF1E-4609-AF7E-0CFA3781FABD}">
          <p14:sldIdLst>
            <p14:sldId id="380"/>
            <p14:sldId id="381"/>
            <p14:sldId id="3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9466" autoAdjust="0"/>
  </p:normalViewPr>
  <p:slideViewPr>
    <p:cSldViewPr snapToGrid="0" showGuides="1">
      <p:cViewPr varScale="1">
        <p:scale>
          <a:sx n="81" d="100"/>
          <a:sy n="81" d="100"/>
        </p:scale>
        <p:origin x="888" y="7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42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020A5E-40FB-4FB0-8B30-7D0CD1C4C7D0}" type="doc">
      <dgm:prSet loTypeId="urn:microsoft.com/office/officeart/2005/8/layout/chevron1" loCatId="process" qsTypeId="urn:microsoft.com/office/officeart/2005/8/quickstyle/simple1" qsCatId="simple" csTypeId="urn:microsoft.com/office/officeart/2005/8/colors/accent1_4" csCatId="accent1" phldr="1"/>
      <dgm:spPr/>
      <dgm:t>
        <a:bodyPr/>
        <a:lstStyle/>
        <a:p>
          <a:endParaRPr lang="en-US"/>
        </a:p>
      </dgm:t>
    </dgm:pt>
    <dgm:pt modelId="{995A2929-2257-4FA5-8697-6D2B72A8A0C0}">
      <dgm:prSet custT="1"/>
      <dgm:spPr/>
      <dgm:t>
        <a:bodyPr/>
        <a:lstStyle/>
        <a:p>
          <a:pPr rtl="0"/>
          <a:r>
            <a:rPr lang="en-US" sz="1400" dirty="0"/>
            <a:t>Data</a:t>
          </a:r>
        </a:p>
      </dgm:t>
    </dgm:pt>
    <dgm:pt modelId="{E7A1BFDD-E62A-4DA9-8456-2199CB1CBAB1}" type="parTrans" cxnId="{9A7E14DC-E406-4342-A96A-127ADCC050A4}">
      <dgm:prSet/>
      <dgm:spPr/>
      <dgm:t>
        <a:bodyPr/>
        <a:lstStyle/>
        <a:p>
          <a:endParaRPr lang="en-US" sz="1050"/>
        </a:p>
      </dgm:t>
    </dgm:pt>
    <dgm:pt modelId="{33EACE99-E514-4BE2-BB39-8A11A7ABABCD}" type="sibTrans" cxnId="{9A7E14DC-E406-4342-A96A-127ADCC050A4}">
      <dgm:prSet/>
      <dgm:spPr/>
      <dgm:t>
        <a:bodyPr/>
        <a:lstStyle/>
        <a:p>
          <a:endParaRPr lang="en-US" sz="1050"/>
        </a:p>
      </dgm:t>
    </dgm:pt>
    <dgm:pt modelId="{3AEB9455-71BF-4BF0-B284-6EB8005C85F3}">
      <dgm:prSet custT="1"/>
      <dgm:spPr/>
      <dgm:t>
        <a:bodyPr/>
        <a:lstStyle/>
        <a:p>
          <a:pPr rtl="0"/>
          <a:r>
            <a:rPr lang="en-US" sz="1400" dirty="0"/>
            <a:t>Ingest</a:t>
          </a:r>
        </a:p>
      </dgm:t>
    </dgm:pt>
    <dgm:pt modelId="{69F851AE-DE9A-4003-BB10-4C1FE32B6A47}" type="parTrans" cxnId="{B2459E51-B272-4AE1-8BBC-96A9E98575E7}">
      <dgm:prSet/>
      <dgm:spPr/>
      <dgm:t>
        <a:bodyPr/>
        <a:lstStyle/>
        <a:p>
          <a:endParaRPr lang="en-US" sz="1050"/>
        </a:p>
      </dgm:t>
    </dgm:pt>
    <dgm:pt modelId="{C5926B79-57D2-46A6-BCCA-5E6D3FCD78D2}" type="sibTrans" cxnId="{B2459E51-B272-4AE1-8BBC-96A9E98575E7}">
      <dgm:prSet/>
      <dgm:spPr/>
      <dgm:t>
        <a:bodyPr/>
        <a:lstStyle/>
        <a:p>
          <a:endParaRPr lang="en-US" sz="1050"/>
        </a:p>
      </dgm:t>
    </dgm:pt>
    <dgm:pt modelId="{A1BF8265-60CF-46C2-AD1C-92C3AF000B73}">
      <dgm:prSet custT="1"/>
      <dgm:spPr/>
      <dgm:t>
        <a:bodyPr/>
        <a:lstStyle/>
        <a:p>
          <a:pPr rtl="0"/>
          <a:r>
            <a:rPr lang="en-US" sz="1400" dirty="0"/>
            <a:t>Prepare</a:t>
          </a:r>
        </a:p>
      </dgm:t>
    </dgm:pt>
    <dgm:pt modelId="{7C5506D8-BEC9-449B-9765-EF858B835AC5}" type="parTrans" cxnId="{C4D4B0F2-EA46-478C-916C-9320BF412EBE}">
      <dgm:prSet/>
      <dgm:spPr/>
      <dgm:t>
        <a:bodyPr/>
        <a:lstStyle/>
        <a:p>
          <a:endParaRPr lang="en-US" sz="1050"/>
        </a:p>
      </dgm:t>
    </dgm:pt>
    <dgm:pt modelId="{9492915E-327E-40DC-B36C-C55AD0E0C84D}" type="sibTrans" cxnId="{C4D4B0F2-EA46-478C-916C-9320BF412EBE}">
      <dgm:prSet/>
      <dgm:spPr/>
      <dgm:t>
        <a:bodyPr/>
        <a:lstStyle/>
        <a:p>
          <a:endParaRPr lang="en-US" sz="1050"/>
        </a:p>
      </dgm:t>
    </dgm:pt>
    <dgm:pt modelId="{B46FBDA1-E381-41C0-9166-1D9B749CB56E}">
      <dgm:prSet custT="1"/>
      <dgm:spPr/>
      <dgm:t>
        <a:bodyPr/>
        <a:lstStyle/>
        <a:p>
          <a:pPr rtl="0"/>
          <a:r>
            <a:rPr lang="en-US" sz="1400" dirty="0"/>
            <a:t>Analyze</a:t>
          </a:r>
        </a:p>
      </dgm:t>
    </dgm:pt>
    <dgm:pt modelId="{B3797109-7AE3-4B43-BD79-5C8933EB139E}" type="parTrans" cxnId="{3408A647-8A36-4AFB-BA21-42013102B4B8}">
      <dgm:prSet/>
      <dgm:spPr/>
      <dgm:t>
        <a:bodyPr/>
        <a:lstStyle/>
        <a:p>
          <a:endParaRPr lang="en-US" sz="1050"/>
        </a:p>
      </dgm:t>
    </dgm:pt>
    <dgm:pt modelId="{A38A31E4-0092-47EA-B337-E030A6448C49}" type="sibTrans" cxnId="{3408A647-8A36-4AFB-BA21-42013102B4B8}">
      <dgm:prSet/>
      <dgm:spPr/>
      <dgm:t>
        <a:bodyPr/>
        <a:lstStyle/>
        <a:p>
          <a:endParaRPr lang="en-US" sz="1050"/>
        </a:p>
      </dgm:t>
    </dgm:pt>
    <dgm:pt modelId="{3AB1194A-5F61-4980-9F8D-946400F5554B}">
      <dgm:prSet custT="1"/>
      <dgm:spPr/>
      <dgm:t>
        <a:bodyPr/>
        <a:lstStyle/>
        <a:p>
          <a:pPr rtl="0"/>
          <a:r>
            <a:rPr lang="en-US" sz="1400"/>
            <a:t>Consume</a:t>
          </a:r>
        </a:p>
      </dgm:t>
    </dgm:pt>
    <dgm:pt modelId="{EB783F23-4696-4F22-A393-69655D38D48E}" type="parTrans" cxnId="{2C56C431-8F8D-4CDE-A15F-BEB5CAEA4115}">
      <dgm:prSet/>
      <dgm:spPr/>
      <dgm:t>
        <a:bodyPr/>
        <a:lstStyle/>
        <a:p>
          <a:endParaRPr lang="en-US" sz="1050"/>
        </a:p>
      </dgm:t>
    </dgm:pt>
    <dgm:pt modelId="{678E0808-ED3A-4BB2-A18C-6BEF9F7F7A3C}" type="sibTrans" cxnId="{2C56C431-8F8D-4CDE-A15F-BEB5CAEA4115}">
      <dgm:prSet/>
      <dgm:spPr/>
      <dgm:t>
        <a:bodyPr/>
        <a:lstStyle/>
        <a:p>
          <a:endParaRPr lang="en-US" sz="1050"/>
        </a:p>
      </dgm:t>
    </dgm:pt>
    <dgm:pt modelId="{36AFC23F-FD7A-4DC5-919C-51C35FEA7B57}">
      <dgm:prSet custT="1"/>
      <dgm:spPr/>
      <dgm:t>
        <a:bodyPr/>
        <a:lstStyle/>
        <a:p>
          <a:pPr rtl="0"/>
          <a:r>
            <a:rPr lang="en-US" sz="1400" dirty="0"/>
            <a:t>Publish</a:t>
          </a:r>
        </a:p>
      </dgm:t>
    </dgm:pt>
    <dgm:pt modelId="{3E80593A-7E84-4647-9276-73EE031F77EC}" type="parTrans" cxnId="{4BEE97B3-B923-4FB0-A300-A63B617A6749}">
      <dgm:prSet/>
      <dgm:spPr/>
      <dgm:t>
        <a:bodyPr/>
        <a:lstStyle/>
        <a:p>
          <a:endParaRPr lang="en-US"/>
        </a:p>
      </dgm:t>
    </dgm:pt>
    <dgm:pt modelId="{DE0FCF7A-2D0F-4172-85F2-B6ABBA4D4F61}" type="sibTrans" cxnId="{4BEE97B3-B923-4FB0-A300-A63B617A6749}">
      <dgm:prSet/>
      <dgm:spPr/>
      <dgm:t>
        <a:bodyPr/>
        <a:lstStyle/>
        <a:p>
          <a:endParaRPr lang="en-US"/>
        </a:p>
      </dgm:t>
    </dgm:pt>
    <dgm:pt modelId="{6F88AFA5-E457-4572-AAA1-F7700294EDD7}">
      <dgm:prSet custT="1"/>
      <dgm:spPr/>
      <dgm:t>
        <a:bodyPr/>
        <a:lstStyle/>
        <a:p>
          <a:pPr rtl="0"/>
          <a:endParaRPr lang="en-US" sz="1400" dirty="0"/>
        </a:p>
      </dgm:t>
    </dgm:pt>
    <dgm:pt modelId="{366E908A-4E8C-4CCC-A298-D0125B5B9114}" type="parTrans" cxnId="{4288E4E5-6E7B-42BB-AA02-799D06DBF01C}">
      <dgm:prSet/>
      <dgm:spPr/>
      <dgm:t>
        <a:bodyPr/>
        <a:lstStyle/>
        <a:p>
          <a:endParaRPr lang="en-US"/>
        </a:p>
      </dgm:t>
    </dgm:pt>
    <dgm:pt modelId="{E9853277-4C28-4369-9C3A-BADA5B222216}" type="sibTrans" cxnId="{4288E4E5-6E7B-42BB-AA02-799D06DBF01C}">
      <dgm:prSet/>
      <dgm:spPr/>
      <dgm:t>
        <a:bodyPr/>
        <a:lstStyle/>
        <a:p>
          <a:endParaRPr lang="en-US"/>
        </a:p>
      </dgm:t>
    </dgm:pt>
    <dgm:pt modelId="{37CE801D-5E74-4979-8861-08E4BF720B01}" type="pres">
      <dgm:prSet presAssocID="{EF020A5E-40FB-4FB0-8B30-7D0CD1C4C7D0}" presName="Name0" presStyleCnt="0">
        <dgm:presLayoutVars>
          <dgm:dir/>
          <dgm:animLvl val="lvl"/>
          <dgm:resizeHandles val="exact"/>
        </dgm:presLayoutVars>
      </dgm:prSet>
      <dgm:spPr/>
    </dgm:pt>
    <dgm:pt modelId="{1C10C183-7FD3-44C0-B833-42B049487233}" type="pres">
      <dgm:prSet presAssocID="{995A2929-2257-4FA5-8697-6D2B72A8A0C0}" presName="composite" presStyleCnt="0"/>
      <dgm:spPr/>
    </dgm:pt>
    <dgm:pt modelId="{63D14724-0B25-4A76-BEEB-B6529B740BAA}" type="pres">
      <dgm:prSet presAssocID="{995A2929-2257-4FA5-8697-6D2B72A8A0C0}" presName="parTx" presStyleLbl="node1" presStyleIdx="0" presStyleCnt="6">
        <dgm:presLayoutVars>
          <dgm:chMax val="0"/>
          <dgm:chPref val="0"/>
          <dgm:bulletEnabled val="1"/>
        </dgm:presLayoutVars>
      </dgm:prSet>
      <dgm:spPr/>
    </dgm:pt>
    <dgm:pt modelId="{F1421F07-A41C-4457-B53B-AD23218B4B1B}" type="pres">
      <dgm:prSet presAssocID="{995A2929-2257-4FA5-8697-6D2B72A8A0C0}" presName="desTx" presStyleLbl="revTx" presStyleIdx="0" presStyleCnt="1">
        <dgm:presLayoutVars>
          <dgm:bulletEnabled val="1"/>
        </dgm:presLayoutVars>
      </dgm:prSet>
      <dgm:spPr/>
    </dgm:pt>
    <dgm:pt modelId="{19FDC7C1-8236-4DC6-AE6F-9A711236D3C9}" type="pres">
      <dgm:prSet presAssocID="{33EACE99-E514-4BE2-BB39-8A11A7ABABCD}" presName="space" presStyleCnt="0"/>
      <dgm:spPr/>
    </dgm:pt>
    <dgm:pt modelId="{4B149B18-87DF-4AE8-87F0-70A88AD5A889}" type="pres">
      <dgm:prSet presAssocID="{3AEB9455-71BF-4BF0-B284-6EB8005C85F3}" presName="composite" presStyleCnt="0"/>
      <dgm:spPr/>
    </dgm:pt>
    <dgm:pt modelId="{027DDB81-AE79-4568-A9F1-8D8D62C08943}" type="pres">
      <dgm:prSet presAssocID="{3AEB9455-71BF-4BF0-B284-6EB8005C85F3}" presName="parTx" presStyleLbl="node1" presStyleIdx="1" presStyleCnt="6">
        <dgm:presLayoutVars>
          <dgm:chMax val="0"/>
          <dgm:chPref val="0"/>
          <dgm:bulletEnabled val="1"/>
        </dgm:presLayoutVars>
      </dgm:prSet>
      <dgm:spPr/>
    </dgm:pt>
    <dgm:pt modelId="{853276E2-FF4C-48DC-9C4F-722745DF6BC5}" type="pres">
      <dgm:prSet presAssocID="{3AEB9455-71BF-4BF0-B284-6EB8005C85F3}" presName="desTx" presStyleLbl="revTx" presStyleIdx="0" presStyleCnt="1">
        <dgm:presLayoutVars>
          <dgm:bulletEnabled val="1"/>
        </dgm:presLayoutVars>
      </dgm:prSet>
      <dgm:spPr/>
    </dgm:pt>
    <dgm:pt modelId="{CBBF0E5B-E725-432C-A4F2-E3FD9A7808BB}" type="pres">
      <dgm:prSet presAssocID="{C5926B79-57D2-46A6-BCCA-5E6D3FCD78D2}" presName="space" presStyleCnt="0"/>
      <dgm:spPr/>
    </dgm:pt>
    <dgm:pt modelId="{9D7BA437-1C5E-4A92-B4FA-695D3AAAAEA5}" type="pres">
      <dgm:prSet presAssocID="{A1BF8265-60CF-46C2-AD1C-92C3AF000B73}" presName="composite" presStyleCnt="0"/>
      <dgm:spPr/>
    </dgm:pt>
    <dgm:pt modelId="{131F3CB5-AC7B-40C8-AFF8-3D268AC6DFE1}" type="pres">
      <dgm:prSet presAssocID="{A1BF8265-60CF-46C2-AD1C-92C3AF000B73}" presName="parTx" presStyleLbl="node1" presStyleIdx="2" presStyleCnt="6">
        <dgm:presLayoutVars>
          <dgm:chMax val="0"/>
          <dgm:chPref val="0"/>
          <dgm:bulletEnabled val="1"/>
        </dgm:presLayoutVars>
      </dgm:prSet>
      <dgm:spPr/>
    </dgm:pt>
    <dgm:pt modelId="{D87433C4-6AEF-4C21-9258-ACF0FDB6EE34}" type="pres">
      <dgm:prSet presAssocID="{A1BF8265-60CF-46C2-AD1C-92C3AF000B73}" presName="desTx" presStyleLbl="revTx" presStyleIdx="0" presStyleCnt="1">
        <dgm:presLayoutVars>
          <dgm:bulletEnabled val="1"/>
        </dgm:presLayoutVars>
      </dgm:prSet>
      <dgm:spPr/>
    </dgm:pt>
    <dgm:pt modelId="{4DFD602B-DC11-4442-B1D5-92BEB92174D7}" type="pres">
      <dgm:prSet presAssocID="{9492915E-327E-40DC-B36C-C55AD0E0C84D}" presName="space" presStyleCnt="0"/>
      <dgm:spPr/>
    </dgm:pt>
    <dgm:pt modelId="{6C4B93A7-5DD0-4B41-A05F-C38B87B0EFA2}" type="pres">
      <dgm:prSet presAssocID="{B46FBDA1-E381-41C0-9166-1D9B749CB56E}" presName="composite" presStyleCnt="0"/>
      <dgm:spPr/>
    </dgm:pt>
    <dgm:pt modelId="{71A58C35-A374-4689-A4F8-956DB8C3FA5B}" type="pres">
      <dgm:prSet presAssocID="{B46FBDA1-E381-41C0-9166-1D9B749CB56E}" presName="parTx" presStyleLbl="node1" presStyleIdx="3" presStyleCnt="6">
        <dgm:presLayoutVars>
          <dgm:chMax val="0"/>
          <dgm:chPref val="0"/>
          <dgm:bulletEnabled val="1"/>
        </dgm:presLayoutVars>
      </dgm:prSet>
      <dgm:spPr/>
    </dgm:pt>
    <dgm:pt modelId="{88AA78FD-8E51-4615-8AE9-8CB1451BA2C0}" type="pres">
      <dgm:prSet presAssocID="{B46FBDA1-E381-41C0-9166-1D9B749CB56E}" presName="desTx" presStyleLbl="revTx" presStyleIdx="0" presStyleCnt="1">
        <dgm:presLayoutVars>
          <dgm:bulletEnabled val="1"/>
        </dgm:presLayoutVars>
      </dgm:prSet>
      <dgm:spPr/>
    </dgm:pt>
    <dgm:pt modelId="{F2941DBF-8CCA-4F00-9F59-43FE6F5948DB}" type="pres">
      <dgm:prSet presAssocID="{A38A31E4-0092-47EA-B337-E030A6448C49}" presName="space" presStyleCnt="0"/>
      <dgm:spPr/>
    </dgm:pt>
    <dgm:pt modelId="{06A7F5EA-6963-4700-AB53-6D452A6E1A8A}" type="pres">
      <dgm:prSet presAssocID="{36AFC23F-FD7A-4DC5-919C-51C35FEA7B57}" presName="composite" presStyleCnt="0"/>
      <dgm:spPr/>
    </dgm:pt>
    <dgm:pt modelId="{A4A11072-7B1C-4D79-9140-A7994E49B138}" type="pres">
      <dgm:prSet presAssocID="{36AFC23F-FD7A-4DC5-919C-51C35FEA7B57}" presName="parTx" presStyleLbl="node1" presStyleIdx="4" presStyleCnt="6">
        <dgm:presLayoutVars>
          <dgm:chMax val="0"/>
          <dgm:chPref val="0"/>
          <dgm:bulletEnabled val="1"/>
        </dgm:presLayoutVars>
      </dgm:prSet>
      <dgm:spPr/>
    </dgm:pt>
    <dgm:pt modelId="{3BAF5220-8782-4C69-8EA1-B1E739F83037}" type="pres">
      <dgm:prSet presAssocID="{36AFC23F-FD7A-4DC5-919C-51C35FEA7B57}" presName="desTx" presStyleLbl="revTx" presStyleIdx="0" presStyleCnt="1">
        <dgm:presLayoutVars>
          <dgm:bulletEnabled val="1"/>
        </dgm:presLayoutVars>
      </dgm:prSet>
      <dgm:spPr/>
    </dgm:pt>
    <dgm:pt modelId="{9C04E367-09CF-4B56-9A98-5254BAF85C0D}" type="pres">
      <dgm:prSet presAssocID="{DE0FCF7A-2D0F-4172-85F2-B6ABBA4D4F61}" presName="space" presStyleCnt="0"/>
      <dgm:spPr/>
    </dgm:pt>
    <dgm:pt modelId="{3C7DCF0E-A5EA-49A4-A88A-0CFCB1D9C934}" type="pres">
      <dgm:prSet presAssocID="{3AB1194A-5F61-4980-9F8D-946400F5554B}" presName="composite" presStyleCnt="0"/>
      <dgm:spPr/>
    </dgm:pt>
    <dgm:pt modelId="{A069D06C-CD6A-4A85-AD20-CC4019B8AC59}" type="pres">
      <dgm:prSet presAssocID="{3AB1194A-5F61-4980-9F8D-946400F5554B}" presName="parTx" presStyleLbl="node1" presStyleIdx="5" presStyleCnt="6">
        <dgm:presLayoutVars>
          <dgm:chMax val="0"/>
          <dgm:chPref val="0"/>
          <dgm:bulletEnabled val="1"/>
        </dgm:presLayoutVars>
      </dgm:prSet>
      <dgm:spPr/>
    </dgm:pt>
    <dgm:pt modelId="{0181CE58-0822-4F59-877A-D7AE94113549}" type="pres">
      <dgm:prSet presAssocID="{3AB1194A-5F61-4980-9F8D-946400F5554B}" presName="desTx" presStyleLbl="revTx" presStyleIdx="0" presStyleCnt="1">
        <dgm:presLayoutVars>
          <dgm:bulletEnabled val="1"/>
        </dgm:presLayoutVars>
      </dgm:prSet>
      <dgm:spPr/>
    </dgm:pt>
  </dgm:ptLst>
  <dgm:cxnLst>
    <dgm:cxn modelId="{3408A647-8A36-4AFB-BA21-42013102B4B8}" srcId="{EF020A5E-40FB-4FB0-8B30-7D0CD1C4C7D0}" destId="{B46FBDA1-E381-41C0-9166-1D9B749CB56E}" srcOrd="3" destOrd="0" parTransId="{B3797109-7AE3-4B43-BD79-5C8933EB139E}" sibTransId="{A38A31E4-0092-47EA-B337-E030A6448C49}"/>
    <dgm:cxn modelId="{B8EAFD0C-8ADC-4628-8E90-6EA39EA1461C}" type="presOf" srcId="{EF020A5E-40FB-4FB0-8B30-7D0CD1C4C7D0}" destId="{37CE801D-5E74-4979-8861-08E4BF720B01}" srcOrd="0" destOrd="0" presId="urn:microsoft.com/office/officeart/2005/8/layout/chevron1"/>
    <dgm:cxn modelId="{30B55632-2B5F-4450-BFEC-64C272DC8CF7}" type="presOf" srcId="{A1BF8265-60CF-46C2-AD1C-92C3AF000B73}" destId="{131F3CB5-AC7B-40C8-AFF8-3D268AC6DFE1}" srcOrd="0" destOrd="0" presId="urn:microsoft.com/office/officeart/2005/8/layout/chevron1"/>
    <dgm:cxn modelId="{4288E4E5-6E7B-42BB-AA02-799D06DBF01C}" srcId="{A1BF8265-60CF-46C2-AD1C-92C3AF000B73}" destId="{6F88AFA5-E457-4572-AAA1-F7700294EDD7}" srcOrd="0" destOrd="0" parTransId="{366E908A-4E8C-4CCC-A298-D0125B5B9114}" sibTransId="{E9853277-4C28-4369-9C3A-BADA5B222216}"/>
    <dgm:cxn modelId="{418E0082-BD0D-4091-8A9F-EFA1BB98BD43}" type="presOf" srcId="{36AFC23F-FD7A-4DC5-919C-51C35FEA7B57}" destId="{A4A11072-7B1C-4D79-9140-A7994E49B138}" srcOrd="0" destOrd="0" presId="urn:microsoft.com/office/officeart/2005/8/layout/chevron1"/>
    <dgm:cxn modelId="{9A7E14DC-E406-4342-A96A-127ADCC050A4}" srcId="{EF020A5E-40FB-4FB0-8B30-7D0CD1C4C7D0}" destId="{995A2929-2257-4FA5-8697-6D2B72A8A0C0}" srcOrd="0" destOrd="0" parTransId="{E7A1BFDD-E62A-4DA9-8456-2199CB1CBAB1}" sibTransId="{33EACE99-E514-4BE2-BB39-8A11A7ABABCD}"/>
    <dgm:cxn modelId="{5D22A300-4005-4BF1-A093-51861A2AFE81}" type="presOf" srcId="{3AEB9455-71BF-4BF0-B284-6EB8005C85F3}" destId="{027DDB81-AE79-4568-A9F1-8D8D62C08943}" srcOrd="0" destOrd="0" presId="urn:microsoft.com/office/officeart/2005/8/layout/chevron1"/>
    <dgm:cxn modelId="{4BEE97B3-B923-4FB0-A300-A63B617A6749}" srcId="{EF020A5E-40FB-4FB0-8B30-7D0CD1C4C7D0}" destId="{36AFC23F-FD7A-4DC5-919C-51C35FEA7B57}" srcOrd="4" destOrd="0" parTransId="{3E80593A-7E84-4647-9276-73EE031F77EC}" sibTransId="{DE0FCF7A-2D0F-4172-85F2-B6ABBA4D4F61}"/>
    <dgm:cxn modelId="{3994B61E-B824-442C-A7BC-707A9E9926D8}" type="presOf" srcId="{B46FBDA1-E381-41C0-9166-1D9B749CB56E}" destId="{71A58C35-A374-4689-A4F8-956DB8C3FA5B}" srcOrd="0" destOrd="0" presId="urn:microsoft.com/office/officeart/2005/8/layout/chevron1"/>
    <dgm:cxn modelId="{12440245-EDDE-405E-BE76-D12713462D4E}" type="presOf" srcId="{6F88AFA5-E457-4572-AAA1-F7700294EDD7}" destId="{D87433C4-6AEF-4C21-9258-ACF0FDB6EE34}" srcOrd="0" destOrd="0" presId="urn:microsoft.com/office/officeart/2005/8/layout/chevron1"/>
    <dgm:cxn modelId="{C4D4B0F2-EA46-478C-916C-9320BF412EBE}" srcId="{EF020A5E-40FB-4FB0-8B30-7D0CD1C4C7D0}" destId="{A1BF8265-60CF-46C2-AD1C-92C3AF000B73}" srcOrd="2" destOrd="0" parTransId="{7C5506D8-BEC9-449B-9765-EF858B835AC5}" sibTransId="{9492915E-327E-40DC-B36C-C55AD0E0C84D}"/>
    <dgm:cxn modelId="{BBFF21E5-B166-456B-9CCE-D300B595BCE1}" type="presOf" srcId="{995A2929-2257-4FA5-8697-6D2B72A8A0C0}" destId="{63D14724-0B25-4A76-BEEB-B6529B740BAA}" srcOrd="0" destOrd="0" presId="urn:microsoft.com/office/officeart/2005/8/layout/chevron1"/>
    <dgm:cxn modelId="{2C56C431-8F8D-4CDE-A15F-BEB5CAEA4115}" srcId="{EF020A5E-40FB-4FB0-8B30-7D0CD1C4C7D0}" destId="{3AB1194A-5F61-4980-9F8D-946400F5554B}" srcOrd="5" destOrd="0" parTransId="{EB783F23-4696-4F22-A393-69655D38D48E}" sibTransId="{678E0808-ED3A-4BB2-A18C-6BEF9F7F7A3C}"/>
    <dgm:cxn modelId="{B2459E51-B272-4AE1-8BBC-96A9E98575E7}" srcId="{EF020A5E-40FB-4FB0-8B30-7D0CD1C4C7D0}" destId="{3AEB9455-71BF-4BF0-B284-6EB8005C85F3}" srcOrd="1" destOrd="0" parTransId="{69F851AE-DE9A-4003-BB10-4C1FE32B6A47}" sibTransId="{C5926B79-57D2-46A6-BCCA-5E6D3FCD78D2}"/>
    <dgm:cxn modelId="{3C7E3CB3-A40C-448A-A095-29D68E85871F}" type="presOf" srcId="{3AB1194A-5F61-4980-9F8D-946400F5554B}" destId="{A069D06C-CD6A-4A85-AD20-CC4019B8AC59}" srcOrd="0" destOrd="0" presId="urn:microsoft.com/office/officeart/2005/8/layout/chevron1"/>
    <dgm:cxn modelId="{E178C02C-FF15-4B14-90E1-A3D33087FA1C}" type="presParOf" srcId="{37CE801D-5E74-4979-8861-08E4BF720B01}" destId="{1C10C183-7FD3-44C0-B833-42B049487233}" srcOrd="0" destOrd="0" presId="urn:microsoft.com/office/officeart/2005/8/layout/chevron1"/>
    <dgm:cxn modelId="{B0041587-40C1-4028-96C3-B803E09E7DD9}" type="presParOf" srcId="{1C10C183-7FD3-44C0-B833-42B049487233}" destId="{63D14724-0B25-4A76-BEEB-B6529B740BAA}" srcOrd="0" destOrd="0" presId="urn:microsoft.com/office/officeart/2005/8/layout/chevron1"/>
    <dgm:cxn modelId="{1E9FFCCC-DFAA-4345-A796-6D0F8F1EF9F7}" type="presParOf" srcId="{1C10C183-7FD3-44C0-B833-42B049487233}" destId="{F1421F07-A41C-4457-B53B-AD23218B4B1B}" srcOrd="1" destOrd="0" presId="urn:microsoft.com/office/officeart/2005/8/layout/chevron1"/>
    <dgm:cxn modelId="{154B94EA-FC59-45F9-B06E-A4094B2229BE}" type="presParOf" srcId="{37CE801D-5E74-4979-8861-08E4BF720B01}" destId="{19FDC7C1-8236-4DC6-AE6F-9A711236D3C9}" srcOrd="1" destOrd="0" presId="urn:microsoft.com/office/officeart/2005/8/layout/chevron1"/>
    <dgm:cxn modelId="{49019249-B226-4F2D-8288-7F916792FA6A}" type="presParOf" srcId="{37CE801D-5E74-4979-8861-08E4BF720B01}" destId="{4B149B18-87DF-4AE8-87F0-70A88AD5A889}" srcOrd="2" destOrd="0" presId="urn:microsoft.com/office/officeart/2005/8/layout/chevron1"/>
    <dgm:cxn modelId="{E6BA9C1F-B606-4F8A-8634-AC45965A1D14}" type="presParOf" srcId="{4B149B18-87DF-4AE8-87F0-70A88AD5A889}" destId="{027DDB81-AE79-4568-A9F1-8D8D62C08943}" srcOrd="0" destOrd="0" presId="urn:microsoft.com/office/officeart/2005/8/layout/chevron1"/>
    <dgm:cxn modelId="{610B9874-1719-449E-AD45-84F54B744B76}" type="presParOf" srcId="{4B149B18-87DF-4AE8-87F0-70A88AD5A889}" destId="{853276E2-FF4C-48DC-9C4F-722745DF6BC5}" srcOrd="1" destOrd="0" presId="urn:microsoft.com/office/officeart/2005/8/layout/chevron1"/>
    <dgm:cxn modelId="{B5722623-FEEA-43A5-AFDB-645299EA4262}" type="presParOf" srcId="{37CE801D-5E74-4979-8861-08E4BF720B01}" destId="{CBBF0E5B-E725-432C-A4F2-E3FD9A7808BB}" srcOrd="3" destOrd="0" presId="urn:microsoft.com/office/officeart/2005/8/layout/chevron1"/>
    <dgm:cxn modelId="{169DB0CE-3EE0-4543-8BF1-CE19EB3753E6}" type="presParOf" srcId="{37CE801D-5E74-4979-8861-08E4BF720B01}" destId="{9D7BA437-1C5E-4A92-B4FA-695D3AAAAEA5}" srcOrd="4" destOrd="0" presId="urn:microsoft.com/office/officeart/2005/8/layout/chevron1"/>
    <dgm:cxn modelId="{0D35C9FC-7EB3-4C81-B875-423035206512}" type="presParOf" srcId="{9D7BA437-1C5E-4A92-B4FA-695D3AAAAEA5}" destId="{131F3CB5-AC7B-40C8-AFF8-3D268AC6DFE1}" srcOrd="0" destOrd="0" presId="urn:microsoft.com/office/officeart/2005/8/layout/chevron1"/>
    <dgm:cxn modelId="{79E9913F-DF92-44BC-A14C-771B824BE61E}" type="presParOf" srcId="{9D7BA437-1C5E-4A92-B4FA-695D3AAAAEA5}" destId="{D87433C4-6AEF-4C21-9258-ACF0FDB6EE34}" srcOrd="1" destOrd="0" presId="urn:microsoft.com/office/officeart/2005/8/layout/chevron1"/>
    <dgm:cxn modelId="{050F8D65-47F1-482D-959A-8B80072CD238}" type="presParOf" srcId="{37CE801D-5E74-4979-8861-08E4BF720B01}" destId="{4DFD602B-DC11-4442-B1D5-92BEB92174D7}" srcOrd="5" destOrd="0" presId="urn:microsoft.com/office/officeart/2005/8/layout/chevron1"/>
    <dgm:cxn modelId="{06D7AA28-CAD5-483F-9D28-9DE90C421EE0}" type="presParOf" srcId="{37CE801D-5E74-4979-8861-08E4BF720B01}" destId="{6C4B93A7-5DD0-4B41-A05F-C38B87B0EFA2}" srcOrd="6" destOrd="0" presId="urn:microsoft.com/office/officeart/2005/8/layout/chevron1"/>
    <dgm:cxn modelId="{8428B0B3-D47A-4169-9AAB-AD142799A2C4}" type="presParOf" srcId="{6C4B93A7-5DD0-4B41-A05F-C38B87B0EFA2}" destId="{71A58C35-A374-4689-A4F8-956DB8C3FA5B}" srcOrd="0" destOrd="0" presId="urn:microsoft.com/office/officeart/2005/8/layout/chevron1"/>
    <dgm:cxn modelId="{586A0CC1-50D4-41B4-A21D-ECE5FC871698}" type="presParOf" srcId="{6C4B93A7-5DD0-4B41-A05F-C38B87B0EFA2}" destId="{88AA78FD-8E51-4615-8AE9-8CB1451BA2C0}" srcOrd="1" destOrd="0" presId="urn:microsoft.com/office/officeart/2005/8/layout/chevron1"/>
    <dgm:cxn modelId="{40FF1CD0-0EAB-4086-8E35-AF62A93F4D17}" type="presParOf" srcId="{37CE801D-5E74-4979-8861-08E4BF720B01}" destId="{F2941DBF-8CCA-4F00-9F59-43FE6F5948DB}" srcOrd="7" destOrd="0" presId="urn:microsoft.com/office/officeart/2005/8/layout/chevron1"/>
    <dgm:cxn modelId="{F6979712-4B13-43E3-A608-42E19DE5C9C9}" type="presParOf" srcId="{37CE801D-5E74-4979-8861-08E4BF720B01}" destId="{06A7F5EA-6963-4700-AB53-6D452A6E1A8A}" srcOrd="8" destOrd="0" presId="urn:microsoft.com/office/officeart/2005/8/layout/chevron1"/>
    <dgm:cxn modelId="{0D31F04B-A671-42C3-B23D-3B87650995D1}" type="presParOf" srcId="{06A7F5EA-6963-4700-AB53-6D452A6E1A8A}" destId="{A4A11072-7B1C-4D79-9140-A7994E49B138}" srcOrd="0" destOrd="0" presId="urn:microsoft.com/office/officeart/2005/8/layout/chevron1"/>
    <dgm:cxn modelId="{57483008-8239-42BA-B112-B5E4A2232BB0}" type="presParOf" srcId="{06A7F5EA-6963-4700-AB53-6D452A6E1A8A}" destId="{3BAF5220-8782-4C69-8EA1-B1E739F83037}" srcOrd="1" destOrd="0" presId="urn:microsoft.com/office/officeart/2005/8/layout/chevron1"/>
    <dgm:cxn modelId="{73193B0E-B461-4547-B9CB-2274568CE570}" type="presParOf" srcId="{37CE801D-5E74-4979-8861-08E4BF720B01}" destId="{9C04E367-09CF-4B56-9A98-5254BAF85C0D}" srcOrd="9" destOrd="0" presId="urn:microsoft.com/office/officeart/2005/8/layout/chevron1"/>
    <dgm:cxn modelId="{43D27E6D-2226-4640-BD0A-BF148A56D81B}" type="presParOf" srcId="{37CE801D-5E74-4979-8861-08E4BF720B01}" destId="{3C7DCF0E-A5EA-49A4-A88A-0CFCB1D9C934}" srcOrd="10" destOrd="0" presId="urn:microsoft.com/office/officeart/2005/8/layout/chevron1"/>
    <dgm:cxn modelId="{804D0576-2057-49F3-88A0-BD4994896B66}" type="presParOf" srcId="{3C7DCF0E-A5EA-49A4-A88A-0CFCB1D9C934}" destId="{A069D06C-CD6A-4A85-AD20-CC4019B8AC59}" srcOrd="0" destOrd="0" presId="urn:microsoft.com/office/officeart/2005/8/layout/chevron1"/>
    <dgm:cxn modelId="{39684BC5-5700-4741-A798-526603E066A2}" type="presParOf" srcId="{3C7DCF0E-A5EA-49A4-A88A-0CFCB1D9C934}" destId="{0181CE58-0822-4F59-877A-D7AE94113549}"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14724-0B25-4A76-BEEB-B6529B740BAA}">
      <dsp:nvSpPr>
        <dsp:cNvPr id="0" name=""/>
        <dsp:cNvSpPr/>
      </dsp:nvSpPr>
      <dsp:spPr>
        <a:xfrm>
          <a:off x="7416" y="24804"/>
          <a:ext cx="2153489" cy="432000"/>
        </a:xfrm>
        <a:prstGeom prst="chevron">
          <a:avLst/>
        </a:prstGeom>
        <a:solidFill>
          <a:schemeClr val="accent1">
            <a:shade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Data</a:t>
          </a:r>
        </a:p>
      </dsp:txBody>
      <dsp:txXfrm>
        <a:off x="223416" y="24804"/>
        <a:ext cx="1721489" cy="432000"/>
      </dsp:txXfrm>
    </dsp:sp>
    <dsp:sp modelId="{027DDB81-AE79-4568-A9F1-8D8D62C08943}">
      <dsp:nvSpPr>
        <dsp:cNvPr id="0" name=""/>
        <dsp:cNvSpPr/>
      </dsp:nvSpPr>
      <dsp:spPr>
        <a:xfrm>
          <a:off x="1944905" y="24804"/>
          <a:ext cx="2153489" cy="432000"/>
        </a:xfrm>
        <a:prstGeom prst="chevron">
          <a:avLst/>
        </a:prstGeom>
        <a:solidFill>
          <a:schemeClr val="accent1">
            <a:shade val="50000"/>
            <a:hueOff val="111419"/>
            <a:satOff val="2985"/>
            <a:lumOff val="1315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Ingest</a:t>
          </a:r>
        </a:p>
      </dsp:txBody>
      <dsp:txXfrm>
        <a:off x="2160905" y="24804"/>
        <a:ext cx="1721489" cy="432000"/>
      </dsp:txXfrm>
    </dsp:sp>
    <dsp:sp modelId="{131F3CB5-AC7B-40C8-AFF8-3D268AC6DFE1}">
      <dsp:nvSpPr>
        <dsp:cNvPr id="0" name=""/>
        <dsp:cNvSpPr/>
      </dsp:nvSpPr>
      <dsp:spPr>
        <a:xfrm>
          <a:off x="3882394" y="24804"/>
          <a:ext cx="2153489" cy="432000"/>
        </a:xfrm>
        <a:prstGeom prst="chevron">
          <a:avLst/>
        </a:prstGeom>
        <a:solidFill>
          <a:schemeClr val="accent1">
            <a:shade val="50000"/>
            <a:hueOff val="222839"/>
            <a:satOff val="5970"/>
            <a:lumOff val="263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Prepare</a:t>
          </a:r>
        </a:p>
      </dsp:txBody>
      <dsp:txXfrm>
        <a:off x="4098394" y="24804"/>
        <a:ext cx="1721489" cy="432000"/>
      </dsp:txXfrm>
    </dsp:sp>
    <dsp:sp modelId="{D87433C4-6AEF-4C21-9258-ACF0FDB6EE34}">
      <dsp:nvSpPr>
        <dsp:cNvPr id="0" name=""/>
        <dsp:cNvSpPr/>
      </dsp:nvSpPr>
      <dsp:spPr>
        <a:xfrm>
          <a:off x="3882394" y="510804"/>
          <a:ext cx="1722791" cy="14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rtl="0">
            <a:lnSpc>
              <a:spcPct val="90000"/>
            </a:lnSpc>
            <a:spcBef>
              <a:spcPct val="0"/>
            </a:spcBef>
            <a:spcAft>
              <a:spcPct val="15000"/>
            </a:spcAft>
            <a:buChar char="•"/>
          </a:pPr>
          <a:endParaRPr lang="en-US" sz="1400" kern="1200" dirty="0"/>
        </a:p>
      </dsp:txBody>
      <dsp:txXfrm>
        <a:off x="3882394" y="510804"/>
        <a:ext cx="1722791" cy="144000"/>
      </dsp:txXfrm>
    </dsp:sp>
    <dsp:sp modelId="{71A58C35-A374-4689-A4F8-956DB8C3FA5B}">
      <dsp:nvSpPr>
        <dsp:cNvPr id="0" name=""/>
        <dsp:cNvSpPr/>
      </dsp:nvSpPr>
      <dsp:spPr>
        <a:xfrm>
          <a:off x="5819884" y="24804"/>
          <a:ext cx="2153489" cy="432000"/>
        </a:xfrm>
        <a:prstGeom prst="chevron">
          <a:avLst/>
        </a:prstGeom>
        <a:solidFill>
          <a:schemeClr val="accent1">
            <a:shade val="50000"/>
            <a:hueOff val="334258"/>
            <a:satOff val="8955"/>
            <a:lumOff val="3945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Analyze</a:t>
          </a:r>
        </a:p>
      </dsp:txBody>
      <dsp:txXfrm>
        <a:off x="6035884" y="24804"/>
        <a:ext cx="1721489" cy="432000"/>
      </dsp:txXfrm>
    </dsp:sp>
    <dsp:sp modelId="{A4A11072-7B1C-4D79-9140-A7994E49B138}">
      <dsp:nvSpPr>
        <dsp:cNvPr id="0" name=""/>
        <dsp:cNvSpPr/>
      </dsp:nvSpPr>
      <dsp:spPr>
        <a:xfrm>
          <a:off x="7757373" y="24804"/>
          <a:ext cx="2153489" cy="432000"/>
        </a:xfrm>
        <a:prstGeom prst="chevron">
          <a:avLst/>
        </a:prstGeom>
        <a:solidFill>
          <a:schemeClr val="accent1">
            <a:shade val="50000"/>
            <a:hueOff val="222839"/>
            <a:satOff val="5970"/>
            <a:lumOff val="263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Publish</a:t>
          </a:r>
        </a:p>
      </dsp:txBody>
      <dsp:txXfrm>
        <a:off x="7973373" y="24804"/>
        <a:ext cx="1721489" cy="432000"/>
      </dsp:txXfrm>
    </dsp:sp>
    <dsp:sp modelId="{A069D06C-CD6A-4A85-AD20-CC4019B8AC59}">
      <dsp:nvSpPr>
        <dsp:cNvPr id="0" name=""/>
        <dsp:cNvSpPr/>
      </dsp:nvSpPr>
      <dsp:spPr>
        <a:xfrm>
          <a:off x="9694862" y="24804"/>
          <a:ext cx="2153489" cy="432000"/>
        </a:xfrm>
        <a:prstGeom prst="chevron">
          <a:avLst/>
        </a:prstGeom>
        <a:solidFill>
          <a:schemeClr val="accent1">
            <a:shade val="50000"/>
            <a:hueOff val="111419"/>
            <a:satOff val="2985"/>
            <a:lumOff val="1315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a:t>Consume</a:t>
          </a:r>
        </a:p>
      </dsp:txBody>
      <dsp:txXfrm>
        <a:off x="9910862" y="24804"/>
        <a:ext cx="1721489" cy="432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0B467-AF3F-4A69-A8E7-7C0C5514CA4B}" type="datetimeFigureOut">
              <a:rPr lang="en-US" smtClean="0"/>
              <a:t>7/13/2016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F966B-4ADC-4E3F-B36C-6FAFCC426477}" type="slidenum">
              <a:rPr lang="en-US" smtClean="0"/>
              <a:t>‹#›</a:t>
            </a:fld>
            <a:endParaRPr lang="en-US"/>
          </a:p>
        </p:txBody>
      </p:sp>
    </p:spTree>
    <p:extLst>
      <p:ext uri="{BB962C8B-B14F-4D97-AF65-F5344CB8AC3E}">
        <p14:creationId xmlns:p14="http://schemas.microsoft.com/office/powerpoint/2010/main" val="220049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how-old.ne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Suggested introduction:</a:t>
            </a:r>
          </a:p>
          <a:p>
            <a:r>
              <a:rPr lang="en-US" sz="1200" kern="1200" dirty="0">
                <a:solidFill>
                  <a:schemeClr val="tx1"/>
                </a:solidFill>
                <a:effectLst/>
                <a:latin typeface="+mn-lt"/>
                <a:ea typeface="+mn-ea"/>
                <a:cs typeface="+mn-cs"/>
              </a:rPr>
              <a:t>Faced with _______</a:t>
            </a:r>
          </a:p>
          <a:p>
            <a:r>
              <a:rPr lang="en-US" sz="1200" kern="1200" dirty="0">
                <a:solidFill>
                  <a:schemeClr val="tx1"/>
                </a:solidFill>
                <a:effectLst/>
                <a:latin typeface="+mn-lt"/>
                <a:ea typeface="+mn-ea"/>
                <a:cs typeface="+mn-cs"/>
              </a:rPr>
              <a:t>We did _______</a:t>
            </a:r>
          </a:p>
          <a:p>
            <a:r>
              <a:rPr lang="en-US" sz="1200" kern="1200" dirty="0">
                <a:solidFill>
                  <a:schemeClr val="tx1"/>
                </a:solidFill>
                <a:effectLst/>
                <a:latin typeface="+mn-lt"/>
                <a:ea typeface="+mn-ea"/>
                <a:cs typeface="+mn-cs"/>
              </a:rPr>
              <a:t>And discovered_______</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a:t>
            </a:fld>
            <a:endParaRPr lang="en-US"/>
          </a:p>
        </p:txBody>
      </p:sp>
    </p:spTree>
    <p:extLst>
      <p:ext uri="{BB962C8B-B14F-4D97-AF65-F5344CB8AC3E}">
        <p14:creationId xmlns:p14="http://schemas.microsoft.com/office/powerpoint/2010/main" val="741071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typical Lambda Architecture diagram.</a:t>
            </a:r>
            <a:r>
              <a:rPr lang="en-US" baseline="0" dirty="0"/>
              <a:t>  There are three layers: Batch, Serving, and Speed.  </a:t>
            </a:r>
          </a:p>
          <a:p>
            <a:endParaRPr lang="en-US" baseline="0" dirty="0"/>
          </a:p>
          <a:p>
            <a:r>
              <a:rPr lang="en-US" baseline="0" dirty="0"/>
              <a:t>In the Batch layer, data is ingested.  This is the semi-structured or unstructured data sitting in data lakes.  Processes are run on this data, maybe as Hive queries that generate map-reduce operations over huge data sets.  The result of this compute cycle is a set of views of the existing data that yield answers.  Instead of pointing your reporting tool at all of the data for the past 10 years to show the past day of activity, you can process the data to extract the day of data that you are concerned with.  This data can now be consumed to answer a business problem.</a:t>
            </a:r>
          </a:p>
          <a:p>
            <a:endParaRPr lang="en-US" baseline="0" dirty="0"/>
          </a:p>
          <a:p>
            <a:r>
              <a:rPr lang="en-US" baseline="0" dirty="0"/>
              <a:t>Opposite of the Batch layer, we have the Speed layer.  This is where we process data in near real time.  Data is ingested as a stream via a buffer.  The stream is processed to create incremental views of data, which is consumed within near real time.  This allows you to answer questions like what happened in the past 5 minutes or to monitor for near real time alert and alarm conditions.  </a:t>
            </a:r>
          </a:p>
          <a:p>
            <a:endParaRPr lang="en-US" baseline="0" dirty="0"/>
          </a:p>
          <a:p>
            <a:r>
              <a:rPr lang="en-US" baseline="0" dirty="0"/>
              <a:t>This is the high-level view of the Lambda Architecture.  </a:t>
            </a:r>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a:p>
        </p:txBody>
      </p:sp>
    </p:spTree>
    <p:extLst>
      <p:ext uri="{BB962C8B-B14F-4D97-AF65-F5344CB8AC3E}">
        <p14:creationId xmlns:p14="http://schemas.microsoft.com/office/powerpoint/2010/main" val="468806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Rather than demo all of these services individually, let’s look at a scenario.  Our “connected cars” scenario</a:t>
            </a:r>
            <a:r>
              <a:rPr lang="en-US" baseline="0" dirty="0"/>
              <a:t> will bring together many parts of the Cortana Analytics Suite together to solve a real world problem.</a:t>
            </a:r>
          </a:p>
          <a:p>
            <a:endParaRPr lang="en-US" baseline="0" dirty="0"/>
          </a:p>
          <a:p>
            <a:r>
              <a:rPr lang="en-US" dirty="0"/>
              <a:t>There</a:t>
            </a:r>
            <a:r>
              <a:rPr lang="en-US" baseline="0" dirty="0"/>
              <a:t> are many opportunities surrounding connected cars.  Usage-based insurance is starting to appear today, just plug in a dongle into your car and lower your rates.  Manage entire fleets for optimal routes and respond quickly to potential alert conditions.  These are just a few of the business opportunities that are transforming the auto industry.</a:t>
            </a:r>
            <a:endParaRPr lang="en-US" dirty="0"/>
          </a:p>
          <a:p>
            <a:endParaRPr lang="en-US" baseline="0" dirty="0"/>
          </a:p>
          <a:p>
            <a:pPr marL="285750" indent="-285750">
              <a:spcAft>
                <a:spcPts val="600"/>
              </a:spcAft>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Connected car technology is split between two approaches</a:t>
            </a:r>
          </a:p>
          <a:p>
            <a:pPr marL="800100" lvl="1" indent="-342900">
              <a:spcAft>
                <a:spcPts val="600"/>
              </a:spcAft>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Put the Internet connection in the car (</a:t>
            </a:r>
            <a:r>
              <a:rPr lang="en-US" b="1" dirty="0">
                <a:solidFill>
                  <a:srgbClr val="000000"/>
                </a:solidFill>
                <a:latin typeface="Segoe UI" panose="020B0502040204020203" pitchFamily="34" charset="0"/>
                <a:cs typeface="Segoe UI" panose="020B0502040204020203" pitchFamily="34" charset="0"/>
              </a:rPr>
              <a:t>embedded connections</a:t>
            </a:r>
            <a:r>
              <a:rPr lang="en-US" dirty="0">
                <a:solidFill>
                  <a:srgbClr val="000000"/>
                </a:solidFill>
                <a:latin typeface="Segoe UI" panose="020B0502040204020203" pitchFamily="34" charset="0"/>
                <a:cs typeface="Segoe UI" panose="020B0502040204020203" pitchFamily="34" charset="0"/>
              </a:rPr>
              <a:t>)</a:t>
            </a:r>
          </a:p>
          <a:p>
            <a:pPr marL="1200150" lvl="2" indent="-285750">
              <a:buFont typeface="Courier New" panose="02070309020205020404" pitchFamily="49" charset="0"/>
              <a:buChar char="o"/>
            </a:pPr>
            <a:r>
              <a:rPr lang="en-US" dirty="0">
                <a:solidFill>
                  <a:srgbClr val="000000"/>
                </a:solidFill>
                <a:latin typeface="Segoe UI" panose="020B0502040204020203" pitchFamily="34" charset="0"/>
                <a:cs typeface="Segoe UI" panose="020B0502040204020203" pitchFamily="34" charset="0"/>
              </a:rPr>
              <a:t>Does not require a phone data plan to operate</a:t>
            </a:r>
          </a:p>
          <a:p>
            <a:pPr marL="1200150" lvl="2" indent="-285750">
              <a:spcAft>
                <a:spcPts val="600"/>
              </a:spcAft>
              <a:buFont typeface="Courier New" panose="02070309020205020404" pitchFamily="49" charset="0"/>
              <a:buChar char="o"/>
            </a:pPr>
            <a:r>
              <a:rPr lang="en-US" dirty="0">
                <a:solidFill>
                  <a:srgbClr val="000000"/>
                </a:solidFill>
                <a:latin typeface="Segoe UI" panose="020B0502040204020203" pitchFamily="34" charset="0"/>
                <a:cs typeface="Segoe UI" panose="020B0502040204020203" pitchFamily="34" charset="0"/>
              </a:rPr>
              <a:t>Provides access to more features and data</a:t>
            </a:r>
          </a:p>
          <a:p>
            <a:pPr marL="800100" lvl="1" indent="-342900">
              <a:spcAft>
                <a:spcPts val="600"/>
              </a:spcAft>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Rely on a </a:t>
            </a:r>
            <a:r>
              <a:rPr lang="en-US" b="1" dirty="0">
                <a:solidFill>
                  <a:srgbClr val="000000"/>
                </a:solidFill>
                <a:latin typeface="Segoe UI" panose="020B0502040204020203" pitchFamily="34" charset="0"/>
                <a:cs typeface="Segoe UI" panose="020B0502040204020203" pitchFamily="34" charset="0"/>
              </a:rPr>
              <a:t>secondary device</a:t>
            </a:r>
          </a:p>
          <a:p>
            <a:pPr lvl="1">
              <a:spcAft>
                <a:spcPts val="600"/>
              </a:spcAft>
            </a:pPr>
            <a:endParaRPr lang="en-US" dirty="0">
              <a:solidFill>
                <a:srgbClr val="000000"/>
              </a:solidFill>
              <a:latin typeface="Segoe UI" panose="020B0502040204020203" pitchFamily="34" charset="0"/>
              <a:cs typeface="Segoe UI" panose="020B0502040204020203" pitchFamily="34" charset="0"/>
            </a:endParaRPr>
          </a:p>
          <a:p>
            <a:pPr marL="285750" indent="-285750">
              <a:spcAft>
                <a:spcPts val="600"/>
              </a:spcAft>
              <a:buFont typeface="Arial" panose="020B0604020202020204" pitchFamily="34" charset="0"/>
              <a:buChar char="•"/>
            </a:pPr>
            <a:r>
              <a:rPr lang="en-US" b="1" dirty="0">
                <a:solidFill>
                  <a:srgbClr val="000000"/>
                </a:solidFill>
                <a:latin typeface="Segoe UI" panose="020B0502040204020203" pitchFamily="34" charset="0"/>
                <a:cs typeface="Segoe UI" panose="020B0502040204020203" pitchFamily="34" charset="0"/>
              </a:rPr>
              <a:t>Embedded connections win</a:t>
            </a:r>
            <a:r>
              <a:rPr lang="en-US" dirty="0">
                <a:solidFill>
                  <a:srgbClr val="000000"/>
                </a:solidFill>
                <a:latin typeface="Segoe UI" panose="020B0502040204020203" pitchFamily="34" charset="0"/>
                <a:cs typeface="Segoe UI" panose="020B0502040204020203" pitchFamily="34" charset="0"/>
              </a:rPr>
              <a:t>, because auto companies will be able to </a:t>
            </a:r>
            <a:endParaRPr lang="en-US" b="1" dirty="0">
              <a:solidFill>
                <a:srgbClr val="000000"/>
              </a:solidFill>
              <a:latin typeface="Segoe UI" panose="020B0502040204020203" pitchFamily="34" charset="0"/>
              <a:cs typeface="Segoe UI" panose="020B0502040204020203" pitchFamily="34" charset="0"/>
            </a:endParaRPr>
          </a:p>
          <a:p>
            <a:pPr marL="742950" lvl="1" indent="-285750">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Collect data on the performance of cars</a:t>
            </a:r>
          </a:p>
          <a:p>
            <a:pPr marL="742950" lvl="1" indent="-285750">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Send updates and patches to cars remotely</a:t>
            </a:r>
          </a:p>
          <a:p>
            <a:pPr marL="742950" lvl="1" indent="-285750">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Avoid recalls related to the car's software </a:t>
            </a:r>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a:p>
        </p:txBody>
      </p:sp>
    </p:spTree>
    <p:extLst>
      <p:ext uri="{BB962C8B-B14F-4D97-AF65-F5344CB8AC3E}">
        <p14:creationId xmlns:p14="http://schemas.microsoft.com/office/powerpoint/2010/main" val="291224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solution will have a car</a:t>
            </a:r>
            <a:r>
              <a:rPr lang="en-US" baseline="0" dirty="0"/>
              <a:t> that is connected to the internet and ingests telemetry data to an Event Hub.  </a:t>
            </a:r>
          </a:p>
          <a:p>
            <a:endParaRPr lang="en-US" baseline="0" dirty="0"/>
          </a:p>
          <a:p>
            <a:r>
              <a:rPr lang="en-US" baseline="0" dirty="0"/>
              <a:t>The data is read from the Event Hub using an Azure Stream Analytics job that outputs the data to a second Event Hub.  This is done to summarize time series data.  A custom dashboard application reads from the second Event Hub, enriches data using Azure ML scoring, and pushes to Power BI Dashboards for real-time visualizations.  Stream Analytics also pushes the data to blob storage and a SQL Data Warehouse for analytics consumption.</a:t>
            </a:r>
          </a:p>
          <a:p>
            <a:endParaRPr lang="en-US" baseline="0" dirty="0"/>
          </a:p>
          <a:p>
            <a:r>
              <a:rPr lang="en-US" baseline="0" dirty="0"/>
              <a:t>The solution imports vehicle catalog data into Azure blob storage.  We now want to process this using Hadoop, but don’t want to create and manage the virtual machines for the cluster.  We will instead use HDInsight, a managed service that provides a scalable Hadoop installation as a service.  </a:t>
            </a:r>
          </a:p>
          <a:p>
            <a:endParaRPr lang="en-US" baseline="0" dirty="0"/>
          </a:p>
          <a:p>
            <a:r>
              <a:rPr lang="en-US" baseline="0" dirty="0"/>
              <a:t>Rather than create an HDInsight cluster and manage the batch process scheduling ourselves, our system will instead leverage Azure Data Factory to dynamically spin up a new HDInsight cluster to prepare the data.  If you have an existing cluster, you can bring your own as well.  The cluster is provisioned with a “time to live” parameter.  </a:t>
            </a:r>
          </a:p>
          <a:p>
            <a:endParaRPr lang="en-US" baseline="0" dirty="0"/>
          </a:p>
          <a:p>
            <a:r>
              <a:rPr lang="en-US" baseline="0" dirty="0"/>
              <a:t>One of the most interesting parts of the solution is the use of </a:t>
            </a:r>
            <a:r>
              <a:rPr lang="en-US" baseline="0" dirty="0" err="1"/>
              <a:t>AzureML</a:t>
            </a:r>
            <a:r>
              <a:rPr lang="en-US" baseline="0" dirty="0"/>
              <a:t> to detect anomalies.  Azure Data Factory connects to an </a:t>
            </a:r>
            <a:r>
              <a:rPr lang="en-US" baseline="0" dirty="0" err="1"/>
              <a:t>AzureML</a:t>
            </a:r>
            <a:r>
              <a:rPr lang="en-US" baseline="0" dirty="0"/>
              <a:t> endpoint to score the likelihood of repair work or recalls based on anomalies detected in the data.</a:t>
            </a:r>
          </a:p>
          <a:p>
            <a:endParaRPr lang="en-US" baseline="0" dirty="0"/>
          </a:p>
          <a:p>
            <a:r>
              <a:rPr lang="en-US" baseline="0" dirty="0"/>
              <a:t>Finally, the data factory will move data to the Azure SQL Data warehouse, where it can be consumed from Power BI dashboards.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a:p>
        </p:txBody>
      </p:sp>
    </p:spTree>
    <p:extLst>
      <p:ext uri="{BB962C8B-B14F-4D97-AF65-F5344CB8AC3E}">
        <p14:creationId xmlns:p14="http://schemas.microsoft.com/office/powerpoint/2010/main" val="1196821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a:t>
            </a:r>
            <a:r>
              <a:rPr lang="en-US" baseline="0" dirty="0"/>
              <a:t> uses a Power BI dashboard that leverages data from the SQL Data Warehouse and real-time data from Azure Stream Analytics.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a:p>
        </p:txBody>
      </p:sp>
    </p:spTree>
    <p:extLst>
      <p:ext uri="{BB962C8B-B14F-4D97-AF65-F5344CB8AC3E}">
        <p14:creationId xmlns:p14="http://schemas.microsoft.com/office/powerpoint/2010/main" val="2360535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15</a:t>
            </a:fld>
            <a:endParaRPr lang="en-US"/>
          </a:p>
        </p:txBody>
      </p:sp>
    </p:spTree>
    <p:extLst>
      <p:ext uri="{BB962C8B-B14F-4D97-AF65-F5344CB8AC3E}">
        <p14:creationId xmlns:p14="http://schemas.microsoft.com/office/powerpoint/2010/main" val="781399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pitchFamily="34" charset="0"/>
                <a:ea typeface="+mn-ea"/>
                <a:cs typeface="+mn-cs"/>
              </a:rPr>
              <a:t>Cortana Intelligence is Microsoft’s fully managed </a:t>
            </a:r>
            <a:r>
              <a:rPr lang="en-US" sz="1200" b="1" kern="1200" dirty="0">
                <a:solidFill>
                  <a:schemeClr val="tx1"/>
                </a:solidFill>
                <a:effectLst/>
                <a:latin typeface="Segoe UI Light" pitchFamily="34" charset="0"/>
                <a:ea typeface="+mn-ea"/>
                <a:cs typeface="+mn-cs"/>
              </a:rPr>
              <a:t>intelligent, big data and advanced analytics</a:t>
            </a:r>
            <a:r>
              <a:rPr lang="en-US" sz="1200" kern="1200" dirty="0">
                <a:solidFill>
                  <a:schemeClr val="tx1"/>
                </a:solidFill>
                <a:effectLst/>
                <a:latin typeface="Segoe UI Light" pitchFamily="34" charset="0"/>
                <a:ea typeface="+mn-ea"/>
                <a:cs typeface="+mn-cs"/>
              </a:rPr>
              <a:t> offering in the cloud,</a:t>
            </a:r>
            <a:r>
              <a:rPr lang="en-US" sz="1200" kern="1200" baseline="0" dirty="0">
                <a:solidFill>
                  <a:schemeClr val="tx1"/>
                </a:solidFill>
                <a:effectLst/>
                <a:latin typeface="Segoe UI Light" pitchFamily="34" charset="0"/>
                <a:ea typeface="+mn-ea"/>
                <a:cs typeface="+mn-cs"/>
              </a:rPr>
              <a:t> designed to help </a:t>
            </a:r>
            <a:r>
              <a:rPr lang="en-US" sz="1200" dirty="0">
                <a:gradFill>
                  <a:gsLst>
                    <a:gs pos="0">
                      <a:srgbClr val="FFFFFF"/>
                    </a:gs>
                    <a:gs pos="100000">
                      <a:srgbClr val="FFFFFF"/>
                    </a:gs>
                  </a:gsLst>
                  <a:lin ang="5400000" scaled="0"/>
                </a:gradFill>
              </a:rPr>
              <a:t>you </a:t>
            </a:r>
            <a:r>
              <a:rPr lang="en-US" sz="1200" b="1" dirty="0">
                <a:gradFill>
                  <a:gsLst>
                    <a:gs pos="0">
                      <a:srgbClr val="FFFFFF"/>
                    </a:gs>
                    <a:gs pos="100000">
                      <a:srgbClr val="FFFFFF"/>
                    </a:gs>
                  </a:gsLst>
                  <a:lin ang="5400000" scaled="0"/>
                </a:gradFill>
              </a:rPr>
              <a:t>transform your data into intelligent action.</a:t>
            </a:r>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It is a comprehensive suite that brings together technologies throughout Microsoft.</a:t>
            </a:r>
            <a:r>
              <a:rPr lang="en-US" sz="1200" kern="1200" baseline="0" dirty="0">
                <a:solidFill>
                  <a:schemeClr val="tx1"/>
                </a:solidFill>
                <a:effectLst/>
                <a:latin typeface="Segoe UI Light" pitchFamily="34" charset="0"/>
                <a:ea typeface="+mn-ea"/>
                <a:cs typeface="+mn-cs"/>
              </a:rPr>
              <a:t> It </a:t>
            </a:r>
            <a:r>
              <a:rPr lang="en-US" sz="1200" kern="1200" dirty="0">
                <a:solidFill>
                  <a:schemeClr val="tx1"/>
                </a:solidFill>
                <a:effectLst/>
                <a:latin typeface="Segoe UI Light" pitchFamily="34" charset="0"/>
                <a:ea typeface="+mn-ea"/>
                <a:cs typeface="+mn-cs"/>
              </a:rPr>
              <a:t>provides fast and flexible deployment,</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with a simple monthly subscription to reduce time and cost</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challenges</a:t>
            </a:r>
            <a:r>
              <a:rPr lang="en-US" sz="1200" kern="1200" baseline="0" dirty="0">
                <a:solidFill>
                  <a:schemeClr val="tx1"/>
                </a:solidFill>
                <a:effectLst/>
                <a:latin typeface="Segoe UI Light" pitchFamily="34" charset="0"/>
                <a:ea typeface="+mn-ea"/>
                <a:cs typeface="+mn-cs"/>
              </a:rPr>
              <a:t>. </a:t>
            </a:r>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 </a:t>
            </a:r>
          </a:p>
          <a:p>
            <a:r>
              <a:rPr lang="en-US" sz="1200" kern="1200" dirty="0">
                <a:solidFill>
                  <a:schemeClr val="tx1"/>
                </a:solidFill>
                <a:effectLst/>
                <a:latin typeface="Segoe UI Light" pitchFamily="34" charset="0"/>
                <a:ea typeface="+mn-ea"/>
                <a:cs typeface="+mn-cs"/>
              </a:rPr>
              <a:t>Cortana Intelligence enables customers to benefit from Microsoft’s investment in the intelligent cloud and advanced analytics, spanning our leading cloud</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platform with easy to use tools and services that integrate with existing infrastructure and enable enterprises to extend business solutions as their needs grow over time.</a:t>
            </a:r>
          </a:p>
          <a:p>
            <a:r>
              <a:rPr lang="en-US" sz="1200" kern="1200" dirty="0">
                <a:solidFill>
                  <a:schemeClr val="tx1"/>
                </a:solidFill>
                <a:effectLst/>
                <a:latin typeface="Segoe UI Light" pitchFamily="34" charset="0"/>
                <a:ea typeface="+mn-ea"/>
                <a:cs typeface="+mn-cs"/>
              </a:rPr>
              <a:t> </a:t>
            </a:r>
          </a:p>
          <a:p>
            <a:r>
              <a:rPr lang="en-US" sz="1200" kern="1200" dirty="0">
                <a:solidFill>
                  <a:schemeClr val="tx1"/>
                </a:solidFill>
                <a:effectLst/>
                <a:latin typeface="Segoe UI Light" pitchFamily="34" charset="0"/>
                <a:ea typeface="+mn-ea"/>
                <a:cs typeface="+mn-cs"/>
              </a:rPr>
              <a:t>With Cortana Intelligence, we are taking years of research and innovation – spanning technology &amp; infrastructure for advanced analytics, including capabilities such as machine learning, big data storage and processing in the cloud, intelligence capabilities like vision, face and speech recognition,</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and integration with Cortana, Microsoft’s personal digital assistant,</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with the goal of helping enterprise customers make better, faster decisions to accelerate their speed of business.</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16</a:t>
            </a:fld>
            <a:endParaRPr lang="en-US"/>
          </a:p>
        </p:txBody>
      </p:sp>
    </p:spTree>
    <p:extLst>
      <p:ext uri="{BB962C8B-B14F-4D97-AF65-F5344CB8AC3E}">
        <p14:creationId xmlns:p14="http://schemas.microsoft.com/office/powerpoint/2010/main" val="2179260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pitchFamily="34" charset="0"/>
                <a:ea typeface="+mn-ea"/>
                <a:cs typeface="+mn-cs"/>
              </a:rPr>
              <a:t>Cortana Intelligence delivers an end-to-end platform with an integrated and comprehensive set of tools and services to help you build intelligent applications that let you easily take advantage of Advanced Analytics and intelligence capabilities.</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First,</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Cortana Intelligence provides services to bring data in, so that you can analyze it.  It provides information management capabilities like Azure Data Factory so that you can pull data from any source (relational DB like SQL or non-relational ones like your Hadoop cluster) in an automated and scheduled way, while performing the necessary data transforms (like setting certain data columns as dates vs. currency </a:t>
            </a:r>
            <a:r>
              <a:rPr lang="en-US" sz="1200" kern="1200" dirty="0" err="1">
                <a:solidFill>
                  <a:schemeClr val="tx1"/>
                </a:solidFill>
                <a:effectLst/>
                <a:latin typeface="Segoe UI Light" pitchFamily="34" charset="0"/>
                <a:ea typeface="+mn-ea"/>
                <a:cs typeface="+mn-cs"/>
              </a:rPr>
              <a:t>etc</a:t>
            </a:r>
            <a:r>
              <a:rPr lang="en-US" sz="1200" kern="1200" dirty="0">
                <a:solidFill>
                  <a:schemeClr val="tx1"/>
                </a:solidFill>
                <a:effectLst/>
                <a:latin typeface="Segoe UI Light" pitchFamily="34" charset="0"/>
                <a:ea typeface="+mn-ea"/>
                <a:cs typeface="+mn-cs"/>
              </a:rPr>
              <a:t>).  Think ETL (Extract, Transform, Load) in the cloud. Event Hubs does the same for </a:t>
            </a:r>
            <a:r>
              <a:rPr lang="en-US" sz="1200" kern="1200" dirty="0" err="1">
                <a:solidFill>
                  <a:schemeClr val="tx1"/>
                </a:solidFill>
                <a:effectLst/>
                <a:latin typeface="Segoe UI Light" pitchFamily="34" charset="0"/>
                <a:ea typeface="+mn-ea"/>
                <a:cs typeface="+mn-cs"/>
              </a:rPr>
              <a:t>IoT</a:t>
            </a:r>
            <a:r>
              <a:rPr lang="en-US" sz="1200" kern="1200" dirty="0">
                <a:solidFill>
                  <a:schemeClr val="tx1"/>
                </a:solidFill>
                <a:effectLst/>
                <a:latin typeface="Segoe UI Light" pitchFamily="34" charset="0"/>
                <a:ea typeface="+mn-ea"/>
                <a:cs typeface="+mn-cs"/>
              </a:rPr>
              <a:t> type ingestion of data that streams in from lots of end points.</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 data brought in then can be persisted in flexible big data storage services like Data Lake Store and Azure SQL Data</a:t>
            </a:r>
            <a:r>
              <a:rPr lang="en-US" sz="1200" kern="1200" baseline="0" dirty="0">
                <a:solidFill>
                  <a:schemeClr val="tx1"/>
                </a:solidFill>
                <a:effectLst/>
                <a:latin typeface="Segoe UI Light" pitchFamily="34" charset="0"/>
                <a:ea typeface="+mn-ea"/>
                <a:cs typeface="+mn-cs"/>
              </a:rPr>
              <a:t> Warehouse</a:t>
            </a:r>
            <a:r>
              <a:rPr lang="en-US" sz="1200" kern="1200" dirty="0">
                <a:solidFill>
                  <a:schemeClr val="tx1"/>
                </a:solidFill>
                <a:effectLst/>
                <a:latin typeface="Segoe UI Light" pitchFamily="34" charset="0"/>
                <a:ea typeface="+mn-ea"/>
                <a:cs typeface="+mn-cs"/>
              </a:rPr>
              <a:t>.</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You can then use a wide range of analytics services from Machine Learning to Azure Data Lake Analytics to Azure HDInsight to Azure Stream Analytics to analyze the data stored in the big data storage.  This means you can create analytics services and models specific to your business need (say real time demand forecasting).</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 resultant analytics services and models created by taking these steps can then be surfaced as interactive dashboards and visualizations via Power BI. </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These same analytics services and models created can also be integrated into various different UI (web apps or mobile apps or rich client apps),</a:t>
            </a:r>
            <a:r>
              <a:rPr lang="en-US" sz="1200" kern="1200" baseline="0" dirty="0">
                <a:solidFill>
                  <a:schemeClr val="tx1"/>
                </a:solidFill>
                <a:effectLst/>
                <a:latin typeface="Segoe UI Light" pitchFamily="34" charset="0"/>
                <a:ea typeface="+mn-ea"/>
                <a:cs typeface="+mn-cs"/>
              </a:rPr>
              <a:t> or with </a:t>
            </a:r>
            <a:r>
              <a:rPr lang="en-US" sz="1200" kern="1200" dirty="0">
                <a:solidFill>
                  <a:schemeClr val="tx1"/>
                </a:solidFill>
                <a:effectLst/>
                <a:latin typeface="Segoe UI Light" pitchFamily="34" charset="0"/>
                <a:ea typeface="+mn-ea"/>
                <a:cs typeface="+mn-cs"/>
              </a:rPr>
              <a:t>Cortana, so end users can naturally interact with them via speech etc., and so that end users can get proactively be notified by Cortana if the analytics model finds a new anomaly (unusual growth in certain product purchases- in the case of real time demand forecasting example given above) or whatever deserves the attention of the business users. Similar integration can occur with Cognitive Services or Bot Framework</a:t>
            </a:r>
            <a:r>
              <a:rPr lang="en-US" sz="1200" kern="1200" baseline="0" dirty="0">
                <a:solidFill>
                  <a:schemeClr val="tx1"/>
                </a:solidFill>
                <a:effectLst/>
                <a:latin typeface="Segoe UI Light" pitchFamily="34" charset="0"/>
                <a:ea typeface="+mn-ea"/>
                <a:cs typeface="+mn-cs"/>
              </a:rPr>
              <a:t> based applications. </a:t>
            </a:r>
          </a:p>
          <a:p>
            <a:endParaRPr lang="en-US" sz="1200" kern="1200" baseline="0" dirty="0">
              <a:solidFill>
                <a:schemeClr val="tx1"/>
              </a:solidFill>
              <a:effectLst/>
              <a:latin typeface="Segoe UI Light" pitchFamily="34" charset="0"/>
              <a:ea typeface="+mn-ea"/>
              <a:cs typeface="+mn-cs"/>
            </a:endParaRPr>
          </a:p>
          <a:p>
            <a:r>
              <a:rPr lang="en-US" sz="1200" kern="1200" baseline="0" dirty="0">
                <a:solidFill>
                  <a:schemeClr val="tx1"/>
                </a:solidFill>
                <a:effectLst/>
                <a:latin typeface="Segoe UI Light" pitchFamily="34" charset="0"/>
                <a:ea typeface="+mn-ea"/>
                <a:cs typeface="+mn-cs"/>
              </a:rPr>
              <a:t>At a high level though, Cortana Intelligence capabilities are in three main areas: data, analytics and intelligence.   </a:t>
            </a:r>
            <a:endParaRPr lang="en-US" sz="1200" kern="1200" dirty="0">
              <a:solidFill>
                <a:schemeClr val="tx1"/>
              </a:solidFill>
              <a:effectLst/>
              <a:latin typeface="Segoe UI Light" pitchFamily="34" charset="0"/>
              <a:ea typeface="+mn-ea"/>
              <a:cs typeface="+mn-cs"/>
            </a:endParaRPr>
          </a:p>
          <a:p>
            <a:pPr lvl="0"/>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&lt;Transition&gt;: We’re going to dive into each one, starting with data.</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17</a:t>
            </a:fld>
            <a:endParaRPr lang="en-US"/>
          </a:p>
        </p:txBody>
      </p:sp>
    </p:spTree>
    <p:extLst>
      <p:ext uri="{BB962C8B-B14F-4D97-AF65-F5344CB8AC3E}">
        <p14:creationId xmlns:p14="http://schemas.microsoft.com/office/powerpoint/2010/main" val="3263095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Cognitive Services are available individually or as a part of the Cortana Intelligence Suite, formerly known as Cortana Analytics, which provides a comprehensive collection of services powered by cutting-edge research into machine learning, perception, analytics and social bots.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Segoe UI Light" pitchFamily="34" charset="0"/>
                <a:ea typeface="+mn-ea"/>
                <a:cs typeface="+mn-cs"/>
              </a:rPr>
              <a:t>Microsoft Cognitive Services,</a:t>
            </a:r>
            <a:r>
              <a:rPr lang="en-US" sz="1200" b="1"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a set of cloud services, APIs and SDKs that enable</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organizations to build intelligent systems that can see, hear, interpret and understand the world around you and makes all applications more intelligent, engaging and discoverable. Cognitive Services expands the existing perceptual intelligence capabilities like Vision, Speech, Text and Face detection to include new cognitive capabilities such as Emotion and customized Language Understanding.  What we showcased with </a:t>
            </a:r>
            <a:r>
              <a:rPr lang="en-US" sz="1200" u="sng" kern="1200" dirty="0">
                <a:solidFill>
                  <a:schemeClr val="tx1"/>
                </a:solidFill>
                <a:effectLst/>
                <a:latin typeface="Segoe UI Light" pitchFamily="34" charset="0"/>
                <a:ea typeface="+mn-ea"/>
                <a:cs typeface="+mn-cs"/>
                <a:hlinkClick r:id="rId3"/>
              </a:rPr>
              <a:t>www.how-old.net</a:t>
            </a:r>
            <a:r>
              <a:rPr lang="en-US" sz="1200" kern="1200" dirty="0">
                <a:solidFill>
                  <a:schemeClr val="tx1"/>
                </a:solidFill>
                <a:effectLst/>
                <a:latin typeface="Segoe UI Light" pitchFamily="34" charset="0"/>
                <a:ea typeface="+mn-ea"/>
                <a:cs typeface="+mn-cs"/>
              </a:rPr>
              <a:t> is one example of what is possible. </a:t>
            </a:r>
          </a:p>
          <a:p>
            <a:endParaRPr lang="en-US" dirty="0"/>
          </a:p>
          <a:p>
            <a:r>
              <a:rPr lang="en-US" dirty="0"/>
              <a:t>Developers and businesses can use this suite of services and tools to create apps that learn about our world and interact with people and customers in personalized, intelligent ways.   </a:t>
            </a:r>
          </a:p>
          <a:p>
            <a:endParaRPr lang="en-US" dirty="0"/>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200" b="0" i="0" u="none" strike="noStrike" kern="0" cap="none" spc="0" normalizeH="0" baseline="0" noProof="0" dirty="0">
                <a:ln>
                  <a:noFill/>
                </a:ln>
                <a:solidFill>
                  <a:schemeClr val="bg1"/>
                </a:solidFill>
                <a:effectLst/>
                <a:uLnTx/>
                <a:uFillTx/>
              </a:rPr>
              <a:t>Faces, images, emotion recognition and video intelligence</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200" b="0" i="0" u="none" strike="noStrike" kern="0" cap="none" spc="0" normalizeH="0" baseline="0" noProof="0" dirty="0">
                <a:ln>
                  <a:noFill/>
                </a:ln>
                <a:solidFill>
                  <a:schemeClr val="bg1"/>
                </a:solidFill>
                <a:effectLst/>
                <a:uLnTx/>
                <a:uFillTx/>
              </a:rPr>
              <a:t>Spoken language processing, speaker recognition, custom speech recognition</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200" b="0" i="0" u="none" strike="noStrike" kern="0" cap="none" spc="0" normalizeH="0" baseline="0" noProof="0" dirty="0">
                <a:ln>
                  <a:noFill/>
                </a:ln>
                <a:solidFill>
                  <a:schemeClr val="bg1"/>
                </a:solidFill>
                <a:effectLst/>
                <a:uLnTx/>
                <a:uFillTx/>
              </a:rPr>
              <a:t>Natural language processing, sentiment and topics analysis, spelling errors</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200" b="0" i="0" u="none" strike="noStrike" kern="0" cap="none" spc="0" normalizeH="0" baseline="0" noProof="0" dirty="0">
                <a:ln>
                  <a:noFill/>
                </a:ln>
                <a:solidFill>
                  <a:schemeClr val="bg1"/>
                </a:solidFill>
                <a:effectLst/>
                <a:uLnTx/>
                <a:uFillTx/>
              </a:rPr>
              <a:t>Complex tasks processing, knowledge exploration, intelligent recommendations</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200" b="0" i="0" u="none" strike="noStrike" kern="0" cap="none" spc="0" normalizeH="0" baseline="0" noProof="0" dirty="0">
                <a:ln>
                  <a:noFill/>
                </a:ln>
                <a:solidFill>
                  <a:schemeClr val="bg1"/>
                </a:solidFill>
                <a:effectLst/>
                <a:uLnTx/>
                <a:uFillTx/>
              </a:rPr>
              <a:t>Bing engine capabilities for Web, Autosuggest, Image, Video and News</a:t>
            </a:r>
          </a:p>
          <a:p>
            <a:pPr marL="0" marR="0" lvl="0" indent="0" defTabSz="914400" eaLnBrk="1" fontAlgn="auto" latinLnBrk="0" hangingPunct="1">
              <a:lnSpc>
                <a:spcPct val="90000"/>
              </a:lnSpc>
              <a:spcBef>
                <a:spcPts val="0"/>
              </a:spcBef>
              <a:spcAft>
                <a:spcPts val="600"/>
              </a:spcAft>
              <a:buClr>
                <a:schemeClr val="accent2"/>
              </a:buClr>
              <a:buSzTx/>
              <a:buFont typeface="Arial" panose="020B0604020202020204" pitchFamily="34" charset="0"/>
              <a:buNone/>
              <a:tabLst/>
              <a:defRPr/>
            </a:pPr>
            <a:endParaRPr kumimoji="0" lang="en-US" sz="1200" b="0" i="0" u="none" strike="noStrike" kern="0" cap="none" spc="0" normalizeH="0" baseline="0" noProof="0" dirty="0">
              <a:ln>
                <a:noFill/>
              </a:ln>
              <a:solidFill>
                <a:schemeClr val="bg1"/>
              </a:solidFill>
              <a:effectLst/>
              <a:uLnTx/>
              <a:uFillTx/>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18</a:t>
            </a:fld>
            <a:endParaRPr lang="en-US"/>
          </a:p>
        </p:txBody>
      </p:sp>
    </p:spTree>
    <p:extLst>
      <p:ext uri="{BB962C8B-B14F-4D97-AF65-F5344CB8AC3E}">
        <p14:creationId xmlns:p14="http://schemas.microsoft.com/office/powerpoint/2010/main" val="442838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Bot Framework provides everything you need to build and connect intelligent bots that interact naturally wherever your users are talking, from text/</a:t>
            </a:r>
            <a:r>
              <a:rPr lang="en-US" dirty="0" err="1"/>
              <a:t>sms</a:t>
            </a:r>
            <a:r>
              <a:rPr lang="en-US" dirty="0"/>
              <a:t> to Skype, Slack, Office 365 mail and other popular services.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Bot Framework consists of three main components: Bot Connector, Bot Builder, and Bot Directory</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a:p>
        </p:txBody>
      </p:sp>
    </p:spTree>
    <p:extLst>
      <p:ext uri="{BB962C8B-B14F-4D97-AF65-F5344CB8AC3E}">
        <p14:creationId xmlns:p14="http://schemas.microsoft.com/office/powerpoint/2010/main" val="1574043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Light" pitchFamily="34" charset="0"/>
                <a:ea typeface="+mn-ea"/>
                <a:cs typeface="+mn-cs"/>
              </a:rPr>
              <a:t>The Cortana Intelligence Suite integrates with Cortana, Microsoft’s digital personal assistant.  Cortana works with the suite to enable your business, and or your customers business, to get things done in more helpful, proactive, and natural ways.   Building on years of Microsoft’s research and innovation in perceptual intelligence including speech recognition, natural user interaction, predictive and advanced analytics, Cortana brings the capabilities of a personal digital assistant to business.</a:t>
            </a:r>
          </a:p>
        </p:txBody>
      </p:sp>
      <p:sp>
        <p:nvSpPr>
          <p:cNvPr id="4" name="Slide Number Placeholder 3"/>
          <p:cNvSpPr>
            <a:spLocks noGrp="1"/>
          </p:cNvSpPr>
          <p:nvPr>
            <p:ph type="sldNum" sz="quarter" idx="10"/>
          </p:nvPr>
        </p:nvSpPr>
        <p:spPr/>
        <p:txBody>
          <a:bodyPr/>
          <a:lstStyle/>
          <a:p>
            <a:fld id="{40B1AD7A-8DF3-4DCE-960D-1DF5B9856ADB}" type="slidenum">
              <a:rPr lang="en-US" smtClean="0"/>
              <a:t>20</a:t>
            </a:fld>
            <a:endParaRPr lang="en-US"/>
          </a:p>
        </p:txBody>
      </p:sp>
    </p:spTree>
    <p:extLst>
      <p:ext uri="{BB962C8B-B14F-4D97-AF65-F5344CB8AC3E}">
        <p14:creationId xmlns:p14="http://schemas.microsoft.com/office/powerpoint/2010/main" val="1352265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talk today will discuss the challenge with approaching new solutions using traditional models. We’ll discuss the Lambda Architecture</a:t>
            </a:r>
            <a:r>
              <a:rPr lang="en-US" baseline="0" dirty="0"/>
              <a:t> and how it addresses a host of new solutions by challenging traditional processes.  Finally, we’ll bring it all together with what I hope will be an eye-opening demonstration.  At the end of this talk, you’ll have a much better idea about some of the opportunities for Big Data in the cloud.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a:p>
        </p:txBody>
      </p:sp>
    </p:spTree>
    <p:extLst>
      <p:ext uri="{BB962C8B-B14F-4D97-AF65-F5344CB8AC3E}">
        <p14:creationId xmlns:p14="http://schemas.microsoft.com/office/powerpoint/2010/main" val="3608615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Big Data is a buzz word that is used a lot now days, and can</a:t>
            </a:r>
            <a:r>
              <a:rPr lang="en-US" baseline="0" dirty="0"/>
              <a:t> be quite a complex subject.  From a high level, I like the definition given here, but let’s discuss the origin of Big Data to give some context on why you care about Big Data.  In the past, when working with large data you would scale up your storage and compute power on your database’s machine; however, as companies like Google and Yahoo discovered, you could only go so far where you reach the limits of scaling up and need to spill into other machines and require </a:t>
            </a:r>
            <a:r>
              <a:rPr lang="en-US" baseline="0" dirty="0" err="1"/>
              <a:t>sharding</a:t>
            </a:r>
            <a:r>
              <a:rPr lang="en-US" baseline="0" dirty="0"/>
              <a:t>/partitioning methods.  Partitioning can help to a point, but these companies needed a way to have massive parallel processing with thousands of nodes that just wasn’t possible with traditional databases.  </a:t>
            </a:r>
          </a:p>
          <a:p>
            <a:pPr marL="0" indent="0">
              <a:buFontTx/>
              <a:buNone/>
            </a:pPr>
            <a:endParaRPr lang="en-US" baseline="0" dirty="0"/>
          </a:p>
          <a:p>
            <a:pPr marL="0" indent="0">
              <a:buFontTx/>
              <a:buNone/>
            </a:pPr>
            <a:r>
              <a:rPr lang="en-US" baseline="0" dirty="0"/>
              <a:t>Born from a group of people at Yahoo!, an MPP solution called Hadoop allowed for scalable-out compute (MapReduce) and storage (HDFS) on commodity hardware.  With Hadoop you could keep adding infinite nodes to your cluster and work could be equally distributed across the system in parallel.</a:t>
            </a:r>
          </a:p>
          <a:p>
            <a:pPr marL="0" indent="0">
              <a:buFontTx/>
              <a:buNone/>
            </a:pPr>
            <a:endParaRPr lang="en-US" baseline="0" dirty="0"/>
          </a:p>
          <a:p>
            <a:pPr marL="0" indent="0">
              <a:buFontTx/>
              <a:buNone/>
            </a:pPr>
            <a:r>
              <a:rPr lang="en-US" baseline="0" dirty="0"/>
              <a:t>The question is often asked, “When do I need Big Data?”.  The answer comes with the three V’s, “Volume”, “Velocity” and “Variety”.  </a:t>
            </a:r>
          </a:p>
          <a:p>
            <a:pPr marL="0" indent="0">
              <a:buFontTx/>
              <a:buNone/>
            </a:pPr>
            <a:endParaRPr lang="en-US" baseline="0" dirty="0"/>
          </a:p>
          <a:p>
            <a:pPr marL="0" indent="0">
              <a:buFontTx/>
              <a:buNone/>
            </a:pPr>
            <a:r>
              <a:rPr lang="en-US" baseline="0" dirty="0"/>
              <a:t>For Volume, if you are dealing with Terabytes or even Petabytes of data the project is usually a good candidate for a Big Data framework.  This is due to the need to have a large amount of parallel compute across your cluster in order to work with the data in a reasonable amount of time.  Traditional relational database systems become incredibly expensive for clustered environments and many times require custom appliances to run them.  Big Data frameworks like Hadoop can run on commodity hardware and are built on open-source software which is freely available.</a:t>
            </a:r>
          </a:p>
          <a:p>
            <a:pPr marL="0" indent="0">
              <a:buFontTx/>
              <a:buNone/>
            </a:pPr>
            <a:endParaRPr lang="en-US" baseline="0" dirty="0"/>
          </a:p>
          <a:p>
            <a:pPr marL="0" indent="0">
              <a:buFontTx/>
              <a:buNone/>
            </a:pPr>
            <a:r>
              <a:rPr lang="en-US" baseline="0" dirty="0"/>
              <a:t>For Velocity, if you need to ingest thousands to millions of events a second you can use Big Data frameworks (Spark Streaming/Storm) to handle that load and have the same access to all of your data to analyze in near real-time.</a:t>
            </a:r>
          </a:p>
          <a:p>
            <a:pPr marL="0" indent="0">
              <a:buFontTx/>
              <a:buNone/>
            </a:pPr>
            <a:endParaRPr lang="en-US" baseline="0" dirty="0"/>
          </a:p>
          <a:p>
            <a:pPr marL="0" indent="0">
              <a:buFontTx/>
              <a:buNone/>
            </a:pPr>
            <a:r>
              <a:rPr lang="en-US" baseline="0" dirty="0"/>
              <a:t>For Variety, if you have a diverse set of unstructured data such as log files, documents, video or images, then Big Data frameworks can give you a centralized place to store and process the data with linear compute and storage options. </a:t>
            </a:r>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a:p>
        </p:txBody>
      </p:sp>
    </p:spTree>
    <p:extLst>
      <p:ext uri="{BB962C8B-B14F-4D97-AF65-F5344CB8AC3E}">
        <p14:creationId xmlns:p14="http://schemas.microsoft.com/office/powerpoint/2010/main" val="3035379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with EDW in the past is that rules change.  If you start to process left to right, this</a:t>
            </a:r>
            <a:r>
              <a:rPr lang="en-US" baseline="0" dirty="0"/>
              <a:t> becomes fragile and the data is stale at that point.  If you did the rule based on quartiles, you don’t rerun the predecessor.  A continued challenge with EDW is limited compute and storage capacity.  Traditional analytics projects are notoriously long, complex, and costly.  Successful EDW projects can yield tremendous value, and we are not proposing that you discard that value.</a:t>
            </a:r>
          </a:p>
          <a:p>
            <a:endParaRPr lang="en-US" baseline="0" dirty="0"/>
          </a:p>
          <a:p>
            <a:r>
              <a:rPr lang="en-US" baseline="0" dirty="0"/>
              <a:t>Your company has made investments in various tools.  You can continue to leverage these tools, even offload the complex processing to cloud to reduce the size of data sets, making those tools more efficient.  There are opportunities for new tools that enable new scenarios.</a:t>
            </a:r>
          </a:p>
          <a:p>
            <a:endParaRPr lang="en-US" baseline="0" dirty="0"/>
          </a:p>
          <a:p>
            <a:r>
              <a:rPr lang="en-US" baseline="0" dirty="0"/>
              <a:t>The traditional enterprise data warehouse doesn’t account for the rapidly changing needs of various data sources, and often cannot adapt quickly to accommodate semi-structured or unstructured data.  This is where new models such as Hadoop File System coupled with scale-out storage become incredibly valuable. Where traditional warehousing projects are time-consuming and cost in terms of resources, in the cloud, you can spin up an entire new cluster and reprocess the entire past 24 hours of data. You can shut down the cluster when not in use.   </a:t>
            </a:r>
          </a:p>
          <a:p>
            <a:endParaRPr lang="en-US" baseline="0" dirty="0"/>
          </a:p>
          <a:p>
            <a:r>
              <a:rPr lang="en-US" dirty="0"/>
              <a:t>Finally, there are new types of data to be processed using streams that differs from the past.  We can use technologies to transform and load in near real time to feed</a:t>
            </a:r>
            <a:r>
              <a:rPr lang="en-US" baseline="0" dirty="0"/>
              <a:t> analytics solutions.  </a:t>
            </a:r>
          </a:p>
          <a:p>
            <a:endParaRPr lang="en-US" baseline="0" dirty="0"/>
          </a:p>
          <a:p>
            <a:r>
              <a:rPr lang="en-US" baseline="0" dirty="0"/>
              <a:t>This is not an either/or proposal.  We propose that there’s an opportunity to do both, and this is the benefit of the cloud.</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a:p>
        </p:txBody>
      </p:sp>
    </p:spTree>
    <p:extLst>
      <p:ext uri="{BB962C8B-B14F-4D97-AF65-F5344CB8AC3E}">
        <p14:creationId xmlns:p14="http://schemas.microsoft.com/office/powerpoint/2010/main" val="3880813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t>
            </a:r>
            <a:r>
              <a:rPr lang="en-US" baseline="0" dirty="0"/>
              <a:t>start with the main Big Data players to give context of where lot’s of this started, and then go into what it has evolved to since then.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a:p>
        </p:txBody>
      </p:sp>
    </p:spTree>
    <p:extLst>
      <p:ext uri="{BB962C8B-B14F-4D97-AF65-F5344CB8AC3E}">
        <p14:creationId xmlns:p14="http://schemas.microsoft.com/office/powerpoint/2010/main" val="1251218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Hadoop ecosystem is quite complex and has numerous projects that each facilitate a different function.  Is it any wonder that people see all the animal names and run away because it’s so much to tackle?  It takes some very specialized skills to be able to setup, maintain and optimize a Hadoop cluster.  This slide isn’t meant to scare you, but to help you appreciate all the things that go into working with a Big Data framework.</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a:p>
        </p:txBody>
      </p:sp>
    </p:spTree>
    <p:extLst>
      <p:ext uri="{BB962C8B-B14F-4D97-AF65-F5344CB8AC3E}">
        <p14:creationId xmlns:p14="http://schemas.microsoft.com/office/powerpoint/2010/main" val="4173185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a:t>In the 2004, and engineer named Doug Cutting was the architect of a distributed compute and storage framework called Hadoop.  Doug also developed the famous Lucene search technology, which is the core of some famous search frameworks like Elasticsearch and Apache Solr.  Over the next few years companies like Cloudera, Hortonworks and </a:t>
            </a:r>
            <a:r>
              <a:rPr lang="en-US" b="0" baseline="0" dirty="0" err="1"/>
              <a:t>MapR</a:t>
            </a:r>
            <a:r>
              <a:rPr lang="en-US" b="0" baseline="0" dirty="0"/>
              <a:t> emerged with their own distribution of Hadoop and started dominating the market.  These companies each have valuations between $1 - $5 billion and are growing in triple digit percentages each year.</a:t>
            </a:r>
          </a:p>
          <a:p>
            <a:endParaRPr lang="en-US" b="0" baseline="0" dirty="0"/>
          </a:p>
          <a:p>
            <a:r>
              <a:rPr lang="en-US" b="0" baseline="0" dirty="0"/>
              <a:t>So why is this important to Service Integrators?  Well according to </a:t>
            </a:r>
            <a:r>
              <a:rPr lang="en-US" sz="1200" kern="1200" dirty="0">
                <a:solidFill>
                  <a:schemeClr val="tx1"/>
                </a:solidFill>
                <a:latin typeface="+mn-lt"/>
                <a:ea typeface="+mn-ea"/>
                <a:cs typeface="+mn-cs"/>
              </a:rPr>
              <a:t>Allied Market Research, the global Hadoop market is estimated</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to grow from $2 billion in 2013 to $50.2 billion by the year 2020—that’s a ton of money to be made</a:t>
            </a:r>
            <a:r>
              <a:rPr lang="en-US" sz="1200" kern="1200" baseline="0" dirty="0">
                <a:solidFill>
                  <a:schemeClr val="tx1"/>
                </a:solidFill>
                <a:latin typeface="+mn-lt"/>
                <a:ea typeface="+mn-ea"/>
                <a:cs typeface="+mn-cs"/>
              </a:rPr>
              <a:t> so if you don’t have skills in the Big Data market you should start learning now.</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But why are many companies reluctant to jump into Hadoop?  This is partly because the complexity of the Hadoop ecosystem, as shown in the next slide.</a:t>
            </a:r>
            <a:endParaRPr lang="en-US" b="0" baseline="0" dirty="0"/>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a:p>
        </p:txBody>
      </p:sp>
    </p:spTree>
    <p:extLst>
      <p:ext uri="{BB962C8B-B14F-4D97-AF65-F5344CB8AC3E}">
        <p14:creationId xmlns:p14="http://schemas.microsoft.com/office/powerpoint/2010/main" val="2042303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order to simplify the complex framework that Hadoop has become, Microsoft teamed up with Hortonworks to create a fully managed Hadoop cluster in Azure known as HDInsight.  HDInsight allows you to specify how many nodes you want, the type of cluster, and whether you want it on Windows or Linux.  HDInsight opens up MPP capabilities in the cloud without having to setup your own cluster on-premises or via IaaS.  It takes around 1-2 minutes to choose and configure the settings, and then within 15-20 minutes you have a cluster preconfigured and ready to start pushing data into and running distributed queries against in.</a:t>
            </a:r>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a:p>
        </p:txBody>
      </p:sp>
    </p:spTree>
    <p:extLst>
      <p:ext uri="{BB962C8B-B14F-4D97-AF65-F5344CB8AC3E}">
        <p14:creationId xmlns:p14="http://schemas.microsoft.com/office/powerpoint/2010/main" val="3519865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show an example of using HDInsight to process web</a:t>
            </a:r>
            <a:r>
              <a:rPr lang="en-US" baseline="0" dirty="0"/>
              <a:t> logs.</a:t>
            </a:r>
            <a:endParaRPr lang="en-US" dirty="0"/>
          </a:p>
          <a:p>
            <a:endParaRPr lang="en-US" dirty="0"/>
          </a:p>
          <a:p>
            <a:r>
              <a:rPr lang="en-US" dirty="0"/>
              <a:t>To demonstrate some of the</a:t>
            </a:r>
            <a:r>
              <a:rPr lang="en-US" baseline="0" dirty="0"/>
              <a:t> Lambda concepts, we will show how to leverage cold path processing using batching and consuming with existing tools.  This demonstration also shows an important point: Big Data doesn’t have to be a project unto itself, it can be part of every project.  Our scenario is processing web log data.  We will show how easy it is to partition log data from web sites to identify usage per day of our site, and even determine what sites are linking to pages that no longer exist.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a:p>
        </p:txBody>
      </p:sp>
    </p:spTree>
    <p:extLst>
      <p:ext uri="{BB962C8B-B14F-4D97-AF65-F5344CB8AC3E}">
        <p14:creationId xmlns:p14="http://schemas.microsoft.com/office/powerpoint/2010/main" val="3214651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12963858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
        <p:nvSpPr>
          <p:cNvPr id="6" name="TextBox 5"/>
          <p:cNvSpPr txBox="1"/>
          <p:nvPr userDrawn="1"/>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7" name="TextBox 6"/>
          <p:cNvSpPr txBox="1"/>
          <p:nvPr userDrawn="1"/>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037188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Tree>
    <p:extLst>
      <p:ext uri="{BB962C8B-B14F-4D97-AF65-F5344CB8AC3E}">
        <p14:creationId xmlns:p14="http://schemas.microsoft.com/office/powerpoint/2010/main" val="292870392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 Graphic Right">
    <p:bg>
      <p:bgPr>
        <a:solidFill>
          <a:srgbClr val="1574B8"/>
        </a:solidFill>
        <a:effectLst/>
      </p:bgPr>
    </p:bg>
    <p:spTree>
      <p:nvGrpSpPr>
        <p:cNvPr id="1" name=""/>
        <p:cNvGrpSpPr/>
        <p:nvPr/>
      </p:nvGrpSpPr>
      <p:grpSpPr>
        <a:xfrm>
          <a:off x="0" y="0"/>
          <a:ext cx="0" cy="0"/>
          <a:chOff x="0" y="0"/>
          <a:chExt cx="0" cy="0"/>
        </a:xfrm>
      </p:grpSpPr>
      <p:pic>
        <p:nvPicPr>
          <p:cNvPr id="4098" name="Picture 2" descr="C:\Users\rickra\AppData\Local\Temp\SNAGHTML3633fa.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467975" y="-1"/>
            <a:ext cx="172402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12091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115452756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560411"/>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3879158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82335101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688913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0255564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27949758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268819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470607219"/>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7" r:id="rId1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hdphoto" Target="../media/hdphoto1.wdp"/><Relationship Id="rId17" Type="http://schemas.openxmlformats.org/officeDocument/2006/relationships/image" Target="../media/image37.png"/><Relationship Id="rId2" Type="http://schemas.openxmlformats.org/officeDocument/2006/relationships/notesSlide" Target="../notesSlides/notesSlide12.xml"/><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image" Target="../media/image32.png"/><Relationship Id="rId5" Type="http://schemas.openxmlformats.org/officeDocument/2006/relationships/diagramQuickStyle" Target="../diagrams/quickStyle1.xml"/><Relationship Id="rId15" Type="http://schemas.openxmlformats.org/officeDocument/2006/relationships/image" Target="../media/image35.png"/><Relationship Id="rId10" Type="http://schemas.openxmlformats.org/officeDocument/2006/relationships/image" Target="../media/image31.png"/><Relationship Id="rId19" Type="http://schemas.openxmlformats.org/officeDocument/2006/relationships/image" Target="../media/image39.png"/><Relationship Id="rId4" Type="http://schemas.openxmlformats.org/officeDocument/2006/relationships/diagramLayout" Target="../diagrams/layout1.xml"/><Relationship Id="rId9" Type="http://schemas.openxmlformats.org/officeDocument/2006/relationships/image" Target="../media/image6.png"/><Relationship Id="rId1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7" Type="http://schemas.microsoft.com/office/2007/relationships/hdphoto" Target="../media/hdphoto2.wdp"/><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microsoft.com/office/2007/relationships/hdphoto" Target="../media/hdphoto3.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4.xml"/><Relationship Id="rId16"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5.jpeg"/><Relationship Id="rId7" Type="http://schemas.openxmlformats.org/officeDocument/2006/relationships/hyperlink" Target="http://azure.microsoft.com/en-us/services/hdinsight/"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hortonworks.com/press-releases/hortonworks-announces-hortonworks-data-platform-now-microsoft-azure-certified/" TargetMode="External"/><Relationship Id="rId5" Type="http://schemas.openxmlformats.org/officeDocument/2006/relationships/image" Target="../media/image26.jpeg"/><Relationship Id="rId4" Type="http://schemas.openxmlformats.org/officeDocument/2006/relationships/hyperlink" Target="http://www.cloudera.com/content/cloudera/en/about/press-center/press-releases/2014/10/20/cloudera-selects-microsoft-azure-as-a-preferred-cloud-platform.html"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3.png"/><Relationship Id="rId7"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4.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Architecting Big Data Solutions</a:t>
            </a:r>
          </a:p>
        </p:txBody>
      </p:sp>
      <p:sp>
        <p:nvSpPr>
          <p:cNvPr id="5" name="Text Placeholder 4"/>
          <p:cNvSpPr>
            <a:spLocks noGrp="1"/>
          </p:cNvSpPr>
          <p:nvPr>
            <p:ph type="body" sz="quarter" idx="11"/>
          </p:nvPr>
        </p:nvSpPr>
        <p:spPr/>
        <p:txBody>
          <a:bodyPr/>
          <a:lstStyle/>
          <a:p>
            <a:endParaRPr lang="en-US"/>
          </a:p>
        </p:txBody>
      </p:sp>
      <p:sp>
        <p:nvSpPr>
          <p:cNvPr id="6" name="Text Placeholder 5"/>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251397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Lambda Architecture</a:t>
            </a:r>
          </a:p>
        </p:txBody>
      </p:sp>
    </p:spTree>
    <p:extLst>
      <p:ext uri="{BB962C8B-B14F-4D97-AF65-F5344CB8AC3E}">
        <p14:creationId xmlns:p14="http://schemas.microsoft.com/office/powerpoint/2010/main" val="85759951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90513"/>
            <a:ext cx="11542713" cy="900112"/>
          </a:xfrm>
        </p:spPr>
        <p:txBody>
          <a:bodyPr/>
          <a:lstStyle/>
          <a:p>
            <a:r>
              <a:rPr lang="en-US" dirty="0"/>
              <a:t>Lambda Architecture – High Level View</a:t>
            </a:r>
          </a:p>
        </p:txBody>
      </p:sp>
      <p:sp>
        <p:nvSpPr>
          <p:cNvPr id="4" name="Rounded Rectangle 3"/>
          <p:cNvSpPr/>
          <p:nvPr/>
        </p:nvSpPr>
        <p:spPr bwMode="auto">
          <a:xfrm>
            <a:off x="395684" y="3328629"/>
            <a:ext cx="1460500" cy="99060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New data stream</a:t>
            </a:r>
          </a:p>
        </p:txBody>
      </p:sp>
      <p:sp>
        <p:nvSpPr>
          <p:cNvPr id="9" name="Rectangle 8"/>
          <p:cNvSpPr/>
          <p:nvPr/>
        </p:nvSpPr>
        <p:spPr bwMode="auto">
          <a:xfrm>
            <a:off x="3826380" y="5520242"/>
            <a:ext cx="1926720" cy="635000"/>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Process Stream</a:t>
            </a:r>
          </a:p>
        </p:txBody>
      </p:sp>
      <p:sp>
        <p:nvSpPr>
          <p:cNvPr id="10" name="Rectangle 9"/>
          <p:cNvSpPr/>
          <p:nvPr/>
        </p:nvSpPr>
        <p:spPr bwMode="auto">
          <a:xfrm>
            <a:off x="6368219" y="5520242"/>
            <a:ext cx="1926720" cy="635000"/>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Increment views</a:t>
            </a:r>
          </a:p>
        </p:txBody>
      </p:sp>
      <p:sp>
        <p:nvSpPr>
          <p:cNvPr id="11" name="Rectangle 10"/>
          <p:cNvSpPr/>
          <p:nvPr/>
        </p:nvSpPr>
        <p:spPr bwMode="auto">
          <a:xfrm>
            <a:off x="3826380" y="1613281"/>
            <a:ext cx="1926720" cy="6350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All data</a:t>
            </a:r>
          </a:p>
        </p:txBody>
      </p:sp>
      <p:sp>
        <p:nvSpPr>
          <p:cNvPr id="12" name="Rectangle 11"/>
          <p:cNvSpPr/>
          <p:nvPr/>
        </p:nvSpPr>
        <p:spPr bwMode="auto">
          <a:xfrm>
            <a:off x="6375578" y="1613281"/>
            <a:ext cx="1926720" cy="6350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Precompute views</a:t>
            </a:r>
          </a:p>
        </p:txBody>
      </p:sp>
      <p:cxnSp>
        <p:nvCxnSpPr>
          <p:cNvPr id="21" name="Straight Arrow Connector 20"/>
          <p:cNvCxnSpPr/>
          <p:nvPr/>
        </p:nvCxnSpPr>
        <p:spPr>
          <a:xfrm>
            <a:off x="5760459" y="1930781"/>
            <a:ext cx="6151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auto">
          <a:xfrm>
            <a:off x="3997143" y="3099843"/>
            <a:ext cx="1302437" cy="4953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Partial aggregate</a:t>
            </a:r>
          </a:p>
        </p:txBody>
      </p:sp>
      <p:cxnSp>
        <p:nvCxnSpPr>
          <p:cNvPr id="35" name="Straight Arrow Connector 34"/>
          <p:cNvCxnSpPr>
            <a:endCxn id="10" idx="1"/>
          </p:cNvCxnSpPr>
          <p:nvPr/>
        </p:nvCxnSpPr>
        <p:spPr>
          <a:xfrm>
            <a:off x="5753100" y="5837742"/>
            <a:ext cx="6151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bwMode="auto">
          <a:xfrm>
            <a:off x="5419380" y="3099843"/>
            <a:ext cx="1302437" cy="4953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Partial aggregate</a:t>
            </a:r>
          </a:p>
        </p:txBody>
      </p:sp>
      <p:sp>
        <p:nvSpPr>
          <p:cNvPr id="37" name="Rectangle 36"/>
          <p:cNvSpPr/>
          <p:nvPr/>
        </p:nvSpPr>
        <p:spPr bwMode="auto">
          <a:xfrm>
            <a:off x="6854480" y="3099843"/>
            <a:ext cx="1302437" cy="4953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Partial aggregate</a:t>
            </a:r>
          </a:p>
        </p:txBody>
      </p:sp>
      <p:cxnSp>
        <p:nvCxnSpPr>
          <p:cNvPr id="39" name="Straight Arrow Connector 38"/>
          <p:cNvCxnSpPr>
            <a:stCxn id="12" idx="2"/>
            <a:endCxn id="31" idx="0"/>
          </p:cNvCxnSpPr>
          <p:nvPr/>
        </p:nvCxnSpPr>
        <p:spPr>
          <a:xfrm flipH="1">
            <a:off x="4648362" y="2248281"/>
            <a:ext cx="2690576" cy="85156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2" idx="2"/>
            <a:endCxn id="36" idx="0"/>
          </p:cNvCxnSpPr>
          <p:nvPr/>
        </p:nvCxnSpPr>
        <p:spPr>
          <a:xfrm flipH="1">
            <a:off x="6070599" y="2248281"/>
            <a:ext cx="1268339" cy="85156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2" idx="2"/>
            <a:endCxn id="37" idx="0"/>
          </p:cNvCxnSpPr>
          <p:nvPr/>
        </p:nvCxnSpPr>
        <p:spPr>
          <a:xfrm>
            <a:off x="7338938" y="2248281"/>
            <a:ext cx="166761" cy="85156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0" idx="0"/>
            <a:endCxn id="61" idx="2"/>
          </p:cNvCxnSpPr>
          <p:nvPr/>
        </p:nvCxnSpPr>
        <p:spPr>
          <a:xfrm flipH="1" flipV="1">
            <a:off x="6083376" y="4583403"/>
            <a:ext cx="1248203" cy="93683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bwMode="auto">
          <a:xfrm>
            <a:off x="3826380" y="2997200"/>
            <a:ext cx="4475918" cy="887484"/>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54" name="TextBox 53"/>
          <p:cNvSpPr txBox="1"/>
          <p:nvPr/>
        </p:nvSpPr>
        <p:spPr>
          <a:xfrm>
            <a:off x="6375578" y="3506243"/>
            <a:ext cx="1926719" cy="517065"/>
          </a:xfrm>
          <a:prstGeom prst="rect">
            <a:avLst/>
          </a:prstGeom>
          <a:noFill/>
        </p:spPr>
        <p:txBody>
          <a:bodyPr wrap="square" lIns="182880" tIns="146304" rIns="182880" bIns="146304" rtlCol="0">
            <a:spAutoFit/>
          </a:bodyPr>
          <a:lstStyle/>
          <a:p>
            <a:pPr algn="r">
              <a:lnSpc>
                <a:spcPct val="90000"/>
              </a:lnSpc>
              <a:spcAft>
                <a:spcPts val="600"/>
              </a:spcAft>
            </a:pPr>
            <a:r>
              <a:rPr lang="en-US" sz="1600" dirty="0">
                <a:gradFill>
                  <a:gsLst>
                    <a:gs pos="2917">
                      <a:schemeClr val="tx1"/>
                    </a:gs>
                    <a:gs pos="30000">
                      <a:schemeClr val="tx1"/>
                    </a:gs>
                  </a:gsLst>
                  <a:lin ang="5400000" scaled="0"/>
                </a:gradFill>
              </a:rPr>
              <a:t>Batch views</a:t>
            </a:r>
          </a:p>
        </p:txBody>
      </p:sp>
      <p:sp>
        <p:nvSpPr>
          <p:cNvPr id="61" name="Rectangle 60"/>
          <p:cNvSpPr/>
          <p:nvPr/>
        </p:nvSpPr>
        <p:spPr bwMode="auto">
          <a:xfrm>
            <a:off x="3997143" y="4088103"/>
            <a:ext cx="4172465" cy="495300"/>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Real-time data</a:t>
            </a:r>
          </a:p>
        </p:txBody>
      </p:sp>
      <p:sp>
        <p:nvSpPr>
          <p:cNvPr id="62" name="Rectangle 61"/>
          <p:cNvSpPr/>
          <p:nvPr/>
        </p:nvSpPr>
        <p:spPr bwMode="auto">
          <a:xfrm>
            <a:off x="3839071" y="3985460"/>
            <a:ext cx="4475918" cy="887484"/>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TextBox 62"/>
          <p:cNvSpPr txBox="1"/>
          <p:nvPr/>
        </p:nvSpPr>
        <p:spPr>
          <a:xfrm>
            <a:off x="5106682" y="4516521"/>
            <a:ext cx="3220998" cy="517065"/>
          </a:xfrm>
          <a:prstGeom prst="rect">
            <a:avLst/>
          </a:prstGeom>
          <a:noFill/>
        </p:spPr>
        <p:txBody>
          <a:bodyPr wrap="square" lIns="182880" tIns="146304" rIns="182880" bIns="146304" rtlCol="0">
            <a:spAutoFit/>
          </a:bodyPr>
          <a:lstStyle/>
          <a:p>
            <a:pPr algn="r">
              <a:lnSpc>
                <a:spcPct val="90000"/>
              </a:lnSpc>
              <a:spcAft>
                <a:spcPts val="600"/>
              </a:spcAft>
            </a:pPr>
            <a:r>
              <a:rPr lang="en-US" sz="1600" dirty="0">
                <a:gradFill>
                  <a:gsLst>
                    <a:gs pos="2917">
                      <a:schemeClr val="tx1"/>
                    </a:gs>
                    <a:gs pos="30000">
                      <a:schemeClr val="tx1"/>
                    </a:gs>
                  </a:gsLst>
                  <a:lin ang="5400000" scaled="0"/>
                </a:gradFill>
              </a:rPr>
              <a:t>Real-time views</a:t>
            </a:r>
          </a:p>
        </p:txBody>
      </p:sp>
      <p:sp>
        <p:nvSpPr>
          <p:cNvPr id="67" name="Rounded Rectangle 66"/>
          <p:cNvSpPr/>
          <p:nvPr/>
        </p:nvSpPr>
        <p:spPr bwMode="auto">
          <a:xfrm>
            <a:off x="10285185" y="3328629"/>
            <a:ext cx="1460500" cy="99060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Merged view</a:t>
            </a:r>
          </a:p>
        </p:txBody>
      </p:sp>
      <p:cxnSp>
        <p:nvCxnSpPr>
          <p:cNvPr id="5" name="Straight Connector 4"/>
          <p:cNvCxnSpPr/>
          <p:nvPr/>
        </p:nvCxnSpPr>
        <p:spPr>
          <a:xfrm flipV="1">
            <a:off x="3016332" y="2420289"/>
            <a:ext cx="6329549" cy="14153"/>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016332" y="5143075"/>
            <a:ext cx="6329549" cy="25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696325" y="5308214"/>
            <a:ext cx="1552797"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Speed layer</a:t>
            </a:r>
          </a:p>
        </p:txBody>
      </p:sp>
      <p:sp>
        <p:nvSpPr>
          <p:cNvPr id="34" name="TextBox 33"/>
          <p:cNvSpPr txBox="1"/>
          <p:nvPr/>
        </p:nvSpPr>
        <p:spPr>
          <a:xfrm>
            <a:off x="8696325" y="2680198"/>
            <a:ext cx="1682255"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Serving layer</a:t>
            </a:r>
          </a:p>
        </p:txBody>
      </p:sp>
      <p:sp>
        <p:nvSpPr>
          <p:cNvPr id="38" name="TextBox 37"/>
          <p:cNvSpPr txBox="1"/>
          <p:nvPr/>
        </p:nvSpPr>
        <p:spPr>
          <a:xfrm>
            <a:off x="8696325" y="1395866"/>
            <a:ext cx="1479251"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Batch layer</a:t>
            </a:r>
          </a:p>
        </p:txBody>
      </p:sp>
      <p:cxnSp>
        <p:nvCxnSpPr>
          <p:cNvPr id="27" name="Elbow Connector 26"/>
          <p:cNvCxnSpPr>
            <a:stCxn id="4" idx="3"/>
            <a:endCxn id="11" idx="1"/>
          </p:cNvCxnSpPr>
          <p:nvPr/>
        </p:nvCxnSpPr>
        <p:spPr>
          <a:xfrm flipV="1">
            <a:off x="1856184" y="1930781"/>
            <a:ext cx="1970196" cy="189314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4" idx="3"/>
            <a:endCxn id="9" idx="1"/>
          </p:cNvCxnSpPr>
          <p:nvPr/>
        </p:nvCxnSpPr>
        <p:spPr>
          <a:xfrm>
            <a:off x="1856184" y="3823929"/>
            <a:ext cx="1970196" cy="201381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49" idx="3"/>
            <a:endCxn id="67" idx="1"/>
          </p:cNvCxnSpPr>
          <p:nvPr/>
        </p:nvCxnSpPr>
        <p:spPr>
          <a:xfrm>
            <a:off x="8302298" y="3440942"/>
            <a:ext cx="1982887" cy="382987"/>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endCxn id="67" idx="1"/>
          </p:cNvCxnSpPr>
          <p:nvPr/>
        </p:nvCxnSpPr>
        <p:spPr>
          <a:xfrm flipV="1">
            <a:off x="8327680" y="3823929"/>
            <a:ext cx="1957505" cy="60527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6200000">
            <a:off x="1721501" y="2483320"/>
            <a:ext cx="1754135"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Batch ingest</a:t>
            </a:r>
          </a:p>
        </p:txBody>
      </p:sp>
      <p:sp>
        <p:nvSpPr>
          <p:cNvPr id="55" name="TextBox 54"/>
          <p:cNvSpPr txBox="1"/>
          <p:nvPr/>
        </p:nvSpPr>
        <p:spPr>
          <a:xfrm rot="16200000">
            <a:off x="1567354" y="4647061"/>
            <a:ext cx="2089162"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Buffered ingest</a:t>
            </a:r>
          </a:p>
        </p:txBody>
      </p:sp>
    </p:spTree>
    <p:extLst>
      <p:ext uri="{BB962C8B-B14F-4D97-AF65-F5344CB8AC3E}">
        <p14:creationId xmlns:p14="http://schemas.microsoft.com/office/powerpoint/2010/main" val="6633998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up)">
                                      <p:cBhvr>
                                        <p:cTn id="28" dur="500"/>
                                        <p:tgtEl>
                                          <p:spTgt spid="39"/>
                                        </p:tgtEl>
                                      </p:cBhvr>
                                    </p:animEffect>
                                  </p:childTnLst>
                                </p:cTn>
                              </p:par>
                              <p:par>
                                <p:cTn id="29" presetID="22" presetClass="entr" presetSubtype="1"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up)">
                                      <p:cBhvr>
                                        <p:cTn id="31" dur="500"/>
                                        <p:tgtEl>
                                          <p:spTgt spid="41"/>
                                        </p:tgtEl>
                                      </p:cBhvr>
                                    </p:animEffect>
                                  </p:childTnLst>
                                </p:cTn>
                              </p:par>
                              <p:par>
                                <p:cTn id="32" presetID="22" presetClass="entr" presetSubtype="1" fill="hold"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up)">
                                      <p:cBhvr>
                                        <p:cTn id="34" dur="500"/>
                                        <p:tgtEl>
                                          <p:spTgt spid="43"/>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500"/>
                                        <p:tgtEl>
                                          <p:spTgt spid="49"/>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left)">
                                      <p:cBhvr>
                                        <p:cTn id="54" dur="500"/>
                                        <p:tgtEl>
                                          <p:spTgt spid="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fade">
                                      <p:cBhvr>
                                        <p:cTn id="63" dur="500"/>
                                        <p:tgtEl>
                                          <p:spTgt spid="55"/>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par>
                          <p:cTn id="68" fill="hold">
                            <p:stCondLst>
                              <p:cond delay="1500"/>
                            </p:stCondLst>
                            <p:childTnLst>
                              <p:par>
                                <p:cTn id="69" presetID="22" presetClass="entr" presetSubtype="8" fill="hold" nodeType="after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left)">
                                      <p:cBhvr>
                                        <p:cTn id="71" dur="500"/>
                                        <p:tgtEl>
                                          <p:spTgt spid="35"/>
                                        </p:tgtEl>
                                      </p:cBhvr>
                                    </p:animEffect>
                                  </p:childTnLst>
                                </p:cTn>
                              </p:par>
                            </p:childTnLst>
                          </p:cTn>
                        </p:par>
                        <p:par>
                          <p:cTn id="72" fill="hold">
                            <p:stCondLst>
                              <p:cond delay="2000"/>
                            </p:stCondLst>
                            <p:childTnLst>
                              <p:par>
                                <p:cTn id="73" presetID="10" presetClass="entr" presetSubtype="0" fill="hold" grpId="0" nodeType="after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fade">
                                      <p:cBhvr>
                                        <p:cTn id="75" dur="500"/>
                                        <p:tgtEl>
                                          <p:spTgt spid="1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wipe(down)">
                                      <p:cBhvr>
                                        <p:cTn id="80" dur="500"/>
                                        <p:tgtEl>
                                          <p:spTgt spid="45"/>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fade">
                                      <p:cBhvr>
                                        <p:cTn id="84" dur="500"/>
                                        <p:tgtEl>
                                          <p:spTgt spid="6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3"/>
                                        </p:tgtEl>
                                        <p:attrNameLst>
                                          <p:attrName>style.visibility</p:attrName>
                                        </p:attrNameLst>
                                      </p:cBhvr>
                                      <p:to>
                                        <p:strVal val="visible"/>
                                      </p:to>
                                    </p:set>
                                    <p:animEffect transition="in" filter="fade">
                                      <p:cBhvr>
                                        <p:cTn id="87" dur="500"/>
                                        <p:tgtEl>
                                          <p:spTgt spid="6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2"/>
                                        </p:tgtEl>
                                        <p:attrNameLst>
                                          <p:attrName>style.visibility</p:attrName>
                                        </p:attrNameLst>
                                      </p:cBhvr>
                                      <p:to>
                                        <p:strVal val="visible"/>
                                      </p:to>
                                    </p:set>
                                    <p:animEffect transition="in" filter="fade">
                                      <p:cBhvr>
                                        <p:cTn id="90" dur="500"/>
                                        <p:tgtEl>
                                          <p:spTgt spid="62"/>
                                        </p:tgtEl>
                                      </p:cBhvr>
                                    </p:animEffect>
                                  </p:childTnLst>
                                </p:cTn>
                              </p:par>
                            </p:childTnLst>
                          </p:cTn>
                        </p:par>
                        <p:par>
                          <p:cTn id="91" fill="hold">
                            <p:stCondLst>
                              <p:cond delay="1000"/>
                            </p:stCondLst>
                            <p:childTnLst>
                              <p:par>
                                <p:cTn id="92" presetID="22" presetClass="entr" presetSubtype="8" fill="hold" nodeType="after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wipe(left)">
                                      <p:cBhvr>
                                        <p:cTn id="9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31" grpId="0" animBg="1"/>
      <p:bldP spid="36" grpId="0" animBg="1"/>
      <p:bldP spid="37" grpId="0" animBg="1"/>
      <p:bldP spid="49" grpId="0" animBg="1"/>
      <p:bldP spid="54" grpId="0"/>
      <p:bldP spid="61" grpId="0" animBg="1"/>
      <p:bldP spid="62" grpId="0" animBg="1"/>
      <p:bldP spid="63" grpId="0"/>
      <p:bldP spid="46" grpId="0"/>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Connected Cars Scenario</a:t>
            </a:r>
          </a:p>
        </p:txBody>
      </p:sp>
    </p:spTree>
    <p:extLst>
      <p:ext uri="{BB962C8B-B14F-4D97-AF65-F5344CB8AC3E}">
        <p14:creationId xmlns:p14="http://schemas.microsoft.com/office/powerpoint/2010/main" val="325331067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Solution Architecture</a:t>
            </a:r>
          </a:p>
        </p:txBody>
      </p:sp>
      <p:graphicFrame>
        <p:nvGraphicFramePr>
          <p:cNvPr id="4" name="Diagram 3"/>
          <p:cNvGraphicFramePr/>
          <p:nvPr>
            <p:extLst/>
          </p:nvPr>
        </p:nvGraphicFramePr>
        <p:xfrm>
          <a:off x="57190" y="1123227"/>
          <a:ext cx="11855768" cy="679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1985830" y="1738645"/>
            <a:ext cx="2504" cy="432086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3943773" y="1738645"/>
            <a:ext cx="0" cy="432511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5901357" y="1738645"/>
            <a:ext cx="2146" cy="432511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7822460" y="1738645"/>
            <a:ext cx="0" cy="432511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a:xfrm>
            <a:off x="9780053" y="1738645"/>
            <a:ext cx="0" cy="432511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p:nvCxnSpPr>
        <p:spPr>
          <a:xfrm>
            <a:off x="134463" y="3910626"/>
            <a:ext cx="9658468" cy="38183"/>
          </a:xfrm>
          <a:prstGeom prst="line">
            <a:avLst/>
          </a:prstGeom>
          <a:ln>
            <a:headEnd type="none"/>
            <a:tailEnd type="none"/>
          </a:ln>
        </p:spPr>
        <p:style>
          <a:lnRef idx="2">
            <a:schemeClr val="accent4"/>
          </a:lnRef>
          <a:fillRef idx="0">
            <a:schemeClr val="accent4"/>
          </a:fillRef>
          <a:effectRef idx="1">
            <a:schemeClr val="accent4"/>
          </a:effectRef>
          <a:fontRef idx="minor">
            <a:schemeClr val="tx1"/>
          </a:fontRef>
        </p:style>
      </p:cxnSp>
      <p:pic>
        <p:nvPicPr>
          <p:cNvPr id="31" name="Picture 30"/>
          <p:cNvPicPr>
            <a:picLocks noChangeAspect="1"/>
          </p:cNvPicPr>
          <p:nvPr/>
        </p:nvPicPr>
        <p:blipFill>
          <a:blip r:embed="rId8" cstate="print">
            <a:duotone>
              <a:prstClr val="black"/>
              <a:schemeClr val="accent6">
                <a:tint val="45000"/>
                <a:satMod val="400000"/>
              </a:schemeClr>
            </a:duotone>
            <a:extLst>
              <a:ext uri="{28A0092B-C50C-407E-A947-70E740481C1C}">
                <a14:useLocalDpi xmlns:a14="http://schemas.microsoft.com/office/drawing/2010/main"/>
              </a:ext>
            </a:extLst>
          </a:blip>
          <a:stretch>
            <a:fillRect/>
          </a:stretch>
        </p:blipFill>
        <p:spPr>
          <a:xfrm>
            <a:off x="621815" y="2596645"/>
            <a:ext cx="455604" cy="457200"/>
          </a:xfrm>
          <a:prstGeom prst="rect">
            <a:avLst/>
          </a:prstGeom>
          <a:noFill/>
        </p:spPr>
      </p:pic>
      <p:pic>
        <p:nvPicPr>
          <p:cNvPr id="32" name="Picture 31"/>
          <p:cNvPicPr>
            <a:picLocks noChangeAspect="1"/>
          </p:cNvPicPr>
          <p:nvPr/>
        </p:nvPicPr>
        <p:blipFill>
          <a:blip r:embed="rId9" cstate="print">
            <a:biLevel thresh="50000"/>
            <a:extLst>
              <a:ext uri="{28A0092B-C50C-407E-A947-70E740481C1C}">
                <a14:useLocalDpi xmlns:a14="http://schemas.microsoft.com/office/drawing/2010/main"/>
              </a:ext>
            </a:extLst>
          </a:blip>
          <a:stretch>
            <a:fillRect/>
          </a:stretch>
        </p:blipFill>
        <p:spPr>
          <a:xfrm>
            <a:off x="8631434" y="4395223"/>
            <a:ext cx="457200" cy="457200"/>
          </a:xfrm>
          <a:prstGeom prst="rect">
            <a:avLst/>
          </a:prstGeom>
        </p:spPr>
      </p:pic>
      <p:pic>
        <p:nvPicPr>
          <p:cNvPr id="34" name="Picture 33"/>
          <p:cNvPicPr>
            <a:picLocks noChangeAspect="1"/>
          </p:cNvPicPr>
          <p:nvPr/>
        </p:nvPicPr>
        <p:blipFill>
          <a:blip r:embed="rId10" cstate="print">
            <a:biLevel thresh="25000"/>
            <a:extLst>
              <a:ext uri="{28A0092B-C50C-407E-A947-70E740481C1C}">
                <a14:useLocalDpi xmlns:a14="http://schemas.microsoft.com/office/drawing/2010/main"/>
              </a:ext>
            </a:extLst>
          </a:blip>
          <a:stretch>
            <a:fillRect/>
          </a:stretch>
        </p:blipFill>
        <p:spPr>
          <a:xfrm>
            <a:off x="2679528" y="2596645"/>
            <a:ext cx="457200" cy="457200"/>
          </a:xfrm>
          <a:prstGeom prst="rect">
            <a:avLst/>
          </a:prstGeom>
        </p:spPr>
      </p:pic>
      <p:pic>
        <p:nvPicPr>
          <p:cNvPr id="35" name="Picture 34"/>
          <p:cNvPicPr>
            <a:picLocks noChangeAspect="1"/>
          </p:cNvPicPr>
          <p:nvPr/>
        </p:nvPicPr>
        <p:blipFill>
          <a:blip r:embed="rId11" cstate="print">
            <a:biLevel thresh="25000"/>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a:ext>
            </a:extLst>
          </a:blip>
          <a:stretch>
            <a:fillRect/>
          </a:stretch>
        </p:blipFill>
        <p:spPr>
          <a:xfrm>
            <a:off x="4750819" y="4354557"/>
            <a:ext cx="457200" cy="457200"/>
          </a:xfrm>
          <a:prstGeom prst="rect">
            <a:avLst/>
          </a:prstGeom>
        </p:spPr>
      </p:pic>
      <p:pic>
        <p:nvPicPr>
          <p:cNvPr id="36" name="Picture 35"/>
          <p:cNvPicPr>
            <a:picLocks noChangeAspect="1"/>
          </p:cNvPicPr>
          <p:nvPr/>
        </p:nvPicPr>
        <p:blipFill>
          <a:blip r:embed="rId13" cstate="print">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7088413" y="4401742"/>
            <a:ext cx="365760" cy="365760"/>
          </a:xfrm>
          <a:prstGeom prst="rect">
            <a:avLst/>
          </a:prstGeom>
        </p:spPr>
      </p:pic>
      <p:pic>
        <p:nvPicPr>
          <p:cNvPr id="38" name="Picture 37"/>
          <p:cNvPicPr>
            <a:picLocks noChangeAspect="1"/>
          </p:cNvPicPr>
          <p:nvPr/>
        </p:nvPicPr>
        <p:blipFill>
          <a:blip r:embed="rId14" cstate="print">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6500661" y="2600469"/>
            <a:ext cx="457200" cy="457200"/>
          </a:xfrm>
          <a:prstGeom prst="rect">
            <a:avLst/>
          </a:prstGeom>
        </p:spPr>
      </p:pic>
      <p:sp>
        <p:nvSpPr>
          <p:cNvPr id="42" name="TextBox 41"/>
          <p:cNvSpPr txBox="1"/>
          <p:nvPr/>
        </p:nvSpPr>
        <p:spPr>
          <a:xfrm>
            <a:off x="-65752" y="3465230"/>
            <a:ext cx="1719060" cy="517065"/>
          </a:xfrm>
          <a:prstGeom prst="rect">
            <a:avLst/>
          </a:prstGeom>
          <a:noFill/>
        </p:spPr>
        <p:txBody>
          <a:bodyPr wrap="none" lIns="182880" tIns="146304" rIns="182880" bIns="146304" rtlCol="0">
            <a:spAutoFit/>
          </a:bodyPr>
          <a:lstStyle/>
          <a:p>
            <a:pPr>
              <a:lnSpc>
                <a:spcPct val="90000"/>
              </a:lnSpc>
              <a:spcAft>
                <a:spcPts val="600"/>
              </a:spcAft>
            </a:pPr>
            <a:r>
              <a:rPr lang="en-US" sz="1600" i="1" dirty="0">
                <a:solidFill>
                  <a:schemeClr val="accent4"/>
                </a:solidFill>
              </a:rPr>
              <a:t>Data in motion</a:t>
            </a:r>
          </a:p>
        </p:txBody>
      </p:sp>
      <p:sp>
        <p:nvSpPr>
          <p:cNvPr id="43" name="TextBox 42"/>
          <p:cNvSpPr txBox="1"/>
          <p:nvPr/>
        </p:nvSpPr>
        <p:spPr>
          <a:xfrm>
            <a:off x="-65752" y="3848612"/>
            <a:ext cx="1408591" cy="517065"/>
          </a:xfrm>
          <a:prstGeom prst="rect">
            <a:avLst/>
          </a:prstGeom>
          <a:noFill/>
        </p:spPr>
        <p:txBody>
          <a:bodyPr wrap="none" lIns="182880" tIns="146304" rIns="182880" bIns="146304" rtlCol="0">
            <a:spAutoFit/>
          </a:bodyPr>
          <a:lstStyle/>
          <a:p>
            <a:pPr>
              <a:lnSpc>
                <a:spcPct val="90000"/>
              </a:lnSpc>
              <a:spcAft>
                <a:spcPts val="600"/>
              </a:spcAft>
            </a:pPr>
            <a:r>
              <a:rPr lang="en-US" sz="1600" i="1" dirty="0">
                <a:solidFill>
                  <a:schemeClr val="accent4"/>
                </a:solidFill>
              </a:rPr>
              <a:t>Data at rest</a:t>
            </a:r>
          </a:p>
        </p:txBody>
      </p:sp>
      <p:cxnSp>
        <p:nvCxnSpPr>
          <p:cNvPr id="46" name="Straight Arrow Connector 45"/>
          <p:cNvCxnSpPr>
            <a:stCxn id="31" idx="3"/>
            <a:endCxn id="34" idx="1"/>
          </p:cNvCxnSpPr>
          <p:nvPr/>
        </p:nvCxnSpPr>
        <p:spPr>
          <a:xfrm>
            <a:off x="1077419" y="2825245"/>
            <a:ext cx="160210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bwMode="auto">
          <a:xfrm>
            <a:off x="2323361" y="5388305"/>
            <a:ext cx="5486222" cy="305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37" name="Picture 36"/>
          <p:cNvPicPr>
            <a:picLocks noChangeAspect="1"/>
          </p:cNvPicPr>
          <p:nvPr/>
        </p:nvPicPr>
        <p:blipFill>
          <a:blip r:embed="rId15" cstate="print">
            <a:biLevel thresh="25000"/>
            <a:extLst>
              <a:ext uri="{28A0092B-C50C-407E-A947-70E740481C1C}">
                <a14:useLocalDpi xmlns:a14="http://schemas.microsoft.com/office/drawing/2010/main"/>
              </a:ext>
            </a:extLst>
          </a:blip>
          <a:stretch>
            <a:fillRect/>
          </a:stretch>
        </p:blipFill>
        <p:spPr>
          <a:xfrm>
            <a:off x="2152319" y="5251376"/>
            <a:ext cx="457200" cy="457200"/>
          </a:xfrm>
          <a:prstGeom prst="rect">
            <a:avLst/>
          </a:prstGeom>
        </p:spPr>
      </p:pic>
      <p:pic>
        <p:nvPicPr>
          <p:cNvPr id="52" name="Picture 51"/>
          <p:cNvPicPr>
            <a:picLocks noChangeAspect="1"/>
          </p:cNvPicPr>
          <p:nvPr/>
        </p:nvPicPr>
        <p:blipFill>
          <a:blip r:embed="rId16" cstate="print">
            <a:biLevel thresh="25000"/>
            <a:extLst>
              <a:ext uri="{28A0092B-C50C-407E-A947-70E740481C1C}">
                <a14:useLocalDpi xmlns:a14="http://schemas.microsoft.com/office/drawing/2010/main"/>
              </a:ext>
            </a:extLst>
          </a:blip>
          <a:stretch>
            <a:fillRect/>
          </a:stretch>
        </p:blipFill>
        <p:spPr>
          <a:xfrm>
            <a:off x="6142609" y="4354557"/>
            <a:ext cx="457200" cy="457200"/>
          </a:xfrm>
          <a:prstGeom prst="rect">
            <a:avLst/>
          </a:prstGeom>
        </p:spPr>
      </p:pic>
      <p:cxnSp>
        <p:nvCxnSpPr>
          <p:cNvPr id="56" name="Straight Arrow Connector 55"/>
          <p:cNvCxnSpPr>
            <a:stCxn id="34" idx="3"/>
            <a:endCxn id="38" idx="1"/>
          </p:cNvCxnSpPr>
          <p:nvPr/>
        </p:nvCxnSpPr>
        <p:spPr>
          <a:xfrm>
            <a:off x="3136728" y="2825245"/>
            <a:ext cx="3363933" cy="382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17" cstate="hqprint">
            <a:duotone>
              <a:prstClr val="black"/>
              <a:srgbClr val="FFFF00">
                <a:tint val="45000"/>
                <a:satMod val="400000"/>
              </a:srgbClr>
            </a:duotone>
            <a:extLst>
              <a:ext uri="{28A0092B-C50C-407E-A947-70E740481C1C}">
                <a14:useLocalDpi xmlns:a14="http://schemas.microsoft.com/office/drawing/2010/main"/>
              </a:ext>
            </a:extLst>
          </a:blip>
          <a:stretch>
            <a:fillRect/>
          </a:stretch>
        </p:blipFill>
        <p:spPr>
          <a:xfrm>
            <a:off x="10831365" y="3430617"/>
            <a:ext cx="503513" cy="365887"/>
          </a:xfrm>
          <a:prstGeom prst="rect">
            <a:avLst/>
          </a:prstGeom>
        </p:spPr>
      </p:pic>
      <p:cxnSp>
        <p:nvCxnSpPr>
          <p:cNvPr id="62" name="Elbow Connector 61"/>
          <p:cNvCxnSpPr>
            <a:stCxn id="38" idx="2"/>
            <a:endCxn id="74" idx="0"/>
          </p:cNvCxnSpPr>
          <p:nvPr/>
        </p:nvCxnSpPr>
        <p:spPr>
          <a:xfrm rot="5400000">
            <a:off x="3958665" y="2613597"/>
            <a:ext cx="2326525" cy="3214669"/>
          </a:xfrm>
          <a:prstGeom prst="bentConnector3">
            <a:avLst>
              <a:gd name="adj1" fmla="val 11925"/>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327297" y="2247233"/>
            <a:ext cx="1187441"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Event Hub</a:t>
            </a:r>
          </a:p>
        </p:txBody>
      </p:sp>
      <p:sp>
        <p:nvSpPr>
          <p:cNvPr id="65" name="TextBox 64"/>
          <p:cNvSpPr txBox="1"/>
          <p:nvPr/>
        </p:nvSpPr>
        <p:spPr>
          <a:xfrm>
            <a:off x="4363856" y="4053580"/>
            <a:ext cx="116121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HDInsight</a:t>
            </a:r>
          </a:p>
        </p:txBody>
      </p:sp>
      <p:sp>
        <p:nvSpPr>
          <p:cNvPr id="66" name="TextBox 65"/>
          <p:cNvSpPr txBox="1"/>
          <p:nvPr/>
        </p:nvSpPr>
        <p:spPr>
          <a:xfrm>
            <a:off x="5779862" y="4059435"/>
            <a:ext cx="116121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HDInsight</a:t>
            </a:r>
          </a:p>
        </p:txBody>
      </p:sp>
      <p:sp>
        <p:nvSpPr>
          <p:cNvPr id="67" name="TextBox 66"/>
          <p:cNvSpPr txBox="1"/>
          <p:nvPr/>
        </p:nvSpPr>
        <p:spPr>
          <a:xfrm>
            <a:off x="6728417" y="4060855"/>
            <a:ext cx="1118768"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ML</a:t>
            </a:r>
          </a:p>
        </p:txBody>
      </p:sp>
      <p:sp>
        <p:nvSpPr>
          <p:cNvPr id="68" name="TextBox 67"/>
          <p:cNvSpPr txBox="1"/>
          <p:nvPr/>
        </p:nvSpPr>
        <p:spPr>
          <a:xfrm>
            <a:off x="5804460" y="2250534"/>
            <a:ext cx="2144700"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Stream Analytics</a:t>
            </a:r>
          </a:p>
        </p:txBody>
      </p:sp>
      <p:cxnSp>
        <p:nvCxnSpPr>
          <p:cNvPr id="71" name="Straight Arrow Connector 70"/>
          <p:cNvCxnSpPr/>
          <p:nvPr/>
        </p:nvCxnSpPr>
        <p:spPr>
          <a:xfrm flipV="1">
            <a:off x="6194125" y="4811757"/>
            <a:ext cx="0" cy="5765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6448483" y="4811757"/>
            <a:ext cx="0" cy="5765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flipV="1">
            <a:off x="7141950" y="4811757"/>
            <a:ext cx="2653" cy="11024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4817660" y="4811758"/>
            <a:ext cx="1035" cy="110249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073052" y="4811757"/>
            <a:ext cx="0" cy="5765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38" idx="3"/>
            <a:endCxn id="50" idx="1"/>
          </p:cNvCxnSpPr>
          <p:nvPr/>
        </p:nvCxnSpPr>
        <p:spPr>
          <a:xfrm>
            <a:off x="6957861" y="2829069"/>
            <a:ext cx="1068768" cy="223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1972174" y="5914249"/>
            <a:ext cx="7820757" cy="319370"/>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Data Factory: Move data, orchestrate, schedule, and monitor</a:t>
            </a:r>
          </a:p>
        </p:txBody>
      </p:sp>
      <p:pic>
        <p:nvPicPr>
          <p:cNvPr id="33" name="Picture 32"/>
          <p:cNvPicPr>
            <a:picLocks noChangeAspect="1"/>
          </p:cNvPicPr>
          <p:nvPr/>
        </p:nvPicPr>
        <p:blipFill>
          <a:blip r:embed="rId18" cstate="print">
            <a:biLevel thresh="25000"/>
            <a:extLst>
              <a:ext uri="{28A0092B-C50C-407E-A947-70E740481C1C}">
                <a14:useLocalDpi xmlns:a14="http://schemas.microsoft.com/office/drawing/2010/main"/>
              </a:ext>
            </a:extLst>
          </a:blip>
          <a:stretch>
            <a:fillRect/>
          </a:stretch>
        </p:blipFill>
        <p:spPr>
          <a:xfrm>
            <a:off x="1985830" y="5780530"/>
            <a:ext cx="457200" cy="457200"/>
          </a:xfrm>
          <a:prstGeom prst="rect">
            <a:avLst/>
          </a:prstGeom>
        </p:spPr>
      </p:pic>
      <p:cxnSp>
        <p:nvCxnSpPr>
          <p:cNvPr id="89" name="Elbow Connector 88"/>
          <p:cNvCxnSpPr>
            <a:stCxn id="32" idx="3"/>
            <a:endCxn id="90" idx="2"/>
          </p:cNvCxnSpPr>
          <p:nvPr/>
        </p:nvCxnSpPr>
        <p:spPr>
          <a:xfrm flipV="1">
            <a:off x="9088634" y="4372478"/>
            <a:ext cx="2018882" cy="25134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0451745" y="3689214"/>
            <a:ext cx="1311541"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Power BI Dashboards</a:t>
            </a:r>
          </a:p>
        </p:txBody>
      </p:sp>
      <p:pic>
        <p:nvPicPr>
          <p:cNvPr id="103" name="Picture 102"/>
          <p:cNvPicPr>
            <a:picLocks noChangeAspect="1"/>
          </p:cNvPicPr>
          <p:nvPr/>
        </p:nvPicPr>
        <p:blipFill>
          <a:blip r:embed="rId19" cstate="print">
            <a:grayscl/>
            <a:extLst>
              <a:ext uri="{28A0092B-C50C-407E-A947-70E740481C1C}">
                <a14:useLocalDpi xmlns:a14="http://schemas.microsoft.com/office/drawing/2010/main"/>
              </a:ext>
            </a:extLst>
          </a:blip>
          <a:stretch>
            <a:fillRect/>
          </a:stretch>
        </p:blipFill>
        <p:spPr>
          <a:xfrm>
            <a:off x="569724" y="5264614"/>
            <a:ext cx="428935" cy="428935"/>
          </a:xfrm>
          <a:prstGeom prst="rect">
            <a:avLst/>
          </a:prstGeom>
        </p:spPr>
      </p:pic>
      <p:sp>
        <p:nvSpPr>
          <p:cNvPr id="104" name="TextBox 103"/>
          <p:cNvSpPr txBox="1"/>
          <p:nvPr/>
        </p:nvSpPr>
        <p:spPr>
          <a:xfrm>
            <a:off x="-10667" y="5764447"/>
            <a:ext cx="1611595"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Vehicle catalog </a:t>
            </a:r>
          </a:p>
          <a:p>
            <a:pPr algn="ctr">
              <a:lnSpc>
                <a:spcPct val="90000"/>
              </a:lnSpc>
              <a:spcAft>
                <a:spcPts val="600"/>
              </a:spcAft>
            </a:pPr>
            <a:r>
              <a:rPr lang="en-US" sz="1400" dirty="0">
                <a:gradFill>
                  <a:gsLst>
                    <a:gs pos="2917">
                      <a:schemeClr val="tx1"/>
                    </a:gs>
                    <a:gs pos="30000">
                      <a:schemeClr val="tx1"/>
                    </a:gs>
                  </a:gsLst>
                  <a:lin ang="5400000" scaled="0"/>
                </a:gradFill>
              </a:rPr>
              <a:t>import</a:t>
            </a:r>
          </a:p>
        </p:txBody>
      </p:sp>
      <p:cxnSp>
        <p:nvCxnSpPr>
          <p:cNvPr id="106" name="Straight Arrow Connector 105"/>
          <p:cNvCxnSpPr>
            <a:stCxn id="103" idx="3"/>
            <a:endCxn id="37" idx="1"/>
          </p:cNvCxnSpPr>
          <p:nvPr/>
        </p:nvCxnSpPr>
        <p:spPr>
          <a:xfrm>
            <a:off x="998659" y="5479082"/>
            <a:ext cx="1153660" cy="89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8860034" y="4963883"/>
            <a:ext cx="13910" cy="95036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412926" y="4811757"/>
            <a:ext cx="0" cy="5765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p:nvPicPr>
        <p:blipFill>
          <a:blip r:embed="rId10" cstate="print">
            <a:biLevel thresh="25000"/>
            <a:extLst>
              <a:ext uri="{28A0092B-C50C-407E-A947-70E740481C1C}">
                <a14:useLocalDpi xmlns:a14="http://schemas.microsoft.com/office/drawing/2010/main"/>
              </a:ext>
            </a:extLst>
          </a:blip>
          <a:stretch>
            <a:fillRect/>
          </a:stretch>
        </p:blipFill>
        <p:spPr>
          <a:xfrm>
            <a:off x="8026629" y="2602707"/>
            <a:ext cx="457200" cy="457200"/>
          </a:xfrm>
          <a:prstGeom prst="rect">
            <a:avLst/>
          </a:prstGeom>
        </p:spPr>
      </p:pic>
      <p:sp>
        <p:nvSpPr>
          <p:cNvPr id="54" name="TextBox 53"/>
          <p:cNvSpPr txBox="1"/>
          <p:nvPr/>
        </p:nvSpPr>
        <p:spPr>
          <a:xfrm>
            <a:off x="7674398" y="2253295"/>
            <a:ext cx="1187441"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Event Hub</a:t>
            </a:r>
          </a:p>
        </p:txBody>
      </p:sp>
      <p:pic>
        <p:nvPicPr>
          <p:cNvPr id="5" name="Picture 4"/>
          <p:cNvPicPr>
            <a:picLocks noChangeAspect="1"/>
          </p:cNvPicPr>
          <p:nvPr/>
        </p:nvPicPr>
        <p:blipFill>
          <a:blip r:embed="rId20"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118652" y="2530986"/>
            <a:ext cx="597969" cy="597969"/>
          </a:xfrm>
          <a:prstGeom prst="rect">
            <a:avLst/>
          </a:prstGeom>
        </p:spPr>
      </p:pic>
      <p:cxnSp>
        <p:nvCxnSpPr>
          <p:cNvPr id="57" name="Elbow Connector 56"/>
          <p:cNvCxnSpPr>
            <a:stCxn id="50" idx="3"/>
            <a:endCxn id="5" idx="1"/>
          </p:cNvCxnSpPr>
          <p:nvPr/>
        </p:nvCxnSpPr>
        <p:spPr>
          <a:xfrm flipV="1">
            <a:off x="8483829" y="2829971"/>
            <a:ext cx="634823" cy="1336"/>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5" idx="3"/>
            <a:endCxn id="59" idx="0"/>
          </p:cNvCxnSpPr>
          <p:nvPr/>
        </p:nvCxnSpPr>
        <p:spPr>
          <a:xfrm>
            <a:off x="9716621" y="2829971"/>
            <a:ext cx="1366501" cy="60064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810471" y="4077502"/>
            <a:ext cx="2041841"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SQL Data Warehouse</a:t>
            </a:r>
          </a:p>
        </p:txBody>
      </p:sp>
      <p:sp>
        <p:nvSpPr>
          <p:cNvPr id="78" name="TextBox 77"/>
          <p:cNvSpPr txBox="1"/>
          <p:nvPr/>
        </p:nvSpPr>
        <p:spPr>
          <a:xfrm>
            <a:off x="8387681" y="2958003"/>
            <a:ext cx="2144700"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Custom Dashboard Application</a:t>
            </a:r>
          </a:p>
        </p:txBody>
      </p:sp>
      <p:pic>
        <p:nvPicPr>
          <p:cNvPr id="80" name="Picture 79"/>
          <p:cNvPicPr>
            <a:picLocks noChangeAspect="1"/>
          </p:cNvPicPr>
          <p:nvPr/>
        </p:nvPicPr>
        <p:blipFill>
          <a:blip r:embed="rId13" cstate="print">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9235323" y="1840179"/>
            <a:ext cx="365760" cy="365760"/>
          </a:xfrm>
          <a:prstGeom prst="rect">
            <a:avLst/>
          </a:prstGeom>
        </p:spPr>
      </p:pic>
      <p:sp>
        <p:nvSpPr>
          <p:cNvPr id="81" name="TextBox 80"/>
          <p:cNvSpPr txBox="1"/>
          <p:nvPr/>
        </p:nvSpPr>
        <p:spPr>
          <a:xfrm>
            <a:off x="8860813" y="1499292"/>
            <a:ext cx="1118768"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ML</a:t>
            </a:r>
          </a:p>
        </p:txBody>
      </p:sp>
      <p:cxnSp>
        <p:nvCxnSpPr>
          <p:cNvPr id="40" name="Straight Arrow Connector 39"/>
          <p:cNvCxnSpPr>
            <a:stCxn id="5" idx="0"/>
            <a:endCxn id="80" idx="2"/>
          </p:cNvCxnSpPr>
          <p:nvPr/>
        </p:nvCxnSpPr>
        <p:spPr>
          <a:xfrm flipV="1">
            <a:off x="9417637" y="2205939"/>
            <a:ext cx="566" cy="3250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bwMode="auto">
          <a:xfrm>
            <a:off x="2676132" y="5384194"/>
            <a:ext cx="1676919" cy="3093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9" name="Elbow Connector 28"/>
          <p:cNvCxnSpPr>
            <a:stCxn id="38" idx="3"/>
            <a:endCxn id="32" idx="1"/>
          </p:cNvCxnSpPr>
          <p:nvPr/>
        </p:nvCxnSpPr>
        <p:spPr>
          <a:xfrm>
            <a:off x="6957861" y="2829069"/>
            <a:ext cx="1673573" cy="1794754"/>
          </a:xfrm>
          <a:prstGeom prst="bentConnector3">
            <a:avLst>
              <a:gd name="adj1" fmla="val 44878"/>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90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500"/>
                                        <p:tgtEl>
                                          <p:spTgt spid="63"/>
                                        </p:tgtEl>
                                      </p:cBhvr>
                                    </p:animEffect>
                                  </p:childTnLst>
                                </p:cTn>
                              </p:par>
                              <p:par>
                                <p:cTn id="12" presetID="10" presetClass="entr" presetSubtype="0"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left)">
                                      <p:cBhvr>
                                        <p:cTn id="19" dur="500"/>
                                        <p:tgtEl>
                                          <p:spTgt spid="56"/>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par>
                                <p:cTn id="24" presetID="10" presetClass="entr" presetSubtype="0"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500"/>
                                        <p:tgtEl>
                                          <p:spTgt spid="79"/>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500"/>
                                        <p:tgtEl>
                                          <p:spTgt spid="54"/>
                                        </p:tgtEl>
                                      </p:cBhvr>
                                    </p:animEffect>
                                  </p:childTnLst>
                                </p:cTn>
                              </p:par>
                              <p:par>
                                <p:cTn id="36" presetID="10" presetClass="entr" presetSubtype="0" fill="hold"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wipe(left)">
                                      <p:cBhvr>
                                        <p:cTn id="43" dur="500"/>
                                        <p:tgtEl>
                                          <p:spTgt spid="57"/>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fade">
                                      <p:cBhvr>
                                        <p:cTn id="50" dur="5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down)">
                                      <p:cBhvr>
                                        <p:cTn id="55" dur="500"/>
                                        <p:tgtEl>
                                          <p:spTgt spid="40"/>
                                        </p:tgtEl>
                                      </p:cBhvr>
                                    </p:animEffec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fade">
                                      <p:cBhvr>
                                        <p:cTn id="59" dur="500"/>
                                        <p:tgtEl>
                                          <p:spTgt spid="8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1"/>
                                        </p:tgtEl>
                                        <p:attrNameLst>
                                          <p:attrName>style.visibility</p:attrName>
                                        </p:attrNameLst>
                                      </p:cBhvr>
                                      <p:to>
                                        <p:strVal val="visible"/>
                                      </p:to>
                                    </p:set>
                                    <p:animEffect transition="in" filter="fade">
                                      <p:cBhvr>
                                        <p:cTn id="62" dur="500"/>
                                        <p:tgtEl>
                                          <p:spTgt spid="8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left)">
                                      <p:cBhvr>
                                        <p:cTn id="67" dur="500"/>
                                        <p:tgtEl>
                                          <p:spTgt spid="17"/>
                                        </p:tgtEl>
                                      </p:cBhvr>
                                    </p:animEffec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500"/>
                                        <p:tgtEl>
                                          <p:spTgt spid="5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wipe(up)">
                                      <p:cBhvr>
                                        <p:cTn id="79" dur="500"/>
                                        <p:tgtEl>
                                          <p:spTgt spid="62"/>
                                        </p:tgtEl>
                                      </p:cBhvr>
                                    </p:animEffect>
                                  </p:childTnLst>
                                </p:cTn>
                              </p:par>
                            </p:childTnLst>
                          </p:cTn>
                        </p:par>
                        <p:par>
                          <p:cTn id="80" fill="hold">
                            <p:stCondLst>
                              <p:cond delay="500"/>
                            </p:stCondLst>
                            <p:childTnLst>
                              <p:par>
                                <p:cTn id="81" presetID="10" presetClass="entr" presetSubtype="0" fill="hold" nodeType="after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fade">
                                      <p:cBhvr>
                                        <p:cTn id="83" dur="500"/>
                                        <p:tgtEl>
                                          <p:spTgt spid="37"/>
                                        </p:tgtEl>
                                      </p:cBhvr>
                                    </p:animEffect>
                                  </p:childTnLst>
                                </p:cTn>
                              </p:par>
                            </p:childTnLst>
                          </p:cTn>
                        </p:par>
                        <p:par>
                          <p:cTn id="84" fill="hold">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wipe(left)">
                                      <p:cBhvr>
                                        <p:cTn id="87" dur="500"/>
                                        <p:tgtEl>
                                          <p:spTgt spid="51"/>
                                        </p:tgtEl>
                                      </p:cBhvr>
                                    </p:animEffect>
                                  </p:childTnLst>
                                </p:cTn>
                              </p:par>
                              <p:par>
                                <p:cTn id="88" presetID="1" presetClass="entr" presetSubtype="0" fill="hold" grpId="0" nodeType="withEffect">
                                  <p:stCondLst>
                                    <p:cond delay="0"/>
                                  </p:stCondLst>
                                  <p:childTnLst>
                                    <p:set>
                                      <p:cBhvr>
                                        <p:cTn id="89" dur="1" fill="hold">
                                          <p:stCondLst>
                                            <p:cond delay="0"/>
                                          </p:stCondLst>
                                        </p:cTn>
                                        <p:tgtEl>
                                          <p:spTgt spid="7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wipe(up)">
                                      <p:cBhvr>
                                        <p:cTn id="94" dur="500"/>
                                        <p:tgtEl>
                                          <p:spTgt spid="29"/>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69"/>
                                        </p:tgtEl>
                                        <p:attrNameLst>
                                          <p:attrName>style.visibility</p:attrName>
                                        </p:attrNameLst>
                                      </p:cBhvr>
                                      <p:to>
                                        <p:strVal val="visible"/>
                                      </p:to>
                                    </p:set>
                                    <p:animEffect transition="in" filter="fade">
                                      <p:cBhvr>
                                        <p:cTn id="98" dur="500"/>
                                        <p:tgtEl>
                                          <p:spTgt spid="69"/>
                                        </p:tgtEl>
                                      </p:cBhvr>
                                    </p:animEffect>
                                  </p:childTnLst>
                                </p:cTn>
                              </p:par>
                              <p:par>
                                <p:cTn id="99" presetID="10" presetClass="entr" presetSubtype="0" fill="hold" nodeType="with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fade">
                                      <p:cBhvr>
                                        <p:cTn id="101" dur="500"/>
                                        <p:tgtEl>
                                          <p:spTgt spid="3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106"/>
                                        </p:tgtEl>
                                        <p:attrNameLst>
                                          <p:attrName>style.visibility</p:attrName>
                                        </p:attrNameLst>
                                      </p:cBhvr>
                                      <p:to>
                                        <p:strVal val="visible"/>
                                      </p:to>
                                    </p:set>
                                    <p:animEffect transition="in" filter="wipe(left)">
                                      <p:cBhvr>
                                        <p:cTn id="106" dur="500"/>
                                        <p:tgtEl>
                                          <p:spTgt spid="106"/>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fade">
                                      <p:cBhvr>
                                        <p:cTn id="111" dur="500"/>
                                        <p:tgtEl>
                                          <p:spTgt spid="33"/>
                                        </p:tgtEl>
                                      </p:cBhvr>
                                    </p:animEffect>
                                  </p:childTnLst>
                                </p:cTn>
                              </p:par>
                            </p:childTnLst>
                          </p:cTn>
                        </p:par>
                        <p:par>
                          <p:cTn id="112" fill="hold">
                            <p:stCondLst>
                              <p:cond delay="500"/>
                            </p:stCondLst>
                            <p:childTnLst>
                              <p:par>
                                <p:cTn id="113" presetID="22" presetClass="entr" presetSubtype="8" fill="hold" grpId="0" nodeType="afterEffect">
                                  <p:stCondLst>
                                    <p:cond delay="0"/>
                                  </p:stCondLst>
                                  <p:childTnLst>
                                    <p:set>
                                      <p:cBhvr>
                                        <p:cTn id="114" dur="1" fill="hold">
                                          <p:stCondLst>
                                            <p:cond delay="0"/>
                                          </p:stCondLst>
                                        </p:cTn>
                                        <p:tgtEl>
                                          <p:spTgt spid="83"/>
                                        </p:tgtEl>
                                        <p:attrNameLst>
                                          <p:attrName>style.visibility</p:attrName>
                                        </p:attrNameLst>
                                      </p:cBhvr>
                                      <p:to>
                                        <p:strVal val="visible"/>
                                      </p:to>
                                    </p:set>
                                    <p:animEffect transition="in" filter="wipe(left)">
                                      <p:cBhvr>
                                        <p:cTn id="115" dur="500"/>
                                        <p:tgtEl>
                                          <p:spTgt spid="83"/>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wipe(down)">
                                      <p:cBhvr>
                                        <p:cTn id="120" dur="500"/>
                                        <p:tgtEl>
                                          <p:spTgt spid="76"/>
                                        </p:tgtEl>
                                      </p:cBhvr>
                                    </p:animEffect>
                                  </p:childTnLst>
                                </p:cTn>
                              </p:par>
                            </p:childTnLst>
                          </p:cTn>
                        </p:par>
                        <p:par>
                          <p:cTn id="121" fill="hold">
                            <p:stCondLst>
                              <p:cond delay="500"/>
                            </p:stCondLst>
                            <p:childTnLst>
                              <p:par>
                                <p:cTn id="122" presetID="10" presetClass="entr" presetSubtype="0" fill="hold" grpId="0" nodeType="afterEffect">
                                  <p:stCondLst>
                                    <p:cond delay="0"/>
                                  </p:stCondLst>
                                  <p:childTnLst>
                                    <p:set>
                                      <p:cBhvr>
                                        <p:cTn id="123" dur="1" fill="hold">
                                          <p:stCondLst>
                                            <p:cond delay="0"/>
                                          </p:stCondLst>
                                        </p:cTn>
                                        <p:tgtEl>
                                          <p:spTgt spid="65"/>
                                        </p:tgtEl>
                                        <p:attrNameLst>
                                          <p:attrName>style.visibility</p:attrName>
                                        </p:attrNameLst>
                                      </p:cBhvr>
                                      <p:to>
                                        <p:strVal val="visible"/>
                                      </p:to>
                                    </p:set>
                                    <p:animEffect transition="in" filter="fade">
                                      <p:cBhvr>
                                        <p:cTn id="124" dur="500"/>
                                        <p:tgtEl>
                                          <p:spTgt spid="65"/>
                                        </p:tgtEl>
                                      </p:cBhvr>
                                    </p:animEffect>
                                  </p:childTnLst>
                                </p:cTn>
                              </p:par>
                              <p:par>
                                <p:cTn id="125" presetID="10" presetClass="entr" presetSubtype="0" fill="hold" nodeType="with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fade">
                                      <p:cBhvr>
                                        <p:cTn id="127" dur="500"/>
                                        <p:tgtEl>
                                          <p:spTgt spid="35"/>
                                        </p:tgtEl>
                                      </p:cBhvr>
                                    </p:animEffect>
                                  </p:childTnLst>
                                </p:cTn>
                              </p:par>
                            </p:childTnLst>
                          </p:cTn>
                        </p:par>
                        <p:par>
                          <p:cTn id="128" fill="hold">
                            <p:stCondLst>
                              <p:cond delay="1000"/>
                            </p:stCondLst>
                            <p:childTnLst>
                              <p:par>
                                <p:cTn id="129" presetID="22" presetClass="entr" presetSubtype="1" fill="hold" nodeType="afterEffect">
                                  <p:stCondLst>
                                    <p:cond delay="0"/>
                                  </p:stCondLst>
                                  <p:childTnLst>
                                    <p:set>
                                      <p:cBhvr>
                                        <p:cTn id="130" dur="1" fill="hold">
                                          <p:stCondLst>
                                            <p:cond delay="0"/>
                                          </p:stCondLst>
                                        </p:cTn>
                                        <p:tgtEl>
                                          <p:spTgt spid="77"/>
                                        </p:tgtEl>
                                        <p:attrNameLst>
                                          <p:attrName>style.visibility</p:attrName>
                                        </p:attrNameLst>
                                      </p:cBhvr>
                                      <p:to>
                                        <p:strVal val="visible"/>
                                      </p:to>
                                    </p:set>
                                    <p:animEffect transition="in" filter="wipe(up)">
                                      <p:cBhvr>
                                        <p:cTn id="131" dur="500"/>
                                        <p:tgtEl>
                                          <p:spTgt spid="7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71"/>
                                        </p:tgtEl>
                                        <p:attrNameLst>
                                          <p:attrName>style.visibility</p:attrName>
                                        </p:attrNameLst>
                                      </p:cBhvr>
                                      <p:to>
                                        <p:strVal val="visible"/>
                                      </p:to>
                                    </p:set>
                                    <p:animEffect transition="in" filter="wipe(down)">
                                      <p:cBhvr>
                                        <p:cTn id="136" dur="500"/>
                                        <p:tgtEl>
                                          <p:spTgt spid="71"/>
                                        </p:tgtEl>
                                      </p:cBhvr>
                                    </p:animEffect>
                                  </p:childTnLst>
                                </p:cTn>
                              </p:par>
                            </p:childTnLst>
                          </p:cTn>
                        </p:par>
                        <p:par>
                          <p:cTn id="137" fill="hold">
                            <p:stCondLst>
                              <p:cond delay="500"/>
                            </p:stCondLst>
                            <p:childTnLst>
                              <p:par>
                                <p:cTn id="138" presetID="10" presetClass="entr" presetSubtype="0" fill="hold" grpId="0" nodeType="afterEffect">
                                  <p:stCondLst>
                                    <p:cond delay="0"/>
                                  </p:stCondLst>
                                  <p:childTnLst>
                                    <p:set>
                                      <p:cBhvr>
                                        <p:cTn id="139" dur="1" fill="hold">
                                          <p:stCondLst>
                                            <p:cond delay="0"/>
                                          </p:stCondLst>
                                        </p:cTn>
                                        <p:tgtEl>
                                          <p:spTgt spid="66"/>
                                        </p:tgtEl>
                                        <p:attrNameLst>
                                          <p:attrName>style.visibility</p:attrName>
                                        </p:attrNameLst>
                                      </p:cBhvr>
                                      <p:to>
                                        <p:strVal val="visible"/>
                                      </p:to>
                                    </p:set>
                                    <p:animEffect transition="in" filter="fade">
                                      <p:cBhvr>
                                        <p:cTn id="140" dur="500"/>
                                        <p:tgtEl>
                                          <p:spTgt spid="66"/>
                                        </p:tgtEl>
                                      </p:cBhvr>
                                    </p:animEffect>
                                  </p:childTnLst>
                                </p:cTn>
                              </p:par>
                              <p:par>
                                <p:cTn id="141" presetID="10" presetClass="entr" presetSubtype="0" fill="hold" nodeType="withEffect">
                                  <p:stCondLst>
                                    <p:cond delay="0"/>
                                  </p:stCondLst>
                                  <p:childTnLst>
                                    <p:set>
                                      <p:cBhvr>
                                        <p:cTn id="142" dur="1" fill="hold">
                                          <p:stCondLst>
                                            <p:cond delay="0"/>
                                          </p:stCondLst>
                                        </p:cTn>
                                        <p:tgtEl>
                                          <p:spTgt spid="52"/>
                                        </p:tgtEl>
                                        <p:attrNameLst>
                                          <p:attrName>style.visibility</p:attrName>
                                        </p:attrNameLst>
                                      </p:cBhvr>
                                      <p:to>
                                        <p:strVal val="visible"/>
                                      </p:to>
                                    </p:set>
                                    <p:animEffect transition="in" filter="fade">
                                      <p:cBhvr>
                                        <p:cTn id="143" dur="500"/>
                                        <p:tgtEl>
                                          <p:spTgt spid="52"/>
                                        </p:tgtEl>
                                      </p:cBhvr>
                                    </p:animEffect>
                                  </p:childTnLst>
                                </p:cTn>
                              </p:par>
                            </p:childTnLst>
                          </p:cTn>
                        </p:par>
                        <p:par>
                          <p:cTn id="144" fill="hold">
                            <p:stCondLst>
                              <p:cond delay="1000"/>
                            </p:stCondLst>
                            <p:childTnLst>
                              <p:par>
                                <p:cTn id="145" presetID="22" presetClass="entr" presetSubtype="1" fill="hold" nodeType="afterEffect">
                                  <p:stCondLst>
                                    <p:cond delay="0"/>
                                  </p:stCondLst>
                                  <p:childTnLst>
                                    <p:set>
                                      <p:cBhvr>
                                        <p:cTn id="146" dur="1" fill="hold">
                                          <p:stCondLst>
                                            <p:cond delay="0"/>
                                          </p:stCondLst>
                                        </p:cTn>
                                        <p:tgtEl>
                                          <p:spTgt spid="73"/>
                                        </p:tgtEl>
                                        <p:attrNameLst>
                                          <p:attrName>style.visibility</p:attrName>
                                        </p:attrNameLst>
                                      </p:cBhvr>
                                      <p:to>
                                        <p:strVal val="visible"/>
                                      </p:to>
                                    </p:set>
                                    <p:animEffect transition="in" filter="wipe(up)">
                                      <p:cBhvr>
                                        <p:cTn id="147" dur="500"/>
                                        <p:tgtEl>
                                          <p:spTgt spid="73"/>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nodeType="clickEffect">
                                  <p:stCondLst>
                                    <p:cond delay="0"/>
                                  </p:stCondLst>
                                  <p:childTnLst>
                                    <p:set>
                                      <p:cBhvr>
                                        <p:cTn id="151" dur="1" fill="hold">
                                          <p:stCondLst>
                                            <p:cond delay="0"/>
                                          </p:stCondLst>
                                        </p:cTn>
                                        <p:tgtEl>
                                          <p:spTgt spid="75"/>
                                        </p:tgtEl>
                                        <p:attrNameLst>
                                          <p:attrName>style.visibility</p:attrName>
                                        </p:attrNameLst>
                                      </p:cBhvr>
                                      <p:to>
                                        <p:strVal val="visible"/>
                                      </p:to>
                                    </p:set>
                                    <p:animEffect transition="in" filter="wipe(down)">
                                      <p:cBhvr>
                                        <p:cTn id="152" dur="500"/>
                                        <p:tgtEl>
                                          <p:spTgt spid="75"/>
                                        </p:tgtEl>
                                      </p:cBhvr>
                                    </p:animEffect>
                                  </p:childTnLst>
                                </p:cTn>
                              </p:par>
                            </p:childTnLst>
                          </p:cTn>
                        </p:par>
                        <p:par>
                          <p:cTn id="153" fill="hold">
                            <p:stCondLst>
                              <p:cond delay="500"/>
                            </p:stCondLst>
                            <p:childTnLst>
                              <p:par>
                                <p:cTn id="154" presetID="10" presetClass="entr" presetSubtype="0" fill="hold" grpId="0" nodeType="afterEffect">
                                  <p:stCondLst>
                                    <p:cond delay="0"/>
                                  </p:stCondLst>
                                  <p:childTnLst>
                                    <p:set>
                                      <p:cBhvr>
                                        <p:cTn id="155" dur="1" fill="hold">
                                          <p:stCondLst>
                                            <p:cond delay="0"/>
                                          </p:stCondLst>
                                        </p:cTn>
                                        <p:tgtEl>
                                          <p:spTgt spid="67"/>
                                        </p:tgtEl>
                                        <p:attrNameLst>
                                          <p:attrName>style.visibility</p:attrName>
                                        </p:attrNameLst>
                                      </p:cBhvr>
                                      <p:to>
                                        <p:strVal val="visible"/>
                                      </p:to>
                                    </p:set>
                                    <p:animEffect transition="in" filter="fade">
                                      <p:cBhvr>
                                        <p:cTn id="156" dur="500"/>
                                        <p:tgtEl>
                                          <p:spTgt spid="67"/>
                                        </p:tgtEl>
                                      </p:cBhvr>
                                    </p:animEffect>
                                  </p:childTnLst>
                                </p:cTn>
                              </p:par>
                              <p:par>
                                <p:cTn id="157" presetID="10" presetClass="entr" presetSubtype="0" fill="hold" nodeType="withEffect">
                                  <p:stCondLst>
                                    <p:cond delay="0"/>
                                  </p:stCondLst>
                                  <p:childTnLst>
                                    <p:set>
                                      <p:cBhvr>
                                        <p:cTn id="158" dur="1" fill="hold">
                                          <p:stCondLst>
                                            <p:cond delay="0"/>
                                          </p:stCondLst>
                                        </p:cTn>
                                        <p:tgtEl>
                                          <p:spTgt spid="36"/>
                                        </p:tgtEl>
                                        <p:attrNameLst>
                                          <p:attrName>style.visibility</p:attrName>
                                        </p:attrNameLst>
                                      </p:cBhvr>
                                      <p:to>
                                        <p:strVal val="visible"/>
                                      </p:to>
                                    </p:set>
                                    <p:animEffect transition="in" filter="fade">
                                      <p:cBhvr>
                                        <p:cTn id="159" dur="500"/>
                                        <p:tgtEl>
                                          <p:spTgt spid="36"/>
                                        </p:tgtEl>
                                      </p:cBhvr>
                                    </p:animEffect>
                                  </p:childTnLst>
                                </p:cTn>
                              </p:par>
                            </p:childTnLst>
                          </p:cTn>
                        </p:par>
                        <p:par>
                          <p:cTn id="160" fill="hold">
                            <p:stCondLst>
                              <p:cond delay="1000"/>
                            </p:stCondLst>
                            <p:childTnLst>
                              <p:par>
                                <p:cTn id="161" presetID="22" presetClass="entr" presetSubtype="1" fill="hold" nodeType="afterEffect">
                                  <p:stCondLst>
                                    <p:cond delay="0"/>
                                  </p:stCondLst>
                                  <p:childTnLst>
                                    <p:set>
                                      <p:cBhvr>
                                        <p:cTn id="162" dur="1" fill="hold">
                                          <p:stCondLst>
                                            <p:cond delay="0"/>
                                          </p:stCondLst>
                                        </p:cTn>
                                        <p:tgtEl>
                                          <p:spTgt spid="53"/>
                                        </p:tgtEl>
                                        <p:attrNameLst>
                                          <p:attrName>style.visibility</p:attrName>
                                        </p:attrNameLst>
                                      </p:cBhvr>
                                      <p:to>
                                        <p:strVal val="visible"/>
                                      </p:to>
                                    </p:set>
                                    <p:animEffect transition="in" filter="wipe(up)">
                                      <p:cBhvr>
                                        <p:cTn id="163" dur="500"/>
                                        <p:tgtEl>
                                          <p:spTgt spid="53"/>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4" fill="hold" nodeType="clickEffect">
                                  <p:stCondLst>
                                    <p:cond delay="0"/>
                                  </p:stCondLst>
                                  <p:childTnLst>
                                    <p:set>
                                      <p:cBhvr>
                                        <p:cTn id="167" dur="1" fill="hold">
                                          <p:stCondLst>
                                            <p:cond delay="0"/>
                                          </p:stCondLst>
                                        </p:cTn>
                                        <p:tgtEl>
                                          <p:spTgt spid="111"/>
                                        </p:tgtEl>
                                        <p:attrNameLst>
                                          <p:attrName>style.visibility</p:attrName>
                                        </p:attrNameLst>
                                      </p:cBhvr>
                                      <p:to>
                                        <p:strVal val="visible"/>
                                      </p:to>
                                    </p:set>
                                    <p:animEffect transition="in" filter="wipe(down)">
                                      <p:cBhvr>
                                        <p:cTn id="168" dur="500"/>
                                        <p:tgtEl>
                                          <p:spTgt spid="111"/>
                                        </p:tgtEl>
                                      </p:cBhvr>
                                    </p:animEffect>
                                  </p:childTnLst>
                                </p:cTn>
                              </p:par>
                            </p:childTnLst>
                          </p:cTn>
                        </p:par>
                        <p:par>
                          <p:cTn id="169" fill="hold">
                            <p:stCondLst>
                              <p:cond delay="500"/>
                            </p:stCondLst>
                            <p:childTnLst>
                              <p:par>
                                <p:cTn id="170" presetID="22" presetClass="entr" presetSubtype="8" fill="hold" nodeType="afterEffect">
                                  <p:stCondLst>
                                    <p:cond delay="0"/>
                                  </p:stCondLst>
                                  <p:childTnLst>
                                    <p:set>
                                      <p:cBhvr>
                                        <p:cTn id="171" dur="1" fill="hold">
                                          <p:stCondLst>
                                            <p:cond delay="0"/>
                                          </p:stCondLst>
                                        </p:cTn>
                                        <p:tgtEl>
                                          <p:spTgt spid="89"/>
                                        </p:tgtEl>
                                        <p:attrNameLst>
                                          <p:attrName>style.visibility</p:attrName>
                                        </p:attrNameLst>
                                      </p:cBhvr>
                                      <p:to>
                                        <p:strVal val="visible"/>
                                      </p:to>
                                    </p:set>
                                    <p:animEffect transition="in" filter="wipe(left)">
                                      <p:cBhvr>
                                        <p:cTn id="172"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3" grpId="0"/>
      <p:bldP spid="65" grpId="0"/>
      <p:bldP spid="66" grpId="0"/>
      <p:bldP spid="67" grpId="0"/>
      <p:bldP spid="68" grpId="0"/>
      <p:bldP spid="83" grpId="0" animBg="1"/>
      <p:bldP spid="90" grpId="0"/>
      <p:bldP spid="54" grpId="0"/>
      <p:bldP spid="69" grpId="0"/>
      <p:bldP spid="78" grpId="0"/>
      <p:bldP spid="81" grpId="0"/>
      <p:bldP spid="7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Power BI Dashboard</a:t>
            </a: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66800" y="1427727"/>
            <a:ext cx="10058400" cy="4810860"/>
          </a:xfrm>
          <a:prstGeom prst="rect">
            <a:avLst/>
          </a:prstGeom>
        </p:spPr>
      </p:pic>
    </p:spTree>
    <p:extLst>
      <p:ext uri="{BB962C8B-B14F-4D97-AF65-F5344CB8AC3E}">
        <p14:creationId xmlns:p14="http://schemas.microsoft.com/office/powerpoint/2010/main" val="20722025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34082" y="4493002"/>
            <a:ext cx="11240393" cy="683264"/>
          </a:xfrm>
        </p:spPr>
        <p:txBody>
          <a:bodyPr/>
          <a:lstStyle/>
          <a:p>
            <a:r>
              <a:rPr lang="en-US" dirty="0"/>
              <a:t>Connected Cars &amp; Cortana Intelligence Suite</a:t>
            </a:r>
          </a:p>
        </p:txBody>
      </p:sp>
    </p:spTree>
    <p:extLst>
      <p:ext uri="{BB962C8B-B14F-4D97-AF65-F5344CB8AC3E}">
        <p14:creationId xmlns:p14="http://schemas.microsoft.com/office/powerpoint/2010/main" val="26298766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Cortana Intelligence Suite</a:t>
            </a:r>
          </a:p>
        </p:txBody>
      </p:sp>
    </p:spTree>
    <p:extLst>
      <p:ext uri="{BB962C8B-B14F-4D97-AF65-F5344CB8AC3E}">
        <p14:creationId xmlns:p14="http://schemas.microsoft.com/office/powerpoint/2010/main" val="262288699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Cortana Intelligence Suite Services</a:t>
            </a:r>
            <a:br>
              <a:rPr lang="en-US" dirty="0"/>
            </a:br>
            <a:r>
              <a:rPr lang="en-US" sz="2800" dirty="0"/>
              <a:t>Transform data into intelligent action</a:t>
            </a:r>
            <a:br>
              <a:rPr lang="en-US" dirty="0"/>
            </a:br>
            <a:endParaRPr lang="en-US" dirty="0"/>
          </a:p>
        </p:txBody>
      </p:sp>
      <p:sp>
        <p:nvSpPr>
          <p:cNvPr id="78"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endParaRPr lang="en-US" sz="3599" dirty="0"/>
          </a:p>
        </p:txBody>
      </p:sp>
      <p:grpSp>
        <p:nvGrpSpPr>
          <p:cNvPr id="831" name="Group 830"/>
          <p:cNvGrpSpPr/>
          <p:nvPr/>
        </p:nvGrpSpPr>
        <p:grpSpPr>
          <a:xfrm>
            <a:off x="9588714" y="1666194"/>
            <a:ext cx="2241039" cy="4615293"/>
            <a:chOff x="9588714" y="1666194"/>
            <a:chExt cx="2241039" cy="4615293"/>
          </a:xfrm>
        </p:grpSpPr>
        <p:sp>
          <p:nvSpPr>
            <p:cNvPr id="832" name="Rectangle 831"/>
            <p:cNvSpPr/>
            <p:nvPr/>
          </p:nvSpPr>
          <p:spPr>
            <a:xfrm>
              <a:off x="10329146" y="5953575"/>
              <a:ext cx="1500607" cy="327912"/>
            </a:xfrm>
            <a:prstGeom prst="rect">
              <a:avLst/>
            </a:prstGeom>
          </p:spPr>
          <p:txBody>
            <a:bodyPr wrap="none" lIns="0" tIns="0" rIns="0" bIns="0" anchor="ctr">
              <a:noAutofit/>
            </a:bodyPr>
            <a:lstStyle/>
            <a:p>
              <a:pPr defTabSz="914400">
                <a:lnSpc>
                  <a:spcPct val="90000"/>
                </a:lnSpc>
              </a:pPr>
              <a:r>
                <a:rPr lang="en-US" sz="2400" dirty="0">
                  <a:latin typeface="+mj-lt"/>
                </a:rPr>
                <a:t>Action</a:t>
              </a:r>
            </a:p>
          </p:txBody>
        </p:sp>
        <p:sp>
          <p:nvSpPr>
            <p:cNvPr id="833" name="Freeform 130"/>
            <p:cNvSpPr/>
            <p:nvPr/>
          </p:nvSpPr>
          <p:spPr bwMode="auto">
            <a:xfrm flipH="1">
              <a:off x="9588714" y="1666194"/>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chemeClr val="tx1"/>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a typeface="+mn-ea"/>
                <a:cs typeface="+mn-cs"/>
              </a:endParaRPr>
            </a:p>
          </p:txBody>
        </p:sp>
        <p:sp>
          <p:nvSpPr>
            <p:cNvPr id="834" name="TextBox 833"/>
            <p:cNvSpPr txBox="1"/>
            <p:nvPr/>
          </p:nvSpPr>
          <p:spPr>
            <a:xfrm>
              <a:off x="10381650" y="1978779"/>
              <a:ext cx="1090058" cy="517022"/>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z="1600" spc="-30" dirty="0">
                  <a:latin typeface="+mj-lt"/>
                  <a:cs typeface="Segoe UI Semilight" panose="020B0402040204020203" pitchFamily="34" charset="0"/>
                </a:rPr>
                <a:t>People</a:t>
              </a:r>
            </a:p>
          </p:txBody>
        </p:sp>
        <p:sp>
          <p:nvSpPr>
            <p:cNvPr id="835" name="TextBox 834"/>
            <p:cNvSpPr txBox="1"/>
            <p:nvPr/>
          </p:nvSpPr>
          <p:spPr>
            <a:xfrm>
              <a:off x="10650440" y="5204331"/>
              <a:ext cx="1101153" cy="443198"/>
            </a:xfrm>
            <a:prstGeom prst="rect">
              <a:avLst/>
            </a:prstGeom>
            <a:noFill/>
          </p:spPr>
          <p:txBody>
            <a:bodyPr wrap="square" lIns="0" tIns="0" rIns="0" bIns="0" rtlCol="0">
              <a:spAutoFit/>
            </a:bodyPr>
            <a:lstStyle/>
            <a:p>
              <a:pPr defTabSz="932563">
                <a:lnSpc>
                  <a:spcPct val="90000"/>
                </a:lnSpc>
                <a:spcBef>
                  <a:spcPct val="0"/>
                </a:spcBef>
                <a:spcAft>
                  <a:spcPts val="600"/>
                </a:spcAft>
              </a:pPr>
              <a:r>
                <a:rPr lang="en-US" sz="1600" spc="-30" dirty="0">
                  <a:latin typeface="+mj-lt"/>
                  <a:cs typeface="Segoe UI Semilight" panose="020B0402040204020203" pitchFamily="34" charset="0"/>
                </a:rPr>
                <a:t>Automated </a:t>
              </a:r>
              <a:br>
                <a:rPr lang="en-US" sz="1600" spc="-30" dirty="0">
                  <a:latin typeface="+mj-lt"/>
                  <a:cs typeface="Segoe UI Semilight" panose="020B0402040204020203" pitchFamily="34" charset="0"/>
                </a:rPr>
              </a:br>
              <a:r>
                <a:rPr lang="en-US" sz="1600" spc="-30" dirty="0">
                  <a:latin typeface="+mj-lt"/>
                  <a:cs typeface="Segoe UI Semilight" panose="020B0402040204020203" pitchFamily="34" charset="0"/>
                </a:rPr>
                <a:t>Systems</a:t>
              </a:r>
            </a:p>
          </p:txBody>
        </p:sp>
        <p:grpSp>
          <p:nvGrpSpPr>
            <p:cNvPr id="836" name="Group 835"/>
            <p:cNvGrpSpPr/>
            <p:nvPr/>
          </p:nvGrpSpPr>
          <p:grpSpPr>
            <a:xfrm>
              <a:off x="9984119" y="2016920"/>
              <a:ext cx="377227" cy="385340"/>
              <a:chOff x="6112510" y="6954657"/>
              <a:chExt cx="1181100" cy="1206500"/>
            </a:xfrm>
            <a:solidFill>
              <a:srgbClr val="0078D7"/>
            </a:solidFill>
          </p:grpSpPr>
          <p:sp>
            <p:nvSpPr>
              <p:cNvPr id="854"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855"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856"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857"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grpSp>
        <p:grpSp>
          <p:nvGrpSpPr>
            <p:cNvPr id="837" name="Group 836"/>
            <p:cNvGrpSpPr/>
            <p:nvPr/>
          </p:nvGrpSpPr>
          <p:grpSpPr>
            <a:xfrm>
              <a:off x="10034296" y="5129436"/>
              <a:ext cx="385751" cy="482188"/>
              <a:chOff x="2954338" y="6831013"/>
              <a:chExt cx="1041400" cy="1301750"/>
            </a:xfrm>
            <a:solidFill>
              <a:srgbClr val="0078D7"/>
            </a:solidFill>
          </p:grpSpPr>
          <p:sp>
            <p:nvSpPr>
              <p:cNvPr id="852"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853"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grpSp>
        <p:grpSp>
          <p:nvGrpSpPr>
            <p:cNvPr id="838" name="Group 837"/>
            <p:cNvGrpSpPr/>
            <p:nvPr/>
          </p:nvGrpSpPr>
          <p:grpSpPr>
            <a:xfrm>
              <a:off x="9872701" y="3060921"/>
              <a:ext cx="1878892" cy="1542780"/>
              <a:chOff x="9910801" y="2434267"/>
              <a:chExt cx="1878892" cy="1542780"/>
            </a:xfrm>
          </p:grpSpPr>
          <p:sp>
            <p:nvSpPr>
              <p:cNvPr id="839" name="TextBox 838"/>
              <p:cNvSpPr txBox="1"/>
              <p:nvPr/>
            </p:nvSpPr>
            <p:spPr>
              <a:xfrm>
                <a:off x="9910801" y="323474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effectLst/>
                    <a:uLnTx/>
                    <a:uFillTx/>
                    <a:latin typeface="+mj-lt"/>
                    <a:cs typeface="Segoe UI Semilight" panose="020B0402040204020203" pitchFamily="34" charset="0"/>
                  </a:rPr>
                  <a:t>Apps</a:t>
                </a:r>
              </a:p>
            </p:txBody>
          </p:sp>
          <p:grpSp>
            <p:nvGrpSpPr>
              <p:cNvPr id="840" name="Group 839"/>
              <p:cNvGrpSpPr/>
              <p:nvPr/>
            </p:nvGrpSpPr>
            <p:grpSpPr>
              <a:xfrm>
                <a:off x="10012430" y="2917883"/>
                <a:ext cx="462396" cy="357669"/>
                <a:chOff x="5007615" y="2323753"/>
                <a:chExt cx="649029" cy="502032"/>
              </a:xfrm>
              <a:solidFill>
                <a:srgbClr val="0078D7"/>
              </a:solidFill>
            </p:grpSpPr>
            <p:sp>
              <p:nvSpPr>
                <p:cNvPr id="850" name="Freeform 147"/>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mj-lt"/>
                  </a:endParaRPr>
                </a:p>
              </p:txBody>
            </p:sp>
            <p:sp>
              <p:nvSpPr>
                <p:cNvPr id="851" name="Freeform 148"/>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w="9525">
                  <a:solidFill>
                    <a:schemeClr val="tx1"/>
                  </a:solidFill>
                  <a:round/>
                  <a:headEnd/>
                  <a:tailEnd/>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grpSp>
          <p:grpSp>
            <p:nvGrpSpPr>
              <p:cNvPr id="841" name="Group 840"/>
              <p:cNvGrpSpPr/>
              <p:nvPr/>
            </p:nvGrpSpPr>
            <p:grpSpPr>
              <a:xfrm>
                <a:off x="10486805" y="2434267"/>
                <a:ext cx="1302888" cy="1542780"/>
                <a:chOff x="10486805" y="2923046"/>
                <a:chExt cx="1302888" cy="1542780"/>
              </a:xfrm>
            </p:grpSpPr>
            <p:sp>
              <p:nvSpPr>
                <p:cNvPr id="842" name="Rectangle 841"/>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43" name="TextBox 842"/>
                <p:cNvSpPr txBox="1"/>
                <p:nvPr/>
              </p:nvSpPr>
              <p:spPr>
                <a:xfrm>
                  <a:off x="11212738" y="3022354"/>
                  <a:ext cx="473389" cy="161583"/>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effectLst/>
                      <a:uLnTx/>
                      <a:uFillTx/>
                      <a:latin typeface="+mj-lt"/>
                      <a:cs typeface="Segoe UI Semilight" panose="020B0402040204020203" pitchFamily="34" charset="0"/>
                    </a:rPr>
                    <a:t>Web</a:t>
                  </a:r>
                </a:p>
              </p:txBody>
            </p:sp>
            <p:sp>
              <p:nvSpPr>
                <p:cNvPr id="844" name="TextBox 843"/>
                <p:cNvSpPr txBox="1"/>
                <p:nvPr/>
              </p:nvSpPr>
              <p:spPr>
                <a:xfrm>
                  <a:off x="11212738" y="3571986"/>
                  <a:ext cx="473389" cy="161583"/>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effectLst/>
                      <a:uLnTx/>
                      <a:uFillTx/>
                      <a:latin typeface="+mj-lt"/>
                      <a:cs typeface="Segoe UI Semilight" panose="020B0402040204020203" pitchFamily="34" charset="0"/>
                    </a:rPr>
                    <a:t>Mobile</a:t>
                  </a:r>
                </a:p>
              </p:txBody>
            </p:sp>
            <p:sp>
              <p:nvSpPr>
                <p:cNvPr id="845" name="TextBox 844"/>
                <p:cNvSpPr txBox="1"/>
                <p:nvPr/>
              </p:nvSpPr>
              <p:spPr>
                <a:xfrm>
                  <a:off x="11212738" y="4160203"/>
                  <a:ext cx="473389" cy="161583"/>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effectLst/>
                      <a:uLnTx/>
                      <a:uFillTx/>
                      <a:latin typeface="+mj-lt"/>
                      <a:cs typeface="Segoe UI Semilight" panose="020B0402040204020203" pitchFamily="34" charset="0"/>
                    </a:rPr>
                    <a:t>Bots</a:t>
                  </a:r>
                </a:p>
              </p:txBody>
            </p:sp>
            <p:sp>
              <p:nvSpPr>
                <p:cNvPr id="846" name="Freeform 143"/>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847" name="Freeform 144"/>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848" name="Freeform 145"/>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chemeClr val="tx1"/>
                </a:solidFill>
                <a:ln w="3175"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cxnSp>
              <p:nvCxnSpPr>
                <p:cNvPr id="849" name="Straight Connector 848"/>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grpSp>
      <p:grpSp>
        <p:nvGrpSpPr>
          <p:cNvPr id="858" name="Group 857"/>
          <p:cNvGrpSpPr/>
          <p:nvPr/>
        </p:nvGrpSpPr>
        <p:grpSpPr>
          <a:xfrm>
            <a:off x="7329456" y="1657048"/>
            <a:ext cx="2567731" cy="4551232"/>
            <a:chOff x="7329456" y="1657048"/>
            <a:chExt cx="2567731" cy="4551232"/>
          </a:xfrm>
          <a:solidFill>
            <a:schemeClr val="accent5">
              <a:lumMod val="50000"/>
            </a:schemeClr>
          </a:solidFill>
        </p:grpSpPr>
        <p:sp>
          <p:nvSpPr>
            <p:cNvPr id="859" name="Rectangle 858"/>
            <p:cNvSpPr/>
            <p:nvPr/>
          </p:nvSpPr>
          <p:spPr bwMode="auto">
            <a:xfrm>
              <a:off x="7759316" y="1657048"/>
              <a:ext cx="1737360" cy="2734231"/>
            </a:xfrm>
            <a:prstGeom prst="rect">
              <a:avLst/>
            </a:prstGeom>
            <a:grp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b="0" i="0" u="none" strike="noStrike" kern="0" cap="none" spc="0" normalizeH="0" baseline="0" noProof="0" dirty="0">
                  <a:ln>
                    <a:noFill/>
                  </a:ln>
                  <a:solidFill>
                    <a:srgbClr val="FFFFFF"/>
                  </a:solidFill>
                  <a:effectLst/>
                  <a:uLnTx/>
                  <a:uFillTx/>
                  <a:latin typeface="+mj-lt"/>
                  <a:ea typeface="+mn-ea"/>
                  <a:cs typeface="Segoe UI Semibold" panose="020B0702040204020203" pitchFamily="34" charset="0"/>
                </a:rPr>
                <a:t>Intelligence</a:t>
              </a:r>
            </a:p>
          </p:txBody>
        </p:sp>
        <p:sp>
          <p:nvSpPr>
            <p:cNvPr id="860" name="Rectangle 859"/>
            <p:cNvSpPr/>
            <p:nvPr/>
          </p:nvSpPr>
          <p:spPr bwMode="auto">
            <a:xfrm>
              <a:off x="7759316" y="4491484"/>
              <a:ext cx="1737360" cy="1352961"/>
            </a:xfrm>
            <a:prstGeom prst="rect">
              <a:avLst/>
            </a:prstGeom>
            <a:grp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mj-lt"/>
                  <a:ea typeface="+mn-ea"/>
                  <a:cs typeface="Segoe UI Semibold" panose="020B0702040204020203" pitchFamily="34" charset="0"/>
                </a:rPr>
                <a:t>Dashboards &amp; Visualizations</a:t>
              </a:r>
            </a:p>
          </p:txBody>
        </p:sp>
        <p:sp>
          <p:nvSpPr>
            <p:cNvPr id="861" name="Rectangle 860"/>
            <p:cNvSpPr/>
            <p:nvPr/>
          </p:nvSpPr>
          <p:spPr>
            <a:xfrm>
              <a:off x="8282077" y="3765457"/>
              <a:ext cx="1088699" cy="276999"/>
            </a:xfrm>
            <a:prstGeom prst="rect">
              <a:avLst/>
            </a:prstGeom>
            <a:grpFill/>
          </p:spPr>
          <p:txBody>
            <a:bodyPr wrap="square">
              <a:spAutoFit/>
            </a:bodyPr>
            <a:lstStyle/>
            <a:p>
              <a:pPr defTabSz="914400"/>
              <a:r>
                <a:rPr lang="en-US" sz="1200" dirty="0">
                  <a:solidFill>
                    <a:srgbClr val="FFFFFF"/>
                  </a:solidFill>
                  <a:latin typeface="+mj-lt"/>
                  <a:cs typeface="Segoe UI Semilight" panose="020B0402040204020203" pitchFamily="34" charset="0"/>
                </a:rPr>
                <a:t>Cortana</a:t>
              </a:r>
            </a:p>
          </p:txBody>
        </p:sp>
        <p:grpSp>
          <p:nvGrpSpPr>
            <p:cNvPr id="862" name="Group 861"/>
            <p:cNvGrpSpPr/>
            <p:nvPr/>
          </p:nvGrpSpPr>
          <p:grpSpPr>
            <a:xfrm>
              <a:off x="7886100" y="3695712"/>
              <a:ext cx="315759" cy="315759"/>
              <a:chOff x="3236100" y="589298"/>
              <a:chExt cx="5641200" cy="5641200"/>
            </a:xfrm>
            <a:grpFill/>
          </p:grpSpPr>
          <p:sp>
            <p:nvSpPr>
              <p:cNvPr id="881" name="Freeform 178"/>
              <p:cNvSpPr/>
              <p:nvPr/>
            </p:nvSpPr>
            <p:spPr bwMode="auto">
              <a:xfrm>
                <a:off x="3236100"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latin typeface="+mj-lt"/>
                  <a:ea typeface="Segoe UI" pitchFamily="34" charset="0"/>
                  <a:cs typeface="Segoe UI" pitchFamily="34" charset="0"/>
                </a:endParaRPr>
              </a:p>
            </p:txBody>
          </p:sp>
          <p:sp>
            <p:nvSpPr>
              <p:cNvPr id="882" name="Freeform 179"/>
              <p:cNvSpPr/>
              <p:nvPr/>
            </p:nvSpPr>
            <p:spPr bwMode="auto">
              <a:xfrm>
                <a:off x="3615099"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latin typeface="+mj-lt"/>
                  <a:ea typeface="Segoe UI" pitchFamily="34" charset="0"/>
                  <a:cs typeface="Segoe UI" pitchFamily="34" charset="0"/>
                </a:endParaRPr>
              </a:p>
            </p:txBody>
          </p:sp>
        </p:grpSp>
        <p:cxnSp>
          <p:nvCxnSpPr>
            <p:cNvPr id="863" name="Straight Connector 862"/>
            <p:cNvCxnSpPr/>
            <p:nvPr/>
          </p:nvCxnSpPr>
          <p:spPr>
            <a:xfrm>
              <a:off x="7329456" y="6118143"/>
              <a:ext cx="2377440" cy="0"/>
            </a:xfrm>
            <a:prstGeom prst="line">
              <a:avLst/>
            </a:prstGeom>
            <a:grpFill/>
            <a:ln w="28575" cap="flat" cmpd="sng" algn="ctr">
              <a:solidFill>
                <a:schemeClr val="tx1"/>
              </a:solidFill>
              <a:prstDash val="solid"/>
              <a:headEnd type="none"/>
              <a:tailEnd type="none"/>
            </a:ln>
            <a:effectLst/>
          </p:spPr>
        </p:cxnSp>
        <p:grpSp>
          <p:nvGrpSpPr>
            <p:cNvPr id="864" name="Group 863"/>
            <p:cNvGrpSpPr/>
            <p:nvPr/>
          </p:nvGrpSpPr>
          <p:grpSpPr>
            <a:xfrm rot="13500000">
              <a:off x="9515255" y="6028138"/>
              <a:ext cx="181498" cy="178786"/>
              <a:chOff x="402446" y="5872915"/>
              <a:chExt cx="292608" cy="288235"/>
            </a:xfrm>
            <a:grpFill/>
          </p:grpSpPr>
          <p:cxnSp>
            <p:nvCxnSpPr>
              <p:cNvPr id="879" name="Straight Connector 878"/>
              <p:cNvCxnSpPr/>
              <p:nvPr/>
            </p:nvCxnSpPr>
            <p:spPr>
              <a:xfrm>
                <a:off x="412598" y="5872915"/>
                <a:ext cx="0" cy="288235"/>
              </a:xfrm>
              <a:prstGeom prst="line">
                <a:avLst/>
              </a:prstGeom>
              <a:grpFill/>
              <a:ln w="28575" cap="flat" cmpd="sng" algn="ctr">
                <a:solidFill>
                  <a:schemeClr val="tx1"/>
                </a:solidFill>
                <a:prstDash val="solid"/>
                <a:headEnd type="none"/>
                <a:tailEnd type="none"/>
              </a:ln>
              <a:effectLst/>
            </p:spPr>
          </p:cxnSp>
          <p:cxnSp>
            <p:nvCxnSpPr>
              <p:cNvPr id="880" name="Straight Connector 879"/>
              <p:cNvCxnSpPr/>
              <p:nvPr/>
            </p:nvCxnSpPr>
            <p:spPr>
              <a:xfrm>
                <a:off x="402446" y="6148978"/>
                <a:ext cx="292608" cy="0"/>
              </a:xfrm>
              <a:prstGeom prst="line">
                <a:avLst/>
              </a:prstGeom>
              <a:grpFill/>
              <a:ln w="28575" cap="flat" cmpd="sng" algn="ctr">
                <a:solidFill>
                  <a:schemeClr val="tx1"/>
                </a:solidFill>
                <a:prstDash val="solid"/>
                <a:headEnd type="none"/>
                <a:tailEnd type="none"/>
              </a:ln>
              <a:effectLst/>
            </p:spPr>
          </p:cxnSp>
        </p:grpSp>
        <p:cxnSp>
          <p:nvCxnSpPr>
            <p:cNvPr id="865" name="Straight Connector 864"/>
            <p:cNvCxnSpPr/>
            <p:nvPr/>
          </p:nvCxnSpPr>
          <p:spPr>
            <a:xfrm flipH="1">
              <a:off x="9588715" y="3765778"/>
              <a:ext cx="308472" cy="0"/>
            </a:xfrm>
            <a:prstGeom prst="line">
              <a:avLst/>
            </a:prstGeom>
            <a:grpFill/>
            <a:ln w="12700" cap="flat" cmpd="sng" algn="ctr">
              <a:solidFill>
                <a:schemeClr val="tx1"/>
              </a:solidFill>
              <a:prstDash val="solid"/>
              <a:headEnd type="none"/>
              <a:tailEnd type="none"/>
            </a:ln>
            <a:effectLst/>
          </p:spPr>
        </p:cxnSp>
        <p:sp>
          <p:nvSpPr>
            <p:cNvPr id="866" name="Rectangle 865"/>
            <p:cNvSpPr/>
            <p:nvPr/>
          </p:nvSpPr>
          <p:spPr>
            <a:xfrm>
              <a:off x="8282077" y="3040550"/>
              <a:ext cx="1189299" cy="461665"/>
            </a:xfrm>
            <a:prstGeom prst="rect">
              <a:avLst/>
            </a:prstGeom>
            <a:grpFill/>
          </p:spPr>
          <p:txBody>
            <a:bodyPr wrap="square" anchor="ctr">
              <a:spAutoFit/>
            </a:bodyPr>
            <a:lstStyle/>
            <a:p>
              <a:pPr defTabSz="914400"/>
              <a:r>
                <a:rPr lang="en-US" sz="1200" dirty="0">
                  <a:solidFill>
                    <a:srgbClr val="FFFFFF"/>
                  </a:solidFill>
                  <a:latin typeface="+mj-lt"/>
                  <a:cs typeface="Segoe UI Semilight" panose="020B0402040204020203" pitchFamily="34" charset="0"/>
                </a:rPr>
                <a:t>Bot </a:t>
              </a:r>
              <a:br>
                <a:rPr lang="en-US" sz="1200" dirty="0">
                  <a:solidFill>
                    <a:srgbClr val="FFFFFF"/>
                  </a:solidFill>
                  <a:latin typeface="+mj-lt"/>
                  <a:cs typeface="Segoe UI Semilight" panose="020B0402040204020203" pitchFamily="34" charset="0"/>
                </a:rPr>
              </a:br>
              <a:r>
                <a:rPr lang="en-US" sz="1200" dirty="0">
                  <a:solidFill>
                    <a:srgbClr val="FFFFFF"/>
                  </a:solidFill>
                  <a:latin typeface="+mj-lt"/>
                  <a:cs typeface="Segoe UI Semilight" panose="020B0402040204020203" pitchFamily="34" charset="0"/>
                </a:rPr>
                <a:t>Framework</a:t>
              </a:r>
            </a:p>
          </p:txBody>
        </p:sp>
        <p:sp>
          <p:nvSpPr>
            <p:cNvPr id="867" name="Rectangle 866"/>
            <p:cNvSpPr/>
            <p:nvPr/>
          </p:nvSpPr>
          <p:spPr>
            <a:xfrm>
              <a:off x="8282077" y="2443589"/>
              <a:ext cx="1122021" cy="461665"/>
            </a:xfrm>
            <a:prstGeom prst="rect">
              <a:avLst/>
            </a:prstGeom>
            <a:grpFill/>
          </p:spPr>
          <p:txBody>
            <a:bodyPr wrap="square">
              <a:spAutoFit/>
            </a:bodyPr>
            <a:lstStyle/>
            <a:p>
              <a:pPr defTabSz="914400"/>
              <a:r>
                <a:rPr lang="en-US" sz="1200" dirty="0">
                  <a:solidFill>
                    <a:srgbClr val="FFFFFF"/>
                  </a:solidFill>
                  <a:latin typeface="+mj-lt"/>
                  <a:cs typeface="Segoe UI Semilight" panose="020B0402040204020203" pitchFamily="34" charset="0"/>
                </a:rPr>
                <a:t>Cognitive Services</a:t>
              </a:r>
            </a:p>
          </p:txBody>
        </p:sp>
        <p:grpSp>
          <p:nvGrpSpPr>
            <p:cNvPr id="868" name="Group 867"/>
            <p:cNvGrpSpPr/>
            <p:nvPr/>
          </p:nvGrpSpPr>
          <p:grpSpPr>
            <a:xfrm>
              <a:off x="7830264" y="2521994"/>
              <a:ext cx="427431" cy="274077"/>
              <a:chOff x="7822816" y="2717080"/>
              <a:chExt cx="427431" cy="274077"/>
            </a:xfrm>
            <a:grpFill/>
          </p:grpSpPr>
          <p:sp>
            <p:nvSpPr>
              <p:cNvPr id="877" name="Freeform 174"/>
              <p:cNvSpPr>
                <a:spLocks/>
              </p:cNvSpPr>
              <p:nvPr/>
            </p:nvSpPr>
            <p:spPr bwMode="auto">
              <a:xfrm flipH="1">
                <a:off x="7822816"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878" name="Freeform 109"/>
              <p:cNvSpPr>
                <a:spLocks/>
              </p:cNvSpPr>
              <p:nvPr/>
            </p:nvSpPr>
            <p:spPr bwMode="auto">
              <a:xfrm>
                <a:off x="7936686"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grpSp>
        <p:sp>
          <p:nvSpPr>
            <p:cNvPr id="869" name="Rectangle 868"/>
            <p:cNvSpPr/>
            <p:nvPr/>
          </p:nvSpPr>
          <p:spPr>
            <a:xfrm>
              <a:off x="8241822" y="5260769"/>
              <a:ext cx="1127810" cy="253916"/>
            </a:xfrm>
            <a:prstGeom prst="rect">
              <a:avLst/>
            </a:prstGeom>
            <a:grpFill/>
          </p:spPr>
          <p:txBody>
            <a:bodyPr wrap="square">
              <a:spAutoFit/>
            </a:bodyPr>
            <a:lstStyle/>
            <a:p>
              <a:pPr defTabSz="914400"/>
              <a:r>
                <a:rPr lang="en-US" sz="1050" dirty="0">
                  <a:solidFill>
                    <a:srgbClr val="FFFFFF"/>
                  </a:solidFill>
                  <a:latin typeface="+mj-lt"/>
                  <a:cs typeface="Segoe UI Semilight" panose="020B0402040204020203" pitchFamily="34" charset="0"/>
                </a:rPr>
                <a:t>Power BI</a:t>
              </a:r>
            </a:p>
          </p:txBody>
        </p:sp>
        <p:grpSp>
          <p:nvGrpSpPr>
            <p:cNvPr id="870" name="Group 869"/>
            <p:cNvGrpSpPr/>
            <p:nvPr/>
          </p:nvGrpSpPr>
          <p:grpSpPr>
            <a:xfrm>
              <a:off x="7884058" y="5324140"/>
              <a:ext cx="324905" cy="207663"/>
              <a:chOff x="7884058" y="5368509"/>
              <a:chExt cx="324905" cy="207663"/>
            </a:xfrm>
            <a:grpFill/>
          </p:grpSpPr>
          <p:sp>
            <p:nvSpPr>
              <p:cNvPr id="872" name="Freeform 5"/>
              <p:cNvSpPr>
                <a:spLocks noEditPoints="1"/>
              </p:cNvSpPr>
              <p:nvPr/>
            </p:nvSpPr>
            <p:spPr bwMode="auto">
              <a:xfrm>
                <a:off x="7884058"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grp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latin typeface="+mj-lt"/>
                </a:endParaRPr>
              </a:p>
            </p:txBody>
          </p:sp>
          <p:sp>
            <p:nvSpPr>
              <p:cNvPr id="873" name="Freeform 6"/>
              <p:cNvSpPr>
                <a:spLocks/>
              </p:cNvSpPr>
              <p:nvPr/>
            </p:nvSpPr>
            <p:spPr bwMode="auto">
              <a:xfrm>
                <a:off x="8002832"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grp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latin typeface="+mj-lt"/>
                </a:endParaRPr>
              </a:p>
            </p:txBody>
          </p:sp>
          <p:sp>
            <p:nvSpPr>
              <p:cNvPr id="874" name="Freeform 7"/>
              <p:cNvSpPr>
                <a:spLocks/>
              </p:cNvSpPr>
              <p:nvPr/>
            </p:nvSpPr>
            <p:spPr bwMode="auto">
              <a:xfrm>
                <a:off x="8055706"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grp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latin typeface="+mj-lt"/>
                </a:endParaRPr>
              </a:p>
            </p:txBody>
          </p:sp>
          <p:sp>
            <p:nvSpPr>
              <p:cNvPr id="875" name="Freeform 8"/>
              <p:cNvSpPr>
                <a:spLocks/>
              </p:cNvSpPr>
              <p:nvPr/>
            </p:nvSpPr>
            <p:spPr bwMode="auto">
              <a:xfrm>
                <a:off x="7943062"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grp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latin typeface="+mj-lt"/>
                </a:endParaRPr>
              </a:p>
            </p:txBody>
          </p:sp>
          <p:sp>
            <p:nvSpPr>
              <p:cNvPr id="876" name="Freeform 9"/>
              <p:cNvSpPr>
                <a:spLocks/>
              </p:cNvSpPr>
              <p:nvPr/>
            </p:nvSpPr>
            <p:spPr bwMode="auto">
              <a:xfrm>
                <a:off x="8104749"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grp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latin typeface="+mj-lt"/>
                </a:endParaRPr>
              </a:p>
            </p:txBody>
          </p:sp>
        </p:grpSp>
        <p:sp>
          <p:nvSpPr>
            <p:cNvPr id="871" name="Freeform 168"/>
            <p:cNvSpPr/>
            <p:nvPr/>
          </p:nvSpPr>
          <p:spPr bwMode="auto">
            <a:xfrm>
              <a:off x="7857300" y="3140323"/>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mj-lt"/>
                <a:ea typeface="Segoe UI" pitchFamily="34" charset="0"/>
                <a:cs typeface="Segoe UI" pitchFamily="34" charset="0"/>
              </a:endParaRPr>
            </a:p>
          </p:txBody>
        </p:sp>
      </p:grpSp>
      <p:grpSp>
        <p:nvGrpSpPr>
          <p:cNvPr id="883" name="Group 882"/>
          <p:cNvGrpSpPr/>
          <p:nvPr/>
        </p:nvGrpSpPr>
        <p:grpSpPr>
          <a:xfrm>
            <a:off x="2019368" y="1657048"/>
            <a:ext cx="2377440" cy="4551232"/>
            <a:chOff x="2019368" y="1657048"/>
            <a:chExt cx="2377440" cy="4551232"/>
          </a:xfrm>
          <a:solidFill>
            <a:schemeClr val="accent5">
              <a:lumMod val="50000"/>
            </a:schemeClr>
          </a:solidFill>
        </p:grpSpPr>
        <p:sp>
          <p:nvSpPr>
            <p:cNvPr id="884" name="Rectangle 883"/>
            <p:cNvSpPr/>
            <p:nvPr/>
          </p:nvSpPr>
          <p:spPr bwMode="auto">
            <a:xfrm>
              <a:off x="2186019" y="1657048"/>
              <a:ext cx="1737360" cy="4187396"/>
            </a:xfrm>
            <a:prstGeom prst="rect">
              <a:avLst/>
            </a:prstGeom>
            <a:grp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b="0" i="0" u="none" strike="noStrike" kern="0" cap="none" spc="0" normalizeH="0" baseline="0" noProof="0" dirty="0">
                  <a:ln>
                    <a:noFill/>
                  </a:ln>
                  <a:solidFill>
                    <a:srgbClr val="FFFFFF"/>
                  </a:solidFill>
                  <a:effectLst/>
                  <a:uLnTx/>
                  <a:uFillTx/>
                  <a:latin typeface="+mj-lt"/>
                  <a:ea typeface="+mn-ea"/>
                  <a:cs typeface="Segoe UI Semibold" panose="020B0702040204020203" pitchFamily="34" charset="0"/>
                </a:rPr>
                <a:t>Information Management</a:t>
              </a:r>
            </a:p>
          </p:txBody>
        </p:sp>
        <p:sp>
          <p:nvSpPr>
            <p:cNvPr id="885" name="Rectangle 884"/>
            <p:cNvSpPr/>
            <p:nvPr/>
          </p:nvSpPr>
          <p:spPr>
            <a:xfrm>
              <a:off x="2652706" y="4243258"/>
              <a:ext cx="1271016" cy="276999"/>
            </a:xfrm>
            <a:prstGeom prst="rect">
              <a:avLst/>
            </a:prstGeom>
            <a:grp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mj-lt"/>
                  <a:cs typeface="Segoe UI Semilight" panose="020B0402040204020203" pitchFamily="34" charset="0"/>
                </a:rPr>
                <a:t>Event Hubs</a:t>
              </a:r>
              <a:endParaRPr kumimoji="0" lang="en-US" sz="1200" b="0" i="0" u="none" strike="noStrike" kern="0" cap="none" spc="0" normalizeH="0" baseline="0" noProof="0" dirty="0">
                <a:ln>
                  <a:noFill/>
                </a:ln>
                <a:solidFill>
                  <a:srgbClr val="FFFFFF"/>
                </a:solidFill>
                <a:effectLst/>
                <a:uLnTx/>
                <a:uFillTx/>
                <a:latin typeface="+mj-lt"/>
              </a:endParaRPr>
            </a:p>
          </p:txBody>
        </p:sp>
        <p:cxnSp>
          <p:nvCxnSpPr>
            <p:cNvPr id="886" name="Straight Connector 885"/>
            <p:cNvCxnSpPr/>
            <p:nvPr/>
          </p:nvCxnSpPr>
          <p:spPr>
            <a:xfrm>
              <a:off x="2019368" y="6118143"/>
              <a:ext cx="2377440" cy="0"/>
            </a:xfrm>
            <a:prstGeom prst="line">
              <a:avLst/>
            </a:prstGeom>
            <a:grpFill/>
            <a:ln w="28575" cap="flat" cmpd="sng" algn="ctr">
              <a:solidFill>
                <a:schemeClr val="tx1"/>
              </a:solidFill>
              <a:prstDash val="solid"/>
              <a:headEnd type="none"/>
              <a:tailEnd type="none"/>
            </a:ln>
            <a:effectLst/>
          </p:spPr>
        </p:cxnSp>
        <p:grpSp>
          <p:nvGrpSpPr>
            <p:cNvPr id="887" name="Group 886"/>
            <p:cNvGrpSpPr/>
            <p:nvPr/>
          </p:nvGrpSpPr>
          <p:grpSpPr>
            <a:xfrm rot="13500000">
              <a:off x="4205167" y="6028138"/>
              <a:ext cx="181498" cy="178786"/>
              <a:chOff x="402446" y="5872915"/>
              <a:chExt cx="292608" cy="288235"/>
            </a:xfrm>
            <a:grpFill/>
          </p:grpSpPr>
          <p:cxnSp>
            <p:nvCxnSpPr>
              <p:cNvPr id="896" name="Straight Connector 895"/>
              <p:cNvCxnSpPr/>
              <p:nvPr/>
            </p:nvCxnSpPr>
            <p:spPr>
              <a:xfrm>
                <a:off x="412598" y="5872915"/>
                <a:ext cx="0" cy="288235"/>
              </a:xfrm>
              <a:prstGeom prst="line">
                <a:avLst/>
              </a:prstGeom>
              <a:grpFill/>
              <a:ln w="28575" cap="flat" cmpd="sng" algn="ctr">
                <a:solidFill>
                  <a:schemeClr val="tx1"/>
                </a:solidFill>
                <a:prstDash val="solid"/>
                <a:headEnd type="none"/>
                <a:tailEnd type="none"/>
              </a:ln>
              <a:effectLst/>
            </p:spPr>
          </p:cxnSp>
          <p:cxnSp>
            <p:nvCxnSpPr>
              <p:cNvPr id="897" name="Straight Connector 896"/>
              <p:cNvCxnSpPr/>
              <p:nvPr/>
            </p:nvCxnSpPr>
            <p:spPr>
              <a:xfrm>
                <a:off x="402446" y="6148978"/>
                <a:ext cx="292608" cy="0"/>
              </a:xfrm>
              <a:prstGeom prst="line">
                <a:avLst/>
              </a:prstGeom>
              <a:grpFill/>
              <a:ln w="28575" cap="flat" cmpd="sng" algn="ctr">
                <a:solidFill>
                  <a:schemeClr val="tx1"/>
                </a:solidFill>
                <a:prstDash val="solid"/>
                <a:headEnd type="none"/>
                <a:tailEnd type="none"/>
              </a:ln>
              <a:effectLst/>
            </p:spPr>
          </p:cxnSp>
        </p:grpSp>
        <p:sp>
          <p:nvSpPr>
            <p:cNvPr id="888" name="Rectangle 887"/>
            <p:cNvSpPr/>
            <p:nvPr/>
          </p:nvSpPr>
          <p:spPr>
            <a:xfrm>
              <a:off x="2652706" y="3695712"/>
              <a:ext cx="1179200" cy="276999"/>
            </a:xfrm>
            <a:prstGeom prst="rect">
              <a:avLst/>
            </a:prstGeom>
            <a:grpFill/>
          </p:spPr>
          <p:txBody>
            <a:bodyPr wrap="square">
              <a:spAutoFit/>
            </a:bodyPr>
            <a:lstStyle/>
            <a:p>
              <a:pPr defTabSz="914400"/>
              <a:r>
                <a:rPr lang="en-US" sz="1200" dirty="0">
                  <a:solidFill>
                    <a:srgbClr val="FFFFFF"/>
                  </a:solidFill>
                  <a:latin typeface="+mj-lt"/>
                  <a:cs typeface="Segoe UI Semilight" panose="020B0402040204020203" pitchFamily="34" charset="0"/>
                </a:rPr>
                <a:t>Data Catalog</a:t>
              </a:r>
            </a:p>
          </p:txBody>
        </p:sp>
        <p:grpSp>
          <p:nvGrpSpPr>
            <p:cNvPr id="889" name="Group 888"/>
            <p:cNvGrpSpPr/>
            <p:nvPr/>
          </p:nvGrpSpPr>
          <p:grpSpPr>
            <a:xfrm>
              <a:off x="2337798" y="3234445"/>
              <a:ext cx="274997" cy="709699"/>
              <a:chOff x="3232150" y="2779713"/>
              <a:chExt cx="5727700" cy="14781783"/>
            </a:xfrm>
            <a:grpFill/>
          </p:grpSpPr>
          <p:sp>
            <p:nvSpPr>
              <p:cNvPr id="893" name="Freeform 10"/>
              <p:cNvSpPr>
                <a:spLocks/>
              </p:cNvSpPr>
              <p:nvPr/>
            </p:nvSpPr>
            <p:spPr bwMode="auto">
              <a:xfrm>
                <a:off x="3232150" y="11468673"/>
                <a:ext cx="4492628" cy="478154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srgbClr val="FFFFFF"/>
                  </a:solidFill>
                  <a:effectLst/>
                  <a:uLnTx/>
                  <a:uFillTx/>
                  <a:latin typeface="+mj-lt"/>
                </a:endParaRPr>
              </a:p>
            </p:txBody>
          </p:sp>
          <p:sp>
            <p:nvSpPr>
              <p:cNvPr id="894" name="Freeform 11"/>
              <p:cNvSpPr>
                <a:spLocks/>
              </p:cNvSpPr>
              <p:nvPr/>
            </p:nvSpPr>
            <p:spPr bwMode="auto">
              <a:xfrm>
                <a:off x="6134105" y="14192819"/>
                <a:ext cx="2825745" cy="3368677"/>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srgbClr val="FFFFFF"/>
                  </a:solidFill>
                  <a:effectLst/>
                  <a:uLnTx/>
                  <a:uFillTx/>
                  <a:latin typeface="+mj-lt"/>
                </a:endParaRPr>
              </a:p>
            </p:txBody>
          </p:sp>
          <p:sp>
            <p:nvSpPr>
              <p:cNvPr id="895"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srgbClr val="FFFFFF"/>
                  </a:solidFill>
                  <a:effectLst/>
                  <a:uLnTx/>
                  <a:uFillTx/>
                  <a:latin typeface="+mj-lt"/>
                </a:endParaRPr>
              </a:p>
            </p:txBody>
          </p:sp>
        </p:grpSp>
        <p:sp>
          <p:nvSpPr>
            <p:cNvPr id="890" name="Rectangle 889"/>
            <p:cNvSpPr/>
            <p:nvPr/>
          </p:nvSpPr>
          <p:spPr>
            <a:xfrm>
              <a:off x="2652706" y="3046846"/>
              <a:ext cx="1271016" cy="276999"/>
            </a:xfrm>
            <a:prstGeom prst="rect">
              <a:avLst/>
            </a:prstGeom>
            <a:grp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mj-lt"/>
                  <a:cs typeface="Segoe UI Semilight" panose="020B0402040204020203" pitchFamily="34" charset="0"/>
                </a:rPr>
                <a:t>Data Factory </a:t>
              </a:r>
              <a:endParaRPr kumimoji="0" lang="en-US" sz="1200" b="0" i="0" u="none" strike="noStrike" kern="0" cap="none" spc="0" normalizeH="0" baseline="0" noProof="0" dirty="0">
                <a:ln>
                  <a:noFill/>
                </a:ln>
                <a:solidFill>
                  <a:srgbClr val="FFFFFF"/>
                </a:solidFill>
                <a:effectLst/>
                <a:uLnTx/>
                <a:uFillTx/>
                <a:latin typeface="+mj-lt"/>
              </a:endParaRPr>
            </a:p>
          </p:txBody>
        </p:sp>
        <p:sp>
          <p:nvSpPr>
            <p:cNvPr id="891" name="Freeform 188"/>
            <p:cNvSpPr/>
            <p:nvPr/>
          </p:nvSpPr>
          <p:spPr bwMode="auto">
            <a:xfrm>
              <a:off x="2333792" y="3012879"/>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a:ln>
                  <a:noFill/>
                </a:ln>
                <a:solidFill>
                  <a:srgbClr val="FFFFFF"/>
                </a:solidFill>
                <a:effectLst/>
                <a:uLnTx/>
                <a:uFillTx/>
                <a:latin typeface="+mj-lt"/>
                <a:ea typeface="Segoe UI" pitchFamily="34" charset="0"/>
                <a:cs typeface="Segoe UI" pitchFamily="34" charset="0"/>
              </a:endParaRPr>
            </a:p>
          </p:txBody>
        </p:sp>
        <p:sp>
          <p:nvSpPr>
            <p:cNvPr id="892" name="Freeform 189"/>
            <p:cNvSpPr/>
            <p:nvPr/>
          </p:nvSpPr>
          <p:spPr bwMode="auto">
            <a:xfrm>
              <a:off x="2354114" y="4248183"/>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a:ln>
                  <a:noFill/>
                </a:ln>
                <a:solidFill>
                  <a:srgbClr val="FFFFFF"/>
                </a:solidFill>
                <a:effectLst/>
                <a:uLnTx/>
                <a:uFillTx/>
                <a:latin typeface="+mj-lt"/>
                <a:ea typeface="Segoe UI" pitchFamily="34" charset="0"/>
                <a:cs typeface="Segoe UI" pitchFamily="34" charset="0"/>
              </a:endParaRPr>
            </a:p>
          </p:txBody>
        </p:sp>
      </p:grpSp>
      <p:sp>
        <p:nvSpPr>
          <p:cNvPr id="898" name="Rectangle 897"/>
          <p:cNvSpPr/>
          <p:nvPr/>
        </p:nvSpPr>
        <p:spPr bwMode="auto">
          <a:xfrm>
            <a:off x="5901551" y="1657049"/>
            <a:ext cx="1737360" cy="4187396"/>
          </a:xfrm>
          <a:prstGeom prst="rect">
            <a:avLst/>
          </a:prstGeom>
          <a:solidFill>
            <a:schemeClr val="accent5">
              <a:lumMod val="50000"/>
            </a:schemeClr>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b="0" i="0" u="none" strike="noStrike" kern="0" cap="none" spc="0" normalizeH="0" baseline="0" noProof="0" dirty="0">
                <a:ln>
                  <a:noFill/>
                </a:ln>
                <a:solidFill>
                  <a:srgbClr val="FFFFFF"/>
                </a:solidFill>
                <a:effectLst/>
                <a:uLnTx/>
                <a:uFillTx/>
                <a:latin typeface="+mj-lt"/>
                <a:ea typeface="+mn-ea"/>
                <a:cs typeface="Segoe UI Semibold" panose="020B0702040204020203" pitchFamily="34" charset="0"/>
              </a:rPr>
              <a:t>Machine Learning and Analytics</a:t>
            </a:r>
          </a:p>
        </p:txBody>
      </p:sp>
      <p:sp>
        <p:nvSpPr>
          <p:cNvPr id="899" name="Rectangle 898"/>
          <p:cNvSpPr/>
          <p:nvPr/>
        </p:nvSpPr>
        <p:spPr>
          <a:xfrm>
            <a:off x="6370041" y="4290261"/>
            <a:ext cx="1268870" cy="646331"/>
          </a:xfrm>
          <a:prstGeom prst="rect">
            <a:avLst/>
          </a:prstGeom>
        </p:spPr>
        <p:txBody>
          <a:bodyPr wrap="square">
            <a:spAutoFit/>
          </a:bodyPr>
          <a:lstStyle/>
          <a:p>
            <a:pPr defTabSz="914400"/>
            <a:r>
              <a:rPr lang="en-US" sz="1200" dirty="0">
                <a:solidFill>
                  <a:srgbClr val="FFFFFF"/>
                </a:solidFill>
                <a:latin typeface="+mj-lt"/>
                <a:cs typeface="Segoe UI Semilight" panose="020B0402040204020203" pitchFamily="34" charset="0"/>
              </a:rPr>
              <a:t>HDInsight </a:t>
            </a:r>
          </a:p>
          <a:p>
            <a:pPr defTabSz="914400"/>
            <a:r>
              <a:rPr lang="en-US" sz="1200" dirty="0">
                <a:solidFill>
                  <a:srgbClr val="FFFFFF"/>
                </a:solidFill>
                <a:latin typeface="+mj-lt"/>
                <a:cs typeface="Segoe UI Semilight" panose="020B0402040204020203" pitchFamily="34" charset="0"/>
              </a:rPr>
              <a:t>(Hadoop and Spark)</a:t>
            </a:r>
          </a:p>
        </p:txBody>
      </p:sp>
      <p:sp>
        <p:nvSpPr>
          <p:cNvPr id="900" name="Rectangle 899"/>
          <p:cNvSpPr/>
          <p:nvPr/>
        </p:nvSpPr>
        <p:spPr>
          <a:xfrm>
            <a:off x="6370041" y="5018506"/>
            <a:ext cx="1268870" cy="276999"/>
          </a:xfrm>
          <a:prstGeom prst="rect">
            <a:avLst/>
          </a:prstGeom>
        </p:spPr>
        <p:txBody>
          <a:bodyPr wrap="square">
            <a:spAutoFit/>
          </a:bodyPr>
          <a:lstStyle/>
          <a:p>
            <a:pPr defTabSz="914400"/>
            <a:r>
              <a:rPr lang="en-US" sz="1200" dirty="0">
                <a:solidFill>
                  <a:srgbClr val="FFFFFF"/>
                </a:solidFill>
                <a:latin typeface="+mj-lt"/>
                <a:cs typeface="Segoe UI Semilight" panose="020B0402040204020203" pitchFamily="34" charset="0"/>
              </a:rPr>
              <a:t>Stream Analytics</a:t>
            </a:r>
          </a:p>
        </p:txBody>
      </p:sp>
      <p:sp>
        <p:nvSpPr>
          <p:cNvPr id="901" name="Rectangle 900"/>
          <p:cNvSpPr/>
          <p:nvPr/>
        </p:nvSpPr>
        <p:spPr>
          <a:xfrm>
            <a:off x="5123071" y="5932865"/>
            <a:ext cx="1455527" cy="369332"/>
          </a:xfrm>
          <a:prstGeom prst="rect">
            <a:avLst/>
          </a:prstGeom>
        </p:spPr>
        <p:txBody>
          <a:bodyPr wrap="none" lIns="0" tIns="0" rIns="0" bIns="0" anchor="ctr">
            <a:spAutoFit/>
          </a:bodyPr>
          <a:lstStyle/>
          <a:p>
            <a:pPr algn="ctr" defTabSz="725012">
              <a:spcBef>
                <a:spcPct val="0"/>
              </a:spcBef>
              <a:spcAft>
                <a:spcPct val="35000"/>
              </a:spcAft>
            </a:pPr>
            <a:r>
              <a:rPr lang="en-US" sz="2400" dirty="0">
                <a:latin typeface="+mj-lt"/>
              </a:rPr>
              <a:t>Intelligence</a:t>
            </a:r>
            <a:endParaRPr lang="en-US" b="1" spc="-30" dirty="0">
              <a:latin typeface="+mj-lt"/>
              <a:cs typeface="Segoe UI Semilight" panose="020B0402040204020203" pitchFamily="34" charset="0"/>
            </a:endParaRPr>
          </a:p>
        </p:txBody>
      </p:sp>
      <p:sp>
        <p:nvSpPr>
          <p:cNvPr id="902" name="Rectangle 901"/>
          <p:cNvSpPr/>
          <p:nvPr/>
        </p:nvSpPr>
        <p:spPr>
          <a:xfrm>
            <a:off x="6368045" y="3652296"/>
            <a:ext cx="1268870" cy="461665"/>
          </a:xfrm>
          <a:prstGeom prst="rect">
            <a:avLst/>
          </a:prstGeom>
        </p:spPr>
        <p:txBody>
          <a:bodyPr wrap="square">
            <a:spAutoFit/>
          </a:bodyPr>
          <a:lstStyle/>
          <a:p>
            <a:pPr defTabSz="914400"/>
            <a:r>
              <a:rPr lang="en-US" sz="1200" dirty="0">
                <a:solidFill>
                  <a:srgbClr val="FFFFFF"/>
                </a:solidFill>
                <a:latin typeface="+mj-lt"/>
                <a:cs typeface="Segoe UI Semilight" panose="020B0402040204020203" pitchFamily="34" charset="0"/>
              </a:rPr>
              <a:t>Data Lake Analytics</a:t>
            </a:r>
          </a:p>
        </p:txBody>
      </p:sp>
      <p:sp>
        <p:nvSpPr>
          <p:cNvPr id="903" name="Rectangle 902"/>
          <p:cNvSpPr/>
          <p:nvPr/>
        </p:nvSpPr>
        <p:spPr>
          <a:xfrm>
            <a:off x="6325770" y="3044811"/>
            <a:ext cx="1268870" cy="461665"/>
          </a:xfrm>
          <a:prstGeom prst="rect">
            <a:avLst/>
          </a:prstGeom>
        </p:spPr>
        <p:txBody>
          <a:bodyPr wrap="square">
            <a:spAutoFit/>
          </a:bodyPr>
          <a:lstStyle/>
          <a:p>
            <a:pPr defTabSz="914400"/>
            <a:r>
              <a:rPr lang="en-US" sz="1200" dirty="0">
                <a:solidFill>
                  <a:srgbClr val="FFFFFF"/>
                </a:solidFill>
                <a:latin typeface="+mj-lt"/>
                <a:cs typeface="Segoe UI Semilight" panose="020B0402040204020203" pitchFamily="34" charset="0"/>
              </a:rPr>
              <a:t>Machine Learning</a:t>
            </a:r>
          </a:p>
        </p:txBody>
      </p:sp>
      <p:grpSp>
        <p:nvGrpSpPr>
          <p:cNvPr id="904" name="Group 903"/>
          <p:cNvGrpSpPr/>
          <p:nvPr/>
        </p:nvGrpSpPr>
        <p:grpSpPr>
          <a:xfrm>
            <a:off x="6012228" y="5020826"/>
            <a:ext cx="352655" cy="270905"/>
            <a:chOff x="1260022" y="5196402"/>
            <a:chExt cx="3273425" cy="2514600"/>
          </a:xfrm>
          <a:solidFill>
            <a:srgbClr val="FFFFFF"/>
          </a:solidFill>
        </p:grpSpPr>
        <p:sp>
          <p:nvSpPr>
            <p:cNvPr id="905" name="Freeform 202"/>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j-lt"/>
                <a:ea typeface="+mn-ea"/>
                <a:cs typeface="+mn-cs"/>
              </a:endParaRPr>
            </a:p>
          </p:txBody>
        </p:sp>
        <p:sp>
          <p:nvSpPr>
            <p:cNvPr id="906" name="Freeform 203"/>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j-lt"/>
                <a:ea typeface="+mn-ea"/>
                <a:cs typeface="+mn-cs"/>
              </a:endParaRPr>
            </a:p>
          </p:txBody>
        </p:sp>
        <p:sp>
          <p:nvSpPr>
            <p:cNvPr id="907" name="Freeform 204"/>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j-lt"/>
                <a:ea typeface="+mn-ea"/>
                <a:cs typeface="+mn-cs"/>
              </a:endParaRPr>
            </a:p>
          </p:txBody>
        </p:sp>
        <p:sp>
          <p:nvSpPr>
            <p:cNvPr id="908" name="Freeform 205"/>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j-lt"/>
                <a:ea typeface="+mn-ea"/>
                <a:cs typeface="+mn-cs"/>
              </a:endParaRPr>
            </a:p>
          </p:txBody>
        </p:sp>
      </p:grpSp>
      <p:sp>
        <p:nvSpPr>
          <p:cNvPr id="909" name="Freeform 206"/>
          <p:cNvSpPr>
            <a:spLocks/>
          </p:cNvSpPr>
          <p:nvPr/>
        </p:nvSpPr>
        <p:spPr bwMode="auto">
          <a:xfrm>
            <a:off x="6013544" y="4451825"/>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mj-lt"/>
            </a:endParaRPr>
          </a:p>
        </p:txBody>
      </p:sp>
      <p:sp>
        <p:nvSpPr>
          <p:cNvPr id="910" name="Freeform 207"/>
          <p:cNvSpPr/>
          <p:nvPr/>
        </p:nvSpPr>
        <p:spPr bwMode="auto">
          <a:xfrm flipH="1">
            <a:off x="6012522" y="3123045"/>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mj-lt"/>
              <a:ea typeface="Segoe UI" pitchFamily="34" charset="0"/>
              <a:cs typeface="Segoe UI" pitchFamily="34" charset="0"/>
            </a:endParaRPr>
          </a:p>
        </p:txBody>
      </p:sp>
      <p:sp>
        <p:nvSpPr>
          <p:cNvPr id="911" name="Rectangle 910"/>
          <p:cNvSpPr/>
          <p:nvPr/>
        </p:nvSpPr>
        <p:spPr bwMode="auto">
          <a:xfrm>
            <a:off x="4043785" y="1657049"/>
            <a:ext cx="1737360" cy="4187396"/>
          </a:xfrm>
          <a:prstGeom prst="rect">
            <a:avLst/>
          </a:prstGeom>
          <a:solidFill>
            <a:schemeClr val="accent5">
              <a:lumMod val="50000"/>
            </a:schemeClr>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b="0" i="0" u="none" strike="noStrike" kern="0" cap="none" spc="0" normalizeH="0" baseline="0" noProof="0" dirty="0">
                <a:ln>
                  <a:noFill/>
                </a:ln>
                <a:solidFill>
                  <a:srgbClr val="FFFFFF"/>
                </a:solidFill>
                <a:effectLst/>
                <a:uLnTx/>
                <a:uFillTx/>
                <a:latin typeface="+mj-lt"/>
                <a:ea typeface="+mn-ea"/>
                <a:cs typeface="Segoe UI Semibold" panose="020B0702040204020203" pitchFamily="34" charset="0"/>
              </a:rPr>
              <a:t>Big Data Stores</a:t>
            </a:r>
          </a:p>
        </p:txBody>
      </p:sp>
      <p:sp>
        <p:nvSpPr>
          <p:cNvPr id="912" name="Rectangle 911"/>
          <p:cNvSpPr/>
          <p:nvPr/>
        </p:nvSpPr>
        <p:spPr>
          <a:xfrm>
            <a:off x="4508692" y="3806572"/>
            <a:ext cx="1271016" cy="461665"/>
          </a:xfrm>
          <a:prstGeom prst="rect">
            <a:avLst/>
          </a:prstGeom>
        </p:spPr>
        <p:txBody>
          <a:bodyPr wrap="square">
            <a:spAutoFit/>
          </a:bodyPr>
          <a:lstStyle/>
          <a:p>
            <a:pPr defTabSz="914400"/>
            <a:r>
              <a:rPr lang="en-US" sz="1200" dirty="0">
                <a:solidFill>
                  <a:srgbClr val="FFFFFF"/>
                </a:solidFill>
                <a:latin typeface="+mj-lt"/>
                <a:cs typeface="Segoe UI Semilight" panose="020B0402040204020203" pitchFamily="34" charset="0"/>
              </a:rPr>
              <a:t>SQL Data </a:t>
            </a:r>
          </a:p>
          <a:p>
            <a:pPr defTabSz="914400"/>
            <a:r>
              <a:rPr lang="en-US" sz="1200" dirty="0">
                <a:solidFill>
                  <a:srgbClr val="FFFFFF"/>
                </a:solidFill>
                <a:latin typeface="+mj-lt"/>
                <a:cs typeface="Segoe UI Semilight" panose="020B0402040204020203" pitchFamily="34" charset="0"/>
              </a:rPr>
              <a:t>Warehouse</a:t>
            </a:r>
          </a:p>
        </p:txBody>
      </p:sp>
      <p:sp>
        <p:nvSpPr>
          <p:cNvPr id="913" name="Rectangle 912"/>
          <p:cNvSpPr/>
          <p:nvPr/>
        </p:nvSpPr>
        <p:spPr>
          <a:xfrm>
            <a:off x="4494875" y="3278860"/>
            <a:ext cx="1271016" cy="276999"/>
          </a:xfrm>
          <a:prstGeom prst="rect">
            <a:avLst/>
          </a:prstGeom>
        </p:spPr>
        <p:txBody>
          <a:bodyPr wrap="square">
            <a:spAutoFit/>
          </a:bodyPr>
          <a:lstStyle/>
          <a:p>
            <a:pPr defTabSz="914400"/>
            <a:r>
              <a:rPr lang="en-US" sz="1200" dirty="0">
                <a:solidFill>
                  <a:srgbClr val="FFFFFF"/>
                </a:solidFill>
                <a:latin typeface="+mj-lt"/>
                <a:cs typeface="Segoe UI Semilight" panose="020B0402040204020203" pitchFamily="34" charset="0"/>
              </a:rPr>
              <a:t>Data Lake Store</a:t>
            </a:r>
          </a:p>
        </p:txBody>
      </p:sp>
      <p:grpSp>
        <p:nvGrpSpPr>
          <p:cNvPr id="914" name="Group 913"/>
          <p:cNvGrpSpPr/>
          <p:nvPr/>
        </p:nvGrpSpPr>
        <p:grpSpPr>
          <a:xfrm>
            <a:off x="4186988" y="3869988"/>
            <a:ext cx="248256" cy="304055"/>
            <a:chOff x="-3084513" y="3390510"/>
            <a:chExt cx="2716213" cy="3363913"/>
          </a:xfrm>
          <a:solidFill>
            <a:srgbClr val="FFFFFF"/>
          </a:solidFill>
        </p:grpSpPr>
        <p:sp>
          <p:nvSpPr>
            <p:cNvPr id="915"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916"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grpSp>
      <p:grpSp>
        <p:nvGrpSpPr>
          <p:cNvPr id="917" name="Group 916"/>
          <p:cNvGrpSpPr/>
          <p:nvPr/>
        </p:nvGrpSpPr>
        <p:grpSpPr>
          <a:xfrm>
            <a:off x="496692" y="1666194"/>
            <a:ext cx="1854737" cy="4611909"/>
            <a:chOff x="496692" y="1666194"/>
            <a:chExt cx="1854737" cy="4611909"/>
          </a:xfrm>
        </p:grpSpPr>
        <p:sp>
          <p:nvSpPr>
            <p:cNvPr id="918" name="TextBox 917"/>
            <p:cNvSpPr txBox="1"/>
            <p:nvPr/>
          </p:nvSpPr>
          <p:spPr>
            <a:xfrm>
              <a:off x="1261370" y="1927965"/>
              <a:ext cx="1090059" cy="563250"/>
            </a:xfrm>
            <a:prstGeom prst="rect">
              <a:avLst/>
            </a:prstGeom>
            <a:noFill/>
          </p:spPr>
          <p:txBody>
            <a:bodyPr wrap="square" lIns="0" tIns="146283" rIns="182854" bIns="146283" rtlCol="0">
              <a:noAutofit/>
            </a:bodyPr>
            <a:lstStyle/>
            <a:p>
              <a:pPr defTabSz="932563">
                <a:lnSpc>
                  <a:spcPct val="90000"/>
                </a:lnSpc>
                <a:spcAft>
                  <a:spcPts val="600"/>
                </a:spcAft>
              </a:pPr>
              <a:r>
                <a:rPr lang="en-US" sz="1600" spc="-30" dirty="0">
                  <a:latin typeface="+mj-lt"/>
                  <a:cs typeface="Segoe UI Semilight" panose="020B0402040204020203" pitchFamily="34" charset="0"/>
                </a:rPr>
                <a:t>Data </a:t>
              </a:r>
              <a:br>
                <a:rPr lang="en-US" sz="1600" spc="-30" dirty="0">
                  <a:latin typeface="+mj-lt"/>
                  <a:cs typeface="Segoe UI Semilight" panose="020B0402040204020203" pitchFamily="34" charset="0"/>
                </a:rPr>
              </a:br>
              <a:r>
                <a:rPr lang="en-US" sz="1600" spc="-30" dirty="0">
                  <a:latin typeface="+mj-lt"/>
                  <a:cs typeface="Segoe UI Semilight" panose="020B0402040204020203" pitchFamily="34" charset="0"/>
                </a:rPr>
                <a:t>Sources</a:t>
              </a:r>
            </a:p>
          </p:txBody>
        </p:sp>
        <p:sp>
          <p:nvSpPr>
            <p:cNvPr id="919" name="TextBox 918"/>
            <p:cNvSpPr txBox="1"/>
            <p:nvPr/>
          </p:nvSpPr>
          <p:spPr>
            <a:xfrm>
              <a:off x="1214236" y="3529646"/>
              <a:ext cx="1090059" cy="579230"/>
            </a:xfrm>
            <a:prstGeom prst="rect">
              <a:avLst/>
            </a:prstGeom>
            <a:noFill/>
          </p:spPr>
          <p:txBody>
            <a:bodyPr wrap="square" lIns="0" tIns="146283" rIns="182854" bIns="146283" rtlCol="0">
              <a:noAutofit/>
            </a:bodyPr>
            <a:lstStyle/>
            <a:p>
              <a:pPr defTabSz="932563">
                <a:lnSpc>
                  <a:spcPct val="90000"/>
                </a:lnSpc>
                <a:spcBef>
                  <a:spcPct val="0"/>
                </a:spcBef>
                <a:spcAft>
                  <a:spcPts val="600"/>
                </a:spcAft>
              </a:pPr>
              <a:r>
                <a:rPr lang="en-US" sz="1600" spc="-30" dirty="0">
                  <a:latin typeface="+mj-lt"/>
                  <a:cs typeface="Segoe UI Semilight" panose="020B0402040204020203" pitchFamily="34" charset="0"/>
                </a:rPr>
                <a:t>Apps</a:t>
              </a:r>
            </a:p>
          </p:txBody>
        </p:sp>
        <p:sp>
          <p:nvSpPr>
            <p:cNvPr id="920" name="TextBox 919"/>
            <p:cNvSpPr txBox="1"/>
            <p:nvPr/>
          </p:nvSpPr>
          <p:spPr>
            <a:xfrm>
              <a:off x="1261370" y="4995093"/>
              <a:ext cx="974964" cy="616531"/>
            </a:xfrm>
            <a:prstGeom prst="rect">
              <a:avLst/>
            </a:prstGeom>
            <a:noFill/>
          </p:spPr>
          <p:txBody>
            <a:bodyPr wrap="square" lIns="0" tIns="146283" rIns="182854" bIns="146283" rtlCol="0">
              <a:noAutofit/>
            </a:bodyPr>
            <a:lstStyle/>
            <a:p>
              <a:pPr defTabSz="932563">
                <a:lnSpc>
                  <a:spcPct val="90000"/>
                </a:lnSpc>
                <a:spcBef>
                  <a:spcPct val="0"/>
                </a:spcBef>
                <a:spcAft>
                  <a:spcPts val="600"/>
                </a:spcAft>
              </a:pPr>
              <a:r>
                <a:rPr lang="en-US" sz="1600" spc="-30" dirty="0">
                  <a:latin typeface="+mj-lt"/>
                  <a:cs typeface="Segoe UI Semilight" panose="020B0402040204020203" pitchFamily="34" charset="0"/>
                </a:rPr>
                <a:t>Sensors </a:t>
              </a:r>
              <a:br>
                <a:rPr lang="en-US" sz="1600" spc="-30" dirty="0">
                  <a:latin typeface="+mj-lt"/>
                  <a:cs typeface="Segoe UI Semilight" panose="020B0402040204020203" pitchFamily="34" charset="0"/>
                </a:rPr>
              </a:br>
              <a:r>
                <a:rPr lang="en-US" sz="1600" spc="-30" dirty="0">
                  <a:latin typeface="+mj-lt"/>
                  <a:cs typeface="Segoe UI Semilight" panose="020B0402040204020203" pitchFamily="34" charset="0"/>
                </a:rPr>
                <a:t>and </a:t>
              </a:r>
              <a:br>
                <a:rPr lang="en-US" sz="1600" spc="-30" dirty="0">
                  <a:latin typeface="+mj-lt"/>
                  <a:cs typeface="Segoe UI Semilight" panose="020B0402040204020203" pitchFamily="34" charset="0"/>
                </a:rPr>
              </a:br>
              <a:r>
                <a:rPr lang="en-US" sz="1600" spc="-30" dirty="0">
                  <a:latin typeface="+mj-lt"/>
                  <a:cs typeface="Segoe UI Semilight" panose="020B0402040204020203" pitchFamily="34" charset="0"/>
                </a:rPr>
                <a:t>devices</a:t>
              </a:r>
            </a:p>
          </p:txBody>
        </p:sp>
        <p:sp>
          <p:nvSpPr>
            <p:cNvPr id="921" name="Rectangle 920"/>
            <p:cNvSpPr/>
            <p:nvPr/>
          </p:nvSpPr>
          <p:spPr>
            <a:xfrm>
              <a:off x="813890" y="5956959"/>
              <a:ext cx="933597" cy="321144"/>
            </a:xfrm>
            <a:prstGeom prst="rect">
              <a:avLst/>
            </a:prstGeom>
          </p:spPr>
          <p:txBody>
            <a:bodyPr wrap="none" lIns="0" tIns="0" rIns="0" bIns="0" anchor="ctr">
              <a:noAutofit/>
            </a:bodyPr>
            <a:lstStyle/>
            <a:p>
              <a:pPr defTabSz="914400">
                <a:lnSpc>
                  <a:spcPct val="90000"/>
                </a:lnSpc>
              </a:pPr>
              <a:r>
                <a:rPr lang="en-US" sz="2400" dirty="0">
                  <a:latin typeface="+mj-lt"/>
                </a:rPr>
                <a:t>Data</a:t>
              </a:r>
            </a:p>
          </p:txBody>
        </p:sp>
        <p:grpSp>
          <p:nvGrpSpPr>
            <p:cNvPr id="922" name="Group 921"/>
            <p:cNvGrpSpPr/>
            <p:nvPr/>
          </p:nvGrpSpPr>
          <p:grpSpPr>
            <a:xfrm>
              <a:off x="1789019" y="1666194"/>
              <a:ext cx="308472" cy="4199169"/>
              <a:chOff x="1776319" y="1369399"/>
              <a:chExt cx="308472" cy="3830198"/>
            </a:xfrm>
          </p:grpSpPr>
          <p:sp>
            <p:nvSpPr>
              <p:cNvPr id="937" name="Freeform 234"/>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chemeClr val="tx1"/>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a typeface="+mn-ea"/>
                  <a:cs typeface="+mn-cs"/>
                </a:endParaRPr>
              </a:p>
            </p:txBody>
          </p:sp>
          <p:cxnSp>
            <p:nvCxnSpPr>
              <p:cNvPr id="938" name="Straight Connector 937"/>
              <p:cNvCxnSpPr/>
              <p:nvPr/>
            </p:nvCxnSpPr>
            <p:spPr>
              <a:xfrm>
                <a:off x="1776319" y="3284498"/>
                <a:ext cx="308472" cy="0"/>
              </a:xfrm>
              <a:prstGeom prst="line">
                <a:avLst/>
              </a:prstGeom>
              <a:noFill/>
              <a:ln w="12700" cap="flat" cmpd="sng" algn="ctr">
                <a:solidFill>
                  <a:schemeClr val="tx1"/>
                </a:solidFill>
                <a:prstDash val="solid"/>
                <a:headEnd type="none"/>
                <a:tailEnd type="none"/>
              </a:ln>
              <a:effectLst/>
            </p:spPr>
          </p:cxnSp>
        </p:grpSp>
        <p:sp>
          <p:nvSpPr>
            <p:cNvPr id="923" name="Freeform 34"/>
            <p:cNvSpPr>
              <a:spLocks noChangeAspect="1" noEditPoints="1"/>
            </p:cNvSpPr>
            <p:nvPr/>
          </p:nvSpPr>
          <p:spPr bwMode="auto">
            <a:xfrm>
              <a:off x="496692" y="2050430"/>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FFFFFF"/>
            </a:solidFill>
            <a:ln w="15240">
              <a:solidFill>
                <a:srgbClr val="0078D7"/>
              </a:solid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33"/>
                </a:solidFill>
                <a:effectLst/>
                <a:uLnTx/>
                <a:uFillTx/>
                <a:latin typeface="+mj-lt"/>
              </a:endParaRPr>
            </a:p>
          </p:txBody>
        </p:sp>
        <p:grpSp>
          <p:nvGrpSpPr>
            <p:cNvPr id="924" name="Group 923"/>
            <p:cNvGrpSpPr/>
            <p:nvPr/>
          </p:nvGrpSpPr>
          <p:grpSpPr>
            <a:xfrm>
              <a:off x="532519" y="3627377"/>
              <a:ext cx="522040" cy="533547"/>
              <a:chOff x="2308225" y="7734300"/>
              <a:chExt cx="1368425" cy="1398588"/>
            </a:xfrm>
            <a:solidFill>
              <a:srgbClr val="0078D7"/>
            </a:solidFill>
          </p:grpSpPr>
          <p:sp>
            <p:nvSpPr>
              <p:cNvPr id="926"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927"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928"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929"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930"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931"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932"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933"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mj-lt"/>
                </a:endParaRPr>
              </a:p>
            </p:txBody>
          </p:sp>
          <p:sp>
            <p:nvSpPr>
              <p:cNvPr id="934" name="Freeform 105"/>
              <p:cNvSpPr>
                <a:spLocks noEditPoints="1"/>
              </p:cNvSpPr>
              <p:nvPr/>
            </p:nvSpPr>
            <p:spPr bwMode="auto">
              <a:xfrm>
                <a:off x="2724150" y="8156575"/>
                <a:ext cx="952500" cy="976313"/>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935" name="Freeform 106"/>
              <p:cNvSpPr>
                <a:spLocks/>
              </p:cNvSpPr>
              <p:nvPr/>
            </p:nvSpPr>
            <p:spPr bwMode="auto">
              <a:xfrm>
                <a:off x="2308225" y="7734300"/>
                <a:ext cx="704850" cy="1154113"/>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mj-lt"/>
                </a:endParaRPr>
              </a:p>
            </p:txBody>
          </p:sp>
          <p:sp>
            <p:nvSpPr>
              <p:cNvPr id="936"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grpSp>
        <p:sp>
          <p:nvSpPr>
            <p:cNvPr id="925" name="Freeform 222"/>
            <p:cNvSpPr>
              <a:spLocks noChangeAspect="1"/>
            </p:cNvSpPr>
            <p:nvPr/>
          </p:nvSpPr>
          <p:spPr bwMode="auto">
            <a:xfrm>
              <a:off x="594076" y="5166087"/>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mj-lt"/>
              </a:endParaRPr>
            </a:p>
          </p:txBody>
        </p:sp>
      </p:grpSp>
      <p:grpSp>
        <p:nvGrpSpPr>
          <p:cNvPr id="939" name="Group 938"/>
          <p:cNvGrpSpPr>
            <a:grpSpLocks noChangeAspect="1"/>
          </p:cNvGrpSpPr>
          <p:nvPr/>
        </p:nvGrpSpPr>
        <p:grpSpPr>
          <a:xfrm>
            <a:off x="6036055" y="3735344"/>
            <a:ext cx="294051" cy="292608"/>
            <a:chOff x="8580718" y="793097"/>
            <a:chExt cx="2587625" cy="2574925"/>
          </a:xfrm>
        </p:grpSpPr>
        <p:sp>
          <p:nvSpPr>
            <p:cNvPr id="940"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41"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942" name="Group 941"/>
          <p:cNvGrpSpPr>
            <a:grpSpLocks noChangeAspect="1"/>
          </p:cNvGrpSpPr>
          <p:nvPr/>
        </p:nvGrpSpPr>
        <p:grpSpPr>
          <a:xfrm>
            <a:off x="4165572" y="3272456"/>
            <a:ext cx="292608" cy="229390"/>
            <a:chOff x="8588655" y="3482322"/>
            <a:chExt cx="2571750" cy="2016125"/>
          </a:xfrm>
        </p:grpSpPr>
        <p:sp>
          <p:nvSpPr>
            <p:cNvPr id="943"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44"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grpSp>
    </p:spTree>
    <p:extLst>
      <p:ext uri="{BB962C8B-B14F-4D97-AF65-F5344CB8AC3E}">
        <p14:creationId xmlns:p14="http://schemas.microsoft.com/office/powerpoint/2010/main" val="39255643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17"/>
                                        </p:tgtEl>
                                        <p:attrNameLst>
                                          <p:attrName>style.visibility</p:attrName>
                                        </p:attrNameLst>
                                      </p:cBhvr>
                                      <p:to>
                                        <p:strVal val="visible"/>
                                      </p:to>
                                    </p:set>
                                    <p:animEffect transition="in" filter="fade">
                                      <p:cBhvr>
                                        <p:cTn id="7" dur="500"/>
                                        <p:tgtEl>
                                          <p:spTgt spid="9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83"/>
                                        </p:tgtEl>
                                        <p:attrNameLst>
                                          <p:attrName>style.visibility</p:attrName>
                                        </p:attrNameLst>
                                      </p:cBhvr>
                                      <p:to>
                                        <p:strVal val="visible"/>
                                      </p:to>
                                    </p:set>
                                    <p:animEffect transition="in" filter="fade">
                                      <p:cBhvr>
                                        <p:cTn id="11" dur="500"/>
                                        <p:tgtEl>
                                          <p:spTgt spid="88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58"/>
                                        </p:tgtEl>
                                        <p:attrNameLst>
                                          <p:attrName>style.visibility</p:attrName>
                                        </p:attrNameLst>
                                      </p:cBhvr>
                                      <p:to>
                                        <p:strVal val="visible"/>
                                      </p:to>
                                    </p:set>
                                    <p:animEffect transition="in" filter="fade">
                                      <p:cBhvr>
                                        <p:cTn id="15" dur="500"/>
                                        <p:tgtEl>
                                          <p:spTgt spid="85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31"/>
                                        </p:tgtEl>
                                        <p:attrNameLst>
                                          <p:attrName>style.visibility</p:attrName>
                                        </p:attrNameLst>
                                      </p:cBhvr>
                                      <p:to>
                                        <p:strVal val="visible"/>
                                      </p:to>
                                    </p:set>
                                    <p:animEffect transition="in" filter="fade">
                                      <p:cBhvr>
                                        <p:cTn id="19" dur="500"/>
                                        <p:tgtEl>
                                          <p:spTgt spid="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Cognitive Services</a:t>
            </a:r>
            <a:br>
              <a:rPr lang="en-US" dirty="0"/>
            </a:br>
            <a:r>
              <a:rPr lang="en-US" sz="3200" kern="0" dirty="0">
                <a:solidFill>
                  <a:schemeClr val="tx2"/>
                </a:solidFill>
              </a:rPr>
              <a:t>Give your solutions a human side</a:t>
            </a:r>
            <a:br>
              <a:rPr lang="en-US" sz="5400" kern="0" dirty="0">
                <a:solidFill>
                  <a:schemeClr val="tx2"/>
                </a:solidFill>
              </a:rPr>
            </a:br>
            <a:endParaRPr lang="en-US" dirty="0"/>
          </a:p>
        </p:txBody>
      </p:sp>
      <p:grpSp>
        <p:nvGrpSpPr>
          <p:cNvPr id="3" name="SM Face APIs"/>
          <p:cNvGrpSpPr/>
          <p:nvPr/>
        </p:nvGrpSpPr>
        <p:grpSpPr>
          <a:xfrm>
            <a:off x="2538368" y="1747069"/>
            <a:ext cx="1996472" cy="578270"/>
            <a:chOff x="274639" y="2278062"/>
            <a:chExt cx="2764730" cy="715766"/>
          </a:xfrm>
          <a:solidFill>
            <a:schemeClr val="accent5">
              <a:lumMod val="50000"/>
            </a:schemeClr>
          </a:solidFill>
        </p:grpSpPr>
        <p:sp>
          <p:nvSpPr>
            <p:cNvPr id="4" name="Rectangle 3"/>
            <p:cNvSpPr/>
            <p:nvPr/>
          </p:nvSpPr>
          <p:spPr>
            <a:xfrm>
              <a:off x="274639" y="2278062"/>
              <a:ext cx="2764730" cy="715766"/>
            </a:xfrm>
            <a:prstGeom prst="rect">
              <a:avLst/>
            </a:prstGeom>
            <a:grpFill/>
            <a:ln w="9525" cap="flat" cmpd="sng" algn="ctr">
              <a:noFill/>
              <a:prstDash val="solid"/>
            </a:ln>
            <a:effectLst/>
          </p:spPr>
          <p:txBody>
            <a:bodyPr lIns="116971" tIns="58484" rIns="116971" bIns="58484"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78537"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mn-ea"/>
                  <a:cs typeface="+mn-cs"/>
                </a:rPr>
                <a:t>      Speech</a:t>
              </a:r>
            </a:p>
          </p:txBody>
        </p:sp>
        <p:pic>
          <p:nvPicPr>
            <p:cNvPr id="5" name="Picture 4" descr="Screen Clipping"/>
            <p:cNvPicPr>
              <a:picLocks noChangeAspect="1"/>
            </p:cNvPicPr>
            <p:nvPr/>
          </p:nvPicPr>
          <p:blipFill>
            <a:blip r:embed="rId3" cstate="email">
              <a:clrChange>
                <a:clrFrom>
                  <a:srgbClr val="00B294"/>
                </a:clrFrom>
                <a:clrTo>
                  <a:srgbClr val="00B294">
                    <a:alpha val="0"/>
                  </a:srgbClr>
                </a:clrTo>
              </a:clrChange>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410049" y="2418177"/>
              <a:ext cx="450325" cy="453956"/>
            </a:xfrm>
            <a:prstGeom prst="rect">
              <a:avLst/>
            </a:prstGeom>
            <a:grpFill/>
          </p:spPr>
        </p:pic>
      </p:grpSp>
      <p:grpSp>
        <p:nvGrpSpPr>
          <p:cNvPr id="6" name="SM Vision APIs"/>
          <p:cNvGrpSpPr/>
          <p:nvPr/>
        </p:nvGrpSpPr>
        <p:grpSpPr>
          <a:xfrm>
            <a:off x="462729" y="1749070"/>
            <a:ext cx="1994663" cy="576269"/>
            <a:chOff x="5968714" y="2278062"/>
            <a:chExt cx="2762225" cy="713289"/>
          </a:xfrm>
          <a:solidFill>
            <a:schemeClr val="accent5">
              <a:lumMod val="50000"/>
            </a:schemeClr>
          </a:solidFill>
        </p:grpSpPr>
        <p:sp>
          <p:nvSpPr>
            <p:cNvPr id="7" name="Rectangle 6"/>
            <p:cNvSpPr/>
            <p:nvPr/>
          </p:nvSpPr>
          <p:spPr>
            <a:xfrm>
              <a:off x="5968714" y="2278062"/>
              <a:ext cx="2762225" cy="713289"/>
            </a:xfrm>
            <a:prstGeom prst="rect">
              <a:avLst/>
            </a:prstGeom>
            <a:grpFill/>
            <a:ln w="9525" cap="flat" cmpd="sng" algn="ctr">
              <a:noFill/>
              <a:prstDash val="solid"/>
            </a:ln>
            <a:effectLst/>
          </p:spPr>
          <p:txBody>
            <a:bodyPr lIns="116971" tIns="58484" rIns="116971" bIns="58484"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78537"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mn-ea"/>
                  <a:cs typeface="+mn-cs"/>
                </a:rPr>
                <a:t>Vision</a:t>
              </a:r>
            </a:p>
          </p:txBody>
        </p:sp>
        <p:pic>
          <p:nvPicPr>
            <p:cNvPr id="8" name="Picture 7" descr="Screen Clipping"/>
            <p:cNvPicPr>
              <a:picLocks noChangeAspect="1"/>
            </p:cNvPicPr>
            <p:nvPr/>
          </p:nvPicPr>
          <p:blipFill>
            <a:blip r:embed="rId4" cstate="email">
              <a:clrChange>
                <a:clrFrom>
                  <a:srgbClr val="00B294"/>
                </a:clrFrom>
                <a:clrTo>
                  <a:srgbClr val="00B294">
                    <a:alpha val="0"/>
                  </a:srgbClr>
                </a:clrTo>
              </a:clrChange>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6255845" y="2422025"/>
              <a:ext cx="564487" cy="436195"/>
            </a:xfrm>
            <a:prstGeom prst="rect">
              <a:avLst/>
            </a:prstGeom>
            <a:grpFill/>
          </p:spPr>
        </p:pic>
      </p:grpSp>
      <p:sp>
        <p:nvSpPr>
          <p:cNvPr id="9" name="Rectangle 8"/>
          <p:cNvSpPr/>
          <p:nvPr/>
        </p:nvSpPr>
        <p:spPr>
          <a:xfrm>
            <a:off x="6703806" y="1747069"/>
            <a:ext cx="1955823" cy="578270"/>
          </a:xfrm>
          <a:prstGeom prst="rect">
            <a:avLst/>
          </a:prstGeom>
          <a:solidFill>
            <a:schemeClr val="accent5">
              <a:lumMod val="50000"/>
            </a:schemeClr>
          </a:solidFill>
          <a:ln w="9525" cap="flat" cmpd="sng" algn="ctr">
            <a:noFill/>
            <a:prstDash val="solid"/>
          </a:ln>
          <a:effectLst/>
        </p:spPr>
        <p:txBody>
          <a:bodyPr lIns="116971" tIns="58484" rIns="116971" bIns="58484"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878537"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mn-ea"/>
                <a:cs typeface="+mn-cs"/>
              </a:rPr>
              <a:t>     Knowledge</a:t>
            </a:r>
          </a:p>
        </p:txBody>
      </p:sp>
      <p:grpSp>
        <p:nvGrpSpPr>
          <p:cNvPr id="10" name="SM Speech APIs"/>
          <p:cNvGrpSpPr/>
          <p:nvPr/>
        </p:nvGrpSpPr>
        <p:grpSpPr>
          <a:xfrm>
            <a:off x="4615816" y="1747069"/>
            <a:ext cx="1994664" cy="578270"/>
            <a:chOff x="3145595" y="2278062"/>
            <a:chExt cx="2907380" cy="715766"/>
          </a:xfrm>
          <a:solidFill>
            <a:schemeClr val="accent5">
              <a:lumMod val="50000"/>
            </a:schemeClr>
          </a:solidFill>
        </p:grpSpPr>
        <p:sp>
          <p:nvSpPr>
            <p:cNvPr id="11" name="Rectangle 10"/>
            <p:cNvSpPr/>
            <p:nvPr/>
          </p:nvSpPr>
          <p:spPr>
            <a:xfrm>
              <a:off x="3145595" y="2278062"/>
              <a:ext cx="2907380" cy="715766"/>
            </a:xfrm>
            <a:prstGeom prst="rect">
              <a:avLst/>
            </a:prstGeom>
            <a:grpFill/>
            <a:ln w="9525" cap="flat" cmpd="sng" algn="ctr">
              <a:noFill/>
              <a:prstDash val="solid"/>
            </a:ln>
            <a:effectLst/>
          </p:spPr>
          <p:txBody>
            <a:bodyPr lIns="116971" tIns="58484" rIns="116971" bIns="58484"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78537"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mn-ea"/>
                  <a:cs typeface="+mn-cs"/>
                </a:rPr>
                <a:t>   Language</a:t>
              </a:r>
            </a:p>
          </p:txBody>
        </p:sp>
        <p:pic>
          <p:nvPicPr>
            <p:cNvPr id="12" name="Picture 11" descr="Screen Clipping"/>
            <p:cNvPicPr>
              <a:picLocks noChangeAspect="1"/>
            </p:cNvPicPr>
            <p:nvPr/>
          </p:nvPicPr>
          <p:blipFill>
            <a:blip r:embed="rId5" cstate="email">
              <a:clrChange>
                <a:clrFrom>
                  <a:srgbClr val="00B294"/>
                </a:clrFrom>
                <a:clrTo>
                  <a:srgbClr val="00B294">
                    <a:alpha val="0"/>
                  </a:srgbClr>
                </a:clrTo>
              </a:clrChange>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3274833" y="2424997"/>
              <a:ext cx="560092" cy="435627"/>
            </a:xfrm>
            <a:prstGeom prst="rect">
              <a:avLst/>
            </a:prstGeom>
            <a:grpFill/>
          </p:spPr>
        </p:pic>
      </p:grpSp>
      <p:sp>
        <p:nvSpPr>
          <p:cNvPr id="13" name="Rectangle 12"/>
          <p:cNvSpPr/>
          <p:nvPr/>
        </p:nvSpPr>
        <p:spPr>
          <a:xfrm>
            <a:off x="8750710" y="1747069"/>
            <a:ext cx="1955823" cy="578270"/>
          </a:xfrm>
          <a:prstGeom prst="rect">
            <a:avLst/>
          </a:prstGeom>
          <a:solidFill>
            <a:schemeClr val="accent5">
              <a:lumMod val="50000"/>
            </a:schemeClr>
          </a:solidFill>
          <a:ln w="9525" cap="flat" cmpd="sng" algn="ctr">
            <a:noFill/>
            <a:prstDash val="solid"/>
          </a:ln>
          <a:effectLst/>
        </p:spPr>
        <p:txBody>
          <a:bodyPr lIns="116971" tIns="58484" rIns="116971" bIns="58484"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78537"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mn-ea"/>
                <a:cs typeface="+mn-cs"/>
              </a:rPr>
              <a:t>   Search</a:t>
            </a:r>
          </a:p>
        </p:txBody>
      </p:sp>
      <p:pic>
        <p:nvPicPr>
          <p:cNvPr id="14" name="Picture 13" descr="Screen Clipping"/>
          <p:cNvPicPr>
            <a:picLocks noChangeAspect="1"/>
          </p:cNvPicPr>
          <p:nvPr/>
        </p:nvPicPr>
        <p:blipFill>
          <a:blip r:embed="rId6" cstate="email">
            <a:clrChange>
              <a:clrFrom>
                <a:srgbClr val="00B294"/>
              </a:clrFrom>
              <a:clrTo>
                <a:srgbClr val="00B294">
                  <a:alpha val="0"/>
                </a:srgbClr>
              </a:clrTo>
            </a:clrChange>
            <a:duotone>
              <a:prstClr val="black"/>
              <a:schemeClr val="tx1">
                <a:tint val="45000"/>
                <a:satMod val="400000"/>
              </a:schemeClr>
            </a:duotone>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a:ext>
            </a:extLst>
          </a:blip>
          <a:stretch>
            <a:fillRect/>
          </a:stretch>
        </p:blipFill>
        <p:spPr>
          <a:xfrm>
            <a:off x="8835523" y="1860268"/>
            <a:ext cx="506398" cy="336378"/>
          </a:xfrm>
          <a:prstGeom prst="rect">
            <a:avLst/>
          </a:prstGeom>
          <a:solidFill>
            <a:schemeClr val="accent5">
              <a:lumMod val="50000"/>
            </a:schemeClr>
          </a:solidFill>
        </p:spPr>
      </p:pic>
      <p:sp>
        <p:nvSpPr>
          <p:cNvPr id="15" name="Freeform 193"/>
          <p:cNvSpPr/>
          <p:nvPr/>
        </p:nvSpPr>
        <p:spPr bwMode="auto">
          <a:xfrm flipH="1">
            <a:off x="6939281" y="1897525"/>
            <a:ext cx="272572" cy="28844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a:ln>
                <a:noFill/>
              </a:ln>
              <a:solidFill>
                <a:schemeClr val="tx1"/>
              </a:solidFill>
              <a:effectLst/>
              <a:uLnTx/>
              <a:uFillTx/>
              <a:latin typeface="+mj-lt"/>
              <a:ea typeface="Segoe UI" pitchFamily="34" charset="0"/>
              <a:cs typeface="Segoe UI" pitchFamily="34" charset="0"/>
            </a:endParaRPr>
          </a:p>
        </p:txBody>
      </p:sp>
      <p:sp>
        <p:nvSpPr>
          <p:cNvPr id="16" name="Rectangle 15"/>
          <p:cNvSpPr/>
          <p:nvPr/>
        </p:nvSpPr>
        <p:spPr bwMode="auto">
          <a:xfrm>
            <a:off x="4615816" y="4773055"/>
            <a:ext cx="1994664" cy="5304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400" kern="0">
                <a:solidFill>
                  <a:schemeClr val="bg1"/>
                </a:solidFill>
                <a:latin typeface="+mj-lt"/>
              </a:rPr>
              <a:t>Language Understanding Intelligent Service</a:t>
            </a:r>
            <a:endParaRPr lang="en-US" sz="1400" kern="0" dirty="0">
              <a:solidFill>
                <a:schemeClr val="bg1"/>
              </a:solidFill>
              <a:latin typeface="+mj-lt"/>
            </a:endParaRPr>
          </a:p>
        </p:txBody>
      </p:sp>
      <p:sp>
        <p:nvSpPr>
          <p:cNvPr id="17" name="Rectangle 16"/>
          <p:cNvSpPr/>
          <p:nvPr/>
        </p:nvSpPr>
        <p:spPr bwMode="auto">
          <a:xfrm>
            <a:off x="8763879" y="4773055"/>
            <a:ext cx="1942654" cy="5304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500" kern="0">
                <a:solidFill>
                  <a:schemeClr val="bg1"/>
                </a:solidFill>
                <a:latin typeface="+mj-lt"/>
              </a:rPr>
              <a:t>Bing Auto Suggest API</a:t>
            </a:r>
            <a:endParaRPr lang="en-US" sz="1500" kern="0" dirty="0">
              <a:solidFill>
                <a:schemeClr val="bg1"/>
              </a:solidFill>
              <a:latin typeface="+mj-lt"/>
            </a:endParaRPr>
          </a:p>
        </p:txBody>
      </p:sp>
      <p:sp>
        <p:nvSpPr>
          <p:cNvPr id="18" name="Rectangle 17"/>
          <p:cNvSpPr/>
          <p:nvPr/>
        </p:nvSpPr>
        <p:spPr bwMode="auto">
          <a:xfrm>
            <a:off x="2534675" y="2415160"/>
            <a:ext cx="1994664" cy="5304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500" kern="0" dirty="0">
                <a:solidFill>
                  <a:schemeClr val="bg1"/>
                </a:solidFill>
                <a:latin typeface="+mj-lt"/>
              </a:rPr>
              <a:t>Speaker Recognition</a:t>
            </a:r>
          </a:p>
        </p:txBody>
      </p:sp>
      <p:sp>
        <p:nvSpPr>
          <p:cNvPr id="19" name="Rectangle 18"/>
          <p:cNvSpPr/>
          <p:nvPr/>
        </p:nvSpPr>
        <p:spPr bwMode="auto">
          <a:xfrm>
            <a:off x="2534675" y="3004634"/>
            <a:ext cx="1994664" cy="5304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500" kern="0">
                <a:solidFill>
                  <a:schemeClr val="bg1"/>
                </a:solidFill>
                <a:latin typeface="+mj-lt"/>
              </a:rPr>
              <a:t>Speech</a:t>
            </a:r>
            <a:endParaRPr lang="en-US" sz="1500" kern="0" dirty="0">
              <a:solidFill>
                <a:schemeClr val="bg1"/>
              </a:solidFill>
              <a:latin typeface="+mj-lt"/>
            </a:endParaRPr>
          </a:p>
        </p:txBody>
      </p:sp>
      <p:sp>
        <p:nvSpPr>
          <p:cNvPr id="20" name="Rectangle 19"/>
          <p:cNvSpPr/>
          <p:nvPr/>
        </p:nvSpPr>
        <p:spPr bwMode="auto">
          <a:xfrm>
            <a:off x="2534675" y="3594108"/>
            <a:ext cx="1994664" cy="5304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500" kern="0">
                <a:solidFill>
                  <a:schemeClr val="bg1"/>
                </a:solidFill>
                <a:latin typeface="+mj-lt"/>
              </a:rPr>
              <a:t>CRIS</a:t>
            </a:r>
            <a:endParaRPr lang="en-US" sz="1500" kern="0" dirty="0">
              <a:solidFill>
                <a:schemeClr val="bg1"/>
              </a:solidFill>
              <a:latin typeface="+mj-lt"/>
            </a:endParaRPr>
          </a:p>
        </p:txBody>
      </p:sp>
      <p:sp>
        <p:nvSpPr>
          <p:cNvPr id="21" name="Rectangle 20"/>
          <p:cNvSpPr/>
          <p:nvPr/>
        </p:nvSpPr>
        <p:spPr bwMode="auto">
          <a:xfrm>
            <a:off x="4615816" y="2415160"/>
            <a:ext cx="1994664" cy="5304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500" kern="0">
                <a:solidFill>
                  <a:schemeClr val="bg1"/>
                </a:solidFill>
                <a:latin typeface="+mj-lt"/>
              </a:rPr>
              <a:t>Text Analytics</a:t>
            </a:r>
            <a:endParaRPr lang="en-US" sz="1500" kern="0" dirty="0">
              <a:solidFill>
                <a:schemeClr val="bg1"/>
              </a:solidFill>
              <a:latin typeface="+mj-lt"/>
            </a:endParaRPr>
          </a:p>
        </p:txBody>
      </p:sp>
      <p:sp>
        <p:nvSpPr>
          <p:cNvPr id="22" name="Rectangle 21"/>
          <p:cNvSpPr/>
          <p:nvPr/>
        </p:nvSpPr>
        <p:spPr bwMode="auto">
          <a:xfrm>
            <a:off x="4615816" y="3004634"/>
            <a:ext cx="1994664" cy="5304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500" kern="0" dirty="0">
                <a:solidFill>
                  <a:schemeClr val="bg1"/>
                </a:solidFill>
                <a:latin typeface="+mj-lt"/>
              </a:rPr>
              <a:t>Bing Speller</a:t>
            </a:r>
          </a:p>
        </p:txBody>
      </p:sp>
      <p:sp>
        <p:nvSpPr>
          <p:cNvPr id="23" name="Rectangle 22"/>
          <p:cNvSpPr/>
          <p:nvPr/>
        </p:nvSpPr>
        <p:spPr bwMode="auto">
          <a:xfrm>
            <a:off x="4615816" y="3594108"/>
            <a:ext cx="1994664" cy="5304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500" kern="0" dirty="0">
                <a:solidFill>
                  <a:schemeClr val="bg1"/>
                </a:solidFill>
                <a:latin typeface="+mj-lt"/>
              </a:rPr>
              <a:t>Web Language Model</a:t>
            </a:r>
          </a:p>
        </p:txBody>
      </p:sp>
      <p:sp>
        <p:nvSpPr>
          <p:cNvPr id="24" name="Rectangle 23"/>
          <p:cNvSpPr/>
          <p:nvPr/>
        </p:nvSpPr>
        <p:spPr bwMode="auto">
          <a:xfrm>
            <a:off x="4615816" y="4183582"/>
            <a:ext cx="1994664" cy="5304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500" kern="0" dirty="0">
                <a:solidFill>
                  <a:schemeClr val="bg1"/>
                </a:solidFill>
                <a:latin typeface="+mj-lt"/>
              </a:rPr>
              <a:t>Linguistic Analysis </a:t>
            </a:r>
          </a:p>
        </p:txBody>
      </p:sp>
      <p:sp>
        <p:nvSpPr>
          <p:cNvPr id="25" name="Rectangle 24"/>
          <p:cNvSpPr/>
          <p:nvPr/>
        </p:nvSpPr>
        <p:spPr bwMode="auto">
          <a:xfrm>
            <a:off x="6703587" y="2415160"/>
            <a:ext cx="1956042" cy="5304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500" kern="0">
                <a:solidFill>
                  <a:schemeClr val="bg1"/>
                </a:solidFill>
                <a:latin typeface="+mj-lt"/>
              </a:rPr>
              <a:t>Academic Knowledge</a:t>
            </a:r>
            <a:endParaRPr lang="en-US" sz="1500" kern="0" dirty="0">
              <a:solidFill>
                <a:schemeClr val="bg1"/>
              </a:solidFill>
              <a:latin typeface="+mj-lt"/>
            </a:endParaRPr>
          </a:p>
        </p:txBody>
      </p:sp>
      <p:sp>
        <p:nvSpPr>
          <p:cNvPr id="26" name="Rectangle 25"/>
          <p:cNvSpPr/>
          <p:nvPr/>
        </p:nvSpPr>
        <p:spPr bwMode="auto">
          <a:xfrm>
            <a:off x="6703587" y="3004634"/>
            <a:ext cx="1956042" cy="5304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500" kern="0" dirty="0">
                <a:solidFill>
                  <a:schemeClr val="bg1"/>
                </a:solidFill>
                <a:latin typeface="+mj-lt"/>
              </a:rPr>
              <a:t>Entity Linking Service</a:t>
            </a:r>
          </a:p>
        </p:txBody>
      </p:sp>
      <p:sp>
        <p:nvSpPr>
          <p:cNvPr id="27" name="Rectangle 26"/>
          <p:cNvSpPr/>
          <p:nvPr/>
        </p:nvSpPr>
        <p:spPr bwMode="auto">
          <a:xfrm>
            <a:off x="6703587" y="3594108"/>
            <a:ext cx="1956042" cy="5304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500" kern="0" dirty="0">
                <a:solidFill>
                  <a:schemeClr val="bg1"/>
                </a:solidFill>
                <a:latin typeface="+mj-lt"/>
              </a:rPr>
              <a:t>Knowledge Exploration Service</a:t>
            </a:r>
          </a:p>
        </p:txBody>
      </p:sp>
      <p:sp>
        <p:nvSpPr>
          <p:cNvPr id="28" name="Rectangle 27"/>
          <p:cNvSpPr/>
          <p:nvPr/>
        </p:nvSpPr>
        <p:spPr bwMode="auto">
          <a:xfrm>
            <a:off x="6703587" y="4183582"/>
            <a:ext cx="1956042" cy="5304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500" kern="0">
                <a:solidFill>
                  <a:schemeClr val="bg1"/>
                </a:solidFill>
                <a:latin typeface="+mj-lt"/>
              </a:rPr>
              <a:t>Recommendations</a:t>
            </a:r>
            <a:endParaRPr lang="en-US" sz="1500" kern="0" dirty="0">
              <a:solidFill>
                <a:schemeClr val="bg1"/>
              </a:solidFill>
              <a:latin typeface="+mj-lt"/>
            </a:endParaRPr>
          </a:p>
        </p:txBody>
      </p:sp>
      <p:sp>
        <p:nvSpPr>
          <p:cNvPr id="29" name="Rectangle 28"/>
          <p:cNvSpPr/>
          <p:nvPr/>
        </p:nvSpPr>
        <p:spPr bwMode="auto">
          <a:xfrm>
            <a:off x="8752306" y="2415160"/>
            <a:ext cx="1956042" cy="5304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500" kern="0">
                <a:solidFill>
                  <a:schemeClr val="bg1"/>
                </a:solidFill>
                <a:latin typeface="+mj-lt"/>
              </a:rPr>
              <a:t>Bing Search API</a:t>
            </a:r>
            <a:endParaRPr lang="en-US" sz="1500" kern="0" dirty="0">
              <a:solidFill>
                <a:schemeClr val="bg1"/>
              </a:solidFill>
              <a:latin typeface="+mj-lt"/>
            </a:endParaRPr>
          </a:p>
        </p:txBody>
      </p:sp>
      <p:sp>
        <p:nvSpPr>
          <p:cNvPr id="30" name="Rectangle 29"/>
          <p:cNvSpPr/>
          <p:nvPr/>
        </p:nvSpPr>
        <p:spPr bwMode="auto">
          <a:xfrm>
            <a:off x="8752306" y="3004634"/>
            <a:ext cx="1956042" cy="5304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500" kern="0" dirty="0">
                <a:solidFill>
                  <a:schemeClr val="bg1"/>
                </a:solidFill>
                <a:latin typeface="+mj-lt"/>
              </a:rPr>
              <a:t>Bing Image Search API</a:t>
            </a:r>
          </a:p>
        </p:txBody>
      </p:sp>
      <p:sp>
        <p:nvSpPr>
          <p:cNvPr id="31" name="Rectangle 30"/>
          <p:cNvSpPr/>
          <p:nvPr/>
        </p:nvSpPr>
        <p:spPr bwMode="auto">
          <a:xfrm>
            <a:off x="8752306" y="3594108"/>
            <a:ext cx="1956042" cy="5304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500" kern="0">
                <a:solidFill>
                  <a:schemeClr val="bg1"/>
                </a:solidFill>
                <a:latin typeface="+mj-lt"/>
              </a:rPr>
              <a:t>Bing Video Search API</a:t>
            </a:r>
            <a:endParaRPr lang="en-US" sz="1500" kern="0" dirty="0">
              <a:solidFill>
                <a:schemeClr val="bg1"/>
              </a:solidFill>
              <a:latin typeface="+mj-lt"/>
            </a:endParaRPr>
          </a:p>
        </p:txBody>
      </p:sp>
      <p:sp>
        <p:nvSpPr>
          <p:cNvPr id="32" name="Rectangle 31"/>
          <p:cNvSpPr/>
          <p:nvPr/>
        </p:nvSpPr>
        <p:spPr bwMode="auto">
          <a:xfrm>
            <a:off x="8752306" y="4183582"/>
            <a:ext cx="1956042" cy="5304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500" kern="0">
                <a:solidFill>
                  <a:schemeClr val="bg1"/>
                </a:solidFill>
                <a:latin typeface="+mj-lt"/>
              </a:rPr>
              <a:t>Bing News Search API</a:t>
            </a:r>
            <a:endParaRPr lang="en-US" sz="1500" kern="0" dirty="0">
              <a:solidFill>
                <a:schemeClr val="bg1"/>
              </a:solidFill>
              <a:latin typeface="+mj-lt"/>
            </a:endParaRPr>
          </a:p>
        </p:txBody>
      </p:sp>
      <p:sp>
        <p:nvSpPr>
          <p:cNvPr id="33" name="Rectangle 32"/>
          <p:cNvSpPr/>
          <p:nvPr/>
        </p:nvSpPr>
        <p:spPr bwMode="auto">
          <a:xfrm>
            <a:off x="462806" y="2415160"/>
            <a:ext cx="1994664" cy="5304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500" kern="0" dirty="0">
                <a:solidFill>
                  <a:schemeClr val="bg1"/>
                </a:solidFill>
                <a:latin typeface="+mj-lt"/>
              </a:rPr>
              <a:t>Computer Vision</a:t>
            </a:r>
          </a:p>
        </p:txBody>
      </p:sp>
      <p:sp>
        <p:nvSpPr>
          <p:cNvPr id="34" name="Rectangle 33"/>
          <p:cNvSpPr/>
          <p:nvPr/>
        </p:nvSpPr>
        <p:spPr bwMode="auto">
          <a:xfrm>
            <a:off x="462806" y="3004634"/>
            <a:ext cx="1994664" cy="5304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500" kern="0">
                <a:solidFill>
                  <a:schemeClr val="bg1"/>
                </a:solidFill>
                <a:latin typeface="+mj-lt"/>
              </a:rPr>
              <a:t>Face</a:t>
            </a:r>
            <a:endParaRPr lang="en-US" sz="1500" kern="0" dirty="0">
              <a:solidFill>
                <a:schemeClr val="bg1"/>
              </a:solidFill>
              <a:latin typeface="+mj-lt"/>
            </a:endParaRPr>
          </a:p>
        </p:txBody>
      </p:sp>
      <p:sp>
        <p:nvSpPr>
          <p:cNvPr id="35" name="Rectangle 34"/>
          <p:cNvSpPr/>
          <p:nvPr/>
        </p:nvSpPr>
        <p:spPr bwMode="auto">
          <a:xfrm>
            <a:off x="462806" y="3594108"/>
            <a:ext cx="1994664" cy="5304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500" kern="0" dirty="0">
                <a:solidFill>
                  <a:schemeClr val="bg1"/>
                </a:solidFill>
                <a:latin typeface="+mj-lt"/>
              </a:rPr>
              <a:t>Emotion</a:t>
            </a:r>
          </a:p>
        </p:txBody>
      </p:sp>
      <p:sp>
        <p:nvSpPr>
          <p:cNvPr id="36" name="Rectangle 35"/>
          <p:cNvSpPr/>
          <p:nvPr/>
        </p:nvSpPr>
        <p:spPr bwMode="auto">
          <a:xfrm>
            <a:off x="462806" y="4183582"/>
            <a:ext cx="1994664" cy="5304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500" kern="0">
                <a:solidFill>
                  <a:schemeClr val="bg1"/>
                </a:solidFill>
                <a:latin typeface="+mj-lt"/>
              </a:rPr>
              <a:t>Video</a:t>
            </a:r>
            <a:endParaRPr lang="en-US" sz="1500" kern="0" dirty="0">
              <a:solidFill>
                <a:schemeClr val="bg1"/>
              </a:solidFill>
              <a:latin typeface="+mj-lt"/>
            </a:endParaRPr>
          </a:p>
        </p:txBody>
      </p:sp>
    </p:spTree>
    <p:extLst>
      <p:ext uri="{BB962C8B-B14F-4D97-AF65-F5344CB8AC3E}">
        <p14:creationId xmlns:p14="http://schemas.microsoft.com/office/powerpoint/2010/main" val="411789768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Framework</a:t>
            </a:r>
            <a:br>
              <a:rPr lang="en-US" dirty="0"/>
            </a:br>
            <a:br>
              <a:rPr lang="en-US" sz="5400" kern="0" dirty="0">
                <a:solidFill>
                  <a:schemeClr val="tx2"/>
                </a:solidFill>
              </a:rPr>
            </a:br>
            <a:endParaRPr lang="en-US" dirty="0"/>
          </a:p>
        </p:txBody>
      </p:sp>
      <p:grpSp>
        <p:nvGrpSpPr>
          <p:cNvPr id="37" name="Group 36"/>
          <p:cNvGrpSpPr/>
          <p:nvPr/>
        </p:nvGrpSpPr>
        <p:grpSpPr>
          <a:xfrm>
            <a:off x="417285" y="1176848"/>
            <a:ext cx="11020425" cy="5406545"/>
            <a:chOff x="533400" y="1143000"/>
            <a:chExt cx="11020425" cy="5406545"/>
          </a:xfrm>
        </p:grpSpPr>
        <p:sp>
          <p:nvSpPr>
            <p:cNvPr id="38" name="Rectangle 37"/>
            <p:cNvSpPr/>
            <p:nvPr/>
          </p:nvSpPr>
          <p:spPr bwMode="auto">
            <a:xfrm>
              <a:off x="533400" y="1143000"/>
              <a:ext cx="11020425" cy="762000"/>
            </a:xfrm>
            <a:prstGeom prst="rect">
              <a:avLst/>
            </a:prstGeom>
            <a:solidFill>
              <a:schemeClr val="accent5">
                <a:lumMod val="7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39" name="TextBox 38"/>
            <p:cNvSpPr txBox="1"/>
            <p:nvPr/>
          </p:nvSpPr>
          <p:spPr>
            <a:xfrm>
              <a:off x="4215417" y="1233156"/>
              <a:ext cx="3516027"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mj-lt"/>
                </a:rPr>
                <a:t>Your Bot Framework Bot</a:t>
              </a:r>
            </a:p>
          </p:txBody>
        </p:sp>
        <p:sp>
          <p:nvSpPr>
            <p:cNvPr id="40" name="Rectangle 39"/>
            <p:cNvSpPr/>
            <p:nvPr/>
          </p:nvSpPr>
          <p:spPr bwMode="auto">
            <a:xfrm>
              <a:off x="676275" y="1905000"/>
              <a:ext cx="3371850" cy="4644545"/>
            </a:xfrm>
            <a:prstGeom prst="rect">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41" name="Rectangle 40"/>
            <p:cNvSpPr/>
            <p:nvPr/>
          </p:nvSpPr>
          <p:spPr bwMode="auto">
            <a:xfrm>
              <a:off x="4357686" y="1905000"/>
              <a:ext cx="3371850" cy="4644545"/>
            </a:xfrm>
            <a:prstGeom prst="rect">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42" name="Rectangle 41"/>
            <p:cNvSpPr/>
            <p:nvPr/>
          </p:nvSpPr>
          <p:spPr bwMode="auto">
            <a:xfrm>
              <a:off x="8039100" y="1905000"/>
              <a:ext cx="3371850" cy="4644545"/>
            </a:xfrm>
            <a:prstGeom prst="rect">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43" name="TextBox 42"/>
            <p:cNvSpPr txBox="1"/>
            <p:nvPr/>
          </p:nvSpPr>
          <p:spPr>
            <a:xfrm>
              <a:off x="1034988" y="1905000"/>
              <a:ext cx="2650790" cy="6832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mj-lt"/>
                </a:rPr>
                <a:t>Bot Connector</a:t>
              </a:r>
            </a:p>
          </p:txBody>
        </p:sp>
        <p:sp>
          <p:nvSpPr>
            <p:cNvPr id="44" name="TextBox 43"/>
            <p:cNvSpPr txBox="1"/>
            <p:nvPr/>
          </p:nvSpPr>
          <p:spPr>
            <a:xfrm>
              <a:off x="8509435" y="1905000"/>
              <a:ext cx="2337819" cy="6832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mj-lt"/>
                </a:rPr>
                <a:t>Bot Directory</a:t>
              </a:r>
            </a:p>
          </p:txBody>
        </p:sp>
        <p:sp>
          <p:nvSpPr>
            <p:cNvPr id="45" name="TextBox 44"/>
            <p:cNvSpPr txBox="1"/>
            <p:nvPr/>
          </p:nvSpPr>
          <p:spPr>
            <a:xfrm>
              <a:off x="4538070" y="1905000"/>
              <a:ext cx="2853986" cy="6832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mj-lt"/>
                </a:rPr>
                <a:t>Bot Builder SDKs</a:t>
              </a:r>
            </a:p>
          </p:txBody>
        </p:sp>
        <p:sp>
          <p:nvSpPr>
            <p:cNvPr id="46" name="TextBox 45"/>
            <p:cNvSpPr txBox="1"/>
            <p:nvPr/>
          </p:nvSpPr>
          <p:spPr>
            <a:xfrm>
              <a:off x="876300" y="2452704"/>
              <a:ext cx="2952750" cy="1181862"/>
            </a:xfrm>
            <a:prstGeom prst="rect">
              <a:avLst/>
            </a:prstGeom>
            <a:noFill/>
          </p:spPr>
          <p:txBody>
            <a:bodyPr wrap="square" lIns="0" tIns="91440" rIns="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mj-lt"/>
                </a:rPr>
                <a:t>Connect your bot(s) to text/</a:t>
              </a:r>
              <a:r>
                <a:rPr kumimoji="0" lang="en-US" sz="1800" b="0" i="0" u="none" strike="noStrike" kern="0" cap="none" spc="0" normalizeH="0" baseline="0" noProof="0" dirty="0" err="1">
                  <a:ln>
                    <a:noFill/>
                  </a:ln>
                  <a:solidFill>
                    <a:srgbClr val="FFFFFF"/>
                  </a:solidFill>
                  <a:effectLst/>
                  <a:uLnTx/>
                  <a:uFillTx/>
                  <a:latin typeface="+mj-lt"/>
                </a:rPr>
                <a:t>sms</a:t>
              </a:r>
              <a:r>
                <a:rPr kumimoji="0" lang="en-US" sz="1800" b="0" i="0" u="none" strike="noStrike" kern="0" cap="none" spc="0" normalizeH="0" baseline="0" noProof="0" dirty="0">
                  <a:ln>
                    <a:noFill/>
                  </a:ln>
                  <a:solidFill>
                    <a:srgbClr val="FFFFFF"/>
                  </a:solidFill>
                  <a:effectLst/>
                  <a:uLnTx/>
                  <a:uFillTx/>
                  <a:latin typeface="+mj-lt"/>
                </a:rPr>
                <a:t>, Office 365 mail, Skype, Slack, Twitter, and other services</a:t>
              </a:r>
              <a:r>
                <a:rPr kumimoji="0" lang="en-US" sz="1400" b="0" i="0" u="none" strike="noStrike" kern="0" cap="none" spc="0" normalizeH="0" baseline="0" noProof="0" dirty="0">
                  <a:ln>
                    <a:noFill/>
                  </a:ln>
                  <a:solidFill>
                    <a:srgbClr val="505050"/>
                  </a:solidFill>
                  <a:effectLst/>
                  <a:uLnTx/>
                  <a:uFillTx/>
                  <a:latin typeface="+mj-lt"/>
                </a:rPr>
                <a:t>.</a:t>
              </a:r>
              <a:endParaRPr kumimoji="0" lang="en-US" sz="1400" b="0" i="0" u="none" strike="noStrike" kern="0" cap="none" spc="0" normalizeH="0" baseline="0" noProof="0" dirty="0">
                <a:ln>
                  <a:noFill/>
                </a:ln>
                <a:gradFill>
                  <a:gsLst>
                    <a:gs pos="2917">
                      <a:srgbClr val="505050"/>
                    </a:gs>
                    <a:gs pos="30000">
                      <a:srgbClr val="505050"/>
                    </a:gs>
                  </a:gsLst>
                  <a:lin ang="5400000" scaled="0"/>
                </a:gradFill>
                <a:effectLst/>
                <a:uLnTx/>
                <a:uFillTx/>
                <a:latin typeface="+mj-lt"/>
              </a:endParaRPr>
            </a:p>
          </p:txBody>
        </p:sp>
        <p:sp>
          <p:nvSpPr>
            <p:cNvPr id="47" name="TextBox 46"/>
            <p:cNvSpPr txBox="1"/>
            <p:nvPr/>
          </p:nvSpPr>
          <p:spPr>
            <a:xfrm>
              <a:off x="4567236" y="2452704"/>
              <a:ext cx="2952750" cy="738664"/>
            </a:xfrm>
            <a:prstGeom prst="rect">
              <a:avLst/>
            </a:prstGeom>
            <a:noFill/>
          </p:spPr>
          <p:txBody>
            <a:bodyPr wrap="square" lIns="0" tIns="91440" rIns="0" bIns="9144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mj-lt"/>
                </a:rPr>
                <a:t>Build great dialogs within your Node.js- or C#-based bot</a:t>
              </a:r>
            </a:p>
          </p:txBody>
        </p:sp>
        <p:sp>
          <p:nvSpPr>
            <p:cNvPr id="48" name="TextBox 47"/>
            <p:cNvSpPr txBox="1"/>
            <p:nvPr/>
          </p:nvSpPr>
          <p:spPr>
            <a:xfrm>
              <a:off x="8261473" y="2452704"/>
              <a:ext cx="2952750" cy="1181862"/>
            </a:xfrm>
            <a:prstGeom prst="rect">
              <a:avLst/>
            </a:prstGeom>
            <a:noFill/>
          </p:spPr>
          <p:txBody>
            <a:bodyPr wrap="square" lIns="0" tIns="91440" rIns="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1" u="none" strike="noStrike" kern="0" cap="none" spc="0" normalizeH="0" baseline="0" noProof="0" dirty="0">
                  <a:ln>
                    <a:noFill/>
                  </a:ln>
                  <a:solidFill>
                    <a:srgbClr val="FFFFFF"/>
                  </a:solidFill>
                  <a:effectLst/>
                  <a:uLnTx/>
                  <a:uFillTx/>
                  <a:latin typeface="+mj-lt"/>
                </a:rPr>
                <a:t>COMING SOON </a:t>
              </a:r>
              <a:r>
                <a:rPr kumimoji="0" lang="en-US" sz="1800" b="0" i="0" u="none" strike="noStrike" kern="0" cap="none" spc="0" normalizeH="0" baseline="0" noProof="0" dirty="0">
                  <a:ln>
                    <a:noFill/>
                  </a:ln>
                  <a:solidFill>
                    <a:srgbClr val="FFFFFF"/>
                  </a:solidFill>
                  <a:effectLst/>
                  <a:uLnTx/>
                  <a:uFillTx/>
                  <a:latin typeface="+mj-lt"/>
                </a:rPr>
                <a:t>- Try, use, and add published bots to the world’s top conversation experiences</a:t>
              </a:r>
              <a:endPar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latin typeface="+mj-lt"/>
              </a:endParaRPr>
            </a:p>
          </p:txBody>
        </p:sp>
        <p:sp>
          <p:nvSpPr>
            <p:cNvPr id="49" name="TextBox 48"/>
            <p:cNvSpPr txBox="1"/>
            <p:nvPr/>
          </p:nvSpPr>
          <p:spPr>
            <a:xfrm>
              <a:off x="876300" y="3696456"/>
              <a:ext cx="2952750" cy="2563779"/>
            </a:xfrm>
            <a:prstGeom prst="rect">
              <a:avLst/>
            </a:prstGeom>
            <a:noFill/>
          </p:spPr>
          <p:txBody>
            <a:bodyPr wrap="square" lIns="0" tIns="91440" rIns="0" bIns="91440" rtlCol="0">
              <a:spAutoFit/>
            </a:bodyPr>
            <a:lstStyle/>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Register, connect, publish and manage your bot through the bot dashboard</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Message routing</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Automatic translation to 30+ languages</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User and state management</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Embeddable web chat control</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Debugging tools</a:t>
              </a:r>
            </a:p>
          </p:txBody>
        </p:sp>
        <p:sp>
          <p:nvSpPr>
            <p:cNvPr id="50" name="TextBox 49"/>
            <p:cNvSpPr txBox="1"/>
            <p:nvPr/>
          </p:nvSpPr>
          <p:spPr>
            <a:xfrm>
              <a:off x="4575065" y="3696456"/>
              <a:ext cx="2952750" cy="2708434"/>
            </a:xfrm>
            <a:prstGeom prst="rect">
              <a:avLst/>
            </a:prstGeom>
            <a:noFill/>
          </p:spPr>
          <p:txBody>
            <a:bodyPr wrap="square" lIns="0" tIns="91440" rIns="0" bIns="91440" rtlCol="0">
              <a:spAutoFit/>
            </a:bodyPr>
            <a:lstStyle/>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Open source SDK on </a:t>
              </a:r>
              <a:r>
                <a:rPr kumimoji="0" lang="en-US" sz="1600" b="0" i="0" u="none" strike="noStrike" kern="0" cap="none" spc="0" normalizeH="0" baseline="0" noProof="0" dirty="0" err="1">
                  <a:ln>
                    <a:noFill/>
                  </a:ln>
                  <a:solidFill>
                    <a:srgbClr val="FFFFFF"/>
                  </a:solidFill>
                  <a:effectLst/>
                  <a:uLnTx/>
                  <a:uFillTx/>
                  <a:latin typeface="+mj-lt"/>
                </a:rPr>
                <a:t>Github</a:t>
              </a:r>
              <a:endParaRPr kumimoji="0" lang="en-US" sz="1600" b="0" i="0" u="none" strike="noStrike" kern="0" cap="none" spc="0" normalizeH="0" baseline="0" noProof="0" dirty="0">
                <a:ln>
                  <a:noFill/>
                </a:ln>
                <a:solidFill>
                  <a:srgbClr val="FFFFFF"/>
                </a:solidFill>
                <a:effectLst/>
                <a:uLnTx/>
                <a:uFillTx/>
                <a:latin typeface="+mj-lt"/>
              </a:endParaRP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From simple built-in prompts and command dialogs to simple to use yet sophisticated  ‘</a:t>
              </a:r>
              <a:r>
                <a:rPr kumimoji="0" lang="en-US" sz="1600" b="0" i="0" u="none" strike="noStrike" kern="0" cap="none" spc="0" normalizeH="0" baseline="0" noProof="0" dirty="0" err="1">
                  <a:ln>
                    <a:noFill/>
                  </a:ln>
                  <a:solidFill>
                    <a:srgbClr val="FFFFFF"/>
                  </a:solidFill>
                  <a:effectLst/>
                  <a:uLnTx/>
                  <a:uFillTx/>
                  <a:latin typeface="+mj-lt"/>
                </a:rPr>
                <a:t>FormFlow</a:t>
              </a:r>
              <a:r>
                <a:rPr kumimoji="0" lang="en-US" sz="1600" b="0" i="0" u="none" strike="noStrike" kern="0" cap="none" spc="0" normalizeH="0" baseline="0" noProof="0" dirty="0">
                  <a:ln>
                    <a:noFill/>
                  </a:ln>
                  <a:solidFill>
                    <a:srgbClr val="FFFFFF"/>
                  </a:solidFill>
                  <a:effectLst/>
                  <a:uLnTx/>
                  <a:uFillTx/>
                  <a:latin typeface="+mj-lt"/>
                </a:rPr>
                <a:t>’ dialogs</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Libraries, samples and tools to make a great conversationalist</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Chat emulator</a:t>
              </a:r>
              <a:endPar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latin typeface="+mj-lt"/>
              </a:endParaRP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Leverage related services available in Cognitive Services</a:t>
              </a:r>
            </a:p>
          </p:txBody>
        </p:sp>
        <p:sp>
          <p:nvSpPr>
            <p:cNvPr id="51" name="TextBox 50"/>
            <p:cNvSpPr txBox="1"/>
            <p:nvPr/>
          </p:nvSpPr>
          <p:spPr>
            <a:xfrm>
              <a:off x="8243106" y="3696456"/>
              <a:ext cx="2952750" cy="2332946"/>
            </a:xfrm>
            <a:prstGeom prst="rect">
              <a:avLst/>
            </a:prstGeom>
            <a:noFill/>
          </p:spPr>
          <p:txBody>
            <a:bodyPr wrap="square" lIns="0" tIns="91440" rIns="0" bIns="91440" rtlCol="0">
              <a:spAutoFit/>
            </a:bodyPr>
            <a:lstStyle/>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Public directory of bots registered and approved with Bot Framework</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Users can try your bot from the directory via the web chat control</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Users can discover and add your bot to the channels on which it is configured</a:t>
              </a:r>
              <a:endPar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latin typeface="+mj-lt"/>
              </a:endParaRPr>
            </a:p>
          </p:txBody>
        </p:sp>
      </p:grpSp>
    </p:spTree>
    <p:extLst>
      <p:ext uri="{BB962C8B-B14F-4D97-AF65-F5344CB8AC3E}">
        <p14:creationId xmlns:p14="http://schemas.microsoft.com/office/powerpoint/2010/main" val="359392661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a:xfrm>
            <a:off x="268288" y="1387776"/>
            <a:ext cx="6920303" cy="2579168"/>
          </a:xfrm>
        </p:spPr>
        <p:txBody>
          <a:bodyPr/>
          <a:lstStyle/>
          <a:p>
            <a:r>
              <a:rPr lang="en-US" sz="3600" dirty="0"/>
              <a:t>What is Big Data?</a:t>
            </a:r>
          </a:p>
          <a:p>
            <a:r>
              <a:rPr lang="en-US" sz="3600" dirty="0"/>
              <a:t>Big Data Ecosystem</a:t>
            </a:r>
          </a:p>
          <a:p>
            <a:r>
              <a:rPr lang="en-US" sz="3600" dirty="0"/>
              <a:t>Lambda Architecture</a:t>
            </a:r>
          </a:p>
          <a:p>
            <a:r>
              <a:rPr lang="en-US" sz="3600" dirty="0"/>
              <a:t>Cortana Intelligence Suite</a:t>
            </a:r>
          </a:p>
        </p:txBody>
      </p:sp>
      <p:sp>
        <p:nvSpPr>
          <p:cNvPr id="2" name="Content Placeholder 1"/>
          <p:cNvSpPr>
            <a:spLocks noGrp="1"/>
          </p:cNvSpPr>
          <p:nvPr>
            <p:ph sz="quarter" idx="11"/>
          </p:nvPr>
        </p:nvSpPr>
        <p:spPr>
          <a:xfrm>
            <a:off x="268288" y="5023763"/>
            <a:ext cx="8435598" cy="1292662"/>
          </a:xfrm>
        </p:spPr>
        <p:txBody>
          <a:bodyPr/>
          <a:lstStyle/>
          <a:p>
            <a:r>
              <a:rPr lang="en-US" sz="3600" dirty="0"/>
              <a:t>Web Log Processing &amp; Big Data</a:t>
            </a:r>
          </a:p>
          <a:p>
            <a:r>
              <a:rPr lang="en-US" sz="3600" dirty="0"/>
              <a:t>Connected Car</a:t>
            </a:r>
          </a:p>
        </p:txBody>
      </p:sp>
      <p:sp>
        <p:nvSpPr>
          <p:cNvPr id="6" name="TextBox 5"/>
          <p:cNvSpPr txBox="1"/>
          <p:nvPr/>
        </p:nvSpPr>
        <p:spPr>
          <a:xfrm>
            <a:off x="8599913" y="2300196"/>
            <a:ext cx="120962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FFC000"/>
                </a:solidFill>
              </a:rPr>
              <a:t>Topics</a:t>
            </a:r>
          </a:p>
        </p:txBody>
      </p:sp>
      <p:cxnSp>
        <p:nvCxnSpPr>
          <p:cNvPr id="8" name="Straight Arrow Connector 7"/>
          <p:cNvCxnSpPr/>
          <p:nvPr/>
        </p:nvCxnSpPr>
        <p:spPr>
          <a:xfrm>
            <a:off x="8492032" y="1380742"/>
            <a:ext cx="14067" cy="2466772"/>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506099" y="5085178"/>
            <a:ext cx="0" cy="1192792"/>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599912" y="5254354"/>
            <a:ext cx="132151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FFFF00"/>
                </a:solidFill>
              </a:rPr>
              <a:t>Demos</a:t>
            </a:r>
          </a:p>
        </p:txBody>
      </p:sp>
    </p:spTree>
    <p:extLst>
      <p:ext uri="{BB962C8B-B14F-4D97-AF65-F5344CB8AC3E}">
        <p14:creationId xmlns:p14="http://schemas.microsoft.com/office/powerpoint/2010/main" val="305689583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Cortana</a:t>
            </a:r>
            <a:br>
              <a:rPr lang="en-US" dirty="0"/>
            </a:br>
            <a:br>
              <a:rPr lang="en-US" sz="5400" kern="0" dirty="0">
                <a:solidFill>
                  <a:schemeClr val="tx2"/>
                </a:solidFill>
              </a:rPr>
            </a:br>
            <a:endParaRPr lang="en-US" dirty="0"/>
          </a:p>
        </p:txBody>
      </p:sp>
      <p:grpSp>
        <p:nvGrpSpPr>
          <p:cNvPr id="3" name="Group 2"/>
          <p:cNvGrpSpPr/>
          <p:nvPr/>
        </p:nvGrpSpPr>
        <p:grpSpPr>
          <a:xfrm>
            <a:off x="521394" y="1495567"/>
            <a:ext cx="10254870" cy="3702449"/>
            <a:chOff x="457200" y="1798776"/>
            <a:chExt cx="11283950" cy="4602024"/>
          </a:xfrm>
        </p:grpSpPr>
        <p:sp>
          <p:nvSpPr>
            <p:cNvPr id="4" name="Rectangle 3"/>
            <p:cNvSpPr/>
            <p:nvPr/>
          </p:nvSpPr>
          <p:spPr bwMode="auto">
            <a:xfrm>
              <a:off x="457200" y="1798776"/>
              <a:ext cx="3688781" cy="914400"/>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520" tIns="45720" rIns="0" bIns="45720" numCol="1" spcCol="0" rtlCol="0" fromWordArt="0" anchor="b"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t>Here are some of the things I can help you with…</a:t>
              </a:r>
            </a:p>
          </p:txBody>
        </p:sp>
        <p:sp>
          <p:nvSpPr>
            <p:cNvPr id="5" name="Rectangle 4"/>
            <p:cNvSpPr/>
            <p:nvPr/>
          </p:nvSpPr>
          <p:spPr bwMode="auto">
            <a:xfrm>
              <a:off x="4254785" y="1798776"/>
              <a:ext cx="3688781" cy="914400"/>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t>Cortana for</a:t>
              </a:r>
              <a:b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br>
              <a: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t>Consumers (today)</a:t>
              </a:r>
            </a:p>
          </p:txBody>
        </p:sp>
        <p:sp>
          <p:nvSpPr>
            <p:cNvPr id="6" name="Rectangle 5"/>
            <p:cNvSpPr/>
            <p:nvPr/>
          </p:nvSpPr>
          <p:spPr bwMode="auto">
            <a:xfrm>
              <a:off x="8052369" y="1798776"/>
              <a:ext cx="3688781" cy="914400"/>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t>With the Cortana</a:t>
              </a:r>
              <a:b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br>
              <a: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t>Intelligence Suite</a:t>
              </a:r>
            </a:p>
          </p:txBody>
        </p:sp>
        <p:pic>
          <p:nvPicPr>
            <p:cNvPr id="7" name="Picture 6"/>
            <p:cNvPicPr>
              <a:picLocks/>
            </p:cNvPicPr>
            <p:nvPr/>
          </p:nvPicPr>
          <p:blipFill rotWithShape="1">
            <a:blip r:embed="rId3" cstate="email">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a:ext>
              </a:extLst>
            </a:blip>
            <a:srcRect/>
            <a:stretch/>
          </p:blipFill>
          <p:spPr>
            <a:xfrm>
              <a:off x="457200" y="1913076"/>
              <a:ext cx="604318" cy="685800"/>
            </a:xfrm>
            <a:prstGeom prst="rect">
              <a:avLst/>
            </a:prstGeom>
          </p:spPr>
        </p:pic>
        <p:sp>
          <p:nvSpPr>
            <p:cNvPr id="8" name="Rectangle 7"/>
            <p:cNvSpPr/>
            <p:nvPr/>
          </p:nvSpPr>
          <p:spPr bwMode="auto">
            <a:xfrm>
              <a:off x="457200" y="2789376"/>
              <a:ext cx="3688781" cy="81768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rPr>
                <a:t>Answers</a:t>
              </a:r>
            </a:p>
          </p:txBody>
        </p:sp>
        <p:sp>
          <p:nvSpPr>
            <p:cNvPr id="9" name="Rectangle 8"/>
            <p:cNvSpPr/>
            <p:nvPr/>
          </p:nvSpPr>
          <p:spPr bwMode="auto">
            <a:xfrm>
              <a:off x="4254785" y="2789376"/>
              <a:ext cx="3688781" cy="81768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j-lt"/>
                  <a:ea typeface="Segoe UI" pitchFamily="34" charset="0"/>
                  <a:cs typeface="Segoe UI" pitchFamily="34" charset="0"/>
                </a:rPr>
                <a:t>Public reference data answers – “</a:t>
              </a:r>
              <a:r>
                <a:rPr kumimoji="0" lang="en-US" sz="1200" b="0" i="1" u="none" strike="noStrike" kern="0" cap="none" spc="0" normalizeH="0" baseline="0" noProof="0" dirty="0">
                  <a:ln>
                    <a:noFill/>
                  </a:ln>
                  <a:solidFill>
                    <a:schemeClr val="bg1"/>
                  </a:solidFill>
                  <a:effectLst/>
                  <a:uLnTx/>
                  <a:uFillTx/>
                  <a:latin typeface="+mj-lt"/>
                  <a:ea typeface="Segoe UI" pitchFamily="34" charset="0"/>
                  <a:cs typeface="Segoe UI" pitchFamily="34" charset="0"/>
                </a:rPr>
                <a:t>How far is it from Los Angeles to San Francisco?”</a:t>
              </a:r>
            </a:p>
          </p:txBody>
        </p:sp>
        <p:sp>
          <p:nvSpPr>
            <p:cNvPr id="10" name="Rectangle 9"/>
            <p:cNvSpPr/>
            <p:nvPr/>
          </p:nvSpPr>
          <p:spPr bwMode="auto">
            <a:xfrm>
              <a:off x="8052369" y="2789376"/>
              <a:ext cx="3688781" cy="81768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j-lt"/>
                  <a:ea typeface="Segoe UI" pitchFamily="34" charset="0"/>
                  <a:cs typeface="Segoe UI" pitchFamily="34" charset="0"/>
                </a:rPr>
                <a:t>Answers from organizational data in Power BI</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mj-lt"/>
                  <a:ea typeface="Segoe UI" pitchFamily="34" charset="0"/>
                  <a:cs typeface="Segoe UI" pitchFamily="34" charset="0"/>
                </a:rPr>
                <a:t>“What were our biggest deals that closed </a:t>
              </a:r>
              <a:br>
                <a:rPr kumimoji="0" lang="en-US" sz="1200" b="0" i="1" u="none" strike="noStrike" kern="0" cap="none" spc="0" normalizeH="0" baseline="0" noProof="0" dirty="0">
                  <a:ln>
                    <a:noFill/>
                  </a:ln>
                  <a:solidFill>
                    <a:schemeClr val="bg1"/>
                  </a:solidFill>
                  <a:effectLst/>
                  <a:uLnTx/>
                  <a:uFillTx/>
                  <a:latin typeface="+mj-lt"/>
                  <a:ea typeface="Segoe UI" pitchFamily="34" charset="0"/>
                  <a:cs typeface="Segoe UI" pitchFamily="34" charset="0"/>
                </a:rPr>
              </a:br>
              <a:r>
                <a:rPr kumimoji="0" lang="en-US" sz="1200" b="0" i="1" u="none" strike="noStrike" kern="0" cap="none" spc="0" normalizeH="0" baseline="0" noProof="0" dirty="0">
                  <a:ln>
                    <a:noFill/>
                  </a:ln>
                  <a:solidFill>
                    <a:schemeClr val="bg1"/>
                  </a:solidFill>
                  <a:effectLst/>
                  <a:uLnTx/>
                  <a:uFillTx/>
                  <a:latin typeface="+mj-lt"/>
                  <a:ea typeface="Segoe UI" pitchFamily="34" charset="0"/>
                  <a:cs typeface="Segoe UI" pitchFamily="34" charset="0"/>
                </a:rPr>
                <a:t>last month?”</a:t>
              </a:r>
            </a:p>
          </p:txBody>
        </p:sp>
        <p:sp>
          <p:nvSpPr>
            <p:cNvPr id="11" name="Rectangle 10"/>
            <p:cNvSpPr/>
            <p:nvPr/>
          </p:nvSpPr>
          <p:spPr bwMode="auto">
            <a:xfrm>
              <a:off x="457200" y="3720624"/>
              <a:ext cx="3688781" cy="81768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rPr>
                <a:t>Predictions</a:t>
              </a:r>
            </a:p>
          </p:txBody>
        </p:sp>
        <p:sp>
          <p:nvSpPr>
            <p:cNvPr id="12" name="Rectangle 11"/>
            <p:cNvSpPr/>
            <p:nvPr/>
          </p:nvSpPr>
          <p:spPr bwMode="auto">
            <a:xfrm>
              <a:off x="4254785" y="3720624"/>
              <a:ext cx="3688781" cy="81768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j-lt"/>
                  <a:ea typeface="Segoe UI" pitchFamily="34" charset="0"/>
                  <a:cs typeface="Segoe UI" pitchFamily="34" charset="0"/>
                </a:rPr>
                <a:t>Event predictions – </a:t>
              </a:r>
              <a:r>
                <a:rPr kumimoji="0" lang="en-US" sz="1200" b="0" i="1" u="none" strike="noStrike" kern="0" cap="none" spc="0" normalizeH="0" baseline="0" noProof="0" dirty="0">
                  <a:ln>
                    <a:noFill/>
                  </a:ln>
                  <a:solidFill>
                    <a:schemeClr val="bg1"/>
                  </a:solidFill>
                  <a:effectLst/>
                  <a:uLnTx/>
                  <a:uFillTx/>
                  <a:latin typeface="+mj-lt"/>
                  <a:ea typeface="Segoe UI" pitchFamily="34" charset="0"/>
                  <a:cs typeface="Segoe UI" pitchFamily="34" charset="0"/>
                </a:rPr>
                <a:t>“Who do you think is going to win the Germany Italy game?”</a:t>
              </a:r>
            </a:p>
          </p:txBody>
        </p:sp>
        <p:sp>
          <p:nvSpPr>
            <p:cNvPr id="13" name="Rectangle 12"/>
            <p:cNvSpPr/>
            <p:nvPr/>
          </p:nvSpPr>
          <p:spPr bwMode="auto">
            <a:xfrm>
              <a:off x="8052369" y="3720624"/>
              <a:ext cx="3688781" cy="81768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j-lt"/>
                  <a:ea typeface="Segoe UI" pitchFamily="34" charset="0"/>
                  <a:cs typeface="Segoe UI" pitchFamily="34" charset="0"/>
                </a:rPr>
                <a:t>Integration with prediction solutions</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mj-lt"/>
                  <a:ea typeface="Segoe UI" pitchFamily="34" charset="0"/>
                  <a:cs typeface="Segoe UI" pitchFamily="34" charset="0"/>
                </a:rPr>
                <a:t>“Which of our customers are most likely to churn in the next quarter?”</a:t>
              </a:r>
            </a:p>
          </p:txBody>
        </p:sp>
        <p:sp>
          <p:nvSpPr>
            <p:cNvPr id="14" name="Rectangle 13"/>
            <p:cNvSpPr/>
            <p:nvPr/>
          </p:nvSpPr>
          <p:spPr bwMode="auto">
            <a:xfrm>
              <a:off x="457200" y="4651871"/>
              <a:ext cx="3688781" cy="81768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rPr>
                <a:t>Monitoring &amp; Alerts</a:t>
              </a:r>
            </a:p>
          </p:txBody>
        </p:sp>
        <p:sp>
          <p:nvSpPr>
            <p:cNvPr id="15" name="Rectangle 14"/>
            <p:cNvSpPr/>
            <p:nvPr/>
          </p:nvSpPr>
          <p:spPr bwMode="auto">
            <a:xfrm>
              <a:off x="4254785" y="4651871"/>
              <a:ext cx="3688781" cy="81768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j-lt"/>
                  <a:ea typeface="Segoe UI" pitchFamily="34" charset="0"/>
                  <a:cs typeface="Segoe UI" pitchFamily="34" charset="0"/>
                </a:rPr>
                <a:t>Flight status, traffic conditions, changes in weather, …</a:t>
              </a:r>
            </a:p>
          </p:txBody>
        </p:sp>
        <p:sp>
          <p:nvSpPr>
            <p:cNvPr id="16" name="Rectangle 15"/>
            <p:cNvSpPr/>
            <p:nvPr/>
          </p:nvSpPr>
          <p:spPr bwMode="auto">
            <a:xfrm>
              <a:off x="8052369" y="4651871"/>
              <a:ext cx="3688781" cy="81768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j-lt"/>
                  <a:ea typeface="Segoe UI" pitchFamily="34" charset="0"/>
                  <a:cs typeface="Segoe UI" pitchFamily="34" charset="0"/>
                </a:rPr>
                <a:t>Monitoring KPIs and preemptive alerting</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mj-lt"/>
                  <a:ea typeface="Segoe UI" pitchFamily="34" charset="0"/>
                  <a:cs typeface="Segoe UI" pitchFamily="34" charset="0"/>
                </a:rPr>
                <a:t>“Alert me if this customer ever has a 90% chance of churn in the next 30 days”</a:t>
              </a:r>
            </a:p>
          </p:txBody>
        </p:sp>
        <p:sp>
          <p:nvSpPr>
            <p:cNvPr id="17" name="Rectangle 16"/>
            <p:cNvSpPr/>
            <p:nvPr/>
          </p:nvSpPr>
          <p:spPr bwMode="auto">
            <a:xfrm>
              <a:off x="457200" y="5583119"/>
              <a:ext cx="3688781" cy="81768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rPr>
                <a:t>Task Completion</a:t>
              </a:r>
            </a:p>
          </p:txBody>
        </p:sp>
        <p:sp>
          <p:nvSpPr>
            <p:cNvPr id="18" name="Rectangle 17"/>
            <p:cNvSpPr/>
            <p:nvPr/>
          </p:nvSpPr>
          <p:spPr bwMode="auto">
            <a:xfrm>
              <a:off x="4254785" y="5583119"/>
              <a:ext cx="3688781" cy="81768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j-lt"/>
                  <a:ea typeface="Segoe UI" pitchFamily="34" charset="0"/>
                  <a:cs typeface="Segoe UI" pitchFamily="34" charset="0"/>
                </a:rPr>
                <a:t>Setting reminders, scheduling meetings, getting directions, …</a:t>
              </a:r>
            </a:p>
          </p:txBody>
        </p:sp>
        <p:sp>
          <p:nvSpPr>
            <p:cNvPr id="19" name="Rectangle 18"/>
            <p:cNvSpPr/>
            <p:nvPr/>
          </p:nvSpPr>
          <p:spPr bwMode="auto">
            <a:xfrm>
              <a:off x="8052369" y="5583119"/>
              <a:ext cx="3688781" cy="81768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j-lt"/>
                  <a:ea typeface="Segoe UI" pitchFamily="34" charset="0"/>
                  <a:cs typeface="Segoe UI" pitchFamily="34" charset="0"/>
                </a:rPr>
                <a:t>Line of business process integration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mj-lt"/>
                  <a:ea typeface="Segoe UI" pitchFamily="34" charset="0"/>
                  <a:cs typeface="Segoe UI" pitchFamily="34" charset="0"/>
                </a:rPr>
                <a:t>Assistance with expense report submission </a:t>
              </a:r>
              <a:br>
                <a:rPr kumimoji="0" lang="en-US" sz="1200" b="0" i="1" u="none" strike="noStrike" kern="0" cap="none" spc="0" normalizeH="0" baseline="0" noProof="0" dirty="0">
                  <a:ln>
                    <a:noFill/>
                  </a:ln>
                  <a:solidFill>
                    <a:schemeClr val="bg1"/>
                  </a:solidFill>
                  <a:effectLst/>
                  <a:uLnTx/>
                  <a:uFillTx/>
                  <a:latin typeface="+mj-lt"/>
                  <a:ea typeface="Segoe UI" pitchFamily="34" charset="0"/>
                  <a:cs typeface="Segoe UI" pitchFamily="34" charset="0"/>
                </a:rPr>
              </a:br>
              <a:r>
                <a:rPr kumimoji="0" lang="en-US" sz="1200" b="0" i="1" u="none" strike="noStrike" kern="0" cap="none" spc="0" normalizeH="0" baseline="0" noProof="0" dirty="0">
                  <a:ln>
                    <a:noFill/>
                  </a:ln>
                  <a:solidFill>
                    <a:schemeClr val="bg1"/>
                  </a:solidFill>
                  <a:effectLst/>
                  <a:uLnTx/>
                  <a:uFillTx/>
                  <a:latin typeface="+mj-lt"/>
                  <a:ea typeface="Segoe UI" pitchFamily="34" charset="0"/>
                  <a:cs typeface="Segoe UI" pitchFamily="34" charset="0"/>
                </a:rPr>
                <a:t>on-time within policy</a:t>
              </a:r>
            </a:p>
          </p:txBody>
        </p:sp>
        <p:cxnSp>
          <p:nvCxnSpPr>
            <p:cNvPr id="20" name="Straight Connector 19"/>
            <p:cNvCxnSpPr/>
            <p:nvPr/>
          </p:nvCxnSpPr>
          <p:spPr>
            <a:xfrm>
              <a:off x="457200" y="2713176"/>
              <a:ext cx="3688781" cy="0"/>
            </a:xfrm>
            <a:prstGeom prst="line">
              <a:avLst/>
            </a:prstGeom>
            <a:ln w="3810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254785" y="2713176"/>
              <a:ext cx="3688781" cy="0"/>
            </a:xfrm>
            <a:prstGeom prst="line">
              <a:avLst/>
            </a:prstGeom>
            <a:ln w="3810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052369" y="2713176"/>
              <a:ext cx="3688781" cy="0"/>
            </a:xfrm>
            <a:prstGeom prst="line">
              <a:avLst/>
            </a:prstGeom>
            <a:ln w="3810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473508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868363"/>
            <a:ext cx="11542713" cy="900112"/>
          </a:xfrm>
        </p:spPr>
        <p:txBody>
          <a:bodyPr/>
          <a:lstStyle/>
          <a:p>
            <a:r>
              <a:rPr lang="en-US" dirty="0"/>
              <a:t>Summary</a:t>
            </a:r>
          </a:p>
        </p:txBody>
      </p:sp>
      <p:sp>
        <p:nvSpPr>
          <p:cNvPr id="4" name="Content Placeholder 3"/>
          <p:cNvSpPr>
            <a:spLocks noGrp="1"/>
          </p:cNvSpPr>
          <p:nvPr>
            <p:ph sz="quarter" idx="4294967295"/>
          </p:nvPr>
        </p:nvSpPr>
        <p:spPr>
          <a:xfrm>
            <a:off x="0" y="1965325"/>
            <a:ext cx="11542713" cy="3336925"/>
          </a:xfrm>
        </p:spPr>
        <p:txBody>
          <a:bodyPr/>
          <a:lstStyle/>
          <a:p>
            <a:r>
              <a:rPr lang="en-US" sz="3200" dirty="0"/>
              <a:t>Comprehensive offer for our Big Data and AA cloud portfolio</a:t>
            </a:r>
          </a:p>
          <a:p>
            <a:r>
              <a:rPr lang="en-US" sz="3200" dirty="0"/>
              <a:t>Enables a broad class of business specific scenarios</a:t>
            </a:r>
          </a:p>
          <a:p>
            <a:r>
              <a:rPr lang="en-US" sz="3200" dirty="0"/>
              <a:t>Integrates with investments in Perceptual Intelligence &amp; Cortana</a:t>
            </a:r>
          </a:p>
          <a:p>
            <a:r>
              <a:rPr lang="en-US" sz="3200" dirty="0"/>
              <a:t>Customers can get going in individual services today</a:t>
            </a:r>
          </a:p>
          <a:p>
            <a:r>
              <a:rPr lang="en-US" sz="3200" dirty="0"/>
              <a:t>Available to transact this fall as a simple monthly subscription</a:t>
            </a:r>
          </a:p>
          <a:p>
            <a:r>
              <a:rPr lang="en-US" sz="3200" dirty="0"/>
              <a:t>Pricing and included quantities are still TBD</a:t>
            </a:r>
          </a:p>
        </p:txBody>
      </p:sp>
    </p:spTree>
    <p:extLst>
      <p:ext uri="{BB962C8B-B14F-4D97-AF65-F5344CB8AC3E}">
        <p14:creationId xmlns:p14="http://schemas.microsoft.com/office/powerpoint/2010/main" val="16183989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9919490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61463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From Data to Decisions and Actions</a:t>
            </a:r>
          </a:p>
        </p:txBody>
      </p:sp>
      <p:sp>
        <p:nvSpPr>
          <p:cNvPr id="3" name="Rectangle 2"/>
          <p:cNvSpPr/>
          <p:nvPr/>
        </p:nvSpPr>
        <p:spPr bwMode="auto">
          <a:xfrm>
            <a:off x="10340407" y="1364609"/>
            <a:ext cx="1637684" cy="4498702"/>
          </a:xfrm>
          <a:prstGeom prst="rect">
            <a:avLst/>
          </a:prstGeom>
          <a:solidFill>
            <a:srgbClr val="42424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2917">
                      <a:schemeClr val="tx1"/>
                    </a:gs>
                    <a:gs pos="100000">
                      <a:schemeClr val="tx1"/>
                    </a:gs>
                  </a:gsLst>
                  <a:lin ang="5400000" scaled="0"/>
                </a:gradFill>
                <a:ea typeface="Segoe UI" pitchFamily="34" charset="0"/>
                <a:cs typeface="Segoe UI Semilight" panose="020B0402040204020203" pitchFamily="34" charset="0"/>
              </a:rPr>
              <a:t>Action</a:t>
            </a:r>
          </a:p>
        </p:txBody>
      </p:sp>
      <p:sp>
        <p:nvSpPr>
          <p:cNvPr id="4" name="Rectangle 3"/>
          <p:cNvSpPr/>
          <p:nvPr/>
        </p:nvSpPr>
        <p:spPr bwMode="auto">
          <a:xfrm>
            <a:off x="8128933" y="1363662"/>
            <a:ext cx="2203376" cy="4504092"/>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2917">
                      <a:schemeClr val="bg1"/>
                    </a:gs>
                    <a:gs pos="100000">
                      <a:schemeClr val="bg1"/>
                    </a:gs>
                  </a:gsLst>
                  <a:lin ang="5400000" scaled="0"/>
                </a:gradFill>
                <a:ea typeface="Segoe UI" pitchFamily="34" charset="0"/>
                <a:cs typeface="Segoe UI Semilight" panose="020B0402040204020203" pitchFamily="34" charset="0"/>
              </a:rPr>
              <a:t>  Decision</a:t>
            </a:r>
          </a:p>
        </p:txBody>
      </p:sp>
      <p:grpSp>
        <p:nvGrpSpPr>
          <p:cNvPr id="5" name="Group 4"/>
          <p:cNvGrpSpPr/>
          <p:nvPr/>
        </p:nvGrpSpPr>
        <p:grpSpPr>
          <a:xfrm>
            <a:off x="1862799" y="4089970"/>
            <a:ext cx="6641439" cy="868680"/>
            <a:chOff x="2315494" y="3948329"/>
            <a:chExt cx="6783351" cy="868680"/>
          </a:xfrm>
        </p:grpSpPr>
        <p:sp>
          <p:nvSpPr>
            <p:cNvPr id="6" name="Pentagon 5"/>
            <p:cNvSpPr/>
            <p:nvPr/>
          </p:nvSpPr>
          <p:spPr bwMode="auto">
            <a:xfrm>
              <a:off x="5262530" y="3948329"/>
              <a:ext cx="3836315" cy="868680"/>
            </a:xfrm>
            <a:prstGeom prst="homePlate">
              <a:avLst>
                <a:gd name="adj" fmla="val 42873"/>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7" name="Pentagon 6"/>
            <p:cNvSpPr/>
            <p:nvPr/>
          </p:nvSpPr>
          <p:spPr bwMode="auto">
            <a:xfrm>
              <a:off x="2315494" y="3948329"/>
              <a:ext cx="4489261" cy="86868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light" panose="020B0402040204020203" pitchFamily="34" charset="0"/>
                </a:rPr>
                <a:t>Interactive dashboards</a:t>
              </a: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Why did it happen? </a:t>
              </a:r>
            </a:p>
          </p:txBody>
        </p:sp>
      </p:grpSp>
      <p:grpSp>
        <p:nvGrpSpPr>
          <p:cNvPr id="8" name="Group 7"/>
          <p:cNvGrpSpPr/>
          <p:nvPr/>
        </p:nvGrpSpPr>
        <p:grpSpPr>
          <a:xfrm>
            <a:off x="1862798" y="3180867"/>
            <a:ext cx="6641440" cy="868680"/>
            <a:chOff x="2315493" y="3039226"/>
            <a:chExt cx="6783352" cy="868680"/>
          </a:xfrm>
        </p:grpSpPr>
        <p:sp>
          <p:nvSpPr>
            <p:cNvPr id="9" name="Pentagon 8"/>
            <p:cNvSpPr/>
            <p:nvPr/>
          </p:nvSpPr>
          <p:spPr bwMode="auto">
            <a:xfrm>
              <a:off x="6930203" y="3039226"/>
              <a:ext cx="2168642" cy="868680"/>
            </a:xfrm>
            <a:prstGeom prst="homePlate">
              <a:avLst>
                <a:gd name="adj" fmla="val 42873"/>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10" name="Pentagon 9"/>
            <p:cNvSpPr/>
            <p:nvPr/>
          </p:nvSpPr>
          <p:spPr bwMode="auto">
            <a:xfrm>
              <a:off x="2315493" y="3039226"/>
              <a:ext cx="5849413" cy="86868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light" panose="020B0402040204020203" pitchFamily="34" charset="0"/>
                </a:rPr>
                <a:t>Predictions</a:t>
              </a: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What will happen? </a:t>
              </a:r>
            </a:p>
          </p:txBody>
        </p:sp>
      </p:grpSp>
      <p:grpSp>
        <p:nvGrpSpPr>
          <p:cNvPr id="11" name="Group 10"/>
          <p:cNvGrpSpPr/>
          <p:nvPr/>
        </p:nvGrpSpPr>
        <p:grpSpPr>
          <a:xfrm>
            <a:off x="1862797" y="1363662"/>
            <a:ext cx="9384641" cy="1778015"/>
            <a:chOff x="2315492" y="1222021"/>
            <a:chExt cx="9384641" cy="1778015"/>
          </a:xfrm>
        </p:grpSpPr>
        <p:grpSp>
          <p:nvGrpSpPr>
            <p:cNvPr id="12" name="Group 11"/>
            <p:cNvGrpSpPr/>
            <p:nvPr/>
          </p:nvGrpSpPr>
          <p:grpSpPr>
            <a:xfrm>
              <a:off x="2315492" y="1222021"/>
              <a:ext cx="9384641" cy="1778015"/>
              <a:chOff x="2315492" y="1222021"/>
              <a:chExt cx="9384641" cy="1778015"/>
            </a:xfrm>
          </p:grpSpPr>
          <p:grpSp>
            <p:nvGrpSpPr>
              <p:cNvPr id="14" name="Group 13"/>
              <p:cNvGrpSpPr/>
              <p:nvPr/>
            </p:nvGrpSpPr>
            <p:grpSpPr>
              <a:xfrm>
                <a:off x="2315492" y="1222021"/>
                <a:ext cx="9384641" cy="1778015"/>
                <a:chOff x="2315492" y="1222021"/>
                <a:chExt cx="9384641" cy="1778015"/>
              </a:xfrm>
            </p:grpSpPr>
            <p:sp>
              <p:nvSpPr>
                <p:cNvPr id="16" name="Pentagon 15"/>
                <p:cNvSpPr/>
                <p:nvPr/>
              </p:nvSpPr>
              <p:spPr bwMode="auto">
                <a:xfrm>
                  <a:off x="2315494" y="2131356"/>
                  <a:ext cx="7555839" cy="86868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17" name="Pentagon 16"/>
                <p:cNvSpPr/>
                <p:nvPr/>
              </p:nvSpPr>
              <p:spPr bwMode="auto">
                <a:xfrm>
                  <a:off x="2315492" y="1222021"/>
                  <a:ext cx="9384641" cy="91440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18" name="Rectangle 17"/>
                <p:cNvSpPr/>
                <p:nvPr/>
              </p:nvSpPr>
              <p:spPr bwMode="auto">
                <a:xfrm>
                  <a:off x="2315494" y="1222021"/>
                  <a:ext cx="4115749" cy="1778015"/>
                </a:xfrm>
                <a:prstGeom prst="rect">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light" panose="020B0402040204020203" pitchFamily="34" charset="0"/>
                    </a:rPr>
                    <a:t>Recommendations</a:t>
                  </a: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What should I do? </a:t>
                  </a:r>
                </a:p>
              </p:txBody>
            </p:sp>
          </p:grpSp>
          <p:sp>
            <p:nvSpPr>
              <p:cNvPr id="15" name="TextBox 14"/>
              <p:cNvSpPr txBox="1"/>
              <p:nvPr/>
            </p:nvSpPr>
            <p:spPr>
              <a:xfrm>
                <a:off x="6899532" y="1448763"/>
                <a:ext cx="2007794" cy="489365"/>
              </a:xfrm>
              <a:prstGeom prst="rect">
                <a:avLst/>
              </a:prstGeom>
              <a:noFill/>
              <a:ln>
                <a:solidFill>
                  <a:schemeClr val="tx1"/>
                </a:solidFill>
              </a:ln>
            </p:spPr>
            <p:txBody>
              <a:bodyPr wrap="none" lIns="182880" tIns="146304" rIns="182880" bIns="146304" rtlCol="0">
                <a:sp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Decision automation</a:t>
                </a:r>
              </a:p>
            </p:txBody>
          </p:sp>
        </p:grpSp>
        <p:sp>
          <p:nvSpPr>
            <p:cNvPr id="13" name="TextBox 12"/>
            <p:cNvSpPr txBox="1"/>
            <p:nvPr/>
          </p:nvSpPr>
          <p:spPr>
            <a:xfrm>
              <a:off x="6899532" y="2333802"/>
              <a:ext cx="1717843" cy="489365"/>
            </a:xfrm>
            <a:prstGeom prst="rect">
              <a:avLst/>
            </a:prstGeom>
            <a:noFill/>
            <a:ln>
              <a:solidFill>
                <a:schemeClr val="tx1"/>
              </a:solidFill>
            </a:ln>
          </p:spPr>
          <p:txBody>
            <a:bodyPr wrap="none" lIns="182880" tIns="146304" rIns="182880" bIns="146304" rtlCol="0">
              <a:sp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Decision support</a:t>
              </a:r>
            </a:p>
          </p:txBody>
        </p:sp>
      </p:grpSp>
      <p:sp>
        <p:nvSpPr>
          <p:cNvPr id="19" name="Rectangle 18"/>
          <p:cNvSpPr/>
          <p:nvPr/>
        </p:nvSpPr>
        <p:spPr bwMode="auto">
          <a:xfrm>
            <a:off x="469511" y="1363662"/>
            <a:ext cx="1422275" cy="4504092"/>
          </a:xfrm>
          <a:prstGeom prst="rect">
            <a:avLst/>
          </a:prstGeom>
          <a:solidFill>
            <a:srgbClr val="003C6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Semilight" panose="020B0402040204020203" pitchFamily="34" charset="0"/>
              </a:rPr>
              <a:t>Data</a:t>
            </a:r>
          </a:p>
        </p:txBody>
      </p:sp>
      <p:grpSp>
        <p:nvGrpSpPr>
          <p:cNvPr id="20" name="Group 19"/>
          <p:cNvGrpSpPr/>
          <p:nvPr/>
        </p:nvGrpSpPr>
        <p:grpSpPr>
          <a:xfrm>
            <a:off x="469511" y="6049944"/>
            <a:ext cx="11508580" cy="572464"/>
            <a:chOff x="2364281" y="345104"/>
            <a:chExt cx="9194249" cy="572464"/>
          </a:xfrm>
        </p:grpSpPr>
        <p:cxnSp>
          <p:nvCxnSpPr>
            <p:cNvPr id="21" name="Straight Arrow Connector 20"/>
            <p:cNvCxnSpPr/>
            <p:nvPr/>
          </p:nvCxnSpPr>
          <p:spPr>
            <a:xfrm flipV="1">
              <a:off x="2364281" y="612768"/>
              <a:ext cx="9194249" cy="53307"/>
            </a:xfrm>
            <a:prstGeom prst="straightConnector1">
              <a:avLst/>
            </a:prstGeom>
            <a:ln w="47625">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09072" y="345104"/>
              <a:ext cx="852271" cy="572464"/>
            </a:xfrm>
            <a:prstGeom prst="rect">
              <a:avLst/>
            </a:prstGeom>
            <a:solidFill>
              <a:schemeClr val="bg2"/>
            </a:solidFill>
            <a:ln>
              <a:solidFill>
                <a:schemeClr val="tx1"/>
              </a:solidFill>
            </a:ln>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cs typeface="Segoe UI Semilight" panose="020B0402040204020203" pitchFamily="34" charset="0"/>
                </a:rPr>
                <a:t>Value</a:t>
              </a:r>
            </a:p>
          </p:txBody>
        </p:sp>
      </p:grpSp>
      <p:grpSp>
        <p:nvGrpSpPr>
          <p:cNvPr id="23" name="Group 22"/>
          <p:cNvGrpSpPr/>
          <p:nvPr/>
        </p:nvGrpSpPr>
        <p:grpSpPr>
          <a:xfrm>
            <a:off x="1891786" y="4999074"/>
            <a:ext cx="6762464" cy="868680"/>
            <a:chOff x="2352579" y="4857433"/>
            <a:chExt cx="6754366" cy="868680"/>
          </a:xfrm>
        </p:grpSpPr>
        <p:sp>
          <p:nvSpPr>
            <p:cNvPr id="24" name="Pentagon 23"/>
            <p:cNvSpPr/>
            <p:nvPr/>
          </p:nvSpPr>
          <p:spPr bwMode="auto">
            <a:xfrm>
              <a:off x="4221130" y="4857433"/>
              <a:ext cx="4735803" cy="868680"/>
            </a:xfrm>
            <a:prstGeom prst="homePlate">
              <a:avLst>
                <a:gd name="adj" fmla="val 42873"/>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25" name="Pentagon 24"/>
            <p:cNvSpPr/>
            <p:nvPr/>
          </p:nvSpPr>
          <p:spPr bwMode="auto">
            <a:xfrm>
              <a:off x="2352579" y="4857433"/>
              <a:ext cx="2946753" cy="86868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light" panose="020B0402040204020203" pitchFamily="34" charset="0"/>
                </a:rPr>
                <a:t>Static reports</a:t>
              </a: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What happened?</a:t>
              </a:r>
            </a:p>
          </p:txBody>
        </p:sp>
        <p:sp>
          <p:nvSpPr>
            <p:cNvPr id="26" name="TextBox 25"/>
            <p:cNvSpPr txBox="1"/>
            <p:nvPr/>
          </p:nvSpPr>
          <p:spPr>
            <a:xfrm>
              <a:off x="5747675" y="5071220"/>
              <a:ext cx="3359270" cy="517065"/>
            </a:xfrm>
            <a:prstGeom prst="rect">
              <a:avLst/>
            </a:prstGeom>
            <a:noFill/>
            <a:ln>
              <a:solidFill>
                <a:schemeClr val="tx1"/>
              </a:solidFill>
            </a:ln>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cs typeface="Segoe UI Semilight" panose="020B0402040204020203" pitchFamily="34" charset="0"/>
                </a:rPr>
                <a:t>Manual process</a:t>
              </a:r>
            </a:p>
          </p:txBody>
        </p:sp>
      </p:grpSp>
    </p:spTree>
    <p:extLst>
      <p:ext uri="{BB962C8B-B14F-4D97-AF65-F5344CB8AC3E}">
        <p14:creationId xmlns:p14="http://schemas.microsoft.com/office/powerpoint/2010/main" val="167742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3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a:t>Cortana Analytics Suite</a:t>
            </a:r>
            <a:br>
              <a:rPr lang="en-US"/>
            </a:br>
            <a:r>
              <a:rPr lang="en-US" sz="3599"/>
              <a:t>Transform data into intelligent action</a:t>
            </a:r>
          </a:p>
        </p:txBody>
      </p:sp>
      <p:grpSp>
        <p:nvGrpSpPr>
          <p:cNvPr id="4" name="Group 3"/>
          <p:cNvGrpSpPr/>
          <p:nvPr/>
        </p:nvGrpSpPr>
        <p:grpSpPr>
          <a:xfrm>
            <a:off x="1470088" y="1994392"/>
            <a:ext cx="3095325" cy="4450613"/>
            <a:chOff x="1440529" y="1955464"/>
            <a:chExt cx="3034908" cy="4363742"/>
          </a:xfrm>
        </p:grpSpPr>
        <p:sp>
          <p:nvSpPr>
            <p:cNvPr id="5" name="Rectangle 4"/>
            <p:cNvSpPr/>
            <p:nvPr/>
          </p:nvSpPr>
          <p:spPr>
            <a:xfrm>
              <a:off x="1878539" y="5957083"/>
              <a:ext cx="691743" cy="362123"/>
            </a:xfrm>
            <a:prstGeom prst="rect">
              <a:avLst/>
            </a:prstGeom>
          </p:spPr>
          <p:txBody>
            <a:bodyPr wrap="none">
              <a:spAutoFit/>
            </a:bodyPr>
            <a:lstStyle/>
            <a:p>
              <a:pPr algn="ctr" defTabSz="725012">
                <a:spcBef>
                  <a:spcPct val="0"/>
                </a:spcBef>
                <a:spcAft>
                  <a:spcPct val="35000"/>
                </a:spcAft>
              </a:pPr>
              <a:r>
                <a:rPr lang="en-US"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DATA</a:t>
              </a:r>
            </a:p>
          </p:txBody>
        </p:sp>
        <p:cxnSp>
          <p:nvCxnSpPr>
            <p:cNvPr id="6" name="Straight Connector 5"/>
            <p:cNvCxnSpPr/>
            <p:nvPr/>
          </p:nvCxnSpPr>
          <p:spPr>
            <a:xfrm>
              <a:off x="3840419" y="2336053"/>
              <a:ext cx="0" cy="2816542"/>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123279" y="2336053"/>
              <a:ext cx="717140"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123280" y="3736973"/>
              <a:ext cx="1352157"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3279" y="5152595"/>
              <a:ext cx="717140"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0" name="Freeform 34"/>
            <p:cNvSpPr>
              <a:spLocks noEditPoints="1"/>
            </p:cNvSpPr>
            <p:nvPr/>
          </p:nvSpPr>
          <p:spPr bwMode="auto">
            <a:xfrm>
              <a:off x="1440529" y="2103335"/>
              <a:ext cx="601699" cy="476012"/>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11" name="TextBox 10"/>
            <p:cNvSpPr txBox="1"/>
            <p:nvPr/>
          </p:nvSpPr>
          <p:spPr>
            <a:xfrm>
              <a:off x="1990832" y="1955464"/>
              <a:ext cx="1215680" cy="788255"/>
            </a:xfrm>
            <a:prstGeom prst="rect">
              <a:avLst/>
            </a:prstGeom>
            <a:noFill/>
          </p:spPr>
          <p:txBody>
            <a:bodyPr wrap="square" lIns="182854" tIns="146283" rIns="182854" bIns="146283" rtlCol="0">
              <a:spAutoFit/>
            </a:bodyPr>
            <a:lstStyle/>
            <a:p>
              <a:pPr defTabSz="932563">
                <a:lnSpc>
                  <a:spcPct val="90000"/>
                </a:lnSpc>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Business apps</a:t>
              </a:r>
            </a:p>
          </p:txBody>
        </p:sp>
        <p:sp>
          <p:nvSpPr>
            <p:cNvPr id="12" name="TextBox 11"/>
            <p:cNvSpPr txBox="1"/>
            <p:nvPr/>
          </p:nvSpPr>
          <p:spPr>
            <a:xfrm>
              <a:off x="2024871" y="3374120"/>
              <a:ext cx="1215680" cy="788255"/>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Custom apps</a:t>
              </a:r>
            </a:p>
          </p:txBody>
        </p:sp>
        <p:sp>
          <p:nvSpPr>
            <p:cNvPr id="13" name="Freeform 53"/>
            <p:cNvSpPr>
              <a:spLocks noEditPoints="1"/>
            </p:cNvSpPr>
            <p:nvPr/>
          </p:nvSpPr>
          <p:spPr bwMode="auto">
            <a:xfrm>
              <a:off x="1583768" y="3451360"/>
              <a:ext cx="443134" cy="632450"/>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14" name="TextBox 13"/>
            <p:cNvSpPr txBox="1"/>
            <p:nvPr/>
          </p:nvSpPr>
          <p:spPr>
            <a:xfrm>
              <a:off x="2036219" y="4614554"/>
              <a:ext cx="1520869" cy="1037554"/>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Sensors </a:t>
              </a:r>
              <a:b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and </a:t>
              </a:r>
              <a:b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devices</a:t>
              </a:r>
            </a:p>
          </p:txBody>
        </p:sp>
        <p:sp>
          <p:nvSpPr>
            <p:cNvPr id="15" name="Freeform 16"/>
            <p:cNvSpPr>
              <a:spLocks noChangeAspect="1" noEditPoints="1"/>
            </p:cNvSpPr>
            <p:nvPr/>
          </p:nvSpPr>
          <p:spPr bwMode="auto">
            <a:xfrm>
              <a:off x="1494020" y="4884263"/>
              <a:ext cx="565690" cy="520145"/>
            </a:xfrm>
            <a:custGeom>
              <a:avLst/>
              <a:gdLst>
                <a:gd name="T0" fmla="*/ 363 w 400"/>
                <a:gd name="T1" fmla="*/ 0 h 367"/>
                <a:gd name="T2" fmla="*/ 38 w 400"/>
                <a:gd name="T3" fmla="*/ 0 h 367"/>
                <a:gd name="T4" fmla="*/ 0 w 400"/>
                <a:gd name="T5" fmla="*/ 37 h 367"/>
                <a:gd name="T6" fmla="*/ 0 w 400"/>
                <a:gd name="T7" fmla="*/ 255 h 367"/>
                <a:gd name="T8" fmla="*/ 38 w 400"/>
                <a:gd name="T9" fmla="*/ 292 h 367"/>
                <a:gd name="T10" fmla="*/ 184 w 400"/>
                <a:gd name="T11" fmla="*/ 292 h 367"/>
                <a:gd name="T12" fmla="*/ 230 w 400"/>
                <a:gd name="T13" fmla="*/ 335 h 367"/>
                <a:gd name="T14" fmla="*/ 230 w 400"/>
                <a:gd name="T15" fmla="*/ 367 h 367"/>
                <a:gd name="T16" fmla="*/ 328 w 400"/>
                <a:gd name="T17" fmla="*/ 367 h 367"/>
                <a:gd name="T18" fmla="*/ 328 w 400"/>
                <a:gd name="T19" fmla="*/ 292 h 367"/>
                <a:gd name="T20" fmla="*/ 363 w 400"/>
                <a:gd name="T21" fmla="*/ 292 h 367"/>
                <a:gd name="T22" fmla="*/ 400 w 400"/>
                <a:gd name="T23" fmla="*/ 255 h 367"/>
                <a:gd name="T24" fmla="*/ 400 w 400"/>
                <a:gd name="T25" fmla="*/ 37 h 367"/>
                <a:gd name="T26" fmla="*/ 363 w 400"/>
                <a:gd name="T27" fmla="*/ 0 h 367"/>
                <a:gd name="T28" fmla="*/ 361 w 400"/>
                <a:gd name="T29" fmla="*/ 253 h 367"/>
                <a:gd name="T30" fmla="*/ 328 w 400"/>
                <a:gd name="T31" fmla="*/ 253 h 367"/>
                <a:gd name="T32" fmla="*/ 328 w 400"/>
                <a:gd name="T33" fmla="*/ 197 h 367"/>
                <a:gd name="T34" fmla="*/ 305 w 400"/>
                <a:gd name="T35" fmla="*/ 197 h 367"/>
                <a:gd name="T36" fmla="*/ 305 w 400"/>
                <a:gd name="T37" fmla="*/ 219 h 367"/>
                <a:gd name="T38" fmla="*/ 298 w 400"/>
                <a:gd name="T39" fmla="*/ 219 h 367"/>
                <a:gd name="T40" fmla="*/ 298 w 400"/>
                <a:gd name="T41" fmla="*/ 180 h 367"/>
                <a:gd name="T42" fmla="*/ 275 w 400"/>
                <a:gd name="T43" fmla="*/ 180 h 367"/>
                <a:gd name="T44" fmla="*/ 275 w 400"/>
                <a:gd name="T45" fmla="*/ 219 h 367"/>
                <a:gd name="T46" fmla="*/ 269 w 400"/>
                <a:gd name="T47" fmla="*/ 219 h 367"/>
                <a:gd name="T48" fmla="*/ 269 w 400"/>
                <a:gd name="T49" fmla="*/ 166 h 367"/>
                <a:gd name="T50" fmla="*/ 245 w 400"/>
                <a:gd name="T51" fmla="*/ 166 h 367"/>
                <a:gd name="T52" fmla="*/ 245 w 400"/>
                <a:gd name="T53" fmla="*/ 219 h 367"/>
                <a:gd name="T54" fmla="*/ 239 w 400"/>
                <a:gd name="T55" fmla="*/ 219 h 367"/>
                <a:gd name="T56" fmla="*/ 239 w 400"/>
                <a:gd name="T57" fmla="*/ 111 h 367"/>
                <a:gd name="T58" fmla="*/ 216 w 400"/>
                <a:gd name="T59" fmla="*/ 111 h 367"/>
                <a:gd name="T60" fmla="*/ 216 w 400"/>
                <a:gd name="T61" fmla="*/ 249 h 367"/>
                <a:gd name="T62" fmla="*/ 208 w 400"/>
                <a:gd name="T63" fmla="*/ 249 h 367"/>
                <a:gd name="T64" fmla="*/ 208 w 400"/>
                <a:gd name="T65" fmla="*/ 197 h 367"/>
                <a:gd name="T66" fmla="*/ 183 w 400"/>
                <a:gd name="T67" fmla="*/ 197 h 367"/>
                <a:gd name="T68" fmla="*/ 183 w 400"/>
                <a:gd name="T69" fmla="*/ 253 h 367"/>
                <a:gd name="T70" fmla="*/ 39 w 400"/>
                <a:gd name="T71" fmla="*/ 253 h 367"/>
                <a:gd name="T72" fmla="*/ 39 w 400"/>
                <a:gd name="T73" fmla="*/ 39 h 367"/>
                <a:gd name="T74" fmla="*/ 361 w 400"/>
                <a:gd name="T75" fmla="*/ 39 h 367"/>
                <a:gd name="T76" fmla="*/ 361 w 400"/>
                <a:gd name="T77" fmla="*/ 25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367">
                  <a:moveTo>
                    <a:pt x="363" y="0"/>
                  </a:moveTo>
                  <a:cubicBezTo>
                    <a:pt x="38" y="0"/>
                    <a:pt x="38" y="0"/>
                    <a:pt x="38" y="0"/>
                  </a:cubicBezTo>
                  <a:cubicBezTo>
                    <a:pt x="17" y="0"/>
                    <a:pt x="0" y="16"/>
                    <a:pt x="0" y="37"/>
                  </a:cubicBezTo>
                  <a:cubicBezTo>
                    <a:pt x="0" y="255"/>
                    <a:pt x="0" y="255"/>
                    <a:pt x="0" y="255"/>
                  </a:cubicBezTo>
                  <a:cubicBezTo>
                    <a:pt x="0" y="275"/>
                    <a:pt x="17" y="292"/>
                    <a:pt x="38" y="292"/>
                  </a:cubicBezTo>
                  <a:cubicBezTo>
                    <a:pt x="184" y="292"/>
                    <a:pt x="184" y="292"/>
                    <a:pt x="184" y="292"/>
                  </a:cubicBezTo>
                  <a:cubicBezTo>
                    <a:pt x="191" y="310"/>
                    <a:pt x="230" y="335"/>
                    <a:pt x="230" y="335"/>
                  </a:cubicBezTo>
                  <a:cubicBezTo>
                    <a:pt x="230" y="367"/>
                    <a:pt x="230" y="367"/>
                    <a:pt x="230" y="367"/>
                  </a:cubicBezTo>
                  <a:cubicBezTo>
                    <a:pt x="328" y="367"/>
                    <a:pt x="328" y="367"/>
                    <a:pt x="328" y="367"/>
                  </a:cubicBezTo>
                  <a:cubicBezTo>
                    <a:pt x="328" y="292"/>
                    <a:pt x="328" y="292"/>
                    <a:pt x="328" y="292"/>
                  </a:cubicBezTo>
                  <a:cubicBezTo>
                    <a:pt x="363" y="292"/>
                    <a:pt x="363" y="292"/>
                    <a:pt x="363" y="292"/>
                  </a:cubicBezTo>
                  <a:cubicBezTo>
                    <a:pt x="384" y="292"/>
                    <a:pt x="400" y="275"/>
                    <a:pt x="400" y="255"/>
                  </a:cubicBezTo>
                  <a:cubicBezTo>
                    <a:pt x="400" y="37"/>
                    <a:pt x="400" y="37"/>
                    <a:pt x="400" y="37"/>
                  </a:cubicBezTo>
                  <a:cubicBezTo>
                    <a:pt x="400" y="16"/>
                    <a:pt x="384" y="0"/>
                    <a:pt x="363" y="0"/>
                  </a:cubicBezTo>
                  <a:close/>
                  <a:moveTo>
                    <a:pt x="361" y="253"/>
                  </a:moveTo>
                  <a:cubicBezTo>
                    <a:pt x="328" y="253"/>
                    <a:pt x="328" y="253"/>
                    <a:pt x="328" y="253"/>
                  </a:cubicBezTo>
                  <a:cubicBezTo>
                    <a:pt x="328" y="197"/>
                    <a:pt x="328" y="197"/>
                    <a:pt x="328" y="197"/>
                  </a:cubicBezTo>
                  <a:cubicBezTo>
                    <a:pt x="328" y="181"/>
                    <a:pt x="305" y="181"/>
                    <a:pt x="305" y="197"/>
                  </a:cubicBezTo>
                  <a:cubicBezTo>
                    <a:pt x="305" y="219"/>
                    <a:pt x="305" y="219"/>
                    <a:pt x="305" y="219"/>
                  </a:cubicBezTo>
                  <a:cubicBezTo>
                    <a:pt x="305" y="222"/>
                    <a:pt x="298" y="222"/>
                    <a:pt x="298" y="219"/>
                  </a:cubicBezTo>
                  <a:cubicBezTo>
                    <a:pt x="298" y="180"/>
                    <a:pt x="298" y="180"/>
                    <a:pt x="298" y="180"/>
                  </a:cubicBezTo>
                  <a:cubicBezTo>
                    <a:pt x="298" y="165"/>
                    <a:pt x="275" y="165"/>
                    <a:pt x="275" y="180"/>
                  </a:cubicBezTo>
                  <a:cubicBezTo>
                    <a:pt x="275" y="219"/>
                    <a:pt x="275" y="219"/>
                    <a:pt x="275" y="219"/>
                  </a:cubicBezTo>
                  <a:cubicBezTo>
                    <a:pt x="275" y="222"/>
                    <a:pt x="269" y="222"/>
                    <a:pt x="269" y="219"/>
                  </a:cubicBezTo>
                  <a:cubicBezTo>
                    <a:pt x="269" y="166"/>
                    <a:pt x="269" y="166"/>
                    <a:pt x="269" y="166"/>
                  </a:cubicBezTo>
                  <a:cubicBezTo>
                    <a:pt x="269" y="150"/>
                    <a:pt x="245" y="150"/>
                    <a:pt x="245" y="166"/>
                  </a:cubicBezTo>
                  <a:cubicBezTo>
                    <a:pt x="245" y="219"/>
                    <a:pt x="245" y="219"/>
                    <a:pt x="245" y="219"/>
                  </a:cubicBezTo>
                  <a:cubicBezTo>
                    <a:pt x="245" y="222"/>
                    <a:pt x="239" y="222"/>
                    <a:pt x="239" y="219"/>
                  </a:cubicBezTo>
                  <a:cubicBezTo>
                    <a:pt x="239" y="111"/>
                    <a:pt x="239" y="111"/>
                    <a:pt x="239" y="111"/>
                  </a:cubicBezTo>
                  <a:cubicBezTo>
                    <a:pt x="239" y="96"/>
                    <a:pt x="216" y="96"/>
                    <a:pt x="216" y="111"/>
                  </a:cubicBezTo>
                  <a:cubicBezTo>
                    <a:pt x="216" y="249"/>
                    <a:pt x="216" y="249"/>
                    <a:pt x="216" y="249"/>
                  </a:cubicBezTo>
                  <a:cubicBezTo>
                    <a:pt x="216" y="252"/>
                    <a:pt x="208" y="252"/>
                    <a:pt x="208" y="249"/>
                  </a:cubicBezTo>
                  <a:cubicBezTo>
                    <a:pt x="208" y="197"/>
                    <a:pt x="208" y="197"/>
                    <a:pt x="208" y="197"/>
                  </a:cubicBezTo>
                  <a:cubicBezTo>
                    <a:pt x="208" y="178"/>
                    <a:pt x="183" y="179"/>
                    <a:pt x="183" y="197"/>
                  </a:cubicBezTo>
                  <a:cubicBezTo>
                    <a:pt x="183" y="253"/>
                    <a:pt x="183" y="253"/>
                    <a:pt x="183" y="253"/>
                  </a:cubicBezTo>
                  <a:cubicBezTo>
                    <a:pt x="39" y="253"/>
                    <a:pt x="39" y="253"/>
                    <a:pt x="39" y="253"/>
                  </a:cubicBezTo>
                  <a:cubicBezTo>
                    <a:pt x="39" y="39"/>
                    <a:pt x="39" y="39"/>
                    <a:pt x="39" y="39"/>
                  </a:cubicBezTo>
                  <a:cubicBezTo>
                    <a:pt x="361" y="39"/>
                    <a:pt x="361" y="39"/>
                    <a:pt x="361" y="39"/>
                  </a:cubicBezTo>
                  <a:cubicBezTo>
                    <a:pt x="361" y="253"/>
                    <a:pt x="361" y="253"/>
                    <a:pt x="361" y="253"/>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grpSp>
      <p:grpSp>
        <p:nvGrpSpPr>
          <p:cNvPr id="16" name="Group 15"/>
          <p:cNvGrpSpPr/>
          <p:nvPr/>
        </p:nvGrpSpPr>
        <p:grpSpPr>
          <a:xfrm>
            <a:off x="6971002" y="2202853"/>
            <a:ext cx="4150729" cy="4237886"/>
            <a:chOff x="6834073" y="2159856"/>
            <a:chExt cx="4069713" cy="4155168"/>
          </a:xfrm>
        </p:grpSpPr>
        <p:sp>
          <p:nvSpPr>
            <p:cNvPr id="17" name="Rectangle 16"/>
            <p:cNvSpPr/>
            <p:nvPr/>
          </p:nvSpPr>
          <p:spPr>
            <a:xfrm>
              <a:off x="9416373" y="5952901"/>
              <a:ext cx="950762" cy="362123"/>
            </a:xfrm>
            <a:prstGeom prst="rect">
              <a:avLst/>
            </a:prstGeom>
          </p:spPr>
          <p:txBody>
            <a:bodyPr wrap="none">
              <a:spAutoFit/>
            </a:bodyPr>
            <a:lstStyle/>
            <a:p>
              <a:pPr algn="ctr" defTabSz="725012">
                <a:spcBef>
                  <a:spcPct val="0"/>
                </a:spcBef>
                <a:spcAft>
                  <a:spcPct val="35000"/>
                </a:spcAft>
              </a:pPr>
              <a:r>
                <a:rPr lang="en-US"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ACTION</a:t>
              </a:r>
            </a:p>
          </p:txBody>
        </p:sp>
        <p:cxnSp>
          <p:nvCxnSpPr>
            <p:cNvPr id="18" name="Straight Connector 17"/>
            <p:cNvCxnSpPr/>
            <p:nvPr/>
          </p:nvCxnSpPr>
          <p:spPr>
            <a:xfrm>
              <a:off x="7806991" y="2498338"/>
              <a:ext cx="0" cy="2479174"/>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277555" y="3736973"/>
              <a:ext cx="529437"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821577" y="2498338"/>
              <a:ext cx="554393"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821577" y="4977512"/>
              <a:ext cx="554393"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8626466" y="2159856"/>
              <a:ext cx="449238" cy="579337"/>
              <a:chOff x="8824650" y="2294433"/>
              <a:chExt cx="368737" cy="475523"/>
            </a:xfrm>
          </p:grpSpPr>
          <p:sp>
            <p:nvSpPr>
              <p:cNvPr id="30" name="Freeform 74"/>
              <p:cNvSpPr>
                <a:spLocks noEditPoints="1"/>
              </p:cNvSpPr>
              <p:nvPr/>
            </p:nvSpPr>
            <p:spPr bwMode="auto">
              <a:xfrm flipH="1">
                <a:off x="8824650"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31" name="Freeform 74"/>
              <p:cNvSpPr>
                <a:spLocks noEditPoints="1"/>
              </p:cNvSpPr>
              <p:nvPr/>
            </p:nvSpPr>
            <p:spPr bwMode="auto">
              <a:xfrm flipH="1">
                <a:off x="9017274"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grpSp>
        <p:sp>
          <p:nvSpPr>
            <p:cNvPr id="23" name="TextBox 22"/>
            <p:cNvSpPr txBox="1"/>
            <p:nvPr/>
          </p:nvSpPr>
          <p:spPr>
            <a:xfrm>
              <a:off x="9114592" y="2182085"/>
              <a:ext cx="1215680" cy="534056"/>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People</a:t>
              </a:r>
            </a:p>
          </p:txBody>
        </p:sp>
        <p:grpSp>
          <p:nvGrpSpPr>
            <p:cNvPr id="24" name="Group 23"/>
            <p:cNvGrpSpPr/>
            <p:nvPr/>
          </p:nvGrpSpPr>
          <p:grpSpPr>
            <a:xfrm>
              <a:off x="8626466" y="4526543"/>
              <a:ext cx="493880" cy="768101"/>
              <a:chOff x="8597110" y="4718972"/>
              <a:chExt cx="361215" cy="561776"/>
            </a:xfrm>
          </p:grpSpPr>
          <p:sp>
            <p:nvSpPr>
              <p:cNvPr id="27" name="Freeform 68"/>
              <p:cNvSpPr>
                <a:spLocks/>
              </p:cNvSpPr>
              <p:nvPr/>
            </p:nvSpPr>
            <p:spPr bwMode="auto">
              <a:xfrm rot="16200000">
                <a:off x="8612012" y="5015484"/>
                <a:ext cx="273629" cy="256899"/>
              </a:xfrm>
              <a:custGeom>
                <a:avLst/>
                <a:gdLst>
                  <a:gd name="T0" fmla="*/ 564 w 1203"/>
                  <a:gd name="T1" fmla="*/ 1129 h 1129"/>
                  <a:gd name="T2" fmla="*/ 0 w 1203"/>
                  <a:gd name="T3" fmla="*/ 565 h 1129"/>
                  <a:gd name="T4" fmla="*/ 564 w 1203"/>
                  <a:gd name="T5" fmla="*/ 0 h 1129"/>
                  <a:gd name="T6" fmla="*/ 1115 w 1203"/>
                  <a:gd name="T7" fmla="*/ 443 h 1129"/>
                  <a:gd name="T8" fmla="*/ 1203 w 1203"/>
                  <a:gd name="T9" fmla="*/ 449 h 1129"/>
                  <a:gd name="T10" fmla="*/ 1055 w 1203"/>
                  <a:gd name="T11" fmla="*/ 599 h 1129"/>
                  <a:gd name="T12" fmla="*/ 876 w 1203"/>
                  <a:gd name="T13" fmla="*/ 426 h 1129"/>
                  <a:gd name="T14" fmla="*/ 963 w 1203"/>
                  <a:gd name="T15" fmla="*/ 432 h 1129"/>
                  <a:gd name="T16" fmla="*/ 431 w 1203"/>
                  <a:gd name="T17" fmla="*/ 166 h 1129"/>
                  <a:gd name="T18" fmla="*/ 165 w 1203"/>
                  <a:gd name="T19" fmla="*/ 698 h 1129"/>
                  <a:gd name="T20" fmla="*/ 564 w 1203"/>
                  <a:gd name="T21" fmla="*/ 985 h 1129"/>
                  <a:gd name="T22" fmla="*/ 564 w 1203"/>
                  <a:gd name="T23" fmla="*/ 1129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3" h="1129">
                    <a:moveTo>
                      <a:pt x="564" y="1129"/>
                    </a:moveTo>
                    <a:cubicBezTo>
                      <a:pt x="252" y="1129"/>
                      <a:pt x="0" y="877"/>
                      <a:pt x="0" y="565"/>
                    </a:cubicBezTo>
                    <a:cubicBezTo>
                      <a:pt x="0" y="253"/>
                      <a:pt x="252" y="0"/>
                      <a:pt x="564" y="0"/>
                    </a:cubicBezTo>
                    <a:cubicBezTo>
                      <a:pt x="829" y="0"/>
                      <a:pt x="1058" y="184"/>
                      <a:pt x="1115" y="443"/>
                    </a:cubicBezTo>
                    <a:cubicBezTo>
                      <a:pt x="1203" y="449"/>
                      <a:pt x="1203" y="449"/>
                      <a:pt x="1203" y="449"/>
                    </a:cubicBezTo>
                    <a:cubicBezTo>
                      <a:pt x="1055" y="599"/>
                      <a:pt x="1055" y="599"/>
                      <a:pt x="1055" y="599"/>
                    </a:cubicBezTo>
                    <a:cubicBezTo>
                      <a:pt x="876" y="426"/>
                      <a:pt x="876" y="426"/>
                      <a:pt x="876" y="426"/>
                    </a:cubicBezTo>
                    <a:cubicBezTo>
                      <a:pt x="963" y="432"/>
                      <a:pt x="963" y="432"/>
                      <a:pt x="963" y="432"/>
                    </a:cubicBezTo>
                    <a:cubicBezTo>
                      <a:pt x="889" y="212"/>
                      <a:pt x="651" y="93"/>
                      <a:pt x="431" y="166"/>
                    </a:cubicBezTo>
                    <a:cubicBezTo>
                      <a:pt x="211" y="239"/>
                      <a:pt x="92" y="477"/>
                      <a:pt x="165" y="698"/>
                    </a:cubicBezTo>
                    <a:cubicBezTo>
                      <a:pt x="222" y="869"/>
                      <a:pt x="383" y="985"/>
                      <a:pt x="564" y="985"/>
                    </a:cubicBezTo>
                    <a:lnTo>
                      <a:pt x="564" y="1129"/>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28" name="Freeform 69"/>
              <p:cNvSpPr>
                <a:spLocks/>
              </p:cNvSpPr>
              <p:nvPr/>
            </p:nvSpPr>
            <p:spPr bwMode="auto">
              <a:xfrm rot="16200000">
                <a:off x="8699407" y="4896072"/>
                <a:ext cx="286127" cy="231709"/>
              </a:xfrm>
              <a:custGeom>
                <a:avLst/>
                <a:gdLst>
                  <a:gd name="T0" fmla="*/ 219 w 1258"/>
                  <a:gd name="T1" fmla="*/ 0 h 1018"/>
                  <a:gd name="T2" fmla="*/ 321 w 1258"/>
                  <a:gd name="T3" fmla="*/ 102 h 1018"/>
                  <a:gd name="T4" fmla="*/ 321 w 1258"/>
                  <a:gd name="T5" fmla="*/ 697 h 1018"/>
                  <a:gd name="T6" fmla="*/ 916 w 1258"/>
                  <a:gd name="T7" fmla="*/ 697 h 1018"/>
                  <a:gd name="T8" fmla="*/ 1017 w 1258"/>
                  <a:gd name="T9" fmla="*/ 532 h 1018"/>
                  <a:gd name="T10" fmla="*/ 930 w 1258"/>
                  <a:gd name="T11" fmla="*/ 539 h 1018"/>
                  <a:gd name="T12" fmla="*/ 1110 w 1258"/>
                  <a:gd name="T13" fmla="*/ 365 h 1018"/>
                  <a:gd name="T14" fmla="*/ 1258 w 1258"/>
                  <a:gd name="T15" fmla="*/ 515 h 1018"/>
                  <a:gd name="T16" fmla="*/ 1170 w 1258"/>
                  <a:gd name="T17" fmla="*/ 522 h 1018"/>
                  <a:gd name="T18" fmla="*/ 496 w 1258"/>
                  <a:gd name="T19" fmla="*/ 951 h 1018"/>
                  <a:gd name="T20" fmla="*/ 67 w 1258"/>
                  <a:gd name="T21" fmla="*/ 277 h 1018"/>
                  <a:gd name="T22" fmla="*/ 219 w 1258"/>
                  <a:gd name="T23"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8" h="1018">
                    <a:moveTo>
                      <a:pt x="219" y="0"/>
                    </a:moveTo>
                    <a:cubicBezTo>
                      <a:pt x="321" y="102"/>
                      <a:pt x="321" y="102"/>
                      <a:pt x="321" y="102"/>
                    </a:cubicBezTo>
                    <a:cubicBezTo>
                      <a:pt x="157" y="266"/>
                      <a:pt x="157" y="533"/>
                      <a:pt x="321" y="697"/>
                    </a:cubicBezTo>
                    <a:cubicBezTo>
                      <a:pt x="486" y="861"/>
                      <a:pt x="752" y="861"/>
                      <a:pt x="916" y="697"/>
                    </a:cubicBezTo>
                    <a:cubicBezTo>
                      <a:pt x="962" y="651"/>
                      <a:pt x="997" y="594"/>
                      <a:pt x="1017" y="532"/>
                    </a:cubicBezTo>
                    <a:cubicBezTo>
                      <a:pt x="930" y="539"/>
                      <a:pt x="930" y="539"/>
                      <a:pt x="930" y="539"/>
                    </a:cubicBezTo>
                    <a:cubicBezTo>
                      <a:pt x="1110" y="365"/>
                      <a:pt x="1110" y="365"/>
                      <a:pt x="1110" y="365"/>
                    </a:cubicBezTo>
                    <a:cubicBezTo>
                      <a:pt x="1258" y="515"/>
                      <a:pt x="1258" y="515"/>
                      <a:pt x="1258" y="515"/>
                    </a:cubicBezTo>
                    <a:cubicBezTo>
                      <a:pt x="1170" y="522"/>
                      <a:pt x="1170" y="522"/>
                      <a:pt x="1170" y="522"/>
                    </a:cubicBezTo>
                    <a:cubicBezTo>
                      <a:pt x="1102" y="826"/>
                      <a:pt x="801" y="1018"/>
                      <a:pt x="496" y="951"/>
                    </a:cubicBezTo>
                    <a:cubicBezTo>
                      <a:pt x="192" y="883"/>
                      <a:pt x="0" y="582"/>
                      <a:pt x="67" y="277"/>
                    </a:cubicBezTo>
                    <a:cubicBezTo>
                      <a:pt x="91" y="172"/>
                      <a:pt x="143" y="76"/>
                      <a:pt x="219" y="0"/>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29" name="Freeform 70"/>
              <p:cNvSpPr>
                <a:spLocks/>
              </p:cNvSpPr>
              <p:nvPr/>
            </p:nvSpPr>
            <p:spPr bwMode="auto">
              <a:xfrm rot="16200000">
                <a:off x="8591100" y="4724982"/>
                <a:ext cx="281801" cy="269782"/>
              </a:xfrm>
              <a:custGeom>
                <a:avLst/>
                <a:gdLst>
                  <a:gd name="T0" fmla="*/ 220 w 1239"/>
                  <a:gd name="T1" fmla="*/ 1019 h 1185"/>
                  <a:gd name="T2" fmla="*/ 220 w 1239"/>
                  <a:gd name="T3" fmla="*/ 221 h 1185"/>
                  <a:gd name="T4" fmla="*/ 1019 w 1239"/>
                  <a:gd name="T5" fmla="*/ 221 h 1185"/>
                  <a:gd name="T6" fmla="*/ 1019 w 1239"/>
                  <a:gd name="T7" fmla="*/ 1019 h 1185"/>
                  <a:gd name="T8" fmla="*/ 620 w 1239"/>
                  <a:gd name="T9" fmla="*/ 1185 h 1185"/>
                  <a:gd name="T10" fmla="*/ 620 w 1239"/>
                  <a:gd name="T11" fmla="*/ 1041 h 1185"/>
                  <a:gd name="T12" fmla="*/ 1040 w 1239"/>
                  <a:gd name="T13" fmla="*/ 620 h 1185"/>
                  <a:gd name="T14" fmla="*/ 620 w 1239"/>
                  <a:gd name="T15" fmla="*/ 199 h 1185"/>
                  <a:gd name="T16" fmla="*/ 199 w 1239"/>
                  <a:gd name="T17" fmla="*/ 620 h 1185"/>
                  <a:gd name="T18" fmla="*/ 322 w 1239"/>
                  <a:gd name="T19" fmla="*/ 917 h 1185"/>
                  <a:gd name="T20" fmla="*/ 220 w 1239"/>
                  <a:gd name="T21" fmla="*/ 101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9" h="1185">
                    <a:moveTo>
                      <a:pt x="220" y="1019"/>
                    </a:moveTo>
                    <a:cubicBezTo>
                      <a:pt x="0" y="799"/>
                      <a:pt x="0" y="441"/>
                      <a:pt x="220" y="221"/>
                    </a:cubicBezTo>
                    <a:cubicBezTo>
                      <a:pt x="441" y="0"/>
                      <a:pt x="798" y="0"/>
                      <a:pt x="1019" y="221"/>
                    </a:cubicBezTo>
                    <a:cubicBezTo>
                      <a:pt x="1239" y="441"/>
                      <a:pt x="1239" y="799"/>
                      <a:pt x="1019" y="1019"/>
                    </a:cubicBezTo>
                    <a:cubicBezTo>
                      <a:pt x="913" y="1125"/>
                      <a:pt x="769" y="1185"/>
                      <a:pt x="620" y="1185"/>
                    </a:cubicBezTo>
                    <a:cubicBezTo>
                      <a:pt x="620" y="1041"/>
                      <a:pt x="620" y="1041"/>
                      <a:pt x="620" y="1041"/>
                    </a:cubicBezTo>
                    <a:cubicBezTo>
                      <a:pt x="852" y="1041"/>
                      <a:pt x="1040" y="852"/>
                      <a:pt x="1040" y="620"/>
                    </a:cubicBezTo>
                    <a:cubicBezTo>
                      <a:pt x="1040" y="387"/>
                      <a:pt x="852" y="199"/>
                      <a:pt x="620" y="199"/>
                    </a:cubicBezTo>
                    <a:cubicBezTo>
                      <a:pt x="387" y="199"/>
                      <a:pt x="199" y="387"/>
                      <a:pt x="199" y="620"/>
                    </a:cubicBezTo>
                    <a:cubicBezTo>
                      <a:pt x="199" y="732"/>
                      <a:pt x="243" y="839"/>
                      <a:pt x="322" y="917"/>
                    </a:cubicBezTo>
                    <a:lnTo>
                      <a:pt x="220" y="1019"/>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grpSp>
        <p:sp>
          <p:nvSpPr>
            <p:cNvPr id="25" name="TextBox 24"/>
            <p:cNvSpPr txBox="1"/>
            <p:nvPr/>
          </p:nvSpPr>
          <p:spPr>
            <a:xfrm>
              <a:off x="9114592" y="4584707"/>
              <a:ext cx="1789194" cy="788255"/>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Automated Systems</a:t>
              </a:r>
            </a:p>
          </p:txBody>
        </p:sp>
        <p:sp>
          <p:nvSpPr>
            <p:cNvPr id="26" name="Right Arrow 25"/>
            <p:cNvSpPr/>
            <p:nvPr/>
          </p:nvSpPr>
          <p:spPr bwMode="auto">
            <a:xfrm>
              <a:off x="6834073" y="5991814"/>
              <a:ext cx="2388073" cy="254549"/>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 name="Group 31"/>
          <p:cNvGrpSpPr/>
          <p:nvPr/>
        </p:nvGrpSpPr>
        <p:grpSpPr>
          <a:xfrm>
            <a:off x="2839094" y="3083648"/>
            <a:ext cx="4129554" cy="3361356"/>
            <a:chOff x="2839094" y="3083648"/>
            <a:chExt cx="4129554" cy="3361356"/>
          </a:xfrm>
        </p:grpSpPr>
        <p:grpSp>
          <p:nvGrpSpPr>
            <p:cNvPr id="33" name="Group 32"/>
            <p:cNvGrpSpPr/>
            <p:nvPr/>
          </p:nvGrpSpPr>
          <p:grpSpPr>
            <a:xfrm>
              <a:off x="2839094" y="3083648"/>
              <a:ext cx="4129554" cy="3361356"/>
              <a:chOff x="2782813" y="3023459"/>
              <a:chExt cx="4048949" cy="3295746"/>
            </a:xfrm>
          </p:grpSpPr>
          <p:sp>
            <p:nvSpPr>
              <p:cNvPr id="35" name="Rectangle 34"/>
              <p:cNvSpPr/>
              <p:nvPr/>
            </p:nvSpPr>
            <p:spPr>
              <a:xfrm>
                <a:off x="5228956" y="5957082"/>
                <a:ext cx="1540908" cy="362123"/>
              </a:xfrm>
              <a:prstGeom prst="rect">
                <a:avLst/>
              </a:prstGeom>
            </p:spPr>
            <p:txBody>
              <a:bodyPr wrap="none">
                <a:spAutoFit/>
              </a:bodyPr>
              <a:lstStyle/>
              <a:p>
                <a:pPr algn="ctr" defTabSz="725012">
                  <a:spcBef>
                    <a:spcPct val="0"/>
                  </a:spcBef>
                  <a:spcAft>
                    <a:spcPct val="35000"/>
                  </a:spcAft>
                </a:pPr>
                <a:r>
                  <a:rPr lang="en-US"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INTELLIGENCE</a:t>
                </a:r>
              </a:p>
            </p:txBody>
          </p:sp>
          <p:sp>
            <p:nvSpPr>
              <p:cNvPr id="36" name="Freeform 539"/>
              <p:cNvSpPr>
                <a:spLocks noChangeAspect="1"/>
              </p:cNvSpPr>
              <p:nvPr/>
            </p:nvSpPr>
            <p:spPr bwMode="auto">
              <a:xfrm>
                <a:off x="4866845" y="3023459"/>
                <a:ext cx="1964917" cy="1080287"/>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37" name="TextBox 36"/>
              <p:cNvSpPr txBox="1"/>
              <p:nvPr/>
            </p:nvSpPr>
            <p:spPr>
              <a:xfrm>
                <a:off x="5002715" y="4080152"/>
                <a:ext cx="1744422" cy="843655"/>
              </a:xfrm>
              <a:prstGeom prst="rect">
                <a:avLst/>
              </a:prstGeom>
              <a:noFill/>
            </p:spPr>
            <p:txBody>
              <a:bodyPr wrap="square" lIns="182854" tIns="146283" rIns="182854" bIns="146283" rtlCol="0">
                <a:spAutoFit/>
              </a:bodyPr>
              <a:lstStyle/>
              <a:p>
                <a:pPr algn="ctr" defTabSz="725012">
                  <a:spcBef>
                    <a:spcPct val="0"/>
                  </a:spcBef>
                  <a:spcAft>
                    <a:spcPct val="350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Cortana Analytics</a:t>
                </a:r>
              </a:p>
            </p:txBody>
          </p:sp>
          <p:sp>
            <p:nvSpPr>
              <p:cNvPr id="38" name="Right Arrow 37"/>
              <p:cNvSpPr/>
              <p:nvPr/>
            </p:nvSpPr>
            <p:spPr bwMode="auto">
              <a:xfrm>
                <a:off x="2782813" y="5999021"/>
                <a:ext cx="2388073" cy="254549"/>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34" name="Picture 33"/>
            <p:cNvPicPr>
              <a:picLocks noChangeAspect="1"/>
            </p:cNvPicPr>
            <p:nvPr/>
          </p:nvPicPr>
          <p:blipFill>
            <a:blip r:embed="rId2">
              <a:duotone>
                <a:prstClr val="black"/>
                <a:schemeClr val="accent1">
                  <a:tint val="45000"/>
                  <a:satMod val="400000"/>
                </a:schemeClr>
              </a:duotone>
              <a:lum bright="-34000"/>
              <a:extLst>
                <a:ext uri="{28A0092B-C50C-407E-A947-70E740481C1C}">
                  <a14:useLocalDpi xmlns:a14="http://schemas.microsoft.com/office/drawing/2010/main"/>
                </a:ext>
              </a:extLst>
            </a:blip>
            <a:stretch>
              <a:fillRect/>
            </a:stretch>
          </p:blipFill>
          <p:spPr>
            <a:xfrm>
              <a:off x="5811731" y="3401818"/>
              <a:ext cx="362064" cy="628844"/>
            </a:xfrm>
            <a:prstGeom prst="rect">
              <a:avLst/>
            </a:prstGeom>
          </p:spPr>
        </p:pic>
      </p:grpSp>
    </p:spTree>
    <p:extLst>
      <p:ext uri="{BB962C8B-B14F-4D97-AF65-F5344CB8AC3E}">
        <p14:creationId xmlns:p14="http://schemas.microsoft.com/office/powerpoint/2010/main" val="15400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Oval 2"/>
          <p:cNvSpPr/>
          <p:nvPr/>
        </p:nvSpPr>
        <p:spPr bwMode="auto">
          <a:xfrm>
            <a:off x="6032305" y="2201862"/>
            <a:ext cx="4135349" cy="4135349"/>
          </a:xfrm>
          <a:prstGeom prst="ellipse">
            <a:avLst/>
          </a:prstGeom>
          <a:noFill/>
          <a:ln w="57150">
            <a:solidFill>
              <a:schemeClr val="tx1"/>
            </a:solidFill>
            <a:miter lim="800000"/>
          </a:ln>
        </p:spPr>
        <p:txBody>
          <a:bodyPr vert="horz" wrap="square" lIns="91440" tIns="45720" rIns="91440" bIns="45720" numCol="1" anchor="t" anchorCtr="0" compatLnSpc="1">
            <a:prstTxWarp prst="textNoShape">
              <a:avLst/>
            </a:prstTxWarp>
          </a:bodyPr>
          <a:lstStyle/>
          <a:p>
            <a:pPr defTabSz="914363"/>
            <a:endParaRPr lang="en-US" sz="1400" dirty="0" err="1">
              <a:solidFill>
                <a:srgbClr val="FFFFFF"/>
              </a:solidFill>
            </a:endParaRPr>
          </a:p>
        </p:txBody>
      </p:sp>
      <p:sp>
        <p:nvSpPr>
          <p:cNvPr id="4" name="Rectangle 3"/>
          <p:cNvSpPr/>
          <p:nvPr/>
        </p:nvSpPr>
        <p:spPr bwMode="auto">
          <a:xfrm rot="19214741">
            <a:off x="6315276" y="5196068"/>
            <a:ext cx="261762" cy="59643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rot="1861883">
            <a:off x="6131536" y="3017298"/>
            <a:ext cx="382119" cy="48653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Freeform 539"/>
          <p:cNvSpPr>
            <a:spLocks noChangeAspect="1"/>
          </p:cNvSpPr>
          <p:nvPr/>
        </p:nvSpPr>
        <p:spPr bwMode="auto">
          <a:xfrm>
            <a:off x="730529" y="2373538"/>
            <a:ext cx="6207980" cy="3413070"/>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7" name="Group 6"/>
          <p:cNvGrpSpPr/>
          <p:nvPr/>
        </p:nvGrpSpPr>
        <p:grpSpPr>
          <a:xfrm>
            <a:off x="2486830" y="3375390"/>
            <a:ext cx="277908" cy="226269"/>
            <a:chOff x="-2530484" y="585787"/>
            <a:chExt cx="1119191" cy="911228"/>
          </a:xfrm>
          <a:solidFill>
            <a:schemeClr val="bg2"/>
          </a:solidFill>
        </p:grpSpPr>
        <p:sp>
          <p:nvSpPr>
            <p:cNvPr id="8" name="Freeform 31"/>
            <p:cNvSpPr>
              <a:spLocks noEditPoints="1"/>
            </p:cNvSpPr>
            <p:nvPr/>
          </p:nvSpPr>
          <p:spPr bwMode="auto">
            <a:xfrm>
              <a:off x="-2530484" y="585787"/>
              <a:ext cx="1119191" cy="622300"/>
            </a:xfrm>
            <a:custGeom>
              <a:avLst/>
              <a:gdLst>
                <a:gd name="T0" fmla="*/ 296 w 296"/>
                <a:gd name="T1" fmla="*/ 24 h 164"/>
                <a:gd name="T2" fmla="*/ 290 w 296"/>
                <a:gd name="T3" fmla="*/ 24 h 164"/>
                <a:gd name="T4" fmla="*/ 288 w 296"/>
                <a:gd name="T5" fmla="*/ 149 h 164"/>
                <a:gd name="T6" fmla="*/ 291 w 296"/>
                <a:gd name="T7" fmla="*/ 154 h 164"/>
                <a:gd name="T8" fmla="*/ 287 w 296"/>
                <a:gd name="T9" fmla="*/ 164 h 164"/>
                <a:gd name="T10" fmla="*/ 9 w 296"/>
                <a:gd name="T11" fmla="*/ 164 h 164"/>
                <a:gd name="T12" fmla="*/ 9 w 296"/>
                <a:gd name="T13" fmla="*/ 24 h 164"/>
                <a:gd name="T14" fmla="*/ 0 w 296"/>
                <a:gd name="T15" fmla="*/ 24 h 164"/>
                <a:gd name="T16" fmla="*/ 0 w 296"/>
                <a:gd name="T17" fmla="*/ 0 h 164"/>
                <a:gd name="T18" fmla="*/ 296 w 296"/>
                <a:gd name="T19" fmla="*/ 0 h 164"/>
                <a:gd name="T20" fmla="*/ 296 w 296"/>
                <a:gd name="T21" fmla="*/ 24 h 164"/>
                <a:gd name="T22" fmla="*/ 32 w 296"/>
                <a:gd name="T23" fmla="*/ 139 h 164"/>
                <a:gd name="T24" fmla="*/ 264 w 296"/>
                <a:gd name="T25" fmla="*/ 139 h 164"/>
                <a:gd name="T26" fmla="*/ 264 w 296"/>
                <a:gd name="T27" fmla="*/ 27 h 164"/>
                <a:gd name="T28" fmla="*/ 263 w 296"/>
                <a:gd name="T29" fmla="*/ 25 h 164"/>
                <a:gd name="T30" fmla="*/ 263 w 296"/>
                <a:gd name="T31" fmla="*/ 25 h 164"/>
                <a:gd name="T32" fmla="*/ 32 w 296"/>
                <a:gd name="T33" fmla="*/ 25 h 164"/>
                <a:gd name="T34" fmla="*/ 32 w 296"/>
                <a:gd name="T35" fmla="*/ 13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164">
                  <a:moveTo>
                    <a:pt x="296" y="24"/>
                  </a:moveTo>
                  <a:cubicBezTo>
                    <a:pt x="294" y="24"/>
                    <a:pt x="292" y="24"/>
                    <a:pt x="290" y="24"/>
                  </a:cubicBezTo>
                  <a:cubicBezTo>
                    <a:pt x="288" y="34"/>
                    <a:pt x="287" y="134"/>
                    <a:pt x="288" y="149"/>
                  </a:cubicBezTo>
                  <a:cubicBezTo>
                    <a:pt x="288" y="151"/>
                    <a:pt x="290" y="152"/>
                    <a:pt x="291" y="154"/>
                  </a:cubicBezTo>
                  <a:cubicBezTo>
                    <a:pt x="290" y="157"/>
                    <a:pt x="288" y="160"/>
                    <a:pt x="287" y="164"/>
                  </a:cubicBezTo>
                  <a:cubicBezTo>
                    <a:pt x="195" y="164"/>
                    <a:pt x="102" y="164"/>
                    <a:pt x="9" y="164"/>
                  </a:cubicBezTo>
                  <a:cubicBezTo>
                    <a:pt x="9" y="118"/>
                    <a:pt x="9" y="72"/>
                    <a:pt x="9" y="24"/>
                  </a:cubicBezTo>
                  <a:cubicBezTo>
                    <a:pt x="5" y="24"/>
                    <a:pt x="2" y="24"/>
                    <a:pt x="0" y="24"/>
                  </a:cubicBezTo>
                  <a:cubicBezTo>
                    <a:pt x="0" y="16"/>
                    <a:pt x="0" y="8"/>
                    <a:pt x="0" y="0"/>
                  </a:cubicBezTo>
                  <a:cubicBezTo>
                    <a:pt x="99" y="0"/>
                    <a:pt x="197" y="0"/>
                    <a:pt x="296" y="0"/>
                  </a:cubicBezTo>
                  <a:cubicBezTo>
                    <a:pt x="296" y="8"/>
                    <a:pt x="296" y="16"/>
                    <a:pt x="296" y="24"/>
                  </a:cubicBezTo>
                  <a:close/>
                  <a:moveTo>
                    <a:pt x="32" y="139"/>
                  </a:moveTo>
                  <a:cubicBezTo>
                    <a:pt x="110" y="139"/>
                    <a:pt x="187" y="139"/>
                    <a:pt x="264" y="139"/>
                  </a:cubicBezTo>
                  <a:cubicBezTo>
                    <a:pt x="264" y="102"/>
                    <a:pt x="264" y="64"/>
                    <a:pt x="264" y="27"/>
                  </a:cubicBezTo>
                  <a:cubicBezTo>
                    <a:pt x="264" y="27"/>
                    <a:pt x="264" y="26"/>
                    <a:pt x="263" y="25"/>
                  </a:cubicBezTo>
                  <a:cubicBezTo>
                    <a:pt x="263" y="25"/>
                    <a:pt x="262" y="24"/>
                    <a:pt x="263" y="25"/>
                  </a:cubicBezTo>
                  <a:cubicBezTo>
                    <a:pt x="186" y="25"/>
                    <a:pt x="109" y="25"/>
                    <a:pt x="32" y="25"/>
                  </a:cubicBezTo>
                  <a:cubicBezTo>
                    <a:pt x="32" y="63"/>
                    <a:pt x="32" y="101"/>
                    <a:pt x="32"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9" name="Freeform 32"/>
            <p:cNvSpPr>
              <a:spLocks/>
            </p:cNvSpPr>
            <p:nvPr/>
          </p:nvSpPr>
          <p:spPr bwMode="auto">
            <a:xfrm>
              <a:off x="-2212985" y="1241428"/>
              <a:ext cx="514350" cy="255587"/>
            </a:xfrm>
            <a:custGeom>
              <a:avLst/>
              <a:gdLst>
                <a:gd name="T0" fmla="*/ 0 w 136"/>
                <a:gd name="T1" fmla="*/ 67 h 67"/>
                <a:gd name="T2" fmla="*/ 0 w 136"/>
                <a:gd name="T3" fmla="*/ 52 h 67"/>
                <a:gd name="T4" fmla="*/ 27 w 136"/>
                <a:gd name="T5" fmla="*/ 51 h 67"/>
                <a:gd name="T6" fmla="*/ 55 w 136"/>
                <a:gd name="T7" fmla="*/ 51 h 67"/>
                <a:gd name="T8" fmla="*/ 55 w 136"/>
                <a:gd name="T9" fmla="*/ 0 h 67"/>
                <a:gd name="T10" fmla="*/ 79 w 136"/>
                <a:gd name="T11" fmla="*/ 0 h 67"/>
                <a:gd name="T12" fmla="*/ 79 w 136"/>
                <a:gd name="T13" fmla="*/ 50 h 67"/>
                <a:gd name="T14" fmla="*/ 107 w 136"/>
                <a:gd name="T15" fmla="*/ 51 h 67"/>
                <a:gd name="T16" fmla="*/ 136 w 136"/>
                <a:gd name="T17" fmla="*/ 51 h 67"/>
                <a:gd name="T18" fmla="*/ 136 w 136"/>
                <a:gd name="T19" fmla="*/ 67 h 67"/>
                <a:gd name="T20" fmla="*/ 0 w 136"/>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67">
                  <a:moveTo>
                    <a:pt x="0" y="67"/>
                  </a:moveTo>
                  <a:cubicBezTo>
                    <a:pt x="0" y="62"/>
                    <a:pt x="0" y="58"/>
                    <a:pt x="0" y="52"/>
                  </a:cubicBezTo>
                  <a:cubicBezTo>
                    <a:pt x="9" y="50"/>
                    <a:pt x="18" y="51"/>
                    <a:pt x="27" y="51"/>
                  </a:cubicBezTo>
                  <a:cubicBezTo>
                    <a:pt x="36" y="51"/>
                    <a:pt x="45" y="51"/>
                    <a:pt x="55" y="51"/>
                  </a:cubicBezTo>
                  <a:cubicBezTo>
                    <a:pt x="55" y="34"/>
                    <a:pt x="55" y="18"/>
                    <a:pt x="55" y="0"/>
                  </a:cubicBezTo>
                  <a:cubicBezTo>
                    <a:pt x="63" y="0"/>
                    <a:pt x="71" y="0"/>
                    <a:pt x="79" y="0"/>
                  </a:cubicBezTo>
                  <a:cubicBezTo>
                    <a:pt x="79" y="16"/>
                    <a:pt x="79" y="33"/>
                    <a:pt x="79" y="50"/>
                  </a:cubicBezTo>
                  <a:cubicBezTo>
                    <a:pt x="89" y="52"/>
                    <a:pt x="98" y="51"/>
                    <a:pt x="107" y="51"/>
                  </a:cubicBezTo>
                  <a:cubicBezTo>
                    <a:pt x="116" y="51"/>
                    <a:pt x="125" y="51"/>
                    <a:pt x="136" y="51"/>
                  </a:cubicBezTo>
                  <a:cubicBezTo>
                    <a:pt x="136" y="57"/>
                    <a:pt x="136" y="62"/>
                    <a:pt x="136" y="67"/>
                  </a:cubicBezTo>
                  <a:cubicBezTo>
                    <a:pt x="91" y="67"/>
                    <a:pt x="45" y="67"/>
                    <a:pt x="0"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0" name="Freeform 34"/>
            <p:cNvSpPr>
              <a:spLocks/>
            </p:cNvSpPr>
            <p:nvPr/>
          </p:nvSpPr>
          <p:spPr bwMode="auto">
            <a:xfrm>
              <a:off x="-1876433" y="752475"/>
              <a:ext cx="268289" cy="269876"/>
            </a:xfrm>
            <a:custGeom>
              <a:avLst/>
              <a:gdLst>
                <a:gd name="T0" fmla="*/ 16 w 71"/>
                <a:gd name="T1" fmla="*/ 71 h 71"/>
                <a:gd name="T2" fmla="*/ 0 w 71"/>
                <a:gd name="T3" fmla="*/ 54 h 71"/>
                <a:gd name="T4" fmla="*/ 0 w 71"/>
                <a:gd name="T5" fmla="*/ 17 h 71"/>
                <a:gd name="T6" fmla="*/ 17 w 71"/>
                <a:gd name="T7" fmla="*/ 0 h 71"/>
                <a:gd name="T8" fmla="*/ 31 w 71"/>
                <a:gd name="T9" fmla="*/ 0 h 71"/>
                <a:gd name="T10" fmla="*/ 31 w 71"/>
                <a:gd name="T11" fmla="*/ 36 h 71"/>
                <a:gd name="T12" fmla="*/ 38 w 71"/>
                <a:gd name="T13" fmla="*/ 36 h 71"/>
                <a:gd name="T14" fmla="*/ 38 w 71"/>
                <a:gd name="T15" fmla="*/ 0 h 71"/>
                <a:gd name="T16" fmla="*/ 52 w 71"/>
                <a:gd name="T17" fmla="*/ 0 h 71"/>
                <a:gd name="T18" fmla="*/ 71 w 71"/>
                <a:gd name="T19" fmla="*/ 20 h 71"/>
                <a:gd name="T20" fmla="*/ 71 w 71"/>
                <a:gd name="T21" fmla="*/ 54 h 71"/>
                <a:gd name="T22" fmla="*/ 52 w 71"/>
                <a:gd name="T23" fmla="*/ 71 h 71"/>
                <a:gd name="T24" fmla="*/ 16 w 71"/>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1">
                  <a:moveTo>
                    <a:pt x="16" y="71"/>
                  </a:moveTo>
                  <a:cubicBezTo>
                    <a:pt x="11" y="66"/>
                    <a:pt x="6" y="61"/>
                    <a:pt x="0" y="54"/>
                  </a:cubicBezTo>
                  <a:cubicBezTo>
                    <a:pt x="0" y="43"/>
                    <a:pt x="0" y="30"/>
                    <a:pt x="0" y="17"/>
                  </a:cubicBezTo>
                  <a:cubicBezTo>
                    <a:pt x="5" y="12"/>
                    <a:pt x="11" y="6"/>
                    <a:pt x="17" y="0"/>
                  </a:cubicBezTo>
                  <a:cubicBezTo>
                    <a:pt x="21" y="0"/>
                    <a:pt x="25" y="0"/>
                    <a:pt x="31" y="0"/>
                  </a:cubicBezTo>
                  <a:cubicBezTo>
                    <a:pt x="31" y="12"/>
                    <a:pt x="31" y="24"/>
                    <a:pt x="31" y="36"/>
                  </a:cubicBezTo>
                  <a:cubicBezTo>
                    <a:pt x="34" y="36"/>
                    <a:pt x="36" y="36"/>
                    <a:pt x="38" y="36"/>
                  </a:cubicBezTo>
                  <a:cubicBezTo>
                    <a:pt x="38" y="24"/>
                    <a:pt x="38" y="13"/>
                    <a:pt x="38" y="0"/>
                  </a:cubicBezTo>
                  <a:cubicBezTo>
                    <a:pt x="43" y="0"/>
                    <a:pt x="48" y="0"/>
                    <a:pt x="52" y="0"/>
                  </a:cubicBezTo>
                  <a:cubicBezTo>
                    <a:pt x="58" y="6"/>
                    <a:pt x="64" y="12"/>
                    <a:pt x="71" y="20"/>
                  </a:cubicBezTo>
                  <a:cubicBezTo>
                    <a:pt x="71" y="30"/>
                    <a:pt x="71" y="42"/>
                    <a:pt x="71" y="54"/>
                  </a:cubicBezTo>
                  <a:cubicBezTo>
                    <a:pt x="65" y="59"/>
                    <a:pt x="60" y="65"/>
                    <a:pt x="52" y="71"/>
                  </a:cubicBezTo>
                  <a:cubicBezTo>
                    <a:pt x="42" y="71"/>
                    <a:pt x="30" y="71"/>
                    <a:pt x="16"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1" name="Freeform 35"/>
            <p:cNvSpPr>
              <a:spLocks/>
            </p:cNvSpPr>
            <p:nvPr/>
          </p:nvSpPr>
          <p:spPr bwMode="auto">
            <a:xfrm>
              <a:off x="-2349507" y="752475"/>
              <a:ext cx="393701" cy="314327"/>
            </a:xfrm>
            <a:custGeom>
              <a:avLst/>
              <a:gdLst>
                <a:gd name="T0" fmla="*/ 104 w 104"/>
                <a:gd name="T1" fmla="*/ 76 h 83"/>
                <a:gd name="T2" fmla="*/ 104 w 104"/>
                <a:gd name="T3" fmla="*/ 83 h 83"/>
                <a:gd name="T4" fmla="*/ 0 w 104"/>
                <a:gd name="T5" fmla="*/ 83 h 83"/>
                <a:gd name="T6" fmla="*/ 0 w 104"/>
                <a:gd name="T7" fmla="*/ 1 h 83"/>
                <a:gd name="T8" fmla="*/ 7 w 104"/>
                <a:gd name="T9" fmla="*/ 0 h 83"/>
                <a:gd name="T10" fmla="*/ 7 w 104"/>
                <a:gd name="T11" fmla="*/ 76 h 83"/>
                <a:gd name="T12" fmla="*/ 104 w 104"/>
                <a:gd name="T13" fmla="*/ 76 h 83"/>
              </a:gdLst>
              <a:ahLst/>
              <a:cxnLst>
                <a:cxn ang="0">
                  <a:pos x="T0" y="T1"/>
                </a:cxn>
                <a:cxn ang="0">
                  <a:pos x="T2" y="T3"/>
                </a:cxn>
                <a:cxn ang="0">
                  <a:pos x="T4" y="T5"/>
                </a:cxn>
                <a:cxn ang="0">
                  <a:pos x="T6" y="T7"/>
                </a:cxn>
                <a:cxn ang="0">
                  <a:pos x="T8" y="T9"/>
                </a:cxn>
                <a:cxn ang="0">
                  <a:pos x="T10" y="T11"/>
                </a:cxn>
                <a:cxn ang="0">
                  <a:pos x="T12" y="T13"/>
                </a:cxn>
              </a:cxnLst>
              <a:rect l="0" t="0" r="r" b="b"/>
              <a:pathLst>
                <a:path w="104" h="83">
                  <a:moveTo>
                    <a:pt x="104" y="76"/>
                  </a:moveTo>
                  <a:cubicBezTo>
                    <a:pt x="104" y="79"/>
                    <a:pt x="104" y="81"/>
                    <a:pt x="104" y="83"/>
                  </a:cubicBezTo>
                  <a:cubicBezTo>
                    <a:pt x="69" y="83"/>
                    <a:pt x="36" y="83"/>
                    <a:pt x="0" y="83"/>
                  </a:cubicBezTo>
                  <a:cubicBezTo>
                    <a:pt x="0" y="56"/>
                    <a:pt x="0" y="29"/>
                    <a:pt x="0" y="1"/>
                  </a:cubicBezTo>
                  <a:cubicBezTo>
                    <a:pt x="2" y="0"/>
                    <a:pt x="4" y="0"/>
                    <a:pt x="7" y="0"/>
                  </a:cubicBezTo>
                  <a:cubicBezTo>
                    <a:pt x="7" y="25"/>
                    <a:pt x="7" y="50"/>
                    <a:pt x="7" y="76"/>
                  </a:cubicBezTo>
                  <a:cubicBezTo>
                    <a:pt x="40" y="76"/>
                    <a:pt x="72" y="76"/>
                    <a:pt x="10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2" name="Freeform 36"/>
            <p:cNvSpPr>
              <a:spLocks/>
            </p:cNvSpPr>
            <p:nvPr/>
          </p:nvSpPr>
          <p:spPr bwMode="auto">
            <a:xfrm>
              <a:off x="-2027251" y="736602"/>
              <a:ext cx="22224" cy="273051"/>
            </a:xfrm>
            <a:custGeom>
              <a:avLst/>
              <a:gdLst>
                <a:gd name="T0" fmla="*/ 0 w 6"/>
                <a:gd name="T1" fmla="*/ 0 h 72"/>
                <a:gd name="T2" fmla="*/ 6 w 6"/>
                <a:gd name="T3" fmla="*/ 0 h 72"/>
                <a:gd name="T4" fmla="*/ 6 w 6"/>
                <a:gd name="T5" fmla="*/ 72 h 72"/>
                <a:gd name="T6" fmla="*/ 0 w 6"/>
                <a:gd name="T7" fmla="*/ 72 h 72"/>
                <a:gd name="T8" fmla="*/ 0 w 6"/>
                <a:gd name="T9" fmla="*/ 0 h 72"/>
              </a:gdLst>
              <a:ahLst/>
              <a:cxnLst>
                <a:cxn ang="0">
                  <a:pos x="T0" y="T1"/>
                </a:cxn>
                <a:cxn ang="0">
                  <a:pos x="T2" y="T3"/>
                </a:cxn>
                <a:cxn ang="0">
                  <a:pos x="T4" y="T5"/>
                </a:cxn>
                <a:cxn ang="0">
                  <a:pos x="T6" y="T7"/>
                </a:cxn>
                <a:cxn ang="0">
                  <a:pos x="T8" y="T9"/>
                </a:cxn>
              </a:cxnLst>
              <a:rect l="0" t="0" r="r" b="b"/>
              <a:pathLst>
                <a:path w="6" h="72">
                  <a:moveTo>
                    <a:pt x="0" y="0"/>
                  </a:moveTo>
                  <a:cubicBezTo>
                    <a:pt x="2" y="0"/>
                    <a:pt x="4" y="0"/>
                    <a:pt x="6" y="0"/>
                  </a:cubicBezTo>
                  <a:cubicBezTo>
                    <a:pt x="6" y="24"/>
                    <a:pt x="6" y="48"/>
                    <a:pt x="6" y="72"/>
                  </a:cubicBezTo>
                  <a:cubicBezTo>
                    <a:pt x="4" y="72"/>
                    <a:pt x="2" y="72"/>
                    <a:pt x="0" y="72"/>
                  </a:cubicBezTo>
                  <a:cubicBezTo>
                    <a:pt x="0" y="48"/>
                    <a:pt x="0" y="2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3" name="Freeform 37"/>
            <p:cNvSpPr>
              <a:spLocks/>
            </p:cNvSpPr>
            <p:nvPr/>
          </p:nvSpPr>
          <p:spPr bwMode="auto">
            <a:xfrm>
              <a:off x="-2087565" y="798514"/>
              <a:ext cx="22224" cy="211139"/>
            </a:xfrm>
            <a:custGeom>
              <a:avLst/>
              <a:gdLst>
                <a:gd name="T0" fmla="*/ 0 w 6"/>
                <a:gd name="T1" fmla="*/ 0 h 56"/>
                <a:gd name="T2" fmla="*/ 6 w 6"/>
                <a:gd name="T3" fmla="*/ 0 h 56"/>
                <a:gd name="T4" fmla="*/ 6 w 6"/>
                <a:gd name="T5" fmla="*/ 56 h 56"/>
                <a:gd name="T6" fmla="*/ 0 w 6"/>
                <a:gd name="T7" fmla="*/ 56 h 56"/>
                <a:gd name="T8" fmla="*/ 0 w 6"/>
                <a:gd name="T9" fmla="*/ 0 h 56"/>
              </a:gdLst>
              <a:ahLst/>
              <a:cxnLst>
                <a:cxn ang="0">
                  <a:pos x="T0" y="T1"/>
                </a:cxn>
                <a:cxn ang="0">
                  <a:pos x="T2" y="T3"/>
                </a:cxn>
                <a:cxn ang="0">
                  <a:pos x="T4" y="T5"/>
                </a:cxn>
                <a:cxn ang="0">
                  <a:pos x="T6" y="T7"/>
                </a:cxn>
                <a:cxn ang="0">
                  <a:pos x="T8" y="T9"/>
                </a:cxn>
              </a:cxnLst>
              <a:rect l="0" t="0" r="r" b="b"/>
              <a:pathLst>
                <a:path w="6" h="56">
                  <a:moveTo>
                    <a:pt x="0" y="0"/>
                  </a:moveTo>
                  <a:cubicBezTo>
                    <a:pt x="2" y="0"/>
                    <a:pt x="4" y="0"/>
                    <a:pt x="6" y="0"/>
                  </a:cubicBezTo>
                  <a:cubicBezTo>
                    <a:pt x="6" y="19"/>
                    <a:pt x="6" y="37"/>
                    <a:pt x="6" y="56"/>
                  </a:cubicBezTo>
                  <a:cubicBezTo>
                    <a:pt x="4" y="56"/>
                    <a:pt x="2" y="56"/>
                    <a:pt x="0" y="56"/>
                  </a:cubicBezTo>
                  <a:cubicBezTo>
                    <a:pt x="0" y="37"/>
                    <a:pt x="0" y="1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nvGrpSpPr>
          <p:cNvPr id="14" name="Group 13"/>
          <p:cNvGrpSpPr/>
          <p:nvPr/>
        </p:nvGrpSpPr>
        <p:grpSpPr>
          <a:xfrm>
            <a:off x="2489560" y="3886835"/>
            <a:ext cx="272448" cy="230922"/>
            <a:chOff x="554038" y="2498729"/>
            <a:chExt cx="1114423" cy="944564"/>
          </a:xfrm>
          <a:solidFill>
            <a:schemeClr val="bg2"/>
          </a:solidFill>
        </p:grpSpPr>
        <p:sp>
          <p:nvSpPr>
            <p:cNvPr id="15" name="Freeform 13"/>
            <p:cNvSpPr>
              <a:spLocks noEditPoints="1"/>
            </p:cNvSpPr>
            <p:nvPr/>
          </p:nvSpPr>
          <p:spPr bwMode="auto">
            <a:xfrm>
              <a:off x="554038" y="2498729"/>
              <a:ext cx="1114423" cy="944564"/>
            </a:xfrm>
            <a:custGeom>
              <a:avLst/>
              <a:gdLst>
                <a:gd name="T0" fmla="*/ 0 w 294"/>
                <a:gd name="T1" fmla="*/ 119 h 248"/>
                <a:gd name="T2" fmla="*/ 16 w 294"/>
                <a:gd name="T3" fmla="*/ 98 h 248"/>
                <a:gd name="T4" fmla="*/ 276 w 294"/>
                <a:gd name="T5" fmla="*/ 93 h 248"/>
                <a:gd name="T6" fmla="*/ 278 w 294"/>
                <a:gd name="T7" fmla="*/ 149 h 248"/>
                <a:gd name="T8" fmla="*/ 11 w 294"/>
                <a:gd name="T9" fmla="*/ 139 h 248"/>
                <a:gd name="T10" fmla="*/ 0 w 294"/>
                <a:gd name="T11" fmla="*/ 123 h 248"/>
                <a:gd name="T12" fmla="*/ 0 w 294"/>
                <a:gd name="T13" fmla="*/ 119 h 248"/>
                <a:gd name="T14" fmla="*/ 145 w 294"/>
                <a:gd name="T15" fmla="*/ 45 h 248"/>
                <a:gd name="T16" fmla="*/ 33 w 294"/>
                <a:gd name="T17" fmla="*/ 108 h 248"/>
                <a:gd name="T18" fmla="*/ 32 w 294"/>
                <a:gd name="T19" fmla="*/ 137 h 248"/>
                <a:gd name="T20" fmla="*/ 262 w 294"/>
                <a:gd name="T21" fmla="*/ 139 h 248"/>
                <a:gd name="T22" fmla="*/ 262 w 294"/>
                <a:gd name="T23" fmla="*/ 108 h 248"/>
                <a:gd name="T24" fmla="*/ 145 w 294"/>
                <a:gd name="T25" fmla="*/ 4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4" h="248">
                  <a:moveTo>
                    <a:pt x="0" y="119"/>
                  </a:moveTo>
                  <a:cubicBezTo>
                    <a:pt x="5" y="112"/>
                    <a:pt x="10" y="105"/>
                    <a:pt x="16" y="98"/>
                  </a:cubicBezTo>
                  <a:cubicBezTo>
                    <a:pt x="84" y="5"/>
                    <a:pt x="204" y="0"/>
                    <a:pt x="276" y="93"/>
                  </a:cubicBezTo>
                  <a:cubicBezTo>
                    <a:pt x="294" y="117"/>
                    <a:pt x="294" y="125"/>
                    <a:pt x="278" y="149"/>
                  </a:cubicBezTo>
                  <a:cubicBezTo>
                    <a:pt x="211" y="248"/>
                    <a:pt x="71" y="243"/>
                    <a:pt x="11" y="139"/>
                  </a:cubicBezTo>
                  <a:cubicBezTo>
                    <a:pt x="8" y="133"/>
                    <a:pt x="4" y="128"/>
                    <a:pt x="0" y="123"/>
                  </a:cubicBezTo>
                  <a:cubicBezTo>
                    <a:pt x="0" y="122"/>
                    <a:pt x="0" y="120"/>
                    <a:pt x="0" y="119"/>
                  </a:cubicBezTo>
                  <a:close/>
                  <a:moveTo>
                    <a:pt x="145" y="45"/>
                  </a:moveTo>
                  <a:cubicBezTo>
                    <a:pt x="101" y="45"/>
                    <a:pt x="58" y="68"/>
                    <a:pt x="33" y="108"/>
                  </a:cubicBezTo>
                  <a:cubicBezTo>
                    <a:pt x="26" y="118"/>
                    <a:pt x="26" y="127"/>
                    <a:pt x="32" y="137"/>
                  </a:cubicBezTo>
                  <a:cubicBezTo>
                    <a:pt x="84" y="222"/>
                    <a:pt x="209" y="223"/>
                    <a:pt x="262" y="139"/>
                  </a:cubicBezTo>
                  <a:cubicBezTo>
                    <a:pt x="268" y="128"/>
                    <a:pt x="269" y="118"/>
                    <a:pt x="262" y="108"/>
                  </a:cubicBezTo>
                  <a:cubicBezTo>
                    <a:pt x="235" y="68"/>
                    <a:pt x="200" y="44"/>
                    <a:pt x="145"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16" name="Freeform 14"/>
            <p:cNvSpPr>
              <a:spLocks noEditPoints="1"/>
            </p:cNvSpPr>
            <p:nvPr/>
          </p:nvSpPr>
          <p:spPr bwMode="auto">
            <a:xfrm>
              <a:off x="895349" y="2746374"/>
              <a:ext cx="439736" cy="441324"/>
            </a:xfrm>
            <a:custGeom>
              <a:avLst/>
              <a:gdLst>
                <a:gd name="T0" fmla="*/ 116 w 116"/>
                <a:gd name="T1" fmla="*/ 58 h 116"/>
                <a:gd name="T2" fmla="*/ 57 w 116"/>
                <a:gd name="T3" fmla="*/ 116 h 116"/>
                <a:gd name="T4" fmla="*/ 0 w 116"/>
                <a:gd name="T5" fmla="*/ 59 h 116"/>
                <a:gd name="T6" fmla="*/ 58 w 116"/>
                <a:gd name="T7" fmla="*/ 0 h 116"/>
                <a:gd name="T8" fmla="*/ 116 w 116"/>
                <a:gd name="T9" fmla="*/ 58 h 116"/>
                <a:gd name="T10" fmla="*/ 61 w 116"/>
                <a:gd name="T11" fmla="*/ 32 h 116"/>
                <a:gd name="T12" fmla="*/ 32 w 116"/>
                <a:gd name="T13" fmla="*/ 59 h 116"/>
                <a:gd name="T14" fmla="*/ 58 w 116"/>
                <a:gd name="T15" fmla="*/ 84 h 116"/>
                <a:gd name="T16" fmla="*/ 84 w 116"/>
                <a:gd name="T17" fmla="*/ 58 h 116"/>
                <a:gd name="T18" fmla="*/ 61 w 116"/>
                <a:gd name="T19"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116" y="58"/>
                  </a:moveTo>
                  <a:cubicBezTo>
                    <a:pt x="115" y="89"/>
                    <a:pt x="87" y="116"/>
                    <a:pt x="57" y="116"/>
                  </a:cubicBezTo>
                  <a:cubicBezTo>
                    <a:pt x="28" y="115"/>
                    <a:pt x="1" y="88"/>
                    <a:pt x="0" y="59"/>
                  </a:cubicBezTo>
                  <a:cubicBezTo>
                    <a:pt x="0" y="29"/>
                    <a:pt x="27" y="1"/>
                    <a:pt x="58" y="0"/>
                  </a:cubicBezTo>
                  <a:cubicBezTo>
                    <a:pt x="88" y="0"/>
                    <a:pt x="116" y="28"/>
                    <a:pt x="116" y="58"/>
                  </a:cubicBezTo>
                  <a:close/>
                  <a:moveTo>
                    <a:pt x="61" y="32"/>
                  </a:moveTo>
                  <a:cubicBezTo>
                    <a:pt x="44" y="32"/>
                    <a:pt x="32" y="44"/>
                    <a:pt x="32" y="59"/>
                  </a:cubicBezTo>
                  <a:cubicBezTo>
                    <a:pt x="33" y="74"/>
                    <a:pt x="42" y="83"/>
                    <a:pt x="58" y="84"/>
                  </a:cubicBezTo>
                  <a:cubicBezTo>
                    <a:pt x="72" y="84"/>
                    <a:pt x="84" y="72"/>
                    <a:pt x="84" y="58"/>
                  </a:cubicBezTo>
                  <a:cubicBezTo>
                    <a:pt x="83" y="42"/>
                    <a:pt x="74" y="34"/>
                    <a:pt x="6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grpSp>
      <p:grpSp>
        <p:nvGrpSpPr>
          <p:cNvPr id="17" name="Group 16"/>
          <p:cNvGrpSpPr/>
          <p:nvPr/>
        </p:nvGrpSpPr>
        <p:grpSpPr>
          <a:xfrm>
            <a:off x="2491061" y="4410553"/>
            <a:ext cx="269446" cy="219069"/>
            <a:chOff x="-846136" y="589373"/>
            <a:chExt cx="1120774" cy="911226"/>
          </a:xfrm>
          <a:solidFill>
            <a:schemeClr val="bg2"/>
          </a:solidFill>
        </p:grpSpPr>
        <p:sp>
          <p:nvSpPr>
            <p:cNvPr id="18" name="Freeform 24"/>
            <p:cNvSpPr>
              <a:spLocks noEditPoints="1"/>
            </p:cNvSpPr>
            <p:nvPr/>
          </p:nvSpPr>
          <p:spPr bwMode="auto">
            <a:xfrm>
              <a:off x="-846136" y="589373"/>
              <a:ext cx="1120774" cy="819152"/>
            </a:xfrm>
            <a:custGeom>
              <a:avLst/>
              <a:gdLst>
                <a:gd name="T0" fmla="*/ 0 w 296"/>
                <a:gd name="T1" fmla="*/ 212 h 216"/>
                <a:gd name="T2" fmla="*/ 0 w 296"/>
                <a:gd name="T3" fmla="*/ 0 h 216"/>
                <a:gd name="T4" fmla="*/ 296 w 296"/>
                <a:gd name="T5" fmla="*/ 0 h 216"/>
                <a:gd name="T6" fmla="*/ 296 w 296"/>
                <a:gd name="T7" fmla="*/ 212 h 216"/>
                <a:gd name="T8" fmla="*/ 275 w 296"/>
                <a:gd name="T9" fmla="*/ 216 h 216"/>
                <a:gd name="T10" fmla="*/ 21 w 296"/>
                <a:gd name="T11" fmla="*/ 216 h 216"/>
                <a:gd name="T12" fmla="*/ 0 w 296"/>
                <a:gd name="T13" fmla="*/ 212 h 216"/>
                <a:gd name="T14" fmla="*/ 148 w 296"/>
                <a:gd name="T15" fmla="*/ 24 h 216"/>
                <a:gd name="T16" fmla="*/ 38 w 296"/>
                <a:gd name="T17" fmla="*/ 24 h 216"/>
                <a:gd name="T18" fmla="*/ 24 w 296"/>
                <a:gd name="T19" fmla="*/ 38 h 216"/>
                <a:gd name="T20" fmla="*/ 24 w 296"/>
                <a:gd name="T21" fmla="*/ 178 h 216"/>
                <a:gd name="T22" fmla="*/ 24 w 296"/>
                <a:gd name="T23" fmla="*/ 184 h 216"/>
                <a:gd name="T24" fmla="*/ 33 w 296"/>
                <a:gd name="T25" fmla="*/ 192 h 216"/>
                <a:gd name="T26" fmla="*/ 47 w 296"/>
                <a:gd name="T27" fmla="*/ 192 h 216"/>
                <a:gd name="T28" fmla="*/ 217 w 296"/>
                <a:gd name="T29" fmla="*/ 192 h 216"/>
                <a:gd name="T30" fmla="*/ 263 w 296"/>
                <a:gd name="T31" fmla="*/ 192 h 216"/>
                <a:gd name="T32" fmla="*/ 272 w 296"/>
                <a:gd name="T33" fmla="*/ 183 h 216"/>
                <a:gd name="T34" fmla="*/ 272 w 296"/>
                <a:gd name="T35" fmla="*/ 34 h 216"/>
                <a:gd name="T36" fmla="*/ 262 w 296"/>
                <a:gd name="T37" fmla="*/ 24 h 216"/>
                <a:gd name="T38" fmla="*/ 148 w 296"/>
                <a:gd name="T39" fmla="*/ 2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216">
                  <a:moveTo>
                    <a:pt x="0" y="212"/>
                  </a:moveTo>
                  <a:cubicBezTo>
                    <a:pt x="0" y="141"/>
                    <a:pt x="0" y="71"/>
                    <a:pt x="0" y="0"/>
                  </a:cubicBezTo>
                  <a:cubicBezTo>
                    <a:pt x="99" y="0"/>
                    <a:pt x="197" y="0"/>
                    <a:pt x="296" y="0"/>
                  </a:cubicBezTo>
                  <a:cubicBezTo>
                    <a:pt x="296" y="71"/>
                    <a:pt x="296" y="141"/>
                    <a:pt x="296" y="212"/>
                  </a:cubicBezTo>
                  <a:cubicBezTo>
                    <a:pt x="289" y="213"/>
                    <a:pt x="282" y="216"/>
                    <a:pt x="275" y="216"/>
                  </a:cubicBezTo>
                  <a:cubicBezTo>
                    <a:pt x="190" y="216"/>
                    <a:pt x="106" y="216"/>
                    <a:pt x="21" y="216"/>
                  </a:cubicBezTo>
                  <a:cubicBezTo>
                    <a:pt x="14" y="216"/>
                    <a:pt x="7" y="213"/>
                    <a:pt x="0" y="212"/>
                  </a:cubicBezTo>
                  <a:close/>
                  <a:moveTo>
                    <a:pt x="148" y="24"/>
                  </a:moveTo>
                  <a:cubicBezTo>
                    <a:pt x="111" y="24"/>
                    <a:pt x="75" y="24"/>
                    <a:pt x="38" y="24"/>
                  </a:cubicBezTo>
                  <a:cubicBezTo>
                    <a:pt x="24" y="24"/>
                    <a:pt x="24" y="24"/>
                    <a:pt x="24" y="38"/>
                  </a:cubicBezTo>
                  <a:cubicBezTo>
                    <a:pt x="24" y="84"/>
                    <a:pt x="24" y="131"/>
                    <a:pt x="24" y="178"/>
                  </a:cubicBezTo>
                  <a:cubicBezTo>
                    <a:pt x="24" y="180"/>
                    <a:pt x="24" y="182"/>
                    <a:pt x="24" y="184"/>
                  </a:cubicBezTo>
                  <a:cubicBezTo>
                    <a:pt x="23" y="191"/>
                    <a:pt x="27" y="193"/>
                    <a:pt x="33" y="192"/>
                  </a:cubicBezTo>
                  <a:cubicBezTo>
                    <a:pt x="38" y="192"/>
                    <a:pt x="43" y="192"/>
                    <a:pt x="47" y="192"/>
                  </a:cubicBezTo>
                  <a:cubicBezTo>
                    <a:pt x="104" y="192"/>
                    <a:pt x="160" y="192"/>
                    <a:pt x="217" y="192"/>
                  </a:cubicBezTo>
                  <a:cubicBezTo>
                    <a:pt x="232" y="192"/>
                    <a:pt x="247" y="192"/>
                    <a:pt x="263" y="192"/>
                  </a:cubicBezTo>
                  <a:cubicBezTo>
                    <a:pt x="269" y="193"/>
                    <a:pt x="272" y="190"/>
                    <a:pt x="272" y="183"/>
                  </a:cubicBezTo>
                  <a:cubicBezTo>
                    <a:pt x="272" y="133"/>
                    <a:pt x="272" y="84"/>
                    <a:pt x="272" y="34"/>
                  </a:cubicBezTo>
                  <a:cubicBezTo>
                    <a:pt x="272" y="25"/>
                    <a:pt x="269" y="24"/>
                    <a:pt x="262" y="24"/>
                  </a:cubicBezTo>
                  <a:cubicBezTo>
                    <a:pt x="224" y="24"/>
                    <a:pt x="186" y="24"/>
                    <a:pt x="14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 name="Freeform 25"/>
            <p:cNvSpPr>
              <a:spLocks/>
            </p:cNvSpPr>
            <p:nvPr/>
          </p:nvSpPr>
          <p:spPr bwMode="auto">
            <a:xfrm>
              <a:off x="-527049" y="1438686"/>
              <a:ext cx="514350" cy="61913"/>
            </a:xfrm>
            <a:custGeom>
              <a:avLst/>
              <a:gdLst>
                <a:gd name="T0" fmla="*/ 4 w 136"/>
                <a:gd name="T1" fmla="*/ 16 h 16"/>
                <a:gd name="T2" fmla="*/ 11 w 136"/>
                <a:gd name="T3" fmla="*/ 1 h 16"/>
                <a:gd name="T4" fmla="*/ 124 w 136"/>
                <a:gd name="T5" fmla="*/ 1 h 16"/>
                <a:gd name="T6" fmla="*/ 132 w 136"/>
                <a:gd name="T7" fmla="*/ 16 h 16"/>
                <a:gd name="T8" fmla="*/ 4 w 136"/>
                <a:gd name="T9" fmla="*/ 16 h 16"/>
              </a:gdLst>
              <a:ahLst/>
              <a:cxnLst>
                <a:cxn ang="0">
                  <a:pos x="T0" y="T1"/>
                </a:cxn>
                <a:cxn ang="0">
                  <a:pos x="T2" y="T3"/>
                </a:cxn>
                <a:cxn ang="0">
                  <a:pos x="T4" y="T5"/>
                </a:cxn>
                <a:cxn ang="0">
                  <a:pos x="T6" y="T7"/>
                </a:cxn>
                <a:cxn ang="0">
                  <a:pos x="T8" y="T9"/>
                </a:cxn>
              </a:cxnLst>
              <a:rect l="0" t="0" r="r" b="b"/>
              <a:pathLst>
                <a:path w="136" h="16">
                  <a:moveTo>
                    <a:pt x="4" y="16"/>
                  </a:moveTo>
                  <a:cubicBezTo>
                    <a:pt x="0" y="3"/>
                    <a:pt x="0" y="1"/>
                    <a:pt x="11" y="1"/>
                  </a:cubicBezTo>
                  <a:cubicBezTo>
                    <a:pt x="49" y="0"/>
                    <a:pt x="87" y="0"/>
                    <a:pt x="124" y="1"/>
                  </a:cubicBezTo>
                  <a:cubicBezTo>
                    <a:pt x="136" y="1"/>
                    <a:pt x="136" y="3"/>
                    <a:pt x="132" y="16"/>
                  </a:cubicBezTo>
                  <a:cubicBezTo>
                    <a:pt x="89" y="16"/>
                    <a:pt x="47" y="16"/>
                    <a:pt x="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20" name="Freeform 26"/>
            <p:cNvSpPr>
              <a:spLocks noEditPoints="1"/>
            </p:cNvSpPr>
            <p:nvPr/>
          </p:nvSpPr>
          <p:spPr bwMode="auto">
            <a:xfrm>
              <a:off x="-542926" y="740185"/>
              <a:ext cx="514350" cy="515938"/>
            </a:xfrm>
            <a:custGeom>
              <a:avLst/>
              <a:gdLst>
                <a:gd name="T0" fmla="*/ 42 w 136"/>
                <a:gd name="T1" fmla="*/ 115 h 136"/>
                <a:gd name="T2" fmla="*/ 31 w 136"/>
                <a:gd name="T3" fmla="*/ 119 h 136"/>
                <a:gd name="T4" fmla="*/ 17 w 136"/>
                <a:gd name="T5" fmla="*/ 104 h 136"/>
                <a:gd name="T6" fmla="*/ 19 w 136"/>
                <a:gd name="T7" fmla="*/ 99 h 136"/>
                <a:gd name="T8" fmla="*/ 10 w 136"/>
                <a:gd name="T9" fmla="*/ 80 h 136"/>
                <a:gd name="T10" fmla="*/ 0 w 136"/>
                <a:gd name="T11" fmla="*/ 68 h 136"/>
                <a:gd name="T12" fmla="*/ 10 w 136"/>
                <a:gd name="T13" fmla="*/ 56 h 136"/>
                <a:gd name="T14" fmla="*/ 19 w 136"/>
                <a:gd name="T15" fmla="*/ 38 h 136"/>
                <a:gd name="T16" fmla="*/ 17 w 136"/>
                <a:gd name="T17" fmla="*/ 32 h 136"/>
                <a:gd name="T18" fmla="*/ 31 w 136"/>
                <a:gd name="T19" fmla="*/ 17 h 136"/>
                <a:gd name="T20" fmla="*/ 39 w 136"/>
                <a:gd name="T21" fmla="*/ 20 h 136"/>
                <a:gd name="T22" fmla="*/ 56 w 136"/>
                <a:gd name="T23" fmla="*/ 11 h 136"/>
                <a:gd name="T24" fmla="*/ 67 w 136"/>
                <a:gd name="T25" fmla="*/ 0 h 136"/>
                <a:gd name="T26" fmla="*/ 80 w 136"/>
                <a:gd name="T27" fmla="*/ 10 h 136"/>
                <a:gd name="T28" fmla="*/ 98 w 136"/>
                <a:gd name="T29" fmla="*/ 20 h 136"/>
                <a:gd name="T30" fmla="*/ 102 w 136"/>
                <a:gd name="T31" fmla="*/ 18 h 136"/>
                <a:gd name="T32" fmla="*/ 118 w 136"/>
                <a:gd name="T33" fmla="*/ 35 h 136"/>
                <a:gd name="T34" fmla="*/ 128 w 136"/>
                <a:gd name="T35" fmla="*/ 56 h 136"/>
                <a:gd name="T36" fmla="*/ 136 w 136"/>
                <a:gd name="T37" fmla="*/ 69 h 136"/>
                <a:gd name="T38" fmla="*/ 129 w 136"/>
                <a:gd name="T39" fmla="*/ 80 h 136"/>
                <a:gd name="T40" fmla="*/ 118 w 136"/>
                <a:gd name="T41" fmla="*/ 101 h 136"/>
                <a:gd name="T42" fmla="*/ 102 w 136"/>
                <a:gd name="T43" fmla="*/ 118 h 136"/>
                <a:gd name="T44" fmla="*/ 80 w 136"/>
                <a:gd name="T45" fmla="*/ 128 h 136"/>
                <a:gd name="T46" fmla="*/ 67 w 136"/>
                <a:gd name="T47" fmla="*/ 136 h 136"/>
                <a:gd name="T48" fmla="*/ 56 w 136"/>
                <a:gd name="T49" fmla="*/ 127 h 136"/>
                <a:gd name="T50" fmla="*/ 42 w 136"/>
                <a:gd name="T51" fmla="*/ 115 h 136"/>
                <a:gd name="T52" fmla="*/ 92 w 136"/>
                <a:gd name="T53" fmla="*/ 69 h 136"/>
                <a:gd name="T54" fmla="*/ 68 w 136"/>
                <a:gd name="T55" fmla="*/ 44 h 136"/>
                <a:gd name="T56" fmla="*/ 44 w 136"/>
                <a:gd name="T57" fmla="*/ 68 h 136"/>
                <a:gd name="T58" fmla="*/ 67 w 136"/>
                <a:gd name="T59" fmla="*/ 92 h 136"/>
                <a:gd name="T60" fmla="*/ 92 w 136"/>
                <a:gd name="T61" fmla="*/ 6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36">
                  <a:moveTo>
                    <a:pt x="42" y="115"/>
                  </a:moveTo>
                  <a:cubicBezTo>
                    <a:pt x="39" y="117"/>
                    <a:pt x="35" y="119"/>
                    <a:pt x="31" y="119"/>
                  </a:cubicBezTo>
                  <a:cubicBezTo>
                    <a:pt x="21" y="121"/>
                    <a:pt x="15" y="115"/>
                    <a:pt x="17" y="104"/>
                  </a:cubicBezTo>
                  <a:cubicBezTo>
                    <a:pt x="17" y="102"/>
                    <a:pt x="19" y="101"/>
                    <a:pt x="19" y="99"/>
                  </a:cubicBezTo>
                  <a:cubicBezTo>
                    <a:pt x="22" y="88"/>
                    <a:pt x="20" y="84"/>
                    <a:pt x="10" y="80"/>
                  </a:cubicBezTo>
                  <a:cubicBezTo>
                    <a:pt x="3" y="78"/>
                    <a:pt x="0" y="75"/>
                    <a:pt x="0" y="68"/>
                  </a:cubicBezTo>
                  <a:cubicBezTo>
                    <a:pt x="0" y="61"/>
                    <a:pt x="3" y="58"/>
                    <a:pt x="10" y="56"/>
                  </a:cubicBezTo>
                  <a:cubicBezTo>
                    <a:pt x="20" y="53"/>
                    <a:pt x="22" y="48"/>
                    <a:pt x="19" y="38"/>
                  </a:cubicBezTo>
                  <a:cubicBezTo>
                    <a:pt x="19" y="36"/>
                    <a:pt x="17" y="34"/>
                    <a:pt x="17" y="32"/>
                  </a:cubicBezTo>
                  <a:cubicBezTo>
                    <a:pt x="15" y="22"/>
                    <a:pt x="21" y="15"/>
                    <a:pt x="31" y="17"/>
                  </a:cubicBezTo>
                  <a:cubicBezTo>
                    <a:pt x="34" y="18"/>
                    <a:pt x="36" y="20"/>
                    <a:pt x="39" y="20"/>
                  </a:cubicBezTo>
                  <a:cubicBezTo>
                    <a:pt x="47" y="22"/>
                    <a:pt x="53" y="20"/>
                    <a:pt x="56" y="11"/>
                  </a:cubicBezTo>
                  <a:cubicBezTo>
                    <a:pt x="58" y="4"/>
                    <a:pt x="60" y="0"/>
                    <a:pt x="67" y="0"/>
                  </a:cubicBezTo>
                  <a:cubicBezTo>
                    <a:pt x="74" y="0"/>
                    <a:pt x="78" y="3"/>
                    <a:pt x="80" y="10"/>
                  </a:cubicBezTo>
                  <a:cubicBezTo>
                    <a:pt x="83" y="21"/>
                    <a:pt x="88" y="22"/>
                    <a:pt x="98" y="20"/>
                  </a:cubicBezTo>
                  <a:cubicBezTo>
                    <a:pt x="99" y="19"/>
                    <a:pt x="100" y="18"/>
                    <a:pt x="102" y="18"/>
                  </a:cubicBezTo>
                  <a:cubicBezTo>
                    <a:pt x="116" y="14"/>
                    <a:pt x="122" y="20"/>
                    <a:pt x="118" y="35"/>
                  </a:cubicBezTo>
                  <a:cubicBezTo>
                    <a:pt x="114" y="50"/>
                    <a:pt x="114" y="50"/>
                    <a:pt x="128" y="56"/>
                  </a:cubicBezTo>
                  <a:cubicBezTo>
                    <a:pt x="135" y="59"/>
                    <a:pt x="136" y="63"/>
                    <a:pt x="136" y="69"/>
                  </a:cubicBezTo>
                  <a:cubicBezTo>
                    <a:pt x="136" y="74"/>
                    <a:pt x="134" y="77"/>
                    <a:pt x="129" y="80"/>
                  </a:cubicBezTo>
                  <a:cubicBezTo>
                    <a:pt x="115" y="86"/>
                    <a:pt x="115" y="86"/>
                    <a:pt x="118" y="101"/>
                  </a:cubicBezTo>
                  <a:cubicBezTo>
                    <a:pt x="122" y="116"/>
                    <a:pt x="116" y="122"/>
                    <a:pt x="102" y="118"/>
                  </a:cubicBezTo>
                  <a:cubicBezTo>
                    <a:pt x="86" y="114"/>
                    <a:pt x="86" y="114"/>
                    <a:pt x="80" y="128"/>
                  </a:cubicBezTo>
                  <a:cubicBezTo>
                    <a:pt x="77" y="134"/>
                    <a:pt x="73" y="136"/>
                    <a:pt x="67" y="136"/>
                  </a:cubicBezTo>
                  <a:cubicBezTo>
                    <a:pt x="61" y="136"/>
                    <a:pt x="57" y="134"/>
                    <a:pt x="56" y="127"/>
                  </a:cubicBezTo>
                  <a:cubicBezTo>
                    <a:pt x="55" y="119"/>
                    <a:pt x="50" y="116"/>
                    <a:pt x="42" y="115"/>
                  </a:cubicBezTo>
                  <a:close/>
                  <a:moveTo>
                    <a:pt x="92" y="69"/>
                  </a:moveTo>
                  <a:cubicBezTo>
                    <a:pt x="92" y="56"/>
                    <a:pt x="81" y="44"/>
                    <a:pt x="68" y="44"/>
                  </a:cubicBezTo>
                  <a:cubicBezTo>
                    <a:pt x="56" y="44"/>
                    <a:pt x="44" y="56"/>
                    <a:pt x="44" y="68"/>
                  </a:cubicBezTo>
                  <a:cubicBezTo>
                    <a:pt x="44" y="80"/>
                    <a:pt x="55" y="91"/>
                    <a:pt x="67" y="92"/>
                  </a:cubicBezTo>
                  <a:cubicBezTo>
                    <a:pt x="79" y="93"/>
                    <a:pt x="91" y="82"/>
                    <a:pt x="92"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nvGrpSpPr>
          <p:cNvPr id="21" name="Group 20"/>
          <p:cNvGrpSpPr/>
          <p:nvPr/>
        </p:nvGrpSpPr>
        <p:grpSpPr>
          <a:xfrm>
            <a:off x="2493169" y="5409053"/>
            <a:ext cx="265231" cy="221912"/>
            <a:chOff x="-1220314" y="1416672"/>
            <a:chExt cx="1108076" cy="927101"/>
          </a:xfrm>
          <a:solidFill>
            <a:schemeClr val="bg2"/>
          </a:solidFill>
        </p:grpSpPr>
        <p:sp>
          <p:nvSpPr>
            <p:cNvPr id="22" name="Freeform 18"/>
            <p:cNvSpPr>
              <a:spLocks/>
            </p:cNvSpPr>
            <p:nvPr/>
          </p:nvSpPr>
          <p:spPr bwMode="auto">
            <a:xfrm>
              <a:off x="-1096484" y="1416672"/>
              <a:ext cx="860424" cy="927101"/>
            </a:xfrm>
            <a:custGeom>
              <a:avLst/>
              <a:gdLst>
                <a:gd name="T0" fmla="*/ 80 w 227"/>
                <a:gd name="T1" fmla="*/ 0 h 244"/>
                <a:gd name="T2" fmla="*/ 101 w 227"/>
                <a:gd name="T3" fmla="*/ 49 h 244"/>
                <a:gd name="T4" fmla="*/ 101 w 227"/>
                <a:gd name="T5" fmla="*/ 191 h 244"/>
                <a:gd name="T6" fmla="*/ 111 w 227"/>
                <a:gd name="T7" fmla="*/ 214 h 244"/>
                <a:gd name="T8" fmla="*/ 123 w 227"/>
                <a:gd name="T9" fmla="*/ 192 h 244"/>
                <a:gd name="T10" fmla="*/ 124 w 227"/>
                <a:gd name="T11" fmla="*/ 90 h 244"/>
                <a:gd name="T12" fmla="*/ 148 w 227"/>
                <a:gd name="T13" fmla="*/ 57 h 244"/>
                <a:gd name="T14" fmla="*/ 189 w 227"/>
                <a:gd name="T15" fmla="*/ 69 h 244"/>
                <a:gd name="T16" fmla="*/ 196 w 227"/>
                <a:gd name="T17" fmla="*/ 91 h 244"/>
                <a:gd name="T18" fmla="*/ 197 w 227"/>
                <a:gd name="T19" fmla="*/ 131 h 244"/>
                <a:gd name="T20" fmla="*/ 226 w 227"/>
                <a:gd name="T21" fmla="*/ 166 h 244"/>
                <a:gd name="T22" fmla="*/ 227 w 227"/>
                <a:gd name="T23" fmla="*/ 184 h 244"/>
                <a:gd name="T24" fmla="*/ 172 w 227"/>
                <a:gd name="T25" fmla="*/ 148 h 244"/>
                <a:gd name="T26" fmla="*/ 171 w 227"/>
                <a:gd name="T27" fmla="*/ 102 h 244"/>
                <a:gd name="T28" fmla="*/ 165 w 227"/>
                <a:gd name="T29" fmla="*/ 82 h 244"/>
                <a:gd name="T30" fmla="*/ 149 w 227"/>
                <a:gd name="T31" fmla="*/ 104 h 244"/>
                <a:gd name="T32" fmla="*/ 148 w 227"/>
                <a:gd name="T33" fmla="*/ 206 h 244"/>
                <a:gd name="T34" fmla="*/ 123 w 227"/>
                <a:gd name="T35" fmla="*/ 240 h 244"/>
                <a:gd name="T36" fmla="*/ 82 w 227"/>
                <a:gd name="T37" fmla="*/ 225 h 244"/>
                <a:gd name="T38" fmla="*/ 76 w 227"/>
                <a:gd name="T39" fmla="*/ 199 h 244"/>
                <a:gd name="T40" fmla="*/ 75 w 227"/>
                <a:gd name="T41" fmla="*/ 49 h 244"/>
                <a:gd name="T42" fmla="*/ 65 w 227"/>
                <a:gd name="T43" fmla="*/ 26 h 244"/>
                <a:gd name="T44" fmla="*/ 53 w 227"/>
                <a:gd name="T45" fmla="*/ 44 h 244"/>
                <a:gd name="T46" fmla="*/ 52 w 227"/>
                <a:gd name="T47" fmla="*/ 88 h 244"/>
                <a:gd name="T48" fmla="*/ 2 w 227"/>
                <a:gd name="T49" fmla="*/ 125 h 244"/>
                <a:gd name="T50" fmla="*/ 0 w 227"/>
                <a:gd name="T51" fmla="*/ 109 h 244"/>
                <a:gd name="T52" fmla="*/ 27 w 227"/>
                <a:gd name="T53" fmla="*/ 69 h 244"/>
                <a:gd name="T54" fmla="*/ 27 w 227"/>
                <a:gd name="T55" fmla="*/ 49 h 244"/>
                <a:gd name="T56" fmla="*/ 48 w 227"/>
                <a:gd name="T57" fmla="*/ 0 h 244"/>
                <a:gd name="T58" fmla="*/ 80 w 227"/>
                <a:gd name="T5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44">
                  <a:moveTo>
                    <a:pt x="80" y="0"/>
                  </a:moveTo>
                  <a:cubicBezTo>
                    <a:pt x="97" y="12"/>
                    <a:pt x="101" y="28"/>
                    <a:pt x="101" y="49"/>
                  </a:cubicBezTo>
                  <a:cubicBezTo>
                    <a:pt x="100" y="96"/>
                    <a:pt x="100" y="143"/>
                    <a:pt x="101" y="191"/>
                  </a:cubicBezTo>
                  <a:cubicBezTo>
                    <a:pt x="101" y="200"/>
                    <a:pt x="100" y="210"/>
                    <a:pt x="111" y="214"/>
                  </a:cubicBezTo>
                  <a:cubicBezTo>
                    <a:pt x="124" y="211"/>
                    <a:pt x="123" y="202"/>
                    <a:pt x="123" y="192"/>
                  </a:cubicBezTo>
                  <a:cubicBezTo>
                    <a:pt x="124" y="158"/>
                    <a:pt x="123" y="124"/>
                    <a:pt x="124" y="90"/>
                  </a:cubicBezTo>
                  <a:cubicBezTo>
                    <a:pt x="124" y="74"/>
                    <a:pt x="134" y="61"/>
                    <a:pt x="148" y="57"/>
                  </a:cubicBezTo>
                  <a:cubicBezTo>
                    <a:pt x="163" y="52"/>
                    <a:pt x="180" y="56"/>
                    <a:pt x="189" y="69"/>
                  </a:cubicBezTo>
                  <a:cubicBezTo>
                    <a:pt x="193" y="75"/>
                    <a:pt x="195" y="84"/>
                    <a:pt x="196" y="91"/>
                  </a:cubicBezTo>
                  <a:cubicBezTo>
                    <a:pt x="197" y="104"/>
                    <a:pt x="196" y="118"/>
                    <a:pt x="197" y="131"/>
                  </a:cubicBezTo>
                  <a:cubicBezTo>
                    <a:pt x="197" y="160"/>
                    <a:pt x="197" y="160"/>
                    <a:pt x="226" y="166"/>
                  </a:cubicBezTo>
                  <a:cubicBezTo>
                    <a:pt x="226" y="172"/>
                    <a:pt x="227" y="178"/>
                    <a:pt x="227" y="184"/>
                  </a:cubicBezTo>
                  <a:cubicBezTo>
                    <a:pt x="192" y="195"/>
                    <a:pt x="172" y="181"/>
                    <a:pt x="172" y="148"/>
                  </a:cubicBezTo>
                  <a:cubicBezTo>
                    <a:pt x="171" y="132"/>
                    <a:pt x="172" y="117"/>
                    <a:pt x="171" y="102"/>
                  </a:cubicBezTo>
                  <a:cubicBezTo>
                    <a:pt x="171" y="95"/>
                    <a:pt x="167" y="88"/>
                    <a:pt x="165" y="82"/>
                  </a:cubicBezTo>
                  <a:cubicBezTo>
                    <a:pt x="148" y="84"/>
                    <a:pt x="149" y="94"/>
                    <a:pt x="149" y="104"/>
                  </a:cubicBezTo>
                  <a:cubicBezTo>
                    <a:pt x="148" y="138"/>
                    <a:pt x="149" y="172"/>
                    <a:pt x="148" y="206"/>
                  </a:cubicBezTo>
                  <a:cubicBezTo>
                    <a:pt x="148" y="223"/>
                    <a:pt x="137" y="236"/>
                    <a:pt x="123" y="240"/>
                  </a:cubicBezTo>
                  <a:cubicBezTo>
                    <a:pt x="107" y="244"/>
                    <a:pt x="90" y="239"/>
                    <a:pt x="82" y="225"/>
                  </a:cubicBezTo>
                  <a:cubicBezTo>
                    <a:pt x="78" y="218"/>
                    <a:pt x="76" y="208"/>
                    <a:pt x="76" y="199"/>
                  </a:cubicBezTo>
                  <a:cubicBezTo>
                    <a:pt x="75" y="149"/>
                    <a:pt x="75" y="99"/>
                    <a:pt x="75" y="49"/>
                  </a:cubicBezTo>
                  <a:cubicBezTo>
                    <a:pt x="75" y="40"/>
                    <a:pt x="76" y="30"/>
                    <a:pt x="65" y="26"/>
                  </a:cubicBezTo>
                  <a:cubicBezTo>
                    <a:pt x="54" y="28"/>
                    <a:pt x="53" y="36"/>
                    <a:pt x="53" y="44"/>
                  </a:cubicBezTo>
                  <a:cubicBezTo>
                    <a:pt x="53" y="59"/>
                    <a:pt x="53" y="74"/>
                    <a:pt x="52" y="88"/>
                  </a:cubicBezTo>
                  <a:cubicBezTo>
                    <a:pt x="52" y="119"/>
                    <a:pt x="35" y="132"/>
                    <a:pt x="2" y="125"/>
                  </a:cubicBezTo>
                  <a:cubicBezTo>
                    <a:pt x="1" y="120"/>
                    <a:pt x="1" y="114"/>
                    <a:pt x="0" y="109"/>
                  </a:cubicBezTo>
                  <a:cubicBezTo>
                    <a:pt x="27" y="97"/>
                    <a:pt x="27" y="97"/>
                    <a:pt x="27" y="69"/>
                  </a:cubicBezTo>
                  <a:cubicBezTo>
                    <a:pt x="27" y="62"/>
                    <a:pt x="28" y="55"/>
                    <a:pt x="27" y="49"/>
                  </a:cubicBezTo>
                  <a:cubicBezTo>
                    <a:pt x="25" y="28"/>
                    <a:pt x="31" y="12"/>
                    <a:pt x="48" y="0"/>
                  </a:cubicBezTo>
                  <a:cubicBezTo>
                    <a:pt x="59" y="0"/>
                    <a:pt x="69" y="0"/>
                    <a:pt x="8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3" name="Freeform 19"/>
            <p:cNvSpPr>
              <a:spLocks/>
            </p:cNvSpPr>
            <p:nvPr/>
          </p:nvSpPr>
          <p:spPr bwMode="auto">
            <a:xfrm>
              <a:off x="-197964" y="2000871"/>
              <a:ext cx="85726" cy="171449"/>
            </a:xfrm>
            <a:custGeom>
              <a:avLst/>
              <a:gdLst>
                <a:gd name="T0" fmla="*/ 23 w 23"/>
                <a:gd name="T1" fmla="*/ 26 h 45"/>
                <a:gd name="T2" fmla="*/ 0 w 23"/>
                <a:gd name="T3" fmla="*/ 45 h 45"/>
                <a:gd name="T4" fmla="*/ 0 w 23"/>
                <a:gd name="T5" fmla="*/ 0 h 45"/>
                <a:gd name="T6" fmla="*/ 23 w 23"/>
                <a:gd name="T7" fmla="*/ 18 h 45"/>
                <a:gd name="T8" fmla="*/ 23 w 23"/>
                <a:gd name="T9" fmla="*/ 26 h 45"/>
              </a:gdLst>
              <a:ahLst/>
              <a:cxnLst>
                <a:cxn ang="0">
                  <a:pos x="T0" y="T1"/>
                </a:cxn>
                <a:cxn ang="0">
                  <a:pos x="T2" y="T3"/>
                </a:cxn>
                <a:cxn ang="0">
                  <a:pos x="T4" y="T5"/>
                </a:cxn>
                <a:cxn ang="0">
                  <a:pos x="T6" y="T7"/>
                </a:cxn>
                <a:cxn ang="0">
                  <a:pos x="T8" y="T9"/>
                </a:cxn>
              </a:cxnLst>
              <a:rect l="0" t="0" r="r" b="b"/>
              <a:pathLst>
                <a:path w="23" h="45">
                  <a:moveTo>
                    <a:pt x="23" y="26"/>
                  </a:moveTo>
                  <a:cubicBezTo>
                    <a:pt x="16" y="32"/>
                    <a:pt x="9" y="37"/>
                    <a:pt x="0" y="45"/>
                  </a:cubicBezTo>
                  <a:cubicBezTo>
                    <a:pt x="0" y="29"/>
                    <a:pt x="0" y="16"/>
                    <a:pt x="0" y="0"/>
                  </a:cubicBezTo>
                  <a:cubicBezTo>
                    <a:pt x="8" y="7"/>
                    <a:pt x="16" y="12"/>
                    <a:pt x="23" y="18"/>
                  </a:cubicBezTo>
                  <a:cubicBezTo>
                    <a:pt x="23" y="21"/>
                    <a:pt x="23" y="23"/>
                    <a:pt x="2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4" name="Freeform 20"/>
            <p:cNvSpPr>
              <a:spLocks/>
            </p:cNvSpPr>
            <p:nvPr/>
          </p:nvSpPr>
          <p:spPr bwMode="auto">
            <a:xfrm>
              <a:off x="-1220314" y="1762744"/>
              <a:ext cx="90489" cy="185738"/>
            </a:xfrm>
            <a:custGeom>
              <a:avLst/>
              <a:gdLst>
                <a:gd name="T0" fmla="*/ 24 w 24"/>
                <a:gd name="T1" fmla="*/ 0 h 49"/>
                <a:gd name="T2" fmla="*/ 24 w 24"/>
                <a:gd name="T3" fmla="*/ 49 h 49"/>
                <a:gd name="T4" fmla="*/ 0 w 24"/>
                <a:gd name="T5" fmla="*/ 26 h 49"/>
                <a:gd name="T6" fmla="*/ 24 w 24"/>
                <a:gd name="T7" fmla="*/ 0 h 49"/>
              </a:gdLst>
              <a:ahLst/>
              <a:cxnLst>
                <a:cxn ang="0">
                  <a:pos x="T0" y="T1"/>
                </a:cxn>
                <a:cxn ang="0">
                  <a:pos x="T2" y="T3"/>
                </a:cxn>
                <a:cxn ang="0">
                  <a:pos x="T4" y="T5"/>
                </a:cxn>
                <a:cxn ang="0">
                  <a:pos x="T6" y="T7"/>
                </a:cxn>
              </a:cxnLst>
              <a:rect l="0" t="0" r="r" b="b"/>
              <a:pathLst>
                <a:path w="24" h="49">
                  <a:moveTo>
                    <a:pt x="24" y="0"/>
                  </a:moveTo>
                  <a:cubicBezTo>
                    <a:pt x="24" y="18"/>
                    <a:pt x="24" y="31"/>
                    <a:pt x="24" y="49"/>
                  </a:cubicBezTo>
                  <a:cubicBezTo>
                    <a:pt x="15" y="40"/>
                    <a:pt x="8" y="34"/>
                    <a:pt x="0" y="26"/>
                  </a:cubicBezTo>
                  <a:cubicBezTo>
                    <a:pt x="7" y="18"/>
                    <a:pt x="14" y="11"/>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grpSp>
      <p:grpSp>
        <p:nvGrpSpPr>
          <p:cNvPr id="25" name="Group 24"/>
          <p:cNvGrpSpPr/>
          <p:nvPr/>
        </p:nvGrpSpPr>
        <p:grpSpPr>
          <a:xfrm>
            <a:off x="2462226" y="4914799"/>
            <a:ext cx="327117" cy="209077"/>
            <a:chOff x="5250983" y="3076031"/>
            <a:chExt cx="510029" cy="325987"/>
          </a:xfrm>
          <a:solidFill>
            <a:schemeClr val="bg2"/>
          </a:solidFill>
        </p:grpSpPr>
        <p:sp>
          <p:nvSpPr>
            <p:cNvPr id="26" name="Freeform 5"/>
            <p:cNvSpPr>
              <a:spLocks noEditPoints="1"/>
            </p:cNvSpPr>
            <p:nvPr/>
          </p:nvSpPr>
          <p:spPr bwMode="auto">
            <a:xfrm>
              <a:off x="5250983" y="3076031"/>
              <a:ext cx="510029" cy="325987"/>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7" name="Freeform 6"/>
            <p:cNvSpPr>
              <a:spLocks/>
            </p:cNvSpPr>
            <p:nvPr/>
          </p:nvSpPr>
          <p:spPr bwMode="auto">
            <a:xfrm>
              <a:off x="5437433" y="3144604"/>
              <a:ext cx="55332" cy="194871"/>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8" name="Freeform 7"/>
            <p:cNvSpPr>
              <a:spLocks/>
            </p:cNvSpPr>
            <p:nvPr/>
          </p:nvSpPr>
          <p:spPr bwMode="auto">
            <a:xfrm>
              <a:off x="5520432" y="3199943"/>
              <a:ext cx="56537" cy="139538"/>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9" name="Freeform 8"/>
            <p:cNvSpPr>
              <a:spLocks/>
            </p:cNvSpPr>
            <p:nvPr/>
          </p:nvSpPr>
          <p:spPr bwMode="auto">
            <a:xfrm>
              <a:off x="5343602" y="3249252"/>
              <a:ext cx="78188" cy="90218"/>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30" name="Freeform 9"/>
            <p:cNvSpPr>
              <a:spLocks/>
            </p:cNvSpPr>
            <p:nvPr/>
          </p:nvSpPr>
          <p:spPr bwMode="auto">
            <a:xfrm>
              <a:off x="5597444" y="3262472"/>
              <a:ext cx="66159" cy="76985"/>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grpSp>
      <p:sp>
        <p:nvSpPr>
          <p:cNvPr id="31" name="Freeform 14"/>
          <p:cNvSpPr>
            <a:spLocks/>
          </p:cNvSpPr>
          <p:nvPr/>
        </p:nvSpPr>
        <p:spPr bwMode="auto">
          <a:xfrm rot="373835">
            <a:off x="6623056" y="5729870"/>
            <a:ext cx="226462" cy="226462"/>
          </a:xfrm>
          <a:custGeom>
            <a:avLst/>
            <a:gdLst>
              <a:gd name="T0" fmla="*/ 0 w 314"/>
              <a:gd name="T1" fmla="*/ 314 h 314"/>
              <a:gd name="T2" fmla="*/ 0 w 314"/>
              <a:gd name="T3" fmla="*/ 0 h 314"/>
              <a:gd name="T4" fmla="*/ 314 w 314"/>
              <a:gd name="T5" fmla="*/ 0 h 314"/>
            </a:gdLst>
            <a:ahLst/>
            <a:cxnLst>
              <a:cxn ang="0">
                <a:pos x="T0" y="T1"/>
              </a:cxn>
              <a:cxn ang="0">
                <a:pos x="T2" y="T3"/>
              </a:cxn>
              <a:cxn ang="0">
                <a:pos x="T4" y="T5"/>
              </a:cxn>
            </a:cxnLst>
            <a:rect l="0" t="0" r="r" b="b"/>
            <a:pathLst>
              <a:path w="314" h="314">
                <a:moveTo>
                  <a:pt x="0" y="314"/>
                </a:moveTo>
                <a:lnTo>
                  <a:pt x="0" y="0"/>
                </a:lnTo>
                <a:lnTo>
                  <a:pt x="314" y="0"/>
                </a:lnTo>
              </a:path>
            </a:pathLst>
          </a:custGeom>
          <a:noFill/>
          <a:ln w="57150">
            <a:solidFill>
              <a:schemeClr val="tx1"/>
            </a:solidFill>
            <a:miter lim="800000"/>
          </a:ln>
        </p:spPr>
        <p:txBody>
          <a:bodyPr vert="horz" wrap="square" lIns="91440" tIns="45720" rIns="91440" bIns="45720" numCol="1" anchor="t" anchorCtr="0" compatLnSpc="1">
            <a:prstTxWarp prst="textNoShape">
              <a:avLst/>
            </a:prstTxWarp>
          </a:bodyPr>
          <a:lstStyle/>
          <a:p>
            <a:pPr defTabSz="914363"/>
            <a:endParaRPr lang="en-US" sz="1400">
              <a:solidFill>
                <a:srgbClr val="FFFFFF"/>
              </a:solidFill>
            </a:endParaRPr>
          </a:p>
        </p:txBody>
      </p:sp>
      <p:sp>
        <p:nvSpPr>
          <p:cNvPr id="32" name="TextBox 31"/>
          <p:cNvSpPr txBox="1"/>
          <p:nvPr/>
        </p:nvSpPr>
        <p:spPr>
          <a:xfrm>
            <a:off x="3049615" y="3368571"/>
            <a:ext cx="3554521" cy="2287806"/>
          </a:xfrm>
          <a:prstGeom prst="rect">
            <a:avLst/>
          </a:prstGeom>
          <a:noFill/>
        </p:spPr>
        <p:txBody>
          <a:bodyPr wrap="square" lIns="0" tIns="0" rIns="0" bIns="0" rtlCol="0" anchor="ctr" anchorCtr="0">
            <a:spAutoFit/>
          </a:bodyPr>
          <a:lstStyle/>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Preconfigured Solutions</a:t>
            </a:r>
          </a:p>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Dashboards and Visualizations</a:t>
            </a:r>
          </a:p>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Machine Learning and Analytics</a:t>
            </a:r>
          </a:p>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Big Data Store</a:t>
            </a:r>
          </a:p>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Information Management</a:t>
            </a:r>
          </a:p>
        </p:txBody>
      </p:sp>
      <p:grpSp>
        <p:nvGrpSpPr>
          <p:cNvPr id="33" name="Group 32"/>
          <p:cNvGrpSpPr/>
          <p:nvPr/>
        </p:nvGrpSpPr>
        <p:grpSpPr>
          <a:xfrm>
            <a:off x="700986" y="3242219"/>
            <a:ext cx="6219432" cy="2035512"/>
            <a:chOff x="700986" y="2506981"/>
            <a:chExt cx="6219432" cy="2035512"/>
          </a:xfrm>
        </p:grpSpPr>
        <p:cxnSp>
          <p:nvCxnSpPr>
            <p:cNvPr id="34" name="Straight Connector 33"/>
            <p:cNvCxnSpPr/>
            <p:nvPr/>
          </p:nvCxnSpPr>
          <p:spPr>
            <a:xfrm>
              <a:off x="700986" y="3015859"/>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00986" y="2506981"/>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00986" y="4033615"/>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0986" y="3524737"/>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00986" y="4542493"/>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39" name="Title 1"/>
          <p:cNvSpPr txBox="1">
            <a:spLocks/>
          </p:cNvSpPr>
          <p:nvPr/>
        </p:nvSpPr>
        <p:spPr>
          <a:xfrm>
            <a:off x="332514" y="3415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Cortana Analytics Suite</a:t>
            </a:r>
            <a:br>
              <a:rPr lang="en-US" dirty="0"/>
            </a:br>
            <a:r>
              <a:rPr lang="en-US" sz="3599" dirty="0"/>
              <a:t>Transform data into intelligent action</a:t>
            </a:r>
          </a:p>
        </p:txBody>
      </p:sp>
      <p:sp>
        <p:nvSpPr>
          <p:cNvPr id="40" name="Rectangle 39"/>
          <p:cNvSpPr/>
          <p:nvPr/>
        </p:nvSpPr>
        <p:spPr bwMode="auto">
          <a:xfrm rot="1077323">
            <a:off x="9786810" y="3558380"/>
            <a:ext cx="633346" cy="139929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TextBox 40"/>
          <p:cNvSpPr txBox="1"/>
          <p:nvPr/>
        </p:nvSpPr>
        <p:spPr>
          <a:xfrm>
            <a:off x="8525610" y="3597577"/>
            <a:ext cx="3916680" cy="544765"/>
          </a:xfrm>
          <a:prstGeom prst="rect">
            <a:avLst/>
          </a:prstGeom>
          <a:noFill/>
        </p:spPr>
        <p:txBody>
          <a:bodyPr wrap="square" lIns="182880" tIns="146304" rIns="182880" bIns="146304" rtlCol="0">
            <a:spAutoFit/>
          </a:bodyPr>
          <a:lstStyle/>
          <a:p>
            <a:pPr>
              <a:lnSpc>
                <a:spcPct val="90000"/>
              </a:lnSpc>
              <a:spcAft>
                <a:spcPts val="600"/>
              </a:spcAft>
            </a:pPr>
            <a:r>
              <a:rPr lang="en-US" spc="-30" dirty="0">
                <a:gradFill>
                  <a:gsLst>
                    <a:gs pos="0">
                      <a:schemeClr val="tx1"/>
                    </a:gs>
                    <a:gs pos="100000">
                      <a:schemeClr val="tx1"/>
                    </a:gs>
                  </a:gsLst>
                  <a:lin ang="5400000" scaled="1"/>
                </a:gradFill>
                <a:cs typeface="Segoe UI" panose="020B0502040204020203" pitchFamily="34" charset="0"/>
              </a:rPr>
              <a:t>Personal Digital Assistant – Cortana</a:t>
            </a:r>
          </a:p>
        </p:txBody>
      </p:sp>
      <p:sp>
        <p:nvSpPr>
          <p:cNvPr id="42" name="Freeform 14"/>
          <p:cNvSpPr>
            <a:spLocks/>
          </p:cNvSpPr>
          <p:nvPr/>
        </p:nvSpPr>
        <p:spPr bwMode="auto">
          <a:xfrm rot="11731418">
            <a:off x="9847422" y="3268169"/>
            <a:ext cx="226462" cy="226462"/>
          </a:xfrm>
          <a:custGeom>
            <a:avLst/>
            <a:gdLst>
              <a:gd name="T0" fmla="*/ 0 w 314"/>
              <a:gd name="T1" fmla="*/ 314 h 314"/>
              <a:gd name="T2" fmla="*/ 0 w 314"/>
              <a:gd name="T3" fmla="*/ 0 h 314"/>
              <a:gd name="T4" fmla="*/ 314 w 314"/>
              <a:gd name="T5" fmla="*/ 0 h 314"/>
            </a:gdLst>
            <a:ahLst/>
            <a:cxnLst>
              <a:cxn ang="0">
                <a:pos x="T0" y="T1"/>
              </a:cxn>
              <a:cxn ang="0">
                <a:pos x="T2" y="T3"/>
              </a:cxn>
              <a:cxn ang="0">
                <a:pos x="T4" y="T5"/>
              </a:cxn>
            </a:cxnLst>
            <a:rect l="0" t="0" r="r" b="b"/>
            <a:pathLst>
              <a:path w="314" h="314">
                <a:moveTo>
                  <a:pt x="0" y="314"/>
                </a:moveTo>
                <a:lnTo>
                  <a:pt x="0" y="0"/>
                </a:lnTo>
                <a:lnTo>
                  <a:pt x="314" y="0"/>
                </a:lnTo>
              </a:path>
            </a:pathLst>
          </a:custGeom>
          <a:noFill/>
          <a:ln w="57150">
            <a:solidFill>
              <a:schemeClr val="accent1"/>
            </a:solidFill>
            <a:miter lim="800000"/>
          </a:ln>
        </p:spPr>
        <p:txBody>
          <a:bodyPr vert="horz" wrap="square" lIns="91440" tIns="45720" rIns="91440" bIns="45720" numCol="1" anchor="t" anchorCtr="0" compatLnSpc="1">
            <a:prstTxWarp prst="textNoShape">
              <a:avLst/>
            </a:prstTxWarp>
          </a:bodyPr>
          <a:lstStyle/>
          <a:p>
            <a:pPr defTabSz="914363"/>
            <a:endParaRPr lang="en-US" sz="1400">
              <a:solidFill>
                <a:srgbClr val="FFFFFF"/>
              </a:solidFill>
            </a:endParaRPr>
          </a:p>
        </p:txBody>
      </p:sp>
      <p:sp>
        <p:nvSpPr>
          <p:cNvPr id="43" name="TextBox 42"/>
          <p:cNvSpPr txBox="1"/>
          <p:nvPr/>
        </p:nvSpPr>
        <p:spPr>
          <a:xfrm>
            <a:off x="8930957" y="4407303"/>
            <a:ext cx="2805126" cy="544765"/>
          </a:xfrm>
          <a:prstGeom prst="rect">
            <a:avLst/>
          </a:prstGeom>
          <a:noFill/>
        </p:spPr>
        <p:txBody>
          <a:bodyPr wrap="square" lIns="182880" tIns="146304" rIns="182880" bIns="146304" rtlCol="0">
            <a:spAutoFit/>
          </a:bodyPr>
          <a:lstStyle/>
          <a:p>
            <a:pPr>
              <a:lnSpc>
                <a:spcPct val="90000"/>
              </a:lnSpc>
              <a:spcAft>
                <a:spcPts val="600"/>
              </a:spcAft>
            </a:pPr>
            <a:r>
              <a:rPr lang="en-US" spc="-30" dirty="0">
                <a:gradFill>
                  <a:gsLst>
                    <a:gs pos="0">
                      <a:schemeClr val="tx1"/>
                    </a:gs>
                    <a:gs pos="100000">
                      <a:schemeClr val="tx1"/>
                    </a:gs>
                  </a:gsLst>
                  <a:lin ang="5400000" scaled="1"/>
                </a:gradFill>
                <a:cs typeface="Segoe UI" panose="020B0502040204020203" pitchFamily="34" charset="0"/>
              </a:rPr>
              <a:t>Perceptual Intelligence</a:t>
            </a:r>
          </a:p>
        </p:txBody>
      </p:sp>
      <p:grpSp>
        <p:nvGrpSpPr>
          <p:cNvPr id="44" name="Group 43"/>
          <p:cNvGrpSpPr/>
          <p:nvPr/>
        </p:nvGrpSpPr>
        <p:grpSpPr>
          <a:xfrm>
            <a:off x="10028237" y="4153819"/>
            <a:ext cx="231434" cy="231434"/>
            <a:chOff x="10384631" y="1371600"/>
            <a:chExt cx="350838" cy="350838"/>
          </a:xfrm>
        </p:grpSpPr>
        <p:cxnSp>
          <p:nvCxnSpPr>
            <p:cNvPr id="45" name="Straight Connector 44"/>
            <p:cNvCxnSpPr/>
            <p:nvPr/>
          </p:nvCxnSpPr>
          <p:spPr>
            <a:xfrm>
              <a:off x="10560050" y="1371600"/>
              <a:ext cx="0" cy="350838"/>
            </a:xfrm>
            <a:prstGeom prst="line">
              <a:avLst/>
            </a:prstGeom>
            <a:noFill/>
            <a:ln w="57150">
              <a:solidFill>
                <a:schemeClr val="tx1"/>
              </a:solidFill>
              <a:miter lim="800000"/>
            </a:ln>
          </p:spPr>
        </p:cxnSp>
        <p:cxnSp>
          <p:nvCxnSpPr>
            <p:cNvPr id="46" name="Straight Connector 45"/>
            <p:cNvCxnSpPr/>
            <p:nvPr/>
          </p:nvCxnSpPr>
          <p:spPr>
            <a:xfrm rot="5400000">
              <a:off x="10560050" y="1371600"/>
              <a:ext cx="0" cy="350838"/>
            </a:xfrm>
            <a:prstGeom prst="line">
              <a:avLst/>
            </a:prstGeom>
            <a:noFill/>
            <a:ln w="57150">
              <a:solidFill>
                <a:schemeClr val="tx1"/>
              </a:solidFill>
              <a:miter lim="800000"/>
            </a:ln>
          </p:spPr>
        </p:cxnSp>
      </p:grpSp>
      <p:grpSp>
        <p:nvGrpSpPr>
          <p:cNvPr id="47" name="Group 46"/>
          <p:cNvGrpSpPr/>
          <p:nvPr/>
        </p:nvGrpSpPr>
        <p:grpSpPr>
          <a:xfrm>
            <a:off x="8504237" y="4487997"/>
            <a:ext cx="451327" cy="380865"/>
            <a:chOff x="5989154" y="6190366"/>
            <a:chExt cx="348468" cy="314233"/>
          </a:xfrm>
        </p:grpSpPr>
        <p:sp>
          <p:nvSpPr>
            <p:cNvPr id="48" name="Freeform 5"/>
            <p:cNvSpPr>
              <a:spLocks/>
            </p:cNvSpPr>
            <p:nvPr/>
          </p:nvSpPr>
          <p:spPr bwMode="auto">
            <a:xfrm>
              <a:off x="5989154" y="6190366"/>
              <a:ext cx="348468" cy="219678"/>
            </a:xfrm>
            <a:custGeom>
              <a:avLst/>
              <a:gdLst>
                <a:gd name="T0" fmla="*/ 137 w 531"/>
                <a:gd name="T1" fmla="*/ 37 h 335"/>
                <a:gd name="T2" fmla="*/ 97 w 531"/>
                <a:gd name="T3" fmla="*/ 50 h 335"/>
                <a:gd name="T4" fmla="*/ 51 w 531"/>
                <a:gd name="T5" fmla="*/ 92 h 335"/>
                <a:gd name="T6" fmla="*/ 16 w 531"/>
                <a:gd name="T7" fmla="*/ 156 h 335"/>
                <a:gd name="T8" fmla="*/ 16 w 531"/>
                <a:gd name="T9" fmla="*/ 204 h 335"/>
                <a:gd name="T10" fmla="*/ 27 w 531"/>
                <a:gd name="T11" fmla="*/ 276 h 335"/>
                <a:gd name="T12" fmla="*/ 85 w 531"/>
                <a:gd name="T13" fmla="*/ 288 h 335"/>
                <a:gd name="T14" fmla="*/ 124 w 531"/>
                <a:gd name="T15" fmla="*/ 302 h 335"/>
                <a:gd name="T16" fmla="*/ 162 w 531"/>
                <a:gd name="T17" fmla="*/ 299 h 335"/>
                <a:gd name="T18" fmla="*/ 209 w 531"/>
                <a:gd name="T19" fmla="*/ 319 h 335"/>
                <a:gd name="T20" fmla="*/ 263 w 531"/>
                <a:gd name="T21" fmla="*/ 319 h 335"/>
                <a:gd name="T22" fmla="*/ 305 w 531"/>
                <a:gd name="T23" fmla="*/ 332 h 335"/>
                <a:gd name="T24" fmla="*/ 358 w 531"/>
                <a:gd name="T25" fmla="*/ 312 h 335"/>
                <a:gd name="T26" fmla="*/ 394 w 531"/>
                <a:gd name="T27" fmla="*/ 288 h 335"/>
                <a:gd name="T28" fmla="*/ 447 w 531"/>
                <a:gd name="T29" fmla="*/ 292 h 335"/>
                <a:gd name="T30" fmla="*/ 511 w 531"/>
                <a:gd name="T31" fmla="*/ 274 h 335"/>
                <a:gd name="T32" fmla="*/ 517 w 531"/>
                <a:gd name="T33" fmla="*/ 195 h 335"/>
                <a:gd name="T34" fmla="*/ 520 w 531"/>
                <a:gd name="T35" fmla="*/ 151 h 335"/>
                <a:gd name="T36" fmla="*/ 495 w 531"/>
                <a:gd name="T37" fmla="*/ 122 h 335"/>
                <a:gd name="T38" fmla="*/ 467 w 531"/>
                <a:gd name="T39" fmla="*/ 82 h 335"/>
                <a:gd name="T40" fmla="*/ 438 w 531"/>
                <a:gd name="T41" fmla="*/ 59 h 335"/>
                <a:gd name="T42" fmla="*/ 394 w 531"/>
                <a:gd name="T43" fmla="*/ 34 h 335"/>
                <a:gd name="T44" fmla="*/ 319 w 531"/>
                <a:gd name="T45" fmla="*/ 0 h 335"/>
                <a:gd name="T46" fmla="*/ 266 w 531"/>
                <a:gd name="T47" fmla="*/ 9 h 335"/>
                <a:gd name="T48" fmla="*/ 219 w 531"/>
                <a:gd name="T49" fmla="*/ 11 h 335"/>
                <a:gd name="T50" fmla="*/ 172 w 531"/>
                <a:gd name="T51" fmla="*/ 13 h 335"/>
                <a:gd name="T52" fmla="*/ 137 w 531"/>
                <a:gd name="T53" fmla="*/ 3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1" h="335">
                  <a:moveTo>
                    <a:pt x="137" y="37"/>
                  </a:moveTo>
                  <a:cubicBezTo>
                    <a:pt x="129" y="45"/>
                    <a:pt x="117" y="42"/>
                    <a:pt x="97" y="50"/>
                  </a:cubicBezTo>
                  <a:cubicBezTo>
                    <a:pt x="82" y="55"/>
                    <a:pt x="61" y="66"/>
                    <a:pt x="51" y="92"/>
                  </a:cubicBezTo>
                  <a:cubicBezTo>
                    <a:pt x="40" y="118"/>
                    <a:pt x="26" y="126"/>
                    <a:pt x="16" y="156"/>
                  </a:cubicBezTo>
                  <a:cubicBezTo>
                    <a:pt x="6" y="186"/>
                    <a:pt x="17" y="192"/>
                    <a:pt x="16" y="204"/>
                  </a:cubicBezTo>
                  <a:cubicBezTo>
                    <a:pt x="15" y="217"/>
                    <a:pt x="0" y="262"/>
                    <a:pt x="27" y="276"/>
                  </a:cubicBezTo>
                  <a:cubicBezTo>
                    <a:pt x="53" y="291"/>
                    <a:pt x="85" y="288"/>
                    <a:pt x="85" y="288"/>
                  </a:cubicBezTo>
                  <a:cubicBezTo>
                    <a:pt x="85" y="288"/>
                    <a:pt x="109" y="301"/>
                    <a:pt x="124" y="302"/>
                  </a:cubicBezTo>
                  <a:cubicBezTo>
                    <a:pt x="139" y="304"/>
                    <a:pt x="162" y="299"/>
                    <a:pt x="162" y="299"/>
                  </a:cubicBezTo>
                  <a:cubicBezTo>
                    <a:pt x="162" y="299"/>
                    <a:pt x="181" y="314"/>
                    <a:pt x="209" y="319"/>
                  </a:cubicBezTo>
                  <a:cubicBezTo>
                    <a:pt x="238" y="324"/>
                    <a:pt x="260" y="317"/>
                    <a:pt x="263" y="319"/>
                  </a:cubicBezTo>
                  <a:cubicBezTo>
                    <a:pt x="265" y="321"/>
                    <a:pt x="287" y="335"/>
                    <a:pt x="305" y="332"/>
                  </a:cubicBezTo>
                  <a:cubicBezTo>
                    <a:pt x="324" y="330"/>
                    <a:pt x="350" y="318"/>
                    <a:pt x="358" y="312"/>
                  </a:cubicBezTo>
                  <a:cubicBezTo>
                    <a:pt x="366" y="306"/>
                    <a:pt x="386" y="286"/>
                    <a:pt x="394" y="288"/>
                  </a:cubicBezTo>
                  <a:cubicBezTo>
                    <a:pt x="402" y="290"/>
                    <a:pt x="435" y="297"/>
                    <a:pt x="447" y="292"/>
                  </a:cubicBezTo>
                  <a:cubicBezTo>
                    <a:pt x="458" y="286"/>
                    <a:pt x="494" y="293"/>
                    <a:pt x="511" y="274"/>
                  </a:cubicBezTo>
                  <a:cubicBezTo>
                    <a:pt x="527" y="256"/>
                    <a:pt x="517" y="195"/>
                    <a:pt x="517" y="195"/>
                  </a:cubicBezTo>
                  <a:cubicBezTo>
                    <a:pt x="517" y="195"/>
                    <a:pt x="531" y="173"/>
                    <a:pt x="520" y="151"/>
                  </a:cubicBezTo>
                  <a:cubicBezTo>
                    <a:pt x="509" y="129"/>
                    <a:pt x="495" y="122"/>
                    <a:pt x="495" y="122"/>
                  </a:cubicBezTo>
                  <a:cubicBezTo>
                    <a:pt x="495" y="122"/>
                    <a:pt x="485" y="95"/>
                    <a:pt x="467" y="82"/>
                  </a:cubicBezTo>
                  <a:cubicBezTo>
                    <a:pt x="449" y="68"/>
                    <a:pt x="443" y="67"/>
                    <a:pt x="438" y="59"/>
                  </a:cubicBezTo>
                  <a:cubicBezTo>
                    <a:pt x="424" y="36"/>
                    <a:pt x="406" y="37"/>
                    <a:pt x="394" y="34"/>
                  </a:cubicBezTo>
                  <a:cubicBezTo>
                    <a:pt x="384" y="32"/>
                    <a:pt x="358" y="0"/>
                    <a:pt x="319" y="0"/>
                  </a:cubicBezTo>
                  <a:cubicBezTo>
                    <a:pt x="281" y="1"/>
                    <a:pt x="266" y="9"/>
                    <a:pt x="266" y="9"/>
                  </a:cubicBezTo>
                  <a:cubicBezTo>
                    <a:pt x="266" y="9"/>
                    <a:pt x="237" y="0"/>
                    <a:pt x="219" y="11"/>
                  </a:cubicBezTo>
                  <a:cubicBezTo>
                    <a:pt x="212" y="15"/>
                    <a:pt x="198" y="4"/>
                    <a:pt x="172" y="13"/>
                  </a:cubicBezTo>
                  <a:cubicBezTo>
                    <a:pt x="148" y="21"/>
                    <a:pt x="144" y="32"/>
                    <a:pt x="137" y="37"/>
                  </a:cubicBezTo>
                  <a:close/>
                </a:path>
              </a:pathLst>
            </a:custGeom>
            <a:noFill/>
            <a:ln w="2286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49" name="Freeform 6"/>
            <p:cNvSpPr>
              <a:spLocks/>
            </p:cNvSpPr>
            <p:nvPr/>
          </p:nvSpPr>
          <p:spPr bwMode="auto">
            <a:xfrm>
              <a:off x="6133024" y="6400262"/>
              <a:ext cx="113711" cy="104337"/>
            </a:xfrm>
            <a:custGeom>
              <a:avLst/>
              <a:gdLst>
                <a:gd name="T0" fmla="*/ 0 w 173"/>
                <a:gd name="T1" fmla="*/ 0 h 159"/>
                <a:gd name="T2" fmla="*/ 34 w 173"/>
                <a:gd name="T3" fmla="*/ 86 h 159"/>
                <a:gd name="T4" fmla="*/ 86 w 173"/>
                <a:gd name="T5" fmla="*/ 125 h 159"/>
                <a:gd name="T6" fmla="*/ 107 w 173"/>
                <a:gd name="T7" fmla="*/ 151 h 159"/>
                <a:gd name="T8" fmla="*/ 146 w 173"/>
                <a:gd name="T9" fmla="*/ 151 h 159"/>
                <a:gd name="T10" fmla="*/ 173 w 173"/>
                <a:gd name="T11" fmla="*/ 134 h 159"/>
                <a:gd name="T12" fmla="*/ 153 w 173"/>
                <a:gd name="T13" fmla="*/ 71 h 159"/>
              </a:gdLst>
              <a:ahLst/>
              <a:cxnLst>
                <a:cxn ang="0">
                  <a:pos x="T0" y="T1"/>
                </a:cxn>
                <a:cxn ang="0">
                  <a:pos x="T2" y="T3"/>
                </a:cxn>
                <a:cxn ang="0">
                  <a:pos x="T4" y="T5"/>
                </a:cxn>
                <a:cxn ang="0">
                  <a:pos x="T6" y="T7"/>
                </a:cxn>
                <a:cxn ang="0">
                  <a:pos x="T8" y="T9"/>
                </a:cxn>
                <a:cxn ang="0">
                  <a:pos x="T10" y="T11"/>
                </a:cxn>
                <a:cxn ang="0">
                  <a:pos x="T12" y="T13"/>
                </a:cxn>
              </a:cxnLst>
              <a:rect l="0" t="0" r="r" b="b"/>
              <a:pathLst>
                <a:path w="173" h="159">
                  <a:moveTo>
                    <a:pt x="0" y="0"/>
                  </a:moveTo>
                  <a:cubicBezTo>
                    <a:pt x="0" y="0"/>
                    <a:pt x="13" y="68"/>
                    <a:pt x="34" y="86"/>
                  </a:cubicBezTo>
                  <a:cubicBezTo>
                    <a:pt x="56" y="104"/>
                    <a:pt x="76" y="106"/>
                    <a:pt x="86" y="125"/>
                  </a:cubicBezTo>
                  <a:cubicBezTo>
                    <a:pt x="97" y="144"/>
                    <a:pt x="107" y="151"/>
                    <a:pt x="107" y="151"/>
                  </a:cubicBezTo>
                  <a:cubicBezTo>
                    <a:pt x="107" y="151"/>
                    <a:pt x="126" y="159"/>
                    <a:pt x="146" y="151"/>
                  </a:cubicBezTo>
                  <a:cubicBezTo>
                    <a:pt x="166" y="143"/>
                    <a:pt x="173" y="134"/>
                    <a:pt x="173" y="134"/>
                  </a:cubicBezTo>
                  <a:cubicBezTo>
                    <a:pt x="173" y="134"/>
                    <a:pt x="158" y="82"/>
                    <a:pt x="153" y="71"/>
                  </a:cubicBezTo>
                </a:path>
              </a:pathLst>
            </a:custGeom>
            <a:noFill/>
            <a:ln w="2286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6209647" y="6373770"/>
              <a:ext cx="116156" cy="83551"/>
            </a:xfrm>
            <a:custGeom>
              <a:avLst/>
              <a:gdLst>
                <a:gd name="T0" fmla="*/ 167 w 177"/>
                <a:gd name="T1" fmla="*/ 0 h 127"/>
                <a:gd name="T2" fmla="*/ 149 w 177"/>
                <a:gd name="T3" fmla="*/ 68 h 127"/>
                <a:gd name="T4" fmla="*/ 38 w 177"/>
                <a:gd name="T5" fmla="*/ 112 h 127"/>
                <a:gd name="T6" fmla="*/ 2 w 177"/>
                <a:gd name="T7" fmla="*/ 42 h 127"/>
              </a:gdLst>
              <a:ahLst/>
              <a:cxnLst>
                <a:cxn ang="0">
                  <a:pos x="T0" y="T1"/>
                </a:cxn>
                <a:cxn ang="0">
                  <a:pos x="T2" y="T3"/>
                </a:cxn>
                <a:cxn ang="0">
                  <a:pos x="T4" y="T5"/>
                </a:cxn>
                <a:cxn ang="0">
                  <a:pos x="T6" y="T7"/>
                </a:cxn>
              </a:cxnLst>
              <a:rect l="0" t="0" r="r" b="b"/>
              <a:pathLst>
                <a:path w="177" h="127">
                  <a:moveTo>
                    <a:pt x="167" y="0"/>
                  </a:moveTo>
                  <a:cubicBezTo>
                    <a:pt x="167" y="0"/>
                    <a:pt x="177" y="48"/>
                    <a:pt x="149" y="68"/>
                  </a:cubicBezTo>
                  <a:cubicBezTo>
                    <a:pt x="121" y="87"/>
                    <a:pt x="76" y="127"/>
                    <a:pt x="38" y="112"/>
                  </a:cubicBezTo>
                  <a:cubicBezTo>
                    <a:pt x="0" y="97"/>
                    <a:pt x="4" y="58"/>
                    <a:pt x="2" y="42"/>
                  </a:cubicBezTo>
                </a:path>
              </a:pathLst>
            </a:custGeom>
            <a:noFill/>
            <a:ln w="2286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pic>
        <p:nvPicPr>
          <p:cNvPr id="51" name="Picture 50" descr="http://winaero.com/blog/wp-content/uploads/2015/01/cortana-icon.pn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8267405" y="3700315"/>
            <a:ext cx="339288" cy="339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2232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484028" y="637668"/>
            <a:ext cx="11542712" cy="900112"/>
          </a:xfrm>
        </p:spPr>
        <p:txBody>
          <a:bodyPr/>
          <a:lstStyle/>
          <a:p>
            <a:r>
              <a:rPr lang="en-US" dirty="0"/>
              <a:t>What is Big Data?</a:t>
            </a:r>
          </a:p>
        </p:txBody>
      </p:sp>
      <p:sp>
        <p:nvSpPr>
          <p:cNvPr id="4" name="Content Placeholder 3"/>
          <p:cNvSpPr>
            <a:spLocks noGrp="1"/>
          </p:cNvSpPr>
          <p:nvPr>
            <p:ph sz="quarter" idx="4294967295"/>
          </p:nvPr>
        </p:nvSpPr>
        <p:spPr>
          <a:xfrm>
            <a:off x="484028" y="1643226"/>
            <a:ext cx="11542712" cy="1348061"/>
          </a:xfrm>
        </p:spPr>
        <p:txBody>
          <a:bodyPr/>
          <a:lstStyle/>
          <a:p>
            <a:pPr marL="0" indent="0">
              <a:buNone/>
            </a:pPr>
            <a:r>
              <a:rPr lang="en-US" sz="2800" i="1" dirty="0"/>
              <a:t>Extremely large data sets that may be analyzed computationally to reveal patterns, trends, and associations, especially relating to human behavior and interactions</a:t>
            </a:r>
            <a:r>
              <a:rPr lang="en-US" sz="2800" dirty="0"/>
              <a:t> 	-</a:t>
            </a:r>
            <a:r>
              <a:rPr lang="en-US" sz="2000" dirty="0"/>
              <a:t> </a:t>
            </a:r>
            <a:r>
              <a:rPr lang="en-US" sz="2400" dirty="0"/>
              <a:t>Oxford Dictionary</a:t>
            </a:r>
            <a:endParaRPr lang="en-US" sz="2000" dirty="0"/>
          </a:p>
        </p:txBody>
      </p:sp>
      <p:sp>
        <p:nvSpPr>
          <p:cNvPr id="2" name="Rectangle 1"/>
          <p:cNvSpPr/>
          <p:nvPr/>
        </p:nvSpPr>
        <p:spPr bwMode="auto">
          <a:xfrm>
            <a:off x="4572811" y="4443399"/>
            <a:ext cx="3060084" cy="654518"/>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Velocity</a:t>
            </a:r>
          </a:p>
        </p:txBody>
      </p:sp>
      <p:sp>
        <p:nvSpPr>
          <p:cNvPr id="6" name="Rectangle 5"/>
          <p:cNvSpPr/>
          <p:nvPr/>
        </p:nvSpPr>
        <p:spPr bwMode="auto">
          <a:xfrm>
            <a:off x="637635" y="4443399"/>
            <a:ext cx="3049890" cy="65451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Volume</a:t>
            </a:r>
          </a:p>
        </p:txBody>
      </p:sp>
      <p:sp>
        <p:nvSpPr>
          <p:cNvPr id="7" name="Rectangle 6"/>
          <p:cNvSpPr/>
          <p:nvPr/>
        </p:nvSpPr>
        <p:spPr bwMode="auto">
          <a:xfrm>
            <a:off x="8371518" y="4408490"/>
            <a:ext cx="3028655" cy="654518"/>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Variety</a:t>
            </a:r>
          </a:p>
        </p:txBody>
      </p:sp>
      <p:sp>
        <p:nvSpPr>
          <p:cNvPr id="8" name="Title 2"/>
          <p:cNvSpPr txBox="1">
            <a:spLocks/>
          </p:cNvSpPr>
          <p:nvPr/>
        </p:nvSpPr>
        <p:spPr>
          <a:xfrm>
            <a:off x="452787" y="3367192"/>
            <a:ext cx="11542713" cy="900112"/>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dirty="0"/>
              <a:t>When do I need Big Data?</a:t>
            </a:r>
          </a:p>
        </p:txBody>
      </p:sp>
      <p:grpSp>
        <p:nvGrpSpPr>
          <p:cNvPr id="9" name="Group 8"/>
          <p:cNvGrpSpPr/>
          <p:nvPr/>
        </p:nvGrpSpPr>
        <p:grpSpPr>
          <a:xfrm>
            <a:off x="8371518" y="5113400"/>
            <a:ext cx="3031419" cy="1259510"/>
            <a:chOff x="8183897" y="4385767"/>
            <a:chExt cx="3681663" cy="1818340"/>
          </a:xfrm>
        </p:grpSpPr>
        <p:sp>
          <p:nvSpPr>
            <p:cNvPr id="10" name="Rectangle 9"/>
            <p:cNvSpPr/>
            <p:nvPr/>
          </p:nvSpPr>
          <p:spPr bwMode="auto">
            <a:xfrm>
              <a:off x="8183897" y="4385767"/>
              <a:ext cx="3681663" cy="1818340"/>
            </a:xfrm>
            <a:prstGeom prst="rect">
              <a:avLst/>
            </a:prstGeom>
            <a:solidFill>
              <a:schemeClr val="accent1"/>
            </a:solidFill>
            <a:ln w="190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776927">
                <a:lnSpc>
                  <a:spcPct val="90000"/>
                </a:lnSpc>
              </a:pPr>
              <a:endParaRPr lang="en-US" sz="2800" kern="0" dirty="0">
                <a:ln>
                  <a:solidFill>
                    <a:srgbClr val="FFFFFF">
                      <a:alpha val="0"/>
                    </a:srgbClr>
                  </a:solidFill>
                </a:ln>
                <a:gradFill>
                  <a:gsLst>
                    <a:gs pos="56637">
                      <a:schemeClr val="bg1"/>
                    </a:gs>
                    <a:gs pos="11000">
                      <a:schemeClr val="bg1"/>
                    </a:gs>
                  </a:gsLst>
                  <a:lin ang="5400000" scaled="0"/>
                </a:gradFill>
                <a:latin typeface="Segoe UI" charset="0"/>
                <a:ea typeface="MS PGothic" charset="0"/>
                <a:cs typeface="MS PGothic" charset="0"/>
              </a:endParaRPr>
            </a:p>
          </p:txBody>
        </p:sp>
        <p:sp>
          <p:nvSpPr>
            <p:cNvPr id="11" name="Freeform 9"/>
            <p:cNvSpPr>
              <a:spLocks noChangeAspect="1" noEditPoints="1"/>
            </p:cNvSpPr>
            <p:nvPr/>
          </p:nvSpPr>
          <p:spPr bwMode="auto">
            <a:xfrm>
              <a:off x="9317639" y="4897943"/>
              <a:ext cx="1456666" cy="793988"/>
            </a:xfrm>
            <a:custGeom>
              <a:avLst/>
              <a:gdLst>
                <a:gd name="T0" fmla="*/ 267 w 455"/>
                <a:gd name="T1" fmla="*/ 136 h 240"/>
                <a:gd name="T2" fmla="*/ 278 w 455"/>
                <a:gd name="T3" fmla="*/ 94 h 240"/>
                <a:gd name="T4" fmla="*/ 330 w 455"/>
                <a:gd name="T5" fmla="*/ 145 h 240"/>
                <a:gd name="T6" fmla="*/ 308 w 455"/>
                <a:gd name="T7" fmla="*/ 105 h 240"/>
                <a:gd name="T8" fmla="*/ 319 w 455"/>
                <a:gd name="T9" fmla="*/ 136 h 240"/>
                <a:gd name="T10" fmla="*/ 367 w 455"/>
                <a:gd name="T11" fmla="*/ 139 h 240"/>
                <a:gd name="T12" fmla="*/ 355 w 455"/>
                <a:gd name="T13" fmla="*/ 94 h 240"/>
                <a:gd name="T14" fmla="*/ 347 w 455"/>
                <a:gd name="T15" fmla="*/ 120 h 240"/>
                <a:gd name="T16" fmla="*/ 381 w 455"/>
                <a:gd name="T17" fmla="*/ 145 h 240"/>
                <a:gd name="T18" fmla="*/ 380 w 455"/>
                <a:gd name="T19" fmla="*/ 107 h 240"/>
                <a:gd name="T20" fmla="*/ 413 w 455"/>
                <a:gd name="T21" fmla="*/ 136 h 240"/>
                <a:gd name="T22" fmla="*/ 437 w 455"/>
                <a:gd name="T23" fmla="*/ 146 h 240"/>
                <a:gd name="T24" fmla="*/ 455 w 455"/>
                <a:gd name="T25" fmla="*/ 119 h 240"/>
                <a:gd name="T26" fmla="*/ 437 w 455"/>
                <a:gd name="T27" fmla="*/ 137 h 240"/>
                <a:gd name="T28" fmla="*/ 253 w 455"/>
                <a:gd name="T29" fmla="*/ 221 h 240"/>
                <a:gd name="T30" fmla="*/ 272 w 455"/>
                <a:gd name="T31" fmla="*/ 194 h 240"/>
                <a:gd name="T32" fmla="*/ 254 w 455"/>
                <a:gd name="T33" fmla="*/ 212 h 240"/>
                <a:gd name="T34" fmla="*/ 295 w 455"/>
                <a:gd name="T35" fmla="*/ 221 h 240"/>
                <a:gd name="T36" fmla="*/ 313 w 455"/>
                <a:gd name="T37" fmla="*/ 194 h 240"/>
                <a:gd name="T38" fmla="*/ 295 w 455"/>
                <a:gd name="T39" fmla="*/ 212 h 240"/>
                <a:gd name="T40" fmla="*/ 322 w 455"/>
                <a:gd name="T41" fmla="*/ 211 h 240"/>
                <a:gd name="T42" fmla="*/ 322 w 455"/>
                <a:gd name="T43" fmla="*/ 173 h 240"/>
                <a:gd name="T44" fmla="*/ 354 w 455"/>
                <a:gd name="T45" fmla="*/ 220 h 240"/>
                <a:gd name="T46" fmla="*/ 374 w 455"/>
                <a:gd name="T47" fmla="*/ 211 h 240"/>
                <a:gd name="T48" fmla="*/ 385 w 455"/>
                <a:gd name="T49" fmla="*/ 168 h 240"/>
                <a:gd name="T50" fmla="*/ 437 w 455"/>
                <a:gd name="T51" fmla="*/ 220 h 240"/>
                <a:gd name="T52" fmla="*/ 415 w 455"/>
                <a:gd name="T53" fmla="*/ 179 h 240"/>
                <a:gd name="T54" fmla="*/ 426 w 455"/>
                <a:gd name="T55" fmla="*/ 211 h 240"/>
                <a:gd name="T56" fmla="*/ 267 w 455"/>
                <a:gd name="T57" fmla="*/ 65 h 240"/>
                <a:gd name="T58" fmla="*/ 254 w 455"/>
                <a:gd name="T59" fmla="*/ 19 h 240"/>
                <a:gd name="T60" fmla="*/ 247 w 455"/>
                <a:gd name="T61" fmla="*/ 46 h 240"/>
                <a:gd name="T62" fmla="*/ 280 w 455"/>
                <a:gd name="T63" fmla="*/ 70 h 240"/>
                <a:gd name="T64" fmla="*/ 280 w 455"/>
                <a:gd name="T65" fmla="*/ 32 h 240"/>
                <a:gd name="T66" fmla="*/ 312 w 455"/>
                <a:gd name="T67" fmla="*/ 62 h 240"/>
                <a:gd name="T68" fmla="*/ 322 w 455"/>
                <a:gd name="T69" fmla="*/ 62 h 240"/>
                <a:gd name="T70" fmla="*/ 322 w 455"/>
                <a:gd name="T71" fmla="*/ 23 h 240"/>
                <a:gd name="T72" fmla="*/ 354 w 455"/>
                <a:gd name="T73" fmla="*/ 70 h 240"/>
                <a:gd name="T74" fmla="*/ 374 w 455"/>
                <a:gd name="T75" fmla="*/ 62 h 240"/>
                <a:gd name="T76" fmla="*/ 385 w 455"/>
                <a:gd name="T77" fmla="*/ 19 h 240"/>
                <a:gd name="T78" fmla="*/ 438 w 455"/>
                <a:gd name="T79" fmla="*/ 45 h 240"/>
                <a:gd name="T80" fmla="*/ 406 w 455"/>
                <a:gd name="T81" fmla="*/ 26 h 240"/>
                <a:gd name="T82" fmla="*/ 420 w 455"/>
                <a:gd name="T83" fmla="*/ 28 h 240"/>
                <a:gd name="T84" fmla="*/ 120 w 455"/>
                <a:gd name="T85" fmla="*/ 0 h 240"/>
                <a:gd name="T86" fmla="*/ 120 w 455"/>
                <a:gd name="T87" fmla="*/ 0 h 240"/>
                <a:gd name="T88" fmla="*/ 168 w 455"/>
                <a:gd name="T89" fmla="*/ 209 h 240"/>
                <a:gd name="T90" fmla="*/ 117 w 455"/>
                <a:gd name="T91" fmla="*/ 221 h 240"/>
                <a:gd name="T92" fmla="*/ 67 w 455"/>
                <a:gd name="T93" fmla="*/ 206 h 240"/>
                <a:gd name="T94" fmla="*/ 31 w 455"/>
                <a:gd name="T95" fmla="*/ 168 h 240"/>
                <a:gd name="T96" fmla="*/ 18 w 455"/>
                <a:gd name="T97" fmla="*/ 117 h 240"/>
                <a:gd name="T98" fmla="*/ 33 w 455"/>
                <a:gd name="T99" fmla="*/ 66 h 240"/>
                <a:gd name="T100" fmla="*/ 71 w 455"/>
                <a:gd name="T101" fmla="*/ 29 h 240"/>
                <a:gd name="T102" fmla="*/ 123 w 455"/>
                <a:gd name="T103" fmla="*/ 17 h 240"/>
                <a:gd name="T104" fmla="*/ 174 w 455"/>
                <a:gd name="T105" fmla="*/ 33 h 240"/>
                <a:gd name="T106" fmla="*/ 210 w 455"/>
                <a:gd name="T107" fmla="*/ 71 h 240"/>
                <a:gd name="T108" fmla="*/ 222 w 455"/>
                <a:gd name="T109" fmla="*/ 122 h 240"/>
                <a:gd name="T110" fmla="*/ 207 w 455"/>
                <a:gd name="T111" fmla="*/ 173 h 240"/>
                <a:gd name="T112" fmla="*/ 152 w 455"/>
                <a:gd name="T113" fmla="*/ 124 h 240"/>
                <a:gd name="T114" fmla="*/ 111 w 455"/>
                <a:gd name="T115" fmla="*/ 105 h 240"/>
                <a:gd name="T116" fmla="*/ 97 w 455"/>
                <a:gd name="T117" fmla="*/ 29 h 240"/>
                <a:gd name="T118" fmla="*/ 114 w 455"/>
                <a:gd name="T119" fmla="*/ 73 h 240"/>
                <a:gd name="T120" fmla="*/ 135 w 455"/>
                <a:gd name="T121" fmla="*/ 110 h 240"/>
                <a:gd name="T122" fmla="*/ 150 w 455"/>
                <a:gd name="T123" fmla="*/ 108 h 240"/>
                <a:gd name="T124" fmla="*/ 166 w 455"/>
                <a:gd name="T125" fmla="*/ 12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 h="240">
                  <a:moveTo>
                    <a:pt x="288" y="145"/>
                  </a:moveTo>
                  <a:cubicBezTo>
                    <a:pt x="256" y="145"/>
                    <a:pt x="256" y="145"/>
                    <a:pt x="256" y="145"/>
                  </a:cubicBezTo>
                  <a:cubicBezTo>
                    <a:pt x="256" y="136"/>
                    <a:pt x="256" y="136"/>
                    <a:pt x="256" y="136"/>
                  </a:cubicBezTo>
                  <a:cubicBezTo>
                    <a:pt x="267" y="136"/>
                    <a:pt x="267" y="136"/>
                    <a:pt x="267" y="136"/>
                  </a:cubicBezTo>
                  <a:cubicBezTo>
                    <a:pt x="267" y="105"/>
                    <a:pt x="267" y="105"/>
                    <a:pt x="267" y="105"/>
                  </a:cubicBezTo>
                  <a:cubicBezTo>
                    <a:pt x="256" y="107"/>
                    <a:pt x="256" y="107"/>
                    <a:pt x="256" y="107"/>
                  </a:cubicBezTo>
                  <a:cubicBezTo>
                    <a:pt x="256" y="98"/>
                    <a:pt x="256" y="98"/>
                    <a:pt x="256" y="98"/>
                  </a:cubicBezTo>
                  <a:cubicBezTo>
                    <a:pt x="278" y="94"/>
                    <a:pt x="278" y="94"/>
                    <a:pt x="278" y="94"/>
                  </a:cubicBezTo>
                  <a:cubicBezTo>
                    <a:pt x="278" y="136"/>
                    <a:pt x="278" y="136"/>
                    <a:pt x="278" y="136"/>
                  </a:cubicBezTo>
                  <a:cubicBezTo>
                    <a:pt x="288" y="136"/>
                    <a:pt x="288" y="136"/>
                    <a:pt x="288" y="136"/>
                  </a:cubicBezTo>
                  <a:lnTo>
                    <a:pt x="288" y="145"/>
                  </a:lnTo>
                  <a:close/>
                  <a:moveTo>
                    <a:pt x="330" y="145"/>
                  </a:moveTo>
                  <a:cubicBezTo>
                    <a:pt x="298" y="145"/>
                    <a:pt x="298" y="145"/>
                    <a:pt x="298" y="145"/>
                  </a:cubicBezTo>
                  <a:cubicBezTo>
                    <a:pt x="298" y="136"/>
                    <a:pt x="298" y="136"/>
                    <a:pt x="298" y="136"/>
                  </a:cubicBezTo>
                  <a:cubicBezTo>
                    <a:pt x="308" y="136"/>
                    <a:pt x="308" y="136"/>
                    <a:pt x="308" y="136"/>
                  </a:cubicBezTo>
                  <a:cubicBezTo>
                    <a:pt x="308" y="105"/>
                    <a:pt x="308" y="105"/>
                    <a:pt x="308" y="105"/>
                  </a:cubicBezTo>
                  <a:cubicBezTo>
                    <a:pt x="298" y="107"/>
                    <a:pt x="298" y="107"/>
                    <a:pt x="298" y="107"/>
                  </a:cubicBezTo>
                  <a:cubicBezTo>
                    <a:pt x="298" y="98"/>
                    <a:pt x="298" y="98"/>
                    <a:pt x="298" y="98"/>
                  </a:cubicBezTo>
                  <a:cubicBezTo>
                    <a:pt x="319" y="94"/>
                    <a:pt x="319" y="94"/>
                    <a:pt x="319" y="94"/>
                  </a:cubicBezTo>
                  <a:cubicBezTo>
                    <a:pt x="319" y="136"/>
                    <a:pt x="319" y="136"/>
                    <a:pt x="319" y="136"/>
                  </a:cubicBezTo>
                  <a:cubicBezTo>
                    <a:pt x="330" y="136"/>
                    <a:pt x="330" y="136"/>
                    <a:pt x="330" y="136"/>
                  </a:cubicBezTo>
                  <a:lnTo>
                    <a:pt x="330" y="145"/>
                  </a:lnTo>
                  <a:close/>
                  <a:moveTo>
                    <a:pt x="372" y="119"/>
                  </a:moveTo>
                  <a:cubicBezTo>
                    <a:pt x="372" y="128"/>
                    <a:pt x="371" y="135"/>
                    <a:pt x="367" y="139"/>
                  </a:cubicBezTo>
                  <a:cubicBezTo>
                    <a:pt x="364" y="144"/>
                    <a:pt x="360" y="146"/>
                    <a:pt x="354" y="146"/>
                  </a:cubicBezTo>
                  <a:cubicBezTo>
                    <a:pt x="342" y="146"/>
                    <a:pt x="336" y="137"/>
                    <a:pt x="336" y="121"/>
                  </a:cubicBezTo>
                  <a:cubicBezTo>
                    <a:pt x="336" y="112"/>
                    <a:pt x="337" y="105"/>
                    <a:pt x="341" y="100"/>
                  </a:cubicBezTo>
                  <a:cubicBezTo>
                    <a:pt x="344" y="96"/>
                    <a:pt x="349" y="94"/>
                    <a:pt x="355" y="94"/>
                  </a:cubicBezTo>
                  <a:cubicBezTo>
                    <a:pt x="366" y="94"/>
                    <a:pt x="372" y="102"/>
                    <a:pt x="372" y="119"/>
                  </a:cubicBezTo>
                  <a:close/>
                  <a:moveTo>
                    <a:pt x="361" y="120"/>
                  </a:moveTo>
                  <a:cubicBezTo>
                    <a:pt x="361" y="108"/>
                    <a:pt x="359" y="102"/>
                    <a:pt x="354" y="102"/>
                  </a:cubicBezTo>
                  <a:cubicBezTo>
                    <a:pt x="349" y="102"/>
                    <a:pt x="347" y="108"/>
                    <a:pt x="347" y="120"/>
                  </a:cubicBezTo>
                  <a:cubicBezTo>
                    <a:pt x="347" y="132"/>
                    <a:pt x="349" y="137"/>
                    <a:pt x="354" y="137"/>
                  </a:cubicBezTo>
                  <a:cubicBezTo>
                    <a:pt x="359" y="137"/>
                    <a:pt x="361" y="132"/>
                    <a:pt x="361" y="120"/>
                  </a:cubicBezTo>
                  <a:close/>
                  <a:moveTo>
                    <a:pt x="413" y="145"/>
                  </a:moveTo>
                  <a:cubicBezTo>
                    <a:pt x="381" y="145"/>
                    <a:pt x="381" y="145"/>
                    <a:pt x="381" y="145"/>
                  </a:cubicBezTo>
                  <a:cubicBezTo>
                    <a:pt x="381" y="136"/>
                    <a:pt x="381" y="136"/>
                    <a:pt x="381" y="136"/>
                  </a:cubicBezTo>
                  <a:cubicBezTo>
                    <a:pt x="391" y="136"/>
                    <a:pt x="391" y="136"/>
                    <a:pt x="391" y="136"/>
                  </a:cubicBezTo>
                  <a:cubicBezTo>
                    <a:pt x="391" y="105"/>
                    <a:pt x="391" y="105"/>
                    <a:pt x="391" y="105"/>
                  </a:cubicBezTo>
                  <a:cubicBezTo>
                    <a:pt x="380" y="107"/>
                    <a:pt x="380" y="107"/>
                    <a:pt x="380" y="107"/>
                  </a:cubicBezTo>
                  <a:cubicBezTo>
                    <a:pt x="380" y="98"/>
                    <a:pt x="380" y="98"/>
                    <a:pt x="380" y="98"/>
                  </a:cubicBezTo>
                  <a:cubicBezTo>
                    <a:pt x="402" y="94"/>
                    <a:pt x="402" y="94"/>
                    <a:pt x="402" y="94"/>
                  </a:cubicBezTo>
                  <a:cubicBezTo>
                    <a:pt x="402" y="136"/>
                    <a:pt x="402" y="136"/>
                    <a:pt x="402" y="136"/>
                  </a:cubicBezTo>
                  <a:cubicBezTo>
                    <a:pt x="413" y="136"/>
                    <a:pt x="413" y="136"/>
                    <a:pt x="413" y="136"/>
                  </a:cubicBezTo>
                  <a:lnTo>
                    <a:pt x="413" y="145"/>
                  </a:lnTo>
                  <a:close/>
                  <a:moveTo>
                    <a:pt x="455" y="119"/>
                  </a:moveTo>
                  <a:cubicBezTo>
                    <a:pt x="455" y="128"/>
                    <a:pt x="453" y="135"/>
                    <a:pt x="450" y="139"/>
                  </a:cubicBezTo>
                  <a:cubicBezTo>
                    <a:pt x="447" y="144"/>
                    <a:pt x="442" y="146"/>
                    <a:pt x="437" y="146"/>
                  </a:cubicBezTo>
                  <a:cubicBezTo>
                    <a:pt x="425" y="146"/>
                    <a:pt x="419" y="137"/>
                    <a:pt x="419" y="121"/>
                  </a:cubicBezTo>
                  <a:cubicBezTo>
                    <a:pt x="419" y="112"/>
                    <a:pt x="420" y="105"/>
                    <a:pt x="424" y="100"/>
                  </a:cubicBezTo>
                  <a:cubicBezTo>
                    <a:pt x="427" y="96"/>
                    <a:pt x="431" y="94"/>
                    <a:pt x="438" y="94"/>
                  </a:cubicBezTo>
                  <a:cubicBezTo>
                    <a:pt x="449" y="94"/>
                    <a:pt x="455" y="102"/>
                    <a:pt x="455" y="119"/>
                  </a:cubicBezTo>
                  <a:close/>
                  <a:moveTo>
                    <a:pt x="444" y="120"/>
                  </a:moveTo>
                  <a:cubicBezTo>
                    <a:pt x="444" y="108"/>
                    <a:pt x="442" y="102"/>
                    <a:pt x="437" y="102"/>
                  </a:cubicBezTo>
                  <a:cubicBezTo>
                    <a:pt x="432" y="102"/>
                    <a:pt x="430" y="108"/>
                    <a:pt x="430" y="120"/>
                  </a:cubicBezTo>
                  <a:cubicBezTo>
                    <a:pt x="430" y="132"/>
                    <a:pt x="432" y="137"/>
                    <a:pt x="437" y="137"/>
                  </a:cubicBezTo>
                  <a:cubicBezTo>
                    <a:pt x="442" y="137"/>
                    <a:pt x="444" y="132"/>
                    <a:pt x="444" y="120"/>
                  </a:cubicBezTo>
                  <a:close/>
                  <a:moveTo>
                    <a:pt x="272" y="194"/>
                  </a:moveTo>
                  <a:cubicBezTo>
                    <a:pt x="272" y="203"/>
                    <a:pt x="270" y="209"/>
                    <a:pt x="267" y="214"/>
                  </a:cubicBezTo>
                  <a:cubicBezTo>
                    <a:pt x="264" y="218"/>
                    <a:pt x="259" y="221"/>
                    <a:pt x="253" y="221"/>
                  </a:cubicBezTo>
                  <a:cubicBezTo>
                    <a:pt x="241" y="221"/>
                    <a:pt x="235" y="212"/>
                    <a:pt x="235" y="195"/>
                  </a:cubicBezTo>
                  <a:cubicBezTo>
                    <a:pt x="235" y="186"/>
                    <a:pt x="237" y="180"/>
                    <a:pt x="241" y="175"/>
                  </a:cubicBezTo>
                  <a:cubicBezTo>
                    <a:pt x="244" y="171"/>
                    <a:pt x="248" y="168"/>
                    <a:pt x="254" y="168"/>
                  </a:cubicBezTo>
                  <a:cubicBezTo>
                    <a:pt x="266" y="168"/>
                    <a:pt x="272" y="177"/>
                    <a:pt x="272" y="194"/>
                  </a:cubicBezTo>
                  <a:close/>
                  <a:moveTo>
                    <a:pt x="261" y="194"/>
                  </a:moveTo>
                  <a:cubicBezTo>
                    <a:pt x="261" y="183"/>
                    <a:pt x="258" y="177"/>
                    <a:pt x="254" y="177"/>
                  </a:cubicBezTo>
                  <a:cubicBezTo>
                    <a:pt x="249" y="177"/>
                    <a:pt x="247" y="183"/>
                    <a:pt x="247" y="195"/>
                  </a:cubicBezTo>
                  <a:cubicBezTo>
                    <a:pt x="247" y="206"/>
                    <a:pt x="249" y="212"/>
                    <a:pt x="254" y="212"/>
                  </a:cubicBezTo>
                  <a:cubicBezTo>
                    <a:pt x="258" y="212"/>
                    <a:pt x="261" y="206"/>
                    <a:pt x="261" y="194"/>
                  </a:cubicBezTo>
                  <a:close/>
                  <a:moveTo>
                    <a:pt x="313" y="194"/>
                  </a:moveTo>
                  <a:cubicBezTo>
                    <a:pt x="313" y="203"/>
                    <a:pt x="312" y="209"/>
                    <a:pt x="309" y="214"/>
                  </a:cubicBezTo>
                  <a:cubicBezTo>
                    <a:pt x="305" y="218"/>
                    <a:pt x="301" y="221"/>
                    <a:pt x="295" y="221"/>
                  </a:cubicBezTo>
                  <a:cubicBezTo>
                    <a:pt x="283" y="221"/>
                    <a:pt x="277" y="212"/>
                    <a:pt x="277" y="195"/>
                  </a:cubicBezTo>
                  <a:cubicBezTo>
                    <a:pt x="277" y="186"/>
                    <a:pt x="279" y="180"/>
                    <a:pt x="282" y="175"/>
                  </a:cubicBezTo>
                  <a:cubicBezTo>
                    <a:pt x="285" y="171"/>
                    <a:pt x="290" y="168"/>
                    <a:pt x="296" y="168"/>
                  </a:cubicBezTo>
                  <a:cubicBezTo>
                    <a:pt x="308" y="168"/>
                    <a:pt x="313" y="177"/>
                    <a:pt x="313" y="194"/>
                  </a:cubicBezTo>
                  <a:close/>
                  <a:moveTo>
                    <a:pt x="302" y="194"/>
                  </a:moveTo>
                  <a:cubicBezTo>
                    <a:pt x="302" y="183"/>
                    <a:pt x="300" y="177"/>
                    <a:pt x="295" y="177"/>
                  </a:cubicBezTo>
                  <a:cubicBezTo>
                    <a:pt x="291" y="177"/>
                    <a:pt x="288" y="183"/>
                    <a:pt x="288" y="195"/>
                  </a:cubicBezTo>
                  <a:cubicBezTo>
                    <a:pt x="288" y="206"/>
                    <a:pt x="291" y="212"/>
                    <a:pt x="295" y="212"/>
                  </a:cubicBezTo>
                  <a:cubicBezTo>
                    <a:pt x="300" y="212"/>
                    <a:pt x="302" y="206"/>
                    <a:pt x="302" y="194"/>
                  </a:cubicBezTo>
                  <a:close/>
                  <a:moveTo>
                    <a:pt x="354" y="220"/>
                  </a:moveTo>
                  <a:cubicBezTo>
                    <a:pt x="322" y="220"/>
                    <a:pt x="322" y="220"/>
                    <a:pt x="322" y="220"/>
                  </a:cubicBezTo>
                  <a:cubicBezTo>
                    <a:pt x="322" y="211"/>
                    <a:pt x="322" y="211"/>
                    <a:pt x="322" y="211"/>
                  </a:cubicBezTo>
                  <a:cubicBezTo>
                    <a:pt x="332" y="211"/>
                    <a:pt x="332" y="211"/>
                    <a:pt x="332" y="211"/>
                  </a:cubicBezTo>
                  <a:cubicBezTo>
                    <a:pt x="332" y="179"/>
                    <a:pt x="332" y="179"/>
                    <a:pt x="332" y="179"/>
                  </a:cubicBezTo>
                  <a:cubicBezTo>
                    <a:pt x="322" y="182"/>
                    <a:pt x="322" y="182"/>
                    <a:pt x="322" y="182"/>
                  </a:cubicBezTo>
                  <a:cubicBezTo>
                    <a:pt x="322" y="173"/>
                    <a:pt x="322" y="173"/>
                    <a:pt x="322" y="173"/>
                  </a:cubicBezTo>
                  <a:cubicBezTo>
                    <a:pt x="343" y="168"/>
                    <a:pt x="343" y="168"/>
                    <a:pt x="343" y="168"/>
                  </a:cubicBezTo>
                  <a:cubicBezTo>
                    <a:pt x="343" y="211"/>
                    <a:pt x="343" y="211"/>
                    <a:pt x="343" y="211"/>
                  </a:cubicBezTo>
                  <a:cubicBezTo>
                    <a:pt x="354" y="211"/>
                    <a:pt x="354" y="211"/>
                    <a:pt x="354" y="211"/>
                  </a:cubicBezTo>
                  <a:lnTo>
                    <a:pt x="354" y="220"/>
                  </a:lnTo>
                  <a:close/>
                  <a:moveTo>
                    <a:pt x="395" y="220"/>
                  </a:moveTo>
                  <a:cubicBezTo>
                    <a:pt x="363" y="220"/>
                    <a:pt x="363" y="220"/>
                    <a:pt x="363" y="220"/>
                  </a:cubicBezTo>
                  <a:cubicBezTo>
                    <a:pt x="363" y="211"/>
                    <a:pt x="363" y="211"/>
                    <a:pt x="363" y="211"/>
                  </a:cubicBezTo>
                  <a:cubicBezTo>
                    <a:pt x="374" y="211"/>
                    <a:pt x="374" y="211"/>
                    <a:pt x="374" y="211"/>
                  </a:cubicBezTo>
                  <a:cubicBezTo>
                    <a:pt x="374" y="179"/>
                    <a:pt x="374" y="179"/>
                    <a:pt x="374" y="179"/>
                  </a:cubicBezTo>
                  <a:cubicBezTo>
                    <a:pt x="363" y="182"/>
                    <a:pt x="363" y="182"/>
                    <a:pt x="363" y="182"/>
                  </a:cubicBezTo>
                  <a:cubicBezTo>
                    <a:pt x="363" y="173"/>
                    <a:pt x="363" y="173"/>
                    <a:pt x="363" y="173"/>
                  </a:cubicBezTo>
                  <a:cubicBezTo>
                    <a:pt x="385" y="168"/>
                    <a:pt x="385" y="168"/>
                    <a:pt x="385" y="168"/>
                  </a:cubicBezTo>
                  <a:cubicBezTo>
                    <a:pt x="385" y="211"/>
                    <a:pt x="385" y="211"/>
                    <a:pt x="385" y="211"/>
                  </a:cubicBezTo>
                  <a:cubicBezTo>
                    <a:pt x="395" y="211"/>
                    <a:pt x="395" y="211"/>
                    <a:pt x="395" y="211"/>
                  </a:cubicBezTo>
                  <a:lnTo>
                    <a:pt x="395" y="220"/>
                  </a:lnTo>
                  <a:close/>
                  <a:moveTo>
                    <a:pt x="437" y="220"/>
                  </a:moveTo>
                  <a:cubicBezTo>
                    <a:pt x="405" y="220"/>
                    <a:pt x="405" y="220"/>
                    <a:pt x="405" y="220"/>
                  </a:cubicBezTo>
                  <a:cubicBezTo>
                    <a:pt x="405" y="211"/>
                    <a:pt x="405" y="211"/>
                    <a:pt x="405" y="211"/>
                  </a:cubicBezTo>
                  <a:cubicBezTo>
                    <a:pt x="415" y="211"/>
                    <a:pt x="415" y="211"/>
                    <a:pt x="415" y="211"/>
                  </a:cubicBezTo>
                  <a:cubicBezTo>
                    <a:pt x="415" y="179"/>
                    <a:pt x="415" y="179"/>
                    <a:pt x="415" y="179"/>
                  </a:cubicBezTo>
                  <a:cubicBezTo>
                    <a:pt x="404" y="182"/>
                    <a:pt x="404" y="182"/>
                    <a:pt x="404" y="182"/>
                  </a:cubicBezTo>
                  <a:cubicBezTo>
                    <a:pt x="404" y="173"/>
                    <a:pt x="404" y="173"/>
                    <a:pt x="404" y="173"/>
                  </a:cubicBezTo>
                  <a:cubicBezTo>
                    <a:pt x="426" y="168"/>
                    <a:pt x="426" y="168"/>
                    <a:pt x="426" y="168"/>
                  </a:cubicBezTo>
                  <a:cubicBezTo>
                    <a:pt x="426" y="211"/>
                    <a:pt x="426" y="211"/>
                    <a:pt x="426" y="211"/>
                  </a:cubicBezTo>
                  <a:cubicBezTo>
                    <a:pt x="437" y="211"/>
                    <a:pt x="437" y="211"/>
                    <a:pt x="437" y="211"/>
                  </a:cubicBezTo>
                  <a:lnTo>
                    <a:pt x="437" y="220"/>
                  </a:lnTo>
                  <a:close/>
                  <a:moveTo>
                    <a:pt x="272" y="45"/>
                  </a:moveTo>
                  <a:cubicBezTo>
                    <a:pt x="272" y="53"/>
                    <a:pt x="270" y="60"/>
                    <a:pt x="267" y="65"/>
                  </a:cubicBezTo>
                  <a:cubicBezTo>
                    <a:pt x="264" y="69"/>
                    <a:pt x="259" y="71"/>
                    <a:pt x="253" y="71"/>
                  </a:cubicBezTo>
                  <a:cubicBezTo>
                    <a:pt x="241" y="71"/>
                    <a:pt x="235" y="63"/>
                    <a:pt x="235" y="46"/>
                  </a:cubicBezTo>
                  <a:cubicBezTo>
                    <a:pt x="235" y="37"/>
                    <a:pt x="237" y="30"/>
                    <a:pt x="241" y="26"/>
                  </a:cubicBezTo>
                  <a:cubicBezTo>
                    <a:pt x="244" y="21"/>
                    <a:pt x="248" y="19"/>
                    <a:pt x="254" y="19"/>
                  </a:cubicBezTo>
                  <a:cubicBezTo>
                    <a:pt x="266" y="19"/>
                    <a:pt x="272" y="28"/>
                    <a:pt x="272" y="45"/>
                  </a:cubicBezTo>
                  <a:close/>
                  <a:moveTo>
                    <a:pt x="261" y="45"/>
                  </a:moveTo>
                  <a:cubicBezTo>
                    <a:pt x="261" y="33"/>
                    <a:pt x="258" y="28"/>
                    <a:pt x="254" y="28"/>
                  </a:cubicBezTo>
                  <a:cubicBezTo>
                    <a:pt x="249" y="28"/>
                    <a:pt x="247" y="34"/>
                    <a:pt x="247" y="46"/>
                  </a:cubicBezTo>
                  <a:cubicBezTo>
                    <a:pt x="247" y="57"/>
                    <a:pt x="249" y="63"/>
                    <a:pt x="254" y="63"/>
                  </a:cubicBezTo>
                  <a:cubicBezTo>
                    <a:pt x="258" y="63"/>
                    <a:pt x="261" y="57"/>
                    <a:pt x="261" y="45"/>
                  </a:cubicBezTo>
                  <a:close/>
                  <a:moveTo>
                    <a:pt x="312" y="70"/>
                  </a:moveTo>
                  <a:cubicBezTo>
                    <a:pt x="280" y="70"/>
                    <a:pt x="280" y="70"/>
                    <a:pt x="280" y="70"/>
                  </a:cubicBezTo>
                  <a:cubicBezTo>
                    <a:pt x="280" y="62"/>
                    <a:pt x="280" y="62"/>
                    <a:pt x="280" y="62"/>
                  </a:cubicBezTo>
                  <a:cubicBezTo>
                    <a:pt x="291" y="62"/>
                    <a:pt x="291" y="62"/>
                    <a:pt x="291" y="62"/>
                  </a:cubicBezTo>
                  <a:cubicBezTo>
                    <a:pt x="291" y="30"/>
                    <a:pt x="291" y="30"/>
                    <a:pt x="291" y="30"/>
                  </a:cubicBezTo>
                  <a:cubicBezTo>
                    <a:pt x="280" y="32"/>
                    <a:pt x="280" y="32"/>
                    <a:pt x="280" y="32"/>
                  </a:cubicBezTo>
                  <a:cubicBezTo>
                    <a:pt x="280" y="23"/>
                    <a:pt x="280" y="23"/>
                    <a:pt x="280" y="23"/>
                  </a:cubicBezTo>
                  <a:cubicBezTo>
                    <a:pt x="302" y="19"/>
                    <a:pt x="302" y="19"/>
                    <a:pt x="302" y="19"/>
                  </a:cubicBezTo>
                  <a:cubicBezTo>
                    <a:pt x="302" y="62"/>
                    <a:pt x="302" y="62"/>
                    <a:pt x="302" y="62"/>
                  </a:cubicBezTo>
                  <a:cubicBezTo>
                    <a:pt x="312" y="62"/>
                    <a:pt x="312" y="62"/>
                    <a:pt x="312" y="62"/>
                  </a:cubicBezTo>
                  <a:lnTo>
                    <a:pt x="312" y="70"/>
                  </a:lnTo>
                  <a:close/>
                  <a:moveTo>
                    <a:pt x="354" y="70"/>
                  </a:moveTo>
                  <a:cubicBezTo>
                    <a:pt x="322" y="70"/>
                    <a:pt x="322" y="70"/>
                    <a:pt x="322" y="70"/>
                  </a:cubicBezTo>
                  <a:cubicBezTo>
                    <a:pt x="322" y="62"/>
                    <a:pt x="322" y="62"/>
                    <a:pt x="322" y="62"/>
                  </a:cubicBezTo>
                  <a:cubicBezTo>
                    <a:pt x="332" y="62"/>
                    <a:pt x="332" y="62"/>
                    <a:pt x="332" y="62"/>
                  </a:cubicBezTo>
                  <a:cubicBezTo>
                    <a:pt x="332" y="30"/>
                    <a:pt x="332" y="30"/>
                    <a:pt x="332" y="30"/>
                  </a:cubicBezTo>
                  <a:cubicBezTo>
                    <a:pt x="322" y="32"/>
                    <a:pt x="322" y="32"/>
                    <a:pt x="322" y="32"/>
                  </a:cubicBezTo>
                  <a:cubicBezTo>
                    <a:pt x="322" y="23"/>
                    <a:pt x="322" y="23"/>
                    <a:pt x="322" y="23"/>
                  </a:cubicBezTo>
                  <a:cubicBezTo>
                    <a:pt x="343" y="19"/>
                    <a:pt x="343" y="19"/>
                    <a:pt x="343" y="19"/>
                  </a:cubicBezTo>
                  <a:cubicBezTo>
                    <a:pt x="343" y="62"/>
                    <a:pt x="343" y="62"/>
                    <a:pt x="343" y="62"/>
                  </a:cubicBezTo>
                  <a:cubicBezTo>
                    <a:pt x="354" y="62"/>
                    <a:pt x="354" y="62"/>
                    <a:pt x="354" y="62"/>
                  </a:cubicBezTo>
                  <a:lnTo>
                    <a:pt x="354" y="70"/>
                  </a:lnTo>
                  <a:close/>
                  <a:moveTo>
                    <a:pt x="395" y="70"/>
                  </a:moveTo>
                  <a:cubicBezTo>
                    <a:pt x="363" y="70"/>
                    <a:pt x="363" y="70"/>
                    <a:pt x="363" y="70"/>
                  </a:cubicBezTo>
                  <a:cubicBezTo>
                    <a:pt x="363" y="62"/>
                    <a:pt x="363" y="62"/>
                    <a:pt x="363" y="62"/>
                  </a:cubicBezTo>
                  <a:cubicBezTo>
                    <a:pt x="374" y="62"/>
                    <a:pt x="374" y="62"/>
                    <a:pt x="374" y="62"/>
                  </a:cubicBezTo>
                  <a:cubicBezTo>
                    <a:pt x="374" y="30"/>
                    <a:pt x="374" y="30"/>
                    <a:pt x="374" y="30"/>
                  </a:cubicBezTo>
                  <a:cubicBezTo>
                    <a:pt x="363" y="32"/>
                    <a:pt x="363" y="32"/>
                    <a:pt x="363" y="32"/>
                  </a:cubicBezTo>
                  <a:cubicBezTo>
                    <a:pt x="363" y="23"/>
                    <a:pt x="363" y="23"/>
                    <a:pt x="363" y="23"/>
                  </a:cubicBezTo>
                  <a:cubicBezTo>
                    <a:pt x="385" y="19"/>
                    <a:pt x="385" y="19"/>
                    <a:pt x="385" y="19"/>
                  </a:cubicBezTo>
                  <a:cubicBezTo>
                    <a:pt x="385" y="62"/>
                    <a:pt x="385" y="62"/>
                    <a:pt x="385" y="62"/>
                  </a:cubicBezTo>
                  <a:cubicBezTo>
                    <a:pt x="395" y="62"/>
                    <a:pt x="395" y="62"/>
                    <a:pt x="395" y="62"/>
                  </a:cubicBezTo>
                  <a:lnTo>
                    <a:pt x="395" y="70"/>
                  </a:lnTo>
                  <a:close/>
                  <a:moveTo>
                    <a:pt x="438" y="45"/>
                  </a:moveTo>
                  <a:cubicBezTo>
                    <a:pt x="438" y="53"/>
                    <a:pt x="436" y="60"/>
                    <a:pt x="433" y="65"/>
                  </a:cubicBezTo>
                  <a:cubicBezTo>
                    <a:pt x="430" y="69"/>
                    <a:pt x="425" y="71"/>
                    <a:pt x="419" y="71"/>
                  </a:cubicBezTo>
                  <a:cubicBezTo>
                    <a:pt x="407" y="71"/>
                    <a:pt x="401" y="63"/>
                    <a:pt x="401" y="46"/>
                  </a:cubicBezTo>
                  <a:cubicBezTo>
                    <a:pt x="401" y="37"/>
                    <a:pt x="403" y="30"/>
                    <a:pt x="406" y="26"/>
                  </a:cubicBezTo>
                  <a:cubicBezTo>
                    <a:pt x="409" y="21"/>
                    <a:pt x="414" y="19"/>
                    <a:pt x="420" y="19"/>
                  </a:cubicBezTo>
                  <a:cubicBezTo>
                    <a:pt x="432" y="19"/>
                    <a:pt x="438" y="28"/>
                    <a:pt x="438" y="45"/>
                  </a:cubicBezTo>
                  <a:close/>
                  <a:moveTo>
                    <a:pt x="426" y="45"/>
                  </a:moveTo>
                  <a:cubicBezTo>
                    <a:pt x="426" y="33"/>
                    <a:pt x="424" y="28"/>
                    <a:pt x="420" y="28"/>
                  </a:cubicBezTo>
                  <a:cubicBezTo>
                    <a:pt x="415" y="28"/>
                    <a:pt x="412" y="34"/>
                    <a:pt x="412" y="46"/>
                  </a:cubicBezTo>
                  <a:cubicBezTo>
                    <a:pt x="412" y="57"/>
                    <a:pt x="415" y="63"/>
                    <a:pt x="419" y="63"/>
                  </a:cubicBezTo>
                  <a:cubicBezTo>
                    <a:pt x="424" y="63"/>
                    <a:pt x="426" y="57"/>
                    <a:pt x="426" y="45"/>
                  </a:cubicBezTo>
                  <a:close/>
                  <a:moveTo>
                    <a:pt x="120" y="0"/>
                  </a:moveTo>
                  <a:cubicBezTo>
                    <a:pt x="54" y="0"/>
                    <a:pt x="0" y="53"/>
                    <a:pt x="0" y="120"/>
                  </a:cubicBezTo>
                  <a:cubicBezTo>
                    <a:pt x="0" y="186"/>
                    <a:pt x="54" y="240"/>
                    <a:pt x="120" y="240"/>
                  </a:cubicBezTo>
                  <a:cubicBezTo>
                    <a:pt x="187" y="240"/>
                    <a:pt x="240" y="186"/>
                    <a:pt x="240" y="120"/>
                  </a:cubicBezTo>
                  <a:cubicBezTo>
                    <a:pt x="240" y="53"/>
                    <a:pt x="187" y="0"/>
                    <a:pt x="120" y="0"/>
                  </a:cubicBezTo>
                  <a:close/>
                  <a:moveTo>
                    <a:pt x="174" y="206"/>
                  </a:moveTo>
                  <a:cubicBezTo>
                    <a:pt x="171" y="201"/>
                    <a:pt x="171" y="201"/>
                    <a:pt x="171" y="201"/>
                  </a:cubicBezTo>
                  <a:cubicBezTo>
                    <a:pt x="166" y="205"/>
                    <a:pt x="166" y="205"/>
                    <a:pt x="166" y="205"/>
                  </a:cubicBezTo>
                  <a:cubicBezTo>
                    <a:pt x="168" y="209"/>
                    <a:pt x="168" y="209"/>
                    <a:pt x="168" y="209"/>
                  </a:cubicBezTo>
                  <a:cubicBezTo>
                    <a:pt x="155" y="217"/>
                    <a:pt x="139" y="221"/>
                    <a:pt x="123" y="221"/>
                  </a:cubicBezTo>
                  <a:cubicBezTo>
                    <a:pt x="123" y="204"/>
                    <a:pt x="123" y="204"/>
                    <a:pt x="123" y="204"/>
                  </a:cubicBezTo>
                  <a:cubicBezTo>
                    <a:pt x="117" y="204"/>
                    <a:pt x="117" y="204"/>
                    <a:pt x="117" y="204"/>
                  </a:cubicBezTo>
                  <a:cubicBezTo>
                    <a:pt x="117" y="221"/>
                    <a:pt x="117" y="221"/>
                    <a:pt x="117" y="221"/>
                  </a:cubicBezTo>
                  <a:cubicBezTo>
                    <a:pt x="101" y="221"/>
                    <a:pt x="85" y="217"/>
                    <a:pt x="71" y="209"/>
                  </a:cubicBezTo>
                  <a:cubicBezTo>
                    <a:pt x="75" y="205"/>
                    <a:pt x="75" y="205"/>
                    <a:pt x="75" y="205"/>
                  </a:cubicBezTo>
                  <a:cubicBezTo>
                    <a:pt x="70" y="201"/>
                    <a:pt x="70" y="201"/>
                    <a:pt x="70" y="201"/>
                  </a:cubicBezTo>
                  <a:cubicBezTo>
                    <a:pt x="67" y="206"/>
                    <a:pt x="67" y="206"/>
                    <a:pt x="67" y="206"/>
                  </a:cubicBezTo>
                  <a:cubicBezTo>
                    <a:pt x="53" y="198"/>
                    <a:pt x="42" y="186"/>
                    <a:pt x="33" y="173"/>
                  </a:cubicBezTo>
                  <a:cubicBezTo>
                    <a:pt x="39" y="170"/>
                    <a:pt x="39" y="170"/>
                    <a:pt x="39" y="170"/>
                  </a:cubicBezTo>
                  <a:cubicBezTo>
                    <a:pt x="35" y="165"/>
                    <a:pt x="35" y="165"/>
                    <a:pt x="35" y="165"/>
                  </a:cubicBezTo>
                  <a:cubicBezTo>
                    <a:pt x="31" y="168"/>
                    <a:pt x="31" y="168"/>
                    <a:pt x="31" y="168"/>
                  </a:cubicBezTo>
                  <a:cubicBezTo>
                    <a:pt x="23" y="154"/>
                    <a:pt x="19" y="139"/>
                    <a:pt x="18" y="122"/>
                  </a:cubicBezTo>
                  <a:cubicBezTo>
                    <a:pt x="41" y="122"/>
                    <a:pt x="41" y="122"/>
                    <a:pt x="41" y="122"/>
                  </a:cubicBezTo>
                  <a:cubicBezTo>
                    <a:pt x="41" y="117"/>
                    <a:pt x="41" y="117"/>
                    <a:pt x="41" y="117"/>
                  </a:cubicBezTo>
                  <a:cubicBezTo>
                    <a:pt x="18" y="117"/>
                    <a:pt x="18" y="117"/>
                    <a:pt x="18" y="117"/>
                  </a:cubicBezTo>
                  <a:cubicBezTo>
                    <a:pt x="19" y="100"/>
                    <a:pt x="23" y="85"/>
                    <a:pt x="31" y="71"/>
                  </a:cubicBezTo>
                  <a:cubicBezTo>
                    <a:pt x="35" y="74"/>
                    <a:pt x="35" y="74"/>
                    <a:pt x="35" y="74"/>
                  </a:cubicBezTo>
                  <a:cubicBezTo>
                    <a:pt x="39" y="69"/>
                    <a:pt x="39" y="69"/>
                    <a:pt x="39" y="69"/>
                  </a:cubicBezTo>
                  <a:cubicBezTo>
                    <a:pt x="33" y="66"/>
                    <a:pt x="33" y="66"/>
                    <a:pt x="33" y="66"/>
                  </a:cubicBezTo>
                  <a:cubicBezTo>
                    <a:pt x="42" y="53"/>
                    <a:pt x="53" y="41"/>
                    <a:pt x="67" y="33"/>
                  </a:cubicBezTo>
                  <a:cubicBezTo>
                    <a:pt x="70" y="38"/>
                    <a:pt x="70" y="38"/>
                    <a:pt x="70" y="38"/>
                  </a:cubicBezTo>
                  <a:cubicBezTo>
                    <a:pt x="75" y="35"/>
                    <a:pt x="75" y="35"/>
                    <a:pt x="75" y="35"/>
                  </a:cubicBezTo>
                  <a:cubicBezTo>
                    <a:pt x="71" y="29"/>
                    <a:pt x="71" y="29"/>
                    <a:pt x="71" y="29"/>
                  </a:cubicBezTo>
                  <a:cubicBezTo>
                    <a:pt x="85" y="22"/>
                    <a:pt x="101" y="18"/>
                    <a:pt x="117" y="17"/>
                  </a:cubicBezTo>
                  <a:cubicBezTo>
                    <a:pt x="117" y="36"/>
                    <a:pt x="117" y="36"/>
                    <a:pt x="117" y="36"/>
                  </a:cubicBezTo>
                  <a:cubicBezTo>
                    <a:pt x="123" y="36"/>
                    <a:pt x="123" y="36"/>
                    <a:pt x="123" y="36"/>
                  </a:cubicBezTo>
                  <a:cubicBezTo>
                    <a:pt x="123" y="17"/>
                    <a:pt x="123" y="17"/>
                    <a:pt x="123" y="17"/>
                  </a:cubicBezTo>
                  <a:cubicBezTo>
                    <a:pt x="139" y="18"/>
                    <a:pt x="155" y="22"/>
                    <a:pt x="168" y="29"/>
                  </a:cubicBezTo>
                  <a:cubicBezTo>
                    <a:pt x="166" y="35"/>
                    <a:pt x="166" y="35"/>
                    <a:pt x="166" y="35"/>
                  </a:cubicBezTo>
                  <a:cubicBezTo>
                    <a:pt x="171" y="38"/>
                    <a:pt x="171" y="38"/>
                    <a:pt x="171" y="38"/>
                  </a:cubicBezTo>
                  <a:cubicBezTo>
                    <a:pt x="174" y="33"/>
                    <a:pt x="174" y="33"/>
                    <a:pt x="174" y="33"/>
                  </a:cubicBezTo>
                  <a:cubicBezTo>
                    <a:pt x="187" y="41"/>
                    <a:pt x="198" y="53"/>
                    <a:pt x="207" y="66"/>
                  </a:cubicBezTo>
                  <a:cubicBezTo>
                    <a:pt x="202" y="69"/>
                    <a:pt x="202" y="69"/>
                    <a:pt x="202" y="69"/>
                  </a:cubicBezTo>
                  <a:cubicBezTo>
                    <a:pt x="205" y="74"/>
                    <a:pt x="205" y="74"/>
                    <a:pt x="205" y="74"/>
                  </a:cubicBezTo>
                  <a:cubicBezTo>
                    <a:pt x="210" y="71"/>
                    <a:pt x="210" y="71"/>
                    <a:pt x="210" y="71"/>
                  </a:cubicBezTo>
                  <a:cubicBezTo>
                    <a:pt x="217" y="85"/>
                    <a:pt x="222" y="100"/>
                    <a:pt x="222" y="117"/>
                  </a:cubicBezTo>
                  <a:cubicBezTo>
                    <a:pt x="204" y="117"/>
                    <a:pt x="204" y="117"/>
                    <a:pt x="204" y="117"/>
                  </a:cubicBezTo>
                  <a:cubicBezTo>
                    <a:pt x="204" y="122"/>
                    <a:pt x="204" y="122"/>
                    <a:pt x="204" y="122"/>
                  </a:cubicBezTo>
                  <a:cubicBezTo>
                    <a:pt x="222" y="122"/>
                    <a:pt x="222" y="122"/>
                    <a:pt x="222" y="122"/>
                  </a:cubicBezTo>
                  <a:cubicBezTo>
                    <a:pt x="221" y="139"/>
                    <a:pt x="217" y="154"/>
                    <a:pt x="210" y="168"/>
                  </a:cubicBezTo>
                  <a:cubicBezTo>
                    <a:pt x="205" y="165"/>
                    <a:pt x="205" y="165"/>
                    <a:pt x="205" y="165"/>
                  </a:cubicBezTo>
                  <a:cubicBezTo>
                    <a:pt x="202" y="170"/>
                    <a:pt x="202" y="170"/>
                    <a:pt x="202" y="170"/>
                  </a:cubicBezTo>
                  <a:cubicBezTo>
                    <a:pt x="207" y="173"/>
                    <a:pt x="207" y="173"/>
                    <a:pt x="207" y="173"/>
                  </a:cubicBezTo>
                  <a:cubicBezTo>
                    <a:pt x="198" y="186"/>
                    <a:pt x="187" y="198"/>
                    <a:pt x="174" y="206"/>
                  </a:cubicBezTo>
                  <a:close/>
                  <a:moveTo>
                    <a:pt x="166" y="120"/>
                  </a:moveTo>
                  <a:cubicBezTo>
                    <a:pt x="161" y="122"/>
                    <a:pt x="157" y="123"/>
                    <a:pt x="152" y="123"/>
                  </a:cubicBezTo>
                  <a:cubicBezTo>
                    <a:pt x="152" y="124"/>
                    <a:pt x="152" y="124"/>
                    <a:pt x="152" y="124"/>
                  </a:cubicBezTo>
                  <a:cubicBezTo>
                    <a:pt x="137" y="125"/>
                    <a:pt x="137" y="125"/>
                    <a:pt x="137" y="125"/>
                  </a:cubicBezTo>
                  <a:cubicBezTo>
                    <a:pt x="134" y="132"/>
                    <a:pt x="128" y="137"/>
                    <a:pt x="120" y="137"/>
                  </a:cubicBezTo>
                  <a:cubicBezTo>
                    <a:pt x="110" y="137"/>
                    <a:pt x="102" y="130"/>
                    <a:pt x="102" y="120"/>
                  </a:cubicBezTo>
                  <a:cubicBezTo>
                    <a:pt x="102" y="113"/>
                    <a:pt x="106" y="108"/>
                    <a:pt x="111" y="105"/>
                  </a:cubicBezTo>
                  <a:cubicBezTo>
                    <a:pt x="103" y="73"/>
                    <a:pt x="103" y="73"/>
                    <a:pt x="103" y="73"/>
                  </a:cubicBezTo>
                  <a:cubicBezTo>
                    <a:pt x="103" y="73"/>
                    <a:pt x="103" y="73"/>
                    <a:pt x="103" y="73"/>
                  </a:cubicBezTo>
                  <a:cubicBezTo>
                    <a:pt x="102" y="67"/>
                    <a:pt x="100" y="60"/>
                    <a:pt x="99" y="53"/>
                  </a:cubicBezTo>
                  <a:cubicBezTo>
                    <a:pt x="98" y="45"/>
                    <a:pt x="97" y="37"/>
                    <a:pt x="97" y="29"/>
                  </a:cubicBezTo>
                  <a:cubicBezTo>
                    <a:pt x="101" y="36"/>
                    <a:pt x="104" y="43"/>
                    <a:pt x="107" y="51"/>
                  </a:cubicBezTo>
                  <a:cubicBezTo>
                    <a:pt x="109" y="57"/>
                    <a:pt x="112" y="64"/>
                    <a:pt x="113" y="71"/>
                  </a:cubicBezTo>
                  <a:cubicBezTo>
                    <a:pt x="113" y="71"/>
                    <a:pt x="113" y="71"/>
                    <a:pt x="113" y="71"/>
                  </a:cubicBezTo>
                  <a:cubicBezTo>
                    <a:pt x="114" y="73"/>
                    <a:pt x="114" y="73"/>
                    <a:pt x="114" y="73"/>
                  </a:cubicBezTo>
                  <a:cubicBezTo>
                    <a:pt x="114" y="73"/>
                    <a:pt x="114" y="73"/>
                    <a:pt x="114" y="73"/>
                  </a:cubicBezTo>
                  <a:cubicBezTo>
                    <a:pt x="114" y="73"/>
                    <a:pt x="114" y="73"/>
                    <a:pt x="114" y="73"/>
                  </a:cubicBezTo>
                  <a:cubicBezTo>
                    <a:pt x="121" y="102"/>
                    <a:pt x="121" y="102"/>
                    <a:pt x="121" y="102"/>
                  </a:cubicBezTo>
                  <a:cubicBezTo>
                    <a:pt x="127" y="103"/>
                    <a:pt x="132" y="106"/>
                    <a:pt x="135" y="110"/>
                  </a:cubicBezTo>
                  <a:cubicBezTo>
                    <a:pt x="149" y="108"/>
                    <a:pt x="149" y="108"/>
                    <a:pt x="149" y="108"/>
                  </a:cubicBezTo>
                  <a:cubicBezTo>
                    <a:pt x="149" y="108"/>
                    <a:pt x="149" y="108"/>
                    <a:pt x="149" y="108"/>
                  </a:cubicBezTo>
                  <a:cubicBezTo>
                    <a:pt x="149" y="108"/>
                    <a:pt x="149" y="108"/>
                    <a:pt x="149" y="108"/>
                  </a:cubicBezTo>
                  <a:cubicBezTo>
                    <a:pt x="150" y="108"/>
                    <a:pt x="150" y="108"/>
                    <a:pt x="150" y="108"/>
                  </a:cubicBezTo>
                  <a:cubicBezTo>
                    <a:pt x="150" y="108"/>
                    <a:pt x="150" y="108"/>
                    <a:pt x="150" y="108"/>
                  </a:cubicBezTo>
                  <a:cubicBezTo>
                    <a:pt x="155" y="108"/>
                    <a:pt x="159" y="108"/>
                    <a:pt x="164" y="108"/>
                  </a:cubicBezTo>
                  <a:cubicBezTo>
                    <a:pt x="169" y="109"/>
                    <a:pt x="174" y="110"/>
                    <a:pt x="180" y="112"/>
                  </a:cubicBezTo>
                  <a:cubicBezTo>
                    <a:pt x="175" y="116"/>
                    <a:pt x="170" y="118"/>
                    <a:pt x="166" y="120"/>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a:p>
          </p:txBody>
        </p:sp>
      </p:grpSp>
      <p:sp>
        <p:nvSpPr>
          <p:cNvPr id="13" name="Rectangle 12"/>
          <p:cNvSpPr/>
          <p:nvPr/>
        </p:nvSpPr>
        <p:spPr bwMode="auto">
          <a:xfrm>
            <a:off x="666506" y="5146457"/>
            <a:ext cx="3031419" cy="1259509"/>
          </a:xfrm>
          <a:prstGeom prst="rect">
            <a:avLst/>
          </a:prstGeom>
          <a:solidFill>
            <a:schemeClr val="accent1"/>
          </a:solidFill>
          <a:ln w="190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776927">
              <a:lnSpc>
                <a:spcPct val="90000"/>
              </a:lnSpc>
            </a:pPr>
            <a:endParaRPr lang="en-US" sz="2800" kern="0" dirty="0">
              <a:ln>
                <a:solidFill>
                  <a:srgbClr val="FFFFFF">
                    <a:alpha val="0"/>
                  </a:srgbClr>
                </a:solidFill>
              </a:ln>
              <a:gradFill>
                <a:gsLst>
                  <a:gs pos="56637">
                    <a:schemeClr val="bg1"/>
                  </a:gs>
                  <a:gs pos="11000">
                    <a:schemeClr val="bg1"/>
                  </a:gs>
                </a:gsLst>
                <a:lin ang="5400000" scaled="0"/>
              </a:gradFill>
            </a:endParaRPr>
          </a:p>
        </p:txBody>
      </p:sp>
      <p:grpSp>
        <p:nvGrpSpPr>
          <p:cNvPr id="14" name="Group 13"/>
          <p:cNvGrpSpPr/>
          <p:nvPr/>
        </p:nvGrpSpPr>
        <p:grpSpPr>
          <a:xfrm>
            <a:off x="1150824" y="5442193"/>
            <a:ext cx="1854109" cy="618446"/>
            <a:chOff x="1592026" y="4878317"/>
            <a:chExt cx="1472821" cy="583972"/>
          </a:xfrm>
        </p:grpSpPr>
        <p:sp>
          <p:nvSpPr>
            <p:cNvPr id="15" name="Right Arrow 14"/>
            <p:cNvSpPr/>
            <p:nvPr/>
          </p:nvSpPr>
          <p:spPr bwMode="auto">
            <a:xfrm rot="16200000">
              <a:off x="2475089" y="4872531"/>
              <a:ext cx="583972" cy="595544"/>
            </a:xfrm>
            <a:prstGeom prst="rightArrow">
              <a:avLst>
                <a:gd name="adj1" fmla="val 43703"/>
                <a:gd name="adj2" fmla="val 49792"/>
              </a:avLst>
            </a:prstGeom>
            <a:solidFill>
              <a:schemeClr val="bg1"/>
            </a:solidFill>
            <a:ln w="34925">
              <a:solidFill>
                <a:srgbClr val="FFFFF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dirty="0" err="1">
                <a:gradFill>
                  <a:gsLst>
                    <a:gs pos="1250">
                      <a:schemeClr val="bg1"/>
                    </a:gs>
                    <a:gs pos="10417">
                      <a:schemeClr val="bg1"/>
                    </a:gs>
                  </a:gsLst>
                  <a:lin ang="5400000" scaled="0"/>
                </a:gradFill>
              </a:endParaRPr>
            </a:p>
          </p:txBody>
        </p:sp>
        <p:grpSp>
          <p:nvGrpSpPr>
            <p:cNvPr id="16" name="Group 15"/>
            <p:cNvGrpSpPr/>
            <p:nvPr/>
          </p:nvGrpSpPr>
          <p:grpSpPr>
            <a:xfrm>
              <a:off x="1592026" y="4894432"/>
              <a:ext cx="316629" cy="432723"/>
              <a:chOff x="1752324" y="1886856"/>
              <a:chExt cx="316629" cy="432723"/>
            </a:xfrm>
          </p:grpSpPr>
          <p:sp>
            <p:nvSpPr>
              <p:cNvPr id="22" name="Freeform 21"/>
              <p:cNvSpPr/>
              <p:nvPr/>
            </p:nvSpPr>
            <p:spPr>
              <a:xfrm>
                <a:off x="1752324" y="1886856"/>
                <a:ext cx="316629" cy="432723"/>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778572" y="1907260"/>
                <a:ext cx="257076" cy="860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1952646" y="4894428"/>
              <a:ext cx="316629" cy="432722"/>
              <a:chOff x="1752324" y="1886853"/>
              <a:chExt cx="316629" cy="432722"/>
            </a:xfrm>
          </p:grpSpPr>
          <p:sp>
            <p:nvSpPr>
              <p:cNvPr id="20" name="Freeform 19"/>
              <p:cNvSpPr/>
              <p:nvPr/>
            </p:nvSpPr>
            <p:spPr>
              <a:xfrm>
                <a:off x="1752324" y="1886853"/>
                <a:ext cx="316629" cy="432722"/>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778572" y="1907262"/>
                <a:ext cx="257076" cy="860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Freeform 17"/>
            <p:cNvSpPr/>
            <p:nvPr/>
          </p:nvSpPr>
          <p:spPr>
            <a:xfrm>
              <a:off x="1772637" y="5025819"/>
              <a:ext cx="316629" cy="432723"/>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817924" y="5057273"/>
              <a:ext cx="257076" cy="860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p:nvSpPr>
        <p:spPr bwMode="auto">
          <a:xfrm>
            <a:off x="4572811" y="5137297"/>
            <a:ext cx="3031419" cy="1277830"/>
          </a:xfrm>
          <a:prstGeom prst="rect">
            <a:avLst/>
          </a:prstGeom>
          <a:solidFill>
            <a:schemeClr val="accent1"/>
          </a:solidFill>
          <a:ln w="190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776927">
              <a:lnSpc>
                <a:spcPct val="90000"/>
              </a:lnSpc>
            </a:pPr>
            <a:endParaRPr lang="en-US" sz="2800" kern="0" dirty="0">
              <a:ln>
                <a:solidFill>
                  <a:srgbClr val="FFFFFF">
                    <a:alpha val="0"/>
                  </a:srgbClr>
                </a:solidFill>
              </a:ln>
              <a:gradFill>
                <a:gsLst>
                  <a:gs pos="56637">
                    <a:schemeClr val="bg1"/>
                  </a:gs>
                  <a:gs pos="11000">
                    <a:schemeClr val="bg1"/>
                  </a:gs>
                </a:gsLst>
                <a:lin ang="5400000" scaled="0"/>
              </a:gradFill>
            </a:endParaRPr>
          </a:p>
        </p:txBody>
      </p:sp>
      <p:grpSp>
        <p:nvGrpSpPr>
          <p:cNvPr id="26" name="Group 25"/>
          <p:cNvGrpSpPr/>
          <p:nvPr/>
        </p:nvGrpSpPr>
        <p:grpSpPr>
          <a:xfrm>
            <a:off x="4894496" y="5514387"/>
            <a:ext cx="2388048" cy="483651"/>
            <a:chOff x="5382052" y="4714851"/>
            <a:chExt cx="1476739" cy="355522"/>
          </a:xfrm>
        </p:grpSpPr>
        <p:sp>
          <p:nvSpPr>
            <p:cNvPr id="27" name="Rounded Rectangle 6"/>
            <p:cNvSpPr>
              <a:spLocks noChangeAspect="1"/>
            </p:cNvSpPr>
            <p:nvPr/>
          </p:nvSpPr>
          <p:spPr bwMode="black">
            <a:xfrm rot="16200000">
              <a:off x="5442576" y="4667504"/>
              <a:ext cx="289825" cy="410873"/>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28" name="Freeform 6"/>
            <p:cNvSpPr>
              <a:spLocks noEditPoints="1"/>
            </p:cNvSpPr>
            <p:nvPr/>
          </p:nvSpPr>
          <p:spPr bwMode="auto">
            <a:xfrm rot="5400000">
              <a:off x="5492007" y="4727160"/>
              <a:ext cx="190963" cy="291561"/>
            </a:xfrm>
            <a:custGeom>
              <a:avLst/>
              <a:gdLst>
                <a:gd name="T0" fmla="*/ 448 w 448"/>
                <a:gd name="T1" fmla="*/ 0 h 684"/>
                <a:gd name="T2" fmla="*/ 448 w 448"/>
                <a:gd name="T3" fmla="*/ 207 h 684"/>
                <a:gd name="T4" fmla="*/ 241 w 448"/>
                <a:gd name="T5" fmla="*/ 207 h 684"/>
                <a:gd name="T6" fmla="*/ 241 w 448"/>
                <a:gd name="T7" fmla="*/ 0 h 684"/>
                <a:gd name="T8" fmla="*/ 448 w 448"/>
                <a:gd name="T9" fmla="*/ 0 h 684"/>
                <a:gd name="T10" fmla="*/ 241 w 448"/>
                <a:gd name="T11" fmla="*/ 238 h 684"/>
                <a:gd name="T12" fmla="*/ 241 w 448"/>
                <a:gd name="T13" fmla="*/ 446 h 684"/>
                <a:gd name="T14" fmla="*/ 448 w 448"/>
                <a:gd name="T15" fmla="*/ 446 h 684"/>
                <a:gd name="T16" fmla="*/ 448 w 448"/>
                <a:gd name="T17" fmla="*/ 238 h 684"/>
                <a:gd name="T18" fmla="*/ 241 w 448"/>
                <a:gd name="T19" fmla="*/ 238 h 684"/>
                <a:gd name="T20" fmla="*/ 0 w 448"/>
                <a:gd name="T21" fmla="*/ 0 h 684"/>
                <a:gd name="T22" fmla="*/ 0 w 448"/>
                <a:gd name="T23" fmla="*/ 207 h 684"/>
                <a:gd name="T24" fmla="*/ 210 w 448"/>
                <a:gd name="T25" fmla="*/ 207 h 684"/>
                <a:gd name="T26" fmla="*/ 210 w 448"/>
                <a:gd name="T27" fmla="*/ 0 h 684"/>
                <a:gd name="T28" fmla="*/ 0 w 448"/>
                <a:gd name="T29" fmla="*/ 0 h 684"/>
                <a:gd name="T30" fmla="*/ 0 w 448"/>
                <a:gd name="T31" fmla="*/ 238 h 684"/>
                <a:gd name="T32" fmla="*/ 0 w 448"/>
                <a:gd name="T33" fmla="*/ 446 h 684"/>
                <a:gd name="T34" fmla="*/ 210 w 448"/>
                <a:gd name="T35" fmla="*/ 446 h 684"/>
                <a:gd name="T36" fmla="*/ 210 w 448"/>
                <a:gd name="T37" fmla="*/ 238 h 684"/>
                <a:gd name="T38" fmla="*/ 0 w 448"/>
                <a:gd name="T39" fmla="*/ 238 h 684"/>
                <a:gd name="T40" fmla="*/ 0 w 448"/>
                <a:gd name="T41" fmla="*/ 477 h 684"/>
                <a:gd name="T42" fmla="*/ 0 w 448"/>
                <a:gd name="T43" fmla="*/ 684 h 684"/>
                <a:gd name="T44" fmla="*/ 448 w 448"/>
                <a:gd name="T45" fmla="*/ 684 h 684"/>
                <a:gd name="T46" fmla="*/ 448 w 448"/>
                <a:gd name="T47" fmla="*/ 477 h 684"/>
                <a:gd name="T48" fmla="*/ 0 w 448"/>
                <a:gd name="T49" fmla="*/ 477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8" h="684">
                  <a:moveTo>
                    <a:pt x="448" y="0"/>
                  </a:moveTo>
                  <a:lnTo>
                    <a:pt x="448" y="207"/>
                  </a:lnTo>
                  <a:lnTo>
                    <a:pt x="241" y="207"/>
                  </a:lnTo>
                  <a:lnTo>
                    <a:pt x="241" y="0"/>
                  </a:lnTo>
                  <a:lnTo>
                    <a:pt x="448" y="0"/>
                  </a:lnTo>
                  <a:close/>
                  <a:moveTo>
                    <a:pt x="241" y="238"/>
                  </a:moveTo>
                  <a:lnTo>
                    <a:pt x="241" y="446"/>
                  </a:lnTo>
                  <a:lnTo>
                    <a:pt x="448" y="446"/>
                  </a:lnTo>
                  <a:lnTo>
                    <a:pt x="448" y="238"/>
                  </a:lnTo>
                  <a:lnTo>
                    <a:pt x="241" y="238"/>
                  </a:lnTo>
                  <a:close/>
                  <a:moveTo>
                    <a:pt x="0" y="0"/>
                  </a:moveTo>
                  <a:lnTo>
                    <a:pt x="0" y="207"/>
                  </a:lnTo>
                  <a:lnTo>
                    <a:pt x="210" y="207"/>
                  </a:lnTo>
                  <a:lnTo>
                    <a:pt x="210" y="0"/>
                  </a:lnTo>
                  <a:lnTo>
                    <a:pt x="0" y="0"/>
                  </a:lnTo>
                  <a:close/>
                  <a:moveTo>
                    <a:pt x="0" y="238"/>
                  </a:moveTo>
                  <a:lnTo>
                    <a:pt x="0" y="446"/>
                  </a:lnTo>
                  <a:lnTo>
                    <a:pt x="210" y="446"/>
                  </a:lnTo>
                  <a:lnTo>
                    <a:pt x="210" y="238"/>
                  </a:lnTo>
                  <a:lnTo>
                    <a:pt x="0" y="238"/>
                  </a:lnTo>
                  <a:close/>
                  <a:moveTo>
                    <a:pt x="0" y="477"/>
                  </a:moveTo>
                  <a:lnTo>
                    <a:pt x="0" y="684"/>
                  </a:lnTo>
                  <a:lnTo>
                    <a:pt x="448" y="684"/>
                  </a:lnTo>
                  <a:lnTo>
                    <a:pt x="448" y="477"/>
                  </a:lnTo>
                  <a:lnTo>
                    <a:pt x="0" y="477"/>
                  </a:lnTo>
                  <a:close/>
                </a:path>
              </a:pathLst>
            </a:custGeom>
            <a:solidFill>
              <a:schemeClr val="bg1"/>
            </a:solidFill>
            <a:ln>
              <a:noFill/>
            </a:ln>
          </p:spPr>
          <p:txBody>
            <a:bodyPr vert="horz" wrap="square" lIns="91436" tIns="45719" rIns="91436" bIns="45719" numCol="1" anchor="t" anchorCtr="0" compatLnSpc="1">
              <a:prstTxWarp prst="textNoShape">
                <a:avLst/>
              </a:prstTxWarp>
            </a:bodyPr>
            <a:lstStyle/>
            <a:p>
              <a:pPr defTabSz="914184"/>
              <a:endParaRPr lang="en-US" sz="1700" dirty="0">
                <a:solidFill>
                  <a:srgbClr val="000000"/>
                </a:solidFill>
              </a:endParaRPr>
            </a:p>
          </p:txBody>
        </p:sp>
        <p:sp>
          <p:nvSpPr>
            <p:cNvPr id="29" name="Freeform 30"/>
            <p:cNvSpPr>
              <a:spLocks noChangeAspect="1" noEditPoints="1"/>
            </p:cNvSpPr>
            <p:nvPr/>
          </p:nvSpPr>
          <p:spPr bwMode="auto">
            <a:xfrm>
              <a:off x="5975680" y="4727663"/>
              <a:ext cx="291077" cy="342710"/>
            </a:xfrm>
            <a:custGeom>
              <a:avLst/>
              <a:gdLst>
                <a:gd name="T0" fmla="*/ 115 w 191"/>
                <a:gd name="T1" fmla="*/ 158 h 225"/>
                <a:gd name="T2" fmla="*/ 132 w 191"/>
                <a:gd name="T3" fmla="*/ 185 h 225"/>
                <a:gd name="T4" fmla="*/ 21 w 191"/>
                <a:gd name="T5" fmla="*/ 185 h 225"/>
                <a:gd name="T6" fmla="*/ 0 w 191"/>
                <a:gd name="T7" fmla="*/ 164 h 225"/>
                <a:gd name="T8" fmla="*/ 0 w 191"/>
                <a:gd name="T9" fmla="*/ 21 h 225"/>
                <a:gd name="T10" fmla="*/ 21 w 191"/>
                <a:gd name="T11" fmla="*/ 0 h 225"/>
                <a:gd name="T12" fmla="*/ 163 w 191"/>
                <a:gd name="T13" fmla="*/ 0 h 225"/>
                <a:gd name="T14" fmla="*/ 185 w 191"/>
                <a:gd name="T15" fmla="*/ 21 h 225"/>
                <a:gd name="T16" fmla="*/ 185 w 191"/>
                <a:gd name="T17" fmla="*/ 164 h 225"/>
                <a:gd name="T18" fmla="*/ 181 w 191"/>
                <a:gd name="T19" fmla="*/ 175 h 225"/>
                <a:gd name="T20" fmla="*/ 154 w 191"/>
                <a:gd name="T21" fmla="*/ 133 h 225"/>
                <a:gd name="T22" fmla="*/ 157 w 191"/>
                <a:gd name="T23" fmla="*/ 63 h 225"/>
                <a:gd name="T24" fmla="*/ 70 w 191"/>
                <a:gd name="T25" fmla="*/ 43 h 225"/>
                <a:gd name="T26" fmla="*/ 51 w 191"/>
                <a:gd name="T27" fmla="*/ 130 h 225"/>
                <a:gd name="T28" fmla="*/ 115 w 191"/>
                <a:gd name="T29" fmla="*/ 158 h 225"/>
                <a:gd name="T30" fmla="*/ 183 w 191"/>
                <a:gd name="T31" fmla="*/ 221 h 225"/>
                <a:gd name="T32" fmla="*/ 165 w 191"/>
                <a:gd name="T33" fmla="*/ 217 h 225"/>
                <a:gd name="T34" fmla="*/ 120 w 191"/>
                <a:gd name="T35" fmla="*/ 146 h 225"/>
                <a:gd name="T36" fmla="*/ 59 w 191"/>
                <a:gd name="T37" fmla="*/ 124 h 225"/>
                <a:gd name="T38" fmla="*/ 75 w 191"/>
                <a:gd name="T39" fmla="*/ 52 h 225"/>
                <a:gd name="T40" fmla="*/ 148 w 191"/>
                <a:gd name="T41" fmla="*/ 68 h 225"/>
                <a:gd name="T42" fmla="*/ 142 w 191"/>
                <a:gd name="T43" fmla="*/ 132 h 225"/>
                <a:gd name="T44" fmla="*/ 187 w 191"/>
                <a:gd name="T45" fmla="*/ 203 h 225"/>
                <a:gd name="T46" fmla="*/ 183 w 191"/>
                <a:gd name="T47" fmla="*/ 221 h 225"/>
                <a:gd name="T48" fmla="*/ 144 w 191"/>
                <a:gd name="T49" fmla="*/ 71 h 225"/>
                <a:gd name="T50" fmla="*/ 78 w 191"/>
                <a:gd name="T51" fmla="*/ 56 h 225"/>
                <a:gd name="T52" fmla="*/ 64 w 191"/>
                <a:gd name="T53" fmla="*/ 122 h 225"/>
                <a:gd name="T54" fmla="*/ 129 w 191"/>
                <a:gd name="T55" fmla="*/ 136 h 225"/>
                <a:gd name="T56" fmla="*/ 144 w 191"/>
                <a:gd name="T57" fmla="*/ 7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225">
                  <a:moveTo>
                    <a:pt x="115" y="158"/>
                  </a:moveTo>
                  <a:cubicBezTo>
                    <a:pt x="132" y="185"/>
                    <a:pt x="132" y="185"/>
                    <a:pt x="132" y="185"/>
                  </a:cubicBezTo>
                  <a:cubicBezTo>
                    <a:pt x="21" y="185"/>
                    <a:pt x="21" y="185"/>
                    <a:pt x="21" y="185"/>
                  </a:cubicBezTo>
                  <a:cubicBezTo>
                    <a:pt x="9" y="185"/>
                    <a:pt x="0" y="175"/>
                    <a:pt x="0" y="164"/>
                  </a:cubicBezTo>
                  <a:cubicBezTo>
                    <a:pt x="0" y="21"/>
                    <a:pt x="0" y="21"/>
                    <a:pt x="0" y="21"/>
                  </a:cubicBezTo>
                  <a:cubicBezTo>
                    <a:pt x="0" y="9"/>
                    <a:pt x="9" y="0"/>
                    <a:pt x="21" y="0"/>
                  </a:cubicBezTo>
                  <a:cubicBezTo>
                    <a:pt x="163" y="0"/>
                    <a:pt x="163" y="0"/>
                    <a:pt x="163" y="0"/>
                  </a:cubicBezTo>
                  <a:cubicBezTo>
                    <a:pt x="175" y="0"/>
                    <a:pt x="185" y="9"/>
                    <a:pt x="185" y="21"/>
                  </a:cubicBezTo>
                  <a:cubicBezTo>
                    <a:pt x="185" y="164"/>
                    <a:pt x="185" y="164"/>
                    <a:pt x="185" y="164"/>
                  </a:cubicBezTo>
                  <a:cubicBezTo>
                    <a:pt x="185" y="168"/>
                    <a:pt x="183" y="172"/>
                    <a:pt x="181" y="175"/>
                  </a:cubicBezTo>
                  <a:cubicBezTo>
                    <a:pt x="154" y="133"/>
                    <a:pt x="154" y="133"/>
                    <a:pt x="154" y="133"/>
                  </a:cubicBezTo>
                  <a:cubicBezTo>
                    <a:pt x="169" y="112"/>
                    <a:pt x="170" y="84"/>
                    <a:pt x="157" y="63"/>
                  </a:cubicBezTo>
                  <a:cubicBezTo>
                    <a:pt x="138" y="33"/>
                    <a:pt x="99" y="25"/>
                    <a:pt x="70" y="43"/>
                  </a:cubicBezTo>
                  <a:cubicBezTo>
                    <a:pt x="41" y="62"/>
                    <a:pt x="32" y="101"/>
                    <a:pt x="51" y="130"/>
                  </a:cubicBezTo>
                  <a:cubicBezTo>
                    <a:pt x="65" y="152"/>
                    <a:pt x="90" y="163"/>
                    <a:pt x="115" y="158"/>
                  </a:cubicBezTo>
                  <a:close/>
                  <a:moveTo>
                    <a:pt x="183" y="221"/>
                  </a:moveTo>
                  <a:cubicBezTo>
                    <a:pt x="177" y="225"/>
                    <a:pt x="169" y="223"/>
                    <a:pt x="165" y="217"/>
                  </a:cubicBezTo>
                  <a:cubicBezTo>
                    <a:pt x="120" y="146"/>
                    <a:pt x="120" y="146"/>
                    <a:pt x="120" y="146"/>
                  </a:cubicBezTo>
                  <a:cubicBezTo>
                    <a:pt x="98" y="153"/>
                    <a:pt x="72" y="145"/>
                    <a:pt x="59" y="124"/>
                  </a:cubicBezTo>
                  <a:cubicBezTo>
                    <a:pt x="44" y="100"/>
                    <a:pt x="51" y="67"/>
                    <a:pt x="75" y="52"/>
                  </a:cubicBezTo>
                  <a:cubicBezTo>
                    <a:pt x="100" y="36"/>
                    <a:pt x="132" y="44"/>
                    <a:pt x="148" y="68"/>
                  </a:cubicBezTo>
                  <a:cubicBezTo>
                    <a:pt x="161" y="89"/>
                    <a:pt x="158" y="115"/>
                    <a:pt x="142" y="132"/>
                  </a:cubicBezTo>
                  <a:cubicBezTo>
                    <a:pt x="187" y="203"/>
                    <a:pt x="187" y="203"/>
                    <a:pt x="187" y="203"/>
                  </a:cubicBezTo>
                  <a:cubicBezTo>
                    <a:pt x="191" y="209"/>
                    <a:pt x="189" y="217"/>
                    <a:pt x="183" y="221"/>
                  </a:cubicBezTo>
                  <a:close/>
                  <a:moveTo>
                    <a:pt x="144" y="71"/>
                  </a:moveTo>
                  <a:cubicBezTo>
                    <a:pt x="129" y="49"/>
                    <a:pt x="100" y="42"/>
                    <a:pt x="78" y="56"/>
                  </a:cubicBezTo>
                  <a:cubicBezTo>
                    <a:pt x="56" y="70"/>
                    <a:pt x="50" y="100"/>
                    <a:pt x="64" y="122"/>
                  </a:cubicBezTo>
                  <a:cubicBezTo>
                    <a:pt x="78" y="144"/>
                    <a:pt x="107" y="150"/>
                    <a:pt x="129" y="136"/>
                  </a:cubicBezTo>
                  <a:cubicBezTo>
                    <a:pt x="151" y="122"/>
                    <a:pt x="158" y="93"/>
                    <a:pt x="144" y="7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sp>
          <p:nvSpPr>
            <p:cNvPr id="30" name="Freeform 13"/>
            <p:cNvSpPr>
              <a:spLocks noChangeAspect="1" noEditPoints="1"/>
            </p:cNvSpPr>
            <p:nvPr/>
          </p:nvSpPr>
          <p:spPr bwMode="black">
            <a:xfrm>
              <a:off x="6449513" y="4714851"/>
              <a:ext cx="409278" cy="348471"/>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3149261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The Old and the New Data Processing</a:t>
            </a:r>
          </a:p>
        </p:txBody>
      </p:sp>
      <p:sp>
        <p:nvSpPr>
          <p:cNvPr id="7" name="TextBox 6"/>
          <p:cNvSpPr txBox="1"/>
          <p:nvPr/>
        </p:nvSpPr>
        <p:spPr>
          <a:xfrm>
            <a:off x="344677" y="1983323"/>
            <a:ext cx="78740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OLTP</a:t>
            </a:r>
          </a:p>
        </p:txBody>
      </p:sp>
      <p:sp>
        <p:nvSpPr>
          <p:cNvPr id="8" name="TextBox 7"/>
          <p:cNvSpPr txBox="1"/>
          <p:nvPr/>
        </p:nvSpPr>
        <p:spPr>
          <a:xfrm>
            <a:off x="344677" y="2938856"/>
            <a:ext cx="78740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ERP</a:t>
            </a:r>
          </a:p>
        </p:txBody>
      </p:sp>
      <p:sp>
        <p:nvSpPr>
          <p:cNvPr id="9" name="TextBox 8"/>
          <p:cNvSpPr txBox="1"/>
          <p:nvPr/>
        </p:nvSpPr>
        <p:spPr>
          <a:xfrm>
            <a:off x="1121676" y="1970651"/>
            <a:ext cx="78740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LOB</a:t>
            </a:r>
          </a:p>
        </p:txBody>
      </p:sp>
      <p:sp>
        <p:nvSpPr>
          <p:cNvPr id="11" name="TextBox 10"/>
          <p:cNvSpPr txBox="1"/>
          <p:nvPr/>
        </p:nvSpPr>
        <p:spPr>
          <a:xfrm>
            <a:off x="1132076" y="2898700"/>
            <a:ext cx="78740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t>
            </a:r>
          </a:p>
        </p:txBody>
      </p:sp>
      <p:sp>
        <p:nvSpPr>
          <p:cNvPr id="12" name="Rectangle 11"/>
          <p:cNvSpPr/>
          <p:nvPr/>
        </p:nvSpPr>
        <p:spPr bwMode="auto">
          <a:xfrm>
            <a:off x="268928" y="1270000"/>
            <a:ext cx="1788472" cy="222250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3365500" y="2004022"/>
            <a:ext cx="1701800" cy="7544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ETL Tool</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(SSIS, etc.…)</a:t>
            </a:r>
          </a:p>
        </p:txBody>
      </p:sp>
      <p:cxnSp>
        <p:nvCxnSpPr>
          <p:cNvPr id="15" name="Straight Arrow Connector 14"/>
          <p:cNvCxnSpPr>
            <a:stCxn id="12" idx="3"/>
            <a:endCxn id="13" idx="1"/>
          </p:cNvCxnSpPr>
          <p:nvPr/>
        </p:nvCxnSpPr>
        <p:spPr>
          <a:xfrm>
            <a:off x="2057400" y="2381250"/>
            <a:ext cx="13081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48078" y="1233926"/>
            <a:ext cx="826188"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Extract</a:t>
            </a:r>
          </a:p>
        </p:txBody>
      </p:sp>
      <p:sp>
        <p:nvSpPr>
          <p:cNvPr id="19" name="TextBox 18"/>
          <p:cNvSpPr txBox="1"/>
          <p:nvPr/>
        </p:nvSpPr>
        <p:spPr>
          <a:xfrm>
            <a:off x="3752506" y="1216026"/>
            <a:ext cx="1043299"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Transform</a:t>
            </a:r>
          </a:p>
        </p:txBody>
      </p:sp>
      <p:sp>
        <p:nvSpPr>
          <p:cNvPr id="20" name="TextBox 19"/>
          <p:cNvSpPr txBox="1"/>
          <p:nvPr/>
        </p:nvSpPr>
        <p:spPr>
          <a:xfrm>
            <a:off x="5492406" y="1233926"/>
            <a:ext cx="699102"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Load</a:t>
            </a:r>
          </a:p>
        </p:txBody>
      </p:sp>
      <p:cxnSp>
        <p:nvCxnSpPr>
          <p:cNvPr id="22" name="Straight Arrow Connector 21"/>
          <p:cNvCxnSpPr>
            <a:stCxn id="13" idx="3"/>
          </p:cNvCxnSpPr>
          <p:nvPr/>
        </p:nvCxnSpPr>
        <p:spPr>
          <a:xfrm>
            <a:off x="5067300" y="2381250"/>
            <a:ext cx="16129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100831" y="2296813"/>
            <a:ext cx="1264668"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Original data</a:t>
            </a:r>
          </a:p>
        </p:txBody>
      </p:sp>
      <p:sp>
        <p:nvSpPr>
          <p:cNvPr id="24" name="TextBox 23"/>
          <p:cNvSpPr txBox="1"/>
          <p:nvPr/>
        </p:nvSpPr>
        <p:spPr>
          <a:xfrm>
            <a:off x="5110732" y="2286345"/>
            <a:ext cx="1569468"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Transformed data</a:t>
            </a:r>
          </a:p>
        </p:txBody>
      </p:sp>
      <p:sp>
        <p:nvSpPr>
          <p:cNvPr id="40" name="TextBox 39"/>
          <p:cNvSpPr txBox="1"/>
          <p:nvPr/>
        </p:nvSpPr>
        <p:spPr>
          <a:xfrm>
            <a:off x="8234907" y="2325999"/>
            <a:ext cx="69955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EDW</a:t>
            </a:r>
          </a:p>
        </p:txBody>
      </p:sp>
      <p:sp>
        <p:nvSpPr>
          <p:cNvPr id="41" name="Rectangle 40"/>
          <p:cNvSpPr/>
          <p:nvPr/>
        </p:nvSpPr>
        <p:spPr bwMode="auto">
          <a:xfrm>
            <a:off x="10668000" y="2146300"/>
            <a:ext cx="1397000" cy="432145"/>
          </a:xfrm>
          <a:prstGeom prst="rect">
            <a:avLst/>
          </a:prstGeom>
          <a:solidFill>
            <a:srgbClr val="00B050"/>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 Tools</a:t>
            </a:r>
          </a:p>
        </p:txBody>
      </p:sp>
      <p:sp>
        <p:nvSpPr>
          <p:cNvPr id="42" name="Rectangle 41"/>
          <p:cNvSpPr/>
          <p:nvPr/>
        </p:nvSpPr>
        <p:spPr bwMode="auto">
          <a:xfrm>
            <a:off x="10668000" y="2694069"/>
            <a:ext cx="1397000" cy="432145"/>
          </a:xfrm>
          <a:prstGeom prst="rect">
            <a:avLst/>
          </a:prstGeom>
          <a:solidFill>
            <a:srgbClr val="00B050"/>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Data Marts</a:t>
            </a:r>
          </a:p>
        </p:txBody>
      </p:sp>
      <p:sp>
        <p:nvSpPr>
          <p:cNvPr id="43" name="Rectangle 42"/>
          <p:cNvSpPr/>
          <p:nvPr/>
        </p:nvSpPr>
        <p:spPr bwMode="auto">
          <a:xfrm>
            <a:off x="10674047" y="3232138"/>
            <a:ext cx="1397000" cy="432145"/>
          </a:xfrm>
          <a:prstGeom prst="rect">
            <a:avLst/>
          </a:prstGeom>
          <a:solidFill>
            <a:srgbClr val="00B050"/>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Data Lake(s)</a:t>
            </a:r>
          </a:p>
        </p:txBody>
      </p:sp>
      <p:sp>
        <p:nvSpPr>
          <p:cNvPr id="44" name="Rectangle 43"/>
          <p:cNvSpPr/>
          <p:nvPr/>
        </p:nvSpPr>
        <p:spPr bwMode="auto">
          <a:xfrm>
            <a:off x="10674047" y="3779907"/>
            <a:ext cx="1397000" cy="432145"/>
          </a:xfrm>
          <a:prstGeom prst="rect">
            <a:avLst/>
          </a:prstGeom>
          <a:solidFill>
            <a:srgbClr val="00B050"/>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Dashboards</a:t>
            </a:r>
          </a:p>
        </p:txBody>
      </p:sp>
      <p:sp>
        <p:nvSpPr>
          <p:cNvPr id="45" name="Rectangle 44"/>
          <p:cNvSpPr/>
          <p:nvPr/>
        </p:nvSpPr>
        <p:spPr bwMode="auto">
          <a:xfrm>
            <a:off x="10668000" y="4327676"/>
            <a:ext cx="1397000" cy="432145"/>
          </a:xfrm>
          <a:prstGeom prst="rect">
            <a:avLst/>
          </a:prstGeom>
          <a:solidFill>
            <a:srgbClr val="00B050"/>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Apps</a:t>
            </a:r>
          </a:p>
        </p:txBody>
      </p:sp>
      <p:cxnSp>
        <p:nvCxnSpPr>
          <p:cNvPr id="47" name="Straight Connector 46"/>
          <p:cNvCxnSpPr/>
          <p:nvPr/>
        </p:nvCxnSpPr>
        <p:spPr>
          <a:xfrm flipH="1">
            <a:off x="10502900" y="1957923"/>
            <a:ext cx="25400" cy="29823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0526722" y="1957923"/>
            <a:ext cx="61976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515600" y="4942423"/>
            <a:ext cx="61976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03" idx="3"/>
          </p:cNvCxnSpPr>
          <p:nvPr/>
        </p:nvCxnSpPr>
        <p:spPr>
          <a:xfrm>
            <a:off x="9614061" y="2558495"/>
            <a:ext cx="901539" cy="12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3" name="Picture 52"/>
          <p:cNvPicPr>
            <a:picLocks noChangeAspect="1"/>
          </p:cNvPicPr>
          <p:nvPr/>
        </p:nvPicPr>
        <p:blipFill>
          <a:blip r:embed="rId3" cstate="print">
            <a:biLevel thresh="25000"/>
            <a:extLst>
              <a:ext uri="{28A0092B-C50C-407E-A947-70E740481C1C}">
                <a14:useLocalDpi xmlns:a14="http://schemas.microsoft.com/office/drawing/2010/main"/>
              </a:ext>
            </a:extLst>
          </a:blip>
          <a:stretch>
            <a:fillRect/>
          </a:stretch>
        </p:blipFill>
        <p:spPr>
          <a:xfrm>
            <a:off x="540894" y="4021273"/>
            <a:ext cx="365760" cy="365760"/>
          </a:xfrm>
          <a:prstGeom prst="rect">
            <a:avLst/>
          </a:prstGeom>
        </p:spPr>
      </p:pic>
      <p:pic>
        <p:nvPicPr>
          <p:cNvPr id="55" name="Picture 54"/>
          <p:cNvPicPr>
            <a:picLocks noChangeAspect="1"/>
          </p:cNvPicPr>
          <p:nvPr/>
        </p:nvPicPr>
        <p:blipFill>
          <a:blip r:embed="rId4" cstate="print">
            <a:biLevel thresh="25000"/>
            <a:extLst>
              <a:ext uri="{28A0092B-C50C-407E-A947-70E740481C1C}">
                <a14:useLocalDpi xmlns:a14="http://schemas.microsoft.com/office/drawing/2010/main"/>
              </a:ext>
            </a:extLst>
          </a:blip>
          <a:stretch>
            <a:fillRect/>
          </a:stretch>
        </p:blipFill>
        <p:spPr>
          <a:xfrm>
            <a:off x="1487755" y="4041506"/>
            <a:ext cx="365760" cy="365760"/>
          </a:xfrm>
          <a:prstGeom prst="rect">
            <a:avLst/>
          </a:prstGeom>
        </p:spPr>
      </p:pic>
      <p:pic>
        <p:nvPicPr>
          <p:cNvPr id="56" name="Picture 55"/>
          <p:cNvPicPr>
            <a:picLocks noChangeAspect="1"/>
          </p:cNvPicPr>
          <p:nvPr/>
        </p:nvPicPr>
        <p:blipFill>
          <a:blip r:embed="rId5" cstate="print">
            <a:biLevel thresh="25000"/>
            <a:extLst>
              <a:ext uri="{28A0092B-C50C-407E-A947-70E740481C1C}">
                <a14:useLocalDpi xmlns:a14="http://schemas.microsoft.com/office/drawing/2010/main"/>
              </a:ext>
            </a:extLst>
          </a:blip>
          <a:stretch>
            <a:fillRect/>
          </a:stretch>
        </p:blipFill>
        <p:spPr>
          <a:xfrm>
            <a:off x="1511524" y="5059298"/>
            <a:ext cx="365760" cy="365760"/>
          </a:xfrm>
          <a:prstGeom prst="rect">
            <a:avLst/>
          </a:prstGeom>
        </p:spPr>
      </p:pic>
      <p:pic>
        <p:nvPicPr>
          <p:cNvPr id="57" name="Picture 56"/>
          <p:cNvPicPr>
            <a:picLocks noChangeAspect="1"/>
          </p:cNvPicPr>
          <p:nvPr/>
        </p:nvPicPr>
        <p:blipFill>
          <a:blip r:embed="rId6" cstate="print">
            <a:biLevel thresh="25000"/>
            <a:extLst>
              <a:ext uri="{28A0092B-C50C-407E-A947-70E740481C1C}">
                <a14:useLocalDpi xmlns:a14="http://schemas.microsoft.com/office/drawing/2010/main"/>
              </a:ext>
            </a:extLst>
          </a:blip>
          <a:stretch>
            <a:fillRect/>
          </a:stretch>
        </p:blipFill>
        <p:spPr>
          <a:xfrm>
            <a:off x="1142441" y="4566269"/>
            <a:ext cx="365760" cy="365760"/>
          </a:xfrm>
          <a:prstGeom prst="rect">
            <a:avLst/>
          </a:prstGeom>
        </p:spPr>
      </p:pic>
      <p:pic>
        <p:nvPicPr>
          <p:cNvPr id="58" name="Picture 57"/>
          <p:cNvPicPr>
            <a:picLocks noChangeAspect="1"/>
          </p:cNvPicPr>
          <p:nvPr/>
        </p:nvPicPr>
        <p:blipFill>
          <a:blip r:embed="rId7" cstate="print">
            <a:biLevel thresh="25000"/>
            <a:extLst>
              <a:ext uri="{28A0092B-C50C-407E-A947-70E740481C1C}">
                <a14:useLocalDpi xmlns:a14="http://schemas.microsoft.com/office/drawing/2010/main"/>
              </a:ext>
            </a:extLst>
          </a:blip>
          <a:stretch>
            <a:fillRect/>
          </a:stretch>
        </p:blipFill>
        <p:spPr>
          <a:xfrm>
            <a:off x="1953728" y="4079194"/>
            <a:ext cx="365760" cy="365760"/>
          </a:xfrm>
          <a:prstGeom prst="rect">
            <a:avLst/>
          </a:prstGeom>
        </p:spPr>
      </p:pic>
      <p:pic>
        <p:nvPicPr>
          <p:cNvPr id="59" name="Picture 58"/>
          <p:cNvPicPr>
            <a:picLocks noChangeAspect="1"/>
          </p:cNvPicPr>
          <p:nvPr/>
        </p:nvPicPr>
        <p:blipFill>
          <a:blip r:embed="rId8" cstate="print">
            <a:biLevel thresh="25000"/>
            <a:extLst>
              <a:ext uri="{28A0092B-C50C-407E-A947-70E740481C1C}">
                <a14:useLocalDpi xmlns:a14="http://schemas.microsoft.com/office/drawing/2010/main"/>
              </a:ext>
            </a:extLst>
          </a:blip>
          <a:stretch>
            <a:fillRect/>
          </a:stretch>
        </p:blipFill>
        <p:spPr>
          <a:xfrm>
            <a:off x="995783" y="4048744"/>
            <a:ext cx="365760" cy="365760"/>
          </a:xfrm>
          <a:prstGeom prst="rect">
            <a:avLst/>
          </a:prstGeom>
        </p:spPr>
      </p:pic>
      <p:pic>
        <p:nvPicPr>
          <p:cNvPr id="60" name="Picture 59"/>
          <p:cNvPicPr>
            <a:picLocks noChangeAspect="1"/>
          </p:cNvPicPr>
          <p:nvPr/>
        </p:nvPicPr>
        <p:blipFill>
          <a:blip r:embed="rId9" cstate="print">
            <a:biLevel thresh="25000"/>
            <a:extLst>
              <a:ext uri="{28A0092B-C50C-407E-A947-70E740481C1C}">
                <a14:useLocalDpi xmlns:a14="http://schemas.microsoft.com/office/drawing/2010/main"/>
              </a:ext>
            </a:extLst>
          </a:blip>
          <a:stretch>
            <a:fillRect/>
          </a:stretch>
        </p:blipFill>
        <p:spPr>
          <a:xfrm>
            <a:off x="719933" y="4569287"/>
            <a:ext cx="365760" cy="365760"/>
          </a:xfrm>
          <a:prstGeom prst="rect">
            <a:avLst/>
          </a:prstGeom>
        </p:spPr>
      </p:pic>
      <p:pic>
        <p:nvPicPr>
          <p:cNvPr id="61" name="Picture 60"/>
          <p:cNvPicPr>
            <a:picLocks noChangeAspect="1"/>
          </p:cNvPicPr>
          <p:nvPr/>
        </p:nvPicPr>
        <p:blipFill>
          <a:blip r:embed="rId10" cstate="print">
            <a:biLevel thresh="25000"/>
            <a:extLst>
              <a:ext uri="{28A0092B-C50C-407E-A947-70E740481C1C}">
                <a14:useLocalDpi xmlns:a14="http://schemas.microsoft.com/office/drawing/2010/main"/>
              </a:ext>
            </a:extLst>
          </a:blip>
          <a:stretch>
            <a:fillRect/>
          </a:stretch>
        </p:blipFill>
        <p:spPr>
          <a:xfrm>
            <a:off x="1025601" y="5058135"/>
            <a:ext cx="365760" cy="365760"/>
          </a:xfrm>
          <a:prstGeom prst="rect">
            <a:avLst/>
          </a:prstGeom>
        </p:spPr>
      </p:pic>
      <p:pic>
        <p:nvPicPr>
          <p:cNvPr id="62" name="Picture 61"/>
          <p:cNvPicPr>
            <a:picLocks noChangeAspect="1"/>
          </p:cNvPicPr>
          <p:nvPr/>
        </p:nvPicPr>
        <p:blipFill>
          <a:blip r:embed="rId11" cstate="print">
            <a:biLevel thresh="25000"/>
            <a:extLst>
              <a:ext uri="{28A0092B-C50C-407E-A947-70E740481C1C}">
                <a14:useLocalDpi xmlns:a14="http://schemas.microsoft.com/office/drawing/2010/main"/>
              </a:ext>
            </a:extLst>
          </a:blip>
          <a:stretch>
            <a:fillRect/>
          </a:stretch>
        </p:blipFill>
        <p:spPr>
          <a:xfrm>
            <a:off x="1991822" y="5059298"/>
            <a:ext cx="365760" cy="365760"/>
          </a:xfrm>
          <a:prstGeom prst="rect">
            <a:avLst/>
          </a:prstGeom>
        </p:spPr>
      </p:pic>
      <p:pic>
        <p:nvPicPr>
          <p:cNvPr id="63" name="Picture 62"/>
          <p:cNvPicPr>
            <a:picLocks noChangeAspect="1"/>
          </p:cNvPicPr>
          <p:nvPr/>
        </p:nvPicPr>
        <p:blipFill>
          <a:blip r:embed="rId12" cstate="print">
            <a:biLevel thresh="25000"/>
            <a:extLst>
              <a:ext uri="{28A0092B-C50C-407E-A947-70E740481C1C}">
                <a14:useLocalDpi xmlns:a14="http://schemas.microsoft.com/office/drawing/2010/main"/>
              </a:ext>
            </a:extLst>
          </a:blip>
          <a:stretch>
            <a:fillRect/>
          </a:stretch>
        </p:blipFill>
        <p:spPr>
          <a:xfrm>
            <a:off x="1553716" y="5597887"/>
            <a:ext cx="365760" cy="365760"/>
          </a:xfrm>
          <a:prstGeom prst="rect">
            <a:avLst/>
          </a:prstGeom>
        </p:spPr>
      </p:pic>
      <p:pic>
        <p:nvPicPr>
          <p:cNvPr id="64" name="Picture 63"/>
          <p:cNvPicPr>
            <a:picLocks noChangeAspect="1"/>
          </p:cNvPicPr>
          <p:nvPr/>
        </p:nvPicPr>
        <p:blipFill>
          <a:blip r:embed="rId13" cstate="print">
            <a:biLevel thresh="25000"/>
            <a:extLst>
              <a:ext uri="{28A0092B-C50C-407E-A947-70E740481C1C}">
                <a14:useLocalDpi xmlns:a14="http://schemas.microsoft.com/office/drawing/2010/main"/>
              </a:ext>
            </a:extLst>
          </a:blip>
          <a:stretch>
            <a:fillRect/>
          </a:stretch>
        </p:blipFill>
        <p:spPr>
          <a:xfrm>
            <a:off x="856995" y="5575660"/>
            <a:ext cx="365760" cy="365760"/>
          </a:xfrm>
          <a:prstGeom prst="rect">
            <a:avLst/>
          </a:prstGeom>
        </p:spPr>
      </p:pic>
      <p:pic>
        <p:nvPicPr>
          <p:cNvPr id="65" name="Picture 64"/>
          <p:cNvPicPr>
            <a:picLocks noChangeAspect="1"/>
          </p:cNvPicPr>
          <p:nvPr/>
        </p:nvPicPr>
        <p:blipFill>
          <a:blip r:embed="rId14" cstate="print">
            <a:lum bright="70000" contrast="-70000"/>
            <a:extLst>
              <a:ext uri="{28A0092B-C50C-407E-A947-70E740481C1C}">
                <a14:useLocalDpi xmlns:a14="http://schemas.microsoft.com/office/drawing/2010/main"/>
              </a:ext>
            </a:extLst>
          </a:blip>
          <a:stretch>
            <a:fillRect/>
          </a:stretch>
        </p:blipFill>
        <p:spPr>
          <a:xfrm>
            <a:off x="515051" y="5076159"/>
            <a:ext cx="365760" cy="365760"/>
          </a:xfrm>
          <a:prstGeom prst="rect">
            <a:avLst/>
          </a:prstGeom>
        </p:spPr>
      </p:pic>
      <p:pic>
        <p:nvPicPr>
          <p:cNvPr id="66" name="Picture 65"/>
          <p:cNvPicPr>
            <a:picLocks noChangeAspect="1"/>
          </p:cNvPicPr>
          <p:nvPr/>
        </p:nvPicPr>
        <p:blipFill>
          <a:blip r:embed="rId15" cstate="print">
            <a:lum bright="70000" contrast="-70000"/>
            <a:extLst>
              <a:ext uri="{28A0092B-C50C-407E-A947-70E740481C1C}">
                <a14:useLocalDpi xmlns:a14="http://schemas.microsoft.com/office/drawing/2010/main"/>
              </a:ext>
            </a:extLst>
          </a:blip>
          <a:stretch>
            <a:fillRect/>
          </a:stretch>
        </p:blipFill>
        <p:spPr>
          <a:xfrm>
            <a:off x="1582283" y="4543748"/>
            <a:ext cx="365760" cy="365760"/>
          </a:xfrm>
          <a:prstGeom prst="rect">
            <a:avLst/>
          </a:prstGeom>
        </p:spPr>
      </p:pic>
      <p:sp>
        <p:nvSpPr>
          <p:cNvPr id="67" name="TextBox 66"/>
          <p:cNvSpPr txBox="1"/>
          <p:nvPr/>
        </p:nvSpPr>
        <p:spPr>
          <a:xfrm>
            <a:off x="3823237" y="4956471"/>
            <a:ext cx="1264668"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Original data</a:t>
            </a:r>
          </a:p>
        </p:txBody>
      </p:sp>
      <p:cxnSp>
        <p:nvCxnSpPr>
          <p:cNvPr id="69" name="Straight Arrow Connector 68"/>
          <p:cNvCxnSpPr/>
          <p:nvPr/>
        </p:nvCxnSpPr>
        <p:spPr>
          <a:xfrm flipV="1">
            <a:off x="2878667" y="4988076"/>
            <a:ext cx="3702631" cy="553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898440" y="4623169"/>
            <a:ext cx="787716" cy="461665"/>
          </a:xfrm>
          <a:prstGeom prst="rect">
            <a:avLst/>
          </a:prstGeom>
          <a:noFill/>
        </p:spPr>
        <p:txBody>
          <a:bodyPr wrap="none" lIns="182880" tIns="146304" rIns="182880" bIns="146304" rtlCol="0">
            <a:spAutoFit/>
          </a:bodyPr>
          <a:lstStyle/>
          <a:p>
            <a:pPr>
              <a:lnSpc>
                <a:spcPct val="90000"/>
              </a:lnSpc>
              <a:spcAft>
                <a:spcPts val="600"/>
              </a:spcAft>
            </a:pPr>
            <a:r>
              <a:rPr lang="en-US" sz="1200">
                <a:gradFill>
                  <a:gsLst>
                    <a:gs pos="2917">
                      <a:schemeClr val="tx1"/>
                    </a:gs>
                    <a:gs pos="30000">
                      <a:schemeClr val="tx1"/>
                    </a:gs>
                  </a:gsLst>
                  <a:lin ang="5400000" scaled="0"/>
                </a:gradFill>
              </a:rPr>
              <a:t>Ingest</a:t>
            </a:r>
            <a:endParaRPr lang="en-US" sz="1200" dirty="0">
              <a:gradFill>
                <a:gsLst>
                  <a:gs pos="2917">
                    <a:schemeClr val="tx1"/>
                  </a:gs>
                  <a:gs pos="30000">
                    <a:schemeClr val="tx1"/>
                  </a:gs>
                </a:gsLst>
                <a:lin ang="5400000" scaled="0"/>
              </a:gradFill>
            </a:endParaRPr>
          </a:p>
        </p:txBody>
      </p:sp>
      <p:sp>
        <p:nvSpPr>
          <p:cNvPr id="80" name="TextBox 79"/>
          <p:cNvSpPr txBox="1"/>
          <p:nvPr/>
        </p:nvSpPr>
        <p:spPr>
          <a:xfrm>
            <a:off x="7041780" y="3159606"/>
            <a:ext cx="2488951" cy="704808"/>
          </a:xfrm>
          <a:prstGeom prst="rect">
            <a:avLst/>
          </a:prstGeom>
          <a:noFill/>
        </p:spPr>
        <p:txBody>
          <a:bodyPr wrap="none" lIns="182880" tIns="146304" rIns="182880" bIns="146304"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Scale-out storage &amp; compute</a:t>
            </a:r>
          </a:p>
          <a:p>
            <a:pPr>
              <a:lnSpc>
                <a:spcPct val="90000"/>
              </a:lnSpc>
              <a:spcAft>
                <a:spcPts val="600"/>
              </a:spcAft>
            </a:pPr>
            <a:r>
              <a:rPr lang="en-US" sz="1200" dirty="0">
                <a:gradFill>
                  <a:gsLst>
                    <a:gs pos="2917">
                      <a:schemeClr val="tx1"/>
                    </a:gs>
                    <a:gs pos="30000">
                      <a:schemeClr val="tx1"/>
                    </a:gs>
                  </a:gsLst>
                  <a:lin ang="5400000" scaled="0"/>
                </a:gradFill>
              </a:rPr>
              <a:t>(HDFS, Blob Storage, </a:t>
            </a:r>
            <a:r>
              <a:rPr lang="en-US" sz="1200" dirty="0" err="1">
                <a:gradFill>
                  <a:gsLst>
                    <a:gs pos="2917">
                      <a:schemeClr val="tx1"/>
                    </a:gs>
                    <a:gs pos="30000">
                      <a:schemeClr val="tx1"/>
                    </a:gs>
                  </a:gsLst>
                  <a:lin ang="5400000" scaled="0"/>
                </a:gradFill>
              </a:rPr>
              <a:t>etc</a:t>
            </a:r>
            <a:r>
              <a:rPr lang="en-US" sz="1200" dirty="0">
                <a:gradFill>
                  <a:gsLst>
                    <a:gs pos="2917">
                      <a:schemeClr val="tx1"/>
                    </a:gs>
                    <a:gs pos="30000">
                      <a:schemeClr val="tx1"/>
                    </a:gs>
                  </a:gsLst>
                  <a:lin ang="5400000" scaled="0"/>
                </a:gradFill>
              </a:rPr>
              <a:t>)</a:t>
            </a:r>
          </a:p>
        </p:txBody>
      </p:sp>
      <p:sp>
        <p:nvSpPr>
          <p:cNvPr id="81" name="TextBox 80"/>
          <p:cNvSpPr txBox="1"/>
          <p:nvPr/>
        </p:nvSpPr>
        <p:spPr>
          <a:xfrm>
            <a:off x="7363531" y="2675078"/>
            <a:ext cx="2117759"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Server, Teradata, </a:t>
            </a:r>
            <a:r>
              <a:rPr lang="en-US" sz="1200" dirty="0" err="1">
                <a:gradFill>
                  <a:gsLst>
                    <a:gs pos="2917">
                      <a:schemeClr val="tx1"/>
                    </a:gs>
                    <a:gs pos="30000">
                      <a:schemeClr val="tx1"/>
                    </a:gs>
                  </a:gsLst>
                  <a:lin ang="5400000" scaled="0"/>
                </a:gradFill>
              </a:rPr>
              <a:t>etc</a:t>
            </a:r>
            <a:r>
              <a:rPr lang="en-US" sz="1200" dirty="0">
                <a:gradFill>
                  <a:gsLst>
                    <a:gs pos="2917">
                      <a:schemeClr val="tx1"/>
                    </a:gs>
                    <a:gs pos="30000">
                      <a:schemeClr val="tx1"/>
                    </a:gs>
                  </a:gsLst>
                  <a:lin ang="5400000" scaled="0"/>
                </a:gradFill>
              </a:rPr>
              <a:t>)</a:t>
            </a:r>
          </a:p>
        </p:txBody>
      </p:sp>
      <p:sp>
        <p:nvSpPr>
          <p:cNvPr id="82" name="Oval 81"/>
          <p:cNvSpPr/>
          <p:nvPr/>
        </p:nvSpPr>
        <p:spPr bwMode="auto">
          <a:xfrm>
            <a:off x="7065259" y="4320064"/>
            <a:ext cx="367541" cy="38993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82"/>
          <p:cNvPicPr>
            <a:picLocks noChangeAspect="1"/>
          </p:cNvPicPr>
          <p:nvPr/>
        </p:nvPicPr>
        <p:blipFill>
          <a:blip r:embed="rId12" cstate="print">
            <a:biLevel thresh="25000"/>
            <a:extLst>
              <a:ext uri="{28A0092B-C50C-407E-A947-70E740481C1C}">
                <a14:useLocalDpi xmlns:a14="http://schemas.microsoft.com/office/drawing/2010/main"/>
              </a:ext>
            </a:extLst>
          </a:blip>
          <a:stretch>
            <a:fillRect/>
          </a:stretch>
        </p:blipFill>
        <p:spPr>
          <a:xfrm>
            <a:off x="7014709" y="3789043"/>
            <a:ext cx="494801" cy="494801"/>
          </a:xfrm>
          <a:prstGeom prst="rect">
            <a:avLst/>
          </a:prstGeom>
        </p:spPr>
      </p:pic>
      <p:pic>
        <p:nvPicPr>
          <p:cNvPr id="84" name="Picture 83"/>
          <p:cNvPicPr>
            <a:picLocks noChangeAspect="1"/>
          </p:cNvPicPr>
          <p:nvPr/>
        </p:nvPicPr>
        <p:blipFill>
          <a:blip r:embed="rId12" cstate="print">
            <a:biLevel thresh="25000"/>
            <a:extLst>
              <a:ext uri="{28A0092B-C50C-407E-A947-70E740481C1C}">
                <a14:useLocalDpi xmlns:a14="http://schemas.microsoft.com/office/drawing/2010/main"/>
              </a:ext>
            </a:extLst>
          </a:blip>
          <a:stretch>
            <a:fillRect/>
          </a:stretch>
        </p:blipFill>
        <p:spPr>
          <a:xfrm>
            <a:off x="7548191" y="3956753"/>
            <a:ext cx="494801" cy="494801"/>
          </a:xfrm>
          <a:prstGeom prst="rect">
            <a:avLst/>
          </a:prstGeom>
        </p:spPr>
      </p:pic>
      <p:pic>
        <p:nvPicPr>
          <p:cNvPr id="85" name="Picture 84"/>
          <p:cNvPicPr>
            <a:picLocks noChangeAspect="1"/>
          </p:cNvPicPr>
          <p:nvPr/>
        </p:nvPicPr>
        <p:blipFill>
          <a:blip r:embed="rId12" cstate="print">
            <a:biLevel thresh="25000"/>
            <a:extLst>
              <a:ext uri="{28A0092B-C50C-407E-A947-70E740481C1C}">
                <a14:useLocalDpi xmlns:a14="http://schemas.microsoft.com/office/drawing/2010/main"/>
              </a:ext>
            </a:extLst>
          </a:blip>
          <a:stretch>
            <a:fillRect/>
          </a:stretch>
        </p:blipFill>
        <p:spPr>
          <a:xfrm>
            <a:off x="7020347" y="4746214"/>
            <a:ext cx="494801" cy="494801"/>
          </a:xfrm>
          <a:prstGeom prst="rect">
            <a:avLst/>
          </a:prstGeom>
        </p:spPr>
      </p:pic>
      <p:pic>
        <p:nvPicPr>
          <p:cNvPr id="86" name="Picture 85"/>
          <p:cNvPicPr>
            <a:picLocks noChangeAspect="1"/>
          </p:cNvPicPr>
          <p:nvPr/>
        </p:nvPicPr>
        <p:blipFill>
          <a:blip r:embed="rId12" cstate="print">
            <a:biLevel thresh="25000"/>
            <a:extLst>
              <a:ext uri="{28A0092B-C50C-407E-A947-70E740481C1C}">
                <a14:useLocalDpi xmlns:a14="http://schemas.microsoft.com/office/drawing/2010/main"/>
              </a:ext>
            </a:extLst>
          </a:blip>
          <a:stretch>
            <a:fillRect/>
          </a:stretch>
        </p:blipFill>
        <p:spPr>
          <a:xfrm>
            <a:off x="7524817" y="4588338"/>
            <a:ext cx="494801" cy="494801"/>
          </a:xfrm>
          <a:prstGeom prst="rect">
            <a:avLst/>
          </a:prstGeom>
        </p:spPr>
      </p:pic>
      <p:sp>
        <p:nvSpPr>
          <p:cNvPr id="87" name="Right Arrow 86"/>
          <p:cNvSpPr/>
          <p:nvPr/>
        </p:nvSpPr>
        <p:spPr bwMode="auto">
          <a:xfrm>
            <a:off x="7010306" y="5445843"/>
            <a:ext cx="3169238" cy="38750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pic>
        <p:nvPicPr>
          <p:cNvPr id="89" name="Picture 88"/>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7114832" y="1575519"/>
            <a:ext cx="339172" cy="339172"/>
          </a:xfrm>
          <a:prstGeom prst="rect">
            <a:avLst/>
          </a:prstGeom>
        </p:spPr>
      </p:pic>
      <p:pic>
        <p:nvPicPr>
          <p:cNvPr id="90" name="Picture 89"/>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7518061" y="1575519"/>
            <a:ext cx="339172" cy="339172"/>
          </a:xfrm>
          <a:prstGeom prst="rect">
            <a:avLst/>
          </a:prstGeom>
        </p:spPr>
      </p:pic>
      <p:pic>
        <p:nvPicPr>
          <p:cNvPr id="91" name="Picture 90"/>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7114832" y="1983323"/>
            <a:ext cx="339172" cy="339172"/>
          </a:xfrm>
          <a:prstGeom prst="rect">
            <a:avLst/>
          </a:prstGeom>
        </p:spPr>
      </p:pic>
      <p:pic>
        <p:nvPicPr>
          <p:cNvPr id="92" name="Picture 91"/>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7518061" y="1983323"/>
            <a:ext cx="339172" cy="339172"/>
          </a:xfrm>
          <a:prstGeom prst="rect">
            <a:avLst/>
          </a:prstGeom>
        </p:spPr>
      </p:pic>
      <p:pic>
        <p:nvPicPr>
          <p:cNvPr id="93" name="Picture 92"/>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7114832" y="2389367"/>
            <a:ext cx="339172" cy="339172"/>
          </a:xfrm>
          <a:prstGeom prst="rect">
            <a:avLst/>
          </a:prstGeom>
        </p:spPr>
      </p:pic>
      <p:pic>
        <p:nvPicPr>
          <p:cNvPr id="94" name="Picture 93"/>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7518061" y="2389367"/>
            <a:ext cx="339172" cy="339172"/>
          </a:xfrm>
          <a:prstGeom prst="rect">
            <a:avLst/>
          </a:prstGeom>
        </p:spPr>
      </p:pic>
      <p:pic>
        <p:nvPicPr>
          <p:cNvPr id="95" name="Picture 94"/>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8055541" y="1575519"/>
            <a:ext cx="339172" cy="339172"/>
          </a:xfrm>
          <a:prstGeom prst="rect">
            <a:avLst/>
          </a:prstGeom>
        </p:spPr>
      </p:pic>
      <p:pic>
        <p:nvPicPr>
          <p:cNvPr id="96" name="Picture 95"/>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8458770" y="1575519"/>
            <a:ext cx="339172" cy="339172"/>
          </a:xfrm>
          <a:prstGeom prst="rect">
            <a:avLst/>
          </a:prstGeom>
        </p:spPr>
      </p:pic>
      <p:pic>
        <p:nvPicPr>
          <p:cNvPr id="97" name="Picture 96"/>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8055541" y="1983323"/>
            <a:ext cx="339172" cy="339172"/>
          </a:xfrm>
          <a:prstGeom prst="rect">
            <a:avLst/>
          </a:prstGeom>
        </p:spPr>
      </p:pic>
      <p:pic>
        <p:nvPicPr>
          <p:cNvPr id="98" name="Picture 97"/>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8458770" y="1983323"/>
            <a:ext cx="339172" cy="339172"/>
          </a:xfrm>
          <a:prstGeom prst="rect">
            <a:avLst/>
          </a:prstGeom>
        </p:spPr>
      </p:pic>
      <p:pic>
        <p:nvPicPr>
          <p:cNvPr id="99" name="Picture 98"/>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8880815" y="1575519"/>
            <a:ext cx="339172" cy="339172"/>
          </a:xfrm>
          <a:prstGeom prst="rect">
            <a:avLst/>
          </a:prstGeom>
        </p:spPr>
      </p:pic>
      <p:pic>
        <p:nvPicPr>
          <p:cNvPr id="100" name="Picture 99"/>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9284044" y="1575519"/>
            <a:ext cx="339172" cy="339172"/>
          </a:xfrm>
          <a:prstGeom prst="rect">
            <a:avLst/>
          </a:prstGeom>
        </p:spPr>
      </p:pic>
      <p:pic>
        <p:nvPicPr>
          <p:cNvPr id="101" name="Picture 100"/>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8880815" y="1983323"/>
            <a:ext cx="339172" cy="339172"/>
          </a:xfrm>
          <a:prstGeom prst="rect">
            <a:avLst/>
          </a:prstGeom>
        </p:spPr>
      </p:pic>
      <p:pic>
        <p:nvPicPr>
          <p:cNvPr id="102" name="Picture 101"/>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9284044" y="1983323"/>
            <a:ext cx="339172" cy="339172"/>
          </a:xfrm>
          <a:prstGeom prst="rect">
            <a:avLst/>
          </a:prstGeom>
        </p:spPr>
      </p:pic>
      <p:pic>
        <p:nvPicPr>
          <p:cNvPr id="103" name="Picture 102"/>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9274889" y="2388909"/>
            <a:ext cx="339172" cy="339172"/>
          </a:xfrm>
          <a:prstGeom prst="rect">
            <a:avLst/>
          </a:prstGeom>
        </p:spPr>
      </p:pic>
      <p:pic>
        <p:nvPicPr>
          <p:cNvPr id="107" name="Picture 106"/>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8312484" y="3829876"/>
            <a:ext cx="339172" cy="339172"/>
          </a:xfrm>
          <a:prstGeom prst="rect">
            <a:avLst/>
          </a:prstGeom>
        </p:spPr>
      </p:pic>
      <p:pic>
        <p:nvPicPr>
          <p:cNvPr id="108" name="Picture 107"/>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8715713" y="3829876"/>
            <a:ext cx="339172" cy="339172"/>
          </a:xfrm>
          <a:prstGeom prst="rect">
            <a:avLst/>
          </a:prstGeom>
        </p:spPr>
      </p:pic>
      <p:pic>
        <p:nvPicPr>
          <p:cNvPr id="109" name="Picture 108"/>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8312484" y="4237680"/>
            <a:ext cx="339172" cy="339172"/>
          </a:xfrm>
          <a:prstGeom prst="rect">
            <a:avLst/>
          </a:prstGeom>
        </p:spPr>
      </p:pic>
      <p:pic>
        <p:nvPicPr>
          <p:cNvPr id="111" name="Picture 110"/>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8312484" y="4643724"/>
            <a:ext cx="339172" cy="339172"/>
          </a:xfrm>
          <a:prstGeom prst="rect">
            <a:avLst/>
          </a:prstGeom>
        </p:spPr>
      </p:pic>
      <p:pic>
        <p:nvPicPr>
          <p:cNvPr id="113" name="Picture 112"/>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9253193" y="3829876"/>
            <a:ext cx="339172" cy="339172"/>
          </a:xfrm>
          <a:prstGeom prst="rect">
            <a:avLst/>
          </a:prstGeom>
        </p:spPr>
      </p:pic>
      <p:pic>
        <p:nvPicPr>
          <p:cNvPr id="114" name="Picture 113"/>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9253193" y="4237680"/>
            <a:ext cx="339172" cy="339172"/>
          </a:xfrm>
          <a:prstGeom prst="rect">
            <a:avLst/>
          </a:prstGeom>
        </p:spPr>
      </p:pic>
      <p:pic>
        <p:nvPicPr>
          <p:cNvPr id="115" name="Picture 114"/>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9251810" y="4626797"/>
            <a:ext cx="339172" cy="339172"/>
          </a:xfrm>
          <a:prstGeom prst="rect">
            <a:avLst/>
          </a:prstGeom>
        </p:spPr>
      </p:pic>
      <p:sp>
        <p:nvSpPr>
          <p:cNvPr id="117" name="TextBox 116"/>
          <p:cNvSpPr txBox="1"/>
          <p:nvPr/>
        </p:nvSpPr>
        <p:spPr>
          <a:xfrm>
            <a:off x="6845912" y="5433245"/>
            <a:ext cx="1399486"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Streaming data</a:t>
            </a:r>
          </a:p>
        </p:txBody>
      </p:sp>
      <p:sp>
        <p:nvSpPr>
          <p:cNvPr id="118" name="Rectangle 117"/>
          <p:cNvSpPr/>
          <p:nvPr/>
        </p:nvSpPr>
        <p:spPr bwMode="auto">
          <a:xfrm>
            <a:off x="8155847" y="5539013"/>
            <a:ext cx="1011893" cy="198866"/>
          </a:xfrm>
          <a:prstGeom prst="rect">
            <a:avLst/>
          </a:prstGeom>
          <a:solidFill>
            <a:schemeClr val="accent1">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2" name="Straight Connector 131"/>
          <p:cNvCxnSpPr>
            <a:endCxn id="134" idx="6"/>
          </p:cNvCxnSpPr>
          <p:nvPr/>
        </p:nvCxnSpPr>
        <p:spPr>
          <a:xfrm>
            <a:off x="7633660" y="5768964"/>
            <a:ext cx="5574" cy="28209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7250642" y="5783599"/>
            <a:ext cx="0" cy="228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4" name="Oval 133"/>
          <p:cNvSpPr/>
          <p:nvPr/>
        </p:nvSpPr>
        <p:spPr bwMode="auto">
          <a:xfrm>
            <a:off x="7250642" y="5857864"/>
            <a:ext cx="388592" cy="386386"/>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5" name="Straight Connector 134"/>
          <p:cNvCxnSpPr>
            <a:endCxn id="137" idx="6"/>
          </p:cNvCxnSpPr>
          <p:nvPr/>
        </p:nvCxnSpPr>
        <p:spPr>
          <a:xfrm>
            <a:off x="8792810" y="5768964"/>
            <a:ext cx="5574" cy="28209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8409792" y="5783599"/>
            <a:ext cx="0" cy="228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7" name="Oval 136"/>
          <p:cNvSpPr/>
          <p:nvPr/>
        </p:nvSpPr>
        <p:spPr bwMode="auto">
          <a:xfrm>
            <a:off x="8409792" y="5857864"/>
            <a:ext cx="388592" cy="386386"/>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8" name="Straight Connector 137"/>
          <p:cNvCxnSpPr>
            <a:endCxn id="140" idx="6"/>
          </p:cNvCxnSpPr>
          <p:nvPr/>
        </p:nvCxnSpPr>
        <p:spPr>
          <a:xfrm>
            <a:off x="9753540" y="5767311"/>
            <a:ext cx="5574" cy="28209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9370522" y="5781946"/>
            <a:ext cx="0" cy="228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0" name="Oval 139"/>
          <p:cNvSpPr/>
          <p:nvPr/>
        </p:nvSpPr>
        <p:spPr bwMode="auto">
          <a:xfrm>
            <a:off x="9370522" y="5856211"/>
            <a:ext cx="388592" cy="386386"/>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1" name="TextBox 140"/>
          <p:cNvSpPr txBox="1"/>
          <p:nvPr/>
        </p:nvSpPr>
        <p:spPr>
          <a:xfrm>
            <a:off x="7010306" y="6117636"/>
            <a:ext cx="3169238"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gradFill>
                  <a:gsLst>
                    <a:gs pos="2917">
                      <a:schemeClr val="tx1"/>
                    </a:gs>
                    <a:gs pos="30000">
                      <a:schemeClr val="tx1"/>
                    </a:gs>
                  </a:gsLst>
                  <a:lin ang="5400000" scaled="0"/>
                </a:gradFill>
              </a:rPr>
              <a:t>Transform and Load</a:t>
            </a:r>
            <a:endParaRPr lang="en-US" sz="1200" dirty="0">
              <a:gradFill>
                <a:gsLst>
                  <a:gs pos="2917">
                    <a:schemeClr val="tx1"/>
                  </a:gs>
                  <a:gs pos="30000">
                    <a:schemeClr val="tx1"/>
                  </a:gs>
                </a:gsLst>
                <a:lin ang="5400000" scaled="0"/>
              </a:gradFill>
            </a:endParaRPr>
          </a:p>
        </p:txBody>
      </p:sp>
      <p:cxnSp>
        <p:nvCxnSpPr>
          <p:cNvPr id="142" name="Straight Arrow Connector 141"/>
          <p:cNvCxnSpPr/>
          <p:nvPr/>
        </p:nvCxnSpPr>
        <p:spPr>
          <a:xfrm>
            <a:off x="9596072" y="4438247"/>
            <a:ext cx="901539" cy="12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 name="Flowchart: Magnetic Disk 3"/>
          <p:cNvSpPr/>
          <p:nvPr/>
        </p:nvSpPr>
        <p:spPr bwMode="auto">
          <a:xfrm>
            <a:off x="488646" y="1456421"/>
            <a:ext cx="484707" cy="567945"/>
          </a:xfrm>
          <a:prstGeom prst="flowChartMagneticDisk">
            <a:avLst/>
          </a:prstGeom>
          <a:solidFill>
            <a:schemeClr val="accent6"/>
          </a:solidFill>
          <a:ln>
            <a:solidFill>
              <a:schemeClr val="accent6">
                <a:lumMod val="50000"/>
              </a:schemeClr>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Flowchart: Magnetic Disk 104"/>
          <p:cNvSpPr/>
          <p:nvPr/>
        </p:nvSpPr>
        <p:spPr bwMode="auto">
          <a:xfrm>
            <a:off x="1251889" y="1472636"/>
            <a:ext cx="484707" cy="567945"/>
          </a:xfrm>
          <a:prstGeom prst="flowChartMagneticDisk">
            <a:avLst/>
          </a:prstGeom>
          <a:solidFill>
            <a:schemeClr val="accent2">
              <a:lumMod val="60000"/>
              <a:lumOff val="40000"/>
            </a:schemeClr>
          </a:solidFill>
          <a:ln>
            <a:solidFill>
              <a:schemeClr val="accent2">
                <a:lumMod val="50000"/>
              </a:schemeClr>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Flowchart: Magnetic Disk 105"/>
          <p:cNvSpPr/>
          <p:nvPr/>
        </p:nvSpPr>
        <p:spPr bwMode="auto">
          <a:xfrm>
            <a:off x="477154" y="2444108"/>
            <a:ext cx="484707" cy="567945"/>
          </a:xfrm>
          <a:prstGeom prst="flowChartMagneticDisk">
            <a:avLst/>
          </a:prstGeom>
          <a:solidFill>
            <a:schemeClr val="bg2">
              <a:lumMod val="60000"/>
              <a:lumOff val="4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Flowchart: Magnetic Disk 109"/>
          <p:cNvSpPr/>
          <p:nvPr/>
        </p:nvSpPr>
        <p:spPr bwMode="auto">
          <a:xfrm>
            <a:off x="1253950" y="2454362"/>
            <a:ext cx="484707" cy="567945"/>
          </a:xfrm>
          <a:prstGeom prst="flowChartMagneticDisk">
            <a:avLst/>
          </a:prstGeom>
          <a:solidFill>
            <a:srgbClr val="FFC000"/>
          </a:solidFill>
          <a:ln>
            <a:solidFill>
              <a:schemeClr val="tx2">
                <a:lumMod val="25000"/>
              </a:schemeClr>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4342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fade">
                                      <p:cBhvr>
                                        <p:cTn id="49" dur="500"/>
                                        <p:tgtEl>
                                          <p:spTgt spid="81"/>
                                        </p:tgtEl>
                                      </p:cBhvr>
                                    </p:animEffect>
                                  </p:childTnLst>
                                </p:cTn>
                              </p:par>
                              <p:par>
                                <p:cTn id="50" presetID="10" presetClass="entr" presetSubtype="0" fill="hold" nodeType="withEffect">
                                  <p:stCondLst>
                                    <p:cond delay="0"/>
                                  </p:stCondLst>
                                  <p:childTnLst>
                                    <p:set>
                                      <p:cBhvr>
                                        <p:cTn id="51" dur="1" fill="hold">
                                          <p:stCondLst>
                                            <p:cond delay="0"/>
                                          </p:stCondLst>
                                        </p:cTn>
                                        <p:tgtEl>
                                          <p:spTgt spid="89"/>
                                        </p:tgtEl>
                                        <p:attrNameLst>
                                          <p:attrName>style.visibility</p:attrName>
                                        </p:attrNameLst>
                                      </p:cBhvr>
                                      <p:to>
                                        <p:strVal val="visible"/>
                                      </p:to>
                                    </p:set>
                                    <p:animEffect transition="in" filter="fade">
                                      <p:cBhvr>
                                        <p:cTn id="52" dur="500"/>
                                        <p:tgtEl>
                                          <p:spTgt spid="89"/>
                                        </p:tgtEl>
                                      </p:cBhvr>
                                    </p:animEffect>
                                  </p:childTnLst>
                                </p:cTn>
                              </p:par>
                              <p:par>
                                <p:cTn id="53" presetID="10" presetClass="entr" presetSubtype="0" fill="hold" nodeType="with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par>
                                <p:cTn id="56" presetID="10" presetClass="entr" presetSubtype="0" fill="hold" nodeType="withEffect">
                                  <p:stCondLst>
                                    <p:cond delay="0"/>
                                  </p:stCondLst>
                                  <p:childTnLst>
                                    <p:set>
                                      <p:cBhvr>
                                        <p:cTn id="57" dur="1" fill="hold">
                                          <p:stCondLst>
                                            <p:cond delay="0"/>
                                          </p:stCondLst>
                                        </p:cTn>
                                        <p:tgtEl>
                                          <p:spTgt spid="91"/>
                                        </p:tgtEl>
                                        <p:attrNameLst>
                                          <p:attrName>style.visibility</p:attrName>
                                        </p:attrNameLst>
                                      </p:cBhvr>
                                      <p:to>
                                        <p:strVal val="visible"/>
                                      </p:to>
                                    </p:set>
                                    <p:animEffect transition="in" filter="fade">
                                      <p:cBhvr>
                                        <p:cTn id="58" dur="500"/>
                                        <p:tgtEl>
                                          <p:spTgt spid="91"/>
                                        </p:tgtEl>
                                      </p:cBhvr>
                                    </p:animEffect>
                                  </p:childTnLst>
                                </p:cTn>
                              </p:par>
                              <p:par>
                                <p:cTn id="59" presetID="10" presetClass="entr" presetSubtype="0" fill="hold" nodeType="withEffect">
                                  <p:stCondLst>
                                    <p:cond delay="0"/>
                                  </p:stCondLst>
                                  <p:childTnLst>
                                    <p:set>
                                      <p:cBhvr>
                                        <p:cTn id="60" dur="1" fill="hold">
                                          <p:stCondLst>
                                            <p:cond delay="0"/>
                                          </p:stCondLst>
                                        </p:cTn>
                                        <p:tgtEl>
                                          <p:spTgt spid="92"/>
                                        </p:tgtEl>
                                        <p:attrNameLst>
                                          <p:attrName>style.visibility</p:attrName>
                                        </p:attrNameLst>
                                      </p:cBhvr>
                                      <p:to>
                                        <p:strVal val="visible"/>
                                      </p:to>
                                    </p:set>
                                    <p:animEffect transition="in" filter="fade">
                                      <p:cBhvr>
                                        <p:cTn id="61" dur="500"/>
                                        <p:tgtEl>
                                          <p:spTgt spid="92"/>
                                        </p:tgtEl>
                                      </p:cBhvr>
                                    </p:animEffect>
                                  </p:childTnLst>
                                </p:cTn>
                              </p:par>
                              <p:par>
                                <p:cTn id="62" presetID="10" presetClass="entr" presetSubtype="0" fill="hold" nodeType="withEffect">
                                  <p:stCondLst>
                                    <p:cond delay="0"/>
                                  </p:stCondLst>
                                  <p:childTnLst>
                                    <p:set>
                                      <p:cBhvr>
                                        <p:cTn id="63" dur="1" fill="hold">
                                          <p:stCondLst>
                                            <p:cond delay="0"/>
                                          </p:stCondLst>
                                        </p:cTn>
                                        <p:tgtEl>
                                          <p:spTgt spid="93"/>
                                        </p:tgtEl>
                                        <p:attrNameLst>
                                          <p:attrName>style.visibility</p:attrName>
                                        </p:attrNameLst>
                                      </p:cBhvr>
                                      <p:to>
                                        <p:strVal val="visible"/>
                                      </p:to>
                                    </p:set>
                                    <p:animEffect transition="in" filter="fade">
                                      <p:cBhvr>
                                        <p:cTn id="64" dur="500"/>
                                        <p:tgtEl>
                                          <p:spTgt spid="93"/>
                                        </p:tgtEl>
                                      </p:cBhvr>
                                    </p:animEffect>
                                  </p:childTnLst>
                                </p:cTn>
                              </p:par>
                              <p:par>
                                <p:cTn id="65" presetID="10" presetClass="entr" presetSubtype="0" fill="hold" nodeType="withEffect">
                                  <p:stCondLst>
                                    <p:cond delay="0"/>
                                  </p:stCondLst>
                                  <p:childTnLst>
                                    <p:set>
                                      <p:cBhvr>
                                        <p:cTn id="66" dur="1" fill="hold">
                                          <p:stCondLst>
                                            <p:cond delay="0"/>
                                          </p:stCondLst>
                                        </p:cTn>
                                        <p:tgtEl>
                                          <p:spTgt spid="94"/>
                                        </p:tgtEl>
                                        <p:attrNameLst>
                                          <p:attrName>style.visibility</p:attrName>
                                        </p:attrNameLst>
                                      </p:cBhvr>
                                      <p:to>
                                        <p:strVal val="visible"/>
                                      </p:to>
                                    </p:set>
                                    <p:animEffect transition="in" filter="fade">
                                      <p:cBhvr>
                                        <p:cTn id="67" dur="500"/>
                                        <p:tgtEl>
                                          <p:spTgt spid="94"/>
                                        </p:tgtEl>
                                      </p:cBhvr>
                                    </p:animEffect>
                                  </p:childTnLst>
                                </p:cTn>
                              </p:par>
                              <p:par>
                                <p:cTn id="68" presetID="10" presetClass="entr" presetSubtype="0" fill="hold" nodeType="withEffect">
                                  <p:stCondLst>
                                    <p:cond delay="0"/>
                                  </p:stCondLst>
                                  <p:childTnLst>
                                    <p:set>
                                      <p:cBhvr>
                                        <p:cTn id="69" dur="1" fill="hold">
                                          <p:stCondLst>
                                            <p:cond delay="0"/>
                                          </p:stCondLst>
                                        </p:cTn>
                                        <p:tgtEl>
                                          <p:spTgt spid="95"/>
                                        </p:tgtEl>
                                        <p:attrNameLst>
                                          <p:attrName>style.visibility</p:attrName>
                                        </p:attrNameLst>
                                      </p:cBhvr>
                                      <p:to>
                                        <p:strVal val="visible"/>
                                      </p:to>
                                    </p:set>
                                    <p:animEffect transition="in" filter="fade">
                                      <p:cBhvr>
                                        <p:cTn id="70" dur="500"/>
                                        <p:tgtEl>
                                          <p:spTgt spid="95"/>
                                        </p:tgtEl>
                                      </p:cBhvr>
                                    </p:animEffect>
                                  </p:childTnLst>
                                </p:cTn>
                              </p:par>
                              <p:par>
                                <p:cTn id="71" presetID="10" presetClass="entr" presetSubtype="0" fill="hold" nodeType="withEffect">
                                  <p:stCondLst>
                                    <p:cond delay="0"/>
                                  </p:stCondLst>
                                  <p:childTnLst>
                                    <p:set>
                                      <p:cBhvr>
                                        <p:cTn id="72" dur="1" fill="hold">
                                          <p:stCondLst>
                                            <p:cond delay="0"/>
                                          </p:stCondLst>
                                        </p:cTn>
                                        <p:tgtEl>
                                          <p:spTgt spid="96"/>
                                        </p:tgtEl>
                                        <p:attrNameLst>
                                          <p:attrName>style.visibility</p:attrName>
                                        </p:attrNameLst>
                                      </p:cBhvr>
                                      <p:to>
                                        <p:strVal val="visible"/>
                                      </p:to>
                                    </p:set>
                                    <p:animEffect transition="in" filter="fade">
                                      <p:cBhvr>
                                        <p:cTn id="73" dur="500"/>
                                        <p:tgtEl>
                                          <p:spTgt spid="96"/>
                                        </p:tgtEl>
                                      </p:cBhvr>
                                    </p:animEffect>
                                  </p:childTnLst>
                                </p:cTn>
                              </p:par>
                              <p:par>
                                <p:cTn id="74" presetID="10" presetClass="entr" presetSubtype="0" fill="hold" nodeType="withEffect">
                                  <p:stCondLst>
                                    <p:cond delay="0"/>
                                  </p:stCondLst>
                                  <p:childTnLst>
                                    <p:set>
                                      <p:cBhvr>
                                        <p:cTn id="75" dur="1" fill="hold">
                                          <p:stCondLst>
                                            <p:cond delay="0"/>
                                          </p:stCondLst>
                                        </p:cTn>
                                        <p:tgtEl>
                                          <p:spTgt spid="97"/>
                                        </p:tgtEl>
                                        <p:attrNameLst>
                                          <p:attrName>style.visibility</p:attrName>
                                        </p:attrNameLst>
                                      </p:cBhvr>
                                      <p:to>
                                        <p:strVal val="visible"/>
                                      </p:to>
                                    </p:set>
                                    <p:animEffect transition="in" filter="fade">
                                      <p:cBhvr>
                                        <p:cTn id="76" dur="500"/>
                                        <p:tgtEl>
                                          <p:spTgt spid="97"/>
                                        </p:tgtEl>
                                      </p:cBhvr>
                                    </p:animEffect>
                                  </p:childTnLst>
                                </p:cTn>
                              </p:par>
                              <p:par>
                                <p:cTn id="77" presetID="10" presetClass="entr" presetSubtype="0" fill="hold" nodeType="withEffect">
                                  <p:stCondLst>
                                    <p:cond delay="0"/>
                                  </p:stCondLst>
                                  <p:childTnLst>
                                    <p:set>
                                      <p:cBhvr>
                                        <p:cTn id="78" dur="1" fill="hold">
                                          <p:stCondLst>
                                            <p:cond delay="0"/>
                                          </p:stCondLst>
                                        </p:cTn>
                                        <p:tgtEl>
                                          <p:spTgt spid="98"/>
                                        </p:tgtEl>
                                        <p:attrNameLst>
                                          <p:attrName>style.visibility</p:attrName>
                                        </p:attrNameLst>
                                      </p:cBhvr>
                                      <p:to>
                                        <p:strVal val="visible"/>
                                      </p:to>
                                    </p:set>
                                    <p:animEffect transition="in" filter="fade">
                                      <p:cBhvr>
                                        <p:cTn id="79" dur="500"/>
                                        <p:tgtEl>
                                          <p:spTgt spid="98"/>
                                        </p:tgtEl>
                                      </p:cBhvr>
                                    </p:animEffect>
                                  </p:childTnLst>
                                </p:cTn>
                              </p:par>
                              <p:par>
                                <p:cTn id="80" presetID="10" presetClass="entr" presetSubtype="0" fill="hold" nodeType="withEffect">
                                  <p:stCondLst>
                                    <p:cond delay="0"/>
                                  </p:stCondLst>
                                  <p:childTnLst>
                                    <p:set>
                                      <p:cBhvr>
                                        <p:cTn id="81" dur="1" fill="hold">
                                          <p:stCondLst>
                                            <p:cond delay="0"/>
                                          </p:stCondLst>
                                        </p:cTn>
                                        <p:tgtEl>
                                          <p:spTgt spid="99"/>
                                        </p:tgtEl>
                                        <p:attrNameLst>
                                          <p:attrName>style.visibility</p:attrName>
                                        </p:attrNameLst>
                                      </p:cBhvr>
                                      <p:to>
                                        <p:strVal val="visible"/>
                                      </p:to>
                                    </p:set>
                                    <p:animEffect transition="in" filter="fade">
                                      <p:cBhvr>
                                        <p:cTn id="82" dur="500"/>
                                        <p:tgtEl>
                                          <p:spTgt spid="99"/>
                                        </p:tgtEl>
                                      </p:cBhvr>
                                    </p:animEffect>
                                  </p:childTnLst>
                                </p:cTn>
                              </p:par>
                              <p:par>
                                <p:cTn id="83" presetID="10" presetClass="entr" presetSubtype="0" fill="hold" nodeType="withEffect">
                                  <p:stCondLst>
                                    <p:cond delay="0"/>
                                  </p:stCondLst>
                                  <p:childTnLst>
                                    <p:set>
                                      <p:cBhvr>
                                        <p:cTn id="84" dur="1" fill="hold">
                                          <p:stCondLst>
                                            <p:cond delay="0"/>
                                          </p:stCondLst>
                                        </p:cTn>
                                        <p:tgtEl>
                                          <p:spTgt spid="100"/>
                                        </p:tgtEl>
                                        <p:attrNameLst>
                                          <p:attrName>style.visibility</p:attrName>
                                        </p:attrNameLst>
                                      </p:cBhvr>
                                      <p:to>
                                        <p:strVal val="visible"/>
                                      </p:to>
                                    </p:set>
                                    <p:animEffect transition="in" filter="fade">
                                      <p:cBhvr>
                                        <p:cTn id="85" dur="500"/>
                                        <p:tgtEl>
                                          <p:spTgt spid="100"/>
                                        </p:tgtEl>
                                      </p:cBhvr>
                                    </p:animEffect>
                                  </p:childTnLst>
                                </p:cTn>
                              </p:par>
                              <p:par>
                                <p:cTn id="86" presetID="10" presetClass="entr" presetSubtype="0" fill="hold" nodeType="withEffect">
                                  <p:stCondLst>
                                    <p:cond delay="0"/>
                                  </p:stCondLst>
                                  <p:childTnLst>
                                    <p:set>
                                      <p:cBhvr>
                                        <p:cTn id="87" dur="1" fill="hold">
                                          <p:stCondLst>
                                            <p:cond delay="0"/>
                                          </p:stCondLst>
                                        </p:cTn>
                                        <p:tgtEl>
                                          <p:spTgt spid="101"/>
                                        </p:tgtEl>
                                        <p:attrNameLst>
                                          <p:attrName>style.visibility</p:attrName>
                                        </p:attrNameLst>
                                      </p:cBhvr>
                                      <p:to>
                                        <p:strVal val="visible"/>
                                      </p:to>
                                    </p:set>
                                    <p:animEffect transition="in" filter="fade">
                                      <p:cBhvr>
                                        <p:cTn id="88" dur="500"/>
                                        <p:tgtEl>
                                          <p:spTgt spid="101"/>
                                        </p:tgtEl>
                                      </p:cBhvr>
                                    </p:animEffect>
                                  </p:childTnLst>
                                </p:cTn>
                              </p:par>
                              <p:par>
                                <p:cTn id="89" presetID="10" presetClass="entr" presetSubtype="0" fill="hold" nodeType="withEffect">
                                  <p:stCondLst>
                                    <p:cond delay="0"/>
                                  </p:stCondLst>
                                  <p:childTnLst>
                                    <p:set>
                                      <p:cBhvr>
                                        <p:cTn id="90" dur="1" fill="hold">
                                          <p:stCondLst>
                                            <p:cond delay="0"/>
                                          </p:stCondLst>
                                        </p:cTn>
                                        <p:tgtEl>
                                          <p:spTgt spid="102"/>
                                        </p:tgtEl>
                                        <p:attrNameLst>
                                          <p:attrName>style.visibility</p:attrName>
                                        </p:attrNameLst>
                                      </p:cBhvr>
                                      <p:to>
                                        <p:strVal val="visible"/>
                                      </p:to>
                                    </p:set>
                                    <p:animEffect transition="in" filter="fade">
                                      <p:cBhvr>
                                        <p:cTn id="91" dur="500"/>
                                        <p:tgtEl>
                                          <p:spTgt spid="102"/>
                                        </p:tgtEl>
                                      </p:cBhvr>
                                    </p:animEffect>
                                  </p:childTnLst>
                                </p:cTn>
                              </p:par>
                              <p:par>
                                <p:cTn id="92" presetID="10" presetClass="entr" presetSubtype="0" fill="hold" nodeType="withEffect">
                                  <p:stCondLst>
                                    <p:cond delay="0"/>
                                  </p:stCondLst>
                                  <p:childTnLst>
                                    <p:set>
                                      <p:cBhvr>
                                        <p:cTn id="93" dur="1" fill="hold">
                                          <p:stCondLst>
                                            <p:cond delay="0"/>
                                          </p:stCondLst>
                                        </p:cTn>
                                        <p:tgtEl>
                                          <p:spTgt spid="103"/>
                                        </p:tgtEl>
                                        <p:attrNameLst>
                                          <p:attrName>style.visibility</p:attrName>
                                        </p:attrNameLst>
                                      </p:cBhvr>
                                      <p:to>
                                        <p:strVal val="visible"/>
                                      </p:to>
                                    </p:set>
                                    <p:animEffect transition="in" filter="fade">
                                      <p:cBhvr>
                                        <p:cTn id="94" dur="500"/>
                                        <p:tgtEl>
                                          <p:spTgt spid="10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500"/>
                                        <p:tgtEl>
                                          <p:spTgt spid="41"/>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2"/>
                                        </p:tgtEl>
                                        <p:attrNameLst>
                                          <p:attrName>style.visibility</p:attrName>
                                        </p:attrNameLst>
                                      </p:cBhvr>
                                      <p:to>
                                        <p:strVal val="visible"/>
                                      </p:to>
                                    </p:set>
                                    <p:animEffect transition="in" filter="fade">
                                      <p:cBhvr>
                                        <p:cTn id="102" dur="500"/>
                                        <p:tgtEl>
                                          <p:spTgt spid="4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3"/>
                                        </p:tgtEl>
                                        <p:attrNameLst>
                                          <p:attrName>style.visibility</p:attrName>
                                        </p:attrNameLst>
                                      </p:cBhvr>
                                      <p:to>
                                        <p:strVal val="visible"/>
                                      </p:to>
                                    </p:set>
                                    <p:animEffect transition="in" filter="fade">
                                      <p:cBhvr>
                                        <p:cTn id="105" dur="500"/>
                                        <p:tgtEl>
                                          <p:spTgt spid="4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4"/>
                                        </p:tgtEl>
                                        <p:attrNameLst>
                                          <p:attrName>style.visibility</p:attrName>
                                        </p:attrNameLst>
                                      </p:cBhvr>
                                      <p:to>
                                        <p:strVal val="visible"/>
                                      </p:to>
                                    </p:set>
                                    <p:animEffect transition="in" filter="fade">
                                      <p:cBhvr>
                                        <p:cTn id="108" dur="500"/>
                                        <p:tgtEl>
                                          <p:spTgt spid="4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fade">
                                      <p:cBhvr>
                                        <p:cTn id="111" dur="500"/>
                                        <p:tgtEl>
                                          <p:spTgt spid="45"/>
                                        </p:tgtEl>
                                      </p:cBhvr>
                                    </p:animEffect>
                                  </p:childTnLst>
                                </p:cTn>
                              </p:par>
                              <p:par>
                                <p:cTn id="112" presetID="10" presetClass="entr" presetSubtype="0" fill="hold" nodeType="withEffect">
                                  <p:stCondLst>
                                    <p:cond delay="0"/>
                                  </p:stCondLst>
                                  <p:childTnLst>
                                    <p:set>
                                      <p:cBhvr>
                                        <p:cTn id="113" dur="1" fill="hold">
                                          <p:stCondLst>
                                            <p:cond delay="0"/>
                                          </p:stCondLst>
                                        </p:cTn>
                                        <p:tgtEl>
                                          <p:spTgt spid="47"/>
                                        </p:tgtEl>
                                        <p:attrNameLst>
                                          <p:attrName>style.visibility</p:attrName>
                                        </p:attrNameLst>
                                      </p:cBhvr>
                                      <p:to>
                                        <p:strVal val="visible"/>
                                      </p:to>
                                    </p:set>
                                    <p:animEffect transition="in" filter="fade">
                                      <p:cBhvr>
                                        <p:cTn id="114" dur="500"/>
                                        <p:tgtEl>
                                          <p:spTgt spid="47"/>
                                        </p:tgtEl>
                                      </p:cBhvr>
                                    </p:animEffect>
                                  </p:childTnLst>
                                </p:cTn>
                              </p:par>
                              <p:par>
                                <p:cTn id="115" presetID="10" presetClass="entr" presetSubtype="0" fill="hold" nodeType="with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fade">
                                      <p:cBhvr>
                                        <p:cTn id="117" dur="500"/>
                                        <p:tgtEl>
                                          <p:spTgt spid="49"/>
                                        </p:tgtEl>
                                      </p:cBhvr>
                                    </p:animEffect>
                                  </p:childTnLst>
                                </p:cTn>
                              </p:par>
                              <p:par>
                                <p:cTn id="118" presetID="10" presetClass="entr" presetSubtype="0" fill="hold" nodeType="withEffect">
                                  <p:stCondLst>
                                    <p:cond delay="0"/>
                                  </p:stCondLst>
                                  <p:childTnLst>
                                    <p:set>
                                      <p:cBhvr>
                                        <p:cTn id="119" dur="1" fill="hold">
                                          <p:stCondLst>
                                            <p:cond delay="0"/>
                                          </p:stCondLst>
                                        </p:cTn>
                                        <p:tgtEl>
                                          <p:spTgt spid="50"/>
                                        </p:tgtEl>
                                        <p:attrNameLst>
                                          <p:attrName>style.visibility</p:attrName>
                                        </p:attrNameLst>
                                      </p:cBhvr>
                                      <p:to>
                                        <p:strVal val="visible"/>
                                      </p:to>
                                    </p:set>
                                    <p:animEffect transition="in" filter="fade">
                                      <p:cBhvr>
                                        <p:cTn id="120" dur="500"/>
                                        <p:tgtEl>
                                          <p:spTgt spid="50"/>
                                        </p:tgtEl>
                                      </p:cBhvr>
                                    </p:animEffect>
                                  </p:childTnLst>
                                </p:cTn>
                              </p:par>
                              <p:par>
                                <p:cTn id="121" presetID="10" presetClass="entr" presetSubtype="0" fill="hold" nodeType="withEffect">
                                  <p:stCondLst>
                                    <p:cond delay="0"/>
                                  </p:stCondLst>
                                  <p:childTnLst>
                                    <p:set>
                                      <p:cBhvr>
                                        <p:cTn id="122" dur="1" fill="hold">
                                          <p:stCondLst>
                                            <p:cond delay="0"/>
                                          </p:stCondLst>
                                        </p:cTn>
                                        <p:tgtEl>
                                          <p:spTgt spid="52"/>
                                        </p:tgtEl>
                                        <p:attrNameLst>
                                          <p:attrName>style.visibility</p:attrName>
                                        </p:attrNameLst>
                                      </p:cBhvr>
                                      <p:to>
                                        <p:strVal val="visible"/>
                                      </p:to>
                                    </p:set>
                                    <p:animEffect transition="in" filter="fade">
                                      <p:cBhvr>
                                        <p:cTn id="123" dur="500"/>
                                        <p:tgtEl>
                                          <p:spTgt spid="52"/>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53"/>
                                        </p:tgtEl>
                                        <p:attrNameLst>
                                          <p:attrName>style.visibility</p:attrName>
                                        </p:attrNameLst>
                                      </p:cBhvr>
                                      <p:to>
                                        <p:strVal val="visible"/>
                                      </p:to>
                                    </p:set>
                                    <p:animEffect transition="in" filter="fade">
                                      <p:cBhvr>
                                        <p:cTn id="128" dur="500"/>
                                        <p:tgtEl>
                                          <p:spTgt spid="53"/>
                                        </p:tgtEl>
                                      </p:cBhvr>
                                    </p:animEffect>
                                  </p:childTnLst>
                                </p:cTn>
                              </p:par>
                              <p:par>
                                <p:cTn id="129" presetID="10" presetClass="entr" presetSubtype="0" fill="hold" nodeType="withEffect">
                                  <p:stCondLst>
                                    <p:cond delay="0"/>
                                  </p:stCondLst>
                                  <p:childTnLst>
                                    <p:set>
                                      <p:cBhvr>
                                        <p:cTn id="130" dur="1" fill="hold">
                                          <p:stCondLst>
                                            <p:cond delay="0"/>
                                          </p:stCondLst>
                                        </p:cTn>
                                        <p:tgtEl>
                                          <p:spTgt spid="55"/>
                                        </p:tgtEl>
                                        <p:attrNameLst>
                                          <p:attrName>style.visibility</p:attrName>
                                        </p:attrNameLst>
                                      </p:cBhvr>
                                      <p:to>
                                        <p:strVal val="visible"/>
                                      </p:to>
                                    </p:set>
                                    <p:animEffect transition="in" filter="fade">
                                      <p:cBhvr>
                                        <p:cTn id="131" dur="500"/>
                                        <p:tgtEl>
                                          <p:spTgt spid="55"/>
                                        </p:tgtEl>
                                      </p:cBhvr>
                                    </p:animEffect>
                                  </p:childTnLst>
                                </p:cTn>
                              </p:par>
                              <p:par>
                                <p:cTn id="132" presetID="10" presetClass="entr" presetSubtype="0" fill="hold" nodeType="withEffect">
                                  <p:stCondLst>
                                    <p:cond delay="0"/>
                                  </p:stCondLst>
                                  <p:childTnLst>
                                    <p:set>
                                      <p:cBhvr>
                                        <p:cTn id="133" dur="1" fill="hold">
                                          <p:stCondLst>
                                            <p:cond delay="0"/>
                                          </p:stCondLst>
                                        </p:cTn>
                                        <p:tgtEl>
                                          <p:spTgt spid="56"/>
                                        </p:tgtEl>
                                        <p:attrNameLst>
                                          <p:attrName>style.visibility</p:attrName>
                                        </p:attrNameLst>
                                      </p:cBhvr>
                                      <p:to>
                                        <p:strVal val="visible"/>
                                      </p:to>
                                    </p:set>
                                    <p:animEffect transition="in" filter="fade">
                                      <p:cBhvr>
                                        <p:cTn id="134" dur="500"/>
                                        <p:tgtEl>
                                          <p:spTgt spid="56"/>
                                        </p:tgtEl>
                                      </p:cBhvr>
                                    </p:animEffect>
                                  </p:childTnLst>
                                </p:cTn>
                              </p:par>
                              <p:par>
                                <p:cTn id="135" presetID="10"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animEffect transition="in" filter="fade">
                                      <p:cBhvr>
                                        <p:cTn id="137" dur="500"/>
                                        <p:tgtEl>
                                          <p:spTgt spid="57"/>
                                        </p:tgtEl>
                                      </p:cBhvr>
                                    </p:animEffect>
                                  </p:childTnLst>
                                </p:cTn>
                              </p:par>
                              <p:par>
                                <p:cTn id="138" presetID="10" presetClass="entr" presetSubtype="0" fill="hold" nodeType="withEffect">
                                  <p:stCondLst>
                                    <p:cond delay="0"/>
                                  </p:stCondLst>
                                  <p:childTnLst>
                                    <p:set>
                                      <p:cBhvr>
                                        <p:cTn id="139" dur="1" fill="hold">
                                          <p:stCondLst>
                                            <p:cond delay="0"/>
                                          </p:stCondLst>
                                        </p:cTn>
                                        <p:tgtEl>
                                          <p:spTgt spid="58"/>
                                        </p:tgtEl>
                                        <p:attrNameLst>
                                          <p:attrName>style.visibility</p:attrName>
                                        </p:attrNameLst>
                                      </p:cBhvr>
                                      <p:to>
                                        <p:strVal val="visible"/>
                                      </p:to>
                                    </p:set>
                                    <p:animEffect transition="in" filter="fade">
                                      <p:cBhvr>
                                        <p:cTn id="140" dur="500"/>
                                        <p:tgtEl>
                                          <p:spTgt spid="58"/>
                                        </p:tgtEl>
                                      </p:cBhvr>
                                    </p:animEffect>
                                  </p:childTnLst>
                                </p:cTn>
                              </p:par>
                              <p:par>
                                <p:cTn id="141" presetID="10" presetClass="entr" presetSubtype="0" fill="hold" nodeType="withEffect">
                                  <p:stCondLst>
                                    <p:cond delay="0"/>
                                  </p:stCondLst>
                                  <p:childTnLst>
                                    <p:set>
                                      <p:cBhvr>
                                        <p:cTn id="142" dur="1" fill="hold">
                                          <p:stCondLst>
                                            <p:cond delay="0"/>
                                          </p:stCondLst>
                                        </p:cTn>
                                        <p:tgtEl>
                                          <p:spTgt spid="59"/>
                                        </p:tgtEl>
                                        <p:attrNameLst>
                                          <p:attrName>style.visibility</p:attrName>
                                        </p:attrNameLst>
                                      </p:cBhvr>
                                      <p:to>
                                        <p:strVal val="visible"/>
                                      </p:to>
                                    </p:set>
                                    <p:animEffect transition="in" filter="fade">
                                      <p:cBhvr>
                                        <p:cTn id="143" dur="500"/>
                                        <p:tgtEl>
                                          <p:spTgt spid="59"/>
                                        </p:tgtEl>
                                      </p:cBhvr>
                                    </p:animEffect>
                                  </p:childTnLst>
                                </p:cTn>
                              </p:par>
                              <p:par>
                                <p:cTn id="144" presetID="10" presetClass="entr" presetSubtype="0" fill="hold" nodeType="withEffect">
                                  <p:stCondLst>
                                    <p:cond delay="0"/>
                                  </p:stCondLst>
                                  <p:childTnLst>
                                    <p:set>
                                      <p:cBhvr>
                                        <p:cTn id="145" dur="1" fill="hold">
                                          <p:stCondLst>
                                            <p:cond delay="0"/>
                                          </p:stCondLst>
                                        </p:cTn>
                                        <p:tgtEl>
                                          <p:spTgt spid="60"/>
                                        </p:tgtEl>
                                        <p:attrNameLst>
                                          <p:attrName>style.visibility</p:attrName>
                                        </p:attrNameLst>
                                      </p:cBhvr>
                                      <p:to>
                                        <p:strVal val="visible"/>
                                      </p:to>
                                    </p:set>
                                    <p:animEffect transition="in" filter="fade">
                                      <p:cBhvr>
                                        <p:cTn id="146" dur="500"/>
                                        <p:tgtEl>
                                          <p:spTgt spid="60"/>
                                        </p:tgtEl>
                                      </p:cBhvr>
                                    </p:animEffect>
                                  </p:childTnLst>
                                </p:cTn>
                              </p:par>
                              <p:par>
                                <p:cTn id="147" presetID="10" presetClass="entr" presetSubtype="0" fill="hold" nodeType="withEffect">
                                  <p:stCondLst>
                                    <p:cond delay="0"/>
                                  </p:stCondLst>
                                  <p:childTnLst>
                                    <p:set>
                                      <p:cBhvr>
                                        <p:cTn id="148" dur="1" fill="hold">
                                          <p:stCondLst>
                                            <p:cond delay="0"/>
                                          </p:stCondLst>
                                        </p:cTn>
                                        <p:tgtEl>
                                          <p:spTgt spid="61"/>
                                        </p:tgtEl>
                                        <p:attrNameLst>
                                          <p:attrName>style.visibility</p:attrName>
                                        </p:attrNameLst>
                                      </p:cBhvr>
                                      <p:to>
                                        <p:strVal val="visible"/>
                                      </p:to>
                                    </p:set>
                                    <p:animEffect transition="in" filter="fade">
                                      <p:cBhvr>
                                        <p:cTn id="149" dur="500"/>
                                        <p:tgtEl>
                                          <p:spTgt spid="61"/>
                                        </p:tgtEl>
                                      </p:cBhvr>
                                    </p:animEffect>
                                  </p:childTnLst>
                                </p:cTn>
                              </p:par>
                              <p:par>
                                <p:cTn id="150" presetID="10" presetClass="entr" presetSubtype="0" fill="hold" nodeType="withEffect">
                                  <p:stCondLst>
                                    <p:cond delay="0"/>
                                  </p:stCondLst>
                                  <p:childTnLst>
                                    <p:set>
                                      <p:cBhvr>
                                        <p:cTn id="151" dur="1" fill="hold">
                                          <p:stCondLst>
                                            <p:cond delay="0"/>
                                          </p:stCondLst>
                                        </p:cTn>
                                        <p:tgtEl>
                                          <p:spTgt spid="62"/>
                                        </p:tgtEl>
                                        <p:attrNameLst>
                                          <p:attrName>style.visibility</p:attrName>
                                        </p:attrNameLst>
                                      </p:cBhvr>
                                      <p:to>
                                        <p:strVal val="visible"/>
                                      </p:to>
                                    </p:set>
                                    <p:animEffect transition="in" filter="fade">
                                      <p:cBhvr>
                                        <p:cTn id="152" dur="500"/>
                                        <p:tgtEl>
                                          <p:spTgt spid="62"/>
                                        </p:tgtEl>
                                      </p:cBhvr>
                                    </p:animEffect>
                                  </p:childTnLst>
                                </p:cTn>
                              </p:par>
                              <p:par>
                                <p:cTn id="153" presetID="10" presetClass="entr" presetSubtype="0" fill="hold" nodeType="withEffect">
                                  <p:stCondLst>
                                    <p:cond delay="0"/>
                                  </p:stCondLst>
                                  <p:childTnLst>
                                    <p:set>
                                      <p:cBhvr>
                                        <p:cTn id="154" dur="1" fill="hold">
                                          <p:stCondLst>
                                            <p:cond delay="0"/>
                                          </p:stCondLst>
                                        </p:cTn>
                                        <p:tgtEl>
                                          <p:spTgt spid="63"/>
                                        </p:tgtEl>
                                        <p:attrNameLst>
                                          <p:attrName>style.visibility</p:attrName>
                                        </p:attrNameLst>
                                      </p:cBhvr>
                                      <p:to>
                                        <p:strVal val="visible"/>
                                      </p:to>
                                    </p:set>
                                    <p:animEffect transition="in" filter="fade">
                                      <p:cBhvr>
                                        <p:cTn id="155" dur="500"/>
                                        <p:tgtEl>
                                          <p:spTgt spid="63"/>
                                        </p:tgtEl>
                                      </p:cBhvr>
                                    </p:animEffect>
                                  </p:childTnLst>
                                </p:cTn>
                              </p:par>
                              <p:par>
                                <p:cTn id="156" presetID="10" presetClass="entr" presetSubtype="0" fill="hold" nodeType="withEffect">
                                  <p:stCondLst>
                                    <p:cond delay="0"/>
                                  </p:stCondLst>
                                  <p:childTnLst>
                                    <p:set>
                                      <p:cBhvr>
                                        <p:cTn id="157" dur="1" fill="hold">
                                          <p:stCondLst>
                                            <p:cond delay="0"/>
                                          </p:stCondLst>
                                        </p:cTn>
                                        <p:tgtEl>
                                          <p:spTgt spid="64"/>
                                        </p:tgtEl>
                                        <p:attrNameLst>
                                          <p:attrName>style.visibility</p:attrName>
                                        </p:attrNameLst>
                                      </p:cBhvr>
                                      <p:to>
                                        <p:strVal val="visible"/>
                                      </p:to>
                                    </p:set>
                                    <p:animEffect transition="in" filter="fade">
                                      <p:cBhvr>
                                        <p:cTn id="158" dur="500"/>
                                        <p:tgtEl>
                                          <p:spTgt spid="64"/>
                                        </p:tgtEl>
                                      </p:cBhvr>
                                    </p:animEffect>
                                  </p:childTnLst>
                                </p:cTn>
                              </p:par>
                              <p:par>
                                <p:cTn id="159" presetID="10" presetClass="entr" presetSubtype="0" fill="hold" nodeType="withEffect">
                                  <p:stCondLst>
                                    <p:cond delay="0"/>
                                  </p:stCondLst>
                                  <p:childTnLst>
                                    <p:set>
                                      <p:cBhvr>
                                        <p:cTn id="160" dur="1" fill="hold">
                                          <p:stCondLst>
                                            <p:cond delay="0"/>
                                          </p:stCondLst>
                                        </p:cTn>
                                        <p:tgtEl>
                                          <p:spTgt spid="65"/>
                                        </p:tgtEl>
                                        <p:attrNameLst>
                                          <p:attrName>style.visibility</p:attrName>
                                        </p:attrNameLst>
                                      </p:cBhvr>
                                      <p:to>
                                        <p:strVal val="visible"/>
                                      </p:to>
                                    </p:set>
                                    <p:animEffect transition="in" filter="fade">
                                      <p:cBhvr>
                                        <p:cTn id="161" dur="500"/>
                                        <p:tgtEl>
                                          <p:spTgt spid="65"/>
                                        </p:tgtEl>
                                      </p:cBhvr>
                                    </p:animEffect>
                                  </p:childTnLst>
                                </p:cTn>
                              </p:par>
                              <p:par>
                                <p:cTn id="162" presetID="10" presetClass="entr" presetSubtype="0" fill="hold" nodeType="withEffect">
                                  <p:stCondLst>
                                    <p:cond delay="0"/>
                                  </p:stCondLst>
                                  <p:childTnLst>
                                    <p:set>
                                      <p:cBhvr>
                                        <p:cTn id="163" dur="1" fill="hold">
                                          <p:stCondLst>
                                            <p:cond delay="0"/>
                                          </p:stCondLst>
                                        </p:cTn>
                                        <p:tgtEl>
                                          <p:spTgt spid="66"/>
                                        </p:tgtEl>
                                        <p:attrNameLst>
                                          <p:attrName>style.visibility</p:attrName>
                                        </p:attrNameLst>
                                      </p:cBhvr>
                                      <p:to>
                                        <p:strVal val="visible"/>
                                      </p:to>
                                    </p:set>
                                    <p:animEffect transition="in" filter="fade">
                                      <p:cBhvr>
                                        <p:cTn id="164" dur="500"/>
                                        <p:tgtEl>
                                          <p:spTgt spid="66"/>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67"/>
                                        </p:tgtEl>
                                        <p:attrNameLst>
                                          <p:attrName>style.visibility</p:attrName>
                                        </p:attrNameLst>
                                      </p:cBhvr>
                                      <p:to>
                                        <p:strVal val="visible"/>
                                      </p:to>
                                    </p:set>
                                    <p:animEffect transition="in" filter="fade">
                                      <p:cBhvr>
                                        <p:cTn id="167" dur="500"/>
                                        <p:tgtEl>
                                          <p:spTgt spid="67"/>
                                        </p:tgtEl>
                                      </p:cBhvr>
                                    </p:animEffect>
                                  </p:childTnLst>
                                </p:cTn>
                              </p:par>
                              <p:par>
                                <p:cTn id="168" presetID="10" presetClass="entr" presetSubtype="0" fill="hold" nodeType="withEffect">
                                  <p:stCondLst>
                                    <p:cond delay="0"/>
                                  </p:stCondLst>
                                  <p:childTnLst>
                                    <p:set>
                                      <p:cBhvr>
                                        <p:cTn id="169" dur="1" fill="hold">
                                          <p:stCondLst>
                                            <p:cond delay="0"/>
                                          </p:stCondLst>
                                        </p:cTn>
                                        <p:tgtEl>
                                          <p:spTgt spid="69"/>
                                        </p:tgtEl>
                                        <p:attrNameLst>
                                          <p:attrName>style.visibility</p:attrName>
                                        </p:attrNameLst>
                                      </p:cBhvr>
                                      <p:to>
                                        <p:strVal val="visible"/>
                                      </p:to>
                                    </p:set>
                                    <p:animEffect transition="in" filter="fade">
                                      <p:cBhvr>
                                        <p:cTn id="170" dur="500"/>
                                        <p:tgtEl>
                                          <p:spTgt spid="69"/>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70"/>
                                        </p:tgtEl>
                                        <p:attrNameLst>
                                          <p:attrName>style.visibility</p:attrName>
                                        </p:attrNameLst>
                                      </p:cBhvr>
                                      <p:to>
                                        <p:strVal val="visible"/>
                                      </p:to>
                                    </p:set>
                                    <p:animEffect transition="in" filter="fade">
                                      <p:cBhvr>
                                        <p:cTn id="173" dur="500"/>
                                        <p:tgtEl>
                                          <p:spTgt spid="70"/>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grpId="0" nodeType="clickEffect">
                                  <p:stCondLst>
                                    <p:cond delay="0"/>
                                  </p:stCondLst>
                                  <p:childTnLst>
                                    <p:set>
                                      <p:cBhvr>
                                        <p:cTn id="177" dur="1" fill="hold">
                                          <p:stCondLst>
                                            <p:cond delay="0"/>
                                          </p:stCondLst>
                                        </p:cTn>
                                        <p:tgtEl>
                                          <p:spTgt spid="80"/>
                                        </p:tgtEl>
                                        <p:attrNameLst>
                                          <p:attrName>style.visibility</p:attrName>
                                        </p:attrNameLst>
                                      </p:cBhvr>
                                      <p:to>
                                        <p:strVal val="visible"/>
                                      </p:to>
                                    </p:set>
                                    <p:animEffect transition="in" filter="fade">
                                      <p:cBhvr>
                                        <p:cTn id="178" dur="500"/>
                                        <p:tgtEl>
                                          <p:spTgt spid="80"/>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82"/>
                                        </p:tgtEl>
                                        <p:attrNameLst>
                                          <p:attrName>style.visibility</p:attrName>
                                        </p:attrNameLst>
                                      </p:cBhvr>
                                      <p:to>
                                        <p:strVal val="visible"/>
                                      </p:to>
                                    </p:set>
                                    <p:animEffect transition="in" filter="fade">
                                      <p:cBhvr>
                                        <p:cTn id="181" dur="500"/>
                                        <p:tgtEl>
                                          <p:spTgt spid="82"/>
                                        </p:tgtEl>
                                      </p:cBhvr>
                                    </p:animEffect>
                                  </p:childTnLst>
                                </p:cTn>
                              </p:par>
                              <p:par>
                                <p:cTn id="182" presetID="10" presetClass="entr" presetSubtype="0" fill="hold" nodeType="withEffect">
                                  <p:stCondLst>
                                    <p:cond delay="0"/>
                                  </p:stCondLst>
                                  <p:childTnLst>
                                    <p:set>
                                      <p:cBhvr>
                                        <p:cTn id="183" dur="1" fill="hold">
                                          <p:stCondLst>
                                            <p:cond delay="0"/>
                                          </p:stCondLst>
                                        </p:cTn>
                                        <p:tgtEl>
                                          <p:spTgt spid="83"/>
                                        </p:tgtEl>
                                        <p:attrNameLst>
                                          <p:attrName>style.visibility</p:attrName>
                                        </p:attrNameLst>
                                      </p:cBhvr>
                                      <p:to>
                                        <p:strVal val="visible"/>
                                      </p:to>
                                    </p:set>
                                    <p:animEffect transition="in" filter="fade">
                                      <p:cBhvr>
                                        <p:cTn id="184" dur="500"/>
                                        <p:tgtEl>
                                          <p:spTgt spid="83"/>
                                        </p:tgtEl>
                                      </p:cBhvr>
                                    </p:animEffect>
                                  </p:childTnLst>
                                </p:cTn>
                              </p:par>
                              <p:par>
                                <p:cTn id="185" presetID="10" presetClass="entr" presetSubtype="0" fill="hold" nodeType="withEffect">
                                  <p:stCondLst>
                                    <p:cond delay="0"/>
                                  </p:stCondLst>
                                  <p:childTnLst>
                                    <p:set>
                                      <p:cBhvr>
                                        <p:cTn id="186" dur="1" fill="hold">
                                          <p:stCondLst>
                                            <p:cond delay="0"/>
                                          </p:stCondLst>
                                        </p:cTn>
                                        <p:tgtEl>
                                          <p:spTgt spid="84"/>
                                        </p:tgtEl>
                                        <p:attrNameLst>
                                          <p:attrName>style.visibility</p:attrName>
                                        </p:attrNameLst>
                                      </p:cBhvr>
                                      <p:to>
                                        <p:strVal val="visible"/>
                                      </p:to>
                                    </p:set>
                                    <p:animEffect transition="in" filter="fade">
                                      <p:cBhvr>
                                        <p:cTn id="187" dur="500"/>
                                        <p:tgtEl>
                                          <p:spTgt spid="84"/>
                                        </p:tgtEl>
                                      </p:cBhvr>
                                    </p:animEffect>
                                  </p:childTnLst>
                                </p:cTn>
                              </p:par>
                              <p:par>
                                <p:cTn id="188" presetID="10" presetClass="entr" presetSubtype="0" fill="hold" nodeType="withEffect">
                                  <p:stCondLst>
                                    <p:cond delay="0"/>
                                  </p:stCondLst>
                                  <p:childTnLst>
                                    <p:set>
                                      <p:cBhvr>
                                        <p:cTn id="189" dur="1" fill="hold">
                                          <p:stCondLst>
                                            <p:cond delay="0"/>
                                          </p:stCondLst>
                                        </p:cTn>
                                        <p:tgtEl>
                                          <p:spTgt spid="85"/>
                                        </p:tgtEl>
                                        <p:attrNameLst>
                                          <p:attrName>style.visibility</p:attrName>
                                        </p:attrNameLst>
                                      </p:cBhvr>
                                      <p:to>
                                        <p:strVal val="visible"/>
                                      </p:to>
                                    </p:set>
                                    <p:animEffect transition="in" filter="fade">
                                      <p:cBhvr>
                                        <p:cTn id="190" dur="500"/>
                                        <p:tgtEl>
                                          <p:spTgt spid="85"/>
                                        </p:tgtEl>
                                      </p:cBhvr>
                                    </p:animEffect>
                                  </p:childTnLst>
                                </p:cTn>
                              </p:par>
                              <p:par>
                                <p:cTn id="191" presetID="10" presetClass="entr" presetSubtype="0" fill="hold" nodeType="withEffect">
                                  <p:stCondLst>
                                    <p:cond delay="0"/>
                                  </p:stCondLst>
                                  <p:childTnLst>
                                    <p:set>
                                      <p:cBhvr>
                                        <p:cTn id="192" dur="1" fill="hold">
                                          <p:stCondLst>
                                            <p:cond delay="0"/>
                                          </p:stCondLst>
                                        </p:cTn>
                                        <p:tgtEl>
                                          <p:spTgt spid="86"/>
                                        </p:tgtEl>
                                        <p:attrNameLst>
                                          <p:attrName>style.visibility</p:attrName>
                                        </p:attrNameLst>
                                      </p:cBhvr>
                                      <p:to>
                                        <p:strVal val="visible"/>
                                      </p:to>
                                    </p:set>
                                    <p:animEffect transition="in" filter="fade">
                                      <p:cBhvr>
                                        <p:cTn id="193" dur="500"/>
                                        <p:tgtEl>
                                          <p:spTgt spid="86"/>
                                        </p:tgtEl>
                                      </p:cBhvr>
                                    </p:animEffect>
                                  </p:childTnLst>
                                </p:cTn>
                              </p:par>
                              <p:par>
                                <p:cTn id="194" presetID="10" presetClass="entr" presetSubtype="0" fill="hold" nodeType="withEffect">
                                  <p:stCondLst>
                                    <p:cond delay="0"/>
                                  </p:stCondLst>
                                  <p:childTnLst>
                                    <p:set>
                                      <p:cBhvr>
                                        <p:cTn id="195" dur="1" fill="hold">
                                          <p:stCondLst>
                                            <p:cond delay="0"/>
                                          </p:stCondLst>
                                        </p:cTn>
                                        <p:tgtEl>
                                          <p:spTgt spid="107"/>
                                        </p:tgtEl>
                                        <p:attrNameLst>
                                          <p:attrName>style.visibility</p:attrName>
                                        </p:attrNameLst>
                                      </p:cBhvr>
                                      <p:to>
                                        <p:strVal val="visible"/>
                                      </p:to>
                                    </p:set>
                                    <p:animEffect transition="in" filter="fade">
                                      <p:cBhvr>
                                        <p:cTn id="196" dur="500"/>
                                        <p:tgtEl>
                                          <p:spTgt spid="107"/>
                                        </p:tgtEl>
                                      </p:cBhvr>
                                    </p:animEffect>
                                  </p:childTnLst>
                                </p:cTn>
                              </p:par>
                              <p:par>
                                <p:cTn id="197" presetID="10" presetClass="entr" presetSubtype="0" fill="hold" nodeType="withEffect">
                                  <p:stCondLst>
                                    <p:cond delay="0"/>
                                  </p:stCondLst>
                                  <p:childTnLst>
                                    <p:set>
                                      <p:cBhvr>
                                        <p:cTn id="198" dur="1" fill="hold">
                                          <p:stCondLst>
                                            <p:cond delay="0"/>
                                          </p:stCondLst>
                                        </p:cTn>
                                        <p:tgtEl>
                                          <p:spTgt spid="108"/>
                                        </p:tgtEl>
                                        <p:attrNameLst>
                                          <p:attrName>style.visibility</p:attrName>
                                        </p:attrNameLst>
                                      </p:cBhvr>
                                      <p:to>
                                        <p:strVal val="visible"/>
                                      </p:to>
                                    </p:set>
                                    <p:animEffect transition="in" filter="fade">
                                      <p:cBhvr>
                                        <p:cTn id="199" dur="500"/>
                                        <p:tgtEl>
                                          <p:spTgt spid="108"/>
                                        </p:tgtEl>
                                      </p:cBhvr>
                                    </p:animEffect>
                                  </p:childTnLst>
                                </p:cTn>
                              </p:par>
                              <p:par>
                                <p:cTn id="200" presetID="10" presetClass="entr" presetSubtype="0" fill="hold" nodeType="withEffect">
                                  <p:stCondLst>
                                    <p:cond delay="0"/>
                                  </p:stCondLst>
                                  <p:childTnLst>
                                    <p:set>
                                      <p:cBhvr>
                                        <p:cTn id="201" dur="1" fill="hold">
                                          <p:stCondLst>
                                            <p:cond delay="0"/>
                                          </p:stCondLst>
                                        </p:cTn>
                                        <p:tgtEl>
                                          <p:spTgt spid="109"/>
                                        </p:tgtEl>
                                        <p:attrNameLst>
                                          <p:attrName>style.visibility</p:attrName>
                                        </p:attrNameLst>
                                      </p:cBhvr>
                                      <p:to>
                                        <p:strVal val="visible"/>
                                      </p:to>
                                    </p:set>
                                    <p:animEffect transition="in" filter="fade">
                                      <p:cBhvr>
                                        <p:cTn id="202" dur="500"/>
                                        <p:tgtEl>
                                          <p:spTgt spid="109"/>
                                        </p:tgtEl>
                                      </p:cBhvr>
                                    </p:animEffect>
                                  </p:childTnLst>
                                </p:cTn>
                              </p:par>
                              <p:par>
                                <p:cTn id="203" presetID="10" presetClass="entr" presetSubtype="0" fill="hold" nodeType="withEffect">
                                  <p:stCondLst>
                                    <p:cond delay="0"/>
                                  </p:stCondLst>
                                  <p:childTnLst>
                                    <p:set>
                                      <p:cBhvr>
                                        <p:cTn id="204" dur="1" fill="hold">
                                          <p:stCondLst>
                                            <p:cond delay="0"/>
                                          </p:stCondLst>
                                        </p:cTn>
                                        <p:tgtEl>
                                          <p:spTgt spid="111"/>
                                        </p:tgtEl>
                                        <p:attrNameLst>
                                          <p:attrName>style.visibility</p:attrName>
                                        </p:attrNameLst>
                                      </p:cBhvr>
                                      <p:to>
                                        <p:strVal val="visible"/>
                                      </p:to>
                                    </p:set>
                                    <p:animEffect transition="in" filter="fade">
                                      <p:cBhvr>
                                        <p:cTn id="205" dur="500"/>
                                        <p:tgtEl>
                                          <p:spTgt spid="111"/>
                                        </p:tgtEl>
                                      </p:cBhvr>
                                    </p:animEffect>
                                  </p:childTnLst>
                                </p:cTn>
                              </p:par>
                              <p:par>
                                <p:cTn id="206" presetID="10" presetClass="entr" presetSubtype="0" fill="hold" nodeType="withEffect">
                                  <p:stCondLst>
                                    <p:cond delay="0"/>
                                  </p:stCondLst>
                                  <p:childTnLst>
                                    <p:set>
                                      <p:cBhvr>
                                        <p:cTn id="207" dur="1" fill="hold">
                                          <p:stCondLst>
                                            <p:cond delay="0"/>
                                          </p:stCondLst>
                                        </p:cTn>
                                        <p:tgtEl>
                                          <p:spTgt spid="113"/>
                                        </p:tgtEl>
                                        <p:attrNameLst>
                                          <p:attrName>style.visibility</p:attrName>
                                        </p:attrNameLst>
                                      </p:cBhvr>
                                      <p:to>
                                        <p:strVal val="visible"/>
                                      </p:to>
                                    </p:set>
                                    <p:animEffect transition="in" filter="fade">
                                      <p:cBhvr>
                                        <p:cTn id="208" dur="500"/>
                                        <p:tgtEl>
                                          <p:spTgt spid="113"/>
                                        </p:tgtEl>
                                      </p:cBhvr>
                                    </p:animEffect>
                                  </p:childTnLst>
                                </p:cTn>
                              </p:par>
                              <p:par>
                                <p:cTn id="209" presetID="10" presetClass="entr" presetSubtype="0" fill="hold" nodeType="withEffect">
                                  <p:stCondLst>
                                    <p:cond delay="0"/>
                                  </p:stCondLst>
                                  <p:childTnLst>
                                    <p:set>
                                      <p:cBhvr>
                                        <p:cTn id="210" dur="1" fill="hold">
                                          <p:stCondLst>
                                            <p:cond delay="0"/>
                                          </p:stCondLst>
                                        </p:cTn>
                                        <p:tgtEl>
                                          <p:spTgt spid="114"/>
                                        </p:tgtEl>
                                        <p:attrNameLst>
                                          <p:attrName>style.visibility</p:attrName>
                                        </p:attrNameLst>
                                      </p:cBhvr>
                                      <p:to>
                                        <p:strVal val="visible"/>
                                      </p:to>
                                    </p:set>
                                    <p:animEffect transition="in" filter="fade">
                                      <p:cBhvr>
                                        <p:cTn id="211" dur="500"/>
                                        <p:tgtEl>
                                          <p:spTgt spid="114"/>
                                        </p:tgtEl>
                                      </p:cBhvr>
                                    </p:animEffect>
                                  </p:childTnLst>
                                </p:cTn>
                              </p:par>
                              <p:par>
                                <p:cTn id="212" presetID="10" presetClass="entr" presetSubtype="0" fill="hold" nodeType="withEffect">
                                  <p:stCondLst>
                                    <p:cond delay="0"/>
                                  </p:stCondLst>
                                  <p:childTnLst>
                                    <p:set>
                                      <p:cBhvr>
                                        <p:cTn id="213" dur="1" fill="hold">
                                          <p:stCondLst>
                                            <p:cond delay="0"/>
                                          </p:stCondLst>
                                        </p:cTn>
                                        <p:tgtEl>
                                          <p:spTgt spid="115"/>
                                        </p:tgtEl>
                                        <p:attrNameLst>
                                          <p:attrName>style.visibility</p:attrName>
                                        </p:attrNameLst>
                                      </p:cBhvr>
                                      <p:to>
                                        <p:strVal val="visible"/>
                                      </p:to>
                                    </p:set>
                                    <p:animEffect transition="in" filter="fade">
                                      <p:cBhvr>
                                        <p:cTn id="214" dur="500"/>
                                        <p:tgtEl>
                                          <p:spTgt spid="115"/>
                                        </p:tgtEl>
                                      </p:cBhvr>
                                    </p:animEffect>
                                  </p:childTnLst>
                                </p:cTn>
                              </p:par>
                              <p:par>
                                <p:cTn id="215" presetID="10" presetClass="entr" presetSubtype="0" fill="hold" nodeType="withEffect">
                                  <p:stCondLst>
                                    <p:cond delay="0"/>
                                  </p:stCondLst>
                                  <p:childTnLst>
                                    <p:set>
                                      <p:cBhvr>
                                        <p:cTn id="216" dur="1" fill="hold">
                                          <p:stCondLst>
                                            <p:cond delay="0"/>
                                          </p:stCondLst>
                                        </p:cTn>
                                        <p:tgtEl>
                                          <p:spTgt spid="142"/>
                                        </p:tgtEl>
                                        <p:attrNameLst>
                                          <p:attrName>style.visibility</p:attrName>
                                        </p:attrNameLst>
                                      </p:cBhvr>
                                      <p:to>
                                        <p:strVal val="visible"/>
                                      </p:to>
                                    </p:set>
                                    <p:animEffect transition="in" filter="fade">
                                      <p:cBhvr>
                                        <p:cTn id="217" dur="500"/>
                                        <p:tgtEl>
                                          <p:spTgt spid="142"/>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grpId="0" nodeType="clickEffect">
                                  <p:stCondLst>
                                    <p:cond delay="0"/>
                                  </p:stCondLst>
                                  <p:childTnLst>
                                    <p:set>
                                      <p:cBhvr>
                                        <p:cTn id="221" dur="1" fill="hold">
                                          <p:stCondLst>
                                            <p:cond delay="0"/>
                                          </p:stCondLst>
                                        </p:cTn>
                                        <p:tgtEl>
                                          <p:spTgt spid="87"/>
                                        </p:tgtEl>
                                        <p:attrNameLst>
                                          <p:attrName>style.visibility</p:attrName>
                                        </p:attrNameLst>
                                      </p:cBhvr>
                                      <p:to>
                                        <p:strVal val="visible"/>
                                      </p:to>
                                    </p:set>
                                    <p:animEffect transition="in" filter="fade">
                                      <p:cBhvr>
                                        <p:cTn id="222" dur="500"/>
                                        <p:tgtEl>
                                          <p:spTgt spid="87"/>
                                        </p:tgtEl>
                                      </p:cBhvr>
                                    </p:animEffect>
                                  </p:childTnLst>
                                </p:cTn>
                              </p:par>
                              <p:par>
                                <p:cTn id="223" presetID="10" presetClass="entr" presetSubtype="0" fill="hold" grpId="0" nodeType="withEffect">
                                  <p:stCondLst>
                                    <p:cond delay="0"/>
                                  </p:stCondLst>
                                  <p:childTnLst>
                                    <p:set>
                                      <p:cBhvr>
                                        <p:cTn id="224" dur="1" fill="hold">
                                          <p:stCondLst>
                                            <p:cond delay="0"/>
                                          </p:stCondLst>
                                        </p:cTn>
                                        <p:tgtEl>
                                          <p:spTgt spid="117"/>
                                        </p:tgtEl>
                                        <p:attrNameLst>
                                          <p:attrName>style.visibility</p:attrName>
                                        </p:attrNameLst>
                                      </p:cBhvr>
                                      <p:to>
                                        <p:strVal val="visible"/>
                                      </p:to>
                                    </p:set>
                                    <p:animEffect transition="in" filter="fade">
                                      <p:cBhvr>
                                        <p:cTn id="225" dur="500"/>
                                        <p:tgtEl>
                                          <p:spTgt spid="117"/>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118"/>
                                        </p:tgtEl>
                                        <p:attrNameLst>
                                          <p:attrName>style.visibility</p:attrName>
                                        </p:attrNameLst>
                                      </p:cBhvr>
                                      <p:to>
                                        <p:strVal val="visible"/>
                                      </p:to>
                                    </p:set>
                                    <p:animEffect transition="in" filter="fade">
                                      <p:cBhvr>
                                        <p:cTn id="228" dur="500"/>
                                        <p:tgtEl>
                                          <p:spTgt spid="118"/>
                                        </p:tgtEl>
                                      </p:cBhvr>
                                    </p:animEffect>
                                  </p:childTnLst>
                                </p:cTn>
                              </p:par>
                              <p:par>
                                <p:cTn id="229" presetID="10" presetClass="entr" presetSubtype="0" fill="hold" nodeType="withEffect">
                                  <p:stCondLst>
                                    <p:cond delay="0"/>
                                  </p:stCondLst>
                                  <p:childTnLst>
                                    <p:set>
                                      <p:cBhvr>
                                        <p:cTn id="230" dur="1" fill="hold">
                                          <p:stCondLst>
                                            <p:cond delay="0"/>
                                          </p:stCondLst>
                                        </p:cTn>
                                        <p:tgtEl>
                                          <p:spTgt spid="132"/>
                                        </p:tgtEl>
                                        <p:attrNameLst>
                                          <p:attrName>style.visibility</p:attrName>
                                        </p:attrNameLst>
                                      </p:cBhvr>
                                      <p:to>
                                        <p:strVal val="visible"/>
                                      </p:to>
                                    </p:set>
                                    <p:animEffect transition="in" filter="fade">
                                      <p:cBhvr>
                                        <p:cTn id="231" dur="500"/>
                                        <p:tgtEl>
                                          <p:spTgt spid="132"/>
                                        </p:tgtEl>
                                      </p:cBhvr>
                                    </p:animEffect>
                                  </p:childTnLst>
                                </p:cTn>
                              </p:par>
                              <p:par>
                                <p:cTn id="232" presetID="10" presetClass="entr" presetSubtype="0" fill="hold" nodeType="withEffect">
                                  <p:stCondLst>
                                    <p:cond delay="0"/>
                                  </p:stCondLst>
                                  <p:childTnLst>
                                    <p:set>
                                      <p:cBhvr>
                                        <p:cTn id="233" dur="1" fill="hold">
                                          <p:stCondLst>
                                            <p:cond delay="0"/>
                                          </p:stCondLst>
                                        </p:cTn>
                                        <p:tgtEl>
                                          <p:spTgt spid="133"/>
                                        </p:tgtEl>
                                        <p:attrNameLst>
                                          <p:attrName>style.visibility</p:attrName>
                                        </p:attrNameLst>
                                      </p:cBhvr>
                                      <p:to>
                                        <p:strVal val="visible"/>
                                      </p:to>
                                    </p:set>
                                    <p:animEffect transition="in" filter="fade">
                                      <p:cBhvr>
                                        <p:cTn id="234" dur="500"/>
                                        <p:tgtEl>
                                          <p:spTgt spid="133"/>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134"/>
                                        </p:tgtEl>
                                        <p:attrNameLst>
                                          <p:attrName>style.visibility</p:attrName>
                                        </p:attrNameLst>
                                      </p:cBhvr>
                                      <p:to>
                                        <p:strVal val="visible"/>
                                      </p:to>
                                    </p:set>
                                    <p:animEffect transition="in" filter="fade">
                                      <p:cBhvr>
                                        <p:cTn id="237" dur="500"/>
                                        <p:tgtEl>
                                          <p:spTgt spid="134"/>
                                        </p:tgtEl>
                                      </p:cBhvr>
                                    </p:animEffect>
                                  </p:childTnLst>
                                </p:cTn>
                              </p:par>
                              <p:par>
                                <p:cTn id="238" presetID="10" presetClass="entr" presetSubtype="0" fill="hold" nodeType="withEffect">
                                  <p:stCondLst>
                                    <p:cond delay="0"/>
                                  </p:stCondLst>
                                  <p:childTnLst>
                                    <p:set>
                                      <p:cBhvr>
                                        <p:cTn id="239" dur="1" fill="hold">
                                          <p:stCondLst>
                                            <p:cond delay="0"/>
                                          </p:stCondLst>
                                        </p:cTn>
                                        <p:tgtEl>
                                          <p:spTgt spid="135"/>
                                        </p:tgtEl>
                                        <p:attrNameLst>
                                          <p:attrName>style.visibility</p:attrName>
                                        </p:attrNameLst>
                                      </p:cBhvr>
                                      <p:to>
                                        <p:strVal val="visible"/>
                                      </p:to>
                                    </p:set>
                                    <p:animEffect transition="in" filter="fade">
                                      <p:cBhvr>
                                        <p:cTn id="240" dur="500"/>
                                        <p:tgtEl>
                                          <p:spTgt spid="135"/>
                                        </p:tgtEl>
                                      </p:cBhvr>
                                    </p:animEffect>
                                  </p:childTnLst>
                                </p:cTn>
                              </p:par>
                              <p:par>
                                <p:cTn id="241" presetID="10" presetClass="entr" presetSubtype="0" fill="hold" nodeType="withEffect">
                                  <p:stCondLst>
                                    <p:cond delay="0"/>
                                  </p:stCondLst>
                                  <p:childTnLst>
                                    <p:set>
                                      <p:cBhvr>
                                        <p:cTn id="242" dur="1" fill="hold">
                                          <p:stCondLst>
                                            <p:cond delay="0"/>
                                          </p:stCondLst>
                                        </p:cTn>
                                        <p:tgtEl>
                                          <p:spTgt spid="136"/>
                                        </p:tgtEl>
                                        <p:attrNameLst>
                                          <p:attrName>style.visibility</p:attrName>
                                        </p:attrNameLst>
                                      </p:cBhvr>
                                      <p:to>
                                        <p:strVal val="visible"/>
                                      </p:to>
                                    </p:set>
                                    <p:animEffect transition="in" filter="fade">
                                      <p:cBhvr>
                                        <p:cTn id="243" dur="500"/>
                                        <p:tgtEl>
                                          <p:spTgt spid="136"/>
                                        </p:tgtEl>
                                      </p:cBhvr>
                                    </p:animEffect>
                                  </p:childTnLst>
                                </p:cTn>
                              </p:par>
                              <p:par>
                                <p:cTn id="244" presetID="10" presetClass="entr" presetSubtype="0" fill="hold" grpId="0" nodeType="withEffect">
                                  <p:stCondLst>
                                    <p:cond delay="0"/>
                                  </p:stCondLst>
                                  <p:childTnLst>
                                    <p:set>
                                      <p:cBhvr>
                                        <p:cTn id="245" dur="1" fill="hold">
                                          <p:stCondLst>
                                            <p:cond delay="0"/>
                                          </p:stCondLst>
                                        </p:cTn>
                                        <p:tgtEl>
                                          <p:spTgt spid="137"/>
                                        </p:tgtEl>
                                        <p:attrNameLst>
                                          <p:attrName>style.visibility</p:attrName>
                                        </p:attrNameLst>
                                      </p:cBhvr>
                                      <p:to>
                                        <p:strVal val="visible"/>
                                      </p:to>
                                    </p:set>
                                    <p:animEffect transition="in" filter="fade">
                                      <p:cBhvr>
                                        <p:cTn id="246" dur="500"/>
                                        <p:tgtEl>
                                          <p:spTgt spid="137"/>
                                        </p:tgtEl>
                                      </p:cBhvr>
                                    </p:animEffect>
                                  </p:childTnLst>
                                </p:cTn>
                              </p:par>
                              <p:par>
                                <p:cTn id="247" presetID="10" presetClass="entr" presetSubtype="0" fill="hold" nodeType="withEffect">
                                  <p:stCondLst>
                                    <p:cond delay="0"/>
                                  </p:stCondLst>
                                  <p:childTnLst>
                                    <p:set>
                                      <p:cBhvr>
                                        <p:cTn id="248" dur="1" fill="hold">
                                          <p:stCondLst>
                                            <p:cond delay="0"/>
                                          </p:stCondLst>
                                        </p:cTn>
                                        <p:tgtEl>
                                          <p:spTgt spid="138"/>
                                        </p:tgtEl>
                                        <p:attrNameLst>
                                          <p:attrName>style.visibility</p:attrName>
                                        </p:attrNameLst>
                                      </p:cBhvr>
                                      <p:to>
                                        <p:strVal val="visible"/>
                                      </p:to>
                                    </p:set>
                                    <p:animEffect transition="in" filter="fade">
                                      <p:cBhvr>
                                        <p:cTn id="249" dur="500"/>
                                        <p:tgtEl>
                                          <p:spTgt spid="138"/>
                                        </p:tgtEl>
                                      </p:cBhvr>
                                    </p:animEffect>
                                  </p:childTnLst>
                                </p:cTn>
                              </p:par>
                              <p:par>
                                <p:cTn id="250" presetID="10" presetClass="entr" presetSubtype="0" fill="hold" nodeType="withEffect">
                                  <p:stCondLst>
                                    <p:cond delay="0"/>
                                  </p:stCondLst>
                                  <p:childTnLst>
                                    <p:set>
                                      <p:cBhvr>
                                        <p:cTn id="251" dur="1" fill="hold">
                                          <p:stCondLst>
                                            <p:cond delay="0"/>
                                          </p:stCondLst>
                                        </p:cTn>
                                        <p:tgtEl>
                                          <p:spTgt spid="139"/>
                                        </p:tgtEl>
                                        <p:attrNameLst>
                                          <p:attrName>style.visibility</p:attrName>
                                        </p:attrNameLst>
                                      </p:cBhvr>
                                      <p:to>
                                        <p:strVal val="visible"/>
                                      </p:to>
                                    </p:set>
                                    <p:animEffect transition="in" filter="fade">
                                      <p:cBhvr>
                                        <p:cTn id="252" dur="500"/>
                                        <p:tgtEl>
                                          <p:spTgt spid="139"/>
                                        </p:tgtEl>
                                      </p:cBhvr>
                                    </p:animEffect>
                                  </p:childTnLst>
                                </p:cTn>
                              </p:par>
                              <p:par>
                                <p:cTn id="253" presetID="10" presetClass="entr" presetSubtype="0" fill="hold" grpId="0" nodeType="withEffect">
                                  <p:stCondLst>
                                    <p:cond delay="0"/>
                                  </p:stCondLst>
                                  <p:childTnLst>
                                    <p:set>
                                      <p:cBhvr>
                                        <p:cTn id="254" dur="1" fill="hold">
                                          <p:stCondLst>
                                            <p:cond delay="0"/>
                                          </p:stCondLst>
                                        </p:cTn>
                                        <p:tgtEl>
                                          <p:spTgt spid="140"/>
                                        </p:tgtEl>
                                        <p:attrNameLst>
                                          <p:attrName>style.visibility</p:attrName>
                                        </p:attrNameLst>
                                      </p:cBhvr>
                                      <p:to>
                                        <p:strVal val="visible"/>
                                      </p:to>
                                    </p:set>
                                    <p:animEffect transition="in" filter="fade">
                                      <p:cBhvr>
                                        <p:cTn id="255" dur="500"/>
                                        <p:tgtEl>
                                          <p:spTgt spid="140"/>
                                        </p:tgtEl>
                                      </p:cBhvr>
                                    </p:animEffect>
                                  </p:childTnLst>
                                </p:cTn>
                              </p:par>
                              <p:par>
                                <p:cTn id="256" presetID="10" presetClass="entr" presetSubtype="0" fill="hold" grpId="0" nodeType="withEffect">
                                  <p:stCondLst>
                                    <p:cond delay="0"/>
                                  </p:stCondLst>
                                  <p:childTnLst>
                                    <p:set>
                                      <p:cBhvr>
                                        <p:cTn id="257" dur="1" fill="hold">
                                          <p:stCondLst>
                                            <p:cond delay="0"/>
                                          </p:stCondLst>
                                        </p:cTn>
                                        <p:tgtEl>
                                          <p:spTgt spid="141"/>
                                        </p:tgtEl>
                                        <p:attrNameLst>
                                          <p:attrName>style.visibility</p:attrName>
                                        </p:attrNameLst>
                                      </p:cBhvr>
                                      <p:to>
                                        <p:strVal val="visible"/>
                                      </p:to>
                                    </p:set>
                                    <p:animEffect transition="in" filter="fade">
                                      <p:cBhvr>
                                        <p:cTn id="258"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animBg="1"/>
      <p:bldP spid="13" grpId="0" animBg="1"/>
      <p:bldP spid="18" grpId="0"/>
      <p:bldP spid="19" grpId="0"/>
      <p:bldP spid="20" grpId="0"/>
      <p:bldP spid="23" grpId="0"/>
      <p:bldP spid="24" grpId="0"/>
      <p:bldP spid="40" grpId="0"/>
      <p:bldP spid="41" grpId="0" animBg="1"/>
      <p:bldP spid="42" grpId="0" animBg="1"/>
      <p:bldP spid="43" grpId="0" animBg="1"/>
      <p:bldP spid="44" grpId="0" animBg="1"/>
      <p:bldP spid="45" grpId="0" animBg="1"/>
      <p:bldP spid="67" grpId="0"/>
      <p:bldP spid="70" grpId="0"/>
      <p:bldP spid="80" grpId="0"/>
      <p:bldP spid="81" grpId="0"/>
      <p:bldP spid="82" grpId="0" animBg="1"/>
      <p:bldP spid="87" grpId="0" animBg="1"/>
      <p:bldP spid="117" grpId="0"/>
      <p:bldP spid="118" grpId="0" animBg="1"/>
      <p:bldP spid="134" grpId="0" animBg="1"/>
      <p:bldP spid="137" grpId="0" animBg="1"/>
      <p:bldP spid="140" grpId="0" animBg="1"/>
      <p:bldP spid="1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Big Data Ecosystem</a:t>
            </a:r>
          </a:p>
        </p:txBody>
      </p:sp>
    </p:spTree>
    <p:extLst>
      <p:ext uri="{BB962C8B-B14F-4D97-AF65-F5344CB8AC3E}">
        <p14:creationId xmlns:p14="http://schemas.microsoft.com/office/powerpoint/2010/main" val="1536605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695895" y="5526500"/>
            <a:ext cx="9111094" cy="89033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HDFS</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Hadoop Distributed File System</a:t>
            </a:r>
          </a:p>
        </p:txBody>
      </p:sp>
      <p:sp>
        <p:nvSpPr>
          <p:cNvPr id="4" name="Rectangle 3"/>
          <p:cNvSpPr/>
          <p:nvPr/>
        </p:nvSpPr>
        <p:spPr bwMode="auto">
          <a:xfrm>
            <a:off x="2695894" y="4507826"/>
            <a:ext cx="8084399" cy="890338"/>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YARN (MapReduce V2)</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Yet Another Resource Negotiator / Manager</a:t>
            </a:r>
          </a:p>
        </p:txBody>
      </p:sp>
      <p:sp>
        <p:nvSpPr>
          <p:cNvPr id="5" name="Rectangle 4"/>
          <p:cNvSpPr/>
          <p:nvPr/>
        </p:nvSpPr>
        <p:spPr bwMode="auto">
          <a:xfrm rot="16200000">
            <a:off x="-575075" y="3336755"/>
            <a:ext cx="5350041"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Zookeeper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HA / Distributed Coordination of Resources</a:t>
            </a:r>
          </a:p>
        </p:txBody>
      </p:sp>
      <p:sp>
        <p:nvSpPr>
          <p:cNvPr id="6" name="Rectangle 5"/>
          <p:cNvSpPr/>
          <p:nvPr/>
        </p:nvSpPr>
        <p:spPr bwMode="auto">
          <a:xfrm rot="16200000">
            <a:off x="8690806" y="2306044"/>
            <a:ext cx="3288638"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Solr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Search</a:t>
            </a:r>
          </a:p>
        </p:txBody>
      </p:sp>
      <p:sp>
        <p:nvSpPr>
          <p:cNvPr id="7" name="Rectangle 6"/>
          <p:cNvSpPr/>
          <p:nvPr/>
        </p:nvSpPr>
        <p:spPr bwMode="auto">
          <a:xfrm rot="16200000">
            <a:off x="9208162" y="2815381"/>
            <a:ext cx="4307313"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HBASE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Columnar Store</a:t>
            </a:r>
          </a:p>
        </p:txBody>
      </p:sp>
      <p:sp>
        <p:nvSpPr>
          <p:cNvPr id="8" name="Rectangle 7"/>
          <p:cNvSpPr/>
          <p:nvPr/>
        </p:nvSpPr>
        <p:spPr bwMode="auto">
          <a:xfrm rot="16200000">
            <a:off x="7664113" y="2306045"/>
            <a:ext cx="3288637"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Mahout</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Machine Learning</a:t>
            </a:r>
          </a:p>
        </p:txBody>
      </p:sp>
      <p:sp>
        <p:nvSpPr>
          <p:cNvPr id="9" name="Rectangle 8"/>
          <p:cNvSpPr/>
          <p:nvPr/>
        </p:nvSpPr>
        <p:spPr bwMode="auto">
          <a:xfrm rot="16200000">
            <a:off x="6637420" y="2306045"/>
            <a:ext cx="3288636"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Oozie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Workflow / Automation</a:t>
            </a:r>
          </a:p>
          <a:p>
            <a:pP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rot="16200000">
            <a:off x="4590878" y="2298025"/>
            <a:ext cx="3272591"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Storm</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Streaming</a:t>
            </a:r>
          </a:p>
        </p:txBody>
      </p:sp>
      <p:sp>
        <p:nvSpPr>
          <p:cNvPr id="11" name="Rectangle 10"/>
          <p:cNvSpPr/>
          <p:nvPr/>
        </p:nvSpPr>
        <p:spPr bwMode="auto">
          <a:xfrm rot="16200000">
            <a:off x="3578611" y="2298025"/>
            <a:ext cx="3272590"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Spark</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 / Streaming</a:t>
            </a:r>
          </a:p>
        </p:txBody>
      </p:sp>
      <p:sp>
        <p:nvSpPr>
          <p:cNvPr id="12" name="Rectangle 11"/>
          <p:cNvSpPr/>
          <p:nvPr/>
        </p:nvSpPr>
        <p:spPr bwMode="auto">
          <a:xfrm rot="16200000">
            <a:off x="2537495" y="2298026"/>
            <a:ext cx="3272588"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Pig</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Scripting / ETL</a:t>
            </a:r>
          </a:p>
        </p:txBody>
      </p:sp>
      <p:sp>
        <p:nvSpPr>
          <p:cNvPr id="13" name="Rectangle 12"/>
          <p:cNvSpPr/>
          <p:nvPr/>
        </p:nvSpPr>
        <p:spPr bwMode="auto">
          <a:xfrm rot="16200000">
            <a:off x="1496379" y="2298027"/>
            <a:ext cx="3272587"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HIVE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 Language</a:t>
            </a:r>
          </a:p>
        </p:txBody>
      </p:sp>
      <p:sp>
        <p:nvSpPr>
          <p:cNvPr id="14" name="Rectangle 13"/>
          <p:cNvSpPr/>
          <p:nvPr/>
        </p:nvSpPr>
        <p:spPr bwMode="auto">
          <a:xfrm rot="16200000">
            <a:off x="-256177" y="4696770"/>
            <a:ext cx="2630012"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Flume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Log Collector</a:t>
            </a:r>
          </a:p>
        </p:txBody>
      </p:sp>
      <p:sp>
        <p:nvSpPr>
          <p:cNvPr id="17" name="Rectangle 16"/>
          <p:cNvSpPr/>
          <p:nvPr/>
        </p:nvSpPr>
        <p:spPr bwMode="auto">
          <a:xfrm rot="16200000">
            <a:off x="-228551" y="1949115"/>
            <a:ext cx="2574759"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Sqoop</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RDBMS Exchange</a:t>
            </a:r>
          </a:p>
        </p:txBody>
      </p:sp>
      <p:sp>
        <p:nvSpPr>
          <p:cNvPr id="18" name="Rectangle 17"/>
          <p:cNvSpPr/>
          <p:nvPr/>
        </p:nvSpPr>
        <p:spPr bwMode="auto">
          <a:xfrm>
            <a:off x="615241" y="96252"/>
            <a:ext cx="11191748" cy="890338"/>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Ambari / Cloudera Manager / Cloudera Director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Cluster Management and Monitoring UI</a:t>
            </a:r>
          </a:p>
        </p:txBody>
      </p:sp>
      <p:sp>
        <p:nvSpPr>
          <p:cNvPr id="19" name="Rectangle 18"/>
          <p:cNvSpPr/>
          <p:nvPr/>
        </p:nvSpPr>
        <p:spPr bwMode="auto">
          <a:xfrm rot="16200000">
            <a:off x="5603147" y="2298024"/>
            <a:ext cx="3272592"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Impala</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Fast SQL Querying</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8090" y="4618122"/>
            <a:ext cx="669778" cy="669778"/>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4775" y="5634766"/>
            <a:ext cx="669778" cy="669778"/>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2799682" y="1328168"/>
            <a:ext cx="708071" cy="708071"/>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656252" y="1851303"/>
            <a:ext cx="1411131" cy="348819"/>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4672198" y="1416881"/>
            <a:ext cx="975165" cy="517820"/>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6200000">
            <a:off x="5641417" y="1623431"/>
            <a:ext cx="1219202" cy="445009"/>
          </a:xfrm>
          <a:prstGeom prst="rect">
            <a:avLst/>
          </a:prstGeom>
        </p:spPr>
      </p:pic>
      <p:sp>
        <p:nvSpPr>
          <p:cNvPr id="23" name="TextBox 22"/>
          <p:cNvSpPr txBox="1"/>
          <p:nvPr/>
        </p:nvSpPr>
        <p:spPr>
          <a:xfrm rot="16200000">
            <a:off x="-1202268" y="3177222"/>
            <a:ext cx="296857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Hadoop Ecosystem</a:t>
            </a:r>
          </a:p>
        </p:txBody>
      </p:sp>
    </p:spTree>
    <p:extLst>
      <p:ext uri="{BB962C8B-B14F-4D97-AF65-F5344CB8AC3E}">
        <p14:creationId xmlns:p14="http://schemas.microsoft.com/office/powerpoint/2010/main" val="409333734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551643" y="1412246"/>
            <a:ext cx="3432850" cy="238140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649288" y="290513"/>
            <a:ext cx="11542712" cy="900112"/>
          </a:xfrm>
        </p:spPr>
        <p:txBody>
          <a:bodyPr/>
          <a:lstStyle/>
          <a:p>
            <a:r>
              <a:rPr lang="en-US" dirty="0"/>
              <a:t>Hadoop On Your Terms</a:t>
            </a:r>
          </a:p>
        </p:txBody>
      </p:sp>
      <p:sp>
        <p:nvSpPr>
          <p:cNvPr id="5" name="TextBox 4"/>
          <p:cNvSpPr txBox="1"/>
          <p:nvPr/>
        </p:nvSpPr>
        <p:spPr>
          <a:xfrm>
            <a:off x="649288" y="5736978"/>
            <a:ext cx="10466824" cy="849463"/>
          </a:xfrm>
          <a:prstGeom prst="rect">
            <a:avLst/>
          </a:prstGeom>
          <a:noFill/>
        </p:spPr>
        <p:txBody>
          <a:bodyPr wrap="square" lIns="182880" tIns="146304" rIns="182880" bIns="146304" rtlCol="0">
            <a:spAutoFit/>
          </a:bodyPr>
          <a:lstStyle/>
          <a:p>
            <a:pPr>
              <a:lnSpc>
                <a:spcPct val="90000"/>
              </a:lnSpc>
              <a:spcAft>
                <a:spcPts val="600"/>
              </a:spcAft>
            </a:pPr>
            <a:r>
              <a:rPr lang="en-US" sz="2000"/>
              <a:t>Allied Market Research estimates the global Hadoop market to grow from $2 billion in 2013 to $50.2 billion by the year 2020.</a:t>
            </a:r>
            <a:endParaRPr lang="en-US" sz="2000" dirty="0">
              <a:gradFill>
                <a:gsLst>
                  <a:gs pos="2917">
                    <a:schemeClr val="tx1"/>
                  </a:gs>
                  <a:gs pos="30000">
                    <a:schemeClr val="tx1"/>
                  </a:gs>
                </a:gsLst>
                <a:lin ang="5400000" scaled="0"/>
              </a:gradFill>
            </a:endParaRPr>
          </a:p>
        </p:txBody>
      </p:sp>
      <p:sp>
        <p:nvSpPr>
          <p:cNvPr id="7" name="Rounded Rectangle 6"/>
          <p:cNvSpPr/>
          <p:nvPr/>
        </p:nvSpPr>
        <p:spPr>
          <a:xfrm>
            <a:off x="8256524" y="1394819"/>
            <a:ext cx="3391483" cy="2365233"/>
          </a:xfrm>
          <a:prstGeom prst="roundRect">
            <a:avLst/>
          </a:prstGeom>
          <a:blipFill>
            <a:blip r:embed="rId3" cstate="print">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TextBox 7"/>
          <p:cNvSpPr txBox="1"/>
          <p:nvPr/>
        </p:nvSpPr>
        <p:spPr>
          <a:xfrm>
            <a:off x="8319637" y="3871535"/>
            <a:ext cx="3391483" cy="584775"/>
          </a:xfrm>
          <a:prstGeom prst="rect">
            <a:avLst/>
          </a:prstGeom>
          <a:noFill/>
        </p:spPr>
        <p:txBody>
          <a:bodyPr wrap="square" rtlCol="0">
            <a:spAutoFit/>
          </a:bodyPr>
          <a:lstStyle/>
          <a:p>
            <a:pPr algn="ctr"/>
            <a:r>
              <a:rPr lang="en-US" sz="1600" b="1" dirty="0">
                <a:hlinkClick r:id="rId4"/>
              </a:rPr>
              <a:t>Cloudera Selects Microsoft Azure as a </a:t>
            </a:r>
            <a:r>
              <a:rPr lang="en-US" sz="1600" b="1" dirty="0">
                <a:solidFill>
                  <a:schemeClr val="accent5">
                    <a:lumMod val="75000"/>
                  </a:schemeClr>
                </a:solidFill>
                <a:hlinkClick r:id="rId4"/>
              </a:rPr>
              <a:t>Preferred</a:t>
            </a:r>
            <a:r>
              <a:rPr lang="en-US" sz="1600" b="1" dirty="0">
                <a:hlinkClick r:id="rId4"/>
              </a:rPr>
              <a:t> Cloud Platform</a:t>
            </a:r>
            <a:endParaRPr lang="en-US" sz="1600" dirty="0"/>
          </a:p>
        </p:txBody>
      </p:sp>
      <p:sp>
        <p:nvSpPr>
          <p:cNvPr id="10" name="Rounded Rectangle 9"/>
          <p:cNvSpPr/>
          <p:nvPr/>
        </p:nvSpPr>
        <p:spPr>
          <a:xfrm>
            <a:off x="4379576" y="1394819"/>
            <a:ext cx="3432849" cy="2365233"/>
          </a:xfrm>
          <a:prstGeom prst="roundRect">
            <a:avLst/>
          </a:prstGeom>
          <a:blipFill>
            <a:blip r:embed="rId5" cstate="print">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ectangle 10"/>
          <p:cNvSpPr/>
          <p:nvPr/>
        </p:nvSpPr>
        <p:spPr>
          <a:xfrm>
            <a:off x="4379575" y="3871535"/>
            <a:ext cx="3432850" cy="584775"/>
          </a:xfrm>
          <a:prstGeom prst="rect">
            <a:avLst/>
          </a:prstGeom>
        </p:spPr>
        <p:txBody>
          <a:bodyPr wrap="square">
            <a:spAutoFit/>
          </a:bodyPr>
          <a:lstStyle/>
          <a:p>
            <a:pPr algn="ctr"/>
            <a:r>
              <a:rPr lang="en-US" sz="1600" b="1" dirty="0">
                <a:hlinkClick r:id="rId6"/>
              </a:rPr>
              <a:t>Hortonworks Data Platform is now Microsoft Azure Certified</a:t>
            </a:r>
            <a:endParaRPr lang="en-US" sz="1600" dirty="0"/>
          </a:p>
        </p:txBody>
      </p:sp>
      <p:sp>
        <p:nvSpPr>
          <p:cNvPr id="12" name="Rectangle 11"/>
          <p:cNvSpPr/>
          <p:nvPr/>
        </p:nvSpPr>
        <p:spPr>
          <a:xfrm>
            <a:off x="301833" y="3871535"/>
            <a:ext cx="3570529" cy="584775"/>
          </a:xfrm>
          <a:prstGeom prst="rect">
            <a:avLst/>
          </a:prstGeom>
        </p:spPr>
        <p:txBody>
          <a:bodyPr wrap="square">
            <a:spAutoFit/>
          </a:bodyPr>
          <a:lstStyle/>
          <a:p>
            <a:pPr algn="ctr"/>
            <a:r>
              <a:rPr lang="en-US" sz="1600" b="1" dirty="0">
                <a:hlinkClick r:id="rId7"/>
              </a:rPr>
              <a:t>100% Apache Hadoop-based Service in the Cloud</a:t>
            </a:r>
            <a:endParaRPr lang="en-US" sz="1600" dirty="0"/>
          </a:p>
        </p:txBody>
      </p:sp>
      <p:grpSp>
        <p:nvGrpSpPr>
          <p:cNvPr id="13" name="Group 12"/>
          <p:cNvGrpSpPr/>
          <p:nvPr/>
        </p:nvGrpSpPr>
        <p:grpSpPr>
          <a:xfrm>
            <a:off x="482804" y="1621514"/>
            <a:ext cx="3570529" cy="1426252"/>
            <a:chOff x="8416446" y="2712276"/>
            <a:chExt cx="3570529" cy="1426252"/>
          </a:xfrm>
        </p:grpSpPr>
        <p:pic>
          <p:nvPicPr>
            <p:cNvPr id="14" name="Picture 13"/>
            <p:cNvPicPr>
              <a:picLocks noChangeAspect="1"/>
            </p:cNvPicPr>
            <p:nvPr/>
          </p:nvPicPr>
          <p:blipFill>
            <a:blip r:embed="rId8">
              <a:duotone>
                <a:prstClr val="black"/>
                <a:srgbClr val="33CC33">
                  <a:tint val="45000"/>
                  <a:satMod val="400000"/>
                </a:srgbClr>
              </a:duotone>
              <a:lum contrast="40000"/>
            </a:blip>
            <a:stretch>
              <a:fillRect/>
            </a:stretch>
          </p:blipFill>
          <p:spPr>
            <a:xfrm>
              <a:off x="10998769" y="3317010"/>
              <a:ext cx="807235" cy="821518"/>
            </a:xfrm>
            <a:prstGeom prst="rect">
              <a:avLst/>
            </a:prstGeom>
          </p:spPr>
        </p:pic>
        <p:sp>
          <p:nvSpPr>
            <p:cNvPr id="15" name="Rectangle 14"/>
            <p:cNvSpPr/>
            <p:nvPr/>
          </p:nvSpPr>
          <p:spPr>
            <a:xfrm>
              <a:off x="8416446" y="2712276"/>
              <a:ext cx="3570529" cy="1323439"/>
            </a:xfrm>
            <a:prstGeom prst="rect">
              <a:avLst/>
            </a:prstGeom>
          </p:spPr>
          <p:txBody>
            <a:bodyPr wrap="none">
              <a:spAutoFit/>
            </a:bodyPr>
            <a:lstStyle/>
            <a:p>
              <a:r>
                <a:rPr lang="en-US" sz="4000" b="1" dirty="0">
                  <a:solidFill>
                    <a:schemeClr val="bg1"/>
                  </a:solidFill>
                  <a:latin typeface="Segoe UI Light" panose="020B0502040204020203" pitchFamily="34" charset="0"/>
                  <a:cs typeface="Segoe UI Light" panose="020B0502040204020203" pitchFamily="34" charset="0"/>
                </a:rPr>
                <a:t>Microsoft Azure</a:t>
              </a:r>
              <a:br>
                <a:rPr lang="en-US" sz="4000" b="1" dirty="0">
                  <a:solidFill>
                    <a:schemeClr val="bg1"/>
                  </a:solidFill>
                  <a:latin typeface="Segoe UI Light" panose="020B0502040204020203" pitchFamily="34" charset="0"/>
                  <a:cs typeface="Segoe UI Light" panose="020B0502040204020203" pitchFamily="34" charset="0"/>
                </a:rPr>
              </a:br>
              <a:r>
                <a:rPr lang="en-US" sz="4000" b="1" dirty="0">
                  <a:solidFill>
                    <a:schemeClr val="bg1"/>
                  </a:solidFill>
                  <a:latin typeface="Segoe UI Light" panose="020B0502040204020203" pitchFamily="34" charset="0"/>
                  <a:cs typeface="Segoe UI Light" panose="020B0502040204020203" pitchFamily="34" charset="0"/>
                </a:rPr>
                <a:t>HDInsight</a:t>
              </a:r>
              <a:endParaRPr lang="en-US" sz="4000"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9927178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1926047" y="5578122"/>
            <a:ext cx="2678531" cy="712325"/>
          </a:xfrm>
          <a:prstGeom prst="rect">
            <a:avLst/>
          </a:prstGeom>
          <a:solidFill>
            <a:schemeClr val="tx1"/>
          </a:solidFill>
          <a:ln w="3175" cap="flat" cmpd="sng" algn="ctr">
            <a:solidFill>
              <a:schemeClr val="tx1">
                <a:lumMod val="75000"/>
              </a:schemeClr>
            </a:solidFill>
            <a:prstDash val="solid"/>
          </a:ln>
          <a:effectLst/>
        </p:spPr>
        <p:txBody>
          <a:bodyPr wrap="square" lIns="179285" tIns="134464" rIns="179285" bIns="134464"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fontAlgn="base">
              <a:spcBef>
                <a:spcPct val="0"/>
              </a:spcBef>
              <a:spcAft>
                <a:spcPct val="0"/>
              </a:spcAft>
              <a:defRPr/>
            </a:pPr>
            <a:endParaRPr lang="en-US" sz="2745" kern="0" dirty="0">
              <a:gradFill>
                <a:gsLst>
                  <a:gs pos="6299">
                    <a:srgbClr val="FFFFFF"/>
                  </a:gs>
                  <a:gs pos="28000">
                    <a:srgbClr val="FFFFFF"/>
                  </a:gs>
                </a:gsLst>
                <a:lin ang="5400000" scaled="0"/>
              </a:gradFill>
              <a:latin typeface="Segoe UI Light"/>
            </a:endParaRPr>
          </a:p>
        </p:txBody>
      </p:sp>
      <p:sp>
        <p:nvSpPr>
          <p:cNvPr id="53" name="Rectangle 52"/>
          <p:cNvSpPr/>
          <p:nvPr/>
        </p:nvSpPr>
        <p:spPr bwMode="auto">
          <a:xfrm>
            <a:off x="5064719" y="5150604"/>
            <a:ext cx="5964685" cy="977217"/>
          </a:xfrm>
          <a:prstGeom prst="rect">
            <a:avLst/>
          </a:prstGeom>
          <a:solidFill>
            <a:schemeClr val="tx1"/>
          </a:solidFill>
          <a:ln>
            <a:noFill/>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0" y="290513"/>
            <a:ext cx="11542713" cy="900112"/>
          </a:xfrm>
          <a:prstGeom prst="rect">
            <a:avLst/>
          </a:prstGeom>
        </p:spPr>
        <p:txBody>
          <a:bodyPr/>
          <a:lstStyle/>
          <a:p>
            <a:r>
              <a:rPr lang="en-US" dirty="0"/>
              <a:t>  Azure HDInsight</a:t>
            </a:r>
          </a:p>
        </p:txBody>
      </p:sp>
      <p:sp>
        <p:nvSpPr>
          <p:cNvPr id="6" name="Rectangle 5"/>
          <p:cNvSpPr/>
          <p:nvPr/>
        </p:nvSpPr>
        <p:spPr>
          <a:xfrm>
            <a:off x="369132" y="1188601"/>
            <a:ext cx="11532192" cy="411149"/>
          </a:xfrm>
          <a:prstGeom prst="rect">
            <a:avLst/>
          </a:prstGeom>
        </p:spPr>
        <p:txBody>
          <a:bodyPr wrap="square">
            <a:spAutoFit/>
          </a:bodyPr>
          <a:lstStyle/>
          <a:p>
            <a:pPr defTabSz="913923" fontAlgn="base">
              <a:lnSpc>
                <a:spcPct val="90000"/>
              </a:lnSpc>
              <a:spcBef>
                <a:spcPts val="1199"/>
              </a:spcBef>
            </a:pPr>
            <a:r>
              <a:rPr lang="en-US" sz="2244" i="1" kern="0" dirty="0">
                <a:latin typeface="Segoe UI Semilight" panose="020B0402040204020203" pitchFamily="34" charset="0"/>
                <a:ea typeface="Segoe UI" pitchFamily="34" charset="0"/>
                <a:cs typeface="Segoe UI Semilight" panose="020B0402040204020203" pitchFamily="34" charset="0"/>
              </a:rPr>
              <a:t>Hadoop in Azure</a:t>
            </a:r>
          </a:p>
        </p:txBody>
      </p:sp>
      <p:sp>
        <p:nvSpPr>
          <p:cNvPr id="172" name="Rectangle 171"/>
          <p:cNvSpPr/>
          <p:nvPr/>
        </p:nvSpPr>
        <p:spPr>
          <a:xfrm>
            <a:off x="183764" y="1856964"/>
            <a:ext cx="11717560" cy="2554545"/>
          </a:xfrm>
          <a:prstGeom prst="rect">
            <a:avLst/>
          </a:prstGeom>
        </p:spPr>
        <p:txBody>
          <a:bodyPr wrap="square">
            <a:spAutoFit/>
          </a:bodyPr>
          <a:lstStyle/>
          <a:p>
            <a:pPr marL="285750" indent="-285750" defTabSz="932597">
              <a:buFont typeface="Arial" panose="020B0604020202020204" pitchFamily="34" charset="0"/>
              <a:buChar char="•"/>
            </a:pPr>
            <a:r>
              <a:rPr lang="en-US" sz="3200" spc="-31" dirty="0"/>
              <a:t>Massively Parallel Processing (MPP) managed Hadoop cluster</a:t>
            </a:r>
          </a:p>
          <a:p>
            <a:pPr marL="285750" indent="-285750" defTabSz="932597">
              <a:buFont typeface="Arial" panose="020B0604020202020204" pitchFamily="34" charset="0"/>
              <a:buChar char="•"/>
            </a:pPr>
            <a:r>
              <a:rPr lang="en-US" sz="3200" spc="-31" dirty="0"/>
              <a:t>Spark SQL for real-time queries from in-memory caching</a:t>
            </a:r>
          </a:p>
          <a:p>
            <a:pPr marL="285750" indent="-285750" defTabSz="932597">
              <a:buFont typeface="Arial" panose="020B0604020202020204" pitchFamily="34" charset="0"/>
              <a:buChar char="•"/>
            </a:pPr>
            <a:r>
              <a:rPr lang="en-US" sz="3200" spc="-31" dirty="0"/>
              <a:t>Storm and Spark Streaming for near real-time processing of IoT</a:t>
            </a:r>
          </a:p>
          <a:p>
            <a:pPr marL="285750" indent="-285750" defTabSz="932597">
              <a:buFont typeface="Arial" panose="020B0604020202020204" pitchFamily="34" charset="0"/>
              <a:buChar char="•"/>
            </a:pPr>
            <a:r>
              <a:rPr lang="en-US" sz="3200" spc="-31" dirty="0"/>
              <a:t>HBase as a columnar NoSQL transactional database</a:t>
            </a:r>
          </a:p>
          <a:p>
            <a:pPr marL="285750" indent="-285750" defTabSz="932597">
              <a:buFont typeface="Arial" panose="020B0604020202020204" pitchFamily="34" charset="0"/>
              <a:buChar char="•"/>
            </a:pPr>
            <a:r>
              <a:rPr lang="en-US" sz="3200" spc="-31" dirty="0"/>
              <a:t>Hive SQL queries for batch processing</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6527" y="5296119"/>
            <a:ext cx="975165" cy="51782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7530" y="5465120"/>
            <a:ext cx="1411131" cy="34881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80010" y="5428373"/>
            <a:ext cx="1219202" cy="445009"/>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85063" y="5285493"/>
            <a:ext cx="708071" cy="708071"/>
          </a:xfrm>
          <a:prstGeom prst="rect">
            <a:avLst/>
          </a:prstGeom>
        </p:spPr>
      </p:pic>
      <p:sp>
        <p:nvSpPr>
          <p:cNvPr id="47" name="Rectangle 46"/>
          <p:cNvSpPr/>
          <p:nvPr/>
        </p:nvSpPr>
        <p:spPr>
          <a:xfrm>
            <a:off x="1926047" y="4832496"/>
            <a:ext cx="2678531" cy="712325"/>
          </a:xfrm>
          <a:prstGeom prst="rect">
            <a:avLst/>
          </a:prstGeom>
          <a:solidFill>
            <a:schemeClr val="tx1"/>
          </a:solidFill>
          <a:ln w="3175" cap="flat" cmpd="sng" algn="ctr">
            <a:solidFill>
              <a:schemeClr val="tx1">
                <a:lumMod val="75000"/>
              </a:schemeClr>
            </a:solidFill>
            <a:prstDash val="solid"/>
          </a:ln>
          <a:effectLst/>
        </p:spPr>
        <p:txBody>
          <a:bodyPr wrap="square" lIns="179285" tIns="134464" rIns="179285" bIns="134464"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fontAlgn="base">
              <a:spcBef>
                <a:spcPct val="0"/>
              </a:spcBef>
              <a:spcAft>
                <a:spcPct val="0"/>
              </a:spcAft>
              <a:defRPr/>
            </a:pPr>
            <a:endParaRPr lang="en-US" sz="2745" kern="0" dirty="0">
              <a:gradFill>
                <a:gsLst>
                  <a:gs pos="6299">
                    <a:srgbClr val="FFFFFF"/>
                  </a:gs>
                  <a:gs pos="28000">
                    <a:srgbClr val="FFFFFF"/>
                  </a:gs>
                </a:gsLst>
                <a:lin ang="5400000" scaled="0"/>
              </a:gradFill>
              <a:latin typeface="Segoe UI Light"/>
            </a:endParaRPr>
          </a:p>
        </p:txBody>
      </p:sp>
      <p:pic>
        <p:nvPicPr>
          <p:cNvPr id="48" name="Picture 47"/>
          <p:cNvPicPr>
            <a:picLocks noChangeAspect="1"/>
          </p:cNvPicPr>
          <p:nvPr/>
        </p:nvPicPr>
        <p:blipFill rotWithShape="1">
          <a:blip r:embed="rId7" cstate="email">
            <a:extLst>
              <a:ext uri="{28A0092B-C50C-407E-A947-70E740481C1C}">
                <a14:useLocalDpi xmlns:a14="http://schemas.microsoft.com/office/drawing/2010/main" val="0"/>
              </a:ext>
            </a:extLst>
          </a:blip>
          <a:srcRect/>
          <a:stretch/>
        </p:blipFill>
        <p:spPr>
          <a:xfrm>
            <a:off x="2764253" y="4919701"/>
            <a:ext cx="1462260" cy="510915"/>
          </a:xfrm>
          <a:prstGeom prst="rect">
            <a:avLst/>
          </a:prstGeom>
        </p:spPr>
      </p:pic>
      <p:pic>
        <p:nvPicPr>
          <p:cNvPr id="49" name="Picture 48"/>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2632056" y="5650796"/>
            <a:ext cx="1840325" cy="477025"/>
          </a:xfrm>
          <a:prstGeom prst="rect">
            <a:avLst/>
          </a:prstGeom>
        </p:spPr>
      </p:pic>
      <p:sp>
        <p:nvSpPr>
          <p:cNvPr id="51" name="Freeform 50"/>
          <p:cNvSpPr>
            <a:spLocks/>
          </p:cNvSpPr>
          <p:nvPr/>
        </p:nvSpPr>
        <p:spPr bwMode="auto">
          <a:xfrm>
            <a:off x="778565" y="5003060"/>
            <a:ext cx="1607623" cy="1052005"/>
          </a:xfrm>
          <a:custGeom>
            <a:avLst/>
            <a:gdLst>
              <a:gd name="T0" fmla="*/ 33 w 206"/>
              <a:gd name="T1" fmla="*/ 59 h 135"/>
              <a:gd name="T2" fmla="*/ 33 w 206"/>
              <a:gd name="T3" fmla="*/ 57 h 135"/>
              <a:gd name="T4" fmla="*/ 90 w 206"/>
              <a:gd name="T5" fmla="*/ 0 h 135"/>
              <a:gd name="T6" fmla="*/ 137 w 206"/>
              <a:gd name="T7" fmla="*/ 25 h 135"/>
              <a:gd name="T8" fmla="*/ 153 w 206"/>
              <a:gd name="T9" fmla="*/ 21 h 135"/>
              <a:gd name="T10" fmla="*/ 171 w 206"/>
              <a:gd name="T11" fmla="*/ 27 h 135"/>
              <a:gd name="T12" fmla="*/ 186 w 206"/>
              <a:gd name="T13" fmla="*/ 53 h 135"/>
              <a:gd name="T14" fmla="*/ 206 w 206"/>
              <a:gd name="T15" fmla="*/ 91 h 135"/>
              <a:gd name="T16" fmla="*/ 166 w 206"/>
              <a:gd name="T17" fmla="*/ 135 h 135"/>
              <a:gd name="T18" fmla="*/ 161 w 206"/>
              <a:gd name="T19" fmla="*/ 135 h 135"/>
              <a:gd name="T20" fmla="*/ 157 w 206"/>
              <a:gd name="T21" fmla="*/ 135 h 135"/>
              <a:gd name="T22" fmla="*/ 64 w 206"/>
              <a:gd name="T23" fmla="*/ 135 h 135"/>
              <a:gd name="T24" fmla="*/ 62 w 206"/>
              <a:gd name="T25" fmla="*/ 135 h 135"/>
              <a:gd name="T26" fmla="*/ 60 w 206"/>
              <a:gd name="T27" fmla="*/ 135 h 135"/>
              <a:gd name="T28" fmla="*/ 53 w 206"/>
              <a:gd name="T29" fmla="*/ 135 h 135"/>
              <a:gd name="T30" fmla="*/ 38 w 206"/>
              <a:gd name="T31" fmla="*/ 135 h 135"/>
              <a:gd name="T32" fmla="*/ 0 w 206"/>
              <a:gd name="T33" fmla="*/ 97 h 135"/>
              <a:gd name="T34" fmla="*/ 33 w 206"/>
              <a:gd name="T35" fmla="*/ 5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135">
                <a:moveTo>
                  <a:pt x="33" y="59"/>
                </a:moveTo>
                <a:cubicBezTo>
                  <a:pt x="33" y="59"/>
                  <a:pt x="33" y="57"/>
                  <a:pt x="33" y="57"/>
                </a:cubicBezTo>
                <a:cubicBezTo>
                  <a:pt x="33" y="25"/>
                  <a:pt x="58" y="0"/>
                  <a:pt x="90" y="0"/>
                </a:cubicBezTo>
                <a:cubicBezTo>
                  <a:pt x="109" y="0"/>
                  <a:pt x="127" y="10"/>
                  <a:pt x="137" y="25"/>
                </a:cubicBezTo>
                <a:cubicBezTo>
                  <a:pt x="142" y="23"/>
                  <a:pt x="147" y="21"/>
                  <a:pt x="153" y="21"/>
                </a:cubicBezTo>
                <a:cubicBezTo>
                  <a:pt x="159" y="21"/>
                  <a:pt x="166" y="23"/>
                  <a:pt x="171" y="27"/>
                </a:cubicBezTo>
                <a:cubicBezTo>
                  <a:pt x="180" y="33"/>
                  <a:pt x="185" y="42"/>
                  <a:pt x="186" y="53"/>
                </a:cubicBezTo>
                <a:cubicBezTo>
                  <a:pt x="198" y="61"/>
                  <a:pt x="206" y="75"/>
                  <a:pt x="206" y="91"/>
                </a:cubicBezTo>
                <a:cubicBezTo>
                  <a:pt x="206" y="114"/>
                  <a:pt x="189" y="133"/>
                  <a:pt x="166" y="135"/>
                </a:cubicBezTo>
                <a:cubicBezTo>
                  <a:pt x="165" y="135"/>
                  <a:pt x="163" y="135"/>
                  <a:pt x="161" y="135"/>
                </a:cubicBezTo>
                <a:cubicBezTo>
                  <a:pt x="160" y="135"/>
                  <a:pt x="158" y="135"/>
                  <a:pt x="157" y="135"/>
                </a:cubicBezTo>
                <a:cubicBezTo>
                  <a:pt x="136" y="135"/>
                  <a:pt x="87" y="135"/>
                  <a:pt x="64" y="135"/>
                </a:cubicBezTo>
                <a:cubicBezTo>
                  <a:pt x="63" y="135"/>
                  <a:pt x="62" y="135"/>
                  <a:pt x="62" y="135"/>
                </a:cubicBezTo>
                <a:cubicBezTo>
                  <a:pt x="60" y="135"/>
                  <a:pt x="60" y="135"/>
                  <a:pt x="60" y="135"/>
                </a:cubicBezTo>
                <a:cubicBezTo>
                  <a:pt x="58" y="135"/>
                  <a:pt x="55" y="135"/>
                  <a:pt x="53" y="135"/>
                </a:cubicBezTo>
                <a:cubicBezTo>
                  <a:pt x="38" y="135"/>
                  <a:pt x="38" y="135"/>
                  <a:pt x="38" y="135"/>
                </a:cubicBezTo>
                <a:cubicBezTo>
                  <a:pt x="17" y="135"/>
                  <a:pt x="0" y="118"/>
                  <a:pt x="0" y="97"/>
                </a:cubicBezTo>
                <a:cubicBezTo>
                  <a:pt x="0" y="78"/>
                  <a:pt x="14" y="62"/>
                  <a:pt x="33" y="59"/>
                </a:cubicBez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2" name="Freeform 51"/>
          <p:cNvSpPr>
            <a:spLocks noEditPoints="1"/>
          </p:cNvSpPr>
          <p:nvPr/>
        </p:nvSpPr>
        <p:spPr bwMode="auto">
          <a:xfrm>
            <a:off x="1094048" y="5223362"/>
            <a:ext cx="936823" cy="709519"/>
          </a:xfrm>
          <a:custGeom>
            <a:avLst/>
            <a:gdLst>
              <a:gd name="T0" fmla="*/ 475 w 718"/>
              <a:gd name="T1" fmla="*/ 424 h 539"/>
              <a:gd name="T2" fmla="*/ 426 w 718"/>
              <a:gd name="T3" fmla="*/ 486 h 539"/>
              <a:gd name="T4" fmla="*/ 515 w 718"/>
              <a:gd name="T5" fmla="*/ 303 h 539"/>
              <a:gd name="T6" fmla="*/ 526 w 718"/>
              <a:gd name="T7" fmla="*/ 369 h 539"/>
              <a:gd name="T8" fmla="*/ 562 w 718"/>
              <a:gd name="T9" fmla="*/ 334 h 539"/>
              <a:gd name="T10" fmla="*/ 493 w 718"/>
              <a:gd name="T11" fmla="*/ 363 h 539"/>
              <a:gd name="T12" fmla="*/ 440 w 718"/>
              <a:gd name="T13" fmla="*/ 416 h 539"/>
              <a:gd name="T14" fmla="*/ 296 w 718"/>
              <a:gd name="T15" fmla="*/ 500 h 539"/>
              <a:gd name="T16" fmla="*/ 327 w 718"/>
              <a:gd name="T17" fmla="*/ 452 h 539"/>
              <a:gd name="T18" fmla="*/ 325 w 718"/>
              <a:gd name="T19" fmla="*/ 423 h 539"/>
              <a:gd name="T20" fmla="*/ 236 w 718"/>
              <a:gd name="T21" fmla="*/ 431 h 539"/>
              <a:gd name="T22" fmla="*/ 211 w 718"/>
              <a:gd name="T23" fmla="*/ 493 h 539"/>
              <a:gd name="T24" fmla="*/ 137 w 718"/>
              <a:gd name="T25" fmla="*/ 440 h 539"/>
              <a:gd name="T26" fmla="*/ 253 w 718"/>
              <a:gd name="T27" fmla="*/ 130 h 539"/>
              <a:gd name="T28" fmla="*/ 219 w 718"/>
              <a:gd name="T29" fmla="*/ 306 h 539"/>
              <a:gd name="T30" fmla="*/ 380 w 718"/>
              <a:gd name="T31" fmla="*/ 328 h 539"/>
              <a:gd name="T32" fmla="*/ 370 w 718"/>
              <a:gd name="T33" fmla="*/ 318 h 539"/>
              <a:gd name="T34" fmla="*/ 235 w 718"/>
              <a:gd name="T35" fmla="*/ 298 h 539"/>
              <a:gd name="T36" fmla="*/ 202 w 718"/>
              <a:gd name="T37" fmla="*/ 222 h 539"/>
              <a:gd name="T38" fmla="*/ 385 w 718"/>
              <a:gd name="T39" fmla="*/ 75 h 539"/>
              <a:gd name="T40" fmla="*/ 535 w 718"/>
              <a:gd name="T41" fmla="*/ 47 h 539"/>
              <a:gd name="T42" fmla="*/ 584 w 718"/>
              <a:gd name="T43" fmla="*/ 85 h 539"/>
              <a:gd name="T44" fmla="*/ 607 w 718"/>
              <a:gd name="T45" fmla="*/ 125 h 539"/>
              <a:gd name="T46" fmla="*/ 589 w 718"/>
              <a:gd name="T47" fmla="*/ 134 h 539"/>
              <a:gd name="T48" fmla="*/ 590 w 718"/>
              <a:gd name="T49" fmla="*/ 151 h 539"/>
              <a:gd name="T50" fmla="*/ 619 w 718"/>
              <a:gd name="T51" fmla="*/ 167 h 539"/>
              <a:gd name="T52" fmla="*/ 566 w 718"/>
              <a:gd name="T53" fmla="*/ 206 h 539"/>
              <a:gd name="T54" fmla="*/ 586 w 718"/>
              <a:gd name="T55" fmla="*/ 223 h 539"/>
              <a:gd name="T56" fmla="*/ 622 w 718"/>
              <a:gd name="T57" fmla="*/ 197 h 539"/>
              <a:gd name="T58" fmla="*/ 655 w 718"/>
              <a:gd name="T59" fmla="*/ 129 h 539"/>
              <a:gd name="T60" fmla="*/ 663 w 718"/>
              <a:gd name="T61" fmla="*/ 319 h 539"/>
              <a:gd name="T62" fmla="*/ 654 w 718"/>
              <a:gd name="T63" fmla="*/ 142 h 539"/>
              <a:gd name="T64" fmla="*/ 379 w 718"/>
              <a:gd name="T65" fmla="*/ 103 h 539"/>
              <a:gd name="T66" fmla="*/ 321 w 718"/>
              <a:gd name="T67" fmla="*/ 124 h 539"/>
              <a:gd name="T68" fmla="*/ 379 w 718"/>
              <a:gd name="T69" fmla="*/ 103 h 539"/>
              <a:gd name="T70" fmla="*/ 478 w 718"/>
              <a:gd name="T71" fmla="*/ 102 h 539"/>
              <a:gd name="T72" fmla="*/ 508 w 718"/>
              <a:gd name="T73" fmla="*/ 151 h 539"/>
              <a:gd name="T74" fmla="*/ 478 w 718"/>
              <a:gd name="T75" fmla="*/ 173 h 539"/>
              <a:gd name="T76" fmla="*/ 543 w 718"/>
              <a:gd name="T77" fmla="*/ 166 h 539"/>
              <a:gd name="T78" fmla="*/ 495 w 718"/>
              <a:gd name="T79" fmla="*/ 322 h 539"/>
              <a:gd name="T80" fmla="*/ 526 w 718"/>
              <a:gd name="T81" fmla="*/ 288 h 539"/>
              <a:gd name="T82" fmla="*/ 79 w 718"/>
              <a:gd name="T83" fmla="*/ 200 h 539"/>
              <a:gd name="T84" fmla="*/ 124 w 718"/>
              <a:gd name="T85" fmla="*/ 442 h 539"/>
              <a:gd name="T86" fmla="*/ 60 w 718"/>
              <a:gd name="T87" fmla="*/ 395 h 539"/>
              <a:gd name="T88" fmla="*/ 620 w 718"/>
              <a:gd name="T89" fmla="*/ 130 h 539"/>
              <a:gd name="T90" fmla="*/ 47 w 718"/>
              <a:gd name="T91" fmla="*/ 233 h 539"/>
              <a:gd name="T92" fmla="*/ 90 w 718"/>
              <a:gd name="T93" fmla="*/ 235 h 539"/>
              <a:gd name="T94" fmla="*/ 70 w 718"/>
              <a:gd name="T95" fmla="*/ 180 h 539"/>
              <a:gd name="T96" fmla="*/ 502 w 718"/>
              <a:gd name="T97" fmla="*/ 181 h 539"/>
              <a:gd name="T98" fmla="*/ 589 w 718"/>
              <a:gd name="T99" fmla="*/ 147 h 539"/>
              <a:gd name="T100" fmla="*/ 597 w 718"/>
              <a:gd name="T101" fmla="*/ 140 h 539"/>
              <a:gd name="T102" fmla="*/ 8 w 718"/>
              <a:gd name="T103" fmla="*/ 233 h 539"/>
              <a:gd name="T104" fmla="*/ 341 w 718"/>
              <a:gd name="T105" fmla="*/ 3 h 539"/>
              <a:gd name="T106" fmla="*/ 1 w 718"/>
              <a:gd name="T107" fmla="*/ 20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8" h="539">
                <a:moveTo>
                  <a:pt x="450" y="420"/>
                </a:moveTo>
                <a:cubicBezTo>
                  <a:pt x="455" y="406"/>
                  <a:pt x="460" y="393"/>
                  <a:pt x="463" y="380"/>
                </a:cubicBezTo>
                <a:cubicBezTo>
                  <a:pt x="465" y="385"/>
                  <a:pt x="466" y="391"/>
                  <a:pt x="469" y="397"/>
                </a:cubicBezTo>
                <a:cubicBezTo>
                  <a:pt x="473" y="407"/>
                  <a:pt x="475" y="413"/>
                  <a:pt x="475" y="424"/>
                </a:cubicBezTo>
                <a:cubicBezTo>
                  <a:pt x="476" y="435"/>
                  <a:pt x="476" y="446"/>
                  <a:pt x="476" y="457"/>
                </a:cubicBezTo>
                <a:cubicBezTo>
                  <a:pt x="480" y="463"/>
                  <a:pt x="480" y="465"/>
                  <a:pt x="480" y="472"/>
                </a:cubicBezTo>
                <a:cubicBezTo>
                  <a:pt x="479" y="486"/>
                  <a:pt x="474" y="487"/>
                  <a:pt x="461" y="487"/>
                </a:cubicBezTo>
                <a:cubicBezTo>
                  <a:pt x="455" y="487"/>
                  <a:pt x="432" y="487"/>
                  <a:pt x="426" y="486"/>
                </a:cubicBezTo>
                <a:cubicBezTo>
                  <a:pt x="418" y="486"/>
                  <a:pt x="413" y="485"/>
                  <a:pt x="410" y="483"/>
                </a:cubicBezTo>
                <a:cubicBezTo>
                  <a:pt x="423" y="474"/>
                  <a:pt x="446" y="434"/>
                  <a:pt x="450" y="420"/>
                </a:cubicBezTo>
                <a:close/>
                <a:moveTo>
                  <a:pt x="536" y="314"/>
                </a:moveTo>
                <a:cubicBezTo>
                  <a:pt x="528" y="312"/>
                  <a:pt x="522" y="307"/>
                  <a:pt x="515" y="303"/>
                </a:cubicBezTo>
                <a:cubicBezTo>
                  <a:pt x="517" y="312"/>
                  <a:pt x="518" y="322"/>
                  <a:pt x="515" y="331"/>
                </a:cubicBezTo>
                <a:cubicBezTo>
                  <a:pt x="511" y="345"/>
                  <a:pt x="504" y="369"/>
                  <a:pt x="523" y="373"/>
                </a:cubicBezTo>
                <a:cubicBezTo>
                  <a:pt x="531" y="375"/>
                  <a:pt x="534" y="374"/>
                  <a:pt x="545" y="369"/>
                </a:cubicBezTo>
                <a:cubicBezTo>
                  <a:pt x="536" y="371"/>
                  <a:pt x="532" y="370"/>
                  <a:pt x="526" y="369"/>
                </a:cubicBezTo>
                <a:cubicBezTo>
                  <a:pt x="521" y="368"/>
                  <a:pt x="518" y="365"/>
                  <a:pt x="516" y="361"/>
                </a:cubicBezTo>
                <a:cubicBezTo>
                  <a:pt x="518" y="362"/>
                  <a:pt x="521" y="363"/>
                  <a:pt x="527" y="364"/>
                </a:cubicBezTo>
                <a:cubicBezTo>
                  <a:pt x="541" y="368"/>
                  <a:pt x="555" y="361"/>
                  <a:pt x="558" y="351"/>
                </a:cubicBezTo>
                <a:cubicBezTo>
                  <a:pt x="559" y="345"/>
                  <a:pt x="559" y="342"/>
                  <a:pt x="562" y="334"/>
                </a:cubicBezTo>
                <a:cubicBezTo>
                  <a:pt x="565" y="335"/>
                  <a:pt x="568" y="336"/>
                  <a:pt x="572" y="336"/>
                </a:cubicBezTo>
                <a:cubicBezTo>
                  <a:pt x="570" y="342"/>
                  <a:pt x="568" y="348"/>
                  <a:pt x="566" y="354"/>
                </a:cubicBezTo>
                <a:cubicBezTo>
                  <a:pt x="561" y="369"/>
                  <a:pt x="543" y="381"/>
                  <a:pt x="527" y="381"/>
                </a:cubicBezTo>
                <a:cubicBezTo>
                  <a:pt x="512" y="381"/>
                  <a:pt x="503" y="372"/>
                  <a:pt x="493" y="363"/>
                </a:cubicBezTo>
                <a:cubicBezTo>
                  <a:pt x="486" y="356"/>
                  <a:pt x="479" y="350"/>
                  <a:pt x="472" y="344"/>
                </a:cubicBezTo>
                <a:cubicBezTo>
                  <a:pt x="454" y="338"/>
                  <a:pt x="439" y="332"/>
                  <a:pt x="422" y="319"/>
                </a:cubicBezTo>
                <a:cubicBezTo>
                  <a:pt x="434" y="333"/>
                  <a:pt x="442" y="341"/>
                  <a:pt x="459" y="348"/>
                </a:cubicBezTo>
                <a:cubicBezTo>
                  <a:pt x="457" y="374"/>
                  <a:pt x="448" y="392"/>
                  <a:pt x="440" y="416"/>
                </a:cubicBezTo>
                <a:cubicBezTo>
                  <a:pt x="437" y="427"/>
                  <a:pt x="410" y="471"/>
                  <a:pt x="403" y="475"/>
                </a:cubicBezTo>
                <a:cubicBezTo>
                  <a:pt x="398" y="478"/>
                  <a:pt x="365" y="506"/>
                  <a:pt x="358" y="510"/>
                </a:cubicBezTo>
                <a:cubicBezTo>
                  <a:pt x="354" y="516"/>
                  <a:pt x="350" y="524"/>
                  <a:pt x="343" y="528"/>
                </a:cubicBezTo>
                <a:cubicBezTo>
                  <a:pt x="322" y="539"/>
                  <a:pt x="308" y="518"/>
                  <a:pt x="296" y="500"/>
                </a:cubicBezTo>
                <a:cubicBezTo>
                  <a:pt x="291" y="491"/>
                  <a:pt x="277" y="468"/>
                  <a:pt x="289" y="461"/>
                </a:cubicBezTo>
                <a:cubicBezTo>
                  <a:pt x="301" y="455"/>
                  <a:pt x="308" y="450"/>
                  <a:pt x="320" y="442"/>
                </a:cubicBezTo>
                <a:cubicBezTo>
                  <a:pt x="322" y="445"/>
                  <a:pt x="325" y="448"/>
                  <a:pt x="327" y="452"/>
                </a:cubicBezTo>
                <a:cubicBezTo>
                  <a:pt x="327" y="452"/>
                  <a:pt x="327" y="452"/>
                  <a:pt x="327" y="452"/>
                </a:cubicBezTo>
                <a:cubicBezTo>
                  <a:pt x="327" y="452"/>
                  <a:pt x="327" y="452"/>
                  <a:pt x="327" y="452"/>
                </a:cubicBezTo>
                <a:cubicBezTo>
                  <a:pt x="327" y="452"/>
                  <a:pt x="327" y="452"/>
                  <a:pt x="327" y="452"/>
                </a:cubicBezTo>
                <a:cubicBezTo>
                  <a:pt x="327" y="448"/>
                  <a:pt x="326" y="445"/>
                  <a:pt x="326" y="441"/>
                </a:cubicBezTo>
                <a:cubicBezTo>
                  <a:pt x="325" y="435"/>
                  <a:pt x="325" y="429"/>
                  <a:pt x="325" y="423"/>
                </a:cubicBezTo>
                <a:cubicBezTo>
                  <a:pt x="326" y="417"/>
                  <a:pt x="326" y="410"/>
                  <a:pt x="327" y="404"/>
                </a:cubicBezTo>
                <a:cubicBezTo>
                  <a:pt x="325" y="410"/>
                  <a:pt x="321" y="417"/>
                  <a:pt x="320" y="423"/>
                </a:cubicBezTo>
                <a:cubicBezTo>
                  <a:pt x="319" y="426"/>
                  <a:pt x="318" y="428"/>
                  <a:pt x="318" y="430"/>
                </a:cubicBezTo>
                <a:cubicBezTo>
                  <a:pt x="291" y="435"/>
                  <a:pt x="264" y="436"/>
                  <a:pt x="236" y="431"/>
                </a:cubicBezTo>
                <a:cubicBezTo>
                  <a:pt x="235" y="421"/>
                  <a:pt x="232" y="410"/>
                  <a:pt x="231" y="403"/>
                </a:cubicBezTo>
                <a:cubicBezTo>
                  <a:pt x="230" y="411"/>
                  <a:pt x="230" y="434"/>
                  <a:pt x="230" y="447"/>
                </a:cubicBezTo>
                <a:cubicBezTo>
                  <a:pt x="230" y="458"/>
                  <a:pt x="230" y="461"/>
                  <a:pt x="225" y="470"/>
                </a:cubicBezTo>
                <a:cubicBezTo>
                  <a:pt x="220" y="478"/>
                  <a:pt x="218" y="480"/>
                  <a:pt x="211" y="493"/>
                </a:cubicBezTo>
                <a:cubicBezTo>
                  <a:pt x="211" y="502"/>
                  <a:pt x="212" y="507"/>
                  <a:pt x="209" y="516"/>
                </a:cubicBezTo>
                <a:cubicBezTo>
                  <a:pt x="205" y="529"/>
                  <a:pt x="167" y="519"/>
                  <a:pt x="157" y="516"/>
                </a:cubicBezTo>
                <a:cubicBezTo>
                  <a:pt x="145" y="513"/>
                  <a:pt x="119" y="507"/>
                  <a:pt x="125" y="491"/>
                </a:cubicBezTo>
                <a:cubicBezTo>
                  <a:pt x="131" y="476"/>
                  <a:pt x="135" y="461"/>
                  <a:pt x="137" y="440"/>
                </a:cubicBezTo>
                <a:cubicBezTo>
                  <a:pt x="115" y="408"/>
                  <a:pt x="93" y="363"/>
                  <a:pt x="89" y="323"/>
                </a:cubicBezTo>
                <a:cubicBezTo>
                  <a:pt x="86" y="292"/>
                  <a:pt x="88" y="273"/>
                  <a:pt x="95" y="254"/>
                </a:cubicBezTo>
                <a:cubicBezTo>
                  <a:pt x="105" y="224"/>
                  <a:pt x="120" y="198"/>
                  <a:pt x="144" y="177"/>
                </a:cubicBezTo>
                <a:cubicBezTo>
                  <a:pt x="176" y="148"/>
                  <a:pt x="206" y="137"/>
                  <a:pt x="253" y="130"/>
                </a:cubicBezTo>
                <a:cubicBezTo>
                  <a:pt x="242" y="143"/>
                  <a:pt x="231" y="156"/>
                  <a:pt x="219" y="170"/>
                </a:cubicBezTo>
                <a:cubicBezTo>
                  <a:pt x="206" y="185"/>
                  <a:pt x="199" y="200"/>
                  <a:pt x="191" y="216"/>
                </a:cubicBezTo>
                <a:cubicBezTo>
                  <a:pt x="180" y="238"/>
                  <a:pt x="180" y="246"/>
                  <a:pt x="195" y="265"/>
                </a:cubicBezTo>
                <a:cubicBezTo>
                  <a:pt x="207" y="282"/>
                  <a:pt x="214" y="289"/>
                  <a:pt x="219" y="306"/>
                </a:cubicBezTo>
                <a:cubicBezTo>
                  <a:pt x="215" y="315"/>
                  <a:pt x="213" y="323"/>
                  <a:pt x="212" y="335"/>
                </a:cubicBezTo>
                <a:cubicBezTo>
                  <a:pt x="227" y="352"/>
                  <a:pt x="238" y="363"/>
                  <a:pt x="253" y="367"/>
                </a:cubicBezTo>
                <a:cubicBezTo>
                  <a:pt x="267" y="370"/>
                  <a:pt x="279" y="369"/>
                  <a:pt x="292" y="363"/>
                </a:cubicBezTo>
                <a:cubicBezTo>
                  <a:pt x="321" y="348"/>
                  <a:pt x="348" y="329"/>
                  <a:pt x="380" y="328"/>
                </a:cubicBezTo>
                <a:cubicBezTo>
                  <a:pt x="395" y="291"/>
                  <a:pt x="393" y="261"/>
                  <a:pt x="386" y="225"/>
                </a:cubicBezTo>
                <a:cubicBezTo>
                  <a:pt x="381" y="201"/>
                  <a:pt x="379" y="178"/>
                  <a:pt x="378" y="153"/>
                </a:cubicBezTo>
                <a:cubicBezTo>
                  <a:pt x="372" y="178"/>
                  <a:pt x="371" y="201"/>
                  <a:pt x="375" y="226"/>
                </a:cubicBezTo>
                <a:cubicBezTo>
                  <a:pt x="381" y="257"/>
                  <a:pt x="385" y="291"/>
                  <a:pt x="370" y="318"/>
                </a:cubicBezTo>
                <a:cubicBezTo>
                  <a:pt x="340" y="320"/>
                  <a:pt x="315" y="338"/>
                  <a:pt x="289" y="352"/>
                </a:cubicBezTo>
                <a:cubicBezTo>
                  <a:pt x="278" y="357"/>
                  <a:pt x="267" y="358"/>
                  <a:pt x="256" y="354"/>
                </a:cubicBezTo>
                <a:cubicBezTo>
                  <a:pt x="245" y="351"/>
                  <a:pt x="237" y="344"/>
                  <a:pt x="226" y="331"/>
                </a:cubicBezTo>
                <a:cubicBezTo>
                  <a:pt x="225" y="317"/>
                  <a:pt x="228" y="311"/>
                  <a:pt x="235" y="298"/>
                </a:cubicBezTo>
                <a:cubicBezTo>
                  <a:pt x="245" y="279"/>
                  <a:pt x="256" y="260"/>
                  <a:pt x="268" y="241"/>
                </a:cubicBezTo>
                <a:cubicBezTo>
                  <a:pt x="253" y="259"/>
                  <a:pt x="239" y="274"/>
                  <a:pt x="227" y="292"/>
                </a:cubicBezTo>
                <a:cubicBezTo>
                  <a:pt x="223" y="279"/>
                  <a:pt x="216" y="273"/>
                  <a:pt x="206" y="258"/>
                </a:cubicBezTo>
                <a:cubicBezTo>
                  <a:pt x="195" y="244"/>
                  <a:pt x="194" y="238"/>
                  <a:pt x="202" y="222"/>
                </a:cubicBezTo>
                <a:cubicBezTo>
                  <a:pt x="210" y="206"/>
                  <a:pt x="216" y="191"/>
                  <a:pt x="230" y="177"/>
                </a:cubicBezTo>
                <a:cubicBezTo>
                  <a:pt x="253" y="152"/>
                  <a:pt x="274" y="125"/>
                  <a:pt x="299" y="100"/>
                </a:cubicBezTo>
                <a:cubicBezTo>
                  <a:pt x="312" y="87"/>
                  <a:pt x="318" y="88"/>
                  <a:pt x="336" y="85"/>
                </a:cubicBezTo>
                <a:cubicBezTo>
                  <a:pt x="352" y="82"/>
                  <a:pt x="368" y="79"/>
                  <a:pt x="385" y="75"/>
                </a:cubicBezTo>
                <a:cubicBezTo>
                  <a:pt x="368" y="77"/>
                  <a:pt x="353" y="78"/>
                  <a:pt x="337" y="78"/>
                </a:cubicBezTo>
                <a:cubicBezTo>
                  <a:pt x="337" y="78"/>
                  <a:pt x="337" y="78"/>
                  <a:pt x="337" y="78"/>
                </a:cubicBezTo>
                <a:cubicBezTo>
                  <a:pt x="352" y="58"/>
                  <a:pt x="361" y="47"/>
                  <a:pt x="386" y="36"/>
                </a:cubicBezTo>
                <a:cubicBezTo>
                  <a:pt x="448" y="10"/>
                  <a:pt x="487" y="7"/>
                  <a:pt x="535" y="47"/>
                </a:cubicBezTo>
                <a:cubicBezTo>
                  <a:pt x="548" y="58"/>
                  <a:pt x="559" y="68"/>
                  <a:pt x="571" y="77"/>
                </a:cubicBezTo>
                <a:cubicBezTo>
                  <a:pt x="567" y="78"/>
                  <a:pt x="563" y="79"/>
                  <a:pt x="557" y="81"/>
                </a:cubicBezTo>
                <a:cubicBezTo>
                  <a:pt x="564" y="79"/>
                  <a:pt x="571" y="81"/>
                  <a:pt x="578" y="82"/>
                </a:cubicBezTo>
                <a:cubicBezTo>
                  <a:pt x="580" y="83"/>
                  <a:pt x="582" y="84"/>
                  <a:pt x="584" y="85"/>
                </a:cubicBezTo>
                <a:cubicBezTo>
                  <a:pt x="593" y="91"/>
                  <a:pt x="598" y="94"/>
                  <a:pt x="604" y="102"/>
                </a:cubicBezTo>
                <a:cubicBezTo>
                  <a:pt x="610" y="111"/>
                  <a:pt x="615" y="120"/>
                  <a:pt x="620" y="130"/>
                </a:cubicBezTo>
                <a:cubicBezTo>
                  <a:pt x="617" y="129"/>
                  <a:pt x="615" y="128"/>
                  <a:pt x="612" y="127"/>
                </a:cubicBezTo>
                <a:cubicBezTo>
                  <a:pt x="611" y="126"/>
                  <a:pt x="609" y="126"/>
                  <a:pt x="607" y="125"/>
                </a:cubicBezTo>
                <a:cubicBezTo>
                  <a:pt x="603" y="125"/>
                  <a:pt x="599" y="126"/>
                  <a:pt x="596" y="128"/>
                </a:cubicBezTo>
                <a:cubicBezTo>
                  <a:pt x="596" y="128"/>
                  <a:pt x="596" y="128"/>
                  <a:pt x="596" y="128"/>
                </a:cubicBezTo>
                <a:cubicBezTo>
                  <a:pt x="591" y="131"/>
                  <a:pt x="583" y="133"/>
                  <a:pt x="578" y="134"/>
                </a:cubicBezTo>
                <a:cubicBezTo>
                  <a:pt x="580" y="135"/>
                  <a:pt x="586" y="135"/>
                  <a:pt x="589" y="134"/>
                </a:cubicBezTo>
                <a:cubicBezTo>
                  <a:pt x="589" y="134"/>
                  <a:pt x="590" y="134"/>
                  <a:pt x="590" y="134"/>
                </a:cubicBezTo>
                <a:cubicBezTo>
                  <a:pt x="589" y="136"/>
                  <a:pt x="588" y="138"/>
                  <a:pt x="588" y="141"/>
                </a:cubicBezTo>
                <a:cubicBezTo>
                  <a:pt x="588" y="144"/>
                  <a:pt x="588" y="148"/>
                  <a:pt x="590" y="151"/>
                </a:cubicBezTo>
                <a:cubicBezTo>
                  <a:pt x="590" y="151"/>
                  <a:pt x="590" y="151"/>
                  <a:pt x="590" y="151"/>
                </a:cubicBezTo>
                <a:cubicBezTo>
                  <a:pt x="590" y="152"/>
                  <a:pt x="591" y="153"/>
                  <a:pt x="592" y="153"/>
                </a:cubicBezTo>
                <a:cubicBezTo>
                  <a:pt x="589" y="154"/>
                  <a:pt x="587" y="155"/>
                  <a:pt x="584" y="156"/>
                </a:cubicBezTo>
                <a:cubicBezTo>
                  <a:pt x="596" y="155"/>
                  <a:pt x="606" y="154"/>
                  <a:pt x="617" y="156"/>
                </a:cubicBezTo>
                <a:cubicBezTo>
                  <a:pt x="618" y="159"/>
                  <a:pt x="619" y="163"/>
                  <a:pt x="619" y="167"/>
                </a:cubicBezTo>
                <a:cubicBezTo>
                  <a:pt x="618" y="167"/>
                  <a:pt x="617" y="167"/>
                  <a:pt x="615" y="167"/>
                </a:cubicBezTo>
                <a:cubicBezTo>
                  <a:pt x="615" y="167"/>
                  <a:pt x="615" y="167"/>
                  <a:pt x="615" y="167"/>
                </a:cubicBezTo>
                <a:cubicBezTo>
                  <a:pt x="610" y="163"/>
                  <a:pt x="604" y="164"/>
                  <a:pt x="596" y="166"/>
                </a:cubicBezTo>
                <a:cubicBezTo>
                  <a:pt x="571" y="171"/>
                  <a:pt x="577" y="185"/>
                  <a:pt x="566" y="206"/>
                </a:cubicBezTo>
                <a:cubicBezTo>
                  <a:pt x="577" y="191"/>
                  <a:pt x="577" y="176"/>
                  <a:pt x="596" y="172"/>
                </a:cubicBezTo>
                <a:cubicBezTo>
                  <a:pt x="600" y="171"/>
                  <a:pt x="603" y="169"/>
                  <a:pt x="606" y="170"/>
                </a:cubicBezTo>
                <a:cubicBezTo>
                  <a:pt x="601" y="173"/>
                  <a:pt x="596" y="177"/>
                  <a:pt x="594" y="182"/>
                </a:cubicBezTo>
                <a:cubicBezTo>
                  <a:pt x="589" y="197"/>
                  <a:pt x="592" y="210"/>
                  <a:pt x="586" y="223"/>
                </a:cubicBezTo>
                <a:cubicBezTo>
                  <a:pt x="594" y="211"/>
                  <a:pt x="594" y="199"/>
                  <a:pt x="600" y="186"/>
                </a:cubicBezTo>
                <a:cubicBezTo>
                  <a:pt x="603" y="181"/>
                  <a:pt x="611" y="174"/>
                  <a:pt x="616" y="174"/>
                </a:cubicBezTo>
                <a:cubicBezTo>
                  <a:pt x="618" y="174"/>
                  <a:pt x="619" y="174"/>
                  <a:pt x="621" y="174"/>
                </a:cubicBezTo>
                <a:cubicBezTo>
                  <a:pt x="622" y="182"/>
                  <a:pt x="623" y="190"/>
                  <a:pt x="622" y="197"/>
                </a:cubicBezTo>
                <a:cubicBezTo>
                  <a:pt x="621" y="209"/>
                  <a:pt x="618" y="228"/>
                  <a:pt x="616" y="235"/>
                </a:cubicBezTo>
                <a:cubicBezTo>
                  <a:pt x="623" y="226"/>
                  <a:pt x="626" y="209"/>
                  <a:pt x="628" y="196"/>
                </a:cubicBezTo>
                <a:cubicBezTo>
                  <a:pt x="631" y="183"/>
                  <a:pt x="631" y="168"/>
                  <a:pt x="628" y="154"/>
                </a:cubicBezTo>
                <a:cubicBezTo>
                  <a:pt x="624" y="135"/>
                  <a:pt x="644" y="138"/>
                  <a:pt x="655" y="129"/>
                </a:cubicBezTo>
                <a:cubicBezTo>
                  <a:pt x="664" y="123"/>
                  <a:pt x="669" y="112"/>
                  <a:pt x="677" y="105"/>
                </a:cubicBezTo>
                <a:cubicBezTo>
                  <a:pt x="685" y="97"/>
                  <a:pt x="697" y="108"/>
                  <a:pt x="700" y="115"/>
                </a:cubicBezTo>
                <a:cubicBezTo>
                  <a:pt x="713" y="147"/>
                  <a:pt x="718" y="196"/>
                  <a:pt x="715" y="228"/>
                </a:cubicBezTo>
                <a:cubicBezTo>
                  <a:pt x="711" y="263"/>
                  <a:pt x="694" y="302"/>
                  <a:pt x="663" y="319"/>
                </a:cubicBezTo>
                <a:cubicBezTo>
                  <a:pt x="623" y="341"/>
                  <a:pt x="576" y="328"/>
                  <a:pt x="536" y="314"/>
                </a:cubicBezTo>
                <a:close/>
                <a:moveTo>
                  <a:pt x="656" y="147"/>
                </a:moveTo>
                <a:cubicBezTo>
                  <a:pt x="675" y="140"/>
                  <a:pt x="685" y="124"/>
                  <a:pt x="690" y="105"/>
                </a:cubicBezTo>
                <a:cubicBezTo>
                  <a:pt x="682" y="121"/>
                  <a:pt x="670" y="134"/>
                  <a:pt x="654" y="142"/>
                </a:cubicBezTo>
                <a:cubicBezTo>
                  <a:pt x="645" y="146"/>
                  <a:pt x="639" y="145"/>
                  <a:pt x="630" y="144"/>
                </a:cubicBezTo>
                <a:cubicBezTo>
                  <a:pt x="640" y="147"/>
                  <a:pt x="646" y="150"/>
                  <a:pt x="656" y="147"/>
                </a:cubicBezTo>
                <a:close/>
                <a:moveTo>
                  <a:pt x="379" y="103"/>
                </a:moveTo>
                <a:cubicBezTo>
                  <a:pt x="379" y="103"/>
                  <a:pt x="379" y="103"/>
                  <a:pt x="379" y="103"/>
                </a:cubicBezTo>
                <a:cubicBezTo>
                  <a:pt x="365" y="105"/>
                  <a:pt x="352" y="106"/>
                  <a:pt x="338" y="108"/>
                </a:cubicBezTo>
                <a:cubicBezTo>
                  <a:pt x="327" y="109"/>
                  <a:pt x="325" y="108"/>
                  <a:pt x="317" y="116"/>
                </a:cubicBezTo>
                <a:cubicBezTo>
                  <a:pt x="305" y="129"/>
                  <a:pt x="293" y="170"/>
                  <a:pt x="289" y="187"/>
                </a:cubicBezTo>
                <a:cubicBezTo>
                  <a:pt x="295" y="173"/>
                  <a:pt x="310" y="134"/>
                  <a:pt x="321" y="124"/>
                </a:cubicBezTo>
                <a:cubicBezTo>
                  <a:pt x="325" y="122"/>
                  <a:pt x="327" y="120"/>
                  <a:pt x="329" y="119"/>
                </a:cubicBezTo>
                <a:cubicBezTo>
                  <a:pt x="321" y="133"/>
                  <a:pt x="322" y="136"/>
                  <a:pt x="324" y="155"/>
                </a:cubicBezTo>
                <a:cubicBezTo>
                  <a:pt x="327" y="136"/>
                  <a:pt x="333" y="129"/>
                  <a:pt x="344" y="115"/>
                </a:cubicBezTo>
                <a:cubicBezTo>
                  <a:pt x="356" y="112"/>
                  <a:pt x="367" y="108"/>
                  <a:pt x="379" y="103"/>
                </a:cubicBezTo>
                <a:cubicBezTo>
                  <a:pt x="379" y="103"/>
                  <a:pt x="379" y="103"/>
                  <a:pt x="379" y="103"/>
                </a:cubicBezTo>
                <a:close/>
                <a:moveTo>
                  <a:pt x="478" y="102"/>
                </a:moveTo>
                <a:cubicBezTo>
                  <a:pt x="445" y="110"/>
                  <a:pt x="438" y="124"/>
                  <a:pt x="443" y="146"/>
                </a:cubicBezTo>
                <a:cubicBezTo>
                  <a:pt x="446" y="129"/>
                  <a:pt x="453" y="114"/>
                  <a:pt x="478" y="102"/>
                </a:cubicBezTo>
                <a:close/>
                <a:moveTo>
                  <a:pt x="543" y="166"/>
                </a:moveTo>
                <a:cubicBezTo>
                  <a:pt x="537" y="166"/>
                  <a:pt x="530" y="167"/>
                  <a:pt x="523" y="170"/>
                </a:cubicBezTo>
                <a:cubicBezTo>
                  <a:pt x="522" y="167"/>
                  <a:pt x="522" y="165"/>
                  <a:pt x="521" y="163"/>
                </a:cubicBezTo>
                <a:cubicBezTo>
                  <a:pt x="518" y="157"/>
                  <a:pt x="513" y="153"/>
                  <a:pt x="508" y="151"/>
                </a:cubicBezTo>
                <a:cubicBezTo>
                  <a:pt x="513" y="149"/>
                  <a:pt x="518" y="146"/>
                  <a:pt x="521" y="142"/>
                </a:cubicBezTo>
                <a:cubicBezTo>
                  <a:pt x="510" y="148"/>
                  <a:pt x="498" y="146"/>
                  <a:pt x="488" y="153"/>
                </a:cubicBezTo>
                <a:cubicBezTo>
                  <a:pt x="480" y="158"/>
                  <a:pt x="469" y="176"/>
                  <a:pt x="460" y="183"/>
                </a:cubicBezTo>
                <a:cubicBezTo>
                  <a:pt x="466" y="181"/>
                  <a:pt x="472" y="177"/>
                  <a:pt x="478" y="173"/>
                </a:cubicBezTo>
                <a:cubicBezTo>
                  <a:pt x="478" y="176"/>
                  <a:pt x="478" y="179"/>
                  <a:pt x="480" y="182"/>
                </a:cubicBezTo>
                <a:cubicBezTo>
                  <a:pt x="482" y="187"/>
                  <a:pt x="486" y="190"/>
                  <a:pt x="490" y="192"/>
                </a:cubicBezTo>
                <a:cubicBezTo>
                  <a:pt x="487" y="196"/>
                  <a:pt x="484" y="201"/>
                  <a:pt x="482" y="206"/>
                </a:cubicBezTo>
                <a:cubicBezTo>
                  <a:pt x="498" y="187"/>
                  <a:pt x="521" y="173"/>
                  <a:pt x="543" y="166"/>
                </a:cubicBezTo>
                <a:close/>
                <a:moveTo>
                  <a:pt x="526" y="288"/>
                </a:moveTo>
                <a:cubicBezTo>
                  <a:pt x="522" y="289"/>
                  <a:pt x="515" y="290"/>
                  <a:pt x="511" y="291"/>
                </a:cubicBezTo>
                <a:cubicBezTo>
                  <a:pt x="500" y="293"/>
                  <a:pt x="499" y="295"/>
                  <a:pt x="498" y="306"/>
                </a:cubicBezTo>
                <a:cubicBezTo>
                  <a:pt x="497" y="311"/>
                  <a:pt x="496" y="317"/>
                  <a:pt x="495" y="322"/>
                </a:cubicBezTo>
                <a:cubicBezTo>
                  <a:pt x="497" y="316"/>
                  <a:pt x="500" y="310"/>
                  <a:pt x="502" y="304"/>
                </a:cubicBezTo>
                <a:cubicBezTo>
                  <a:pt x="505" y="299"/>
                  <a:pt x="506" y="298"/>
                  <a:pt x="511" y="295"/>
                </a:cubicBezTo>
                <a:cubicBezTo>
                  <a:pt x="511" y="295"/>
                  <a:pt x="511" y="295"/>
                  <a:pt x="511" y="295"/>
                </a:cubicBezTo>
                <a:cubicBezTo>
                  <a:pt x="515" y="293"/>
                  <a:pt x="522" y="290"/>
                  <a:pt x="526" y="288"/>
                </a:cubicBezTo>
                <a:close/>
                <a:moveTo>
                  <a:pt x="74" y="189"/>
                </a:moveTo>
                <a:cubicBezTo>
                  <a:pt x="74" y="190"/>
                  <a:pt x="73" y="190"/>
                  <a:pt x="73" y="191"/>
                </a:cubicBezTo>
                <a:cubicBezTo>
                  <a:pt x="73" y="193"/>
                  <a:pt x="72" y="195"/>
                  <a:pt x="72" y="197"/>
                </a:cubicBezTo>
                <a:cubicBezTo>
                  <a:pt x="75" y="196"/>
                  <a:pt x="77" y="198"/>
                  <a:pt x="79" y="200"/>
                </a:cubicBezTo>
                <a:cubicBezTo>
                  <a:pt x="79" y="195"/>
                  <a:pt x="78" y="191"/>
                  <a:pt x="74" y="189"/>
                </a:cubicBezTo>
                <a:close/>
                <a:moveTo>
                  <a:pt x="72" y="438"/>
                </a:moveTo>
                <a:cubicBezTo>
                  <a:pt x="80" y="446"/>
                  <a:pt x="109" y="468"/>
                  <a:pt x="120" y="453"/>
                </a:cubicBezTo>
                <a:cubicBezTo>
                  <a:pt x="122" y="450"/>
                  <a:pt x="123" y="446"/>
                  <a:pt x="124" y="442"/>
                </a:cubicBezTo>
                <a:cubicBezTo>
                  <a:pt x="124" y="442"/>
                  <a:pt x="124" y="442"/>
                  <a:pt x="124" y="442"/>
                </a:cubicBezTo>
                <a:cubicBezTo>
                  <a:pt x="109" y="418"/>
                  <a:pt x="94" y="390"/>
                  <a:pt x="86" y="361"/>
                </a:cubicBezTo>
                <a:cubicBezTo>
                  <a:pt x="85" y="365"/>
                  <a:pt x="83" y="369"/>
                  <a:pt x="81" y="373"/>
                </a:cubicBezTo>
                <a:cubicBezTo>
                  <a:pt x="74" y="381"/>
                  <a:pt x="67" y="388"/>
                  <a:pt x="60" y="395"/>
                </a:cubicBezTo>
                <a:cubicBezTo>
                  <a:pt x="55" y="400"/>
                  <a:pt x="54" y="400"/>
                  <a:pt x="55" y="408"/>
                </a:cubicBezTo>
                <a:cubicBezTo>
                  <a:pt x="57" y="418"/>
                  <a:pt x="63" y="429"/>
                  <a:pt x="72" y="438"/>
                </a:cubicBezTo>
                <a:close/>
                <a:moveTo>
                  <a:pt x="622" y="135"/>
                </a:moveTo>
                <a:cubicBezTo>
                  <a:pt x="622" y="133"/>
                  <a:pt x="621" y="132"/>
                  <a:pt x="620" y="130"/>
                </a:cubicBezTo>
                <a:cubicBezTo>
                  <a:pt x="619" y="130"/>
                  <a:pt x="618" y="130"/>
                  <a:pt x="617" y="130"/>
                </a:cubicBezTo>
                <a:cubicBezTo>
                  <a:pt x="619" y="132"/>
                  <a:pt x="620" y="134"/>
                  <a:pt x="621" y="136"/>
                </a:cubicBezTo>
                <a:cubicBezTo>
                  <a:pt x="621" y="135"/>
                  <a:pt x="622" y="135"/>
                  <a:pt x="622" y="135"/>
                </a:cubicBezTo>
                <a:close/>
                <a:moveTo>
                  <a:pt x="47" y="233"/>
                </a:moveTo>
                <a:cubicBezTo>
                  <a:pt x="49" y="240"/>
                  <a:pt x="50" y="245"/>
                  <a:pt x="53" y="251"/>
                </a:cubicBezTo>
                <a:cubicBezTo>
                  <a:pt x="58" y="262"/>
                  <a:pt x="73" y="259"/>
                  <a:pt x="84" y="255"/>
                </a:cubicBezTo>
                <a:cubicBezTo>
                  <a:pt x="84" y="254"/>
                  <a:pt x="84" y="253"/>
                  <a:pt x="85" y="252"/>
                </a:cubicBezTo>
                <a:cubicBezTo>
                  <a:pt x="86" y="246"/>
                  <a:pt x="88" y="241"/>
                  <a:pt x="90" y="235"/>
                </a:cubicBezTo>
                <a:cubicBezTo>
                  <a:pt x="86" y="239"/>
                  <a:pt x="81" y="242"/>
                  <a:pt x="75" y="245"/>
                </a:cubicBezTo>
                <a:cubicBezTo>
                  <a:pt x="60" y="251"/>
                  <a:pt x="60" y="246"/>
                  <a:pt x="54" y="232"/>
                </a:cubicBezTo>
                <a:cubicBezTo>
                  <a:pt x="68" y="221"/>
                  <a:pt x="61" y="207"/>
                  <a:pt x="66" y="192"/>
                </a:cubicBezTo>
                <a:cubicBezTo>
                  <a:pt x="67" y="188"/>
                  <a:pt x="68" y="185"/>
                  <a:pt x="70" y="180"/>
                </a:cubicBezTo>
                <a:cubicBezTo>
                  <a:pt x="56" y="189"/>
                  <a:pt x="29" y="214"/>
                  <a:pt x="47" y="233"/>
                </a:cubicBezTo>
                <a:close/>
                <a:moveTo>
                  <a:pt x="484" y="187"/>
                </a:moveTo>
                <a:cubicBezTo>
                  <a:pt x="485" y="190"/>
                  <a:pt x="487" y="191"/>
                  <a:pt x="490" y="192"/>
                </a:cubicBezTo>
                <a:cubicBezTo>
                  <a:pt x="493" y="188"/>
                  <a:pt x="497" y="184"/>
                  <a:pt x="502" y="181"/>
                </a:cubicBezTo>
                <a:cubicBezTo>
                  <a:pt x="502" y="180"/>
                  <a:pt x="501" y="180"/>
                  <a:pt x="501" y="179"/>
                </a:cubicBezTo>
                <a:cubicBezTo>
                  <a:pt x="499" y="175"/>
                  <a:pt x="493" y="173"/>
                  <a:pt x="489" y="175"/>
                </a:cubicBezTo>
                <a:cubicBezTo>
                  <a:pt x="484" y="177"/>
                  <a:pt x="482" y="183"/>
                  <a:pt x="484" y="187"/>
                </a:cubicBezTo>
                <a:moveTo>
                  <a:pt x="589" y="147"/>
                </a:moveTo>
                <a:cubicBezTo>
                  <a:pt x="589" y="149"/>
                  <a:pt x="590" y="152"/>
                  <a:pt x="592" y="153"/>
                </a:cubicBezTo>
                <a:cubicBezTo>
                  <a:pt x="595" y="152"/>
                  <a:pt x="599" y="151"/>
                  <a:pt x="602" y="150"/>
                </a:cubicBezTo>
                <a:cubicBezTo>
                  <a:pt x="603" y="150"/>
                  <a:pt x="603" y="149"/>
                  <a:pt x="603" y="148"/>
                </a:cubicBezTo>
                <a:cubicBezTo>
                  <a:pt x="603" y="144"/>
                  <a:pt x="600" y="141"/>
                  <a:pt x="597" y="140"/>
                </a:cubicBezTo>
                <a:cubicBezTo>
                  <a:pt x="593" y="140"/>
                  <a:pt x="589" y="143"/>
                  <a:pt x="589" y="147"/>
                </a:cubicBezTo>
                <a:moveTo>
                  <a:pt x="41" y="162"/>
                </a:moveTo>
                <a:cubicBezTo>
                  <a:pt x="12" y="183"/>
                  <a:pt x="4" y="192"/>
                  <a:pt x="8" y="233"/>
                </a:cubicBezTo>
                <a:cubicBezTo>
                  <a:pt x="8" y="233"/>
                  <a:pt x="8" y="233"/>
                  <a:pt x="8" y="233"/>
                </a:cubicBezTo>
                <a:cubicBezTo>
                  <a:pt x="11" y="201"/>
                  <a:pt x="18" y="187"/>
                  <a:pt x="41" y="162"/>
                </a:cubicBezTo>
                <a:close/>
                <a:moveTo>
                  <a:pt x="341" y="3"/>
                </a:moveTo>
                <a:cubicBezTo>
                  <a:pt x="324" y="7"/>
                  <a:pt x="320" y="10"/>
                  <a:pt x="315" y="27"/>
                </a:cubicBezTo>
                <a:cubicBezTo>
                  <a:pt x="323" y="14"/>
                  <a:pt x="328" y="10"/>
                  <a:pt x="341" y="3"/>
                </a:cubicBezTo>
                <a:close/>
                <a:moveTo>
                  <a:pt x="368" y="0"/>
                </a:moveTo>
                <a:cubicBezTo>
                  <a:pt x="334" y="8"/>
                  <a:pt x="324" y="14"/>
                  <a:pt x="312" y="54"/>
                </a:cubicBezTo>
                <a:cubicBezTo>
                  <a:pt x="327" y="25"/>
                  <a:pt x="338" y="14"/>
                  <a:pt x="368" y="0"/>
                </a:cubicBezTo>
                <a:close/>
                <a:moveTo>
                  <a:pt x="1" y="207"/>
                </a:moveTo>
                <a:cubicBezTo>
                  <a:pt x="4" y="192"/>
                  <a:pt x="7" y="186"/>
                  <a:pt x="16" y="174"/>
                </a:cubicBezTo>
                <a:cubicBezTo>
                  <a:pt x="1" y="185"/>
                  <a:pt x="0" y="189"/>
                  <a:pt x="1" y="207"/>
                </a:cubicBezTo>
                <a:close/>
              </a:path>
            </a:pathLst>
          </a:custGeom>
          <a:solidFill>
            <a:srgbClr val="FFFFFF"/>
          </a:solidFill>
          <a:ln w="19050" cap="flat" cmpd="sng" algn="ctr">
            <a:noFill/>
            <a:prstDash val="solid"/>
            <a:headEnd type="none" w="med" len="med"/>
            <a:tailEnd type="none" w="med" len="med"/>
          </a:ln>
          <a:effectLst/>
        </p:spPr>
        <p:txBody>
          <a:bodyPr rot="0" spcFirstLastPara="0" vert="horz" wrap="square" lIns="175690" tIns="140552" rIns="175690" bIns="140552"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95739" fontAlgn="base">
              <a:lnSpc>
                <a:spcPct val="90000"/>
              </a:lnSpc>
              <a:spcBef>
                <a:spcPct val="0"/>
              </a:spcBef>
              <a:spcAft>
                <a:spcPct val="0"/>
              </a:spcAft>
            </a:pPr>
            <a:endParaRPr lang="en-US" sz="1152" kern="0">
              <a:gradFill>
                <a:gsLst>
                  <a:gs pos="0">
                    <a:srgbClr val="FFFFFF"/>
                  </a:gs>
                  <a:gs pos="100000">
                    <a:srgbClr val="FFFFFF"/>
                  </a:gs>
                </a:gsLst>
                <a:lin ang="5400000" scaled="0"/>
              </a:gradFill>
              <a:ea typeface="Segoe UI" pitchFamily="34" charset="0"/>
              <a:cs typeface="Segoe UI" pitchFamily="34" charset="0"/>
            </a:endParaRPr>
          </a:p>
        </p:txBody>
      </p:sp>
      <p:sp>
        <p:nvSpPr>
          <p:cNvPr id="4" name="Right Arrow 3"/>
          <p:cNvSpPr/>
          <p:nvPr/>
        </p:nvSpPr>
        <p:spPr bwMode="auto">
          <a:xfrm>
            <a:off x="4667534" y="5430616"/>
            <a:ext cx="300250" cy="370009"/>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86141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Log Processing and Big Data</a:t>
            </a:r>
          </a:p>
        </p:txBody>
      </p:sp>
    </p:spTree>
    <p:extLst>
      <p:ext uri="{BB962C8B-B14F-4D97-AF65-F5344CB8AC3E}">
        <p14:creationId xmlns:p14="http://schemas.microsoft.com/office/powerpoint/2010/main" val="2143939044"/>
      </p:ext>
    </p:extLst>
  </p:cSld>
  <p:clrMapOvr>
    <a:masterClrMapping/>
  </p:clrMapOvr>
  <p:transition>
    <p:fade/>
  </p:transition>
</p:sld>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D4F2C9FDBBBB42818F300E398E192B" ma:contentTypeVersion="2" ma:contentTypeDescription="Create a new document." ma:contentTypeScope="" ma:versionID="30f85410457d91ef8eeaf92f065e54cb">
  <xsd:schema xmlns:xsd="http://www.w3.org/2001/XMLSchema" xmlns:xs="http://www.w3.org/2001/XMLSchema" xmlns:p="http://schemas.microsoft.com/office/2006/metadata/properties" xmlns:ns2="0e6ed2f3-2003-4809-a7f1-bfb3304c948f" targetNamespace="http://schemas.microsoft.com/office/2006/metadata/properties" ma:root="true" ma:fieldsID="02a2db4a10f75046e616d491db109320" ns2:_="">
    <xsd:import namespace="0e6ed2f3-2003-4809-a7f1-bfb3304c948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6ed2f3-2003-4809-a7f1-bfb3304c94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AFB659-D2FF-469D-9BA3-DDF9E832B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6ed2f3-2003-4809-a7f1-bfb3304c94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D80EEA-1669-48E9-84EA-D9F730B923FD}">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0e6ed2f3-2003-4809-a7f1-bfb3304c948f"/>
    <ds:schemaRef ds:uri="http://www.w3.org/XML/1998/namespace"/>
  </ds:schemaRefs>
</ds:datastoreItem>
</file>

<file path=customXml/itemProps3.xml><?xml version="1.0" encoding="utf-8"?>
<ds:datastoreItem xmlns:ds="http://schemas.openxmlformats.org/officeDocument/2006/customXml" ds:itemID="{9F2048A1-EA09-4811-9D52-ABC9063A4B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521</TotalTime>
  <Words>3395</Words>
  <Application>Microsoft Office PowerPoint</Application>
  <PresentationFormat>Widescreen</PresentationFormat>
  <Paragraphs>400</Paragraphs>
  <Slides>26</Slides>
  <Notes>19</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MS PGothic</vt:lpstr>
      <vt:lpstr>Arial</vt:lpstr>
      <vt:lpstr>Calibri</vt:lpstr>
      <vt:lpstr>Courier New</vt:lpstr>
      <vt:lpstr>Segoe Light</vt:lpstr>
      <vt:lpstr>Segoe UI</vt:lpstr>
      <vt:lpstr>Segoe UI Light</vt:lpstr>
      <vt:lpstr>Segoe UI Semibold</vt:lpstr>
      <vt:lpstr>Segoe UI Semilight</vt:lpstr>
      <vt:lpstr>1_Windows Azure</vt:lpstr>
      <vt:lpstr>PowerPoint Presentation</vt:lpstr>
      <vt:lpstr>Agenda</vt:lpstr>
      <vt:lpstr>What is Big Data?</vt:lpstr>
      <vt:lpstr>The Old and the New Data Processing</vt:lpstr>
      <vt:lpstr>The Big Data Ecosystem</vt:lpstr>
      <vt:lpstr>PowerPoint Presentation</vt:lpstr>
      <vt:lpstr>Hadoop On Your Terms</vt:lpstr>
      <vt:lpstr>  Azure HDInsight</vt:lpstr>
      <vt:lpstr>PowerPoint Presentation</vt:lpstr>
      <vt:lpstr>Lambda Architecture</vt:lpstr>
      <vt:lpstr>Lambda Architecture – High Level View</vt:lpstr>
      <vt:lpstr>Connected Cars Scenario</vt:lpstr>
      <vt:lpstr>Solution Architecture</vt:lpstr>
      <vt:lpstr>Power BI Dashboard</vt:lpstr>
      <vt:lpstr>PowerPoint Presentation</vt:lpstr>
      <vt:lpstr>Cortana Intelligence Suite</vt:lpstr>
      <vt:lpstr>Cortana Intelligence Suite Services Transform data into intelligent action </vt:lpstr>
      <vt:lpstr>Cognitive Services Give your solutions a human side </vt:lpstr>
      <vt:lpstr>Bot Framework  </vt:lpstr>
      <vt:lpstr>Cortana  </vt:lpstr>
      <vt:lpstr>Summary</vt:lpstr>
      <vt:lpstr>PowerPoint Presentation</vt:lpstr>
      <vt:lpstr>PowerPoint Presentation</vt:lpstr>
      <vt:lpstr>From Data to Decisions and Actions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Michiel van Otegem</dc:creator>
  <cp:lastModifiedBy>Gurpreet Singh (GP)</cp:lastModifiedBy>
  <cp:revision>36</cp:revision>
  <dcterms:created xsi:type="dcterms:W3CDTF">2016-06-13T07:40:27Z</dcterms:created>
  <dcterms:modified xsi:type="dcterms:W3CDTF">2016-07-14T00:43:19Z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0x010100D4D4F2C9FDBBBB42818F300E398E192B</vt:lpwstr>
  </property>
</Properties>
</file>