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347"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53" r:id="rId32"/>
    <p:sldId id="342" r:id="rId33"/>
    <p:sldId id="380" r:id="rId34"/>
    <p:sldId id="381" r:id="rId35"/>
    <p:sldId id="3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3 mins)" id="{28E9690B-0091-4B37-904D-AF77356E58A6}">
          <p14:sldIdLst>
            <p14:sldId id="347"/>
            <p14:sldId id="354"/>
            <p14:sldId id="355"/>
          </p14:sldIdLst>
        </p14:section>
        <p14:section name="Big Data in every project (15 mins)" id="{3F2A68DA-BFEB-4E5D-BF3B-DF95C25C7458}">
          <p14:sldIdLst>
            <p14:sldId id="356"/>
            <p14:sldId id="357"/>
            <p14:sldId id="358"/>
            <p14:sldId id="359"/>
            <p14:sldId id="360"/>
            <p14:sldId id="361"/>
            <p14:sldId id="362"/>
          </p14:sldIdLst>
        </p14:section>
        <p14:section name="Lambda Architecture (5 mins)" id="{3EFB4B2C-22CF-447D-8043-5A9F6537952F}">
          <p14:sldIdLst>
            <p14:sldId id="363"/>
            <p14:sldId id="364"/>
            <p14:sldId id="365"/>
            <p14:sldId id="366"/>
          </p14:sldIdLst>
        </p14:section>
        <p14:section name="Cortana Analytics Suite (15 mins)" id="{566FD355-6A26-4B2D-AE1A-95214FDE7C97}">
          <p14:sldIdLst>
            <p14:sldId id="367"/>
            <p14:sldId id="368"/>
            <p14:sldId id="369"/>
            <p14:sldId id="370"/>
            <p14:sldId id="371"/>
            <p14:sldId id="372"/>
            <p14:sldId id="373"/>
            <p14:sldId id="374"/>
          </p14:sldIdLst>
        </p14:section>
        <p14:section name="Connected Cars (20 mins)" id="{BFC0864E-5B61-4525-B425-78EA3E1B29E0}">
          <p14:sldIdLst>
            <p14:sldId id="375"/>
            <p14:sldId id="376"/>
            <p14:sldId id="377"/>
            <p14:sldId id="378"/>
            <p14:sldId id="379"/>
          </p14:sldIdLst>
        </p14:section>
        <p14:section name="Conclusion (2 mins)" id="{6EC64523-FE06-4775-B955-831F82F993AC}">
          <p14:sldIdLst>
            <p14:sldId id="353"/>
            <p14:sldId id="342"/>
          </p14:sldIdLst>
        </p14:section>
        <p14:section name="Additional Material" id="{5D0BE18A-BF1E-4609-AF7E-0CFA3781FABD}">
          <p14:sldIdLst>
            <p14:sldId id="380"/>
            <p14:sldId id="381"/>
            <p14:sldId id="3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5468" autoAdjust="0"/>
  </p:normalViewPr>
  <p:slideViewPr>
    <p:cSldViewPr snapToGrid="0" showGuides="1">
      <p:cViewPr varScale="1">
        <p:scale>
          <a:sx n="72" d="100"/>
          <a:sy n="72" d="100"/>
        </p:scale>
        <p:origin x="82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20A5E-40FB-4FB0-8B30-7D0CD1C4C7D0}" type="doc">
      <dgm:prSet loTypeId="urn:microsoft.com/office/officeart/2005/8/layout/chevron1" loCatId="process" qsTypeId="urn:microsoft.com/office/officeart/2005/8/quickstyle/simple1" qsCatId="simple" csTypeId="urn:microsoft.com/office/officeart/2005/8/colors/accent1_4" csCatId="accent1" phldr="1"/>
      <dgm:spPr/>
      <dgm:t>
        <a:bodyPr/>
        <a:lstStyle/>
        <a:p>
          <a:endParaRPr lang="en-US"/>
        </a:p>
      </dgm:t>
    </dgm:pt>
    <dgm:pt modelId="{995A2929-2257-4FA5-8697-6D2B72A8A0C0}">
      <dgm:prSet custT="1"/>
      <dgm:spPr/>
      <dgm:t>
        <a:bodyPr/>
        <a:lstStyle/>
        <a:p>
          <a:pPr rtl="0"/>
          <a:r>
            <a:rPr lang="en-US" sz="1400" dirty="0"/>
            <a:t>Data</a:t>
          </a:r>
        </a:p>
      </dgm:t>
    </dgm:pt>
    <dgm:pt modelId="{E7A1BFDD-E62A-4DA9-8456-2199CB1CBAB1}" type="parTrans" cxnId="{9A7E14DC-E406-4342-A96A-127ADCC050A4}">
      <dgm:prSet/>
      <dgm:spPr/>
      <dgm:t>
        <a:bodyPr/>
        <a:lstStyle/>
        <a:p>
          <a:endParaRPr lang="en-US" sz="1050"/>
        </a:p>
      </dgm:t>
    </dgm:pt>
    <dgm:pt modelId="{33EACE99-E514-4BE2-BB39-8A11A7ABABCD}" type="sibTrans" cxnId="{9A7E14DC-E406-4342-A96A-127ADCC050A4}">
      <dgm:prSet/>
      <dgm:spPr/>
      <dgm:t>
        <a:bodyPr/>
        <a:lstStyle/>
        <a:p>
          <a:endParaRPr lang="en-US" sz="1050"/>
        </a:p>
      </dgm:t>
    </dgm:pt>
    <dgm:pt modelId="{3AEB9455-71BF-4BF0-B284-6EB8005C85F3}">
      <dgm:prSet custT="1"/>
      <dgm:spPr/>
      <dgm:t>
        <a:bodyPr/>
        <a:lstStyle/>
        <a:p>
          <a:pPr rtl="0"/>
          <a:r>
            <a:rPr lang="en-US" sz="1400" dirty="0"/>
            <a:t>Ingest</a:t>
          </a:r>
        </a:p>
      </dgm:t>
    </dgm:pt>
    <dgm:pt modelId="{69F851AE-DE9A-4003-BB10-4C1FE32B6A47}" type="parTrans" cxnId="{B2459E51-B272-4AE1-8BBC-96A9E98575E7}">
      <dgm:prSet/>
      <dgm:spPr/>
      <dgm:t>
        <a:bodyPr/>
        <a:lstStyle/>
        <a:p>
          <a:endParaRPr lang="en-US" sz="1050"/>
        </a:p>
      </dgm:t>
    </dgm:pt>
    <dgm:pt modelId="{C5926B79-57D2-46A6-BCCA-5E6D3FCD78D2}" type="sibTrans" cxnId="{B2459E51-B272-4AE1-8BBC-96A9E98575E7}">
      <dgm:prSet/>
      <dgm:spPr/>
      <dgm:t>
        <a:bodyPr/>
        <a:lstStyle/>
        <a:p>
          <a:endParaRPr lang="en-US" sz="1050"/>
        </a:p>
      </dgm:t>
    </dgm:pt>
    <dgm:pt modelId="{A1BF8265-60CF-46C2-AD1C-92C3AF000B73}">
      <dgm:prSet custT="1"/>
      <dgm:spPr/>
      <dgm:t>
        <a:bodyPr/>
        <a:lstStyle/>
        <a:p>
          <a:pPr rtl="0"/>
          <a:r>
            <a:rPr lang="en-US" sz="1400" dirty="0"/>
            <a:t>Prepare</a:t>
          </a:r>
        </a:p>
      </dgm:t>
    </dgm:pt>
    <dgm:pt modelId="{7C5506D8-BEC9-449B-9765-EF858B835AC5}" type="parTrans" cxnId="{C4D4B0F2-EA46-478C-916C-9320BF412EBE}">
      <dgm:prSet/>
      <dgm:spPr/>
      <dgm:t>
        <a:bodyPr/>
        <a:lstStyle/>
        <a:p>
          <a:endParaRPr lang="en-US" sz="1050"/>
        </a:p>
      </dgm:t>
    </dgm:pt>
    <dgm:pt modelId="{9492915E-327E-40DC-B36C-C55AD0E0C84D}" type="sibTrans" cxnId="{C4D4B0F2-EA46-478C-916C-9320BF412EBE}">
      <dgm:prSet/>
      <dgm:spPr/>
      <dgm:t>
        <a:bodyPr/>
        <a:lstStyle/>
        <a:p>
          <a:endParaRPr lang="en-US" sz="1050"/>
        </a:p>
      </dgm:t>
    </dgm:pt>
    <dgm:pt modelId="{B46FBDA1-E381-41C0-9166-1D9B749CB56E}">
      <dgm:prSet custT="1"/>
      <dgm:spPr/>
      <dgm:t>
        <a:bodyPr/>
        <a:lstStyle/>
        <a:p>
          <a:pPr rtl="0"/>
          <a:r>
            <a:rPr lang="en-US" sz="1400" dirty="0"/>
            <a:t>Analyze</a:t>
          </a:r>
        </a:p>
      </dgm:t>
    </dgm:pt>
    <dgm:pt modelId="{B3797109-7AE3-4B43-BD79-5C8933EB139E}" type="parTrans" cxnId="{3408A647-8A36-4AFB-BA21-42013102B4B8}">
      <dgm:prSet/>
      <dgm:spPr/>
      <dgm:t>
        <a:bodyPr/>
        <a:lstStyle/>
        <a:p>
          <a:endParaRPr lang="en-US" sz="1050"/>
        </a:p>
      </dgm:t>
    </dgm:pt>
    <dgm:pt modelId="{A38A31E4-0092-47EA-B337-E030A6448C49}" type="sibTrans" cxnId="{3408A647-8A36-4AFB-BA21-42013102B4B8}">
      <dgm:prSet/>
      <dgm:spPr/>
      <dgm:t>
        <a:bodyPr/>
        <a:lstStyle/>
        <a:p>
          <a:endParaRPr lang="en-US" sz="1050"/>
        </a:p>
      </dgm:t>
    </dgm:pt>
    <dgm:pt modelId="{3AB1194A-5F61-4980-9F8D-946400F5554B}">
      <dgm:prSet custT="1"/>
      <dgm:spPr/>
      <dgm:t>
        <a:bodyPr/>
        <a:lstStyle/>
        <a:p>
          <a:pPr rtl="0"/>
          <a:r>
            <a:rPr lang="en-US" sz="1400"/>
            <a:t>Consume</a:t>
          </a:r>
        </a:p>
      </dgm:t>
    </dgm:pt>
    <dgm:pt modelId="{EB783F23-4696-4F22-A393-69655D38D48E}" type="parTrans" cxnId="{2C56C431-8F8D-4CDE-A15F-BEB5CAEA4115}">
      <dgm:prSet/>
      <dgm:spPr/>
      <dgm:t>
        <a:bodyPr/>
        <a:lstStyle/>
        <a:p>
          <a:endParaRPr lang="en-US" sz="1050"/>
        </a:p>
      </dgm:t>
    </dgm:pt>
    <dgm:pt modelId="{678E0808-ED3A-4BB2-A18C-6BEF9F7F7A3C}" type="sibTrans" cxnId="{2C56C431-8F8D-4CDE-A15F-BEB5CAEA4115}">
      <dgm:prSet/>
      <dgm:spPr/>
      <dgm:t>
        <a:bodyPr/>
        <a:lstStyle/>
        <a:p>
          <a:endParaRPr lang="en-US" sz="1050"/>
        </a:p>
      </dgm:t>
    </dgm:pt>
    <dgm:pt modelId="{36AFC23F-FD7A-4DC5-919C-51C35FEA7B57}">
      <dgm:prSet custT="1"/>
      <dgm:spPr/>
      <dgm:t>
        <a:bodyPr/>
        <a:lstStyle/>
        <a:p>
          <a:pPr rtl="0"/>
          <a:r>
            <a:rPr lang="en-US" sz="1400" dirty="0"/>
            <a:t>Publish</a:t>
          </a:r>
        </a:p>
      </dgm:t>
    </dgm:pt>
    <dgm:pt modelId="{3E80593A-7E84-4647-9276-73EE031F77EC}" type="parTrans" cxnId="{4BEE97B3-B923-4FB0-A300-A63B617A6749}">
      <dgm:prSet/>
      <dgm:spPr/>
      <dgm:t>
        <a:bodyPr/>
        <a:lstStyle/>
        <a:p>
          <a:endParaRPr lang="en-US"/>
        </a:p>
      </dgm:t>
    </dgm:pt>
    <dgm:pt modelId="{DE0FCF7A-2D0F-4172-85F2-B6ABBA4D4F61}" type="sibTrans" cxnId="{4BEE97B3-B923-4FB0-A300-A63B617A6749}">
      <dgm:prSet/>
      <dgm:spPr/>
      <dgm:t>
        <a:bodyPr/>
        <a:lstStyle/>
        <a:p>
          <a:endParaRPr lang="en-US"/>
        </a:p>
      </dgm:t>
    </dgm:pt>
    <dgm:pt modelId="{6F88AFA5-E457-4572-AAA1-F7700294EDD7}">
      <dgm:prSet custT="1"/>
      <dgm:spPr/>
      <dgm:t>
        <a:bodyPr/>
        <a:lstStyle/>
        <a:p>
          <a:pPr rtl="0"/>
          <a:endParaRPr lang="en-US" sz="1400" dirty="0"/>
        </a:p>
      </dgm:t>
    </dgm:pt>
    <dgm:pt modelId="{366E908A-4E8C-4CCC-A298-D0125B5B9114}" type="parTrans" cxnId="{4288E4E5-6E7B-42BB-AA02-799D06DBF01C}">
      <dgm:prSet/>
      <dgm:spPr/>
      <dgm:t>
        <a:bodyPr/>
        <a:lstStyle/>
        <a:p>
          <a:endParaRPr lang="en-US"/>
        </a:p>
      </dgm:t>
    </dgm:pt>
    <dgm:pt modelId="{E9853277-4C28-4369-9C3A-BADA5B222216}" type="sibTrans" cxnId="{4288E4E5-6E7B-42BB-AA02-799D06DBF01C}">
      <dgm:prSet/>
      <dgm:spPr/>
      <dgm:t>
        <a:bodyPr/>
        <a:lstStyle/>
        <a:p>
          <a:endParaRPr lang="en-US"/>
        </a:p>
      </dgm:t>
    </dgm:pt>
    <dgm:pt modelId="{37CE801D-5E74-4979-8861-08E4BF720B01}" type="pres">
      <dgm:prSet presAssocID="{EF020A5E-40FB-4FB0-8B30-7D0CD1C4C7D0}" presName="Name0" presStyleCnt="0">
        <dgm:presLayoutVars>
          <dgm:dir/>
          <dgm:animLvl val="lvl"/>
          <dgm:resizeHandles val="exact"/>
        </dgm:presLayoutVars>
      </dgm:prSet>
      <dgm:spPr/>
    </dgm:pt>
    <dgm:pt modelId="{1C10C183-7FD3-44C0-B833-42B049487233}" type="pres">
      <dgm:prSet presAssocID="{995A2929-2257-4FA5-8697-6D2B72A8A0C0}" presName="composite" presStyleCnt="0"/>
      <dgm:spPr/>
    </dgm:pt>
    <dgm:pt modelId="{63D14724-0B25-4A76-BEEB-B6529B740BAA}" type="pres">
      <dgm:prSet presAssocID="{995A2929-2257-4FA5-8697-6D2B72A8A0C0}" presName="parTx" presStyleLbl="node1" presStyleIdx="0" presStyleCnt="6">
        <dgm:presLayoutVars>
          <dgm:chMax val="0"/>
          <dgm:chPref val="0"/>
          <dgm:bulletEnabled val="1"/>
        </dgm:presLayoutVars>
      </dgm:prSet>
      <dgm:spPr/>
    </dgm:pt>
    <dgm:pt modelId="{F1421F07-A41C-4457-B53B-AD23218B4B1B}" type="pres">
      <dgm:prSet presAssocID="{995A2929-2257-4FA5-8697-6D2B72A8A0C0}" presName="desTx" presStyleLbl="revTx" presStyleIdx="0" presStyleCnt="1">
        <dgm:presLayoutVars>
          <dgm:bulletEnabled val="1"/>
        </dgm:presLayoutVars>
      </dgm:prSet>
      <dgm:spPr/>
    </dgm:pt>
    <dgm:pt modelId="{19FDC7C1-8236-4DC6-AE6F-9A711236D3C9}" type="pres">
      <dgm:prSet presAssocID="{33EACE99-E514-4BE2-BB39-8A11A7ABABCD}" presName="space" presStyleCnt="0"/>
      <dgm:spPr/>
    </dgm:pt>
    <dgm:pt modelId="{4B149B18-87DF-4AE8-87F0-70A88AD5A889}" type="pres">
      <dgm:prSet presAssocID="{3AEB9455-71BF-4BF0-B284-6EB8005C85F3}" presName="composite" presStyleCnt="0"/>
      <dgm:spPr/>
    </dgm:pt>
    <dgm:pt modelId="{027DDB81-AE79-4568-A9F1-8D8D62C08943}" type="pres">
      <dgm:prSet presAssocID="{3AEB9455-71BF-4BF0-B284-6EB8005C85F3}" presName="parTx" presStyleLbl="node1" presStyleIdx="1" presStyleCnt="6">
        <dgm:presLayoutVars>
          <dgm:chMax val="0"/>
          <dgm:chPref val="0"/>
          <dgm:bulletEnabled val="1"/>
        </dgm:presLayoutVars>
      </dgm:prSet>
      <dgm:spPr/>
    </dgm:pt>
    <dgm:pt modelId="{853276E2-FF4C-48DC-9C4F-722745DF6BC5}" type="pres">
      <dgm:prSet presAssocID="{3AEB9455-71BF-4BF0-B284-6EB8005C85F3}" presName="desTx" presStyleLbl="revTx" presStyleIdx="0" presStyleCnt="1">
        <dgm:presLayoutVars>
          <dgm:bulletEnabled val="1"/>
        </dgm:presLayoutVars>
      </dgm:prSet>
      <dgm:spPr/>
    </dgm:pt>
    <dgm:pt modelId="{CBBF0E5B-E725-432C-A4F2-E3FD9A7808BB}" type="pres">
      <dgm:prSet presAssocID="{C5926B79-57D2-46A6-BCCA-5E6D3FCD78D2}" presName="space" presStyleCnt="0"/>
      <dgm:spPr/>
    </dgm:pt>
    <dgm:pt modelId="{9D7BA437-1C5E-4A92-B4FA-695D3AAAAEA5}" type="pres">
      <dgm:prSet presAssocID="{A1BF8265-60CF-46C2-AD1C-92C3AF000B73}" presName="composite" presStyleCnt="0"/>
      <dgm:spPr/>
    </dgm:pt>
    <dgm:pt modelId="{131F3CB5-AC7B-40C8-AFF8-3D268AC6DFE1}" type="pres">
      <dgm:prSet presAssocID="{A1BF8265-60CF-46C2-AD1C-92C3AF000B73}" presName="parTx" presStyleLbl="node1" presStyleIdx="2" presStyleCnt="6">
        <dgm:presLayoutVars>
          <dgm:chMax val="0"/>
          <dgm:chPref val="0"/>
          <dgm:bulletEnabled val="1"/>
        </dgm:presLayoutVars>
      </dgm:prSet>
      <dgm:spPr/>
    </dgm:pt>
    <dgm:pt modelId="{D87433C4-6AEF-4C21-9258-ACF0FDB6EE34}" type="pres">
      <dgm:prSet presAssocID="{A1BF8265-60CF-46C2-AD1C-92C3AF000B73}" presName="desTx" presStyleLbl="revTx" presStyleIdx="0" presStyleCnt="1">
        <dgm:presLayoutVars>
          <dgm:bulletEnabled val="1"/>
        </dgm:presLayoutVars>
      </dgm:prSet>
      <dgm:spPr/>
    </dgm:pt>
    <dgm:pt modelId="{4DFD602B-DC11-4442-B1D5-92BEB92174D7}" type="pres">
      <dgm:prSet presAssocID="{9492915E-327E-40DC-B36C-C55AD0E0C84D}" presName="space" presStyleCnt="0"/>
      <dgm:spPr/>
    </dgm:pt>
    <dgm:pt modelId="{6C4B93A7-5DD0-4B41-A05F-C38B87B0EFA2}" type="pres">
      <dgm:prSet presAssocID="{B46FBDA1-E381-41C0-9166-1D9B749CB56E}" presName="composite" presStyleCnt="0"/>
      <dgm:spPr/>
    </dgm:pt>
    <dgm:pt modelId="{71A58C35-A374-4689-A4F8-956DB8C3FA5B}" type="pres">
      <dgm:prSet presAssocID="{B46FBDA1-E381-41C0-9166-1D9B749CB56E}" presName="parTx" presStyleLbl="node1" presStyleIdx="3" presStyleCnt="6">
        <dgm:presLayoutVars>
          <dgm:chMax val="0"/>
          <dgm:chPref val="0"/>
          <dgm:bulletEnabled val="1"/>
        </dgm:presLayoutVars>
      </dgm:prSet>
      <dgm:spPr/>
    </dgm:pt>
    <dgm:pt modelId="{88AA78FD-8E51-4615-8AE9-8CB1451BA2C0}" type="pres">
      <dgm:prSet presAssocID="{B46FBDA1-E381-41C0-9166-1D9B749CB56E}" presName="desTx" presStyleLbl="revTx" presStyleIdx="0" presStyleCnt="1">
        <dgm:presLayoutVars>
          <dgm:bulletEnabled val="1"/>
        </dgm:presLayoutVars>
      </dgm:prSet>
      <dgm:spPr/>
    </dgm:pt>
    <dgm:pt modelId="{F2941DBF-8CCA-4F00-9F59-43FE6F5948DB}" type="pres">
      <dgm:prSet presAssocID="{A38A31E4-0092-47EA-B337-E030A6448C49}" presName="space" presStyleCnt="0"/>
      <dgm:spPr/>
    </dgm:pt>
    <dgm:pt modelId="{06A7F5EA-6963-4700-AB53-6D452A6E1A8A}" type="pres">
      <dgm:prSet presAssocID="{36AFC23F-FD7A-4DC5-919C-51C35FEA7B57}" presName="composite" presStyleCnt="0"/>
      <dgm:spPr/>
    </dgm:pt>
    <dgm:pt modelId="{A4A11072-7B1C-4D79-9140-A7994E49B138}" type="pres">
      <dgm:prSet presAssocID="{36AFC23F-FD7A-4DC5-919C-51C35FEA7B57}" presName="parTx" presStyleLbl="node1" presStyleIdx="4" presStyleCnt="6">
        <dgm:presLayoutVars>
          <dgm:chMax val="0"/>
          <dgm:chPref val="0"/>
          <dgm:bulletEnabled val="1"/>
        </dgm:presLayoutVars>
      </dgm:prSet>
      <dgm:spPr/>
    </dgm:pt>
    <dgm:pt modelId="{3BAF5220-8782-4C69-8EA1-B1E739F83037}" type="pres">
      <dgm:prSet presAssocID="{36AFC23F-FD7A-4DC5-919C-51C35FEA7B57}" presName="desTx" presStyleLbl="revTx" presStyleIdx="0" presStyleCnt="1">
        <dgm:presLayoutVars>
          <dgm:bulletEnabled val="1"/>
        </dgm:presLayoutVars>
      </dgm:prSet>
      <dgm:spPr/>
    </dgm:pt>
    <dgm:pt modelId="{9C04E367-09CF-4B56-9A98-5254BAF85C0D}" type="pres">
      <dgm:prSet presAssocID="{DE0FCF7A-2D0F-4172-85F2-B6ABBA4D4F61}" presName="space" presStyleCnt="0"/>
      <dgm:spPr/>
    </dgm:pt>
    <dgm:pt modelId="{3C7DCF0E-A5EA-49A4-A88A-0CFCB1D9C934}" type="pres">
      <dgm:prSet presAssocID="{3AB1194A-5F61-4980-9F8D-946400F5554B}" presName="composite" presStyleCnt="0"/>
      <dgm:spPr/>
    </dgm:pt>
    <dgm:pt modelId="{A069D06C-CD6A-4A85-AD20-CC4019B8AC59}" type="pres">
      <dgm:prSet presAssocID="{3AB1194A-5F61-4980-9F8D-946400F5554B}" presName="parTx" presStyleLbl="node1" presStyleIdx="5" presStyleCnt="6">
        <dgm:presLayoutVars>
          <dgm:chMax val="0"/>
          <dgm:chPref val="0"/>
          <dgm:bulletEnabled val="1"/>
        </dgm:presLayoutVars>
      </dgm:prSet>
      <dgm:spPr/>
    </dgm:pt>
    <dgm:pt modelId="{0181CE58-0822-4F59-877A-D7AE94113549}" type="pres">
      <dgm:prSet presAssocID="{3AB1194A-5F61-4980-9F8D-946400F5554B}" presName="desTx" presStyleLbl="revTx" presStyleIdx="0" presStyleCnt="1">
        <dgm:presLayoutVars>
          <dgm:bulletEnabled val="1"/>
        </dgm:presLayoutVars>
      </dgm:prSet>
      <dgm:spPr/>
    </dgm:pt>
  </dgm:ptLst>
  <dgm:cxnLst>
    <dgm:cxn modelId="{3408A647-8A36-4AFB-BA21-42013102B4B8}" srcId="{EF020A5E-40FB-4FB0-8B30-7D0CD1C4C7D0}" destId="{B46FBDA1-E381-41C0-9166-1D9B749CB56E}" srcOrd="3" destOrd="0" parTransId="{B3797109-7AE3-4B43-BD79-5C8933EB139E}" sibTransId="{A38A31E4-0092-47EA-B337-E030A6448C49}"/>
    <dgm:cxn modelId="{B8EAFD0C-8ADC-4628-8E90-6EA39EA1461C}" type="presOf" srcId="{EF020A5E-40FB-4FB0-8B30-7D0CD1C4C7D0}" destId="{37CE801D-5E74-4979-8861-08E4BF720B01}" srcOrd="0" destOrd="0" presId="urn:microsoft.com/office/officeart/2005/8/layout/chevron1"/>
    <dgm:cxn modelId="{30B55632-2B5F-4450-BFEC-64C272DC8CF7}" type="presOf" srcId="{A1BF8265-60CF-46C2-AD1C-92C3AF000B73}" destId="{131F3CB5-AC7B-40C8-AFF8-3D268AC6DFE1}" srcOrd="0" destOrd="0" presId="urn:microsoft.com/office/officeart/2005/8/layout/chevron1"/>
    <dgm:cxn modelId="{4288E4E5-6E7B-42BB-AA02-799D06DBF01C}" srcId="{A1BF8265-60CF-46C2-AD1C-92C3AF000B73}" destId="{6F88AFA5-E457-4572-AAA1-F7700294EDD7}" srcOrd="0" destOrd="0" parTransId="{366E908A-4E8C-4CCC-A298-D0125B5B9114}" sibTransId="{E9853277-4C28-4369-9C3A-BADA5B222216}"/>
    <dgm:cxn modelId="{418E0082-BD0D-4091-8A9F-EFA1BB98BD43}" type="presOf" srcId="{36AFC23F-FD7A-4DC5-919C-51C35FEA7B57}" destId="{A4A11072-7B1C-4D79-9140-A7994E49B138}" srcOrd="0" destOrd="0" presId="urn:microsoft.com/office/officeart/2005/8/layout/chevron1"/>
    <dgm:cxn modelId="{9A7E14DC-E406-4342-A96A-127ADCC050A4}" srcId="{EF020A5E-40FB-4FB0-8B30-7D0CD1C4C7D0}" destId="{995A2929-2257-4FA5-8697-6D2B72A8A0C0}" srcOrd="0" destOrd="0" parTransId="{E7A1BFDD-E62A-4DA9-8456-2199CB1CBAB1}" sibTransId="{33EACE99-E514-4BE2-BB39-8A11A7ABABCD}"/>
    <dgm:cxn modelId="{5D22A300-4005-4BF1-A093-51861A2AFE81}" type="presOf" srcId="{3AEB9455-71BF-4BF0-B284-6EB8005C85F3}" destId="{027DDB81-AE79-4568-A9F1-8D8D62C08943}" srcOrd="0" destOrd="0" presId="urn:microsoft.com/office/officeart/2005/8/layout/chevron1"/>
    <dgm:cxn modelId="{4BEE97B3-B923-4FB0-A300-A63B617A6749}" srcId="{EF020A5E-40FB-4FB0-8B30-7D0CD1C4C7D0}" destId="{36AFC23F-FD7A-4DC5-919C-51C35FEA7B57}" srcOrd="4" destOrd="0" parTransId="{3E80593A-7E84-4647-9276-73EE031F77EC}" sibTransId="{DE0FCF7A-2D0F-4172-85F2-B6ABBA4D4F61}"/>
    <dgm:cxn modelId="{3994B61E-B824-442C-A7BC-707A9E9926D8}" type="presOf" srcId="{B46FBDA1-E381-41C0-9166-1D9B749CB56E}" destId="{71A58C35-A374-4689-A4F8-956DB8C3FA5B}" srcOrd="0" destOrd="0" presId="urn:microsoft.com/office/officeart/2005/8/layout/chevron1"/>
    <dgm:cxn modelId="{12440245-EDDE-405E-BE76-D12713462D4E}" type="presOf" srcId="{6F88AFA5-E457-4572-AAA1-F7700294EDD7}" destId="{D87433C4-6AEF-4C21-9258-ACF0FDB6EE34}" srcOrd="0" destOrd="0" presId="urn:microsoft.com/office/officeart/2005/8/layout/chevron1"/>
    <dgm:cxn modelId="{C4D4B0F2-EA46-478C-916C-9320BF412EBE}" srcId="{EF020A5E-40FB-4FB0-8B30-7D0CD1C4C7D0}" destId="{A1BF8265-60CF-46C2-AD1C-92C3AF000B73}" srcOrd="2" destOrd="0" parTransId="{7C5506D8-BEC9-449B-9765-EF858B835AC5}" sibTransId="{9492915E-327E-40DC-B36C-C55AD0E0C84D}"/>
    <dgm:cxn modelId="{BBFF21E5-B166-456B-9CCE-D300B595BCE1}" type="presOf" srcId="{995A2929-2257-4FA5-8697-6D2B72A8A0C0}" destId="{63D14724-0B25-4A76-BEEB-B6529B740BAA}" srcOrd="0" destOrd="0" presId="urn:microsoft.com/office/officeart/2005/8/layout/chevron1"/>
    <dgm:cxn modelId="{2C56C431-8F8D-4CDE-A15F-BEB5CAEA4115}" srcId="{EF020A5E-40FB-4FB0-8B30-7D0CD1C4C7D0}" destId="{3AB1194A-5F61-4980-9F8D-946400F5554B}" srcOrd="5" destOrd="0" parTransId="{EB783F23-4696-4F22-A393-69655D38D48E}" sibTransId="{678E0808-ED3A-4BB2-A18C-6BEF9F7F7A3C}"/>
    <dgm:cxn modelId="{B2459E51-B272-4AE1-8BBC-96A9E98575E7}" srcId="{EF020A5E-40FB-4FB0-8B30-7D0CD1C4C7D0}" destId="{3AEB9455-71BF-4BF0-B284-6EB8005C85F3}" srcOrd="1" destOrd="0" parTransId="{69F851AE-DE9A-4003-BB10-4C1FE32B6A47}" sibTransId="{C5926B79-57D2-46A6-BCCA-5E6D3FCD78D2}"/>
    <dgm:cxn modelId="{3C7E3CB3-A40C-448A-A095-29D68E85871F}" type="presOf" srcId="{3AB1194A-5F61-4980-9F8D-946400F5554B}" destId="{A069D06C-CD6A-4A85-AD20-CC4019B8AC59}" srcOrd="0" destOrd="0" presId="urn:microsoft.com/office/officeart/2005/8/layout/chevron1"/>
    <dgm:cxn modelId="{E178C02C-FF15-4B14-90E1-A3D33087FA1C}" type="presParOf" srcId="{37CE801D-5E74-4979-8861-08E4BF720B01}" destId="{1C10C183-7FD3-44C0-B833-42B049487233}" srcOrd="0" destOrd="0" presId="urn:microsoft.com/office/officeart/2005/8/layout/chevron1"/>
    <dgm:cxn modelId="{B0041587-40C1-4028-96C3-B803E09E7DD9}" type="presParOf" srcId="{1C10C183-7FD3-44C0-B833-42B049487233}" destId="{63D14724-0B25-4A76-BEEB-B6529B740BAA}" srcOrd="0" destOrd="0" presId="urn:microsoft.com/office/officeart/2005/8/layout/chevron1"/>
    <dgm:cxn modelId="{1E9FFCCC-DFAA-4345-A796-6D0F8F1EF9F7}" type="presParOf" srcId="{1C10C183-7FD3-44C0-B833-42B049487233}" destId="{F1421F07-A41C-4457-B53B-AD23218B4B1B}" srcOrd="1" destOrd="0" presId="urn:microsoft.com/office/officeart/2005/8/layout/chevron1"/>
    <dgm:cxn modelId="{154B94EA-FC59-45F9-B06E-A4094B2229BE}" type="presParOf" srcId="{37CE801D-5E74-4979-8861-08E4BF720B01}" destId="{19FDC7C1-8236-4DC6-AE6F-9A711236D3C9}" srcOrd="1" destOrd="0" presId="urn:microsoft.com/office/officeart/2005/8/layout/chevron1"/>
    <dgm:cxn modelId="{49019249-B226-4F2D-8288-7F916792FA6A}" type="presParOf" srcId="{37CE801D-5E74-4979-8861-08E4BF720B01}" destId="{4B149B18-87DF-4AE8-87F0-70A88AD5A889}" srcOrd="2" destOrd="0" presId="urn:microsoft.com/office/officeart/2005/8/layout/chevron1"/>
    <dgm:cxn modelId="{E6BA9C1F-B606-4F8A-8634-AC45965A1D14}" type="presParOf" srcId="{4B149B18-87DF-4AE8-87F0-70A88AD5A889}" destId="{027DDB81-AE79-4568-A9F1-8D8D62C08943}" srcOrd="0" destOrd="0" presId="urn:microsoft.com/office/officeart/2005/8/layout/chevron1"/>
    <dgm:cxn modelId="{610B9874-1719-449E-AD45-84F54B744B76}" type="presParOf" srcId="{4B149B18-87DF-4AE8-87F0-70A88AD5A889}" destId="{853276E2-FF4C-48DC-9C4F-722745DF6BC5}" srcOrd="1" destOrd="0" presId="urn:microsoft.com/office/officeart/2005/8/layout/chevron1"/>
    <dgm:cxn modelId="{B5722623-FEEA-43A5-AFDB-645299EA4262}" type="presParOf" srcId="{37CE801D-5E74-4979-8861-08E4BF720B01}" destId="{CBBF0E5B-E725-432C-A4F2-E3FD9A7808BB}" srcOrd="3" destOrd="0" presId="urn:microsoft.com/office/officeart/2005/8/layout/chevron1"/>
    <dgm:cxn modelId="{169DB0CE-3EE0-4543-8BF1-CE19EB3753E6}" type="presParOf" srcId="{37CE801D-5E74-4979-8861-08E4BF720B01}" destId="{9D7BA437-1C5E-4A92-B4FA-695D3AAAAEA5}" srcOrd="4" destOrd="0" presId="urn:microsoft.com/office/officeart/2005/8/layout/chevron1"/>
    <dgm:cxn modelId="{0D35C9FC-7EB3-4C81-B875-423035206512}" type="presParOf" srcId="{9D7BA437-1C5E-4A92-B4FA-695D3AAAAEA5}" destId="{131F3CB5-AC7B-40C8-AFF8-3D268AC6DFE1}" srcOrd="0" destOrd="0" presId="urn:microsoft.com/office/officeart/2005/8/layout/chevron1"/>
    <dgm:cxn modelId="{79E9913F-DF92-44BC-A14C-771B824BE61E}" type="presParOf" srcId="{9D7BA437-1C5E-4A92-B4FA-695D3AAAAEA5}" destId="{D87433C4-6AEF-4C21-9258-ACF0FDB6EE34}" srcOrd="1" destOrd="0" presId="urn:microsoft.com/office/officeart/2005/8/layout/chevron1"/>
    <dgm:cxn modelId="{050F8D65-47F1-482D-959A-8B80072CD238}" type="presParOf" srcId="{37CE801D-5E74-4979-8861-08E4BF720B01}" destId="{4DFD602B-DC11-4442-B1D5-92BEB92174D7}" srcOrd="5" destOrd="0" presId="urn:microsoft.com/office/officeart/2005/8/layout/chevron1"/>
    <dgm:cxn modelId="{06D7AA28-CAD5-483F-9D28-9DE90C421EE0}" type="presParOf" srcId="{37CE801D-5E74-4979-8861-08E4BF720B01}" destId="{6C4B93A7-5DD0-4B41-A05F-C38B87B0EFA2}" srcOrd="6" destOrd="0" presId="urn:microsoft.com/office/officeart/2005/8/layout/chevron1"/>
    <dgm:cxn modelId="{8428B0B3-D47A-4169-9AAB-AD142799A2C4}" type="presParOf" srcId="{6C4B93A7-5DD0-4B41-A05F-C38B87B0EFA2}" destId="{71A58C35-A374-4689-A4F8-956DB8C3FA5B}" srcOrd="0" destOrd="0" presId="urn:microsoft.com/office/officeart/2005/8/layout/chevron1"/>
    <dgm:cxn modelId="{586A0CC1-50D4-41B4-A21D-ECE5FC871698}" type="presParOf" srcId="{6C4B93A7-5DD0-4B41-A05F-C38B87B0EFA2}" destId="{88AA78FD-8E51-4615-8AE9-8CB1451BA2C0}" srcOrd="1" destOrd="0" presId="urn:microsoft.com/office/officeart/2005/8/layout/chevron1"/>
    <dgm:cxn modelId="{40FF1CD0-0EAB-4086-8E35-AF62A93F4D17}" type="presParOf" srcId="{37CE801D-5E74-4979-8861-08E4BF720B01}" destId="{F2941DBF-8CCA-4F00-9F59-43FE6F5948DB}" srcOrd="7" destOrd="0" presId="urn:microsoft.com/office/officeart/2005/8/layout/chevron1"/>
    <dgm:cxn modelId="{F6979712-4B13-43E3-A608-42E19DE5C9C9}" type="presParOf" srcId="{37CE801D-5E74-4979-8861-08E4BF720B01}" destId="{06A7F5EA-6963-4700-AB53-6D452A6E1A8A}" srcOrd="8" destOrd="0" presId="urn:microsoft.com/office/officeart/2005/8/layout/chevron1"/>
    <dgm:cxn modelId="{0D31F04B-A671-42C3-B23D-3B87650995D1}" type="presParOf" srcId="{06A7F5EA-6963-4700-AB53-6D452A6E1A8A}" destId="{A4A11072-7B1C-4D79-9140-A7994E49B138}" srcOrd="0" destOrd="0" presId="urn:microsoft.com/office/officeart/2005/8/layout/chevron1"/>
    <dgm:cxn modelId="{57483008-8239-42BA-B112-B5E4A2232BB0}" type="presParOf" srcId="{06A7F5EA-6963-4700-AB53-6D452A6E1A8A}" destId="{3BAF5220-8782-4C69-8EA1-B1E739F83037}" srcOrd="1" destOrd="0" presId="urn:microsoft.com/office/officeart/2005/8/layout/chevron1"/>
    <dgm:cxn modelId="{73193B0E-B461-4547-B9CB-2274568CE570}" type="presParOf" srcId="{37CE801D-5E74-4979-8861-08E4BF720B01}" destId="{9C04E367-09CF-4B56-9A98-5254BAF85C0D}" srcOrd="9" destOrd="0" presId="urn:microsoft.com/office/officeart/2005/8/layout/chevron1"/>
    <dgm:cxn modelId="{43D27E6D-2226-4640-BD0A-BF148A56D81B}" type="presParOf" srcId="{37CE801D-5E74-4979-8861-08E4BF720B01}" destId="{3C7DCF0E-A5EA-49A4-A88A-0CFCB1D9C934}" srcOrd="10" destOrd="0" presId="urn:microsoft.com/office/officeart/2005/8/layout/chevron1"/>
    <dgm:cxn modelId="{804D0576-2057-49F3-88A0-BD4994896B66}" type="presParOf" srcId="{3C7DCF0E-A5EA-49A4-A88A-0CFCB1D9C934}" destId="{A069D06C-CD6A-4A85-AD20-CC4019B8AC59}" srcOrd="0" destOrd="0" presId="urn:microsoft.com/office/officeart/2005/8/layout/chevron1"/>
    <dgm:cxn modelId="{39684BC5-5700-4741-A798-526603E066A2}" type="presParOf" srcId="{3C7DCF0E-A5EA-49A4-A88A-0CFCB1D9C934}" destId="{0181CE58-0822-4F59-877A-D7AE9411354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14724-0B25-4A76-BEEB-B6529B740BAA}">
      <dsp:nvSpPr>
        <dsp:cNvPr id="0" name=""/>
        <dsp:cNvSpPr/>
      </dsp:nvSpPr>
      <dsp:spPr>
        <a:xfrm>
          <a:off x="7416" y="24804"/>
          <a:ext cx="2153489" cy="432000"/>
        </a:xfrm>
        <a:prstGeom prst="chevron">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Data</a:t>
          </a:r>
        </a:p>
      </dsp:txBody>
      <dsp:txXfrm>
        <a:off x="223416" y="24804"/>
        <a:ext cx="1721489" cy="432000"/>
      </dsp:txXfrm>
    </dsp:sp>
    <dsp:sp modelId="{027DDB81-AE79-4568-A9F1-8D8D62C08943}">
      <dsp:nvSpPr>
        <dsp:cNvPr id="0" name=""/>
        <dsp:cNvSpPr/>
      </dsp:nvSpPr>
      <dsp:spPr>
        <a:xfrm>
          <a:off x="1944905"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Ingest</a:t>
          </a:r>
        </a:p>
      </dsp:txBody>
      <dsp:txXfrm>
        <a:off x="2160905" y="24804"/>
        <a:ext cx="1721489" cy="432000"/>
      </dsp:txXfrm>
    </dsp:sp>
    <dsp:sp modelId="{131F3CB5-AC7B-40C8-AFF8-3D268AC6DFE1}">
      <dsp:nvSpPr>
        <dsp:cNvPr id="0" name=""/>
        <dsp:cNvSpPr/>
      </dsp:nvSpPr>
      <dsp:spPr>
        <a:xfrm>
          <a:off x="3882394"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Prepare</a:t>
          </a:r>
        </a:p>
      </dsp:txBody>
      <dsp:txXfrm>
        <a:off x="4098394" y="24804"/>
        <a:ext cx="1721489" cy="432000"/>
      </dsp:txXfrm>
    </dsp:sp>
    <dsp:sp modelId="{D87433C4-6AEF-4C21-9258-ACF0FDB6EE34}">
      <dsp:nvSpPr>
        <dsp:cNvPr id="0" name=""/>
        <dsp:cNvSpPr/>
      </dsp:nvSpPr>
      <dsp:spPr>
        <a:xfrm>
          <a:off x="3882394" y="510804"/>
          <a:ext cx="1722791" cy="1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rtl="0">
            <a:lnSpc>
              <a:spcPct val="90000"/>
            </a:lnSpc>
            <a:spcBef>
              <a:spcPct val="0"/>
            </a:spcBef>
            <a:spcAft>
              <a:spcPct val="15000"/>
            </a:spcAft>
            <a:buChar char="•"/>
          </a:pPr>
          <a:endParaRPr lang="en-US" sz="1400" kern="1200" dirty="0"/>
        </a:p>
      </dsp:txBody>
      <dsp:txXfrm>
        <a:off x="3882394" y="510804"/>
        <a:ext cx="1722791" cy="144000"/>
      </dsp:txXfrm>
    </dsp:sp>
    <dsp:sp modelId="{71A58C35-A374-4689-A4F8-956DB8C3FA5B}">
      <dsp:nvSpPr>
        <dsp:cNvPr id="0" name=""/>
        <dsp:cNvSpPr/>
      </dsp:nvSpPr>
      <dsp:spPr>
        <a:xfrm>
          <a:off x="5819884" y="24804"/>
          <a:ext cx="2153489" cy="432000"/>
        </a:xfrm>
        <a:prstGeom prst="chevron">
          <a:avLst/>
        </a:prstGeom>
        <a:solidFill>
          <a:schemeClr val="accent1">
            <a:shade val="50000"/>
            <a:hueOff val="334258"/>
            <a:satOff val="8955"/>
            <a:lumOff val="394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Analyze</a:t>
          </a:r>
        </a:p>
      </dsp:txBody>
      <dsp:txXfrm>
        <a:off x="6035884" y="24804"/>
        <a:ext cx="1721489" cy="432000"/>
      </dsp:txXfrm>
    </dsp:sp>
    <dsp:sp modelId="{A4A11072-7B1C-4D79-9140-A7994E49B138}">
      <dsp:nvSpPr>
        <dsp:cNvPr id="0" name=""/>
        <dsp:cNvSpPr/>
      </dsp:nvSpPr>
      <dsp:spPr>
        <a:xfrm>
          <a:off x="7757373"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Publish</a:t>
          </a:r>
        </a:p>
      </dsp:txBody>
      <dsp:txXfrm>
        <a:off x="7973373" y="24804"/>
        <a:ext cx="1721489" cy="432000"/>
      </dsp:txXfrm>
    </dsp:sp>
    <dsp:sp modelId="{A069D06C-CD6A-4A85-AD20-CC4019B8AC59}">
      <dsp:nvSpPr>
        <dsp:cNvPr id="0" name=""/>
        <dsp:cNvSpPr/>
      </dsp:nvSpPr>
      <dsp:spPr>
        <a:xfrm>
          <a:off x="9694862"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Consume</a:t>
          </a:r>
        </a:p>
      </dsp:txBody>
      <dsp:txXfrm>
        <a:off x="9910862" y="24804"/>
        <a:ext cx="1721489"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show an example of using HDInsight to process web</a:t>
            </a:r>
            <a:r>
              <a:rPr lang="en-US" baseline="0" dirty="0"/>
              <a:t> logs.</a:t>
            </a:r>
            <a:endParaRPr lang="en-US" dirty="0"/>
          </a:p>
          <a:p>
            <a:endParaRPr lang="en-US" dirty="0"/>
          </a:p>
          <a:p>
            <a:r>
              <a:rPr lang="en-US" dirty="0"/>
              <a:t>To demonstrate some of the</a:t>
            </a:r>
            <a:r>
              <a:rPr lang="en-US" baseline="0" dirty="0"/>
              <a:t> Lambda concepts, we will show how to leverage cold path processing using batching and consuming with existing tools.  This demonstration also shows an important point: Big Data doesn’t have to be a project unto itself, it can be part of every project.  Our scenario is processing web log data.  We will show how easy it is to partition log data from web sites to identify usage per day of our site, and even determine what sites are linking to pages that no longer exist.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321465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Lambda Architecture diagram.</a:t>
            </a:r>
            <a:r>
              <a:rPr lang="en-US" baseline="0" dirty="0"/>
              <a:t>  There are three layers: Batch, Serving, and Speed.  </a:t>
            </a:r>
          </a:p>
          <a:p>
            <a:endParaRPr lang="en-US" baseline="0" dirty="0"/>
          </a:p>
          <a:p>
            <a:r>
              <a:rPr lang="en-US" baseline="0" dirty="0"/>
              <a:t>In the Batch layer, data is ingested.  This is the semi-structured or unstructured data sitting in data lakes.  Processes are run on this data, maybe as Hive queries that generate map-reduce operations over huge data sets.  The result of this compute cycle is a set of views of the existing data that yield answers.  Instead of pointing your reporting tool at all of the data for the past 10 years to show the past day of activity, you can process the data to extract the day of data that you are concerned with.  This data can now be consumed to answer a business problem.</a:t>
            </a:r>
          </a:p>
          <a:p>
            <a:endParaRPr lang="en-US" baseline="0" dirty="0"/>
          </a:p>
          <a:p>
            <a:r>
              <a:rPr lang="en-US" baseline="0" dirty="0"/>
              <a:t>Opposite of the Batch layer, we have the Speed layer.  This is where we process data in near real time.  Data is ingested as a stream via a buffer.  The stream is processed to create incremental views of data, which is consumed within near real time.  This allows you to answer questions like what happened in the past 5 minutes or to monitor for near real time alert and alarm conditions.  </a:t>
            </a:r>
          </a:p>
          <a:p>
            <a:endParaRPr lang="en-US" baseline="0" dirty="0"/>
          </a:p>
          <a:p>
            <a:r>
              <a:rPr lang="en-US" baseline="0" dirty="0"/>
              <a:t>This is the high-level view of the Lambda Architecture.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46880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Lambda Architecture, there are additional points to consider.  </a:t>
            </a:r>
          </a:p>
          <a:p>
            <a:endParaRPr lang="en-US" baseline="0" dirty="0"/>
          </a:p>
          <a:p>
            <a:r>
              <a:rPr lang="en-US" baseline="0" dirty="0"/>
              <a:t>Starting with the Speed layer, we ingest data but often need to augment or decorate with additional metadata.  We might do additional processing such as scoring the data against a machine learning model.  </a:t>
            </a:r>
          </a:p>
          <a:p>
            <a:endParaRPr lang="en-US" baseline="0" dirty="0"/>
          </a:p>
          <a:p>
            <a:r>
              <a:rPr lang="en-US" baseline="0" dirty="0"/>
              <a:t>That data is then placed in a hot store where we can quickly take action, such as alerting and events.  A hot store might be a queue or notification hub, or even a temporal store that is used for fast processing.  </a:t>
            </a:r>
          </a:p>
          <a:p>
            <a:endParaRPr lang="en-US" baseline="0" dirty="0"/>
          </a:p>
          <a:p>
            <a:r>
              <a:rPr lang="en-US" baseline="0" dirty="0"/>
              <a:t>The faster the processing, the more expensive the solution.  It takes significant compute resources to process near real time data.  This is why you often want to reduce the amount of data in the speed layer (hot path) and move it to the batch layer (cold path).  </a:t>
            </a:r>
          </a:p>
          <a:p>
            <a:endParaRPr lang="en-US" baseline="0" dirty="0"/>
          </a:p>
          <a:p>
            <a:r>
              <a:rPr lang="en-US" baseline="0" dirty="0"/>
              <a:t>As we process stream data, we likely want to spool that data to an archival store for additional analytics to be processed as a batch.  In the batch layer, we often need to curate data such as data cleansing before we can consume it.  </a:t>
            </a:r>
          </a:p>
          <a:p>
            <a:endParaRPr lang="en-US" baseline="0" dirty="0"/>
          </a:p>
          <a:p>
            <a:r>
              <a:rPr lang="en-US" baseline="0" dirty="0"/>
              <a:t>We then consume the data.  Note that we are not saying “reporting”, because consumption takes many different forms.  We may simply store in a database that is queried by Excel, or there may be an app that connects to the store.  It’s not just reports.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93438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easily support the Lambda Architecture in Azure</a:t>
            </a:r>
            <a:r>
              <a:rPr lang="en-US" baseline="0" dirty="0"/>
              <a:t> through a set of managed services or by hosting your own offerings in virtual machines.  For instance, if you have an investment in Storm or Spark with a custom Hadoop environment, we can accommodate that, but also offer Storm as part of HDInsight as a managed service.  Similarly, where you might store data in SQL Server in a virtual machine today, leveraging Azure SQL Database as a managed service reduces your total cost of ownership because you don’t have to manage the servers or patch the applications running on them, you simply consume the data from a service.  </a:t>
            </a:r>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93038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Analytics Suite delivers an end-to-end platform with integrated and comprehensive set of tools and services to help you build intelligent applications that let you easily take advantage of Advanced Analytics.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Analytics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a:t>
            </a:r>
            <a:r>
              <a:rPr lang="en-US" sz="1200" kern="1200" dirty="0" err="1">
                <a:solidFill>
                  <a:schemeClr val="tx1"/>
                </a:solidFill>
                <a:effectLst/>
                <a:latin typeface="Segoe UI Light" pitchFamily="34" charset="0"/>
                <a:ea typeface="+mn-ea"/>
                <a:cs typeface="+mn-cs"/>
              </a:rPr>
              <a:t>etc</a:t>
            </a:r>
            <a:r>
              <a:rPr lang="en-US" sz="1200" kern="1200" dirty="0">
                <a:solidFill>
                  <a:schemeClr val="tx1"/>
                </a:solidFill>
                <a:effectLst/>
                <a:latin typeface="Segoe UI Light" pitchFamily="34" charset="0"/>
                <a:ea typeface="+mn-ea"/>
                <a:cs typeface="+mn-cs"/>
              </a:rPr>
              <a:t>).  Think ETL (Extract, Transform, Load) in the cloud. Event hub does the same for </a:t>
            </a:r>
            <a:r>
              <a:rPr lang="en-US" sz="1200" kern="1200" dirty="0" err="1">
                <a:solidFill>
                  <a:schemeClr val="tx1"/>
                </a:solidFill>
                <a:effectLst/>
                <a:latin typeface="Segoe UI Light" pitchFamily="34" charset="0"/>
                <a:ea typeface="+mn-ea"/>
                <a:cs typeface="+mn-cs"/>
              </a:rPr>
              <a:t>IoT</a:t>
            </a:r>
            <a:r>
              <a:rPr lang="en-US" sz="1200" kern="1200" dirty="0">
                <a:solidFill>
                  <a:schemeClr val="tx1"/>
                </a:solidFill>
                <a:effectLst/>
                <a:latin typeface="Segoe UI Light" pitchFamily="34" charset="0"/>
                <a:ea typeface="+mn-ea"/>
                <a:cs typeface="+mn-cs"/>
              </a:rPr>
              <a: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3090486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I mentioned,</a:t>
            </a:r>
            <a:r>
              <a:rPr lang="en-US" baseline="0" dirty="0"/>
              <a:t> these products and services are available to transact today. Our data science team and field teams have seen 4 key areas in which there is the most opportunity. For example, </a:t>
            </a:r>
            <a:r>
              <a:rPr lang="en-US" b="1" baseline="0" dirty="0"/>
              <a:t>sales and marketing </a:t>
            </a:r>
            <a:r>
              <a:rPr lang="en-US" baseline="0" dirty="0"/>
              <a:t>is an area where there is an explosion of non-sensitive customer sentiment and transaction data which is a perfect match for the scalability of the cloud. In </a:t>
            </a:r>
            <a:r>
              <a:rPr lang="en-US" b="1" baseline="0" dirty="0"/>
              <a:t>customer and channel</a:t>
            </a:r>
            <a:r>
              <a:rPr lang="en-US" baseline="0" dirty="0"/>
              <a:t>, we’re also seeing a tremendous level of demand for personalized offers across retail and financial services online and in store. Cortana Analytics is the Suite that can deliver on these scenarios and more.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463869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we’re looking at key scenarios, we’re also finding</a:t>
            </a:r>
            <a:r>
              <a:rPr lang="en-US" baseline="0" dirty="0"/>
              <a:t> industries in which the radical change in the market is driving innovation and opportunity for our field. For example, in Retail the explosion of online shopping has put a strain on brick and mortar stores not only in staying relevant and connected, but also stocking the right thing at the right time. In Healthcare, the Affordable Care Act’s focus on paying for performance in positive patient outcomes makes a data-driven culture no longer optional. And it’s impossible to miss in the news how the marketplace and regulatory focus has changed infrastructure needs in the financial services industry. You’ll see marketing making specific investments in content in these areas in the coming months.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239132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Factory is a service that helps you to orchestrate data movement.  You</a:t>
            </a:r>
            <a:r>
              <a:rPr lang="en-US" baseline="0" dirty="0"/>
              <a:t> can compose multiple services together for processing, storage, and movement both on-premises and cloud, and you can monitor and schedule these data pipelines as activities.  </a:t>
            </a:r>
          </a:p>
          <a:p>
            <a:endParaRPr lang="en-US" baseline="0" dirty="0"/>
          </a:p>
          <a:p>
            <a:r>
              <a:rPr lang="en-US" baseline="0" dirty="0"/>
              <a:t>Another very interesting scenario is the notion of automatic infrastructure management.  If you have a Hadoop cluster, you may not need it to be constantly available.  Azure Data Factory can spin up a new HDInsight cluster on demand and use it during the time that you are processing, then tear it down after. This can significantly reduce the cost of Big Data projects and make them affordable for any size project.</a:t>
            </a:r>
          </a:p>
          <a:p>
            <a:endParaRPr lang="en-US" baseline="0" dirty="0"/>
          </a:p>
          <a:p>
            <a:r>
              <a:rPr lang="en-US" baseline="0" dirty="0"/>
              <a:t>Finally, it provides a single pane of glass to manage your entire network of data flows.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66576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Data Warehouse is the</a:t>
            </a:r>
            <a:r>
              <a:rPr lang="en-US" baseline="0" dirty="0"/>
              <a:t> industry’s first cloud data warehouse that can grow, shrink, and pause in seconds.</a:t>
            </a:r>
          </a:p>
          <a:p>
            <a:endParaRPr lang="en-US" baseline="0" dirty="0"/>
          </a:p>
          <a:p>
            <a:r>
              <a:rPr lang="en-US" baseline="0" dirty="0"/>
              <a:t>It provides petabyte scale with massive parallel processing.  </a:t>
            </a:r>
          </a:p>
          <a:p>
            <a:r>
              <a:rPr lang="en-US" baseline="0" dirty="0"/>
              <a:t>Scale compute and storage independently, and within seconds.  </a:t>
            </a:r>
          </a:p>
          <a:p>
            <a:r>
              <a:rPr lang="en-US" baseline="0" dirty="0"/>
              <a:t>It provides TSQL queries across relational and non-relational data.</a:t>
            </a:r>
          </a:p>
          <a:p>
            <a:r>
              <a:rPr lang="en-US" baseline="0" dirty="0"/>
              <a:t>It works seamlessly with other technologies</a:t>
            </a:r>
          </a:p>
          <a:p>
            <a:r>
              <a:rPr lang="en-US" baseline="0" dirty="0"/>
              <a:t>Be sure to understand the differences between SQL DB such as no identity columns, triggers and default functions like </a:t>
            </a:r>
            <a:r>
              <a:rPr lang="en-US" baseline="0" dirty="0" err="1"/>
              <a:t>gettime</a:t>
            </a:r>
            <a:r>
              <a:rPr lang="en-US" baseline="0" dirty="0"/>
              <a:t>()</a:t>
            </a:r>
          </a:p>
          <a:p>
            <a:endParaRPr lang="en-US" baseline="0" dirty="0"/>
          </a:p>
          <a:p>
            <a:r>
              <a:rPr lang="en-US" baseline="0" dirty="0"/>
              <a:t>Note to presenter:  Azure SQL Data Warehouse does not take the place of Parallel Data Warehouse (PDW) in SQL Server.  This is a managed cloud service, PDW has additional features and capabilities.  Azure SQL Data Warehouse has a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550316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Stream Analytics provides complex</a:t>
            </a:r>
            <a:r>
              <a:rPr lang="en-US" baseline="0" dirty="0"/>
              <a:t> event processing of stream data as a service.  Somewhat narrower in scope than Storm on HDInsight, Azure Stream Analytics provides a simple and very cost-effective way to process complex events.  For instance, analyze streams of data for time-sequence relationships, all with a SQL-like query.  Output data to Power BI to provide near-real-time reporting.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74374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talk today will discuss the challenge with approaching new solutions using traditional models. We’ll discuss the Lambda Architecture</a:t>
            </a:r>
            <a:r>
              <a:rPr lang="en-US" baseline="0" dirty="0"/>
              <a:t> and how it addresses a host of new solutions by challenging traditional processes.  Finally, we’ll bring it all together with what I hope will be an eye-opening demonstration.  At the end of this talk, you’ll have a much better idea about some of the opportunities for Big Data in the cloud.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3608615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transforms your company's data into rich visuals for you to collect and organize so you can focus on what matters to you.  It provides self-service BI with live dashboards, natural language queries, and integration with tools like Excel to</a:t>
            </a:r>
            <a:r>
              <a:rPr lang="en-US" baseline="0" dirty="0"/>
              <a:t> help you visualize data.</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2646732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demo all of these services individually, let’s look at a scenario.  Our “connected cars” scenario</a:t>
            </a:r>
            <a:r>
              <a:rPr lang="en-US" baseline="0" dirty="0"/>
              <a:t> will bring together many parts of the Cortana Analytics Suite together to solve a real world problem.</a:t>
            </a:r>
          </a:p>
          <a:p>
            <a:endParaRPr lang="en-US" baseline="0" dirty="0"/>
          </a:p>
          <a:p>
            <a:r>
              <a:rPr lang="en-US" dirty="0"/>
              <a:t>There</a:t>
            </a:r>
            <a:r>
              <a:rPr lang="en-US" baseline="0" dirty="0"/>
              <a:t> are many opportunities surrounding connected cars.  Usage-based insurance is starting to appear today, just plug in a dongle into your car and lower your rates.  Manage entire fleets for optimal routes and respond quickly to potential alert conditions.  These are just a few of the business opportunities that are transforming the auto industry.</a:t>
            </a:r>
            <a:endParaRPr lang="en-US" dirty="0"/>
          </a:p>
          <a:p>
            <a:endParaRPr lang="en-US" baseline="0" dirty="0"/>
          </a:p>
          <a:p>
            <a:pPr marL="285750" indent="-28575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Connected car technology is split between two approaches</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Put the Internet connection in the car (</a:t>
            </a:r>
            <a:r>
              <a:rPr lang="en-US" b="1" dirty="0">
                <a:solidFill>
                  <a:srgbClr val="000000"/>
                </a:solidFill>
                <a:latin typeface="Segoe UI" panose="020B0502040204020203" pitchFamily="34" charset="0"/>
                <a:cs typeface="Segoe UI" panose="020B0502040204020203" pitchFamily="34" charset="0"/>
              </a:rPr>
              <a:t>embedded connections</a:t>
            </a:r>
            <a:r>
              <a:rPr lang="en-US" dirty="0">
                <a:solidFill>
                  <a:srgbClr val="000000"/>
                </a:solidFill>
                <a:latin typeface="Segoe UI" panose="020B0502040204020203" pitchFamily="34" charset="0"/>
                <a:cs typeface="Segoe UI" panose="020B0502040204020203" pitchFamily="34" charset="0"/>
              </a:rPr>
              <a:t>)</a:t>
            </a:r>
          </a:p>
          <a:p>
            <a:pPr marL="1200150" lvl="2" indent="-285750">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Does not require a phone data plan to operate</a:t>
            </a:r>
          </a:p>
          <a:p>
            <a:pPr marL="1200150" lvl="2" indent="-285750">
              <a:spcAft>
                <a:spcPts val="600"/>
              </a:spcAft>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Provides access to more features and data</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Rely on a </a:t>
            </a:r>
            <a:r>
              <a:rPr lang="en-US" b="1" dirty="0">
                <a:solidFill>
                  <a:srgbClr val="000000"/>
                </a:solidFill>
                <a:latin typeface="Segoe UI" panose="020B0502040204020203" pitchFamily="34" charset="0"/>
                <a:cs typeface="Segoe UI" panose="020B0502040204020203" pitchFamily="34" charset="0"/>
              </a:rPr>
              <a:t>secondary device</a:t>
            </a:r>
          </a:p>
          <a:p>
            <a:pPr lvl="1">
              <a:spcAft>
                <a:spcPts val="600"/>
              </a:spcAft>
            </a:pPr>
            <a:endParaRPr lang="en-US" dirty="0">
              <a:solidFill>
                <a:srgbClr val="000000"/>
              </a:solidFill>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b="1" dirty="0">
                <a:solidFill>
                  <a:srgbClr val="000000"/>
                </a:solidFill>
                <a:latin typeface="Segoe UI" panose="020B0502040204020203" pitchFamily="34" charset="0"/>
                <a:cs typeface="Segoe UI" panose="020B0502040204020203" pitchFamily="34" charset="0"/>
              </a:rPr>
              <a:t>Embedded connections win</a:t>
            </a:r>
            <a:r>
              <a:rPr lang="en-US" dirty="0">
                <a:solidFill>
                  <a:srgbClr val="000000"/>
                </a:solidFill>
                <a:latin typeface="Segoe UI" panose="020B0502040204020203" pitchFamily="34" charset="0"/>
                <a:cs typeface="Segoe UI" panose="020B0502040204020203" pitchFamily="34" charset="0"/>
              </a:rPr>
              <a:t>, because auto companies will be able to </a:t>
            </a:r>
            <a:endParaRPr lang="en-US" b="1" dirty="0">
              <a:solidFill>
                <a:srgbClr val="000000"/>
              </a:solidFill>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Collect data on the performance of cars</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Send updates and patches to cars remotely</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Avoid recalls related to the car's software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291224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will have a car</a:t>
            </a:r>
            <a:r>
              <a:rPr lang="en-US" baseline="0" dirty="0"/>
              <a:t> that is connected to the internet and ingests telemetry data to an Event Hub.  </a:t>
            </a:r>
          </a:p>
          <a:p>
            <a:endParaRPr lang="en-US" baseline="0" dirty="0"/>
          </a:p>
          <a:p>
            <a:r>
              <a:rPr lang="en-US" baseline="0" dirty="0"/>
              <a:t>The data is read from the Event Hub using an Azure Stream Analytics job that outputs the data to a second Event Hub.  This is done to summarize time series data.  A custom dashboard application reads from the second Event Hub, enriches data using Azure ML scoring, and pushes to Power BI Dashboards for real-time visualizations.  Stream Analytics also pushes the data to blob storage and a SQL Data Warehouse for analytics consumption.</a:t>
            </a:r>
          </a:p>
          <a:p>
            <a:endParaRPr lang="en-US" baseline="0" dirty="0"/>
          </a:p>
          <a:p>
            <a:r>
              <a:rPr lang="en-US" baseline="0" dirty="0"/>
              <a:t>The solution imports vehicle catalog data into Azure blob storage.  We now want to process this using Hadoop, but don’t want to create and manage the virtual machines for the cluster.  We will instead use HDInsight, a managed service that provides a scalable Hadoop installation as a service.  </a:t>
            </a:r>
          </a:p>
          <a:p>
            <a:endParaRPr lang="en-US" baseline="0" dirty="0"/>
          </a:p>
          <a:p>
            <a:r>
              <a:rPr lang="en-US" baseline="0" dirty="0"/>
              <a:t>Rather than create an HDInsight cluster and manage the batch process scheduling ourselves, our system will instead leverage Azure Data Factory to dynamically spin up a new HDInsight cluster to prepare the data.  If you have an existing cluster, you can bring your own as well.  The cluster is provisioned with a “time to live” parameter.  </a:t>
            </a:r>
          </a:p>
          <a:p>
            <a:endParaRPr lang="en-US" baseline="0" dirty="0"/>
          </a:p>
          <a:p>
            <a:r>
              <a:rPr lang="en-US" baseline="0" dirty="0"/>
              <a:t>One of the most interesting parts of the solution is the use of </a:t>
            </a:r>
            <a:r>
              <a:rPr lang="en-US" baseline="0" dirty="0" err="1"/>
              <a:t>AzureML</a:t>
            </a:r>
            <a:r>
              <a:rPr lang="en-US" baseline="0" dirty="0"/>
              <a:t> to detect anomalies.  Azure Data Factory connects to an </a:t>
            </a:r>
            <a:r>
              <a:rPr lang="en-US" baseline="0" dirty="0" err="1"/>
              <a:t>AzureML</a:t>
            </a:r>
            <a:r>
              <a:rPr lang="en-US" baseline="0" dirty="0"/>
              <a:t> endpoint to score the likelihood of repair work or recalls based on anomalies detected in the data.</a:t>
            </a:r>
          </a:p>
          <a:p>
            <a:endParaRPr lang="en-US" baseline="0" dirty="0"/>
          </a:p>
          <a:p>
            <a:r>
              <a:rPr lang="en-US" baseline="0" dirty="0"/>
              <a:t>Finally, the data factory will move data to the Azure SQL Data warehouse, where it can be consumed from Power BI dashboards.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1196821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a:t>
            </a:r>
            <a:r>
              <a:rPr lang="en-US" baseline="0" dirty="0"/>
              <a:t> uses a Power BI dashboard that leverages data from the SQL Data Warehouse and real-time data from Azure Stream Analytics.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a:p>
        </p:txBody>
      </p:sp>
    </p:spTree>
    <p:extLst>
      <p:ext uri="{BB962C8B-B14F-4D97-AF65-F5344CB8AC3E}">
        <p14:creationId xmlns:p14="http://schemas.microsoft.com/office/powerpoint/2010/main" val="2360535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a:p>
        </p:txBody>
      </p:sp>
    </p:spTree>
    <p:extLst>
      <p:ext uri="{BB962C8B-B14F-4D97-AF65-F5344CB8AC3E}">
        <p14:creationId xmlns:p14="http://schemas.microsoft.com/office/powerpoint/2010/main" val="78139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Big Data is a buzz word that is used a lot now days, and can</a:t>
            </a:r>
            <a:r>
              <a:rPr lang="en-US" baseline="0" dirty="0"/>
              <a:t> be quite a complex subject.  From a high level, I like the definition given here, but let’s discuss the origin of Big Data to give some context on why you care about Big Data.  In the past, when working with large data you would scale up your storage and compute power on your database’s machine; however, as companies like Google and Yahoo discovered, you could only go so far where you reach the limits of scaling up and need to spill into other machines and require </a:t>
            </a:r>
            <a:r>
              <a:rPr lang="en-US" baseline="0" dirty="0" err="1"/>
              <a:t>sharding</a:t>
            </a:r>
            <a:r>
              <a:rPr lang="en-US" baseline="0" dirty="0"/>
              <a:t>/partitioning methods.  Partitioning can help to a point, but these companies needed a way to have massive parallel processing with thousands of nodes that just wasn’t possible with traditional databases.  </a:t>
            </a:r>
          </a:p>
          <a:p>
            <a:pPr marL="0" indent="0">
              <a:buFontTx/>
              <a:buNone/>
            </a:pPr>
            <a:endParaRPr lang="en-US" baseline="0" dirty="0"/>
          </a:p>
          <a:p>
            <a:pPr marL="0" indent="0">
              <a:buFontTx/>
              <a:buNone/>
            </a:pPr>
            <a:r>
              <a:rPr lang="en-US" baseline="0" dirty="0"/>
              <a:t>Born from a group of people at Yahoo!, an MPP solution called Hadoop allowed for scalable-out compute (MapReduce) and storage (HDFS) on commodity hardware.  With Hadoop you could keep adding infinite nodes to your cluster and work could be equally distributed across the system in parallel.</a:t>
            </a:r>
          </a:p>
          <a:p>
            <a:pPr marL="0" indent="0">
              <a:buFontTx/>
              <a:buNone/>
            </a:pPr>
            <a:endParaRPr lang="en-US" baseline="0" dirty="0"/>
          </a:p>
          <a:p>
            <a:pPr marL="0" indent="0">
              <a:buFontTx/>
              <a:buNone/>
            </a:pPr>
            <a:r>
              <a:rPr lang="en-US" baseline="0" dirty="0"/>
              <a:t>The question is often asked, “When do I need Big Data?”.  The answer comes with the three V’s, “Volume”, “Velocity” and “Variety”.  </a:t>
            </a:r>
          </a:p>
          <a:p>
            <a:pPr marL="0" indent="0">
              <a:buFontTx/>
              <a:buNone/>
            </a:pPr>
            <a:endParaRPr lang="en-US" baseline="0" dirty="0"/>
          </a:p>
          <a:p>
            <a:pPr marL="0" indent="0">
              <a:buFontTx/>
              <a:buNone/>
            </a:pPr>
            <a:r>
              <a:rPr lang="en-US" baseline="0" dirty="0"/>
              <a:t>For Volume, if you are dealing with Terabytes or even Petabytes of data the project is usually a good candidate for a Big Data framework.  This is due to the need to have a large amount of parallel compute across your cluster in order to work with the data in a reasonable amount of time.  Traditional relational database systems become incredibly expensive for clustered environments and many times require custom appliances to run them.  Big Data frameworks like Hadoop can run on commodity hardware and are built on open-source software which is freely available.</a:t>
            </a:r>
          </a:p>
          <a:p>
            <a:pPr marL="0" indent="0">
              <a:buFontTx/>
              <a:buNone/>
            </a:pPr>
            <a:endParaRPr lang="en-US" baseline="0" dirty="0"/>
          </a:p>
          <a:p>
            <a:pPr marL="0" indent="0">
              <a:buFontTx/>
              <a:buNone/>
            </a:pPr>
            <a:r>
              <a:rPr lang="en-US" baseline="0" dirty="0"/>
              <a:t>For Velocity, if you need to ingest thousands to millions of events a second you can use Big Data frameworks (Spark Streaming/Storm) to handle that load and have the same access to all of your data to analyze in near real-time.</a:t>
            </a:r>
          </a:p>
          <a:p>
            <a:pPr marL="0" indent="0">
              <a:buFontTx/>
              <a:buNone/>
            </a:pPr>
            <a:endParaRPr lang="en-US" baseline="0" dirty="0"/>
          </a:p>
          <a:p>
            <a:pPr marL="0" indent="0">
              <a:buFontTx/>
              <a:buNone/>
            </a:pPr>
            <a:r>
              <a:rPr lang="en-US" baseline="0" dirty="0"/>
              <a:t>For Variety, if you have a diverse set of unstructured data such as log files, documents, video or images, then Big Data frameworks can give you a centralized place to store and process the data with linear compute and storage options. </a:t>
            </a:r>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03537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EDW in the past is that rules change.  If you start to process left to right, this</a:t>
            </a:r>
            <a:r>
              <a:rPr lang="en-US" baseline="0" dirty="0"/>
              <a:t> becomes fragile and the data is stale at that point.  If you did the rule based on quartiles, you don’t rerun the predecessor.  A continued challenge with EDW is limited compute and storage capacity.  Traditional analytics projects are notoriously long, complex, and costly.  Successful EDW projects can yield tremendous value, and we are not proposing that you discard that value.</a:t>
            </a:r>
          </a:p>
          <a:p>
            <a:endParaRPr lang="en-US" baseline="0" dirty="0"/>
          </a:p>
          <a:p>
            <a:r>
              <a:rPr lang="en-US" baseline="0" dirty="0"/>
              <a:t>Your company has made investments in various tools.  You can continue to leverage these tools, even offload the complex processing to cloud to reduce the size of data sets, making those tools more efficient.  There are opportunities for new tools that enable new scenarios.</a:t>
            </a:r>
          </a:p>
          <a:p>
            <a:endParaRPr lang="en-US" baseline="0" dirty="0"/>
          </a:p>
          <a:p>
            <a:r>
              <a:rPr lang="en-US" baseline="0" dirty="0"/>
              <a:t>The traditional enterprise data warehouse doesn’t account for the rapidly changing needs of various data sources, and often cannot adapt quickly to accommodate semi-structured or unstructured data.  This is where new models such as Hadoop File System coupled with scale-out storage become incredibly valuable. Where traditional warehousing projects are time-consuming and cost in terms of resources, in the cloud, you can spin up an entire new cluster and reprocess the entire past 24 hours of data. You can shut down the cluster when not in use.   </a:t>
            </a:r>
          </a:p>
          <a:p>
            <a:endParaRPr lang="en-US" baseline="0" dirty="0"/>
          </a:p>
          <a:p>
            <a:r>
              <a:rPr lang="en-US" dirty="0"/>
              <a:t>Finally, there are new types of data to be processed using streams that differs from the past.  We can use technologies to transform and load in near real time to feed</a:t>
            </a:r>
            <a:r>
              <a:rPr lang="en-US" baseline="0" dirty="0"/>
              <a:t> analytics solutions.  </a:t>
            </a:r>
          </a:p>
          <a:p>
            <a:endParaRPr lang="en-US" baseline="0" dirty="0"/>
          </a:p>
          <a:p>
            <a:r>
              <a:rPr lang="en-US" baseline="0" dirty="0"/>
              <a:t>This is not an either/or proposal.  We propose that there’s an opportunity to do both, and this is the benefit of the cloud.</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808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aseline="0" dirty="0"/>
              <a:t>start with the main Big Data players to give context of where lot’s of this started, and then go into what it has evolved to since then.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121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Hortonworks and </a:t>
            </a:r>
            <a:r>
              <a:rPr lang="en-US" b="0" baseline="0" dirty="0" err="1"/>
              <a:t>MapR</a:t>
            </a:r>
            <a:r>
              <a:rPr lang="en-US" b="0" baseline="0" dirty="0"/>
              <a:t> emerged with their own distribution of Hadoop and started dominating the market.  These companies each have valuations between $1 - $5 billion and are growing in triple digit percentages each year.</a:t>
            </a:r>
          </a:p>
          <a:p>
            <a:endParaRPr lang="en-US" b="0" baseline="0" dirty="0"/>
          </a:p>
          <a:p>
            <a:r>
              <a:rPr lang="en-US" b="0" baseline="0" dirty="0"/>
              <a:t>So why is this important to Service Integrators?  Well according to </a:t>
            </a:r>
            <a:r>
              <a:rPr lang="en-US" sz="1200" kern="1200" dirty="0">
                <a:solidFill>
                  <a:schemeClr val="tx1"/>
                </a:solidFill>
                <a:latin typeface="+mn-lt"/>
                <a:ea typeface="+mn-ea"/>
                <a:cs typeface="+mn-cs"/>
              </a:rPr>
              <a:t>Allied Market Research, the global Hadoop market is estimated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to grow from $2 billion in 2013 to $50.2 billion by the year 2020—that’s a ton of money to be made</a:t>
            </a:r>
            <a:r>
              <a:rPr lang="en-US" sz="1200" kern="1200" baseline="0" dirty="0">
                <a:solidFill>
                  <a:schemeClr val="tx1"/>
                </a:solidFill>
                <a:latin typeface="+mn-lt"/>
                <a:ea typeface="+mn-ea"/>
                <a:cs typeface="+mn-cs"/>
              </a:rPr>
              <a:t> so if you don’t have skills in the Big Data market you should start learning now.</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But why are many companies reluctant to jump into Hadoop?  This is partly because the complexity of the Hadoop ecosystem, as shown in the next slide.</a:t>
            </a:r>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04230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17318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order to simplify the complex framework that Hadoop has become, Microsoft teamed up with Hortonworks to create a fully managed Hadoop cluster in Azure known as HDInsight.  HDInsight allows you to specify how many nodes you want, the type of cluster, and whether you want it on Windows or Linux.  HDInsight opens up MPP capabilities in the cloud without having to setup your own cluster on-premises or via IaaS.  It takes around 1-2 minutes to choose and configure the settings, and then within 15-20 minutes you have a cluster preconfigured and ready to start pushing data into and running distributed queries against in.</a:t>
            </a: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351986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looking at “Big Data” as a big</a:t>
            </a:r>
            <a:r>
              <a:rPr lang="en-US" baseline="0" dirty="0"/>
              <a:t> project similar to previous analytics projects that span months or years, </a:t>
            </a:r>
            <a:r>
              <a:rPr lang="en-US" dirty="0"/>
              <a:t>every project can now benefit from Big</a:t>
            </a:r>
            <a:r>
              <a:rPr lang="en-US" baseline="0" dirty="0"/>
              <a:t> Data concepts to unlock data potential.  This is because the on-demand compute model of the cloud combined with scale-out storage in the cloud makes resources available and at a cost unlike ever before.  </a:t>
            </a:r>
          </a:p>
          <a:p>
            <a:endParaRPr lang="en-US" baseline="0" dirty="0"/>
          </a:p>
          <a:p>
            <a:r>
              <a:rPr lang="en-US" baseline="0" dirty="0"/>
              <a:t>Don’t look at Big Data projects as something you pick up from on-premises and move, but rather as a new component of a current project.  You can now build a public web site and perform analytics on web log data, incorporate social data, and determine customer churn without creating a huge analytics effort afterward.  Born-in-cloud data is a great place to start.  </a:t>
            </a:r>
          </a:p>
          <a:p>
            <a:endParaRPr lang="en-US" baseline="0" dirty="0"/>
          </a:p>
          <a:p>
            <a:r>
              <a:rPr lang="en-US" baseline="0" dirty="0"/>
              <a:t>Choose projects that make sense.  What value do you get of moving your entire Big Data environment to the cloud?  Instead, start with new projects.  Start with projects that make sense.  The key message is that you will realize more value if you don’t try to lift and shift your old environment.</a:t>
            </a:r>
          </a:p>
          <a:p>
            <a:endParaRPr lang="en-US" baseline="0" dirty="0"/>
          </a:p>
          <a:p>
            <a:r>
              <a:rPr lang="en-US" baseline="0" dirty="0"/>
              <a:t>As an example, one customer had a Hadoop cluster on-premises that cost them over a million dollars for all the compute and storage that it required, not to mention all the maintenance the infrastructure required.  The customer moved their core process, combining </a:t>
            </a:r>
            <a:r>
              <a:rPr lang="en-US" baseline="0" dirty="0" err="1"/>
              <a:t>terrabytes</a:t>
            </a:r>
            <a:r>
              <a:rPr lang="en-US" baseline="0" dirty="0"/>
              <a:t> of gas meter data and processing it nightly, to HDInsight.  The result was a small set of combined data made available in daily increments, and the total solution cost them less than $50K annually.  This is just a single example of where Big Data in the cloud makes a lot of sense.</a:t>
            </a: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163500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85031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42292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 id="2147483833" r:id="rId1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9.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4.png"/><Relationship Id="rId7"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9.png"/><Relationship Id="rId10" Type="http://schemas.openxmlformats.org/officeDocument/2006/relationships/image" Target="../media/image38.png"/><Relationship Id="rId4" Type="http://schemas.openxmlformats.org/officeDocument/2006/relationships/image" Target="../media/image39.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4.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microsoft.com/office/2007/relationships/hdphoto" Target="../media/hdphoto3.wdp"/><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38.png"/><Relationship Id="rId18" Type="http://schemas.openxmlformats.org/officeDocument/2006/relationships/image" Target="../media/image6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6.png"/><Relationship Id="rId17" Type="http://schemas.openxmlformats.org/officeDocument/2006/relationships/image" Target="../media/image64.png"/><Relationship Id="rId2" Type="http://schemas.openxmlformats.org/officeDocument/2006/relationships/notesSlide" Target="../notesSlides/notesSlide22.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35.png"/><Relationship Id="rId5" Type="http://schemas.openxmlformats.org/officeDocument/2006/relationships/diagramQuickStyle" Target="../diagrams/quickStyle1.xml"/><Relationship Id="rId15" Type="http://schemas.openxmlformats.org/officeDocument/2006/relationships/image" Target="../media/image41.png"/><Relationship Id="rId10" Type="http://schemas.openxmlformats.org/officeDocument/2006/relationships/image" Target="../media/image34.png"/><Relationship Id="rId4" Type="http://schemas.openxmlformats.org/officeDocument/2006/relationships/diagramLayout" Target="../diagrams/layout1.xml"/><Relationship Id="rId9" Type="http://schemas.openxmlformats.org/officeDocument/2006/relationships/image" Target="../media/image9.png"/><Relationship Id="rId1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Big Data Solutions</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Web Log Processing and Big Data</a:t>
            </a:r>
          </a:p>
        </p:txBody>
      </p:sp>
    </p:spTree>
    <p:extLst>
      <p:ext uri="{BB962C8B-B14F-4D97-AF65-F5344CB8AC3E}">
        <p14:creationId xmlns:p14="http://schemas.microsoft.com/office/powerpoint/2010/main" val="21439390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Lambda Architecture</a:t>
            </a:r>
          </a:p>
        </p:txBody>
      </p:sp>
    </p:spTree>
    <p:extLst>
      <p:ext uri="{BB962C8B-B14F-4D97-AF65-F5344CB8AC3E}">
        <p14:creationId xmlns:p14="http://schemas.microsoft.com/office/powerpoint/2010/main" val="8575995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1791" y="290513"/>
            <a:ext cx="11542713" cy="900112"/>
          </a:xfrm>
        </p:spPr>
        <p:txBody>
          <a:bodyPr/>
          <a:lstStyle/>
          <a:p>
            <a:r>
              <a:rPr lang="en-US" dirty="0"/>
              <a:t>Lambda Architecture – High Level View</a:t>
            </a:r>
          </a:p>
        </p:txBody>
      </p:sp>
      <p:sp>
        <p:nvSpPr>
          <p:cNvPr id="4" name="Rounded Rectangle 3"/>
          <p:cNvSpPr/>
          <p:nvPr/>
        </p:nvSpPr>
        <p:spPr bwMode="auto">
          <a:xfrm>
            <a:off x="395684" y="3328629"/>
            <a:ext cx="1460500" cy="990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New data stream</a:t>
            </a:r>
          </a:p>
        </p:txBody>
      </p:sp>
      <p:sp>
        <p:nvSpPr>
          <p:cNvPr id="9" name="Rectangle 8"/>
          <p:cNvSpPr/>
          <p:nvPr/>
        </p:nvSpPr>
        <p:spPr bwMode="auto">
          <a:xfrm>
            <a:off x="3826380" y="5520242"/>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Process Stream</a:t>
            </a:r>
          </a:p>
        </p:txBody>
      </p:sp>
      <p:sp>
        <p:nvSpPr>
          <p:cNvPr id="10" name="Rectangle 9"/>
          <p:cNvSpPr/>
          <p:nvPr/>
        </p:nvSpPr>
        <p:spPr bwMode="auto">
          <a:xfrm>
            <a:off x="6368219" y="5520242"/>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Increment views</a:t>
            </a:r>
          </a:p>
        </p:txBody>
      </p:sp>
      <p:sp>
        <p:nvSpPr>
          <p:cNvPr id="11" name="Rectangle 10"/>
          <p:cNvSpPr/>
          <p:nvPr/>
        </p:nvSpPr>
        <p:spPr bwMode="auto">
          <a:xfrm>
            <a:off x="3833739" y="1613281"/>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 data</a:t>
            </a:r>
          </a:p>
        </p:txBody>
      </p:sp>
      <p:sp>
        <p:nvSpPr>
          <p:cNvPr id="12" name="Rectangle 11"/>
          <p:cNvSpPr/>
          <p:nvPr/>
        </p:nvSpPr>
        <p:spPr bwMode="auto">
          <a:xfrm>
            <a:off x="6375578" y="1613281"/>
            <a:ext cx="1926720" cy="635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Precompute views</a:t>
            </a:r>
          </a:p>
        </p:txBody>
      </p:sp>
      <p:cxnSp>
        <p:nvCxnSpPr>
          <p:cNvPr id="21" name="Straight Arrow Connector 20"/>
          <p:cNvCxnSpPr/>
          <p:nvPr/>
        </p:nvCxnSpPr>
        <p:spPr>
          <a:xfrm>
            <a:off x="5760459" y="1930781"/>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3997143"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5" name="Straight Arrow Connector 34"/>
          <p:cNvCxnSpPr>
            <a:endCxn id="10" idx="1"/>
          </p:cNvCxnSpPr>
          <p:nvPr/>
        </p:nvCxnSpPr>
        <p:spPr>
          <a:xfrm>
            <a:off x="5753100" y="5837742"/>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5419380"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sp>
        <p:nvSpPr>
          <p:cNvPr id="37" name="Rectangle 36"/>
          <p:cNvSpPr/>
          <p:nvPr/>
        </p:nvSpPr>
        <p:spPr bwMode="auto">
          <a:xfrm>
            <a:off x="6854480" y="3099843"/>
            <a:ext cx="1302437"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9" name="Straight Arrow Connector 38"/>
          <p:cNvCxnSpPr>
            <a:stCxn id="12" idx="2"/>
            <a:endCxn id="31" idx="0"/>
          </p:cNvCxnSpPr>
          <p:nvPr/>
        </p:nvCxnSpPr>
        <p:spPr>
          <a:xfrm flipH="1">
            <a:off x="4648362" y="2248281"/>
            <a:ext cx="2690576"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2"/>
            <a:endCxn id="36" idx="0"/>
          </p:cNvCxnSpPr>
          <p:nvPr/>
        </p:nvCxnSpPr>
        <p:spPr>
          <a:xfrm flipH="1">
            <a:off x="6070599" y="2248281"/>
            <a:ext cx="1268339"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37" idx="0"/>
          </p:cNvCxnSpPr>
          <p:nvPr/>
        </p:nvCxnSpPr>
        <p:spPr>
          <a:xfrm>
            <a:off x="7338938" y="2248281"/>
            <a:ext cx="166761"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61" idx="2"/>
          </p:cNvCxnSpPr>
          <p:nvPr/>
        </p:nvCxnSpPr>
        <p:spPr>
          <a:xfrm flipH="1" flipV="1">
            <a:off x="6083376" y="4583403"/>
            <a:ext cx="1248203" cy="93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26380" y="299720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a:off x="6969564" y="3506243"/>
            <a:ext cx="1332733"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a:gradFill>
                  <a:gsLst>
                    <a:gs pos="2917">
                      <a:schemeClr val="tx1"/>
                    </a:gs>
                    <a:gs pos="30000">
                      <a:schemeClr val="tx1"/>
                    </a:gs>
                  </a:gsLst>
                  <a:lin ang="5400000" scaled="0"/>
                </a:gradFill>
              </a:rPr>
              <a:t>Batch views</a:t>
            </a:r>
          </a:p>
        </p:txBody>
      </p:sp>
      <p:sp>
        <p:nvSpPr>
          <p:cNvPr id="61" name="Rectangle 60"/>
          <p:cNvSpPr/>
          <p:nvPr/>
        </p:nvSpPr>
        <p:spPr bwMode="auto">
          <a:xfrm>
            <a:off x="3997143" y="4088103"/>
            <a:ext cx="4172465" cy="4953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Real-time data</a:t>
            </a:r>
          </a:p>
        </p:txBody>
      </p:sp>
      <p:sp>
        <p:nvSpPr>
          <p:cNvPr id="62" name="Rectangle 61"/>
          <p:cNvSpPr/>
          <p:nvPr/>
        </p:nvSpPr>
        <p:spPr bwMode="auto">
          <a:xfrm>
            <a:off x="3839071" y="398546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6099680" y="4516521"/>
            <a:ext cx="2228000" cy="461665"/>
          </a:xfrm>
          <a:prstGeom prst="rect">
            <a:avLst/>
          </a:prstGeom>
          <a:noFill/>
        </p:spPr>
        <p:txBody>
          <a:bodyPr wrap="square" lIns="182880" tIns="146304" rIns="182880" bIns="146304" rtlCol="0">
            <a:spAutoFit/>
          </a:bodyPr>
          <a:lstStyle/>
          <a:p>
            <a:pPr algn="r">
              <a:lnSpc>
                <a:spcPct val="90000"/>
              </a:lnSpc>
              <a:spcAft>
                <a:spcPts val="600"/>
              </a:spcAft>
            </a:pPr>
            <a:r>
              <a:rPr lang="en-US" sz="1200" dirty="0">
                <a:gradFill>
                  <a:gsLst>
                    <a:gs pos="2917">
                      <a:schemeClr val="tx1"/>
                    </a:gs>
                    <a:gs pos="30000">
                      <a:schemeClr val="tx1"/>
                    </a:gs>
                  </a:gsLst>
                  <a:lin ang="5400000" scaled="0"/>
                </a:gradFill>
              </a:rPr>
              <a:t>Real-time views</a:t>
            </a:r>
          </a:p>
        </p:txBody>
      </p:sp>
      <p:sp>
        <p:nvSpPr>
          <p:cNvPr id="67" name="Rounded Rectangle 66"/>
          <p:cNvSpPr/>
          <p:nvPr/>
        </p:nvSpPr>
        <p:spPr bwMode="auto">
          <a:xfrm>
            <a:off x="10285185" y="3328629"/>
            <a:ext cx="1460500" cy="990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Merged view</a:t>
            </a:r>
          </a:p>
        </p:txBody>
      </p:sp>
      <p:cxnSp>
        <p:nvCxnSpPr>
          <p:cNvPr id="5" name="Straight Connector 4"/>
          <p:cNvCxnSpPr/>
          <p:nvPr/>
        </p:nvCxnSpPr>
        <p:spPr>
          <a:xfrm flipV="1">
            <a:off x="3016332" y="2420289"/>
            <a:ext cx="6329549" cy="1415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6332" y="5143075"/>
            <a:ext cx="6329549" cy="25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96325" y="5308214"/>
            <a:ext cx="115563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Speed layer</a:t>
            </a:r>
          </a:p>
        </p:txBody>
      </p:sp>
      <p:sp>
        <p:nvSpPr>
          <p:cNvPr id="34" name="TextBox 33"/>
          <p:cNvSpPr txBox="1"/>
          <p:nvPr/>
        </p:nvSpPr>
        <p:spPr>
          <a:xfrm>
            <a:off x="8696325" y="2680198"/>
            <a:ext cx="124194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Serving layer</a:t>
            </a:r>
          </a:p>
        </p:txBody>
      </p:sp>
      <p:sp>
        <p:nvSpPr>
          <p:cNvPr id="38" name="TextBox 37"/>
          <p:cNvSpPr txBox="1"/>
          <p:nvPr/>
        </p:nvSpPr>
        <p:spPr>
          <a:xfrm>
            <a:off x="8696325" y="1395866"/>
            <a:ext cx="110709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Batch layer</a:t>
            </a:r>
          </a:p>
        </p:txBody>
      </p:sp>
      <p:cxnSp>
        <p:nvCxnSpPr>
          <p:cNvPr id="27" name="Elbow Connector 26"/>
          <p:cNvCxnSpPr>
            <a:stCxn id="4" idx="3"/>
            <a:endCxn id="11" idx="1"/>
          </p:cNvCxnSpPr>
          <p:nvPr/>
        </p:nvCxnSpPr>
        <p:spPr>
          <a:xfrm flipV="1">
            <a:off x="1856184" y="1930781"/>
            <a:ext cx="1977555" cy="18931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9" idx="1"/>
          </p:cNvCxnSpPr>
          <p:nvPr/>
        </p:nvCxnSpPr>
        <p:spPr>
          <a:xfrm>
            <a:off x="1856184" y="3823929"/>
            <a:ext cx="1970196" cy="2013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49" idx="3"/>
            <a:endCxn id="67" idx="1"/>
          </p:cNvCxnSpPr>
          <p:nvPr/>
        </p:nvCxnSpPr>
        <p:spPr>
          <a:xfrm>
            <a:off x="8302298" y="3440942"/>
            <a:ext cx="1982887" cy="38298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67" idx="1"/>
          </p:cNvCxnSpPr>
          <p:nvPr/>
        </p:nvCxnSpPr>
        <p:spPr>
          <a:xfrm flipV="1">
            <a:off x="8327680" y="3823929"/>
            <a:ext cx="1957505" cy="60527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1791841" y="2497169"/>
            <a:ext cx="161345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Batch ingest</a:t>
            </a:r>
          </a:p>
        </p:txBody>
      </p:sp>
      <p:sp>
        <p:nvSpPr>
          <p:cNvPr id="55" name="TextBox 54"/>
          <p:cNvSpPr txBox="1"/>
          <p:nvPr/>
        </p:nvSpPr>
        <p:spPr>
          <a:xfrm rot="16200000">
            <a:off x="1656128" y="4660910"/>
            <a:ext cx="1911614"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Buffered ingest</a:t>
            </a:r>
          </a:p>
        </p:txBody>
      </p:sp>
    </p:spTree>
    <p:extLst>
      <p:ext uri="{BB962C8B-B14F-4D97-AF65-F5344CB8AC3E}">
        <p14:creationId xmlns:p14="http://schemas.microsoft.com/office/powerpoint/2010/main" val="66339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1" grpId="0" animBg="1"/>
      <p:bldP spid="36" grpId="0" animBg="1"/>
      <p:bldP spid="37" grpId="0" animBg="1"/>
      <p:bldP spid="49" grpId="0" animBg="1"/>
      <p:bldP spid="54" grpId="0"/>
      <p:bldP spid="61" grpId="0" animBg="1"/>
      <p:bldP spid="62" grpId="0" animBg="1"/>
      <p:bldP spid="63" grpId="0"/>
      <p:bldP spid="46" grpId="0"/>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2" y="290513"/>
            <a:ext cx="11542713" cy="900112"/>
          </a:xfrm>
        </p:spPr>
        <p:txBody>
          <a:bodyPr/>
          <a:lstStyle/>
          <a:p>
            <a:r>
              <a:rPr lang="en-US" dirty="0"/>
              <a:t>Lambda Architecture – Detailed View</a:t>
            </a:r>
          </a:p>
        </p:txBody>
      </p:sp>
      <p:pic>
        <p:nvPicPr>
          <p:cNvPr id="3" name="Picture 2"/>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flipH="1">
            <a:off x="10363199" y="3296940"/>
            <a:ext cx="1411091" cy="1632857"/>
          </a:xfrm>
          <a:prstGeom prst="rect">
            <a:avLst/>
          </a:prstGeom>
          <a:noFill/>
        </p:spPr>
      </p:pic>
      <p:sp>
        <p:nvSpPr>
          <p:cNvPr id="5" name="Can 4"/>
          <p:cNvSpPr/>
          <p:nvPr/>
        </p:nvSpPr>
        <p:spPr>
          <a:xfrm rot="16200000">
            <a:off x="3152389" y="2888364"/>
            <a:ext cx="602901" cy="1045028"/>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ight Arrow 5"/>
          <p:cNvSpPr/>
          <p:nvPr/>
        </p:nvSpPr>
        <p:spPr>
          <a:xfrm>
            <a:off x="1665233" y="3173486"/>
            <a:ext cx="1024932" cy="47478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3922" y="3790204"/>
            <a:ext cx="1026243" cy="646331"/>
          </a:xfrm>
          <a:prstGeom prst="rect">
            <a:avLst/>
          </a:prstGeom>
          <a:noFill/>
        </p:spPr>
        <p:txBody>
          <a:bodyPr wrap="none" rtlCol="0">
            <a:spAutoFit/>
          </a:bodyPr>
          <a:lstStyle/>
          <a:p>
            <a:pPr algn="ctr"/>
            <a:r>
              <a:rPr lang="en-US" dirty="0"/>
              <a:t>Inbound </a:t>
            </a:r>
          </a:p>
          <a:p>
            <a:pPr algn="ctr"/>
            <a:r>
              <a:rPr lang="en-US" dirty="0"/>
              <a:t>Data</a:t>
            </a:r>
          </a:p>
        </p:txBody>
      </p:sp>
      <p:sp>
        <p:nvSpPr>
          <p:cNvPr id="8" name="TextBox 7"/>
          <p:cNvSpPr txBox="1"/>
          <p:nvPr/>
        </p:nvSpPr>
        <p:spPr>
          <a:xfrm>
            <a:off x="2761295" y="3790204"/>
            <a:ext cx="1524456" cy="923330"/>
          </a:xfrm>
          <a:prstGeom prst="rect">
            <a:avLst/>
          </a:prstGeom>
          <a:noFill/>
        </p:spPr>
        <p:txBody>
          <a:bodyPr wrap="none" rtlCol="0">
            <a:spAutoFit/>
          </a:bodyPr>
          <a:lstStyle/>
          <a:p>
            <a:pPr algn="ctr"/>
            <a:r>
              <a:rPr lang="en-US" dirty="0"/>
              <a:t>Buffered</a:t>
            </a:r>
          </a:p>
          <a:p>
            <a:pPr algn="ctr"/>
            <a:r>
              <a:rPr lang="en-US" dirty="0"/>
              <a:t>Ingestion</a:t>
            </a:r>
          </a:p>
          <a:p>
            <a:pPr algn="ctr"/>
            <a:r>
              <a:rPr lang="en-US" dirty="0"/>
              <a:t>(message bus)</a:t>
            </a:r>
          </a:p>
        </p:txBody>
      </p:sp>
      <p:grpSp>
        <p:nvGrpSpPr>
          <p:cNvPr id="9" name="Group 8"/>
          <p:cNvGrpSpPr/>
          <p:nvPr/>
        </p:nvGrpSpPr>
        <p:grpSpPr>
          <a:xfrm>
            <a:off x="3453839" y="1486623"/>
            <a:ext cx="1889088" cy="1926776"/>
            <a:chOff x="3858569" y="1504744"/>
            <a:chExt cx="1889088" cy="1926776"/>
          </a:xfrm>
        </p:grpSpPr>
        <p:cxnSp>
          <p:nvCxnSpPr>
            <p:cNvPr id="10" name="Straight Connector 9"/>
            <p:cNvCxnSpPr/>
            <p:nvPr/>
          </p:nvCxnSpPr>
          <p:spPr>
            <a:xfrm>
              <a:off x="4381084" y="3431520"/>
              <a:ext cx="1366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747657" y="1527349"/>
              <a:ext cx="0" cy="1901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858569" y="1527349"/>
              <a:ext cx="1889088" cy="20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58569" y="1504744"/>
              <a:ext cx="1" cy="1600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4664663" y="260952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4663" y="2634890"/>
            <a:ext cx="1356527" cy="246221"/>
          </a:xfrm>
          <a:prstGeom prst="rect">
            <a:avLst/>
          </a:prstGeom>
          <a:noFill/>
        </p:spPr>
        <p:txBody>
          <a:bodyPr wrap="square" rtlCol="0">
            <a:spAutoFit/>
          </a:bodyPr>
          <a:lstStyle/>
          <a:p>
            <a:pPr algn="ctr"/>
            <a:r>
              <a:rPr lang="en-US" sz="1000" dirty="0"/>
              <a:t>Event Processing Logic</a:t>
            </a:r>
          </a:p>
        </p:txBody>
      </p:sp>
      <p:sp>
        <p:nvSpPr>
          <p:cNvPr id="16" name="Rectangle 15"/>
          <p:cNvSpPr/>
          <p:nvPr/>
        </p:nvSpPr>
        <p:spPr>
          <a:xfrm>
            <a:off x="4664663" y="182575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4663" y="1896090"/>
            <a:ext cx="1356527" cy="246221"/>
          </a:xfrm>
          <a:prstGeom prst="rect">
            <a:avLst/>
          </a:prstGeom>
          <a:noFill/>
        </p:spPr>
        <p:txBody>
          <a:bodyPr wrap="square" rtlCol="0">
            <a:spAutoFit/>
          </a:bodyPr>
          <a:lstStyle/>
          <a:p>
            <a:pPr algn="ctr"/>
            <a:r>
              <a:rPr lang="en-US" sz="1000" dirty="0"/>
              <a:t>Event Decoration</a:t>
            </a:r>
          </a:p>
        </p:txBody>
      </p:sp>
      <p:cxnSp>
        <p:nvCxnSpPr>
          <p:cNvPr id="18" name="Straight Connector 17"/>
          <p:cNvCxnSpPr/>
          <p:nvPr/>
        </p:nvCxnSpPr>
        <p:spPr>
          <a:xfrm>
            <a:off x="5342927" y="3410878"/>
            <a:ext cx="0" cy="163537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0" idx="2"/>
          </p:cNvCxnSpPr>
          <p:nvPr/>
        </p:nvCxnSpPr>
        <p:spPr>
          <a:xfrm>
            <a:off x="3976354" y="5207022"/>
            <a:ext cx="2685422" cy="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be 19"/>
          <p:cNvSpPr/>
          <p:nvPr/>
        </p:nvSpPr>
        <p:spPr>
          <a:xfrm>
            <a:off x="4285751"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Cube 20"/>
          <p:cNvSpPr/>
          <p:nvPr/>
        </p:nvSpPr>
        <p:spPr>
          <a:xfrm>
            <a:off x="4687684"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Cube 21"/>
          <p:cNvSpPr/>
          <p:nvPr/>
        </p:nvSpPr>
        <p:spPr>
          <a:xfrm>
            <a:off x="5099665"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Cube 22"/>
          <p:cNvSpPr/>
          <p:nvPr/>
        </p:nvSpPr>
        <p:spPr>
          <a:xfrm>
            <a:off x="5501599"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Cube 23"/>
          <p:cNvSpPr/>
          <p:nvPr/>
        </p:nvSpPr>
        <p:spPr>
          <a:xfrm>
            <a:off x="5903532"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Cube 24"/>
          <p:cNvSpPr/>
          <p:nvPr/>
        </p:nvSpPr>
        <p:spPr>
          <a:xfrm>
            <a:off x="6315513" y="6098775"/>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4664663" y="3983633"/>
            <a:ext cx="1356527" cy="42203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664663" y="4067652"/>
            <a:ext cx="1356527" cy="246221"/>
          </a:xfrm>
          <a:prstGeom prst="rect">
            <a:avLst/>
          </a:prstGeom>
          <a:noFill/>
        </p:spPr>
        <p:txBody>
          <a:bodyPr wrap="square" rtlCol="0">
            <a:spAutoFit/>
          </a:bodyPr>
          <a:lstStyle/>
          <a:p>
            <a:pPr algn="ctr"/>
            <a:r>
              <a:rPr lang="en-US" sz="1000" dirty="0"/>
              <a:t>Spooling/Archiving</a:t>
            </a:r>
          </a:p>
        </p:txBody>
      </p:sp>
      <p:sp>
        <p:nvSpPr>
          <p:cNvPr id="28" name="Arc 27"/>
          <p:cNvSpPr/>
          <p:nvPr/>
        </p:nvSpPr>
        <p:spPr>
          <a:xfrm rot="16200000">
            <a:off x="2795396" y="5908256"/>
            <a:ext cx="1838848" cy="1797931"/>
          </a:xfrm>
          <a:prstGeom prst="arc">
            <a:avLst>
              <a:gd name="adj1" fmla="val 16836907"/>
              <a:gd name="adj2" fmla="val 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45262" y="5597288"/>
            <a:ext cx="1705210" cy="646331"/>
          </a:xfrm>
          <a:prstGeom prst="rect">
            <a:avLst/>
          </a:prstGeom>
          <a:noFill/>
        </p:spPr>
        <p:txBody>
          <a:bodyPr wrap="none" rtlCol="0">
            <a:spAutoFit/>
          </a:bodyPr>
          <a:lstStyle/>
          <a:p>
            <a:pPr algn="ctr"/>
            <a:r>
              <a:rPr lang="en-US" dirty="0"/>
              <a:t>Data Movement</a:t>
            </a:r>
          </a:p>
          <a:p>
            <a:pPr algn="ctr"/>
            <a:r>
              <a:rPr lang="en-US" dirty="0"/>
              <a:t>/ Sync</a:t>
            </a:r>
          </a:p>
        </p:txBody>
      </p:sp>
      <p:cxnSp>
        <p:nvCxnSpPr>
          <p:cNvPr id="30" name="Straight Arrow Connector 29"/>
          <p:cNvCxnSpPr/>
          <p:nvPr/>
        </p:nvCxnSpPr>
        <p:spPr>
          <a:xfrm flipV="1">
            <a:off x="5342926" y="3403342"/>
            <a:ext cx="2974313" cy="7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8546670" y="2880828"/>
            <a:ext cx="1137142" cy="1045028"/>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775468" y="3983633"/>
            <a:ext cx="679545" cy="646331"/>
          </a:xfrm>
          <a:prstGeom prst="rect">
            <a:avLst/>
          </a:prstGeom>
          <a:noFill/>
        </p:spPr>
        <p:txBody>
          <a:bodyPr wrap="none" rtlCol="0">
            <a:spAutoFit/>
          </a:bodyPr>
          <a:lstStyle/>
          <a:p>
            <a:pPr algn="ctr"/>
            <a:r>
              <a:rPr lang="en-US" dirty="0"/>
              <a:t>Hot </a:t>
            </a:r>
          </a:p>
          <a:p>
            <a:pPr algn="ctr"/>
            <a:r>
              <a:rPr lang="en-US" dirty="0"/>
              <a:t>Store</a:t>
            </a:r>
          </a:p>
        </p:txBody>
      </p:sp>
      <p:cxnSp>
        <p:nvCxnSpPr>
          <p:cNvPr id="33" name="Straight Connector 32"/>
          <p:cNvCxnSpPr/>
          <p:nvPr/>
        </p:nvCxnSpPr>
        <p:spPr>
          <a:xfrm>
            <a:off x="10296765" y="844799"/>
            <a:ext cx="0" cy="5735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550037" y="5978231"/>
            <a:ext cx="1150508" cy="646331"/>
          </a:xfrm>
          <a:prstGeom prst="rect">
            <a:avLst/>
          </a:prstGeom>
          <a:noFill/>
        </p:spPr>
        <p:txBody>
          <a:bodyPr wrap="none" rtlCol="0">
            <a:spAutoFit/>
          </a:bodyPr>
          <a:lstStyle/>
          <a:p>
            <a:pPr algn="ctr"/>
            <a:r>
              <a:rPr lang="en-US" dirty="0"/>
              <a:t>Analytical </a:t>
            </a:r>
          </a:p>
          <a:p>
            <a:pPr algn="ctr"/>
            <a:r>
              <a:rPr lang="en-US" dirty="0"/>
              <a:t>Store</a:t>
            </a:r>
          </a:p>
        </p:txBody>
      </p:sp>
      <p:sp>
        <p:nvSpPr>
          <p:cNvPr id="35" name="Right Arrow 34"/>
          <p:cNvSpPr/>
          <p:nvPr/>
        </p:nvSpPr>
        <p:spPr>
          <a:xfrm rot="10800000">
            <a:off x="9975218" y="4014477"/>
            <a:ext cx="643094" cy="47478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363267" y="5053251"/>
            <a:ext cx="1441998" cy="369332"/>
          </a:xfrm>
          <a:prstGeom prst="rect">
            <a:avLst/>
          </a:prstGeom>
          <a:noFill/>
        </p:spPr>
        <p:txBody>
          <a:bodyPr wrap="none" rtlCol="0">
            <a:spAutoFit/>
          </a:bodyPr>
          <a:lstStyle/>
          <a:p>
            <a:pPr algn="ctr"/>
            <a:r>
              <a:rPr lang="en-US" dirty="0"/>
              <a:t>Consumption</a:t>
            </a:r>
          </a:p>
        </p:txBody>
      </p:sp>
      <p:cxnSp>
        <p:nvCxnSpPr>
          <p:cNvPr id="37" name="Straight Connector 36"/>
          <p:cNvCxnSpPr>
            <a:stCxn id="15" idx="3"/>
          </p:cNvCxnSpPr>
          <p:nvPr/>
        </p:nvCxnSpPr>
        <p:spPr>
          <a:xfrm flipV="1">
            <a:off x="6021190" y="2758000"/>
            <a:ext cx="41700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31498" y="2669812"/>
            <a:ext cx="800516" cy="246221"/>
          </a:xfrm>
          <a:prstGeom prst="rect">
            <a:avLst/>
          </a:prstGeom>
          <a:noFill/>
        </p:spPr>
        <p:txBody>
          <a:bodyPr wrap="square" rtlCol="0">
            <a:spAutoFit/>
          </a:bodyPr>
          <a:lstStyle/>
          <a:p>
            <a:r>
              <a:rPr lang="en-US" sz="1000" dirty="0"/>
              <a:t>scoring</a:t>
            </a:r>
          </a:p>
        </p:txBody>
      </p:sp>
      <p:grpSp>
        <p:nvGrpSpPr>
          <p:cNvPr id="39" name="Group 38"/>
          <p:cNvGrpSpPr/>
          <p:nvPr/>
        </p:nvGrpSpPr>
        <p:grpSpPr>
          <a:xfrm>
            <a:off x="6661776" y="4007330"/>
            <a:ext cx="1924260" cy="2399384"/>
            <a:chOff x="6273302" y="3381039"/>
            <a:chExt cx="1924260" cy="2399384"/>
          </a:xfrm>
          <a:noFill/>
        </p:grpSpPr>
        <p:sp>
          <p:nvSpPr>
            <p:cNvPr id="40" name="Oval 39"/>
            <p:cNvSpPr/>
            <p:nvPr/>
          </p:nvSpPr>
          <p:spPr>
            <a:xfrm>
              <a:off x="6273302" y="3618771"/>
              <a:ext cx="1924260" cy="1924260"/>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6965189" y="3381039"/>
              <a:ext cx="522091" cy="4747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flipH="1">
              <a:off x="6965189" y="5305639"/>
              <a:ext cx="522091" cy="4747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7140673" y="5030412"/>
            <a:ext cx="987322" cy="369332"/>
          </a:xfrm>
          <a:prstGeom prst="rect">
            <a:avLst/>
          </a:prstGeom>
          <a:noFill/>
        </p:spPr>
        <p:txBody>
          <a:bodyPr wrap="none" rtlCol="0">
            <a:spAutoFit/>
          </a:bodyPr>
          <a:lstStyle/>
          <a:p>
            <a:pPr algn="ctr"/>
            <a:r>
              <a:rPr lang="en-US" dirty="0"/>
              <a:t>Curation</a:t>
            </a:r>
          </a:p>
        </p:txBody>
      </p:sp>
      <p:sp>
        <p:nvSpPr>
          <p:cNvPr id="44" name="Can 43"/>
          <p:cNvSpPr/>
          <p:nvPr/>
        </p:nvSpPr>
        <p:spPr>
          <a:xfrm>
            <a:off x="8546670" y="4875426"/>
            <a:ext cx="1137142" cy="1045028"/>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p:cNvSpPr/>
          <p:nvPr/>
        </p:nvSpPr>
        <p:spPr>
          <a:xfrm>
            <a:off x="4285751"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Cube 45"/>
          <p:cNvSpPr/>
          <p:nvPr/>
        </p:nvSpPr>
        <p:spPr>
          <a:xfrm>
            <a:off x="4687684"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Cube 46"/>
          <p:cNvSpPr/>
          <p:nvPr/>
        </p:nvSpPr>
        <p:spPr>
          <a:xfrm>
            <a:off x="5099665"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Cube 47"/>
          <p:cNvSpPr/>
          <p:nvPr/>
        </p:nvSpPr>
        <p:spPr>
          <a:xfrm>
            <a:off x="5501599"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Cube 48"/>
          <p:cNvSpPr/>
          <p:nvPr/>
        </p:nvSpPr>
        <p:spPr>
          <a:xfrm>
            <a:off x="5903532"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Cube 49"/>
          <p:cNvSpPr/>
          <p:nvPr/>
        </p:nvSpPr>
        <p:spPr>
          <a:xfrm>
            <a:off x="6315513" y="5739548"/>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Cube 50"/>
          <p:cNvSpPr/>
          <p:nvPr/>
        </p:nvSpPr>
        <p:spPr>
          <a:xfrm>
            <a:off x="4285751"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Cube 51"/>
          <p:cNvSpPr/>
          <p:nvPr/>
        </p:nvSpPr>
        <p:spPr>
          <a:xfrm>
            <a:off x="4687684"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ube 52"/>
          <p:cNvSpPr/>
          <p:nvPr/>
        </p:nvSpPr>
        <p:spPr>
          <a:xfrm>
            <a:off x="5099665"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Cube 53"/>
          <p:cNvSpPr/>
          <p:nvPr/>
        </p:nvSpPr>
        <p:spPr>
          <a:xfrm>
            <a:off x="5501599"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Cube 54"/>
          <p:cNvSpPr/>
          <p:nvPr/>
        </p:nvSpPr>
        <p:spPr>
          <a:xfrm>
            <a:off x="5903532"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Cube 55"/>
          <p:cNvSpPr/>
          <p:nvPr/>
        </p:nvSpPr>
        <p:spPr>
          <a:xfrm>
            <a:off x="6315513" y="5367759"/>
            <a:ext cx="401934" cy="37178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bwMode="auto">
          <a:xfrm>
            <a:off x="2549551" y="2563637"/>
            <a:ext cx="1808577" cy="2538327"/>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ounded Rectangle 57"/>
          <p:cNvSpPr/>
          <p:nvPr/>
        </p:nvSpPr>
        <p:spPr bwMode="auto">
          <a:xfrm>
            <a:off x="4506110" y="1613344"/>
            <a:ext cx="2634563" cy="1712125"/>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8248922" y="2619081"/>
            <a:ext cx="1726295" cy="2094453"/>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4108714" y="3835686"/>
            <a:ext cx="2808719" cy="2828021"/>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6505920" y="3939457"/>
            <a:ext cx="2222865" cy="2567699"/>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9890390" y="3068020"/>
            <a:ext cx="2222865" cy="2567699"/>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614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7"/>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9"/>
                                        </p:tgtEl>
                                        <p:attrNameLst>
                                          <p:attrName>style.visibility</p:attrName>
                                        </p:attrNameLst>
                                      </p:cBhvr>
                                      <p:to>
                                        <p:strVal val="hidden"/>
                                      </p:to>
                                    </p:set>
                                  </p:childTnLst>
                                </p:cTn>
                              </p:par>
                            </p:childTnLst>
                          </p:cTn>
                        </p:par>
                        <p:par>
                          <p:cTn id="28" fill="hold">
                            <p:stCondLst>
                              <p:cond delay="0"/>
                            </p:stCondLst>
                            <p:childTnLst>
                              <p:par>
                                <p:cTn id="29" presetID="10" presetClass="entr" presetSubtype="0"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60"/>
                                        </p:tgtEl>
                                        <p:attrNameLst>
                                          <p:attrName>style.visibility</p:attrName>
                                        </p:attrNameLst>
                                      </p:cBhvr>
                                      <p:to>
                                        <p:strVal val="hidden"/>
                                      </p:to>
                                    </p:set>
                                  </p:childTnLst>
                                </p:cTn>
                              </p:par>
                            </p:childTnLst>
                          </p:cTn>
                        </p:par>
                        <p:par>
                          <p:cTn id="36" fill="hold">
                            <p:stCondLst>
                              <p:cond delay="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61"/>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2424" y="291102"/>
            <a:ext cx="11541863" cy="899665"/>
          </a:xfrm>
        </p:spPr>
        <p:txBody>
          <a:bodyPr/>
          <a:lstStyle/>
          <a:p>
            <a:r>
              <a:rPr lang="en-US" dirty="0"/>
              <a:t>Lambda in Azure</a:t>
            </a:r>
          </a:p>
        </p:txBody>
      </p:sp>
      <p:graphicFrame>
        <p:nvGraphicFramePr>
          <p:cNvPr id="4" name="Content Placeholder 3"/>
          <p:cNvGraphicFramePr>
            <a:graphicFrameLocks/>
          </p:cNvGraphicFramePr>
          <p:nvPr>
            <p:extLst/>
          </p:nvPr>
        </p:nvGraphicFramePr>
        <p:xfrm>
          <a:off x="274321" y="1158891"/>
          <a:ext cx="11725172" cy="5596770"/>
        </p:xfrm>
        <a:graphic>
          <a:graphicData uri="http://schemas.openxmlformats.org/drawingml/2006/table">
            <a:tbl>
              <a:tblPr firstRow="1" firstCol="1" bandRow="1">
                <a:tableStyleId>{5C22544A-7EE6-4342-B048-85BDC9FD1C3A}</a:tableStyleId>
              </a:tblPr>
              <a:tblGrid>
                <a:gridCol w="2329179">
                  <a:extLst>
                    <a:ext uri="{9D8B030D-6E8A-4147-A177-3AD203B41FA5}">
                      <a16:colId xmlns:a16="http://schemas.microsoft.com/office/drawing/2014/main" val="20000"/>
                    </a:ext>
                  </a:extLst>
                </a:gridCol>
                <a:gridCol w="5934858">
                  <a:extLst>
                    <a:ext uri="{9D8B030D-6E8A-4147-A177-3AD203B41FA5}">
                      <a16:colId xmlns:a16="http://schemas.microsoft.com/office/drawing/2014/main" val="20001"/>
                    </a:ext>
                  </a:extLst>
                </a:gridCol>
                <a:gridCol w="3461135">
                  <a:extLst>
                    <a:ext uri="{9D8B030D-6E8A-4147-A177-3AD203B41FA5}">
                      <a16:colId xmlns:a16="http://schemas.microsoft.com/office/drawing/2014/main" val="20002"/>
                    </a:ext>
                  </a:extLst>
                </a:gridCol>
              </a:tblGrid>
              <a:tr h="317340">
                <a:tc>
                  <a:txBody>
                    <a:bodyPr/>
                    <a:lstStyle/>
                    <a:p>
                      <a:pPr algn="ctr"/>
                      <a:r>
                        <a:rPr lang="en-US" sz="1200" dirty="0"/>
                        <a:t>Area</a:t>
                      </a:r>
                    </a:p>
                  </a:txBody>
                  <a:tcPr/>
                </a:tc>
                <a:tc>
                  <a:txBody>
                    <a:bodyPr/>
                    <a:lstStyle/>
                    <a:p>
                      <a:pPr algn="ctr"/>
                      <a:r>
                        <a:rPr lang="en-US" sz="1200" dirty="0"/>
                        <a:t>Service Offerings</a:t>
                      </a:r>
                    </a:p>
                  </a:txBody>
                  <a:tcPr/>
                </a:tc>
                <a:tc>
                  <a:txBody>
                    <a:bodyPr/>
                    <a:lstStyle/>
                    <a:p>
                      <a:pPr algn="ctr"/>
                      <a:r>
                        <a:rPr lang="en-US" sz="1200" dirty="0"/>
                        <a:t>Roll Your</a:t>
                      </a:r>
                      <a:r>
                        <a:rPr lang="en-US" sz="1200" baseline="0" dirty="0"/>
                        <a:t> Own Offerings</a:t>
                      </a:r>
                      <a:endParaRPr lang="en-US" sz="1200" dirty="0"/>
                    </a:p>
                  </a:txBody>
                  <a:tcPr/>
                </a:tc>
                <a:extLst>
                  <a:ext uri="{0D108BD9-81ED-4DB2-BD59-A6C34878D82A}">
                    <a16:rowId xmlns:a16="http://schemas.microsoft.com/office/drawing/2014/main" val="10000"/>
                  </a:ext>
                </a:extLst>
              </a:tr>
              <a:tr h="704235">
                <a:tc>
                  <a:txBody>
                    <a:bodyPr/>
                    <a:lstStyle/>
                    <a:p>
                      <a:r>
                        <a:rPr lang="en-US" sz="1400" dirty="0"/>
                        <a:t>Buffered</a:t>
                      </a:r>
                      <a:r>
                        <a:rPr lang="en-US" sz="1400" baseline="0" dirty="0"/>
                        <a:t> </a:t>
                      </a:r>
                      <a:r>
                        <a:rPr lang="en-US" sz="1400" dirty="0"/>
                        <a:t>Ingestion</a:t>
                      </a:r>
                    </a:p>
                  </a:txBody>
                  <a:tcPr/>
                </a:tc>
                <a:tc>
                  <a:txBody>
                    <a:bodyPr/>
                    <a:lstStyle/>
                    <a:p>
                      <a:endParaRPr lang="en-US" sz="1400" dirty="0"/>
                    </a:p>
                  </a:txBody>
                  <a:tcPr/>
                </a:tc>
                <a:tc>
                  <a:txBody>
                    <a:bodyPr/>
                    <a:lstStyle/>
                    <a:p>
                      <a:r>
                        <a:rPr lang="en-US" sz="1400" dirty="0"/>
                        <a:t>Kafka</a:t>
                      </a:r>
                    </a:p>
                    <a:p>
                      <a:r>
                        <a:rPr lang="en-US" sz="1400" dirty="0" err="1"/>
                        <a:t>RabbitMQ</a:t>
                      </a:r>
                      <a:endParaRPr lang="en-US" sz="1400" dirty="0"/>
                    </a:p>
                  </a:txBody>
                  <a:tcPr/>
                </a:tc>
                <a:extLst>
                  <a:ext uri="{0D108BD9-81ED-4DB2-BD59-A6C34878D82A}">
                    <a16:rowId xmlns:a16="http://schemas.microsoft.com/office/drawing/2014/main" val="10001"/>
                  </a:ext>
                </a:extLst>
              </a:tr>
              <a:tr h="495573">
                <a:tc>
                  <a:txBody>
                    <a:bodyPr/>
                    <a:lstStyle/>
                    <a:p>
                      <a:r>
                        <a:rPr lang="en-US" sz="1400" dirty="0"/>
                        <a:t>Real-Time Processing</a:t>
                      </a:r>
                    </a:p>
                  </a:txBody>
                  <a:tcPr/>
                </a:tc>
                <a:tc>
                  <a:txBody>
                    <a:bodyPr/>
                    <a:lstStyle/>
                    <a:p>
                      <a:endParaRPr lang="en-US" sz="1400" dirty="0"/>
                    </a:p>
                  </a:txBody>
                  <a:tcPr/>
                </a:tc>
                <a:tc>
                  <a:txBody>
                    <a:bodyPr/>
                    <a:lstStyle/>
                    <a:p>
                      <a:r>
                        <a:rPr lang="en-US" sz="1400" dirty="0"/>
                        <a:t>Storm</a:t>
                      </a:r>
                      <a:r>
                        <a:rPr lang="en-US" sz="1400" baseline="0" dirty="0"/>
                        <a:t> on </a:t>
                      </a:r>
                      <a:r>
                        <a:rPr lang="en-US" sz="1400" baseline="0" dirty="0" err="1"/>
                        <a:t>IaaS</a:t>
                      </a:r>
                      <a:endParaRPr lang="en-US" sz="1400" baseline="0" dirty="0"/>
                    </a:p>
                    <a:p>
                      <a:r>
                        <a:rPr lang="en-US" sz="1400" baseline="0" dirty="0"/>
                        <a:t>Spark Streaming</a:t>
                      </a:r>
                      <a:endParaRPr lang="en-US" sz="1400" dirty="0"/>
                    </a:p>
                  </a:txBody>
                  <a:tcPr/>
                </a:tc>
                <a:extLst>
                  <a:ext uri="{0D108BD9-81ED-4DB2-BD59-A6C34878D82A}">
                    <a16:rowId xmlns:a16="http://schemas.microsoft.com/office/drawing/2014/main" val="10002"/>
                  </a:ext>
                </a:extLst>
              </a:tr>
              <a:tr h="912897">
                <a:tc>
                  <a:txBody>
                    <a:bodyPr/>
                    <a:lstStyle/>
                    <a:p>
                      <a:r>
                        <a:rPr lang="en-US" sz="1400" dirty="0"/>
                        <a:t>Enrichment</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Azure Marketplace</a:t>
                      </a:r>
                    </a:p>
                    <a:p>
                      <a:pPr marL="285750" indent="-285750">
                        <a:buFont typeface="Arial" panose="020B0604020202020204" pitchFamily="34" charset="0"/>
                        <a:buChar char="•"/>
                      </a:pPr>
                      <a:r>
                        <a:rPr lang="en-US" sz="1400" dirty="0"/>
                        <a:t>3</a:t>
                      </a:r>
                      <a:r>
                        <a:rPr lang="en-US" sz="1400" baseline="30000" dirty="0"/>
                        <a:t>rd</a:t>
                      </a:r>
                      <a:r>
                        <a:rPr lang="en-US" sz="1400" dirty="0"/>
                        <a:t> Party Web Services</a:t>
                      </a:r>
                    </a:p>
                    <a:p>
                      <a:pPr marL="285750" indent="-285750">
                        <a:buFont typeface="Arial" panose="020B0604020202020204" pitchFamily="34" charset="0"/>
                        <a:buChar char="•"/>
                      </a:pPr>
                      <a:r>
                        <a:rPr lang="en-US" sz="1400" dirty="0"/>
                        <a:t>Custom Code</a:t>
                      </a:r>
                    </a:p>
                  </a:txBody>
                  <a:tcPr/>
                </a:tc>
                <a:extLst>
                  <a:ext uri="{0D108BD9-81ED-4DB2-BD59-A6C34878D82A}">
                    <a16:rowId xmlns:a16="http://schemas.microsoft.com/office/drawing/2014/main" val="10003"/>
                  </a:ext>
                </a:extLst>
              </a:tr>
              <a:tr h="704235">
                <a:tc>
                  <a:txBody>
                    <a:bodyPr/>
                    <a:lstStyle/>
                    <a:p>
                      <a:r>
                        <a:rPr lang="en-US" sz="1400" dirty="0"/>
                        <a:t>Hot Path Storage</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Elasticsearch</a:t>
                      </a:r>
                    </a:p>
                    <a:p>
                      <a:pPr marL="285750" indent="-285750">
                        <a:buFont typeface="Arial" panose="020B0604020202020204" pitchFamily="34" charset="0"/>
                        <a:buChar char="•"/>
                      </a:pPr>
                      <a:r>
                        <a:rPr lang="en-US" sz="1400" dirty="0" err="1"/>
                        <a:t>HBase</a:t>
                      </a:r>
                      <a:r>
                        <a:rPr lang="en-US" sz="1400" dirty="0"/>
                        <a:t> on </a:t>
                      </a:r>
                      <a:r>
                        <a:rPr lang="en-US" sz="1400" dirty="0" err="1"/>
                        <a:t>IaaS</a:t>
                      </a:r>
                      <a:endParaRPr lang="en-US" sz="1400" dirty="0"/>
                    </a:p>
                  </a:txBody>
                  <a:tcPr/>
                </a:tc>
                <a:extLst>
                  <a:ext uri="{0D108BD9-81ED-4DB2-BD59-A6C34878D82A}">
                    <a16:rowId xmlns:a16="http://schemas.microsoft.com/office/drawing/2014/main" val="10004"/>
                  </a:ext>
                </a:extLst>
              </a:tr>
              <a:tr h="704235">
                <a:tc>
                  <a:txBody>
                    <a:bodyPr/>
                    <a:lstStyle/>
                    <a:p>
                      <a:r>
                        <a:rPr lang="en-US" sz="1400" dirty="0"/>
                        <a:t>Cold Path Storage</a:t>
                      </a:r>
                    </a:p>
                  </a:txBody>
                  <a:tcPr/>
                </a:tc>
                <a:tc>
                  <a:txBody>
                    <a:bodyPr/>
                    <a:lstStyle/>
                    <a:p>
                      <a:endParaRPr lang="en-US" sz="1400" dirty="0"/>
                    </a:p>
                  </a:txBody>
                  <a:tcPr/>
                </a:tc>
                <a:tc>
                  <a:txBody>
                    <a:bodyPr/>
                    <a:lstStyle/>
                    <a:p>
                      <a:r>
                        <a:rPr lang="en-US" sz="1400" dirty="0"/>
                        <a:t>SQL Server in </a:t>
                      </a:r>
                      <a:r>
                        <a:rPr lang="en-US" sz="1400" dirty="0" err="1"/>
                        <a:t>IaaS</a:t>
                      </a:r>
                      <a:endParaRPr lang="en-US" sz="1400" dirty="0"/>
                    </a:p>
                  </a:txBody>
                  <a:tcPr/>
                </a:tc>
                <a:extLst>
                  <a:ext uri="{0D108BD9-81ED-4DB2-BD59-A6C34878D82A}">
                    <a16:rowId xmlns:a16="http://schemas.microsoft.com/office/drawing/2014/main" val="10005"/>
                  </a:ext>
                </a:extLst>
              </a:tr>
              <a:tr h="704235">
                <a:tc>
                  <a:txBody>
                    <a:bodyPr/>
                    <a:lstStyle/>
                    <a:p>
                      <a:r>
                        <a:rPr lang="en-US" sz="1400" dirty="0"/>
                        <a:t>Batch Processing / Curation</a:t>
                      </a:r>
                    </a:p>
                  </a:txBody>
                  <a:tcPr/>
                </a:tc>
                <a:tc>
                  <a:txBody>
                    <a:bodyPr/>
                    <a:lstStyle/>
                    <a:p>
                      <a:endParaRPr lang="en-US" sz="1400" dirty="0"/>
                    </a:p>
                  </a:txBody>
                  <a:tcPr/>
                </a:tc>
                <a:tc>
                  <a:txBody>
                    <a:bodyPr/>
                    <a:lstStyle/>
                    <a:p>
                      <a:r>
                        <a:rPr lang="en-US" sz="1400" dirty="0"/>
                        <a:t>Options are Limitless</a:t>
                      </a:r>
                    </a:p>
                    <a:p>
                      <a:pPr marL="285750" indent="-285750">
                        <a:buFont typeface="Arial" panose="020B0604020202020204" pitchFamily="34" charset="0"/>
                        <a:buChar char="•"/>
                      </a:pPr>
                      <a:r>
                        <a:rPr lang="en-US" sz="1400" dirty="0"/>
                        <a:t>HDP on Windows in </a:t>
                      </a:r>
                      <a:r>
                        <a:rPr lang="en-US" sz="1400" dirty="0" err="1"/>
                        <a:t>IaaS</a:t>
                      </a:r>
                      <a:endParaRPr lang="en-US" sz="1400" dirty="0"/>
                    </a:p>
                    <a:p>
                      <a:pPr marL="285750" indent="-285750">
                        <a:buFont typeface="Arial" panose="020B0604020202020204" pitchFamily="34" charset="0"/>
                        <a:buChar char="•"/>
                      </a:pPr>
                      <a:r>
                        <a:rPr lang="en-US" sz="1400" dirty="0"/>
                        <a:t>HDP</a:t>
                      </a:r>
                      <a:r>
                        <a:rPr lang="en-US" sz="1400" baseline="0" dirty="0"/>
                        <a:t> or CDH on Linux in </a:t>
                      </a:r>
                      <a:r>
                        <a:rPr lang="en-US" sz="1400" baseline="0" dirty="0" err="1"/>
                        <a:t>IaaS</a:t>
                      </a:r>
                      <a:endParaRPr lang="en-US" sz="1400" dirty="0"/>
                    </a:p>
                  </a:txBody>
                  <a:tcPr/>
                </a:tc>
                <a:extLst>
                  <a:ext uri="{0D108BD9-81ED-4DB2-BD59-A6C34878D82A}">
                    <a16:rowId xmlns:a16="http://schemas.microsoft.com/office/drawing/2014/main" val="10006"/>
                  </a:ext>
                </a:extLst>
              </a:tr>
              <a:tr h="912897">
                <a:tc>
                  <a:txBody>
                    <a:bodyPr/>
                    <a:lstStyle/>
                    <a:p>
                      <a:r>
                        <a:rPr lang="en-US" sz="1400" dirty="0"/>
                        <a:t>Consumption</a:t>
                      </a:r>
                    </a:p>
                  </a:txBody>
                  <a:tcPr/>
                </a:tc>
                <a:tc>
                  <a:txBody>
                    <a:bodyPr/>
                    <a:lstStyle/>
                    <a:p>
                      <a:endParaRPr lang="en-US" sz="1400" dirty="0"/>
                    </a:p>
                  </a:txBody>
                  <a:tcPr/>
                </a:tc>
                <a:tc>
                  <a:txBody>
                    <a:bodyPr/>
                    <a:lstStyle/>
                    <a:p>
                      <a:pPr marL="0" indent="0">
                        <a:buFont typeface="Arial" panose="020B0604020202020204" pitchFamily="34" charset="0"/>
                        <a:buNone/>
                      </a:pPr>
                      <a:r>
                        <a:rPr lang="en-US" sz="1400" dirty="0"/>
                        <a:t>Excel</a:t>
                      </a:r>
                    </a:p>
                    <a:p>
                      <a:pPr marL="0" indent="0">
                        <a:buFont typeface="Arial" panose="020B0604020202020204" pitchFamily="34" charset="0"/>
                        <a:buNone/>
                      </a:pPr>
                      <a:r>
                        <a:rPr lang="en-US" sz="1400" dirty="0"/>
                        <a:t>SSRS</a:t>
                      </a:r>
                    </a:p>
                    <a:p>
                      <a:pPr marL="0" indent="0">
                        <a:buFont typeface="Arial" panose="020B0604020202020204" pitchFamily="34" charset="0"/>
                        <a:buNone/>
                      </a:pPr>
                      <a:r>
                        <a:rPr lang="en-US" sz="1400" dirty="0" err="1"/>
                        <a:t>Kibana</a:t>
                      </a:r>
                      <a:r>
                        <a:rPr lang="en-US" sz="1400" baseline="0" dirty="0"/>
                        <a:t> (over Elasticsearch)</a:t>
                      </a:r>
                    </a:p>
                    <a:p>
                      <a:pPr marL="0" indent="0">
                        <a:buFont typeface="Arial" panose="020B0604020202020204" pitchFamily="34" charset="0"/>
                        <a:buNone/>
                      </a:pPr>
                      <a:r>
                        <a:rPr lang="en-US" sz="1400" baseline="0" dirty="0"/>
                        <a:t>Tableau</a:t>
                      </a:r>
                      <a:endParaRPr lang="en-US" sz="1400" dirty="0"/>
                    </a:p>
                  </a:txBody>
                  <a:tcPr/>
                </a:tc>
                <a:extLst>
                  <a:ext uri="{0D108BD9-81ED-4DB2-BD59-A6C34878D82A}">
                    <a16:rowId xmlns:a16="http://schemas.microsoft.com/office/drawing/2014/main" val="10007"/>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26607" y="4522078"/>
            <a:ext cx="457200" cy="457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26607" y="5264002"/>
            <a:ext cx="457200" cy="4572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97483" y="1624613"/>
            <a:ext cx="457200" cy="4572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97483" y="3816115"/>
            <a:ext cx="457200" cy="4572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97483" y="2980933"/>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427434" y="1657611"/>
            <a:ext cx="457200" cy="45720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677113" y="2261211"/>
            <a:ext cx="457200" cy="4572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126607" y="2261211"/>
            <a:ext cx="457200" cy="4572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26607" y="3013181"/>
            <a:ext cx="457200" cy="457200"/>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697483" y="4546377"/>
            <a:ext cx="457200" cy="457200"/>
          </a:xfrm>
          <a:prstGeom prst="rect">
            <a:avLst/>
          </a:prstGeom>
        </p:spPr>
      </p:pic>
      <p:sp>
        <p:nvSpPr>
          <p:cNvPr id="16" name="TextBox 15"/>
          <p:cNvSpPr txBox="1"/>
          <p:nvPr/>
        </p:nvSpPr>
        <p:spPr>
          <a:xfrm>
            <a:off x="4690101" y="1660867"/>
            <a:ext cx="113370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Service Bus</a:t>
            </a:r>
          </a:p>
        </p:txBody>
      </p:sp>
      <p:sp>
        <p:nvSpPr>
          <p:cNvPr id="17" name="TextBox 16"/>
          <p:cNvSpPr txBox="1"/>
          <p:nvPr/>
        </p:nvSpPr>
        <p:spPr>
          <a:xfrm>
            <a:off x="3055468" y="1626932"/>
            <a:ext cx="113306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Event Hubs</a:t>
            </a:r>
          </a:p>
        </p:txBody>
      </p:sp>
      <p:pic>
        <p:nvPicPr>
          <p:cNvPr id="18" name="Picture 17"/>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126607" y="1631397"/>
            <a:ext cx="457200" cy="457200"/>
          </a:xfrm>
          <a:prstGeom prst="rect">
            <a:avLst/>
          </a:prstGeom>
        </p:spPr>
      </p:pic>
      <p:sp>
        <p:nvSpPr>
          <p:cNvPr id="19" name="TextBox 18"/>
          <p:cNvSpPr txBox="1"/>
          <p:nvPr/>
        </p:nvSpPr>
        <p:spPr>
          <a:xfrm>
            <a:off x="6489053" y="1634653"/>
            <a:ext cx="144680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Storage Queues</a:t>
            </a:r>
          </a:p>
        </p:txBody>
      </p:sp>
      <p:sp>
        <p:nvSpPr>
          <p:cNvPr id="20" name="TextBox 19"/>
          <p:cNvSpPr txBox="1"/>
          <p:nvPr/>
        </p:nvSpPr>
        <p:spPr>
          <a:xfrm>
            <a:off x="3055467" y="2254427"/>
            <a:ext cx="191244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Stream Analytics</a:t>
            </a:r>
          </a:p>
        </p:txBody>
      </p:sp>
      <p:sp>
        <p:nvSpPr>
          <p:cNvPr id="21" name="TextBox 20"/>
          <p:cNvSpPr txBox="1"/>
          <p:nvPr/>
        </p:nvSpPr>
        <p:spPr>
          <a:xfrm>
            <a:off x="6489053" y="2237999"/>
            <a:ext cx="17109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Storm on HDInsight</a:t>
            </a:r>
          </a:p>
        </p:txBody>
      </p:sp>
      <p:sp>
        <p:nvSpPr>
          <p:cNvPr id="22" name="TextBox 21"/>
          <p:cNvSpPr txBox="1"/>
          <p:nvPr/>
        </p:nvSpPr>
        <p:spPr>
          <a:xfrm>
            <a:off x="3055466" y="2976468"/>
            <a:ext cx="200041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Machine Learning</a:t>
            </a:r>
          </a:p>
        </p:txBody>
      </p:sp>
      <p:sp>
        <p:nvSpPr>
          <p:cNvPr id="23" name="TextBox 22"/>
          <p:cNvSpPr txBox="1"/>
          <p:nvPr/>
        </p:nvSpPr>
        <p:spPr>
          <a:xfrm>
            <a:off x="6489053" y="2976467"/>
            <a:ext cx="16489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Data Factory</a:t>
            </a:r>
          </a:p>
        </p:txBody>
      </p:sp>
      <p:sp>
        <p:nvSpPr>
          <p:cNvPr id="24" name="TextBox 23"/>
          <p:cNvSpPr txBox="1"/>
          <p:nvPr/>
        </p:nvSpPr>
        <p:spPr>
          <a:xfrm>
            <a:off x="3055466" y="3807205"/>
            <a:ext cx="1728678" cy="461665"/>
          </a:xfrm>
          <a:prstGeom prst="rect">
            <a:avLst/>
          </a:prstGeom>
          <a:noFill/>
        </p:spPr>
        <p:txBody>
          <a:bodyPr wrap="none" lIns="182880" tIns="146304" rIns="182880" bIns="146304" rtlCol="0">
            <a:spAutoFit/>
          </a:bodyPr>
          <a:lstStyle/>
          <a:p>
            <a:pPr>
              <a:lnSpc>
                <a:spcPct val="90000"/>
              </a:lnSpc>
              <a:spcAft>
                <a:spcPts val="600"/>
              </a:spcAft>
            </a:pPr>
            <a:r>
              <a:rPr lang="en-US" sz="1200" dirty="0" err="1">
                <a:solidFill>
                  <a:schemeClr val="bg1"/>
                </a:solidFill>
              </a:rPr>
              <a:t>HBase</a:t>
            </a:r>
            <a:r>
              <a:rPr lang="en-US" sz="1200" dirty="0">
                <a:solidFill>
                  <a:schemeClr val="bg1"/>
                </a:solidFill>
              </a:rPr>
              <a:t> on HDInsight</a:t>
            </a:r>
          </a:p>
        </p:txBody>
      </p:sp>
      <p:sp>
        <p:nvSpPr>
          <p:cNvPr id="25" name="TextBox 24"/>
          <p:cNvSpPr txBox="1"/>
          <p:nvPr/>
        </p:nvSpPr>
        <p:spPr>
          <a:xfrm>
            <a:off x="3055466" y="4522078"/>
            <a:ext cx="207287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Blob/Table Storage</a:t>
            </a:r>
          </a:p>
        </p:txBody>
      </p:sp>
      <p:sp>
        <p:nvSpPr>
          <p:cNvPr id="26" name="TextBox 25"/>
          <p:cNvSpPr txBox="1"/>
          <p:nvPr/>
        </p:nvSpPr>
        <p:spPr>
          <a:xfrm>
            <a:off x="6489053" y="4519845"/>
            <a:ext cx="17373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SQL Database</a:t>
            </a:r>
          </a:p>
        </p:txBody>
      </p:sp>
      <p:sp>
        <p:nvSpPr>
          <p:cNvPr id="27" name="TextBox 26"/>
          <p:cNvSpPr txBox="1"/>
          <p:nvPr/>
        </p:nvSpPr>
        <p:spPr>
          <a:xfrm>
            <a:off x="6489053" y="5258313"/>
            <a:ext cx="164891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Azure Data Factory</a:t>
            </a:r>
          </a:p>
        </p:txBody>
      </p:sp>
      <p:pic>
        <p:nvPicPr>
          <p:cNvPr id="28" name="Picture 2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697483" y="5265715"/>
            <a:ext cx="457200" cy="457200"/>
          </a:xfrm>
          <a:prstGeom prst="rect">
            <a:avLst/>
          </a:prstGeom>
        </p:spPr>
      </p:pic>
      <p:sp>
        <p:nvSpPr>
          <p:cNvPr id="29" name="TextBox 28"/>
          <p:cNvSpPr txBox="1"/>
          <p:nvPr/>
        </p:nvSpPr>
        <p:spPr>
          <a:xfrm>
            <a:off x="3055466" y="5256805"/>
            <a:ext cx="104740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HDInsight</a:t>
            </a:r>
          </a:p>
        </p:txBody>
      </p:sp>
      <p:pic>
        <p:nvPicPr>
          <p:cNvPr id="30" name="Picture 29"/>
          <p:cNvPicPr>
            <a:picLocks noChangeAspect="1"/>
          </p:cNvPicPr>
          <p:nvPr/>
        </p:nvPicPr>
        <p:blipFill>
          <a:blip r:embed="rId12" cstate="hq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677113" y="6079778"/>
            <a:ext cx="629172" cy="457200"/>
          </a:xfrm>
          <a:prstGeom prst="rect">
            <a:avLst/>
          </a:prstGeom>
        </p:spPr>
      </p:pic>
      <p:sp>
        <p:nvSpPr>
          <p:cNvPr id="31" name="TextBox 30"/>
          <p:cNvSpPr txBox="1"/>
          <p:nvPr/>
        </p:nvSpPr>
        <p:spPr>
          <a:xfrm>
            <a:off x="3055465" y="6075333"/>
            <a:ext cx="954364" cy="461665"/>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bg1"/>
                </a:solidFill>
              </a:rPr>
              <a:t>Power BI</a:t>
            </a:r>
          </a:p>
        </p:txBody>
      </p:sp>
    </p:spTree>
    <p:extLst>
      <p:ext uri="{BB962C8B-B14F-4D97-AF65-F5344CB8AC3E}">
        <p14:creationId xmlns:p14="http://schemas.microsoft.com/office/powerpoint/2010/main" val="2810526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Cortana Analytics Suite</a:t>
            </a:r>
          </a:p>
        </p:txBody>
      </p:sp>
    </p:spTree>
    <p:extLst>
      <p:ext uri="{BB962C8B-B14F-4D97-AF65-F5344CB8AC3E}">
        <p14:creationId xmlns:p14="http://schemas.microsoft.com/office/powerpoint/2010/main" val="26228869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Cortana Analytics Suite</a:t>
            </a:r>
            <a:br>
              <a:rPr lang="en-US" dirty="0"/>
            </a:br>
            <a:endParaRPr lang="en-US" dirty="0"/>
          </a:p>
        </p:txBody>
      </p:sp>
      <p:grpSp>
        <p:nvGrpSpPr>
          <p:cNvPr id="4" name="Group 3"/>
          <p:cNvGrpSpPr/>
          <p:nvPr/>
        </p:nvGrpSpPr>
        <p:grpSpPr>
          <a:xfrm>
            <a:off x="10611830" y="2423664"/>
            <a:ext cx="472961" cy="2176206"/>
            <a:chOff x="10611830" y="3082745"/>
            <a:chExt cx="472961" cy="2176206"/>
          </a:xfrm>
        </p:grpSpPr>
        <p:cxnSp>
          <p:nvCxnSpPr>
            <p:cNvPr id="5" name="Straight Connector 4"/>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6" idx="3"/>
            </p:cNvCxnSpPr>
            <p:nvPr/>
          </p:nvCxnSpPr>
          <p:spPr>
            <a:xfrm flipV="1">
              <a:off x="10675766" y="4160706"/>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10619591" y="5310833"/>
            <a:ext cx="530630" cy="65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38017" y="5161952"/>
            <a:ext cx="2137748" cy="1005840"/>
            <a:chOff x="8538017" y="4739224"/>
            <a:chExt cx="2137748" cy="1005840"/>
          </a:xfrm>
        </p:grpSpPr>
        <p:sp>
          <p:nvSpPr>
            <p:cNvPr id="11" name="Rectangle 10"/>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p>
          </p:txBody>
        </p:sp>
        <p:sp>
          <p:nvSpPr>
            <p:cNvPr id="12" name="Rectangle 11"/>
            <p:cNvSpPr/>
            <p:nvPr/>
          </p:nvSpPr>
          <p:spPr>
            <a:xfrm>
              <a:off x="9204619" y="5056791"/>
              <a:ext cx="1383584" cy="646331"/>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Recommendations,</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customer churn,</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forecasting, etc.</a:t>
              </a:r>
            </a:p>
          </p:txBody>
        </p:sp>
        <p:grpSp>
          <p:nvGrpSpPr>
            <p:cNvPr id="13" name="Group 12"/>
            <p:cNvGrpSpPr/>
            <p:nvPr/>
          </p:nvGrpSpPr>
          <p:grpSpPr>
            <a:xfrm>
              <a:off x="8754885" y="5208429"/>
              <a:ext cx="433307" cy="352792"/>
              <a:chOff x="-2530475" y="305948"/>
              <a:chExt cx="1119187" cy="911226"/>
            </a:xfrm>
            <a:solidFill>
              <a:schemeClr val="bg1"/>
            </a:solidFill>
          </p:grpSpPr>
          <p:sp>
            <p:nvSpPr>
              <p:cNvPr id="1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20" name="Group 19"/>
          <p:cNvGrpSpPr/>
          <p:nvPr/>
        </p:nvGrpSpPr>
        <p:grpSpPr>
          <a:xfrm>
            <a:off x="8538016" y="4048332"/>
            <a:ext cx="2137749" cy="1005840"/>
            <a:chOff x="8538016" y="3277427"/>
            <a:chExt cx="2137749" cy="1005840"/>
          </a:xfrm>
        </p:grpSpPr>
        <p:sp>
          <p:nvSpPr>
            <p:cNvPr id="21" name="Rectangle 20"/>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Perceptual Intelligence</a:t>
              </a:r>
            </a:p>
          </p:txBody>
        </p:sp>
        <p:sp>
          <p:nvSpPr>
            <p:cNvPr id="22" name="Rectangle 21"/>
            <p:cNvSpPr/>
            <p:nvPr/>
          </p:nvSpPr>
          <p:spPr>
            <a:xfrm>
              <a:off x="9204619" y="3670433"/>
              <a:ext cx="88139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Face, vision</a:t>
              </a:r>
            </a:p>
          </p:txBody>
        </p:sp>
        <p:sp>
          <p:nvSpPr>
            <p:cNvPr id="23" name="Rectangle 22"/>
            <p:cNvSpPr/>
            <p:nvPr/>
          </p:nvSpPr>
          <p:spPr>
            <a:xfrm>
              <a:off x="9204619" y="3990981"/>
              <a:ext cx="935577"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Speech, text</a:t>
              </a:r>
            </a:p>
          </p:txBody>
        </p:sp>
        <p:grpSp>
          <p:nvGrpSpPr>
            <p:cNvPr id="24" name="Group 23"/>
            <p:cNvGrpSpPr/>
            <p:nvPr/>
          </p:nvGrpSpPr>
          <p:grpSpPr>
            <a:xfrm>
              <a:off x="8892356" y="3676097"/>
              <a:ext cx="269629" cy="255077"/>
              <a:chOff x="3248025" y="1189989"/>
              <a:chExt cx="5153661" cy="4875531"/>
            </a:xfrm>
            <a:solidFill>
              <a:schemeClr val="bg1"/>
            </a:solidFill>
          </p:grpSpPr>
          <p:sp>
            <p:nvSpPr>
              <p:cNvPr id="40" name="Freeform 39"/>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40"/>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41"/>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42"/>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Freeform 43"/>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8883959" y="4029213"/>
              <a:ext cx="286422" cy="241797"/>
              <a:chOff x="4746173" y="1443591"/>
              <a:chExt cx="4626426" cy="3905623"/>
            </a:xfrm>
            <a:solidFill>
              <a:schemeClr val="bg1"/>
            </a:solidFill>
          </p:grpSpPr>
          <p:grpSp>
            <p:nvGrpSpPr>
              <p:cNvPr id="26" name="Group 386"/>
              <p:cNvGrpSpPr>
                <a:grpSpLocks noChangeAspect="1"/>
              </p:cNvGrpSpPr>
              <p:nvPr/>
            </p:nvGrpSpPr>
            <p:grpSpPr bwMode="auto">
              <a:xfrm>
                <a:off x="4746173" y="2973313"/>
                <a:ext cx="1414640" cy="2318440"/>
                <a:chOff x="-1261" y="1888"/>
                <a:chExt cx="576" cy="944"/>
              </a:xfrm>
              <a:grpFill/>
            </p:grpSpPr>
            <p:sp>
              <p:nvSpPr>
                <p:cNvPr id="37"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38"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39"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27" name="Group 26"/>
              <p:cNvGrpSpPr/>
              <p:nvPr/>
            </p:nvGrpSpPr>
            <p:grpSpPr>
              <a:xfrm>
                <a:off x="5345480" y="1443592"/>
                <a:ext cx="1381394" cy="1269128"/>
                <a:chOff x="5345480" y="1443592"/>
                <a:chExt cx="1381394" cy="1269128"/>
              </a:xfrm>
              <a:grpFill/>
            </p:grpSpPr>
            <p:sp>
              <p:nvSpPr>
                <p:cNvPr id="35" name="Bent Arrow 34"/>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rot="10800000">
                <a:off x="7049745" y="4080086"/>
                <a:ext cx="1381394" cy="1269128"/>
                <a:chOff x="5345480" y="1443592"/>
                <a:chExt cx="1381394" cy="1269128"/>
              </a:xfrm>
              <a:grpFill/>
            </p:grpSpPr>
            <p:sp>
              <p:nvSpPr>
                <p:cNvPr id="33" name="Bent Arrow 32"/>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Freeform 28"/>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p:cNvGrpSpPr/>
          <p:nvPr/>
        </p:nvGrpSpPr>
        <p:grpSpPr>
          <a:xfrm>
            <a:off x="8527913" y="2945166"/>
            <a:ext cx="2147853" cy="1005840"/>
            <a:chOff x="8527913" y="2888721"/>
            <a:chExt cx="2147853" cy="1005840"/>
          </a:xfrm>
        </p:grpSpPr>
        <p:sp>
          <p:nvSpPr>
            <p:cNvPr id="46" name="Rectangle 45"/>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Personal Digital Assistant</a:t>
              </a:r>
            </a:p>
          </p:txBody>
        </p:sp>
        <p:sp>
          <p:nvSpPr>
            <p:cNvPr id="47" name="Rectangle 46"/>
            <p:cNvSpPr/>
            <p:nvPr/>
          </p:nvSpPr>
          <p:spPr>
            <a:xfrm>
              <a:off x="9194516" y="3376977"/>
              <a:ext cx="68794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a:t>
              </a:r>
            </a:p>
          </p:txBody>
        </p:sp>
        <p:pic>
          <p:nvPicPr>
            <p:cNvPr id="48" name="Picture 47" descr="http://winaero.com/blog/wp-content/uploads/2015/01/cortana-icon.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8538017" y="1844123"/>
            <a:ext cx="2137750" cy="1005840"/>
            <a:chOff x="8538017" y="1787678"/>
            <a:chExt cx="2137750" cy="1005840"/>
          </a:xfrm>
        </p:grpSpPr>
        <p:sp>
          <p:nvSpPr>
            <p:cNvPr id="50" name="Rectangle 49"/>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and Visualizations</a:t>
              </a:r>
            </a:p>
          </p:txBody>
        </p:sp>
        <p:grpSp>
          <p:nvGrpSpPr>
            <p:cNvPr id="51" name="Group 50"/>
            <p:cNvGrpSpPr/>
            <p:nvPr/>
          </p:nvGrpSpPr>
          <p:grpSpPr>
            <a:xfrm>
              <a:off x="8847475" y="2434373"/>
              <a:ext cx="399110" cy="255091"/>
              <a:chOff x="4481847" y="2708926"/>
              <a:chExt cx="673103" cy="430214"/>
            </a:xfrm>
            <a:solidFill>
              <a:schemeClr val="bg1"/>
            </a:solidFill>
          </p:grpSpPr>
          <p:sp>
            <p:nvSpPr>
              <p:cNvPr id="53"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2" name="Rectangle 51"/>
            <p:cNvSpPr/>
            <p:nvPr/>
          </p:nvSpPr>
          <p:spPr>
            <a:xfrm>
              <a:off x="9204619" y="2421304"/>
              <a:ext cx="726096"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Power BI</a:t>
              </a:r>
            </a:p>
          </p:txBody>
        </p:sp>
      </p:grpSp>
      <p:grpSp>
        <p:nvGrpSpPr>
          <p:cNvPr id="58" name="Group 57"/>
          <p:cNvGrpSpPr/>
          <p:nvPr/>
        </p:nvGrpSpPr>
        <p:grpSpPr>
          <a:xfrm>
            <a:off x="6277916" y="1846840"/>
            <a:ext cx="2370146" cy="4320099"/>
            <a:chOff x="6277916" y="1790395"/>
            <a:chExt cx="2370146" cy="4320099"/>
          </a:xfrm>
        </p:grpSpPr>
        <p:sp>
          <p:nvSpPr>
            <p:cNvPr id="59" name="Rectangle 58"/>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 </a:t>
              </a:r>
              <a:b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Analytics</a:t>
              </a:r>
            </a:p>
          </p:txBody>
        </p:sp>
        <p:pic>
          <p:nvPicPr>
            <p:cNvPr id="60" name="Picture 5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98398" y="2896065"/>
              <a:ext cx="353933" cy="375063"/>
            </a:xfrm>
            <a:prstGeom prst="rect">
              <a:avLst/>
            </a:prstGeom>
          </p:spPr>
        </p:pic>
        <p:pic>
          <p:nvPicPr>
            <p:cNvPr id="61" name="Picture 60"/>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80490" y="3992088"/>
              <a:ext cx="428269" cy="310126"/>
            </a:xfrm>
            <a:prstGeom prst="rect">
              <a:avLst/>
            </a:prstGeom>
          </p:spPr>
        </p:pic>
        <p:pic>
          <p:nvPicPr>
            <p:cNvPr id="62" name="Picture 6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351467" y="4994031"/>
              <a:ext cx="474530" cy="367761"/>
            </a:xfrm>
            <a:prstGeom prst="rect">
              <a:avLst/>
            </a:prstGeom>
          </p:spPr>
        </p:pic>
        <p:sp>
          <p:nvSpPr>
            <p:cNvPr id="63" name="Rectangle 62"/>
            <p:cNvSpPr/>
            <p:nvPr/>
          </p:nvSpPr>
          <p:spPr>
            <a:xfrm>
              <a:off x="6767968" y="2860458"/>
              <a:ext cx="1297791"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a:t>
              </a:r>
            </a:p>
          </p:txBody>
        </p:sp>
        <p:sp>
          <p:nvSpPr>
            <p:cNvPr id="64" name="Rectangle 63"/>
            <p:cNvSpPr/>
            <p:nvPr/>
          </p:nvSpPr>
          <p:spPr>
            <a:xfrm>
              <a:off x="6808759" y="3900664"/>
              <a:ext cx="1439497"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HDInsight (Hadoop)</a:t>
              </a:r>
            </a:p>
          </p:txBody>
        </p:sp>
        <p:sp>
          <p:nvSpPr>
            <p:cNvPr id="65" name="Rectangle 64"/>
            <p:cNvSpPr/>
            <p:nvPr/>
          </p:nvSpPr>
          <p:spPr>
            <a:xfrm>
              <a:off x="6808759" y="4922306"/>
              <a:ext cx="1205010"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Stream Analytics</a:t>
              </a:r>
            </a:p>
          </p:txBody>
        </p:sp>
        <p:grpSp>
          <p:nvGrpSpPr>
            <p:cNvPr id="66" name="Group 65"/>
            <p:cNvGrpSpPr/>
            <p:nvPr/>
          </p:nvGrpSpPr>
          <p:grpSpPr>
            <a:xfrm>
              <a:off x="8352819" y="2143445"/>
              <a:ext cx="295243" cy="1834529"/>
              <a:chOff x="3832324" y="5254390"/>
              <a:chExt cx="295243" cy="1834529"/>
            </a:xfrm>
          </p:grpSpPr>
          <p:sp>
            <p:nvSpPr>
              <p:cNvPr id="74" name="Isosceles Triangle 7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Isosceles Triangle 74"/>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Isosceles Triangle 75"/>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 name="Group 66"/>
            <p:cNvGrpSpPr/>
            <p:nvPr/>
          </p:nvGrpSpPr>
          <p:grpSpPr>
            <a:xfrm>
              <a:off x="8352819" y="4071625"/>
              <a:ext cx="295243" cy="853675"/>
              <a:chOff x="3832324" y="5673490"/>
              <a:chExt cx="295243" cy="853675"/>
            </a:xfrm>
          </p:grpSpPr>
          <p:sp>
            <p:nvSpPr>
              <p:cNvPr id="72" name="Isosceles Triangle 7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Isosceles Triangle 7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8" name="Group 67"/>
            <p:cNvGrpSpPr/>
            <p:nvPr/>
          </p:nvGrpSpPr>
          <p:grpSpPr>
            <a:xfrm>
              <a:off x="8352819" y="5171433"/>
              <a:ext cx="295243" cy="853675"/>
              <a:chOff x="3832324" y="5397265"/>
              <a:chExt cx="295243" cy="853675"/>
            </a:xfrm>
          </p:grpSpPr>
          <p:sp>
            <p:nvSpPr>
              <p:cNvPr id="70" name="Isosceles Triangle 69"/>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9" name="Isosceles Triangle 68"/>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7" name="Freeform 389"/>
          <p:cNvSpPr>
            <a:spLocks noEditPoints="1"/>
          </p:cNvSpPr>
          <p:nvPr/>
        </p:nvSpPr>
        <p:spPr bwMode="auto">
          <a:xfrm>
            <a:off x="9064667" y="350732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7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endParaRPr lang="en-US" sz="3599" dirty="0"/>
          </a:p>
        </p:txBody>
      </p:sp>
      <p:grpSp>
        <p:nvGrpSpPr>
          <p:cNvPr id="80" name="Group 79"/>
          <p:cNvGrpSpPr/>
          <p:nvPr/>
        </p:nvGrpSpPr>
        <p:grpSpPr>
          <a:xfrm>
            <a:off x="276231" y="2189146"/>
            <a:ext cx="1551146" cy="3814147"/>
            <a:chOff x="276231" y="2132701"/>
            <a:chExt cx="1551146" cy="3814147"/>
          </a:xfrm>
        </p:grpSpPr>
        <p:cxnSp>
          <p:nvCxnSpPr>
            <p:cNvPr id="81" name="Straight Connector 80"/>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5"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86" name="TextBox 85"/>
            <p:cNvSpPr txBox="1"/>
            <p:nvPr/>
          </p:nvSpPr>
          <p:spPr>
            <a:xfrm>
              <a:off x="290952" y="2519818"/>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p>
          </p:txBody>
        </p:sp>
        <p:sp>
          <p:nvSpPr>
            <p:cNvPr id="87" name="TextBox 86"/>
            <p:cNvSpPr txBox="1"/>
            <p:nvPr/>
          </p:nvSpPr>
          <p:spPr>
            <a:xfrm>
              <a:off x="286638" y="4033285"/>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p>
          </p:txBody>
        </p:sp>
        <p:sp>
          <p:nvSpPr>
            <p:cNvPr id="88"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89" name="TextBox 88"/>
            <p:cNvSpPr txBox="1"/>
            <p:nvPr/>
          </p:nvSpPr>
          <p:spPr>
            <a:xfrm>
              <a:off x="276231" y="5332876"/>
              <a:ext cx="1551146"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devices</a:t>
              </a:r>
            </a:p>
          </p:txBody>
        </p:sp>
        <p:sp>
          <p:nvSpPr>
            <p:cNvPr id="90"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grpSp>
        <p:nvGrpSpPr>
          <p:cNvPr id="94" name="Group 93"/>
          <p:cNvGrpSpPr/>
          <p:nvPr/>
        </p:nvGrpSpPr>
        <p:grpSpPr>
          <a:xfrm>
            <a:off x="10920388" y="3132621"/>
            <a:ext cx="1239881" cy="1054416"/>
            <a:chOff x="10920388" y="2780901"/>
            <a:chExt cx="1239881" cy="1054416"/>
          </a:xfrm>
        </p:grpSpPr>
        <p:grpSp>
          <p:nvGrpSpPr>
            <p:cNvPr id="95" name="Group 94"/>
            <p:cNvGrpSpPr/>
            <p:nvPr/>
          </p:nvGrpSpPr>
          <p:grpSpPr>
            <a:xfrm>
              <a:off x="11311238" y="2780901"/>
              <a:ext cx="458181" cy="590870"/>
              <a:chOff x="8824650" y="2294433"/>
              <a:chExt cx="368737" cy="475523"/>
            </a:xfrm>
          </p:grpSpPr>
          <p:sp>
            <p:nvSpPr>
              <p:cNvPr id="9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9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96" name="TextBox 95"/>
            <p:cNvSpPr txBox="1"/>
            <p:nvPr/>
          </p:nvSpPr>
          <p:spPr>
            <a:xfrm>
              <a:off x="10920388" y="3380620"/>
              <a:ext cx="1239881" cy="454697"/>
            </a:xfrm>
            <a:prstGeom prst="rect">
              <a:avLst/>
            </a:prstGeom>
            <a:noFill/>
          </p:spPr>
          <p:txBody>
            <a:bodyPr wrap="square" lIns="182854" tIns="146283" rIns="182854" bIns="146283" rtlCol="0">
              <a:spAutoFit/>
            </a:bodyPr>
            <a:lstStyle/>
            <a:p>
              <a:pPr algn="ct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grpSp>
        <p:nvGrpSpPr>
          <p:cNvPr id="99" name="Group 98"/>
          <p:cNvGrpSpPr/>
          <p:nvPr/>
        </p:nvGrpSpPr>
        <p:grpSpPr>
          <a:xfrm>
            <a:off x="11084791" y="4817155"/>
            <a:ext cx="1077047" cy="1308658"/>
            <a:chOff x="11084791" y="4760710"/>
            <a:chExt cx="1077047" cy="1308658"/>
          </a:xfrm>
        </p:grpSpPr>
        <p:grpSp>
          <p:nvGrpSpPr>
            <p:cNvPr id="100" name="Group 99"/>
            <p:cNvGrpSpPr/>
            <p:nvPr/>
          </p:nvGrpSpPr>
          <p:grpSpPr>
            <a:xfrm>
              <a:off x="11311897" y="4760710"/>
              <a:ext cx="503712" cy="783392"/>
              <a:chOff x="8597110" y="4718972"/>
              <a:chExt cx="361215" cy="561776"/>
            </a:xfrm>
          </p:grpSpPr>
          <p:sp>
            <p:nvSpPr>
              <p:cNvPr id="102"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3"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4"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101" name="TextBox 100"/>
            <p:cNvSpPr txBox="1"/>
            <p:nvPr/>
          </p:nvSpPr>
          <p:spPr>
            <a:xfrm>
              <a:off x="11084791" y="5455396"/>
              <a:ext cx="1077047"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Systems</a:t>
              </a:r>
            </a:p>
          </p:txBody>
        </p:sp>
      </p:grpSp>
      <p:grpSp>
        <p:nvGrpSpPr>
          <p:cNvPr id="106" name="Group 105"/>
          <p:cNvGrpSpPr/>
          <p:nvPr/>
        </p:nvGrpSpPr>
        <p:grpSpPr>
          <a:xfrm>
            <a:off x="4015367" y="1846840"/>
            <a:ext cx="2374749" cy="4320099"/>
            <a:chOff x="4015367" y="1790395"/>
            <a:chExt cx="2374749" cy="4320099"/>
          </a:xfrm>
        </p:grpSpPr>
        <p:sp>
          <p:nvSpPr>
            <p:cNvPr id="107" name="Rectangle 106"/>
            <p:cNvSpPr/>
            <p:nvPr/>
          </p:nvSpPr>
          <p:spPr bwMode="auto">
            <a:xfrm>
              <a:off x="4015367" y="1790395"/>
              <a:ext cx="2079506" cy="4320099"/>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Big Data Stores</a:t>
              </a:r>
            </a:p>
          </p:txBody>
        </p:sp>
        <p:pic>
          <p:nvPicPr>
            <p:cNvPr id="108" name="Picture 13"/>
            <p:cNvPicPr>
              <a:picLocks noChangeAspect="1"/>
            </p:cNvPicPr>
            <p:nvPr/>
          </p:nvPicPr>
          <p:blipFill>
            <a:blip r:embed="rId7">
              <a:lum bright="100000"/>
              <a:extLst>
                <a:ext uri="{28A0092B-C50C-407E-A947-70E740481C1C}">
                  <a14:useLocalDpi xmlns:a14="http://schemas.microsoft.com/office/drawing/2010/main"/>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Rounded Rectangle 108"/>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Oval 120"/>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Oval 124"/>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a:xfrm>
              <a:off x="4508069" y="3352325"/>
              <a:ext cx="797782"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Lake</a:t>
              </a:r>
              <a:endParaRPr lang="en-US" sz="1200" dirty="0">
                <a:gradFill>
                  <a:gsLst>
                    <a:gs pos="0">
                      <a:srgbClr val="FFFFFF"/>
                    </a:gs>
                    <a:gs pos="100000">
                      <a:srgbClr val="FFFFFF"/>
                    </a:gs>
                  </a:gsLst>
                  <a:lin ang="5400000" scaled="0"/>
                </a:gradFill>
              </a:endParaRPr>
            </a:p>
          </p:txBody>
        </p:sp>
        <p:sp>
          <p:nvSpPr>
            <p:cNvPr id="127" name="Rectangle 126"/>
            <p:cNvSpPr/>
            <p:nvPr/>
          </p:nvSpPr>
          <p:spPr>
            <a:xfrm>
              <a:off x="4489683" y="4446182"/>
              <a:ext cx="1463542" cy="453970"/>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t>
              </a:r>
            </a:p>
            <a:p>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SQL Data Warehouse</a:t>
              </a:r>
              <a:endParaRPr lang="en-US" sz="1150" dirty="0">
                <a:gradFill>
                  <a:gsLst>
                    <a:gs pos="0">
                      <a:srgbClr val="FFFFFF"/>
                    </a:gs>
                    <a:gs pos="100000">
                      <a:srgbClr val="FFFFFF"/>
                    </a:gs>
                  </a:gsLst>
                  <a:lin ang="5400000" scaled="0"/>
                </a:gradFill>
              </a:endParaRPr>
            </a:p>
          </p:txBody>
        </p:sp>
        <p:grpSp>
          <p:nvGrpSpPr>
            <p:cNvPr id="128" name="Group 127"/>
            <p:cNvGrpSpPr/>
            <p:nvPr/>
          </p:nvGrpSpPr>
          <p:grpSpPr>
            <a:xfrm>
              <a:off x="6094873" y="5254390"/>
              <a:ext cx="295243" cy="853675"/>
              <a:chOff x="3832324" y="5254390"/>
              <a:chExt cx="295243" cy="853675"/>
            </a:xfrm>
          </p:grpSpPr>
          <p:sp>
            <p:nvSpPr>
              <p:cNvPr id="129" name="Isosceles Triangle 12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Isosceles Triangle 129"/>
              <p:cNvSpPr/>
              <p:nvPr/>
            </p:nvSpPr>
            <p:spPr bwMode="auto">
              <a:xfrm rot="5400000">
                <a:off x="3529509" y="5557205"/>
                <a:ext cx="853675" cy="248045"/>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31" name="Group 130"/>
          <p:cNvGrpSpPr/>
          <p:nvPr/>
        </p:nvGrpSpPr>
        <p:grpSpPr>
          <a:xfrm>
            <a:off x="1755266" y="1846840"/>
            <a:ext cx="2372301" cy="4320099"/>
            <a:chOff x="1755266" y="1790395"/>
            <a:chExt cx="2372301" cy="4320099"/>
          </a:xfrm>
        </p:grpSpPr>
        <p:sp>
          <p:nvSpPr>
            <p:cNvPr id="132" name="Rectangle 131"/>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Management</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892648" y="2887432"/>
              <a:ext cx="375108" cy="375108"/>
            </a:xfrm>
            <a:prstGeom prst="rect">
              <a:avLst/>
            </a:prstGeom>
          </p:spPr>
        </p:pic>
        <p:sp>
          <p:nvSpPr>
            <p:cNvPr id="134" name="Freeform 30"/>
            <p:cNvSpPr>
              <a:spLocks noEditPoints="1"/>
            </p:cNvSpPr>
            <p:nvPr/>
          </p:nvSpPr>
          <p:spPr bwMode="auto">
            <a:xfrm>
              <a:off x="1943680" y="3996178"/>
              <a:ext cx="273043" cy="347423"/>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defTabSz="895648" fontAlgn="base">
                <a:spcBef>
                  <a:spcPct val="0"/>
                </a:spcBef>
                <a:spcAft>
                  <a:spcPct val="0"/>
                </a:spcAft>
                <a:defRPr/>
              </a:pPr>
              <a:endParaRPr lang="en-US" sz="1665" kern="0" dirty="0">
                <a:solidFill>
                  <a:srgbClr val="000000"/>
                </a:solidFill>
                <a:ea typeface="MS PGothic" charset="0"/>
              </a:endParaRPr>
            </a:p>
          </p:txBody>
        </p:sp>
        <p:pic>
          <p:nvPicPr>
            <p:cNvPr id="135" name="Picture 13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892648" y="5001504"/>
              <a:ext cx="339648" cy="352813"/>
            </a:xfrm>
            <a:prstGeom prst="rect">
              <a:avLst/>
            </a:prstGeom>
          </p:spPr>
        </p:pic>
        <p:sp>
          <p:nvSpPr>
            <p:cNvPr id="136" name="Rectangle 135"/>
            <p:cNvSpPr/>
            <p:nvPr/>
          </p:nvSpPr>
          <p:spPr>
            <a:xfrm>
              <a:off x="2295424" y="2888599"/>
              <a:ext cx="1009122"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Factory </a:t>
              </a:r>
              <a:endParaRPr lang="en-US" sz="1200" dirty="0">
                <a:gradFill>
                  <a:gsLst>
                    <a:gs pos="0">
                      <a:srgbClr val="FFFFFF"/>
                    </a:gs>
                    <a:gs pos="100000">
                      <a:srgbClr val="FFFFFF"/>
                    </a:gs>
                  </a:gsLst>
                  <a:lin ang="5400000" scaled="0"/>
                </a:gradFill>
              </a:endParaRPr>
            </a:p>
          </p:txBody>
        </p:sp>
        <p:sp>
          <p:nvSpPr>
            <p:cNvPr id="137" name="Rectangle 136"/>
            <p:cNvSpPr/>
            <p:nvPr/>
          </p:nvSpPr>
          <p:spPr>
            <a:xfrm>
              <a:off x="2295424" y="3922283"/>
              <a:ext cx="999313"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Catalog</a:t>
              </a:r>
              <a:endParaRPr lang="en-US" sz="1200" dirty="0">
                <a:gradFill>
                  <a:gsLst>
                    <a:gs pos="0">
                      <a:srgbClr val="FFFFFF"/>
                    </a:gs>
                    <a:gs pos="100000">
                      <a:srgbClr val="FFFFFF"/>
                    </a:gs>
                  </a:gsLst>
                  <a:lin ang="5400000" scaled="0"/>
                </a:gradFill>
              </a:endParaRPr>
            </a:p>
          </p:txBody>
        </p:sp>
        <p:sp>
          <p:nvSpPr>
            <p:cNvPr id="138" name="Rectangle 137"/>
            <p:cNvSpPr/>
            <p:nvPr/>
          </p:nvSpPr>
          <p:spPr>
            <a:xfrm>
              <a:off x="2295424" y="4954772"/>
              <a:ext cx="833626"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Event Hub</a:t>
              </a:r>
              <a:endParaRPr lang="en-US" sz="1200" dirty="0">
                <a:gradFill>
                  <a:gsLst>
                    <a:gs pos="0">
                      <a:srgbClr val="FFFFFF"/>
                    </a:gs>
                    <a:gs pos="100000">
                      <a:srgbClr val="FFFFFF"/>
                    </a:gs>
                  </a:gsLst>
                  <a:lin ang="5400000" scaled="0"/>
                </a:gradFill>
              </a:endParaRPr>
            </a:p>
          </p:txBody>
        </p:sp>
        <p:grpSp>
          <p:nvGrpSpPr>
            <p:cNvPr id="139" name="Group 138"/>
            <p:cNvGrpSpPr/>
            <p:nvPr/>
          </p:nvGrpSpPr>
          <p:grpSpPr>
            <a:xfrm>
              <a:off x="3832324" y="5254390"/>
              <a:ext cx="295243" cy="853675"/>
              <a:chOff x="3832324" y="5254390"/>
              <a:chExt cx="295243" cy="853675"/>
            </a:xfrm>
          </p:grpSpPr>
          <p:sp>
            <p:nvSpPr>
              <p:cNvPr id="140" name="Isosceles Triangle 139"/>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Isosceles Triangle 14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43" name="Rectangle 142"/>
          <p:cNvSpPr/>
          <p:nvPr/>
        </p:nvSpPr>
        <p:spPr>
          <a:xfrm>
            <a:off x="401528" y="1334578"/>
            <a:ext cx="655144"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sp>
        <p:nvSpPr>
          <p:cNvPr id="144" name="Rectangle 143"/>
          <p:cNvSpPr/>
          <p:nvPr/>
        </p:nvSpPr>
        <p:spPr>
          <a:xfrm>
            <a:off x="5226134" y="1334578"/>
            <a:ext cx="1436110"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145" name="Right Arrow 144"/>
          <p:cNvSpPr/>
          <p:nvPr/>
        </p:nvSpPr>
        <p:spPr bwMode="auto">
          <a:xfrm>
            <a:off x="1755267" y="1374022"/>
            <a:ext cx="3484983" cy="2596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a:xfrm>
            <a:off x="11134322" y="1334578"/>
            <a:ext cx="894496"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sp>
        <p:nvSpPr>
          <p:cNvPr id="147" name="Right Arrow 146"/>
          <p:cNvSpPr/>
          <p:nvPr/>
        </p:nvSpPr>
        <p:spPr bwMode="auto">
          <a:xfrm>
            <a:off x="6784714" y="1374022"/>
            <a:ext cx="3826066" cy="2596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1005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1"/>
                                        </p:tgtEl>
                                        <p:attrNameLst>
                                          <p:attrName>style.visibility</p:attrName>
                                        </p:attrNameLst>
                                      </p:cBhvr>
                                      <p:to>
                                        <p:strVal val="visible"/>
                                      </p:to>
                                    </p:set>
                                    <p:animEffect transition="in" filter="fade">
                                      <p:cBhvr>
                                        <p:cTn id="11" dur="500"/>
                                        <p:tgtEl>
                                          <p:spTgt spid="131"/>
                                        </p:tgtEl>
                                      </p:cBhvr>
                                    </p:animEffect>
                                  </p:childTnLst>
                                </p:cTn>
                              </p:par>
                              <p:par>
                                <p:cTn id="12" presetID="10" presetClass="entr" presetSubtype="0" fill="hold" nodeType="withEffect">
                                  <p:stCondLst>
                                    <p:cond delay="1000"/>
                                  </p:stCondLst>
                                  <p:childTnLst>
                                    <p:set>
                                      <p:cBhvr>
                                        <p:cTn id="13" dur="1" fill="hold">
                                          <p:stCondLst>
                                            <p:cond delay="0"/>
                                          </p:stCondLst>
                                        </p:cTn>
                                        <p:tgtEl>
                                          <p:spTgt spid="106"/>
                                        </p:tgtEl>
                                        <p:attrNameLst>
                                          <p:attrName>style.visibility</p:attrName>
                                        </p:attrNameLst>
                                      </p:cBhvr>
                                      <p:to>
                                        <p:strVal val="visible"/>
                                      </p:to>
                                    </p:set>
                                    <p:animEffect transition="in" filter="fade">
                                      <p:cBhvr>
                                        <p:cTn id="14" dur="500"/>
                                        <p:tgtEl>
                                          <p:spTgt spid="106"/>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4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par>
                                <p:cTn id="39" presetID="22" presetClass="entr" presetSubtype="4"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00"/>
                                        <p:tgtEl>
                                          <p:spTgt spid="9"/>
                                        </p:tgtEl>
                                      </p:cBhvr>
                                    </p:animEffect>
                                  </p:childTnLst>
                                </p:cTn>
                              </p:par>
                            </p:childTnLst>
                          </p:cTn>
                        </p:par>
                        <p:par>
                          <p:cTn id="42" fill="hold">
                            <p:stCondLst>
                              <p:cond delay="5000"/>
                            </p:stCondLst>
                            <p:childTnLst>
                              <p:par>
                                <p:cTn id="43" presetID="10" presetClass="entr" presetSubtype="0" fill="hold" nodeType="after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fade">
                                      <p:cBhvr>
                                        <p:cTn id="45" dur="500"/>
                                        <p:tgtEl>
                                          <p:spTgt spid="94"/>
                                        </p:tgtEl>
                                      </p:cBhvr>
                                    </p:animEffect>
                                  </p:childTnLst>
                                </p:cTn>
                              </p:par>
                              <p:par>
                                <p:cTn id="46" presetID="10" presetClass="entr" presetSubtype="0" fill="hold" nodeType="with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fade">
                                      <p:cBhvr>
                                        <p:cTn id="51" dur="500"/>
                                        <p:tgtEl>
                                          <p:spTgt spid="14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5"/>
                                        </p:tgtEl>
                                        <p:attrNameLst>
                                          <p:attrName>style.visibility</p:attrName>
                                        </p:attrNameLst>
                                      </p:cBhvr>
                                      <p:to>
                                        <p:strVal val="visible"/>
                                      </p:to>
                                    </p:set>
                                    <p:animEffect transition="in" filter="wipe(left)">
                                      <p:cBhvr>
                                        <p:cTn id="54" dur="1500"/>
                                        <p:tgtEl>
                                          <p:spTgt spid="145"/>
                                        </p:tgtEl>
                                      </p:cBhvr>
                                    </p:animEffect>
                                  </p:childTnLst>
                                </p:cTn>
                              </p:par>
                              <p:par>
                                <p:cTn id="55" presetID="10" presetClass="entr" presetSubtype="0" fill="hold" grpId="0" nodeType="withEffect">
                                  <p:stCondLst>
                                    <p:cond delay="1200"/>
                                  </p:stCondLst>
                                  <p:childTnLst>
                                    <p:set>
                                      <p:cBhvr>
                                        <p:cTn id="56" dur="1" fill="hold">
                                          <p:stCondLst>
                                            <p:cond delay="0"/>
                                          </p:stCondLst>
                                        </p:cTn>
                                        <p:tgtEl>
                                          <p:spTgt spid="144"/>
                                        </p:tgtEl>
                                        <p:attrNameLst>
                                          <p:attrName>style.visibility</p:attrName>
                                        </p:attrNameLst>
                                      </p:cBhvr>
                                      <p:to>
                                        <p:strVal val="visible"/>
                                      </p:to>
                                    </p:set>
                                    <p:animEffect transition="in" filter="fade">
                                      <p:cBhvr>
                                        <p:cTn id="57" dur="500"/>
                                        <p:tgtEl>
                                          <p:spTgt spid="14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1600"/>
                                        <p:tgtEl>
                                          <p:spTgt spid="147"/>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46"/>
                                        </p:tgtEl>
                                        <p:attrNameLst>
                                          <p:attrName>style.visibility</p:attrName>
                                        </p:attrNameLst>
                                      </p:cBhvr>
                                      <p:to>
                                        <p:strVal val="visible"/>
                                      </p:to>
                                    </p:set>
                                    <p:animEffect transition="in" filter="fade">
                                      <p:cBhvr>
                                        <p:cTn id="63"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5" grpId="0" animBg="1"/>
      <p:bldP spid="146" grpId="0"/>
      <p:bldP spid="1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757" y="290513"/>
            <a:ext cx="11542713" cy="900112"/>
          </a:xfrm>
        </p:spPr>
        <p:txBody>
          <a:bodyPr/>
          <a:lstStyle/>
          <a:p>
            <a:r>
              <a:rPr lang="en-US" dirty="0"/>
              <a:t>Cortana Analytics Scenarios</a:t>
            </a:r>
          </a:p>
        </p:txBody>
      </p:sp>
      <p:sp>
        <p:nvSpPr>
          <p:cNvPr id="3" name="Rectangle 2"/>
          <p:cNvSpPr/>
          <p:nvPr/>
        </p:nvSpPr>
        <p:spPr bwMode="auto">
          <a:xfrm>
            <a:off x="9101303" y="2649086"/>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Pay for performance </a:t>
            </a:r>
          </a:p>
        </p:txBody>
      </p:sp>
      <p:sp>
        <p:nvSpPr>
          <p:cNvPr id="4" name="Rectangle 3"/>
          <p:cNvSpPr/>
          <p:nvPr/>
        </p:nvSpPr>
        <p:spPr bwMode="auto">
          <a:xfrm>
            <a:off x="9101303" y="3392837"/>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Operational efficiency</a:t>
            </a:r>
          </a:p>
        </p:txBody>
      </p:sp>
      <p:sp>
        <p:nvSpPr>
          <p:cNvPr id="5" name="Rectangle 4"/>
          <p:cNvSpPr/>
          <p:nvPr/>
        </p:nvSpPr>
        <p:spPr bwMode="auto">
          <a:xfrm>
            <a:off x="9101303" y="4136589"/>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Smart buildings</a:t>
            </a:r>
          </a:p>
        </p:txBody>
      </p:sp>
      <p:sp>
        <p:nvSpPr>
          <p:cNvPr id="6" name="Rectangle 5"/>
          <p:cNvSpPr/>
          <p:nvPr/>
        </p:nvSpPr>
        <p:spPr bwMode="auto">
          <a:xfrm>
            <a:off x="9101303" y="4880340"/>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Predictive maintenance</a:t>
            </a:r>
          </a:p>
        </p:txBody>
      </p:sp>
      <p:sp>
        <p:nvSpPr>
          <p:cNvPr id="7" name="Rectangle 6"/>
          <p:cNvSpPr/>
          <p:nvPr/>
        </p:nvSpPr>
        <p:spPr bwMode="auto">
          <a:xfrm>
            <a:off x="9101303" y="5624090"/>
            <a:ext cx="29472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Supply chain </a:t>
            </a:r>
            <a:br>
              <a:rPr lang="en-US" sz="1400" kern="0" dirty="0">
                <a:gradFill>
                  <a:gsLst>
                    <a:gs pos="1250">
                      <a:srgbClr val="505050"/>
                    </a:gs>
                    <a:gs pos="100000">
                      <a:srgbClr val="505050"/>
                    </a:gs>
                  </a:gsLst>
                  <a:lin ang="5400000" scaled="0"/>
                </a:gradFill>
                <a:cs typeface="Segoe UI" pitchFamily="34" charset="0"/>
              </a:rPr>
            </a:br>
            <a:r>
              <a:rPr lang="en-US" sz="1400" kern="0" dirty="0">
                <a:gradFill>
                  <a:gsLst>
                    <a:gs pos="1250">
                      <a:srgbClr val="505050"/>
                    </a:gs>
                    <a:gs pos="100000">
                      <a:srgbClr val="505050"/>
                    </a:gs>
                  </a:gsLst>
                  <a:lin ang="5400000" scaled="0"/>
                </a:gradFill>
                <a:cs typeface="Segoe UI" pitchFamily="34" charset="0"/>
              </a:rPr>
              <a:t>management</a:t>
            </a:r>
          </a:p>
        </p:txBody>
      </p:sp>
      <p:sp>
        <p:nvSpPr>
          <p:cNvPr id="8" name="Rectangle 7"/>
          <p:cNvSpPr/>
          <p:nvPr/>
        </p:nvSpPr>
        <p:spPr bwMode="auto">
          <a:xfrm>
            <a:off x="6114591" y="2649087"/>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Lifetime customer value </a:t>
            </a:r>
          </a:p>
        </p:txBody>
      </p:sp>
      <p:sp>
        <p:nvSpPr>
          <p:cNvPr id="9" name="Rectangle 8"/>
          <p:cNvSpPr/>
          <p:nvPr/>
        </p:nvSpPr>
        <p:spPr bwMode="auto">
          <a:xfrm>
            <a:off x="6114591" y="3392839"/>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Personalized offers</a:t>
            </a:r>
          </a:p>
        </p:txBody>
      </p:sp>
      <p:sp>
        <p:nvSpPr>
          <p:cNvPr id="10" name="Rectangle 9"/>
          <p:cNvSpPr/>
          <p:nvPr/>
        </p:nvSpPr>
        <p:spPr bwMode="auto">
          <a:xfrm>
            <a:off x="6114591" y="4136590"/>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Product recommendation</a:t>
            </a:r>
          </a:p>
        </p:txBody>
      </p:sp>
      <p:sp>
        <p:nvSpPr>
          <p:cNvPr id="11" name="Rectangle 10"/>
          <p:cNvSpPr/>
          <p:nvPr/>
        </p:nvSpPr>
        <p:spPr bwMode="auto">
          <a:xfrm>
            <a:off x="3127879" y="2649086"/>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Fraud detection</a:t>
            </a:r>
          </a:p>
        </p:txBody>
      </p:sp>
      <p:sp>
        <p:nvSpPr>
          <p:cNvPr id="12" name="Rectangle 11"/>
          <p:cNvSpPr/>
          <p:nvPr/>
        </p:nvSpPr>
        <p:spPr bwMode="auto">
          <a:xfrm>
            <a:off x="3127879" y="3392837"/>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Credit risk management</a:t>
            </a:r>
          </a:p>
        </p:txBody>
      </p:sp>
      <p:sp>
        <p:nvSpPr>
          <p:cNvPr id="13" name="Rectangle 12"/>
          <p:cNvSpPr/>
          <p:nvPr/>
        </p:nvSpPr>
        <p:spPr bwMode="auto">
          <a:xfrm>
            <a:off x="141167" y="2649086"/>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Customer Acquisition </a:t>
            </a:r>
          </a:p>
        </p:txBody>
      </p:sp>
      <p:sp>
        <p:nvSpPr>
          <p:cNvPr id="14" name="Rectangle 13"/>
          <p:cNvSpPr/>
          <p:nvPr/>
        </p:nvSpPr>
        <p:spPr bwMode="auto">
          <a:xfrm>
            <a:off x="141167" y="3392837"/>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Cross-sell and upsell </a:t>
            </a:r>
          </a:p>
        </p:txBody>
      </p:sp>
      <p:sp>
        <p:nvSpPr>
          <p:cNvPr id="15" name="Rectangle 14"/>
          <p:cNvSpPr/>
          <p:nvPr/>
        </p:nvSpPr>
        <p:spPr bwMode="auto">
          <a:xfrm>
            <a:off x="141167" y="4136589"/>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Loyalty programs </a:t>
            </a:r>
          </a:p>
        </p:txBody>
      </p:sp>
      <p:sp>
        <p:nvSpPr>
          <p:cNvPr id="16" name="Rectangle 15"/>
          <p:cNvSpPr/>
          <p:nvPr/>
        </p:nvSpPr>
        <p:spPr bwMode="auto">
          <a:xfrm>
            <a:off x="141167" y="4880340"/>
            <a:ext cx="2926080" cy="673653"/>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r>
              <a:rPr lang="en-US" sz="1400" kern="0" dirty="0">
                <a:gradFill>
                  <a:gsLst>
                    <a:gs pos="1250">
                      <a:srgbClr val="505050"/>
                    </a:gs>
                    <a:gs pos="100000">
                      <a:srgbClr val="505050"/>
                    </a:gs>
                  </a:gsLst>
                  <a:lin ang="5400000" scaled="0"/>
                </a:gradFill>
                <a:cs typeface="Segoe UI" pitchFamily="34" charset="0"/>
              </a:rPr>
              <a:t>Marketing mix optimization</a:t>
            </a:r>
          </a:p>
        </p:txBody>
      </p:sp>
      <p:grpSp>
        <p:nvGrpSpPr>
          <p:cNvPr id="17" name="Group 16"/>
          <p:cNvGrpSpPr/>
          <p:nvPr/>
        </p:nvGrpSpPr>
        <p:grpSpPr>
          <a:xfrm>
            <a:off x="3303430" y="2849901"/>
            <a:ext cx="400910" cy="272022"/>
            <a:chOff x="1819275" y="3757613"/>
            <a:chExt cx="982663" cy="666750"/>
          </a:xfrm>
          <a:solidFill>
            <a:schemeClr val="accent1"/>
          </a:solidFill>
        </p:grpSpPr>
        <p:sp>
          <p:nvSpPr>
            <p:cNvPr id="18" name="Freeform 24"/>
            <p:cNvSpPr>
              <a:spLocks noEditPoints="1"/>
            </p:cNvSpPr>
            <p:nvPr/>
          </p:nvSpPr>
          <p:spPr bwMode="auto">
            <a:xfrm>
              <a:off x="1819275" y="3757613"/>
              <a:ext cx="982663" cy="666750"/>
            </a:xfrm>
            <a:custGeom>
              <a:avLst/>
              <a:gdLst>
                <a:gd name="T0" fmla="*/ 231 w 262"/>
                <a:gd name="T1" fmla="*/ 51 h 178"/>
                <a:gd name="T2" fmla="*/ 196 w 262"/>
                <a:gd name="T3" fmla="*/ 35 h 178"/>
                <a:gd name="T4" fmla="*/ 183 w 262"/>
                <a:gd name="T5" fmla="*/ 15 h 178"/>
                <a:gd name="T6" fmla="*/ 163 w 262"/>
                <a:gd name="T7" fmla="*/ 0 h 178"/>
                <a:gd name="T8" fmla="*/ 141 w 262"/>
                <a:gd name="T9" fmla="*/ 29 h 178"/>
                <a:gd name="T10" fmla="*/ 141 w 262"/>
                <a:gd name="T11" fmla="*/ 30 h 178"/>
                <a:gd name="T12" fmla="*/ 121 w 262"/>
                <a:gd name="T13" fmla="*/ 30 h 178"/>
                <a:gd name="T14" fmla="*/ 121 w 262"/>
                <a:gd name="T15" fmla="*/ 29 h 178"/>
                <a:gd name="T16" fmla="*/ 99 w 262"/>
                <a:gd name="T17" fmla="*/ 0 h 178"/>
                <a:gd name="T18" fmla="*/ 79 w 262"/>
                <a:gd name="T19" fmla="*/ 15 h 178"/>
                <a:gd name="T20" fmla="*/ 66 w 262"/>
                <a:gd name="T21" fmla="*/ 35 h 178"/>
                <a:gd name="T22" fmla="*/ 31 w 262"/>
                <a:gd name="T23" fmla="*/ 51 h 178"/>
                <a:gd name="T24" fmla="*/ 0 w 262"/>
                <a:gd name="T25" fmla="*/ 119 h 178"/>
                <a:gd name="T26" fmla="*/ 60 w 262"/>
                <a:gd name="T27" fmla="*/ 178 h 178"/>
                <a:gd name="T28" fmla="*/ 118 w 262"/>
                <a:gd name="T29" fmla="*/ 134 h 178"/>
                <a:gd name="T30" fmla="*/ 144 w 262"/>
                <a:gd name="T31" fmla="*/ 134 h 178"/>
                <a:gd name="T32" fmla="*/ 202 w 262"/>
                <a:gd name="T33" fmla="*/ 178 h 178"/>
                <a:gd name="T34" fmla="*/ 262 w 262"/>
                <a:gd name="T35" fmla="*/ 119 h 178"/>
                <a:gd name="T36" fmla="*/ 231 w 262"/>
                <a:gd name="T37" fmla="*/ 51 h 178"/>
                <a:gd name="T38" fmla="*/ 60 w 262"/>
                <a:gd name="T39" fmla="*/ 160 h 178"/>
                <a:gd name="T40" fmla="*/ 18 w 262"/>
                <a:gd name="T41" fmla="*/ 119 h 178"/>
                <a:gd name="T42" fmla="*/ 60 w 262"/>
                <a:gd name="T43" fmla="*/ 77 h 178"/>
                <a:gd name="T44" fmla="*/ 102 w 262"/>
                <a:gd name="T45" fmla="*/ 119 h 178"/>
                <a:gd name="T46" fmla="*/ 60 w 262"/>
                <a:gd name="T47" fmla="*/ 160 h 178"/>
                <a:gd name="T48" fmla="*/ 202 w 262"/>
                <a:gd name="T49" fmla="*/ 160 h 178"/>
                <a:gd name="T50" fmla="*/ 160 w 262"/>
                <a:gd name="T51" fmla="*/ 119 h 178"/>
                <a:gd name="T52" fmla="*/ 202 w 262"/>
                <a:gd name="T53" fmla="*/ 77 h 178"/>
                <a:gd name="T54" fmla="*/ 244 w 262"/>
                <a:gd name="T55" fmla="*/ 119 h 178"/>
                <a:gd name="T56" fmla="*/ 202 w 262"/>
                <a:gd name="T57" fmla="*/ 16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2" h="178">
                  <a:moveTo>
                    <a:pt x="231" y="51"/>
                  </a:moveTo>
                  <a:cubicBezTo>
                    <a:pt x="220" y="41"/>
                    <a:pt x="209" y="35"/>
                    <a:pt x="196" y="35"/>
                  </a:cubicBezTo>
                  <a:cubicBezTo>
                    <a:pt x="183" y="15"/>
                    <a:pt x="183" y="15"/>
                    <a:pt x="183" y="15"/>
                  </a:cubicBezTo>
                  <a:cubicBezTo>
                    <a:pt x="177" y="8"/>
                    <a:pt x="174" y="0"/>
                    <a:pt x="163" y="0"/>
                  </a:cubicBezTo>
                  <a:cubicBezTo>
                    <a:pt x="140" y="0"/>
                    <a:pt x="141" y="29"/>
                    <a:pt x="141" y="29"/>
                  </a:cubicBezTo>
                  <a:cubicBezTo>
                    <a:pt x="141" y="29"/>
                    <a:pt x="141" y="30"/>
                    <a:pt x="141" y="30"/>
                  </a:cubicBezTo>
                  <a:cubicBezTo>
                    <a:pt x="121" y="30"/>
                    <a:pt x="121" y="30"/>
                    <a:pt x="121" y="30"/>
                  </a:cubicBezTo>
                  <a:cubicBezTo>
                    <a:pt x="121" y="30"/>
                    <a:pt x="121" y="29"/>
                    <a:pt x="121" y="29"/>
                  </a:cubicBezTo>
                  <a:cubicBezTo>
                    <a:pt x="121" y="29"/>
                    <a:pt x="122" y="0"/>
                    <a:pt x="99" y="0"/>
                  </a:cubicBezTo>
                  <a:cubicBezTo>
                    <a:pt x="88" y="0"/>
                    <a:pt x="85" y="8"/>
                    <a:pt x="79" y="15"/>
                  </a:cubicBezTo>
                  <a:cubicBezTo>
                    <a:pt x="66" y="35"/>
                    <a:pt x="66" y="35"/>
                    <a:pt x="66" y="35"/>
                  </a:cubicBezTo>
                  <a:cubicBezTo>
                    <a:pt x="53" y="35"/>
                    <a:pt x="42" y="41"/>
                    <a:pt x="31" y="51"/>
                  </a:cubicBezTo>
                  <a:cubicBezTo>
                    <a:pt x="31" y="51"/>
                    <a:pt x="0" y="84"/>
                    <a:pt x="0" y="119"/>
                  </a:cubicBezTo>
                  <a:cubicBezTo>
                    <a:pt x="0" y="151"/>
                    <a:pt x="27" y="178"/>
                    <a:pt x="60" y="178"/>
                  </a:cubicBezTo>
                  <a:cubicBezTo>
                    <a:pt x="88" y="178"/>
                    <a:pt x="112" y="159"/>
                    <a:pt x="118" y="134"/>
                  </a:cubicBezTo>
                  <a:cubicBezTo>
                    <a:pt x="144" y="134"/>
                    <a:pt x="144" y="134"/>
                    <a:pt x="144" y="134"/>
                  </a:cubicBezTo>
                  <a:cubicBezTo>
                    <a:pt x="150" y="159"/>
                    <a:pt x="174" y="178"/>
                    <a:pt x="202" y="178"/>
                  </a:cubicBezTo>
                  <a:cubicBezTo>
                    <a:pt x="235" y="178"/>
                    <a:pt x="262" y="151"/>
                    <a:pt x="262" y="119"/>
                  </a:cubicBezTo>
                  <a:cubicBezTo>
                    <a:pt x="262" y="84"/>
                    <a:pt x="231" y="51"/>
                    <a:pt x="231" y="51"/>
                  </a:cubicBezTo>
                  <a:close/>
                  <a:moveTo>
                    <a:pt x="60" y="160"/>
                  </a:moveTo>
                  <a:cubicBezTo>
                    <a:pt x="37" y="160"/>
                    <a:pt x="18" y="141"/>
                    <a:pt x="18" y="119"/>
                  </a:cubicBezTo>
                  <a:cubicBezTo>
                    <a:pt x="18" y="96"/>
                    <a:pt x="37" y="77"/>
                    <a:pt x="60" y="77"/>
                  </a:cubicBezTo>
                  <a:cubicBezTo>
                    <a:pt x="83" y="77"/>
                    <a:pt x="102" y="96"/>
                    <a:pt x="102" y="119"/>
                  </a:cubicBezTo>
                  <a:cubicBezTo>
                    <a:pt x="102" y="141"/>
                    <a:pt x="83" y="160"/>
                    <a:pt x="60" y="160"/>
                  </a:cubicBezTo>
                  <a:close/>
                  <a:moveTo>
                    <a:pt x="202" y="160"/>
                  </a:moveTo>
                  <a:cubicBezTo>
                    <a:pt x="179" y="160"/>
                    <a:pt x="160" y="141"/>
                    <a:pt x="160" y="119"/>
                  </a:cubicBezTo>
                  <a:cubicBezTo>
                    <a:pt x="160" y="96"/>
                    <a:pt x="179" y="77"/>
                    <a:pt x="202" y="77"/>
                  </a:cubicBezTo>
                  <a:cubicBezTo>
                    <a:pt x="225" y="77"/>
                    <a:pt x="244" y="96"/>
                    <a:pt x="244" y="119"/>
                  </a:cubicBezTo>
                  <a:cubicBezTo>
                    <a:pt x="244" y="141"/>
                    <a:pt x="225" y="160"/>
                    <a:pt x="202" y="16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19" name="Oval 25"/>
            <p:cNvSpPr>
              <a:spLocks noChangeArrowheads="1"/>
            </p:cNvSpPr>
            <p:nvPr/>
          </p:nvSpPr>
          <p:spPr bwMode="auto">
            <a:xfrm>
              <a:off x="2257425" y="3986213"/>
              <a:ext cx="104775"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grpSp>
        <p:nvGrpSpPr>
          <p:cNvPr id="20" name="Group 15"/>
          <p:cNvGrpSpPr>
            <a:grpSpLocks noChangeAspect="1"/>
          </p:cNvGrpSpPr>
          <p:nvPr/>
        </p:nvGrpSpPr>
        <p:grpSpPr bwMode="auto">
          <a:xfrm>
            <a:off x="6283365" y="4294546"/>
            <a:ext cx="429884" cy="402897"/>
            <a:chOff x="1441" y="-65"/>
            <a:chExt cx="4795" cy="4494"/>
          </a:xfrm>
          <a:solidFill>
            <a:schemeClr val="accent1"/>
          </a:solidFill>
        </p:grpSpPr>
        <p:sp>
          <p:nvSpPr>
            <p:cNvPr id="21" name="Freeform 16"/>
            <p:cNvSpPr>
              <a:spLocks/>
            </p:cNvSpPr>
            <p:nvPr/>
          </p:nvSpPr>
          <p:spPr bwMode="auto">
            <a:xfrm>
              <a:off x="1599" y="37"/>
              <a:ext cx="2204" cy="1018"/>
            </a:xfrm>
            <a:custGeom>
              <a:avLst/>
              <a:gdLst>
                <a:gd name="T0" fmla="*/ 906 w 933"/>
                <a:gd name="T1" fmla="*/ 137 h 431"/>
                <a:gd name="T2" fmla="*/ 899 w 933"/>
                <a:gd name="T3" fmla="*/ 192 h 431"/>
                <a:gd name="T4" fmla="*/ 287 w 933"/>
                <a:gd name="T5" fmla="*/ 419 h 431"/>
                <a:gd name="T6" fmla="*/ 188 w 933"/>
                <a:gd name="T7" fmla="*/ 398 h 431"/>
                <a:gd name="T8" fmla="*/ 23 w 933"/>
                <a:gd name="T9" fmla="*/ 237 h 431"/>
                <a:gd name="T10" fmla="*/ 38 w 933"/>
                <a:gd name="T11" fmla="*/ 179 h 431"/>
                <a:gd name="T12" fmla="*/ 638 w 933"/>
                <a:gd name="T13" fmla="*/ 9 h 431"/>
                <a:gd name="T14" fmla="*/ 745 w 933"/>
                <a:gd name="T15" fmla="*/ 27 h 431"/>
                <a:gd name="T16" fmla="*/ 906 w 933"/>
                <a:gd name="T17" fmla="*/ 13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431">
                  <a:moveTo>
                    <a:pt x="906" y="137"/>
                  </a:moveTo>
                  <a:cubicBezTo>
                    <a:pt x="933" y="156"/>
                    <a:pt x="930" y="180"/>
                    <a:pt x="899" y="192"/>
                  </a:cubicBezTo>
                  <a:cubicBezTo>
                    <a:pt x="287" y="419"/>
                    <a:pt x="287" y="419"/>
                    <a:pt x="287" y="419"/>
                  </a:cubicBezTo>
                  <a:cubicBezTo>
                    <a:pt x="256" y="431"/>
                    <a:pt x="212" y="422"/>
                    <a:pt x="188" y="398"/>
                  </a:cubicBezTo>
                  <a:cubicBezTo>
                    <a:pt x="23" y="237"/>
                    <a:pt x="23" y="237"/>
                    <a:pt x="23" y="237"/>
                  </a:cubicBezTo>
                  <a:cubicBezTo>
                    <a:pt x="0" y="214"/>
                    <a:pt x="6" y="188"/>
                    <a:pt x="38" y="179"/>
                  </a:cubicBezTo>
                  <a:cubicBezTo>
                    <a:pt x="638" y="9"/>
                    <a:pt x="638" y="9"/>
                    <a:pt x="638" y="9"/>
                  </a:cubicBezTo>
                  <a:cubicBezTo>
                    <a:pt x="669" y="0"/>
                    <a:pt x="718" y="8"/>
                    <a:pt x="745" y="27"/>
                  </a:cubicBezTo>
                  <a:lnTo>
                    <a:pt x="906" y="13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22" name="Freeform 17"/>
            <p:cNvSpPr>
              <a:spLocks/>
            </p:cNvSpPr>
            <p:nvPr/>
          </p:nvSpPr>
          <p:spPr bwMode="auto">
            <a:xfrm>
              <a:off x="3973" y="-65"/>
              <a:ext cx="2171" cy="1120"/>
            </a:xfrm>
            <a:custGeom>
              <a:avLst/>
              <a:gdLst>
                <a:gd name="T0" fmla="*/ 743 w 919"/>
                <a:gd name="T1" fmla="*/ 437 h 474"/>
                <a:gd name="T2" fmla="*/ 649 w 919"/>
                <a:gd name="T3" fmla="*/ 462 h 474"/>
                <a:gd name="T4" fmla="*/ 39 w 919"/>
                <a:gd name="T5" fmla="*/ 235 h 474"/>
                <a:gd name="T6" fmla="*/ 21 w 919"/>
                <a:gd name="T7" fmla="*/ 168 h 474"/>
                <a:gd name="T8" fmla="*/ 128 w 919"/>
                <a:gd name="T9" fmla="*/ 39 h 474"/>
                <a:gd name="T10" fmla="*/ 224 w 919"/>
                <a:gd name="T11" fmla="*/ 9 h 474"/>
                <a:gd name="T12" fmla="*/ 878 w 919"/>
                <a:gd name="T13" fmla="*/ 183 h 474"/>
                <a:gd name="T14" fmla="*/ 898 w 919"/>
                <a:gd name="T15" fmla="*/ 245 h 474"/>
                <a:gd name="T16" fmla="*/ 743 w 919"/>
                <a:gd name="T17" fmla="*/ 4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9" h="474">
                  <a:moveTo>
                    <a:pt x="743" y="437"/>
                  </a:moveTo>
                  <a:cubicBezTo>
                    <a:pt x="722" y="462"/>
                    <a:pt x="680" y="474"/>
                    <a:pt x="649" y="462"/>
                  </a:cubicBezTo>
                  <a:cubicBezTo>
                    <a:pt x="39" y="235"/>
                    <a:pt x="39" y="235"/>
                    <a:pt x="39" y="235"/>
                  </a:cubicBezTo>
                  <a:cubicBezTo>
                    <a:pt x="8" y="223"/>
                    <a:pt x="0" y="193"/>
                    <a:pt x="21" y="168"/>
                  </a:cubicBezTo>
                  <a:cubicBezTo>
                    <a:pt x="128" y="39"/>
                    <a:pt x="128" y="39"/>
                    <a:pt x="128" y="39"/>
                  </a:cubicBezTo>
                  <a:cubicBezTo>
                    <a:pt x="149" y="14"/>
                    <a:pt x="193" y="0"/>
                    <a:pt x="224" y="9"/>
                  </a:cubicBezTo>
                  <a:cubicBezTo>
                    <a:pt x="878" y="183"/>
                    <a:pt x="878" y="183"/>
                    <a:pt x="878" y="183"/>
                  </a:cubicBezTo>
                  <a:cubicBezTo>
                    <a:pt x="910" y="192"/>
                    <a:pt x="919" y="220"/>
                    <a:pt x="898" y="245"/>
                  </a:cubicBezTo>
                  <a:lnTo>
                    <a:pt x="743" y="43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23" name="Freeform 18"/>
            <p:cNvSpPr>
              <a:spLocks/>
            </p:cNvSpPr>
            <p:nvPr/>
          </p:nvSpPr>
          <p:spPr bwMode="auto">
            <a:xfrm>
              <a:off x="3983" y="1142"/>
              <a:ext cx="2253" cy="1385"/>
            </a:xfrm>
            <a:custGeom>
              <a:avLst/>
              <a:gdLst>
                <a:gd name="T0" fmla="*/ 291 w 954"/>
                <a:gd name="T1" fmla="*/ 562 h 586"/>
                <a:gd name="T2" fmla="*/ 393 w 954"/>
                <a:gd name="T3" fmla="*/ 571 h 586"/>
                <a:gd name="T4" fmla="*/ 919 w 954"/>
                <a:gd name="T5" fmla="*/ 304 h 586"/>
                <a:gd name="T6" fmla="*/ 931 w 954"/>
                <a:gd name="T7" fmla="*/ 233 h 586"/>
                <a:gd name="T8" fmla="*/ 743 w 954"/>
                <a:gd name="T9" fmla="*/ 32 h 586"/>
                <a:gd name="T10" fmla="*/ 647 w 954"/>
                <a:gd name="T11" fmla="*/ 13 h 586"/>
                <a:gd name="T12" fmla="*/ 33 w 954"/>
                <a:gd name="T13" fmla="*/ 296 h 586"/>
                <a:gd name="T14" fmla="*/ 26 w 954"/>
                <a:gd name="T15" fmla="*/ 357 h 586"/>
                <a:gd name="T16" fmla="*/ 291 w 954"/>
                <a:gd name="T17" fmla="*/ 5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 h="586">
                  <a:moveTo>
                    <a:pt x="291" y="562"/>
                  </a:moveTo>
                  <a:cubicBezTo>
                    <a:pt x="318" y="582"/>
                    <a:pt x="363" y="586"/>
                    <a:pt x="393" y="571"/>
                  </a:cubicBezTo>
                  <a:cubicBezTo>
                    <a:pt x="919" y="304"/>
                    <a:pt x="919" y="304"/>
                    <a:pt x="919" y="304"/>
                  </a:cubicBezTo>
                  <a:cubicBezTo>
                    <a:pt x="948" y="289"/>
                    <a:pt x="954" y="257"/>
                    <a:pt x="931" y="233"/>
                  </a:cubicBezTo>
                  <a:cubicBezTo>
                    <a:pt x="743" y="32"/>
                    <a:pt x="743" y="32"/>
                    <a:pt x="743" y="32"/>
                  </a:cubicBezTo>
                  <a:cubicBezTo>
                    <a:pt x="720" y="8"/>
                    <a:pt x="677" y="0"/>
                    <a:pt x="647" y="13"/>
                  </a:cubicBezTo>
                  <a:cubicBezTo>
                    <a:pt x="33" y="296"/>
                    <a:pt x="33" y="296"/>
                    <a:pt x="33" y="296"/>
                  </a:cubicBezTo>
                  <a:cubicBezTo>
                    <a:pt x="3" y="309"/>
                    <a:pt x="0" y="337"/>
                    <a:pt x="26" y="357"/>
                  </a:cubicBezTo>
                  <a:lnTo>
                    <a:pt x="291" y="56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24" name="Freeform 19"/>
            <p:cNvSpPr>
              <a:spLocks/>
            </p:cNvSpPr>
            <p:nvPr/>
          </p:nvSpPr>
          <p:spPr bwMode="auto">
            <a:xfrm>
              <a:off x="1441" y="1142"/>
              <a:ext cx="2369" cy="1503"/>
            </a:xfrm>
            <a:custGeom>
              <a:avLst/>
              <a:gdLst>
                <a:gd name="T0" fmla="*/ 704 w 1003"/>
                <a:gd name="T1" fmla="*/ 609 h 636"/>
                <a:gd name="T2" fmla="*/ 607 w 1003"/>
                <a:gd name="T3" fmla="*/ 619 h 636"/>
                <a:gd name="T4" fmla="*/ 31 w 1003"/>
                <a:gd name="T5" fmla="*/ 291 h 636"/>
                <a:gd name="T6" fmla="*/ 25 w 1003"/>
                <a:gd name="T7" fmla="*/ 222 h 636"/>
                <a:gd name="T8" fmla="*/ 252 w 1003"/>
                <a:gd name="T9" fmla="*/ 27 h 636"/>
                <a:gd name="T10" fmla="*/ 353 w 1003"/>
                <a:gd name="T11" fmla="*/ 13 h 636"/>
                <a:gd name="T12" fmla="*/ 968 w 1003"/>
                <a:gd name="T13" fmla="*/ 296 h 636"/>
                <a:gd name="T14" fmla="*/ 978 w 1003"/>
                <a:gd name="T15" fmla="*/ 361 h 636"/>
                <a:gd name="T16" fmla="*/ 704 w 1003"/>
                <a:gd name="T17" fmla="*/ 60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3" h="636">
                  <a:moveTo>
                    <a:pt x="704" y="609"/>
                  </a:moveTo>
                  <a:cubicBezTo>
                    <a:pt x="679" y="631"/>
                    <a:pt x="636" y="636"/>
                    <a:pt x="607" y="619"/>
                  </a:cubicBezTo>
                  <a:cubicBezTo>
                    <a:pt x="31" y="291"/>
                    <a:pt x="31" y="291"/>
                    <a:pt x="31" y="291"/>
                  </a:cubicBezTo>
                  <a:cubicBezTo>
                    <a:pt x="2" y="274"/>
                    <a:pt x="0" y="243"/>
                    <a:pt x="25" y="222"/>
                  </a:cubicBezTo>
                  <a:cubicBezTo>
                    <a:pt x="252" y="27"/>
                    <a:pt x="252" y="27"/>
                    <a:pt x="252" y="27"/>
                  </a:cubicBezTo>
                  <a:cubicBezTo>
                    <a:pt x="278" y="6"/>
                    <a:pt x="323" y="0"/>
                    <a:pt x="353" y="13"/>
                  </a:cubicBezTo>
                  <a:cubicBezTo>
                    <a:pt x="968" y="296"/>
                    <a:pt x="968" y="296"/>
                    <a:pt x="968" y="296"/>
                  </a:cubicBezTo>
                  <a:cubicBezTo>
                    <a:pt x="998" y="309"/>
                    <a:pt x="1003" y="339"/>
                    <a:pt x="978" y="361"/>
                  </a:cubicBezTo>
                  <a:lnTo>
                    <a:pt x="704" y="609"/>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25" name="Freeform 20"/>
            <p:cNvSpPr>
              <a:spLocks/>
            </p:cNvSpPr>
            <p:nvPr/>
          </p:nvSpPr>
          <p:spPr bwMode="auto">
            <a:xfrm>
              <a:off x="2137" y="2286"/>
              <a:ext cx="1644" cy="2143"/>
            </a:xfrm>
            <a:custGeom>
              <a:avLst/>
              <a:gdLst>
                <a:gd name="T0" fmla="*/ 696 w 696"/>
                <a:gd name="T1" fmla="*/ 42 h 907"/>
                <a:gd name="T2" fmla="*/ 651 w 696"/>
                <a:gd name="T3" fmla="*/ 23 h 907"/>
                <a:gd name="T4" fmla="*/ 417 w 696"/>
                <a:gd name="T5" fmla="*/ 234 h 907"/>
                <a:gd name="T6" fmla="*/ 320 w 696"/>
                <a:gd name="T7" fmla="*/ 245 h 907"/>
                <a:gd name="T8" fmla="*/ 52 w 696"/>
                <a:gd name="T9" fmla="*/ 92 h 907"/>
                <a:gd name="T10" fmla="*/ 0 w 696"/>
                <a:gd name="T11" fmla="*/ 122 h 907"/>
                <a:gd name="T12" fmla="*/ 0 w 696"/>
                <a:gd name="T13" fmla="*/ 530 h 907"/>
                <a:gd name="T14" fmla="*/ 54 w 696"/>
                <a:gd name="T15" fmla="*/ 615 h 907"/>
                <a:gd name="T16" fmla="*/ 642 w 696"/>
                <a:gd name="T17" fmla="*/ 893 h 907"/>
                <a:gd name="T18" fmla="*/ 696 w 696"/>
                <a:gd name="T19" fmla="*/ 859 h 907"/>
                <a:gd name="T20" fmla="*/ 696 w 696"/>
                <a:gd name="T21" fmla="*/ 42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907">
                  <a:moveTo>
                    <a:pt x="696" y="42"/>
                  </a:moveTo>
                  <a:cubicBezTo>
                    <a:pt x="696" y="9"/>
                    <a:pt x="676" y="0"/>
                    <a:pt x="651" y="23"/>
                  </a:cubicBezTo>
                  <a:cubicBezTo>
                    <a:pt x="417" y="234"/>
                    <a:pt x="417" y="234"/>
                    <a:pt x="417" y="234"/>
                  </a:cubicBezTo>
                  <a:cubicBezTo>
                    <a:pt x="393" y="256"/>
                    <a:pt x="349" y="261"/>
                    <a:pt x="320" y="245"/>
                  </a:cubicBezTo>
                  <a:cubicBezTo>
                    <a:pt x="52" y="92"/>
                    <a:pt x="52" y="92"/>
                    <a:pt x="52" y="92"/>
                  </a:cubicBezTo>
                  <a:cubicBezTo>
                    <a:pt x="23" y="75"/>
                    <a:pt x="0" y="89"/>
                    <a:pt x="0" y="122"/>
                  </a:cubicBezTo>
                  <a:cubicBezTo>
                    <a:pt x="0" y="530"/>
                    <a:pt x="0" y="530"/>
                    <a:pt x="0" y="530"/>
                  </a:cubicBezTo>
                  <a:cubicBezTo>
                    <a:pt x="0" y="563"/>
                    <a:pt x="24" y="601"/>
                    <a:pt x="54" y="615"/>
                  </a:cubicBezTo>
                  <a:cubicBezTo>
                    <a:pt x="642" y="893"/>
                    <a:pt x="642" y="893"/>
                    <a:pt x="642" y="893"/>
                  </a:cubicBezTo>
                  <a:cubicBezTo>
                    <a:pt x="672" y="907"/>
                    <a:pt x="696" y="892"/>
                    <a:pt x="696" y="859"/>
                  </a:cubicBezTo>
                  <a:lnTo>
                    <a:pt x="696" y="4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26" name="Freeform 21"/>
            <p:cNvSpPr>
              <a:spLocks/>
            </p:cNvSpPr>
            <p:nvPr/>
          </p:nvSpPr>
          <p:spPr bwMode="auto">
            <a:xfrm>
              <a:off x="3999" y="2256"/>
              <a:ext cx="1635" cy="2168"/>
            </a:xfrm>
            <a:custGeom>
              <a:avLst/>
              <a:gdLst>
                <a:gd name="T0" fmla="*/ 378 w 692"/>
                <a:gd name="T1" fmla="*/ 207 h 918"/>
                <a:gd name="T2" fmla="*/ 277 w 692"/>
                <a:gd name="T3" fmla="*/ 197 h 918"/>
                <a:gd name="T4" fmla="*/ 48 w 692"/>
                <a:gd name="T5" fmla="*/ 20 h 918"/>
                <a:gd name="T6" fmla="*/ 0 w 692"/>
                <a:gd name="T7" fmla="*/ 43 h 918"/>
                <a:gd name="T8" fmla="*/ 0 w 692"/>
                <a:gd name="T9" fmla="*/ 870 h 918"/>
                <a:gd name="T10" fmla="*/ 54 w 692"/>
                <a:gd name="T11" fmla="*/ 904 h 918"/>
                <a:gd name="T12" fmla="*/ 638 w 692"/>
                <a:gd name="T13" fmla="*/ 628 h 918"/>
                <a:gd name="T14" fmla="*/ 692 w 692"/>
                <a:gd name="T15" fmla="*/ 543 h 918"/>
                <a:gd name="T16" fmla="*/ 692 w 692"/>
                <a:gd name="T17" fmla="*/ 108 h 918"/>
                <a:gd name="T18" fmla="*/ 638 w 692"/>
                <a:gd name="T19" fmla="*/ 75 h 918"/>
                <a:gd name="T20" fmla="*/ 378 w 692"/>
                <a:gd name="T21" fmla="*/ 207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2" h="918">
                  <a:moveTo>
                    <a:pt x="378" y="207"/>
                  </a:moveTo>
                  <a:cubicBezTo>
                    <a:pt x="349" y="222"/>
                    <a:pt x="304" y="217"/>
                    <a:pt x="277" y="197"/>
                  </a:cubicBezTo>
                  <a:cubicBezTo>
                    <a:pt x="48" y="20"/>
                    <a:pt x="48" y="20"/>
                    <a:pt x="48" y="20"/>
                  </a:cubicBezTo>
                  <a:cubicBezTo>
                    <a:pt x="21" y="0"/>
                    <a:pt x="0" y="10"/>
                    <a:pt x="0" y="43"/>
                  </a:cubicBezTo>
                  <a:cubicBezTo>
                    <a:pt x="0" y="870"/>
                    <a:pt x="0" y="870"/>
                    <a:pt x="0" y="870"/>
                  </a:cubicBezTo>
                  <a:cubicBezTo>
                    <a:pt x="0" y="903"/>
                    <a:pt x="24" y="918"/>
                    <a:pt x="54" y="904"/>
                  </a:cubicBezTo>
                  <a:cubicBezTo>
                    <a:pt x="638" y="628"/>
                    <a:pt x="638" y="628"/>
                    <a:pt x="638" y="628"/>
                  </a:cubicBezTo>
                  <a:cubicBezTo>
                    <a:pt x="668" y="614"/>
                    <a:pt x="692" y="576"/>
                    <a:pt x="692" y="543"/>
                  </a:cubicBezTo>
                  <a:cubicBezTo>
                    <a:pt x="692" y="108"/>
                    <a:pt x="692" y="108"/>
                    <a:pt x="692" y="108"/>
                  </a:cubicBezTo>
                  <a:cubicBezTo>
                    <a:pt x="692" y="75"/>
                    <a:pt x="668" y="60"/>
                    <a:pt x="638" y="75"/>
                  </a:cubicBezTo>
                  <a:lnTo>
                    <a:pt x="378" y="20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sp>
        <p:nvSpPr>
          <p:cNvPr id="27" name="Freeform 35"/>
          <p:cNvSpPr>
            <a:spLocks noEditPoints="1"/>
          </p:cNvSpPr>
          <p:nvPr/>
        </p:nvSpPr>
        <p:spPr bwMode="black">
          <a:xfrm>
            <a:off x="6283365" y="2784064"/>
            <a:ext cx="398677" cy="403699"/>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nvGrpSpPr>
          <p:cNvPr id="28" name="Group 27"/>
          <p:cNvGrpSpPr/>
          <p:nvPr/>
        </p:nvGrpSpPr>
        <p:grpSpPr bwMode="black">
          <a:xfrm>
            <a:off x="9270837" y="3540500"/>
            <a:ext cx="465034" cy="378326"/>
            <a:chOff x="5184775" y="225425"/>
            <a:chExt cx="1500188" cy="1220788"/>
          </a:xfrm>
          <a:solidFill>
            <a:schemeClr val="accent1"/>
          </a:solidFill>
        </p:grpSpPr>
        <p:sp>
          <p:nvSpPr>
            <p:cNvPr id="2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30" name="Oval 87"/>
            <p:cNvSpPr>
              <a:spLocks noChangeArrowheads="1"/>
            </p:cNvSpPr>
            <p:nvPr/>
          </p:nvSpPr>
          <p:spPr bwMode="black">
            <a:xfrm>
              <a:off x="5630863" y="812800"/>
              <a:ext cx="203200" cy="20320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3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grpSp>
        <p:nvGrpSpPr>
          <p:cNvPr id="32" name="Group 31"/>
          <p:cNvGrpSpPr/>
          <p:nvPr/>
        </p:nvGrpSpPr>
        <p:grpSpPr>
          <a:xfrm>
            <a:off x="6282208" y="3518918"/>
            <a:ext cx="421495" cy="421495"/>
            <a:chOff x="7156450" y="28575"/>
            <a:chExt cx="325438" cy="325438"/>
          </a:xfrm>
          <a:solidFill>
            <a:schemeClr val="accent1"/>
          </a:solidFill>
        </p:grpSpPr>
        <p:sp>
          <p:nvSpPr>
            <p:cNvPr id="33" name="Freeform 26"/>
            <p:cNvSpPr>
              <a:spLocks noEditPoints="1"/>
            </p:cNvSpPr>
            <p:nvPr/>
          </p:nvSpPr>
          <p:spPr bwMode="auto">
            <a:xfrm>
              <a:off x="7164388" y="88900"/>
              <a:ext cx="261938" cy="261938"/>
            </a:xfrm>
            <a:custGeom>
              <a:avLst/>
              <a:gdLst>
                <a:gd name="T0" fmla="*/ 70 w 70"/>
                <a:gd name="T1" fmla="*/ 17 h 70"/>
                <a:gd name="T2" fmla="*/ 57 w 70"/>
                <a:gd name="T3" fmla="*/ 29 h 70"/>
                <a:gd name="T4" fmla="*/ 49 w 70"/>
                <a:gd name="T5" fmla="*/ 21 h 70"/>
                <a:gd name="T6" fmla="*/ 55 w 70"/>
                <a:gd name="T7" fmla="*/ 14 h 70"/>
                <a:gd name="T8" fmla="*/ 55 w 70"/>
                <a:gd name="T9" fmla="*/ 11 h 70"/>
                <a:gd name="T10" fmla="*/ 55 w 70"/>
                <a:gd name="T11" fmla="*/ 11 h 70"/>
                <a:gd name="T12" fmla="*/ 51 w 70"/>
                <a:gd name="T13" fmla="*/ 11 h 70"/>
                <a:gd name="T14" fmla="*/ 45 w 70"/>
                <a:gd name="T15" fmla="*/ 17 h 70"/>
                <a:gd name="T16" fmla="*/ 40 w 70"/>
                <a:gd name="T17" fmla="*/ 12 h 70"/>
                <a:gd name="T18" fmla="*/ 53 w 70"/>
                <a:gd name="T19" fmla="*/ 0 h 70"/>
                <a:gd name="T20" fmla="*/ 70 w 70"/>
                <a:gd name="T21" fmla="*/ 17 h 70"/>
                <a:gd name="T22" fmla="*/ 43 w 70"/>
                <a:gd name="T23" fmla="*/ 44 h 70"/>
                <a:gd name="T24" fmla="*/ 34 w 70"/>
                <a:gd name="T25" fmla="*/ 35 h 70"/>
                <a:gd name="T26" fmla="*/ 19 w 70"/>
                <a:gd name="T27" fmla="*/ 50 h 70"/>
                <a:gd name="T28" fmla="*/ 15 w 70"/>
                <a:gd name="T29" fmla="*/ 50 h 70"/>
                <a:gd name="T30" fmla="*/ 15 w 70"/>
                <a:gd name="T31" fmla="*/ 50 h 70"/>
                <a:gd name="T32" fmla="*/ 15 w 70"/>
                <a:gd name="T33" fmla="*/ 47 h 70"/>
                <a:gd name="T34" fmla="*/ 31 w 70"/>
                <a:gd name="T35" fmla="*/ 31 h 70"/>
                <a:gd name="T36" fmla="*/ 26 w 70"/>
                <a:gd name="T37" fmla="*/ 27 h 70"/>
                <a:gd name="T38" fmla="*/ 7 w 70"/>
                <a:gd name="T39" fmla="*/ 46 h 70"/>
                <a:gd name="T40" fmla="*/ 0 w 70"/>
                <a:gd name="T41" fmla="*/ 70 h 70"/>
                <a:gd name="T42" fmla="*/ 24 w 70"/>
                <a:gd name="T43" fmla="*/ 63 h 70"/>
                <a:gd name="T44" fmla="*/ 43 w 70"/>
                <a:gd name="T45"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70" y="17"/>
                  </a:moveTo>
                  <a:cubicBezTo>
                    <a:pt x="57" y="29"/>
                    <a:pt x="57" y="29"/>
                    <a:pt x="57" y="29"/>
                  </a:cubicBezTo>
                  <a:cubicBezTo>
                    <a:pt x="49" y="21"/>
                    <a:pt x="49" y="21"/>
                    <a:pt x="49" y="21"/>
                  </a:cubicBezTo>
                  <a:cubicBezTo>
                    <a:pt x="55" y="14"/>
                    <a:pt x="55" y="14"/>
                    <a:pt x="55" y="14"/>
                  </a:cubicBezTo>
                  <a:cubicBezTo>
                    <a:pt x="56" y="13"/>
                    <a:pt x="56" y="12"/>
                    <a:pt x="55" y="11"/>
                  </a:cubicBezTo>
                  <a:cubicBezTo>
                    <a:pt x="55" y="11"/>
                    <a:pt x="55" y="11"/>
                    <a:pt x="55" y="11"/>
                  </a:cubicBezTo>
                  <a:cubicBezTo>
                    <a:pt x="54" y="10"/>
                    <a:pt x="52" y="10"/>
                    <a:pt x="51" y="11"/>
                  </a:cubicBezTo>
                  <a:cubicBezTo>
                    <a:pt x="45" y="17"/>
                    <a:pt x="45" y="17"/>
                    <a:pt x="45" y="17"/>
                  </a:cubicBezTo>
                  <a:cubicBezTo>
                    <a:pt x="40" y="12"/>
                    <a:pt x="40" y="12"/>
                    <a:pt x="40" y="12"/>
                  </a:cubicBezTo>
                  <a:cubicBezTo>
                    <a:pt x="53" y="0"/>
                    <a:pt x="53" y="0"/>
                    <a:pt x="53" y="0"/>
                  </a:cubicBezTo>
                  <a:cubicBezTo>
                    <a:pt x="70" y="17"/>
                    <a:pt x="70" y="17"/>
                    <a:pt x="70" y="17"/>
                  </a:cubicBezTo>
                  <a:close/>
                  <a:moveTo>
                    <a:pt x="43" y="44"/>
                  </a:moveTo>
                  <a:cubicBezTo>
                    <a:pt x="34" y="35"/>
                    <a:pt x="34" y="35"/>
                    <a:pt x="34" y="35"/>
                  </a:cubicBezTo>
                  <a:cubicBezTo>
                    <a:pt x="19" y="50"/>
                    <a:pt x="19" y="50"/>
                    <a:pt x="19" y="50"/>
                  </a:cubicBezTo>
                  <a:cubicBezTo>
                    <a:pt x="18" y="51"/>
                    <a:pt x="16" y="51"/>
                    <a:pt x="15" y="50"/>
                  </a:cubicBezTo>
                  <a:cubicBezTo>
                    <a:pt x="15" y="50"/>
                    <a:pt x="15" y="50"/>
                    <a:pt x="15" y="50"/>
                  </a:cubicBezTo>
                  <a:cubicBezTo>
                    <a:pt x="14" y="49"/>
                    <a:pt x="14" y="48"/>
                    <a:pt x="15" y="47"/>
                  </a:cubicBezTo>
                  <a:cubicBezTo>
                    <a:pt x="31" y="31"/>
                    <a:pt x="31" y="31"/>
                    <a:pt x="31" y="31"/>
                  </a:cubicBezTo>
                  <a:cubicBezTo>
                    <a:pt x="26" y="27"/>
                    <a:pt x="26" y="27"/>
                    <a:pt x="26" y="27"/>
                  </a:cubicBezTo>
                  <a:cubicBezTo>
                    <a:pt x="7" y="46"/>
                    <a:pt x="7" y="46"/>
                    <a:pt x="7" y="46"/>
                  </a:cubicBezTo>
                  <a:cubicBezTo>
                    <a:pt x="0" y="70"/>
                    <a:pt x="0" y="70"/>
                    <a:pt x="0" y="70"/>
                  </a:cubicBezTo>
                  <a:cubicBezTo>
                    <a:pt x="24" y="63"/>
                    <a:pt x="24" y="63"/>
                    <a:pt x="24" y="63"/>
                  </a:cubicBezTo>
                  <a:lnTo>
                    <a:pt x="43" y="4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34" name="Freeform 27"/>
            <p:cNvSpPr>
              <a:spLocks/>
            </p:cNvSpPr>
            <p:nvPr/>
          </p:nvSpPr>
          <p:spPr bwMode="auto">
            <a:xfrm>
              <a:off x="7377113" y="28575"/>
              <a:ext cx="104775" cy="107950"/>
            </a:xfrm>
            <a:custGeom>
              <a:avLst/>
              <a:gdLst>
                <a:gd name="T0" fmla="*/ 0 w 66"/>
                <a:gd name="T1" fmla="*/ 28 h 68"/>
                <a:gd name="T2" fmla="*/ 26 w 66"/>
                <a:gd name="T3" fmla="*/ 0 h 68"/>
                <a:gd name="T4" fmla="*/ 66 w 66"/>
                <a:gd name="T5" fmla="*/ 40 h 68"/>
                <a:gd name="T6" fmla="*/ 40 w 66"/>
                <a:gd name="T7" fmla="*/ 68 h 68"/>
                <a:gd name="T8" fmla="*/ 0 w 66"/>
                <a:gd name="T9" fmla="*/ 28 h 68"/>
              </a:gdLst>
              <a:ahLst/>
              <a:cxnLst>
                <a:cxn ang="0">
                  <a:pos x="T0" y="T1"/>
                </a:cxn>
                <a:cxn ang="0">
                  <a:pos x="T2" y="T3"/>
                </a:cxn>
                <a:cxn ang="0">
                  <a:pos x="T4" y="T5"/>
                </a:cxn>
                <a:cxn ang="0">
                  <a:pos x="T6" y="T7"/>
                </a:cxn>
                <a:cxn ang="0">
                  <a:pos x="T8" y="T9"/>
                </a:cxn>
              </a:cxnLst>
              <a:rect l="0" t="0" r="r" b="b"/>
              <a:pathLst>
                <a:path w="66" h="68">
                  <a:moveTo>
                    <a:pt x="0" y="28"/>
                  </a:moveTo>
                  <a:lnTo>
                    <a:pt x="26" y="0"/>
                  </a:lnTo>
                  <a:lnTo>
                    <a:pt x="66" y="40"/>
                  </a:lnTo>
                  <a:lnTo>
                    <a:pt x="40" y="68"/>
                  </a:lnTo>
                  <a:lnTo>
                    <a:pt x="0" y="2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35" name="Freeform 28"/>
            <p:cNvSpPr>
              <a:spLocks/>
            </p:cNvSpPr>
            <p:nvPr/>
          </p:nvSpPr>
          <p:spPr bwMode="auto">
            <a:xfrm>
              <a:off x="7156450" y="28575"/>
              <a:ext cx="319088" cy="325438"/>
            </a:xfrm>
            <a:custGeom>
              <a:avLst/>
              <a:gdLst>
                <a:gd name="T0" fmla="*/ 85 w 85"/>
                <a:gd name="T1" fmla="*/ 69 h 87"/>
                <a:gd name="T2" fmla="*/ 84 w 85"/>
                <a:gd name="T3" fmla="*/ 74 h 87"/>
                <a:gd name="T4" fmla="*/ 80 w 85"/>
                <a:gd name="T5" fmla="*/ 71 h 87"/>
                <a:gd name="T6" fmla="*/ 70 w 85"/>
                <a:gd name="T7" fmla="*/ 62 h 87"/>
                <a:gd name="T8" fmla="*/ 60 w 85"/>
                <a:gd name="T9" fmla="*/ 73 h 87"/>
                <a:gd name="T10" fmla="*/ 66 w 85"/>
                <a:gd name="T11" fmla="*/ 82 h 87"/>
                <a:gd name="T12" fmla="*/ 67 w 85"/>
                <a:gd name="T13" fmla="*/ 87 h 87"/>
                <a:gd name="T14" fmla="*/ 67 w 85"/>
                <a:gd name="T15" fmla="*/ 87 h 87"/>
                <a:gd name="T16" fmla="*/ 49 w 85"/>
                <a:gd name="T17" fmla="*/ 69 h 87"/>
                <a:gd name="T18" fmla="*/ 50 w 85"/>
                <a:gd name="T19" fmla="*/ 62 h 87"/>
                <a:gd name="T20" fmla="*/ 23 w 85"/>
                <a:gd name="T21" fmla="*/ 36 h 87"/>
                <a:gd name="T22" fmla="*/ 18 w 85"/>
                <a:gd name="T23" fmla="*/ 36 h 87"/>
                <a:gd name="T24" fmla="*/ 0 w 85"/>
                <a:gd name="T25" fmla="*/ 18 h 87"/>
                <a:gd name="T26" fmla="*/ 1 w 85"/>
                <a:gd name="T27" fmla="*/ 13 h 87"/>
                <a:gd name="T28" fmla="*/ 4 w 85"/>
                <a:gd name="T29" fmla="*/ 16 h 87"/>
                <a:gd name="T30" fmla="*/ 15 w 85"/>
                <a:gd name="T31" fmla="*/ 25 h 87"/>
                <a:gd name="T32" fmla="*/ 25 w 85"/>
                <a:gd name="T33" fmla="*/ 15 h 87"/>
                <a:gd name="T34" fmla="*/ 19 w 85"/>
                <a:gd name="T35" fmla="*/ 5 h 87"/>
                <a:gd name="T36" fmla="*/ 18 w 85"/>
                <a:gd name="T37" fmla="*/ 0 h 87"/>
                <a:gd name="T38" fmla="*/ 18 w 85"/>
                <a:gd name="T39" fmla="*/ 0 h 87"/>
                <a:gd name="T40" fmla="*/ 36 w 85"/>
                <a:gd name="T41" fmla="*/ 18 h 87"/>
                <a:gd name="T42" fmla="*/ 35 w 85"/>
                <a:gd name="T43" fmla="*/ 25 h 87"/>
                <a:gd name="T44" fmla="*/ 62 w 85"/>
                <a:gd name="T45" fmla="*/ 51 h 87"/>
                <a:gd name="T46" fmla="*/ 66 w 85"/>
                <a:gd name="T47" fmla="*/ 51 h 87"/>
                <a:gd name="T48" fmla="*/ 85 w 85"/>
                <a:gd name="T49"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7">
                  <a:moveTo>
                    <a:pt x="85" y="69"/>
                  </a:moveTo>
                  <a:cubicBezTo>
                    <a:pt x="85" y="71"/>
                    <a:pt x="84" y="73"/>
                    <a:pt x="84" y="74"/>
                  </a:cubicBezTo>
                  <a:cubicBezTo>
                    <a:pt x="80" y="71"/>
                    <a:pt x="80" y="71"/>
                    <a:pt x="80" y="71"/>
                  </a:cubicBezTo>
                  <a:cubicBezTo>
                    <a:pt x="80" y="66"/>
                    <a:pt x="75" y="62"/>
                    <a:pt x="70" y="62"/>
                  </a:cubicBezTo>
                  <a:cubicBezTo>
                    <a:pt x="64" y="62"/>
                    <a:pt x="60" y="67"/>
                    <a:pt x="60" y="73"/>
                  </a:cubicBezTo>
                  <a:cubicBezTo>
                    <a:pt x="60" y="77"/>
                    <a:pt x="62" y="80"/>
                    <a:pt x="66" y="82"/>
                  </a:cubicBezTo>
                  <a:cubicBezTo>
                    <a:pt x="67" y="87"/>
                    <a:pt x="67" y="87"/>
                    <a:pt x="67" y="87"/>
                  </a:cubicBezTo>
                  <a:cubicBezTo>
                    <a:pt x="67" y="87"/>
                    <a:pt x="67" y="87"/>
                    <a:pt x="67" y="87"/>
                  </a:cubicBezTo>
                  <a:cubicBezTo>
                    <a:pt x="57" y="87"/>
                    <a:pt x="49" y="79"/>
                    <a:pt x="49" y="69"/>
                  </a:cubicBezTo>
                  <a:cubicBezTo>
                    <a:pt x="49" y="67"/>
                    <a:pt x="49" y="64"/>
                    <a:pt x="50" y="62"/>
                  </a:cubicBezTo>
                  <a:cubicBezTo>
                    <a:pt x="23" y="36"/>
                    <a:pt x="23" y="36"/>
                    <a:pt x="23" y="36"/>
                  </a:cubicBezTo>
                  <a:cubicBezTo>
                    <a:pt x="22" y="36"/>
                    <a:pt x="20" y="36"/>
                    <a:pt x="18" y="36"/>
                  </a:cubicBezTo>
                  <a:cubicBezTo>
                    <a:pt x="9" y="36"/>
                    <a:pt x="0" y="28"/>
                    <a:pt x="0" y="18"/>
                  </a:cubicBezTo>
                  <a:cubicBezTo>
                    <a:pt x="0" y="17"/>
                    <a:pt x="1" y="15"/>
                    <a:pt x="1" y="13"/>
                  </a:cubicBezTo>
                  <a:cubicBezTo>
                    <a:pt x="4" y="16"/>
                    <a:pt x="4" y="16"/>
                    <a:pt x="4" y="16"/>
                  </a:cubicBezTo>
                  <a:cubicBezTo>
                    <a:pt x="5" y="21"/>
                    <a:pt x="10" y="25"/>
                    <a:pt x="15" y="25"/>
                  </a:cubicBezTo>
                  <a:cubicBezTo>
                    <a:pt x="21" y="25"/>
                    <a:pt x="25" y="20"/>
                    <a:pt x="25" y="15"/>
                  </a:cubicBezTo>
                  <a:cubicBezTo>
                    <a:pt x="25" y="11"/>
                    <a:pt x="23" y="7"/>
                    <a:pt x="19" y="5"/>
                  </a:cubicBezTo>
                  <a:cubicBezTo>
                    <a:pt x="18" y="0"/>
                    <a:pt x="18" y="0"/>
                    <a:pt x="18" y="0"/>
                  </a:cubicBezTo>
                  <a:cubicBezTo>
                    <a:pt x="18" y="0"/>
                    <a:pt x="18" y="0"/>
                    <a:pt x="18" y="0"/>
                  </a:cubicBezTo>
                  <a:cubicBezTo>
                    <a:pt x="28" y="0"/>
                    <a:pt x="36" y="8"/>
                    <a:pt x="36" y="18"/>
                  </a:cubicBezTo>
                  <a:cubicBezTo>
                    <a:pt x="36" y="20"/>
                    <a:pt x="36" y="23"/>
                    <a:pt x="35" y="25"/>
                  </a:cubicBezTo>
                  <a:cubicBezTo>
                    <a:pt x="62" y="51"/>
                    <a:pt x="62" y="51"/>
                    <a:pt x="62" y="51"/>
                  </a:cubicBezTo>
                  <a:cubicBezTo>
                    <a:pt x="64" y="51"/>
                    <a:pt x="65" y="51"/>
                    <a:pt x="66" y="51"/>
                  </a:cubicBezTo>
                  <a:cubicBezTo>
                    <a:pt x="76" y="51"/>
                    <a:pt x="84" y="59"/>
                    <a:pt x="85"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sp>
        <p:nvSpPr>
          <p:cNvPr id="36" name="Freeform 58"/>
          <p:cNvSpPr>
            <a:spLocks noEditPoints="1"/>
          </p:cNvSpPr>
          <p:nvPr/>
        </p:nvSpPr>
        <p:spPr bwMode="black">
          <a:xfrm>
            <a:off x="9270837" y="2781727"/>
            <a:ext cx="381007" cy="40837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nvGrpSpPr>
          <p:cNvPr id="37" name="Group 537"/>
          <p:cNvGrpSpPr>
            <a:grpSpLocks noChangeAspect="1"/>
          </p:cNvGrpSpPr>
          <p:nvPr/>
        </p:nvGrpSpPr>
        <p:grpSpPr bwMode="auto">
          <a:xfrm>
            <a:off x="292499" y="4257608"/>
            <a:ext cx="431615" cy="431615"/>
            <a:chOff x="5688" y="5268"/>
            <a:chExt cx="949" cy="949"/>
          </a:xfrm>
          <a:solidFill>
            <a:schemeClr val="accent1"/>
          </a:solidFill>
        </p:grpSpPr>
        <p:sp>
          <p:nvSpPr>
            <p:cNvPr id="38" name="Freeform 538"/>
            <p:cNvSpPr>
              <a:spLocks/>
            </p:cNvSpPr>
            <p:nvPr/>
          </p:nvSpPr>
          <p:spPr bwMode="auto">
            <a:xfrm>
              <a:off x="6085" y="5665"/>
              <a:ext cx="552" cy="552"/>
            </a:xfrm>
            <a:custGeom>
              <a:avLst/>
              <a:gdLst>
                <a:gd name="T0" fmla="*/ 34 w 234"/>
                <a:gd name="T1" fmla="*/ 61 h 234"/>
                <a:gd name="T2" fmla="*/ 34 w 234"/>
                <a:gd name="T3" fmla="*/ 34 h 234"/>
                <a:gd name="T4" fmla="*/ 61 w 234"/>
                <a:gd name="T5" fmla="*/ 34 h 234"/>
                <a:gd name="T6" fmla="*/ 98 w 234"/>
                <a:gd name="T7" fmla="*/ 72 h 234"/>
                <a:gd name="T8" fmla="*/ 98 w 234"/>
                <a:gd name="T9" fmla="*/ 19 h 234"/>
                <a:gd name="T10" fmla="*/ 117 w 234"/>
                <a:gd name="T11" fmla="*/ 0 h 234"/>
                <a:gd name="T12" fmla="*/ 136 w 234"/>
                <a:gd name="T13" fmla="*/ 19 h 234"/>
                <a:gd name="T14" fmla="*/ 136 w 234"/>
                <a:gd name="T15" fmla="*/ 72 h 234"/>
                <a:gd name="T16" fmla="*/ 173 w 234"/>
                <a:gd name="T17" fmla="*/ 34 h 234"/>
                <a:gd name="T18" fmla="*/ 200 w 234"/>
                <a:gd name="T19" fmla="*/ 34 h 234"/>
                <a:gd name="T20" fmla="*/ 200 w 234"/>
                <a:gd name="T21" fmla="*/ 61 h 234"/>
                <a:gd name="T22" fmla="*/ 162 w 234"/>
                <a:gd name="T23" fmla="*/ 98 h 234"/>
                <a:gd name="T24" fmla="*/ 215 w 234"/>
                <a:gd name="T25" fmla="*/ 98 h 234"/>
                <a:gd name="T26" fmla="*/ 234 w 234"/>
                <a:gd name="T27" fmla="*/ 117 h 234"/>
                <a:gd name="T28" fmla="*/ 215 w 234"/>
                <a:gd name="T29" fmla="*/ 136 h 234"/>
                <a:gd name="T30" fmla="*/ 162 w 234"/>
                <a:gd name="T31" fmla="*/ 136 h 234"/>
                <a:gd name="T32" fmla="*/ 200 w 234"/>
                <a:gd name="T33" fmla="*/ 173 h 234"/>
                <a:gd name="T34" fmla="*/ 200 w 234"/>
                <a:gd name="T35" fmla="*/ 200 h 234"/>
                <a:gd name="T36" fmla="*/ 173 w 234"/>
                <a:gd name="T37" fmla="*/ 200 h 234"/>
                <a:gd name="T38" fmla="*/ 136 w 234"/>
                <a:gd name="T39" fmla="*/ 162 h 234"/>
                <a:gd name="T40" fmla="*/ 136 w 234"/>
                <a:gd name="T41" fmla="*/ 215 h 234"/>
                <a:gd name="T42" fmla="*/ 117 w 234"/>
                <a:gd name="T43" fmla="*/ 234 h 234"/>
                <a:gd name="T44" fmla="*/ 98 w 234"/>
                <a:gd name="T45" fmla="*/ 215 h 234"/>
                <a:gd name="T46" fmla="*/ 98 w 234"/>
                <a:gd name="T47" fmla="*/ 162 h 234"/>
                <a:gd name="T48" fmla="*/ 61 w 234"/>
                <a:gd name="T49" fmla="*/ 200 h 234"/>
                <a:gd name="T50" fmla="*/ 34 w 234"/>
                <a:gd name="T51" fmla="*/ 200 h 234"/>
                <a:gd name="T52" fmla="*/ 34 w 234"/>
                <a:gd name="T53" fmla="*/ 173 h 234"/>
                <a:gd name="T54" fmla="*/ 72 w 234"/>
                <a:gd name="T55" fmla="*/ 136 h 234"/>
                <a:gd name="T56" fmla="*/ 19 w 234"/>
                <a:gd name="T57" fmla="*/ 136 h 234"/>
                <a:gd name="T58" fmla="*/ 0 w 234"/>
                <a:gd name="T59" fmla="*/ 117 h 234"/>
                <a:gd name="T60" fmla="*/ 19 w 234"/>
                <a:gd name="T61" fmla="*/ 98 h 234"/>
                <a:gd name="T62" fmla="*/ 72 w 234"/>
                <a:gd name="T63" fmla="*/ 98 h 234"/>
                <a:gd name="T64" fmla="*/ 34 w 234"/>
                <a:gd name="T65" fmla="*/ 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4" h="234">
                  <a:moveTo>
                    <a:pt x="34" y="61"/>
                  </a:moveTo>
                  <a:cubicBezTo>
                    <a:pt x="27" y="54"/>
                    <a:pt x="27" y="42"/>
                    <a:pt x="34" y="34"/>
                  </a:cubicBezTo>
                  <a:cubicBezTo>
                    <a:pt x="42" y="27"/>
                    <a:pt x="54" y="27"/>
                    <a:pt x="61" y="34"/>
                  </a:cubicBezTo>
                  <a:cubicBezTo>
                    <a:pt x="98" y="72"/>
                    <a:pt x="98" y="72"/>
                    <a:pt x="98" y="72"/>
                  </a:cubicBezTo>
                  <a:cubicBezTo>
                    <a:pt x="98" y="19"/>
                    <a:pt x="98" y="19"/>
                    <a:pt x="98" y="19"/>
                  </a:cubicBezTo>
                  <a:cubicBezTo>
                    <a:pt x="98" y="8"/>
                    <a:pt x="107" y="0"/>
                    <a:pt x="117" y="0"/>
                  </a:cubicBezTo>
                  <a:cubicBezTo>
                    <a:pt x="127" y="0"/>
                    <a:pt x="136" y="8"/>
                    <a:pt x="136" y="19"/>
                  </a:cubicBezTo>
                  <a:cubicBezTo>
                    <a:pt x="136" y="72"/>
                    <a:pt x="136" y="72"/>
                    <a:pt x="136" y="72"/>
                  </a:cubicBezTo>
                  <a:cubicBezTo>
                    <a:pt x="173" y="34"/>
                    <a:pt x="173" y="34"/>
                    <a:pt x="173" y="34"/>
                  </a:cubicBezTo>
                  <a:cubicBezTo>
                    <a:pt x="181" y="27"/>
                    <a:pt x="192" y="27"/>
                    <a:pt x="200" y="34"/>
                  </a:cubicBezTo>
                  <a:cubicBezTo>
                    <a:pt x="207" y="42"/>
                    <a:pt x="207" y="54"/>
                    <a:pt x="200" y="61"/>
                  </a:cubicBezTo>
                  <a:cubicBezTo>
                    <a:pt x="162" y="98"/>
                    <a:pt x="162" y="98"/>
                    <a:pt x="162" y="98"/>
                  </a:cubicBezTo>
                  <a:cubicBezTo>
                    <a:pt x="215" y="98"/>
                    <a:pt x="215" y="98"/>
                    <a:pt x="215" y="98"/>
                  </a:cubicBezTo>
                  <a:cubicBezTo>
                    <a:pt x="226" y="98"/>
                    <a:pt x="234" y="107"/>
                    <a:pt x="234" y="117"/>
                  </a:cubicBezTo>
                  <a:cubicBezTo>
                    <a:pt x="234" y="127"/>
                    <a:pt x="226" y="136"/>
                    <a:pt x="215" y="136"/>
                  </a:cubicBezTo>
                  <a:cubicBezTo>
                    <a:pt x="162" y="136"/>
                    <a:pt x="162" y="136"/>
                    <a:pt x="162" y="136"/>
                  </a:cubicBezTo>
                  <a:cubicBezTo>
                    <a:pt x="200" y="173"/>
                    <a:pt x="200" y="173"/>
                    <a:pt x="200" y="173"/>
                  </a:cubicBezTo>
                  <a:cubicBezTo>
                    <a:pt x="207" y="181"/>
                    <a:pt x="207" y="192"/>
                    <a:pt x="200" y="200"/>
                  </a:cubicBezTo>
                  <a:cubicBezTo>
                    <a:pt x="192" y="207"/>
                    <a:pt x="181" y="207"/>
                    <a:pt x="173" y="200"/>
                  </a:cubicBezTo>
                  <a:cubicBezTo>
                    <a:pt x="136" y="162"/>
                    <a:pt x="136" y="162"/>
                    <a:pt x="136" y="162"/>
                  </a:cubicBezTo>
                  <a:cubicBezTo>
                    <a:pt x="136" y="215"/>
                    <a:pt x="136" y="215"/>
                    <a:pt x="136" y="215"/>
                  </a:cubicBezTo>
                  <a:cubicBezTo>
                    <a:pt x="136" y="226"/>
                    <a:pt x="127" y="234"/>
                    <a:pt x="117" y="234"/>
                  </a:cubicBezTo>
                  <a:cubicBezTo>
                    <a:pt x="107" y="234"/>
                    <a:pt x="98" y="226"/>
                    <a:pt x="98" y="215"/>
                  </a:cubicBezTo>
                  <a:cubicBezTo>
                    <a:pt x="98" y="162"/>
                    <a:pt x="98" y="162"/>
                    <a:pt x="98" y="162"/>
                  </a:cubicBezTo>
                  <a:cubicBezTo>
                    <a:pt x="61" y="200"/>
                    <a:pt x="61" y="200"/>
                    <a:pt x="61" y="200"/>
                  </a:cubicBezTo>
                  <a:cubicBezTo>
                    <a:pt x="54" y="207"/>
                    <a:pt x="42" y="207"/>
                    <a:pt x="34" y="200"/>
                  </a:cubicBezTo>
                  <a:cubicBezTo>
                    <a:pt x="27" y="192"/>
                    <a:pt x="27" y="181"/>
                    <a:pt x="34" y="173"/>
                  </a:cubicBezTo>
                  <a:cubicBezTo>
                    <a:pt x="72" y="136"/>
                    <a:pt x="72" y="136"/>
                    <a:pt x="72" y="136"/>
                  </a:cubicBezTo>
                  <a:cubicBezTo>
                    <a:pt x="19" y="136"/>
                    <a:pt x="19" y="136"/>
                    <a:pt x="19" y="136"/>
                  </a:cubicBezTo>
                  <a:cubicBezTo>
                    <a:pt x="8" y="136"/>
                    <a:pt x="0" y="127"/>
                    <a:pt x="0" y="117"/>
                  </a:cubicBezTo>
                  <a:cubicBezTo>
                    <a:pt x="0" y="107"/>
                    <a:pt x="8" y="98"/>
                    <a:pt x="19" y="98"/>
                  </a:cubicBezTo>
                  <a:cubicBezTo>
                    <a:pt x="72" y="98"/>
                    <a:pt x="72" y="98"/>
                    <a:pt x="72" y="98"/>
                  </a:cubicBezTo>
                  <a:lnTo>
                    <a:pt x="34" y="61"/>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39" name="Freeform 539"/>
            <p:cNvSpPr>
              <a:spLocks/>
            </p:cNvSpPr>
            <p:nvPr/>
          </p:nvSpPr>
          <p:spPr bwMode="auto">
            <a:xfrm>
              <a:off x="5688" y="5268"/>
              <a:ext cx="427" cy="427"/>
            </a:xfrm>
            <a:custGeom>
              <a:avLst/>
              <a:gdLst>
                <a:gd name="T0" fmla="*/ 181 w 181"/>
                <a:gd name="T1" fmla="*/ 40 h 181"/>
                <a:gd name="T2" fmla="*/ 163 w 181"/>
                <a:gd name="T3" fmla="*/ 21 h 181"/>
                <a:gd name="T4" fmla="*/ 144 w 181"/>
                <a:gd name="T5" fmla="*/ 40 h 181"/>
                <a:gd name="T6" fmla="*/ 144 w 181"/>
                <a:gd name="T7" fmla="*/ 117 h 181"/>
                <a:gd name="T8" fmla="*/ 34 w 181"/>
                <a:gd name="T9" fmla="*/ 8 h 181"/>
                <a:gd name="T10" fmla="*/ 8 w 181"/>
                <a:gd name="T11" fmla="*/ 8 h 181"/>
                <a:gd name="T12" fmla="*/ 8 w 181"/>
                <a:gd name="T13" fmla="*/ 34 h 181"/>
                <a:gd name="T14" fmla="*/ 117 w 181"/>
                <a:gd name="T15" fmla="*/ 144 h 181"/>
                <a:gd name="T16" fmla="*/ 40 w 181"/>
                <a:gd name="T17" fmla="*/ 144 h 181"/>
                <a:gd name="T18" fmla="*/ 21 w 181"/>
                <a:gd name="T19" fmla="*/ 163 h 181"/>
                <a:gd name="T20" fmla="*/ 40 w 181"/>
                <a:gd name="T21" fmla="*/ 181 h 181"/>
                <a:gd name="T22" fmla="*/ 162 w 181"/>
                <a:gd name="T23" fmla="*/ 181 h 181"/>
                <a:gd name="T24" fmla="*/ 176 w 181"/>
                <a:gd name="T25" fmla="*/ 176 h 181"/>
                <a:gd name="T26" fmla="*/ 181 w 181"/>
                <a:gd name="T27" fmla="*/ 163 h 181"/>
                <a:gd name="T28" fmla="*/ 181 w 181"/>
                <a:gd name="T29" fmla="*/ 4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81">
                  <a:moveTo>
                    <a:pt x="181" y="40"/>
                  </a:moveTo>
                  <a:cubicBezTo>
                    <a:pt x="181" y="29"/>
                    <a:pt x="173" y="21"/>
                    <a:pt x="163" y="21"/>
                  </a:cubicBezTo>
                  <a:cubicBezTo>
                    <a:pt x="152" y="21"/>
                    <a:pt x="144" y="29"/>
                    <a:pt x="144" y="40"/>
                  </a:cubicBezTo>
                  <a:cubicBezTo>
                    <a:pt x="144" y="117"/>
                    <a:pt x="144" y="117"/>
                    <a:pt x="144" y="117"/>
                  </a:cubicBezTo>
                  <a:cubicBezTo>
                    <a:pt x="34" y="8"/>
                    <a:pt x="34" y="8"/>
                    <a:pt x="34" y="8"/>
                  </a:cubicBezTo>
                  <a:cubicBezTo>
                    <a:pt x="27" y="0"/>
                    <a:pt x="15" y="0"/>
                    <a:pt x="8" y="8"/>
                  </a:cubicBezTo>
                  <a:cubicBezTo>
                    <a:pt x="0" y="15"/>
                    <a:pt x="0" y="27"/>
                    <a:pt x="8" y="34"/>
                  </a:cubicBezTo>
                  <a:cubicBezTo>
                    <a:pt x="117" y="144"/>
                    <a:pt x="117" y="144"/>
                    <a:pt x="117" y="144"/>
                  </a:cubicBezTo>
                  <a:cubicBezTo>
                    <a:pt x="40" y="144"/>
                    <a:pt x="40" y="144"/>
                    <a:pt x="40" y="144"/>
                  </a:cubicBezTo>
                  <a:cubicBezTo>
                    <a:pt x="29" y="144"/>
                    <a:pt x="21" y="152"/>
                    <a:pt x="21" y="163"/>
                  </a:cubicBezTo>
                  <a:cubicBezTo>
                    <a:pt x="21" y="173"/>
                    <a:pt x="29" y="181"/>
                    <a:pt x="40" y="181"/>
                  </a:cubicBezTo>
                  <a:cubicBezTo>
                    <a:pt x="162" y="181"/>
                    <a:pt x="162" y="181"/>
                    <a:pt x="162" y="181"/>
                  </a:cubicBezTo>
                  <a:cubicBezTo>
                    <a:pt x="167" y="181"/>
                    <a:pt x="172" y="179"/>
                    <a:pt x="176" y="176"/>
                  </a:cubicBezTo>
                  <a:cubicBezTo>
                    <a:pt x="179" y="172"/>
                    <a:pt x="181" y="167"/>
                    <a:pt x="181" y="163"/>
                  </a:cubicBezTo>
                  <a:lnTo>
                    <a:pt x="181" y="4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sp>
        <p:nvSpPr>
          <p:cNvPr id="40" name="Freeform 12"/>
          <p:cNvSpPr>
            <a:spLocks noChangeAspect="1" noEditPoints="1"/>
          </p:cNvSpPr>
          <p:nvPr/>
        </p:nvSpPr>
        <p:spPr bwMode="black">
          <a:xfrm>
            <a:off x="292499" y="2849901"/>
            <a:ext cx="450639" cy="272022"/>
          </a:xfrm>
          <a:custGeom>
            <a:avLst/>
            <a:gdLst>
              <a:gd name="T0" fmla="*/ 292 w 349"/>
              <a:gd name="T1" fmla="*/ 160 h 211"/>
              <a:gd name="T2" fmla="*/ 230 w 349"/>
              <a:gd name="T3" fmla="*/ 131 h 211"/>
              <a:gd name="T4" fmla="*/ 227 w 349"/>
              <a:gd name="T5" fmla="*/ 136 h 211"/>
              <a:gd name="T6" fmla="*/ 265 w 349"/>
              <a:gd name="T7" fmla="*/ 177 h 211"/>
              <a:gd name="T8" fmla="*/ 204 w 349"/>
              <a:gd name="T9" fmla="*/ 147 h 211"/>
              <a:gd name="T10" fmla="*/ 200 w 349"/>
              <a:gd name="T11" fmla="*/ 152 h 211"/>
              <a:gd name="T12" fmla="*/ 238 w 349"/>
              <a:gd name="T13" fmla="*/ 193 h 211"/>
              <a:gd name="T14" fmla="*/ 191 w 349"/>
              <a:gd name="T15" fmla="*/ 174 h 211"/>
              <a:gd name="T16" fmla="*/ 188 w 349"/>
              <a:gd name="T17" fmla="*/ 178 h 211"/>
              <a:gd name="T18" fmla="*/ 208 w 349"/>
              <a:gd name="T19" fmla="*/ 205 h 211"/>
              <a:gd name="T20" fmla="*/ 172 w 349"/>
              <a:gd name="T21" fmla="*/ 194 h 211"/>
              <a:gd name="T22" fmla="*/ 176 w 349"/>
              <a:gd name="T23" fmla="*/ 172 h 211"/>
              <a:gd name="T24" fmla="*/ 154 w 349"/>
              <a:gd name="T25" fmla="*/ 146 h 211"/>
              <a:gd name="T26" fmla="*/ 133 w 349"/>
              <a:gd name="T27" fmla="*/ 127 h 211"/>
              <a:gd name="T28" fmla="*/ 114 w 349"/>
              <a:gd name="T29" fmla="*/ 130 h 211"/>
              <a:gd name="T30" fmla="*/ 101 w 349"/>
              <a:gd name="T31" fmla="*/ 124 h 211"/>
              <a:gd name="T32" fmla="*/ 72 w 349"/>
              <a:gd name="T33" fmla="*/ 121 h 211"/>
              <a:gd name="T34" fmla="*/ 48 w 349"/>
              <a:gd name="T35" fmla="*/ 135 h 211"/>
              <a:gd name="T36" fmla="*/ 71 w 349"/>
              <a:gd name="T37" fmla="*/ 27 h 211"/>
              <a:gd name="T38" fmla="*/ 75 w 349"/>
              <a:gd name="T39" fmla="*/ 46 h 211"/>
              <a:gd name="T40" fmla="*/ 101 w 349"/>
              <a:gd name="T41" fmla="*/ 79 h 211"/>
              <a:gd name="T42" fmla="*/ 118 w 349"/>
              <a:gd name="T43" fmla="*/ 76 h 211"/>
              <a:gd name="T44" fmla="*/ 158 w 349"/>
              <a:gd name="T45" fmla="*/ 53 h 211"/>
              <a:gd name="T46" fmla="*/ 289 w 349"/>
              <a:gd name="T47" fmla="*/ 140 h 211"/>
              <a:gd name="T48" fmla="*/ 242 w 349"/>
              <a:gd name="T49" fmla="*/ 37 h 211"/>
              <a:gd name="T50" fmla="*/ 148 w 349"/>
              <a:gd name="T51" fmla="*/ 4 h 211"/>
              <a:gd name="T52" fmla="*/ 94 w 349"/>
              <a:gd name="T53" fmla="*/ 33 h 211"/>
              <a:gd name="T54" fmla="*/ 102 w 349"/>
              <a:gd name="T55" fmla="*/ 70 h 211"/>
              <a:gd name="T56" fmla="*/ 113 w 349"/>
              <a:gd name="T57" fmla="*/ 67 h 211"/>
              <a:gd name="T58" fmla="*/ 188 w 349"/>
              <a:gd name="T59" fmla="*/ 56 h 211"/>
              <a:gd name="T60" fmla="*/ 294 w 349"/>
              <a:gd name="T61" fmla="*/ 133 h 211"/>
              <a:gd name="T62" fmla="*/ 314 w 349"/>
              <a:gd name="T63" fmla="*/ 130 h 211"/>
              <a:gd name="T64" fmla="*/ 253 w 349"/>
              <a:gd name="T65" fmla="*/ 41 h 211"/>
              <a:gd name="T66" fmla="*/ 139 w 349"/>
              <a:gd name="T67" fmla="*/ 164 h 211"/>
              <a:gd name="T68" fmla="*/ 130 w 349"/>
              <a:gd name="T69" fmla="*/ 137 h 211"/>
              <a:gd name="T70" fmla="*/ 112 w 349"/>
              <a:gd name="T71" fmla="*/ 149 h 211"/>
              <a:gd name="T72" fmla="*/ 84 w 349"/>
              <a:gd name="T73" fmla="*/ 143 h 211"/>
              <a:gd name="T74" fmla="*/ 67 w 349"/>
              <a:gd name="T75" fmla="*/ 131 h 211"/>
              <a:gd name="T76" fmla="*/ 59 w 349"/>
              <a:gd name="T77" fmla="*/ 168 h 211"/>
              <a:gd name="T78" fmla="*/ 76 w 349"/>
              <a:gd name="T79" fmla="*/ 178 h 211"/>
              <a:gd name="T80" fmla="*/ 90 w 349"/>
              <a:gd name="T81" fmla="*/ 188 h 211"/>
              <a:gd name="T82" fmla="*/ 106 w 349"/>
              <a:gd name="T83" fmla="*/ 181 h 211"/>
              <a:gd name="T84" fmla="*/ 116 w 349"/>
              <a:gd name="T85" fmla="*/ 200 h 211"/>
              <a:gd name="T86" fmla="*/ 131 w 349"/>
              <a:gd name="T87" fmla="*/ 193 h 211"/>
              <a:gd name="T88" fmla="*/ 145 w 349"/>
              <a:gd name="T89" fmla="*/ 209 h 211"/>
              <a:gd name="T90" fmla="*/ 166 w 349"/>
              <a:gd name="T91" fmla="*/ 174 h 211"/>
              <a:gd name="T92" fmla="*/ 349 w 349"/>
              <a:gd name="T93" fmla="*/ 124 h 211"/>
              <a:gd name="T94" fmla="*/ 326 w 349"/>
              <a:gd name="T95" fmla="*/ 22 h 211"/>
              <a:gd name="T96" fmla="*/ 323 w 349"/>
              <a:gd name="T97" fmla="*/ 135 h 211"/>
              <a:gd name="T98" fmla="*/ 349 w 349"/>
              <a:gd name="T99" fmla="*/ 124 h 211"/>
              <a:gd name="T100" fmla="*/ 47 w 349"/>
              <a:gd name="T101" fmla="*/ 11 h 211"/>
              <a:gd name="T102" fmla="*/ 3 w 349"/>
              <a:gd name="T103" fmla="*/ 118 h 211"/>
              <a:gd name="T104" fmla="*/ 35 w 349"/>
              <a:gd name="T105" fmla="*/ 13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9" h="211">
                <a:moveTo>
                  <a:pt x="289" y="140"/>
                </a:moveTo>
                <a:cubicBezTo>
                  <a:pt x="294" y="144"/>
                  <a:pt x="296" y="154"/>
                  <a:pt x="292" y="160"/>
                </a:cubicBezTo>
                <a:cubicBezTo>
                  <a:pt x="289" y="164"/>
                  <a:pt x="285" y="167"/>
                  <a:pt x="279" y="167"/>
                </a:cubicBezTo>
                <a:cubicBezTo>
                  <a:pt x="279" y="167"/>
                  <a:pt x="279" y="167"/>
                  <a:pt x="230" y="131"/>
                </a:cubicBezTo>
                <a:cubicBezTo>
                  <a:pt x="228" y="130"/>
                  <a:pt x="227" y="131"/>
                  <a:pt x="226" y="132"/>
                </a:cubicBezTo>
                <a:cubicBezTo>
                  <a:pt x="226" y="134"/>
                  <a:pt x="226" y="135"/>
                  <a:pt x="227" y="136"/>
                </a:cubicBezTo>
                <a:cubicBezTo>
                  <a:pt x="227" y="136"/>
                  <a:pt x="227" y="136"/>
                  <a:pt x="267" y="164"/>
                </a:cubicBezTo>
                <a:cubicBezTo>
                  <a:pt x="267" y="168"/>
                  <a:pt x="267" y="172"/>
                  <a:pt x="265" y="177"/>
                </a:cubicBezTo>
                <a:cubicBezTo>
                  <a:pt x="262" y="181"/>
                  <a:pt x="257" y="183"/>
                  <a:pt x="253" y="183"/>
                </a:cubicBezTo>
                <a:cubicBezTo>
                  <a:pt x="253" y="183"/>
                  <a:pt x="253" y="183"/>
                  <a:pt x="204" y="147"/>
                </a:cubicBezTo>
                <a:cubicBezTo>
                  <a:pt x="203" y="147"/>
                  <a:pt x="200" y="147"/>
                  <a:pt x="200" y="148"/>
                </a:cubicBezTo>
                <a:cubicBezTo>
                  <a:pt x="199" y="150"/>
                  <a:pt x="199" y="151"/>
                  <a:pt x="200" y="152"/>
                </a:cubicBezTo>
                <a:cubicBezTo>
                  <a:pt x="200" y="152"/>
                  <a:pt x="200" y="152"/>
                  <a:pt x="240" y="181"/>
                </a:cubicBezTo>
                <a:cubicBezTo>
                  <a:pt x="240" y="185"/>
                  <a:pt x="240" y="189"/>
                  <a:pt x="238" y="193"/>
                </a:cubicBezTo>
                <a:cubicBezTo>
                  <a:pt x="235" y="197"/>
                  <a:pt x="231" y="198"/>
                  <a:pt x="226" y="198"/>
                </a:cubicBezTo>
                <a:cubicBezTo>
                  <a:pt x="226" y="198"/>
                  <a:pt x="226" y="198"/>
                  <a:pt x="191" y="174"/>
                </a:cubicBezTo>
                <a:cubicBezTo>
                  <a:pt x="189" y="172"/>
                  <a:pt x="188" y="172"/>
                  <a:pt x="187" y="174"/>
                </a:cubicBezTo>
                <a:cubicBezTo>
                  <a:pt x="187" y="175"/>
                  <a:pt x="187" y="177"/>
                  <a:pt x="188" y="178"/>
                </a:cubicBezTo>
                <a:cubicBezTo>
                  <a:pt x="188" y="178"/>
                  <a:pt x="188" y="178"/>
                  <a:pt x="210" y="194"/>
                </a:cubicBezTo>
                <a:cubicBezTo>
                  <a:pt x="211" y="198"/>
                  <a:pt x="210" y="202"/>
                  <a:pt x="208" y="205"/>
                </a:cubicBezTo>
                <a:cubicBezTo>
                  <a:pt x="204" y="209"/>
                  <a:pt x="200" y="211"/>
                  <a:pt x="196" y="211"/>
                </a:cubicBezTo>
                <a:cubicBezTo>
                  <a:pt x="196" y="211"/>
                  <a:pt x="196" y="211"/>
                  <a:pt x="172" y="194"/>
                </a:cubicBezTo>
                <a:cubicBezTo>
                  <a:pt x="172" y="194"/>
                  <a:pt x="172" y="194"/>
                  <a:pt x="176" y="175"/>
                </a:cubicBezTo>
                <a:cubicBezTo>
                  <a:pt x="176" y="175"/>
                  <a:pt x="176" y="174"/>
                  <a:pt x="176" y="172"/>
                </a:cubicBezTo>
                <a:cubicBezTo>
                  <a:pt x="177" y="160"/>
                  <a:pt x="169" y="150"/>
                  <a:pt x="157" y="147"/>
                </a:cubicBezTo>
                <a:cubicBezTo>
                  <a:pt x="156" y="146"/>
                  <a:pt x="156" y="146"/>
                  <a:pt x="154" y="146"/>
                </a:cubicBezTo>
                <a:cubicBezTo>
                  <a:pt x="153" y="146"/>
                  <a:pt x="152" y="146"/>
                  <a:pt x="150" y="146"/>
                </a:cubicBezTo>
                <a:cubicBezTo>
                  <a:pt x="149" y="136"/>
                  <a:pt x="142" y="130"/>
                  <a:pt x="133" y="127"/>
                </a:cubicBezTo>
                <a:cubicBezTo>
                  <a:pt x="131" y="127"/>
                  <a:pt x="130" y="127"/>
                  <a:pt x="130" y="127"/>
                </a:cubicBezTo>
                <a:cubicBezTo>
                  <a:pt x="123" y="126"/>
                  <a:pt x="118" y="127"/>
                  <a:pt x="114" y="130"/>
                </a:cubicBezTo>
                <a:cubicBezTo>
                  <a:pt x="111" y="127"/>
                  <a:pt x="107" y="124"/>
                  <a:pt x="102" y="124"/>
                </a:cubicBezTo>
                <a:cubicBezTo>
                  <a:pt x="101" y="124"/>
                  <a:pt x="101" y="124"/>
                  <a:pt x="101" y="124"/>
                </a:cubicBezTo>
                <a:cubicBezTo>
                  <a:pt x="95" y="123"/>
                  <a:pt x="90" y="124"/>
                  <a:pt x="86" y="127"/>
                </a:cubicBezTo>
                <a:cubicBezTo>
                  <a:pt x="82" y="124"/>
                  <a:pt x="76" y="121"/>
                  <a:pt x="72" y="121"/>
                </a:cubicBezTo>
                <a:cubicBezTo>
                  <a:pt x="70" y="121"/>
                  <a:pt x="67" y="121"/>
                  <a:pt x="64" y="121"/>
                </a:cubicBezTo>
                <a:cubicBezTo>
                  <a:pt x="56" y="124"/>
                  <a:pt x="51" y="128"/>
                  <a:pt x="48" y="135"/>
                </a:cubicBezTo>
                <a:cubicBezTo>
                  <a:pt x="48" y="135"/>
                  <a:pt x="48" y="135"/>
                  <a:pt x="44" y="134"/>
                </a:cubicBezTo>
                <a:cubicBezTo>
                  <a:pt x="43" y="81"/>
                  <a:pt x="71" y="27"/>
                  <a:pt x="71" y="27"/>
                </a:cubicBezTo>
                <a:cubicBezTo>
                  <a:pt x="71" y="27"/>
                  <a:pt x="76" y="27"/>
                  <a:pt x="84" y="27"/>
                </a:cubicBezTo>
                <a:cubicBezTo>
                  <a:pt x="79" y="33"/>
                  <a:pt x="75" y="40"/>
                  <a:pt x="75" y="46"/>
                </a:cubicBezTo>
                <a:cubicBezTo>
                  <a:pt x="74" y="53"/>
                  <a:pt x="75" y="58"/>
                  <a:pt x="78" y="64"/>
                </a:cubicBezTo>
                <a:cubicBezTo>
                  <a:pt x="83" y="73"/>
                  <a:pt x="91" y="79"/>
                  <a:pt x="101" y="79"/>
                </a:cubicBezTo>
                <a:cubicBezTo>
                  <a:pt x="101" y="79"/>
                  <a:pt x="101" y="79"/>
                  <a:pt x="101" y="79"/>
                </a:cubicBezTo>
                <a:cubicBezTo>
                  <a:pt x="106" y="80"/>
                  <a:pt x="113" y="79"/>
                  <a:pt x="118" y="76"/>
                </a:cubicBezTo>
                <a:cubicBezTo>
                  <a:pt x="118" y="76"/>
                  <a:pt x="118" y="76"/>
                  <a:pt x="122" y="73"/>
                </a:cubicBezTo>
                <a:cubicBezTo>
                  <a:pt x="122" y="73"/>
                  <a:pt x="122" y="73"/>
                  <a:pt x="158" y="53"/>
                </a:cubicBezTo>
                <a:cubicBezTo>
                  <a:pt x="158" y="53"/>
                  <a:pt x="158" y="53"/>
                  <a:pt x="183" y="64"/>
                </a:cubicBezTo>
                <a:cubicBezTo>
                  <a:pt x="183" y="64"/>
                  <a:pt x="183" y="64"/>
                  <a:pt x="289" y="140"/>
                </a:cubicBezTo>
                <a:close/>
                <a:moveTo>
                  <a:pt x="253" y="41"/>
                </a:moveTo>
                <a:cubicBezTo>
                  <a:pt x="250" y="41"/>
                  <a:pt x="246" y="40"/>
                  <a:pt x="242" y="37"/>
                </a:cubicBezTo>
                <a:cubicBezTo>
                  <a:pt x="165" y="2"/>
                  <a:pt x="165" y="2"/>
                  <a:pt x="165" y="2"/>
                </a:cubicBezTo>
                <a:cubicBezTo>
                  <a:pt x="160" y="0"/>
                  <a:pt x="153" y="1"/>
                  <a:pt x="148" y="4"/>
                </a:cubicBezTo>
                <a:cubicBezTo>
                  <a:pt x="117" y="21"/>
                  <a:pt x="117" y="21"/>
                  <a:pt x="117" y="21"/>
                </a:cubicBezTo>
                <a:cubicBezTo>
                  <a:pt x="94" y="33"/>
                  <a:pt x="94" y="33"/>
                  <a:pt x="94" y="33"/>
                </a:cubicBezTo>
                <a:cubicBezTo>
                  <a:pt x="85" y="39"/>
                  <a:pt x="82" y="51"/>
                  <a:pt x="87" y="60"/>
                </a:cubicBezTo>
                <a:cubicBezTo>
                  <a:pt x="90" y="66"/>
                  <a:pt x="96" y="70"/>
                  <a:pt x="102" y="70"/>
                </a:cubicBezTo>
                <a:cubicBezTo>
                  <a:pt x="106" y="70"/>
                  <a:pt x="110" y="70"/>
                  <a:pt x="113" y="67"/>
                </a:cubicBezTo>
                <a:cubicBezTo>
                  <a:pt x="113" y="67"/>
                  <a:pt x="113" y="67"/>
                  <a:pt x="113" y="67"/>
                </a:cubicBezTo>
                <a:cubicBezTo>
                  <a:pt x="159" y="43"/>
                  <a:pt x="159" y="43"/>
                  <a:pt x="159" y="43"/>
                </a:cubicBezTo>
                <a:cubicBezTo>
                  <a:pt x="188" y="56"/>
                  <a:pt x="188" y="56"/>
                  <a:pt x="188" y="56"/>
                </a:cubicBezTo>
                <a:cubicBezTo>
                  <a:pt x="228" y="86"/>
                  <a:pt x="228" y="86"/>
                  <a:pt x="228" y="86"/>
                </a:cubicBezTo>
                <a:cubicBezTo>
                  <a:pt x="294" y="133"/>
                  <a:pt x="294" y="133"/>
                  <a:pt x="294" y="133"/>
                </a:cubicBezTo>
                <a:cubicBezTo>
                  <a:pt x="295" y="134"/>
                  <a:pt x="295" y="134"/>
                  <a:pt x="295" y="134"/>
                </a:cubicBezTo>
                <a:cubicBezTo>
                  <a:pt x="314" y="130"/>
                  <a:pt x="314" y="130"/>
                  <a:pt x="314" y="130"/>
                </a:cubicBezTo>
                <a:cubicBezTo>
                  <a:pt x="317" y="68"/>
                  <a:pt x="289" y="39"/>
                  <a:pt x="289" y="39"/>
                </a:cubicBezTo>
                <a:cubicBezTo>
                  <a:pt x="289" y="39"/>
                  <a:pt x="261" y="44"/>
                  <a:pt x="253" y="41"/>
                </a:cubicBezTo>
                <a:close/>
                <a:moveTo>
                  <a:pt x="155" y="157"/>
                </a:moveTo>
                <a:cubicBezTo>
                  <a:pt x="149" y="156"/>
                  <a:pt x="142" y="158"/>
                  <a:pt x="139" y="164"/>
                </a:cubicBezTo>
                <a:cubicBezTo>
                  <a:pt x="141" y="154"/>
                  <a:pt x="141" y="154"/>
                  <a:pt x="141" y="154"/>
                </a:cubicBezTo>
                <a:cubicBezTo>
                  <a:pt x="143" y="146"/>
                  <a:pt x="138" y="138"/>
                  <a:pt x="130" y="137"/>
                </a:cubicBezTo>
                <a:cubicBezTo>
                  <a:pt x="122" y="135"/>
                  <a:pt x="114" y="139"/>
                  <a:pt x="112" y="148"/>
                </a:cubicBezTo>
                <a:cubicBezTo>
                  <a:pt x="112" y="149"/>
                  <a:pt x="112" y="149"/>
                  <a:pt x="112" y="149"/>
                </a:cubicBezTo>
                <a:cubicBezTo>
                  <a:pt x="112" y="142"/>
                  <a:pt x="107" y="135"/>
                  <a:pt x="100" y="134"/>
                </a:cubicBezTo>
                <a:cubicBezTo>
                  <a:pt x="94" y="133"/>
                  <a:pt x="86" y="137"/>
                  <a:pt x="84" y="143"/>
                </a:cubicBezTo>
                <a:cubicBezTo>
                  <a:pt x="84" y="143"/>
                  <a:pt x="84" y="143"/>
                  <a:pt x="84" y="143"/>
                </a:cubicBezTo>
                <a:cubicBezTo>
                  <a:pt x="82" y="135"/>
                  <a:pt x="74" y="130"/>
                  <a:pt x="67" y="131"/>
                </a:cubicBezTo>
                <a:cubicBezTo>
                  <a:pt x="59" y="134"/>
                  <a:pt x="53" y="141"/>
                  <a:pt x="55" y="149"/>
                </a:cubicBezTo>
                <a:cubicBezTo>
                  <a:pt x="59" y="168"/>
                  <a:pt x="59" y="168"/>
                  <a:pt x="59" y="168"/>
                </a:cubicBezTo>
                <a:cubicBezTo>
                  <a:pt x="60" y="173"/>
                  <a:pt x="65" y="178"/>
                  <a:pt x="72" y="178"/>
                </a:cubicBezTo>
                <a:cubicBezTo>
                  <a:pt x="74" y="178"/>
                  <a:pt x="75" y="178"/>
                  <a:pt x="76" y="178"/>
                </a:cubicBezTo>
                <a:cubicBezTo>
                  <a:pt x="78" y="178"/>
                  <a:pt x="78" y="178"/>
                  <a:pt x="79" y="177"/>
                </a:cubicBezTo>
                <a:cubicBezTo>
                  <a:pt x="80" y="182"/>
                  <a:pt x="84" y="186"/>
                  <a:pt x="90" y="188"/>
                </a:cubicBezTo>
                <a:cubicBezTo>
                  <a:pt x="91" y="188"/>
                  <a:pt x="91" y="188"/>
                  <a:pt x="91" y="188"/>
                </a:cubicBezTo>
                <a:cubicBezTo>
                  <a:pt x="96" y="188"/>
                  <a:pt x="102" y="185"/>
                  <a:pt x="106" y="181"/>
                </a:cubicBezTo>
                <a:cubicBezTo>
                  <a:pt x="104" y="182"/>
                  <a:pt x="104" y="182"/>
                  <a:pt x="104" y="182"/>
                </a:cubicBezTo>
                <a:cubicBezTo>
                  <a:pt x="103" y="189"/>
                  <a:pt x="108" y="197"/>
                  <a:pt x="116" y="200"/>
                </a:cubicBezTo>
                <a:cubicBezTo>
                  <a:pt x="116" y="200"/>
                  <a:pt x="116" y="200"/>
                  <a:pt x="118" y="200"/>
                </a:cubicBezTo>
                <a:cubicBezTo>
                  <a:pt x="123" y="200"/>
                  <a:pt x="129" y="197"/>
                  <a:pt x="131" y="193"/>
                </a:cubicBezTo>
                <a:cubicBezTo>
                  <a:pt x="131" y="200"/>
                  <a:pt x="135" y="206"/>
                  <a:pt x="143" y="209"/>
                </a:cubicBezTo>
                <a:cubicBezTo>
                  <a:pt x="143" y="209"/>
                  <a:pt x="143" y="209"/>
                  <a:pt x="145" y="209"/>
                </a:cubicBezTo>
                <a:cubicBezTo>
                  <a:pt x="151" y="209"/>
                  <a:pt x="158" y="205"/>
                  <a:pt x="161" y="197"/>
                </a:cubicBezTo>
                <a:cubicBezTo>
                  <a:pt x="166" y="174"/>
                  <a:pt x="166" y="174"/>
                  <a:pt x="166" y="174"/>
                </a:cubicBezTo>
                <a:cubicBezTo>
                  <a:pt x="168" y="166"/>
                  <a:pt x="162" y="158"/>
                  <a:pt x="155" y="157"/>
                </a:cubicBezTo>
                <a:close/>
                <a:moveTo>
                  <a:pt x="349" y="124"/>
                </a:moveTo>
                <a:cubicBezTo>
                  <a:pt x="338" y="30"/>
                  <a:pt x="338" y="30"/>
                  <a:pt x="338" y="30"/>
                </a:cubicBezTo>
                <a:cubicBezTo>
                  <a:pt x="337" y="24"/>
                  <a:pt x="332" y="21"/>
                  <a:pt x="326" y="22"/>
                </a:cubicBezTo>
                <a:cubicBezTo>
                  <a:pt x="294" y="30"/>
                  <a:pt x="294" y="30"/>
                  <a:pt x="294" y="30"/>
                </a:cubicBezTo>
                <a:cubicBezTo>
                  <a:pt x="294" y="30"/>
                  <a:pt x="328" y="64"/>
                  <a:pt x="323" y="135"/>
                </a:cubicBezTo>
                <a:cubicBezTo>
                  <a:pt x="338" y="135"/>
                  <a:pt x="338" y="135"/>
                  <a:pt x="338" y="135"/>
                </a:cubicBezTo>
                <a:cubicBezTo>
                  <a:pt x="345" y="135"/>
                  <a:pt x="349" y="130"/>
                  <a:pt x="349" y="124"/>
                </a:cubicBezTo>
                <a:close/>
                <a:moveTo>
                  <a:pt x="63" y="21"/>
                </a:moveTo>
                <a:cubicBezTo>
                  <a:pt x="47" y="11"/>
                  <a:pt x="47" y="11"/>
                  <a:pt x="47" y="11"/>
                </a:cubicBezTo>
                <a:cubicBezTo>
                  <a:pt x="42" y="9"/>
                  <a:pt x="36" y="11"/>
                  <a:pt x="34" y="17"/>
                </a:cubicBezTo>
                <a:cubicBezTo>
                  <a:pt x="3" y="118"/>
                  <a:pt x="3" y="118"/>
                  <a:pt x="3" y="118"/>
                </a:cubicBezTo>
                <a:cubicBezTo>
                  <a:pt x="0" y="124"/>
                  <a:pt x="4" y="130"/>
                  <a:pt x="9" y="130"/>
                </a:cubicBezTo>
                <a:cubicBezTo>
                  <a:pt x="35" y="135"/>
                  <a:pt x="35" y="135"/>
                  <a:pt x="35" y="135"/>
                </a:cubicBezTo>
                <a:cubicBezTo>
                  <a:pt x="32" y="79"/>
                  <a:pt x="63" y="21"/>
                  <a:pt x="63" y="2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41" name="Freeform 22"/>
          <p:cNvSpPr>
            <a:spLocks noChangeAspect="1" noEditPoints="1"/>
          </p:cNvSpPr>
          <p:nvPr/>
        </p:nvSpPr>
        <p:spPr bwMode="black">
          <a:xfrm>
            <a:off x="292500" y="5027749"/>
            <a:ext cx="378934" cy="378834"/>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42" name="Freeform 90"/>
          <p:cNvSpPr>
            <a:spLocks noChangeAspect="1" noEditPoints="1"/>
          </p:cNvSpPr>
          <p:nvPr/>
        </p:nvSpPr>
        <p:spPr bwMode="black">
          <a:xfrm>
            <a:off x="292499" y="3541313"/>
            <a:ext cx="343351" cy="376700"/>
          </a:xfrm>
          <a:custGeom>
            <a:avLst/>
            <a:gdLst>
              <a:gd name="T0" fmla="*/ 278 w 278"/>
              <a:gd name="T1" fmla="*/ 57 h 305"/>
              <a:gd name="T2" fmla="*/ 277 w 278"/>
              <a:gd name="T3" fmla="*/ 54 h 305"/>
              <a:gd name="T4" fmla="*/ 276 w 278"/>
              <a:gd name="T5" fmla="*/ 52 h 305"/>
              <a:gd name="T6" fmla="*/ 274 w 278"/>
              <a:gd name="T7" fmla="*/ 49 h 305"/>
              <a:gd name="T8" fmla="*/ 272 w 278"/>
              <a:gd name="T9" fmla="*/ 47 h 305"/>
              <a:gd name="T10" fmla="*/ 270 w 278"/>
              <a:gd name="T11" fmla="*/ 46 h 305"/>
              <a:gd name="T12" fmla="*/ 267 w 278"/>
              <a:gd name="T13" fmla="*/ 45 h 305"/>
              <a:gd name="T14" fmla="*/ 265 w 278"/>
              <a:gd name="T15" fmla="*/ 44 h 305"/>
              <a:gd name="T16" fmla="*/ 263 w 278"/>
              <a:gd name="T17" fmla="*/ 44 h 305"/>
              <a:gd name="T18" fmla="*/ 32 w 278"/>
              <a:gd name="T19" fmla="*/ 13 h 305"/>
              <a:gd name="T20" fmla="*/ 2 w 278"/>
              <a:gd name="T21" fmla="*/ 21 h 305"/>
              <a:gd name="T22" fmla="*/ 63 w 278"/>
              <a:gd name="T23" fmla="*/ 256 h 305"/>
              <a:gd name="T24" fmla="*/ 65 w 278"/>
              <a:gd name="T25" fmla="*/ 259 h 305"/>
              <a:gd name="T26" fmla="*/ 66 w 278"/>
              <a:gd name="T27" fmla="*/ 261 h 305"/>
              <a:gd name="T28" fmla="*/ 68 w 278"/>
              <a:gd name="T29" fmla="*/ 263 h 305"/>
              <a:gd name="T30" fmla="*/ 71 w 278"/>
              <a:gd name="T31" fmla="*/ 265 h 305"/>
              <a:gd name="T32" fmla="*/ 72 w 278"/>
              <a:gd name="T33" fmla="*/ 265 h 305"/>
              <a:gd name="T34" fmla="*/ 119 w 278"/>
              <a:gd name="T35" fmla="*/ 266 h 305"/>
              <a:gd name="T36" fmla="*/ 211 w 278"/>
              <a:gd name="T37" fmla="*/ 254 h 305"/>
              <a:gd name="T38" fmla="*/ 248 w 278"/>
              <a:gd name="T39" fmla="*/ 251 h 305"/>
              <a:gd name="T40" fmla="*/ 89 w 278"/>
              <a:gd name="T41" fmla="*/ 236 h 305"/>
              <a:gd name="T42" fmla="*/ 248 w 278"/>
              <a:gd name="T43" fmla="*/ 179 h 305"/>
              <a:gd name="T44" fmla="*/ 251 w 278"/>
              <a:gd name="T45" fmla="*/ 179 h 305"/>
              <a:gd name="T46" fmla="*/ 254 w 278"/>
              <a:gd name="T47" fmla="*/ 178 h 305"/>
              <a:gd name="T48" fmla="*/ 256 w 278"/>
              <a:gd name="T49" fmla="*/ 177 h 305"/>
              <a:gd name="T50" fmla="*/ 258 w 278"/>
              <a:gd name="T51" fmla="*/ 175 h 305"/>
              <a:gd name="T52" fmla="*/ 260 w 278"/>
              <a:gd name="T53" fmla="*/ 173 h 305"/>
              <a:gd name="T54" fmla="*/ 261 w 278"/>
              <a:gd name="T55" fmla="*/ 170 h 305"/>
              <a:gd name="T56" fmla="*/ 262 w 278"/>
              <a:gd name="T57" fmla="*/ 168 h 305"/>
              <a:gd name="T58" fmla="*/ 263 w 278"/>
              <a:gd name="T59" fmla="*/ 166 h 305"/>
              <a:gd name="T60" fmla="*/ 278 w 278"/>
              <a:gd name="T61" fmla="*/ 60 h 305"/>
              <a:gd name="T62" fmla="*/ 278 w 278"/>
              <a:gd name="T63" fmla="*/ 59 h 305"/>
              <a:gd name="T64" fmla="*/ 66 w 278"/>
              <a:gd name="T65" fmla="*/ 149 h 305"/>
              <a:gd name="T66" fmla="*/ 238 w 278"/>
              <a:gd name="T67" fmla="*/ 126 h 305"/>
              <a:gd name="T68" fmla="*/ 242 w 278"/>
              <a:gd name="T69" fmla="*/ 96 h 305"/>
              <a:gd name="T70" fmla="*/ 47 w 278"/>
              <a:gd name="T71" fmla="*/ 74 h 305"/>
              <a:gd name="T72" fmla="*/ 242 w 278"/>
              <a:gd name="T73" fmla="*/ 96 h 305"/>
              <a:gd name="T74" fmla="*/ 95 w 278"/>
              <a:gd name="T75" fmla="*/ 305 h 305"/>
              <a:gd name="T76" fmla="*/ 95 w 278"/>
              <a:gd name="T77" fmla="*/ 263 h 305"/>
              <a:gd name="T78" fmla="*/ 232 w 278"/>
              <a:gd name="T79" fmla="*/ 284 h 305"/>
              <a:gd name="T80" fmla="*/ 190 w 278"/>
              <a:gd name="T81" fmla="*/ 284 h 305"/>
              <a:gd name="T82" fmla="*/ 232 w 278"/>
              <a:gd name="T83" fmla="*/ 28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8" h="305">
                <a:moveTo>
                  <a:pt x="278" y="59"/>
                </a:moveTo>
                <a:cubicBezTo>
                  <a:pt x="278" y="58"/>
                  <a:pt x="278" y="57"/>
                  <a:pt x="278" y="57"/>
                </a:cubicBezTo>
                <a:cubicBezTo>
                  <a:pt x="278" y="56"/>
                  <a:pt x="278" y="56"/>
                  <a:pt x="278" y="56"/>
                </a:cubicBezTo>
                <a:cubicBezTo>
                  <a:pt x="277" y="55"/>
                  <a:pt x="277" y="55"/>
                  <a:pt x="277" y="54"/>
                </a:cubicBezTo>
                <a:cubicBezTo>
                  <a:pt x="277" y="54"/>
                  <a:pt x="277" y="53"/>
                  <a:pt x="277" y="53"/>
                </a:cubicBezTo>
                <a:cubicBezTo>
                  <a:pt x="276" y="52"/>
                  <a:pt x="276" y="52"/>
                  <a:pt x="276" y="52"/>
                </a:cubicBezTo>
                <a:cubicBezTo>
                  <a:pt x="276" y="51"/>
                  <a:pt x="275" y="51"/>
                  <a:pt x="275" y="50"/>
                </a:cubicBezTo>
                <a:cubicBezTo>
                  <a:pt x="275" y="50"/>
                  <a:pt x="275" y="50"/>
                  <a:pt x="274" y="49"/>
                </a:cubicBezTo>
                <a:cubicBezTo>
                  <a:pt x="274" y="49"/>
                  <a:pt x="274" y="48"/>
                  <a:pt x="273" y="48"/>
                </a:cubicBezTo>
                <a:cubicBezTo>
                  <a:pt x="273" y="48"/>
                  <a:pt x="273" y="48"/>
                  <a:pt x="272" y="47"/>
                </a:cubicBezTo>
                <a:cubicBezTo>
                  <a:pt x="272" y="47"/>
                  <a:pt x="271" y="47"/>
                  <a:pt x="271" y="46"/>
                </a:cubicBezTo>
                <a:cubicBezTo>
                  <a:pt x="271" y="46"/>
                  <a:pt x="270" y="46"/>
                  <a:pt x="270" y="46"/>
                </a:cubicBezTo>
                <a:cubicBezTo>
                  <a:pt x="269" y="45"/>
                  <a:pt x="269" y="45"/>
                  <a:pt x="268" y="45"/>
                </a:cubicBezTo>
                <a:cubicBezTo>
                  <a:pt x="268" y="45"/>
                  <a:pt x="268" y="45"/>
                  <a:pt x="267" y="45"/>
                </a:cubicBezTo>
                <a:cubicBezTo>
                  <a:pt x="267" y="44"/>
                  <a:pt x="266" y="44"/>
                  <a:pt x="266" y="44"/>
                </a:cubicBezTo>
                <a:cubicBezTo>
                  <a:pt x="265" y="44"/>
                  <a:pt x="265" y="44"/>
                  <a:pt x="265" y="44"/>
                </a:cubicBezTo>
                <a:cubicBezTo>
                  <a:pt x="265" y="44"/>
                  <a:pt x="264" y="44"/>
                  <a:pt x="264" y="44"/>
                </a:cubicBezTo>
                <a:cubicBezTo>
                  <a:pt x="264" y="44"/>
                  <a:pt x="263" y="44"/>
                  <a:pt x="263" y="44"/>
                </a:cubicBezTo>
                <a:cubicBezTo>
                  <a:pt x="39" y="44"/>
                  <a:pt x="39" y="44"/>
                  <a:pt x="39" y="44"/>
                </a:cubicBezTo>
                <a:cubicBezTo>
                  <a:pt x="32" y="13"/>
                  <a:pt x="32" y="13"/>
                  <a:pt x="32" y="13"/>
                </a:cubicBezTo>
                <a:cubicBezTo>
                  <a:pt x="29" y="5"/>
                  <a:pt x="21" y="0"/>
                  <a:pt x="13" y="2"/>
                </a:cubicBezTo>
                <a:cubicBezTo>
                  <a:pt x="5" y="5"/>
                  <a:pt x="0" y="13"/>
                  <a:pt x="2" y="21"/>
                </a:cubicBezTo>
                <a:cubicBezTo>
                  <a:pt x="62" y="255"/>
                  <a:pt x="62" y="255"/>
                  <a:pt x="62" y="255"/>
                </a:cubicBezTo>
                <a:cubicBezTo>
                  <a:pt x="63" y="255"/>
                  <a:pt x="63" y="256"/>
                  <a:pt x="63" y="256"/>
                </a:cubicBezTo>
                <a:cubicBezTo>
                  <a:pt x="63" y="256"/>
                  <a:pt x="63" y="257"/>
                  <a:pt x="63" y="257"/>
                </a:cubicBezTo>
                <a:cubicBezTo>
                  <a:pt x="64" y="258"/>
                  <a:pt x="64" y="259"/>
                  <a:pt x="65" y="259"/>
                </a:cubicBezTo>
                <a:cubicBezTo>
                  <a:pt x="65" y="259"/>
                  <a:pt x="65" y="259"/>
                  <a:pt x="65" y="259"/>
                </a:cubicBezTo>
                <a:cubicBezTo>
                  <a:pt x="65" y="260"/>
                  <a:pt x="66" y="261"/>
                  <a:pt x="66" y="261"/>
                </a:cubicBezTo>
                <a:cubicBezTo>
                  <a:pt x="66" y="262"/>
                  <a:pt x="67" y="262"/>
                  <a:pt x="67" y="262"/>
                </a:cubicBezTo>
                <a:cubicBezTo>
                  <a:pt x="67" y="262"/>
                  <a:pt x="68" y="263"/>
                  <a:pt x="68" y="263"/>
                </a:cubicBezTo>
                <a:cubicBezTo>
                  <a:pt x="69" y="263"/>
                  <a:pt x="69" y="264"/>
                  <a:pt x="69" y="264"/>
                </a:cubicBezTo>
                <a:cubicBezTo>
                  <a:pt x="70" y="264"/>
                  <a:pt x="70" y="264"/>
                  <a:pt x="71" y="265"/>
                </a:cubicBezTo>
                <a:cubicBezTo>
                  <a:pt x="71" y="265"/>
                  <a:pt x="71" y="265"/>
                  <a:pt x="72" y="265"/>
                </a:cubicBezTo>
                <a:cubicBezTo>
                  <a:pt x="72" y="265"/>
                  <a:pt x="72" y="265"/>
                  <a:pt x="72" y="265"/>
                </a:cubicBezTo>
                <a:cubicBezTo>
                  <a:pt x="77" y="258"/>
                  <a:pt x="86" y="254"/>
                  <a:pt x="95" y="254"/>
                </a:cubicBezTo>
                <a:cubicBezTo>
                  <a:pt x="105" y="254"/>
                  <a:pt x="113" y="259"/>
                  <a:pt x="119" y="266"/>
                </a:cubicBezTo>
                <a:cubicBezTo>
                  <a:pt x="187" y="266"/>
                  <a:pt x="187" y="266"/>
                  <a:pt x="187" y="266"/>
                </a:cubicBezTo>
                <a:cubicBezTo>
                  <a:pt x="193" y="259"/>
                  <a:pt x="201" y="254"/>
                  <a:pt x="211" y="254"/>
                </a:cubicBezTo>
                <a:cubicBezTo>
                  <a:pt x="221" y="254"/>
                  <a:pt x="229" y="259"/>
                  <a:pt x="235" y="266"/>
                </a:cubicBezTo>
                <a:cubicBezTo>
                  <a:pt x="242" y="265"/>
                  <a:pt x="248" y="259"/>
                  <a:pt x="248" y="251"/>
                </a:cubicBezTo>
                <a:cubicBezTo>
                  <a:pt x="248" y="243"/>
                  <a:pt x="241" y="236"/>
                  <a:pt x="233" y="236"/>
                </a:cubicBezTo>
                <a:cubicBezTo>
                  <a:pt x="89" y="236"/>
                  <a:pt x="89" y="236"/>
                  <a:pt x="89" y="236"/>
                </a:cubicBezTo>
                <a:cubicBezTo>
                  <a:pt x="74" y="179"/>
                  <a:pt x="74" y="179"/>
                  <a:pt x="74" y="179"/>
                </a:cubicBezTo>
                <a:cubicBezTo>
                  <a:pt x="248" y="179"/>
                  <a:pt x="248" y="179"/>
                  <a:pt x="248" y="179"/>
                </a:cubicBezTo>
                <a:cubicBezTo>
                  <a:pt x="248" y="179"/>
                  <a:pt x="248" y="179"/>
                  <a:pt x="248" y="179"/>
                </a:cubicBezTo>
                <a:cubicBezTo>
                  <a:pt x="249" y="179"/>
                  <a:pt x="250" y="179"/>
                  <a:pt x="251" y="179"/>
                </a:cubicBezTo>
                <a:cubicBezTo>
                  <a:pt x="251" y="179"/>
                  <a:pt x="251" y="179"/>
                  <a:pt x="252" y="178"/>
                </a:cubicBezTo>
                <a:cubicBezTo>
                  <a:pt x="252" y="178"/>
                  <a:pt x="253" y="178"/>
                  <a:pt x="254" y="178"/>
                </a:cubicBezTo>
                <a:cubicBezTo>
                  <a:pt x="254" y="178"/>
                  <a:pt x="254" y="178"/>
                  <a:pt x="255" y="177"/>
                </a:cubicBezTo>
                <a:cubicBezTo>
                  <a:pt x="255" y="177"/>
                  <a:pt x="256" y="177"/>
                  <a:pt x="256" y="177"/>
                </a:cubicBezTo>
                <a:cubicBezTo>
                  <a:pt x="256" y="176"/>
                  <a:pt x="257" y="176"/>
                  <a:pt x="257" y="176"/>
                </a:cubicBezTo>
                <a:cubicBezTo>
                  <a:pt x="257" y="176"/>
                  <a:pt x="258" y="175"/>
                  <a:pt x="258" y="175"/>
                </a:cubicBezTo>
                <a:cubicBezTo>
                  <a:pt x="259" y="175"/>
                  <a:pt x="259" y="174"/>
                  <a:pt x="259" y="174"/>
                </a:cubicBezTo>
                <a:cubicBezTo>
                  <a:pt x="259" y="174"/>
                  <a:pt x="260" y="173"/>
                  <a:pt x="260" y="173"/>
                </a:cubicBezTo>
                <a:cubicBezTo>
                  <a:pt x="260" y="173"/>
                  <a:pt x="261" y="172"/>
                  <a:pt x="261" y="172"/>
                </a:cubicBezTo>
                <a:cubicBezTo>
                  <a:pt x="261" y="171"/>
                  <a:pt x="261" y="171"/>
                  <a:pt x="261" y="170"/>
                </a:cubicBezTo>
                <a:cubicBezTo>
                  <a:pt x="262" y="170"/>
                  <a:pt x="262" y="170"/>
                  <a:pt x="262" y="169"/>
                </a:cubicBezTo>
                <a:cubicBezTo>
                  <a:pt x="262" y="169"/>
                  <a:pt x="262" y="168"/>
                  <a:pt x="262" y="168"/>
                </a:cubicBezTo>
                <a:cubicBezTo>
                  <a:pt x="263" y="167"/>
                  <a:pt x="263" y="167"/>
                  <a:pt x="263" y="167"/>
                </a:cubicBezTo>
                <a:cubicBezTo>
                  <a:pt x="263" y="166"/>
                  <a:pt x="263" y="166"/>
                  <a:pt x="263" y="166"/>
                </a:cubicBezTo>
                <a:cubicBezTo>
                  <a:pt x="278" y="61"/>
                  <a:pt x="278" y="61"/>
                  <a:pt x="278" y="61"/>
                </a:cubicBezTo>
                <a:cubicBezTo>
                  <a:pt x="278" y="61"/>
                  <a:pt x="278" y="60"/>
                  <a:pt x="278" y="60"/>
                </a:cubicBezTo>
                <a:cubicBezTo>
                  <a:pt x="278" y="60"/>
                  <a:pt x="278" y="59"/>
                  <a:pt x="278" y="59"/>
                </a:cubicBezTo>
                <a:cubicBezTo>
                  <a:pt x="278" y="59"/>
                  <a:pt x="278" y="59"/>
                  <a:pt x="278" y="59"/>
                </a:cubicBezTo>
                <a:close/>
                <a:moveTo>
                  <a:pt x="235" y="149"/>
                </a:moveTo>
                <a:cubicBezTo>
                  <a:pt x="66" y="149"/>
                  <a:pt x="66" y="149"/>
                  <a:pt x="66" y="149"/>
                </a:cubicBezTo>
                <a:cubicBezTo>
                  <a:pt x="61" y="126"/>
                  <a:pt x="61" y="126"/>
                  <a:pt x="61" y="126"/>
                </a:cubicBezTo>
                <a:cubicBezTo>
                  <a:pt x="238" y="126"/>
                  <a:pt x="238" y="126"/>
                  <a:pt x="238" y="126"/>
                </a:cubicBezTo>
                <a:lnTo>
                  <a:pt x="235" y="149"/>
                </a:lnTo>
                <a:close/>
                <a:moveTo>
                  <a:pt x="242" y="96"/>
                </a:moveTo>
                <a:cubicBezTo>
                  <a:pt x="53" y="96"/>
                  <a:pt x="53" y="96"/>
                  <a:pt x="53" y="96"/>
                </a:cubicBezTo>
                <a:cubicBezTo>
                  <a:pt x="47" y="74"/>
                  <a:pt x="47" y="74"/>
                  <a:pt x="47" y="74"/>
                </a:cubicBezTo>
                <a:cubicBezTo>
                  <a:pt x="246" y="74"/>
                  <a:pt x="246" y="74"/>
                  <a:pt x="246" y="74"/>
                </a:cubicBezTo>
                <a:lnTo>
                  <a:pt x="242" y="96"/>
                </a:lnTo>
                <a:close/>
                <a:moveTo>
                  <a:pt x="116" y="284"/>
                </a:moveTo>
                <a:cubicBezTo>
                  <a:pt x="116" y="296"/>
                  <a:pt x="107" y="305"/>
                  <a:pt x="95" y="305"/>
                </a:cubicBezTo>
                <a:cubicBezTo>
                  <a:pt x="83" y="305"/>
                  <a:pt x="74" y="296"/>
                  <a:pt x="74" y="284"/>
                </a:cubicBezTo>
                <a:cubicBezTo>
                  <a:pt x="74" y="272"/>
                  <a:pt x="83" y="263"/>
                  <a:pt x="95" y="263"/>
                </a:cubicBezTo>
                <a:cubicBezTo>
                  <a:pt x="107" y="263"/>
                  <a:pt x="116" y="272"/>
                  <a:pt x="116" y="284"/>
                </a:cubicBezTo>
                <a:close/>
                <a:moveTo>
                  <a:pt x="232" y="284"/>
                </a:moveTo>
                <a:cubicBezTo>
                  <a:pt x="232" y="296"/>
                  <a:pt x="223" y="305"/>
                  <a:pt x="211" y="305"/>
                </a:cubicBezTo>
                <a:cubicBezTo>
                  <a:pt x="200" y="305"/>
                  <a:pt x="190" y="296"/>
                  <a:pt x="190" y="284"/>
                </a:cubicBezTo>
                <a:cubicBezTo>
                  <a:pt x="190" y="272"/>
                  <a:pt x="200" y="263"/>
                  <a:pt x="211" y="263"/>
                </a:cubicBezTo>
                <a:cubicBezTo>
                  <a:pt x="223" y="263"/>
                  <a:pt x="232" y="272"/>
                  <a:pt x="232" y="28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43" name="Freeform 25"/>
          <p:cNvSpPr>
            <a:spLocks noChangeAspect="1" noEditPoints="1"/>
          </p:cNvSpPr>
          <p:nvPr/>
        </p:nvSpPr>
        <p:spPr bwMode="black">
          <a:xfrm>
            <a:off x="9270836" y="5771816"/>
            <a:ext cx="444173" cy="37820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44" name="Freeform 9"/>
          <p:cNvSpPr>
            <a:spLocks noEditPoints="1"/>
          </p:cNvSpPr>
          <p:nvPr/>
        </p:nvSpPr>
        <p:spPr bwMode="auto">
          <a:xfrm>
            <a:off x="3303430" y="3594175"/>
            <a:ext cx="420547" cy="270976"/>
          </a:xfrm>
          <a:custGeom>
            <a:avLst/>
            <a:gdLst>
              <a:gd name="T0" fmla="*/ 2219 w 2399"/>
              <a:gd name="T1" fmla="*/ 0 h 1545"/>
              <a:gd name="T2" fmla="*/ 179 w 2399"/>
              <a:gd name="T3" fmla="*/ 0 h 1545"/>
              <a:gd name="T4" fmla="*/ 0 w 2399"/>
              <a:gd name="T5" fmla="*/ 179 h 1545"/>
              <a:gd name="T6" fmla="*/ 0 w 2399"/>
              <a:gd name="T7" fmla="*/ 1365 h 1545"/>
              <a:gd name="T8" fmla="*/ 179 w 2399"/>
              <a:gd name="T9" fmla="*/ 1545 h 1545"/>
              <a:gd name="T10" fmla="*/ 2219 w 2399"/>
              <a:gd name="T11" fmla="*/ 1545 h 1545"/>
              <a:gd name="T12" fmla="*/ 2399 w 2399"/>
              <a:gd name="T13" fmla="*/ 1365 h 1545"/>
              <a:gd name="T14" fmla="*/ 2399 w 2399"/>
              <a:gd name="T15" fmla="*/ 179 h 1545"/>
              <a:gd name="T16" fmla="*/ 2219 w 2399"/>
              <a:gd name="T17" fmla="*/ 0 h 1545"/>
              <a:gd name="T18" fmla="*/ 179 w 2399"/>
              <a:gd name="T19" fmla="*/ 107 h 1545"/>
              <a:gd name="T20" fmla="*/ 2219 w 2399"/>
              <a:gd name="T21" fmla="*/ 107 h 1545"/>
              <a:gd name="T22" fmla="*/ 2291 w 2399"/>
              <a:gd name="T23" fmla="*/ 179 h 1545"/>
              <a:gd name="T24" fmla="*/ 2291 w 2399"/>
              <a:gd name="T25" fmla="*/ 377 h 1545"/>
              <a:gd name="T26" fmla="*/ 108 w 2399"/>
              <a:gd name="T27" fmla="*/ 377 h 1545"/>
              <a:gd name="T28" fmla="*/ 108 w 2399"/>
              <a:gd name="T29" fmla="*/ 179 h 1545"/>
              <a:gd name="T30" fmla="*/ 179 w 2399"/>
              <a:gd name="T31" fmla="*/ 107 h 1545"/>
              <a:gd name="T32" fmla="*/ 2219 w 2399"/>
              <a:gd name="T33" fmla="*/ 1437 h 1545"/>
              <a:gd name="T34" fmla="*/ 179 w 2399"/>
              <a:gd name="T35" fmla="*/ 1437 h 1545"/>
              <a:gd name="T36" fmla="*/ 108 w 2399"/>
              <a:gd name="T37" fmla="*/ 1365 h 1545"/>
              <a:gd name="T38" fmla="*/ 108 w 2399"/>
              <a:gd name="T39" fmla="*/ 772 h 1545"/>
              <a:gd name="T40" fmla="*/ 2291 w 2399"/>
              <a:gd name="T41" fmla="*/ 772 h 1545"/>
              <a:gd name="T42" fmla="*/ 2291 w 2399"/>
              <a:gd name="T43" fmla="*/ 1365 h 1545"/>
              <a:gd name="T44" fmla="*/ 2219 w 2399"/>
              <a:gd name="T45" fmla="*/ 1437 h 1545"/>
              <a:gd name="T46" fmla="*/ 196 w 2399"/>
              <a:gd name="T47" fmla="*/ 1159 h 1545"/>
              <a:gd name="T48" fmla="*/ 196 w 2399"/>
              <a:gd name="T49" fmla="*/ 1253 h 1545"/>
              <a:gd name="T50" fmla="*/ 488 w 2399"/>
              <a:gd name="T51" fmla="*/ 1253 h 1545"/>
              <a:gd name="T52" fmla="*/ 488 w 2399"/>
              <a:gd name="T53" fmla="*/ 1159 h 1545"/>
              <a:gd name="T54" fmla="*/ 196 w 2399"/>
              <a:gd name="T55" fmla="*/ 1159 h 1545"/>
              <a:gd name="T56" fmla="*/ 582 w 2399"/>
              <a:gd name="T57" fmla="*/ 1159 h 1545"/>
              <a:gd name="T58" fmla="*/ 582 w 2399"/>
              <a:gd name="T59" fmla="*/ 1253 h 1545"/>
              <a:gd name="T60" fmla="*/ 1199 w 2399"/>
              <a:gd name="T61" fmla="*/ 1253 h 1545"/>
              <a:gd name="T62" fmla="*/ 1199 w 2399"/>
              <a:gd name="T63" fmla="*/ 1159 h 1545"/>
              <a:gd name="T64" fmla="*/ 582 w 2399"/>
              <a:gd name="T65" fmla="*/ 1159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9" h="1545">
                <a:moveTo>
                  <a:pt x="2219" y="0"/>
                </a:moveTo>
                <a:cubicBezTo>
                  <a:pt x="179" y="0"/>
                  <a:pt x="179" y="0"/>
                  <a:pt x="179" y="0"/>
                </a:cubicBezTo>
                <a:cubicBezTo>
                  <a:pt x="78" y="0"/>
                  <a:pt x="0" y="83"/>
                  <a:pt x="0" y="179"/>
                </a:cubicBezTo>
                <a:cubicBezTo>
                  <a:pt x="0" y="1365"/>
                  <a:pt x="0" y="1365"/>
                  <a:pt x="0" y="1365"/>
                </a:cubicBezTo>
                <a:cubicBezTo>
                  <a:pt x="0" y="1461"/>
                  <a:pt x="78" y="1545"/>
                  <a:pt x="179" y="1545"/>
                </a:cubicBezTo>
                <a:cubicBezTo>
                  <a:pt x="2219" y="1545"/>
                  <a:pt x="2219" y="1545"/>
                  <a:pt x="2219" y="1545"/>
                </a:cubicBezTo>
                <a:cubicBezTo>
                  <a:pt x="2321" y="1545"/>
                  <a:pt x="2399" y="1461"/>
                  <a:pt x="2399" y="1365"/>
                </a:cubicBezTo>
                <a:cubicBezTo>
                  <a:pt x="2399" y="179"/>
                  <a:pt x="2399" y="179"/>
                  <a:pt x="2399" y="179"/>
                </a:cubicBezTo>
                <a:cubicBezTo>
                  <a:pt x="2399" y="83"/>
                  <a:pt x="2321" y="0"/>
                  <a:pt x="2219" y="0"/>
                </a:cubicBezTo>
                <a:close/>
                <a:moveTo>
                  <a:pt x="179" y="107"/>
                </a:moveTo>
                <a:cubicBezTo>
                  <a:pt x="2219" y="107"/>
                  <a:pt x="2219" y="107"/>
                  <a:pt x="2219" y="107"/>
                </a:cubicBezTo>
                <a:cubicBezTo>
                  <a:pt x="2261" y="107"/>
                  <a:pt x="2291" y="143"/>
                  <a:pt x="2291" y="179"/>
                </a:cubicBezTo>
                <a:cubicBezTo>
                  <a:pt x="2291" y="377"/>
                  <a:pt x="2291" y="377"/>
                  <a:pt x="2291" y="377"/>
                </a:cubicBezTo>
                <a:cubicBezTo>
                  <a:pt x="108" y="377"/>
                  <a:pt x="108" y="377"/>
                  <a:pt x="108" y="377"/>
                </a:cubicBezTo>
                <a:cubicBezTo>
                  <a:pt x="108" y="179"/>
                  <a:pt x="108" y="179"/>
                  <a:pt x="108" y="179"/>
                </a:cubicBezTo>
                <a:cubicBezTo>
                  <a:pt x="108" y="143"/>
                  <a:pt x="138" y="107"/>
                  <a:pt x="179" y="107"/>
                </a:cubicBezTo>
                <a:close/>
                <a:moveTo>
                  <a:pt x="2219" y="1437"/>
                </a:moveTo>
                <a:cubicBezTo>
                  <a:pt x="179" y="1437"/>
                  <a:pt x="179" y="1437"/>
                  <a:pt x="179" y="1437"/>
                </a:cubicBezTo>
                <a:cubicBezTo>
                  <a:pt x="138" y="1437"/>
                  <a:pt x="108" y="1401"/>
                  <a:pt x="108" y="1365"/>
                </a:cubicBezTo>
                <a:cubicBezTo>
                  <a:pt x="108" y="772"/>
                  <a:pt x="108" y="772"/>
                  <a:pt x="108" y="772"/>
                </a:cubicBezTo>
                <a:cubicBezTo>
                  <a:pt x="2291" y="772"/>
                  <a:pt x="2291" y="772"/>
                  <a:pt x="2291" y="772"/>
                </a:cubicBezTo>
                <a:cubicBezTo>
                  <a:pt x="2291" y="1365"/>
                  <a:pt x="2291" y="1365"/>
                  <a:pt x="2291" y="1365"/>
                </a:cubicBezTo>
                <a:cubicBezTo>
                  <a:pt x="2291" y="1401"/>
                  <a:pt x="2261" y="1437"/>
                  <a:pt x="2219" y="1437"/>
                </a:cubicBezTo>
                <a:close/>
                <a:moveTo>
                  <a:pt x="196" y="1159"/>
                </a:moveTo>
                <a:cubicBezTo>
                  <a:pt x="196" y="1253"/>
                  <a:pt x="196" y="1253"/>
                  <a:pt x="196" y="1253"/>
                </a:cubicBezTo>
                <a:cubicBezTo>
                  <a:pt x="488" y="1253"/>
                  <a:pt x="488" y="1253"/>
                  <a:pt x="488" y="1253"/>
                </a:cubicBezTo>
                <a:cubicBezTo>
                  <a:pt x="488" y="1159"/>
                  <a:pt x="488" y="1159"/>
                  <a:pt x="488" y="1159"/>
                </a:cubicBezTo>
                <a:cubicBezTo>
                  <a:pt x="196" y="1159"/>
                  <a:pt x="196" y="1159"/>
                  <a:pt x="196" y="1159"/>
                </a:cubicBezTo>
                <a:close/>
                <a:moveTo>
                  <a:pt x="582" y="1159"/>
                </a:moveTo>
                <a:cubicBezTo>
                  <a:pt x="582" y="1253"/>
                  <a:pt x="582" y="1253"/>
                  <a:pt x="582" y="1253"/>
                </a:cubicBezTo>
                <a:cubicBezTo>
                  <a:pt x="1199" y="1253"/>
                  <a:pt x="1199" y="1253"/>
                  <a:pt x="1199" y="1253"/>
                </a:cubicBezTo>
                <a:cubicBezTo>
                  <a:pt x="1199" y="1159"/>
                  <a:pt x="1199" y="1159"/>
                  <a:pt x="1199" y="1159"/>
                </a:cubicBezTo>
                <a:cubicBezTo>
                  <a:pt x="582" y="1159"/>
                  <a:pt x="582" y="1159"/>
                  <a:pt x="582" y="1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45" name="Rectangle 44"/>
          <p:cNvSpPr/>
          <p:nvPr/>
        </p:nvSpPr>
        <p:spPr bwMode="auto">
          <a:xfrm>
            <a:off x="134937" y="1190767"/>
            <a:ext cx="11889565" cy="5922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146304" rIns="9144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FFFFFF"/>
                </a:solidFill>
              </a:rPr>
              <a:t>EXAMPLE SOLUTIONS</a:t>
            </a:r>
          </a:p>
        </p:txBody>
      </p:sp>
      <p:grpSp>
        <p:nvGrpSpPr>
          <p:cNvPr id="46" name="Group 45"/>
          <p:cNvGrpSpPr/>
          <p:nvPr/>
        </p:nvGrpSpPr>
        <p:grpSpPr bwMode="black">
          <a:xfrm>
            <a:off x="317641" y="1256711"/>
            <a:ext cx="431061" cy="481189"/>
            <a:chOff x="1435100" y="3879850"/>
            <a:chExt cx="739775" cy="795338"/>
          </a:xfrm>
          <a:solidFill>
            <a:schemeClr val="tx1"/>
          </a:solidFill>
        </p:grpSpPr>
        <p:sp>
          <p:nvSpPr>
            <p:cNvPr id="47"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48"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49"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50"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51" name="Oval 10"/>
            <p:cNvSpPr>
              <a:spLocks noChangeArrowheads="1"/>
            </p:cNvSpPr>
            <p:nvPr/>
          </p:nvSpPr>
          <p:spPr bwMode="black">
            <a:xfrm>
              <a:off x="1744663" y="4589463"/>
              <a:ext cx="53975"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52"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53" name="Oval 12"/>
            <p:cNvSpPr>
              <a:spLocks noChangeArrowheads="1"/>
            </p:cNvSpPr>
            <p:nvPr/>
          </p:nvSpPr>
          <p:spPr bwMode="black">
            <a:xfrm>
              <a:off x="1892300" y="4491038"/>
              <a:ext cx="53975"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54"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55" name="Oval 14"/>
            <p:cNvSpPr>
              <a:spLocks noChangeArrowheads="1"/>
            </p:cNvSpPr>
            <p:nvPr/>
          </p:nvSpPr>
          <p:spPr bwMode="black">
            <a:xfrm>
              <a:off x="1577975" y="4543425"/>
              <a:ext cx="53975"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grpSp>
      <p:grpSp>
        <p:nvGrpSpPr>
          <p:cNvPr id="56" name="Group 55"/>
          <p:cNvGrpSpPr/>
          <p:nvPr/>
        </p:nvGrpSpPr>
        <p:grpSpPr>
          <a:xfrm>
            <a:off x="9270838" y="4284194"/>
            <a:ext cx="326640" cy="378443"/>
            <a:chOff x="5394326" y="4936834"/>
            <a:chExt cx="720725" cy="835025"/>
          </a:xfrm>
          <a:solidFill>
            <a:schemeClr val="accent1"/>
          </a:solidFill>
        </p:grpSpPr>
        <p:sp>
          <p:nvSpPr>
            <p:cNvPr id="57"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58"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grpSp>
      <p:sp>
        <p:nvSpPr>
          <p:cNvPr id="59" name="Freeform 5"/>
          <p:cNvSpPr>
            <a:spLocks noEditPoints="1"/>
          </p:cNvSpPr>
          <p:nvPr/>
        </p:nvSpPr>
        <p:spPr bwMode="auto">
          <a:xfrm rot="1148920" flipH="1">
            <a:off x="9325235" y="5022347"/>
            <a:ext cx="343644" cy="389639"/>
          </a:xfrm>
          <a:custGeom>
            <a:avLst/>
            <a:gdLst>
              <a:gd name="T0" fmla="*/ 160 w 440"/>
              <a:gd name="T1" fmla="*/ 176 h 499"/>
              <a:gd name="T2" fmla="*/ 93 w 440"/>
              <a:gd name="T3" fmla="*/ 216 h 499"/>
              <a:gd name="T4" fmla="*/ 99 w 440"/>
              <a:gd name="T5" fmla="*/ 286 h 499"/>
              <a:gd name="T6" fmla="*/ 135 w 440"/>
              <a:gd name="T7" fmla="*/ 250 h 499"/>
              <a:gd name="T8" fmla="*/ 161 w 440"/>
              <a:gd name="T9" fmla="*/ 246 h 499"/>
              <a:gd name="T10" fmla="*/ 213 w 440"/>
              <a:gd name="T11" fmla="*/ 295 h 499"/>
              <a:gd name="T12" fmla="*/ 185 w 440"/>
              <a:gd name="T13" fmla="*/ 305 h 499"/>
              <a:gd name="T14" fmla="*/ 207 w 440"/>
              <a:gd name="T15" fmla="*/ 394 h 499"/>
              <a:gd name="T16" fmla="*/ 157 w 440"/>
              <a:gd name="T17" fmla="*/ 425 h 499"/>
              <a:gd name="T18" fmla="*/ 147 w 440"/>
              <a:gd name="T19" fmla="*/ 471 h 499"/>
              <a:gd name="T20" fmla="*/ 230 w 440"/>
              <a:gd name="T21" fmla="*/ 447 h 499"/>
              <a:gd name="T22" fmla="*/ 269 w 440"/>
              <a:gd name="T23" fmla="*/ 390 h 499"/>
              <a:gd name="T24" fmla="*/ 440 w 440"/>
              <a:gd name="T25" fmla="*/ 377 h 499"/>
              <a:gd name="T26" fmla="*/ 299 w 440"/>
              <a:gd name="T27" fmla="*/ 226 h 499"/>
              <a:gd name="T28" fmla="*/ 73 w 440"/>
              <a:gd name="T29" fmla="*/ 224 h 499"/>
              <a:gd name="T30" fmla="*/ 55 w 440"/>
              <a:gd name="T31" fmla="*/ 270 h 499"/>
              <a:gd name="T32" fmla="*/ 73 w 440"/>
              <a:gd name="T33" fmla="*/ 224 h 499"/>
              <a:gd name="T34" fmla="*/ 62 w 440"/>
              <a:gd name="T35" fmla="*/ 287 h 499"/>
              <a:gd name="T36" fmla="*/ 94 w 440"/>
              <a:gd name="T37" fmla="*/ 296 h 499"/>
              <a:gd name="T38" fmla="*/ 162 w 440"/>
              <a:gd name="T39" fmla="*/ 301 h 499"/>
              <a:gd name="T40" fmla="*/ 65 w 440"/>
              <a:gd name="T41" fmla="*/ 317 h 499"/>
              <a:gd name="T42" fmla="*/ 76 w 440"/>
              <a:gd name="T43" fmla="*/ 342 h 499"/>
              <a:gd name="T44" fmla="*/ 166 w 440"/>
              <a:gd name="T45" fmla="*/ 319 h 499"/>
              <a:gd name="T46" fmla="*/ 92 w 440"/>
              <a:gd name="T47" fmla="*/ 365 h 499"/>
              <a:gd name="T48" fmla="*/ 76 w 440"/>
              <a:gd name="T49" fmla="*/ 342 h 499"/>
              <a:gd name="T50" fmla="*/ 176 w 440"/>
              <a:gd name="T51" fmla="*/ 371 h 499"/>
              <a:gd name="T52" fmla="*/ 138 w 440"/>
              <a:gd name="T53" fmla="*/ 410 h 499"/>
              <a:gd name="T54" fmla="*/ 95 w 440"/>
              <a:gd name="T55" fmla="*/ 383 h 499"/>
              <a:gd name="T56" fmla="*/ 53 w 440"/>
              <a:gd name="T57" fmla="*/ 148 h 499"/>
              <a:gd name="T58" fmla="*/ 0 w 440"/>
              <a:gd name="T59" fmla="*/ 81 h 499"/>
              <a:gd name="T60" fmla="*/ 30 w 440"/>
              <a:gd name="T61" fmla="*/ 23 h 499"/>
              <a:gd name="T62" fmla="*/ 54 w 440"/>
              <a:gd name="T63" fmla="*/ 79 h 499"/>
              <a:gd name="T64" fmla="*/ 102 w 440"/>
              <a:gd name="T65" fmla="*/ 57 h 499"/>
              <a:gd name="T66" fmla="*/ 107 w 440"/>
              <a:gd name="T67" fmla="*/ 0 h 499"/>
              <a:gd name="T68" fmla="*/ 154 w 440"/>
              <a:gd name="T69" fmla="*/ 73 h 499"/>
              <a:gd name="T70" fmla="*/ 147 w 440"/>
              <a:gd name="T71" fmla="*/ 16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499">
                <a:moveTo>
                  <a:pt x="262" y="221"/>
                </a:moveTo>
                <a:cubicBezTo>
                  <a:pt x="239" y="208"/>
                  <a:pt x="195" y="187"/>
                  <a:pt x="160" y="176"/>
                </a:cubicBezTo>
                <a:cubicBezTo>
                  <a:pt x="152" y="174"/>
                  <a:pt x="144" y="177"/>
                  <a:pt x="138" y="182"/>
                </a:cubicBezTo>
                <a:cubicBezTo>
                  <a:pt x="125" y="194"/>
                  <a:pt x="100" y="211"/>
                  <a:pt x="93" y="216"/>
                </a:cubicBezTo>
                <a:cubicBezTo>
                  <a:pt x="86" y="222"/>
                  <a:pt x="81" y="226"/>
                  <a:pt x="85" y="237"/>
                </a:cubicBezTo>
                <a:cubicBezTo>
                  <a:pt x="99" y="286"/>
                  <a:pt x="99" y="286"/>
                  <a:pt x="99" y="286"/>
                </a:cubicBezTo>
                <a:cubicBezTo>
                  <a:pt x="101" y="290"/>
                  <a:pt x="102" y="291"/>
                  <a:pt x="106" y="292"/>
                </a:cubicBezTo>
                <a:cubicBezTo>
                  <a:pt x="129" y="297"/>
                  <a:pt x="145" y="264"/>
                  <a:pt x="135" y="250"/>
                </a:cubicBezTo>
                <a:cubicBezTo>
                  <a:pt x="135" y="250"/>
                  <a:pt x="136" y="250"/>
                  <a:pt x="136" y="250"/>
                </a:cubicBezTo>
                <a:cubicBezTo>
                  <a:pt x="141" y="252"/>
                  <a:pt x="154" y="252"/>
                  <a:pt x="161" y="246"/>
                </a:cubicBezTo>
                <a:cubicBezTo>
                  <a:pt x="163" y="244"/>
                  <a:pt x="174" y="259"/>
                  <a:pt x="176" y="261"/>
                </a:cubicBezTo>
                <a:cubicBezTo>
                  <a:pt x="183" y="268"/>
                  <a:pt x="198" y="284"/>
                  <a:pt x="213" y="295"/>
                </a:cubicBezTo>
                <a:cubicBezTo>
                  <a:pt x="233" y="308"/>
                  <a:pt x="204" y="299"/>
                  <a:pt x="188" y="290"/>
                </a:cubicBezTo>
                <a:cubicBezTo>
                  <a:pt x="188" y="295"/>
                  <a:pt x="187" y="300"/>
                  <a:pt x="185" y="305"/>
                </a:cubicBezTo>
                <a:cubicBezTo>
                  <a:pt x="200" y="318"/>
                  <a:pt x="203" y="339"/>
                  <a:pt x="198" y="357"/>
                </a:cubicBezTo>
                <a:cubicBezTo>
                  <a:pt x="209" y="366"/>
                  <a:pt x="213" y="381"/>
                  <a:pt x="207" y="394"/>
                </a:cubicBezTo>
                <a:cubicBezTo>
                  <a:pt x="204" y="401"/>
                  <a:pt x="198" y="408"/>
                  <a:pt x="190" y="413"/>
                </a:cubicBezTo>
                <a:cubicBezTo>
                  <a:pt x="178" y="419"/>
                  <a:pt x="167" y="423"/>
                  <a:pt x="157" y="425"/>
                </a:cubicBezTo>
                <a:cubicBezTo>
                  <a:pt x="148" y="427"/>
                  <a:pt x="142" y="428"/>
                  <a:pt x="133" y="423"/>
                </a:cubicBezTo>
                <a:cubicBezTo>
                  <a:pt x="147" y="471"/>
                  <a:pt x="147" y="471"/>
                  <a:pt x="147" y="471"/>
                </a:cubicBezTo>
                <a:cubicBezTo>
                  <a:pt x="154" y="494"/>
                  <a:pt x="178" y="499"/>
                  <a:pt x="198" y="491"/>
                </a:cubicBezTo>
                <a:cubicBezTo>
                  <a:pt x="219" y="487"/>
                  <a:pt x="237" y="470"/>
                  <a:pt x="230" y="447"/>
                </a:cubicBezTo>
                <a:cubicBezTo>
                  <a:pt x="220" y="411"/>
                  <a:pt x="220" y="411"/>
                  <a:pt x="220" y="411"/>
                </a:cubicBezTo>
                <a:cubicBezTo>
                  <a:pt x="235" y="405"/>
                  <a:pt x="253" y="397"/>
                  <a:pt x="269" y="390"/>
                </a:cubicBezTo>
                <a:cubicBezTo>
                  <a:pt x="276" y="386"/>
                  <a:pt x="283" y="383"/>
                  <a:pt x="290" y="383"/>
                </a:cubicBezTo>
                <a:cubicBezTo>
                  <a:pt x="339" y="381"/>
                  <a:pt x="389" y="379"/>
                  <a:pt x="440" y="377"/>
                </a:cubicBezTo>
                <a:cubicBezTo>
                  <a:pt x="424" y="214"/>
                  <a:pt x="424" y="214"/>
                  <a:pt x="424" y="214"/>
                </a:cubicBezTo>
                <a:cubicBezTo>
                  <a:pt x="299" y="226"/>
                  <a:pt x="299" y="226"/>
                  <a:pt x="299" y="226"/>
                </a:cubicBezTo>
                <a:cubicBezTo>
                  <a:pt x="286" y="227"/>
                  <a:pt x="274" y="226"/>
                  <a:pt x="262" y="221"/>
                </a:cubicBezTo>
                <a:close/>
                <a:moveTo>
                  <a:pt x="73" y="224"/>
                </a:moveTo>
                <a:cubicBezTo>
                  <a:pt x="73" y="233"/>
                  <a:pt x="80" y="254"/>
                  <a:pt x="83" y="265"/>
                </a:cubicBezTo>
                <a:cubicBezTo>
                  <a:pt x="55" y="270"/>
                  <a:pt x="55" y="270"/>
                  <a:pt x="55" y="270"/>
                </a:cubicBezTo>
                <a:cubicBezTo>
                  <a:pt x="52" y="270"/>
                  <a:pt x="51" y="269"/>
                  <a:pt x="50" y="267"/>
                </a:cubicBezTo>
                <a:cubicBezTo>
                  <a:pt x="47" y="250"/>
                  <a:pt x="57" y="230"/>
                  <a:pt x="73" y="224"/>
                </a:cubicBezTo>
                <a:close/>
                <a:moveTo>
                  <a:pt x="57" y="293"/>
                </a:moveTo>
                <a:cubicBezTo>
                  <a:pt x="57" y="289"/>
                  <a:pt x="59" y="287"/>
                  <a:pt x="62" y="287"/>
                </a:cubicBezTo>
                <a:cubicBezTo>
                  <a:pt x="87" y="282"/>
                  <a:pt x="87" y="282"/>
                  <a:pt x="87" y="282"/>
                </a:cubicBezTo>
                <a:cubicBezTo>
                  <a:pt x="89" y="288"/>
                  <a:pt x="91" y="293"/>
                  <a:pt x="94" y="296"/>
                </a:cubicBezTo>
                <a:cubicBezTo>
                  <a:pt x="106" y="311"/>
                  <a:pt x="139" y="300"/>
                  <a:pt x="147" y="274"/>
                </a:cubicBezTo>
                <a:cubicBezTo>
                  <a:pt x="171" y="269"/>
                  <a:pt x="174" y="297"/>
                  <a:pt x="162" y="301"/>
                </a:cubicBezTo>
                <a:cubicBezTo>
                  <a:pt x="72" y="320"/>
                  <a:pt x="72" y="320"/>
                  <a:pt x="72" y="320"/>
                </a:cubicBezTo>
                <a:cubicBezTo>
                  <a:pt x="70" y="321"/>
                  <a:pt x="67" y="320"/>
                  <a:pt x="65" y="317"/>
                </a:cubicBezTo>
                <a:cubicBezTo>
                  <a:pt x="59" y="308"/>
                  <a:pt x="58" y="299"/>
                  <a:pt x="57" y="293"/>
                </a:cubicBezTo>
                <a:close/>
                <a:moveTo>
                  <a:pt x="76" y="342"/>
                </a:moveTo>
                <a:cubicBezTo>
                  <a:pt x="76" y="339"/>
                  <a:pt x="78" y="337"/>
                  <a:pt x="81" y="337"/>
                </a:cubicBezTo>
                <a:cubicBezTo>
                  <a:pt x="166" y="319"/>
                  <a:pt x="166" y="319"/>
                  <a:pt x="166" y="319"/>
                </a:cubicBezTo>
                <a:cubicBezTo>
                  <a:pt x="182" y="316"/>
                  <a:pt x="191" y="351"/>
                  <a:pt x="173" y="353"/>
                </a:cubicBezTo>
                <a:cubicBezTo>
                  <a:pt x="92" y="365"/>
                  <a:pt x="92" y="365"/>
                  <a:pt x="92" y="365"/>
                </a:cubicBezTo>
                <a:cubicBezTo>
                  <a:pt x="89" y="365"/>
                  <a:pt x="87" y="364"/>
                  <a:pt x="85" y="363"/>
                </a:cubicBezTo>
                <a:cubicBezTo>
                  <a:pt x="79" y="355"/>
                  <a:pt x="77" y="348"/>
                  <a:pt x="76" y="342"/>
                </a:cubicBezTo>
                <a:close/>
                <a:moveTo>
                  <a:pt x="95" y="383"/>
                </a:moveTo>
                <a:cubicBezTo>
                  <a:pt x="176" y="371"/>
                  <a:pt x="176" y="371"/>
                  <a:pt x="176" y="371"/>
                </a:cubicBezTo>
                <a:cubicBezTo>
                  <a:pt x="199" y="368"/>
                  <a:pt x="195" y="389"/>
                  <a:pt x="181" y="397"/>
                </a:cubicBezTo>
                <a:cubicBezTo>
                  <a:pt x="167" y="405"/>
                  <a:pt x="153" y="409"/>
                  <a:pt x="138" y="410"/>
                </a:cubicBezTo>
                <a:cubicBezTo>
                  <a:pt x="128" y="411"/>
                  <a:pt x="111" y="405"/>
                  <a:pt x="104" y="398"/>
                </a:cubicBezTo>
                <a:cubicBezTo>
                  <a:pt x="100" y="394"/>
                  <a:pt x="97" y="388"/>
                  <a:pt x="95" y="383"/>
                </a:cubicBezTo>
                <a:close/>
                <a:moveTo>
                  <a:pt x="73" y="216"/>
                </a:moveTo>
                <a:cubicBezTo>
                  <a:pt x="53" y="148"/>
                  <a:pt x="53" y="148"/>
                  <a:pt x="53" y="148"/>
                </a:cubicBezTo>
                <a:cubicBezTo>
                  <a:pt x="10" y="115"/>
                  <a:pt x="10" y="115"/>
                  <a:pt x="10" y="115"/>
                </a:cubicBezTo>
                <a:cubicBezTo>
                  <a:pt x="0" y="81"/>
                  <a:pt x="0" y="81"/>
                  <a:pt x="0" y="81"/>
                </a:cubicBezTo>
                <a:cubicBezTo>
                  <a:pt x="10" y="29"/>
                  <a:pt x="10" y="29"/>
                  <a:pt x="10" y="29"/>
                </a:cubicBezTo>
                <a:cubicBezTo>
                  <a:pt x="30" y="23"/>
                  <a:pt x="30" y="23"/>
                  <a:pt x="30" y="23"/>
                </a:cubicBezTo>
                <a:cubicBezTo>
                  <a:pt x="45" y="74"/>
                  <a:pt x="45" y="74"/>
                  <a:pt x="45" y="74"/>
                </a:cubicBezTo>
                <a:cubicBezTo>
                  <a:pt x="46" y="77"/>
                  <a:pt x="51" y="80"/>
                  <a:pt x="54" y="79"/>
                </a:cubicBezTo>
                <a:cubicBezTo>
                  <a:pt x="98" y="66"/>
                  <a:pt x="98" y="66"/>
                  <a:pt x="98" y="66"/>
                </a:cubicBezTo>
                <a:cubicBezTo>
                  <a:pt x="101" y="65"/>
                  <a:pt x="103" y="60"/>
                  <a:pt x="102" y="57"/>
                </a:cubicBezTo>
                <a:cubicBezTo>
                  <a:pt x="87" y="6"/>
                  <a:pt x="87" y="6"/>
                  <a:pt x="87" y="6"/>
                </a:cubicBezTo>
                <a:cubicBezTo>
                  <a:pt x="107" y="0"/>
                  <a:pt x="107" y="0"/>
                  <a:pt x="107" y="0"/>
                </a:cubicBezTo>
                <a:cubicBezTo>
                  <a:pt x="144" y="39"/>
                  <a:pt x="144" y="39"/>
                  <a:pt x="144" y="39"/>
                </a:cubicBezTo>
                <a:cubicBezTo>
                  <a:pt x="154" y="73"/>
                  <a:pt x="154" y="73"/>
                  <a:pt x="154" y="73"/>
                </a:cubicBezTo>
                <a:cubicBezTo>
                  <a:pt x="136" y="124"/>
                  <a:pt x="136" y="124"/>
                  <a:pt x="136" y="124"/>
                </a:cubicBezTo>
                <a:cubicBezTo>
                  <a:pt x="147" y="161"/>
                  <a:pt x="147" y="161"/>
                  <a:pt x="147" y="161"/>
                </a:cubicBezTo>
                <a:lnTo>
                  <a:pt x="73" y="2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60" name="Rectangle 59"/>
          <p:cNvSpPr/>
          <p:nvPr/>
        </p:nvSpPr>
        <p:spPr bwMode="auto">
          <a:xfrm>
            <a:off x="134939" y="1838458"/>
            <a:ext cx="2926080"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sz="1600" kern="0" dirty="0">
                <a:gradFill>
                  <a:gsLst>
                    <a:gs pos="1250">
                      <a:srgbClr val="FFFFFF"/>
                    </a:gs>
                    <a:gs pos="100000">
                      <a:srgbClr val="FFFFFF"/>
                    </a:gs>
                  </a:gsLst>
                  <a:lin ang="5400000" scaled="0"/>
                </a:gradFill>
                <a:cs typeface="Segoe UI" pitchFamily="34" charset="0"/>
              </a:rPr>
              <a:t>Sales </a:t>
            </a:r>
            <a:br>
              <a:rPr lang="en-US" sz="1600" kern="0" dirty="0">
                <a:gradFill>
                  <a:gsLst>
                    <a:gs pos="1250">
                      <a:srgbClr val="FFFFFF"/>
                    </a:gs>
                    <a:gs pos="100000">
                      <a:srgbClr val="FFFFFF"/>
                    </a:gs>
                  </a:gsLst>
                  <a:lin ang="5400000" scaled="0"/>
                </a:gradFill>
                <a:cs typeface="Segoe UI" pitchFamily="34" charset="0"/>
              </a:rPr>
            </a:br>
            <a:r>
              <a:rPr lang="en-US" sz="1600" kern="0" dirty="0">
                <a:gradFill>
                  <a:gsLst>
                    <a:gs pos="1250">
                      <a:srgbClr val="FFFFFF"/>
                    </a:gs>
                    <a:gs pos="100000">
                      <a:srgbClr val="FFFFFF"/>
                    </a:gs>
                  </a:gsLst>
                  <a:lin ang="5400000" scaled="0"/>
                </a:gradFill>
                <a:cs typeface="Segoe UI" pitchFamily="34" charset="0"/>
              </a:rPr>
              <a:t>and marketing</a:t>
            </a:r>
          </a:p>
        </p:txBody>
      </p:sp>
      <p:sp>
        <p:nvSpPr>
          <p:cNvPr id="61" name="Rectangle 60"/>
          <p:cNvSpPr/>
          <p:nvPr/>
        </p:nvSpPr>
        <p:spPr bwMode="auto">
          <a:xfrm>
            <a:off x="3122767" y="1838458"/>
            <a:ext cx="2926080"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sz="1600" kern="0" dirty="0">
                <a:gradFill>
                  <a:gsLst>
                    <a:gs pos="1250">
                      <a:srgbClr val="FFFFFF"/>
                    </a:gs>
                    <a:gs pos="100000">
                      <a:srgbClr val="FFFFFF"/>
                    </a:gs>
                  </a:gsLst>
                  <a:lin ang="5400000" scaled="0"/>
                </a:gradFill>
                <a:cs typeface="Segoe UI" pitchFamily="34" charset="0"/>
              </a:rPr>
              <a:t>Finance </a:t>
            </a:r>
            <a:br>
              <a:rPr lang="en-US" sz="1600" kern="0" dirty="0">
                <a:gradFill>
                  <a:gsLst>
                    <a:gs pos="1250">
                      <a:srgbClr val="FFFFFF"/>
                    </a:gs>
                    <a:gs pos="100000">
                      <a:srgbClr val="FFFFFF"/>
                    </a:gs>
                  </a:gsLst>
                  <a:lin ang="5400000" scaled="0"/>
                </a:gradFill>
                <a:cs typeface="Segoe UI" pitchFamily="34" charset="0"/>
              </a:rPr>
            </a:br>
            <a:r>
              <a:rPr lang="en-US" sz="1600" kern="0" dirty="0">
                <a:gradFill>
                  <a:gsLst>
                    <a:gs pos="1250">
                      <a:srgbClr val="FFFFFF"/>
                    </a:gs>
                    <a:gs pos="100000">
                      <a:srgbClr val="FFFFFF"/>
                    </a:gs>
                  </a:gsLst>
                  <a:lin ang="5400000" scaled="0"/>
                </a:gradFill>
                <a:cs typeface="Segoe UI" pitchFamily="34" charset="0"/>
              </a:rPr>
              <a:t>and risk</a:t>
            </a:r>
          </a:p>
        </p:txBody>
      </p:sp>
      <p:sp>
        <p:nvSpPr>
          <p:cNvPr id="62" name="Rectangle 61"/>
          <p:cNvSpPr/>
          <p:nvPr/>
        </p:nvSpPr>
        <p:spPr bwMode="auto">
          <a:xfrm>
            <a:off x="6110595" y="1838458"/>
            <a:ext cx="2926080"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sz="1600" kern="0" dirty="0">
                <a:gradFill>
                  <a:gsLst>
                    <a:gs pos="1250">
                      <a:srgbClr val="FFFFFF"/>
                    </a:gs>
                    <a:gs pos="100000">
                      <a:srgbClr val="FFFFFF"/>
                    </a:gs>
                  </a:gsLst>
                  <a:lin ang="5400000" scaled="0"/>
                </a:gradFill>
                <a:cs typeface="Segoe UI" pitchFamily="34" charset="0"/>
              </a:rPr>
              <a:t>Customer </a:t>
            </a:r>
            <a:br>
              <a:rPr lang="en-US" sz="1600" kern="0" dirty="0">
                <a:gradFill>
                  <a:gsLst>
                    <a:gs pos="1250">
                      <a:srgbClr val="FFFFFF"/>
                    </a:gs>
                    <a:gs pos="100000">
                      <a:srgbClr val="FFFFFF"/>
                    </a:gs>
                  </a:gsLst>
                  <a:lin ang="5400000" scaled="0"/>
                </a:gradFill>
                <a:cs typeface="Segoe UI" pitchFamily="34" charset="0"/>
              </a:rPr>
            </a:br>
            <a:r>
              <a:rPr lang="en-US" sz="1600" kern="0" dirty="0">
                <a:gradFill>
                  <a:gsLst>
                    <a:gs pos="1250">
                      <a:srgbClr val="FFFFFF"/>
                    </a:gs>
                    <a:gs pos="100000">
                      <a:srgbClr val="FFFFFF"/>
                    </a:gs>
                  </a:gsLst>
                  <a:lin ang="5400000" scaled="0"/>
                </a:gradFill>
                <a:cs typeface="Segoe UI" pitchFamily="34" charset="0"/>
              </a:rPr>
              <a:t>and channel</a:t>
            </a:r>
          </a:p>
        </p:txBody>
      </p:sp>
      <p:sp>
        <p:nvSpPr>
          <p:cNvPr id="63" name="Rectangle 62"/>
          <p:cNvSpPr/>
          <p:nvPr/>
        </p:nvSpPr>
        <p:spPr bwMode="auto">
          <a:xfrm>
            <a:off x="9098422" y="1838458"/>
            <a:ext cx="2926080"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sz="1600" kern="0" dirty="0">
                <a:gradFill>
                  <a:gsLst>
                    <a:gs pos="1250">
                      <a:srgbClr val="FFFFFF"/>
                    </a:gs>
                    <a:gs pos="100000">
                      <a:srgbClr val="FFFFFF"/>
                    </a:gs>
                  </a:gsLst>
                  <a:lin ang="5400000" scaled="0"/>
                </a:gradFill>
                <a:cs typeface="Segoe UI" pitchFamily="34" charset="0"/>
              </a:rPr>
              <a:t>Operations </a:t>
            </a:r>
            <a:br>
              <a:rPr lang="en-US" sz="1600" kern="0" dirty="0">
                <a:gradFill>
                  <a:gsLst>
                    <a:gs pos="1250">
                      <a:srgbClr val="FFFFFF"/>
                    </a:gs>
                    <a:gs pos="100000">
                      <a:srgbClr val="FFFFFF"/>
                    </a:gs>
                  </a:gsLst>
                  <a:lin ang="5400000" scaled="0"/>
                </a:gradFill>
                <a:cs typeface="Segoe UI" pitchFamily="34" charset="0"/>
              </a:rPr>
            </a:br>
            <a:r>
              <a:rPr lang="en-US" sz="1600" kern="0" dirty="0">
                <a:gradFill>
                  <a:gsLst>
                    <a:gs pos="1250">
                      <a:srgbClr val="FFFFFF"/>
                    </a:gs>
                    <a:gs pos="100000">
                      <a:srgbClr val="FFFFFF"/>
                    </a:gs>
                  </a:gsLst>
                  <a:lin ang="5400000" scaled="0"/>
                </a:gradFill>
                <a:cs typeface="Segoe UI" pitchFamily="34" charset="0"/>
              </a:rPr>
              <a:t>and workforce</a:t>
            </a:r>
          </a:p>
        </p:txBody>
      </p:sp>
      <p:sp>
        <p:nvSpPr>
          <p:cNvPr id="64" name="Freeform 64"/>
          <p:cNvSpPr>
            <a:spLocks noEditPoints="1"/>
          </p:cNvSpPr>
          <p:nvPr/>
        </p:nvSpPr>
        <p:spPr bwMode="black">
          <a:xfrm>
            <a:off x="292499" y="2005379"/>
            <a:ext cx="481446" cy="36975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chemeClr val="tx1"/>
          </a:solidFill>
          <a:ln>
            <a:noFill/>
          </a:ln>
        </p:spPr>
        <p:txBody>
          <a:bodyPr vert="horz" wrap="square" lIns="0" tIns="41153" rIns="82305" bIns="41153" numCol="1" anchor="t" anchorCtr="0" compatLnSpc="1">
            <a:prstTxWarp prst="textNoShape">
              <a:avLst/>
            </a:prstTxWarp>
          </a:bodyPr>
          <a:lstStyle/>
          <a:p>
            <a:pPr algn="ctr" defTabSz="914363"/>
            <a:endParaRPr lang="en-US" sz="1600" dirty="0">
              <a:gradFill>
                <a:gsLst>
                  <a:gs pos="1250">
                    <a:srgbClr val="FFFFFF"/>
                  </a:gs>
                  <a:gs pos="100000">
                    <a:srgbClr val="FFFFFF"/>
                  </a:gs>
                </a:gsLst>
                <a:lin ang="5400000" scaled="0"/>
              </a:gradFill>
            </a:endParaRPr>
          </a:p>
        </p:txBody>
      </p:sp>
      <p:sp>
        <p:nvSpPr>
          <p:cNvPr id="65" name="Freeform 242"/>
          <p:cNvSpPr>
            <a:spLocks noChangeAspect="1" noEditPoints="1"/>
          </p:cNvSpPr>
          <p:nvPr/>
        </p:nvSpPr>
        <p:spPr bwMode="auto">
          <a:xfrm>
            <a:off x="9270837" y="2027419"/>
            <a:ext cx="459721" cy="367777"/>
          </a:xfrm>
          <a:custGeom>
            <a:avLst/>
            <a:gdLst>
              <a:gd name="T0" fmla="*/ 63 w 106"/>
              <a:gd name="T1" fmla="*/ 51 h 85"/>
              <a:gd name="T2" fmla="*/ 63 w 106"/>
              <a:gd name="T3" fmla="*/ 51 h 85"/>
              <a:gd name="T4" fmla="*/ 77 w 106"/>
              <a:gd name="T5" fmla="*/ 55 h 85"/>
              <a:gd name="T6" fmla="*/ 77 w 106"/>
              <a:gd name="T7" fmla="*/ 55 h 85"/>
              <a:gd name="T8" fmla="*/ 96 w 106"/>
              <a:gd name="T9" fmla="*/ 47 h 85"/>
              <a:gd name="T10" fmla="*/ 97 w 106"/>
              <a:gd name="T11" fmla="*/ 47 h 85"/>
              <a:gd name="T12" fmla="*/ 97 w 106"/>
              <a:gd name="T13" fmla="*/ 47 h 85"/>
              <a:gd name="T14" fmla="*/ 97 w 106"/>
              <a:gd name="T15" fmla="*/ 47 h 85"/>
              <a:gd name="T16" fmla="*/ 97 w 106"/>
              <a:gd name="T17" fmla="*/ 47 h 85"/>
              <a:gd name="T18" fmla="*/ 106 w 106"/>
              <a:gd name="T19" fmla="*/ 56 h 85"/>
              <a:gd name="T20" fmla="*/ 106 w 106"/>
              <a:gd name="T21" fmla="*/ 77 h 85"/>
              <a:gd name="T22" fmla="*/ 105 w 106"/>
              <a:gd name="T23" fmla="*/ 82 h 85"/>
              <a:gd name="T24" fmla="*/ 105 w 106"/>
              <a:gd name="T25" fmla="*/ 82 h 85"/>
              <a:gd name="T26" fmla="*/ 98 w 106"/>
              <a:gd name="T27" fmla="*/ 85 h 85"/>
              <a:gd name="T28" fmla="*/ 63 w 106"/>
              <a:gd name="T29" fmla="*/ 85 h 85"/>
              <a:gd name="T30" fmla="*/ 63 w 106"/>
              <a:gd name="T31" fmla="*/ 51 h 85"/>
              <a:gd name="T32" fmla="*/ 10 w 106"/>
              <a:gd name="T33" fmla="*/ 85 h 85"/>
              <a:gd name="T34" fmla="*/ 49 w 106"/>
              <a:gd name="T35" fmla="*/ 85 h 85"/>
              <a:gd name="T36" fmla="*/ 56 w 106"/>
              <a:gd name="T37" fmla="*/ 82 h 85"/>
              <a:gd name="T38" fmla="*/ 56 w 106"/>
              <a:gd name="T39" fmla="*/ 82 h 85"/>
              <a:gd name="T40" fmla="*/ 57 w 106"/>
              <a:gd name="T41" fmla="*/ 77 h 85"/>
              <a:gd name="T42" fmla="*/ 57 w 106"/>
              <a:gd name="T43" fmla="*/ 77 h 85"/>
              <a:gd name="T44" fmla="*/ 57 w 106"/>
              <a:gd name="T45" fmla="*/ 45 h 85"/>
              <a:gd name="T46" fmla="*/ 48 w 106"/>
              <a:gd name="T47" fmla="*/ 36 h 85"/>
              <a:gd name="T48" fmla="*/ 48 w 106"/>
              <a:gd name="T49" fmla="*/ 36 h 85"/>
              <a:gd name="T50" fmla="*/ 47 w 106"/>
              <a:gd name="T51" fmla="*/ 36 h 85"/>
              <a:gd name="T52" fmla="*/ 47 w 106"/>
              <a:gd name="T53" fmla="*/ 37 h 85"/>
              <a:gd name="T54" fmla="*/ 29 w 106"/>
              <a:gd name="T55" fmla="*/ 44 h 85"/>
              <a:gd name="T56" fmla="*/ 29 w 106"/>
              <a:gd name="T57" fmla="*/ 44 h 85"/>
              <a:gd name="T58" fmla="*/ 10 w 106"/>
              <a:gd name="T59" fmla="*/ 37 h 85"/>
              <a:gd name="T60" fmla="*/ 10 w 106"/>
              <a:gd name="T61" fmla="*/ 37 h 85"/>
              <a:gd name="T62" fmla="*/ 10 w 106"/>
              <a:gd name="T63" fmla="*/ 36 h 85"/>
              <a:gd name="T64" fmla="*/ 10 w 106"/>
              <a:gd name="T65" fmla="*/ 36 h 85"/>
              <a:gd name="T66" fmla="*/ 0 w 106"/>
              <a:gd name="T67" fmla="*/ 45 h 85"/>
              <a:gd name="T68" fmla="*/ 0 w 106"/>
              <a:gd name="T69" fmla="*/ 77 h 85"/>
              <a:gd name="T70" fmla="*/ 0 w 106"/>
              <a:gd name="T71" fmla="*/ 77 h 85"/>
              <a:gd name="T72" fmla="*/ 2 w 106"/>
              <a:gd name="T73" fmla="*/ 82 h 85"/>
              <a:gd name="T74" fmla="*/ 2 w 106"/>
              <a:gd name="T75" fmla="*/ 82 h 85"/>
              <a:gd name="T76" fmla="*/ 10 w 106"/>
              <a:gd name="T77" fmla="*/ 85 h 85"/>
              <a:gd name="T78" fmla="*/ 29 w 106"/>
              <a:gd name="T79" fmla="*/ 38 h 85"/>
              <a:gd name="T80" fmla="*/ 48 w 106"/>
              <a:gd name="T81" fmla="*/ 19 h 85"/>
              <a:gd name="T82" fmla="*/ 29 w 106"/>
              <a:gd name="T83" fmla="*/ 0 h 85"/>
              <a:gd name="T84" fmla="*/ 9 w 106"/>
              <a:gd name="T85" fmla="*/ 19 h 85"/>
              <a:gd name="T86" fmla="*/ 29 w 106"/>
              <a:gd name="T87" fmla="*/ 38 h 85"/>
              <a:gd name="T88" fmla="*/ 77 w 106"/>
              <a:gd name="T89" fmla="*/ 50 h 85"/>
              <a:gd name="T90" fmla="*/ 95 w 106"/>
              <a:gd name="T91" fmla="*/ 32 h 85"/>
              <a:gd name="T92" fmla="*/ 77 w 106"/>
              <a:gd name="T93" fmla="*/ 15 h 85"/>
              <a:gd name="T94" fmla="*/ 59 w 106"/>
              <a:gd name="T95" fmla="*/ 32 h 85"/>
              <a:gd name="T96" fmla="*/ 77 w 106"/>
              <a:gd name="T97" fmla="*/ 5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85">
                <a:moveTo>
                  <a:pt x="63" y="51"/>
                </a:moveTo>
                <a:cubicBezTo>
                  <a:pt x="63" y="51"/>
                  <a:pt x="63" y="51"/>
                  <a:pt x="63" y="51"/>
                </a:cubicBezTo>
                <a:cubicBezTo>
                  <a:pt x="67" y="54"/>
                  <a:pt x="72" y="55"/>
                  <a:pt x="77" y="55"/>
                </a:cubicBezTo>
                <a:cubicBezTo>
                  <a:pt x="77" y="55"/>
                  <a:pt x="77" y="55"/>
                  <a:pt x="77" y="55"/>
                </a:cubicBezTo>
                <a:cubicBezTo>
                  <a:pt x="85" y="55"/>
                  <a:pt x="91" y="53"/>
                  <a:pt x="96" y="47"/>
                </a:cubicBezTo>
                <a:cubicBezTo>
                  <a:pt x="97" y="47"/>
                  <a:pt x="97" y="47"/>
                  <a:pt x="97" y="47"/>
                </a:cubicBezTo>
                <a:cubicBezTo>
                  <a:pt x="97" y="47"/>
                  <a:pt x="97" y="47"/>
                  <a:pt x="97" y="47"/>
                </a:cubicBezTo>
                <a:cubicBezTo>
                  <a:pt x="97" y="47"/>
                  <a:pt x="97" y="47"/>
                  <a:pt x="97" y="47"/>
                </a:cubicBezTo>
                <a:cubicBezTo>
                  <a:pt x="97" y="47"/>
                  <a:pt x="97" y="47"/>
                  <a:pt x="97" y="47"/>
                </a:cubicBezTo>
                <a:cubicBezTo>
                  <a:pt x="103" y="47"/>
                  <a:pt x="106" y="51"/>
                  <a:pt x="106" y="56"/>
                </a:cubicBezTo>
                <a:cubicBezTo>
                  <a:pt x="106" y="77"/>
                  <a:pt x="106" y="77"/>
                  <a:pt x="106" y="77"/>
                </a:cubicBezTo>
                <a:cubicBezTo>
                  <a:pt x="106" y="79"/>
                  <a:pt x="105" y="81"/>
                  <a:pt x="105" y="82"/>
                </a:cubicBezTo>
                <a:cubicBezTo>
                  <a:pt x="105" y="82"/>
                  <a:pt x="105" y="82"/>
                  <a:pt x="105" y="82"/>
                </a:cubicBezTo>
                <a:cubicBezTo>
                  <a:pt x="103" y="84"/>
                  <a:pt x="101" y="85"/>
                  <a:pt x="98" y="85"/>
                </a:cubicBezTo>
                <a:cubicBezTo>
                  <a:pt x="63" y="85"/>
                  <a:pt x="63" y="85"/>
                  <a:pt x="63" y="85"/>
                </a:cubicBezTo>
                <a:lnTo>
                  <a:pt x="63" y="51"/>
                </a:lnTo>
                <a:close/>
                <a:moveTo>
                  <a:pt x="10" y="85"/>
                </a:moveTo>
                <a:cubicBezTo>
                  <a:pt x="49" y="85"/>
                  <a:pt x="49" y="85"/>
                  <a:pt x="49" y="85"/>
                </a:cubicBezTo>
                <a:cubicBezTo>
                  <a:pt x="52" y="85"/>
                  <a:pt x="54" y="84"/>
                  <a:pt x="56" y="82"/>
                </a:cubicBezTo>
                <a:cubicBezTo>
                  <a:pt x="56" y="82"/>
                  <a:pt x="56" y="82"/>
                  <a:pt x="56" y="82"/>
                </a:cubicBezTo>
                <a:cubicBezTo>
                  <a:pt x="57" y="81"/>
                  <a:pt x="57" y="79"/>
                  <a:pt x="57" y="77"/>
                </a:cubicBezTo>
                <a:cubicBezTo>
                  <a:pt x="57" y="77"/>
                  <a:pt x="57" y="77"/>
                  <a:pt x="57" y="77"/>
                </a:cubicBezTo>
                <a:cubicBezTo>
                  <a:pt x="57" y="45"/>
                  <a:pt x="57" y="45"/>
                  <a:pt x="57" y="45"/>
                </a:cubicBezTo>
                <a:cubicBezTo>
                  <a:pt x="57" y="39"/>
                  <a:pt x="54" y="36"/>
                  <a:pt x="48" y="36"/>
                </a:cubicBezTo>
                <a:cubicBezTo>
                  <a:pt x="48" y="36"/>
                  <a:pt x="48" y="36"/>
                  <a:pt x="48" y="36"/>
                </a:cubicBezTo>
                <a:cubicBezTo>
                  <a:pt x="47" y="36"/>
                  <a:pt x="47" y="36"/>
                  <a:pt x="47" y="36"/>
                </a:cubicBezTo>
                <a:cubicBezTo>
                  <a:pt x="47" y="37"/>
                  <a:pt x="47" y="37"/>
                  <a:pt x="47" y="37"/>
                </a:cubicBezTo>
                <a:cubicBezTo>
                  <a:pt x="42" y="42"/>
                  <a:pt x="36" y="44"/>
                  <a:pt x="29" y="44"/>
                </a:cubicBezTo>
                <a:cubicBezTo>
                  <a:pt x="29" y="44"/>
                  <a:pt x="29" y="44"/>
                  <a:pt x="29" y="44"/>
                </a:cubicBezTo>
                <a:cubicBezTo>
                  <a:pt x="21" y="44"/>
                  <a:pt x="16" y="42"/>
                  <a:pt x="10" y="37"/>
                </a:cubicBezTo>
                <a:cubicBezTo>
                  <a:pt x="10" y="37"/>
                  <a:pt x="10" y="37"/>
                  <a:pt x="10" y="37"/>
                </a:cubicBezTo>
                <a:cubicBezTo>
                  <a:pt x="10" y="36"/>
                  <a:pt x="10" y="36"/>
                  <a:pt x="10" y="36"/>
                </a:cubicBezTo>
                <a:cubicBezTo>
                  <a:pt x="10" y="36"/>
                  <a:pt x="10" y="36"/>
                  <a:pt x="10" y="36"/>
                </a:cubicBezTo>
                <a:cubicBezTo>
                  <a:pt x="4" y="36"/>
                  <a:pt x="1" y="39"/>
                  <a:pt x="0" y="45"/>
                </a:cubicBezTo>
                <a:cubicBezTo>
                  <a:pt x="0" y="77"/>
                  <a:pt x="0" y="77"/>
                  <a:pt x="0" y="77"/>
                </a:cubicBezTo>
                <a:cubicBezTo>
                  <a:pt x="0" y="77"/>
                  <a:pt x="0" y="77"/>
                  <a:pt x="0" y="77"/>
                </a:cubicBezTo>
                <a:cubicBezTo>
                  <a:pt x="0" y="79"/>
                  <a:pt x="1" y="81"/>
                  <a:pt x="2" y="82"/>
                </a:cubicBezTo>
                <a:cubicBezTo>
                  <a:pt x="2" y="82"/>
                  <a:pt x="2" y="82"/>
                  <a:pt x="2" y="82"/>
                </a:cubicBezTo>
                <a:cubicBezTo>
                  <a:pt x="3" y="84"/>
                  <a:pt x="6" y="85"/>
                  <a:pt x="10" y="85"/>
                </a:cubicBezTo>
                <a:close/>
                <a:moveTo>
                  <a:pt x="29" y="38"/>
                </a:moveTo>
                <a:cubicBezTo>
                  <a:pt x="39" y="38"/>
                  <a:pt x="48" y="29"/>
                  <a:pt x="48" y="19"/>
                </a:cubicBezTo>
                <a:cubicBezTo>
                  <a:pt x="48" y="8"/>
                  <a:pt x="39" y="0"/>
                  <a:pt x="29" y="0"/>
                </a:cubicBezTo>
                <a:cubicBezTo>
                  <a:pt x="18" y="0"/>
                  <a:pt x="9" y="8"/>
                  <a:pt x="9" y="19"/>
                </a:cubicBezTo>
                <a:cubicBezTo>
                  <a:pt x="9" y="29"/>
                  <a:pt x="18" y="38"/>
                  <a:pt x="29" y="38"/>
                </a:cubicBezTo>
                <a:close/>
                <a:moveTo>
                  <a:pt x="77" y="50"/>
                </a:moveTo>
                <a:cubicBezTo>
                  <a:pt x="87" y="50"/>
                  <a:pt x="95" y="42"/>
                  <a:pt x="95" y="32"/>
                </a:cubicBezTo>
                <a:cubicBezTo>
                  <a:pt x="95" y="23"/>
                  <a:pt x="87" y="15"/>
                  <a:pt x="77" y="15"/>
                </a:cubicBezTo>
                <a:cubicBezTo>
                  <a:pt x="67" y="15"/>
                  <a:pt x="59" y="23"/>
                  <a:pt x="59" y="32"/>
                </a:cubicBezTo>
                <a:cubicBezTo>
                  <a:pt x="59" y="42"/>
                  <a:pt x="67" y="50"/>
                  <a:pt x="77" y="5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baseline="-25000" dirty="0">
              <a:gradFill>
                <a:gsLst>
                  <a:gs pos="1250">
                    <a:srgbClr val="FFFFFF"/>
                  </a:gs>
                  <a:gs pos="100000">
                    <a:srgbClr val="FFFFFF"/>
                  </a:gs>
                </a:gsLst>
                <a:lin ang="5400000" scaled="0"/>
              </a:gradFill>
            </a:endParaRPr>
          </a:p>
        </p:txBody>
      </p:sp>
      <p:sp>
        <p:nvSpPr>
          <p:cNvPr id="66" name="Freeform 12"/>
          <p:cNvSpPr>
            <a:spLocks noChangeAspect="1"/>
          </p:cNvSpPr>
          <p:nvPr/>
        </p:nvSpPr>
        <p:spPr bwMode="black">
          <a:xfrm>
            <a:off x="6283365" y="2006420"/>
            <a:ext cx="508622" cy="401076"/>
          </a:xfrm>
          <a:custGeom>
            <a:avLst/>
            <a:gdLst/>
            <a:ahLst/>
            <a:cxnLst/>
            <a:rect l="l" t="t" r="r" b="b"/>
            <a:pathLst>
              <a:path w="611218" h="481979">
                <a:moveTo>
                  <a:pt x="224745" y="94707"/>
                </a:moveTo>
                <a:cubicBezTo>
                  <a:pt x="347961" y="94707"/>
                  <a:pt x="448505" y="171589"/>
                  <a:pt x="448505" y="266213"/>
                </a:cubicBezTo>
                <a:cubicBezTo>
                  <a:pt x="448505" y="360837"/>
                  <a:pt x="347961" y="436734"/>
                  <a:pt x="224745" y="436734"/>
                </a:cubicBezTo>
                <a:cubicBezTo>
                  <a:pt x="202074" y="436734"/>
                  <a:pt x="181373" y="434763"/>
                  <a:pt x="161659" y="429834"/>
                </a:cubicBezTo>
                <a:cubicBezTo>
                  <a:pt x="135044" y="478132"/>
                  <a:pt x="86744" y="488974"/>
                  <a:pt x="44358" y="478132"/>
                </a:cubicBezTo>
                <a:cubicBezTo>
                  <a:pt x="69986" y="455462"/>
                  <a:pt x="92658" y="434763"/>
                  <a:pt x="109416" y="413078"/>
                </a:cubicBezTo>
                <a:cubicBezTo>
                  <a:pt x="43372" y="382522"/>
                  <a:pt x="0" y="328310"/>
                  <a:pt x="0" y="266213"/>
                </a:cubicBezTo>
                <a:cubicBezTo>
                  <a:pt x="0" y="171589"/>
                  <a:pt x="100544" y="94707"/>
                  <a:pt x="224745" y="94707"/>
                </a:cubicBezTo>
                <a:close/>
                <a:moveTo>
                  <a:pt x="386440" y="0"/>
                </a:moveTo>
                <a:cubicBezTo>
                  <a:pt x="510659" y="0"/>
                  <a:pt x="611218" y="76830"/>
                  <a:pt x="611218" y="170405"/>
                </a:cubicBezTo>
                <a:cubicBezTo>
                  <a:pt x="611218" y="232460"/>
                  <a:pt x="566854" y="287620"/>
                  <a:pt x="501787" y="317170"/>
                </a:cubicBezTo>
                <a:cubicBezTo>
                  <a:pt x="518546" y="338840"/>
                  <a:pt x="541221" y="360510"/>
                  <a:pt x="566854" y="382180"/>
                </a:cubicBezTo>
                <a:cubicBezTo>
                  <a:pt x="523476" y="393015"/>
                  <a:pt x="481083" y="383165"/>
                  <a:pt x="454465" y="334900"/>
                </a:cubicBezTo>
                <a:cubicBezTo>
                  <a:pt x="547137" y="154645"/>
                  <a:pt x="301656" y="47280"/>
                  <a:pt x="201097" y="73875"/>
                </a:cubicBezTo>
                <a:cubicBezTo>
                  <a:pt x="241518" y="29550"/>
                  <a:pt x="309542" y="0"/>
                  <a:pt x="386440"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67" name="Freeform 11"/>
          <p:cNvSpPr>
            <a:spLocks noEditPoints="1"/>
          </p:cNvSpPr>
          <p:nvPr/>
        </p:nvSpPr>
        <p:spPr bwMode="auto">
          <a:xfrm>
            <a:off x="3303430" y="2108342"/>
            <a:ext cx="522913" cy="239046"/>
          </a:xfrm>
          <a:custGeom>
            <a:avLst/>
            <a:gdLst>
              <a:gd name="T0" fmla="*/ 205 w 400"/>
              <a:gd name="T1" fmla="*/ 64 h 183"/>
              <a:gd name="T2" fmla="*/ 211 w 400"/>
              <a:gd name="T3" fmla="*/ 57 h 183"/>
              <a:gd name="T4" fmla="*/ 186 w 400"/>
              <a:gd name="T5" fmla="*/ 69 h 183"/>
              <a:gd name="T6" fmla="*/ 199 w 400"/>
              <a:gd name="T7" fmla="*/ 67 h 183"/>
              <a:gd name="T8" fmla="*/ 219 w 400"/>
              <a:gd name="T9" fmla="*/ 30 h 183"/>
              <a:gd name="T10" fmla="*/ 208 w 400"/>
              <a:gd name="T11" fmla="*/ 31 h 183"/>
              <a:gd name="T12" fmla="*/ 198 w 400"/>
              <a:gd name="T13" fmla="*/ 36 h 183"/>
              <a:gd name="T14" fmla="*/ 205 w 400"/>
              <a:gd name="T15" fmla="*/ 42 h 183"/>
              <a:gd name="T16" fmla="*/ 304 w 400"/>
              <a:gd name="T17" fmla="*/ 101 h 183"/>
              <a:gd name="T18" fmla="*/ 400 w 400"/>
              <a:gd name="T19" fmla="*/ 3 h 183"/>
              <a:gd name="T20" fmla="*/ 104 w 400"/>
              <a:gd name="T21" fmla="*/ 0 h 183"/>
              <a:gd name="T22" fmla="*/ 2 w 400"/>
              <a:gd name="T23" fmla="*/ 94 h 183"/>
              <a:gd name="T24" fmla="*/ 6 w 400"/>
              <a:gd name="T25" fmla="*/ 103 h 183"/>
              <a:gd name="T26" fmla="*/ 150 w 400"/>
              <a:gd name="T27" fmla="*/ 59 h 183"/>
              <a:gd name="T28" fmla="*/ 168 w 400"/>
              <a:gd name="T29" fmla="*/ 66 h 183"/>
              <a:gd name="T30" fmla="*/ 194 w 400"/>
              <a:gd name="T31" fmla="*/ 53 h 183"/>
              <a:gd name="T32" fmla="*/ 190 w 400"/>
              <a:gd name="T33" fmla="*/ 52 h 183"/>
              <a:gd name="T34" fmla="*/ 174 w 400"/>
              <a:gd name="T35" fmla="*/ 48 h 183"/>
              <a:gd name="T36" fmla="*/ 176 w 400"/>
              <a:gd name="T37" fmla="*/ 38 h 183"/>
              <a:gd name="T38" fmla="*/ 199 w 400"/>
              <a:gd name="T39" fmla="*/ 26 h 183"/>
              <a:gd name="T40" fmla="*/ 228 w 400"/>
              <a:gd name="T41" fmla="*/ 21 h 183"/>
              <a:gd name="T42" fmla="*/ 243 w 400"/>
              <a:gd name="T43" fmla="*/ 14 h 183"/>
              <a:gd name="T44" fmla="*/ 248 w 400"/>
              <a:gd name="T45" fmla="*/ 21 h 183"/>
              <a:gd name="T46" fmla="*/ 257 w 400"/>
              <a:gd name="T47" fmla="*/ 29 h 183"/>
              <a:gd name="T48" fmla="*/ 232 w 400"/>
              <a:gd name="T49" fmla="*/ 36 h 183"/>
              <a:gd name="T50" fmla="*/ 227 w 400"/>
              <a:gd name="T51" fmla="*/ 29 h 183"/>
              <a:gd name="T52" fmla="*/ 216 w 400"/>
              <a:gd name="T53" fmla="*/ 43 h 183"/>
              <a:gd name="T54" fmla="*/ 233 w 400"/>
              <a:gd name="T55" fmla="*/ 47 h 183"/>
              <a:gd name="T56" fmla="*/ 235 w 400"/>
              <a:gd name="T57" fmla="*/ 57 h 183"/>
              <a:gd name="T58" fmla="*/ 225 w 400"/>
              <a:gd name="T59" fmla="*/ 66 h 183"/>
              <a:gd name="T60" fmla="*/ 197 w 400"/>
              <a:gd name="T61" fmla="*/ 75 h 183"/>
              <a:gd name="T62" fmla="*/ 169 w 400"/>
              <a:gd name="T63" fmla="*/ 84 h 183"/>
              <a:gd name="T64" fmla="*/ 167 w 400"/>
              <a:gd name="T65" fmla="*/ 78 h 183"/>
              <a:gd name="T66" fmla="*/ 150 w 400"/>
              <a:gd name="T67" fmla="*/ 59 h 183"/>
              <a:gd name="T68" fmla="*/ 2 w 400"/>
              <a:gd name="T69" fmla="*/ 122 h 183"/>
              <a:gd name="T70" fmla="*/ 311 w 400"/>
              <a:gd name="T71" fmla="*/ 143 h 183"/>
              <a:gd name="T72" fmla="*/ 400 w 400"/>
              <a:gd name="T73" fmla="*/ 59 h 183"/>
              <a:gd name="T74" fmla="*/ 306 w 400"/>
              <a:gd name="T75" fmla="*/ 122 h 183"/>
              <a:gd name="T76" fmla="*/ 2 w 400"/>
              <a:gd name="T77" fmla="*/ 183 h 183"/>
              <a:gd name="T78" fmla="*/ 328 w 400"/>
              <a:gd name="T79" fmla="*/ 180 h 183"/>
              <a:gd name="T80" fmla="*/ 400 w 400"/>
              <a:gd name="T81" fmla="*/ 79 h 183"/>
              <a:gd name="T82" fmla="*/ 2 w 400"/>
              <a:gd name="T83"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0" h="183">
                <a:moveTo>
                  <a:pt x="199" y="67"/>
                </a:moveTo>
                <a:cubicBezTo>
                  <a:pt x="201" y="66"/>
                  <a:pt x="203" y="65"/>
                  <a:pt x="205" y="64"/>
                </a:cubicBezTo>
                <a:cubicBezTo>
                  <a:pt x="207" y="63"/>
                  <a:pt x="209" y="62"/>
                  <a:pt x="210" y="61"/>
                </a:cubicBezTo>
                <a:cubicBezTo>
                  <a:pt x="212" y="59"/>
                  <a:pt x="212" y="58"/>
                  <a:pt x="211" y="57"/>
                </a:cubicBezTo>
                <a:cubicBezTo>
                  <a:pt x="209" y="56"/>
                  <a:pt x="206" y="55"/>
                  <a:pt x="201" y="54"/>
                </a:cubicBezTo>
                <a:cubicBezTo>
                  <a:pt x="186" y="69"/>
                  <a:pt x="186" y="69"/>
                  <a:pt x="186" y="69"/>
                </a:cubicBezTo>
                <a:cubicBezTo>
                  <a:pt x="188" y="69"/>
                  <a:pt x="190" y="68"/>
                  <a:pt x="192" y="68"/>
                </a:cubicBezTo>
                <a:cubicBezTo>
                  <a:pt x="194" y="68"/>
                  <a:pt x="197" y="67"/>
                  <a:pt x="199" y="67"/>
                </a:cubicBezTo>
                <a:close/>
                <a:moveTo>
                  <a:pt x="205" y="42"/>
                </a:moveTo>
                <a:cubicBezTo>
                  <a:pt x="219" y="30"/>
                  <a:pt x="219" y="30"/>
                  <a:pt x="219" y="30"/>
                </a:cubicBezTo>
                <a:cubicBezTo>
                  <a:pt x="217" y="30"/>
                  <a:pt x="215" y="30"/>
                  <a:pt x="213" y="30"/>
                </a:cubicBezTo>
                <a:cubicBezTo>
                  <a:pt x="211" y="30"/>
                  <a:pt x="210" y="31"/>
                  <a:pt x="208" y="31"/>
                </a:cubicBezTo>
                <a:cubicBezTo>
                  <a:pt x="206" y="32"/>
                  <a:pt x="204" y="33"/>
                  <a:pt x="203" y="33"/>
                </a:cubicBezTo>
                <a:cubicBezTo>
                  <a:pt x="201" y="34"/>
                  <a:pt x="200" y="35"/>
                  <a:pt x="198" y="36"/>
                </a:cubicBezTo>
                <a:cubicBezTo>
                  <a:pt x="197" y="38"/>
                  <a:pt x="196" y="39"/>
                  <a:pt x="197" y="40"/>
                </a:cubicBezTo>
                <a:cubicBezTo>
                  <a:pt x="198" y="41"/>
                  <a:pt x="201" y="42"/>
                  <a:pt x="205" y="42"/>
                </a:cubicBezTo>
                <a:close/>
                <a:moveTo>
                  <a:pt x="300" y="103"/>
                </a:moveTo>
                <a:cubicBezTo>
                  <a:pt x="302" y="103"/>
                  <a:pt x="303" y="102"/>
                  <a:pt x="304" y="101"/>
                </a:cubicBezTo>
                <a:cubicBezTo>
                  <a:pt x="398" y="9"/>
                  <a:pt x="398" y="9"/>
                  <a:pt x="398" y="9"/>
                </a:cubicBezTo>
                <a:cubicBezTo>
                  <a:pt x="400" y="7"/>
                  <a:pt x="400" y="5"/>
                  <a:pt x="400" y="3"/>
                </a:cubicBezTo>
                <a:cubicBezTo>
                  <a:pt x="399" y="1"/>
                  <a:pt x="397" y="0"/>
                  <a:pt x="395" y="0"/>
                </a:cubicBezTo>
                <a:cubicBezTo>
                  <a:pt x="104" y="0"/>
                  <a:pt x="104" y="0"/>
                  <a:pt x="104" y="0"/>
                </a:cubicBezTo>
                <a:cubicBezTo>
                  <a:pt x="103" y="0"/>
                  <a:pt x="102" y="1"/>
                  <a:pt x="101" y="1"/>
                </a:cubicBezTo>
                <a:cubicBezTo>
                  <a:pt x="2" y="94"/>
                  <a:pt x="2" y="94"/>
                  <a:pt x="2" y="94"/>
                </a:cubicBezTo>
                <a:cubicBezTo>
                  <a:pt x="1" y="95"/>
                  <a:pt x="0" y="97"/>
                  <a:pt x="1" y="99"/>
                </a:cubicBezTo>
                <a:cubicBezTo>
                  <a:pt x="2" y="101"/>
                  <a:pt x="4" y="103"/>
                  <a:pt x="6" y="103"/>
                </a:cubicBezTo>
                <a:lnTo>
                  <a:pt x="300" y="103"/>
                </a:lnTo>
                <a:close/>
                <a:moveTo>
                  <a:pt x="150" y="59"/>
                </a:moveTo>
                <a:cubicBezTo>
                  <a:pt x="171" y="59"/>
                  <a:pt x="171" y="59"/>
                  <a:pt x="171" y="59"/>
                </a:cubicBezTo>
                <a:cubicBezTo>
                  <a:pt x="168" y="62"/>
                  <a:pt x="167" y="64"/>
                  <a:pt x="168" y="66"/>
                </a:cubicBezTo>
                <a:cubicBezTo>
                  <a:pt x="170" y="67"/>
                  <a:pt x="173" y="68"/>
                  <a:pt x="177" y="69"/>
                </a:cubicBezTo>
                <a:cubicBezTo>
                  <a:pt x="194" y="53"/>
                  <a:pt x="194" y="53"/>
                  <a:pt x="194" y="53"/>
                </a:cubicBezTo>
                <a:cubicBezTo>
                  <a:pt x="193" y="53"/>
                  <a:pt x="193" y="53"/>
                  <a:pt x="192" y="52"/>
                </a:cubicBezTo>
                <a:cubicBezTo>
                  <a:pt x="191" y="52"/>
                  <a:pt x="191" y="52"/>
                  <a:pt x="190" y="52"/>
                </a:cubicBezTo>
                <a:cubicBezTo>
                  <a:pt x="187" y="52"/>
                  <a:pt x="183" y="51"/>
                  <a:pt x="181" y="51"/>
                </a:cubicBezTo>
                <a:cubicBezTo>
                  <a:pt x="178" y="50"/>
                  <a:pt x="176" y="49"/>
                  <a:pt x="174" y="48"/>
                </a:cubicBezTo>
                <a:cubicBezTo>
                  <a:pt x="172" y="47"/>
                  <a:pt x="172" y="46"/>
                  <a:pt x="172" y="44"/>
                </a:cubicBezTo>
                <a:cubicBezTo>
                  <a:pt x="172" y="42"/>
                  <a:pt x="173" y="40"/>
                  <a:pt x="176" y="38"/>
                </a:cubicBezTo>
                <a:cubicBezTo>
                  <a:pt x="179" y="35"/>
                  <a:pt x="182" y="33"/>
                  <a:pt x="186" y="31"/>
                </a:cubicBezTo>
                <a:cubicBezTo>
                  <a:pt x="191" y="29"/>
                  <a:pt x="195" y="27"/>
                  <a:pt x="199" y="26"/>
                </a:cubicBezTo>
                <a:cubicBezTo>
                  <a:pt x="204" y="24"/>
                  <a:pt x="209" y="23"/>
                  <a:pt x="214" y="22"/>
                </a:cubicBezTo>
                <a:cubicBezTo>
                  <a:pt x="219" y="21"/>
                  <a:pt x="224" y="21"/>
                  <a:pt x="228" y="21"/>
                </a:cubicBezTo>
                <a:cubicBezTo>
                  <a:pt x="234" y="15"/>
                  <a:pt x="234" y="15"/>
                  <a:pt x="234" y="15"/>
                </a:cubicBezTo>
                <a:cubicBezTo>
                  <a:pt x="243" y="14"/>
                  <a:pt x="243" y="14"/>
                  <a:pt x="243" y="14"/>
                </a:cubicBezTo>
                <a:cubicBezTo>
                  <a:pt x="237" y="20"/>
                  <a:pt x="237" y="20"/>
                  <a:pt x="237" y="20"/>
                </a:cubicBezTo>
                <a:cubicBezTo>
                  <a:pt x="241" y="20"/>
                  <a:pt x="245" y="21"/>
                  <a:pt x="248" y="21"/>
                </a:cubicBezTo>
                <a:cubicBezTo>
                  <a:pt x="251" y="22"/>
                  <a:pt x="253" y="23"/>
                  <a:pt x="255" y="24"/>
                </a:cubicBezTo>
                <a:cubicBezTo>
                  <a:pt x="257" y="25"/>
                  <a:pt x="257" y="27"/>
                  <a:pt x="257" y="29"/>
                </a:cubicBezTo>
                <a:cubicBezTo>
                  <a:pt x="257" y="31"/>
                  <a:pt x="256" y="33"/>
                  <a:pt x="253" y="36"/>
                </a:cubicBezTo>
                <a:cubicBezTo>
                  <a:pt x="232" y="36"/>
                  <a:pt x="232" y="36"/>
                  <a:pt x="232" y="36"/>
                </a:cubicBezTo>
                <a:cubicBezTo>
                  <a:pt x="234" y="34"/>
                  <a:pt x="235" y="33"/>
                  <a:pt x="234" y="31"/>
                </a:cubicBezTo>
                <a:cubicBezTo>
                  <a:pt x="233" y="30"/>
                  <a:pt x="231" y="29"/>
                  <a:pt x="227" y="29"/>
                </a:cubicBezTo>
                <a:cubicBezTo>
                  <a:pt x="213" y="43"/>
                  <a:pt x="213" y="43"/>
                  <a:pt x="213" y="43"/>
                </a:cubicBezTo>
                <a:cubicBezTo>
                  <a:pt x="214" y="43"/>
                  <a:pt x="215" y="43"/>
                  <a:pt x="216" y="43"/>
                </a:cubicBezTo>
                <a:cubicBezTo>
                  <a:pt x="217" y="43"/>
                  <a:pt x="218" y="44"/>
                  <a:pt x="220" y="44"/>
                </a:cubicBezTo>
                <a:cubicBezTo>
                  <a:pt x="226" y="45"/>
                  <a:pt x="230" y="46"/>
                  <a:pt x="233" y="47"/>
                </a:cubicBezTo>
                <a:cubicBezTo>
                  <a:pt x="235" y="49"/>
                  <a:pt x="236" y="50"/>
                  <a:pt x="237" y="52"/>
                </a:cubicBezTo>
                <a:cubicBezTo>
                  <a:pt x="237" y="54"/>
                  <a:pt x="236" y="55"/>
                  <a:pt x="235" y="57"/>
                </a:cubicBezTo>
                <a:cubicBezTo>
                  <a:pt x="234" y="59"/>
                  <a:pt x="232" y="60"/>
                  <a:pt x="231" y="61"/>
                </a:cubicBezTo>
                <a:cubicBezTo>
                  <a:pt x="230" y="63"/>
                  <a:pt x="228" y="64"/>
                  <a:pt x="225" y="66"/>
                </a:cubicBezTo>
                <a:cubicBezTo>
                  <a:pt x="222" y="68"/>
                  <a:pt x="218" y="69"/>
                  <a:pt x="214" y="71"/>
                </a:cubicBezTo>
                <a:cubicBezTo>
                  <a:pt x="209" y="73"/>
                  <a:pt x="204" y="74"/>
                  <a:pt x="197" y="75"/>
                </a:cubicBezTo>
                <a:cubicBezTo>
                  <a:pt x="191" y="77"/>
                  <a:pt x="184" y="77"/>
                  <a:pt x="176" y="78"/>
                </a:cubicBezTo>
                <a:cubicBezTo>
                  <a:pt x="169" y="84"/>
                  <a:pt x="169" y="84"/>
                  <a:pt x="169" y="84"/>
                </a:cubicBezTo>
                <a:cubicBezTo>
                  <a:pt x="160" y="84"/>
                  <a:pt x="160" y="84"/>
                  <a:pt x="160" y="84"/>
                </a:cubicBezTo>
                <a:cubicBezTo>
                  <a:pt x="167" y="78"/>
                  <a:pt x="167" y="78"/>
                  <a:pt x="167" y="78"/>
                </a:cubicBezTo>
                <a:cubicBezTo>
                  <a:pt x="156" y="77"/>
                  <a:pt x="149" y="75"/>
                  <a:pt x="146" y="72"/>
                </a:cubicBezTo>
                <a:cubicBezTo>
                  <a:pt x="143" y="69"/>
                  <a:pt x="145" y="65"/>
                  <a:pt x="150" y="59"/>
                </a:cubicBezTo>
                <a:close/>
                <a:moveTo>
                  <a:pt x="306" y="122"/>
                </a:moveTo>
                <a:cubicBezTo>
                  <a:pt x="2" y="122"/>
                  <a:pt x="2" y="122"/>
                  <a:pt x="2" y="122"/>
                </a:cubicBezTo>
                <a:cubicBezTo>
                  <a:pt x="2" y="143"/>
                  <a:pt x="2" y="143"/>
                  <a:pt x="2" y="143"/>
                </a:cubicBezTo>
                <a:cubicBezTo>
                  <a:pt x="311" y="143"/>
                  <a:pt x="311" y="143"/>
                  <a:pt x="311" y="143"/>
                </a:cubicBezTo>
                <a:cubicBezTo>
                  <a:pt x="313" y="143"/>
                  <a:pt x="316" y="142"/>
                  <a:pt x="318" y="140"/>
                </a:cubicBezTo>
                <a:cubicBezTo>
                  <a:pt x="400" y="59"/>
                  <a:pt x="400" y="59"/>
                  <a:pt x="400" y="59"/>
                </a:cubicBezTo>
                <a:cubicBezTo>
                  <a:pt x="400" y="28"/>
                  <a:pt x="400" y="28"/>
                  <a:pt x="400" y="28"/>
                </a:cubicBezTo>
                <a:lnTo>
                  <a:pt x="306" y="122"/>
                </a:lnTo>
                <a:close/>
                <a:moveTo>
                  <a:pt x="2" y="162"/>
                </a:moveTo>
                <a:cubicBezTo>
                  <a:pt x="2" y="183"/>
                  <a:pt x="2" y="183"/>
                  <a:pt x="2" y="183"/>
                </a:cubicBezTo>
                <a:cubicBezTo>
                  <a:pt x="321" y="183"/>
                  <a:pt x="321" y="183"/>
                  <a:pt x="321" y="183"/>
                </a:cubicBezTo>
                <a:cubicBezTo>
                  <a:pt x="324" y="183"/>
                  <a:pt x="326" y="182"/>
                  <a:pt x="328" y="180"/>
                </a:cubicBezTo>
                <a:cubicBezTo>
                  <a:pt x="400" y="109"/>
                  <a:pt x="400" y="109"/>
                  <a:pt x="400" y="109"/>
                </a:cubicBezTo>
                <a:cubicBezTo>
                  <a:pt x="400" y="79"/>
                  <a:pt x="400" y="79"/>
                  <a:pt x="400" y="79"/>
                </a:cubicBezTo>
                <a:cubicBezTo>
                  <a:pt x="317" y="162"/>
                  <a:pt x="317" y="162"/>
                  <a:pt x="317" y="162"/>
                </a:cubicBezTo>
                <a:lnTo>
                  <a:pt x="2" y="1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184"/>
            <a:endParaRPr lang="en-US" sz="17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5385305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523" y="290513"/>
            <a:ext cx="11542713" cy="900112"/>
          </a:xfrm>
        </p:spPr>
        <p:txBody>
          <a:bodyPr/>
          <a:lstStyle/>
          <a:p>
            <a:r>
              <a:rPr lang="en-US" dirty="0"/>
              <a:t>Cortana Analytics Key Verticals</a:t>
            </a:r>
          </a:p>
        </p:txBody>
      </p:sp>
      <p:sp>
        <p:nvSpPr>
          <p:cNvPr id="3" name="Rectangle 2"/>
          <p:cNvSpPr/>
          <p:nvPr/>
        </p:nvSpPr>
        <p:spPr bwMode="auto">
          <a:xfrm>
            <a:off x="146823" y="1222369"/>
            <a:ext cx="3913632"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kern="0" dirty="0">
                <a:gradFill>
                  <a:gsLst>
                    <a:gs pos="1250">
                      <a:srgbClr val="FFFFFF"/>
                    </a:gs>
                    <a:gs pos="100000">
                      <a:srgbClr val="FFFFFF"/>
                    </a:gs>
                  </a:gsLst>
                  <a:lin ang="5400000" scaled="0"/>
                </a:gradFill>
                <a:cs typeface="Segoe UI" pitchFamily="34" charset="0"/>
              </a:rPr>
              <a:t>Retail</a:t>
            </a:r>
          </a:p>
        </p:txBody>
      </p:sp>
      <p:sp>
        <p:nvSpPr>
          <p:cNvPr id="4" name="Rectangle 3"/>
          <p:cNvSpPr/>
          <p:nvPr/>
        </p:nvSpPr>
        <p:spPr bwMode="auto">
          <a:xfrm>
            <a:off x="146823" y="2047457"/>
            <a:ext cx="3913632" cy="4098700"/>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endParaRPr lang="en-US" sz="1400" kern="0" dirty="0">
              <a:gradFill>
                <a:gsLst>
                  <a:gs pos="1250">
                    <a:srgbClr val="505050"/>
                  </a:gs>
                  <a:gs pos="100000">
                    <a:srgbClr val="505050"/>
                  </a:gs>
                </a:gsLst>
                <a:lin ang="5400000" scaled="0"/>
              </a:gradFill>
              <a:cs typeface="Segoe UI" pitchFamily="34" charset="0"/>
            </a:endParaRPr>
          </a:p>
        </p:txBody>
      </p:sp>
      <p:sp>
        <p:nvSpPr>
          <p:cNvPr id="5" name="TextBox 4"/>
          <p:cNvSpPr txBox="1"/>
          <p:nvPr/>
        </p:nvSpPr>
        <p:spPr>
          <a:xfrm>
            <a:off x="146824" y="2047459"/>
            <a:ext cx="3728752" cy="3517886"/>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b="1">
                <a:gradFill>
                  <a:gsLst>
                    <a:gs pos="2917">
                      <a:srgbClr val="505050"/>
                    </a:gs>
                    <a:gs pos="30000">
                      <a:srgbClr val="505050"/>
                    </a:gs>
                  </a:gsLst>
                  <a:lin ang="5400000" scaled="0"/>
                </a:gradFill>
              </a:defRPr>
            </a:lvl1pPr>
            <a:lvl2pPr marL="342900" lvl="1" indent="-171450">
              <a:lnSpc>
                <a:spcPct val="90000"/>
              </a:lnSpc>
              <a:spcAft>
                <a:spcPts val="600"/>
              </a:spcAft>
              <a:buFont typeface="Arial" panose="020B0604020202020204" pitchFamily="34" charset="0"/>
              <a:buChar char="•"/>
              <a:defRPr sz="1200">
                <a:gradFill>
                  <a:gsLst>
                    <a:gs pos="2917">
                      <a:srgbClr val="505050"/>
                    </a:gs>
                    <a:gs pos="30000">
                      <a:srgbClr val="505050"/>
                    </a:gs>
                  </a:gsLst>
                  <a:lin ang="5400000" scaled="0"/>
                </a:gradFill>
              </a:defRPr>
            </a:lvl2pPr>
          </a:lstStyle>
          <a:p>
            <a:r>
              <a:rPr lang="en-US" dirty="0"/>
              <a:t>Industry Overview</a:t>
            </a:r>
          </a:p>
          <a:p>
            <a:pPr marL="171450" indent="-171450">
              <a:buFont typeface="Arial" panose="020B0604020202020204" pitchFamily="34" charset="0"/>
              <a:buChar char="•"/>
            </a:pPr>
            <a:r>
              <a:rPr lang="en-US" sz="1200" b="0" dirty="0"/>
              <a:t>$22 trillion global revenue ($4.7 trillion U.S.)</a:t>
            </a:r>
          </a:p>
          <a:p>
            <a:pPr marL="171450" indent="-171450">
              <a:buFont typeface="Arial" panose="020B0604020202020204" pitchFamily="34" charset="0"/>
              <a:buChar char="•"/>
            </a:pPr>
            <a:r>
              <a:rPr lang="en-US" sz="1200" b="0" dirty="0"/>
              <a:t>4% annual growth rate</a:t>
            </a:r>
          </a:p>
          <a:p>
            <a:pPr marL="171450" indent="-171450">
              <a:buFont typeface="Arial" panose="020B0604020202020204" pitchFamily="34" charset="0"/>
              <a:buChar char="•"/>
            </a:pPr>
            <a:r>
              <a:rPr lang="en-US" sz="1200" b="0" dirty="0"/>
              <a:t>3.7 million businesses</a:t>
            </a:r>
          </a:p>
          <a:p>
            <a:pPr marL="171450" indent="-171450">
              <a:buFont typeface="Arial" panose="020B0604020202020204" pitchFamily="34" charset="0"/>
              <a:buChar char="•"/>
            </a:pPr>
            <a:r>
              <a:rPr lang="en-US" sz="1200" b="0" dirty="0"/>
              <a:t>42 million employees</a:t>
            </a:r>
          </a:p>
          <a:p>
            <a:endParaRPr lang="en-US" dirty="0"/>
          </a:p>
          <a:p>
            <a:r>
              <a:rPr lang="en-US" dirty="0"/>
              <a:t>Industry Trends</a:t>
            </a:r>
          </a:p>
          <a:p>
            <a:pPr marL="171450" indent="-171450">
              <a:buFont typeface="Arial" panose="020B0604020202020204" pitchFamily="34" charset="0"/>
              <a:buChar char="•"/>
            </a:pPr>
            <a:r>
              <a:rPr lang="en-US" sz="1200" b="0" dirty="0"/>
              <a:t>Commerce anywhere, anytime</a:t>
            </a:r>
          </a:p>
          <a:p>
            <a:pPr marL="171450" indent="-171450">
              <a:buFont typeface="Arial" panose="020B0604020202020204" pitchFamily="34" charset="0"/>
              <a:buChar char="•"/>
            </a:pPr>
            <a:r>
              <a:rPr lang="en-US" sz="1200" b="0" dirty="0"/>
              <a:t>Personal and in context</a:t>
            </a:r>
          </a:p>
          <a:p>
            <a:endParaRPr lang="en-US" dirty="0"/>
          </a:p>
          <a:p>
            <a:r>
              <a:rPr lang="en-US" dirty="0"/>
              <a:t>Scenarios </a:t>
            </a:r>
          </a:p>
          <a:p>
            <a:pPr marL="171450" indent="-171450">
              <a:buFont typeface="Arial" panose="020B0604020202020204" pitchFamily="34" charset="0"/>
              <a:buChar char="•"/>
            </a:pPr>
            <a:r>
              <a:rPr lang="en-US" sz="1200" b="0" dirty="0"/>
              <a:t>Sales &amp; Marketing: Demand Forecasting</a:t>
            </a:r>
          </a:p>
          <a:p>
            <a:pPr marL="171450" indent="-171450">
              <a:buFont typeface="Arial" panose="020B0604020202020204" pitchFamily="34" charset="0"/>
              <a:buChar char="•"/>
            </a:pPr>
            <a:r>
              <a:rPr lang="en-US" sz="1200" b="0" dirty="0"/>
              <a:t>Customer &amp; Channel: Personalized Offers</a:t>
            </a:r>
          </a:p>
        </p:txBody>
      </p:sp>
      <p:sp>
        <p:nvSpPr>
          <p:cNvPr id="6" name="Rectangle 5"/>
          <p:cNvSpPr/>
          <p:nvPr/>
        </p:nvSpPr>
        <p:spPr bwMode="auto">
          <a:xfrm>
            <a:off x="4132082" y="1222369"/>
            <a:ext cx="3913632"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kern="0" dirty="0">
                <a:gradFill>
                  <a:gsLst>
                    <a:gs pos="1250">
                      <a:srgbClr val="FFFFFF"/>
                    </a:gs>
                    <a:gs pos="100000">
                      <a:srgbClr val="FFFFFF"/>
                    </a:gs>
                  </a:gsLst>
                  <a:lin ang="5400000" scaled="0"/>
                </a:gradFill>
                <a:cs typeface="Segoe UI" pitchFamily="34" charset="0"/>
              </a:rPr>
              <a:t>Healthcare</a:t>
            </a:r>
          </a:p>
        </p:txBody>
      </p:sp>
      <p:sp>
        <p:nvSpPr>
          <p:cNvPr id="7" name="Rectangle 6"/>
          <p:cNvSpPr/>
          <p:nvPr/>
        </p:nvSpPr>
        <p:spPr bwMode="auto">
          <a:xfrm>
            <a:off x="4132082" y="2047459"/>
            <a:ext cx="3913632" cy="4098698"/>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endParaRPr lang="en-US" sz="1400" kern="0" dirty="0">
              <a:gradFill>
                <a:gsLst>
                  <a:gs pos="1250">
                    <a:srgbClr val="505050"/>
                  </a:gs>
                  <a:gs pos="100000">
                    <a:srgbClr val="505050"/>
                  </a:gs>
                </a:gsLst>
                <a:lin ang="5400000" scaled="0"/>
              </a:gradFill>
              <a:cs typeface="Segoe UI" pitchFamily="34" charset="0"/>
            </a:endParaRPr>
          </a:p>
        </p:txBody>
      </p:sp>
      <p:sp>
        <p:nvSpPr>
          <p:cNvPr id="8" name="TextBox 7"/>
          <p:cNvSpPr txBox="1"/>
          <p:nvPr/>
        </p:nvSpPr>
        <p:spPr>
          <a:xfrm>
            <a:off x="4132083" y="2047459"/>
            <a:ext cx="3913632" cy="3684085"/>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rgbClr val="505050"/>
                    </a:gs>
                    <a:gs pos="30000">
                      <a:srgbClr val="505050"/>
                    </a:gs>
                  </a:gsLst>
                  <a:lin ang="5400000" scaled="0"/>
                </a:gradFill>
              </a:rPr>
              <a:t>Industry Overview</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$2 trillion spent in U.S./year on healthcare</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5,754 hospitals with &gt;36 million patients</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Hospital readmissions cost ~$41 billion/year</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ACA new regulations for Medicare/Medicaid </a:t>
            </a:r>
          </a:p>
          <a:p>
            <a:pPr>
              <a:lnSpc>
                <a:spcPct val="90000"/>
              </a:lnSpc>
              <a:spcAft>
                <a:spcPts val="600"/>
              </a:spcAft>
            </a:pPr>
            <a:endParaRPr lang="en-US" sz="1400" b="1" dirty="0">
              <a:gradFill>
                <a:gsLst>
                  <a:gs pos="2917">
                    <a:srgbClr val="505050"/>
                  </a:gs>
                  <a:gs pos="30000">
                    <a:srgbClr val="505050"/>
                  </a:gs>
                </a:gsLst>
                <a:lin ang="5400000" scaled="0"/>
              </a:gradFill>
            </a:endParaRPr>
          </a:p>
          <a:p>
            <a:pPr>
              <a:lnSpc>
                <a:spcPct val="90000"/>
              </a:lnSpc>
              <a:spcAft>
                <a:spcPts val="600"/>
              </a:spcAft>
            </a:pPr>
            <a:r>
              <a:rPr lang="en-US" sz="1400" b="1" dirty="0">
                <a:gradFill>
                  <a:gsLst>
                    <a:gs pos="2917">
                      <a:srgbClr val="505050"/>
                    </a:gs>
                    <a:gs pos="30000">
                      <a:srgbClr val="505050"/>
                    </a:gs>
                  </a:gsLst>
                  <a:lin ang="5400000" scaled="0"/>
                </a:gradFill>
              </a:rPr>
              <a:t>Industry Trends</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Payments based on patient outcome</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Government monitoring hospital readmissions </a:t>
            </a:r>
            <a:br>
              <a:rPr lang="en-US" sz="1200" dirty="0">
                <a:gradFill>
                  <a:gsLst>
                    <a:gs pos="2917">
                      <a:srgbClr val="505050"/>
                    </a:gs>
                    <a:gs pos="30000">
                      <a:srgbClr val="505050"/>
                    </a:gs>
                  </a:gsLst>
                  <a:lin ang="5400000" scaled="0"/>
                </a:gradFill>
              </a:rPr>
            </a:br>
            <a:r>
              <a:rPr lang="en-US" sz="1200" dirty="0">
                <a:gradFill>
                  <a:gsLst>
                    <a:gs pos="2917">
                      <a:srgbClr val="505050"/>
                    </a:gs>
                    <a:gs pos="30000">
                      <a:srgbClr val="505050"/>
                    </a:gs>
                  </a:gsLst>
                  <a:lin ang="5400000" scaled="0"/>
                </a:gradFill>
              </a:rPr>
              <a:t>and number of hospital-acquired conditions</a:t>
            </a:r>
          </a:p>
          <a:p>
            <a:pPr>
              <a:lnSpc>
                <a:spcPct val="90000"/>
              </a:lnSpc>
              <a:spcAft>
                <a:spcPts val="600"/>
              </a:spcAft>
            </a:pPr>
            <a:endParaRPr lang="en-US" sz="1400" b="1" dirty="0">
              <a:gradFill>
                <a:gsLst>
                  <a:gs pos="2917">
                    <a:srgbClr val="505050"/>
                  </a:gs>
                  <a:gs pos="30000">
                    <a:srgbClr val="505050"/>
                  </a:gs>
                </a:gsLst>
                <a:lin ang="5400000" scaled="0"/>
              </a:gradFill>
            </a:endParaRPr>
          </a:p>
          <a:p>
            <a:pPr>
              <a:lnSpc>
                <a:spcPct val="90000"/>
              </a:lnSpc>
              <a:spcAft>
                <a:spcPts val="600"/>
              </a:spcAft>
            </a:pPr>
            <a:r>
              <a:rPr lang="en-US" sz="1400" b="1" dirty="0">
                <a:gradFill>
                  <a:gsLst>
                    <a:gs pos="2917">
                      <a:srgbClr val="505050"/>
                    </a:gs>
                    <a:gs pos="30000">
                      <a:srgbClr val="505050"/>
                    </a:gs>
                  </a:gsLst>
                  <a:lin ang="5400000" scaled="0"/>
                </a:gradFill>
              </a:rPr>
              <a:t>Scenarios </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Customer &amp; Channel: Patient Outcomes </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Operations &amp; Workforce: Operational Efficiency</a:t>
            </a:r>
          </a:p>
        </p:txBody>
      </p:sp>
      <p:sp>
        <p:nvSpPr>
          <p:cNvPr id="9" name="Rectangle 8"/>
          <p:cNvSpPr/>
          <p:nvPr/>
        </p:nvSpPr>
        <p:spPr bwMode="auto">
          <a:xfrm>
            <a:off x="8117342" y="1222369"/>
            <a:ext cx="3913632" cy="755227"/>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6637" rIns="182880" bIns="46637" numCol="1" rtlCol="0" anchor="ctr" anchorCtr="0" compatLnSpc="1">
            <a:prstTxWarp prst="textNoShape">
              <a:avLst/>
            </a:prstTxWarp>
          </a:bodyPr>
          <a:lstStyle/>
          <a:p>
            <a:pPr defTabSz="932472" fontAlgn="base">
              <a:lnSpc>
                <a:spcPct val="90000"/>
              </a:lnSpc>
              <a:spcBef>
                <a:spcPct val="0"/>
              </a:spcBef>
              <a:spcAft>
                <a:spcPct val="0"/>
              </a:spcAft>
            </a:pPr>
            <a:r>
              <a:rPr lang="en-US" kern="0" dirty="0">
                <a:gradFill>
                  <a:gsLst>
                    <a:gs pos="1250">
                      <a:srgbClr val="FFFFFF"/>
                    </a:gs>
                    <a:gs pos="100000">
                      <a:srgbClr val="FFFFFF"/>
                    </a:gs>
                  </a:gsLst>
                  <a:lin ang="5400000" scaled="0"/>
                </a:gradFill>
                <a:cs typeface="Segoe UI" pitchFamily="34" charset="0"/>
              </a:rPr>
              <a:t>Financial Services</a:t>
            </a:r>
          </a:p>
        </p:txBody>
      </p:sp>
      <p:sp>
        <p:nvSpPr>
          <p:cNvPr id="10" name="Rectangle 9"/>
          <p:cNvSpPr/>
          <p:nvPr/>
        </p:nvSpPr>
        <p:spPr bwMode="auto">
          <a:xfrm>
            <a:off x="8117342" y="2047457"/>
            <a:ext cx="3913632" cy="4098700"/>
          </a:xfrm>
          <a:prstGeom prst="rect">
            <a:avLst/>
          </a:prstGeom>
          <a:solidFill>
            <a:schemeClr val="bg1">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960" tIns="46637" rIns="0" bIns="46637" numCol="1" rtlCol="0" anchor="ctr" anchorCtr="0" compatLnSpc="1">
            <a:prstTxWarp prst="textNoShape">
              <a:avLst/>
            </a:prstTxWarp>
          </a:bodyPr>
          <a:lstStyle/>
          <a:p>
            <a:pPr defTabSz="932472" fontAlgn="base">
              <a:lnSpc>
                <a:spcPct val="90000"/>
              </a:lnSpc>
              <a:spcBef>
                <a:spcPct val="0"/>
              </a:spcBef>
              <a:spcAft>
                <a:spcPct val="0"/>
              </a:spcAft>
            </a:pPr>
            <a:endParaRPr lang="en-US" sz="1400" kern="0" dirty="0">
              <a:gradFill>
                <a:gsLst>
                  <a:gs pos="1250">
                    <a:srgbClr val="505050"/>
                  </a:gs>
                  <a:gs pos="100000">
                    <a:srgbClr val="505050"/>
                  </a:gs>
                </a:gsLst>
                <a:lin ang="5400000" scaled="0"/>
              </a:gradFill>
              <a:cs typeface="Segoe UI" pitchFamily="34" charset="0"/>
            </a:endParaRPr>
          </a:p>
        </p:txBody>
      </p:sp>
      <p:sp>
        <p:nvSpPr>
          <p:cNvPr id="11" name="TextBox 10"/>
          <p:cNvSpPr txBox="1"/>
          <p:nvPr/>
        </p:nvSpPr>
        <p:spPr>
          <a:xfrm>
            <a:off x="8117342" y="2047459"/>
            <a:ext cx="3723359" cy="4004173"/>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rgbClr val="505050"/>
                    </a:gs>
                    <a:gs pos="30000">
                      <a:srgbClr val="505050"/>
                    </a:gs>
                  </a:gsLst>
                  <a:lin ang="5400000" scaled="0"/>
                </a:gradFill>
              </a:rPr>
              <a:t>Industry Overview</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7.9% of US Economy</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$1.2 trillion revenue</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12% revenue growth rate</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5.9 million employees</a:t>
            </a:r>
            <a:endParaRPr lang="en-US" sz="1400" b="1" dirty="0">
              <a:gradFill>
                <a:gsLst>
                  <a:gs pos="2917">
                    <a:srgbClr val="505050"/>
                  </a:gs>
                  <a:gs pos="30000">
                    <a:srgbClr val="505050"/>
                  </a:gs>
                </a:gsLst>
                <a:lin ang="5400000" scaled="0"/>
              </a:gradFill>
            </a:endParaRPr>
          </a:p>
          <a:p>
            <a:pPr>
              <a:lnSpc>
                <a:spcPct val="90000"/>
              </a:lnSpc>
              <a:spcAft>
                <a:spcPts val="600"/>
              </a:spcAft>
            </a:pPr>
            <a:endParaRPr lang="en-US" sz="1400" b="1" dirty="0">
              <a:gradFill>
                <a:gsLst>
                  <a:gs pos="2917">
                    <a:srgbClr val="505050"/>
                  </a:gs>
                  <a:gs pos="30000">
                    <a:srgbClr val="505050"/>
                  </a:gs>
                </a:gsLst>
                <a:lin ang="5400000" scaled="0"/>
              </a:gradFill>
            </a:endParaRPr>
          </a:p>
          <a:p>
            <a:pPr>
              <a:lnSpc>
                <a:spcPct val="90000"/>
              </a:lnSpc>
              <a:spcAft>
                <a:spcPts val="600"/>
              </a:spcAft>
            </a:pPr>
            <a:r>
              <a:rPr lang="en-US" sz="1400" b="1" dirty="0">
                <a:gradFill>
                  <a:gsLst>
                    <a:gs pos="2917">
                      <a:srgbClr val="505050"/>
                    </a:gs>
                    <a:gs pos="30000">
                      <a:srgbClr val="505050"/>
                    </a:gs>
                  </a:gsLst>
                  <a:lin ang="5400000" scaled="0"/>
                </a:gradFill>
              </a:rPr>
              <a:t>Industry Trends</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Understanding customer behavior</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Cybersecurity</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Taking banking “mobile”</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Proactive regulatory compliance</a:t>
            </a:r>
          </a:p>
          <a:p>
            <a:pPr>
              <a:lnSpc>
                <a:spcPct val="90000"/>
              </a:lnSpc>
              <a:spcAft>
                <a:spcPts val="600"/>
              </a:spcAft>
            </a:pPr>
            <a:endParaRPr lang="en-US" sz="1400" b="1" dirty="0">
              <a:gradFill>
                <a:gsLst>
                  <a:gs pos="2917">
                    <a:srgbClr val="505050"/>
                  </a:gs>
                  <a:gs pos="30000">
                    <a:srgbClr val="505050"/>
                  </a:gs>
                </a:gsLst>
                <a:lin ang="5400000" scaled="0"/>
              </a:gradFill>
            </a:endParaRPr>
          </a:p>
          <a:p>
            <a:pPr>
              <a:lnSpc>
                <a:spcPct val="90000"/>
              </a:lnSpc>
              <a:spcAft>
                <a:spcPts val="600"/>
              </a:spcAft>
            </a:pPr>
            <a:r>
              <a:rPr lang="en-US" sz="1400" b="1" dirty="0">
                <a:gradFill>
                  <a:gsLst>
                    <a:gs pos="2917">
                      <a:srgbClr val="505050"/>
                    </a:gs>
                    <a:gs pos="30000">
                      <a:srgbClr val="505050"/>
                    </a:gs>
                  </a:gsLst>
                  <a:lin ang="5400000" scaled="0"/>
                </a:gradFill>
              </a:rPr>
              <a:t>Scenarios</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Finance &amp; Risk: Risk &amp; Compliance </a:t>
            </a:r>
          </a:p>
          <a:p>
            <a:pPr marL="171450" indent="-171450">
              <a:lnSpc>
                <a:spcPct val="90000"/>
              </a:lnSpc>
              <a:spcAft>
                <a:spcPts val="600"/>
              </a:spcAft>
              <a:buFont typeface="Arial" panose="020B0604020202020204" pitchFamily="34" charset="0"/>
              <a:buChar char="•"/>
            </a:pPr>
            <a:r>
              <a:rPr lang="en-US" sz="1200" dirty="0">
                <a:gradFill>
                  <a:gsLst>
                    <a:gs pos="2917">
                      <a:srgbClr val="505050"/>
                    </a:gs>
                    <a:gs pos="30000">
                      <a:srgbClr val="505050"/>
                    </a:gs>
                  </a:gsLst>
                  <a:lin ang="5400000" scaled="0"/>
                </a:gradFill>
              </a:rPr>
              <a:t>Sales &amp; Marketing: Personalization </a:t>
            </a:r>
          </a:p>
        </p:txBody>
      </p:sp>
      <p:grpSp>
        <p:nvGrpSpPr>
          <p:cNvPr id="12" name="Group 4"/>
          <p:cNvGrpSpPr>
            <a:grpSpLocks noChangeAspect="1"/>
          </p:cNvGrpSpPr>
          <p:nvPr/>
        </p:nvGrpSpPr>
        <p:grpSpPr bwMode="auto">
          <a:xfrm>
            <a:off x="11289484" y="1336675"/>
            <a:ext cx="561975" cy="550863"/>
            <a:chOff x="7192" y="842"/>
            <a:chExt cx="354" cy="347"/>
          </a:xfrm>
        </p:grpSpPr>
        <p:sp>
          <p:nvSpPr>
            <p:cNvPr id="13" name="AutoShape 3"/>
            <p:cNvSpPr>
              <a:spLocks noChangeAspect="1" noChangeArrowheads="1" noTextEdit="1"/>
            </p:cNvSpPr>
            <p:nvPr/>
          </p:nvSpPr>
          <p:spPr bwMode="auto">
            <a:xfrm>
              <a:off x="7192" y="842"/>
              <a:ext cx="35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5"/>
            <p:cNvSpPr>
              <a:spLocks noChangeShapeType="1"/>
            </p:cNvSpPr>
            <p:nvPr/>
          </p:nvSpPr>
          <p:spPr bwMode="auto">
            <a:xfrm>
              <a:off x="7373" y="936"/>
              <a:ext cx="0" cy="159"/>
            </a:xfrm>
            <a:prstGeom prst="line">
              <a:avLst/>
            </a:prstGeom>
            <a:noFill/>
            <a:ln w="30163"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7211" y="854"/>
              <a:ext cx="323" cy="323"/>
            </a:xfrm>
            <a:custGeom>
              <a:avLst/>
              <a:gdLst>
                <a:gd name="T0" fmla="*/ 29 w 134"/>
                <a:gd name="T1" fmla="*/ 122 h 134"/>
                <a:gd name="T2" fmla="*/ 67 w 134"/>
                <a:gd name="T3" fmla="*/ 134 h 134"/>
                <a:gd name="T4" fmla="*/ 134 w 134"/>
                <a:gd name="T5" fmla="*/ 67 h 134"/>
                <a:gd name="T6" fmla="*/ 67 w 134"/>
                <a:gd name="T7" fmla="*/ 0 h 134"/>
                <a:gd name="T8" fmla="*/ 0 w 134"/>
                <a:gd name="T9" fmla="*/ 67 h 134"/>
                <a:gd name="T10" fmla="*/ 9 w 134"/>
                <a:gd name="T11" fmla="*/ 102 h 134"/>
              </a:gdLst>
              <a:ahLst/>
              <a:cxnLst>
                <a:cxn ang="0">
                  <a:pos x="T0" y="T1"/>
                </a:cxn>
                <a:cxn ang="0">
                  <a:pos x="T2" y="T3"/>
                </a:cxn>
                <a:cxn ang="0">
                  <a:pos x="T4" y="T5"/>
                </a:cxn>
                <a:cxn ang="0">
                  <a:pos x="T6" y="T7"/>
                </a:cxn>
                <a:cxn ang="0">
                  <a:pos x="T8" y="T9"/>
                </a:cxn>
                <a:cxn ang="0">
                  <a:pos x="T10" y="T11"/>
                </a:cxn>
              </a:cxnLst>
              <a:rect l="0" t="0" r="r" b="b"/>
              <a:pathLst>
                <a:path w="134" h="134">
                  <a:moveTo>
                    <a:pt x="29" y="122"/>
                  </a:moveTo>
                  <a:cubicBezTo>
                    <a:pt x="39" y="130"/>
                    <a:pt x="53" y="134"/>
                    <a:pt x="67" y="134"/>
                  </a:cubicBezTo>
                  <a:cubicBezTo>
                    <a:pt x="104" y="134"/>
                    <a:pt x="134" y="104"/>
                    <a:pt x="134" y="67"/>
                  </a:cubicBezTo>
                  <a:cubicBezTo>
                    <a:pt x="134" y="30"/>
                    <a:pt x="104" y="0"/>
                    <a:pt x="67" y="0"/>
                  </a:cubicBezTo>
                  <a:cubicBezTo>
                    <a:pt x="30" y="0"/>
                    <a:pt x="0" y="30"/>
                    <a:pt x="0" y="67"/>
                  </a:cubicBezTo>
                  <a:cubicBezTo>
                    <a:pt x="0" y="80"/>
                    <a:pt x="3" y="91"/>
                    <a:pt x="9" y="102"/>
                  </a:cubicBezTo>
                </a:path>
              </a:pathLst>
            </a:custGeom>
            <a:noFill/>
            <a:ln w="30163"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7194" y="1064"/>
              <a:ext cx="58" cy="43"/>
            </a:xfrm>
            <a:custGeom>
              <a:avLst/>
              <a:gdLst>
                <a:gd name="T0" fmla="*/ 58 w 58"/>
                <a:gd name="T1" fmla="*/ 0 h 43"/>
                <a:gd name="T2" fmla="*/ 41 w 58"/>
                <a:gd name="T3" fmla="*/ 43 h 43"/>
                <a:gd name="T4" fmla="*/ 0 w 58"/>
                <a:gd name="T5" fmla="*/ 29 h 43"/>
              </a:gdLst>
              <a:ahLst/>
              <a:cxnLst>
                <a:cxn ang="0">
                  <a:pos x="T0" y="T1"/>
                </a:cxn>
                <a:cxn ang="0">
                  <a:pos x="T2" y="T3"/>
                </a:cxn>
                <a:cxn ang="0">
                  <a:pos x="T4" y="T5"/>
                </a:cxn>
              </a:cxnLst>
              <a:rect l="0" t="0" r="r" b="b"/>
              <a:pathLst>
                <a:path w="58" h="43">
                  <a:moveTo>
                    <a:pt x="58" y="0"/>
                  </a:moveTo>
                  <a:lnTo>
                    <a:pt x="41" y="43"/>
                  </a:lnTo>
                  <a:lnTo>
                    <a:pt x="0" y="29"/>
                  </a:lnTo>
                </a:path>
              </a:pathLst>
            </a:custGeom>
            <a:noFill/>
            <a:ln w="30163"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7329" y="967"/>
              <a:ext cx="87" cy="99"/>
            </a:xfrm>
            <a:custGeom>
              <a:avLst/>
              <a:gdLst>
                <a:gd name="T0" fmla="*/ 0 w 36"/>
                <a:gd name="T1" fmla="*/ 41 h 41"/>
                <a:gd name="T2" fmla="*/ 25 w 36"/>
                <a:gd name="T3" fmla="*/ 41 h 41"/>
                <a:gd name="T4" fmla="*/ 36 w 36"/>
                <a:gd name="T5" fmla="*/ 31 h 41"/>
                <a:gd name="T6" fmla="*/ 25 w 36"/>
                <a:gd name="T7" fmla="*/ 20 h 41"/>
                <a:gd name="T8" fmla="*/ 10 w 36"/>
                <a:gd name="T9" fmla="*/ 20 h 41"/>
                <a:gd name="T10" fmla="*/ 0 w 36"/>
                <a:gd name="T11" fmla="*/ 10 h 41"/>
                <a:gd name="T12" fmla="*/ 10 w 36"/>
                <a:gd name="T13" fmla="*/ 0 h 41"/>
                <a:gd name="T14" fmla="*/ 36 w 36"/>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1">
                  <a:moveTo>
                    <a:pt x="0" y="41"/>
                  </a:moveTo>
                  <a:cubicBezTo>
                    <a:pt x="25" y="41"/>
                    <a:pt x="25" y="41"/>
                    <a:pt x="25" y="41"/>
                  </a:cubicBezTo>
                  <a:cubicBezTo>
                    <a:pt x="31" y="41"/>
                    <a:pt x="36" y="36"/>
                    <a:pt x="36" y="31"/>
                  </a:cubicBezTo>
                  <a:cubicBezTo>
                    <a:pt x="36" y="25"/>
                    <a:pt x="31" y="20"/>
                    <a:pt x="25" y="20"/>
                  </a:cubicBezTo>
                  <a:cubicBezTo>
                    <a:pt x="10" y="20"/>
                    <a:pt x="10" y="20"/>
                    <a:pt x="10" y="20"/>
                  </a:cubicBezTo>
                  <a:cubicBezTo>
                    <a:pt x="5" y="20"/>
                    <a:pt x="0" y="16"/>
                    <a:pt x="0" y="10"/>
                  </a:cubicBezTo>
                  <a:cubicBezTo>
                    <a:pt x="0" y="4"/>
                    <a:pt x="5" y="0"/>
                    <a:pt x="10" y="0"/>
                  </a:cubicBezTo>
                  <a:cubicBezTo>
                    <a:pt x="36" y="0"/>
                    <a:pt x="36" y="0"/>
                    <a:pt x="36" y="0"/>
                  </a:cubicBezTo>
                </a:path>
              </a:pathLst>
            </a:custGeom>
            <a:noFill/>
            <a:ln w="30163"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1"/>
          <p:cNvGrpSpPr>
            <a:grpSpLocks noChangeAspect="1"/>
          </p:cNvGrpSpPr>
          <p:nvPr/>
        </p:nvGrpSpPr>
        <p:grpSpPr bwMode="auto">
          <a:xfrm>
            <a:off x="7356846" y="1352392"/>
            <a:ext cx="519084" cy="495180"/>
            <a:chOff x="3765" y="2058"/>
            <a:chExt cx="304" cy="290"/>
          </a:xfrm>
        </p:grpSpPr>
        <p:sp>
          <p:nvSpPr>
            <p:cNvPr id="19" name="AutoShape 10"/>
            <p:cNvSpPr>
              <a:spLocks noChangeAspect="1" noChangeArrowheads="1" noTextEdit="1"/>
            </p:cNvSpPr>
            <p:nvPr/>
          </p:nvSpPr>
          <p:spPr bwMode="auto">
            <a:xfrm>
              <a:off x="3765" y="2058"/>
              <a:ext cx="30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p:nvSpPr>
          <p:spPr bwMode="auto">
            <a:xfrm>
              <a:off x="3763" y="2058"/>
              <a:ext cx="308" cy="290"/>
            </a:xfrm>
            <a:custGeom>
              <a:avLst/>
              <a:gdLst>
                <a:gd name="T0" fmla="*/ 88 w 128"/>
                <a:gd name="T1" fmla="*/ 0 h 120"/>
                <a:gd name="T2" fmla="*/ 64 w 128"/>
                <a:gd name="T3" fmla="*/ 8 h 120"/>
                <a:gd name="T4" fmla="*/ 40 w 128"/>
                <a:gd name="T5" fmla="*/ 0 h 120"/>
                <a:gd name="T6" fmla="*/ 12 w 128"/>
                <a:gd name="T7" fmla="*/ 12 h 120"/>
                <a:gd name="T8" fmla="*/ 0 w 128"/>
                <a:gd name="T9" fmla="*/ 40 h 120"/>
                <a:gd name="T10" fmla="*/ 12 w 128"/>
                <a:gd name="T11" fmla="*/ 68 h 120"/>
                <a:gd name="T12" fmla="*/ 64 w 128"/>
                <a:gd name="T13" fmla="*/ 120 h 120"/>
                <a:gd name="T14" fmla="*/ 116 w 128"/>
                <a:gd name="T15" fmla="*/ 68 h 120"/>
                <a:gd name="T16" fmla="*/ 128 w 128"/>
                <a:gd name="T17" fmla="*/ 40 h 120"/>
                <a:gd name="T18" fmla="*/ 116 w 128"/>
                <a:gd name="T19" fmla="*/ 12 h 120"/>
                <a:gd name="T20" fmla="*/ 88 w 128"/>
                <a:gd name="T21" fmla="*/ 0 h 120"/>
                <a:gd name="T22" fmla="*/ 19 w 128"/>
                <a:gd name="T23" fmla="*/ 64 h 120"/>
                <a:gd name="T24" fmla="*/ 30 w 128"/>
                <a:gd name="T25" fmla="*/ 64 h 120"/>
                <a:gd name="T26" fmla="*/ 36 w 128"/>
                <a:gd name="T27" fmla="*/ 58 h 120"/>
                <a:gd name="T28" fmla="*/ 64 w 128"/>
                <a:gd name="T29" fmla="*/ 86 h 120"/>
                <a:gd name="T30" fmla="*/ 96 w 128"/>
                <a:gd name="T31" fmla="*/ 54 h 120"/>
                <a:gd name="T32" fmla="*/ 106 w 128"/>
                <a:gd name="T33" fmla="*/ 64 h 120"/>
                <a:gd name="T34" fmla="*/ 109 w 128"/>
                <a:gd name="T35" fmla="*/ 64 h 120"/>
                <a:gd name="T36" fmla="*/ 64 w 128"/>
                <a:gd name="T37" fmla="*/ 109 h 120"/>
                <a:gd name="T38" fmla="*/ 19 w 128"/>
                <a:gd name="T39" fmla="*/ 64 h 120"/>
                <a:gd name="T40" fmla="*/ 116 w 128"/>
                <a:gd name="T41" fmla="*/ 56 h 120"/>
                <a:gd name="T42" fmla="*/ 110 w 128"/>
                <a:gd name="T43" fmla="*/ 56 h 120"/>
                <a:gd name="T44" fmla="*/ 96 w 128"/>
                <a:gd name="T45" fmla="*/ 43 h 120"/>
                <a:gd name="T46" fmla="*/ 64 w 128"/>
                <a:gd name="T47" fmla="*/ 75 h 120"/>
                <a:gd name="T48" fmla="*/ 36 w 128"/>
                <a:gd name="T49" fmla="*/ 47 h 120"/>
                <a:gd name="T50" fmla="*/ 26 w 128"/>
                <a:gd name="T51" fmla="*/ 56 h 120"/>
                <a:gd name="T52" fmla="*/ 12 w 128"/>
                <a:gd name="T53" fmla="*/ 56 h 120"/>
                <a:gd name="T54" fmla="*/ 8 w 128"/>
                <a:gd name="T55" fmla="*/ 40 h 120"/>
                <a:gd name="T56" fmla="*/ 17 w 128"/>
                <a:gd name="T57" fmla="*/ 18 h 120"/>
                <a:gd name="T58" fmla="*/ 40 w 128"/>
                <a:gd name="T59" fmla="*/ 8 h 120"/>
                <a:gd name="T60" fmla="*/ 61 w 128"/>
                <a:gd name="T61" fmla="*/ 16 h 120"/>
                <a:gd name="T62" fmla="*/ 64 w 128"/>
                <a:gd name="T63" fmla="*/ 19 h 120"/>
                <a:gd name="T64" fmla="*/ 67 w 128"/>
                <a:gd name="T65" fmla="*/ 16 h 120"/>
                <a:gd name="T66" fmla="*/ 88 w 128"/>
                <a:gd name="T67" fmla="*/ 8 h 120"/>
                <a:gd name="T68" fmla="*/ 111 w 128"/>
                <a:gd name="T69" fmla="*/ 18 h 120"/>
                <a:gd name="T70" fmla="*/ 120 w 128"/>
                <a:gd name="T71" fmla="*/ 40 h 120"/>
                <a:gd name="T72" fmla="*/ 116 w 128"/>
                <a:gd name="T73" fmla="*/ 5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0">
                  <a:moveTo>
                    <a:pt x="88" y="0"/>
                  </a:moveTo>
                  <a:cubicBezTo>
                    <a:pt x="79" y="0"/>
                    <a:pt x="71" y="3"/>
                    <a:pt x="64" y="8"/>
                  </a:cubicBezTo>
                  <a:cubicBezTo>
                    <a:pt x="57" y="3"/>
                    <a:pt x="49" y="0"/>
                    <a:pt x="40" y="0"/>
                  </a:cubicBezTo>
                  <a:cubicBezTo>
                    <a:pt x="29" y="0"/>
                    <a:pt x="19" y="4"/>
                    <a:pt x="12" y="12"/>
                  </a:cubicBezTo>
                  <a:cubicBezTo>
                    <a:pt x="4" y="19"/>
                    <a:pt x="0" y="30"/>
                    <a:pt x="0" y="40"/>
                  </a:cubicBezTo>
                  <a:cubicBezTo>
                    <a:pt x="0" y="51"/>
                    <a:pt x="4" y="61"/>
                    <a:pt x="12" y="68"/>
                  </a:cubicBezTo>
                  <a:cubicBezTo>
                    <a:pt x="64" y="120"/>
                    <a:pt x="64" y="120"/>
                    <a:pt x="64" y="120"/>
                  </a:cubicBezTo>
                  <a:cubicBezTo>
                    <a:pt x="116" y="68"/>
                    <a:pt x="116" y="68"/>
                    <a:pt x="116" y="68"/>
                  </a:cubicBezTo>
                  <a:cubicBezTo>
                    <a:pt x="124" y="61"/>
                    <a:pt x="128" y="51"/>
                    <a:pt x="128" y="40"/>
                  </a:cubicBezTo>
                  <a:cubicBezTo>
                    <a:pt x="128" y="30"/>
                    <a:pt x="124" y="19"/>
                    <a:pt x="116" y="12"/>
                  </a:cubicBezTo>
                  <a:cubicBezTo>
                    <a:pt x="109" y="4"/>
                    <a:pt x="99" y="0"/>
                    <a:pt x="88" y="0"/>
                  </a:cubicBezTo>
                  <a:moveTo>
                    <a:pt x="19" y="64"/>
                  </a:moveTo>
                  <a:cubicBezTo>
                    <a:pt x="30" y="64"/>
                    <a:pt x="30" y="64"/>
                    <a:pt x="30" y="64"/>
                  </a:cubicBezTo>
                  <a:cubicBezTo>
                    <a:pt x="36" y="58"/>
                    <a:pt x="36" y="58"/>
                    <a:pt x="36" y="58"/>
                  </a:cubicBezTo>
                  <a:cubicBezTo>
                    <a:pt x="64" y="86"/>
                    <a:pt x="64" y="86"/>
                    <a:pt x="64" y="86"/>
                  </a:cubicBezTo>
                  <a:cubicBezTo>
                    <a:pt x="96" y="54"/>
                    <a:pt x="96" y="54"/>
                    <a:pt x="96" y="54"/>
                  </a:cubicBezTo>
                  <a:cubicBezTo>
                    <a:pt x="106" y="64"/>
                    <a:pt x="106" y="64"/>
                    <a:pt x="106" y="64"/>
                  </a:cubicBezTo>
                  <a:cubicBezTo>
                    <a:pt x="109" y="64"/>
                    <a:pt x="109" y="64"/>
                    <a:pt x="109" y="64"/>
                  </a:cubicBezTo>
                  <a:cubicBezTo>
                    <a:pt x="64" y="109"/>
                    <a:pt x="64" y="109"/>
                    <a:pt x="64" y="109"/>
                  </a:cubicBezTo>
                  <a:lnTo>
                    <a:pt x="19" y="64"/>
                  </a:lnTo>
                  <a:close/>
                  <a:moveTo>
                    <a:pt x="116" y="56"/>
                  </a:moveTo>
                  <a:cubicBezTo>
                    <a:pt x="110" y="56"/>
                    <a:pt x="110" y="56"/>
                    <a:pt x="110" y="56"/>
                  </a:cubicBezTo>
                  <a:cubicBezTo>
                    <a:pt x="96" y="43"/>
                    <a:pt x="96" y="43"/>
                    <a:pt x="96" y="43"/>
                  </a:cubicBezTo>
                  <a:cubicBezTo>
                    <a:pt x="64" y="75"/>
                    <a:pt x="64" y="75"/>
                    <a:pt x="64" y="75"/>
                  </a:cubicBezTo>
                  <a:cubicBezTo>
                    <a:pt x="36" y="47"/>
                    <a:pt x="36" y="47"/>
                    <a:pt x="36" y="47"/>
                  </a:cubicBezTo>
                  <a:cubicBezTo>
                    <a:pt x="26" y="56"/>
                    <a:pt x="26" y="56"/>
                    <a:pt x="26" y="56"/>
                  </a:cubicBezTo>
                  <a:cubicBezTo>
                    <a:pt x="12" y="56"/>
                    <a:pt x="12" y="56"/>
                    <a:pt x="12" y="56"/>
                  </a:cubicBezTo>
                  <a:cubicBezTo>
                    <a:pt x="10" y="51"/>
                    <a:pt x="8" y="46"/>
                    <a:pt x="8" y="40"/>
                  </a:cubicBezTo>
                  <a:cubicBezTo>
                    <a:pt x="8" y="32"/>
                    <a:pt x="11" y="24"/>
                    <a:pt x="17" y="18"/>
                  </a:cubicBezTo>
                  <a:cubicBezTo>
                    <a:pt x="23" y="12"/>
                    <a:pt x="31" y="8"/>
                    <a:pt x="40" y="8"/>
                  </a:cubicBezTo>
                  <a:cubicBezTo>
                    <a:pt x="48" y="8"/>
                    <a:pt x="55" y="11"/>
                    <a:pt x="61" y="16"/>
                  </a:cubicBezTo>
                  <a:cubicBezTo>
                    <a:pt x="64" y="19"/>
                    <a:pt x="64" y="19"/>
                    <a:pt x="64" y="19"/>
                  </a:cubicBezTo>
                  <a:cubicBezTo>
                    <a:pt x="67" y="16"/>
                    <a:pt x="67" y="16"/>
                    <a:pt x="67" y="16"/>
                  </a:cubicBezTo>
                  <a:cubicBezTo>
                    <a:pt x="73" y="11"/>
                    <a:pt x="80" y="8"/>
                    <a:pt x="88" y="8"/>
                  </a:cubicBezTo>
                  <a:cubicBezTo>
                    <a:pt x="97" y="8"/>
                    <a:pt x="105" y="12"/>
                    <a:pt x="111" y="18"/>
                  </a:cubicBezTo>
                  <a:cubicBezTo>
                    <a:pt x="117" y="24"/>
                    <a:pt x="120" y="32"/>
                    <a:pt x="120" y="40"/>
                  </a:cubicBezTo>
                  <a:cubicBezTo>
                    <a:pt x="120" y="46"/>
                    <a:pt x="118" y="51"/>
                    <a:pt x="116" y="56"/>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15"/>
          <p:cNvGrpSpPr>
            <a:grpSpLocks noChangeAspect="1"/>
          </p:cNvGrpSpPr>
          <p:nvPr/>
        </p:nvGrpSpPr>
        <p:grpSpPr bwMode="auto">
          <a:xfrm>
            <a:off x="3326300" y="1376938"/>
            <a:ext cx="549275" cy="446088"/>
            <a:chOff x="2209" y="884"/>
            <a:chExt cx="346" cy="281"/>
          </a:xfrm>
          <a:solidFill>
            <a:schemeClr val="tx1"/>
          </a:solidFill>
        </p:grpSpPr>
        <p:sp>
          <p:nvSpPr>
            <p:cNvPr id="22" name="Freeform 16"/>
            <p:cNvSpPr>
              <a:spLocks/>
            </p:cNvSpPr>
            <p:nvPr/>
          </p:nvSpPr>
          <p:spPr bwMode="auto">
            <a:xfrm>
              <a:off x="2269" y="925"/>
              <a:ext cx="286" cy="146"/>
            </a:xfrm>
            <a:custGeom>
              <a:avLst/>
              <a:gdLst>
                <a:gd name="T0" fmla="*/ 233 w 286"/>
                <a:gd name="T1" fmla="*/ 146 h 146"/>
                <a:gd name="T2" fmla="*/ 0 w 286"/>
                <a:gd name="T3" fmla="*/ 146 h 146"/>
                <a:gd name="T4" fmla="*/ 0 w 286"/>
                <a:gd name="T5" fmla="*/ 0 h 146"/>
                <a:gd name="T6" fmla="*/ 286 w 286"/>
                <a:gd name="T7" fmla="*/ 0 h 146"/>
                <a:gd name="T8" fmla="*/ 233 w 286"/>
                <a:gd name="T9" fmla="*/ 146 h 146"/>
              </a:gdLst>
              <a:ahLst/>
              <a:cxnLst>
                <a:cxn ang="0">
                  <a:pos x="T0" y="T1"/>
                </a:cxn>
                <a:cxn ang="0">
                  <a:pos x="T2" y="T3"/>
                </a:cxn>
                <a:cxn ang="0">
                  <a:pos x="T4" y="T5"/>
                </a:cxn>
                <a:cxn ang="0">
                  <a:pos x="T6" y="T7"/>
                </a:cxn>
                <a:cxn ang="0">
                  <a:pos x="T8" y="T9"/>
                </a:cxn>
              </a:cxnLst>
              <a:rect l="0" t="0" r="r" b="b"/>
              <a:pathLst>
                <a:path w="286" h="146">
                  <a:moveTo>
                    <a:pt x="233" y="146"/>
                  </a:moveTo>
                  <a:lnTo>
                    <a:pt x="0" y="146"/>
                  </a:lnTo>
                  <a:lnTo>
                    <a:pt x="0" y="0"/>
                  </a:lnTo>
                  <a:lnTo>
                    <a:pt x="286" y="0"/>
                  </a:lnTo>
                  <a:lnTo>
                    <a:pt x="233" y="146"/>
                  </a:lnTo>
                  <a:close/>
                </a:path>
              </a:pathLst>
            </a:cu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2209" y="884"/>
              <a:ext cx="267" cy="228"/>
            </a:xfrm>
            <a:custGeom>
              <a:avLst/>
              <a:gdLst>
                <a:gd name="T0" fmla="*/ 267 w 267"/>
                <a:gd name="T1" fmla="*/ 228 h 228"/>
                <a:gd name="T2" fmla="*/ 60 w 267"/>
                <a:gd name="T3" fmla="*/ 228 h 228"/>
                <a:gd name="T4" fmla="*/ 60 w 267"/>
                <a:gd name="T5" fmla="*/ 0 h 228"/>
                <a:gd name="T6" fmla="*/ 0 w 267"/>
                <a:gd name="T7" fmla="*/ 0 h 228"/>
              </a:gdLst>
              <a:ahLst/>
              <a:cxnLst>
                <a:cxn ang="0">
                  <a:pos x="T0" y="T1"/>
                </a:cxn>
                <a:cxn ang="0">
                  <a:pos x="T2" y="T3"/>
                </a:cxn>
                <a:cxn ang="0">
                  <a:pos x="T4" y="T5"/>
                </a:cxn>
                <a:cxn ang="0">
                  <a:pos x="T6" y="T7"/>
                </a:cxn>
              </a:cxnLst>
              <a:rect l="0" t="0" r="r" b="b"/>
              <a:pathLst>
                <a:path w="267" h="228">
                  <a:moveTo>
                    <a:pt x="267" y="228"/>
                  </a:moveTo>
                  <a:lnTo>
                    <a:pt x="60" y="228"/>
                  </a:lnTo>
                  <a:lnTo>
                    <a:pt x="60" y="0"/>
                  </a:lnTo>
                  <a:lnTo>
                    <a:pt x="0" y="0"/>
                  </a:lnTo>
                </a:path>
              </a:pathLst>
            </a:cu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18"/>
            <p:cNvSpPr>
              <a:spLocks noChangeArrowheads="1"/>
            </p:cNvSpPr>
            <p:nvPr/>
          </p:nvSpPr>
          <p:spPr bwMode="auto">
            <a:xfrm>
              <a:off x="2255" y="1129"/>
              <a:ext cx="36" cy="36"/>
            </a:xfrm>
            <a:prstGeom prst="ellips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19"/>
            <p:cNvSpPr>
              <a:spLocks noChangeArrowheads="1"/>
            </p:cNvSpPr>
            <p:nvPr/>
          </p:nvSpPr>
          <p:spPr bwMode="auto">
            <a:xfrm>
              <a:off x="2445" y="1129"/>
              <a:ext cx="36" cy="36"/>
            </a:xfrm>
            <a:prstGeom prst="ellips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0"/>
            <p:cNvSpPr>
              <a:spLocks noChangeShapeType="1"/>
            </p:cNvSpPr>
            <p:nvPr/>
          </p:nvSpPr>
          <p:spPr bwMode="auto">
            <a:xfrm>
              <a:off x="2310" y="925"/>
              <a:ext cx="0" cy="146"/>
            </a:xfrm>
            <a:prstGeom prst="lin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1"/>
            <p:cNvSpPr>
              <a:spLocks noChangeShapeType="1"/>
            </p:cNvSpPr>
            <p:nvPr/>
          </p:nvSpPr>
          <p:spPr bwMode="auto">
            <a:xfrm>
              <a:off x="2356" y="925"/>
              <a:ext cx="0" cy="146"/>
            </a:xfrm>
            <a:prstGeom prst="lin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2"/>
            <p:cNvSpPr>
              <a:spLocks noChangeShapeType="1"/>
            </p:cNvSpPr>
            <p:nvPr/>
          </p:nvSpPr>
          <p:spPr bwMode="auto">
            <a:xfrm>
              <a:off x="2399" y="925"/>
              <a:ext cx="0" cy="146"/>
            </a:xfrm>
            <a:prstGeom prst="lin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3"/>
            <p:cNvSpPr>
              <a:spLocks noChangeShapeType="1"/>
            </p:cNvSpPr>
            <p:nvPr/>
          </p:nvSpPr>
          <p:spPr bwMode="auto">
            <a:xfrm>
              <a:off x="2447" y="925"/>
              <a:ext cx="0" cy="146"/>
            </a:xfrm>
            <a:prstGeom prst="lin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4"/>
            <p:cNvSpPr>
              <a:spLocks noChangeShapeType="1"/>
            </p:cNvSpPr>
            <p:nvPr/>
          </p:nvSpPr>
          <p:spPr bwMode="auto">
            <a:xfrm>
              <a:off x="2493" y="925"/>
              <a:ext cx="0" cy="146"/>
            </a:xfrm>
            <a:prstGeom prst="lin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5"/>
            <p:cNvSpPr>
              <a:spLocks noChangeShapeType="1"/>
            </p:cNvSpPr>
            <p:nvPr/>
          </p:nvSpPr>
          <p:spPr bwMode="auto">
            <a:xfrm>
              <a:off x="2272" y="988"/>
              <a:ext cx="257" cy="0"/>
            </a:xfrm>
            <a:prstGeom prst="line">
              <a:avLst/>
            </a:prstGeom>
            <a:noFill/>
            <a:ln w="3016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10711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Azure Data Factory</a:t>
            </a:r>
          </a:p>
        </p:txBody>
      </p:sp>
      <p:sp>
        <p:nvSpPr>
          <p:cNvPr id="3" name="TextBox 2"/>
          <p:cNvSpPr txBox="1"/>
          <p:nvPr/>
        </p:nvSpPr>
        <p:spPr>
          <a:xfrm>
            <a:off x="343055" y="1040893"/>
            <a:ext cx="11848945" cy="6433556"/>
          </a:xfrm>
          <a:prstGeom prst="rect">
            <a:avLst/>
          </a:prstGeom>
          <a:noFill/>
        </p:spPr>
        <p:txBody>
          <a:bodyPr wrap="square" rtlCol="0">
            <a:spAutoFit/>
          </a:bodyPr>
          <a:lstStyle/>
          <a:p>
            <a:r>
              <a:rPr lang="en-US" sz="2040" i="1" dirty="0">
                <a:latin typeface="Segoe UI" panose="020B0502040204020203" pitchFamily="34" charset="0"/>
                <a:cs typeface="Segoe UI" panose="020B0502040204020203" pitchFamily="34" charset="0"/>
              </a:rPr>
              <a:t>A managed cloud service for building &amp; operating data pipelines (aka. data flows)  </a:t>
            </a:r>
            <a:endParaRPr lang="en-US" sz="2040" b="1" dirty="0">
              <a:latin typeface="Segoe UI" panose="020B0502040204020203" pitchFamily="34" charset="0"/>
              <a:cs typeface="Segoe UI" panose="020B0502040204020203" pitchFamily="34" charset="0"/>
            </a:endParaRPr>
          </a:p>
          <a:p>
            <a:pPr marL="291436" indent="-291436">
              <a:buFont typeface="Arial" panose="020B0604020202020204" pitchFamily="34" charset="0"/>
              <a:buChar char="•"/>
            </a:pPr>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Orchestrate, monitor &amp; schedule </a:t>
            </a:r>
          </a:p>
          <a:p>
            <a:pPr marL="757735" lvl="1" indent="-291436">
              <a:buFont typeface="Arial" panose="020B0604020202020204" pitchFamily="34" charset="0"/>
              <a:buChar char="•"/>
            </a:pPr>
            <a:r>
              <a:rPr lang="en-US" sz="2448" dirty="0">
                <a:cs typeface="Segoe UI" panose="020B0502040204020203" pitchFamily="34" charset="0"/>
              </a:rPr>
              <a:t>compose data processing, storage &amp; movement services (on premises &amp; cloud)</a:t>
            </a:r>
          </a:p>
          <a:p>
            <a:pPr marL="466298" indent="-466298">
              <a:buFont typeface="+mj-lt"/>
              <a:buAutoNum type="arabicPeriod"/>
            </a:pPr>
            <a:r>
              <a:rPr lang="en-US" sz="2448" b="1" dirty="0">
                <a:cs typeface="Segoe UI" panose="020B0502040204020203" pitchFamily="34" charset="0"/>
              </a:rPr>
              <a:t>Automatic infrastructure management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combine pipeline intent with resource allocation &amp; management</a:t>
            </a:r>
          </a:p>
          <a:p>
            <a:pPr marL="757735" lvl="1" indent="-291436">
              <a:buFont typeface="Arial" panose="020B0604020202020204" pitchFamily="34" charset="0"/>
              <a:buChar char="•"/>
            </a:pPr>
            <a:r>
              <a:rPr lang="en-US" sz="2448" dirty="0">
                <a:cs typeface="Segoe UI" panose="020B0502040204020203" pitchFamily="34" charset="0"/>
              </a:rPr>
              <a:t>data movement as a service (global footprint &amp; on premises)</a:t>
            </a:r>
          </a:p>
          <a:p>
            <a:pPr marL="466298" indent="-466298">
              <a:buFont typeface="+mj-lt"/>
              <a:buAutoNum type="arabicPeriod"/>
            </a:pPr>
            <a:r>
              <a:rPr lang="en-US" sz="2448" b="1" dirty="0">
                <a:cs typeface="Segoe UI" panose="020B0502040204020203" pitchFamily="34" charset="0"/>
              </a:rPr>
              <a:t>Single pane of glass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one place to manage your network </a:t>
            </a:r>
          </a:p>
          <a:p>
            <a:pPr lvl="1"/>
            <a:r>
              <a:rPr lang="en-US" sz="2448" dirty="0">
                <a:cs typeface="Segoe UI" panose="020B0502040204020203" pitchFamily="34" charset="0"/>
              </a:rPr>
              <a:t>   of data flows</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600748" y="3775587"/>
            <a:ext cx="4740504" cy="25590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80790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3446463"/>
          </a:xfrm>
        </p:spPr>
        <p:txBody>
          <a:bodyPr/>
          <a:lstStyle/>
          <a:p>
            <a:r>
              <a:rPr lang="en-US" dirty="0"/>
              <a:t>What is Big Data?</a:t>
            </a:r>
          </a:p>
          <a:p>
            <a:r>
              <a:rPr lang="en-US" dirty="0"/>
              <a:t>Big Data Ecosystem</a:t>
            </a:r>
          </a:p>
          <a:p>
            <a:r>
              <a:rPr lang="en-US" dirty="0"/>
              <a:t>Lambda Architecture</a:t>
            </a:r>
          </a:p>
          <a:p>
            <a:r>
              <a:rPr lang="en-US" dirty="0"/>
              <a:t>Cortana Analytics Suite</a:t>
            </a:r>
          </a:p>
          <a:p>
            <a:r>
              <a:rPr lang="en-US" dirty="0"/>
              <a:t>Bringing it all together…</a:t>
            </a:r>
          </a:p>
        </p:txBody>
      </p:sp>
    </p:spTree>
    <p:extLst>
      <p:ext uri="{BB962C8B-B14F-4D97-AF65-F5344CB8AC3E}">
        <p14:creationId xmlns:p14="http://schemas.microsoft.com/office/powerpoint/2010/main" val="30568958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1306" y="290513"/>
            <a:ext cx="11542713" cy="900112"/>
          </a:xfrm>
        </p:spPr>
        <p:txBody>
          <a:bodyPr/>
          <a:lstStyle/>
          <a:p>
            <a:r>
              <a:rPr lang="en-US" dirty="0"/>
              <a:t>Azure SQL Data Warehouse</a:t>
            </a:r>
          </a:p>
        </p:txBody>
      </p:sp>
      <p:sp>
        <p:nvSpPr>
          <p:cNvPr id="3" name="Content Placeholder 2"/>
          <p:cNvSpPr>
            <a:spLocks noGrp="1"/>
          </p:cNvSpPr>
          <p:nvPr>
            <p:ph sz="quarter" idx="4294967295"/>
          </p:nvPr>
        </p:nvSpPr>
        <p:spPr>
          <a:xfrm>
            <a:off x="331306" y="1879600"/>
            <a:ext cx="9674225" cy="3582519"/>
          </a:xfrm>
        </p:spPr>
        <p:txBody>
          <a:bodyPr/>
          <a:lstStyle/>
          <a:p>
            <a:r>
              <a:rPr lang="en-US" sz="3200" dirty="0">
                <a:latin typeface="+mn-lt"/>
              </a:rPr>
              <a:t>Petabyte scale with massive parallel processing</a:t>
            </a:r>
          </a:p>
          <a:p>
            <a:r>
              <a:rPr lang="en-US" sz="3200" dirty="0">
                <a:latin typeface="+mn-lt"/>
              </a:rPr>
              <a:t>Independent scale of compute and storage in seconds</a:t>
            </a:r>
          </a:p>
          <a:p>
            <a:r>
              <a:rPr lang="en-US" sz="3200" dirty="0">
                <a:latin typeface="+mn-lt"/>
              </a:rPr>
              <a:t>Transact-SQL queries across relational and non-relational data</a:t>
            </a:r>
          </a:p>
          <a:p>
            <a:r>
              <a:rPr lang="en-US" sz="3200" dirty="0">
                <a:latin typeface="+mn-lt"/>
              </a:rPr>
              <a:t>Works seamlessly with Power BI, Machine Learning, HDInsight, and Data Factory</a:t>
            </a:r>
          </a:p>
        </p:txBody>
      </p:sp>
      <p:sp>
        <p:nvSpPr>
          <p:cNvPr id="4" name="TextBox 3"/>
          <p:cNvSpPr txBox="1"/>
          <p:nvPr/>
        </p:nvSpPr>
        <p:spPr>
          <a:xfrm>
            <a:off x="294797" y="980650"/>
            <a:ext cx="9398535"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rPr>
              <a:t>Cloud data warehouse that can grow, shrink, and pause in seconds</a:t>
            </a:r>
          </a:p>
        </p:txBody>
      </p:sp>
      <p:pic>
        <p:nvPicPr>
          <p:cNvPr id="6" name="Picture 5"/>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8711106" y="3404542"/>
            <a:ext cx="3766035" cy="2953753"/>
          </a:xfrm>
          <a:prstGeom prst="rect">
            <a:avLst/>
          </a:prstGeom>
        </p:spPr>
      </p:pic>
    </p:spTree>
    <p:extLst>
      <p:ext uri="{BB962C8B-B14F-4D97-AF65-F5344CB8AC3E}">
        <p14:creationId xmlns:p14="http://schemas.microsoft.com/office/powerpoint/2010/main" val="15135776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8429890" y="2088266"/>
            <a:ext cx="1481071" cy="3150190"/>
          </a:xfrm>
          <a:prstGeom prst="rect">
            <a:avLst/>
          </a:prstGeom>
          <a:solidFill>
            <a:schemeClr val="accent1"/>
          </a:solidFill>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Complex Event Processor</a:t>
            </a:r>
          </a:p>
        </p:txBody>
      </p:sp>
      <p:sp>
        <p:nvSpPr>
          <p:cNvPr id="18" name="Rectangle 17"/>
          <p:cNvSpPr/>
          <p:nvPr/>
        </p:nvSpPr>
        <p:spPr bwMode="auto">
          <a:xfrm>
            <a:off x="7403556" y="1769474"/>
            <a:ext cx="3460815" cy="369758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65040" y="290513"/>
            <a:ext cx="11542713" cy="900112"/>
          </a:xfrm>
        </p:spPr>
        <p:txBody>
          <a:bodyPr/>
          <a:lstStyle/>
          <a:p>
            <a:r>
              <a:rPr lang="en-US" dirty="0"/>
              <a:t>Azure Stream Analytics</a:t>
            </a:r>
          </a:p>
        </p:txBody>
      </p:sp>
      <p:pic>
        <p:nvPicPr>
          <p:cNvPr id="11" name="Picture 10"/>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6797020" y="3077761"/>
            <a:ext cx="457200" cy="457200"/>
          </a:xfrm>
          <a:prstGeom prst="rect">
            <a:avLst/>
          </a:prstGeom>
        </p:spPr>
      </p:pic>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797020" y="3797856"/>
            <a:ext cx="457200" cy="457200"/>
          </a:xfrm>
          <a:prstGeom prst="rect">
            <a:avLst/>
          </a:prstGeom>
        </p:spPr>
      </p:pic>
      <p:sp>
        <p:nvSpPr>
          <p:cNvPr id="27" name="Right Arrow Callout 26"/>
          <p:cNvSpPr/>
          <p:nvPr/>
        </p:nvSpPr>
        <p:spPr bwMode="auto">
          <a:xfrm>
            <a:off x="7800718" y="2088266"/>
            <a:ext cx="925386" cy="3150190"/>
          </a:xfrm>
          <a:prstGeom prst="rightArrowCallou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Input Adapter</a:t>
            </a:r>
          </a:p>
        </p:txBody>
      </p:sp>
      <p:sp>
        <p:nvSpPr>
          <p:cNvPr id="29" name="Right Arrow Callout 28"/>
          <p:cNvSpPr/>
          <p:nvPr/>
        </p:nvSpPr>
        <p:spPr bwMode="auto">
          <a:xfrm>
            <a:off x="9925593" y="2088266"/>
            <a:ext cx="913302" cy="3150190"/>
          </a:xfrm>
          <a:prstGeom prst="rightArrowCallou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Output Adapter</a:t>
            </a:r>
          </a:p>
        </p:txBody>
      </p:sp>
      <p:cxnSp>
        <p:nvCxnSpPr>
          <p:cNvPr id="31" name="Elbow Connector 30"/>
          <p:cNvCxnSpPr>
            <a:stCxn id="11" idx="3"/>
            <a:endCxn id="27" idx="1"/>
          </p:cNvCxnSpPr>
          <p:nvPr/>
        </p:nvCxnSpPr>
        <p:spPr>
          <a:xfrm>
            <a:off x="7254220" y="3306361"/>
            <a:ext cx="546498" cy="35700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2" idx="3"/>
            <a:endCxn id="27" idx="1"/>
          </p:cNvCxnSpPr>
          <p:nvPr/>
        </p:nvCxnSpPr>
        <p:spPr>
          <a:xfrm flipV="1">
            <a:off x="7254220" y="3663361"/>
            <a:ext cx="546498" cy="36309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11379081" y="1573926"/>
            <a:ext cx="457200" cy="457200"/>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11379081" y="2193948"/>
            <a:ext cx="457200" cy="457200"/>
          </a:xfrm>
          <a:prstGeom prst="rect">
            <a:avLst/>
          </a:prstGeom>
        </p:spPr>
      </p:pic>
      <p:pic>
        <p:nvPicPr>
          <p:cNvPr id="39" name="Picture 38"/>
          <p:cNvPicPr>
            <a:picLocks noChangeAspect="1"/>
          </p:cNvPicPr>
          <p:nvPr/>
        </p:nvPicPr>
        <p:blipFill>
          <a:blip r:embed="rId5" cstate="print">
            <a:biLevel thresh="25000"/>
            <a:extLst>
              <a:ext uri="{28A0092B-C50C-407E-A947-70E740481C1C}">
                <a14:useLocalDpi xmlns:a14="http://schemas.microsoft.com/office/drawing/2010/main"/>
              </a:ext>
            </a:extLst>
          </a:blip>
          <a:stretch>
            <a:fillRect/>
          </a:stretch>
        </p:blipFill>
        <p:spPr>
          <a:xfrm>
            <a:off x="11379081" y="4674036"/>
            <a:ext cx="457200" cy="457200"/>
          </a:xfrm>
          <a:prstGeom prst="rect">
            <a:avLst/>
          </a:prstGeom>
        </p:spPr>
      </p:pic>
      <p:pic>
        <p:nvPicPr>
          <p:cNvPr id="40" name="Picture 39"/>
          <p:cNvPicPr>
            <a:picLocks noChangeAspect="1"/>
          </p:cNvPicPr>
          <p:nvPr/>
        </p:nvPicPr>
        <p:blipFill>
          <a:blip r:embed="rId6" cstate="print">
            <a:biLevel thresh="25000"/>
            <a:extLst>
              <a:ext uri="{28A0092B-C50C-407E-A947-70E740481C1C}">
                <a14:useLocalDpi xmlns:a14="http://schemas.microsoft.com/office/drawing/2010/main"/>
              </a:ext>
            </a:extLst>
          </a:blip>
          <a:stretch>
            <a:fillRect/>
          </a:stretch>
        </p:blipFill>
        <p:spPr>
          <a:xfrm>
            <a:off x="11379081" y="4054014"/>
            <a:ext cx="457200" cy="457200"/>
          </a:xfrm>
          <a:prstGeom prst="rect">
            <a:avLst/>
          </a:prstGeom>
        </p:spPr>
      </p:pic>
      <p:pic>
        <p:nvPicPr>
          <p:cNvPr id="41" name="Picture 40"/>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11379081" y="3433992"/>
            <a:ext cx="457200" cy="457200"/>
          </a:xfrm>
          <a:prstGeom prst="rect">
            <a:avLst/>
          </a:prstGeom>
        </p:spPr>
      </p:pic>
      <p:pic>
        <p:nvPicPr>
          <p:cNvPr id="42" name="Picture 41"/>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11379081" y="2813970"/>
            <a:ext cx="457200" cy="457200"/>
          </a:xfrm>
          <a:prstGeom prst="rect">
            <a:avLst/>
          </a:prstGeom>
        </p:spPr>
      </p:pic>
      <p:cxnSp>
        <p:nvCxnSpPr>
          <p:cNvPr id="44" name="Elbow Connector 43"/>
          <p:cNvCxnSpPr>
            <a:stCxn id="29" idx="3"/>
            <a:endCxn id="37" idx="1"/>
          </p:cNvCxnSpPr>
          <p:nvPr/>
        </p:nvCxnSpPr>
        <p:spPr>
          <a:xfrm flipV="1">
            <a:off x="10838895" y="1802526"/>
            <a:ext cx="540186" cy="186083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9" idx="3"/>
            <a:endCxn id="38" idx="1"/>
          </p:cNvCxnSpPr>
          <p:nvPr/>
        </p:nvCxnSpPr>
        <p:spPr>
          <a:xfrm flipV="1">
            <a:off x="10838895" y="2422548"/>
            <a:ext cx="540186" cy="1240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9" idx="3"/>
            <a:endCxn id="42" idx="1"/>
          </p:cNvCxnSpPr>
          <p:nvPr/>
        </p:nvCxnSpPr>
        <p:spPr>
          <a:xfrm flipV="1">
            <a:off x="10838895" y="3042570"/>
            <a:ext cx="540186" cy="62079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9" idx="3"/>
            <a:endCxn id="41" idx="1"/>
          </p:cNvCxnSpPr>
          <p:nvPr/>
        </p:nvCxnSpPr>
        <p:spPr>
          <a:xfrm flipV="1">
            <a:off x="10838895" y="3662592"/>
            <a:ext cx="540186" cy="76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9" idx="3"/>
            <a:endCxn id="40" idx="1"/>
          </p:cNvCxnSpPr>
          <p:nvPr/>
        </p:nvCxnSpPr>
        <p:spPr>
          <a:xfrm>
            <a:off x="10838895" y="3663361"/>
            <a:ext cx="540186" cy="61925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9" idx="3"/>
            <a:endCxn id="39" idx="1"/>
          </p:cNvCxnSpPr>
          <p:nvPr/>
        </p:nvCxnSpPr>
        <p:spPr>
          <a:xfrm>
            <a:off x="10838895" y="3663361"/>
            <a:ext cx="540186" cy="123927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9" cstate="hqprint">
            <a:lum bright="70000" contrast="-70000"/>
            <a:extLst>
              <a:ext uri="{28A0092B-C50C-407E-A947-70E740481C1C}">
                <a14:useLocalDpi xmlns:a14="http://schemas.microsoft.com/office/drawing/2010/main"/>
              </a:ext>
            </a:extLst>
          </a:blip>
          <a:stretch>
            <a:fillRect/>
          </a:stretch>
        </p:blipFill>
        <p:spPr>
          <a:xfrm>
            <a:off x="11372356" y="5271507"/>
            <a:ext cx="629172" cy="457200"/>
          </a:xfrm>
          <a:prstGeom prst="rect">
            <a:avLst/>
          </a:prstGeom>
        </p:spPr>
      </p:pic>
      <p:cxnSp>
        <p:nvCxnSpPr>
          <p:cNvPr id="57" name="Elbow Connector 56"/>
          <p:cNvCxnSpPr>
            <a:stCxn id="29" idx="3"/>
            <a:endCxn id="55" idx="1"/>
          </p:cNvCxnSpPr>
          <p:nvPr/>
        </p:nvCxnSpPr>
        <p:spPr>
          <a:xfrm>
            <a:off x="10838895" y="3663361"/>
            <a:ext cx="533461" cy="183674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60856" y="1918469"/>
            <a:ext cx="6436164" cy="3416320"/>
          </a:xfrm>
          <a:prstGeom prst="rect">
            <a:avLst/>
          </a:prstGeom>
        </p:spPr>
        <p:txBody>
          <a:bodyPr wrap="square">
            <a:spAutoFit/>
          </a:bodyPr>
          <a:lstStyle/>
          <a:p>
            <a:pPr marL="342900" indent="-342900" defTabSz="932597">
              <a:buFont typeface="Arial" panose="020B0604020202020204" pitchFamily="34" charset="0"/>
              <a:buChar char="•"/>
            </a:pPr>
            <a:r>
              <a:rPr lang="en-US" sz="2400" spc="-31" dirty="0"/>
              <a:t>Small number of high volume queries</a:t>
            </a:r>
          </a:p>
          <a:p>
            <a:pPr marL="342900" indent="-342900" defTabSz="932597">
              <a:buFont typeface="Arial" panose="020B0604020202020204" pitchFamily="34" charset="0"/>
              <a:buChar char="•"/>
            </a:pPr>
            <a:r>
              <a:rPr lang="en-US" sz="2400" spc="-31" dirty="0"/>
              <a:t>Complex Event Processing (aggregation, reduction, cleanup)</a:t>
            </a:r>
          </a:p>
          <a:p>
            <a:pPr marL="342900" indent="-342900" defTabSz="932597">
              <a:buFont typeface="Arial" panose="020B0604020202020204" pitchFamily="34" charset="0"/>
              <a:buChar char="•"/>
            </a:pPr>
            <a:r>
              <a:rPr lang="en-US" sz="2400" spc="-31" dirty="0"/>
              <a:t>Predictable &amp; repeatable results</a:t>
            </a:r>
          </a:p>
          <a:p>
            <a:pPr marL="342900" indent="-342900" defTabSz="932597">
              <a:buFont typeface="Arial" panose="020B0604020202020204" pitchFamily="34" charset="0"/>
              <a:buChar char="•"/>
            </a:pPr>
            <a:r>
              <a:rPr lang="en-US" sz="2400" spc="-31" dirty="0"/>
              <a:t>SQL-like queries </a:t>
            </a:r>
          </a:p>
          <a:p>
            <a:pPr marL="342900" indent="-342900" defTabSz="932597">
              <a:buFont typeface="Arial" panose="020B0604020202020204" pitchFamily="34" charset="0"/>
              <a:buChar char="•"/>
            </a:pPr>
            <a:r>
              <a:rPr lang="en-US" sz="2400" spc="-31" dirty="0"/>
              <a:t>Ingress Azure blobs and Event Hub </a:t>
            </a:r>
          </a:p>
          <a:p>
            <a:pPr marL="342900" indent="-342900" defTabSz="932597">
              <a:buFont typeface="Arial" panose="020B0604020202020204" pitchFamily="34" charset="0"/>
              <a:buChar char="•"/>
            </a:pPr>
            <a:r>
              <a:rPr lang="en-US" sz="2400" spc="-31" dirty="0"/>
              <a:t>Egress to Event Hub, blobs, tables, Service Bus topics, Service Bus queues, Azure SQL Database, and Power BI</a:t>
            </a:r>
          </a:p>
        </p:txBody>
      </p:sp>
      <p:sp>
        <p:nvSpPr>
          <p:cNvPr id="67" name="Rectangle 66"/>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Complex Event Processing of Stream Data in Azure</a:t>
            </a:r>
          </a:p>
        </p:txBody>
      </p:sp>
      <p:pic>
        <p:nvPicPr>
          <p:cNvPr id="19" name="Picture 18"/>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7105746" y="1465179"/>
            <a:ext cx="680340" cy="680340"/>
          </a:xfrm>
          <a:prstGeom prst="rect">
            <a:avLst/>
          </a:prstGeom>
        </p:spPr>
      </p:pic>
    </p:spTree>
    <p:extLst>
      <p:ext uri="{BB962C8B-B14F-4D97-AF65-F5344CB8AC3E}">
        <p14:creationId xmlns:p14="http://schemas.microsoft.com/office/powerpoint/2010/main" val="11495462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91548" y="290513"/>
            <a:ext cx="11542713" cy="900112"/>
          </a:xfrm>
        </p:spPr>
        <p:txBody>
          <a:bodyPr/>
          <a:lstStyle/>
          <a:p>
            <a:r>
              <a:rPr lang="en-US" dirty="0"/>
              <a:t>Power BI</a:t>
            </a:r>
          </a:p>
        </p:txBody>
      </p:sp>
      <p:sp>
        <p:nvSpPr>
          <p:cNvPr id="5" name="Rectangle 4"/>
          <p:cNvSpPr/>
          <p:nvPr/>
        </p:nvSpPr>
        <p:spPr>
          <a:xfrm>
            <a:off x="767653" y="1775748"/>
            <a:ext cx="1725891" cy="414353"/>
          </a:xfrm>
          <a:prstGeom prst="rect">
            <a:avLst/>
          </a:prstGeom>
          <a:ln>
            <a:noFill/>
          </a:ln>
        </p:spPr>
        <p:txBody>
          <a:bodyPr wrap="square">
            <a:spAutoFit/>
          </a:bodyPr>
          <a:lstStyle/>
          <a:p>
            <a:pPr defTabSz="932563">
              <a:spcAft>
                <a:spcPts val="600"/>
              </a:spcAft>
            </a:pPr>
            <a:r>
              <a:rPr lang="en-US" sz="2040" dirty="0"/>
              <a:t>Data sources</a:t>
            </a:r>
          </a:p>
        </p:txBody>
      </p:sp>
      <p:sp>
        <p:nvSpPr>
          <p:cNvPr id="6" name="Rectangle 5"/>
          <p:cNvSpPr/>
          <p:nvPr/>
        </p:nvSpPr>
        <p:spPr>
          <a:xfrm>
            <a:off x="4368419" y="1775855"/>
            <a:ext cx="3946925" cy="414353"/>
          </a:xfrm>
          <a:prstGeom prst="rect">
            <a:avLst/>
          </a:prstGeom>
          <a:ln>
            <a:noFill/>
          </a:ln>
        </p:spPr>
        <p:txBody>
          <a:bodyPr wrap="square">
            <a:spAutoFit/>
          </a:bodyPr>
          <a:lstStyle/>
          <a:p>
            <a:pPr defTabSz="932563">
              <a:spcAft>
                <a:spcPts val="600"/>
              </a:spcAft>
            </a:pPr>
            <a:r>
              <a:rPr lang="en-US" sz="2040" dirty="0"/>
              <a:t>Power BI service</a:t>
            </a:r>
          </a:p>
        </p:txBody>
      </p:sp>
      <p:cxnSp>
        <p:nvCxnSpPr>
          <p:cNvPr id="7" name="Straight Connector 6"/>
          <p:cNvCxnSpPr/>
          <p:nvPr/>
        </p:nvCxnSpPr>
        <p:spPr>
          <a:xfrm>
            <a:off x="1020584" y="2930077"/>
            <a:ext cx="1929124"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8" name="Rectangle 145"/>
          <p:cNvSpPr/>
          <p:nvPr/>
        </p:nvSpPr>
        <p:spPr bwMode="auto">
          <a:xfrm>
            <a:off x="1035958" y="2428258"/>
            <a:ext cx="2021987" cy="373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r>
              <a:rPr lang="en-US" sz="1224" dirty="0">
                <a:solidFill>
                  <a:schemeClr val="tx1"/>
                </a:solidFill>
                <a:cs typeface="Segoe UI Light" panose="020B0502040204020203" pitchFamily="34" charset="0"/>
              </a:rPr>
              <a:t>SaaS solutions</a:t>
            </a:r>
          </a:p>
          <a:p>
            <a:pPr defTabSz="932563">
              <a:spcAft>
                <a:spcPts val="612"/>
              </a:spcAft>
            </a:pPr>
            <a:r>
              <a:rPr lang="en-US" sz="918" i="1" dirty="0">
                <a:solidFill>
                  <a:schemeClr val="tx1"/>
                </a:solidFill>
                <a:cs typeface="Segoe UI Light" panose="020B0502040204020203" pitchFamily="34" charset="0"/>
              </a:rPr>
              <a:t>e.g. Marketo, Salesforce, GitHub, Google analytics</a:t>
            </a:r>
          </a:p>
        </p:txBody>
      </p:sp>
      <p:sp>
        <p:nvSpPr>
          <p:cNvPr id="9" name="Oval 147"/>
          <p:cNvSpPr/>
          <p:nvPr/>
        </p:nvSpPr>
        <p:spPr bwMode="auto">
          <a:xfrm>
            <a:off x="658033" y="2494325"/>
            <a:ext cx="373041" cy="373041"/>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332"/>
          <p:cNvGrpSpPr/>
          <p:nvPr/>
        </p:nvGrpSpPr>
        <p:grpSpPr>
          <a:xfrm>
            <a:off x="711113" y="2571765"/>
            <a:ext cx="266884" cy="218160"/>
            <a:chOff x="2123129" y="1797431"/>
            <a:chExt cx="2472585" cy="2021180"/>
          </a:xfrm>
        </p:grpSpPr>
        <p:sp>
          <p:nvSpPr>
            <p:cNvPr id="11" name="Freeform 13"/>
            <p:cNvSpPr>
              <a:spLocks/>
            </p:cNvSpPr>
            <p:nvPr/>
          </p:nvSpPr>
          <p:spPr bwMode="auto">
            <a:xfrm rot="20700000">
              <a:off x="3155851" y="2377161"/>
              <a:ext cx="1439863" cy="1441450"/>
            </a:xfrm>
            <a:custGeom>
              <a:avLst/>
              <a:gdLst>
                <a:gd name="T0" fmla="*/ 138 w 441"/>
                <a:gd name="T1" fmla="*/ 341 h 441"/>
                <a:gd name="T2" fmla="*/ 183 w 441"/>
                <a:gd name="T3" fmla="*/ 374 h 441"/>
                <a:gd name="T4" fmla="*/ 220 w 441"/>
                <a:gd name="T5" fmla="*/ 423 h 441"/>
                <a:gd name="T6" fmla="*/ 422 w 441"/>
                <a:gd name="T7" fmla="*/ 220 h 441"/>
                <a:gd name="T8" fmla="*/ 373 w 441"/>
                <a:gd name="T9" fmla="*/ 184 h 441"/>
                <a:gd name="T10" fmla="*/ 341 w 441"/>
                <a:gd name="T11" fmla="*/ 139 h 441"/>
                <a:gd name="T12" fmla="*/ 382 w 441"/>
                <a:gd name="T13" fmla="*/ 58 h 441"/>
                <a:gd name="T14" fmla="*/ 302 w 441"/>
                <a:gd name="T15" fmla="*/ 100 h 441"/>
                <a:gd name="T16" fmla="*/ 257 w 441"/>
                <a:gd name="T17" fmla="*/ 67 h 441"/>
                <a:gd name="T18" fmla="*/ 220 w 441"/>
                <a:gd name="T19" fmla="*/ 18 h 441"/>
                <a:gd name="T20" fmla="*/ 171 w 441"/>
                <a:gd name="T21" fmla="*/ 55 h 441"/>
                <a:gd name="T22" fmla="*/ 138 w 441"/>
                <a:gd name="T23" fmla="*/ 100 h 441"/>
                <a:gd name="T24" fmla="*/ 180 w 441"/>
                <a:gd name="T25" fmla="*/ 181 h 441"/>
                <a:gd name="T26" fmla="*/ 100 w 441"/>
                <a:gd name="T27" fmla="*/ 139 h 441"/>
                <a:gd name="T28" fmla="*/ 55 w 441"/>
                <a:gd name="T29" fmla="*/ 171 h 441"/>
                <a:gd name="T30" fmla="*/ 18 w 441"/>
                <a:gd name="T31" fmla="*/ 220 h 441"/>
                <a:gd name="T32" fmla="*/ 67 w 441"/>
                <a:gd name="T33" fmla="*/ 257 h 441"/>
                <a:gd name="T34" fmla="*/ 100 w 441"/>
                <a:gd name="T35" fmla="*/ 302 h 441"/>
                <a:gd name="T36" fmla="*/ 58 w 441"/>
                <a:gd name="T37" fmla="*/ 383 h 441"/>
                <a:gd name="T38" fmla="*/ 138 w 441"/>
                <a:gd name="T39" fmla="*/ 3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441">
                  <a:moveTo>
                    <a:pt x="138" y="341"/>
                  </a:moveTo>
                  <a:cubicBezTo>
                    <a:pt x="147" y="337"/>
                    <a:pt x="171" y="361"/>
                    <a:pt x="183" y="374"/>
                  </a:cubicBezTo>
                  <a:cubicBezTo>
                    <a:pt x="196" y="386"/>
                    <a:pt x="220" y="423"/>
                    <a:pt x="220" y="423"/>
                  </a:cubicBezTo>
                  <a:cubicBezTo>
                    <a:pt x="422" y="220"/>
                    <a:pt x="422" y="220"/>
                    <a:pt x="422" y="220"/>
                  </a:cubicBezTo>
                  <a:cubicBezTo>
                    <a:pt x="422" y="220"/>
                    <a:pt x="386" y="196"/>
                    <a:pt x="373" y="184"/>
                  </a:cubicBezTo>
                  <a:cubicBezTo>
                    <a:pt x="361" y="171"/>
                    <a:pt x="338" y="149"/>
                    <a:pt x="341" y="139"/>
                  </a:cubicBezTo>
                  <a:cubicBezTo>
                    <a:pt x="343" y="129"/>
                    <a:pt x="441" y="116"/>
                    <a:pt x="382" y="58"/>
                  </a:cubicBezTo>
                  <a:cubicBezTo>
                    <a:pt x="324" y="0"/>
                    <a:pt x="310" y="96"/>
                    <a:pt x="302" y="100"/>
                  </a:cubicBezTo>
                  <a:cubicBezTo>
                    <a:pt x="294" y="104"/>
                    <a:pt x="269" y="80"/>
                    <a:pt x="257" y="67"/>
                  </a:cubicBezTo>
                  <a:cubicBezTo>
                    <a:pt x="245" y="55"/>
                    <a:pt x="220" y="18"/>
                    <a:pt x="220" y="18"/>
                  </a:cubicBezTo>
                  <a:cubicBezTo>
                    <a:pt x="220" y="18"/>
                    <a:pt x="183" y="43"/>
                    <a:pt x="171" y="55"/>
                  </a:cubicBezTo>
                  <a:cubicBezTo>
                    <a:pt x="159" y="67"/>
                    <a:pt x="134" y="92"/>
                    <a:pt x="138" y="100"/>
                  </a:cubicBezTo>
                  <a:cubicBezTo>
                    <a:pt x="142" y="108"/>
                    <a:pt x="238" y="122"/>
                    <a:pt x="180" y="181"/>
                  </a:cubicBezTo>
                  <a:cubicBezTo>
                    <a:pt x="122" y="239"/>
                    <a:pt x="110" y="141"/>
                    <a:pt x="100" y="139"/>
                  </a:cubicBezTo>
                  <a:cubicBezTo>
                    <a:pt x="89" y="137"/>
                    <a:pt x="67" y="159"/>
                    <a:pt x="55" y="171"/>
                  </a:cubicBezTo>
                  <a:cubicBezTo>
                    <a:pt x="42" y="184"/>
                    <a:pt x="18" y="220"/>
                    <a:pt x="18" y="220"/>
                  </a:cubicBezTo>
                  <a:cubicBezTo>
                    <a:pt x="18" y="220"/>
                    <a:pt x="55" y="245"/>
                    <a:pt x="67" y="257"/>
                  </a:cubicBezTo>
                  <a:cubicBezTo>
                    <a:pt x="79" y="269"/>
                    <a:pt x="102" y="292"/>
                    <a:pt x="100" y="302"/>
                  </a:cubicBezTo>
                  <a:cubicBezTo>
                    <a:pt x="98" y="312"/>
                    <a:pt x="0" y="325"/>
                    <a:pt x="58" y="383"/>
                  </a:cubicBezTo>
                  <a:cubicBezTo>
                    <a:pt x="116" y="441"/>
                    <a:pt x="130" y="345"/>
                    <a:pt x="138" y="341"/>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12" name="Freeform 14"/>
            <p:cNvSpPr>
              <a:spLocks/>
            </p:cNvSpPr>
            <p:nvPr/>
          </p:nvSpPr>
          <p:spPr bwMode="auto">
            <a:xfrm rot="9900000">
              <a:off x="2123129" y="1797431"/>
              <a:ext cx="1377949" cy="1377949"/>
            </a:xfrm>
            <a:custGeom>
              <a:avLst/>
              <a:gdLst>
                <a:gd name="T0" fmla="*/ 422 w 422"/>
                <a:gd name="T1" fmla="*/ 220 h 422"/>
                <a:gd name="T2" fmla="*/ 386 w 422"/>
                <a:gd name="T3" fmla="*/ 171 h 422"/>
                <a:gd name="T4" fmla="*/ 341 w 422"/>
                <a:gd name="T5" fmla="*/ 138 h 422"/>
                <a:gd name="T6" fmla="*/ 260 w 422"/>
                <a:gd name="T7" fmla="*/ 180 h 422"/>
                <a:gd name="T8" fmla="*/ 302 w 422"/>
                <a:gd name="T9" fmla="*/ 100 h 422"/>
                <a:gd name="T10" fmla="*/ 269 w 422"/>
                <a:gd name="T11" fmla="*/ 55 h 422"/>
                <a:gd name="T12" fmla="*/ 220 w 422"/>
                <a:gd name="T13" fmla="*/ 18 h 422"/>
                <a:gd name="T14" fmla="*/ 183 w 422"/>
                <a:gd name="T15" fmla="*/ 67 h 422"/>
                <a:gd name="T16" fmla="*/ 138 w 422"/>
                <a:gd name="T17" fmla="*/ 100 h 422"/>
                <a:gd name="T18" fmla="*/ 58 w 422"/>
                <a:gd name="T19" fmla="*/ 58 h 422"/>
                <a:gd name="T20" fmla="*/ 100 w 422"/>
                <a:gd name="T21" fmla="*/ 138 h 422"/>
                <a:gd name="T22" fmla="*/ 67 w 422"/>
                <a:gd name="T23" fmla="*/ 183 h 422"/>
                <a:gd name="T24" fmla="*/ 18 w 422"/>
                <a:gd name="T25" fmla="*/ 220 h 422"/>
                <a:gd name="T26" fmla="*/ 55 w 422"/>
                <a:gd name="T27" fmla="*/ 269 h 422"/>
                <a:gd name="T28" fmla="*/ 100 w 422"/>
                <a:gd name="T29" fmla="*/ 302 h 422"/>
                <a:gd name="T30" fmla="*/ 180 w 422"/>
                <a:gd name="T31" fmla="*/ 260 h 422"/>
                <a:gd name="T32" fmla="*/ 138 w 422"/>
                <a:gd name="T33" fmla="*/ 341 h 422"/>
                <a:gd name="T34" fmla="*/ 171 w 422"/>
                <a:gd name="T35" fmla="*/ 386 h 422"/>
                <a:gd name="T36" fmla="*/ 220 w 422"/>
                <a:gd name="T37" fmla="*/ 422 h 422"/>
                <a:gd name="T38" fmla="*/ 422 w 422"/>
                <a:gd name="T39" fmla="*/ 2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2" h="422">
                  <a:moveTo>
                    <a:pt x="422" y="220"/>
                  </a:moveTo>
                  <a:cubicBezTo>
                    <a:pt x="422" y="220"/>
                    <a:pt x="398" y="183"/>
                    <a:pt x="386" y="171"/>
                  </a:cubicBezTo>
                  <a:cubicBezTo>
                    <a:pt x="373" y="159"/>
                    <a:pt x="349" y="134"/>
                    <a:pt x="341" y="138"/>
                  </a:cubicBezTo>
                  <a:cubicBezTo>
                    <a:pt x="332" y="142"/>
                    <a:pt x="318" y="239"/>
                    <a:pt x="260" y="180"/>
                  </a:cubicBezTo>
                  <a:cubicBezTo>
                    <a:pt x="202" y="122"/>
                    <a:pt x="300" y="110"/>
                    <a:pt x="302" y="100"/>
                  </a:cubicBezTo>
                  <a:cubicBezTo>
                    <a:pt x="304" y="90"/>
                    <a:pt x="281" y="67"/>
                    <a:pt x="269" y="55"/>
                  </a:cubicBezTo>
                  <a:cubicBezTo>
                    <a:pt x="257" y="42"/>
                    <a:pt x="220" y="18"/>
                    <a:pt x="220" y="18"/>
                  </a:cubicBezTo>
                  <a:cubicBezTo>
                    <a:pt x="220" y="18"/>
                    <a:pt x="196" y="55"/>
                    <a:pt x="183" y="67"/>
                  </a:cubicBezTo>
                  <a:cubicBezTo>
                    <a:pt x="171" y="79"/>
                    <a:pt x="149" y="102"/>
                    <a:pt x="138" y="100"/>
                  </a:cubicBezTo>
                  <a:cubicBezTo>
                    <a:pt x="128" y="98"/>
                    <a:pt x="116" y="0"/>
                    <a:pt x="58" y="58"/>
                  </a:cubicBezTo>
                  <a:cubicBezTo>
                    <a:pt x="0" y="116"/>
                    <a:pt x="96" y="130"/>
                    <a:pt x="100" y="138"/>
                  </a:cubicBezTo>
                  <a:cubicBezTo>
                    <a:pt x="104" y="147"/>
                    <a:pt x="79" y="171"/>
                    <a:pt x="67" y="183"/>
                  </a:cubicBezTo>
                  <a:cubicBezTo>
                    <a:pt x="55" y="196"/>
                    <a:pt x="18" y="220"/>
                    <a:pt x="18" y="220"/>
                  </a:cubicBezTo>
                  <a:cubicBezTo>
                    <a:pt x="18" y="220"/>
                    <a:pt x="42" y="257"/>
                    <a:pt x="55" y="269"/>
                  </a:cubicBezTo>
                  <a:cubicBezTo>
                    <a:pt x="67" y="281"/>
                    <a:pt x="91" y="306"/>
                    <a:pt x="100" y="302"/>
                  </a:cubicBezTo>
                  <a:cubicBezTo>
                    <a:pt x="108" y="298"/>
                    <a:pt x="122" y="202"/>
                    <a:pt x="180" y="260"/>
                  </a:cubicBezTo>
                  <a:cubicBezTo>
                    <a:pt x="238" y="318"/>
                    <a:pt x="140" y="330"/>
                    <a:pt x="138" y="341"/>
                  </a:cubicBezTo>
                  <a:cubicBezTo>
                    <a:pt x="136" y="351"/>
                    <a:pt x="159" y="373"/>
                    <a:pt x="171" y="386"/>
                  </a:cubicBezTo>
                  <a:cubicBezTo>
                    <a:pt x="183" y="398"/>
                    <a:pt x="220" y="422"/>
                    <a:pt x="220" y="422"/>
                  </a:cubicBezTo>
                  <a:lnTo>
                    <a:pt x="422" y="220"/>
                  </a:lnTo>
                  <a:close/>
                </a:path>
              </a:pathLst>
            </a:custGeom>
            <a:solidFill>
              <a:schemeClr val="tx1"/>
            </a:solidFill>
            <a:ln>
              <a:noFill/>
            </a:ln>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grpSp>
      <p:cxnSp>
        <p:nvCxnSpPr>
          <p:cNvPr id="13" name="Straight Connector 12"/>
          <p:cNvCxnSpPr/>
          <p:nvPr/>
        </p:nvCxnSpPr>
        <p:spPr>
          <a:xfrm>
            <a:off x="1020584" y="3482980"/>
            <a:ext cx="1929124"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4" name="Rectangle 152"/>
          <p:cNvSpPr/>
          <p:nvPr/>
        </p:nvSpPr>
        <p:spPr bwMode="auto">
          <a:xfrm>
            <a:off x="1030198" y="3033535"/>
            <a:ext cx="2021987" cy="373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r>
              <a:rPr lang="en-US" sz="1224" dirty="0">
                <a:solidFill>
                  <a:schemeClr val="tx1"/>
                </a:solidFill>
                <a:cs typeface="Segoe UI Light" panose="020B0502040204020203" pitchFamily="34" charset="0"/>
              </a:rPr>
              <a:t>On-premises data</a:t>
            </a:r>
          </a:p>
          <a:p>
            <a:pPr defTabSz="932563"/>
            <a:r>
              <a:rPr lang="en-US" sz="918" dirty="0">
                <a:solidFill>
                  <a:schemeClr val="tx1"/>
                </a:solidFill>
                <a:cs typeface="Segoe UI Light" panose="020B0502040204020203" pitchFamily="34" charset="0"/>
              </a:rPr>
              <a:t>e.g. Analysis Services</a:t>
            </a:r>
          </a:p>
        </p:txBody>
      </p:sp>
      <p:sp>
        <p:nvSpPr>
          <p:cNvPr id="15" name="Oval 154"/>
          <p:cNvSpPr/>
          <p:nvPr/>
        </p:nvSpPr>
        <p:spPr bwMode="auto">
          <a:xfrm>
            <a:off x="658033" y="3033535"/>
            <a:ext cx="373041" cy="373041"/>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30"/>
          <p:cNvSpPr>
            <a:spLocks noEditPoints="1"/>
          </p:cNvSpPr>
          <p:nvPr/>
        </p:nvSpPr>
        <p:spPr bwMode="auto">
          <a:xfrm>
            <a:off x="742059" y="3129645"/>
            <a:ext cx="204990" cy="180820"/>
          </a:xfrm>
          <a:custGeom>
            <a:avLst/>
            <a:gdLst>
              <a:gd name="T0" fmla="*/ 883 w 916"/>
              <a:gd name="T1" fmla="*/ 286 h 808"/>
              <a:gd name="T2" fmla="*/ 539 w 916"/>
              <a:gd name="T3" fmla="*/ 723 h 808"/>
              <a:gd name="T4" fmla="*/ 504 w 916"/>
              <a:gd name="T5" fmla="*/ 0 h 808"/>
              <a:gd name="T6" fmla="*/ 35 w 916"/>
              <a:gd name="T7" fmla="*/ 723 h 808"/>
              <a:gd name="T8" fmla="*/ 0 w 916"/>
              <a:gd name="T9" fmla="*/ 808 h 808"/>
              <a:gd name="T10" fmla="*/ 916 w 916"/>
              <a:gd name="T11" fmla="*/ 723 h 808"/>
              <a:gd name="T12" fmla="*/ 229 w 916"/>
              <a:gd name="T13" fmla="*/ 665 h 808"/>
              <a:gd name="T14" fmla="*/ 109 w 916"/>
              <a:gd name="T15" fmla="*/ 596 h 808"/>
              <a:gd name="T16" fmla="*/ 229 w 916"/>
              <a:gd name="T17" fmla="*/ 665 h 808"/>
              <a:gd name="T18" fmla="*/ 109 w 916"/>
              <a:gd name="T19" fmla="*/ 501 h 808"/>
              <a:gd name="T20" fmla="*/ 229 w 916"/>
              <a:gd name="T21" fmla="*/ 432 h 808"/>
              <a:gd name="T22" fmla="*/ 229 w 916"/>
              <a:gd name="T23" fmla="*/ 337 h 808"/>
              <a:gd name="T24" fmla="*/ 109 w 916"/>
              <a:gd name="T25" fmla="*/ 267 h 808"/>
              <a:gd name="T26" fmla="*/ 229 w 916"/>
              <a:gd name="T27" fmla="*/ 337 h 808"/>
              <a:gd name="T28" fmla="*/ 109 w 916"/>
              <a:gd name="T29" fmla="*/ 172 h 808"/>
              <a:gd name="T30" fmla="*/ 229 w 916"/>
              <a:gd name="T31" fmla="*/ 103 h 808"/>
              <a:gd name="T32" fmla="*/ 428 w 916"/>
              <a:gd name="T33" fmla="*/ 665 h 808"/>
              <a:gd name="T34" fmla="*/ 307 w 916"/>
              <a:gd name="T35" fmla="*/ 596 h 808"/>
              <a:gd name="T36" fmla="*/ 428 w 916"/>
              <a:gd name="T37" fmla="*/ 665 h 808"/>
              <a:gd name="T38" fmla="*/ 307 w 916"/>
              <a:gd name="T39" fmla="*/ 501 h 808"/>
              <a:gd name="T40" fmla="*/ 428 w 916"/>
              <a:gd name="T41" fmla="*/ 432 h 808"/>
              <a:gd name="T42" fmla="*/ 428 w 916"/>
              <a:gd name="T43" fmla="*/ 337 h 808"/>
              <a:gd name="T44" fmla="*/ 307 w 916"/>
              <a:gd name="T45" fmla="*/ 267 h 808"/>
              <a:gd name="T46" fmla="*/ 428 w 916"/>
              <a:gd name="T47" fmla="*/ 337 h 808"/>
              <a:gd name="T48" fmla="*/ 307 w 916"/>
              <a:gd name="T49" fmla="*/ 172 h 808"/>
              <a:gd name="T50" fmla="*/ 428 w 916"/>
              <a:gd name="T51" fmla="*/ 103 h 808"/>
              <a:gd name="T52" fmla="*/ 684 w 916"/>
              <a:gd name="T53" fmla="*/ 668 h 808"/>
              <a:gd name="T54" fmla="*/ 606 w 916"/>
              <a:gd name="T55" fmla="*/ 549 h 808"/>
              <a:gd name="T56" fmla="*/ 684 w 916"/>
              <a:gd name="T57" fmla="*/ 668 h 808"/>
              <a:gd name="T58" fmla="*/ 606 w 916"/>
              <a:gd name="T59" fmla="*/ 482 h 808"/>
              <a:gd name="T60" fmla="*/ 684 w 916"/>
              <a:gd name="T61" fmla="*/ 365 h 808"/>
              <a:gd name="T62" fmla="*/ 816 w 916"/>
              <a:gd name="T63" fmla="*/ 668 h 808"/>
              <a:gd name="T64" fmla="*/ 738 w 916"/>
              <a:gd name="T65" fmla="*/ 549 h 808"/>
              <a:gd name="T66" fmla="*/ 816 w 916"/>
              <a:gd name="T67" fmla="*/ 668 h 808"/>
              <a:gd name="T68" fmla="*/ 738 w 916"/>
              <a:gd name="T69" fmla="*/ 482 h 808"/>
              <a:gd name="T70" fmla="*/ 816 w 916"/>
              <a:gd name="T71" fmla="*/ 365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6" h="808">
                <a:moveTo>
                  <a:pt x="883" y="723"/>
                </a:moveTo>
                <a:lnTo>
                  <a:pt x="883" y="286"/>
                </a:lnTo>
                <a:lnTo>
                  <a:pt x="539" y="286"/>
                </a:lnTo>
                <a:lnTo>
                  <a:pt x="539" y="723"/>
                </a:lnTo>
                <a:lnTo>
                  <a:pt x="504" y="723"/>
                </a:lnTo>
                <a:lnTo>
                  <a:pt x="504" y="0"/>
                </a:lnTo>
                <a:lnTo>
                  <a:pt x="35" y="0"/>
                </a:lnTo>
                <a:lnTo>
                  <a:pt x="35" y="723"/>
                </a:lnTo>
                <a:lnTo>
                  <a:pt x="0" y="723"/>
                </a:lnTo>
                <a:lnTo>
                  <a:pt x="0" y="808"/>
                </a:lnTo>
                <a:lnTo>
                  <a:pt x="916" y="808"/>
                </a:lnTo>
                <a:lnTo>
                  <a:pt x="916" y="723"/>
                </a:lnTo>
                <a:lnTo>
                  <a:pt x="883" y="723"/>
                </a:lnTo>
                <a:close/>
                <a:moveTo>
                  <a:pt x="229" y="665"/>
                </a:moveTo>
                <a:lnTo>
                  <a:pt x="109" y="665"/>
                </a:lnTo>
                <a:lnTo>
                  <a:pt x="109" y="596"/>
                </a:lnTo>
                <a:lnTo>
                  <a:pt x="229" y="596"/>
                </a:lnTo>
                <a:lnTo>
                  <a:pt x="229" y="665"/>
                </a:lnTo>
                <a:close/>
                <a:moveTo>
                  <a:pt x="229" y="501"/>
                </a:moveTo>
                <a:lnTo>
                  <a:pt x="109" y="501"/>
                </a:lnTo>
                <a:lnTo>
                  <a:pt x="109" y="432"/>
                </a:lnTo>
                <a:lnTo>
                  <a:pt x="229" y="432"/>
                </a:lnTo>
                <a:lnTo>
                  <a:pt x="229" y="501"/>
                </a:lnTo>
                <a:close/>
                <a:moveTo>
                  <a:pt x="229" y="337"/>
                </a:moveTo>
                <a:lnTo>
                  <a:pt x="109" y="337"/>
                </a:lnTo>
                <a:lnTo>
                  <a:pt x="109" y="267"/>
                </a:lnTo>
                <a:lnTo>
                  <a:pt x="229" y="267"/>
                </a:lnTo>
                <a:lnTo>
                  <a:pt x="229" y="337"/>
                </a:lnTo>
                <a:close/>
                <a:moveTo>
                  <a:pt x="229" y="172"/>
                </a:moveTo>
                <a:lnTo>
                  <a:pt x="109" y="172"/>
                </a:lnTo>
                <a:lnTo>
                  <a:pt x="109" y="103"/>
                </a:lnTo>
                <a:lnTo>
                  <a:pt x="229" y="103"/>
                </a:lnTo>
                <a:lnTo>
                  <a:pt x="229" y="172"/>
                </a:lnTo>
                <a:close/>
                <a:moveTo>
                  <a:pt x="428" y="665"/>
                </a:moveTo>
                <a:lnTo>
                  <a:pt x="307" y="665"/>
                </a:lnTo>
                <a:lnTo>
                  <a:pt x="307" y="596"/>
                </a:lnTo>
                <a:lnTo>
                  <a:pt x="428" y="596"/>
                </a:lnTo>
                <a:lnTo>
                  <a:pt x="428" y="665"/>
                </a:lnTo>
                <a:close/>
                <a:moveTo>
                  <a:pt x="428" y="501"/>
                </a:moveTo>
                <a:lnTo>
                  <a:pt x="307" y="501"/>
                </a:lnTo>
                <a:lnTo>
                  <a:pt x="307" y="432"/>
                </a:lnTo>
                <a:lnTo>
                  <a:pt x="428" y="432"/>
                </a:lnTo>
                <a:lnTo>
                  <a:pt x="428" y="501"/>
                </a:lnTo>
                <a:close/>
                <a:moveTo>
                  <a:pt x="428" y="337"/>
                </a:moveTo>
                <a:lnTo>
                  <a:pt x="307" y="337"/>
                </a:lnTo>
                <a:lnTo>
                  <a:pt x="307" y="267"/>
                </a:lnTo>
                <a:lnTo>
                  <a:pt x="428" y="267"/>
                </a:lnTo>
                <a:lnTo>
                  <a:pt x="428" y="337"/>
                </a:lnTo>
                <a:close/>
                <a:moveTo>
                  <a:pt x="428" y="172"/>
                </a:moveTo>
                <a:lnTo>
                  <a:pt x="307" y="172"/>
                </a:lnTo>
                <a:lnTo>
                  <a:pt x="307" y="103"/>
                </a:lnTo>
                <a:lnTo>
                  <a:pt x="428" y="103"/>
                </a:lnTo>
                <a:lnTo>
                  <a:pt x="428" y="172"/>
                </a:lnTo>
                <a:close/>
                <a:moveTo>
                  <a:pt x="684" y="668"/>
                </a:moveTo>
                <a:lnTo>
                  <a:pt x="606" y="668"/>
                </a:lnTo>
                <a:lnTo>
                  <a:pt x="606" y="549"/>
                </a:lnTo>
                <a:lnTo>
                  <a:pt x="684" y="549"/>
                </a:lnTo>
                <a:lnTo>
                  <a:pt x="684" y="668"/>
                </a:lnTo>
                <a:close/>
                <a:moveTo>
                  <a:pt x="684" y="482"/>
                </a:moveTo>
                <a:lnTo>
                  <a:pt x="606" y="482"/>
                </a:lnTo>
                <a:lnTo>
                  <a:pt x="606" y="365"/>
                </a:lnTo>
                <a:lnTo>
                  <a:pt x="684" y="365"/>
                </a:lnTo>
                <a:lnTo>
                  <a:pt x="684" y="482"/>
                </a:lnTo>
                <a:close/>
                <a:moveTo>
                  <a:pt x="816" y="668"/>
                </a:moveTo>
                <a:lnTo>
                  <a:pt x="738" y="668"/>
                </a:lnTo>
                <a:lnTo>
                  <a:pt x="738" y="549"/>
                </a:lnTo>
                <a:lnTo>
                  <a:pt x="816" y="549"/>
                </a:lnTo>
                <a:lnTo>
                  <a:pt x="816" y="668"/>
                </a:lnTo>
                <a:close/>
                <a:moveTo>
                  <a:pt x="816" y="482"/>
                </a:moveTo>
                <a:lnTo>
                  <a:pt x="738" y="482"/>
                </a:lnTo>
                <a:lnTo>
                  <a:pt x="738" y="365"/>
                </a:lnTo>
                <a:lnTo>
                  <a:pt x="816" y="365"/>
                </a:lnTo>
                <a:lnTo>
                  <a:pt x="816" y="482"/>
                </a:lnTo>
                <a:close/>
              </a:path>
            </a:pathLst>
          </a:custGeom>
          <a:solidFill>
            <a:schemeClr val="tx1"/>
          </a:solidFill>
          <a:ln>
            <a:noFill/>
          </a:ln>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cxnSp>
        <p:nvCxnSpPr>
          <p:cNvPr id="17" name="Straight Connector 16"/>
          <p:cNvCxnSpPr/>
          <p:nvPr/>
        </p:nvCxnSpPr>
        <p:spPr>
          <a:xfrm>
            <a:off x="1020584" y="4070230"/>
            <a:ext cx="1929124"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Rectangle 1074"/>
          <p:cNvSpPr/>
          <p:nvPr/>
        </p:nvSpPr>
        <p:spPr bwMode="auto">
          <a:xfrm>
            <a:off x="1030198" y="3586639"/>
            <a:ext cx="2185930" cy="373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r>
              <a:rPr lang="en-US" sz="1224" dirty="0">
                <a:solidFill>
                  <a:schemeClr val="tx1"/>
                </a:solidFill>
                <a:cs typeface="Segoe UI Light" panose="020B0502040204020203" pitchFamily="34" charset="0"/>
              </a:rPr>
              <a:t>Organizational content packs</a:t>
            </a:r>
            <a:br>
              <a:rPr lang="en-US" sz="1224" dirty="0">
                <a:solidFill>
                  <a:schemeClr val="tx1"/>
                </a:solidFill>
                <a:cs typeface="Segoe UI Light" panose="020B0502040204020203" pitchFamily="34" charset="0"/>
              </a:rPr>
            </a:br>
            <a:r>
              <a:rPr lang="en-US" sz="918" i="1" dirty="0">
                <a:solidFill>
                  <a:schemeClr val="tx1"/>
                </a:solidFill>
                <a:cs typeface="Segoe UI Light" panose="020B0502040204020203" pitchFamily="34" charset="0"/>
              </a:rPr>
              <a:t>Corporate data sources or external data services</a:t>
            </a:r>
          </a:p>
        </p:txBody>
      </p:sp>
      <p:sp>
        <p:nvSpPr>
          <p:cNvPr id="19" name="Oval 1076"/>
          <p:cNvSpPr/>
          <p:nvPr/>
        </p:nvSpPr>
        <p:spPr bwMode="auto">
          <a:xfrm>
            <a:off x="658033" y="3586639"/>
            <a:ext cx="373041" cy="373041"/>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734776" y="3676667"/>
            <a:ext cx="219555" cy="192985"/>
            <a:chOff x="681704" y="2920140"/>
            <a:chExt cx="321649" cy="282723"/>
          </a:xfrm>
          <a:solidFill>
            <a:schemeClr val="tx1"/>
          </a:solidFill>
        </p:grpSpPr>
        <p:sp>
          <p:nvSpPr>
            <p:cNvPr id="21" name="Freeform 34"/>
            <p:cNvSpPr>
              <a:spLocks/>
            </p:cNvSpPr>
            <p:nvPr/>
          </p:nvSpPr>
          <p:spPr bwMode="auto">
            <a:xfrm>
              <a:off x="681704" y="2920140"/>
              <a:ext cx="270621" cy="210107"/>
            </a:xfrm>
            <a:custGeom>
              <a:avLst/>
              <a:gdLst>
                <a:gd name="T0" fmla="*/ 270 w 1048"/>
                <a:gd name="T1" fmla="*/ 104 h 814"/>
                <a:gd name="T2" fmla="*/ 328 w 1048"/>
                <a:gd name="T3" fmla="*/ 81 h 814"/>
                <a:gd name="T4" fmla="*/ 967 w 1048"/>
                <a:gd name="T5" fmla="*/ 81 h 814"/>
                <a:gd name="T6" fmla="*/ 967 w 1048"/>
                <a:gd name="T7" fmla="*/ 142 h 814"/>
                <a:gd name="T8" fmla="*/ 1048 w 1048"/>
                <a:gd name="T9" fmla="*/ 142 h 814"/>
                <a:gd name="T10" fmla="*/ 1048 w 1048"/>
                <a:gd name="T11" fmla="*/ 0 h 814"/>
                <a:gd name="T12" fmla="*/ 328 w 1048"/>
                <a:gd name="T13" fmla="*/ 0 h 814"/>
                <a:gd name="T14" fmla="*/ 205 w 1048"/>
                <a:gd name="T15" fmla="*/ 56 h 814"/>
                <a:gd name="T16" fmla="*/ 38 w 1048"/>
                <a:gd name="T17" fmla="*/ 318 h 814"/>
                <a:gd name="T18" fmla="*/ 0 w 1048"/>
                <a:gd name="T19" fmla="*/ 426 h 814"/>
                <a:gd name="T20" fmla="*/ 0 w 1048"/>
                <a:gd name="T21" fmla="*/ 814 h 814"/>
                <a:gd name="T22" fmla="*/ 240 w 1048"/>
                <a:gd name="T23" fmla="*/ 814 h 814"/>
                <a:gd name="T24" fmla="*/ 240 w 1048"/>
                <a:gd name="T25" fmla="*/ 733 h 814"/>
                <a:gd name="T26" fmla="*/ 81 w 1048"/>
                <a:gd name="T27" fmla="*/ 733 h 814"/>
                <a:gd name="T28" fmla="*/ 81 w 1048"/>
                <a:gd name="T29" fmla="*/ 426 h 814"/>
                <a:gd name="T30" fmla="*/ 280 w 1048"/>
                <a:gd name="T31" fmla="*/ 297 h 814"/>
                <a:gd name="T32" fmla="*/ 270 w 1048"/>
                <a:gd name="T33" fmla="*/ 10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8" h="814">
                  <a:moveTo>
                    <a:pt x="270" y="104"/>
                  </a:moveTo>
                  <a:cubicBezTo>
                    <a:pt x="274" y="98"/>
                    <a:pt x="287" y="81"/>
                    <a:pt x="328" y="81"/>
                  </a:cubicBezTo>
                  <a:cubicBezTo>
                    <a:pt x="967" y="81"/>
                    <a:pt x="967" y="81"/>
                    <a:pt x="967" y="81"/>
                  </a:cubicBezTo>
                  <a:cubicBezTo>
                    <a:pt x="967" y="142"/>
                    <a:pt x="967" y="142"/>
                    <a:pt x="967" y="142"/>
                  </a:cubicBezTo>
                  <a:cubicBezTo>
                    <a:pt x="1048" y="142"/>
                    <a:pt x="1048" y="142"/>
                    <a:pt x="1048" y="142"/>
                  </a:cubicBezTo>
                  <a:cubicBezTo>
                    <a:pt x="1048" y="0"/>
                    <a:pt x="1048" y="0"/>
                    <a:pt x="1048" y="0"/>
                  </a:cubicBezTo>
                  <a:cubicBezTo>
                    <a:pt x="328" y="0"/>
                    <a:pt x="328" y="0"/>
                    <a:pt x="328" y="0"/>
                  </a:cubicBezTo>
                  <a:cubicBezTo>
                    <a:pt x="260" y="0"/>
                    <a:pt x="223" y="30"/>
                    <a:pt x="205" y="56"/>
                  </a:cubicBezTo>
                  <a:cubicBezTo>
                    <a:pt x="38" y="318"/>
                    <a:pt x="38" y="318"/>
                    <a:pt x="38" y="318"/>
                  </a:cubicBezTo>
                  <a:cubicBezTo>
                    <a:pt x="19" y="345"/>
                    <a:pt x="0" y="383"/>
                    <a:pt x="0" y="426"/>
                  </a:cubicBezTo>
                  <a:cubicBezTo>
                    <a:pt x="0" y="814"/>
                    <a:pt x="0" y="814"/>
                    <a:pt x="0" y="814"/>
                  </a:cubicBezTo>
                  <a:cubicBezTo>
                    <a:pt x="240" y="814"/>
                    <a:pt x="240" y="814"/>
                    <a:pt x="240" y="814"/>
                  </a:cubicBezTo>
                  <a:cubicBezTo>
                    <a:pt x="240" y="733"/>
                    <a:pt x="240" y="733"/>
                    <a:pt x="240" y="733"/>
                  </a:cubicBezTo>
                  <a:cubicBezTo>
                    <a:pt x="81" y="733"/>
                    <a:pt x="81" y="733"/>
                    <a:pt x="81" y="733"/>
                  </a:cubicBezTo>
                  <a:cubicBezTo>
                    <a:pt x="81" y="426"/>
                    <a:pt x="81" y="426"/>
                    <a:pt x="81" y="426"/>
                  </a:cubicBezTo>
                  <a:cubicBezTo>
                    <a:pt x="81" y="357"/>
                    <a:pt x="213" y="303"/>
                    <a:pt x="280" y="297"/>
                  </a:cubicBezTo>
                  <a:cubicBezTo>
                    <a:pt x="258" y="241"/>
                    <a:pt x="241" y="148"/>
                    <a:pt x="27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22" name="Freeform 35"/>
            <p:cNvSpPr>
              <a:spLocks noEditPoints="1"/>
            </p:cNvSpPr>
            <p:nvPr/>
          </p:nvSpPr>
          <p:spPr bwMode="auto">
            <a:xfrm>
              <a:off x="760426" y="2959065"/>
              <a:ext cx="242927" cy="243798"/>
            </a:xfrm>
            <a:custGeom>
              <a:avLst/>
              <a:gdLst>
                <a:gd name="T0" fmla="*/ 327 w 941"/>
                <a:gd name="T1" fmla="*/ 277 h 944"/>
                <a:gd name="T2" fmla="*/ 327 w 941"/>
                <a:gd name="T3" fmla="*/ 321 h 944"/>
                <a:gd name="T4" fmla="*/ 344 w 941"/>
                <a:gd name="T5" fmla="*/ 338 h 944"/>
                <a:gd name="T6" fmla="*/ 45 w 941"/>
                <a:gd name="T7" fmla="*/ 510 h 944"/>
                <a:gd name="T8" fmla="*/ 44 w 941"/>
                <a:gd name="T9" fmla="*/ 547 h 944"/>
                <a:gd name="T10" fmla="*/ 0 w 941"/>
                <a:gd name="T11" fmla="*/ 640 h 944"/>
                <a:gd name="T12" fmla="*/ 72 w 941"/>
                <a:gd name="T13" fmla="*/ 596 h 944"/>
                <a:gd name="T14" fmla="*/ 87 w 941"/>
                <a:gd name="T15" fmla="*/ 595 h 944"/>
                <a:gd name="T16" fmla="*/ 414 w 941"/>
                <a:gd name="T17" fmla="*/ 408 h 944"/>
                <a:gd name="T18" fmla="*/ 449 w 941"/>
                <a:gd name="T19" fmla="*/ 443 h 944"/>
                <a:gd name="T20" fmla="*/ 443 w 941"/>
                <a:gd name="T21" fmla="*/ 449 h 944"/>
                <a:gd name="T22" fmla="*/ 443 w 941"/>
                <a:gd name="T23" fmla="*/ 502 h 944"/>
                <a:gd name="T24" fmla="*/ 496 w 941"/>
                <a:gd name="T25" fmla="*/ 502 h 944"/>
                <a:gd name="T26" fmla="*/ 502 w 941"/>
                <a:gd name="T27" fmla="*/ 496 h 944"/>
                <a:gd name="T28" fmla="*/ 536 w 941"/>
                <a:gd name="T29" fmla="*/ 530 h 944"/>
                <a:gd name="T30" fmla="*/ 349 w 941"/>
                <a:gd name="T31" fmla="*/ 855 h 944"/>
                <a:gd name="T32" fmla="*/ 348 w 941"/>
                <a:gd name="T33" fmla="*/ 872 h 944"/>
                <a:gd name="T34" fmla="*/ 304 w 941"/>
                <a:gd name="T35" fmla="*/ 944 h 944"/>
                <a:gd name="T36" fmla="*/ 396 w 941"/>
                <a:gd name="T37" fmla="*/ 899 h 944"/>
                <a:gd name="T38" fmla="*/ 433 w 941"/>
                <a:gd name="T39" fmla="*/ 899 h 944"/>
                <a:gd name="T40" fmla="*/ 605 w 941"/>
                <a:gd name="T41" fmla="*/ 599 h 944"/>
                <a:gd name="T42" fmla="*/ 624 w 941"/>
                <a:gd name="T43" fmla="*/ 618 h 944"/>
                <a:gd name="T44" fmla="*/ 668 w 941"/>
                <a:gd name="T45" fmla="*/ 618 h 944"/>
                <a:gd name="T46" fmla="*/ 668 w 941"/>
                <a:gd name="T47" fmla="*/ 575 h 944"/>
                <a:gd name="T48" fmla="*/ 637 w 941"/>
                <a:gd name="T49" fmla="*/ 544 h 944"/>
                <a:gd name="T50" fmla="*/ 747 w 941"/>
                <a:gd name="T51" fmla="*/ 353 h 944"/>
                <a:gd name="T52" fmla="*/ 843 w 941"/>
                <a:gd name="T53" fmla="*/ 310 h 944"/>
                <a:gd name="T54" fmla="*/ 866 w 941"/>
                <a:gd name="T55" fmla="*/ 132 h 944"/>
                <a:gd name="T56" fmla="*/ 927 w 941"/>
                <a:gd name="T57" fmla="*/ 71 h 944"/>
                <a:gd name="T58" fmla="*/ 927 w 941"/>
                <a:gd name="T59" fmla="*/ 18 h 944"/>
                <a:gd name="T60" fmla="*/ 874 w 941"/>
                <a:gd name="T61" fmla="*/ 18 h 944"/>
                <a:gd name="T62" fmla="*/ 813 w 941"/>
                <a:gd name="T63" fmla="*/ 79 h 944"/>
                <a:gd name="T64" fmla="*/ 635 w 941"/>
                <a:gd name="T65" fmla="*/ 102 h 944"/>
                <a:gd name="T66" fmla="*/ 592 w 941"/>
                <a:gd name="T67" fmla="*/ 196 h 944"/>
                <a:gd name="T68" fmla="*/ 400 w 941"/>
                <a:gd name="T69" fmla="*/ 306 h 944"/>
                <a:gd name="T70" fmla="*/ 370 w 941"/>
                <a:gd name="T71" fmla="*/ 277 h 944"/>
                <a:gd name="T72" fmla="*/ 327 w 941"/>
                <a:gd name="T73" fmla="*/ 277 h 944"/>
                <a:gd name="T74" fmla="*/ 500 w 941"/>
                <a:gd name="T75" fmla="*/ 393 h 944"/>
                <a:gd name="T76" fmla="*/ 493 w 941"/>
                <a:gd name="T77" fmla="*/ 399 h 944"/>
                <a:gd name="T78" fmla="*/ 470 w 941"/>
                <a:gd name="T79" fmla="*/ 376 h 944"/>
                <a:gd name="T80" fmla="*/ 618 w 941"/>
                <a:gd name="T81" fmla="*/ 290 h 944"/>
                <a:gd name="T82" fmla="*/ 635 w 941"/>
                <a:gd name="T83" fmla="*/ 310 h 944"/>
                <a:gd name="T84" fmla="*/ 653 w 941"/>
                <a:gd name="T85" fmla="*/ 325 h 944"/>
                <a:gd name="T86" fmla="*/ 568 w 941"/>
                <a:gd name="T87" fmla="*/ 474 h 944"/>
                <a:gd name="T88" fmla="*/ 546 w 941"/>
                <a:gd name="T89" fmla="*/ 452 h 944"/>
                <a:gd name="T90" fmla="*/ 552 w 941"/>
                <a:gd name="T91" fmla="*/ 445 h 944"/>
                <a:gd name="T92" fmla="*/ 552 w 941"/>
                <a:gd name="T93" fmla="*/ 393 h 944"/>
                <a:gd name="T94" fmla="*/ 500 w 941"/>
                <a:gd name="T95" fmla="*/ 393 h 944"/>
                <a:gd name="T96" fmla="*/ 739 w 941"/>
                <a:gd name="T97" fmla="*/ 270 h 944"/>
                <a:gd name="T98" fmla="*/ 675 w 941"/>
                <a:gd name="T99" fmla="*/ 206 h 944"/>
                <a:gd name="T100" fmla="*/ 739 w 941"/>
                <a:gd name="T101" fmla="*/ 142 h 944"/>
                <a:gd name="T102" fmla="*/ 803 w 941"/>
                <a:gd name="T103" fmla="*/ 206 h 944"/>
                <a:gd name="T104" fmla="*/ 739 w 941"/>
                <a:gd name="T105" fmla="*/ 27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1" h="944">
                  <a:moveTo>
                    <a:pt x="327" y="277"/>
                  </a:moveTo>
                  <a:cubicBezTo>
                    <a:pt x="314" y="289"/>
                    <a:pt x="314" y="308"/>
                    <a:pt x="327" y="321"/>
                  </a:cubicBezTo>
                  <a:cubicBezTo>
                    <a:pt x="344" y="338"/>
                    <a:pt x="344" y="338"/>
                    <a:pt x="344" y="338"/>
                  </a:cubicBezTo>
                  <a:cubicBezTo>
                    <a:pt x="45" y="510"/>
                    <a:pt x="45" y="510"/>
                    <a:pt x="45" y="510"/>
                  </a:cubicBezTo>
                  <a:cubicBezTo>
                    <a:pt x="44" y="547"/>
                    <a:pt x="44" y="547"/>
                    <a:pt x="44" y="547"/>
                  </a:cubicBezTo>
                  <a:cubicBezTo>
                    <a:pt x="0" y="640"/>
                    <a:pt x="0" y="640"/>
                    <a:pt x="0" y="640"/>
                  </a:cubicBezTo>
                  <a:cubicBezTo>
                    <a:pt x="72" y="596"/>
                    <a:pt x="72" y="596"/>
                    <a:pt x="72" y="596"/>
                  </a:cubicBezTo>
                  <a:cubicBezTo>
                    <a:pt x="87" y="595"/>
                    <a:pt x="87" y="595"/>
                    <a:pt x="87" y="595"/>
                  </a:cubicBezTo>
                  <a:cubicBezTo>
                    <a:pt x="414" y="408"/>
                    <a:pt x="414" y="408"/>
                    <a:pt x="414" y="408"/>
                  </a:cubicBezTo>
                  <a:cubicBezTo>
                    <a:pt x="449" y="443"/>
                    <a:pt x="449" y="443"/>
                    <a:pt x="449" y="443"/>
                  </a:cubicBezTo>
                  <a:cubicBezTo>
                    <a:pt x="443" y="449"/>
                    <a:pt x="443" y="449"/>
                    <a:pt x="443" y="449"/>
                  </a:cubicBezTo>
                  <a:cubicBezTo>
                    <a:pt x="429" y="464"/>
                    <a:pt x="429" y="487"/>
                    <a:pt x="443" y="502"/>
                  </a:cubicBezTo>
                  <a:cubicBezTo>
                    <a:pt x="455" y="514"/>
                    <a:pt x="478" y="519"/>
                    <a:pt x="496" y="502"/>
                  </a:cubicBezTo>
                  <a:cubicBezTo>
                    <a:pt x="502" y="496"/>
                    <a:pt x="502" y="496"/>
                    <a:pt x="502" y="496"/>
                  </a:cubicBezTo>
                  <a:cubicBezTo>
                    <a:pt x="536" y="530"/>
                    <a:pt x="536" y="530"/>
                    <a:pt x="536" y="530"/>
                  </a:cubicBezTo>
                  <a:cubicBezTo>
                    <a:pt x="349" y="855"/>
                    <a:pt x="349" y="855"/>
                    <a:pt x="349" y="855"/>
                  </a:cubicBezTo>
                  <a:cubicBezTo>
                    <a:pt x="348" y="872"/>
                    <a:pt x="348" y="872"/>
                    <a:pt x="348" y="872"/>
                  </a:cubicBezTo>
                  <a:cubicBezTo>
                    <a:pt x="304" y="944"/>
                    <a:pt x="304" y="944"/>
                    <a:pt x="304" y="944"/>
                  </a:cubicBezTo>
                  <a:cubicBezTo>
                    <a:pt x="396" y="899"/>
                    <a:pt x="396" y="899"/>
                    <a:pt x="396" y="899"/>
                  </a:cubicBezTo>
                  <a:cubicBezTo>
                    <a:pt x="433" y="899"/>
                    <a:pt x="433" y="899"/>
                    <a:pt x="433" y="899"/>
                  </a:cubicBezTo>
                  <a:cubicBezTo>
                    <a:pt x="605" y="599"/>
                    <a:pt x="605" y="599"/>
                    <a:pt x="605" y="599"/>
                  </a:cubicBezTo>
                  <a:cubicBezTo>
                    <a:pt x="624" y="618"/>
                    <a:pt x="624" y="618"/>
                    <a:pt x="624" y="618"/>
                  </a:cubicBezTo>
                  <a:cubicBezTo>
                    <a:pt x="632" y="627"/>
                    <a:pt x="653" y="634"/>
                    <a:pt x="668" y="618"/>
                  </a:cubicBezTo>
                  <a:cubicBezTo>
                    <a:pt x="680" y="606"/>
                    <a:pt x="680" y="587"/>
                    <a:pt x="668" y="575"/>
                  </a:cubicBezTo>
                  <a:cubicBezTo>
                    <a:pt x="637" y="544"/>
                    <a:pt x="637" y="544"/>
                    <a:pt x="637" y="544"/>
                  </a:cubicBezTo>
                  <a:cubicBezTo>
                    <a:pt x="747" y="353"/>
                    <a:pt x="747" y="353"/>
                    <a:pt x="747" y="353"/>
                  </a:cubicBezTo>
                  <a:cubicBezTo>
                    <a:pt x="782" y="351"/>
                    <a:pt x="816" y="337"/>
                    <a:pt x="843" y="310"/>
                  </a:cubicBezTo>
                  <a:cubicBezTo>
                    <a:pt x="891" y="262"/>
                    <a:pt x="899" y="188"/>
                    <a:pt x="866" y="132"/>
                  </a:cubicBezTo>
                  <a:cubicBezTo>
                    <a:pt x="927" y="71"/>
                    <a:pt x="927" y="71"/>
                    <a:pt x="927" y="71"/>
                  </a:cubicBezTo>
                  <a:cubicBezTo>
                    <a:pt x="941" y="56"/>
                    <a:pt x="941" y="33"/>
                    <a:pt x="927" y="18"/>
                  </a:cubicBezTo>
                  <a:cubicBezTo>
                    <a:pt x="908" y="0"/>
                    <a:pt x="883" y="9"/>
                    <a:pt x="874" y="18"/>
                  </a:cubicBezTo>
                  <a:cubicBezTo>
                    <a:pt x="813" y="79"/>
                    <a:pt x="813" y="79"/>
                    <a:pt x="813" y="79"/>
                  </a:cubicBezTo>
                  <a:cubicBezTo>
                    <a:pt x="758" y="47"/>
                    <a:pt x="685" y="54"/>
                    <a:pt x="635" y="102"/>
                  </a:cubicBezTo>
                  <a:cubicBezTo>
                    <a:pt x="608" y="127"/>
                    <a:pt x="595" y="162"/>
                    <a:pt x="592" y="196"/>
                  </a:cubicBezTo>
                  <a:cubicBezTo>
                    <a:pt x="400" y="306"/>
                    <a:pt x="400" y="306"/>
                    <a:pt x="400" y="306"/>
                  </a:cubicBezTo>
                  <a:cubicBezTo>
                    <a:pt x="370" y="277"/>
                    <a:pt x="370" y="277"/>
                    <a:pt x="370" y="277"/>
                  </a:cubicBezTo>
                  <a:cubicBezTo>
                    <a:pt x="359" y="267"/>
                    <a:pt x="341" y="263"/>
                    <a:pt x="327" y="277"/>
                  </a:cubicBezTo>
                  <a:close/>
                  <a:moveTo>
                    <a:pt x="500" y="393"/>
                  </a:moveTo>
                  <a:cubicBezTo>
                    <a:pt x="493" y="399"/>
                    <a:pt x="493" y="399"/>
                    <a:pt x="493" y="399"/>
                  </a:cubicBezTo>
                  <a:cubicBezTo>
                    <a:pt x="470" y="376"/>
                    <a:pt x="470" y="376"/>
                    <a:pt x="470" y="376"/>
                  </a:cubicBezTo>
                  <a:cubicBezTo>
                    <a:pt x="618" y="290"/>
                    <a:pt x="618" y="290"/>
                    <a:pt x="618" y="290"/>
                  </a:cubicBezTo>
                  <a:cubicBezTo>
                    <a:pt x="623" y="297"/>
                    <a:pt x="629" y="304"/>
                    <a:pt x="635" y="310"/>
                  </a:cubicBezTo>
                  <a:cubicBezTo>
                    <a:pt x="641" y="316"/>
                    <a:pt x="647" y="321"/>
                    <a:pt x="653" y="325"/>
                  </a:cubicBezTo>
                  <a:cubicBezTo>
                    <a:pt x="568" y="474"/>
                    <a:pt x="568" y="474"/>
                    <a:pt x="568" y="474"/>
                  </a:cubicBezTo>
                  <a:cubicBezTo>
                    <a:pt x="546" y="452"/>
                    <a:pt x="546" y="452"/>
                    <a:pt x="546" y="452"/>
                  </a:cubicBezTo>
                  <a:cubicBezTo>
                    <a:pt x="552" y="445"/>
                    <a:pt x="552" y="445"/>
                    <a:pt x="552" y="445"/>
                  </a:cubicBezTo>
                  <a:cubicBezTo>
                    <a:pt x="567" y="431"/>
                    <a:pt x="567" y="407"/>
                    <a:pt x="552" y="393"/>
                  </a:cubicBezTo>
                  <a:cubicBezTo>
                    <a:pt x="535" y="376"/>
                    <a:pt x="513" y="380"/>
                    <a:pt x="500" y="393"/>
                  </a:cubicBezTo>
                  <a:close/>
                  <a:moveTo>
                    <a:pt x="739" y="270"/>
                  </a:moveTo>
                  <a:cubicBezTo>
                    <a:pt x="703" y="270"/>
                    <a:pt x="675" y="241"/>
                    <a:pt x="675" y="206"/>
                  </a:cubicBezTo>
                  <a:cubicBezTo>
                    <a:pt x="675" y="171"/>
                    <a:pt x="703" y="142"/>
                    <a:pt x="739" y="142"/>
                  </a:cubicBezTo>
                  <a:cubicBezTo>
                    <a:pt x="774" y="142"/>
                    <a:pt x="803" y="171"/>
                    <a:pt x="803" y="206"/>
                  </a:cubicBezTo>
                  <a:cubicBezTo>
                    <a:pt x="803" y="241"/>
                    <a:pt x="774" y="270"/>
                    <a:pt x="739"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grpSp>
      <p:cxnSp>
        <p:nvCxnSpPr>
          <p:cNvPr id="23" name="Straight Connector 22"/>
          <p:cNvCxnSpPr/>
          <p:nvPr/>
        </p:nvCxnSpPr>
        <p:spPr>
          <a:xfrm>
            <a:off x="1020584" y="4574755"/>
            <a:ext cx="1929124"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4" name="Rectangle 1081"/>
          <p:cNvSpPr/>
          <p:nvPr/>
        </p:nvSpPr>
        <p:spPr bwMode="auto">
          <a:xfrm>
            <a:off x="1020584" y="4130641"/>
            <a:ext cx="2021987" cy="373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r>
              <a:rPr lang="en-US" sz="1224" dirty="0">
                <a:solidFill>
                  <a:schemeClr val="tx1"/>
                </a:solidFill>
                <a:cs typeface="Segoe UI Light" panose="020B0502040204020203" pitchFamily="34" charset="0"/>
              </a:rPr>
              <a:t>Azure services</a:t>
            </a:r>
          </a:p>
          <a:p>
            <a:pPr defTabSz="932563">
              <a:spcAft>
                <a:spcPts val="612"/>
              </a:spcAft>
            </a:pPr>
            <a:r>
              <a:rPr lang="en-US" sz="918" i="1" dirty="0">
                <a:solidFill>
                  <a:schemeClr val="tx1"/>
                </a:solidFill>
                <a:cs typeface="Segoe UI Light" panose="020B0502040204020203" pitchFamily="34" charset="0"/>
              </a:rPr>
              <a:t>Azure SQL, Stream Analytics…</a:t>
            </a:r>
          </a:p>
        </p:txBody>
      </p:sp>
      <p:sp>
        <p:nvSpPr>
          <p:cNvPr id="25" name="Oval 1083"/>
          <p:cNvSpPr/>
          <p:nvPr/>
        </p:nvSpPr>
        <p:spPr bwMode="auto">
          <a:xfrm>
            <a:off x="658033" y="4111212"/>
            <a:ext cx="373041" cy="373041"/>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379"/>
          <p:cNvGrpSpPr/>
          <p:nvPr/>
        </p:nvGrpSpPr>
        <p:grpSpPr>
          <a:xfrm>
            <a:off x="725551" y="4234317"/>
            <a:ext cx="238005" cy="165688"/>
            <a:chOff x="3543365" y="7242811"/>
            <a:chExt cx="1238250" cy="862013"/>
          </a:xfrm>
          <a:solidFill>
            <a:schemeClr val="tx1"/>
          </a:solidFill>
        </p:grpSpPr>
        <p:sp>
          <p:nvSpPr>
            <p:cNvPr id="27" name="Freeform 127"/>
            <p:cNvSpPr>
              <a:spLocks/>
            </p:cNvSpPr>
            <p:nvPr/>
          </p:nvSpPr>
          <p:spPr bwMode="auto">
            <a:xfrm>
              <a:off x="3617978" y="7911149"/>
              <a:ext cx="231775" cy="193675"/>
            </a:xfrm>
            <a:custGeom>
              <a:avLst/>
              <a:gdLst>
                <a:gd name="T0" fmla="*/ 0 w 146"/>
                <a:gd name="T1" fmla="*/ 84 h 122"/>
                <a:gd name="T2" fmla="*/ 0 w 146"/>
                <a:gd name="T3" fmla="*/ 122 h 122"/>
                <a:gd name="T4" fmla="*/ 146 w 146"/>
                <a:gd name="T5" fmla="*/ 122 h 122"/>
                <a:gd name="T6" fmla="*/ 146 w 146"/>
                <a:gd name="T7" fmla="*/ 0 h 122"/>
                <a:gd name="T8" fmla="*/ 120 w 146"/>
                <a:gd name="T9" fmla="*/ 0 h 122"/>
                <a:gd name="T10" fmla="*/ 0 w 146"/>
                <a:gd name="T11" fmla="*/ 84 h 122"/>
              </a:gdLst>
              <a:ahLst/>
              <a:cxnLst>
                <a:cxn ang="0">
                  <a:pos x="T0" y="T1"/>
                </a:cxn>
                <a:cxn ang="0">
                  <a:pos x="T2" y="T3"/>
                </a:cxn>
                <a:cxn ang="0">
                  <a:pos x="T4" y="T5"/>
                </a:cxn>
                <a:cxn ang="0">
                  <a:pos x="T6" y="T7"/>
                </a:cxn>
                <a:cxn ang="0">
                  <a:pos x="T8" y="T9"/>
                </a:cxn>
                <a:cxn ang="0">
                  <a:pos x="T10" y="T11"/>
                </a:cxn>
              </a:cxnLst>
              <a:rect l="0" t="0" r="r" b="b"/>
              <a:pathLst>
                <a:path w="146" h="122">
                  <a:moveTo>
                    <a:pt x="0" y="84"/>
                  </a:moveTo>
                  <a:lnTo>
                    <a:pt x="0" y="122"/>
                  </a:lnTo>
                  <a:lnTo>
                    <a:pt x="146" y="122"/>
                  </a:lnTo>
                  <a:lnTo>
                    <a:pt x="146" y="0"/>
                  </a:lnTo>
                  <a:lnTo>
                    <a:pt x="120" y="0"/>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28" name="Freeform 128"/>
            <p:cNvSpPr>
              <a:spLocks/>
            </p:cNvSpPr>
            <p:nvPr/>
          </p:nvSpPr>
          <p:spPr bwMode="auto">
            <a:xfrm>
              <a:off x="3617978" y="7688899"/>
              <a:ext cx="231775" cy="192088"/>
            </a:xfrm>
            <a:custGeom>
              <a:avLst/>
              <a:gdLst>
                <a:gd name="T0" fmla="*/ 146 w 146"/>
                <a:gd name="T1" fmla="*/ 0 h 121"/>
                <a:gd name="T2" fmla="*/ 0 w 146"/>
                <a:gd name="T3" fmla="*/ 0 h 121"/>
                <a:gd name="T4" fmla="*/ 0 w 146"/>
                <a:gd name="T5" fmla="*/ 121 h 121"/>
                <a:gd name="T6" fmla="*/ 146 w 146"/>
                <a:gd name="T7" fmla="*/ 19 h 121"/>
                <a:gd name="T8" fmla="*/ 146 w 146"/>
                <a:gd name="T9" fmla="*/ 0 h 121"/>
              </a:gdLst>
              <a:ahLst/>
              <a:cxnLst>
                <a:cxn ang="0">
                  <a:pos x="T0" y="T1"/>
                </a:cxn>
                <a:cxn ang="0">
                  <a:pos x="T2" y="T3"/>
                </a:cxn>
                <a:cxn ang="0">
                  <a:pos x="T4" y="T5"/>
                </a:cxn>
                <a:cxn ang="0">
                  <a:pos x="T6" y="T7"/>
                </a:cxn>
                <a:cxn ang="0">
                  <a:pos x="T8" y="T9"/>
                </a:cxn>
              </a:cxnLst>
              <a:rect l="0" t="0" r="r" b="b"/>
              <a:pathLst>
                <a:path w="146" h="121">
                  <a:moveTo>
                    <a:pt x="146" y="0"/>
                  </a:moveTo>
                  <a:lnTo>
                    <a:pt x="0" y="0"/>
                  </a:lnTo>
                  <a:lnTo>
                    <a:pt x="0" y="121"/>
                  </a:lnTo>
                  <a:lnTo>
                    <a:pt x="146" y="19"/>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29" name="Rectangle 129"/>
            <p:cNvSpPr>
              <a:spLocks noChangeArrowheads="1"/>
            </p:cNvSpPr>
            <p:nvPr/>
          </p:nvSpPr>
          <p:spPr bwMode="auto">
            <a:xfrm>
              <a:off x="3617978" y="74666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0" name="Rectangle 130"/>
            <p:cNvSpPr>
              <a:spLocks noChangeArrowheads="1"/>
            </p:cNvSpPr>
            <p:nvPr/>
          </p:nvSpPr>
          <p:spPr bwMode="auto">
            <a:xfrm>
              <a:off x="3617978" y="7242811"/>
              <a:ext cx="231775" cy="195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1" name="Freeform 131"/>
            <p:cNvSpPr>
              <a:spLocks/>
            </p:cNvSpPr>
            <p:nvPr/>
          </p:nvSpPr>
          <p:spPr bwMode="auto">
            <a:xfrm>
              <a:off x="3895790" y="7911149"/>
              <a:ext cx="230188" cy="193675"/>
            </a:xfrm>
            <a:custGeom>
              <a:avLst/>
              <a:gdLst>
                <a:gd name="T0" fmla="*/ 0 w 250"/>
                <a:gd name="T1" fmla="*/ 210 h 210"/>
                <a:gd name="T2" fmla="*/ 250 w 250"/>
                <a:gd name="T3" fmla="*/ 210 h 210"/>
                <a:gd name="T4" fmla="*/ 250 w 250"/>
                <a:gd name="T5" fmla="*/ 3 h 210"/>
                <a:gd name="T6" fmla="*/ 249 w 250"/>
                <a:gd name="T7" fmla="*/ 0 h 210"/>
                <a:gd name="T8" fmla="*/ 0 w 250"/>
                <a:gd name="T9" fmla="*/ 0 h 210"/>
                <a:gd name="T10" fmla="*/ 0 w 250"/>
                <a:gd name="T11" fmla="*/ 210 h 210"/>
              </a:gdLst>
              <a:ahLst/>
              <a:cxnLst>
                <a:cxn ang="0">
                  <a:pos x="T0" y="T1"/>
                </a:cxn>
                <a:cxn ang="0">
                  <a:pos x="T2" y="T3"/>
                </a:cxn>
                <a:cxn ang="0">
                  <a:pos x="T4" y="T5"/>
                </a:cxn>
                <a:cxn ang="0">
                  <a:pos x="T6" y="T7"/>
                </a:cxn>
                <a:cxn ang="0">
                  <a:pos x="T8" y="T9"/>
                </a:cxn>
                <a:cxn ang="0">
                  <a:pos x="T10" y="T11"/>
                </a:cxn>
              </a:cxnLst>
              <a:rect l="0" t="0" r="r" b="b"/>
              <a:pathLst>
                <a:path w="250" h="210">
                  <a:moveTo>
                    <a:pt x="0" y="210"/>
                  </a:moveTo>
                  <a:cubicBezTo>
                    <a:pt x="250" y="210"/>
                    <a:pt x="250" y="210"/>
                    <a:pt x="250" y="210"/>
                  </a:cubicBezTo>
                  <a:cubicBezTo>
                    <a:pt x="250" y="3"/>
                    <a:pt x="250" y="3"/>
                    <a:pt x="250" y="3"/>
                  </a:cubicBezTo>
                  <a:cubicBezTo>
                    <a:pt x="250" y="2"/>
                    <a:pt x="249" y="1"/>
                    <a:pt x="249" y="0"/>
                  </a:cubicBezTo>
                  <a:cubicBezTo>
                    <a:pt x="0" y="0"/>
                    <a:pt x="0" y="0"/>
                    <a:pt x="0" y="0"/>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2" name="Freeform 132"/>
            <p:cNvSpPr>
              <a:spLocks/>
            </p:cNvSpPr>
            <p:nvPr/>
          </p:nvSpPr>
          <p:spPr bwMode="auto">
            <a:xfrm>
              <a:off x="4125978" y="7688899"/>
              <a:ext cx="0" cy="6350"/>
            </a:xfrm>
            <a:custGeom>
              <a:avLst/>
              <a:gdLst>
                <a:gd name="T0" fmla="*/ 1 w 1"/>
                <a:gd name="T1" fmla="*/ 0 h 8"/>
                <a:gd name="T2" fmla="*/ 0 w 1"/>
                <a:gd name="T3" fmla="*/ 0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cubicBezTo>
                    <a:pt x="0" y="0"/>
                    <a:pt x="0" y="0"/>
                    <a:pt x="0" y="0"/>
                  </a:cubicBezTo>
                  <a:cubicBezTo>
                    <a:pt x="0" y="3"/>
                    <a:pt x="1" y="5"/>
                    <a:pt x="1" y="8"/>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3" name="Freeform 133"/>
            <p:cNvSpPr>
              <a:spLocks/>
            </p:cNvSpPr>
            <p:nvPr/>
          </p:nvSpPr>
          <p:spPr bwMode="auto">
            <a:xfrm>
              <a:off x="3895790" y="7812724"/>
              <a:ext cx="219075" cy="69850"/>
            </a:xfrm>
            <a:custGeom>
              <a:avLst/>
              <a:gdLst>
                <a:gd name="T0" fmla="*/ 186 w 238"/>
                <a:gd name="T1" fmla="*/ 9 h 76"/>
                <a:gd name="T2" fmla="*/ 131 w 238"/>
                <a:gd name="T3" fmla="*/ 22 h 76"/>
                <a:gd name="T4" fmla="*/ 60 w 238"/>
                <a:gd name="T5" fmla="*/ 0 h 76"/>
                <a:gd name="T6" fmla="*/ 0 w 238"/>
                <a:gd name="T7" fmla="*/ 42 h 76"/>
                <a:gd name="T8" fmla="*/ 0 w 238"/>
                <a:gd name="T9" fmla="*/ 76 h 76"/>
                <a:gd name="T10" fmla="*/ 238 w 238"/>
                <a:gd name="T11" fmla="*/ 76 h 76"/>
                <a:gd name="T12" fmla="*/ 236 w 238"/>
                <a:gd name="T13" fmla="*/ 53 h 76"/>
                <a:gd name="T14" fmla="*/ 236 w 238"/>
                <a:gd name="T15" fmla="*/ 49 h 76"/>
                <a:gd name="T16" fmla="*/ 186 w 238"/>
                <a:gd name="T17"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86" y="9"/>
                  </a:moveTo>
                  <a:cubicBezTo>
                    <a:pt x="169" y="18"/>
                    <a:pt x="150" y="22"/>
                    <a:pt x="131" y="22"/>
                  </a:cubicBezTo>
                  <a:cubicBezTo>
                    <a:pt x="105" y="22"/>
                    <a:pt x="80" y="14"/>
                    <a:pt x="60" y="0"/>
                  </a:cubicBezTo>
                  <a:cubicBezTo>
                    <a:pt x="0" y="42"/>
                    <a:pt x="0" y="42"/>
                    <a:pt x="0" y="42"/>
                  </a:cubicBezTo>
                  <a:cubicBezTo>
                    <a:pt x="0" y="76"/>
                    <a:pt x="0" y="76"/>
                    <a:pt x="0" y="76"/>
                  </a:cubicBezTo>
                  <a:cubicBezTo>
                    <a:pt x="238" y="76"/>
                    <a:pt x="238" y="76"/>
                    <a:pt x="238" y="76"/>
                  </a:cubicBezTo>
                  <a:cubicBezTo>
                    <a:pt x="237" y="68"/>
                    <a:pt x="236" y="61"/>
                    <a:pt x="236" y="53"/>
                  </a:cubicBezTo>
                  <a:cubicBezTo>
                    <a:pt x="236" y="51"/>
                    <a:pt x="236" y="50"/>
                    <a:pt x="236" y="49"/>
                  </a:cubicBezTo>
                  <a:lnTo>
                    <a:pt x="18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4" name="Freeform 134"/>
            <p:cNvSpPr>
              <a:spLocks/>
            </p:cNvSpPr>
            <p:nvPr/>
          </p:nvSpPr>
          <p:spPr bwMode="auto">
            <a:xfrm>
              <a:off x="3895790" y="7466649"/>
              <a:ext cx="230188" cy="193675"/>
            </a:xfrm>
            <a:custGeom>
              <a:avLst/>
              <a:gdLst>
                <a:gd name="T0" fmla="*/ 131 w 250"/>
                <a:gd name="T1" fmla="*/ 153 h 210"/>
                <a:gd name="T2" fmla="*/ 235 w 250"/>
                <a:gd name="T3" fmla="*/ 210 h 210"/>
                <a:gd name="T4" fmla="*/ 250 w 250"/>
                <a:gd name="T5" fmla="*/ 210 h 210"/>
                <a:gd name="T6" fmla="*/ 250 w 250"/>
                <a:gd name="T7" fmla="*/ 0 h 210"/>
                <a:gd name="T8" fmla="*/ 0 w 250"/>
                <a:gd name="T9" fmla="*/ 0 h 210"/>
                <a:gd name="T10" fmla="*/ 0 w 250"/>
                <a:gd name="T11" fmla="*/ 210 h 210"/>
                <a:gd name="T12" fmla="*/ 27 w 250"/>
                <a:gd name="T13" fmla="*/ 210 h 210"/>
                <a:gd name="T14" fmla="*/ 131 w 250"/>
                <a:gd name="T15" fmla="*/ 153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10">
                  <a:moveTo>
                    <a:pt x="131" y="153"/>
                  </a:moveTo>
                  <a:cubicBezTo>
                    <a:pt x="175" y="153"/>
                    <a:pt x="213" y="176"/>
                    <a:pt x="235" y="210"/>
                  </a:cubicBezTo>
                  <a:cubicBezTo>
                    <a:pt x="250" y="210"/>
                    <a:pt x="250" y="210"/>
                    <a:pt x="250" y="210"/>
                  </a:cubicBezTo>
                  <a:cubicBezTo>
                    <a:pt x="250" y="0"/>
                    <a:pt x="250" y="0"/>
                    <a:pt x="250" y="0"/>
                  </a:cubicBezTo>
                  <a:cubicBezTo>
                    <a:pt x="0" y="0"/>
                    <a:pt x="0" y="0"/>
                    <a:pt x="0" y="0"/>
                  </a:cubicBezTo>
                  <a:cubicBezTo>
                    <a:pt x="0" y="210"/>
                    <a:pt x="0" y="210"/>
                    <a:pt x="0" y="210"/>
                  </a:cubicBezTo>
                  <a:cubicBezTo>
                    <a:pt x="27" y="210"/>
                    <a:pt x="27" y="210"/>
                    <a:pt x="27" y="210"/>
                  </a:cubicBezTo>
                  <a:cubicBezTo>
                    <a:pt x="49" y="175"/>
                    <a:pt x="88" y="153"/>
                    <a:pt x="13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5" name="Freeform 135"/>
            <p:cNvSpPr>
              <a:spLocks/>
            </p:cNvSpPr>
            <p:nvPr/>
          </p:nvSpPr>
          <p:spPr bwMode="auto">
            <a:xfrm>
              <a:off x="4173603" y="7911149"/>
              <a:ext cx="230188" cy="193675"/>
            </a:xfrm>
            <a:custGeom>
              <a:avLst/>
              <a:gdLst>
                <a:gd name="T0" fmla="*/ 58 w 250"/>
                <a:gd name="T1" fmla="*/ 69 h 210"/>
                <a:gd name="T2" fmla="*/ 0 w 250"/>
                <a:gd name="T3" fmla="*/ 54 h 210"/>
                <a:gd name="T4" fmla="*/ 0 w 250"/>
                <a:gd name="T5" fmla="*/ 210 h 210"/>
                <a:gd name="T6" fmla="*/ 250 w 250"/>
                <a:gd name="T7" fmla="*/ 210 h 210"/>
                <a:gd name="T8" fmla="*/ 250 w 250"/>
                <a:gd name="T9" fmla="*/ 0 h 210"/>
                <a:gd name="T10" fmla="*/ 168 w 250"/>
                <a:gd name="T11" fmla="*/ 0 h 210"/>
                <a:gd name="T12" fmla="*/ 58 w 250"/>
                <a:gd name="T13" fmla="*/ 69 h 210"/>
              </a:gdLst>
              <a:ahLst/>
              <a:cxnLst>
                <a:cxn ang="0">
                  <a:pos x="T0" y="T1"/>
                </a:cxn>
                <a:cxn ang="0">
                  <a:pos x="T2" y="T3"/>
                </a:cxn>
                <a:cxn ang="0">
                  <a:pos x="T4" y="T5"/>
                </a:cxn>
                <a:cxn ang="0">
                  <a:pos x="T6" y="T7"/>
                </a:cxn>
                <a:cxn ang="0">
                  <a:pos x="T8" y="T9"/>
                </a:cxn>
                <a:cxn ang="0">
                  <a:pos x="T10" y="T11"/>
                </a:cxn>
                <a:cxn ang="0">
                  <a:pos x="T12" y="T13"/>
                </a:cxn>
              </a:cxnLst>
              <a:rect l="0" t="0" r="r" b="b"/>
              <a:pathLst>
                <a:path w="250" h="210">
                  <a:moveTo>
                    <a:pt x="58" y="69"/>
                  </a:moveTo>
                  <a:cubicBezTo>
                    <a:pt x="37" y="69"/>
                    <a:pt x="17" y="63"/>
                    <a:pt x="0" y="54"/>
                  </a:cubicBezTo>
                  <a:cubicBezTo>
                    <a:pt x="0" y="210"/>
                    <a:pt x="0" y="210"/>
                    <a:pt x="0" y="210"/>
                  </a:cubicBezTo>
                  <a:cubicBezTo>
                    <a:pt x="250" y="210"/>
                    <a:pt x="250" y="210"/>
                    <a:pt x="250" y="210"/>
                  </a:cubicBezTo>
                  <a:cubicBezTo>
                    <a:pt x="250" y="0"/>
                    <a:pt x="250" y="0"/>
                    <a:pt x="250" y="0"/>
                  </a:cubicBezTo>
                  <a:cubicBezTo>
                    <a:pt x="168" y="0"/>
                    <a:pt x="168" y="0"/>
                    <a:pt x="168" y="0"/>
                  </a:cubicBezTo>
                  <a:cubicBezTo>
                    <a:pt x="148" y="41"/>
                    <a:pt x="106" y="69"/>
                    <a:pt x="5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6" name="Freeform 136"/>
            <p:cNvSpPr>
              <a:spLocks/>
            </p:cNvSpPr>
            <p:nvPr/>
          </p:nvSpPr>
          <p:spPr bwMode="auto">
            <a:xfrm>
              <a:off x="4173603" y="7688899"/>
              <a:ext cx="168275" cy="63500"/>
            </a:xfrm>
            <a:custGeom>
              <a:avLst/>
              <a:gdLst>
                <a:gd name="T0" fmla="*/ 92 w 183"/>
                <a:gd name="T1" fmla="*/ 70 h 70"/>
                <a:gd name="T2" fmla="*/ 183 w 183"/>
                <a:gd name="T3" fmla="*/ 0 h 70"/>
                <a:gd name="T4" fmla="*/ 0 w 183"/>
                <a:gd name="T5" fmla="*/ 0 h 70"/>
                <a:gd name="T6" fmla="*/ 0 w 183"/>
                <a:gd name="T7" fmla="*/ 49 h 70"/>
                <a:gd name="T8" fmla="*/ 25 w 183"/>
                <a:gd name="T9" fmla="*/ 69 h 70"/>
                <a:gd name="T10" fmla="*/ 92 w 183"/>
                <a:gd name="T11" fmla="*/ 70 h 70"/>
              </a:gdLst>
              <a:ahLst/>
              <a:cxnLst>
                <a:cxn ang="0">
                  <a:pos x="T0" y="T1"/>
                </a:cxn>
                <a:cxn ang="0">
                  <a:pos x="T2" y="T3"/>
                </a:cxn>
                <a:cxn ang="0">
                  <a:pos x="T4" y="T5"/>
                </a:cxn>
                <a:cxn ang="0">
                  <a:pos x="T6" y="T7"/>
                </a:cxn>
                <a:cxn ang="0">
                  <a:pos x="T8" y="T9"/>
                </a:cxn>
                <a:cxn ang="0">
                  <a:pos x="T10" y="T11"/>
                </a:cxn>
              </a:cxnLst>
              <a:rect l="0" t="0" r="r" b="b"/>
              <a:pathLst>
                <a:path w="183" h="70">
                  <a:moveTo>
                    <a:pt x="92" y="70"/>
                  </a:moveTo>
                  <a:cubicBezTo>
                    <a:pt x="183" y="0"/>
                    <a:pt x="183" y="0"/>
                    <a:pt x="183" y="0"/>
                  </a:cubicBezTo>
                  <a:cubicBezTo>
                    <a:pt x="0" y="0"/>
                    <a:pt x="0" y="0"/>
                    <a:pt x="0" y="0"/>
                  </a:cubicBezTo>
                  <a:cubicBezTo>
                    <a:pt x="0" y="49"/>
                    <a:pt x="0" y="49"/>
                    <a:pt x="0" y="49"/>
                  </a:cubicBezTo>
                  <a:cubicBezTo>
                    <a:pt x="25" y="69"/>
                    <a:pt x="25" y="69"/>
                    <a:pt x="25" y="69"/>
                  </a:cubicBezTo>
                  <a:cubicBezTo>
                    <a:pt x="47" y="63"/>
                    <a:pt x="71" y="64"/>
                    <a:pt x="9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7" name="Freeform 137"/>
            <p:cNvSpPr>
              <a:spLocks/>
            </p:cNvSpPr>
            <p:nvPr/>
          </p:nvSpPr>
          <p:spPr bwMode="auto">
            <a:xfrm>
              <a:off x="4338703" y="7809549"/>
              <a:ext cx="65088" cy="73025"/>
            </a:xfrm>
            <a:custGeom>
              <a:avLst/>
              <a:gdLst>
                <a:gd name="T0" fmla="*/ 71 w 71"/>
                <a:gd name="T1" fmla="*/ 79 h 79"/>
                <a:gd name="T2" fmla="*/ 71 w 71"/>
                <a:gd name="T3" fmla="*/ 0 h 79"/>
                <a:gd name="T4" fmla="*/ 2 w 71"/>
                <a:gd name="T5" fmla="*/ 53 h 79"/>
                <a:gd name="T6" fmla="*/ 2 w 71"/>
                <a:gd name="T7" fmla="*/ 56 h 79"/>
                <a:gd name="T8" fmla="*/ 0 w 71"/>
                <a:gd name="T9" fmla="*/ 79 h 79"/>
                <a:gd name="T10" fmla="*/ 71 w 71"/>
                <a:gd name="T11" fmla="*/ 79 h 79"/>
              </a:gdLst>
              <a:ahLst/>
              <a:cxnLst>
                <a:cxn ang="0">
                  <a:pos x="T0" y="T1"/>
                </a:cxn>
                <a:cxn ang="0">
                  <a:pos x="T2" y="T3"/>
                </a:cxn>
                <a:cxn ang="0">
                  <a:pos x="T4" y="T5"/>
                </a:cxn>
                <a:cxn ang="0">
                  <a:pos x="T6" y="T7"/>
                </a:cxn>
                <a:cxn ang="0">
                  <a:pos x="T8" y="T9"/>
                </a:cxn>
                <a:cxn ang="0">
                  <a:pos x="T10" y="T11"/>
                </a:cxn>
              </a:cxnLst>
              <a:rect l="0" t="0" r="r" b="b"/>
              <a:pathLst>
                <a:path w="71" h="79">
                  <a:moveTo>
                    <a:pt x="71" y="79"/>
                  </a:moveTo>
                  <a:cubicBezTo>
                    <a:pt x="71" y="0"/>
                    <a:pt x="71" y="0"/>
                    <a:pt x="71" y="0"/>
                  </a:cubicBezTo>
                  <a:cubicBezTo>
                    <a:pt x="2" y="53"/>
                    <a:pt x="2" y="53"/>
                    <a:pt x="2" y="53"/>
                  </a:cubicBezTo>
                  <a:cubicBezTo>
                    <a:pt x="2" y="54"/>
                    <a:pt x="2" y="55"/>
                    <a:pt x="2" y="56"/>
                  </a:cubicBezTo>
                  <a:cubicBezTo>
                    <a:pt x="2" y="64"/>
                    <a:pt x="1" y="71"/>
                    <a:pt x="0" y="79"/>
                  </a:cubicBezTo>
                  <a:lnTo>
                    <a:pt x="7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8" name="Rectangle 138"/>
            <p:cNvSpPr>
              <a:spLocks noChangeArrowheads="1"/>
            </p:cNvSpPr>
            <p:nvPr/>
          </p:nvSpPr>
          <p:spPr bwMode="auto">
            <a:xfrm>
              <a:off x="4449828" y="79111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39" name="Freeform 139"/>
            <p:cNvSpPr>
              <a:spLocks/>
            </p:cNvSpPr>
            <p:nvPr/>
          </p:nvSpPr>
          <p:spPr bwMode="auto">
            <a:xfrm>
              <a:off x="4449828" y="7688899"/>
              <a:ext cx="231775" cy="193675"/>
            </a:xfrm>
            <a:custGeom>
              <a:avLst/>
              <a:gdLst>
                <a:gd name="T0" fmla="*/ 0 w 146"/>
                <a:gd name="T1" fmla="*/ 54 h 122"/>
                <a:gd name="T2" fmla="*/ 0 w 146"/>
                <a:gd name="T3" fmla="*/ 122 h 122"/>
                <a:gd name="T4" fmla="*/ 146 w 146"/>
                <a:gd name="T5" fmla="*/ 122 h 122"/>
                <a:gd name="T6" fmla="*/ 146 w 146"/>
                <a:gd name="T7" fmla="*/ 0 h 122"/>
                <a:gd name="T8" fmla="*/ 72 w 146"/>
                <a:gd name="T9" fmla="*/ 0 h 122"/>
                <a:gd name="T10" fmla="*/ 0 w 146"/>
                <a:gd name="T11" fmla="*/ 54 h 122"/>
              </a:gdLst>
              <a:ahLst/>
              <a:cxnLst>
                <a:cxn ang="0">
                  <a:pos x="T0" y="T1"/>
                </a:cxn>
                <a:cxn ang="0">
                  <a:pos x="T2" y="T3"/>
                </a:cxn>
                <a:cxn ang="0">
                  <a:pos x="T4" y="T5"/>
                </a:cxn>
                <a:cxn ang="0">
                  <a:pos x="T6" y="T7"/>
                </a:cxn>
                <a:cxn ang="0">
                  <a:pos x="T8" y="T9"/>
                </a:cxn>
                <a:cxn ang="0">
                  <a:pos x="T10" y="T11"/>
                </a:cxn>
              </a:cxnLst>
              <a:rect l="0" t="0" r="r" b="b"/>
              <a:pathLst>
                <a:path w="146" h="122">
                  <a:moveTo>
                    <a:pt x="0" y="54"/>
                  </a:moveTo>
                  <a:lnTo>
                    <a:pt x="0" y="122"/>
                  </a:lnTo>
                  <a:lnTo>
                    <a:pt x="146" y="122"/>
                  </a:lnTo>
                  <a:lnTo>
                    <a:pt x="146" y="0"/>
                  </a:lnTo>
                  <a:lnTo>
                    <a:pt x="72" y="0"/>
                  </a:ln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40" name="Freeform 140"/>
            <p:cNvSpPr>
              <a:spLocks/>
            </p:cNvSpPr>
            <p:nvPr/>
          </p:nvSpPr>
          <p:spPr bwMode="auto">
            <a:xfrm>
              <a:off x="4600640" y="7622224"/>
              <a:ext cx="80963" cy="38100"/>
            </a:xfrm>
            <a:custGeom>
              <a:avLst/>
              <a:gdLst>
                <a:gd name="T0" fmla="*/ 0 w 51"/>
                <a:gd name="T1" fmla="*/ 24 h 24"/>
                <a:gd name="T2" fmla="*/ 51 w 51"/>
                <a:gd name="T3" fmla="*/ 24 h 24"/>
                <a:gd name="T4" fmla="*/ 32 w 51"/>
                <a:gd name="T5" fmla="*/ 0 h 24"/>
                <a:gd name="T6" fmla="*/ 0 w 51"/>
                <a:gd name="T7" fmla="*/ 24 h 24"/>
              </a:gdLst>
              <a:ahLst/>
              <a:cxnLst>
                <a:cxn ang="0">
                  <a:pos x="T0" y="T1"/>
                </a:cxn>
                <a:cxn ang="0">
                  <a:pos x="T2" y="T3"/>
                </a:cxn>
                <a:cxn ang="0">
                  <a:pos x="T4" y="T5"/>
                </a:cxn>
                <a:cxn ang="0">
                  <a:pos x="T6" y="T7"/>
                </a:cxn>
              </a:cxnLst>
              <a:rect l="0" t="0" r="r" b="b"/>
              <a:pathLst>
                <a:path w="51" h="24">
                  <a:moveTo>
                    <a:pt x="0" y="24"/>
                  </a:moveTo>
                  <a:lnTo>
                    <a:pt x="51" y="24"/>
                  </a:lnTo>
                  <a:lnTo>
                    <a:pt x="32"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41" name="Freeform 141"/>
            <p:cNvSpPr>
              <a:spLocks/>
            </p:cNvSpPr>
            <p:nvPr/>
          </p:nvSpPr>
          <p:spPr bwMode="auto">
            <a:xfrm>
              <a:off x="4449828" y="7466649"/>
              <a:ext cx="119063" cy="139700"/>
            </a:xfrm>
            <a:custGeom>
              <a:avLst/>
              <a:gdLst>
                <a:gd name="T0" fmla="*/ 52 w 75"/>
                <a:gd name="T1" fmla="*/ 0 h 88"/>
                <a:gd name="T2" fmla="*/ 0 w 75"/>
                <a:gd name="T3" fmla="*/ 0 h 88"/>
                <a:gd name="T4" fmla="*/ 0 w 75"/>
                <a:gd name="T5" fmla="*/ 88 h 88"/>
                <a:gd name="T6" fmla="*/ 75 w 75"/>
                <a:gd name="T7" fmla="*/ 30 h 88"/>
                <a:gd name="T8" fmla="*/ 52 w 75"/>
                <a:gd name="T9" fmla="*/ 0 h 88"/>
              </a:gdLst>
              <a:ahLst/>
              <a:cxnLst>
                <a:cxn ang="0">
                  <a:pos x="T0" y="T1"/>
                </a:cxn>
                <a:cxn ang="0">
                  <a:pos x="T2" y="T3"/>
                </a:cxn>
                <a:cxn ang="0">
                  <a:pos x="T4" y="T5"/>
                </a:cxn>
                <a:cxn ang="0">
                  <a:pos x="T6" y="T7"/>
                </a:cxn>
                <a:cxn ang="0">
                  <a:pos x="T8" y="T9"/>
                </a:cxn>
              </a:cxnLst>
              <a:rect l="0" t="0" r="r" b="b"/>
              <a:pathLst>
                <a:path w="75" h="88">
                  <a:moveTo>
                    <a:pt x="52" y="0"/>
                  </a:moveTo>
                  <a:lnTo>
                    <a:pt x="0" y="0"/>
                  </a:lnTo>
                  <a:lnTo>
                    <a:pt x="0" y="88"/>
                  </a:lnTo>
                  <a:lnTo>
                    <a:pt x="75" y="3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sp>
          <p:nvSpPr>
            <p:cNvPr id="42" name="Freeform 142"/>
            <p:cNvSpPr>
              <a:spLocks noEditPoints="1"/>
            </p:cNvSpPr>
            <p:nvPr/>
          </p:nvSpPr>
          <p:spPr bwMode="auto">
            <a:xfrm>
              <a:off x="3543365" y="7438074"/>
              <a:ext cx="1238250" cy="590550"/>
            </a:xfrm>
            <a:custGeom>
              <a:avLst/>
              <a:gdLst>
                <a:gd name="T0" fmla="*/ 1029 w 1342"/>
                <a:gd name="T1" fmla="*/ 198 h 640"/>
                <a:gd name="T2" fmla="*/ 781 w 1342"/>
                <a:gd name="T3" fmla="*/ 388 h 640"/>
                <a:gd name="T4" fmla="*/ 775 w 1342"/>
                <a:gd name="T5" fmla="*/ 384 h 640"/>
                <a:gd name="T6" fmla="*/ 764 w 1342"/>
                <a:gd name="T7" fmla="*/ 380 h 640"/>
                <a:gd name="T8" fmla="*/ 750 w 1342"/>
                <a:gd name="T9" fmla="*/ 378 h 640"/>
                <a:gd name="T10" fmla="*/ 734 w 1342"/>
                <a:gd name="T11" fmla="*/ 377 h 640"/>
                <a:gd name="T12" fmla="*/ 724 w 1342"/>
                <a:gd name="T13" fmla="*/ 379 h 640"/>
                <a:gd name="T14" fmla="*/ 710 w 1342"/>
                <a:gd name="T15" fmla="*/ 383 h 640"/>
                <a:gd name="T16" fmla="*/ 702 w 1342"/>
                <a:gd name="T17" fmla="*/ 387 h 640"/>
                <a:gd name="T18" fmla="*/ 595 w 1342"/>
                <a:gd name="T19" fmla="*/ 304 h 640"/>
                <a:gd name="T20" fmla="*/ 580 w 1342"/>
                <a:gd name="T21" fmla="*/ 259 h 640"/>
                <a:gd name="T22" fmla="*/ 575 w 1342"/>
                <a:gd name="T23" fmla="*/ 252 h 640"/>
                <a:gd name="T24" fmla="*/ 564 w 1342"/>
                <a:gd name="T25" fmla="*/ 242 h 640"/>
                <a:gd name="T26" fmla="*/ 558 w 1342"/>
                <a:gd name="T27" fmla="*/ 238 h 640"/>
                <a:gd name="T28" fmla="*/ 549 w 1342"/>
                <a:gd name="T29" fmla="*/ 232 h 640"/>
                <a:gd name="T30" fmla="*/ 537 w 1342"/>
                <a:gd name="T31" fmla="*/ 227 h 640"/>
                <a:gd name="T32" fmla="*/ 524 w 1342"/>
                <a:gd name="T33" fmla="*/ 225 h 640"/>
                <a:gd name="T34" fmla="*/ 505 w 1342"/>
                <a:gd name="T35" fmla="*/ 224 h 640"/>
                <a:gd name="T36" fmla="*/ 494 w 1342"/>
                <a:gd name="T37" fmla="*/ 226 h 640"/>
                <a:gd name="T38" fmla="*/ 483 w 1342"/>
                <a:gd name="T39" fmla="*/ 230 h 640"/>
                <a:gd name="T40" fmla="*/ 471 w 1342"/>
                <a:gd name="T41" fmla="*/ 235 h 640"/>
                <a:gd name="T42" fmla="*/ 462 w 1342"/>
                <a:gd name="T43" fmla="*/ 241 h 640"/>
                <a:gd name="T44" fmla="*/ 456 w 1342"/>
                <a:gd name="T45" fmla="*/ 246 h 640"/>
                <a:gd name="T46" fmla="*/ 441 w 1342"/>
                <a:gd name="T47" fmla="*/ 265 h 640"/>
                <a:gd name="T48" fmla="*/ 438 w 1342"/>
                <a:gd name="T49" fmla="*/ 272 h 640"/>
                <a:gd name="T50" fmla="*/ 435 w 1342"/>
                <a:gd name="T51" fmla="*/ 278 h 640"/>
                <a:gd name="T52" fmla="*/ 382 w 1342"/>
                <a:gd name="T53" fmla="*/ 320 h 640"/>
                <a:gd name="T54" fmla="*/ 103 w 1342"/>
                <a:gd name="T55" fmla="*/ 514 h 640"/>
                <a:gd name="T56" fmla="*/ 37 w 1342"/>
                <a:gd name="T57" fmla="*/ 640 h 640"/>
                <a:gd name="T58" fmla="*/ 263 w 1342"/>
                <a:gd name="T59" fmla="*/ 483 h 640"/>
                <a:gd name="T60" fmla="*/ 446 w 1342"/>
                <a:gd name="T61" fmla="*/ 355 h 640"/>
                <a:gd name="T62" fmla="*/ 462 w 1342"/>
                <a:gd name="T63" fmla="*/ 372 h 640"/>
                <a:gd name="T64" fmla="*/ 472 w 1342"/>
                <a:gd name="T65" fmla="*/ 378 h 640"/>
                <a:gd name="T66" fmla="*/ 482 w 1342"/>
                <a:gd name="T67" fmla="*/ 383 h 640"/>
                <a:gd name="T68" fmla="*/ 495 w 1342"/>
                <a:gd name="T69" fmla="*/ 387 h 640"/>
                <a:gd name="T70" fmla="*/ 505 w 1342"/>
                <a:gd name="T71" fmla="*/ 389 h 640"/>
                <a:gd name="T72" fmla="*/ 525 w 1342"/>
                <a:gd name="T73" fmla="*/ 388 h 640"/>
                <a:gd name="T74" fmla="*/ 537 w 1342"/>
                <a:gd name="T75" fmla="*/ 386 h 640"/>
                <a:gd name="T76" fmla="*/ 550 w 1342"/>
                <a:gd name="T77" fmla="*/ 380 h 640"/>
                <a:gd name="T78" fmla="*/ 557 w 1342"/>
                <a:gd name="T79" fmla="*/ 376 h 640"/>
                <a:gd name="T80" fmla="*/ 632 w 1342"/>
                <a:gd name="T81" fmla="*/ 416 h 640"/>
                <a:gd name="T82" fmla="*/ 659 w 1342"/>
                <a:gd name="T83" fmla="*/ 450 h 640"/>
                <a:gd name="T84" fmla="*/ 683 w 1342"/>
                <a:gd name="T85" fmla="*/ 518 h 640"/>
                <a:gd name="T86" fmla="*/ 821 w 1342"/>
                <a:gd name="T87" fmla="*/ 483 h 640"/>
                <a:gd name="T88" fmla="*/ 823 w 1342"/>
                <a:gd name="T89" fmla="*/ 450 h 640"/>
                <a:gd name="T90" fmla="*/ 933 w 1342"/>
                <a:gd name="T91" fmla="*/ 354 h 640"/>
                <a:gd name="T92" fmla="*/ 1080 w 1342"/>
                <a:gd name="T93" fmla="*/ 241 h 640"/>
                <a:gd name="T94" fmla="*/ 1256 w 1342"/>
                <a:gd name="T95" fmla="*/ 206 h 640"/>
                <a:gd name="T96" fmla="*/ 1122 w 1342"/>
                <a:gd name="T97" fmla="*/ 31 h 640"/>
                <a:gd name="T98" fmla="*/ 471 w 1342"/>
                <a:gd name="T99" fmla="*/ 307 h 640"/>
                <a:gd name="T100" fmla="*/ 536 w 1342"/>
                <a:gd name="T101" fmla="*/ 272 h 640"/>
                <a:gd name="T102" fmla="*/ 513 w 1342"/>
                <a:gd name="T103" fmla="*/ 348 h 640"/>
                <a:gd name="T104" fmla="*/ 740 w 1342"/>
                <a:gd name="T105" fmla="*/ 501 h 640"/>
                <a:gd name="T106" fmla="*/ 700 w 1342"/>
                <a:gd name="T107" fmla="*/ 460 h 640"/>
                <a:gd name="T108" fmla="*/ 781 w 1342"/>
                <a:gd name="T109" fmla="*/ 47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2" h="640">
                  <a:moveTo>
                    <a:pt x="1122" y="31"/>
                  </a:moveTo>
                  <a:cubicBezTo>
                    <a:pt x="1168" y="91"/>
                    <a:pt x="1168" y="91"/>
                    <a:pt x="1168" y="91"/>
                  </a:cubicBezTo>
                  <a:cubicBezTo>
                    <a:pt x="1029" y="198"/>
                    <a:pt x="1029" y="198"/>
                    <a:pt x="1029" y="198"/>
                  </a:cubicBezTo>
                  <a:cubicBezTo>
                    <a:pt x="983" y="233"/>
                    <a:pt x="983" y="233"/>
                    <a:pt x="983" y="233"/>
                  </a:cubicBezTo>
                  <a:cubicBezTo>
                    <a:pt x="932" y="272"/>
                    <a:pt x="932" y="272"/>
                    <a:pt x="932" y="272"/>
                  </a:cubicBezTo>
                  <a:cubicBezTo>
                    <a:pt x="781" y="388"/>
                    <a:pt x="781" y="388"/>
                    <a:pt x="781" y="388"/>
                  </a:cubicBezTo>
                  <a:cubicBezTo>
                    <a:pt x="781" y="388"/>
                    <a:pt x="781" y="388"/>
                    <a:pt x="781" y="388"/>
                  </a:cubicBezTo>
                  <a:cubicBezTo>
                    <a:pt x="780" y="387"/>
                    <a:pt x="780" y="386"/>
                    <a:pt x="779" y="386"/>
                  </a:cubicBezTo>
                  <a:cubicBezTo>
                    <a:pt x="777" y="385"/>
                    <a:pt x="776" y="385"/>
                    <a:pt x="775" y="384"/>
                  </a:cubicBezTo>
                  <a:cubicBezTo>
                    <a:pt x="774" y="384"/>
                    <a:pt x="773" y="384"/>
                    <a:pt x="772" y="383"/>
                  </a:cubicBezTo>
                  <a:cubicBezTo>
                    <a:pt x="771" y="382"/>
                    <a:pt x="769" y="382"/>
                    <a:pt x="767" y="381"/>
                  </a:cubicBezTo>
                  <a:cubicBezTo>
                    <a:pt x="766" y="381"/>
                    <a:pt x="765" y="381"/>
                    <a:pt x="764" y="380"/>
                  </a:cubicBezTo>
                  <a:cubicBezTo>
                    <a:pt x="762" y="380"/>
                    <a:pt x="761" y="379"/>
                    <a:pt x="759" y="379"/>
                  </a:cubicBezTo>
                  <a:cubicBezTo>
                    <a:pt x="758" y="379"/>
                    <a:pt x="758" y="379"/>
                    <a:pt x="757" y="379"/>
                  </a:cubicBezTo>
                  <a:cubicBezTo>
                    <a:pt x="755" y="378"/>
                    <a:pt x="753" y="378"/>
                    <a:pt x="750" y="378"/>
                  </a:cubicBezTo>
                  <a:cubicBezTo>
                    <a:pt x="750" y="377"/>
                    <a:pt x="749" y="377"/>
                    <a:pt x="749" y="377"/>
                  </a:cubicBezTo>
                  <a:cubicBezTo>
                    <a:pt x="746" y="377"/>
                    <a:pt x="744" y="377"/>
                    <a:pt x="741" y="377"/>
                  </a:cubicBezTo>
                  <a:cubicBezTo>
                    <a:pt x="739" y="377"/>
                    <a:pt x="736" y="377"/>
                    <a:pt x="734" y="377"/>
                  </a:cubicBezTo>
                  <a:cubicBezTo>
                    <a:pt x="733" y="377"/>
                    <a:pt x="732" y="377"/>
                    <a:pt x="732" y="378"/>
                  </a:cubicBezTo>
                  <a:cubicBezTo>
                    <a:pt x="730" y="378"/>
                    <a:pt x="727" y="378"/>
                    <a:pt x="725" y="379"/>
                  </a:cubicBezTo>
                  <a:cubicBezTo>
                    <a:pt x="724" y="379"/>
                    <a:pt x="724" y="379"/>
                    <a:pt x="724" y="379"/>
                  </a:cubicBezTo>
                  <a:cubicBezTo>
                    <a:pt x="721" y="379"/>
                    <a:pt x="719" y="380"/>
                    <a:pt x="717" y="380"/>
                  </a:cubicBezTo>
                  <a:cubicBezTo>
                    <a:pt x="717" y="381"/>
                    <a:pt x="717" y="381"/>
                    <a:pt x="716" y="381"/>
                  </a:cubicBezTo>
                  <a:cubicBezTo>
                    <a:pt x="714" y="382"/>
                    <a:pt x="712" y="382"/>
                    <a:pt x="710" y="383"/>
                  </a:cubicBezTo>
                  <a:cubicBezTo>
                    <a:pt x="709" y="383"/>
                    <a:pt x="709" y="384"/>
                    <a:pt x="708" y="384"/>
                  </a:cubicBezTo>
                  <a:cubicBezTo>
                    <a:pt x="706" y="385"/>
                    <a:pt x="704" y="386"/>
                    <a:pt x="702" y="387"/>
                  </a:cubicBezTo>
                  <a:cubicBezTo>
                    <a:pt x="702" y="387"/>
                    <a:pt x="702" y="387"/>
                    <a:pt x="702" y="387"/>
                  </a:cubicBezTo>
                  <a:cubicBezTo>
                    <a:pt x="683" y="372"/>
                    <a:pt x="683" y="372"/>
                    <a:pt x="683" y="372"/>
                  </a:cubicBezTo>
                  <a:cubicBezTo>
                    <a:pt x="632" y="333"/>
                    <a:pt x="632" y="333"/>
                    <a:pt x="632" y="333"/>
                  </a:cubicBezTo>
                  <a:cubicBezTo>
                    <a:pt x="595" y="304"/>
                    <a:pt x="595" y="304"/>
                    <a:pt x="595" y="304"/>
                  </a:cubicBezTo>
                  <a:cubicBezTo>
                    <a:pt x="595" y="304"/>
                    <a:pt x="595" y="304"/>
                    <a:pt x="595" y="304"/>
                  </a:cubicBezTo>
                  <a:cubicBezTo>
                    <a:pt x="595" y="292"/>
                    <a:pt x="592" y="282"/>
                    <a:pt x="588" y="272"/>
                  </a:cubicBezTo>
                  <a:cubicBezTo>
                    <a:pt x="586" y="268"/>
                    <a:pt x="583" y="263"/>
                    <a:pt x="580" y="259"/>
                  </a:cubicBezTo>
                  <a:cubicBezTo>
                    <a:pt x="580" y="259"/>
                    <a:pt x="580" y="259"/>
                    <a:pt x="580" y="259"/>
                  </a:cubicBezTo>
                  <a:cubicBezTo>
                    <a:pt x="579" y="257"/>
                    <a:pt x="577" y="255"/>
                    <a:pt x="575" y="253"/>
                  </a:cubicBezTo>
                  <a:cubicBezTo>
                    <a:pt x="575" y="253"/>
                    <a:pt x="575" y="253"/>
                    <a:pt x="575" y="252"/>
                  </a:cubicBezTo>
                  <a:cubicBezTo>
                    <a:pt x="573" y="251"/>
                    <a:pt x="572" y="249"/>
                    <a:pt x="570" y="247"/>
                  </a:cubicBezTo>
                  <a:cubicBezTo>
                    <a:pt x="570" y="247"/>
                    <a:pt x="570" y="247"/>
                    <a:pt x="569" y="246"/>
                  </a:cubicBezTo>
                  <a:cubicBezTo>
                    <a:pt x="568" y="245"/>
                    <a:pt x="566" y="243"/>
                    <a:pt x="564" y="242"/>
                  </a:cubicBezTo>
                  <a:cubicBezTo>
                    <a:pt x="564" y="242"/>
                    <a:pt x="564" y="242"/>
                    <a:pt x="564" y="241"/>
                  </a:cubicBezTo>
                  <a:cubicBezTo>
                    <a:pt x="563" y="241"/>
                    <a:pt x="563" y="241"/>
                    <a:pt x="563" y="241"/>
                  </a:cubicBezTo>
                  <a:cubicBezTo>
                    <a:pt x="561" y="240"/>
                    <a:pt x="560" y="239"/>
                    <a:pt x="558" y="238"/>
                  </a:cubicBezTo>
                  <a:cubicBezTo>
                    <a:pt x="558" y="237"/>
                    <a:pt x="557" y="237"/>
                    <a:pt x="556" y="236"/>
                  </a:cubicBezTo>
                  <a:cubicBezTo>
                    <a:pt x="555" y="235"/>
                    <a:pt x="553" y="234"/>
                    <a:pt x="552" y="234"/>
                  </a:cubicBezTo>
                  <a:cubicBezTo>
                    <a:pt x="551" y="233"/>
                    <a:pt x="550" y="233"/>
                    <a:pt x="549" y="232"/>
                  </a:cubicBezTo>
                  <a:cubicBezTo>
                    <a:pt x="547" y="232"/>
                    <a:pt x="546" y="231"/>
                    <a:pt x="544" y="230"/>
                  </a:cubicBezTo>
                  <a:cubicBezTo>
                    <a:pt x="543" y="230"/>
                    <a:pt x="542" y="229"/>
                    <a:pt x="541" y="229"/>
                  </a:cubicBezTo>
                  <a:cubicBezTo>
                    <a:pt x="540" y="228"/>
                    <a:pt x="538" y="228"/>
                    <a:pt x="537" y="227"/>
                  </a:cubicBezTo>
                  <a:cubicBezTo>
                    <a:pt x="536" y="227"/>
                    <a:pt x="534" y="227"/>
                    <a:pt x="533" y="226"/>
                  </a:cubicBezTo>
                  <a:cubicBezTo>
                    <a:pt x="532" y="226"/>
                    <a:pt x="530" y="226"/>
                    <a:pt x="529" y="225"/>
                  </a:cubicBezTo>
                  <a:cubicBezTo>
                    <a:pt x="527" y="225"/>
                    <a:pt x="526" y="225"/>
                    <a:pt x="524" y="225"/>
                  </a:cubicBezTo>
                  <a:cubicBezTo>
                    <a:pt x="523" y="225"/>
                    <a:pt x="522" y="224"/>
                    <a:pt x="521" y="224"/>
                  </a:cubicBezTo>
                  <a:cubicBezTo>
                    <a:pt x="518" y="224"/>
                    <a:pt x="516" y="224"/>
                    <a:pt x="513" y="224"/>
                  </a:cubicBezTo>
                  <a:cubicBezTo>
                    <a:pt x="510" y="224"/>
                    <a:pt x="508" y="224"/>
                    <a:pt x="505" y="224"/>
                  </a:cubicBezTo>
                  <a:cubicBezTo>
                    <a:pt x="504" y="224"/>
                    <a:pt x="503" y="224"/>
                    <a:pt x="502" y="224"/>
                  </a:cubicBezTo>
                  <a:cubicBezTo>
                    <a:pt x="501" y="225"/>
                    <a:pt x="499" y="225"/>
                    <a:pt x="497" y="225"/>
                  </a:cubicBezTo>
                  <a:cubicBezTo>
                    <a:pt x="496" y="225"/>
                    <a:pt x="495" y="226"/>
                    <a:pt x="494" y="226"/>
                  </a:cubicBezTo>
                  <a:cubicBezTo>
                    <a:pt x="493" y="226"/>
                    <a:pt x="491" y="227"/>
                    <a:pt x="490" y="227"/>
                  </a:cubicBezTo>
                  <a:cubicBezTo>
                    <a:pt x="489" y="227"/>
                    <a:pt x="488" y="228"/>
                    <a:pt x="487" y="228"/>
                  </a:cubicBezTo>
                  <a:cubicBezTo>
                    <a:pt x="486" y="228"/>
                    <a:pt x="484" y="229"/>
                    <a:pt x="483" y="230"/>
                  </a:cubicBezTo>
                  <a:cubicBezTo>
                    <a:pt x="482" y="230"/>
                    <a:pt x="481" y="230"/>
                    <a:pt x="480" y="231"/>
                  </a:cubicBezTo>
                  <a:cubicBezTo>
                    <a:pt x="478" y="231"/>
                    <a:pt x="476" y="232"/>
                    <a:pt x="474" y="234"/>
                  </a:cubicBezTo>
                  <a:cubicBezTo>
                    <a:pt x="473" y="234"/>
                    <a:pt x="472" y="235"/>
                    <a:pt x="471" y="235"/>
                  </a:cubicBezTo>
                  <a:cubicBezTo>
                    <a:pt x="470" y="236"/>
                    <a:pt x="469" y="237"/>
                    <a:pt x="467" y="237"/>
                  </a:cubicBezTo>
                  <a:cubicBezTo>
                    <a:pt x="466" y="238"/>
                    <a:pt x="465" y="239"/>
                    <a:pt x="464" y="240"/>
                  </a:cubicBezTo>
                  <a:cubicBezTo>
                    <a:pt x="463" y="240"/>
                    <a:pt x="463" y="241"/>
                    <a:pt x="462" y="241"/>
                  </a:cubicBezTo>
                  <a:cubicBezTo>
                    <a:pt x="462" y="242"/>
                    <a:pt x="462" y="242"/>
                    <a:pt x="462" y="242"/>
                  </a:cubicBezTo>
                  <a:cubicBezTo>
                    <a:pt x="461" y="242"/>
                    <a:pt x="460" y="243"/>
                    <a:pt x="458" y="244"/>
                  </a:cubicBezTo>
                  <a:cubicBezTo>
                    <a:pt x="458" y="245"/>
                    <a:pt x="457" y="245"/>
                    <a:pt x="456" y="246"/>
                  </a:cubicBezTo>
                  <a:cubicBezTo>
                    <a:pt x="455" y="247"/>
                    <a:pt x="454" y="248"/>
                    <a:pt x="453" y="249"/>
                  </a:cubicBezTo>
                  <a:cubicBezTo>
                    <a:pt x="453" y="250"/>
                    <a:pt x="452" y="250"/>
                    <a:pt x="452" y="251"/>
                  </a:cubicBezTo>
                  <a:cubicBezTo>
                    <a:pt x="448" y="255"/>
                    <a:pt x="444" y="260"/>
                    <a:pt x="441" y="265"/>
                  </a:cubicBezTo>
                  <a:cubicBezTo>
                    <a:pt x="441" y="265"/>
                    <a:pt x="441" y="265"/>
                    <a:pt x="441" y="266"/>
                  </a:cubicBezTo>
                  <a:cubicBezTo>
                    <a:pt x="440" y="267"/>
                    <a:pt x="439" y="269"/>
                    <a:pt x="438" y="270"/>
                  </a:cubicBezTo>
                  <a:cubicBezTo>
                    <a:pt x="438" y="271"/>
                    <a:pt x="438" y="271"/>
                    <a:pt x="438" y="272"/>
                  </a:cubicBezTo>
                  <a:cubicBezTo>
                    <a:pt x="438" y="272"/>
                    <a:pt x="437" y="272"/>
                    <a:pt x="437" y="272"/>
                  </a:cubicBezTo>
                  <a:cubicBezTo>
                    <a:pt x="437" y="274"/>
                    <a:pt x="436" y="275"/>
                    <a:pt x="436" y="277"/>
                  </a:cubicBezTo>
                  <a:cubicBezTo>
                    <a:pt x="435" y="277"/>
                    <a:pt x="435" y="278"/>
                    <a:pt x="435" y="278"/>
                  </a:cubicBezTo>
                  <a:cubicBezTo>
                    <a:pt x="434" y="280"/>
                    <a:pt x="434" y="282"/>
                    <a:pt x="433" y="284"/>
                  </a:cubicBezTo>
                  <a:cubicBezTo>
                    <a:pt x="433" y="284"/>
                    <a:pt x="433" y="284"/>
                    <a:pt x="433" y="284"/>
                  </a:cubicBezTo>
                  <a:cubicBezTo>
                    <a:pt x="382" y="320"/>
                    <a:pt x="382" y="320"/>
                    <a:pt x="382" y="320"/>
                  </a:cubicBezTo>
                  <a:cubicBezTo>
                    <a:pt x="332" y="355"/>
                    <a:pt x="332" y="355"/>
                    <a:pt x="332" y="355"/>
                  </a:cubicBezTo>
                  <a:cubicBezTo>
                    <a:pt x="147" y="483"/>
                    <a:pt x="147" y="483"/>
                    <a:pt x="147" y="483"/>
                  </a:cubicBezTo>
                  <a:cubicBezTo>
                    <a:pt x="103" y="514"/>
                    <a:pt x="103" y="514"/>
                    <a:pt x="103" y="514"/>
                  </a:cubicBezTo>
                  <a:cubicBezTo>
                    <a:pt x="81" y="529"/>
                    <a:pt x="81" y="529"/>
                    <a:pt x="81" y="529"/>
                  </a:cubicBezTo>
                  <a:cubicBezTo>
                    <a:pt x="0" y="586"/>
                    <a:pt x="0" y="586"/>
                    <a:pt x="0" y="586"/>
                  </a:cubicBezTo>
                  <a:cubicBezTo>
                    <a:pt x="37" y="640"/>
                    <a:pt x="37" y="640"/>
                    <a:pt x="37" y="640"/>
                  </a:cubicBezTo>
                  <a:cubicBezTo>
                    <a:pt x="81" y="609"/>
                    <a:pt x="81" y="609"/>
                    <a:pt x="81" y="609"/>
                  </a:cubicBezTo>
                  <a:cubicBezTo>
                    <a:pt x="218" y="514"/>
                    <a:pt x="218" y="514"/>
                    <a:pt x="218" y="514"/>
                  </a:cubicBezTo>
                  <a:cubicBezTo>
                    <a:pt x="263" y="483"/>
                    <a:pt x="263" y="483"/>
                    <a:pt x="263" y="483"/>
                  </a:cubicBezTo>
                  <a:cubicBezTo>
                    <a:pt x="332" y="435"/>
                    <a:pt x="332" y="435"/>
                    <a:pt x="332" y="435"/>
                  </a:cubicBezTo>
                  <a:cubicBezTo>
                    <a:pt x="382" y="400"/>
                    <a:pt x="382" y="400"/>
                    <a:pt x="382" y="400"/>
                  </a:cubicBezTo>
                  <a:cubicBezTo>
                    <a:pt x="446" y="355"/>
                    <a:pt x="446" y="355"/>
                    <a:pt x="446" y="355"/>
                  </a:cubicBezTo>
                  <a:cubicBezTo>
                    <a:pt x="448" y="358"/>
                    <a:pt x="450" y="360"/>
                    <a:pt x="452" y="362"/>
                  </a:cubicBezTo>
                  <a:cubicBezTo>
                    <a:pt x="452" y="362"/>
                    <a:pt x="452" y="363"/>
                    <a:pt x="452" y="363"/>
                  </a:cubicBezTo>
                  <a:cubicBezTo>
                    <a:pt x="455" y="366"/>
                    <a:pt x="458" y="369"/>
                    <a:pt x="462" y="372"/>
                  </a:cubicBezTo>
                  <a:cubicBezTo>
                    <a:pt x="463" y="372"/>
                    <a:pt x="463" y="373"/>
                    <a:pt x="464" y="373"/>
                  </a:cubicBezTo>
                  <a:cubicBezTo>
                    <a:pt x="465" y="374"/>
                    <a:pt x="467" y="376"/>
                    <a:pt x="469" y="377"/>
                  </a:cubicBezTo>
                  <a:cubicBezTo>
                    <a:pt x="470" y="377"/>
                    <a:pt x="471" y="378"/>
                    <a:pt x="472" y="378"/>
                  </a:cubicBezTo>
                  <a:cubicBezTo>
                    <a:pt x="472" y="379"/>
                    <a:pt x="473" y="379"/>
                    <a:pt x="474" y="380"/>
                  </a:cubicBezTo>
                  <a:cubicBezTo>
                    <a:pt x="476" y="381"/>
                    <a:pt x="478" y="382"/>
                    <a:pt x="480" y="382"/>
                  </a:cubicBezTo>
                  <a:cubicBezTo>
                    <a:pt x="480" y="383"/>
                    <a:pt x="481" y="383"/>
                    <a:pt x="482" y="383"/>
                  </a:cubicBezTo>
                  <a:cubicBezTo>
                    <a:pt x="484" y="384"/>
                    <a:pt x="486" y="385"/>
                    <a:pt x="487" y="385"/>
                  </a:cubicBezTo>
                  <a:cubicBezTo>
                    <a:pt x="488" y="386"/>
                    <a:pt x="488" y="386"/>
                    <a:pt x="489" y="386"/>
                  </a:cubicBezTo>
                  <a:cubicBezTo>
                    <a:pt x="491" y="386"/>
                    <a:pt x="493" y="387"/>
                    <a:pt x="495" y="387"/>
                  </a:cubicBezTo>
                  <a:cubicBezTo>
                    <a:pt x="496" y="388"/>
                    <a:pt x="496" y="388"/>
                    <a:pt x="497" y="388"/>
                  </a:cubicBezTo>
                  <a:cubicBezTo>
                    <a:pt x="499" y="388"/>
                    <a:pt x="501" y="389"/>
                    <a:pt x="504" y="389"/>
                  </a:cubicBezTo>
                  <a:cubicBezTo>
                    <a:pt x="504" y="389"/>
                    <a:pt x="505" y="389"/>
                    <a:pt x="505" y="389"/>
                  </a:cubicBezTo>
                  <a:cubicBezTo>
                    <a:pt x="508" y="389"/>
                    <a:pt x="510" y="389"/>
                    <a:pt x="513" y="389"/>
                  </a:cubicBezTo>
                  <a:cubicBezTo>
                    <a:pt x="516" y="389"/>
                    <a:pt x="518" y="389"/>
                    <a:pt x="521" y="389"/>
                  </a:cubicBezTo>
                  <a:cubicBezTo>
                    <a:pt x="522" y="389"/>
                    <a:pt x="524" y="389"/>
                    <a:pt x="525" y="388"/>
                  </a:cubicBezTo>
                  <a:cubicBezTo>
                    <a:pt x="526" y="388"/>
                    <a:pt x="528" y="388"/>
                    <a:pt x="529" y="388"/>
                  </a:cubicBezTo>
                  <a:cubicBezTo>
                    <a:pt x="531" y="387"/>
                    <a:pt x="532" y="387"/>
                    <a:pt x="534" y="386"/>
                  </a:cubicBezTo>
                  <a:cubicBezTo>
                    <a:pt x="535" y="386"/>
                    <a:pt x="536" y="386"/>
                    <a:pt x="537" y="386"/>
                  </a:cubicBezTo>
                  <a:cubicBezTo>
                    <a:pt x="539" y="385"/>
                    <a:pt x="541" y="384"/>
                    <a:pt x="543" y="384"/>
                  </a:cubicBezTo>
                  <a:cubicBezTo>
                    <a:pt x="543" y="384"/>
                    <a:pt x="543" y="383"/>
                    <a:pt x="544" y="383"/>
                  </a:cubicBezTo>
                  <a:cubicBezTo>
                    <a:pt x="546" y="382"/>
                    <a:pt x="548" y="381"/>
                    <a:pt x="550" y="380"/>
                  </a:cubicBezTo>
                  <a:cubicBezTo>
                    <a:pt x="550" y="380"/>
                    <a:pt x="551" y="380"/>
                    <a:pt x="551" y="380"/>
                  </a:cubicBezTo>
                  <a:cubicBezTo>
                    <a:pt x="553" y="379"/>
                    <a:pt x="555" y="378"/>
                    <a:pt x="557" y="376"/>
                  </a:cubicBezTo>
                  <a:cubicBezTo>
                    <a:pt x="557" y="376"/>
                    <a:pt x="557" y="376"/>
                    <a:pt x="557" y="376"/>
                  </a:cubicBezTo>
                  <a:cubicBezTo>
                    <a:pt x="562" y="373"/>
                    <a:pt x="566" y="370"/>
                    <a:pt x="569" y="367"/>
                  </a:cubicBezTo>
                  <a:cubicBezTo>
                    <a:pt x="569" y="367"/>
                    <a:pt x="569" y="367"/>
                    <a:pt x="569" y="367"/>
                  </a:cubicBezTo>
                  <a:cubicBezTo>
                    <a:pt x="632" y="416"/>
                    <a:pt x="632" y="416"/>
                    <a:pt x="632" y="416"/>
                  </a:cubicBezTo>
                  <a:cubicBezTo>
                    <a:pt x="661" y="439"/>
                    <a:pt x="661" y="439"/>
                    <a:pt x="661" y="439"/>
                  </a:cubicBezTo>
                  <a:cubicBezTo>
                    <a:pt x="660" y="441"/>
                    <a:pt x="660" y="444"/>
                    <a:pt x="659" y="447"/>
                  </a:cubicBezTo>
                  <a:cubicBezTo>
                    <a:pt x="659" y="448"/>
                    <a:pt x="659" y="449"/>
                    <a:pt x="659" y="450"/>
                  </a:cubicBezTo>
                  <a:cubicBezTo>
                    <a:pt x="659" y="451"/>
                    <a:pt x="659" y="452"/>
                    <a:pt x="659" y="453"/>
                  </a:cubicBezTo>
                  <a:cubicBezTo>
                    <a:pt x="658" y="455"/>
                    <a:pt x="658" y="457"/>
                    <a:pt x="658" y="460"/>
                  </a:cubicBezTo>
                  <a:cubicBezTo>
                    <a:pt x="658" y="483"/>
                    <a:pt x="668" y="503"/>
                    <a:pt x="683" y="518"/>
                  </a:cubicBezTo>
                  <a:cubicBezTo>
                    <a:pt x="698" y="533"/>
                    <a:pt x="718" y="543"/>
                    <a:pt x="741" y="543"/>
                  </a:cubicBezTo>
                  <a:cubicBezTo>
                    <a:pt x="766" y="543"/>
                    <a:pt x="788" y="531"/>
                    <a:pt x="804" y="514"/>
                  </a:cubicBezTo>
                  <a:cubicBezTo>
                    <a:pt x="811" y="505"/>
                    <a:pt x="817" y="494"/>
                    <a:pt x="821" y="483"/>
                  </a:cubicBezTo>
                  <a:cubicBezTo>
                    <a:pt x="823" y="476"/>
                    <a:pt x="824" y="468"/>
                    <a:pt x="824" y="460"/>
                  </a:cubicBezTo>
                  <a:cubicBezTo>
                    <a:pt x="824" y="457"/>
                    <a:pt x="824" y="455"/>
                    <a:pt x="824" y="453"/>
                  </a:cubicBezTo>
                  <a:cubicBezTo>
                    <a:pt x="824" y="452"/>
                    <a:pt x="823" y="451"/>
                    <a:pt x="823" y="450"/>
                  </a:cubicBezTo>
                  <a:cubicBezTo>
                    <a:pt x="823" y="449"/>
                    <a:pt x="823" y="448"/>
                    <a:pt x="823" y="447"/>
                  </a:cubicBezTo>
                  <a:cubicBezTo>
                    <a:pt x="823" y="445"/>
                    <a:pt x="822" y="442"/>
                    <a:pt x="821" y="440"/>
                  </a:cubicBezTo>
                  <a:cubicBezTo>
                    <a:pt x="933" y="354"/>
                    <a:pt x="933" y="354"/>
                    <a:pt x="933" y="354"/>
                  </a:cubicBezTo>
                  <a:cubicBezTo>
                    <a:pt x="983" y="316"/>
                    <a:pt x="983" y="316"/>
                    <a:pt x="983" y="316"/>
                  </a:cubicBezTo>
                  <a:cubicBezTo>
                    <a:pt x="1040" y="272"/>
                    <a:pt x="1040" y="272"/>
                    <a:pt x="1040" y="272"/>
                  </a:cubicBezTo>
                  <a:cubicBezTo>
                    <a:pt x="1080" y="241"/>
                    <a:pt x="1080" y="241"/>
                    <a:pt x="1080" y="241"/>
                  </a:cubicBezTo>
                  <a:cubicBezTo>
                    <a:pt x="1208" y="143"/>
                    <a:pt x="1208" y="143"/>
                    <a:pt x="1208" y="143"/>
                  </a:cubicBezTo>
                  <a:cubicBezTo>
                    <a:pt x="1234" y="177"/>
                    <a:pt x="1234" y="177"/>
                    <a:pt x="1234" y="177"/>
                  </a:cubicBezTo>
                  <a:cubicBezTo>
                    <a:pt x="1256" y="206"/>
                    <a:pt x="1256" y="206"/>
                    <a:pt x="1256" y="206"/>
                  </a:cubicBezTo>
                  <a:cubicBezTo>
                    <a:pt x="1342" y="0"/>
                    <a:pt x="1342" y="0"/>
                    <a:pt x="1342" y="0"/>
                  </a:cubicBezTo>
                  <a:cubicBezTo>
                    <a:pt x="1121" y="29"/>
                    <a:pt x="1121" y="29"/>
                    <a:pt x="1121" y="29"/>
                  </a:cubicBezTo>
                  <a:lnTo>
                    <a:pt x="1122" y="31"/>
                  </a:lnTo>
                  <a:close/>
                  <a:moveTo>
                    <a:pt x="513" y="348"/>
                  </a:moveTo>
                  <a:cubicBezTo>
                    <a:pt x="499" y="348"/>
                    <a:pt x="487" y="341"/>
                    <a:pt x="480" y="331"/>
                  </a:cubicBezTo>
                  <a:cubicBezTo>
                    <a:pt x="475" y="325"/>
                    <a:pt x="471" y="316"/>
                    <a:pt x="471" y="307"/>
                  </a:cubicBezTo>
                  <a:cubicBezTo>
                    <a:pt x="471" y="292"/>
                    <a:pt x="479" y="280"/>
                    <a:pt x="490" y="272"/>
                  </a:cubicBezTo>
                  <a:cubicBezTo>
                    <a:pt x="496" y="268"/>
                    <a:pt x="504" y="265"/>
                    <a:pt x="513" y="265"/>
                  </a:cubicBezTo>
                  <a:cubicBezTo>
                    <a:pt x="521" y="265"/>
                    <a:pt x="529" y="268"/>
                    <a:pt x="536" y="272"/>
                  </a:cubicBezTo>
                  <a:cubicBezTo>
                    <a:pt x="547" y="280"/>
                    <a:pt x="554" y="292"/>
                    <a:pt x="554" y="307"/>
                  </a:cubicBezTo>
                  <a:cubicBezTo>
                    <a:pt x="554" y="321"/>
                    <a:pt x="547" y="333"/>
                    <a:pt x="536" y="340"/>
                  </a:cubicBezTo>
                  <a:cubicBezTo>
                    <a:pt x="529" y="345"/>
                    <a:pt x="521" y="348"/>
                    <a:pt x="513" y="348"/>
                  </a:cubicBezTo>
                  <a:close/>
                  <a:moveTo>
                    <a:pt x="741" y="501"/>
                  </a:moveTo>
                  <a:cubicBezTo>
                    <a:pt x="741" y="501"/>
                    <a:pt x="741" y="501"/>
                    <a:pt x="741" y="501"/>
                  </a:cubicBezTo>
                  <a:cubicBezTo>
                    <a:pt x="741" y="501"/>
                    <a:pt x="741" y="501"/>
                    <a:pt x="740" y="501"/>
                  </a:cubicBezTo>
                  <a:cubicBezTo>
                    <a:pt x="726" y="501"/>
                    <a:pt x="714" y="494"/>
                    <a:pt x="707" y="483"/>
                  </a:cubicBezTo>
                  <a:cubicBezTo>
                    <a:pt x="704" y="479"/>
                    <a:pt x="702" y="475"/>
                    <a:pt x="701" y="470"/>
                  </a:cubicBezTo>
                  <a:cubicBezTo>
                    <a:pt x="700" y="467"/>
                    <a:pt x="700" y="463"/>
                    <a:pt x="700" y="460"/>
                  </a:cubicBezTo>
                  <a:cubicBezTo>
                    <a:pt x="700" y="437"/>
                    <a:pt x="718" y="419"/>
                    <a:pt x="741" y="419"/>
                  </a:cubicBezTo>
                  <a:cubicBezTo>
                    <a:pt x="764" y="419"/>
                    <a:pt x="782" y="437"/>
                    <a:pt x="782" y="460"/>
                  </a:cubicBezTo>
                  <a:cubicBezTo>
                    <a:pt x="782" y="464"/>
                    <a:pt x="782" y="467"/>
                    <a:pt x="781" y="471"/>
                  </a:cubicBezTo>
                  <a:cubicBezTo>
                    <a:pt x="779" y="475"/>
                    <a:pt x="778" y="479"/>
                    <a:pt x="775" y="483"/>
                  </a:cubicBezTo>
                  <a:cubicBezTo>
                    <a:pt x="768" y="494"/>
                    <a:pt x="755" y="501"/>
                    <a:pt x="741" y="5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0000"/>
                </a:solidFill>
              </a:endParaRPr>
            </a:p>
          </p:txBody>
        </p:sp>
      </p:grpSp>
      <p:sp>
        <p:nvSpPr>
          <p:cNvPr id="43" name="Rectangle 160"/>
          <p:cNvSpPr/>
          <p:nvPr/>
        </p:nvSpPr>
        <p:spPr bwMode="auto">
          <a:xfrm>
            <a:off x="1020584" y="4620538"/>
            <a:ext cx="2021987" cy="373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r>
              <a:rPr lang="en-IN" sz="1224" dirty="0">
                <a:solidFill>
                  <a:schemeClr val="tx1"/>
                </a:solidFill>
                <a:cs typeface="Segoe UI Light" panose="020B0502040204020203" pitchFamily="34" charset="0"/>
              </a:rPr>
              <a:t>Excel files</a:t>
            </a:r>
          </a:p>
          <a:p>
            <a:pPr defTabSz="932563"/>
            <a:r>
              <a:rPr lang="en-IN" sz="918" i="1" dirty="0">
                <a:solidFill>
                  <a:schemeClr val="tx1"/>
                </a:solidFill>
                <a:cs typeface="Segoe UI Light" panose="020B0502040204020203" pitchFamily="34" charset="0"/>
              </a:rPr>
              <a:t>Workbook data / data models</a:t>
            </a:r>
          </a:p>
        </p:txBody>
      </p:sp>
      <p:sp>
        <p:nvSpPr>
          <p:cNvPr id="44" name="Oval 162"/>
          <p:cNvSpPr/>
          <p:nvPr/>
        </p:nvSpPr>
        <p:spPr bwMode="auto">
          <a:xfrm>
            <a:off x="658033" y="4620538"/>
            <a:ext cx="373041" cy="373041"/>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p:cNvCxnSpPr/>
          <p:nvPr/>
        </p:nvCxnSpPr>
        <p:spPr>
          <a:xfrm>
            <a:off x="995484" y="5060657"/>
            <a:ext cx="1929124"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6" name="Oval 162"/>
          <p:cNvSpPr/>
          <p:nvPr/>
        </p:nvSpPr>
        <p:spPr bwMode="auto">
          <a:xfrm>
            <a:off x="658033" y="5139213"/>
            <a:ext cx="373041" cy="373041"/>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160"/>
          <p:cNvSpPr/>
          <p:nvPr/>
        </p:nvSpPr>
        <p:spPr bwMode="auto">
          <a:xfrm>
            <a:off x="1020584" y="5139213"/>
            <a:ext cx="2021987" cy="373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r>
              <a:rPr lang="en-IN" sz="1224" dirty="0">
                <a:solidFill>
                  <a:schemeClr val="tx1"/>
                </a:solidFill>
                <a:cs typeface="Segoe UI Light" panose="020B0502040204020203" pitchFamily="34" charset="0"/>
              </a:rPr>
              <a:t>Power BI Desktop files</a:t>
            </a:r>
          </a:p>
          <a:p>
            <a:pPr defTabSz="932563"/>
            <a:r>
              <a:rPr lang="en-IN" sz="918" i="1" dirty="0">
                <a:solidFill>
                  <a:schemeClr val="tx1"/>
                </a:solidFill>
                <a:cs typeface="Segoe UI Light" panose="020B0502040204020203" pitchFamily="34" charset="0"/>
              </a:rPr>
              <a:t>Data from files, databases, Azure, and other sources</a:t>
            </a:r>
          </a:p>
        </p:txBody>
      </p:sp>
      <p:sp>
        <p:nvSpPr>
          <p:cNvPr id="48" name="Isosceles Triangle 153"/>
          <p:cNvSpPr/>
          <p:nvPr/>
        </p:nvSpPr>
        <p:spPr bwMode="auto">
          <a:xfrm rot="5400000">
            <a:off x="1920929" y="3830417"/>
            <a:ext cx="3023031" cy="340646"/>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ctr" anchorCtr="0" forceAA="0" compatLnSpc="1">
            <a:prstTxWarp prst="textNoShape">
              <a:avLst/>
            </a:prstTxWarp>
            <a:noAutofit/>
          </a:bodyPr>
          <a:lstStyle/>
          <a:p>
            <a:pPr defTabSz="932563"/>
            <a:endParaRPr lang="en-US" sz="918" i="1" dirty="0">
              <a:solidFill>
                <a:srgbClr val="FFFFFF"/>
              </a:solidFill>
              <a:cs typeface="Segoe UI Light" panose="020B0502040204020203" pitchFamily="34" charset="0"/>
            </a:endParaRPr>
          </a:p>
        </p:txBody>
      </p:sp>
      <p:pic>
        <p:nvPicPr>
          <p:cNvPr id="49" name="Picture 48"/>
          <p:cNvPicPr>
            <a:picLocks noChangeAspect="1"/>
          </p:cNvPicPr>
          <p:nvPr/>
        </p:nvPicPr>
        <p:blipFill>
          <a:blip r:embed="rId3" cstate="print">
            <a:biLevel thresh="75000"/>
            <a:extLst>
              <a:ext uri="{BEBA8EAE-BF5A-486C-A8C5-ECC9F3942E4B}">
                <a14:imgProps xmlns:a14="http://schemas.microsoft.com/office/drawing/2010/main">
                  <a14:imgLayer r:embed="rId4">
                    <a14:imgEffect>
                      <a14:artisticPaintBrush/>
                    </a14:imgEffect>
                  </a14:imgLayer>
                </a14:imgProps>
              </a:ext>
              <a:ext uri="{28A0092B-C50C-407E-A947-70E740481C1C}">
                <a14:useLocalDpi xmlns:a14="http://schemas.microsoft.com/office/drawing/2010/main"/>
              </a:ext>
            </a:extLst>
          </a:blip>
          <a:stretch>
            <a:fillRect/>
          </a:stretch>
        </p:blipFill>
        <p:spPr>
          <a:xfrm>
            <a:off x="725551" y="4691167"/>
            <a:ext cx="244926" cy="244926"/>
          </a:xfrm>
          <a:prstGeom prst="rect">
            <a:avLst/>
          </a:prstGeom>
          <a:solidFill>
            <a:srgbClr val="EDC30D"/>
          </a:solidFill>
        </p:spPr>
      </p:pic>
      <p:pic>
        <p:nvPicPr>
          <p:cNvPr id="50" name="Picture 49"/>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739529" y="5206170"/>
            <a:ext cx="233151" cy="236580"/>
          </a:xfrm>
          <a:prstGeom prst="rect">
            <a:avLst/>
          </a:prstGeom>
        </p:spPr>
      </p:pic>
      <p:grpSp>
        <p:nvGrpSpPr>
          <p:cNvPr id="51" name="Group 50"/>
          <p:cNvGrpSpPr/>
          <p:nvPr/>
        </p:nvGrpSpPr>
        <p:grpSpPr>
          <a:xfrm>
            <a:off x="4392800" y="5550256"/>
            <a:ext cx="1377500" cy="279781"/>
            <a:chOff x="4306193" y="5441922"/>
            <a:chExt cx="1350613" cy="274320"/>
          </a:xfrm>
        </p:grpSpPr>
        <p:sp>
          <p:nvSpPr>
            <p:cNvPr id="52" name="TextBox 293"/>
            <p:cNvSpPr txBox="1"/>
            <p:nvPr/>
          </p:nvSpPr>
          <p:spPr>
            <a:xfrm>
              <a:off x="4675832" y="5470416"/>
              <a:ext cx="980974"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Data refresh</a:t>
              </a:r>
            </a:p>
          </p:txBody>
        </p:sp>
        <p:sp>
          <p:nvSpPr>
            <p:cNvPr id="53" name="Freeform 122"/>
            <p:cNvSpPr>
              <a:spLocks/>
            </p:cNvSpPr>
            <p:nvPr/>
          </p:nvSpPr>
          <p:spPr bwMode="black">
            <a:xfrm>
              <a:off x="4306193" y="5441922"/>
              <a:ext cx="274320" cy="274320"/>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EDC30D"/>
            </a:solidFill>
            <a:ln>
              <a:noFill/>
            </a:ln>
            <a:extLst/>
          </p:spPr>
          <p:txBody>
            <a:bodyPr vert="horz" wrap="square" lIns="93260" tIns="46630" rIns="93260" bIns="46630" numCol="1" anchor="t" anchorCtr="0" compatLnSpc="1">
              <a:prstTxWarp prst="textNoShape">
                <a:avLst/>
              </a:prstTxWarp>
            </a:bodyPr>
            <a:lstStyle/>
            <a:p>
              <a:pPr defTabSz="932597"/>
              <a:endParaRPr lang="en-US" sz="1632"/>
            </a:p>
          </p:txBody>
        </p:sp>
      </p:grpSp>
      <p:grpSp>
        <p:nvGrpSpPr>
          <p:cNvPr id="54" name="Group 53"/>
          <p:cNvGrpSpPr/>
          <p:nvPr/>
        </p:nvGrpSpPr>
        <p:grpSpPr>
          <a:xfrm>
            <a:off x="4392800" y="3863425"/>
            <a:ext cx="1493645" cy="273953"/>
            <a:chOff x="4306193" y="3788016"/>
            <a:chExt cx="1464491" cy="268606"/>
          </a:xfrm>
        </p:grpSpPr>
        <p:sp>
          <p:nvSpPr>
            <p:cNvPr id="55" name="TextBox 293"/>
            <p:cNvSpPr txBox="1"/>
            <p:nvPr/>
          </p:nvSpPr>
          <p:spPr>
            <a:xfrm>
              <a:off x="4675832" y="3816510"/>
              <a:ext cx="1094852"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Visualizations</a:t>
              </a:r>
              <a:endParaRPr lang="en-US" sz="1224" dirty="0">
                <a:ea typeface="Segoe UI" pitchFamily="34" charset="0"/>
                <a:cs typeface="Segoe UI" pitchFamily="34" charset="0"/>
              </a:endParaRPr>
            </a:p>
          </p:txBody>
        </p:sp>
        <p:sp>
          <p:nvSpPr>
            <p:cNvPr id="56" name="Freeform 55"/>
            <p:cNvSpPr>
              <a:spLocks noChangeAspect="1"/>
            </p:cNvSpPr>
            <p:nvPr/>
          </p:nvSpPr>
          <p:spPr bwMode="black">
            <a:xfrm>
              <a:off x="4306193" y="3788016"/>
              <a:ext cx="274320" cy="268606"/>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8" tIns="111903" rIns="139878" bIns="111903" numCol="1" spcCol="0" rtlCol="0" fromWordArt="0" anchor="t" anchorCtr="0" forceAA="0" compatLnSpc="1">
              <a:prstTxWarp prst="textNoShape">
                <a:avLst/>
              </a:prstTxWarp>
              <a:noAutofit/>
            </a:bodyPr>
            <a:lstStyle/>
            <a:p>
              <a:pPr algn="ctr" defTabSz="713176" fontAlgn="base">
                <a:lnSpc>
                  <a:spcPct val="90000"/>
                </a:lnSpc>
                <a:spcBef>
                  <a:spcPct val="0"/>
                </a:spcBef>
                <a:spcAft>
                  <a:spcPct val="0"/>
                </a:spcAft>
              </a:pPr>
              <a:endParaRPr lang="en-US" sz="1836" dirty="0">
                <a:solidFill>
                  <a:schemeClr val="tx1"/>
                </a:solidFill>
                <a:ea typeface="Segoe UI" pitchFamily="34" charset="0"/>
                <a:cs typeface="Segoe UI" pitchFamily="34" charset="0"/>
              </a:endParaRPr>
            </a:p>
          </p:txBody>
        </p:sp>
      </p:grpSp>
      <p:grpSp>
        <p:nvGrpSpPr>
          <p:cNvPr id="57" name="Group 56"/>
          <p:cNvGrpSpPr/>
          <p:nvPr/>
        </p:nvGrpSpPr>
        <p:grpSpPr>
          <a:xfrm>
            <a:off x="4392192" y="3301148"/>
            <a:ext cx="1700709" cy="279781"/>
            <a:chOff x="4305597" y="3236714"/>
            <a:chExt cx="1667513" cy="274320"/>
          </a:xfrm>
        </p:grpSpPr>
        <p:sp>
          <p:nvSpPr>
            <p:cNvPr id="58" name="TextBox 293"/>
            <p:cNvSpPr txBox="1"/>
            <p:nvPr/>
          </p:nvSpPr>
          <p:spPr>
            <a:xfrm>
              <a:off x="4675832" y="3266623"/>
              <a:ext cx="1297278"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Live dashboards</a:t>
              </a:r>
            </a:p>
          </p:txBody>
        </p:sp>
        <p:sp>
          <p:nvSpPr>
            <p:cNvPr id="59" name="Freeform 5"/>
            <p:cNvSpPr>
              <a:spLocks noChangeAspect="1" noEditPoints="1"/>
            </p:cNvSpPr>
            <p:nvPr/>
          </p:nvSpPr>
          <p:spPr bwMode="black">
            <a:xfrm>
              <a:off x="4305597" y="3236714"/>
              <a:ext cx="275513" cy="274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EDC30D"/>
            </a:solidFill>
            <a:ln>
              <a:noFill/>
            </a:ln>
          </p:spPr>
          <p:txBody>
            <a:bodyPr vert="horz" wrap="square" lIns="69939" tIns="34970" rIns="69939" bIns="34970" numCol="1" anchor="t" anchorCtr="0" compatLnSpc="1">
              <a:prstTxWarp prst="textNoShape">
                <a:avLst/>
              </a:prstTxWarp>
            </a:bodyPr>
            <a:lstStyle/>
            <a:p>
              <a:pPr defTabSz="932597"/>
              <a:endParaRPr lang="en-US" sz="1377" dirty="0"/>
            </a:p>
          </p:txBody>
        </p:sp>
      </p:grpSp>
      <p:grpSp>
        <p:nvGrpSpPr>
          <p:cNvPr id="60" name="Group 59"/>
          <p:cNvGrpSpPr/>
          <p:nvPr/>
        </p:nvGrpSpPr>
        <p:grpSpPr>
          <a:xfrm>
            <a:off x="4392800" y="2686826"/>
            <a:ext cx="1550212" cy="296190"/>
            <a:chOff x="4306193" y="2634382"/>
            <a:chExt cx="1519954" cy="290409"/>
          </a:xfrm>
        </p:grpSpPr>
        <p:sp>
          <p:nvSpPr>
            <p:cNvPr id="61" name="Freeform 60"/>
            <p:cNvSpPr>
              <a:spLocks noChangeAspect="1"/>
            </p:cNvSpPr>
            <p:nvPr/>
          </p:nvSpPr>
          <p:spPr bwMode="black">
            <a:xfrm>
              <a:off x="4306193" y="2634382"/>
              <a:ext cx="274320" cy="290409"/>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594" tIns="58076" rIns="72594" bIns="5807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370117" fontAlgn="base">
                <a:lnSpc>
                  <a:spcPct val="90000"/>
                </a:lnSpc>
                <a:spcBef>
                  <a:spcPct val="0"/>
                </a:spcBef>
                <a:spcAft>
                  <a:spcPct val="0"/>
                </a:spcAft>
              </a:pPr>
              <a:endParaRPr lang="en-US" sz="953" dirty="0">
                <a:solidFill>
                  <a:schemeClr val="tx1"/>
                </a:solidFill>
                <a:ea typeface="Segoe UI" pitchFamily="34" charset="0"/>
                <a:cs typeface="Segoe UI" pitchFamily="34" charset="0"/>
              </a:endParaRPr>
            </a:p>
          </p:txBody>
        </p:sp>
        <p:sp>
          <p:nvSpPr>
            <p:cNvPr id="62" name="TextBox 293"/>
            <p:cNvSpPr txBox="1"/>
            <p:nvPr/>
          </p:nvSpPr>
          <p:spPr>
            <a:xfrm>
              <a:off x="4675832" y="2662462"/>
              <a:ext cx="1150315"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Content packs</a:t>
              </a:r>
            </a:p>
          </p:txBody>
        </p:sp>
      </p:grpSp>
      <p:sp>
        <p:nvSpPr>
          <p:cNvPr id="63" name="Left Bracket 62"/>
          <p:cNvSpPr/>
          <p:nvPr/>
        </p:nvSpPr>
        <p:spPr>
          <a:xfrm>
            <a:off x="4216933" y="2867366"/>
            <a:ext cx="173422" cy="3053642"/>
          </a:xfrm>
          <a:prstGeom prst="leftBracket">
            <a:avLst/>
          </a:prstGeom>
          <a:noFill/>
          <a:ln w="28575">
            <a:solidFill>
              <a:srgbClr val="EDC30D"/>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a:solidFill>
                <a:srgbClr val="000000"/>
              </a:solidFill>
            </a:endParaRPr>
          </a:p>
        </p:txBody>
      </p:sp>
      <p:grpSp>
        <p:nvGrpSpPr>
          <p:cNvPr id="64" name="Group 63"/>
          <p:cNvGrpSpPr/>
          <p:nvPr/>
        </p:nvGrpSpPr>
        <p:grpSpPr>
          <a:xfrm>
            <a:off x="9192084" y="2711647"/>
            <a:ext cx="2342423" cy="279781"/>
            <a:chOff x="9011801" y="2831439"/>
            <a:chExt cx="2296702" cy="274320"/>
          </a:xfrm>
        </p:grpSpPr>
        <p:sp>
          <p:nvSpPr>
            <p:cNvPr id="65" name="TextBox 293"/>
            <p:cNvSpPr txBox="1"/>
            <p:nvPr/>
          </p:nvSpPr>
          <p:spPr>
            <a:xfrm>
              <a:off x="9381693" y="2845284"/>
              <a:ext cx="1926810"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Sharing &amp; collaboration</a:t>
              </a:r>
            </a:p>
          </p:txBody>
        </p:sp>
        <p:sp>
          <p:nvSpPr>
            <p:cNvPr id="66" name="Freeform 65"/>
            <p:cNvSpPr>
              <a:spLocks noChangeAspect="1"/>
            </p:cNvSpPr>
            <p:nvPr/>
          </p:nvSpPr>
          <p:spPr bwMode="black">
            <a:xfrm>
              <a:off x="9011801" y="2831439"/>
              <a:ext cx="312642" cy="274320"/>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EDC30D"/>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39878" tIns="111903" rIns="139878" bIns="11190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13176" fontAlgn="base">
                <a:lnSpc>
                  <a:spcPct val="90000"/>
                </a:lnSpc>
                <a:spcBef>
                  <a:spcPct val="0"/>
                </a:spcBef>
                <a:spcAft>
                  <a:spcPct val="0"/>
                </a:spcAft>
              </a:pPr>
              <a:endParaRPr lang="en-US" sz="1836" dirty="0">
                <a:solidFill>
                  <a:schemeClr val="tx1"/>
                </a:solidFill>
                <a:ea typeface="Segoe UI" pitchFamily="34" charset="0"/>
                <a:cs typeface="Segoe UI" pitchFamily="34" charset="0"/>
              </a:endParaRPr>
            </a:p>
          </p:txBody>
        </p:sp>
      </p:grpSp>
      <p:grpSp>
        <p:nvGrpSpPr>
          <p:cNvPr id="67" name="Group 66"/>
          <p:cNvGrpSpPr/>
          <p:nvPr/>
        </p:nvGrpSpPr>
        <p:grpSpPr>
          <a:xfrm>
            <a:off x="6524176" y="2715298"/>
            <a:ext cx="2308190" cy="239604"/>
            <a:chOff x="6395967" y="2662299"/>
            <a:chExt cx="2263137" cy="234927"/>
          </a:xfrm>
        </p:grpSpPr>
        <p:sp>
          <p:nvSpPr>
            <p:cNvPr id="68" name="TextBox 293"/>
            <p:cNvSpPr txBox="1"/>
            <p:nvPr/>
          </p:nvSpPr>
          <p:spPr>
            <a:xfrm>
              <a:off x="6744221" y="2677486"/>
              <a:ext cx="1914883"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Natural language query</a:t>
              </a:r>
            </a:p>
          </p:txBody>
        </p:sp>
        <p:sp>
          <p:nvSpPr>
            <p:cNvPr id="69" name="Oval Callout 68"/>
            <p:cNvSpPr/>
            <p:nvPr/>
          </p:nvSpPr>
          <p:spPr bwMode="auto">
            <a:xfrm>
              <a:off x="6395967" y="2662299"/>
              <a:ext cx="274320" cy="228600"/>
            </a:xfrm>
            <a:prstGeom prst="wedgeEllipseCallout">
              <a:avLst>
                <a:gd name="adj1" fmla="val -59325"/>
                <a:gd name="adj2" fmla="val 71225"/>
              </a:avLst>
            </a:prstGeom>
            <a:solidFill>
              <a:srgbClr val="F2C8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816" b="1" dirty="0">
                <a:solidFill>
                  <a:schemeClr val="tx1"/>
                </a:solidFill>
                <a:ea typeface="Segoe UI" pitchFamily="34" charset="0"/>
                <a:cs typeface="Segoe UI" pitchFamily="34" charset="0"/>
              </a:endParaRPr>
            </a:p>
          </p:txBody>
        </p:sp>
      </p:grpSp>
      <p:grpSp>
        <p:nvGrpSpPr>
          <p:cNvPr id="70" name="Group 69"/>
          <p:cNvGrpSpPr/>
          <p:nvPr/>
        </p:nvGrpSpPr>
        <p:grpSpPr>
          <a:xfrm>
            <a:off x="4392800" y="4451563"/>
            <a:ext cx="1013176" cy="318053"/>
            <a:chOff x="4306193" y="4364674"/>
            <a:chExt cx="993400" cy="311845"/>
          </a:xfrm>
        </p:grpSpPr>
        <p:sp>
          <p:nvSpPr>
            <p:cNvPr id="71" name="TextBox 293"/>
            <p:cNvSpPr txBox="1"/>
            <p:nvPr/>
          </p:nvSpPr>
          <p:spPr>
            <a:xfrm>
              <a:off x="4675832" y="4389420"/>
              <a:ext cx="623761"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Reports</a:t>
              </a:r>
              <a:endParaRPr lang="en-US" sz="1224" dirty="0">
                <a:ea typeface="Segoe UI" pitchFamily="34" charset="0"/>
                <a:cs typeface="Segoe UI" pitchFamily="34" charset="0"/>
              </a:endParaRPr>
            </a:p>
          </p:txBody>
        </p:sp>
        <p:sp>
          <p:nvSpPr>
            <p:cNvPr id="72" name="Flowchart: Document 71"/>
            <p:cNvSpPr/>
            <p:nvPr/>
          </p:nvSpPr>
          <p:spPr bwMode="auto">
            <a:xfrm>
              <a:off x="4306193" y="4364674"/>
              <a:ext cx="274320" cy="311845"/>
            </a:xfrm>
            <a:prstGeom prst="flowChartDocumen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tx1"/>
                </a:solidFill>
                <a:ea typeface="Segoe UI" pitchFamily="34" charset="0"/>
                <a:cs typeface="Segoe UI" pitchFamily="34" charset="0"/>
              </a:endParaRPr>
            </a:p>
          </p:txBody>
        </p:sp>
      </p:grpSp>
      <p:grpSp>
        <p:nvGrpSpPr>
          <p:cNvPr id="73" name="Group 72"/>
          <p:cNvGrpSpPr/>
          <p:nvPr/>
        </p:nvGrpSpPr>
        <p:grpSpPr>
          <a:xfrm>
            <a:off x="4059532" y="4866506"/>
            <a:ext cx="1413279" cy="583860"/>
            <a:chOff x="3979430" y="4771518"/>
            <a:chExt cx="1385693" cy="572464"/>
          </a:xfrm>
        </p:grpSpPr>
        <p:sp>
          <p:nvSpPr>
            <p:cNvPr id="74" name="TextBox 293"/>
            <p:cNvSpPr txBox="1"/>
            <p:nvPr/>
          </p:nvSpPr>
          <p:spPr>
            <a:xfrm>
              <a:off x="4675832" y="4919114"/>
              <a:ext cx="689291" cy="219740"/>
            </a:xfrm>
            <a:prstGeom prst="rect">
              <a:avLst/>
            </a:prstGeom>
            <a:noFill/>
            <a:ln>
              <a:noFill/>
            </a:ln>
          </p:spPr>
          <p:txBody>
            <a:bodyPr wrap="none" lIns="0" tIns="0" rIns="0" bIns="0" rtlCol="0" anchor="ctr">
              <a:spAutoFit/>
            </a:bodyPr>
            <a:lstStyle/>
            <a:p>
              <a:pPr defTabSz="950846" fontAlgn="base">
                <a:spcBef>
                  <a:spcPct val="0"/>
                </a:spcBef>
                <a:spcAft>
                  <a:spcPct val="0"/>
                </a:spcAft>
              </a:pPr>
              <a:r>
                <a:rPr lang="en-US" sz="1428" dirty="0">
                  <a:ea typeface="Segoe UI" pitchFamily="34" charset="0"/>
                  <a:cs typeface="Segoe UI" pitchFamily="34" charset="0"/>
                </a:rPr>
                <a:t>Datasets</a:t>
              </a:r>
            </a:p>
          </p:txBody>
        </p:sp>
        <p:sp>
          <p:nvSpPr>
            <p:cNvPr id="75" name="TextBox 74"/>
            <p:cNvSpPr txBox="1"/>
            <p:nvPr/>
          </p:nvSpPr>
          <p:spPr>
            <a:xfrm>
              <a:off x="3979430" y="4771518"/>
              <a:ext cx="927847" cy="572464"/>
            </a:xfrm>
            <a:prstGeom prst="rect">
              <a:avLst/>
            </a:prstGeom>
            <a:noFill/>
            <a:ln>
              <a:noFill/>
            </a:ln>
          </p:spPr>
          <p:txBody>
            <a:bodyPr wrap="square" lIns="186521" tIns="149217" rIns="186521" bIns="149217" rtlCol="0">
              <a:spAutoFit/>
            </a:bodyPr>
            <a:lstStyle/>
            <a:p>
              <a:pPr algn="ctr" defTabSz="932597"/>
              <a:r>
                <a:rPr lang="en-US" sz="918" b="1" dirty="0"/>
                <a:t>01001</a:t>
              </a:r>
            </a:p>
            <a:p>
              <a:pPr algn="ctr" defTabSz="932597"/>
              <a:r>
                <a:rPr lang="en-US" sz="918" b="1" dirty="0"/>
                <a:t>10101</a:t>
              </a:r>
            </a:p>
          </p:txBody>
        </p:sp>
      </p:grpSp>
      <p:grpSp>
        <p:nvGrpSpPr>
          <p:cNvPr id="76" name="Group 75"/>
          <p:cNvGrpSpPr/>
          <p:nvPr/>
        </p:nvGrpSpPr>
        <p:grpSpPr>
          <a:xfrm>
            <a:off x="6213021" y="3301149"/>
            <a:ext cx="5159953" cy="2508441"/>
            <a:chOff x="7018864" y="2257415"/>
            <a:chExt cx="5059237" cy="2459479"/>
          </a:xfrm>
        </p:grpSpPr>
        <p:grpSp>
          <p:nvGrpSpPr>
            <p:cNvPr id="77" name="Group 76"/>
            <p:cNvGrpSpPr/>
            <p:nvPr/>
          </p:nvGrpSpPr>
          <p:grpSpPr>
            <a:xfrm>
              <a:off x="7018864" y="2257415"/>
              <a:ext cx="5059237" cy="2459479"/>
              <a:chOff x="7018864" y="2257415"/>
              <a:chExt cx="5059237" cy="2459479"/>
            </a:xfrm>
          </p:grpSpPr>
          <p:grpSp>
            <p:nvGrpSpPr>
              <p:cNvPr id="79" name="Group 78"/>
              <p:cNvGrpSpPr>
                <a:grpSpLocks noChangeAspect="1"/>
              </p:cNvGrpSpPr>
              <p:nvPr/>
            </p:nvGrpSpPr>
            <p:grpSpPr>
              <a:xfrm>
                <a:off x="10432181" y="2257415"/>
                <a:ext cx="548640" cy="1042085"/>
                <a:chOff x="10286449" y="1529656"/>
                <a:chExt cx="917410" cy="1742525"/>
              </a:xfrm>
            </p:grpSpPr>
            <p:sp>
              <p:nvSpPr>
                <p:cNvPr id="90" name="Rounded Rectangle 89"/>
                <p:cNvSpPr/>
                <p:nvPr/>
              </p:nvSpPr>
              <p:spPr bwMode="auto">
                <a:xfrm>
                  <a:off x="10493458" y="1529656"/>
                  <a:ext cx="489183" cy="173986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1" name="Picture 90"/>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0372236" y="1690687"/>
                  <a:ext cx="745838" cy="1344992"/>
                </a:xfrm>
                <a:prstGeom prst="rect">
                  <a:avLst/>
                </a:prstGeom>
                <a:noFill/>
                <a:ln>
                  <a:noFill/>
                </a:ln>
              </p:spPr>
            </p:pic>
            <p:pic>
              <p:nvPicPr>
                <p:cNvPr id="92" name="Picture 91"/>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0372230" y="1818052"/>
                  <a:ext cx="745838" cy="1112933"/>
                </a:xfrm>
                <a:prstGeom prst="rect">
                  <a:avLst/>
                </a:prstGeom>
              </p:spPr>
            </p:pic>
            <p:sp>
              <p:nvSpPr>
                <p:cNvPr id="93" name="Rounded Rectangle 223"/>
                <p:cNvSpPr/>
                <p:nvPr/>
              </p:nvSpPr>
              <p:spPr bwMode="auto">
                <a:xfrm>
                  <a:off x="10286449" y="1529656"/>
                  <a:ext cx="917410" cy="1742525"/>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3" fontAlgn="base">
                    <a:spcBef>
                      <a:spcPct val="0"/>
                    </a:spcBef>
                    <a:spcAft>
                      <a:spcPct val="0"/>
                    </a:spcAft>
                  </a:pPr>
                  <a:endParaRPr lang="en-US" sz="816" spc="-50" dirty="0" err="1">
                    <a:solidFill>
                      <a:srgbClr val="68217A"/>
                    </a:solidFill>
                    <a:ea typeface="Segoe UI" pitchFamily="34" charset="0"/>
                    <a:cs typeface="Segoe UI" pitchFamily="34" charset="0"/>
                  </a:endParaRPr>
                </a:p>
              </p:txBody>
            </p:sp>
          </p:grpSp>
          <p:sp>
            <p:nvSpPr>
              <p:cNvPr id="80" name="Freeform 1383"/>
              <p:cNvSpPr>
                <a:spLocks noChangeAspect="1" noEditPoints="1"/>
              </p:cNvSpPr>
              <p:nvPr/>
            </p:nvSpPr>
            <p:spPr bwMode="auto">
              <a:xfrm>
                <a:off x="7018864" y="2534980"/>
                <a:ext cx="3840480" cy="21819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chemeClr val="accent3">
                  <a:lumMod val="50000"/>
                </a:schemeClr>
              </a:solidFill>
              <a:ln w="9525">
                <a:solidFill>
                  <a:schemeClr val="bg1"/>
                </a:solidFill>
              </a:ln>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32" dirty="0">
                  <a:solidFill>
                    <a:srgbClr val="000000"/>
                  </a:solidFill>
                </a:endParaRPr>
              </a:p>
            </p:txBody>
          </p:sp>
          <p:grpSp>
            <p:nvGrpSpPr>
              <p:cNvPr id="81" name="Group 80"/>
              <p:cNvGrpSpPr>
                <a:grpSpLocks noChangeAspect="1"/>
              </p:cNvGrpSpPr>
              <p:nvPr/>
            </p:nvGrpSpPr>
            <p:grpSpPr>
              <a:xfrm>
                <a:off x="10432181" y="3352369"/>
                <a:ext cx="1645920" cy="1132186"/>
                <a:chOff x="1117586" y="1978512"/>
                <a:chExt cx="2372574" cy="1629558"/>
              </a:xfrm>
            </p:grpSpPr>
            <p:pic>
              <p:nvPicPr>
                <p:cNvPr id="82" name="Picture 81"/>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309718" y="2130700"/>
                  <a:ext cx="1845671" cy="1326874"/>
                </a:xfrm>
                <a:prstGeom prst="rect">
                  <a:avLst/>
                </a:prstGeom>
                <a:noFill/>
                <a:ln>
                  <a:noFill/>
                </a:ln>
              </p:spPr>
            </p:pic>
            <p:grpSp>
              <p:nvGrpSpPr>
                <p:cNvPr id="83" name="Group 82"/>
                <p:cNvGrpSpPr/>
                <p:nvPr/>
              </p:nvGrpSpPr>
              <p:grpSpPr>
                <a:xfrm>
                  <a:off x="1307936" y="2212479"/>
                  <a:ext cx="1844519" cy="1136088"/>
                  <a:chOff x="1276066" y="3677905"/>
                  <a:chExt cx="2524835" cy="1555113"/>
                </a:xfrm>
              </p:grpSpPr>
              <p:pic>
                <p:nvPicPr>
                  <p:cNvPr id="88" name="Picture 87"/>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1276066" y="3677905"/>
                    <a:ext cx="2524835" cy="1555113"/>
                  </a:xfrm>
                  <a:prstGeom prst="rect">
                    <a:avLst/>
                  </a:prstGeom>
                </p:spPr>
              </p:pic>
              <p:pic>
                <p:nvPicPr>
                  <p:cNvPr id="89" name="Picture 88"/>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2524585" y="4449793"/>
                    <a:ext cx="1269242" cy="783225"/>
                  </a:xfrm>
                  <a:prstGeom prst="rect">
                    <a:avLst/>
                  </a:prstGeom>
                </p:spPr>
              </p:pic>
            </p:grpSp>
            <p:grpSp>
              <p:nvGrpSpPr>
                <p:cNvPr id="84" name="Group 83"/>
                <p:cNvGrpSpPr/>
                <p:nvPr/>
              </p:nvGrpSpPr>
              <p:grpSpPr>
                <a:xfrm>
                  <a:off x="1117586" y="1978512"/>
                  <a:ext cx="2372574" cy="1629558"/>
                  <a:chOff x="1117586" y="1978512"/>
                  <a:chExt cx="2372574" cy="1629558"/>
                </a:xfrm>
              </p:grpSpPr>
              <p:sp>
                <p:nvSpPr>
                  <p:cNvPr id="85" name="Rounded Rectangle 89"/>
                  <p:cNvSpPr>
                    <a:spLocks noChangeAspect="1"/>
                  </p:cNvSpPr>
                  <p:nvPr/>
                </p:nvSpPr>
                <p:spPr bwMode="auto">
                  <a:xfrm rot="16200000">
                    <a:off x="1489094" y="1607004"/>
                    <a:ext cx="1629558" cy="2372574"/>
                  </a:xfrm>
                  <a:custGeom>
                    <a:avLst/>
                    <a:gdLst/>
                    <a:ahLst/>
                    <a:cxnLst/>
                    <a:rect l="l" t="t" r="r" b="b"/>
                    <a:pathLst>
                      <a:path w="3265981" h="3654426">
                        <a:moveTo>
                          <a:pt x="2686301" y="3311991"/>
                        </a:moveTo>
                        <a:cubicBezTo>
                          <a:pt x="2647724" y="3311991"/>
                          <a:pt x="2616451" y="3343264"/>
                          <a:pt x="2616451" y="3381841"/>
                        </a:cubicBezTo>
                        <a:cubicBezTo>
                          <a:pt x="2616451" y="3420417"/>
                          <a:pt x="2647724" y="3451690"/>
                          <a:pt x="2686301" y="3451690"/>
                        </a:cubicBezTo>
                        <a:lnTo>
                          <a:pt x="2698749" y="3451691"/>
                        </a:lnTo>
                        <a:cubicBezTo>
                          <a:pt x="2737326" y="3451691"/>
                          <a:pt x="2768599" y="3420418"/>
                          <a:pt x="2768599" y="3381841"/>
                        </a:cubicBezTo>
                        <a:lnTo>
                          <a:pt x="2768600" y="3381841"/>
                        </a:lnTo>
                        <a:cubicBezTo>
                          <a:pt x="2768600" y="3343264"/>
                          <a:pt x="2737327" y="3311991"/>
                          <a:pt x="2698750" y="3311991"/>
                        </a:cubicBezTo>
                        <a:close/>
                        <a:moveTo>
                          <a:pt x="2477370" y="3311991"/>
                        </a:moveTo>
                        <a:cubicBezTo>
                          <a:pt x="2438793" y="3311991"/>
                          <a:pt x="2407520" y="3343264"/>
                          <a:pt x="2407520" y="3381841"/>
                        </a:cubicBezTo>
                        <a:cubicBezTo>
                          <a:pt x="2407520" y="3420417"/>
                          <a:pt x="2438793" y="3451690"/>
                          <a:pt x="2477370" y="3451690"/>
                        </a:cubicBezTo>
                        <a:lnTo>
                          <a:pt x="2490960" y="3451691"/>
                        </a:lnTo>
                        <a:cubicBezTo>
                          <a:pt x="2529537" y="3451691"/>
                          <a:pt x="2560810" y="3420418"/>
                          <a:pt x="2560810" y="3381841"/>
                        </a:cubicBezTo>
                        <a:lnTo>
                          <a:pt x="2560811" y="3381841"/>
                        </a:lnTo>
                        <a:cubicBezTo>
                          <a:pt x="2560811" y="3343264"/>
                          <a:pt x="2529538" y="3311991"/>
                          <a:pt x="2490961" y="3311991"/>
                        </a:cubicBezTo>
                        <a:close/>
                        <a:moveTo>
                          <a:pt x="1951037" y="3311991"/>
                        </a:moveTo>
                        <a:cubicBezTo>
                          <a:pt x="1912460" y="3311991"/>
                          <a:pt x="1881187" y="3343264"/>
                          <a:pt x="1881187" y="3381841"/>
                        </a:cubicBezTo>
                        <a:cubicBezTo>
                          <a:pt x="1881187" y="3420417"/>
                          <a:pt x="1912460" y="3451690"/>
                          <a:pt x="1951037" y="3451690"/>
                        </a:cubicBezTo>
                        <a:lnTo>
                          <a:pt x="2282030" y="3451691"/>
                        </a:lnTo>
                        <a:cubicBezTo>
                          <a:pt x="2320607" y="3451691"/>
                          <a:pt x="2351880" y="3420418"/>
                          <a:pt x="2351880" y="3381841"/>
                        </a:cubicBezTo>
                        <a:lnTo>
                          <a:pt x="2351881" y="3381841"/>
                        </a:lnTo>
                        <a:cubicBezTo>
                          <a:pt x="2351881" y="3343264"/>
                          <a:pt x="2320608" y="3311991"/>
                          <a:pt x="2282031" y="3311991"/>
                        </a:cubicBezTo>
                        <a:close/>
                        <a:moveTo>
                          <a:pt x="299489" y="299430"/>
                        </a:moveTo>
                        <a:lnTo>
                          <a:pt x="299489" y="3141056"/>
                        </a:lnTo>
                        <a:lnTo>
                          <a:pt x="2966489" y="3141056"/>
                        </a:lnTo>
                        <a:lnTo>
                          <a:pt x="2966489" y="299430"/>
                        </a:lnTo>
                        <a:close/>
                        <a:moveTo>
                          <a:pt x="134787" y="0"/>
                        </a:moveTo>
                        <a:lnTo>
                          <a:pt x="3131194" y="0"/>
                        </a:lnTo>
                        <a:cubicBezTo>
                          <a:pt x="3205635" y="0"/>
                          <a:pt x="3265981" y="60346"/>
                          <a:pt x="3265981" y="134787"/>
                        </a:cubicBezTo>
                        <a:lnTo>
                          <a:pt x="3265981" y="3519639"/>
                        </a:lnTo>
                        <a:cubicBezTo>
                          <a:pt x="3265981" y="3594080"/>
                          <a:pt x="3205635" y="3654426"/>
                          <a:pt x="3131194" y="3654426"/>
                        </a:cubicBezTo>
                        <a:lnTo>
                          <a:pt x="134787" y="3654426"/>
                        </a:lnTo>
                        <a:cubicBezTo>
                          <a:pt x="60346" y="3654426"/>
                          <a:pt x="0" y="3594080"/>
                          <a:pt x="0" y="3519639"/>
                        </a:cubicBezTo>
                        <a:lnTo>
                          <a:pt x="0" y="134787"/>
                        </a:lnTo>
                        <a:cubicBezTo>
                          <a:pt x="0" y="60346"/>
                          <a:pt x="60346" y="0"/>
                          <a:pt x="134787"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3" fontAlgn="base">
                      <a:spcBef>
                        <a:spcPct val="0"/>
                      </a:spcBef>
                      <a:spcAft>
                        <a:spcPct val="0"/>
                      </a:spcAft>
                    </a:pPr>
                    <a:endParaRPr lang="en-US" sz="816" spc="-50" dirty="0" err="1">
                      <a:solidFill>
                        <a:srgbClr val="68217A"/>
                      </a:solidFill>
                      <a:ea typeface="Segoe UI" pitchFamily="34" charset="0"/>
                      <a:cs typeface="Segoe UI" pitchFamily="34" charset="0"/>
                    </a:endParaRPr>
                  </a:p>
                </p:txBody>
              </p:sp>
              <p:sp>
                <p:nvSpPr>
                  <p:cNvPr id="86" name="Rectangle 85"/>
                  <p:cNvSpPr/>
                  <p:nvPr/>
                </p:nvSpPr>
                <p:spPr bwMode="auto">
                  <a:xfrm>
                    <a:off x="3172854" y="2198842"/>
                    <a:ext cx="307998" cy="808750"/>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3229523" y="2739186"/>
                    <a:ext cx="195334" cy="108208"/>
                  </a:xfrm>
                  <a:prstGeom prst="rect">
                    <a:avLst/>
                  </a:prstGeom>
                </p:spPr>
              </p:pic>
            </p:grpSp>
          </p:grpSp>
        </p:grpSp>
        <p:pic>
          <p:nvPicPr>
            <p:cNvPr id="78" name="Picture 77"/>
            <p:cNvPicPr>
              <a:picLocks noChangeAspect="1"/>
            </p:cNvPicPr>
            <p:nvPr/>
          </p:nvPicPr>
          <p:blipFill>
            <a:blip r:embed="rId12"/>
            <a:stretch>
              <a:fillRect/>
            </a:stretch>
          </p:blipFill>
          <p:spPr>
            <a:xfrm>
              <a:off x="7626151" y="2638675"/>
              <a:ext cx="2647950" cy="1733550"/>
            </a:xfrm>
            <a:prstGeom prst="rect">
              <a:avLst/>
            </a:prstGeom>
          </p:spPr>
        </p:pic>
      </p:grpSp>
    </p:spTree>
    <p:extLst>
      <p:ext uri="{BB962C8B-B14F-4D97-AF65-F5344CB8AC3E}">
        <p14:creationId xmlns:p14="http://schemas.microsoft.com/office/powerpoint/2010/main" val="14118335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 </a:t>
            </a:r>
            <a:br>
              <a:rPr lang="en-US" dirty="0"/>
            </a:br>
            <a:r>
              <a:rPr lang="en-US" dirty="0"/>
              <a:t>connected cars scenario</a:t>
            </a:r>
          </a:p>
        </p:txBody>
      </p:sp>
    </p:spTree>
    <p:extLst>
      <p:ext uri="{BB962C8B-B14F-4D97-AF65-F5344CB8AC3E}">
        <p14:creationId xmlns:p14="http://schemas.microsoft.com/office/powerpoint/2010/main" val="32533106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0" y="290513"/>
            <a:ext cx="11542713" cy="900112"/>
          </a:xfrm>
        </p:spPr>
        <p:txBody>
          <a:bodyPr/>
          <a:lstStyle/>
          <a:p>
            <a:r>
              <a:rPr lang="en-US" dirty="0"/>
              <a:t>Solution Architecture</a:t>
            </a:r>
          </a:p>
        </p:txBody>
      </p:sp>
      <p:graphicFrame>
        <p:nvGraphicFramePr>
          <p:cNvPr id="4" name="Diagram 3"/>
          <p:cNvGraphicFramePr/>
          <p:nvPr>
            <p:extLst/>
          </p:nvPr>
        </p:nvGraphicFramePr>
        <p:xfrm>
          <a:off x="57190" y="1123227"/>
          <a:ext cx="11855768" cy="67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1985830" y="1738645"/>
            <a:ext cx="2504" cy="432086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394377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901357" y="1738645"/>
            <a:ext cx="2146"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822460"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978005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p:nvCxnSpPr>
        <p:spPr>
          <a:xfrm>
            <a:off x="134463" y="3910626"/>
            <a:ext cx="9658468" cy="38183"/>
          </a:xfrm>
          <a:prstGeom prst="line">
            <a:avLst/>
          </a:prstGeom>
          <a:ln>
            <a:headEnd type="none"/>
            <a:tailEnd type="none"/>
          </a:ln>
        </p:spPr>
        <p:style>
          <a:lnRef idx="2">
            <a:schemeClr val="accent4"/>
          </a:lnRef>
          <a:fillRef idx="0">
            <a:schemeClr val="accent4"/>
          </a:fillRef>
          <a:effectRef idx="1">
            <a:schemeClr val="accent4"/>
          </a:effectRef>
          <a:fontRef idx="minor">
            <a:schemeClr val="tx1"/>
          </a:fontRef>
        </p:style>
      </p:cxnSp>
      <p:pic>
        <p:nvPicPr>
          <p:cNvPr id="31" name="Picture 30"/>
          <p:cNvPicPr>
            <a:picLocks noChangeAspect="1"/>
          </p:cNvPicPr>
          <p:nvPr/>
        </p:nvPicPr>
        <p:blipFill>
          <a:blip r:embed="rId8" cstate="print">
            <a:lum bright="70000" contrast="-70000"/>
            <a:extLst>
              <a:ext uri="{28A0092B-C50C-407E-A947-70E740481C1C}">
                <a14:useLocalDpi xmlns:a14="http://schemas.microsoft.com/office/drawing/2010/main"/>
              </a:ext>
            </a:extLst>
          </a:blip>
          <a:stretch>
            <a:fillRect/>
          </a:stretch>
        </p:blipFill>
        <p:spPr>
          <a:xfrm>
            <a:off x="621815" y="2596645"/>
            <a:ext cx="455604" cy="457200"/>
          </a:xfrm>
          <a:prstGeom prst="rect">
            <a:avLst/>
          </a:prstGeom>
          <a:noFill/>
        </p:spPr>
      </p:pic>
      <p:pic>
        <p:nvPicPr>
          <p:cNvPr id="32" name="Picture 31"/>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8631434" y="4395223"/>
            <a:ext cx="457200" cy="457200"/>
          </a:xfrm>
          <a:prstGeom prst="rect">
            <a:avLst/>
          </a:prstGeom>
        </p:spPr>
      </p:pic>
      <p:pic>
        <p:nvPicPr>
          <p:cNvPr id="34" name="Picture 33"/>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2679528" y="2596645"/>
            <a:ext cx="457200" cy="457200"/>
          </a:xfrm>
          <a:prstGeom prst="rect">
            <a:avLst/>
          </a:prstGeom>
        </p:spPr>
      </p:pic>
      <p:pic>
        <p:nvPicPr>
          <p:cNvPr id="35" name="Picture 34"/>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4750819" y="4354557"/>
            <a:ext cx="457200" cy="457200"/>
          </a:xfrm>
          <a:prstGeom prst="rect">
            <a:avLst/>
          </a:prstGeom>
        </p:spPr>
      </p:pic>
      <p:pic>
        <p:nvPicPr>
          <p:cNvPr id="36" name="Picture 35"/>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88413" y="4401742"/>
            <a:ext cx="365760" cy="365760"/>
          </a:xfrm>
          <a:prstGeom prst="rect">
            <a:avLst/>
          </a:prstGeom>
        </p:spPr>
      </p:pic>
      <p:pic>
        <p:nvPicPr>
          <p:cNvPr id="38" name="Picture 37"/>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6500661" y="2600469"/>
            <a:ext cx="457200" cy="457200"/>
          </a:xfrm>
          <a:prstGeom prst="rect">
            <a:avLst/>
          </a:prstGeom>
        </p:spPr>
      </p:pic>
      <p:sp>
        <p:nvSpPr>
          <p:cNvPr id="42" name="TextBox 41"/>
          <p:cNvSpPr txBox="1"/>
          <p:nvPr/>
        </p:nvSpPr>
        <p:spPr>
          <a:xfrm>
            <a:off x="-65752" y="3465230"/>
            <a:ext cx="1719060"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in motion</a:t>
            </a:r>
          </a:p>
        </p:txBody>
      </p:sp>
      <p:sp>
        <p:nvSpPr>
          <p:cNvPr id="43" name="TextBox 42"/>
          <p:cNvSpPr txBox="1"/>
          <p:nvPr/>
        </p:nvSpPr>
        <p:spPr>
          <a:xfrm>
            <a:off x="-65752" y="3848612"/>
            <a:ext cx="1408591"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at rest</a:t>
            </a:r>
          </a:p>
        </p:txBody>
      </p:sp>
      <p:cxnSp>
        <p:nvCxnSpPr>
          <p:cNvPr id="46" name="Straight Arrow Connector 45"/>
          <p:cNvCxnSpPr>
            <a:stCxn id="31" idx="3"/>
            <a:endCxn id="34" idx="1"/>
          </p:cNvCxnSpPr>
          <p:nvPr/>
        </p:nvCxnSpPr>
        <p:spPr>
          <a:xfrm>
            <a:off x="1077419" y="2825245"/>
            <a:ext cx="160210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2323361" y="5388305"/>
            <a:ext cx="5486222" cy="305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37" name="Picture 36"/>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2152319" y="5251376"/>
            <a:ext cx="457200" cy="457200"/>
          </a:xfrm>
          <a:prstGeom prst="rect">
            <a:avLst/>
          </a:prstGeom>
        </p:spPr>
      </p:pic>
      <p:pic>
        <p:nvPicPr>
          <p:cNvPr id="52" name="Picture 51"/>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6142609" y="4354557"/>
            <a:ext cx="457200" cy="457200"/>
          </a:xfrm>
          <a:prstGeom prst="rect">
            <a:avLst/>
          </a:prstGeom>
        </p:spPr>
      </p:pic>
      <p:cxnSp>
        <p:nvCxnSpPr>
          <p:cNvPr id="56" name="Straight Arrow Connector 55"/>
          <p:cNvCxnSpPr>
            <a:stCxn id="34" idx="3"/>
            <a:endCxn id="38" idx="1"/>
          </p:cNvCxnSpPr>
          <p:nvPr/>
        </p:nvCxnSpPr>
        <p:spPr>
          <a:xfrm>
            <a:off x="3136728" y="2825245"/>
            <a:ext cx="3363933" cy="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5" cstate="hqprint">
            <a:lum bright="70000" contrast="-70000"/>
            <a:extLst>
              <a:ext uri="{28A0092B-C50C-407E-A947-70E740481C1C}">
                <a14:useLocalDpi xmlns:a14="http://schemas.microsoft.com/office/drawing/2010/main"/>
              </a:ext>
            </a:extLst>
          </a:blip>
          <a:stretch>
            <a:fillRect/>
          </a:stretch>
        </p:blipFill>
        <p:spPr>
          <a:xfrm>
            <a:off x="10831365" y="3430617"/>
            <a:ext cx="503513" cy="365887"/>
          </a:xfrm>
          <a:prstGeom prst="rect">
            <a:avLst/>
          </a:prstGeom>
        </p:spPr>
      </p:pic>
      <p:cxnSp>
        <p:nvCxnSpPr>
          <p:cNvPr id="62" name="Elbow Connector 61"/>
          <p:cNvCxnSpPr>
            <a:stCxn id="38" idx="2"/>
            <a:endCxn id="74" idx="0"/>
          </p:cNvCxnSpPr>
          <p:nvPr/>
        </p:nvCxnSpPr>
        <p:spPr>
          <a:xfrm rot="5400000">
            <a:off x="3958665" y="2613597"/>
            <a:ext cx="2326525" cy="3214669"/>
          </a:xfrm>
          <a:prstGeom prst="bentConnector3">
            <a:avLst>
              <a:gd name="adj1" fmla="val 1192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27297" y="2247233"/>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sp>
        <p:nvSpPr>
          <p:cNvPr id="65" name="TextBox 64"/>
          <p:cNvSpPr txBox="1"/>
          <p:nvPr/>
        </p:nvSpPr>
        <p:spPr>
          <a:xfrm>
            <a:off x="4363856" y="4053580"/>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6" name="TextBox 65"/>
          <p:cNvSpPr txBox="1"/>
          <p:nvPr/>
        </p:nvSpPr>
        <p:spPr>
          <a:xfrm>
            <a:off x="5779862" y="4059435"/>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7" name="TextBox 66"/>
          <p:cNvSpPr txBox="1"/>
          <p:nvPr/>
        </p:nvSpPr>
        <p:spPr>
          <a:xfrm>
            <a:off x="6728417" y="4060855"/>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sp>
        <p:nvSpPr>
          <p:cNvPr id="68" name="TextBox 67"/>
          <p:cNvSpPr txBox="1"/>
          <p:nvPr/>
        </p:nvSpPr>
        <p:spPr>
          <a:xfrm>
            <a:off x="5804460" y="2250534"/>
            <a:ext cx="21447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Stream Analytics</a:t>
            </a:r>
          </a:p>
        </p:txBody>
      </p:sp>
      <p:cxnSp>
        <p:nvCxnSpPr>
          <p:cNvPr id="71" name="Straight Arrow Connector 70"/>
          <p:cNvCxnSpPr/>
          <p:nvPr/>
        </p:nvCxnSpPr>
        <p:spPr>
          <a:xfrm flipV="1">
            <a:off x="6194125"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448483"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7141950" y="4811757"/>
            <a:ext cx="2653" cy="11024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817660" y="4811758"/>
            <a:ext cx="1035" cy="11024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73052"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38" idx="3"/>
            <a:endCxn id="50" idx="1"/>
          </p:cNvCxnSpPr>
          <p:nvPr/>
        </p:nvCxnSpPr>
        <p:spPr>
          <a:xfrm>
            <a:off x="6957861" y="2829069"/>
            <a:ext cx="1068768" cy="223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1972174" y="5914249"/>
            <a:ext cx="7820757" cy="319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Factory: Move data, orchestrate, schedule, and monitor</a:t>
            </a:r>
          </a:p>
        </p:txBody>
      </p:sp>
      <p:pic>
        <p:nvPicPr>
          <p:cNvPr id="33" name="Picture 3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985830" y="5780530"/>
            <a:ext cx="457200" cy="457200"/>
          </a:xfrm>
          <a:prstGeom prst="rect">
            <a:avLst/>
          </a:prstGeom>
        </p:spPr>
      </p:pic>
      <p:cxnSp>
        <p:nvCxnSpPr>
          <p:cNvPr id="89" name="Elbow Connector 88"/>
          <p:cNvCxnSpPr>
            <a:stCxn id="32" idx="3"/>
            <a:endCxn id="90" idx="2"/>
          </p:cNvCxnSpPr>
          <p:nvPr/>
        </p:nvCxnSpPr>
        <p:spPr>
          <a:xfrm flipV="1">
            <a:off x="9088634" y="4372478"/>
            <a:ext cx="2018882" cy="25134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451745" y="3689214"/>
            <a:ext cx="1311541"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Power BI Dashboards</a:t>
            </a:r>
          </a:p>
        </p:txBody>
      </p:sp>
      <p:pic>
        <p:nvPicPr>
          <p:cNvPr id="103" name="Picture 102"/>
          <p:cNvPicPr>
            <a:picLocks noChangeAspect="1"/>
          </p:cNvPicPr>
          <p:nvPr/>
        </p:nvPicPr>
        <p:blipFill>
          <a:blip r:embed="rId17" cstate="print">
            <a:lum bright="70000" contrast="-70000"/>
            <a:extLst>
              <a:ext uri="{28A0092B-C50C-407E-A947-70E740481C1C}">
                <a14:useLocalDpi xmlns:a14="http://schemas.microsoft.com/office/drawing/2010/main"/>
              </a:ext>
            </a:extLst>
          </a:blip>
          <a:stretch>
            <a:fillRect/>
          </a:stretch>
        </p:blipFill>
        <p:spPr>
          <a:xfrm>
            <a:off x="515015" y="5199860"/>
            <a:ext cx="557525" cy="557525"/>
          </a:xfrm>
          <a:prstGeom prst="rect">
            <a:avLst/>
          </a:prstGeom>
        </p:spPr>
      </p:pic>
      <p:sp>
        <p:nvSpPr>
          <p:cNvPr id="104" name="TextBox 103"/>
          <p:cNvSpPr txBox="1"/>
          <p:nvPr/>
        </p:nvSpPr>
        <p:spPr>
          <a:xfrm>
            <a:off x="-10667" y="5764447"/>
            <a:ext cx="1611595"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Vehicle catalog </a:t>
            </a:r>
          </a:p>
          <a:p>
            <a:pPr algn="ctr">
              <a:lnSpc>
                <a:spcPct val="90000"/>
              </a:lnSpc>
              <a:spcAft>
                <a:spcPts val="600"/>
              </a:spcAft>
            </a:pPr>
            <a:r>
              <a:rPr lang="en-US" sz="1400" dirty="0">
                <a:gradFill>
                  <a:gsLst>
                    <a:gs pos="2917">
                      <a:schemeClr val="tx1"/>
                    </a:gs>
                    <a:gs pos="30000">
                      <a:schemeClr val="tx1"/>
                    </a:gs>
                  </a:gsLst>
                  <a:lin ang="5400000" scaled="0"/>
                </a:gradFill>
              </a:rPr>
              <a:t>import</a:t>
            </a:r>
          </a:p>
        </p:txBody>
      </p:sp>
      <p:cxnSp>
        <p:nvCxnSpPr>
          <p:cNvPr id="106" name="Straight Arrow Connector 105"/>
          <p:cNvCxnSpPr>
            <a:stCxn id="103" idx="3"/>
            <a:endCxn id="37" idx="1"/>
          </p:cNvCxnSpPr>
          <p:nvPr/>
        </p:nvCxnSpPr>
        <p:spPr>
          <a:xfrm>
            <a:off x="1072540" y="5478623"/>
            <a:ext cx="1079779" cy="13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8860034" y="4963883"/>
            <a:ext cx="13910" cy="9503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12926"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8026629" y="2602707"/>
            <a:ext cx="457200" cy="457200"/>
          </a:xfrm>
          <a:prstGeom prst="rect">
            <a:avLst/>
          </a:prstGeom>
        </p:spPr>
      </p:pic>
      <p:sp>
        <p:nvSpPr>
          <p:cNvPr id="54" name="TextBox 53"/>
          <p:cNvSpPr txBox="1"/>
          <p:nvPr/>
        </p:nvSpPr>
        <p:spPr>
          <a:xfrm>
            <a:off x="7674398" y="2253295"/>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pic>
        <p:nvPicPr>
          <p:cNvPr id="5" name="Picture 4"/>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9118652" y="2530986"/>
            <a:ext cx="597969" cy="597969"/>
          </a:xfrm>
          <a:prstGeom prst="rect">
            <a:avLst/>
          </a:prstGeom>
        </p:spPr>
      </p:pic>
      <p:cxnSp>
        <p:nvCxnSpPr>
          <p:cNvPr id="57" name="Elbow Connector 56"/>
          <p:cNvCxnSpPr>
            <a:stCxn id="50" idx="3"/>
            <a:endCxn id="5" idx="1"/>
          </p:cNvCxnSpPr>
          <p:nvPr/>
        </p:nvCxnSpPr>
        <p:spPr>
          <a:xfrm flipV="1">
            <a:off x="8483829" y="2829971"/>
            <a:ext cx="634823" cy="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59" idx="0"/>
          </p:cNvCxnSpPr>
          <p:nvPr/>
        </p:nvCxnSpPr>
        <p:spPr>
          <a:xfrm>
            <a:off x="9716621" y="2829971"/>
            <a:ext cx="1366501" cy="60064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810471" y="4077502"/>
            <a:ext cx="20418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sp>
        <p:nvSpPr>
          <p:cNvPr id="78" name="TextBox 77"/>
          <p:cNvSpPr txBox="1"/>
          <p:nvPr/>
        </p:nvSpPr>
        <p:spPr>
          <a:xfrm>
            <a:off x="8387681" y="2958003"/>
            <a:ext cx="21447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 Dashboard Application</a:t>
            </a:r>
          </a:p>
        </p:txBody>
      </p:sp>
      <p:pic>
        <p:nvPicPr>
          <p:cNvPr id="80" name="Picture 79"/>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9235323" y="1840179"/>
            <a:ext cx="365760" cy="365760"/>
          </a:xfrm>
          <a:prstGeom prst="rect">
            <a:avLst/>
          </a:prstGeom>
        </p:spPr>
      </p:pic>
      <p:sp>
        <p:nvSpPr>
          <p:cNvPr id="81" name="TextBox 80"/>
          <p:cNvSpPr txBox="1"/>
          <p:nvPr/>
        </p:nvSpPr>
        <p:spPr>
          <a:xfrm>
            <a:off x="8860813" y="1499292"/>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cxnSp>
        <p:nvCxnSpPr>
          <p:cNvPr id="40" name="Straight Arrow Connector 39"/>
          <p:cNvCxnSpPr>
            <a:stCxn id="5" idx="0"/>
            <a:endCxn id="80" idx="2"/>
          </p:cNvCxnSpPr>
          <p:nvPr/>
        </p:nvCxnSpPr>
        <p:spPr>
          <a:xfrm flipV="1">
            <a:off x="9417637" y="2205939"/>
            <a:ext cx="566" cy="3250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76132" y="5384194"/>
            <a:ext cx="1676919" cy="3093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Elbow Connector 28"/>
          <p:cNvCxnSpPr>
            <a:stCxn id="38" idx="3"/>
            <a:endCxn id="32" idx="1"/>
          </p:cNvCxnSpPr>
          <p:nvPr/>
        </p:nvCxnSpPr>
        <p:spPr>
          <a:xfrm>
            <a:off x="6957861" y="2829069"/>
            <a:ext cx="1673573" cy="1794754"/>
          </a:xfrm>
          <a:prstGeom prst="bentConnector3">
            <a:avLst>
              <a:gd name="adj1" fmla="val 4487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up)">
                                      <p:cBhvr>
                                        <p:cTn id="79" dur="500"/>
                                        <p:tgtEl>
                                          <p:spTgt spid="62"/>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up)">
                                      <p:cBhvr>
                                        <p:cTn id="94" dur="500"/>
                                        <p:tgtEl>
                                          <p:spTgt spid="29"/>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left)">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fade">
                                      <p:cBhvr>
                                        <p:cTn id="124" dur="500"/>
                                        <p:tgtEl>
                                          <p:spTgt spid="65"/>
                                        </p:tgtEl>
                                      </p:cBhvr>
                                    </p:animEffect>
                                  </p:childTnLst>
                                </p:cTn>
                              </p:par>
                              <p:par>
                                <p:cTn id="125" presetID="10"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par>
                          <p:cTn id="128" fill="hold">
                            <p:stCondLst>
                              <p:cond delay="1000"/>
                            </p:stCondLst>
                            <p:childTnLst>
                              <p:par>
                                <p:cTn id="129" presetID="22" presetClass="entr" presetSubtype="1" fill="hold"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up)">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par>
                          <p:cTn id="144" fill="hold">
                            <p:stCondLst>
                              <p:cond delay="1000"/>
                            </p:stCondLst>
                            <p:childTnLst>
                              <p:par>
                                <p:cTn id="145" presetID="22" presetClass="entr" presetSubtype="1" fill="hold"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up)">
                                      <p:cBhvr>
                                        <p:cTn id="147" dur="500"/>
                                        <p:tgtEl>
                                          <p:spTgt spid="7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wipe(down)">
                                      <p:cBhvr>
                                        <p:cTn id="152" dur="500"/>
                                        <p:tgtEl>
                                          <p:spTgt spid="75"/>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67"/>
                                        </p:tgtEl>
                                        <p:attrNameLst>
                                          <p:attrName>style.visibility</p:attrName>
                                        </p:attrNameLst>
                                      </p:cBhvr>
                                      <p:to>
                                        <p:strVal val="visible"/>
                                      </p:to>
                                    </p:set>
                                    <p:animEffect transition="in" filter="fade">
                                      <p:cBhvr>
                                        <p:cTn id="156" dur="500"/>
                                        <p:tgtEl>
                                          <p:spTgt spid="67"/>
                                        </p:tgtEl>
                                      </p:cBhvr>
                                    </p:animEffect>
                                  </p:childTnLst>
                                </p:cTn>
                              </p:par>
                              <p:par>
                                <p:cTn id="157" presetID="10" presetClass="entr" presetSubtype="0" fill="hold"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500"/>
                                        <p:tgtEl>
                                          <p:spTgt spid="36"/>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wipe(up)">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11"/>
                                        </p:tgtEl>
                                        <p:attrNameLst>
                                          <p:attrName>style.visibility</p:attrName>
                                        </p:attrNameLst>
                                      </p:cBhvr>
                                      <p:to>
                                        <p:strVal val="visible"/>
                                      </p:to>
                                    </p:set>
                                    <p:animEffect transition="in" filter="wipe(down)">
                                      <p:cBhvr>
                                        <p:cTn id="168" dur="500"/>
                                        <p:tgtEl>
                                          <p:spTgt spid="111"/>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89"/>
                                        </p:tgtEl>
                                        <p:attrNameLst>
                                          <p:attrName>style.visibility</p:attrName>
                                        </p:attrNameLst>
                                      </p:cBhvr>
                                      <p:to>
                                        <p:strVal val="visible"/>
                                      </p:to>
                                    </p:set>
                                    <p:animEffect transition="in" filter="wipe(left)">
                                      <p:cBhvr>
                                        <p:cTn id="17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3" grpId="0"/>
      <p:bldP spid="65" grpId="0"/>
      <p:bldP spid="66" grpId="0"/>
      <p:bldP spid="67" grpId="0"/>
      <p:bldP spid="68" grpId="0"/>
      <p:bldP spid="83" grpId="0" animBg="1"/>
      <p:bldP spid="90" grpId="0"/>
      <p:bldP spid="54" grpId="0"/>
      <p:bldP spid="69" grpId="0"/>
      <p:bldP spid="78" grpId="0"/>
      <p:bldP spid="81" grpId="0"/>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040" y="290513"/>
            <a:ext cx="11542713" cy="900112"/>
          </a:xfrm>
        </p:spPr>
        <p:txBody>
          <a:bodyPr/>
          <a:lstStyle/>
          <a:p>
            <a:r>
              <a:rPr lang="en-US" dirty="0"/>
              <a:t>Power BI Dashboard</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1427727"/>
            <a:ext cx="10058400" cy="4810860"/>
          </a:xfrm>
          <a:prstGeom prst="rect">
            <a:avLst/>
          </a:prstGeom>
        </p:spPr>
      </p:pic>
    </p:spTree>
    <p:extLst>
      <p:ext uri="{BB962C8B-B14F-4D97-AF65-F5344CB8AC3E}">
        <p14:creationId xmlns:p14="http://schemas.microsoft.com/office/powerpoint/2010/main" val="207220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Connected Cars and Cortana Analytics Suite</a:t>
            </a:r>
          </a:p>
        </p:txBody>
      </p:sp>
    </p:spTree>
    <p:extLst>
      <p:ext uri="{BB962C8B-B14F-4D97-AF65-F5344CB8AC3E}">
        <p14:creationId xmlns:p14="http://schemas.microsoft.com/office/powerpoint/2010/main" val="26298766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8683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965325"/>
            <a:ext cx="11542713" cy="3336925"/>
          </a:xfrm>
        </p:spPr>
        <p:txBody>
          <a:bodyPr/>
          <a:lstStyle/>
          <a:p>
            <a:r>
              <a:rPr lang="en-US" sz="3200" dirty="0"/>
              <a:t>Comprehensive offer for our Big Data and AA cloud portfolio</a:t>
            </a:r>
          </a:p>
          <a:p>
            <a:r>
              <a:rPr lang="en-US" sz="3200" dirty="0"/>
              <a:t>Enables a broad class of business specific scenarios</a:t>
            </a:r>
          </a:p>
          <a:p>
            <a:r>
              <a:rPr lang="en-US" sz="3200" dirty="0"/>
              <a:t>Integrates with investments in Perceptual Intelligence &amp; Cortana</a:t>
            </a:r>
          </a:p>
          <a:p>
            <a:r>
              <a:rPr lang="en-US" sz="3200" dirty="0"/>
              <a:t>Customers can get going in individual services today</a:t>
            </a:r>
          </a:p>
          <a:p>
            <a:r>
              <a:rPr lang="en-US" sz="3200" dirty="0"/>
              <a:t>Available to transact this fall as a simple monthly subscription</a:t>
            </a:r>
          </a:p>
          <a:p>
            <a:r>
              <a:rPr lang="en-US" sz="3200" dirty="0"/>
              <a:t>Pricing and included quantities are still TBD</a:t>
            </a:r>
          </a:p>
        </p:txBody>
      </p:sp>
    </p:spTree>
    <p:extLst>
      <p:ext uri="{BB962C8B-B14F-4D97-AF65-F5344CB8AC3E}">
        <p14:creationId xmlns:p14="http://schemas.microsoft.com/office/powerpoint/2010/main" val="16183989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65762" y="868363"/>
            <a:ext cx="11542713" cy="900112"/>
          </a:xfrm>
        </p:spPr>
        <p:txBody>
          <a:bodyPr/>
          <a:lstStyle/>
          <a:p>
            <a:r>
              <a:rPr lang="en-US" dirty="0"/>
              <a:t>What is Big Data?</a:t>
            </a:r>
          </a:p>
        </p:txBody>
      </p:sp>
      <p:sp>
        <p:nvSpPr>
          <p:cNvPr id="4" name="Content Placeholder 3"/>
          <p:cNvSpPr>
            <a:spLocks noGrp="1"/>
          </p:cNvSpPr>
          <p:nvPr>
            <p:ph sz="quarter" idx="4294967295"/>
          </p:nvPr>
        </p:nvSpPr>
        <p:spPr>
          <a:xfrm>
            <a:off x="365762" y="1965325"/>
            <a:ext cx="11542713" cy="1514261"/>
          </a:xfrm>
        </p:spPr>
        <p:txBody>
          <a:bodyPr/>
          <a:lstStyle/>
          <a:p>
            <a:pPr marL="0" indent="0">
              <a:buNone/>
            </a:pPr>
            <a:r>
              <a:rPr lang="en-US" sz="3200" dirty="0"/>
              <a:t>"Extremely large data sets that may be analyzed computationally to reveal patterns, trends, and associations, especially relating to human behavior and interactions" </a:t>
            </a:r>
            <a:r>
              <a:rPr lang="en-US" sz="2400" dirty="0"/>
              <a:t>–Oxford Dictionary</a:t>
            </a:r>
          </a:p>
        </p:txBody>
      </p:sp>
      <p:sp>
        <p:nvSpPr>
          <p:cNvPr id="2" name="Rectangle 1"/>
          <p:cNvSpPr/>
          <p:nvPr/>
        </p:nvSpPr>
        <p:spPr bwMode="auto">
          <a:xfrm>
            <a:off x="4331366" y="521689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Velocity</a:t>
            </a:r>
          </a:p>
        </p:txBody>
      </p:sp>
      <p:sp>
        <p:nvSpPr>
          <p:cNvPr id="6" name="Rectangle 5"/>
          <p:cNvSpPr/>
          <p:nvPr/>
        </p:nvSpPr>
        <p:spPr bwMode="auto">
          <a:xfrm>
            <a:off x="614407" y="520566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Volume</a:t>
            </a:r>
          </a:p>
        </p:txBody>
      </p:sp>
      <p:sp>
        <p:nvSpPr>
          <p:cNvPr id="7" name="Rectangle 6"/>
          <p:cNvSpPr/>
          <p:nvPr/>
        </p:nvSpPr>
        <p:spPr bwMode="auto">
          <a:xfrm>
            <a:off x="7961700" y="5205662"/>
            <a:ext cx="2598821" cy="6545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Variety</a:t>
            </a:r>
          </a:p>
        </p:txBody>
      </p:sp>
      <p:sp>
        <p:nvSpPr>
          <p:cNvPr id="8" name="Title 2"/>
          <p:cNvSpPr txBox="1">
            <a:spLocks/>
          </p:cNvSpPr>
          <p:nvPr/>
        </p:nvSpPr>
        <p:spPr>
          <a:xfrm>
            <a:off x="364157" y="3937229"/>
            <a:ext cx="11542713" cy="90011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When do I need Big Data?</a:t>
            </a:r>
          </a:p>
        </p:txBody>
      </p:sp>
    </p:spTree>
    <p:extLst>
      <p:ext uri="{BB962C8B-B14F-4D97-AF65-F5344CB8AC3E}">
        <p14:creationId xmlns:p14="http://schemas.microsoft.com/office/powerpoint/2010/main" val="3149261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From Data to Decisions and Actions</a:t>
            </a:r>
          </a:p>
        </p:txBody>
      </p:sp>
      <p:sp>
        <p:nvSpPr>
          <p:cNvPr id="3" name="Rectangle 2"/>
          <p:cNvSpPr/>
          <p:nvPr/>
        </p:nvSpPr>
        <p:spPr bwMode="auto">
          <a:xfrm>
            <a:off x="10340407" y="1364609"/>
            <a:ext cx="1637684" cy="4498702"/>
          </a:xfrm>
          <a:prstGeom prst="rect">
            <a:avLst/>
          </a:prstGeom>
          <a:solidFill>
            <a:srgbClr val="4242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100000">
                      <a:schemeClr val="tx1"/>
                    </a:gs>
                  </a:gsLst>
                  <a:lin ang="5400000" scaled="0"/>
                </a:gradFill>
                <a:ea typeface="Segoe UI" pitchFamily="34" charset="0"/>
                <a:cs typeface="Segoe UI Semilight" panose="020B0402040204020203" pitchFamily="34" charset="0"/>
              </a:rPr>
              <a:t>Action</a:t>
            </a:r>
          </a:p>
        </p:txBody>
      </p:sp>
      <p:sp>
        <p:nvSpPr>
          <p:cNvPr id="4" name="Rectangle 3"/>
          <p:cNvSpPr/>
          <p:nvPr/>
        </p:nvSpPr>
        <p:spPr bwMode="auto">
          <a:xfrm>
            <a:off x="8128933" y="1363662"/>
            <a:ext cx="2203376" cy="4504092"/>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bg1"/>
                    </a:gs>
                    <a:gs pos="100000">
                      <a:schemeClr val="bg1"/>
                    </a:gs>
                  </a:gsLst>
                  <a:lin ang="5400000" scaled="0"/>
                </a:gradFill>
                <a:ea typeface="Segoe UI" pitchFamily="34" charset="0"/>
                <a:cs typeface="Segoe UI Semilight" panose="020B0402040204020203" pitchFamily="34" charset="0"/>
              </a:rPr>
              <a:t>  Decision</a:t>
            </a:r>
          </a:p>
        </p:txBody>
      </p:sp>
      <p:grpSp>
        <p:nvGrpSpPr>
          <p:cNvPr id="5" name="Group 4"/>
          <p:cNvGrpSpPr/>
          <p:nvPr/>
        </p:nvGrpSpPr>
        <p:grpSpPr>
          <a:xfrm>
            <a:off x="1862799" y="4089970"/>
            <a:ext cx="6641439" cy="868680"/>
            <a:chOff x="2315494" y="3948329"/>
            <a:chExt cx="6783351" cy="868680"/>
          </a:xfrm>
        </p:grpSpPr>
        <p:sp>
          <p:nvSpPr>
            <p:cNvPr id="6" name="Pentagon 5"/>
            <p:cNvSpPr/>
            <p:nvPr/>
          </p:nvSpPr>
          <p:spPr bwMode="auto">
            <a:xfrm>
              <a:off x="5262530" y="3948329"/>
              <a:ext cx="3836315"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7" name="Pentagon 6"/>
            <p:cNvSpPr/>
            <p:nvPr/>
          </p:nvSpPr>
          <p:spPr bwMode="auto">
            <a:xfrm>
              <a:off x="2315494" y="3948329"/>
              <a:ext cx="4489261"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Interactive dashboards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p>
          </p:txBody>
        </p:sp>
      </p:grpSp>
      <p:grpSp>
        <p:nvGrpSpPr>
          <p:cNvPr id="8" name="Group 7"/>
          <p:cNvGrpSpPr/>
          <p:nvPr/>
        </p:nvGrpSpPr>
        <p:grpSpPr>
          <a:xfrm>
            <a:off x="1862798" y="3180867"/>
            <a:ext cx="6641440" cy="868680"/>
            <a:chOff x="2315493" y="3039226"/>
            <a:chExt cx="6783352" cy="868680"/>
          </a:xfrm>
        </p:grpSpPr>
        <p:sp>
          <p:nvSpPr>
            <p:cNvPr id="9" name="Pentagon 8"/>
            <p:cNvSpPr/>
            <p:nvPr/>
          </p:nvSpPr>
          <p:spPr bwMode="auto">
            <a:xfrm>
              <a:off x="6930203" y="3039226"/>
              <a:ext cx="2168642"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0" name="Pentagon 9"/>
            <p:cNvSpPr/>
            <p:nvPr/>
          </p:nvSpPr>
          <p:spPr bwMode="auto">
            <a:xfrm>
              <a:off x="2315493" y="3039226"/>
              <a:ext cx="584941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Predictions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will happen? </a:t>
              </a:r>
            </a:p>
          </p:txBody>
        </p:sp>
      </p:grpSp>
      <p:grpSp>
        <p:nvGrpSpPr>
          <p:cNvPr id="11" name="Group 10"/>
          <p:cNvGrpSpPr/>
          <p:nvPr/>
        </p:nvGrpSpPr>
        <p:grpSpPr>
          <a:xfrm>
            <a:off x="1862797" y="1363662"/>
            <a:ext cx="9384641" cy="1778015"/>
            <a:chOff x="2315492" y="1222021"/>
            <a:chExt cx="9384641" cy="1778015"/>
          </a:xfrm>
        </p:grpSpPr>
        <p:grpSp>
          <p:nvGrpSpPr>
            <p:cNvPr id="12" name="Group 11"/>
            <p:cNvGrpSpPr/>
            <p:nvPr/>
          </p:nvGrpSpPr>
          <p:grpSpPr>
            <a:xfrm>
              <a:off x="2315492" y="1222021"/>
              <a:ext cx="9384641" cy="1778015"/>
              <a:chOff x="2315492" y="1222021"/>
              <a:chExt cx="9384641" cy="1778015"/>
            </a:xfrm>
          </p:grpSpPr>
          <p:grpSp>
            <p:nvGrpSpPr>
              <p:cNvPr id="14" name="Group 13"/>
              <p:cNvGrpSpPr/>
              <p:nvPr/>
            </p:nvGrpSpPr>
            <p:grpSpPr>
              <a:xfrm>
                <a:off x="2315492" y="1222021"/>
                <a:ext cx="9384641" cy="1778015"/>
                <a:chOff x="2315492" y="1222021"/>
                <a:chExt cx="9384641" cy="1778015"/>
              </a:xfrm>
            </p:grpSpPr>
            <p:sp>
              <p:nvSpPr>
                <p:cNvPr id="16" name="Pentagon 15"/>
                <p:cNvSpPr/>
                <p:nvPr/>
              </p:nvSpPr>
              <p:spPr bwMode="auto">
                <a:xfrm>
                  <a:off x="2315494" y="2131356"/>
                  <a:ext cx="7555839"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7" name="Pentagon 16"/>
                <p:cNvSpPr/>
                <p:nvPr/>
              </p:nvSpPr>
              <p:spPr bwMode="auto">
                <a:xfrm>
                  <a:off x="2315492" y="1222021"/>
                  <a:ext cx="9384641" cy="91440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8" name="Rectangle 17"/>
                <p:cNvSpPr/>
                <p:nvPr/>
              </p:nvSpPr>
              <p:spPr bwMode="auto">
                <a:xfrm>
                  <a:off x="2315494" y="1222021"/>
                  <a:ext cx="4115749" cy="1778015"/>
                </a:xfrm>
                <a:prstGeom prst="rect">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Recommendations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5" name="TextBox 14"/>
              <p:cNvSpPr txBox="1"/>
              <p:nvPr/>
            </p:nvSpPr>
            <p:spPr>
              <a:xfrm>
                <a:off x="6899532" y="1448763"/>
                <a:ext cx="2007794"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automation</a:t>
                </a:r>
              </a:p>
            </p:txBody>
          </p:sp>
        </p:grpSp>
        <p:sp>
          <p:nvSpPr>
            <p:cNvPr id="13" name="TextBox 12"/>
            <p:cNvSpPr txBox="1"/>
            <p:nvPr/>
          </p:nvSpPr>
          <p:spPr>
            <a:xfrm>
              <a:off x="6899532" y="2333802"/>
              <a:ext cx="1717843"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support</a:t>
              </a:r>
            </a:p>
          </p:txBody>
        </p:sp>
      </p:grpSp>
      <p:sp>
        <p:nvSpPr>
          <p:cNvPr id="19" name="Rectangle 18"/>
          <p:cNvSpPr/>
          <p:nvPr/>
        </p:nvSpPr>
        <p:spPr bwMode="auto">
          <a:xfrm>
            <a:off x="469511" y="1363662"/>
            <a:ext cx="1422275" cy="4504092"/>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Semilight" panose="020B0402040204020203" pitchFamily="34" charset="0"/>
              </a:rPr>
              <a:t>Data</a:t>
            </a:r>
          </a:p>
        </p:txBody>
      </p:sp>
      <p:grpSp>
        <p:nvGrpSpPr>
          <p:cNvPr id="20" name="Group 19"/>
          <p:cNvGrpSpPr/>
          <p:nvPr/>
        </p:nvGrpSpPr>
        <p:grpSpPr>
          <a:xfrm>
            <a:off x="469511" y="6049944"/>
            <a:ext cx="11508580" cy="572464"/>
            <a:chOff x="2364281" y="345104"/>
            <a:chExt cx="9194249" cy="572464"/>
          </a:xfrm>
        </p:grpSpPr>
        <p:cxnSp>
          <p:nvCxnSpPr>
            <p:cNvPr id="21" name="Straight Arrow Connector 20"/>
            <p:cNvCxnSpPr/>
            <p:nvPr/>
          </p:nvCxnSpPr>
          <p:spPr>
            <a:xfrm flipV="1">
              <a:off x="2364281" y="612768"/>
              <a:ext cx="9194249" cy="53307"/>
            </a:xfrm>
            <a:prstGeom prst="straightConnector1">
              <a:avLst/>
            </a:prstGeom>
            <a:ln w="47625">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9072" y="345104"/>
              <a:ext cx="852271" cy="572464"/>
            </a:xfrm>
            <a:prstGeom prst="rect">
              <a:avLst/>
            </a:prstGeom>
            <a:solidFill>
              <a:schemeClr val="bg2"/>
            </a:solidFill>
            <a:ln>
              <a:solidFill>
                <a:schemeClr val="tx1"/>
              </a:solidFill>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cs typeface="Segoe UI Semilight" panose="020B0402040204020203" pitchFamily="34" charset="0"/>
                </a:rPr>
                <a:t>Value</a:t>
              </a:r>
            </a:p>
          </p:txBody>
        </p:sp>
      </p:grpSp>
      <p:grpSp>
        <p:nvGrpSpPr>
          <p:cNvPr id="23" name="Group 22"/>
          <p:cNvGrpSpPr/>
          <p:nvPr/>
        </p:nvGrpSpPr>
        <p:grpSpPr>
          <a:xfrm>
            <a:off x="1891786" y="4999074"/>
            <a:ext cx="6762464" cy="868680"/>
            <a:chOff x="2352579" y="4857433"/>
            <a:chExt cx="6754366" cy="868680"/>
          </a:xfrm>
        </p:grpSpPr>
        <p:sp>
          <p:nvSpPr>
            <p:cNvPr id="24" name="Pentagon 23"/>
            <p:cNvSpPr/>
            <p:nvPr/>
          </p:nvSpPr>
          <p:spPr bwMode="auto">
            <a:xfrm>
              <a:off x="4221130" y="4857433"/>
              <a:ext cx="4735803"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5" name="Pentagon 24"/>
            <p:cNvSpPr/>
            <p:nvPr/>
          </p:nvSpPr>
          <p:spPr bwMode="auto">
            <a:xfrm>
              <a:off x="2352579" y="4857433"/>
              <a:ext cx="294675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Static reports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p>
          </p:txBody>
        </p:sp>
        <p:sp>
          <p:nvSpPr>
            <p:cNvPr id="26" name="TextBox 25"/>
            <p:cNvSpPr txBox="1"/>
            <p:nvPr/>
          </p:nvSpPr>
          <p:spPr>
            <a:xfrm>
              <a:off x="5747675" y="5071220"/>
              <a:ext cx="3359270" cy="517065"/>
            </a:xfrm>
            <a:prstGeom prst="rect">
              <a:avLst/>
            </a:prstGeom>
            <a:noFill/>
            <a:ln>
              <a:solidFill>
                <a:schemeClr val="tx1"/>
              </a:solidFill>
            </a:ln>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cs typeface="Segoe UI Semilight" panose="020B0402040204020203" pitchFamily="34" charset="0"/>
                </a:rPr>
                <a:t>Manual process</a:t>
              </a:r>
            </a:p>
          </p:txBody>
        </p:sp>
      </p:grpSp>
    </p:spTree>
    <p:extLst>
      <p:ext uri="{BB962C8B-B14F-4D97-AF65-F5344CB8AC3E}">
        <p14:creationId xmlns:p14="http://schemas.microsoft.com/office/powerpoint/2010/main" val="167742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a:t>Cortana Analytics Suite</a:t>
            </a:r>
            <a:br>
              <a:rPr lang="en-US"/>
            </a:br>
            <a:r>
              <a:rPr lang="en-US" sz="3599"/>
              <a:t>Transform data into intelligent action</a:t>
            </a:r>
          </a:p>
        </p:txBody>
      </p:sp>
      <p:grpSp>
        <p:nvGrpSpPr>
          <p:cNvPr id="4" name="Group 3"/>
          <p:cNvGrpSpPr/>
          <p:nvPr/>
        </p:nvGrpSpPr>
        <p:grpSpPr>
          <a:xfrm>
            <a:off x="1470088" y="1994392"/>
            <a:ext cx="3095325" cy="4450613"/>
            <a:chOff x="1440529" y="1955464"/>
            <a:chExt cx="3034908" cy="4363742"/>
          </a:xfrm>
        </p:grpSpPr>
        <p:sp>
          <p:nvSpPr>
            <p:cNvPr id="5" name="Rectangle 4"/>
            <p:cNvSpPr/>
            <p:nvPr/>
          </p:nvSpPr>
          <p:spPr>
            <a:xfrm>
              <a:off x="1878539" y="5957083"/>
              <a:ext cx="691743"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cxnSp>
          <p:nvCxnSpPr>
            <p:cNvPr id="6" name="Straight Connector 5"/>
            <p:cNvCxnSpPr/>
            <p:nvPr/>
          </p:nvCxnSpPr>
          <p:spPr>
            <a:xfrm>
              <a:off x="3840419" y="2336053"/>
              <a:ext cx="0" cy="281654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3279" y="2336053"/>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3280" y="3736973"/>
              <a:ext cx="135215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3279" y="5152595"/>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 name="Freeform 34"/>
            <p:cNvSpPr>
              <a:spLocks noEditPoints="1"/>
            </p:cNvSpPr>
            <p:nvPr/>
          </p:nvSpPr>
          <p:spPr bwMode="auto">
            <a:xfrm>
              <a:off x="1440529" y="2103335"/>
              <a:ext cx="601699" cy="476012"/>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1" name="TextBox 10"/>
            <p:cNvSpPr txBox="1"/>
            <p:nvPr/>
          </p:nvSpPr>
          <p:spPr>
            <a:xfrm>
              <a:off x="1990832" y="1955464"/>
              <a:ext cx="1215680" cy="788255"/>
            </a:xfrm>
            <a:prstGeom prst="rect">
              <a:avLst/>
            </a:prstGeom>
            <a:noFill/>
          </p:spPr>
          <p:txBody>
            <a:bodyPr wrap="square" lIns="182854" tIns="146283" rIns="182854" bIns="146283" rtlCol="0">
              <a:spAutoFit/>
            </a:bodyPr>
            <a:lstStyle/>
            <a:p>
              <a:pPr defTabSz="932563">
                <a:lnSpc>
                  <a:spcPct val="90000"/>
                </a:lnSpc>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apps</a:t>
              </a:r>
            </a:p>
          </p:txBody>
        </p:sp>
        <p:sp>
          <p:nvSpPr>
            <p:cNvPr id="12" name="TextBox 11"/>
            <p:cNvSpPr txBox="1"/>
            <p:nvPr/>
          </p:nvSpPr>
          <p:spPr>
            <a:xfrm>
              <a:off x="2024871" y="3374120"/>
              <a:ext cx="1215680"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apps</a:t>
              </a:r>
            </a:p>
          </p:txBody>
        </p:sp>
        <p:sp>
          <p:nvSpPr>
            <p:cNvPr id="13" name="Freeform 53"/>
            <p:cNvSpPr>
              <a:spLocks noEditPoints="1"/>
            </p:cNvSpPr>
            <p:nvPr/>
          </p:nvSpPr>
          <p:spPr bwMode="auto">
            <a:xfrm>
              <a:off x="1583768" y="3451360"/>
              <a:ext cx="443134" cy="63245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4" name="TextBox 13"/>
            <p:cNvSpPr txBox="1"/>
            <p:nvPr/>
          </p:nvSpPr>
          <p:spPr>
            <a:xfrm>
              <a:off x="2036219" y="4614554"/>
              <a:ext cx="1520869" cy="1037554"/>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devices</a:t>
              </a:r>
            </a:p>
          </p:txBody>
        </p:sp>
        <p:sp>
          <p:nvSpPr>
            <p:cNvPr id="15" name="Freeform 16"/>
            <p:cNvSpPr>
              <a:spLocks noChangeAspect="1" noEditPoints="1"/>
            </p:cNvSpPr>
            <p:nvPr/>
          </p:nvSpPr>
          <p:spPr bwMode="auto">
            <a:xfrm>
              <a:off x="1494020" y="4884263"/>
              <a:ext cx="565690" cy="520145"/>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grpSp>
        <p:nvGrpSpPr>
          <p:cNvPr id="16" name="Group 15"/>
          <p:cNvGrpSpPr/>
          <p:nvPr/>
        </p:nvGrpSpPr>
        <p:grpSpPr>
          <a:xfrm>
            <a:off x="6971002" y="2202853"/>
            <a:ext cx="4150729" cy="4237886"/>
            <a:chOff x="6834073" y="2159856"/>
            <a:chExt cx="4069713" cy="4155168"/>
          </a:xfrm>
        </p:grpSpPr>
        <p:sp>
          <p:nvSpPr>
            <p:cNvPr id="17" name="Rectangle 16"/>
            <p:cNvSpPr/>
            <p:nvPr/>
          </p:nvSpPr>
          <p:spPr>
            <a:xfrm>
              <a:off x="9416373" y="5952901"/>
              <a:ext cx="950762"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cxnSp>
          <p:nvCxnSpPr>
            <p:cNvPr id="18" name="Straight Connector 17"/>
            <p:cNvCxnSpPr/>
            <p:nvPr/>
          </p:nvCxnSpPr>
          <p:spPr>
            <a:xfrm>
              <a:off x="7806991" y="2498338"/>
              <a:ext cx="0" cy="2479174"/>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7555" y="3736973"/>
              <a:ext cx="52943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21577" y="2498338"/>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1577" y="4977512"/>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626466" y="2159856"/>
              <a:ext cx="449238" cy="579337"/>
              <a:chOff x="8824650" y="2294433"/>
              <a:chExt cx="368737" cy="475523"/>
            </a:xfrm>
          </p:grpSpPr>
          <p:sp>
            <p:nvSpPr>
              <p:cNvPr id="3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3" name="TextBox 22"/>
            <p:cNvSpPr txBox="1"/>
            <p:nvPr/>
          </p:nvSpPr>
          <p:spPr>
            <a:xfrm>
              <a:off x="9114592" y="2182085"/>
              <a:ext cx="1215680" cy="534056"/>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nvGrpSpPr>
            <p:cNvPr id="24" name="Group 23"/>
            <p:cNvGrpSpPr/>
            <p:nvPr/>
          </p:nvGrpSpPr>
          <p:grpSpPr>
            <a:xfrm>
              <a:off x="8626466" y="4526543"/>
              <a:ext cx="493880" cy="768101"/>
              <a:chOff x="8597110" y="4718972"/>
              <a:chExt cx="361215" cy="561776"/>
            </a:xfrm>
          </p:grpSpPr>
          <p:sp>
            <p:nvSpPr>
              <p:cNvPr id="27"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8"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9"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5" name="TextBox 24"/>
            <p:cNvSpPr txBox="1"/>
            <p:nvPr/>
          </p:nvSpPr>
          <p:spPr>
            <a:xfrm>
              <a:off x="9114592" y="4584707"/>
              <a:ext cx="1789194"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Systems</a:t>
              </a:r>
            </a:p>
          </p:txBody>
        </p:sp>
        <p:sp>
          <p:nvSpPr>
            <p:cNvPr id="26" name="Right Arrow 25"/>
            <p:cNvSpPr/>
            <p:nvPr/>
          </p:nvSpPr>
          <p:spPr bwMode="auto">
            <a:xfrm>
              <a:off x="6834073" y="5991814"/>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2839094" y="3083648"/>
            <a:ext cx="4129554" cy="3361356"/>
            <a:chOff x="2839094" y="3083648"/>
            <a:chExt cx="4129554" cy="3361356"/>
          </a:xfrm>
        </p:grpSpPr>
        <p:grpSp>
          <p:nvGrpSpPr>
            <p:cNvPr id="33" name="Group 32"/>
            <p:cNvGrpSpPr/>
            <p:nvPr/>
          </p:nvGrpSpPr>
          <p:grpSpPr>
            <a:xfrm>
              <a:off x="2839094" y="3083648"/>
              <a:ext cx="4129554" cy="3361356"/>
              <a:chOff x="2782813" y="3023459"/>
              <a:chExt cx="4048949" cy="3295746"/>
            </a:xfrm>
          </p:grpSpPr>
          <p:sp>
            <p:nvSpPr>
              <p:cNvPr id="35" name="Rectangle 34"/>
              <p:cNvSpPr/>
              <p:nvPr/>
            </p:nvSpPr>
            <p:spPr>
              <a:xfrm>
                <a:off x="5228956" y="5957082"/>
                <a:ext cx="1540908"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36" name="Freeform 539"/>
              <p:cNvSpPr>
                <a:spLocks noChangeAspect="1"/>
              </p:cNvSpPr>
              <p:nvPr/>
            </p:nvSpPr>
            <p:spPr bwMode="auto">
              <a:xfrm>
                <a:off x="4866845" y="3023459"/>
                <a:ext cx="1964917" cy="10802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7" name="TextBox 36"/>
              <p:cNvSpPr txBox="1"/>
              <p:nvPr/>
            </p:nvSpPr>
            <p:spPr>
              <a:xfrm>
                <a:off x="5002715" y="4080152"/>
                <a:ext cx="1744422" cy="843655"/>
              </a:xfrm>
              <a:prstGeom prst="rect">
                <a:avLst/>
              </a:prstGeom>
              <a:noFill/>
            </p:spPr>
            <p:txBody>
              <a:bodyPr wrap="square" lIns="182854" tIns="146283" rIns="182854" bIns="146283" rtlCol="0">
                <a:spAutoFit/>
              </a:bodyPr>
              <a:lstStyle/>
              <a:p>
                <a:pPr algn="ctr" defTabSz="725012">
                  <a:spcBef>
                    <a:spcPct val="0"/>
                  </a:spcBef>
                  <a:spcAft>
                    <a:spcPct val="350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 Analytics</a:t>
                </a:r>
              </a:p>
            </p:txBody>
          </p:sp>
          <p:sp>
            <p:nvSpPr>
              <p:cNvPr id="38" name="Right Arrow 37"/>
              <p:cNvSpPr/>
              <p:nvPr/>
            </p:nvSpPr>
            <p:spPr bwMode="auto">
              <a:xfrm>
                <a:off x="2782813" y="5999021"/>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33"/>
            <p:cNvPicPr>
              <a:picLocks noChangeAspect="1"/>
            </p:cNvPicPr>
            <p:nvPr/>
          </p:nvPicPr>
          <p:blipFill>
            <a:blip r:embed="rId2">
              <a:duotone>
                <a:prstClr val="black"/>
                <a:schemeClr val="accent1">
                  <a:tint val="45000"/>
                  <a:satMod val="400000"/>
                </a:schemeClr>
              </a:duotone>
              <a:lum bright="-34000"/>
              <a:extLst>
                <a:ext uri="{28A0092B-C50C-407E-A947-70E740481C1C}">
                  <a14:useLocalDpi xmlns:a14="http://schemas.microsoft.com/office/drawing/2010/main"/>
                </a:ext>
              </a:extLst>
            </a:blip>
            <a:stretch>
              <a:fillRect/>
            </a:stretch>
          </p:blipFill>
          <p:spPr>
            <a:xfrm>
              <a:off x="5811731" y="3401818"/>
              <a:ext cx="362064" cy="628844"/>
            </a:xfrm>
            <a:prstGeom prst="rect">
              <a:avLst/>
            </a:prstGeom>
          </p:spPr>
        </p:pic>
      </p:grpSp>
    </p:spTree>
    <p:extLst>
      <p:ext uri="{BB962C8B-B14F-4D97-AF65-F5344CB8AC3E}">
        <p14:creationId xmlns:p14="http://schemas.microsoft.com/office/powerpoint/2010/main" val="15400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solidFill>
                <a:srgbClr val="FFFFFF"/>
              </a:solidFill>
            </a:endParaRPr>
          </a:p>
        </p:txBody>
      </p:sp>
      <p:sp>
        <p:nvSpPr>
          <p:cNvPr id="4" name="Rectangle 3"/>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2486830" y="3375390"/>
            <a:ext cx="277908" cy="226269"/>
            <a:chOff x="-2530484" y="585787"/>
            <a:chExt cx="1119191" cy="911228"/>
          </a:xfrm>
          <a:solidFill>
            <a:schemeClr val="bg2"/>
          </a:solidFill>
        </p:grpSpPr>
        <p:sp>
          <p:nvSpPr>
            <p:cNvPr id="8"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0"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3"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14" name="Group 13"/>
          <p:cNvGrpSpPr/>
          <p:nvPr/>
        </p:nvGrpSpPr>
        <p:grpSpPr>
          <a:xfrm>
            <a:off x="2489560" y="3886835"/>
            <a:ext cx="272448" cy="230922"/>
            <a:chOff x="554038" y="2498729"/>
            <a:chExt cx="1114423" cy="944564"/>
          </a:xfrm>
          <a:solidFill>
            <a:schemeClr val="bg2"/>
          </a:solidFill>
        </p:grpSpPr>
        <p:sp>
          <p:nvSpPr>
            <p:cNvPr id="15"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16"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17" name="Group 16"/>
          <p:cNvGrpSpPr/>
          <p:nvPr/>
        </p:nvGrpSpPr>
        <p:grpSpPr>
          <a:xfrm>
            <a:off x="2491061" y="4410553"/>
            <a:ext cx="269446" cy="219069"/>
            <a:chOff x="-846136" y="589373"/>
            <a:chExt cx="1120774" cy="911226"/>
          </a:xfrm>
          <a:solidFill>
            <a:schemeClr val="bg2"/>
          </a:solidFill>
        </p:grpSpPr>
        <p:sp>
          <p:nvSpPr>
            <p:cNvPr id="18"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21" name="Group 20"/>
          <p:cNvGrpSpPr/>
          <p:nvPr/>
        </p:nvGrpSpPr>
        <p:grpSpPr>
          <a:xfrm>
            <a:off x="2493169" y="5409053"/>
            <a:ext cx="265231" cy="221912"/>
            <a:chOff x="-1220314" y="1416672"/>
            <a:chExt cx="1108076" cy="927101"/>
          </a:xfrm>
          <a:solidFill>
            <a:schemeClr val="bg2"/>
          </a:solidFill>
        </p:grpSpPr>
        <p:sp>
          <p:nvSpPr>
            <p:cNvPr id="22"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3"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4"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25" name="Group 24"/>
          <p:cNvGrpSpPr/>
          <p:nvPr/>
        </p:nvGrpSpPr>
        <p:grpSpPr>
          <a:xfrm>
            <a:off x="2462226" y="4914799"/>
            <a:ext cx="327117" cy="209077"/>
            <a:chOff x="5250983" y="3076031"/>
            <a:chExt cx="510029" cy="325987"/>
          </a:xfrm>
          <a:solidFill>
            <a:schemeClr val="bg2"/>
          </a:solidFill>
        </p:grpSpPr>
        <p:sp>
          <p:nvSpPr>
            <p:cNvPr id="26"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7"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8"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9"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30"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sp>
        <p:nvSpPr>
          <p:cNvPr id="31"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32" name="TextBox 31"/>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Preconfigured Solutions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Dashboards and Visualizations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Machine Learning and Analytics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Big Data Store</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Information Management</a:t>
            </a:r>
          </a:p>
        </p:txBody>
      </p:sp>
      <p:grpSp>
        <p:nvGrpSpPr>
          <p:cNvPr id="33" name="Group 32"/>
          <p:cNvGrpSpPr/>
          <p:nvPr/>
        </p:nvGrpSpPr>
        <p:grpSpPr>
          <a:xfrm>
            <a:off x="700986" y="3242219"/>
            <a:ext cx="6219432" cy="2035512"/>
            <a:chOff x="700986" y="2506981"/>
            <a:chExt cx="6219432" cy="2035512"/>
          </a:xfrm>
        </p:grpSpPr>
        <p:cxnSp>
          <p:nvCxnSpPr>
            <p:cNvPr id="34" name="Straight Connector 33"/>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9"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Cortana Analytics Suite</a:t>
            </a:r>
            <a:br>
              <a:rPr lang="en-US" dirty="0"/>
            </a:br>
            <a:r>
              <a:rPr lang="en-US" sz="3599" dirty="0"/>
              <a:t>Transform data into intelligent action</a:t>
            </a:r>
          </a:p>
        </p:txBody>
      </p:sp>
      <p:sp>
        <p:nvSpPr>
          <p:cNvPr id="40" name="Rectangle 39"/>
          <p:cNvSpPr/>
          <p:nvPr/>
        </p:nvSpPr>
        <p:spPr bwMode="auto">
          <a:xfrm rot="1077323">
            <a:off x="9786810" y="3558380"/>
            <a:ext cx="633346" cy="13992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Personal Digital Assistant – Cortana</a:t>
            </a:r>
          </a:p>
        </p:txBody>
      </p:sp>
      <p:sp>
        <p:nvSpPr>
          <p:cNvPr id="42"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43" name="TextBox 42"/>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Perceptual Intelligence</a:t>
            </a:r>
          </a:p>
        </p:txBody>
      </p:sp>
      <p:grpSp>
        <p:nvGrpSpPr>
          <p:cNvPr id="44" name="Group 43"/>
          <p:cNvGrpSpPr/>
          <p:nvPr/>
        </p:nvGrpSpPr>
        <p:grpSpPr>
          <a:xfrm>
            <a:off x="10028237" y="4153819"/>
            <a:ext cx="231434" cy="231434"/>
            <a:chOff x="10384631" y="1371600"/>
            <a:chExt cx="350838" cy="350838"/>
          </a:xfrm>
        </p:grpSpPr>
        <p:cxnSp>
          <p:nvCxnSpPr>
            <p:cNvPr id="45" name="Straight Connector 44"/>
            <p:cNvCxnSpPr/>
            <p:nvPr/>
          </p:nvCxnSpPr>
          <p:spPr>
            <a:xfrm>
              <a:off x="10560050" y="1371600"/>
              <a:ext cx="0" cy="350838"/>
            </a:xfrm>
            <a:prstGeom prst="line">
              <a:avLst/>
            </a:prstGeom>
            <a:noFill/>
            <a:ln w="57150">
              <a:solidFill>
                <a:schemeClr val="tx1"/>
              </a:solidFill>
              <a:miter lim="800000"/>
            </a:ln>
          </p:spPr>
        </p:cxnSp>
        <p:cxnSp>
          <p:nvCxnSpPr>
            <p:cNvPr id="46" name="Straight Connector 45"/>
            <p:cNvCxnSpPr/>
            <p:nvPr/>
          </p:nvCxnSpPr>
          <p:spPr>
            <a:xfrm rot="5400000">
              <a:off x="10560050" y="1371600"/>
              <a:ext cx="0" cy="350838"/>
            </a:xfrm>
            <a:prstGeom prst="line">
              <a:avLst/>
            </a:prstGeom>
            <a:noFill/>
            <a:ln w="57150">
              <a:solidFill>
                <a:schemeClr val="tx1"/>
              </a:solidFill>
              <a:miter lim="800000"/>
            </a:ln>
          </p:spPr>
        </p:cxnSp>
      </p:grpSp>
      <p:grpSp>
        <p:nvGrpSpPr>
          <p:cNvPr id="47" name="Group 46"/>
          <p:cNvGrpSpPr/>
          <p:nvPr/>
        </p:nvGrpSpPr>
        <p:grpSpPr>
          <a:xfrm>
            <a:off x="8504237" y="4487997"/>
            <a:ext cx="451327" cy="380865"/>
            <a:chOff x="5989154" y="6190366"/>
            <a:chExt cx="348468" cy="314233"/>
          </a:xfrm>
        </p:grpSpPr>
        <p:sp>
          <p:nvSpPr>
            <p:cNvPr id="48"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232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The Old and the New Data Processing</a:t>
            </a:r>
          </a:p>
        </p:txBody>
      </p:sp>
      <p:pic>
        <p:nvPicPr>
          <p:cNvPr id="3" name="Picture 2"/>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435355" y="1489455"/>
            <a:ext cx="606045" cy="606045"/>
          </a:xfrm>
          <a:prstGeom prst="rect">
            <a:avLst/>
          </a:prstGeom>
        </p:spPr>
      </p:pic>
      <p:pic>
        <p:nvPicPr>
          <p:cNvPr id="5" name="Picture 4"/>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435355" y="2444988"/>
            <a:ext cx="606045" cy="606045"/>
          </a:xfrm>
          <a:prstGeom prst="rect">
            <a:avLst/>
          </a:prstGeom>
        </p:spPr>
      </p:pic>
      <p:pic>
        <p:nvPicPr>
          <p:cNvPr id="6" name="Picture 5"/>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1222755" y="2444988"/>
            <a:ext cx="606045" cy="606045"/>
          </a:xfrm>
          <a:prstGeom prst="rect">
            <a:avLst/>
          </a:prstGeom>
        </p:spPr>
      </p:pic>
      <p:sp>
        <p:nvSpPr>
          <p:cNvPr id="7" name="TextBox 6"/>
          <p:cNvSpPr txBox="1"/>
          <p:nvPr/>
        </p:nvSpPr>
        <p:spPr>
          <a:xfrm>
            <a:off x="344677"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OLTP</a:t>
            </a:r>
          </a:p>
        </p:txBody>
      </p:sp>
      <p:sp>
        <p:nvSpPr>
          <p:cNvPr id="8" name="TextBox 7"/>
          <p:cNvSpPr txBox="1"/>
          <p:nvPr/>
        </p:nvSpPr>
        <p:spPr>
          <a:xfrm>
            <a:off x="3446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ERP</a:t>
            </a:r>
          </a:p>
        </p:txBody>
      </p:sp>
      <p:sp>
        <p:nvSpPr>
          <p:cNvPr id="9" name="TextBox 8"/>
          <p:cNvSpPr txBox="1"/>
          <p:nvPr/>
        </p:nvSpPr>
        <p:spPr>
          <a:xfrm>
            <a:off x="11320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LOB</a:t>
            </a:r>
          </a:p>
        </p:txBody>
      </p:sp>
      <p:pic>
        <p:nvPicPr>
          <p:cNvPr id="10" name="Picture 9"/>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colorTemperature colorTemp="4700"/>
                    </a14:imgEffect>
                    <a14:imgEffect>
                      <a14:saturation sat="33000"/>
                    </a14:imgEffect>
                  </a14:imgLayer>
                </a14:imgProps>
              </a:ext>
              <a:ext uri="{28A0092B-C50C-407E-A947-70E740481C1C}">
                <a14:useLocalDpi xmlns:a14="http://schemas.microsoft.com/office/drawing/2010/main"/>
              </a:ext>
            </a:extLst>
          </a:blip>
          <a:stretch>
            <a:fillRect/>
          </a:stretch>
        </p:blipFill>
        <p:spPr>
          <a:xfrm>
            <a:off x="1241804" y="1498838"/>
            <a:ext cx="567945" cy="567945"/>
          </a:xfrm>
          <a:prstGeom prst="rect">
            <a:avLst/>
          </a:prstGeom>
        </p:spPr>
      </p:pic>
      <p:sp>
        <p:nvSpPr>
          <p:cNvPr id="11" name="TextBox 10"/>
          <p:cNvSpPr txBox="1"/>
          <p:nvPr/>
        </p:nvSpPr>
        <p:spPr>
          <a:xfrm>
            <a:off x="1132076"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t>
            </a:r>
          </a:p>
        </p:txBody>
      </p:sp>
      <p:sp>
        <p:nvSpPr>
          <p:cNvPr id="12" name="Rectangle 11"/>
          <p:cNvSpPr/>
          <p:nvPr/>
        </p:nvSpPr>
        <p:spPr bwMode="auto">
          <a:xfrm>
            <a:off x="268928" y="1270000"/>
            <a:ext cx="1788472" cy="22225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365500" y="2004022"/>
            <a:ext cx="1701800" cy="7544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ETL Tool</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(SSIS, </a:t>
            </a:r>
            <a:r>
              <a:rPr lang="en-US" sz="1200" dirty="0" err="1">
                <a:gradFill>
                  <a:gsLst>
                    <a:gs pos="0">
                      <a:srgbClr val="FFFFFF"/>
                    </a:gs>
                    <a:gs pos="100000">
                      <a:srgbClr val="FFFFFF"/>
                    </a:gs>
                  </a:gsLst>
                  <a:lin ang="5400000" scaled="0"/>
                </a:gradFill>
                <a:ea typeface="Segoe UI" pitchFamily="34" charset="0"/>
                <a:cs typeface="Segoe UI" pitchFamily="34" charset="0"/>
              </a:rPr>
              <a:t>etc</a:t>
            </a:r>
            <a:r>
              <a:rPr lang="en-US" sz="1200" dirty="0">
                <a:gradFill>
                  <a:gsLst>
                    <a:gs pos="0">
                      <a:srgbClr val="FFFFFF"/>
                    </a:gs>
                    <a:gs pos="100000">
                      <a:srgbClr val="FFFFFF"/>
                    </a:gs>
                  </a:gsLst>
                  <a:lin ang="5400000" scaled="0"/>
                </a:gradFill>
                <a:ea typeface="Segoe UI" pitchFamily="34" charset="0"/>
                <a:cs typeface="Segoe UI" pitchFamily="34" charset="0"/>
              </a:rPr>
              <a:t>…)</a:t>
            </a:r>
          </a:p>
        </p:txBody>
      </p:sp>
      <p:cxnSp>
        <p:nvCxnSpPr>
          <p:cNvPr id="15" name="Straight Arrow Connector 14"/>
          <p:cNvCxnSpPr>
            <a:stCxn id="12" idx="3"/>
            <a:endCxn id="13" idx="1"/>
          </p:cNvCxnSpPr>
          <p:nvPr/>
        </p:nvCxnSpPr>
        <p:spPr>
          <a:xfrm>
            <a:off x="2057400" y="2381250"/>
            <a:ext cx="1308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078" y="1233926"/>
            <a:ext cx="82618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Extract</a:t>
            </a:r>
          </a:p>
        </p:txBody>
      </p:sp>
      <p:sp>
        <p:nvSpPr>
          <p:cNvPr id="19" name="TextBox 18"/>
          <p:cNvSpPr txBox="1"/>
          <p:nvPr/>
        </p:nvSpPr>
        <p:spPr>
          <a:xfrm>
            <a:off x="3752506" y="1216026"/>
            <a:ext cx="10432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a:t>
            </a:r>
          </a:p>
        </p:txBody>
      </p:sp>
      <p:sp>
        <p:nvSpPr>
          <p:cNvPr id="20" name="TextBox 19"/>
          <p:cNvSpPr txBox="1"/>
          <p:nvPr/>
        </p:nvSpPr>
        <p:spPr>
          <a:xfrm>
            <a:off x="5492406" y="1233926"/>
            <a:ext cx="69910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Load</a:t>
            </a:r>
          </a:p>
        </p:txBody>
      </p:sp>
      <p:cxnSp>
        <p:nvCxnSpPr>
          <p:cNvPr id="22" name="Straight Arrow Connector 21"/>
          <p:cNvCxnSpPr>
            <a:stCxn id="13" idx="3"/>
          </p:cNvCxnSpPr>
          <p:nvPr/>
        </p:nvCxnSpPr>
        <p:spPr>
          <a:xfrm>
            <a:off x="5067300" y="2381250"/>
            <a:ext cx="16129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00831" y="2296813"/>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sp>
        <p:nvSpPr>
          <p:cNvPr id="24" name="TextBox 23"/>
          <p:cNvSpPr txBox="1"/>
          <p:nvPr/>
        </p:nvSpPr>
        <p:spPr>
          <a:xfrm>
            <a:off x="5110732" y="2286345"/>
            <a:ext cx="15694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Transformed data</a:t>
            </a:r>
          </a:p>
        </p:txBody>
      </p:sp>
      <p:sp>
        <p:nvSpPr>
          <p:cNvPr id="40" name="TextBox 39"/>
          <p:cNvSpPr txBox="1"/>
          <p:nvPr/>
        </p:nvSpPr>
        <p:spPr>
          <a:xfrm>
            <a:off x="8234907" y="2325999"/>
            <a:ext cx="69955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EDW</a:t>
            </a:r>
          </a:p>
        </p:txBody>
      </p:sp>
      <p:sp>
        <p:nvSpPr>
          <p:cNvPr id="41" name="Rectangle 40"/>
          <p:cNvSpPr/>
          <p:nvPr/>
        </p:nvSpPr>
        <p:spPr bwMode="auto">
          <a:xfrm>
            <a:off x="10668000" y="2146300"/>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 Tools</a:t>
            </a:r>
          </a:p>
        </p:txBody>
      </p:sp>
      <p:sp>
        <p:nvSpPr>
          <p:cNvPr id="42" name="Rectangle 41"/>
          <p:cNvSpPr/>
          <p:nvPr/>
        </p:nvSpPr>
        <p:spPr bwMode="auto">
          <a:xfrm>
            <a:off x="10668000" y="2694069"/>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Marts</a:t>
            </a:r>
          </a:p>
        </p:txBody>
      </p:sp>
      <p:sp>
        <p:nvSpPr>
          <p:cNvPr id="43" name="Rectangle 42"/>
          <p:cNvSpPr/>
          <p:nvPr/>
        </p:nvSpPr>
        <p:spPr bwMode="auto">
          <a:xfrm>
            <a:off x="10674047" y="3232138"/>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Lake(s)</a:t>
            </a:r>
          </a:p>
        </p:txBody>
      </p:sp>
      <p:sp>
        <p:nvSpPr>
          <p:cNvPr id="44" name="Rectangle 43"/>
          <p:cNvSpPr/>
          <p:nvPr/>
        </p:nvSpPr>
        <p:spPr bwMode="auto">
          <a:xfrm>
            <a:off x="10674047" y="3779907"/>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Dashboards</a:t>
            </a:r>
          </a:p>
        </p:txBody>
      </p:sp>
      <p:sp>
        <p:nvSpPr>
          <p:cNvPr id="45" name="Rectangle 44"/>
          <p:cNvSpPr/>
          <p:nvPr/>
        </p:nvSpPr>
        <p:spPr bwMode="auto">
          <a:xfrm>
            <a:off x="10668000" y="4327676"/>
            <a:ext cx="1397000" cy="432145"/>
          </a:xfrm>
          <a:prstGeom prst="rect">
            <a:avLst/>
          </a:prstGeom>
          <a:solidFill>
            <a:schemeClr val="accent6"/>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Apps</a:t>
            </a:r>
          </a:p>
        </p:txBody>
      </p:sp>
      <p:cxnSp>
        <p:nvCxnSpPr>
          <p:cNvPr id="47" name="Straight Connector 46"/>
          <p:cNvCxnSpPr/>
          <p:nvPr/>
        </p:nvCxnSpPr>
        <p:spPr>
          <a:xfrm flipH="1">
            <a:off x="10502900" y="1957923"/>
            <a:ext cx="25400" cy="29823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526722" y="19579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515600" y="49424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3" idx="3"/>
          </p:cNvCxnSpPr>
          <p:nvPr/>
        </p:nvCxnSpPr>
        <p:spPr>
          <a:xfrm>
            <a:off x="9614061" y="2558495"/>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540894" y="4021273"/>
            <a:ext cx="365760" cy="365760"/>
          </a:xfrm>
          <a:prstGeom prst="rect">
            <a:avLst/>
          </a:prstGeom>
        </p:spPr>
      </p:pic>
      <p:pic>
        <p:nvPicPr>
          <p:cNvPr id="55" name="Picture 54"/>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1487755" y="4041506"/>
            <a:ext cx="365760" cy="365760"/>
          </a:xfrm>
          <a:prstGeom prst="rect">
            <a:avLst/>
          </a:prstGeom>
        </p:spPr>
      </p:pic>
      <p:pic>
        <p:nvPicPr>
          <p:cNvPr id="56" name="Picture 55"/>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1511524" y="5059298"/>
            <a:ext cx="365760" cy="365760"/>
          </a:xfrm>
          <a:prstGeom prst="rect">
            <a:avLst/>
          </a:prstGeom>
        </p:spPr>
      </p:pic>
      <p:pic>
        <p:nvPicPr>
          <p:cNvPr id="57" name="Picture 56"/>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1142441" y="4566269"/>
            <a:ext cx="365760" cy="365760"/>
          </a:xfrm>
          <a:prstGeom prst="rect">
            <a:avLst/>
          </a:prstGeom>
        </p:spPr>
      </p:pic>
      <p:pic>
        <p:nvPicPr>
          <p:cNvPr id="58" name="Picture 57"/>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1953728" y="4079194"/>
            <a:ext cx="365760" cy="365760"/>
          </a:xfrm>
          <a:prstGeom prst="rect">
            <a:avLst/>
          </a:prstGeom>
        </p:spPr>
      </p:pic>
      <p:pic>
        <p:nvPicPr>
          <p:cNvPr id="59" name="Picture 58"/>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995783" y="4048744"/>
            <a:ext cx="365760" cy="365760"/>
          </a:xfrm>
          <a:prstGeom prst="rect">
            <a:avLst/>
          </a:prstGeom>
        </p:spPr>
      </p:pic>
      <p:pic>
        <p:nvPicPr>
          <p:cNvPr id="60" name="Picture 59"/>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719933" y="4569287"/>
            <a:ext cx="365760" cy="365760"/>
          </a:xfrm>
          <a:prstGeom prst="rect">
            <a:avLst/>
          </a:prstGeom>
        </p:spPr>
      </p:pic>
      <p:pic>
        <p:nvPicPr>
          <p:cNvPr id="61" name="Picture 60"/>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1025601" y="5058135"/>
            <a:ext cx="365760" cy="365760"/>
          </a:xfrm>
          <a:prstGeom prst="rect">
            <a:avLst/>
          </a:prstGeom>
        </p:spPr>
      </p:pic>
      <p:pic>
        <p:nvPicPr>
          <p:cNvPr id="62" name="Picture 61"/>
          <p:cNvPicPr>
            <a:picLocks noChangeAspect="1"/>
          </p:cNvPicPr>
          <p:nvPr/>
        </p:nvPicPr>
        <p:blipFill>
          <a:blip r:embed="rId15" cstate="print">
            <a:biLevel thresh="25000"/>
            <a:extLst>
              <a:ext uri="{28A0092B-C50C-407E-A947-70E740481C1C}">
                <a14:useLocalDpi xmlns:a14="http://schemas.microsoft.com/office/drawing/2010/main"/>
              </a:ext>
            </a:extLst>
          </a:blip>
          <a:stretch>
            <a:fillRect/>
          </a:stretch>
        </p:blipFill>
        <p:spPr>
          <a:xfrm>
            <a:off x="1991822" y="5059298"/>
            <a:ext cx="365760" cy="365760"/>
          </a:xfrm>
          <a:prstGeom prst="rect">
            <a:avLst/>
          </a:prstGeom>
        </p:spPr>
      </p:pic>
      <p:pic>
        <p:nvPicPr>
          <p:cNvPr id="63" name="Picture 6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553716" y="5597887"/>
            <a:ext cx="365760" cy="365760"/>
          </a:xfrm>
          <a:prstGeom prst="rect">
            <a:avLst/>
          </a:prstGeom>
        </p:spPr>
      </p:pic>
      <p:pic>
        <p:nvPicPr>
          <p:cNvPr id="64" name="Picture 63"/>
          <p:cNvPicPr>
            <a:picLocks noChangeAspect="1"/>
          </p:cNvPicPr>
          <p:nvPr/>
        </p:nvPicPr>
        <p:blipFill>
          <a:blip r:embed="rId17" cstate="print">
            <a:biLevel thresh="25000"/>
            <a:extLst>
              <a:ext uri="{28A0092B-C50C-407E-A947-70E740481C1C}">
                <a14:useLocalDpi xmlns:a14="http://schemas.microsoft.com/office/drawing/2010/main"/>
              </a:ext>
            </a:extLst>
          </a:blip>
          <a:stretch>
            <a:fillRect/>
          </a:stretch>
        </p:blipFill>
        <p:spPr>
          <a:xfrm>
            <a:off x="856995" y="5575660"/>
            <a:ext cx="365760" cy="365760"/>
          </a:xfrm>
          <a:prstGeom prst="rect">
            <a:avLst/>
          </a:prstGeom>
        </p:spPr>
      </p:pic>
      <p:pic>
        <p:nvPicPr>
          <p:cNvPr id="65" name="Picture 64"/>
          <p:cNvPicPr>
            <a:picLocks noChangeAspect="1"/>
          </p:cNvPicPr>
          <p:nvPr/>
        </p:nvPicPr>
        <p:blipFill>
          <a:blip r:embed="rId18" cstate="print">
            <a:lum bright="70000" contrast="-70000"/>
            <a:extLst>
              <a:ext uri="{28A0092B-C50C-407E-A947-70E740481C1C}">
                <a14:useLocalDpi xmlns:a14="http://schemas.microsoft.com/office/drawing/2010/main"/>
              </a:ext>
            </a:extLst>
          </a:blip>
          <a:stretch>
            <a:fillRect/>
          </a:stretch>
        </p:blipFill>
        <p:spPr>
          <a:xfrm>
            <a:off x="515051" y="5076159"/>
            <a:ext cx="365760" cy="365760"/>
          </a:xfrm>
          <a:prstGeom prst="rect">
            <a:avLst/>
          </a:prstGeom>
        </p:spPr>
      </p:pic>
      <p:pic>
        <p:nvPicPr>
          <p:cNvPr id="66" name="Picture 65"/>
          <p:cNvPicPr>
            <a:picLocks noChangeAspect="1"/>
          </p:cNvPicPr>
          <p:nvPr/>
        </p:nvPicPr>
        <p:blipFill>
          <a:blip r:embed="rId19" cstate="print">
            <a:lum bright="70000" contrast="-70000"/>
            <a:extLst>
              <a:ext uri="{28A0092B-C50C-407E-A947-70E740481C1C}">
                <a14:useLocalDpi xmlns:a14="http://schemas.microsoft.com/office/drawing/2010/main"/>
              </a:ext>
            </a:extLst>
          </a:blip>
          <a:stretch>
            <a:fillRect/>
          </a:stretch>
        </p:blipFill>
        <p:spPr>
          <a:xfrm>
            <a:off x="1582283" y="4543748"/>
            <a:ext cx="365760" cy="365760"/>
          </a:xfrm>
          <a:prstGeom prst="rect">
            <a:avLst/>
          </a:prstGeom>
        </p:spPr>
      </p:pic>
      <p:sp>
        <p:nvSpPr>
          <p:cNvPr id="67" name="TextBox 66"/>
          <p:cNvSpPr txBox="1"/>
          <p:nvPr/>
        </p:nvSpPr>
        <p:spPr>
          <a:xfrm>
            <a:off x="3823237" y="4956471"/>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cxnSp>
        <p:nvCxnSpPr>
          <p:cNvPr id="69" name="Straight Arrow Connector 68"/>
          <p:cNvCxnSpPr/>
          <p:nvPr/>
        </p:nvCxnSpPr>
        <p:spPr>
          <a:xfrm flipV="1">
            <a:off x="2878667" y="4988076"/>
            <a:ext cx="3702631" cy="55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98440" y="4623169"/>
            <a:ext cx="787716"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Ingest</a:t>
            </a:r>
            <a:endParaRPr lang="en-US" sz="1200" dirty="0">
              <a:gradFill>
                <a:gsLst>
                  <a:gs pos="2917">
                    <a:schemeClr val="tx1"/>
                  </a:gs>
                  <a:gs pos="30000">
                    <a:schemeClr val="tx1"/>
                  </a:gs>
                </a:gsLst>
                <a:lin ang="5400000" scaled="0"/>
              </a:gradFill>
            </a:endParaRPr>
          </a:p>
        </p:txBody>
      </p:sp>
      <p:sp>
        <p:nvSpPr>
          <p:cNvPr id="80" name="TextBox 79"/>
          <p:cNvSpPr txBox="1"/>
          <p:nvPr/>
        </p:nvSpPr>
        <p:spPr>
          <a:xfrm>
            <a:off x="7041780" y="3159606"/>
            <a:ext cx="2488951" cy="704808"/>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Scale-out storage &amp; compute</a:t>
            </a:r>
          </a:p>
          <a:p>
            <a:pPr>
              <a:lnSpc>
                <a:spcPct val="90000"/>
              </a:lnSpc>
              <a:spcAft>
                <a:spcPts val="600"/>
              </a:spcAft>
            </a:pPr>
            <a:r>
              <a:rPr lang="en-US" sz="1200" dirty="0">
                <a:gradFill>
                  <a:gsLst>
                    <a:gs pos="2917">
                      <a:schemeClr val="tx1"/>
                    </a:gs>
                    <a:gs pos="30000">
                      <a:schemeClr val="tx1"/>
                    </a:gs>
                  </a:gsLst>
                  <a:lin ang="5400000" scaled="0"/>
                </a:gradFill>
              </a:rPr>
              <a:t>(HDFS, Blob Storage,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1" name="TextBox 80"/>
          <p:cNvSpPr txBox="1"/>
          <p:nvPr/>
        </p:nvSpPr>
        <p:spPr>
          <a:xfrm>
            <a:off x="7363531" y="2675078"/>
            <a:ext cx="211775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Server, Teradata,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2" name="Oval 81"/>
          <p:cNvSpPr/>
          <p:nvPr/>
        </p:nvSpPr>
        <p:spPr bwMode="auto">
          <a:xfrm>
            <a:off x="7065259" y="4320064"/>
            <a:ext cx="367541" cy="38993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014709" y="3789043"/>
            <a:ext cx="494801" cy="494801"/>
          </a:xfrm>
          <a:prstGeom prst="rect">
            <a:avLst/>
          </a:prstGeom>
        </p:spPr>
      </p:pic>
      <p:pic>
        <p:nvPicPr>
          <p:cNvPr id="84" name="Picture 83"/>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548191" y="3956753"/>
            <a:ext cx="494801" cy="494801"/>
          </a:xfrm>
          <a:prstGeom prst="rect">
            <a:avLst/>
          </a:prstGeom>
        </p:spPr>
      </p:pic>
      <p:pic>
        <p:nvPicPr>
          <p:cNvPr id="85" name="Picture 84"/>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020347" y="4746214"/>
            <a:ext cx="494801" cy="494801"/>
          </a:xfrm>
          <a:prstGeom prst="rect">
            <a:avLst/>
          </a:prstGeom>
        </p:spPr>
      </p:pic>
      <p:pic>
        <p:nvPicPr>
          <p:cNvPr id="86" name="Picture 85"/>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7524817" y="4588338"/>
            <a:ext cx="494801" cy="494801"/>
          </a:xfrm>
          <a:prstGeom prst="rect">
            <a:avLst/>
          </a:prstGeom>
        </p:spPr>
      </p:pic>
      <p:sp>
        <p:nvSpPr>
          <p:cNvPr id="87" name="Right Arrow 86"/>
          <p:cNvSpPr/>
          <p:nvPr/>
        </p:nvSpPr>
        <p:spPr bwMode="auto">
          <a:xfrm>
            <a:off x="7010306" y="5445843"/>
            <a:ext cx="3169238" cy="3875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8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1575519"/>
            <a:ext cx="339172" cy="339172"/>
          </a:xfrm>
          <a:prstGeom prst="rect">
            <a:avLst/>
          </a:prstGeom>
        </p:spPr>
      </p:pic>
      <p:pic>
        <p:nvPicPr>
          <p:cNvPr id="90" name="Picture 89"/>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1575519"/>
            <a:ext cx="339172" cy="339172"/>
          </a:xfrm>
          <a:prstGeom prst="rect">
            <a:avLst/>
          </a:prstGeom>
        </p:spPr>
      </p:pic>
      <p:pic>
        <p:nvPicPr>
          <p:cNvPr id="91" name="Picture 9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1983323"/>
            <a:ext cx="339172" cy="339172"/>
          </a:xfrm>
          <a:prstGeom prst="rect">
            <a:avLst/>
          </a:prstGeom>
        </p:spPr>
      </p:pic>
      <p:pic>
        <p:nvPicPr>
          <p:cNvPr id="92" name="Picture 91"/>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1983323"/>
            <a:ext cx="339172" cy="339172"/>
          </a:xfrm>
          <a:prstGeom prst="rect">
            <a:avLst/>
          </a:prstGeom>
        </p:spPr>
      </p:pic>
      <p:pic>
        <p:nvPicPr>
          <p:cNvPr id="93" name="Picture 9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114832" y="2389367"/>
            <a:ext cx="339172" cy="339172"/>
          </a:xfrm>
          <a:prstGeom prst="rect">
            <a:avLst/>
          </a:prstGeom>
        </p:spPr>
      </p:pic>
      <p:pic>
        <p:nvPicPr>
          <p:cNvPr id="94" name="Picture 93"/>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7518061" y="2389367"/>
            <a:ext cx="339172" cy="339172"/>
          </a:xfrm>
          <a:prstGeom prst="rect">
            <a:avLst/>
          </a:prstGeom>
        </p:spPr>
      </p:pic>
      <p:pic>
        <p:nvPicPr>
          <p:cNvPr id="95" name="Picture 94"/>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055541" y="1575519"/>
            <a:ext cx="339172" cy="339172"/>
          </a:xfrm>
          <a:prstGeom prst="rect">
            <a:avLst/>
          </a:prstGeom>
        </p:spPr>
      </p:pic>
      <p:pic>
        <p:nvPicPr>
          <p:cNvPr id="96" name="Picture 95"/>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458770" y="1575519"/>
            <a:ext cx="339172" cy="339172"/>
          </a:xfrm>
          <a:prstGeom prst="rect">
            <a:avLst/>
          </a:prstGeom>
        </p:spPr>
      </p:pic>
      <p:pic>
        <p:nvPicPr>
          <p:cNvPr id="97" name="Picture 96"/>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055541" y="1983323"/>
            <a:ext cx="339172" cy="339172"/>
          </a:xfrm>
          <a:prstGeom prst="rect">
            <a:avLst/>
          </a:prstGeom>
        </p:spPr>
      </p:pic>
      <p:pic>
        <p:nvPicPr>
          <p:cNvPr id="98" name="Picture 97"/>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458770" y="1983323"/>
            <a:ext cx="339172" cy="339172"/>
          </a:xfrm>
          <a:prstGeom prst="rect">
            <a:avLst/>
          </a:prstGeom>
        </p:spPr>
      </p:pic>
      <p:pic>
        <p:nvPicPr>
          <p:cNvPr id="99" name="Picture 9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880815" y="1575519"/>
            <a:ext cx="339172" cy="339172"/>
          </a:xfrm>
          <a:prstGeom prst="rect">
            <a:avLst/>
          </a:prstGeom>
        </p:spPr>
      </p:pic>
      <p:pic>
        <p:nvPicPr>
          <p:cNvPr id="100" name="Picture 99"/>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84044" y="1575519"/>
            <a:ext cx="339172" cy="339172"/>
          </a:xfrm>
          <a:prstGeom prst="rect">
            <a:avLst/>
          </a:prstGeom>
        </p:spPr>
      </p:pic>
      <p:pic>
        <p:nvPicPr>
          <p:cNvPr id="101" name="Picture 10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880815" y="1983323"/>
            <a:ext cx="339172" cy="339172"/>
          </a:xfrm>
          <a:prstGeom prst="rect">
            <a:avLst/>
          </a:prstGeom>
        </p:spPr>
      </p:pic>
      <p:pic>
        <p:nvPicPr>
          <p:cNvPr id="102" name="Picture 101"/>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84044" y="1983323"/>
            <a:ext cx="339172" cy="339172"/>
          </a:xfrm>
          <a:prstGeom prst="rect">
            <a:avLst/>
          </a:prstGeom>
        </p:spPr>
      </p:pic>
      <p:pic>
        <p:nvPicPr>
          <p:cNvPr id="103" name="Picture 10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74889" y="2388909"/>
            <a:ext cx="339172" cy="339172"/>
          </a:xfrm>
          <a:prstGeom prst="rect">
            <a:avLst/>
          </a:prstGeom>
        </p:spPr>
      </p:pic>
      <p:pic>
        <p:nvPicPr>
          <p:cNvPr id="107" name="Picture 106"/>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3829876"/>
            <a:ext cx="339172" cy="339172"/>
          </a:xfrm>
          <a:prstGeom prst="rect">
            <a:avLst/>
          </a:prstGeom>
        </p:spPr>
      </p:pic>
      <p:pic>
        <p:nvPicPr>
          <p:cNvPr id="108" name="Picture 107"/>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715713" y="3829876"/>
            <a:ext cx="339172" cy="339172"/>
          </a:xfrm>
          <a:prstGeom prst="rect">
            <a:avLst/>
          </a:prstGeom>
        </p:spPr>
      </p:pic>
      <p:pic>
        <p:nvPicPr>
          <p:cNvPr id="109" name="Picture 108"/>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4237680"/>
            <a:ext cx="339172" cy="339172"/>
          </a:xfrm>
          <a:prstGeom prst="rect">
            <a:avLst/>
          </a:prstGeom>
        </p:spPr>
      </p:pic>
      <p:pic>
        <p:nvPicPr>
          <p:cNvPr id="111" name="Picture 110"/>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8312484" y="4643724"/>
            <a:ext cx="339172" cy="339172"/>
          </a:xfrm>
          <a:prstGeom prst="rect">
            <a:avLst/>
          </a:prstGeom>
        </p:spPr>
      </p:pic>
      <p:pic>
        <p:nvPicPr>
          <p:cNvPr id="113" name="Picture 112"/>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3193" y="3829876"/>
            <a:ext cx="339172" cy="339172"/>
          </a:xfrm>
          <a:prstGeom prst="rect">
            <a:avLst/>
          </a:prstGeom>
        </p:spPr>
      </p:pic>
      <p:pic>
        <p:nvPicPr>
          <p:cNvPr id="114" name="Picture 113"/>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3193" y="4237680"/>
            <a:ext cx="339172" cy="339172"/>
          </a:xfrm>
          <a:prstGeom prst="rect">
            <a:avLst/>
          </a:prstGeom>
        </p:spPr>
      </p:pic>
      <p:pic>
        <p:nvPicPr>
          <p:cNvPr id="115" name="Picture 114"/>
          <p:cNvPicPr>
            <a:picLocks noChangeAspect="1"/>
          </p:cNvPicPr>
          <p:nvPr/>
        </p:nvPicPr>
        <p:blipFill>
          <a:blip r:embed="rId20" cstate="print">
            <a:lum bright="70000" contrast="-70000"/>
            <a:extLst>
              <a:ext uri="{28A0092B-C50C-407E-A947-70E740481C1C}">
                <a14:useLocalDpi xmlns:a14="http://schemas.microsoft.com/office/drawing/2010/main"/>
              </a:ext>
            </a:extLst>
          </a:blip>
          <a:stretch>
            <a:fillRect/>
          </a:stretch>
        </p:blipFill>
        <p:spPr>
          <a:xfrm>
            <a:off x="9251810" y="4626797"/>
            <a:ext cx="339172" cy="339172"/>
          </a:xfrm>
          <a:prstGeom prst="rect">
            <a:avLst/>
          </a:prstGeom>
        </p:spPr>
      </p:pic>
      <p:sp>
        <p:nvSpPr>
          <p:cNvPr id="117" name="TextBox 116"/>
          <p:cNvSpPr txBox="1"/>
          <p:nvPr/>
        </p:nvSpPr>
        <p:spPr>
          <a:xfrm>
            <a:off x="6845912" y="5433245"/>
            <a:ext cx="139948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Streaming data</a:t>
            </a:r>
          </a:p>
        </p:txBody>
      </p:sp>
      <p:sp>
        <p:nvSpPr>
          <p:cNvPr id="118" name="Rectangle 117"/>
          <p:cNvSpPr/>
          <p:nvPr/>
        </p:nvSpPr>
        <p:spPr bwMode="auto">
          <a:xfrm>
            <a:off x="8155847" y="5539013"/>
            <a:ext cx="1011893" cy="198866"/>
          </a:xfrm>
          <a:prstGeom prst="rect">
            <a:avLst/>
          </a:prstGeom>
          <a:solidFill>
            <a:schemeClr val="accent1">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p:cNvCxnSpPr>
            <a:endCxn id="134" idx="6"/>
          </p:cNvCxnSpPr>
          <p:nvPr/>
        </p:nvCxnSpPr>
        <p:spPr>
          <a:xfrm>
            <a:off x="763366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25064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bwMode="auto">
          <a:xfrm>
            <a:off x="725064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p:cNvCxnSpPr>
            <a:endCxn id="137" idx="6"/>
          </p:cNvCxnSpPr>
          <p:nvPr/>
        </p:nvCxnSpPr>
        <p:spPr>
          <a:xfrm>
            <a:off x="879281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40979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bwMode="auto">
          <a:xfrm>
            <a:off x="840979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8" name="Straight Connector 137"/>
          <p:cNvCxnSpPr>
            <a:endCxn id="140" idx="6"/>
          </p:cNvCxnSpPr>
          <p:nvPr/>
        </p:nvCxnSpPr>
        <p:spPr>
          <a:xfrm>
            <a:off x="9753540" y="5767311"/>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370522" y="5781946"/>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bwMode="auto">
          <a:xfrm>
            <a:off x="9370522" y="5856211"/>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TextBox 140"/>
          <p:cNvSpPr txBox="1"/>
          <p:nvPr/>
        </p:nvSpPr>
        <p:spPr>
          <a:xfrm>
            <a:off x="7010306" y="6117636"/>
            <a:ext cx="316923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Transform and Load</a:t>
            </a:r>
            <a:endParaRPr lang="en-US" sz="1200" dirty="0">
              <a:gradFill>
                <a:gsLst>
                  <a:gs pos="2917">
                    <a:schemeClr val="tx1"/>
                  </a:gs>
                  <a:gs pos="30000">
                    <a:schemeClr val="tx1"/>
                  </a:gs>
                </a:gsLst>
                <a:lin ang="5400000" scaled="0"/>
              </a:gradFill>
            </a:endParaRPr>
          </a:p>
        </p:txBody>
      </p:sp>
      <p:cxnSp>
        <p:nvCxnSpPr>
          <p:cNvPr id="142" name="Straight Arrow Connector 141"/>
          <p:cNvCxnSpPr/>
          <p:nvPr/>
        </p:nvCxnSpPr>
        <p:spPr>
          <a:xfrm>
            <a:off x="9596072" y="4438247"/>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2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fade">
                                      <p:cBhvr>
                                        <p:cTn id="64" dur="500"/>
                                        <p:tgtEl>
                                          <p:spTgt spid="89"/>
                                        </p:tgtEl>
                                      </p:cBhvr>
                                    </p:animEffect>
                                  </p:childTnLst>
                                </p:cTn>
                              </p:par>
                              <p:par>
                                <p:cTn id="65" presetID="10"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500"/>
                                        <p:tgtEl>
                                          <p:spTgt spid="90"/>
                                        </p:tgtEl>
                                      </p:cBhvr>
                                    </p:animEffect>
                                  </p:childTnLst>
                                </p:cTn>
                              </p:par>
                              <p:par>
                                <p:cTn id="68" presetID="10" presetClass="entr" presetSubtype="0" fill="hold" nodeType="with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fade">
                                      <p:cBhvr>
                                        <p:cTn id="70" dur="500"/>
                                        <p:tgtEl>
                                          <p:spTgt spid="91"/>
                                        </p:tgtEl>
                                      </p:cBhvr>
                                    </p:animEffect>
                                  </p:childTnLst>
                                </p:cTn>
                              </p:par>
                              <p:par>
                                <p:cTn id="71" presetID="10" presetClass="entr" presetSubtype="0" fill="hold" nodeType="with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fade">
                                      <p:cBhvr>
                                        <p:cTn id="73" dur="500"/>
                                        <p:tgtEl>
                                          <p:spTgt spid="92"/>
                                        </p:tgtEl>
                                      </p:cBhvr>
                                    </p:animEffect>
                                  </p:childTnLst>
                                </p:cTn>
                              </p:par>
                              <p:par>
                                <p:cTn id="74" presetID="10" presetClass="entr" presetSubtype="0" fill="hold" nodeType="with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par>
                                <p:cTn id="80" presetID="10" presetClass="entr" presetSubtype="0" fill="hold" nodeType="with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fade">
                                      <p:cBhvr>
                                        <p:cTn id="82" dur="500"/>
                                        <p:tgtEl>
                                          <p:spTgt spid="95"/>
                                        </p:tgtEl>
                                      </p:cBhvr>
                                    </p:animEffect>
                                  </p:childTnLst>
                                </p:cTn>
                              </p:par>
                              <p:par>
                                <p:cTn id="83" presetID="10" presetClass="entr" presetSubtype="0"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nodeType="with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childTnLst>
                                </p:cTn>
                              </p:par>
                              <p:par>
                                <p:cTn id="89" presetID="10"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animEffect transition="in" filter="fade">
                                      <p:cBhvr>
                                        <p:cTn id="91" dur="500"/>
                                        <p:tgtEl>
                                          <p:spTgt spid="98"/>
                                        </p:tgtEl>
                                      </p:cBhvr>
                                    </p:animEffect>
                                  </p:childTnLst>
                                </p:cTn>
                              </p:par>
                              <p:par>
                                <p:cTn id="92" presetID="10" presetClass="entr" presetSubtype="0" fill="hold" nodeType="withEffect">
                                  <p:stCondLst>
                                    <p:cond delay="0"/>
                                  </p:stCondLst>
                                  <p:childTnLst>
                                    <p:set>
                                      <p:cBhvr>
                                        <p:cTn id="93" dur="1" fill="hold">
                                          <p:stCondLst>
                                            <p:cond delay="0"/>
                                          </p:stCondLst>
                                        </p:cTn>
                                        <p:tgtEl>
                                          <p:spTgt spid="99"/>
                                        </p:tgtEl>
                                        <p:attrNameLst>
                                          <p:attrName>style.visibility</p:attrName>
                                        </p:attrNameLst>
                                      </p:cBhvr>
                                      <p:to>
                                        <p:strVal val="visible"/>
                                      </p:to>
                                    </p:set>
                                    <p:animEffect transition="in" filter="fade">
                                      <p:cBhvr>
                                        <p:cTn id="94" dur="500"/>
                                        <p:tgtEl>
                                          <p:spTgt spid="99"/>
                                        </p:tgtEl>
                                      </p:cBhvr>
                                    </p:animEffect>
                                  </p:childTnLst>
                                </p:cTn>
                              </p:par>
                              <p:par>
                                <p:cTn id="95" presetID="10" presetClass="entr" presetSubtype="0" fill="hold" nodeType="with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fade">
                                      <p:cBhvr>
                                        <p:cTn id="97" dur="500"/>
                                        <p:tgtEl>
                                          <p:spTgt spid="100"/>
                                        </p:tgtEl>
                                      </p:cBhvr>
                                    </p:animEffect>
                                  </p:childTnLst>
                                </p:cTn>
                              </p:par>
                              <p:par>
                                <p:cTn id="98" presetID="10" presetClass="entr" presetSubtype="0" fill="hold" nodeType="withEffect">
                                  <p:stCondLst>
                                    <p:cond delay="0"/>
                                  </p:stCondLst>
                                  <p:childTnLst>
                                    <p:set>
                                      <p:cBhvr>
                                        <p:cTn id="99" dur="1" fill="hold">
                                          <p:stCondLst>
                                            <p:cond delay="0"/>
                                          </p:stCondLst>
                                        </p:cTn>
                                        <p:tgtEl>
                                          <p:spTgt spid="101"/>
                                        </p:tgtEl>
                                        <p:attrNameLst>
                                          <p:attrName>style.visibility</p:attrName>
                                        </p:attrNameLst>
                                      </p:cBhvr>
                                      <p:to>
                                        <p:strVal val="visible"/>
                                      </p:to>
                                    </p:set>
                                    <p:animEffect transition="in" filter="fade">
                                      <p:cBhvr>
                                        <p:cTn id="100" dur="500"/>
                                        <p:tgtEl>
                                          <p:spTgt spid="101"/>
                                        </p:tgtEl>
                                      </p:cBhvr>
                                    </p:animEffect>
                                  </p:childTnLst>
                                </p:cTn>
                              </p:par>
                              <p:par>
                                <p:cTn id="101" presetID="10" presetClass="entr" presetSubtype="0" fill="hold" nodeType="with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fade">
                                      <p:cBhvr>
                                        <p:cTn id="103" dur="500"/>
                                        <p:tgtEl>
                                          <p:spTgt spid="102"/>
                                        </p:tgtEl>
                                      </p:cBhvr>
                                    </p:animEffect>
                                  </p:childTnLst>
                                </p:cTn>
                              </p:par>
                              <p:par>
                                <p:cTn id="104" presetID="10" presetClass="entr" presetSubtype="0" fill="hold" nodeType="withEffect">
                                  <p:stCondLst>
                                    <p:cond delay="0"/>
                                  </p:stCondLst>
                                  <p:childTnLst>
                                    <p:set>
                                      <p:cBhvr>
                                        <p:cTn id="105" dur="1" fill="hold">
                                          <p:stCondLst>
                                            <p:cond delay="0"/>
                                          </p:stCondLst>
                                        </p:cTn>
                                        <p:tgtEl>
                                          <p:spTgt spid="103"/>
                                        </p:tgtEl>
                                        <p:attrNameLst>
                                          <p:attrName>style.visibility</p:attrName>
                                        </p:attrNameLst>
                                      </p:cBhvr>
                                      <p:to>
                                        <p:strVal val="visible"/>
                                      </p:to>
                                    </p:set>
                                    <p:animEffect transition="in" filter="fade">
                                      <p:cBhvr>
                                        <p:cTn id="106" dur="500"/>
                                        <p:tgtEl>
                                          <p:spTgt spid="10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fade">
                                      <p:cBhvr>
                                        <p:cTn id="114" dur="500"/>
                                        <p:tgtEl>
                                          <p:spTgt spid="4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500"/>
                                        <p:tgtEl>
                                          <p:spTgt spid="4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fade">
                                      <p:cBhvr>
                                        <p:cTn id="126" dur="500"/>
                                        <p:tgtEl>
                                          <p:spTgt spid="47"/>
                                        </p:tgtEl>
                                      </p:cBhvr>
                                    </p:animEffect>
                                  </p:childTnLst>
                                </p:cTn>
                              </p:par>
                              <p:par>
                                <p:cTn id="127" presetID="10"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500"/>
                                        <p:tgtEl>
                                          <p:spTgt spid="49"/>
                                        </p:tgtEl>
                                      </p:cBhvr>
                                    </p:animEffect>
                                  </p:childTnLst>
                                </p:cTn>
                              </p:par>
                              <p:par>
                                <p:cTn id="130" presetID="10" presetClass="entr" presetSubtype="0" fill="hold"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fade">
                                      <p:cBhvr>
                                        <p:cTn id="132" dur="500"/>
                                        <p:tgtEl>
                                          <p:spTgt spid="50"/>
                                        </p:tgtEl>
                                      </p:cBhvr>
                                    </p:animEffect>
                                  </p:childTnLst>
                                </p:cTn>
                              </p:par>
                              <p:par>
                                <p:cTn id="133" presetID="10" presetClass="entr" presetSubtype="0" fill="hold" nodeType="with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fade">
                                      <p:cBhvr>
                                        <p:cTn id="135" dur="500"/>
                                        <p:tgtEl>
                                          <p:spTgt spid="5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500"/>
                                        <p:tgtEl>
                                          <p:spTgt spid="53"/>
                                        </p:tgtEl>
                                      </p:cBhvr>
                                    </p:animEffect>
                                  </p:childTnLst>
                                </p:cTn>
                              </p:par>
                              <p:par>
                                <p:cTn id="141" presetID="10" presetClass="entr" presetSubtype="0" fill="hold" nodeType="with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fade">
                                      <p:cBhvr>
                                        <p:cTn id="143" dur="500"/>
                                        <p:tgtEl>
                                          <p:spTgt spid="55"/>
                                        </p:tgtEl>
                                      </p:cBhvr>
                                    </p:animEffect>
                                  </p:childTnLst>
                                </p:cTn>
                              </p:par>
                              <p:par>
                                <p:cTn id="144" presetID="10" presetClass="entr" presetSubtype="0" fill="hold"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fade">
                                      <p:cBhvr>
                                        <p:cTn id="146" dur="500"/>
                                        <p:tgtEl>
                                          <p:spTgt spid="56"/>
                                        </p:tgtEl>
                                      </p:cBhvr>
                                    </p:animEffect>
                                  </p:childTnLst>
                                </p:cTn>
                              </p:par>
                              <p:par>
                                <p:cTn id="147" presetID="10"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fade">
                                      <p:cBhvr>
                                        <p:cTn id="149" dur="500"/>
                                        <p:tgtEl>
                                          <p:spTgt spid="57"/>
                                        </p:tgtEl>
                                      </p:cBhvr>
                                    </p:animEffect>
                                  </p:childTnLst>
                                </p:cTn>
                              </p:par>
                              <p:par>
                                <p:cTn id="150" presetID="10" presetClass="entr" presetSubtype="0" fill="hold" nodeType="with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fade">
                                      <p:cBhvr>
                                        <p:cTn id="152" dur="500"/>
                                        <p:tgtEl>
                                          <p:spTgt spid="58"/>
                                        </p:tgtEl>
                                      </p:cBhvr>
                                    </p:animEffect>
                                  </p:childTnLst>
                                </p:cTn>
                              </p:par>
                              <p:par>
                                <p:cTn id="153" presetID="10" presetClass="entr" presetSubtype="0" fill="hold" nodeType="with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fade">
                                      <p:cBhvr>
                                        <p:cTn id="155" dur="500"/>
                                        <p:tgtEl>
                                          <p:spTgt spid="59"/>
                                        </p:tgtEl>
                                      </p:cBhvr>
                                    </p:animEffect>
                                  </p:childTnLst>
                                </p:cTn>
                              </p:par>
                              <p:par>
                                <p:cTn id="156" presetID="10" presetClass="entr" presetSubtype="0" fill="hold" nodeType="withEffect">
                                  <p:stCondLst>
                                    <p:cond delay="0"/>
                                  </p:stCondLst>
                                  <p:childTnLst>
                                    <p:set>
                                      <p:cBhvr>
                                        <p:cTn id="157" dur="1" fill="hold">
                                          <p:stCondLst>
                                            <p:cond delay="0"/>
                                          </p:stCondLst>
                                        </p:cTn>
                                        <p:tgtEl>
                                          <p:spTgt spid="60"/>
                                        </p:tgtEl>
                                        <p:attrNameLst>
                                          <p:attrName>style.visibility</p:attrName>
                                        </p:attrNameLst>
                                      </p:cBhvr>
                                      <p:to>
                                        <p:strVal val="visible"/>
                                      </p:to>
                                    </p:set>
                                    <p:animEffect transition="in" filter="fade">
                                      <p:cBhvr>
                                        <p:cTn id="158" dur="500"/>
                                        <p:tgtEl>
                                          <p:spTgt spid="60"/>
                                        </p:tgtEl>
                                      </p:cBhvr>
                                    </p:animEffect>
                                  </p:childTnLst>
                                </p:cTn>
                              </p:par>
                              <p:par>
                                <p:cTn id="159" presetID="10" presetClass="entr" presetSubtype="0"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fade">
                                      <p:cBhvr>
                                        <p:cTn id="161" dur="500"/>
                                        <p:tgtEl>
                                          <p:spTgt spid="61"/>
                                        </p:tgtEl>
                                      </p:cBhvr>
                                    </p:animEffect>
                                  </p:childTnLst>
                                </p:cTn>
                              </p:par>
                              <p:par>
                                <p:cTn id="162" presetID="10" presetClass="entr" presetSubtype="0" fill="hold" nodeType="with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fade">
                                      <p:cBhvr>
                                        <p:cTn id="164" dur="500"/>
                                        <p:tgtEl>
                                          <p:spTgt spid="62"/>
                                        </p:tgtEl>
                                      </p:cBhvr>
                                    </p:animEffect>
                                  </p:childTnLst>
                                </p:cTn>
                              </p:par>
                              <p:par>
                                <p:cTn id="165" presetID="10" presetClass="entr" presetSubtype="0" fill="hold"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fade">
                                      <p:cBhvr>
                                        <p:cTn id="167" dur="500"/>
                                        <p:tgtEl>
                                          <p:spTgt spid="63"/>
                                        </p:tgtEl>
                                      </p:cBhvr>
                                    </p:animEffect>
                                  </p:childTnLst>
                                </p:cTn>
                              </p:par>
                              <p:par>
                                <p:cTn id="168" presetID="10" presetClass="entr" presetSubtype="0" fill="hold" nodeType="withEffect">
                                  <p:stCondLst>
                                    <p:cond delay="0"/>
                                  </p:stCondLst>
                                  <p:childTnLst>
                                    <p:set>
                                      <p:cBhvr>
                                        <p:cTn id="169" dur="1" fill="hold">
                                          <p:stCondLst>
                                            <p:cond delay="0"/>
                                          </p:stCondLst>
                                        </p:cTn>
                                        <p:tgtEl>
                                          <p:spTgt spid="64"/>
                                        </p:tgtEl>
                                        <p:attrNameLst>
                                          <p:attrName>style.visibility</p:attrName>
                                        </p:attrNameLst>
                                      </p:cBhvr>
                                      <p:to>
                                        <p:strVal val="visible"/>
                                      </p:to>
                                    </p:set>
                                    <p:animEffect transition="in" filter="fade">
                                      <p:cBhvr>
                                        <p:cTn id="170" dur="500"/>
                                        <p:tgtEl>
                                          <p:spTgt spid="64"/>
                                        </p:tgtEl>
                                      </p:cBhvr>
                                    </p:animEffect>
                                  </p:childTnLst>
                                </p:cTn>
                              </p:par>
                              <p:par>
                                <p:cTn id="171" presetID="10" presetClass="entr" presetSubtype="0" fill="hold" nodeType="withEffect">
                                  <p:stCondLst>
                                    <p:cond delay="0"/>
                                  </p:stCondLst>
                                  <p:childTnLst>
                                    <p:set>
                                      <p:cBhvr>
                                        <p:cTn id="172" dur="1" fill="hold">
                                          <p:stCondLst>
                                            <p:cond delay="0"/>
                                          </p:stCondLst>
                                        </p:cTn>
                                        <p:tgtEl>
                                          <p:spTgt spid="65"/>
                                        </p:tgtEl>
                                        <p:attrNameLst>
                                          <p:attrName>style.visibility</p:attrName>
                                        </p:attrNameLst>
                                      </p:cBhvr>
                                      <p:to>
                                        <p:strVal val="visible"/>
                                      </p:to>
                                    </p:set>
                                    <p:animEffect transition="in" filter="fade">
                                      <p:cBhvr>
                                        <p:cTn id="173" dur="500"/>
                                        <p:tgtEl>
                                          <p:spTgt spid="65"/>
                                        </p:tgtEl>
                                      </p:cBhvr>
                                    </p:animEffect>
                                  </p:childTnLst>
                                </p:cTn>
                              </p:par>
                              <p:par>
                                <p:cTn id="174" presetID="10" presetClass="entr" presetSubtype="0" fill="hold" nodeType="withEffect">
                                  <p:stCondLst>
                                    <p:cond delay="0"/>
                                  </p:stCondLst>
                                  <p:childTnLst>
                                    <p:set>
                                      <p:cBhvr>
                                        <p:cTn id="175" dur="1" fill="hold">
                                          <p:stCondLst>
                                            <p:cond delay="0"/>
                                          </p:stCondLst>
                                        </p:cTn>
                                        <p:tgtEl>
                                          <p:spTgt spid="66"/>
                                        </p:tgtEl>
                                        <p:attrNameLst>
                                          <p:attrName>style.visibility</p:attrName>
                                        </p:attrNameLst>
                                      </p:cBhvr>
                                      <p:to>
                                        <p:strVal val="visible"/>
                                      </p:to>
                                    </p:set>
                                    <p:animEffect transition="in" filter="fade">
                                      <p:cBhvr>
                                        <p:cTn id="176" dur="500"/>
                                        <p:tgtEl>
                                          <p:spTgt spid="6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7"/>
                                        </p:tgtEl>
                                        <p:attrNameLst>
                                          <p:attrName>style.visibility</p:attrName>
                                        </p:attrNameLst>
                                      </p:cBhvr>
                                      <p:to>
                                        <p:strVal val="visible"/>
                                      </p:to>
                                    </p:set>
                                    <p:animEffect transition="in" filter="fade">
                                      <p:cBhvr>
                                        <p:cTn id="179" dur="500"/>
                                        <p:tgtEl>
                                          <p:spTgt spid="67"/>
                                        </p:tgtEl>
                                      </p:cBhvr>
                                    </p:animEffect>
                                  </p:childTnLst>
                                </p:cTn>
                              </p:par>
                              <p:par>
                                <p:cTn id="180" presetID="10" presetClass="entr" presetSubtype="0" fill="hold"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fade">
                                      <p:cBhvr>
                                        <p:cTn id="182" dur="500"/>
                                        <p:tgtEl>
                                          <p:spTgt spid="69"/>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80"/>
                                        </p:tgtEl>
                                        <p:attrNameLst>
                                          <p:attrName>style.visibility</p:attrName>
                                        </p:attrNameLst>
                                      </p:cBhvr>
                                      <p:to>
                                        <p:strVal val="visible"/>
                                      </p:to>
                                    </p:set>
                                    <p:animEffect transition="in" filter="fade">
                                      <p:cBhvr>
                                        <p:cTn id="190" dur="500"/>
                                        <p:tgtEl>
                                          <p:spTgt spid="80"/>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fade">
                                      <p:cBhvr>
                                        <p:cTn id="193" dur="500"/>
                                        <p:tgtEl>
                                          <p:spTgt spid="82"/>
                                        </p:tgtEl>
                                      </p:cBhvr>
                                    </p:animEffect>
                                  </p:childTnLst>
                                </p:cTn>
                              </p:par>
                              <p:par>
                                <p:cTn id="194" presetID="10" presetClass="entr" presetSubtype="0" fill="hold" nodeType="withEffect">
                                  <p:stCondLst>
                                    <p:cond delay="0"/>
                                  </p:stCondLst>
                                  <p:childTnLst>
                                    <p:set>
                                      <p:cBhvr>
                                        <p:cTn id="195" dur="1" fill="hold">
                                          <p:stCondLst>
                                            <p:cond delay="0"/>
                                          </p:stCondLst>
                                        </p:cTn>
                                        <p:tgtEl>
                                          <p:spTgt spid="83"/>
                                        </p:tgtEl>
                                        <p:attrNameLst>
                                          <p:attrName>style.visibility</p:attrName>
                                        </p:attrNameLst>
                                      </p:cBhvr>
                                      <p:to>
                                        <p:strVal val="visible"/>
                                      </p:to>
                                    </p:set>
                                    <p:animEffect transition="in" filter="fade">
                                      <p:cBhvr>
                                        <p:cTn id="196" dur="500"/>
                                        <p:tgtEl>
                                          <p:spTgt spid="83"/>
                                        </p:tgtEl>
                                      </p:cBhvr>
                                    </p:animEffect>
                                  </p:childTnLst>
                                </p:cTn>
                              </p:par>
                              <p:par>
                                <p:cTn id="197" presetID="10" presetClass="entr" presetSubtype="0" fill="hold" nodeType="withEffect">
                                  <p:stCondLst>
                                    <p:cond delay="0"/>
                                  </p:stCondLst>
                                  <p:childTnLst>
                                    <p:set>
                                      <p:cBhvr>
                                        <p:cTn id="198" dur="1" fill="hold">
                                          <p:stCondLst>
                                            <p:cond delay="0"/>
                                          </p:stCondLst>
                                        </p:cTn>
                                        <p:tgtEl>
                                          <p:spTgt spid="84"/>
                                        </p:tgtEl>
                                        <p:attrNameLst>
                                          <p:attrName>style.visibility</p:attrName>
                                        </p:attrNameLst>
                                      </p:cBhvr>
                                      <p:to>
                                        <p:strVal val="visible"/>
                                      </p:to>
                                    </p:set>
                                    <p:animEffect transition="in" filter="fade">
                                      <p:cBhvr>
                                        <p:cTn id="199" dur="500"/>
                                        <p:tgtEl>
                                          <p:spTgt spid="84"/>
                                        </p:tgtEl>
                                      </p:cBhvr>
                                    </p:animEffect>
                                  </p:childTnLst>
                                </p:cTn>
                              </p:par>
                              <p:par>
                                <p:cTn id="200" presetID="10" presetClass="entr" presetSubtype="0" fill="hold" nodeType="withEffect">
                                  <p:stCondLst>
                                    <p:cond delay="0"/>
                                  </p:stCondLst>
                                  <p:childTnLst>
                                    <p:set>
                                      <p:cBhvr>
                                        <p:cTn id="201" dur="1" fill="hold">
                                          <p:stCondLst>
                                            <p:cond delay="0"/>
                                          </p:stCondLst>
                                        </p:cTn>
                                        <p:tgtEl>
                                          <p:spTgt spid="85"/>
                                        </p:tgtEl>
                                        <p:attrNameLst>
                                          <p:attrName>style.visibility</p:attrName>
                                        </p:attrNameLst>
                                      </p:cBhvr>
                                      <p:to>
                                        <p:strVal val="visible"/>
                                      </p:to>
                                    </p:set>
                                    <p:animEffect transition="in" filter="fade">
                                      <p:cBhvr>
                                        <p:cTn id="202" dur="500"/>
                                        <p:tgtEl>
                                          <p:spTgt spid="85"/>
                                        </p:tgtEl>
                                      </p:cBhvr>
                                    </p:animEffect>
                                  </p:childTnLst>
                                </p:cTn>
                              </p:par>
                              <p:par>
                                <p:cTn id="203" presetID="10" presetClass="entr" presetSubtype="0" fill="hold" nodeType="withEffect">
                                  <p:stCondLst>
                                    <p:cond delay="0"/>
                                  </p:stCondLst>
                                  <p:childTnLst>
                                    <p:set>
                                      <p:cBhvr>
                                        <p:cTn id="204" dur="1" fill="hold">
                                          <p:stCondLst>
                                            <p:cond delay="0"/>
                                          </p:stCondLst>
                                        </p:cTn>
                                        <p:tgtEl>
                                          <p:spTgt spid="86"/>
                                        </p:tgtEl>
                                        <p:attrNameLst>
                                          <p:attrName>style.visibility</p:attrName>
                                        </p:attrNameLst>
                                      </p:cBhvr>
                                      <p:to>
                                        <p:strVal val="visible"/>
                                      </p:to>
                                    </p:set>
                                    <p:animEffect transition="in" filter="fade">
                                      <p:cBhvr>
                                        <p:cTn id="205" dur="500"/>
                                        <p:tgtEl>
                                          <p:spTgt spid="86"/>
                                        </p:tgtEl>
                                      </p:cBhvr>
                                    </p:animEffect>
                                  </p:childTnLst>
                                </p:cTn>
                              </p:par>
                              <p:par>
                                <p:cTn id="206" presetID="10" presetClass="entr" presetSubtype="0" fill="hold" nodeType="withEffect">
                                  <p:stCondLst>
                                    <p:cond delay="0"/>
                                  </p:stCondLst>
                                  <p:childTnLst>
                                    <p:set>
                                      <p:cBhvr>
                                        <p:cTn id="207" dur="1" fill="hold">
                                          <p:stCondLst>
                                            <p:cond delay="0"/>
                                          </p:stCondLst>
                                        </p:cTn>
                                        <p:tgtEl>
                                          <p:spTgt spid="107"/>
                                        </p:tgtEl>
                                        <p:attrNameLst>
                                          <p:attrName>style.visibility</p:attrName>
                                        </p:attrNameLst>
                                      </p:cBhvr>
                                      <p:to>
                                        <p:strVal val="visible"/>
                                      </p:to>
                                    </p:set>
                                    <p:animEffect transition="in" filter="fade">
                                      <p:cBhvr>
                                        <p:cTn id="208" dur="500"/>
                                        <p:tgtEl>
                                          <p:spTgt spid="107"/>
                                        </p:tgtEl>
                                      </p:cBhvr>
                                    </p:animEffect>
                                  </p:childTnLst>
                                </p:cTn>
                              </p:par>
                              <p:par>
                                <p:cTn id="209" presetID="10" presetClass="entr" presetSubtype="0" fill="hold" nodeType="withEffect">
                                  <p:stCondLst>
                                    <p:cond delay="0"/>
                                  </p:stCondLst>
                                  <p:childTnLst>
                                    <p:set>
                                      <p:cBhvr>
                                        <p:cTn id="210" dur="1" fill="hold">
                                          <p:stCondLst>
                                            <p:cond delay="0"/>
                                          </p:stCondLst>
                                        </p:cTn>
                                        <p:tgtEl>
                                          <p:spTgt spid="108"/>
                                        </p:tgtEl>
                                        <p:attrNameLst>
                                          <p:attrName>style.visibility</p:attrName>
                                        </p:attrNameLst>
                                      </p:cBhvr>
                                      <p:to>
                                        <p:strVal val="visible"/>
                                      </p:to>
                                    </p:set>
                                    <p:animEffect transition="in" filter="fade">
                                      <p:cBhvr>
                                        <p:cTn id="211" dur="500"/>
                                        <p:tgtEl>
                                          <p:spTgt spid="108"/>
                                        </p:tgtEl>
                                      </p:cBhvr>
                                    </p:animEffect>
                                  </p:childTnLst>
                                </p:cTn>
                              </p:par>
                              <p:par>
                                <p:cTn id="212" presetID="10" presetClass="entr" presetSubtype="0" fill="hold" nodeType="withEffect">
                                  <p:stCondLst>
                                    <p:cond delay="0"/>
                                  </p:stCondLst>
                                  <p:childTnLst>
                                    <p:set>
                                      <p:cBhvr>
                                        <p:cTn id="213" dur="1" fill="hold">
                                          <p:stCondLst>
                                            <p:cond delay="0"/>
                                          </p:stCondLst>
                                        </p:cTn>
                                        <p:tgtEl>
                                          <p:spTgt spid="109"/>
                                        </p:tgtEl>
                                        <p:attrNameLst>
                                          <p:attrName>style.visibility</p:attrName>
                                        </p:attrNameLst>
                                      </p:cBhvr>
                                      <p:to>
                                        <p:strVal val="visible"/>
                                      </p:to>
                                    </p:set>
                                    <p:animEffect transition="in" filter="fade">
                                      <p:cBhvr>
                                        <p:cTn id="214" dur="500"/>
                                        <p:tgtEl>
                                          <p:spTgt spid="109"/>
                                        </p:tgtEl>
                                      </p:cBhvr>
                                    </p:animEffect>
                                  </p:childTnLst>
                                </p:cTn>
                              </p:par>
                              <p:par>
                                <p:cTn id="215" presetID="10" presetClass="entr" presetSubtype="0" fill="hold" nodeType="withEffect">
                                  <p:stCondLst>
                                    <p:cond delay="0"/>
                                  </p:stCondLst>
                                  <p:childTnLst>
                                    <p:set>
                                      <p:cBhvr>
                                        <p:cTn id="216" dur="1" fill="hold">
                                          <p:stCondLst>
                                            <p:cond delay="0"/>
                                          </p:stCondLst>
                                        </p:cTn>
                                        <p:tgtEl>
                                          <p:spTgt spid="111"/>
                                        </p:tgtEl>
                                        <p:attrNameLst>
                                          <p:attrName>style.visibility</p:attrName>
                                        </p:attrNameLst>
                                      </p:cBhvr>
                                      <p:to>
                                        <p:strVal val="visible"/>
                                      </p:to>
                                    </p:set>
                                    <p:animEffect transition="in" filter="fade">
                                      <p:cBhvr>
                                        <p:cTn id="217" dur="500"/>
                                        <p:tgtEl>
                                          <p:spTgt spid="111"/>
                                        </p:tgtEl>
                                      </p:cBhvr>
                                    </p:animEffect>
                                  </p:childTnLst>
                                </p:cTn>
                              </p:par>
                              <p:par>
                                <p:cTn id="218" presetID="10" presetClass="entr" presetSubtype="0" fill="hold" nodeType="withEffect">
                                  <p:stCondLst>
                                    <p:cond delay="0"/>
                                  </p:stCondLst>
                                  <p:childTnLst>
                                    <p:set>
                                      <p:cBhvr>
                                        <p:cTn id="219" dur="1" fill="hold">
                                          <p:stCondLst>
                                            <p:cond delay="0"/>
                                          </p:stCondLst>
                                        </p:cTn>
                                        <p:tgtEl>
                                          <p:spTgt spid="113"/>
                                        </p:tgtEl>
                                        <p:attrNameLst>
                                          <p:attrName>style.visibility</p:attrName>
                                        </p:attrNameLst>
                                      </p:cBhvr>
                                      <p:to>
                                        <p:strVal val="visible"/>
                                      </p:to>
                                    </p:set>
                                    <p:animEffect transition="in" filter="fade">
                                      <p:cBhvr>
                                        <p:cTn id="220" dur="500"/>
                                        <p:tgtEl>
                                          <p:spTgt spid="113"/>
                                        </p:tgtEl>
                                      </p:cBhvr>
                                    </p:animEffect>
                                  </p:childTnLst>
                                </p:cTn>
                              </p:par>
                              <p:par>
                                <p:cTn id="221" presetID="10" presetClass="entr" presetSubtype="0" fill="hold" nodeType="withEffect">
                                  <p:stCondLst>
                                    <p:cond delay="0"/>
                                  </p:stCondLst>
                                  <p:childTnLst>
                                    <p:set>
                                      <p:cBhvr>
                                        <p:cTn id="222" dur="1" fill="hold">
                                          <p:stCondLst>
                                            <p:cond delay="0"/>
                                          </p:stCondLst>
                                        </p:cTn>
                                        <p:tgtEl>
                                          <p:spTgt spid="114"/>
                                        </p:tgtEl>
                                        <p:attrNameLst>
                                          <p:attrName>style.visibility</p:attrName>
                                        </p:attrNameLst>
                                      </p:cBhvr>
                                      <p:to>
                                        <p:strVal val="visible"/>
                                      </p:to>
                                    </p:set>
                                    <p:animEffect transition="in" filter="fade">
                                      <p:cBhvr>
                                        <p:cTn id="223" dur="500"/>
                                        <p:tgtEl>
                                          <p:spTgt spid="114"/>
                                        </p:tgtEl>
                                      </p:cBhvr>
                                    </p:animEffect>
                                  </p:childTnLst>
                                </p:cTn>
                              </p:par>
                              <p:par>
                                <p:cTn id="224" presetID="10" presetClass="entr" presetSubtype="0" fill="hold" nodeType="withEffect">
                                  <p:stCondLst>
                                    <p:cond delay="0"/>
                                  </p:stCondLst>
                                  <p:childTnLst>
                                    <p:set>
                                      <p:cBhvr>
                                        <p:cTn id="225" dur="1" fill="hold">
                                          <p:stCondLst>
                                            <p:cond delay="0"/>
                                          </p:stCondLst>
                                        </p:cTn>
                                        <p:tgtEl>
                                          <p:spTgt spid="115"/>
                                        </p:tgtEl>
                                        <p:attrNameLst>
                                          <p:attrName>style.visibility</p:attrName>
                                        </p:attrNameLst>
                                      </p:cBhvr>
                                      <p:to>
                                        <p:strVal val="visible"/>
                                      </p:to>
                                    </p:set>
                                    <p:animEffect transition="in" filter="fade">
                                      <p:cBhvr>
                                        <p:cTn id="226" dur="500"/>
                                        <p:tgtEl>
                                          <p:spTgt spid="115"/>
                                        </p:tgtEl>
                                      </p:cBhvr>
                                    </p:animEffect>
                                  </p:childTnLst>
                                </p:cTn>
                              </p:par>
                              <p:par>
                                <p:cTn id="227" presetID="10" presetClass="entr" presetSubtype="0" fill="hold" nodeType="withEffect">
                                  <p:stCondLst>
                                    <p:cond delay="0"/>
                                  </p:stCondLst>
                                  <p:childTnLst>
                                    <p:set>
                                      <p:cBhvr>
                                        <p:cTn id="228" dur="1" fill="hold">
                                          <p:stCondLst>
                                            <p:cond delay="0"/>
                                          </p:stCondLst>
                                        </p:cTn>
                                        <p:tgtEl>
                                          <p:spTgt spid="142"/>
                                        </p:tgtEl>
                                        <p:attrNameLst>
                                          <p:attrName>style.visibility</p:attrName>
                                        </p:attrNameLst>
                                      </p:cBhvr>
                                      <p:to>
                                        <p:strVal val="visible"/>
                                      </p:to>
                                    </p:set>
                                    <p:animEffect transition="in" filter="fade">
                                      <p:cBhvr>
                                        <p:cTn id="229" dur="500"/>
                                        <p:tgtEl>
                                          <p:spTgt spid="14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87"/>
                                        </p:tgtEl>
                                        <p:attrNameLst>
                                          <p:attrName>style.visibility</p:attrName>
                                        </p:attrNameLst>
                                      </p:cBhvr>
                                      <p:to>
                                        <p:strVal val="visible"/>
                                      </p:to>
                                    </p:set>
                                    <p:animEffect transition="in" filter="fade">
                                      <p:cBhvr>
                                        <p:cTn id="234" dur="500"/>
                                        <p:tgtEl>
                                          <p:spTgt spid="87"/>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fade">
                                      <p:cBhvr>
                                        <p:cTn id="237" dur="500"/>
                                        <p:tgtEl>
                                          <p:spTgt spid="117"/>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18"/>
                                        </p:tgtEl>
                                        <p:attrNameLst>
                                          <p:attrName>style.visibility</p:attrName>
                                        </p:attrNameLst>
                                      </p:cBhvr>
                                      <p:to>
                                        <p:strVal val="visible"/>
                                      </p:to>
                                    </p:set>
                                    <p:animEffect transition="in" filter="fade">
                                      <p:cBhvr>
                                        <p:cTn id="240" dur="500"/>
                                        <p:tgtEl>
                                          <p:spTgt spid="118"/>
                                        </p:tgtEl>
                                      </p:cBhvr>
                                    </p:animEffect>
                                  </p:childTnLst>
                                </p:cTn>
                              </p:par>
                              <p:par>
                                <p:cTn id="241" presetID="10" presetClass="entr" presetSubtype="0" fill="hold" nodeType="withEffect">
                                  <p:stCondLst>
                                    <p:cond delay="0"/>
                                  </p:stCondLst>
                                  <p:childTnLst>
                                    <p:set>
                                      <p:cBhvr>
                                        <p:cTn id="242" dur="1" fill="hold">
                                          <p:stCondLst>
                                            <p:cond delay="0"/>
                                          </p:stCondLst>
                                        </p:cTn>
                                        <p:tgtEl>
                                          <p:spTgt spid="132"/>
                                        </p:tgtEl>
                                        <p:attrNameLst>
                                          <p:attrName>style.visibility</p:attrName>
                                        </p:attrNameLst>
                                      </p:cBhvr>
                                      <p:to>
                                        <p:strVal val="visible"/>
                                      </p:to>
                                    </p:set>
                                    <p:animEffect transition="in" filter="fade">
                                      <p:cBhvr>
                                        <p:cTn id="243" dur="500"/>
                                        <p:tgtEl>
                                          <p:spTgt spid="132"/>
                                        </p:tgtEl>
                                      </p:cBhvr>
                                    </p:animEffect>
                                  </p:childTnLst>
                                </p:cTn>
                              </p:par>
                              <p:par>
                                <p:cTn id="244" presetID="10" presetClass="entr" presetSubtype="0" fill="hold" nodeType="withEffect">
                                  <p:stCondLst>
                                    <p:cond delay="0"/>
                                  </p:stCondLst>
                                  <p:childTnLst>
                                    <p:set>
                                      <p:cBhvr>
                                        <p:cTn id="245" dur="1" fill="hold">
                                          <p:stCondLst>
                                            <p:cond delay="0"/>
                                          </p:stCondLst>
                                        </p:cTn>
                                        <p:tgtEl>
                                          <p:spTgt spid="133"/>
                                        </p:tgtEl>
                                        <p:attrNameLst>
                                          <p:attrName>style.visibility</p:attrName>
                                        </p:attrNameLst>
                                      </p:cBhvr>
                                      <p:to>
                                        <p:strVal val="visible"/>
                                      </p:to>
                                    </p:set>
                                    <p:animEffect transition="in" filter="fade">
                                      <p:cBhvr>
                                        <p:cTn id="246" dur="500"/>
                                        <p:tgtEl>
                                          <p:spTgt spid="133"/>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animEffect transition="in" filter="fade">
                                      <p:cBhvr>
                                        <p:cTn id="249" dur="500"/>
                                        <p:tgtEl>
                                          <p:spTgt spid="134"/>
                                        </p:tgtEl>
                                      </p:cBhvr>
                                    </p:animEffect>
                                  </p:childTnLst>
                                </p:cTn>
                              </p:par>
                              <p:par>
                                <p:cTn id="250" presetID="10" presetClass="entr" presetSubtype="0" fill="hold" nodeType="withEffect">
                                  <p:stCondLst>
                                    <p:cond delay="0"/>
                                  </p:stCondLst>
                                  <p:childTnLst>
                                    <p:set>
                                      <p:cBhvr>
                                        <p:cTn id="251" dur="1" fill="hold">
                                          <p:stCondLst>
                                            <p:cond delay="0"/>
                                          </p:stCondLst>
                                        </p:cTn>
                                        <p:tgtEl>
                                          <p:spTgt spid="135"/>
                                        </p:tgtEl>
                                        <p:attrNameLst>
                                          <p:attrName>style.visibility</p:attrName>
                                        </p:attrNameLst>
                                      </p:cBhvr>
                                      <p:to>
                                        <p:strVal val="visible"/>
                                      </p:to>
                                    </p:set>
                                    <p:animEffect transition="in" filter="fade">
                                      <p:cBhvr>
                                        <p:cTn id="252" dur="500"/>
                                        <p:tgtEl>
                                          <p:spTgt spid="135"/>
                                        </p:tgtEl>
                                      </p:cBhvr>
                                    </p:animEffect>
                                  </p:childTnLst>
                                </p:cTn>
                              </p:par>
                              <p:par>
                                <p:cTn id="253" presetID="10" presetClass="entr" presetSubtype="0" fill="hold" nodeType="withEffect">
                                  <p:stCondLst>
                                    <p:cond delay="0"/>
                                  </p:stCondLst>
                                  <p:childTnLst>
                                    <p:set>
                                      <p:cBhvr>
                                        <p:cTn id="254" dur="1" fill="hold">
                                          <p:stCondLst>
                                            <p:cond delay="0"/>
                                          </p:stCondLst>
                                        </p:cTn>
                                        <p:tgtEl>
                                          <p:spTgt spid="136"/>
                                        </p:tgtEl>
                                        <p:attrNameLst>
                                          <p:attrName>style.visibility</p:attrName>
                                        </p:attrNameLst>
                                      </p:cBhvr>
                                      <p:to>
                                        <p:strVal val="visible"/>
                                      </p:to>
                                    </p:set>
                                    <p:animEffect transition="in" filter="fade">
                                      <p:cBhvr>
                                        <p:cTn id="255" dur="500"/>
                                        <p:tgtEl>
                                          <p:spTgt spid="136"/>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37"/>
                                        </p:tgtEl>
                                        <p:attrNameLst>
                                          <p:attrName>style.visibility</p:attrName>
                                        </p:attrNameLst>
                                      </p:cBhvr>
                                      <p:to>
                                        <p:strVal val="visible"/>
                                      </p:to>
                                    </p:set>
                                    <p:animEffect transition="in" filter="fade">
                                      <p:cBhvr>
                                        <p:cTn id="258" dur="500"/>
                                        <p:tgtEl>
                                          <p:spTgt spid="137"/>
                                        </p:tgtEl>
                                      </p:cBhvr>
                                    </p:animEffect>
                                  </p:childTnLst>
                                </p:cTn>
                              </p:par>
                              <p:par>
                                <p:cTn id="259" presetID="10" presetClass="entr" presetSubtype="0" fill="hold" nodeType="withEffect">
                                  <p:stCondLst>
                                    <p:cond delay="0"/>
                                  </p:stCondLst>
                                  <p:childTnLst>
                                    <p:set>
                                      <p:cBhvr>
                                        <p:cTn id="260" dur="1" fill="hold">
                                          <p:stCondLst>
                                            <p:cond delay="0"/>
                                          </p:stCondLst>
                                        </p:cTn>
                                        <p:tgtEl>
                                          <p:spTgt spid="138"/>
                                        </p:tgtEl>
                                        <p:attrNameLst>
                                          <p:attrName>style.visibility</p:attrName>
                                        </p:attrNameLst>
                                      </p:cBhvr>
                                      <p:to>
                                        <p:strVal val="visible"/>
                                      </p:to>
                                    </p:set>
                                    <p:animEffect transition="in" filter="fade">
                                      <p:cBhvr>
                                        <p:cTn id="261" dur="500"/>
                                        <p:tgtEl>
                                          <p:spTgt spid="138"/>
                                        </p:tgtEl>
                                      </p:cBhvr>
                                    </p:animEffect>
                                  </p:childTnLst>
                                </p:cTn>
                              </p:par>
                              <p:par>
                                <p:cTn id="262" presetID="10" presetClass="entr" presetSubtype="0" fill="hold" nodeType="withEffect">
                                  <p:stCondLst>
                                    <p:cond delay="0"/>
                                  </p:stCondLst>
                                  <p:childTnLst>
                                    <p:set>
                                      <p:cBhvr>
                                        <p:cTn id="263" dur="1" fill="hold">
                                          <p:stCondLst>
                                            <p:cond delay="0"/>
                                          </p:stCondLst>
                                        </p:cTn>
                                        <p:tgtEl>
                                          <p:spTgt spid="139"/>
                                        </p:tgtEl>
                                        <p:attrNameLst>
                                          <p:attrName>style.visibility</p:attrName>
                                        </p:attrNameLst>
                                      </p:cBhvr>
                                      <p:to>
                                        <p:strVal val="visible"/>
                                      </p:to>
                                    </p:set>
                                    <p:animEffect transition="in" filter="fade">
                                      <p:cBhvr>
                                        <p:cTn id="264" dur="500"/>
                                        <p:tgtEl>
                                          <p:spTgt spid="139"/>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140"/>
                                        </p:tgtEl>
                                        <p:attrNameLst>
                                          <p:attrName>style.visibility</p:attrName>
                                        </p:attrNameLst>
                                      </p:cBhvr>
                                      <p:to>
                                        <p:strVal val="visible"/>
                                      </p:to>
                                    </p:set>
                                    <p:animEffect transition="in" filter="fade">
                                      <p:cBhvr>
                                        <p:cTn id="267" dur="500"/>
                                        <p:tgtEl>
                                          <p:spTgt spid="140"/>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animBg="1"/>
      <p:bldP spid="13" grpId="0" animBg="1"/>
      <p:bldP spid="18" grpId="0"/>
      <p:bldP spid="19" grpId="0"/>
      <p:bldP spid="20" grpId="0"/>
      <p:bldP spid="23" grpId="0"/>
      <p:bldP spid="24" grpId="0"/>
      <p:bldP spid="40" grpId="0"/>
      <p:bldP spid="41" grpId="0" animBg="1"/>
      <p:bldP spid="42" grpId="0" animBg="1"/>
      <p:bldP spid="43" grpId="0" animBg="1"/>
      <p:bldP spid="44" grpId="0" animBg="1"/>
      <p:bldP spid="45" grpId="0" animBg="1"/>
      <p:bldP spid="67" grpId="0"/>
      <p:bldP spid="70" grpId="0"/>
      <p:bldP spid="80" grpId="0"/>
      <p:bldP spid="81" grpId="0"/>
      <p:bldP spid="82" grpId="0" animBg="1"/>
      <p:bldP spid="87" grpId="0" animBg="1"/>
      <p:bldP spid="117" grpId="0"/>
      <p:bldP spid="118" grpId="0" animBg="1"/>
      <p:bldP spid="134" grpId="0" animBg="1"/>
      <p:bldP spid="137" grpId="0" animBg="1"/>
      <p:bldP spid="140" grpId="0" animBg="1"/>
      <p:bldP spid="1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153660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809" y="290513"/>
            <a:ext cx="11542713"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5" y="2679700"/>
            <a:ext cx="3349524" cy="6143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813" y="2401624"/>
            <a:ext cx="2949787" cy="111494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4600" y="2530472"/>
            <a:ext cx="2133600" cy="857250"/>
          </a:xfrm>
          <a:prstGeom prst="rect">
            <a:avLst/>
          </a:prstGeom>
        </p:spPr>
      </p:pic>
      <p:sp>
        <p:nvSpPr>
          <p:cNvPr id="5" name="TextBox 4"/>
          <p:cNvSpPr txBox="1"/>
          <p:nvPr/>
        </p:nvSpPr>
        <p:spPr>
          <a:xfrm>
            <a:off x="531376" y="4339792"/>
            <a:ext cx="10466824" cy="1071062"/>
          </a:xfrm>
          <a:prstGeom prst="rect">
            <a:avLst/>
          </a:prstGeom>
          <a:noFill/>
        </p:spPr>
        <p:txBody>
          <a:bodyPr wrap="square" lIns="182880" tIns="146304" rIns="182880" bIns="146304" rtlCol="0">
            <a:spAutoFit/>
          </a:bodyPr>
          <a:lstStyle/>
          <a:p>
            <a:pPr>
              <a:lnSpc>
                <a:spcPct val="90000"/>
              </a:lnSpc>
              <a:spcAft>
                <a:spcPts val="600"/>
              </a:spcAft>
            </a:pPr>
            <a:r>
              <a:rPr lang="en-US" sz="2800" dirty="0"/>
              <a:t>Allied Market Research estimates the global Hadoop market to grow from $2 billion in 2013 to $50.2 billion by the year 2020.</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927178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 / 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spTree>
    <p:extLst>
      <p:ext uri="{BB962C8B-B14F-4D97-AF65-F5344CB8AC3E}">
        <p14:creationId xmlns:p14="http://schemas.microsoft.com/office/powerpoint/2010/main" val="40933373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bwMode="auto">
          <a:xfrm>
            <a:off x="511673" y="3755156"/>
            <a:ext cx="6045883" cy="745785"/>
          </a:xfrm>
          <a:prstGeom prst="roundRect">
            <a:avLst/>
          </a:prstGeom>
          <a:solidFill>
            <a:schemeClr val="bg2">
              <a:lumMod val="20000"/>
              <a:lumOff val="80000"/>
            </a:schemeClr>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Hadoop in Azure</a:t>
            </a:r>
          </a:p>
        </p:txBody>
      </p:sp>
      <p:grpSp>
        <p:nvGrpSpPr>
          <p:cNvPr id="64" name="Group 63"/>
          <p:cNvGrpSpPr/>
          <p:nvPr/>
        </p:nvGrpSpPr>
        <p:grpSpPr>
          <a:xfrm>
            <a:off x="11298823" y="5875715"/>
            <a:ext cx="165087" cy="319981"/>
            <a:chOff x="8018355" y="6002801"/>
            <a:chExt cx="145517" cy="282046"/>
          </a:xfrm>
        </p:grpSpPr>
        <p:sp>
          <p:nvSpPr>
            <p:cNvPr id="65"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6"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7"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68" name="Rounded Rectangle 67"/>
          <p:cNvSpPr/>
          <p:nvPr/>
        </p:nvSpPr>
        <p:spPr>
          <a:xfrm>
            <a:off x="3696048"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69" name="Rounded Rectangle 68"/>
          <p:cNvSpPr/>
          <p:nvPr/>
        </p:nvSpPr>
        <p:spPr>
          <a:xfrm>
            <a:off x="6020627"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0" name="Rounded Rectangle 69"/>
          <p:cNvSpPr/>
          <p:nvPr/>
        </p:nvSpPr>
        <p:spPr>
          <a:xfrm>
            <a:off x="8219649"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1" name="Rounded Rectangle 70"/>
          <p:cNvSpPr/>
          <p:nvPr/>
        </p:nvSpPr>
        <p:spPr>
          <a:xfrm>
            <a:off x="10525166"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Data Node</a:t>
            </a:r>
            <a:endParaRPr lang="en-US" sz="1122" dirty="0">
              <a:solidFill>
                <a:srgbClr val="FFFFFF"/>
              </a:solidFill>
              <a:latin typeface="Arial" pitchFamily="34" charset="0"/>
              <a:cs typeface="Arial" pitchFamily="34" charset="0"/>
            </a:endParaRPr>
          </a:p>
        </p:txBody>
      </p:sp>
      <p:sp>
        <p:nvSpPr>
          <p:cNvPr id="72" name="Rounded Rectangle 71"/>
          <p:cNvSpPr/>
          <p:nvPr/>
        </p:nvSpPr>
        <p:spPr>
          <a:xfrm>
            <a:off x="3696048"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3" name="Rounded Rectangle 72"/>
          <p:cNvSpPr/>
          <p:nvPr/>
        </p:nvSpPr>
        <p:spPr>
          <a:xfrm>
            <a:off x="6020627"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4" name="Rounded Rectangle 73"/>
          <p:cNvSpPr/>
          <p:nvPr/>
        </p:nvSpPr>
        <p:spPr>
          <a:xfrm>
            <a:off x="8219649"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75" name="Rounded Rectangle 74"/>
          <p:cNvSpPr/>
          <p:nvPr/>
        </p:nvSpPr>
        <p:spPr>
          <a:xfrm>
            <a:off x="10525166"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Task Tracker</a:t>
            </a:r>
            <a:endParaRPr lang="en-US" sz="1122" dirty="0">
              <a:solidFill>
                <a:srgbClr val="FFFFFF"/>
              </a:solidFill>
              <a:latin typeface="Arial" pitchFamily="34" charset="0"/>
              <a:cs typeface="Arial" pitchFamily="34" charset="0"/>
            </a:endParaRPr>
          </a:p>
        </p:txBody>
      </p:sp>
      <p:sp>
        <p:nvSpPr>
          <p:cNvPr id="88" name="Rounded Rectangle 87"/>
          <p:cNvSpPr/>
          <p:nvPr/>
        </p:nvSpPr>
        <p:spPr>
          <a:xfrm>
            <a:off x="511674" y="4980334"/>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Name Node</a:t>
            </a:r>
            <a:endParaRPr lang="en-US" sz="1122" dirty="0">
              <a:solidFill>
                <a:srgbClr val="FFFFFF"/>
              </a:solidFill>
              <a:latin typeface="Arial" pitchFamily="34" charset="0"/>
              <a:cs typeface="Arial" pitchFamily="34" charset="0"/>
            </a:endParaRPr>
          </a:p>
        </p:txBody>
      </p:sp>
      <p:sp>
        <p:nvSpPr>
          <p:cNvPr id="89" name="Rounded Rectangle 88"/>
          <p:cNvSpPr/>
          <p:nvPr/>
        </p:nvSpPr>
        <p:spPr>
          <a:xfrm>
            <a:off x="511674" y="5356652"/>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071" dirty="0">
                <a:solidFill>
                  <a:srgbClr val="FFFFFF"/>
                </a:solidFill>
                <a:latin typeface="Arial" pitchFamily="34" charset="0"/>
                <a:cs typeface="Arial" pitchFamily="34" charset="0"/>
              </a:rPr>
              <a:t>Job Tracker</a:t>
            </a:r>
            <a:endParaRPr lang="en-US" sz="1122" dirty="0">
              <a:solidFill>
                <a:srgbClr val="FFFFFF"/>
              </a:solidFill>
              <a:latin typeface="Arial" pitchFamily="34" charset="0"/>
              <a:cs typeface="Arial" pitchFamily="34" charset="0"/>
            </a:endParaRPr>
          </a:p>
        </p:txBody>
      </p:sp>
      <p:cxnSp>
        <p:nvCxnSpPr>
          <p:cNvPr id="122" name="Elbow Connector 121"/>
          <p:cNvCxnSpPr/>
          <p:nvPr/>
        </p:nvCxnSpPr>
        <p:spPr>
          <a:xfrm rot="16200000" flipH="1">
            <a:off x="2065954" y="4642606"/>
            <a:ext cx="580065" cy="2662758"/>
          </a:xfrm>
          <a:prstGeom prst="bentConnector2">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5400000" flipH="1" flipV="1">
            <a:off x="9540848" y="4650203"/>
            <a:ext cx="1203559" cy="81881"/>
          </a:xfrm>
          <a:prstGeom prst="bentConnector4">
            <a:avLst>
              <a:gd name="adj1" fmla="val 31790"/>
              <a:gd name="adj2" fmla="val 384743"/>
            </a:avLst>
          </a:prstGeom>
          <a:ln w="381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p:nvPr/>
        </p:nvCxnSpPr>
        <p:spPr>
          <a:xfrm>
            <a:off x="8219651" y="4441374"/>
            <a:ext cx="1882032" cy="871728"/>
          </a:xfrm>
          <a:prstGeom prst="bentConnector3">
            <a:avLst>
              <a:gd name="adj1" fmla="val 50000"/>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88" idx="0"/>
            <a:endCxn id="68" idx="0"/>
          </p:cNvCxnSpPr>
          <p:nvPr/>
        </p:nvCxnSpPr>
        <p:spPr>
          <a:xfrm rot="16200000" flipH="1">
            <a:off x="2264774" y="3740166"/>
            <a:ext cx="704037" cy="3184373"/>
          </a:xfrm>
          <a:prstGeom prst="bentConnector3">
            <a:avLst>
              <a:gd name="adj1" fmla="val -33116"/>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352082" y="3150842"/>
            <a:ext cx="793261" cy="286306"/>
          </a:xfrm>
          <a:prstGeom prst="rect">
            <a:avLst/>
          </a:prstGeom>
        </p:spPr>
        <p:txBody>
          <a:bodyPr wrap="none">
            <a:spAutoFit/>
          </a:bodyPr>
          <a:lstStyle/>
          <a:p>
            <a:pPr algn="ctr" defTabSz="932597"/>
            <a:r>
              <a:rPr lang="en-US" sz="1224" dirty="0" err="1">
                <a:latin typeface="Arial" pitchFamily="34" charset="0"/>
                <a:cs typeface="Arial" pitchFamily="34" charset="0"/>
              </a:rPr>
              <a:t>HMaster</a:t>
            </a:r>
            <a:endParaRPr lang="en-US" sz="1428" dirty="0">
              <a:latin typeface="Arial" pitchFamily="34" charset="0"/>
              <a:cs typeface="Arial" pitchFamily="34" charset="0"/>
            </a:endParaRPr>
          </a:p>
        </p:txBody>
      </p:sp>
      <p:sp>
        <p:nvSpPr>
          <p:cNvPr id="127" name="Rectangle 126"/>
          <p:cNvSpPr/>
          <p:nvPr/>
        </p:nvSpPr>
        <p:spPr>
          <a:xfrm>
            <a:off x="6925952" y="3313096"/>
            <a:ext cx="1092450" cy="286306"/>
          </a:xfrm>
          <a:prstGeom prst="rect">
            <a:avLst/>
          </a:prstGeom>
        </p:spPr>
        <p:txBody>
          <a:bodyPr wrap="none">
            <a:spAutoFit/>
          </a:bodyPr>
          <a:lstStyle/>
          <a:p>
            <a:pPr algn="ctr" defTabSz="932597"/>
            <a:r>
              <a:rPr lang="en-US" sz="1224" dirty="0">
                <a:latin typeface="Arial" pitchFamily="34" charset="0"/>
                <a:cs typeface="Arial" pitchFamily="34" charset="0"/>
              </a:rPr>
              <a:t>Coordination</a:t>
            </a:r>
          </a:p>
        </p:txBody>
      </p:sp>
      <p:sp>
        <p:nvSpPr>
          <p:cNvPr id="128" name="Rectangle 127"/>
          <p:cNvSpPr/>
          <p:nvPr/>
        </p:nvSpPr>
        <p:spPr>
          <a:xfrm>
            <a:off x="2671691" y="5010409"/>
            <a:ext cx="1208530" cy="286306"/>
          </a:xfrm>
          <a:prstGeom prst="rect">
            <a:avLst/>
          </a:prstGeom>
        </p:spPr>
        <p:txBody>
          <a:bodyPr wrap="none">
            <a:spAutoFit/>
          </a:bodyPr>
          <a:lstStyle/>
          <a:p>
            <a:pPr algn="ctr" defTabSz="932597"/>
            <a:r>
              <a:rPr lang="en-US" sz="1224" dirty="0">
                <a:latin typeface="Arial" pitchFamily="34" charset="0"/>
                <a:cs typeface="Arial" pitchFamily="34" charset="0"/>
              </a:rPr>
              <a:t>Region Server</a:t>
            </a:r>
          </a:p>
        </p:txBody>
      </p:sp>
      <p:sp>
        <p:nvSpPr>
          <p:cNvPr id="129" name="Rectangle 128"/>
          <p:cNvSpPr/>
          <p:nvPr/>
        </p:nvSpPr>
        <p:spPr>
          <a:xfrm>
            <a:off x="5007924" y="5002162"/>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sp>
        <p:nvSpPr>
          <p:cNvPr id="130" name="Rectangle 129"/>
          <p:cNvSpPr/>
          <p:nvPr/>
        </p:nvSpPr>
        <p:spPr>
          <a:xfrm>
            <a:off x="7202958" y="5012639"/>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sp>
        <p:nvSpPr>
          <p:cNvPr id="131" name="Rectangle 130"/>
          <p:cNvSpPr/>
          <p:nvPr/>
        </p:nvSpPr>
        <p:spPr>
          <a:xfrm>
            <a:off x="9517685" y="5026184"/>
            <a:ext cx="1208530" cy="286306"/>
          </a:xfrm>
          <a:prstGeom prst="rect">
            <a:avLst/>
          </a:prstGeom>
        </p:spPr>
        <p:txBody>
          <a:bodyPr wrap="none">
            <a:spAutoFit/>
          </a:bodyPr>
          <a:lstStyle/>
          <a:p>
            <a:pPr algn="ctr" defTabSz="932597"/>
            <a:r>
              <a:rPr lang="en-US" sz="1224" dirty="0">
                <a:solidFill>
                  <a:srgbClr val="FFFFFF"/>
                </a:solidFill>
                <a:latin typeface="Arial" pitchFamily="34" charset="0"/>
                <a:cs typeface="Arial" pitchFamily="34" charset="0"/>
              </a:rPr>
              <a:t>Region Server</a:t>
            </a:r>
          </a:p>
        </p:txBody>
      </p:sp>
      <p:cxnSp>
        <p:nvCxnSpPr>
          <p:cNvPr id="132" name="Elbow Connector 131"/>
          <p:cNvCxnSpPr>
            <a:endCxn id="69" idx="0"/>
          </p:cNvCxnSpPr>
          <p:nvPr/>
        </p:nvCxnSpPr>
        <p:spPr>
          <a:xfrm>
            <a:off x="5921015" y="5434777"/>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70" idx="0"/>
          </p:cNvCxnSpPr>
          <p:nvPr/>
        </p:nvCxnSpPr>
        <p:spPr>
          <a:xfrm>
            <a:off x="8104118" y="5490812"/>
            <a:ext cx="628463" cy="193560"/>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71" idx="0"/>
          </p:cNvCxnSpPr>
          <p:nvPr/>
        </p:nvCxnSpPr>
        <p:spPr>
          <a:xfrm>
            <a:off x="10409315" y="5500264"/>
            <a:ext cx="628784" cy="184108"/>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8219649" y="4078391"/>
            <a:ext cx="1132072" cy="1097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183763" y="1735200"/>
            <a:ext cx="11367267" cy="1938992"/>
          </a:xfrm>
          <a:prstGeom prst="rect">
            <a:avLst/>
          </a:prstGeom>
        </p:spPr>
        <p:txBody>
          <a:bodyPr wrap="square">
            <a:spAutoFit/>
          </a:bodyPr>
          <a:lstStyle/>
          <a:p>
            <a:pPr marL="285750" indent="-285750" defTabSz="932597">
              <a:buFont typeface="Arial" panose="020B0604020202020204" pitchFamily="34" charset="0"/>
              <a:buChar char="•"/>
            </a:pPr>
            <a:r>
              <a:rPr lang="en-US" sz="2400" spc="-31" dirty="0"/>
              <a:t>Massively Parallel Processing (MPP) managed Hadoop cluster</a:t>
            </a:r>
          </a:p>
          <a:p>
            <a:pPr marL="285750" indent="-285750" defTabSz="932597">
              <a:buFont typeface="Arial" panose="020B0604020202020204" pitchFamily="34" charset="0"/>
              <a:buChar char="•"/>
            </a:pPr>
            <a:r>
              <a:rPr lang="en-US" sz="2400" spc="-31" dirty="0"/>
              <a:t>Spark SQL for real-time queries from in-memory caching</a:t>
            </a:r>
          </a:p>
          <a:p>
            <a:pPr marL="285750" indent="-285750" defTabSz="932597">
              <a:buFont typeface="Arial" panose="020B0604020202020204" pitchFamily="34" charset="0"/>
              <a:buChar char="•"/>
            </a:pPr>
            <a:r>
              <a:rPr lang="en-US" sz="2400" spc="-31" dirty="0"/>
              <a:t>Storm and Spark Streaming for near real-time processing of IoT</a:t>
            </a:r>
          </a:p>
          <a:p>
            <a:pPr marL="285750" indent="-285750" defTabSz="932597">
              <a:buFont typeface="Arial" panose="020B0604020202020204" pitchFamily="34" charset="0"/>
              <a:buChar char="•"/>
            </a:pPr>
            <a:r>
              <a:rPr lang="en-US" sz="2400" spc="-31" dirty="0" err="1"/>
              <a:t>HBase</a:t>
            </a:r>
            <a:r>
              <a:rPr lang="en-US" sz="2400" spc="-31" dirty="0"/>
              <a:t> as a columnar NoSQL transactional database</a:t>
            </a:r>
          </a:p>
          <a:p>
            <a:pPr marL="285750" indent="-285750" defTabSz="932597">
              <a:buFont typeface="Arial" panose="020B0604020202020204" pitchFamily="34" charset="0"/>
              <a:buChar char="•"/>
            </a:pPr>
            <a:r>
              <a:rPr lang="en-US" sz="2400" spc="-31" dirty="0"/>
              <a:t>Hive SQL queries for batch processing</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351027" y="4807497"/>
            <a:ext cx="1283985" cy="1283985"/>
          </a:xfrm>
          <a:prstGeom prst="rect">
            <a:avLst/>
          </a:prstGeom>
        </p:spPr>
      </p:pic>
      <p:pic>
        <p:nvPicPr>
          <p:cNvPr id="173" name="Picture 17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080584" y="5253969"/>
            <a:ext cx="1100527" cy="1100527"/>
          </a:xfrm>
          <a:prstGeom prst="rect">
            <a:avLst/>
          </a:prstGeom>
        </p:spPr>
      </p:pic>
      <p:pic>
        <p:nvPicPr>
          <p:cNvPr id="174" name="Picture 173"/>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685931" y="5287854"/>
            <a:ext cx="1100527" cy="1100527"/>
          </a:xfrm>
          <a:prstGeom prst="rect">
            <a:avLst/>
          </a:prstGeom>
        </p:spPr>
      </p:pic>
      <p:pic>
        <p:nvPicPr>
          <p:cNvPr id="175" name="Picture 17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56959" y="5253969"/>
            <a:ext cx="1100527" cy="1100527"/>
          </a:xfrm>
          <a:prstGeom prst="rect">
            <a:avLst/>
          </a:prstGeom>
        </p:spPr>
      </p:pic>
      <p:pic>
        <p:nvPicPr>
          <p:cNvPr id="176" name="Picture 175"/>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551420" y="5337823"/>
            <a:ext cx="1100527" cy="1100527"/>
          </a:xfrm>
          <a:prstGeom prst="rect">
            <a:avLst/>
          </a:prstGeom>
        </p:spPr>
      </p:pic>
      <p:pic>
        <p:nvPicPr>
          <p:cNvPr id="177" name="Picture 17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109234" y="3408939"/>
            <a:ext cx="1367434" cy="1367434"/>
          </a:xfrm>
          <a:prstGeom prst="rect">
            <a:avLst/>
          </a:prstGeom>
        </p:spPr>
      </p:pic>
      <p:pic>
        <p:nvPicPr>
          <p:cNvPr id="178" name="Picture 17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984880" y="3544635"/>
            <a:ext cx="1039210" cy="1039210"/>
          </a:xfrm>
          <a:prstGeom prst="rect">
            <a:avLst/>
          </a:prstGeom>
        </p:spPr>
      </p:pic>
      <p:pic>
        <p:nvPicPr>
          <p:cNvPr id="179" name="Picture 17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580848" y="3672376"/>
            <a:ext cx="872235" cy="872235"/>
          </a:xfrm>
          <a:prstGeom prst="rect">
            <a:avLst/>
          </a:prstGeom>
        </p:spPr>
      </p:pic>
      <p:pic>
        <p:nvPicPr>
          <p:cNvPr id="181" name="Picture 18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558017" y="3672375"/>
            <a:ext cx="872235" cy="87223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53" y="3798825"/>
            <a:ext cx="975165" cy="5178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915" y="3936741"/>
            <a:ext cx="1411131" cy="34881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4641" y="3891732"/>
            <a:ext cx="1219202" cy="4450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6843" y="3775455"/>
            <a:ext cx="708071" cy="708071"/>
          </a:xfrm>
          <a:prstGeom prst="rect">
            <a:avLst/>
          </a:prstGeom>
        </p:spPr>
      </p:pic>
    </p:spTree>
    <p:extLst>
      <p:ext uri="{BB962C8B-B14F-4D97-AF65-F5344CB8AC3E}">
        <p14:creationId xmlns:p14="http://schemas.microsoft.com/office/powerpoint/2010/main" val="40286141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51790" y="1398588"/>
            <a:ext cx="11542713" cy="2770187"/>
          </a:xfrm>
        </p:spPr>
        <p:txBody>
          <a:bodyPr/>
          <a:lstStyle/>
          <a:p>
            <a:r>
              <a:rPr lang="en-US" dirty="0"/>
              <a:t>Every project can now benefit</a:t>
            </a:r>
          </a:p>
          <a:p>
            <a:r>
              <a:rPr lang="en-US" dirty="0"/>
              <a:t>Lowered barriers to entry</a:t>
            </a:r>
          </a:p>
          <a:p>
            <a:r>
              <a:rPr lang="en-US" dirty="0"/>
              <a:t>Don’t just move on-</a:t>
            </a:r>
            <a:r>
              <a:rPr lang="en-US" dirty="0" err="1"/>
              <a:t>prem</a:t>
            </a:r>
            <a:r>
              <a:rPr lang="en-US" dirty="0"/>
              <a:t> to cloud</a:t>
            </a:r>
          </a:p>
          <a:p>
            <a:r>
              <a:rPr lang="en-US" dirty="0"/>
              <a:t>Choose projects that make sense</a:t>
            </a:r>
          </a:p>
        </p:txBody>
      </p:sp>
      <p:sp>
        <p:nvSpPr>
          <p:cNvPr id="2" name="Title 1"/>
          <p:cNvSpPr>
            <a:spLocks noGrp="1"/>
          </p:cNvSpPr>
          <p:nvPr>
            <p:ph type="title" idx="4294967295"/>
          </p:nvPr>
        </p:nvSpPr>
        <p:spPr>
          <a:xfrm>
            <a:off x="251790" y="290513"/>
            <a:ext cx="11542713" cy="900112"/>
          </a:xfrm>
        </p:spPr>
        <p:txBody>
          <a:bodyPr/>
          <a:lstStyle/>
          <a:p>
            <a:r>
              <a:rPr lang="en-US" dirty="0"/>
              <a:t>When Do I “Do Big Data”</a:t>
            </a:r>
          </a:p>
        </p:txBody>
      </p:sp>
    </p:spTree>
    <p:extLst>
      <p:ext uri="{BB962C8B-B14F-4D97-AF65-F5344CB8AC3E}">
        <p14:creationId xmlns:p14="http://schemas.microsoft.com/office/powerpoint/2010/main" val="1634496626"/>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80EEA-1669-48E9-84EA-D9F730B923FD}">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0e6ed2f3-2003-4809-a7f1-bfb3304c948f"/>
    <ds:schemaRef ds:uri="http://www.w3.org/XML/1998/namespace"/>
    <ds:schemaRef ds:uri="http://purl.org/dc/dcmitype/"/>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258</TotalTime>
  <Words>4622</Words>
  <Application>Microsoft Office PowerPoint</Application>
  <PresentationFormat>Widescreen</PresentationFormat>
  <Paragraphs>551</Paragraphs>
  <Slides>32</Slides>
  <Notes>24</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MS PGothic</vt:lpstr>
      <vt:lpstr>Arial</vt:lpstr>
      <vt:lpstr>Calibri</vt:lpstr>
      <vt:lpstr>Courier New</vt:lpstr>
      <vt:lpstr>Segoe UI</vt:lpstr>
      <vt:lpstr>Segoe UI Light</vt:lpstr>
      <vt:lpstr>Segoe UI Semilight</vt:lpstr>
      <vt:lpstr>Windows Azure</vt:lpstr>
      <vt:lpstr>PowerPoint Presentation</vt:lpstr>
      <vt:lpstr>Agenda</vt:lpstr>
      <vt:lpstr>What is Big Data?</vt:lpstr>
      <vt:lpstr>The Old and the New Data Processing</vt:lpstr>
      <vt:lpstr>The Big Data Ecosystem</vt:lpstr>
      <vt:lpstr>Major Hadoop Big Data Platforms</vt:lpstr>
      <vt:lpstr>PowerPoint Presentation</vt:lpstr>
      <vt:lpstr>  Azure HDInsight</vt:lpstr>
      <vt:lpstr>When Do I “Do Big Data”</vt:lpstr>
      <vt:lpstr>PowerPoint Presentation</vt:lpstr>
      <vt:lpstr>Lambda Architecture</vt:lpstr>
      <vt:lpstr>Lambda Architecture – High Level View</vt:lpstr>
      <vt:lpstr>Lambda Architecture – Detailed View</vt:lpstr>
      <vt:lpstr>Lambda in Azure</vt:lpstr>
      <vt:lpstr>Cortana Analytics Suite</vt:lpstr>
      <vt:lpstr>Cortana Analytics Suite </vt:lpstr>
      <vt:lpstr>Cortana Analytics Scenarios</vt:lpstr>
      <vt:lpstr>Cortana Analytics Key Verticals</vt:lpstr>
      <vt:lpstr>Azure Data Factory</vt:lpstr>
      <vt:lpstr>Azure SQL Data Warehouse</vt:lpstr>
      <vt:lpstr>Azure Stream Analytics</vt:lpstr>
      <vt:lpstr>Power BI</vt:lpstr>
      <vt:lpstr>Bringing it all together…  connected cars scenario</vt:lpstr>
      <vt:lpstr>Solution Architecture</vt:lpstr>
      <vt:lpstr>Power BI Dashboard</vt:lpstr>
      <vt:lpstr>PowerPoint Presentation</vt:lpstr>
      <vt:lpstr>Summary</vt:lpstr>
      <vt:lpstr>PowerPoint Presentation</vt:lpstr>
      <vt:lpstr>PowerPoint Presentation</vt:lpstr>
      <vt:lpstr>From Data to Decisions and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Michiel van Otegem</cp:lastModifiedBy>
  <cp:revision>3</cp:revision>
  <dcterms:created xsi:type="dcterms:W3CDTF">2016-06-13T07:40:27Z</dcterms:created>
  <dcterms:modified xsi:type="dcterms:W3CDTF">2016-06-13T19:13:12Z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