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35"/>
  </p:notesMasterIdLst>
  <p:sldIdLst>
    <p:sldId id="347"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83" r:id="rId20"/>
    <p:sldId id="384" r:id="rId21"/>
    <p:sldId id="385" r:id="rId22"/>
    <p:sldId id="386" r:id="rId23"/>
    <p:sldId id="387" r:id="rId24"/>
    <p:sldId id="375" r:id="rId25"/>
    <p:sldId id="376" r:id="rId26"/>
    <p:sldId id="377" r:id="rId27"/>
    <p:sldId id="378" r:id="rId28"/>
    <p:sldId id="379" r:id="rId29"/>
    <p:sldId id="353" r:id="rId30"/>
    <p:sldId id="342" r:id="rId31"/>
    <p:sldId id="380" r:id="rId32"/>
    <p:sldId id="381" r:id="rId33"/>
    <p:sldId id="3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3 mins)" id="{28E9690B-0091-4B37-904D-AF77356E58A6}">
          <p14:sldIdLst>
            <p14:sldId id="347"/>
            <p14:sldId id="354"/>
            <p14:sldId id="355"/>
          </p14:sldIdLst>
        </p14:section>
        <p14:section name="Big Data in every project (15 mins)" id="{3F2A68DA-BFEB-4E5D-BF3B-DF95C25C7458}">
          <p14:sldIdLst>
            <p14:sldId id="356"/>
            <p14:sldId id="357"/>
            <p14:sldId id="358"/>
            <p14:sldId id="359"/>
            <p14:sldId id="360"/>
            <p14:sldId id="361"/>
            <p14:sldId id="362"/>
          </p14:sldIdLst>
        </p14:section>
        <p14:section name="Lambda Architecture (5 mins)" id="{3EFB4B2C-22CF-447D-8043-5A9F6537952F}">
          <p14:sldIdLst>
            <p14:sldId id="363"/>
            <p14:sldId id="364"/>
            <p14:sldId id="365"/>
            <p14:sldId id="366"/>
          </p14:sldIdLst>
        </p14:section>
        <p14:section name="Cortana Analytics Suite (15 mins)" id="{566FD355-6A26-4B2D-AE1A-95214FDE7C97}">
          <p14:sldIdLst>
            <p14:sldId id="367"/>
            <p14:sldId id="383"/>
            <p14:sldId id="384"/>
            <p14:sldId id="385"/>
            <p14:sldId id="386"/>
            <p14:sldId id="387"/>
          </p14:sldIdLst>
        </p14:section>
        <p14:section name="Connected Cars (20 mins)" id="{BFC0864E-5B61-4525-B425-78EA3E1B29E0}">
          <p14:sldIdLst>
            <p14:sldId id="375"/>
            <p14:sldId id="376"/>
            <p14:sldId id="377"/>
            <p14:sldId id="378"/>
            <p14:sldId id="379"/>
          </p14:sldIdLst>
        </p14:section>
        <p14:section name="Conclusion (2 mins)" id="{6EC64523-FE06-4775-B955-831F82F993AC}">
          <p14:sldIdLst>
            <p14:sldId id="353"/>
            <p14:sldId id="342"/>
          </p14:sldIdLst>
        </p14:section>
        <p14:section name="Additional Material" id="{5D0BE18A-BF1E-4609-AF7E-0CFA3781FABD}">
          <p14:sldIdLst>
            <p14:sldId id="380"/>
            <p14:sldId id="381"/>
            <p14:sldId id="3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5468" autoAdjust="0"/>
  </p:normalViewPr>
  <p:slideViewPr>
    <p:cSldViewPr snapToGrid="0" showGuides="1">
      <p:cViewPr varScale="1">
        <p:scale>
          <a:sx n="68" d="100"/>
          <a:sy n="68" d="100"/>
        </p:scale>
        <p:origin x="1368"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20A5E-40FB-4FB0-8B30-7D0CD1C4C7D0}" type="doc">
      <dgm:prSet loTypeId="urn:microsoft.com/office/officeart/2005/8/layout/chevron1" loCatId="process" qsTypeId="urn:microsoft.com/office/officeart/2005/8/quickstyle/simple1" qsCatId="simple" csTypeId="urn:microsoft.com/office/officeart/2005/8/colors/accent1_4" csCatId="accent1" phldr="1"/>
      <dgm:spPr/>
      <dgm:t>
        <a:bodyPr/>
        <a:lstStyle/>
        <a:p>
          <a:endParaRPr lang="en-US"/>
        </a:p>
      </dgm:t>
    </dgm:pt>
    <dgm:pt modelId="{995A2929-2257-4FA5-8697-6D2B72A8A0C0}">
      <dgm:prSet custT="1"/>
      <dgm:spPr/>
      <dgm:t>
        <a:bodyPr/>
        <a:lstStyle/>
        <a:p>
          <a:pPr rtl="0"/>
          <a:r>
            <a:rPr lang="en-US" sz="1400" dirty="0"/>
            <a:t>Data</a:t>
          </a:r>
        </a:p>
      </dgm:t>
    </dgm:pt>
    <dgm:pt modelId="{E7A1BFDD-E62A-4DA9-8456-2199CB1CBAB1}" type="parTrans" cxnId="{9A7E14DC-E406-4342-A96A-127ADCC050A4}">
      <dgm:prSet/>
      <dgm:spPr/>
      <dgm:t>
        <a:bodyPr/>
        <a:lstStyle/>
        <a:p>
          <a:endParaRPr lang="en-US" sz="1050"/>
        </a:p>
      </dgm:t>
    </dgm:pt>
    <dgm:pt modelId="{33EACE99-E514-4BE2-BB39-8A11A7ABABCD}" type="sibTrans" cxnId="{9A7E14DC-E406-4342-A96A-127ADCC050A4}">
      <dgm:prSet/>
      <dgm:spPr/>
      <dgm:t>
        <a:bodyPr/>
        <a:lstStyle/>
        <a:p>
          <a:endParaRPr lang="en-US" sz="1050"/>
        </a:p>
      </dgm:t>
    </dgm:pt>
    <dgm:pt modelId="{3AEB9455-71BF-4BF0-B284-6EB8005C85F3}">
      <dgm:prSet custT="1"/>
      <dgm:spPr/>
      <dgm:t>
        <a:bodyPr/>
        <a:lstStyle/>
        <a:p>
          <a:pPr rtl="0"/>
          <a:r>
            <a:rPr lang="en-US" sz="1400" dirty="0"/>
            <a:t>Ingest</a:t>
          </a:r>
        </a:p>
      </dgm:t>
    </dgm:pt>
    <dgm:pt modelId="{69F851AE-DE9A-4003-BB10-4C1FE32B6A47}" type="parTrans" cxnId="{B2459E51-B272-4AE1-8BBC-96A9E98575E7}">
      <dgm:prSet/>
      <dgm:spPr/>
      <dgm:t>
        <a:bodyPr/>
        <a:lstStyle/>
        <a:p>
          <a:endParaRPr lang="en-US" sz="1050"/>
        </a:p>
      </dgm:t>
    </dgm:pt>
    <dgm:pt modelId="{C5926B79-57D2-46A6-BCCA-5E6D3FCD78D2}" type="sibTrans" cxnId="{B2459E51-B272-4AE1-8BBC-96A9E98575E7}">
      <dgm:prSet/>
      <dgm:spPr/>
      <dgm:t>
        <a:bodyPr/>
        <a:lstStyle/>
        <a:p>
          <a:endParaRPr lang="en-US" sz="1050"/>
        </a:p>
      </dgm:t>
    </dgm:pt>
    <dgm:pt modelId="{A1BF8265-60CF-46C2-AD1C-92C3AF000B73}">
      <dgm:prSet custT="1"/>
      <dgm:spPr/>
      <dgm:t>
        <a:bodyPr/>
        <a:lstStyle/>
        <a:p>
          <a:pPr rtl="0"/>
          <a:r>
            <a:rPr lang="en-US" sz="1400" dirty="0"/>
            <a:t>Prepare</a:t>
          </a:r>
        </a:p>
      </dgm:t>
    </dgm:pt>
    <dgm:pt modelId="{7C5506D8-BEC9-449B-9765-EF858B835AC5}" type="parTrans" cxnId="{C4D4B0F2-EA46-478C-916C-9320BF412EBE}">
      <dgm:prSet/>
      <dgm:spPr/>
      <dgm:t>
        <a:bodyPr/>
        <a:lstStyle/>
        <a:p>
          <a:endParaRPr lang="en-US" sz="1050"/>
        </a:p>
      </dgm:t>
    </dgm:pt>
    <dgm:pt modelId="{9492915E-327E-40DC-B36C-C55AD0E0C84D}" type="sibTrans" cxnId="{C4D4B0F2-EA46-478C-916C-9320BF412EBE}">
      <dgm:prSet/>
      <dgm:spPr/>
      <dgm:t>
        <a:bodyPr/>
        <a:lstStyle/>
        <a:p>
          <a:endParaRPr lang="en-US" sz="1050"/>
        </a:p>
      </dgm:t>
    </dgm:pt>
    <dgm:pt modelId="{B46FBDA1-E381-41C0-9166-1D9B749CB56E}">
      <dgm:prSet custT="1"/>
      <dgm:spPr/>
      <dgm:t>
        <a:bodyPr/>
        <a:lstStyle/>
        <a:p>
          <a:pPr rtl="0"/>
          <a:r>
            <a:rPr lang="en-US" sz="1400" dirty="0"/>
            <a:t>Analyze</a:t>
          </a:r>
        </a:p>
      </dgm:t>
    </dgm:pt>
    <dgm:pt modelId="{B3797109-7AE3-4B43-BD79-5C8933EB139E}" type="parTrans" cxnId="{3408A647-8A36-4AFB-BA21-42013102B4B8}">
      <dgm:prSet/>
      <dgm:spPr/>
      <dgm:t>
        <a:bodyPr/>
        <a:lstStyle/>
        <a:p>
          <a:endParaRPr lang="en-US" sz="1050"/>
        </a:p>
      </dgm:t>
    </dgm:pt>
    <dgm:pt modelId="{A38A31E4-0092-47EA-B337-E030A6448C49}" type="sibTrans" cxnId="{3408A647-8A36-4AFB-BA21-42013102B4B8}">
      <dgm:prSet/>
      <dgm:spPr/>
      <dgm:t>
        <a:bodyPr/>
        <a:lstStyle/>
        <a:p>
          <a:endParaRPr lang="en-US" sz="1050"/>
        </a:p>
      </dgm:t>
    </dgm:pt>
    <dgm:pt modelId="{3AB1194A-5F61-4980-9F8D-946400F5554B}">
      <dgm:prSet custT="1"/>
      <dgm:spPr/>
      <dgm:t>
        <a:bodyPr/>
        <a:lstStyle/>
        <a:p>
          <a:pPr rtl="0"/>
          <a:r>
            <a:rPr lang="en-US" sz="1400"/>
            <a:t>Consume</a:t>
          </a:r>
        </a:p>
      </dgm:t>
    </dgm:pt>
    <dgm:pt modelId="{EB783F23-4696-4F22-A393-69655D38D48E}" type="parTrans" cxnId="{2C56C431-8F8D-4CDE-A15F-BEB5CAEA4115}">
      <dgm:prSet/>
      <dgm:spPr/>
      <dgm:t>
        <a:bodyPr/>
        <a:lstStyle/>
        <a:p>
          <a:endParaRPr lang="en-US" sz="1050"/>
        </a:p>
      </dgm:t>
    </dgm:pt>
    <dgm:pt modelId="{678E0808-ED3A-4BB2-A18C-6BEF9F7F7A3C}" type="sibTrans" cxnId="{2C56C431-8F8D-4CDE-A15F-BEB5CAEA4115}">
      <dgm:prSet/>
      <dgm:spPr/>
      <dgm:t>
        <a:bodyPr/>
        <a:lstStyle/>
        <a:p>
          <a:endParaRPr lang="en-US" sz="1050"/>
        </a:p>
      </dgm:t>
    </dgm:pt>
    <dgm:pt modelId="{36AFC23F-FD7A-4DC5-919C-51C35FEA7B57}">
      <dgm:prSet custT="1"/>
      <dgm:spPr/>
      <dgm:t>
        <a:bodyPr/>
        <a:lstStyle/>
        <a:p>
          <a:pPr rtl="0"/>
          <a:r>
            <a:rPr lang="en-US" sz="1400" dirty="0"/>
            <a:t>Publish</a:t>
          </a:r>
        </a:p>
      </dgm:t>
    </dgm:pt>
    <dgm:pt modelId="{3E80593A-7E84-4647-9276-73EE031F77EC}" type="parTrans" cxnId="{4BEE97B3-B923-4FB0-A300-A63B617A6749}">
      <dgm:prSet/>
      <dgm:spPr/>
      <dgm:t>
        <a:bodyPr/>
        <a:lstStyle/>
        <a:p>
          <a:endParaRPr lang="en-US"/>
        </a:p>
      </dgm:t>
    </dgm:pt>
    <dgm:pt modelId="{DE0FCF7A-2D0F-4172-85F2-B6ABBA4D4F61}" type="sibTrans" cxnId="{4BEE97B3-B923-4FB0-A300-A63B617A6749}">
      <dgm:prSet/>
      <dgm:spPr/>
      <dgm:t>
        <a:bodyPr/>
        <a:lstStyle/>
        <a:p>
          <a:endParaRPr lang="en-US"/>
        </a:p>
      </dgm:t>
    </dgm:pt>
    <dgm:pt modelId="{6F88AFA5-E457-4572-AAA1-F7700294EDD7}">
      <dgm:prSet custT="1"/>
      <dgm:spPr/>
      <dgm:t>
        <a:bodyPr/>
        <a:lstStyle/>
        <a:p>
          <a:pPr rtl="0"/>
          <a:endParaRPr lang="en-US" sz="1400" dirty="0"/>
        </a:p>
      </dgm:t>
    </dgm:pt>
    <dgm:pt modelId="{366E908A-4E8C-4CCC-A298-D0125B5B9114}" type="parTrans" cxnId="{4288E4E5-6E7B-42BB-AA02-799D06DBF01C}">
      <dgm:prSet/>
      <dgm:spPr/>
      <dgm:t>
        <a:bodyPr/>
        <a:lstStyle/>
        <a:p>
          <a:endParaRPr lang="en-US"/>
        </a:p>
      </dgm:t>
    </dgm:pt>
    <dgm:pt modelId="{E9853277-4C28-4369-9C3A-BADA5B222216}" type="sibTrans" cxnId="{4288E4E5-6E7B-42BB-AA02-799D06DBF01C}">
      <dgm:prSet/>
      <dgm:spPr/>
      <dgm:t>
        <a:bodyPr/>
        <a:lstStyle/>
        <a:p>
          <a:endParaRPr lang="en-US"/>
        </a:p>
      </dgm:t>
    </dgm:pt>
    <dgm:pt modelId="{37CE801D-5E74-4979-8861-08E4BF720B01}" type="pres">
      <dgm:prSet presAssocID="{EF020A5E-40FB-4FB0-8B30-7D0CD1C4C7D0}" presName="Name0" presStyleCnt="0">
        <dgm:presLayoutVars>
          <dgm:dir/>
          <dgm:animLvl val="lvl"/>
          <dgm:resizeHandles val="exact"/>
        </dgm:presLayoutVars>
      </dgm:prSet>
      <dgm:spPr/>
    </dgm:pt>
    <dgm:pt modelId="{1C10C183-7FD3-44C0-B833-42B049487233}" type="pres">
      <dgm:prSet presAssocID="{995A2929-2257-4FA5-8697-6D2B72A8A0C0}" presName="composite" presStyleCnt="0"/>
      <dgm:spPr/>
    </dgm:pt>
    <dgm:pt modelId="{63D14724-0B25-4A76-BEEB-B6529B740BAA}" type="pres">
      <dgm:prSet presAssocID="{995A2929-2257-4FA5-8697-6D2B72A8A0C0}" presName="parTx" presStyleLbl="node1" presStyleIdx="0" presStyleCnt="6">
        <dgm:presLayoutVars>
          <dgm:chMax val="0"/>
          <dgm:chPref val="0"/>
          <dgm:bulletEnabled val="1"/>
        </dgm:presLayoutVars>
      </dgm:prSet>
      <dgm:spPr/>
    </dgm:pt>
    <dgm:pt modelId="{F1421F07-A41C-4457-B53B-AD23218B4B1B}" type="pres">
      <dgm:prSet presAssocID="{995A2929-2257-4FA5-8697-6D2B72A8A0C0}" presName="desTx" presStyleLbl="revTx" presStyleIdx="0" presStyleCnt="1">
        <dgm:presLayoutVars>
          <dgm:bulletEnabled val="1"/>
        </dgm:presLayoutVars>
      </dgm:prSet>
      <dgm:spPr/>
    </dgm:pt>
    <dgm:pt modelId="{19FDC7C1-8236-4DC6-AE6F-9A711236D3C9}" type="pres">
      <dgm:prSet presAssocID="{33EACE99-E514-4BE2-BB39-8A11A7ABABCD}" presName="space" presStyleCnt="0"/>
      <dgm:spPr/>
    </dgm:pt>
    <dgm:pt modelId="{4B149B18-87DF-4AE8-87F0-70A88AD5A889}" type="pres">
      <dgm:prSet presAssocID="{3AEB9455-71BF-4BF0-B284-6EB8005C85F3}" presName="composite" presStyleCnt="0"/>
      <dgm:spPr/>
    </dgm:pt>
    <dgm:pt modelId="{027DDB81-AE79-4568-A9F1-8D8D62C08943}" type="pres">
      <dgm:prSet presAssocID="{3AEB9455-71BF-4BF0-B284-6EB8005C85F3}" presName="parTx" presStyleLbl="node1" presStyleIdx="1" presStyleCnt="6">
        <dgm:presLayoutVars>
          <dgm:chMax val="0"/>
          <dgm:chPref val="0"/>
          <dgm:bulletEnabled val="1"/>
        </dgm:presLayoutVars>
      </dgm:prSet>
      <dgm:spPr/>
    </dgm:pt>
    <dgm:pt modelId="{853276E2-FF4C-48DC-9C4F-722745DF6BC5}" type="pres">
      <dgm:prSet presAssocID="{3AEB9455-71BF-4BF0-B284-6EB8005C85F3}" presName="desTx" presStyleLbl="revTx" presStyleIdx="0" presStyleCnt="1">
        <dgm:presLayoutVars>
          <dgm:bulletEnabled val="1"/>
        </dgm:presLayoutVars>
      </dgm:prSet>
      <dgm:spPr/>
    </dgm:pt>
    <dgm:pt modelId="{CBBF0E5B-E725-432C-A4F2-E3FD9A7808BB}" type="pres">
      <dgm:prSet presAssocID="{C5926B79-57D2-46A6-BCCA-5E6D3FCD78D2}" presName="space" presStyleCnt="0"/>
      <dgm:spPr/>
    </dgm:pt>
    <dgm:pt modelId="{9D7BA437-1C5E-4A92-B4FA-695D3AAAAEA5}" type="pres">
      <dgm:prSet presAssocID="{A1BF8265-60CF-46C2-AD1C-92C3AF000B73}" presName="composite" presStyleCnt="0"/>
      <dgm:spPr/>
    </dgm:pt>
    <dgm:pt modelId="{131F3CB5-AC7B-40C8-AFF8-3D268AC6DFE1}" type="pres">
      <dgm:prSet presAssocID="{A1BF8265-60CF-46C2-AD1C-92C3AF000B73}" presName="parTx" presStyleLbl="node1" presStyleIdx="2" presStyleCnt="6">
        <dgm:presLayoutVars>
          <dgm:chMax val="0"/>
          <dgm:chPref val="0"/>
          <dgm:bulletEnabled val="1"/>
        </dgm:presLayoutVars>
      </dgm:prSet>
      <dgm:spPr/>
    </dgm:pt>
    <dgm:pt modelId="{D87433C4-6AEF-4C21-9258-ACF0FDB6EE34}" type="pres">
      <dgm:prSet presAssocID="{A1BF8265-60CF-46C2-AD1C-92C3AF000B73}" presName="desTx" presStyleLbl="revTx" presStyleIdx="0" presStyleCnt="1">
        <dgm:presLayoutVars>
          <dgm:bulletEnabled val="1"/>
        </dgm:presLayoutVars>
      </dgm:prSet>
      <dgm:spPr/>
    </dgm:pt>
    <dgm:pt modelId="{4DFD602B-DC11-4442-B1D5-92BEB92174D7}" type="pres">
      <dgm:prSet presAssocID="{9492915E-327E-40DC-B36C-C55AD0E0C84D}" presName="space" presStyleCnt="0"/>
      <dgm:spPr/>
    </dgm:pt>
    <dgm:pt modelId="{6C4B93A7-5DD0-4B41-A05F-C38B87B0EFA2}" type="pres">
      <dgm:prSet presAssocID="{B46FBDA1-E381-41C0-9166-1D9B749CB56E}" presName="composite" presStyleCnt="0"/>
      <dgm:spPr/>
    </dgm:pt>
    <dgm:pt modelId="{71A58C35-A374-4689-A4F8-956DB8C3FA5B}" type="pres">
      <dgm:prSet presAssocID="{B46FBDA1-E381-41C0-9166-1D9B749CB56E}" presName="parTx" presStyleLbl="node1" presStyleIdx="3" presStyleCnt="6">
        <dgm:presLayoutVars>
          <dgm:chMax val="0"/>
          <dgm:chPref val="0"/>
          <dgm:bulletEnabled val="1"/>
        </dgm:presLayoutVars>
      </dgm:prSet>
      <dgm:spPr/>
    </dgm:pt>
    <dgm:pt modelId="{88AA78FD-8E51-4615-8AE9-8CB1451BA2C0}" type="pres">
      <dgm:prSet presAssocID="{B46FBDA1-E381-41C0-9166-1D9B749CB56E}" presName="desTx" presStyleLbl="revTx" presStyleIdx="0" presStyleCnt="1">
        <dgm:presLayoutVars>
          <dgm:bulletEnabled val="1"/>
        </dgm:presLayoutVars>
      </dgm:prSet>
      <dgm:spPr/>
    </dgm:pt>
    <dgm:pt modelId="{F2941DBF-8CCA-4F00-9F59-43FE6F5948DB}" type="pres">
      <dgm:prSet presAssocID="{A38A31E4-0092-47EA-B337-E030A6448C49}" presName="space" presStyleCnt="0"/>
      <dgm:spPr/>
    </dgm:pt>
    <dgm:pt modelId="{06A7F5EA-6963-4700-AB53-6D452A6E1A8A}" type="pres">
      <dgm:prSet presAssocID="{36AFC23F-FD7A-4DC5-919C-51C35FEA7B57}" presName="composite" presStyleCnt="0"/>
      <dgm:spPr/>
    </dgm:pt>
    <dgm:pt modelId="{A4A11072-7B1C-4D79-9140-A7994E49B138}" type="pres">
      <dgm:prSet presAssocID="{36AFC23F-FD7A-4DC5-919C-51C35FEA7B57}" presName="parTx" presStyleLbl="node1" presStyleIdx="4" presStyleCnt="6">
        <dgm:presLayoutVars>
          <dgm:chMax val="0"/>
          <dgm:chPref val="0"/>
          <dgm:bulletEnabled val="1"/>
        </dgm:presLayoutVars>
      </dgm:prSet>
      <dgm:spPr/>
    </dgm:pt>
    <dgm:pt modelId="{3BAF5220-8782-4C69-8EA1-B1E739F83037}" type="pres">
      <dgm:prSet presAssocID="{36AFC23F-FD7A-4DC5-919C-51C35FEA7B57}" presName="desTx" presStyleLbl="revTx" presStyleIdx="0" presStyleCnt="1">
        <dgm:presLayoutVars>
          <dgm:bulletEnabled val="1"/>
        </dgm:presLayoutVars>
      </dgm:prSet>
      <dgm:spPr/>
    </dgm:pt>
    <dgm:pt modelId="{9C04E367-09CF-4B56-9A98-5254BAF85C0D}" type="pres">
      <dgm:prSet presAssocID="{DE0FCF7A-2D0F-4172-85F2-B6ABBA4D4F61}" presName="space" presStyleCnt="0"/>
      <dgm:spPr/>
    </dgm:pt>
    <dgm:pt modelId="{3C7DCF0E-A5EA-49A4-A88A-0CFCB1D9C934}" type="pres">
      <dgm:prSet presAssocID="{3AB1194A-5F61-4980-9F8D-946400F5554B}" presName="composite" presStyleCnt="0"/>
      <dgm:spPr/>
    </dgm:pt>
    <dgm:pt modelId="{A069D06C-CD6A-4A85-AD20-CC4019B8AC59}" type="pres">
      <dgm:prSet presAssocID="{3AB1194A-5F61-4980-9F8D-946400F5554B}" presName="parTx" presStyleLbl="node1" presStyleIdx="5" presStyleCnt="6">
        <dgm:presLayoutVars>
          <dgm:chMax val="0"/>
          <dgm:chPref val="0"/>
          <dgm:bulletEnabled val="1"/>
        </dgm:presLayoutVars>
      </dgm:prSet>
      <dgm:spPr/>
    </dgm:pt>
    <dgm:pt modelId="{0181CE58-0822-4F59-877A-D7AE94113549}" type="pres">
      <dgm:prSet presAssocID="{3AB1194A-5F61-4980-9F8D-946400F5554B}" presName="desTx" presStyleLbl="revTx" presStyleIdx="0" presStyleCnt="1">
        <dgm:presLayoutVars>
          <dgm:bulletEnabled val="1"/>
        </dgm:presLayoutVars>
      </dgm:prSet>
      <dgm:spPr/>
    </dgm:pt>
  </dgm:ptLst>
  <dgm:cxnLst>
    <dgm:cxn modelId="{3408A647-8A36-4AFB-BA21-42013102B4B8}" srcId="{EF020A5E-40FB-4FB0-8B30-7D0CD1C4C7D0}" destId="{B46FBDA1-E381-41C0-9166-1D9B749CB56E}" srcOrd="3" destOrd="0" parTransId="{B3797109-7AE3-4B43-BD79-5C8933EB139E}" sibTransId="{A38A31E4-0092-47EA-B337-E030A6448C49}"/>
    <dgm:cxn modelId="{B8EAFD0C-8ADC-4628-8E90-6EA39EA1461C}" type="presOf" srcId="{EF020A5E-40FB-4FB0-8B30-7D0CD1C4C7D0}" destId="{37CE801D-5E74-4979-8861-08E4BF720B01}" srcOrd="0" destOrd="0" presId="urn:microsoft.com/office/officeart/2005/8/layout/chevron1"/>
    <dgm:cxn modelId="{30B55632-2B5F-4450-BFEC-64C272DC8CF7}" type="presOf" srcId="{A1BF8265-60CF-46C2-AD1C-92C3AF000B73}" destId="{131F3CB5-AC7B-40C8-AFF8-3D268AC6DFE1}" srcOrd="0" destOrd="0" presId="urn:microsoft.com/office/officeart/2005/8/layout/chevron1"/>
    <dgm:cxn modelId="{4288E4E5-6E7B-42BB-AA02-799D06DBF01C}" srcId="{A1BF8265-60CF-46C2-AD1C-92C3AF000B73}" destId="{6F88AFA5-E457-4572-AAA1-F7700294EDD7}" srcOrd="0" destOrd="0" parTransId="{366E908A-4E8C-4CCC-A298-D0125B5B9114}" sibTransId="{E9853277-4C28-4369-9C3A-BADA5B222216}"/>
    <dgm:cxn modelId="{418E0082-BD0D-4091-8A9F-EFA1BB98BD43}" type="presOf" srcId="{36AFC23F-FD7A-4DC5-919C-51C35FEA7B57}" destId="{A4A11072-7B1C-4D79-9140-A7994E49B138}" srcOrd="0" destOrd="0" presId="urn:microsoft.com/office/officeart/2005/8/layout/chevron1"/>
    <dgm:cxn modelId="{9A7E14DC-E406-4342-A96A-127ADCC050A4}" srcId="{EF020A5E-40FB-4FB0-8B30-7D0CD1C4C7D0}" destId="{995A2929-2257-4FA5-8697-6D2B72A8A0C0}" srcOrd="0" destOrd="0" parTransId="{E7A1BFDD-E62A-4DA9-8456-2199CB1CBAB1}" sibTransId="{33EACE99-E514-4BE2-BB39-8A11A7ABABCD}"/>
    <dgm:cxn modelId="{5D22A300-4005-4BF1-A093-51861A2AFE81}" type="presOf" srcId="{3AEB9455-71BF-4BF0-B284-6EB8005C85F3}" destId="{027DDB81-AE79-4568-A9F1-8D8D62C08943}" srcOrd="0" destOrd="0" presId="urn:microsoft.com/office/officeart/2005/8/layout/chevron1"/>
    <dgm:cxn modelId="{4BEE97B3-B923-4FB0-A300-A63B617A6749}" srcId="{EF020A5E-40FB-4FB0-8B30-7D0CD1C4C7D0}" destId="{36AFC23F-FD7A-4DC5-919C-51C35FEA7B57}" srcOrd="4" destOrd="0" parTransId="{3E80593A-7E84-4647-9276-73EE031F77EC}" sibTransId="{DE0FCF7A-2D0F-4172-85F2-B6ABBA4D4F61}"/>
    <dgm:cxn modelId="{3994B61E-B824-442C-A7BC-707A9E9926D8}" type="presOf" srcId="{B46FBDA1-E381-41C0-9166-1D9B749CB56E}" destId="{71A58C35-A374-4689-A4F8-956DB8C3FA5B}" srcOrd="0" destOrd="0" presId="urn:microsoft.com/office/officeart/2005/8/layout/chevron1"/>
    <dgm:cxn modelId="{12440245-EDDE-405E-BE76-D12713462D4E}" type="presOf" srcId="{6F88AFA5-E457-4572-AAA1-F7700294EDD7}" destId="{D87433C4-6AEF-4C21-9258-ACF0FDB6EE34}" srcOrd="0" destOrd="0" presId="urn:microsoft.com/office/officeart/2005/8/layout/chevron1"/>
    <dgm:cxn modelId="{C4D4B0F2-EA46-478C-916C-9320BF412EBE}" srcId="{EF020A5E-40FB-4FB0-8B30-7D0CD1C4C7D0}" destId="{A1BF8265-60CF-46C2-AD1C-92C3AF000B73}" srcOrd="2" destOrd="0" parTransId="{7C5506D8-BEC9-449B-9765-EF858B835AC5}" sibTransId="{9492915E-327E-40DC-B36C-C55AD0E0C84D}"/>
    <dgm:cxn modelId="{BBFF21E5-B166-456B-9CCE-D300B595BCE1}" type="presOf" srcId="{995A2929-2257-4FA5-8697-6D2B72A8A0C0}" destId="{63D14724-0B25-4A76-BEEB-B6529B740BAA}" srcOrd="0" destOrd="0" presId="urn:microsoft.com/office/officeart/2005/8/layout/chevron1"/>
    <dgm:cxn modelId="{2C56C431-8F8D-4CDE-A15F-BEB5CAEA4115}" srcId="{EF020A5E-40FB-4FB0-8B30-7D0CD1C4C7D0}" destId="{3AB1194A-5F61-4980-9F8D-946400F5554B}" srcOrd="5" destOrd="0" parTransId="{EB783F23-4696-4F22-A393-69655D38D48E}" sibTransId="{678E0808-ED3A-4BB2-A18C-6BEF9F7F7A3C}"/>
    <dgm:cxn modelId="{B2459E51-B272-4AE1-8BBC-96A9E98575E7}" srcId="{EF020A5E-40FB-4FB0-8B30-7D0CD1C4C7D0}" destId="{3AEB9455-71BF-4BF0-B284-6EB8005C85F3}" srcOrd="1" destOrd="0" parTransId="{69F851AE-DE9A-4003-BB10-4C1FE32B6A47}" sibTransId="{C5926B79-57D2-46A6-BCCA-5E6D3FCD78D2}"/>
    <dgm:cxn modelId="{3C7E3CB3-A40C-448A-A095-29D68E85871F}" type="presOf" srcId="{3AB1194A-5F61-4980-9F8D-946400F5554B}" destId="{A069D06C-CD6A-4A85-AD20-CC4019B8AC59}" srcOrd="0" destOrd="0" presId="urn:microsoft.com/office/officeart/2005/8/layout/chevron1"/>
    <dgm:cxn modelId="{E178C02C-FF15-4B14-90E1-A3D33087FA1C}" type="presParOf" srcId="{37CE801D-5E74-4979-8861-08E4BF720B01}" destId="{1C10C183-7FD3-44C0-B833-42B049487233}" srcOrd="0" destOrd="0" presId="urn:microsoft.com/office/officeart/2005/8/layout/chevron1"/>
    <dgm:cxn modelId="{B0041587-40C1-4028-96C3-B803E09E7DD9}" type="presParOf" srcId="{1C10C183-7FD3-44C0-B833-42B049487233}" destId="{63D14724-0B25-4A76-BEEB-B6529B740BAA}" srcOrd="0" destOrd="0" presId="urn:microsoft.com/office/officeart/2005/8/layout/chevron1"/>
    <dgm:cxn modelId="{1E9FFCCC-DFAA-4345-A796-6D0F8F1EF9F7}" type="presParOf" srcId="{1C10C183-7FD3-44C0-B833-42B049487233}" destId="{F1421F07-A41C-4457-B53B-AD23218B4B1B}" srcOrd="1" destOrd="0" presId="urn:microsoft.com/office/officeart/2005/8/layout/chevron1"/>
    <dgm:cxn modelId="{154B94EA-FC59-45F9-B06E-A4094B2229BE}" type="presParOf" srcId="{37CE801D-5E74-4979-8861-08E4BF720B01}" destId="{19FDC7C1-8236-4DC6-AE6F-9A711236D3C9}" srcOrd="1" destOrd="0" presId="urn:microsoft.com/office/officeart/2005/8/layout/chevron1"/>
    <dgm:cxn modelId="{49019249-B226-4F2D-8288-7F916792FA6A}" type="presParOf" srcId="{37CE801D-5E74-4979-8861-08E4BF720B01}" destId="{4B149B18-87DF-4AE8-87F0-70A88AD5A889}" srcOrd="2" destOrd="0" presId="urn:microsoft.com/office/officeart/2005/8/layout/chevron1"/>
    <dgm:cxn modelId="{E6BA9C1F-B606-4F8A-8634-AC45965A1D14}" type="presParOf" srcId="{4B149B18-87DF-4AE8-87F0-70A88AD5A889}" destId="{027DDB81-AE79-4568-A9F1-8D8D62C08943}" srcOrd="0" destOrd="0" presId="urn:microsoft.com/office/officeart/2005/8/layout/chevron1"/>
    <dgm:cxn modelId="{610B9874-1719-449E-AD45-84F54B744B76}" type="presParOf" srcId="{4B149B18-87DF-4AE8-87F0-70A88AD5A889}" destId="{853276E2-FF4C-48DC-9C4F-722745DF6BC5}" srcOrd="1" destOrd="0" presId="urn:microsoft.com/office/officeart/2005/8/layout/chevron1"/>
    <dgm:cxn modelId="{B5722623-FEEA-43A5-AFDB-645299EA4262}" type="presParOf" srcId="{37CE801D-5E74-4979-8861-08E4BF720B01}" destId="{CBBF0E5B-E725-432C-A4F2-E3FD9A7808BB}" srcOrd="3" destOrd="0" presId="urn:microsoft.com/office/officeart/2005/8/layout/chevron1"/>
    <dgm:cxn modelId="{169DB0CE-3EE0-4543-8BF1-CE19EB3753E6}" type="presParOf" srcId="{37CE801D-5E74-4979-8861-08E4BF720B01}" destId="{9D7BA437-1C5E-4A92-B4FA-695D3AAAAEA5}" srcOrd="4" destOrd="0" presId="urn:microsoft.com/office/officeart/2005/8/layout/chevron1"/>
    <dgm:cxn modelId="{0D35C9FC-7EB3-4C81-B875-423035206512}" type="presParOf" srcId="{9D7BA437-1C5E-4A92-B4FA-695D3AAAAEA5}" destId="{131F3CB5-AC7B-40C8-AFF8-3D268AC6DFE1}" srcOrd="0" destOrd="0" presId="urn:microsoft.com/office/officeart/2005/8/layout/chevron1"/>
    <dgm:cxn modelId="{79E9913F-DF92-44BC-A14C-771B824BE61E}" type="presParOf" srcId="{9D7BA437-1C5E-4A92-B4FA-695D3AAAAEA5}" destId="{D87433C4-6AEF-4C21-9258-ACF0FDB6EE34}" srcOrd="1" destOrd="0" presId="urn:microsoft.com/office/officeart/2005/8/layout/chevron1"/>
    <dgm:cxn modelId="{050F8D65-47F1-482D-959A-8B80072CD238}" type="presParOf" srcId="{37CE801D-5E74-4979-8861-08E4BF720B01}" destId="{4DFD602B-DC11-4442-B1D5-92BEB92174D7}" srcOrd="5" destOrd="0" presId="urn:microsoft.com/office/officeart/2005/8/layout/chevron1"/>
    <dgm:cxn modelId="{06D7AA28-CAD5-483F-9D28-9DE90C421EE0}" type="presParOf" srcId="{37CE801D-5E74-4979-8861-08E4BF720B01}" destId="{6C4B93A7-5DD0-4B41-A05F-C38B87B0EFA2}" srcOrd="6" destOrd="0" presId="urn:microsoft.com/office/officeart/2005/8/layout/chevron1"/>
    <dgm:cxn modelId="{8428B0B3-D47A-4169-9AAB-AD142799A2C4}" type="presParOf" srcId="{6C4B93A7-5DD0-4B41-A05F-C38B87B0EFA2}" destId="{71A58C35-A374-4689-A4F8-956DB8C3FA5B}" srcOrd="0" destOrd="0" presId="urn:microsoft.com/office/officeart/2005/8/layout/chevron1"/>
    <dgm:cxn modelId="{586A0CC1-50D4-41B4-A21D-ECE5FC871698}" type="presParOf" srcId="{6C4B93A7-5DD0-4B41-A05F-C38B87B0EFA2}" destId="{88AA78FD-8E51-4615-8AE9-8CB1451BA2C0}" srcOrd="1" destOrd="0" presId="urn:microsoft.com/office/officeart/2005/8/layout/chevron1"/>
    <dgm:cxn modelId="{40FF1CD0-0EAB-4086-8E35-AF62A93F4D17}" type="presParOf" srcId="{37CE801D-5E74-4979-8861-08E4BF720B01}" destId="{F2941DBF-8CCA-4F00-9F59-43FE6F5948DB}" srcOrd="7" destOrd="0" presId="urn:microsoft.com/office/officeart/2005/8/layout/chevron1"/>
    <dgm:cxn modelId="{F6979712-4B13-43E3-A608-42E19DE5C9C9}" type="presParOf" srcId="{37CE801D-5E74-4979-8861-08E4BF720B01}" destId="{06A7F5EA-6963-4700-AB53-6D452A6E1A8A}" srcOrd="8" destOrd="0" presId="urn:microsoft.com/office/officeart/2005/8/layout/chevron1"/>
    <dgm:cxn modelId="{0D31F04B-A671-42C3-B23D-3B87650995D1}" type="presParOf" srcId="{06A7F5EA-6963-4700-AB53-6D452A6E1A8A}" destId="{A4A11072-7B1C-4D79-9140-A7994E49B138}" srcOrd="0" destOrd="0" presId="urn:microsoft.com/office/officeart/2005/8/layout/chevron1"/>
    <dgm:cxn modelId="{57483008-8239-42BA-B112-B5E4A2232BB0}" type="presParOf" srcId="{06A7F5EA-6963-4700-AB53-6D452A6E1A8A}" destId="{3BAF5220-8782-4C69-8EA1-B1E739F83037}" srcOrd="1" destOrd="0" presId="urn:microsoft.com/office/officeart/2005/8/layout/chevron1"/>
    <dgm:cxn modelId="{73193B0E-B461-4547-B9CB-2274568CE570}" type="presParOf" srcId="{37CE801D-5E74-4979-8861-08E4BF720B01}" destId="{9C04E367-09CF-4B56-9A98-5254BAF85C0D}" srcOrd="9" destOrd="0" presId="urn:microsoft.com/office/officeart/2005/8/layout/chevron1"/>
    <dgm:cxn modelId="{43D27E6D-2226-4640-BD0A-BF148A56D81B}" type="presParOf" srcId="{37CE801D-5E74-4979-8861-08E4BF720B01}" destId="{3C7DCF0E-A5EA-49A4-A88A-0CFCB1D9C934}" srcOrd="10" destOrd="0" presId="urn:microsoft.com/office/officeart/2005/8/layout/chevron1"/>
    <dgm:cxn modelId="{804D0576-2057-49F3-88A0-BD4994896B66}" type="presParOf" srcId="{3C7DCF0E-A5EA-49A4-A88A-0CFCB1D9C934}" destId="{A069D06C-CD6A-4A85-AD20-CC4019B8AC59}" srcOrd="0" destOrd="0" presId="urn:microsoft.com/office/officeart/2005/8/layout/chevron1"/>
    <dgm:cxn modelId="{39684BC5-5700-4741-A798-526603E066A2}" type="presParOf" srcId="{3C7DCF0E-A5EA-49A4-A88A-0CFCB1D9C934}" destId="{0181CE58-0822-4F59-877A-D7AE9411354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14724-0B25-4A76-BEEB-B6529B740BAA}">
      <dsp:nvSpPr>
        <dsp:cNvPr id="0" name=""/>
        <dsp:cNvSpPr/>
      </dsp:nvSpPr>
      <dsp:spPr>
        <a:xfrm>
          <a:off x="7416" y="24804"/>
          <a:ext cx="2153489" cy="432000"/>
        </a:xfrm>
        <a:prstGeom prst="chevron">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Data</a:t>
          </a:r>
        </a:p>
      </dsp:txBody>
      <dsp:txXfrm>
        <a:off x="223416" y="24804"/>
        <a:ext cx="1721489" cy="432000"/>
      </dsp:txXfrm>
    </dsp:sp>
    <dsp:sp modelId="{027DDB81-AE79-4568-A9F1-8D8D62C08943}">
      <dsp:nvSpPr>
        <dsp:cNvPr id="0" name=""/>
        <dsp:cNvSpPr/>
      </dsp:nvSpPr>
      <dsp:spPr>
        <a:xfrm>
          <a:off x="1944905"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Ingest</a:t>
          </a:r>
        </a:p>
      </dsp:txBody>
      <dsp:txXfrm>
        <a:off x="2160905" y="24804"/>
        <a:ext cx="1721489" cy="432000"/>
      </dsp:txXfrm>
    </dsp:sp>
    <dsp:sp modelId="{131F3CB5-AC7B-40C8-AFF8-3D268AC6DFE1}">
      <dsp:nvSpPr>
        <dsp:cNvPr id="0" name=""/>
        <dsp:cNvSpPr/>
      </dsp:nvSpPr>
      <dsp:spPr>
        <a:xfrm>
          <a:off x="3882394"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Prepare</a:t>
          </a:r>
        </a:p>
      </dsp:txBody>
      <dsp:txXfrm>
        <a:off x="4098394" y="24804"/>
        <a:ext cx="1721489" cy="432000"/>
      </dsp:txXfrm>
    </dsp:sp>
    <dsp:sp modelId="{D87433C4-6AEF-4C21-9258-ACF0FDB6EE34}">
      <dsp:nvSpPr>
        <dsp:cNvPr id="0" name=""/>
        <dsp:cNvSpPr/>
      </dsp:nvSpPr>
      <dsp:spPr>
        <a:xfrm>
          <a:off x="3882394" y="510804"/>
          <a:ext cx="1722791" cy="1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rtl="0">
            <a:lnSpc>
              <a:spcPct val="90000"/>
            </a:lnSpc>
            <a:spcBef>
              <a:spcPct val="0"/>
            </a:spcBef>
            <a:spcAft>
              <a:spcPct val="15000"/>
            </a:spcAft>
            <a:buChar char="•"/>
          </a:pPr>
          <a:endParaRPr lang="en-US" sz="1400" kern="1200" dirty="0"/>
        </a:p>
      </dsp:txBody>
      <dsp:txXfrm>
        <a:off x="3882394" y="510804"/>
        <a:ext cx="1722791" cy="144000"/>
      </dsp:txXfrm>
    </dsp:sp>
    <dsp:sp modelId="{71A58C35-A374-4689-A4F8-956DB8C3FA5B}">
      <dsp:nvSpPr>
        <dsp:cNvPr id="0" name=""/>
        <dsp:cNvSpPr/>
      </dsp:nvSpPr>
      <dsp:spPr>
        <a:xfrm>
          <a:off x="5819884" y="24804"/>
          <a:ext cx="2153489" cy="432000"/>
        </a:xfrm>
        <a:prstGeom prst="chevron">
          <a:avLst/>
        </a:prstGeom>
        <a:solidFill>
          <a:schemeClr val="accent1">
            <a:shade val="50000"/>
            <a:hueOff val="334258"/>
            <a:satOff val="8955"/>
            <a:lumOff val="394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Analyze</a:t>
          </a:r>
        </a:p>
      </dsp:txBody>
      <dsp:txXfrm>
        <a:off x="6035884" y="24804"/>
        <a:ext cx="1721489" cy="432000"/>
      </dsp:txXfrm>
    </dsp:sp>
    <dsp:sp modelId="{A4A11072-7B1C-4D79-9140-A7994E49B138}">
      <dsp:nvSpPr>
        <dsp:cNvPr id="0" name=""/>
        <dsp:cNvSpPr/>
      </dsp:nvSpPr>
      <dsp:spPr>
        <a:xfrm>
          <a:off x="7757373"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Publish</a:t>
          </a:r>
        </a:p>
      </dsp:txBody>
      <dsp:txXfrm>
        <a:off x="7973373" y="24804"/>
        <a:ext cx="1721489" cy="432000"/>
      </dsp:txXfrm>
    </dsp:sp>
    <dsp:sp modelId="{A069D06C-CD6A-4A85-AD20-CC4019B8AC59}">
      <dsp:nvSpPr>
        <dsp:cNvPr id="0" name=""/>
        <dsp:cNvSpPr/>
      </dsp:nvSpPr>
      <dsp:spPr>
        <a:xfrm>
          <a:off x="9694862"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Consume</a:t>
          </a:r>
        </a:p>
      </dsp:txBody>
      <dsp:txXfrm>
        <a:off x="9910862" y="24804"/>
        <a:ext cx="1721489"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how-old.ne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show an example of using HDInsight to process web</a:t>
            </a:r>
            <a:r>
              <a:rPr lang="en-US" baseline="0" dirty="0"/>
              <a:t> logs.</a:t>
            </a:r>
            <a:endParaRPr lang="en-US" dirty="0"/>
          </a:p>
          <a:p>
            <a:endParaRPr lang="en-US" dirty="0"/>
          </a:p>
          <a:p>
            <a:r>
              <a:rPr lang="en-US" dirty="0"/>
              <a:t>To demonstrate some of the</a:t>
            </a:r>
            <a:r>
              <a:rPr lang="en-US" baseline="0" dirty="0"/>
              <a:t> Lambda concepts, we will show how to leverage cold path processing using batching and consuming with existing tools.  This demonstration also shows an important point: Big Data doesn’t have to be a project unto itself, it can be part of every project.  Our scenario is processing web log data.  We will show how easy it is to partition log data from web sites to identify usage per day of our site, and even determine what sites are linking to pages that no longer exist.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321465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Lambda Architecture diagram.</a:t>
            </a:r>
            <a:r>
              <a:rPr lang="en-US" baseline="0" dirty="0"/>
              <a:t>  There are three layers: Batch, Serving, and Speed.  </a:t>
            </a:r>
          </a:p>
          <a:p>
            <a:endParaRPr lang="en-US" baseline="0" dirty="0"/>
          </a:p>
          <a:p>
            <a:r>
              <a:rPr lang="en-US" baseline="0" dirty="0"/>
              <a:t>In the Batch layer, data is ingested.  This is the semi-structured or unstructured data sitting in data lakes.  Processes are run on this data, maybe as Hive queries that generate map-reduce operations over huge data sets.  The result of this compute cycle is a set of views of the existing data that yield answers.  Instead of pointing your reporting tool at all of the data for the past 10 years to show the past day of activity, you can process the data to extract the day of data that you are concerned with.  This data can now be consumed to answer a business problem.</a:t>
            </a:r>
          </a:p>
          <a:p>
            <a:endParaRPr lang="en-US" baseline="0" dirty="0"/>
          </a:p>
          <a:p>
            <a:r>
              <a:rPr lang="en-US" baseline="0" dirty="0"/>
              <a:t>Opposite of the Batch layer, we have the Speed layer.  This is where we process data in near real time.  Data is ingested as a stream via a buffer.  The stream is processed to create incremental views of data, which is consumed within near real time.  This allows you to answer questions like what happened in the past 5 minutes or to monitor for near real time alert and alarm conditions.  </a:t>
            </a:r>
          </a:p>
          <a:p>
            <a:endParaRPr lang="en-US" baseline="0" dirty="0"/>
          </a:p>
          <a:p>
            <a:r>
              <a:rPr lang="en-US" baseline="0" dirty="0"/>
              <a:t>This is the high-level view of the Lambda Architecture.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46880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Lambda Architecture, there are additional points to consider.  </a:t>
            </a:r>
          </a:p>
          <a:p>
            <a:endParaRPr lang="en-US" baseline="0" dirty="0"/>
          </a:p>
          <a:p>
            <a:r>
              <a:rPr lang="en-US" baseline="0" dirty="0"/>
              <a:t>Starting with the Speed layer, we ingest data but often need to augment or decorate with additional metadata.  We might do additional processing such as scoring the data against a machine learning model.  </a:t>
            </a:r>
          </a:p>
          <a:p>
            <a:endParaRPr lang="en-US" baseline="0" dirty="0"/>
          </a:p>
          <a:p>
            <a:r>
              <a:rPr lang="en-US" baseline="0" dirty="0"/>
              <a:t>That data is then placed in a hot store where we can quickly take action, such as alerting and events.  A hot store might be a queue or notification hub, or even a temporal store that is used for fast processing.  </a:t>
            </a:r>
          </a:p>
          <a:p>
            <a:endParaRPr lang="en-US" baseline="0" dirty="0"/>
          </a:p>
          <a:p>
            <a:r>
              <a:rPr lang="en-US" baseline="0" dirty="0"/>
              <a:t>The faster the processing, the more expensive the solution.  It takes significant compute resources to process near real time data.  This is why you often want to reduce the amount of data in the speed layer (hot path) and move it to the batch layer (cold path).  </a:t>
            </a:r>
          </a:p>
          <a:p>
            <a:endParaRPr lang="en-US" baseline="0" dirty="0"/>
          </a:p>
          <a:p>
            <a:r>
              <a:rPr lang="en-US" baseline="0" dirty="0"/>
              <a:t>As we process stream data, we likely want to spool that data to an archival store for additional analytics to be processed as a batch.  In the batch layer, we often need to curate data such as data cleansing before we can consume it.  </a:t>
            </a:r>
          </a:p>
          <a:p>
            <a:endParaRPr lang="en-US" baseline="0" dirty="0"/>
          </a:p>
          <a:p>
            <a:r>
              <a:rPr lang="en-US" baseline="0" dirty="0"/>
              <a:t>We then consume the data.  Note that we are not saying “reporting”, because consumption takes many different forms.  We may simply store in a database that is queried by Excel, or there may be an app that connects to the store.  It’s not just reports.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93438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easily support the Lambda Architecture in Azure</a:t>
            </a:r>
            <a:r>
              <a:rPr lang="en-US" baseline="0" dirty="0"/>
              <a:t> through a set of managed services or by hosting your own offerings in virtual machines.  For instance, if you have an investment in Storm or Spark with a custom Hadoop environment, we can accommodate that, but also offer Storm as part of HDInsight as a managed service.  Similarly, where you might store data in SQL Server in a virtual machine today, leveraging Azure SQL Database as a managed service reduces your total cost of ownership because you don’t have to manage the servers or patch the applications running on them, you simply consume the data from a service.  </a:t>
            </a:r>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93038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is Microsoft’s fully managed </a:t>
            </a:r>
            <a:r>
              <a:rPr lang="en-US" sz="1200" b="1" kern="1200" dirty="0">
                <a:solidFill>
                  <a:schemeClr val="tx1"/>
                </a:solidFill>
                <a:effectLst/>
                <a:latin typeface="Segoe UI Light" pitchFamily="34" charset="0"/>
                <a:ea typeface="+mn-ea"/>
                <a:cs typeface="+mn-cs"/>
              </a:rPr>
              <a:t>intelligent, big data and advanced analytics</a:t>
            </a:r>
            <a:r>
              <a:rPr lang="en-US" sz="1200" kern="1200" dirty="0">
                <a:solidFill>
                  <a:schemeClr val="tx1"/>
                </a:solidFill>
                <a:effectLst/>
                <a:latin typeface="Segoe UI Light" pitchFamily="34" charset="0"/>
                <a:ea typeface="+mn-ea"/>
                <a:cs typeface="+mn-cs"/>
              </a:rPr>
              <a:t> offering in the cloud,</a:t>
            </a:r>
            <a:r>
              <a:rPr lang="en-US" sz="1200" kern="1200" baseline="0" dirty="0">
                <a:solidFill>
                  <a:schemeClr val="tx1"/>
                </a:solidFill>
                <a:effectLst/>
                <a:latin typeface="Segoe UI Light" pitchFamily="34" charset="0"/>
                <a:ea typeface="+mn-ea"/>
                <a:cs typeface="+mn-cs"/>
              </a:rPr>
              <a:t> designed to help </a:t>
            </a:r>
            <a:r>
              <a:rPr lang="en-US" sz="1200" dirty="0">
                <a:gradFill>
                  <a:gsLst>
                    <a:gs pos="0">
                      <a:srgbClr val="FFFFFF"/>
                    </a:gs>
                    <a:gs pos="100000">
                      <a:srgbClr val="FFFFFF"/>
                    </a:gs>
                  </a:gsLst>
                  <a:lin ang="5400000" scaled="0"/>
                </a:gradFill>
              </a:rPr>
              <a:t>you </a:t>
            </a:r>
            <a:r>
              <a:rPr lang="en-US" sz="1200" b="1" dirty="0">
                <a:gradFill>
                  <a:gsLst>
                    <a:gs pos="0">
                      <a:srgbClr val="FFFFFF"/>
                    </a:gs>
                    <a:gs pos="100000">
                      <a:srgbClr val="FFFFFF"/>
                    </a:gs>
                  </a:gsLst>
                  <a:lin ang="5400000" scaled="0"/>
                </a:gradFill>
              </a:rPr>
              <a:t>transform your data into intelligent action.</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It is a comprehensive suite that brings together technologies throughout Microsoft.</a:t>
            </a:r>
            <a:r>
              <a:rPr lang="en-US" sz="1200" kern="1200" baseline="0" dirty="0">
                <a:solidFill>
                  <a:schemeClr val="tx1"/>
                </a:solidFill>
                <a:effectLst/>
                <a:latin typeface="Segoe UI Light" pitchFamily="34" charset="0"/>
                <a:ea typeface="+mn-ea"/>
                <a:cs typeface="+mn-cs"/>
              </a:rPr>
              <a:t> It </a:t>
            </a:r>
            <a:r>
              <a:rPr lang="en-US" sz="1200" kern="1200" dirty="0">
                <a:solidFill>
                  <a:schemeClr val="tx1"/>
                </a:solidFill>
                <a:effectLst/>
                <a:latin typeface="Segoe UI Light" pitchFamily="34" charset="0"/>
                <a:ea typeface="+mn-ea"/>
                <a:cs typeface="+mn-cs"/>
              </a:rPr>
              <a:t>provides fast and flexible deployment,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a simple monthly subscription to reduce time and cost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challenges</a:t>
            </a:r>
            <a:r>
              <a:rPr lang="en-US" sz="1200" kern="1200" baseline="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Cortana Intelligence enables customers to benefit from Microsoft’s investment in the intelligent cloud and advanced analytics, spanning our leading cloud</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platform with easy to use tools and services that integrate with existing infrastructure and enable enterprises to extend business solutions as their needs grow over time.</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With Cortana Intelligence, we are taking years of research and innovation – spanning technology &amp; infrastructure for advanced analytics, including capabilities such as machine learning, big data storage and processing in the cloud, intelligence capabilities like vision, face and speech recognition,</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and integration with Cortana, Microsoft’s personal digital assistant,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the goal of helping enterprise customers make better, faster decisions to accelerate their speed of business.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2179260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delivers an end-to-end platform with an integrated and comprehensive set of tools and services to help you build intelligent applications that let you easily take advantage of Advanced Analytics and intelligence capabilities.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Cortana Intelligence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a:t>
            </a:r>
            <a:r>
              <a:rPr lang="en-US" sz="1200" kern="1200" dirty="0" err="1">
                <a:solidFill>
                  <a:schemeClr val="tx1"/>
                </a:solidFill>
                <a:effectLst/>
                <a:latin typeface="Segoe UI Light" pitchFamily="34" charset="0"/>
                <a:ea typeface="+mn-ea"/>
                <a:cs typeface="+mn-cs"/>
              </a:rPr>
              <a:t>etc</a:t>
            </a:r>
            <a:r>
              <a:rPr lang="en-US" sz="1200" kern="1200" dirty="0">
                <a:solidFill>
                  <a:schemeClr val="tx1"/>
                </a:solidFill>
                <a:effectLst/>
                <a:latin typeface="Segoe UI Light" pitchFamily="34" charset="0"/>
                <a:ea typeface="+mn-ea"/>
                <a:cs typeface="+mn-cs"/>
              </a:rPr>
              <a:t>).  Think ETL (Extract, Transform, Load) in the cloud. Event Hubs does the same for </a:t>
            </a:r>
            <a:r>
              <a:rPr lang="en-US" sz="1200" kern="1200" dirty="0" err="1">
                <a:solidFill>
                  <a:schemeClr val="tx1"/>
                </a:solidFill>
                <a:effectLst/>
                <a:latin typeface="Segoe UI Light" pitchFamily="34" charset="0"/>
                <a:ea typeface="+mn-ea"/>
                <a:cs typeface="+mn-cs"/>
              </a:rPr>
              <a:t>IoT</a:t>
            </a:r>
            <a:r>
              <a:rPr lang="en-US" sz="1200" kern="1200" dirty="0">
                <a:solidFill>
                  <a:schemeClr val="tx1"/>
                </a:solidFill>
                <a:effectLst/>
                <a:latin typeface="Segoe UI Light" pitchFamily="34" charset="0"/>
                <a:ea typeface="+mn-ea"/>
                <a:cs typeface="+mn-cs"/>
              </a:rPr>
              <a: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Store and Azure SQL Data</a:t>
            </a:r>
            <a:r>
              <a:rPr lang="en-US" sz="1200" kern="1200" baseline="0" dirty="0">
                <a:solidFill>
                  <a:schemeClr val="tx1"/>
                </a:solidFill>
                <a:effectLst/>
                <a:latin typeface="Segoe UI Light" pitchFamily="34" charset="0"/>
                <a:ea typeface="+mn-ea"/>
                <a:cs typeface="+mn-cs"/>
              </a:rPr>
              <a:t> Warehouse</a:t>
            </a:r>
            <a:r>
              <a:rPr lang="en-US" sz="1200" kern="1200" dirty="0">
                <a:solidFill>
                  <a:schemeClr val="tx1"/>
                </a:solidFill>
                <a:effectLst/>
                <a:latin typeface="Segoe UI Light" pitchFamily="34" charset="0"/>
                <a:ea typeface="+mn-ea"/>
                <a:cs typeface="+mn-cs"/>
              </a:rPr>
              <a:t>.</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Machine Learning to Azure Data Lake Analytics to Azure HDInsight to Azure Stream Analytics to analyze the data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a:t>
            </a:r>
            <a:r>
              <a:rPr lang="en-US" sz="1200" kern="1200" baseline="0" dirty="0">
                <a:solidFill>
                  <a:schemeClr val="tx1"/>
                </a:solidFill>
                <a:effectLst/>
                <a:latin typeface="Segoe UI Light" pitchFamily="34" charset="0"/>
                <a:ea typeface="+mn-ea"/>
                <a:cs typeface="+mn-cs"/>
              </a:rPr>
              <a:t> or with </a:t>
            </a:r>
            <a:r>
              <a:rPr lang="en-US" sz="1200" kern="1200" dirty="0">
                <a:solidFill>
                  <a:schemeClr val="tx1"/>
                </a:solidFill>
                <a:effectLst/>
                <a:latin typeface="Segoe UI Light" pitchFamily="34" charset="0"/>
                <a:ea typeface="+mn-ea"/>
                <a:cs typeface="+mn-cs"/>
              </a:rPr>
              <a:t>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Similar integration can occur with Cognitive Services or Bot Framework</a:t>
            </a:r>
            <a:r>
              <a:rPr lang="en-US" sz="1200" kern="1200" baseline="0" dirty="0">
                <a:solidFill>
                  <a:schemeClr val="tx1"/>
                </a:solidFill>
                <a:effectLst/>
                <a:latin typeface="Segoe UI Light" pitchFamily="34" charset="0"/>
                <a:ea typeface="+mn-ea"/>
                <a:cs typeface="+mn-cs"/>
              </a:rPr>
              <a:t> based applications. </a:t>
            </a:r>
          </a:p>
          <a:p>
            <a:endParaRPr lang="en-US" sz="1200" kern="1200" baseline="0" dirty="0">
              <a:solidFill>
                <a:schemeClr val="tx1"/>
              </a:solidFill>
              <a:effectLst/>
              <a:latin typeface="Segoe UI Light" pitchFamily="34" charset="0"/>
              <a:ea typeface="+mn-ea"/>
              <a:cs typeface="+mn-cs"/>
            </a:endParaRPr>
          </a:p>
          <a:p>
            <a:r>
              <a:rPr lang="en-US" sz="1200" kern="1200" baseline="0" dirty="0">
                <a:solidFill>
                  <a:schemeClr val="tx1"/>
                </a:solidFill>
                <a:effectLst/>
                <a:latin typeface="Segoe UI Light" pitchFamily="34" charset="0"/>
                <a:ea typeface="+mn-ea"/>
                <a:cs typeface="+mn-cs"/>
              </a:rPr>
              <a:t>At a high level though, Cortana Intelligence capabilities are in three main areas: data, analytics and intelligence.   </a:t>
            </a:r>
            <a:endParaRPr lang="en-US" sz="1200" kern="1200" dirty="0">
              <a:solidFill>
                <a:schemeClr val="tx1"/>
              </a:solidFill>
              <a:effectLst/>
              <a:latin typeface="Segoe UI Light" pitchFamily="34" charset="0"/>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&lt;Transition&gt;: We’re going to dive into each one, starting with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326309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Services are available individually or as a part of the Cortana Intelligence Suite, formerly known as Cortana Analytics, which provides a comprehensive collection of services powered by cutting-edge research into machine learning, perception, analytics and social bots.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Segoe UI Light" pitchFamily="34" charset="0"/>
                <a:ea typeface="+mn-ea"/>
                <a:cs typeface="+mn-cs"/>
              </a:rPr>
              <a:t>Microsoft Cognitive Services,</a:t>
            </a:r>
            <a:r>
              <a:rPr lang="en-US" sz="1200" b="1"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 set of cloud services, APIs and SDKs that enable</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organizations to build intelligent systems that can see, hear, interpret and understand the world around you and makes all applications more intelligent, engaging and discoverable. Cognitive Services expands the existing perceptual intelligence capabilities like Vision, Speech, Text and Face detection to include new cognitive capabilities such as Emotion and customized Language Understanding.  What we showcased with </a:t>
            </a:r>
            <a:r>
              <a:rPr lang="en-US" sz="1200" u="sng" kern="1200" dirty="0">
                <a:solidFill>
                  <a:schemeClr val="tx1"/>
                </a:solidFill>
                <a:effectLst/>
                <a:latin typeface="Segoe UI Light" pitchFamily="34" charset="0"/>
                <a:ea typeface="+mn-ea"/>
                <a:cs typeface="+mn-cs"/>
                <a:hlinkClick r:id="rId3"/>
              </a:rPr>
              <a:t>www.how-old.net</a:t>
            </a:r>
            <a:r>
              <a:rPr lang="en-US" sz="1200" kern="1200" dirty="0">
                <a:solidFill>
                  <a:schemeClr val="tx1"/>
                </a:solidFill>
                <a:effectLst/>
                <a:latin typeface="Segoe UI Light" pitchFamily="34" charset="0"/>
                <a:ea typeface="+mn-ea"/>
                <a:cs typeface="+mn-cs"/>
              </a:rPr>
              <a:t> is one example of what is possible. </a:t>
            </a:r>
          </a:p>
          <a:p>
            <a:endParaRPr lang="en-US" dirty="0"/>
          </a:p>
          <a:p>
            <a:r>
              <a:rPr lang="en-US" dirty="0"/>
              <a:t>Developers and businesses can use this suite of services and tools to create apps that learn about our world and interact with people and customers in personalized, intelligent ways.   </a:t>
            </a:r>
          </a:p>
          <a:p>
            <a:endParaRPr lang="en-US" dirty="0"/>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Faces, images, emotion recognition and video intelligence</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Spoken language processing, speaker recognition, custom speech recognition</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Natural language processing, sentiment and topics analysis, spelling errors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Complex tasks processing, knowledge exploration, intelligent recommendations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Bing engine capabilities for Web, Autosuggest, Image, Video and News</a:t>
            </a:r>
          </a:p>
          <a:p>
            <a:pPr marL="0" marR="0" lvl="0" indent="0" defTabSz="914400" eaLnBrk="1" fontAlgn="auto" latinLnBrk="0" hangingPunct="1">
              <a:lnSpc>
                <a:spcPct val="90000"/>
              </a:lnSpc>
              <a:spcBef>
                <a:spcPts val="0"/>
              </a:spcBef>
              <a:spcAft>
                <a:spcPts val="600"/>
              </a:spcAft>
              <a:buClr>
                <a:schemeClr val="accent2"/>
              </a:buClr>
              <a:buSzTx/>
              <a:buFont typeface="Arial" panose="020B0604020202020204" pitchFamily="34" charset="0"/>
              <a:buNone/>
              <a:tabLst/>
              <a:defRPr/>
            </a:pPr>
            <a:endParaRPr kumimoji="0" lang="en-US" sz="1200" b="0" i="0" u="none" strike="noStrike" kern="0" cap="none" spc="0" normalizeH="0" baseline="0" noProof="0" dirty="0">
              <a:ln>
                <a:noFill/>
              </a:ln>
              <a:solidFill>
                <a:schemeClr val="bg1"/>
              </a:solidFill>
              <a:effectLst/>
              <a:uLnTx/>
              <a:uFillTx/>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44283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provides everything you need to build and connect intelligent bots that interact naturally wherever your users are talking, from text/</a:t>
            </a:r>
            <a:r>
              <a:rPr lang="en-US" dirty="0" err="1"/>
              <a:t>sms</a:t>
            </a:r>
            <a:r>
              <a:rPr lang="en-US" dirty="0"/>
              <a:t> to Skype, Slack, Office 365 mail and other popular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consists of three main components: Bot Connector, Bot Builder, and Bot Directory</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157404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The Cortana Intelligence Suite integrates with Cortana, Microsoft’s digital personal assistant.  Cortana works with the suite to enable your business, and or your customers business, to get things done in more helpful, proactive, and natural ways.   Building on years of Microsoft’s research and innovation in perceptual intelligence including speech recognition, natural user interaction, predictive and advanced analytics, Cortana brings the capabilities of a personal digital assistant to business.</a:t>
            </a:r>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352265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demo all of these services individually, let’s look at a scenario.  Our “connected cars” scenario</a:t>
            </a:r>
            <a:r>
              <a:rPr lang="en-US" baseline="0" dirty="0"/>
              <a:t> will bring together many parts of the Cortana Analytics Suite together to solve a real world problem.</a:t>
            </a:r>
          </a:p>
          <a:p>
            <a:endParaRPr lang="en-US" baseline="0" dirty="0"/>
          </a:p>
          <a:p>
            <a:r>
              <a:rPr lang="en-US" dirty="0"/>
              <a:t>There</a:t>
            </a:r>
            <a:r>
              <a:rPr lang="en-US" baseline="0" dirty="0"/>
              <a:t> are many opportunities surrounding connected cars.  Usage-based insurance is starting to appear today, just plug in a dongle into your car and lower your rates.  Manage entire fleets for optimal routes and respond quickly to potential alert conditions.  These are just a few of the business opportunities that are transforming the auto industry.</a:t>
            </a:r>
            <a:endParaRPr lang="en-US" dirty="0"/>
          </a:p>
          <a:p>
            <a:endParaRPr lang="en-US" baseline="0" dirty="0"/>
          </a:p>
          <a:p>
            <a:pPr marL="285750" indent="-28575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Connected car technology is split between two approaches</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Put the Internet connection in the car (</a:t>
            </a:r>
            <a:r>
              <a:rPr lang="en-US" b="1" dirty="0">
                <a:solidFill>
                  <a:srgbClr val="000000"/>
                </a:solidFill>
                <a:latin typeface="Segoe UI" panose="020B0502040204020203" pitchFamily="34" charset="0"/>
                <a:cs typeface="Segoe UI" panose="020B0502040204020203" pitchFamily="34" charset="0"/>
              </a:rPr>
              <a:t>embedded connections</a:t>
            </a:r>
            <a:r>
              <a:rPr lang="en-US" dirty="0">
                <a:solidFill>
                  <a:srgbClr val="000000"/>
                </a:solidFill>
                <a:latin typeface="Segoe UI" panose="020B0502040204020203" pitchFamily="34" charset="0"/>
                <a:cs typeface="Segoe UI" panose="020B0502040204020203" pitchFamily="34" charset="0"/>
              </a:rPr>
              <a:t>)</a:t>
            </a:r>
          </a:p>
          <a:p>
            <a:pPr marL="1200150" lvl="2" indent="-285750">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Does not require a phone data plan to operate</a:t>
            </a:r>
          </a:p>
          <a:p>
            <a:pPr marL="1200150" lvl="2" indent="-285750">
              <a:spcAft>
                <a:spcPts val="600"/>
              </a:spcAft>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Provides access to more features and data</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Rely on a </a:t>
            </a:r>
            <a:r>
              <a:rPr lang="en-US" b="1" dirty="0">
                <a:solidFill>
                  <a:srgbClr val="000000"/>
                </a:solidFill>
                <a:latin typeface="Segoe UI" panose="020B0502040204020203" pitchFamily="34" charset="0"/>
                <a:cs typeface="Segoe UI" panose="020B0502040204020203" pitchFamily="34" charset="0"/>
              </a:rPr>
              <a:t>secondary device</a:t>
            </a:r>
          </a:p>
          <a:p>
            <a:pPr lvl="1">
              <a:spcAft>
                <a:spcPts val="600"/>
              </a:spcAft>
            </a:pPr>
            <a:endParaRPr lang="en-US" dirty="0">
              <a:solidFill>
                <a:srgbClr val="000000"/>
              </a:solidFill>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b="1" dirty="0">
                <a:solidFill>
                  <a:srgbClr val="000000"/>
                </a:solidFill>
                <a:latin typeface="Segoe UI" panose="020B0502040204020203" pitchFamily="34" charset="0"/>
                <a:cs typeface="Segoe UI" panose="020B0502040204020203" pitchFamily="34" charset="0"/>
              </a:rPr>
              <a:t>Embedded connections win</a:t>
            </a:r>
            <a:r>
              <a:rPr lang="en-US" dirty="0">
                <a:solidFill>
                  <a:srgbClr val="000000"/>
                </a:solidFill>
                <a:latin typeface="Segoe UI" panose="020B0502040204020203" pitchFamily="34" charset="0"/>
                <a:cs typeface="Segoe UI" panose="020B0502040204020203" pitchFamily="34" charset="0"/>
              </a:rPr>
              <a:t>, because auto companies will be able to </a:t>
            </a:r>
            <a:endParaRPr lang="en-US" b="1" dirty="0">
              <a:solidFill>
                <a:srgbClr val="000000"/>
              </a:solidFill>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Collect data on the performance of cars</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Send updates and patches to cars remotely</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Avoid recalls related to the car's software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912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talk today will discuss the challenge with approaching new solutions using traditional models. We’ll discuss the Lambda Architecture</a:t>
            </a:r>
            <a:r>
              <a:rPr lang="en-US" baseline="0" dirty="0"/>
              <a:t> and how it addresses a host of new solutions by challenging traditional processes.  Finally, we’ll bring it all together with what I hope will be an eye-opening demonstration.  At the end of this talk, you’ll have a much better idea about some of the opportunities for Big Data in the cloud.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3608615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will have a car</a:t>
            </a:r>
            <a:r>
              <a:rPr lang="en-US" baseline="0" dirty="0"/>
              <a:t> that is connected to the internet and ingests telemetry data to an Event Hub.  </a:t>
            </a:r>
          </a:p>
          <a:p>
            <a:endParaRPr lang="en-US" baseline="0" dirty="0"/>
          </a:p>
          <a:p>
            <a:r>
              <a:rPr lang="en-US" baseline="0" dirty="0"/>
              <a:t>The data is read from the Event Hub using an Azure Stream Analytics job that outputs the data to a second Event Hub.  This is done to summarize time series data.  A custom dashboard application reads from the second Event Hub, enriches data using Azure ML scoring, and pushes to Power BI Dashboards for real-time visualizations.  Stream Analytics also pushes the data to blob storage and a SQL Data Warehouse for analytics consumption.</a:t>
            </a:r>
          </a:p>
          <a:p>
            <a:endParaRPr lang="en-US" baseline="0" dirty="0"/>
          </a:p>
          <a:p>
            <a:r>
              <a:rPr lang="en-US" baseline="0" dirty="0"/>
              <a:t>The solution imports vehicle catalog data into Azure blob storage.  We now want to process this using Hadoop, but don’t want to create and manage the virtual machines for the cluster.  We will instead use HDInsight, a managed service that provides a scalable Hadoop installation as a service.  </a:t>
            </a:r>
          </a:p>
          <a:p>
            <a:endParaRPr lang="en-US" baseline="0" dirty="0"/>
          </a:p>
          <a:p>
            <a:r>
              <a:rPr lang="en-US" baseline="0" dirty="0"/>
              <a:t>Rather than create an HDInsight cluster and manage the batch process scheduling ourselves, our system will instead leverage Azure Data Factory to dynamically spin up a new HDInsight cluster to prepare the data.  If you have an existing cluster, you can bring your own as well.  The cluster is provisioned with a “time to live” parameter.  </a:t>
            </a:r>
          </a:p>
          <a:p>
            <a:endParaRPr lang="en-US" baseline="0" dirty="0"/>
          </a:p>
          <a:p>
            <a:r>
              <a:rPr lang="en-US" baseline="0" dirty="0"/>
              <a:t>One of the most interesting parts of the solution is the use of </a:t>
            </a:r>
            <a:r>
              <a:rPr lang="en-US" baseline="0" dirty="0" err="1"/>
              <a:t>AzureML</a:t>
            </a:r>
            <a:r>
              <a:rPr lang="en-US" baseline="0" dirty="0"/>
              <a:t> to detect anomalies.  Azure Data Factory connects to an </a:t>
            </a:r>
            <a:r>
              <a:rPr lang="en-US" baseline="0" dirty="0" err="1"/>
              <a:t>AzureML</a:t>
            </a:r>
            <a:r>
              <a:rPr lang="en-US" baseline="0" dirty="0"/>
              <a:t> endpoint to score the likelihood of repair work or recalls based on anomalies detected in the data.</a:t>
            </a:r>
          </a:p>
          <a:p>
            <a:endParaRPr lang="en-US" baseline="0" dirty="0"/>
          </a:p>
          <a:p>
            <a:r>
              <a:rPr lang="en-US" baseline="0" dirty="0"/>
              <a:t>Finally, the data factory will move data to the Azure SQL Data warehouse, where it can be consumed from Power BI dashboards.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19682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a:t>
            </a:r>
            <a:r>
              <a:rPr lang="en-US" baseline="0" dirty="0"/>
              <a:t> uses a Power BI dashboard that leverages data from the SQL Data Warehouse and real-time data from Azure Stream Analytics.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2360535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78139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Big Data is a buzz word that is used a lot now days, and can</a:t>
            </a:r>
            <a:r>
              <a:rPr lang="en-US" baseline="0" dirty="0"/>
              <a:t> be quite a complex subject.  From a high level, I like the definition given here, but let’s discuss the origin of Big Data to give some context on why you care about Big Data.  In the past, when working with large data you would scale up your storage and compute power on your database’s machine; however, as companies like Google and Yahoo discovered, you could only go so far where you reach the limits of scaling up and need to spill into other machines and require </a:t>
            </a:r>
            <a:r>
              <a:rPr lang="en-US" baseline="0" dirty="0" err="1"/>
              <a:t>sharding</a:t>
            </a:r>
            <a:r>
              <a:rPr lang="en-US" baseline="0" dirty="0"/>
              <a:t>/partitioning methods.  Partitioning can help to a point, but these companies needed a way to have massive parallel processing with thousands of nodes that just wasn’t possible with traditional databases.  </a:t>
            </a:r>
          </a:p>
          <a:p>
            <a:pPr marL="0" indent="0">
              <a:buFontTx/>
              <a:buNone/>
            </a:pPr>
            <a:endParaRPr lang="en-US" baseline="0" dirty="0"/>
          </a:p>
          <a:p>
            <a:pPr marL="0" indent="0">
              <a:buFontTx/>
              <a:buNone/>
            </a:pPr>
            <a:r>
              <a:rPr lang="en-US" baseline="0" dirty="0"/>
              <a:t>Born from a group of people at Yahoo!, an MPP solution called Hadoop allowed for scalable-out compute (MapReduce) and storage (HDFS) on commodity hardware.  With Hadoop you could keep adding infinite nodes to your cluster and work could be equally distributed across the system in parallel.</a:t>
            </a:r>
          </a:p>
          <a:p>
            <a:pPr marL="0" indent="0">
              <a:buFontTx/>
              <a:buNone/>
            </a:pPr>
            <a:endParaRPr lang="en-US" baseline="0" dirty="0"/>
          </a:p>
          <a:p>
            <a:pPr marL="0" indent="0">
              <a:buFontTx/>
              <a:buNone/>
            </a:pPr>
            <a:r>
              <a:rPr lang="en-US" baseline="0" dirty="0"/>
              <a:t>The question is often asked, “When do I need Big Data?”.  The answer comes with the three V’s, “Volume”, “Velocity” and “Variety”.  </a:t>
            </a:r>
          </a:p>
          <a:p>
            <a:pPr marL="0" indent="0">
              <a:buFontTx/>
              <a:buNone/>
            </a:pPr>
            <a:endParaRPr lang="en-US" baseline="0" dirty="0"/>
          </a:p>
          <a:p>
            <a:pPr marL="0" indent="0">
              <a:buFontTx/>
              <a:buNone/>
            </a:pPr>
            <a:r>
              <a:rPr lang="en-US" baseline="0" dirty="0"/>
              <a:t>For Volume, if you are dealing with Terabytes or even Petabytes of data the project is usually a good candidate for a Big Data framework.  This is due to the need to have a large amount of parallel compute across your cluster in order to work with the data in a reasonable amount of time.  Traditional relational database systems become incredibly expensive for clustered environments and many times require custom appliances to run them.  Big Data frameworks like Hadoop can run on commodity hardware and are built on open-source software which is freely available.</a:t>
            </a:r>
          </a:p>
          <a:p>
            <a:pPr marL="0" indent="0">
              <a:buFontTx/>
              <a:buNone/>
            </a:pPr>
            <a:endParaRPr lang="en-US" baseline="0" dirty="0"/>
          </a:p>
          <a:p>
            <a:pPr marL="0" indent="0">
              <a:buFontTx/>
              <a:buNone/>
            </a:pPr>
            <a:r>
              <a:rPr lang="en-US" baseline="0" dirty="0"/>
              <a:t>For Velocity, if you need to ingest thousands to millions of events a second you can use Big Data frameworks (Spark Streaming/Storm) to handle that load and have the same access to all of your data to analyze in near real-time.</a:t>
            </a:r>
          </a:p>
          <a:p>
            <a:pPr marL="0" indent="0">
              <a:buFontTx/>
              <a:buNone/>
            </a:pPr>
            <a:endParaRPr lang="en-US" baseline="0" dirty="0"/>
          </a:p>
          <a:p>
            <a:pPr marL="0" indent="0">
              <a:buFontTx/>
              <a:buNone/>
            </a:pPr>
            <a:r>
              <a:rPr lang="en-US" baseline="0" dirty="0"/>
              <a:t>For Variety, if you have a diverse set of unstructured data such as log files, documents, video or images, then Big Data frameworks can give you a centralized place to store and process the data with linear compute and storage options. </a:t>
            </a:r>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03537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EDW in the past is that rules change.  If you start to process left to right, this</a:t>
            </a:r>
            <a:r>
              <a:rPr lang="en-US" baseline="0" dirty="0"/>
              <a:t> becomes fragile and the data is stale at that point.  If you did the rule based on quartiles, you don’t rerun the predecessor.  A continued challenge with EDW is limited compute and storage capacity.  Traditional analytics projects are notoriously long, complex, and costly.  Successful EDW projects can yield tremendous value, and we are not proposing that you discard that value.</a:t>
            </a:r>
          </a:p>
          <a:p>
            <a:endParaRPr lang="en-US" baseline="0" dirty="0"/>
          </a:p>
          <a:p>
            <a:r>
              <a:rPr lang="en-US" baseline="0" dirty="0"/>
              <a:t>Your company has made investments in various tools.  You can continue to leverage these tools, even offload the complex processing to cloud to reduce the size of data sets, making those tools more efficient.  There are opportunities for new tools that enable new scenarios.</a:t>
            </a:r>
          </a:p>
          <a:p>
            <a:endParaRPr lang="en-US" baseline="0" dirty="0"/>
          </a:p>
          <a:p>
            <a:r>
              <a:rPr lang="en-US" baseline="0" dirty="0"/>
              <a:t>The traditional enterprise data warehouse doesn’t account for the rapidly changing needs of various data sources, and often cannot adapt quickly to accommodate semi-structured or unstructured data.  This is where new models such as Hadoop File System coupled with scale-out storage become incredibly valuable. Where traditional warehousing projects are time-consuming and cost in terms of resources, in the cloud, you can spin up an entire new cluster and reprocess the entire past 24 hours of data. You can shut down the cluster when not in use.   </a:t>
            </a:r>
          </a:p>
          <a:p>
            <a:endParaRPr lang="en-US" baseline="0" dirty="0"/>
          </a:p>
          <a:p>
            <a:r>
              <a:rPr lang="en-US" dirty="0"/>
              <a:t>Finally, there are new types of data to be processed using streams that differs from the past.  We can use technologies to transform and load in near real time to feed</a:t>
            </a:r>
            <a:r>
              <a:rPr lang="en-US" baseline="0" dirty="0"/>
              <a:t> analytics solutions.  </a:t>
            </a:r>
          </a:p>
          <a:p>
            <a:endParaRPr lang="en-US" baseline="0" dirty="0"/>
          </a:p>
          <a:p>
            <a:r>
              <a:rPr lang="en-US" baseline="0" dirty="0"/>
              <a:t>This is not an either/or proposal.  We propose that there’s an opportunity to do both, and this is the benefit of the cloud.</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808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aseline="0" dirty="0"/>
              <a:t>start with the main Big Data players to give context of where lot’s of this started, and then go into what it has evolved to since then.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121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Hortonworks and </a:t>
            </a:r>
            <a:r>
              <a:rPr lang="en-US" b="0" baseline="0" dirty="0" err="1"/>
              <a:t>MapR</a:t>
            </a:r>
            <a:r>
              <a:rPr lang="en-US" b="0" baseline="0" dirty="0"/>
              <a:t> emerged with their own distribution of Hadoop and started dominating the market.  These companies each have valuations between $1 - $5 billion and are growing in triple digit percentages each year.</a:t>
            </a:r>
          </a:p>
          <a:p>
            <a:endParaRPr lang="en-US" b="0" baseline="0" dirty="0"/>
          </a:p>
          <a:p>
            <a:r>
              <a:rPr lang="en-US" b="0" baseline="0" dirty="0"/>
              <a:t>So why is this important to Service Integrators?  Well according to </a:t>
            </a:r>
            <a:r>
              <a:rPr lang="en-US" sz="1200" kern="1200" dirty="0">
                <a:solidFill>
                  <a:schemeClr val="tx1"/>
                </a:solidFill>
                <a:latin typeface="+mn-lt"/>
                <a:ea typeface="+mn-ea"/>
                <a:cs typeface="+mn-cs"/>
              </a:rPr>
              <a:t>Allied Market Research, the global Hadoop market is estimated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to grow from $2 billion in 2013 to $50.2 billion by the year 2020—that’s a ton of money to be made</a:t>
            </a:r>
            <a:r>
              <a:rPr lang="en-US" sz="1200" kern="1200" baseline="0" dirty="0">
                <a:solidFill>
                  <a:schemeClr val="tx1"/>
                </a:solidFill>
                <a:latin typeface="+mn-lt"/>
                <a:ea typeface="+mn-ea"/>
                <a:cs typeface="+mn-cs"/>
              </a:rPr>
              <a:t> so if you don’t have skills in the Big Data market you should start learning now.</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But why are many companies reluctant to jump into Hadoop?  This is partly because the complexity of the Hadoop ecosystem, as shown in the next slide.</a:t>
            </a:r>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04230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17318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order to simplify the complex framework that Hadoop has become, Microsoft teamed up with Hortonworks to create a fully managed Hadoop cluster in Azure known as HDInsight.  HDInsight allows you to specify how many nodes you want, the type of cluster, and whether you want it on Windows or Linux.  HDInsight opens up MPP capabilities in the cloud without having to setup your own cluster on-premises or via IaaS.  It takes around 1-2 minutes to choose and configure the settings, and then within 15-20 minutes you have a cluster preconfigured and ready to start pushing data into and running distributed queries against in.</a:t>
            </a: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351986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looking at “Big Data” as a big</a:t>
            </a:r>
            <a:r>
              <a:rPr lang="en-US" baseline="0" dirty="0"/>
              <a:t> project similar to previous analytics projects that span months or years, </a:t>
            </a:r>
            <a:r>
              <a:rPr lang="en-US" dirty="0"/>
              <a:t>every project can now benefit from Big</a:t>
            </a:r>
            <a:r>
              <a:rPr lang="en-US" baseline="0" dirty="0"/>
              <a:t> Data concepts to unlock data potential.  This is because the on-demand compute model of the cloud combined with scale-out storage in the cloud makes resources available and at a cost unlike ever before.  </a:t>
            </a:r>
          </a:p>
          <a:p>
            <a:endParaRPr lang="en-US" baseline="0" dirty="0"/>
          </a:p>
          <a:p>
            <a:r>
              <a:rPr lang="en-US" baseline="0" dirty="0"/>
              <a:t>Don’t look at Big Data projects as something you pick up from on-premises and move, but rather as a new component of a current project.  You can now build a public web site and perform analytics on web log data, incorporate social data, and determine customer churn without creating a huge analytics effort afterward.  Born-in-cloud data is a great place to start.  </a:t>
            </a:r>
          </a:p>
          <a:p>
            <a:endParaRPr lang="en-US" baseline="0" dirty="0"/>
          </a:p>
          <a:p>
            <a:r>
              <a:rPr lang="en-US" baseline="0" dirty="0"/>
              <a:t>Choose projects that make sense.  What value do you get of moving your entire Big Data environment to the cloud?  Instead, start with new projects.  Start with projects that make sense.  The key message is that you will realize more value if you don’t try to lift and shift your old environment.</a:t>
            </a:r>
          </a:p>
          <a:p>
            <a:endParaRPr lang="en-US" baseline="0" dirty="0"/>
          </a:p>
          <a:p>
            <a:r>
              <a:rPr lang="en-US" baseline="0" dirty="0"/>
              <a:t>As an example, one customer had a Hadoop cluster on-premises that cost them over a million dollars for all the compute and storage that it required, not to mention all the maintenance the infrastructure required.  The customer moved their core process, combining </a:t>
            </a:r>
            <a:r>
              <a:rPr lang="en-US" baseline="0" dirty="0" err="1"/>
              <a:t>terrabytes</a:t>
            </a:r>
            <a:r>
              <a:rPr lang="en-US" baseline="0" dirty="0"/>
              <a:t> of gas meter data and processing it nightly, to HDInsight.  The result was a small set of combined data made available in daily increments, and the total solution cost them less than $50K annually.  This is just a single example of where Big Data in the cloud makes a lot of sense.</a:t>
            </a: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163500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296385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
        <p:nvSpPr>
          <p:cNvPr id="6" name="TextBox 5"/>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7" name="TextBox 6"/>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03718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87039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62046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12091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5452756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56041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87915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8233510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8891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02555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79497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68819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470607219"/>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9.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microsoft.com/office/2007/relationships/hdphoto" Target="../media/hdphoto3.wdp"/><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38.png"/><Relationship Id="rId18" Type="http://schemas.openxmlformats.org/officeDocument/2006/relationships/image" Target="../media/image4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6.png"/><Relationship Id="rId17" Type="http://schemas.openxmlformats.org/officeDocument/2006/relationships/image" Target="../media/image48.png"/><Relationship Id="rId2" Type="http://schemas.openxmlformats.org/officeDocument/2006/relationships/notesSlide" Target="../notesSlides/notesSlide20.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35.png"/><Relationship Id="rId5" Type="http://schemas.openxmlformats.org/officeDocument/2006/relationships/diagramQuickStyle" Target="../diagrams/quickStyle1.xml"/><Relationship Id="rId15" Type="http://schemas.openxmlformats.org/officeDocument/2006/relationships/image" Target="../media/image41.png"/><Relationship Id="rId10" Type="http://schemas.openxmlformats.org/officeDocument/2006/relationships/image" Target="../media/image34.png"/><Relationship Id="rId4" Type="http://schemas.openxmlformats.org/officeDocument/2006/relationships/diagramLayout" Target="../diagrams/layout1.xml"/><Relationship Id="rId9" Type="http://schemas.openxmlformats.org/officeDocument/2006/relationships/image" Target="../media/image9.pn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Big Data Solutions</a:t>
            </a:r>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Log Processing and Big Data</a:t>
            </a:r>
          </a:p>
        </p:txBody>
      </p:sp>
    </p:spTree>
    <p:extLst>
      <p:ext uri="{BB962C8B-B14F-4D97-AF65-F5344CB8AC3E}">
        <p14:creationId xmlns:p14="http://schemas.microsoft.com/office/powerpoint/2010/main" val="21439390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Lambda Architecture</a:t>
            </a:r>
          </a:p>
        </p:txBody>
      </p:sp>
    </p:spTree>
    <p:extLst>
      <p:ext uri="{BB962C8B-B14F-4D97-AF65-F5344CB8AC3E}">
        <p14:creationId xmlns:p14="http://schemas.microsoft.com/office/powerpoint/2010/main" val="8575995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Lambda Architecture – High Level View</a:t>
            </a:r>
          </a:p>
        </p:txBody>
      </p:sp>
      <p:sp>
        <p:nvSpPr>
          <p:cNvPr id="4" name="Rounded Rectangle 3"/>
          <p:cNvSpPr/>
          <p:nvPr/>
        </p:nvSpPr>
        <p:spPr bwMode="auto">
          <a:xfrm>
            <a:off x="395684" y="3328629"/>
            <a:ext cx="1460500" cy="990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New data stream</a:t>
            </a:r>
          </a:p>
        </p:txBody>
      </p:sp>
      <p:sp>
        <p:nvSpPr>
          <p:cNvPr id="9" name="Rectangle 8"/>
          <p:cNvSpPr/>
          <p:nvPr/>
        </p:nvSpPr>
        <p:spPr bwMode="auto">
          <a:xfrm>
            <a:off x="3826380" y="5520242"/>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Process Stream</a:t>
            </a:r>
          </a:p>
        </p:txBody>
      </p:sp>
      <p:sp>
        <p:nvSpPr>
          <p:cNvPr id="10" name="Rectangle 9"/>
          <p:cNvSpPr/>
          <p:nvPr/>
        </p:nvSpPr>
        <p:spPr bwMode="auto">
          <a:xfrm>
            <a:off x="6368219" y="5520242"/>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Increment views</a:t>
            </a:r>
          </a:p>
        </p:txBody>
      </p:sp>
      <p:sp>
        <p:nvSpPr>
          <p:cNvPr id="11" name="Rectangle 10"/>
          <p:cNvSpPr/>
          <p:nvPr/>
        </p:nvSpPr>
        <p:spPr bwMode="auto">
          <a:xfrm>
            <a:off x="3833739" y="1613281"/>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 data</a:t>
            </a:r>
          </a:p>
        </p:txBody>
      </p:sp>
      <p:sp>
        <p:nvSpPr>
          <p:cNvPr id="12" name="Rectangle 11"/>
          <p:cNvSpPr/>
          <p:nvPr/>
        </p:nvSpPr>
        <p:spPr bwMode="auto">
          <a:xfrm>
            <a:off x="6375578" y="1613281"/>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Precompute views</a:t>
            </a:r>
          </a:p>
        </p:txBody>
      </p:sp>
      <p:cxnSp>
        <p:nvCxnSpPr>
          <p:cNvPr id="21" name="Straight Arrow Connector 20"/>
          <p:cNvCxnSpPr/>
          <p:nvPr/>
        </p:nvCxnSpPr>
        <p:spPr>
          <a:xfrm>
            <a:off x="5760459" y="1930781"/>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3997143"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5" name="Straight Arrow Connector 34"/>
          <p:cNvCxnSpPr>
            <a:endCxn id="10" idx="1"/>
          </p:cNvCxnSpPr>
          <p:nvPr/>
        </p:nvCxnSpPr>
        <p:spPr>
          <a:xfrm>
            <a:off x="5753100" y="5837742"/>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5419380"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sp>
        <p:nvSpPr>
          <p:cNvPr id="37" name="Rectangle 36"/>
          <p:cNvSpPr/>
          <p:nvPr/>
        </p:nvSpPr>
        <p:spPr bwMode="auto">
          <a:xfrm>
            <a:off x="6854480"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9" name="Straight Arrow Connector 38"/>
          <p:cNvCxnSpPr>
            <a:stCxn id="12" idx="2"/>
            <a:endCxn id="31" idx="0"/>
          </p:cNvCxnSpPr>
          <p:nvPr/>
        </p:nvCxnSpPr>
        <p:spPr>
          <a:xfrm flipH="1">
            <a:off x="4648362" y="2248281"/>
            <a:ext cx="2690576"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2"/>
            <a:endCxn id="36" idx="0"/>
          </p:cNvCxnSpPr>
          <p:nvPr/>
        </p:nvCxnSpPr>
        <p:spPr>
          <a:xfrm flipH="1">
            <a:off x="6070599" y="2248281"/>
            <a:ext cx="1268339"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37" idx="0"/>
          </p:cNvCxnSpPr>
          <p:nvPr/>
        </p:nvCxnSpPr>
        <p:spPr>
          <a:xfrm>
            <a:off x="7338938" y="2248281"/>
            <a:ext cx="166761"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61" idx="2"/>
          </p:cNvCxnSpPr>
          <p:nvPr/>
        </p:nvCxnSpPr>
        <p:spPr>
          <a:xfrm flipH="1" flipV="1">
            <a:off x="6083376" y="4583403"/>
            <a:ext cx="1248203" cy="93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26380" y="299720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a:off x="6969564" y="3506243"/>
            <a:ext cx="1332733"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a:gradFill>
                  <a:gsLst>
                    <a:gs pos="2917">
                      <a:schemeClr val="tx1"/>
                    </a:gs>
                    <a:gs pos="30000">
                      <a:schemeClr val="tx1"/>
                    </a:gs>
                  </a:gsLst>
                  <a:lin ang="5400000" scaled="0"/>
                </a:gradFill>
              </a:rPr>
              <a:t>Batch views</a:t>
            </a:r>
          </a:p>
        </p:txBody>
      </p:sp>
      <p:sp>
        <p:nvSpPr>
          <p:cNvPr id="61" name="Rectangle 60"/>
          <p:cNvSpPr/>
          <p:nvPr/>
        </p:nvSpPr>
        <p:spPr bwMode="auto">
          <a:xfrm>
            <a:off x="3997143" y="4088103"/>
            <a:ext cx="4172465"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Real-time data</a:t>
            </a:r>
          </a:p>
        </p:txBody>
      </p:sp>
      <p:sp>
        <p:nvSpPr>
          <p:cNvPr id="62" name="Rectangle 61"/>
          <p:cNvSpPr/>
          <p:nvPr/>
        </p:nvSpPr>
        <p:spPr bwMode="auto">
          <a:xfrm>
            <a:off x="3839071" y="398546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6099680" y="4516521"/>
            <a:ext cx="2228000"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a:gradFill>
                  <a:gsLst>
                    <a:gs pos="2917">
                      <a:schemeClr val="tx1"/>
                    </a:gs>
                    <a:gs pos="30000">
                      <a:schemeClr val="tx1"/>
                    </a:gs>
                  </a:gsLst>
                  <a:lin ang="5400000" scaled="0"/>
                </a:gradFill>
              </a:rPr>
              <a:t>Real-time views</a:t>
            </a:r>
          </a:p>
        </p:txBody>
      </p:sp>
      <p:sp>
        <p:nvSpPr>
          <p:cNvPr id="67" name="Rounded Rectangle 66"/>
          <p:cNvSpPr/>
          <p:nvPr/>
        </p:nvSpPr>
        <p:spPr bwMode="auto">
          <a:xfrm>
            <a:off x="10285185" y="3328629"/>
            <a:ext cx="1460500" cy="990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Merged view</a:t>
            </a:r>
          </a:p>
        </p:txBody>
      </p:sp>
      <p:cxnSp>
        <p:nvCxnSpPr>
          <p:cNvPr id="5" name="Straight Connector 4"/>
          <p:cNvCxnSpPr/>
          <p:nvPr/>
        </p:nvCxnSpPr>
        <p:spPr>
          <a:xfrm flipV="1">
            <a:off x="3016332" y="2420289"/>
            <a:ext cx="6329549" cy="1415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6332" y="5143075"/>
            <a:ext cx="6329549" cy="25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96325" y="5308214"/>
            <a:ext cx="115563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Speed layer</a:t>
            </a:r>
          </a:p>
        </p:txBody>
      </p:sp>
      <p:sp>
        <p:nvSpPr>
          <p:cNvPr id="34" name="TextBox 33"/>
          <p:cNvSpPr txBox="1"/>
          <p:nvPr/>
        </p:nvSpPr>
        <p:spPr>
          <a:xfrm>
            <a:off x="8696325" y="2680198"/>
            <a:ext cx="124194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Serving layer</a:t>
            </a:r>
          </a:p>
        </p:txBody>
      </p:sp>
      <p:sp>
        <p:nvSpPr>
          <p:cNvPr id="38" name="TextBox 37"/>
          <p:cNvSpPr txBox="1"/>
          <p:nvPr/>
        </p:nvSpPr>
        <p:spPr>
          <a:xfrm>
            <a:off x="8696325" y="1395866"/>
            <a:ext cx="110709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Batch layer</a:t>
            </a:r>
          </a:p>
        </p:txBody>
      </p:sp>
      <p:cxnSp>
        <p:nvCxnSpPr>
          <p:cNvPr id="27" name="Elbow Connector 26"/>
          <p:cNvCxnSpPr>
            <a:stCxn id="4" idx="3"/>
            <a:endCxn id="11" idx="1"/>
          </p:cNvCxnSpPr>
          <p:nvPr/>
        </p:nvCxnSpPr>
        <p:spPr>
          <a:xfrm flipV="1">
            <a:off x="1856184" y="1930781"/>
            <a:ext cx="1977555" cy="18931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9" idx="1"/>
          </p:cNvCxnSpPr>
          <p:nvPr/>
        </p:nvCxnSpPr>
        <p:spPr>
          <a:xfrm>
            <a:off x="1856184" y="3823929"/>
            <a:ext cx="1970196" cy="2013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49" idx="3"/>
            <a:endCxn id="67" idx="1"/>
          </p:cNvCxnSpPr>
          <p:nvPr/>
        </p:nvCxnSpPr>
        <p:spPr>
          <a:xfrm>
            <a:off x="8302298" y="3440942"/>
            <a:ext cx="1982887" cy="38298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67" idx="1"/>
          </p:cNvCxnSpPr>
          <p:nvPr/>
        </p:nvCxnSpPr>
        <p:spPr>
          <a:xfrm flipV="1">
            <a:off x="8327680" y="3823929"/>
            <a:ext cx="1957505" cy="60527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1791841" y="2497169"/>
            <a:ext cx="161345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Batch ingest</a:t>
            </a:r>
          </a:p>
        </p:txBody>
      </p:sp>
      <p:sp>
        <p:nvSpPr>
          <p:cNvPr id="55" name="TextBox 54"/>
          <p:cNvSpPr txBox="1"/>
          <p:nvPr/>
        </p:nvSpPr>
        <p:spPr>
          <a:xfrm rot="16200000">
            <a:off x="1656128" y="4660910"/>
            <a:ext cx="1911614"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Buffered ingest</a:t>
            </a:r>
          </a:p>
        </p:txBody>
      </p:sp>
    </p:spTree>
    <p:extLst>
      <p:ext uri="{BB962C8B-B14F-4D97-AF65-F5344CB8AC3E}">
        <p14:creationId xmlns:p14="http://schemas.microsoft.com/office/powerpoint/2010/main" val="66339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1" grpId="0" animBg="1"/>
      <p:bldP spid="36" grpId="0" animBg="1"/>
      <p:bldP spid="37" grpId="0" animBg="1"/>
      <p:bldP spid="49" grpId="0" animBg="1"/>
      <p:bldP spid="54" grpId="0"/>
      <p:bldP spid="61" grpId="0" animBg="1"/>
      <p:bldP spid="62" grpId="0" animBg="1"/>
      <p:bldP spid="63" grpId="0"/>
      <p:bldP spid="46" grpId="0"/>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Lambda Architecture – Detailed View</a:t>
            </a:r>
          </a:p>
        </p:txBody>
      </p:sp>
      <p:pic>
        <p:nvPicPr>
          <p:cNvPr id="3" name="Picture 2"/>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H="1">
            <a:off x="10363199" y="3296940"/>
            <a:ext cx="1411091" cy="1632857"/>
          </a:xfrm>
          <a:prstGeom prst="rect">
            <a:avLst/>
          </a:prstGeom>
          <a:noFill/>
        </p:spPr>
      </p:pic>
      <p:sp>
        <p:nvSpPr>
          <p:cNvPr id="5" name="Can 4"/>
          <p:cNvSpPr/>
          <p:nvPr/>
        </p:nvSpPr>
        <p:spPr>
          <a:xfrm rot="16200000">
            <a:off x="3152389" y="2888364"/>
            <a:ext cx="602901" cy="1045028"/>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ight Arrow 5"/>
          <p:cNvSpPr/>
          <p:nvPr/>
        </p:nvSpPr>
        <p:spPr>
          <a:xfrm>
            <a:off x="1665233" y="3173486"/>
            <a:ext cx="1024932" cy="47478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3922" y="3790204"/>
            <a:ext cx="1026243" cy="646331"/>
          </a:xfrm>
          <a:prstGeom prst="rect">
            <a:avLst/>
          </a:prstGeom>
          <a:noFill/>
        </p:spPr>
        <p:txBody>
          <a:bodyPr wrap="none" rtlCol="0">
            <a:spAutoFit/>
          </a:bodyPr>
          <a:lstStyle/>
          <a:p>
            <a:pPr algn="ctr"/>
            <a:r>
              <a:rPr lang="en-US" dirty="0"/>
              <a:t>Inbound </a:t>
            </a:r>
          </a:p>
          <a:p>
            <a:pPr algn="ctr"/>
            <a:r>
              <a:rPr lang="en-US" dirty="0"/>
              <a:t>Data</a:t>
            </a:r>
          </a:p>
        </p:txBody>
      </p:sp>
      <p:sp>
        <p:nvSpPr>
          <p:cNvPr id="8" name="TextBox 7"/>
          <p:cNvSpPr txBox="1"/>
          <p:nvPr/>
        </p:nvSpPr>
        <p:spPr>
          <a:xfrm>
            <a:off x="2761295" y="3790204"/>
            <a:ext cx="1524456" cy="923330"/>
          </a:xfrm>
          <a:prstGeom prst="rect">
            <a:avLst/>
          </a:prstGeom>
          <a:noFill/>
        </p:spPr>
        <p:txBody>
          <a:bodyPr wrap="none" rtlCol="0">
            <a:spAutoFit/>
          </a:bodyPr>
          <a:lstStyle/>
          <a:p>
            <a:pPr algn="ctr"/>
            <a:r>
              <a:rPr lang="en-US" dirty="0"/>
              <a:t>Buffered</a:t>
            </a:r>
          </a:p>
          <a:p>
            <a:pPr algn="ctr"/>
            <a:r>
              <a:rPr lang="en-US" dirty="0"/>
              <a:t>Ingestion</a:t>
            </a:r>
          </a:p>
          <a:p>
            <a:pPr algn="ctr"/>
            <a:r>
              <a:rPr lang="en-US" dirty="0"/>
              <a:t>(message bus)</a:t>
            </a:r>
          </a:p>
        </p:txBody>
      </p:sp>
      <p:grpSp>
        <p:nvGrpSpPr>
          <p:cNvPr id="9" name="Group 8"/>
          <p:cNvGrpSpPr/>
          <p:nvPr/>
        </p:nvGrpSpPr>
        <p:grpSpPr>
          <a:xfrm>
            <a:off x="3453839" y="1486623"/>
            <a:ext cx="1889088" cy="1926776"/>
            <a:chOff x="3858569" y="1504744"/>
            <a:chExt cx="1889088" cy="1926776"/>
          </a:xfrm>
        </p:grpSpPr>
        <p:cxnSp>
          <p:nvCxnSpPr>
            <p:cNvPr id="10" name="Straight Connector 9"/>
            <p:cNvCxnSpPr/>
            <p:nvPr/>
          </p:nvCxnSpPr>
          <p:spPr>
            <a:xfrm>
              <a:off x="4381084" y="3431520"/>
              <a:ext cx="1366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747657" y="1527349"/>
              <a:ext cx="0" cy="1901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858569" y="1527349"/>
              <a:ext cx="1889088" cy="20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58569" y="1504744"/>
              <a:ext cx="1" cy="1600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4664663" y="260952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4663" y="2634890"/>
            <a:ext cx="1356527" cy="246221"/>
          </a:xfrm>
          <a:prstGeom prst="rect">
            <a:avLst/>
          </a:prstGeom>
          <a:noFill/>
        </p:spPr>
        <p:txBody>
          <a:bodyPr wrap="square" rtlCol="0">
            <a:spAutoFit/>
          </a:bodyPr>
          <a:lstStyle/>
          <a:p>
            <a:pPr algn="ctr"/>
            <a:r>
              <a:rPr lang="en-US" sz="1000" dirty="0"/>
              <a:t>Event Processing Logic</a:t>
            </a:r>
          </a:p>
        </p:txBody>
      </p:sp>
      <p:sp>
        <p:nvSpPr>
          <p:cNvPr id="16" name="Rectangle 15"/>
          <p:cNvSpPr/>
          <p:nvPr/>
        </p:nvSpPr>
        <p:spPr>
          <a:xfrm>
            <a:off x="4664663" y="182575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4663" y="1896090"/>
            <a:ext cx="1356527" cy="246221"/>
          </a:xfrm>
          <a:prstGeom prst="rect">
            <a:avLst/>
          </a:prstGeom>
          <a:noFill/>
        </p:spPr>
        <p:txBody>
          <a:bodyPr wrap="square" rtlCol="0">
            <a:spAutoFit/>
          </a:bodyPr>
          <a:lstStyle/>
          <a:p>
            <a:pPr algn="ctr"/>
            <a:r>
              <a:rPr lang="en-US" sz="1000" dirty="0"/>
              <a:t>Event Decoration</a:t>
            </a:r>
          </a:p>
        </p:txBody>
      </p:sp>
      <p:cxnSp>
        <p:nvCxnSpPr>
          <p:cNvPr id="18" name="Straight Connector 17"/>
          <p:cNvCxnSpPr/>
          <p:nvPr/>
        </p:nvCxnSpPr>
        <p:spPr>
          <a:xfrm>
            <a:off x="5342927" y="3410878"/>
            <a:ext cx="0" cy="163537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0" idx="2"/>
          </p:cNvCxnSpPr>
          <p:nvPr/>
        </p:nvCxnSpPr>
        <p:spPr>
          <a:xfrm>
            <a:off x="3976354" y="5207022"/>
            <a:ext cx="2685422" cy="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be 19"/>
          <p:cNvSpPr/>
          <p:nvPr/>
        </p:nvSpPr>
        <p:spPr>
          <a:xfrm>
            <a:off x="4285751"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Cube 20"/>
          <p:cNvSpPr/>
          <p:nvPr/>
        </p:nvSpPr>
        <p:spPr>
          <a:xfrm>
            <a:off x="4687684"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Cube 21"/>
          <p:cNvSpPr/>
          <p:nvPr/>
        </p:nvSpPr>
        <p:spPr>
          <a:xfrm>
            <a:off x="5099665"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Cube 22"/>
          <p:cNvSpPr/>
          <p:nvPr/>
        </p:nvSpPr>
        <p:spPr>
          <a:xfrm>
            <a:off x="5501599"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Cube 23"/>
          <p:cNvSpPr/>
          <p:nvPr/>
        </p:nvSpPr>
        <p:spPr>
          <a:xfrm>
            <a:off x="5903532"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Cube 24"/>
          <p:cNvSpPr/>
          <p:nvPr/>
        </p:nvSpPr>
        <p:spPr>
          <a:xfrm>
            <a:off x="6315513"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4664663" y="398363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664663" y="4067652"/>
            <a:ext cx="1356527" cy="246221"/>
          </a:xfrm>
          <a:prstGeom prst="rect">
            <a:avLst/>
          </a:prstGeom>
          <a:noFill/>
        </p:spPr>
        <p:txBody>
          <a:bodyPr wrap="square" rtlCol="0">
            <a:spAutoFit/>
          </a:bodyPr>
          <a:lstStyle/>
          <a:p>
            <a:pPr algn="ctr"/>
            <a:r>
              <a:rPr lang="en-US" sz="1000" dirty="0"/>
              <a:t>Spooling/Archiving</a:t>
            </a:r>
          </a:p>
        </p:txBody>
      </p:sp>
      <p:sp>
        <p:nvSpPr>
          <p:cNvPr id="28" name="Arc 27"/>
          <p:cNvSpPr/>
          <p:nvPr/>
        </p:nvSpPr>
        <p:spPr>
          <a:xfrm rot="16200000">
            <a:off x="2795396" y="5908256"/>
            <a:ext cx="1838848" cy="1797931"/>
          </a:xfrm>
          <a:prstGeom prst="arc">
            <a:avLst>
              <a:gd name="adj1" fmla="val 16836907"/>
              <a:gd name="adj2" fmla="val 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45262" y="5597288"/>
            <a:ext cx="1705210" cy="646331"/>
          </a:xfrm>
          <a:prstGeom prst="rect">
            <a:avLst/>
          </a:prstGeom>
          <a:noFill/>
        </p:spPr>
        <p:txBody>
          <a:bodyPr wrap="none" rtlCol="0">
            <a:spAutoFit/>
          </a:bodyPr>
          <a:lstStyle/>
          <a:p>
            <a:pPr algn="ctr"/>
            <a:r>
              <a:rPr lang="en-US" dirty="0"/>
              <a:t>Data Movement</a:t>
            </a:r>
          </a:p>
          <a:p>
            <a:pPr algn="ctr"/>
            <a:r>
              <a:rPr lang="en-US" dirty="0"/>
              <a:t>/ Sync</a:t>
            </a:r>
          </a:p>
        </p:txBody>
      </p:sp>
      <p:cxnSp>
        <p:nvCxnSpPr>
          <p:cNvPr id="30" name="Straight Arrow Connector 29"/>
          <p:cNvCxnSpPr/>
          <p:nvPr/>
        </p:nvCxnSpPr>
        <p:spPr>
          <a:xfrm flipV="1">
            <a:off x="5342926" y="3403342"/>
            <a:ext cx="2974313" cy="7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8546670" y="2880828"/>
            <a:ext cx="1137142" cy="1045028"/>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775468" y="3983633"/>
            <a:ext cx="679545" cy="646331"/>
          </a:xfrm>
          <a:prstGeom prst="rect">
            <a:avLst/>
          </a:prstGeom>
          <a:noFill/>
        </p:spPr>
        <p:txBody>
          <a:bodyPr wrap="none" rtlCol="0">
            <a:spAutoFit/>
          </a:bodyPr>
          <a:lstStyle/>
          <a:p>
            <a:pPr algn="ctr"/>
            <a:r>
              <a:rPr lang="en-US" dirty="0"/>
              <a:t>Hot </a:t>
            </a:r>
          </a:p>
          <a:p>
            <a:pPr algn="ctr"/>
            <a:r>
              <a:rPr lang="en-US" dirty="0"/>
              <a:t>Store</a:t>
            </a:r>
          </a:p>
        </p:txBody>
      </p:sp>
      <p:cxnSp>
        <p:nvCxnSpPr>
          <p:cNvPr id="33" name="Straight Connector 32"/>
          <p:cNvCxnSpPr/>
          <p:nvPr/>
        </p:nvCxnSpPr>
        <p:spPr>
          <a:xfrm>
            <a:off x="10296765" y="844799"/>
            <a:ext cx="0" cy="5735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550037" y="5978231"/>
            <a:ext cx="1150508" cy="646331"/>
          </a:xfrm>
          <a:prstGeom prst="rect">
            <a:avLst/>
          </a:prstGeom>
          <a:noFill/>
        </p:spPr>
        <p:txBody>
          <a:bodyPr wrap="none" rtlCol="0">
            <a:spAutoFit/>
          </a:bodyPr>
          <a:lstStyle/>
          <a:p>
            <a:pPr algn="ctr"/>
            <a:r>
              <a:rPr lang="en-US" dirty="0"/>
              <a:t>Analytical </a:t>
            </a:r>
          </a:p>
          <a:p>
            <a:pPr algn="ctr"/>
            <a:r>
              <a:rPr lang="en-US" dirty="0"/>
              <a:t>Store</a:t>
            </a:r>
          </a:p>
        </p:txBody>
      </p:sp>
      <p:sp>
        <p:nvSpPr>
          <p:cNvPr id="35" name="Right Arrow 34"/>
          <p:cNvSpPr/>
          <p:nvPr/>
        </p:nvSpPr>
        <p:spPr>
          <a:xfrm rot="10800000">
            <a:off x="9975218" y="4014477"/>
            <a:ext cx="643094" cy="47478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363267" y="5053251"/>
            <a:ext cx="1441998" cy="369332"/>
          </a:xfrm>
          <a:prstGeom prst="rect">
            <a:avLst/>
          </a:prstGeom>
          <a:noFill/>
        </p:spPr>
        <p:txBody>
          <a:bodyPr wrap="none" rtlCol="0">
            <a:spAutoFit/>
          </a:bodyPr>
          <a:lstStyle/>
          <a:p>
            <a:pPr algn="ctr"/>
            <a:r>
              <a:rPr lang="en-US" dirty="0"/>
              <a:t>Consumption</a:t>
            </a:r>
          </a:p>
        </p:txBody>
      </p:sp>
      <p:cxnSp>
        <p:nvCxnSpPr>
          <p:cNvPr id="37" name="Straight Connector 36"/>
          <p:cNvCxnSpPr>
            <a:stCxn id="15" idx="3"/>
          </p:cNvCxnSpPr>
          <p:nvPr/>
        </p:nvCxnSpPr>
        <p:spPr>
          <a:xfrm flipV="1">
            <a:off x="6021190" y="2758000"/>
            <a:ext cx="41700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31498" y="2669812"/>
            <a:ext cx="800516" cy="246221"/>
          </a:xfrm>
          <a:prstGeom prst="rect">
            <a:avLst/>
          </a:prstGeom>
          <a:noFill/>
        </p:spPr>
        <p:txBody>
          <a:bodyPr wrap="square" rtlCol="0">
            <a:spAutoFit/>
          </a:bodyPr>
          <a:lstStyle/>
          <a:p>
            <a:r>
              <a:rPr lang="en-US" sz="1000" dirty="0"/>
              <a:t>scoring</a:t>
            </a:r>
          </a:p>
        </p:txBody>
      </p:sp>
      <p:grpSp>
        <p:nvGrpSpPr>
          <p:cNvPr id="39" name="Group 38"/>
          <p:cNvGrpSpPr/>
          <p:nvPr/>
        </p:nvGrpSpPr>
        <p:grpSpPr>
          <a:xfrm>
            <a:off x="6661776" y="4007330"/>
            <a:ext cx="1924260" cy="2399384"/>
            <a:chOff x="6273302" y="3381039"/>
            <a:chExt cx="1924260" cy="2399384"/>
          </a:xfrm>
          <a:noFill/>
        </p:grpSpPr>
        <p:sp>
          <p:nvSpPr>
            <p:cNvPr id="40" name="Oval 39"/>
            <p:cNvSpPr/>
            <p:nvPr/>
          </p:nvSpPr>
          <p:spPr>
            <a:xfrm>
              <a:off x="6273302" y="3618771"/>
              <a:ext cx="1924260" cy="1924260"/>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6965189" y="3381039"/>
              <a:ext cx="522091" cy="4747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flipH="1">
              <a:off x="6965189" y="5305639"/>
              <a:ext cx="522091" cy="4747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7140673" y="5030412"/>
            <a:ext cx="987322" cy="369332"/>
          </a:xfrm>
          <a:prstGeom prst="rect">
            <a:avLst/>
          </a:prstGeom>
          <a:noFill/>
        </p:spPr>
        <p:txBody>
          <a:bodyPr wrap="none" rtlCol="0">
            <a:spAutoFit/>
          </a:bodyPr>
          <a:lstStyle/>
          <a:p>
            <a:pPr algn="ctr"/>
            <a:r>
              <a:rPr lang="en-US" dirty="0"/>
              <a:t>Curation</a:t>
            </a:r>
          </a:p>
        </p:txBody>
      </p:sp>
      <p:sp>
        <p:nvSpPr>
          <p:cNvPr id="44" name="Can 43"/>
          <p:cNvSpPr/>
          <p:nvPr/>
        </p:nvSpPr>
        <p:spPr>
          <a:xfrm>
            <a:off x="8546670" y="4875426"/>
            <a:ext cx="1137142" cy="1045028"/>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p:cNvSpPr/>
          <p:nvPr/>
        </p:nvSpPr>
        <p:spPr>
          <a:xfrm>
            <a:off x="4285751"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Cube 45"/>
          <p:cNvSpPr/>
          <p:nvPr/>
        </p:nvSpPr>
        <p:spPr>
          <a:xfrm>
            <a:off x="4687684"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Cube 46"/>
          <p:cNvSpPr/>
          <p:nvPr/>
        </p:nvSpPr>
        <p:spPr>
          <a:xfrm>
            <a:off x="5099665"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Cube 47"/>
          <p:cNvSpPr/>
          <p:nvPr/>
        </p:nvSpPr>
        <p:spPr>
          <a:xfrm>
            <a:off x="5501599"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Cube 48"/>
          <p:cNvSpPr/>
          <p:nvPr/>
        </p:nvSpPr>
        <p:spPr>
          <a:xfrm>
            <a:off x="5903532"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Cube 49"/>
          <p:cNvSpPr/>
          <p:nvPr/>
        </p:nvSpPr>
        <p:spPr>
          <a:xfrm>
            <a:off x="6315513"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Cube 50"/>
          <p:cNvSpPr/>
          <p:nvPr/>
        </p:nvSpPr>
        <p:spPr>
          <a:xfrm>
            <a:off x="4285751"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Cube 51"/>
          <p:cNvSpPr/>
          <p:nvPr/>
        </p:nvSpPr>
        <p:spPr>
          <a:xfrm>
            <a:off x="4687684"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ube 52"/>
          <p:cNvSpPr/>
          <p:nvPr/>
        </p:nvSpPr>
        <p:spPr>
          <a:xfrm>
            <a:off x="5099665"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Cube 53"/>
          <p:cNvSpPr/>
          <p:nvPr/>
        </p:nvSpPr>
        <p:spPr>
          <a:xfrm>
            <a:off x="5501599"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Cube 54"/>
          <p:cNvSpPr/>
          <p:nvPr/>
        </p:nvSpPr>
        <p:spPr>
          <a:xfrm>
            <a:off x="5903532"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Cube 55"/>
          <p:cNvSpPr/>
          <p:nvPr/>
        </p:nvSpPr>
        <p:spPr>
          <a:xfrm>
            <a:off x="6315513"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bwMode="auto">
          <a:xfrm>
            <a:off x="2549551" y="2563637"/>
            <a:ext cx="1808577" cy="2538327"/>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ounded Rectangle 57"/>
          <p:cNvSpPr/>
          <p:nvPr/>
        </p:nvSpPr>
        <p:spPr bwMode="auto">
          <a:xfrm>
            <a:off x="4506110" y="1613344"/>
            <a:ext cx="2634563" cy="1712125"/>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8248922" y="2619081"/>
            <a:ext cx="1726295" cy="2094453"/>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4108714" y="3835686"/>
            <a:ext cx="2808719" cy="2828021"/>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6505920" y="3939457"/>
            <a:ext cx="2222865" cy="2567699"/>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9890390" y="3068020"/>
            <a:ext cx="2222865" cy="2567699"/>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614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7"/>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0"/>
                            </p:stCondLst>
                            <p:childTnLst>
                              <p:par>
                                <p:cTn id="29" presetID="10" presetClass="entr" presetSubtype="0"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60"/>
                                        </p:tgtEl>
                                        <p:attrNameLst>
                                          <p:attrName>style.visibility</p:attrName>
                                        </p:attrNameLst>
                                      </p:cBhvr>
                                      <p:to>
                                        <p:strVal val="hidden"/>
                                      </p:to>
                                    </p:set>
                                  </p:childTnLst>
                                </p:cTn>
                              </p:par>
                            </p:childTnLst>
                          </p:cTn>
                        </p:par>
                        <p:par>
                          <p:cTn id="36" fill="hold">
                            <p:stCondLst>
                              <p:cond delay="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61"/>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2424" y="291102"/>
            <a:ext cx="11541863" cy="899665"/>
          </a:xfrm>
        </p:spPr>
        <p:txBody>
          <a:bodyPr/>
          <a:lstStyle/>
          <a:p>
            <a:r>
              <a:rPr lang="en-US" dirty="0"/>
              <a:t>Lambda in Azure</a:t>
            </a:r>
          </a:p>
        </p:txBody>
      </p:sp>
      <p:graphicFrame>
        <p:nvGraphicFramePr>
          <p:cNvPr id="4" name="Content Placeholder 3"/>
          <p:cNvGraphicFramePr>
            <a:graphicFrameLocks/>
          </p:cNvGraphicFramePr>
          <p:nvPr>
            <p:extLst/>
          </p:nvPr>
        </p:nvGraphicFramePr>
        <p:xfrm>
          <a:off x="274321" y="1158891"/>
          <a:ext cx="11725172" cy="5596770"/>
        </p:xfrm>
        <a:graphic>
          <a:graphicData uri="http://schemas.openxmlformats.org/drawingml/2006/table">
            <a:tbl>
              <a:tblPr firstRow="1" firstCol="1" bandRow="1">
                <a:tableStyleId>{5C22544A-7EE6-4342-B048-85BDC9FD1C3A}</a:tableStyleId>
              </a:tblPr>
              <a:tblGrid>
                <a:gridCol w="2329179">
                  <a:extLst>
                    <a:ext uri="{9D8B030D-6E8A-4147-A177-3AD203B41FA5}">
                      <a16:colId xmlns:a16="http://schemas.microsoft.com/office/drawing/2014/main" val="20000"/>
                    </a:ext>
                  </a:extLst>
                </a:gridCol>
                <a:gridCol w="5934858">
                  <a:extLst>
                    <a:ext uri="{9D8B030D-6E8A-4147-A177-3AD203B41FA5}">
                      <a16:colId xmlns:a16="http://schemas.microsoft.com/office/drawing/2014/main" val="20001"/>
                    </a:ext>
                  </a:extLst>
                </a:gridCol>
                <a:gridCol w="3461135">
                  <a:extLst>
                    <a:ext uri="{9D8B030D-6E8A-4147-A177-3AD203B41FA5}">
                      <a16:colId xmlns:a16="http://schemas.microsoft.com/office/drawing/2014/main" val="20002"/>
                    </a:ext>
                  </a:extLst>
                </a:gridCol>
              </a:tblGrid>
              <a:tr h="317340">
                <a:tc>
                  <a:txBody>
                    <a:bodyPr/>
                    <a:lstStyle/>
                    <a:p>
                      <a:pPr algn="ctr"/>
                      <a:r>
                        <a:rPr lang="en-US" sz="1200" dirty="0"/>
                        <a:t>Area</a:t>
                      </a:r>
                    </a:p>
                  </a:txBody>
                  <a:tcPr/>
                </a:tc>
                <a:tc>
                  <a:txBody>
                    <a:bodyPr/>
                    <a:lstStyle/>
                    <a:p>
                      <a:pPr algn="ctr"/>
                      <a:r>
                        <a:rPr lang="en-US" sz="1200" dirty="0"/>
                        <a:t>Service Offerings</a:t>
                      </a:r>
                    </a:p>
                  </a:txBody>
                  <a:tcPr/>
                </a:tc>
                <a:tc>
                  <a:txBody>
                    <a:bodyPr/>
                    <a:lstStyle/>
                    <a:p>
                      <a:pPr algn="ctr"/>
                      <a:r>
                        <a:rPr lang="en-US" sz="1200" dirty="0"/>
                        <a:t>Roll Your</a:t>
                      </a:r>
                      <a:r>
                        <a:rPr lang="en-US" sz="1200" baseline="0" dirty="0"/>
                        <a:t> Own Offerings</a:t>
                      </a:r>
                      <a:endParaRPr lang="en-US" sz="1200" dirty="0"/>
                    </a:p>
                  </a:txBody>
                  <a:tcPr/>
                </a:tc>
                <a:extLst>
                  <a:ext uri="{0D108BD9-81ED-4DB2-BD59-A6C34878D82A}">
                    <a16:rowId xmlns:a16="http://schemas.microsoft.com/office/drawing/2014/main" val="10000"/>
                  </a:ext>
                </a:extLst>
              </a:tr>
              <a:tr h="704235">
                <a:tc>
                  <a:txBody>
                    <a:bodyPr/>
                    <a:lstStyle/>
                    <a:p>
                      <a:r>
                        <a:rPr lang="en-US" sz="1400" dirty="0"/>
                        <a:t>Buffered</a:t>
                      </a:r>
                      <a:r>
                        <a:rPr lang="en-US" sz="1400" baseline="0" dirty="0"/>
                        <a:t> </a:t>
                      </a:r>
                      <a:r>
                        <a:rPr lang="en-US" sz="1400" dirty="0"/>
                        <a:t>Ingestion</a:t>
                      </a:r>
                    </a:p>
                  </a:txBody>
                  <a:tcPr/>
                </a:tc>
                <a:tc>
                  <a:txBody>
                    <a:bodyPr/>
                    <a:lstStyle/>
                    <a:p>
                      <a:endParaRPr lang="en-US" sz="1400" dirty="0"/>
                    </a:p>
                  </a:txBody>
                  <a:tcPr/>
                </a:tc>
                <a:tc>
                  <a:txBody>
                    <a:bodyPr/>
                    <a:lstStyle/>
                    <a:p>
                      <a:r>
                        <a:rPr lang="en-US" sz="1400" dirty="0"/>
                        <a:t>Kafka</a:t>
                      </a:r>
                    </a:p>
                    <a:p>
                      <a:r>
                        <a:rPr lang="en-US" sz="1400" dirty="0" err="1"/>
                        <a:t>RabbitMQ</a:t>
                      </a:r>
                      <a:endParaRPr lang="en-US" sz="1400" dirty="0"/>
                    </a:p>
                  </a:txBody>
                  <a:tcPr/>
                </a:tc>
                <a:extLst>
                  <a:ext uri="{0D108BD9-81ED-4DB2-BD59-A6C34878D82A}">
                    <a16:rowId xmlns:a16="http://schemas.microsoft.com/office/drawing/2014/main" val="10001"/>
                  </a:ext>
                </a:extLst>
              </a:tr>
              <a:tr h="495573">
                <a:tc>
                  <a:txBody>
                    <a:bodyPr/>
                    <a:lstStyle/>
                    <a:p>
                      <a:r>
                        <a:rPr lang="en-US" sz="1400" dirty="0"/>
                        <a:t>Real-Time Processing</a:t>
                      </a:r>
                    </a:p>
                  </a:txBody>
                  <a:tcPr/>
                </a:tc>
                <a:tc>
                  <a:txBody>
                    <a:bodyPr/>
                    <a:lstStyle/>
                    <a:p>
                      <a:endParaRPr lang="en-US" sz="1400" dirty="0"/>
                    </a:p>
                  </a:txBody>
                  <a:tcPr/>
                </a:tc>
                <a:tc>
                  <a:txBody>
                    <a:bodyPr/>
                    <a:lstStyle/>
                    <a:p>
                      <a:r>
                        <a:rPr lang="en-US" sz="1400" dirty="0"/>
                        <a:t>Storm</a:t>
                      </a:r>
                      <a:r>
                        <a:rPr lang="en-US" sz="1400" baseline="0" dirty="0"/>
                        <a:t> on </a:t>
                      </a:r>
                      <a:r>
                        <a:rPr lang="en-US" sz="1400" baseline="0" dirty="0" err="1"/>
                        <a:t>IaaS</a:t>
                      </a:r>
                      <a:endParaRPr lang="en-US" sz="1400" baseline="0" dirty="0"/>
                    </a:p>
                    <a:p>
                      <a:r>
                        <a:rPr lang="en-US" sz="1400" baseline="0" dirty="0"/>
                        <a:t>Spark Streaming</a:t>
                      </a:r>
                      <a:endParaRPr lang="en-US" sz="1400" dirty="0"/>
                    </a:p>
                  </a:txBody>
                  <a:tcPr/>
                </a:tc>
                <a:extLst>
                  <a:ext uri="{0D108BD9-81ED-4DB2-BD59-A6C34878D82A}">
                    <a16:rowId xmlns:a16="http://schemas.microsoft.com/office/drawing/2014/main" val="10002"/>
                  </a:ext>
                </a:extLst>
              </a:tr>
              <a:tr h="912897">
                <a:tc>
                  <a:txBody>
                    <a:bodyPr/>
                    <a:lstStyle/>
                    <a:p>
                      <a:r>
                        <a:rPr lang="en-US" sz="1400" dirty="0"/>
                        <a:t>Enrichment</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Azure Marketplace</a:t>
                      </a:r>
                    </a:p>
                    <a:p>
                      <a:pPr marL="285750" indent="-285750">
                        <a:buFont typeface="Arial" panose="020B0604020202020204" pitchFamily="34" charset="0"/>
                        <a:buChar char="•"/>
                      </a:pPr>
                      <a:r>
                        <a:rPr lang="en-US" sz="1400" dirty="0"/>
                        <a:t>3</a:t>
                      </a:r>
                      <a:r>
                        <a:rPr lang="en-US" sz="1400" baseline="30000" dirty="0"/>
                        <a:t>rd</a:t>
                      </a:r>
                      <a:r>
                        <a:rPr lang="en-US" sz="1400" dirty="0"/>
                        <a:t> Party Web Services</a:t>
                      </a:r>
                    </a:p>
                    <a:p>
                      <a:pPr marL="285750" indent="-285750">
                        <a:buFont typeface="Arial" panose="020B0604020202020204" pitchFamily="34" charset="0"/>
                        <a:buChar char="•"/>
                      </a:pPr>
                      <a:r>
                        <a:rPr lang="en-US" sz="1400" dirty="0"/>
                        <a:t>Custom Code</a:t>
                      </a:r>
                    </a:p>
                  </a:txBody>
                  <a:tcPr/>
                </a:tc>
                <a:extLst>
                  <a:ext uri="{0D108BD9-81ED-4DB2-BD59-A6C34878D82A}">
                    <a16:rowId xmlns:a16="http://schemas.microsoft.com/office/drawing/2014/main" val="10003"/>
                  </a:ext>
                </a:extLst>
              </a:tr>
              <a:tr h="704235">
                <a:tc>
                  <a:txBody>
                    <a:bodyPr/>
                    <a:lstStyle/>
                    <a:p>
                      <a:r>
                        <a:rPr lang="en-US" sz="1400" dirty="0"/>
                        <a:t>Hot Path Storage</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Elasticsearch</a:t>
                      </a:r>
                    </a:p>
                    <a:p>
                      <a:pPr marL="285750" indent="-285750">
                        <a:buFont typeface="Arial" panose="020B0604020202020204" pitchFamily="34" charset="0"/>
                        <a:buChar char="•"/>
                      </a:pPr>
                      <a:r>
                        <a:rPr lang="en-US" sz="1400" dirty="0" err="1"/>
                        <a:t>HBase</a:t>
                      </a:r>
                      <a:r>
                        <a:rPr lang="en-US" sz="1400" dirty="0"/>
                        <a:t> on </a:t>
                      </a:r>
                      <a:r>
                        <a:rPr lang="en-US" sz="1400" dirty="0" err="1"/>
                        <a:t>IaaS</a:t>
                      </a:r>
                      <a:endParaRPr lang="en-US" sz="1400" dirty="0"/>
                    </a:p>
                  </a:txBody>
                  <a:tcPr/>
                </a:tc>
                <a:extLst>
                  <a:ext uri="{0D108BD9-81ED-4DB2-BD59-A6C34878D82A}">
                    <a16:rowId xmlns:a16="http://schemas.microsoft.com/office/drawing/2014/main" val="10004"/>
                  </a:ext>
                </a:extLst>
              </a:tr>
              <a:tr h="704235">
                <a:tc>
                  <a:txBody>
                    <a:bodyPr/>
                    <a:lstStyle/>
                    <a:p>
                      <a:r>
                        <a:rPr lang="en-US" sz="1400" dirty="0"/>
                        <a:t>Cold Path Storage</a:t>
                      </a:r>
                    </a:p>
                  </a:txBody>
                  <a:tcPr/>
                </a:tc>
                <a:tc>
                  <a:txBody>
                    <a:bodyPr/>
                    <a:lstStyle/>
                    <a:p>
                      <a:endParaRPr lang="en-US" sz="1400" dirty="0"/>
                    </a:p>
                  </a:txBody>
                  <a:tcPr/>
                </a:tc>
                <a:tc>
                  <a:txBody>
                    <a:bodyPr/>
                    <a:lstStyle/>
                    <a:p>
                      <a:r>
                        <a:rPr lang="en-US" sz="1400" dirty="0"/>
                        <a:t>SQL Server in </a:t>
                      </a:r>
                      <a:r>
                        <a:rPr lang="en-US" sz="1400" dirty="0" err="1"/>
                        <a:t>IaaS</a:t>
                      </a:r>
                      <a:endParaRPr lang="en-US" sz="1400" dirty="0"/>
                    </a:p>
                  </a:txBody>
                  <a:tcPr/>
                </a:tc>
                <a:extLst>
                  <a:ext uri="{0D108BD9-81ED-4DB2-BD59-A6C34878D82A}">
                    <a16:rowId xmlns:a16="http://schemas.microsoft.com/office/drawing/2014/main" val="10005"/>
                  </a:ext>
                </a:extLst>
              </a:tr>
              <a:tr h="704235">
                <a:tc>
                  <a:txBody>
                    <a:bodyPr/>
                    <a:lstStyle/>
                    <a:p>
                      <a:r>
                        <a:rPr lang="en-US" sz="1400" dirty="0"/>
                        <a:t>Batch Processing / Curation</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HDP on Windows in </a:t>
                      </a:r>
                      <a:r>
                        <a:rPr lang="en-US" sz="1400" dirty="0" err="1"/>
                        <a:t>IaaS</a:t>
                      </a:r>
                      <a:endParaRPr lang="en-US" sz="1400" dirty="0"/>
                    </a:p>
                    <a:p>
                      <a:pPr marL="285750" indent="-285750">
                        <a:buFont typeface="Arial" panose="020B0604020202020204" pitchFamily="34" charset="0"/>
                        <a:buChar char="•"/>
                      </a:pPr>
                      <a:r>
                        <a:rPr lang="en-US" sz="1400" dirty="0"/>
                        <a:t>HDP</a:t>
                      </a:r>
                      <a:r>
                        <a:rPr lang="en-US" sz="1400" baseline="0" dirty="0"/>
                        <a:t> or CDH on Linux in </a:t>
                      </a:r>
                      <a:r>
                        <a:rPr lang="en-US" sz="1400" baseline="0" dirty="0" err="1"/>
                        <a:t>IaaS</a:t>
                      </a:r>
                      <a:endParaRPr lang="en-US" sz="1400" dirty="0"/>
                    </a:p>
                  </a:txBody>
                  <a:tcPr/>
                </a:tc>
                <a:extLst>
                  <a:ext uri="{0D108BD9-81ED-4DB2-BD59-A6C34878D82A}">
                    <a16:rowId xmlns:a16="http://schemas.microsoft.com/office/drawing/2014/main" val="10006"/>
                  </a:ext>
                </a:extLst>
              </a:tr>
              <a:tr h="912897">
                <a:tc>
                  <a:txBody>
                    <a:bodyPr/>
                    <a:lstStyle/>
                    <a:p>
                      <a:r>
                        <a:rPr lang="en-US" sz="1400" dirty="0"/>
                        <a:t>Consumption</a:t>
                      </a:r>
                    </a:p>
                  </a:txBody>
                  <a:tcPr/>
                </a:tc>
                <a:tc>
                  <a:txBody>
                    <a:bodyPr/>
                    <a:lstStyle/>
                    <a:p>
                      <a:endParaRPr lang="en-US" sz="1400" dirty="0"/>
                    </a:p>
                  </a:txBody>
                  <a:tcPr/>
                </a:tc>
                <a:tc>
                  <a:txBody>
                    <a:bodyPr/>
                    <a:lstStyle/>
                    <a:p>
                      <a:pPr marL="0" indent="0">
                        <a:buFont typeface="Arial" panose="020B0604020202020204" pitchFamily="34" charset="0"/>
                        <a:buNone/>
                      </a:pPr>
                      <a:r>
                        <a:rPr lang="en-US" sz="1400" dirty="0"/>
                        <a:t>Excel</a:t>
                      </a:r>
                    </a:p>
                    <a:p>
                      <a:pPr marL="0" indent="0">
                        <a:buFont typeface="Arial" panose="020B0604020202020204" pitchFamily="34" charset="0"/>
                        <a:buNone/>
                      </a:pPr>
                      <a:r>
                        <a:rPr lang="en-US" sz="1400" dirty="0"/>
                        <a:t>SSRS</a:t>
                      </a:r>
                    </a:p>
                    <a:p>
                      <a:pPr marL="0" indent="0">
                        <a:buFont typeface="Arial" panose="020B0604020202020204" pitchFamily="34" charset="0"/>
                        <a:buNone/>
                      </a:pPr>
                      <a:r>
                        <a:rPr lang="en-US" sz="1400" dirty="0" err="1"/>
                        <a:t>Kibana</a:t>
                      </a:r>
                      <a:r>
                        <a:rPr lang="en-US" sz="1400" baseline="0" dirty="0"/>
                        <a:t> (over Elasticsearch)</a:t>
                      </a:r>
                    </a:p>
                    <a:p>
                      <a:pPr marL="0" indent="0">
                        <a:buFont typeface="Arial" panose="020B0604020202020204" pitchFamily="34" charset="0"/>
                        <a:buNone/>
                      </a:pPr>
                      <a:r>
                        <a:rPr lang="en-US" sz="1400" baseline="0" dirty="0"/>
                        <a:t>Tableau</a:t>
                      </a:r>
                      <a:endParaRPr lang="en-US" sz="1400" dirty="0"/>
                    </a:p>
                  </a:txBody>
                  <a:tcPr/>
                </a:tc>
                <a:extLst>
                  <a:ext uri="{0D108BD9-81ED-4DB2-BD59-A6C34878D82A}">
                    <a16:rowId xmlns:a16="http://schemas.microsoft.com/office/drawing/2014/main" val="10007"/>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26607" y="4522078"/>
            <a:ext cx="457200" cy="457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26607" y="5264002"/>
            <a:ext cx="457200" cy="4572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97483" y="1624613"/>
            <a:ext cx="457200" cy="4572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97483" y="3816115"/>
            <a:ext cx="457200" cy="4572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97483" y="2980933"/>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427434" y="1657611"/>
            <a:ext cx="457200" cy="45720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677113" y="2261211"/>
            <a:ext cx="457200" cy="4572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126607" y="2261211"/>
            <a:ext cx="457200" cy="4572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26607" y="3013181"/>
            <a:ext cx="457200" cy="457200"/>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697483" y="4546377"/>
            <a:ext cx="457200" cy="457200"/>
          </a:xfrm>
          <a:prstGeom prst="rect">
            <a:avLst/>
          </a:prstGeom>
        </p:spPr>
      </p:pic>
      <p:sp>
        <p:nvSpPr>
          <p:cNvPr id="16" name="TextBox 15"/>
          <p:cNvSpPr txBox="1"/>
          <p:nvPr/>
        </p:nvSpPr>
        <p:spPr>
          <a:xfrm>
            <a:off x="4690101" y="1660867"/>
            <a:ext cx="113370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Service Bus</a:t>
            </a:r>
          </a:p>
        </p:txBody>
      </p:sp>
      <p:sp>
        <p:nvSpPr>
          <p:cNvPr id="17" name="TextBox 16"/>
          <p:cNvSpPr txBox="1"/>
          <p:nvPr/>
        </p:nvSpPr>
        <p:spPr>
          <a:xfrm>
            <a:off x="3055468" y="1626932"/>
            <a:ext cx="113306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Event Hubs</a:t>
            </a:r>
          </a:p>
        </p:txBody>
      </p:sp>
      <p:pic>
        <p:nvPicPr>
          <p:cNvPr id="18" name="Picture 17"/>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126607" y="1631397"/>
            <a:ext cx="457200" cy="457200"/>
          </a:xfrm>
          <a:prstGeom prst="rect">
            <a:avLst/>
          </a:prstGeom>
        </p:spPr>
      </p:pic>
      <p:sp>
        <p:nvSpPr>
          <p:cNvPr id="19" name="TextBox 18"/>
          <p:cNvSpPr txBox="1"/>
          <p:nvPr/>
        </p:nvSpPr>
        <p:spPr>
          <a:xfrm>
            <a:off x="6489053" y="1634653"/>
            <a:ext cx="144680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Storage Queues</a:t>
            </a:r>
          </a:p>
        </p:txBody>
      </p:sp>
      <p:sp>
        <p:nvSpPr>
          <p:cNvPr id="20" name="TextBox 19"/>
          <p:cNvSpPr txBox="1"/>
          <p:nvPr/>
        </p:nvSpPr>
        <p:spPr>
          <a:xfrm>
            <a:off x="3055467" y="2254427"/>
            <a:ext cx="19124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Stream Analytics</a:t>
            </a:r>
          </a:p>
        </p:txBody>
      </p:sp>
      <p:sp>
        <p:nvSpPr>
          <p:cNvPr id="21" name="TextBox 20"/>
          <p:cNvSpPr txBox="1"/>
          <p:nvPr/>
        </p:nvSpPr>
        <p:spPr>
          <a:xfrm>
            <a:off x="6489053" y="2237999"/>
            <a:ext cx="17109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Storm on HDInsight</a:t>
            </a:r>
          </a:p>
        </p:txBody>
      </p:sp>
      <p:sp>
        <p:nvSpPr>
          <p:cNvPr id="22" name="TextBox 21"/>
          <p:cNvSpPr txBox="1"/>
          <p:nvPr/>
        </p:nvSpPr>
        <p:spPr>
          <a:xfrm>
            <a:off x="3055466" y="2976468"/>
            <a:ext cx="20004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Machine Learning</a:t>
            </a:r>
          </a:p>
        </p:txBody>
      </p:sp>
      <p:sp>
        <p:nvSpPr>
          <p:cNvPr id="23" name="TextBox 22"/>
          <p:cNvSpPr txBox="1"/>
          <p:nvPr/>
        </p:nvSpPr>
        <p:spPr>
          <a:xfrm>
            <a:off x="6489053" y="2976467"/>
            <a:ext cx="16489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Data Factory</a:t>
            </a:r>
          </a:p>
        </p:txBody>
      </p:sp>
      <p:sp>
        <p:nvSpPr>
          <p:cNvPr id="24" name="TextBox 23"/>
          <p:cNvSpPr txBox="1"/>
          <p:nvPr/>
        </p:nvSpPr>
        <p:spPr>
          <a:xfrm>
            <a:off x="3055466" y="3807205"/>
            <a:ext cx="1728678" cy="461665"/>
          </a:xfrm>
          <a:prstGeom prst="rect">
            <a:avLst/>
          </a:prstGeom>
          <a:noFill/>
        </p:spPr>
        <p:txBody>
          <a:bodyPr wrap="none" lIns="182880" tIns="146304" rIns="182880" bIns="146304" rtlCol="0">
            <a:spAutoFit/>
          </a:bodyPr>
          <a:lstStyle/>
          <a:p>
            <a:pPr>
              <a:lnSpc>
                <a:spcPct val="90000"/>
              </a:lnSpc>
              <a:spcAft>
                <a:spcPts val="600"/>
              </a:spcAft>
            </a:pPr>
            <a:r>
              <a:rPr lang="en-US" sz="1200" dirty="0" err="1">
                <a:solidFill>
                  <a:schemeClr val="bg1"/>
                </a:solidFill>
              </a:rPr>
              <a:t>HBase</a:t>
            </a:r>
            <a:r>
              <a:rPr lang="en-US" sz="1200" dirty="0">
                <a:solidFill>
                  <a:schemeClr val="bg1"/>
                </a:solidFill>
              </a:rPr>
              <a:t> on HDInsight</a:t>
            </a:r>
          </a:p>
        </p:txBody>
      </p:sp>
      <p:sp>
        <p:nvSpPr>
          <p:cNvPr id="25" name="TextBox 24"/>
          <p:cNvSpPr txBox="1"/>
          <p:nvPr/>
        </p:nvSpPr>
        <p:spPr>
          <a:xfrm>
            <a:off x="3055466" y="4522078"/>
            <a:ext cx="207287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Blob/Table Storage</a:t>
            </a:r>
          </a:p>
        </p:txBody>
      </p:sp>
      <p:sp>
        <p:nvSpPr>
          <p:cNvPr id="26" name="TextBox 25"/>
          <p:cNvSpPr txBox="1"/>
          <p:nvPr/>
        </p:nvSpPr>
        <p:spPr>
          <a:xfrm>
            <a:off x="6489053" y="4519845"/>
            <a:ext cx="17373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SQL Database</a:t>
            </a:r>
          </a:p>
        </p:txBody>
      </p:sp>
      <p:sp>
        <p:nvSpPr>
          <p:cNvPr id="27" name="TextBox 26"/>
          <p:cNvSpPr txBox="1"/>
          <p:nvPr/>
        </p:nvSpPr>
        <p:spPr>
          <a:xfrm>
            <a:off x="6489053" y="5258313"/>
            <a:ext cx="16489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Data Factory</a:t>
            </a:r>
          </a:p>
        </p:txBody>
      </p:sp>
      <p:pic>
        <p:nvPicPr>
          <p:cNvPr id="28" name="Picture 2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97483" y="5265715"/>
            <a:ext cx="457200" cy="457200"/>
          </a:xfrm>
          <a:prstGeom prst="rect">
            <a:avLst/>
          </a:prstGeom>
        </p:spPr>
      </p:pic>
      <p:sp>
        <p:nvSpPr>
          <p:cNvPr id="29" name="TextBox 28"/>
          <p:cNvSpPr txBox="1"/>
          <p:nvPr/>
        </p:nvSpPr>
        <p:spPr>
          <a:xfrm>
            <a:off x="3055466" y="5256805"/>
            <a:ext cx="104740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HDInsight</a:t>
            </a:r>
          </a:p>
        </p:txBody>
      </p:sp>
      <p:pic>
        <p:nvPicPr>
          <p:cNvPr id="30" name="Picture 29"/>
          <p:cNvPicPr>
            <a:picLocks noChangeAspect="1"/>
          </p:cNvPicPr>
          <p:nvPr/>
        </p:nvPicPr>
        <p:blipFill>
          <a:blip r:embed="rId12" cstate="hq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677113" y="6079778"/>
            <a:ext cx="629172" cy="457200"/>
          </a:xfrm>
          <a:prstGeom prst="rect">
            <a:avLst/>
          </a:prstGeom>
        </p:spPr>
      </p:pic>
      <p:sp>
        <p:nvSpPr>
          <p:cNvPr id="31" name="TextBox 30"/>
          <p:cNvSpPr txBox="1"/>
          <p:nvPr/>
        </p:nvSpPr>
        <p:spPr>
          <a:xfrm>
            <a:off x="3055465" y="6075333"/>
            <a:ext cx="954364"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Power BI</a:t>
            </a:r>
          </a:p>
        </p:txBody>
      </p:sp>
    </p:spTree>
    <p:extLst>
      <p:ext uri="{BB962C8B-B14F-4D97-AF65-F5344CB8AC3E}">
        <p14:creationId xmlns:p14="http://schemas.microsoft.com/office/powerpoint/2010/main" val="2810526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Cortana Intelligence Suite</a:t>
            </a:r>
          </a:p>
        </p:txBody>
      </p:sp>
    </p:spTree>
    <p:extLst>
      <p:ext uri="{BB962C8B-B14F-4D97-AF65-F5344CB8AC3E}">
        <p14:creationId xmlns:p14="http://schemas.microsoft.com/office/powerpoint/2010/main" val="26228869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Cortana Intelligence Suite Services</a:t>
            </a:r>
            <a:br>
              <a:rPr lang="en-US" dirty="0"/>
            </a:br>
            <a:r>
              <a:rPr lang="en-US" sz="2800" dirty="0"/>
              <a:t>Transform data into intelligent action</a:t>
            </a:r>
            <a:br>
              <a:rPr lang="en-US" dirty="0"/>
            </a:br>
            <a:endParaRPr lang="en-US" dirty="0"/>
          </a:p>
        </p:txBody>
      </p:sp>
      <p:sp>
        <p:nvSpPr>
          <p:cNvPr id="7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endParaRPr lang="en-US" sz="3599" dirty="0"/>
          </a:p>
        </p:txBody>
      </p:sp>
      <p:grpSp>
        <p:nvGrpSpPr>
          <p:cNvPr id="831" name="Group 830"/>
          <p:cNvGrpSpPr/>
          <p:nvPr/>
        </p:nvGrpSpPr>
        <p:grpSpPr>
          <a:xfrm>
            <a:off x="9588714" y="1666194"/>
            <a:ext cx="2241039" cy="4615293"/>
            <a:chOff x="9588714" y="1666194"/>
            <a:chExt cx="2241039" cy="4615293"/>
          </a:xfrm>
        </p:grpSpPr>
        <p:sp>
          <p:nvSpPr>
            <p:cNvPr id="832" name="Rectangle 831"/>
            <p:cNvSpPr/>
            <p:nvPr/>
          </p:nvSpPr>
          <p:spPr>
            <a:xfrm>
              <a:off x="10329146" y="5953575"/>
              <a:ext cx="1500607" cy="327912"/>
            </a:xfrm>
            <a:prstGeom prst="rect">
              <a:avLst/>
            </a:prstGeom>
          </p:spPr>
          <p:txBody>
            <a:bodyPr wrap="none" lIns="0" tIns="0" rIns="0" bIns="0" anchor="ctr">
              <a:noAutofit/>
            </a:bodyPr>
            <a:lstStyle/>
            <a:p>
              <a:pPr defTabSz="914400">
                <a:lnSpc>
                  <a:spcPct val="90000"/>
                </a:lnSpc>
              </a:pPr>
              <a:r>
                <a:rPr lang="en-US" sz="2400" dirty="0">
                  <a:latin typeface="Segoe UI Light"/>
                </a:rPr>
                <a:t>Action</a:t>
              </a:r>
            </a:p>
          </p:txBody>
        </p:sp>
        <p:sp>
          <p:nvSpPr>
            <p:cNvPr id="833" name="Freeform 130"/>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834" name="TextBox 833"/>
            <p:cNvSpPr txBox="1"/>
            <p:nvPr/>
          </p:nvSpPr>
          <p:spPr>
            <a:xfrm>
              <a:off x="10381650" y="1978779"/>
              <a:ext cx="1090058" cy="46162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People</a:t>
              </a:r>
            </a:p>
          </p:txBody>
        </p:sp>
        <p:sp>
          <p:nvSpPr>
            <p:cNvPr id="835" name="TextBox 834"/>
            <p:cNvSpPr txBox="1"/>
            <p:nvPr/>
          </p:nvSpPr>
          <p:spPr>
            <a:xfrm>
              <a:off x="10650440" y="5204331"/>
              <a:ext cx="868271" cy="332399"/>
            </a:xfrm>
            <a:prstGeom prst="rect">
              <a:avLst/>
            </a:prstGeom>
            <a:noFill/>
          </p:spPr>
          <p:txBody>
            <a:bodyPr wrap="square" lIns="0" tIns="0" rIns="0" bIns="0" rtlCol="0">
              <a:sp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Automated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Systems</a:t>
              </a:r>
            </a:p>
          </p:txBody>
        </p:sp>
        <p:grpSp>
          <p:nvGrpSpPr>
            <p:cNvPr id="836" name="Group 835"/>
            <p:cNvGrpSpPr/>
            <p:nvPr/>
          </p:nvGrpSpPr>
          <p:grpSpPr>
            <a:xfrm>
              <a:off x="9984119" y="2016920"/>
              <a:ext cx="377227" cy="385340"/>
              <a:chOff x="6112510" y="6954657"/>
              <a:chExt cx="1181100" cy="1206500"/>
            </a:xfrm>
            <a:solidFill>
              <a:srgbClr val="0078D7"/>
            </a:solidFill>
          </p:grpSpPr>
          <p:sp>
            <p:nvSpPr>
              <p:cNvPr id="854"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5"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6"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7"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837" name="Group 836"/>
            <p:cNvGrpSpPr/>
            <p:nvPr/>
          </p:nvGrpSpPr>
          <p:grpSpPr>
            <a:xfrm>
              <a:off x="10034296" y="5129436"/>
              <a:ext cx="385751" cy="482188"/>
              <a:chOff x="2954338" y="6831013"/>
              <a:chExt cx="1041400" cy="1301750"/>
            </a:xfrm>
            <a:solidFill>
              <a:srgbClr val="0078D7"/>
            </a:solidFill>
          </p:grpSpPr>
          <p:sp>
            <p:nvSpPr>
              <p:cNvPr id="852"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3"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838" name="Group 837"/>
            <p:cNvGrpSpPr/>
            <p:nvPr/>
          </p:nvGrpSpPr>
          <p:grpSpPr>
            <a:xfrm>
              <a:off x="9872701" y="3060921"/>
              <a:ext cx="1878892" cy="1542780"/>
              <a:chOff x="9910801" y="2434267"/>
              <a:chExt cx="1878892" cy="1542780"/>
            </a:xfrm>
          </p:grpSpPr>
          <p:sp>
            <p:nvSpPr>
              <p:cNvPr id="839" name="TextBox 838"/>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effectLst/>
                    <a:uLnTx/>
                    <a:uFillTx/>
                    <a:latin typeface="Segoe UI Semilight" panose="020B0402040204020203" pitchFamily="34" charset="0"/>
                    <a:cs typeface="Segoe UI Semilight" panose="020B0402040204020203" pitchFamily="34" charset="0"/>
                  </a:rPr>
                  <a:t>Apps</a:t>
                </a:r>
              </a:p>
            </p:txBody>
          </p:sp>
          <p:grpSp>
            <p:nvGrpSpPr>
              <p:cNvPr id="840" name="Group 839"/>
              <p:cNvGrpSpPr/>
              <p:nvPr/>
            </p:nvGrpSpPr>
            <p:grpSpPr>
              <a:xfrm>
                <a:off x="10012430" y="2917883"/>
                <a:ext cx="462396" cy="357669"/>
                <a:chOff x="5007615" y="2323753"/>
                <a:chExt cx="649029" cy="502032"/>
              </a:xfrm>
              <a:solidFill>
                <a:srgbClr val="0078D7"/>
              </a:solidFill>
            </p:grpSpPr>
            <p:sp>
              <p:nvSpPr>
                <p:cNvPr id="850" name="Freeform 147"/>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851" name="Freeform 148"/>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w="9525">
                  <a:solidFill>
                    <a:schemeClr val="tx1"/>
                  </a:solidFill>
                  <a:round/>
                  <a:headEnd/>
                  <a:tailEnd/>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841" name="Group 840"/>
              <p:cNvGrpSpPr/>
              <p:nvPr/>
            </p:nvGrpSpPr>
            <p:grpSpPr>
              <a:xfrm>
                <a:off x="10486805" y="2434267"/>
                <a:ext cx="1302888" cy="1542780"/>
                <a:chOff x="10486805" y="2923046"/>
                <a:chExt cx="1302888" cy="1542780"/>
              </a:xfrm>
            </p:grpSpPr>
            <p:sp>
              <p:nvSpPr>
                <p:cNvPr id="842" name="Rectangle 841"/>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3" name="TextBox 842"/>
                <p:cNvSpPr txBox="1"/>
                <p:nvPr/>
              </p:nvSpPr>
              <p:spPr>
                <a:xfrm>
                  <a:off x="11212738" y="3022354"/>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cs typeface="Segoe UI Semilight" panose="020B0402040204020203" pitchFamily="34" charset="0"/>
                    </a:rPr>
                    <a:t>Web</a:t>
                  </a:r>
                </a:p>
              </p:txBody>
            </p:sp>
            <p:sp>
              <p:nvSpPr>
                <p:cNvPr id="844" name="TextBox 843"/>
                <p:cNvSpPr txBox="1"/>
                <p:nvPr/>
              </p:nvSpPr>
              <p:spPr>
                <a:xfrm>
                  <a:off x="11212738" y="3571986"/>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cs typeface="Segoe UI Semilight" panose="020B0402040204020203" pitchFamily="34" charset="0"/>
                    </a:rPr>
                    <a:t>Mobile</a:t>
                  </a:r>
                </a:p>
              </p:txBody>
            </p:sp>
            <p:sp>
              <p:nvSpPr>
                <p:cNvPr id="845" name="TextBox 844"/>
                <p:cNvSpPr txBox="1"/>
                <p:nvPr/>
              </p:nvSpPr>
              <p:spPr>
                <a:xfrm>
                  <a:off x="11212738" y="4160203"/>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cs typeface="Segoe UI Semilight" panose="020B0402040204020203" pitchFamily="34" charset="0"/>
                    </a:rPr>
                    <a:t>Bots</a:t>
                  </a:r>
                </a:p>
              </p:txBody>
            </p:sp>
            <p:sp>
              <p:nvSpPr>
                <p:cNvPr id="846" name="Freeform 143"/>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47" name="Freeform 144"/>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48" name="Freeform 145"/>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chemeClr val="tx1"/>
                </a:solidFill>
                <a:ln w="3175"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9" name="Straight Connector 848"/>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858" name="Group 857"/>
          <p:cNvGrpSpPr/>
          <p:nvPr/>
        </p:nvGrpSpPr>
        <p:grpSpPr>
          <a:xfrm>
            <a:off x="7329456" y="1657048"/>
            <a:ext cx="2567731" cy="4551232"/>
            <a:chOff x="7329456" y="1657048"/>
            <a:chExt cx="2567731" cy="4551232"/>
          </a:xfrm>
        </p:grpSpPr>
        <p:sp>
          <p:nvSpPr>
            <p:cNvPr id="859" name="Rectangle 858"/>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Intelligence</a:t>
              </a:r>
            </a:p>
          </p:txBody>
        </p:sp>
        <p:sp>
          <p:nvSpPr>
            <p:cNvPr id="860" name="Rectangle 859"/>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Dashboards &amp; Visualizations</a:t>
              </a:r>
            </a:p>
          </p:txBody>
        </p:sp>
        <p:sp>
          <p:nvSpPr>
            <p:cNvPr id="861" name="Rectangle 860"/>
            <p:cNvSpPr/>
            <p:nvPr/>
          </p:nvSpPr>
          <p:spPr>
            <a:xfrm>
              <a:off x="8282077" y="3724639"/>
              <a:ext cx="1268870"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Cortana</a:t>
              </a:r>
            </a:p>
          </p:txBody>
        </p:sp>
        <p:grpSp>
          <p:nvGrpSpPr>
            <p:cNvPr id="862" name="Group 861"/>
            <p:cNvGrpSpPr/>
            <p:nvPr/>
          </p:nvGrpSpPr>
          <p:grpSpPr>
            <a:xfrm>
              <a:off x="7886100" y="3695712"/>
              <a:ext cx="315759" cy="315759"/>
              <a:chOff x="3236100" y="589298"/>
              <a:chExt cx="5641200" cy="5641200"/>
            </a:xfrm>
          </p:grpSpPr>
          <p:sp>
            <p:nvSpPr>
              <p:cNvPr id="881" name="Freeform 178"/>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82" name="Freeform 179"/>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cxnSp>
          <p:nvCxnSpPr>
            <p:cNvPr id="863" name="Straight Connector 862"/>
            <p:cNvCxnSpPr/>
            <p:nvPr/>
          </p:nvCxnSpPr>
          <p:spPr>
            <a:xfrm>
              <a:off x="7329456" y="6118143"/>
              <a:ext cx="2377440" cy="0"/>
            </a:xfrm>
            <a:prstGeom prst="line">
              <a:avLst/>
            </a:prstGeom>
            <a:solidFill>
              <a:srgbClr val="FFFFFF">
                <a:lumMod val="85000"/>
              </a:srgbClr>
            </a:solidFill>
            <a:ln w="28575" cap="flat" cmpd="sng" algn="ctr">
              <a:solidFill>
                <a:schemeClr val="tx1"/>
              </a:solidFill>
              <a:prstDash val="solid"/>
              <a:headEnd type="none"/>
              <a:tailEnd type="none"/>
            </a:ln>
            <a:effectLst/>
          </p:spPr>
        </p:cxnSp>
        <p:grpSp>
          <p:nvGrpSpPr>
            <p:cNvPr id="864" name="Group 863"/>
            <p:cNvGrpSpPr/>
            <p:nvPr/>
          </p:nvGrpSpPr>
          <p:grpSpPr>
            <a:xfrm rot="13500000">
              <a:off x="9515255" y="6028138"/>
              <a:ext cx="181498" cy="178786"/>
              <a:chOff x="402446" y="5872915"/>
              <a:chExt cx="292608" cy="288235"/>
            </a:xfrm>
            <a:solidFill>
              <a:srgbClr val="FFFFFF">
                <a:lumMod val="85000"/>
              </a:srgbClr>
            </a:solidFill>
          </p:grpSpPr>
          <p:cxnSp>
            <p:nvCxnSpPr>
              <p:cNvPr id="879" name="Straight Connector 878"/>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80" name="Straight Connector 879"/>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cxnSp>
          <p:nvCxnSpPr>
            <p:cNvPr id="865" name="Straight Connector 864"/>
            <p:cNvCxnSpPr/>
            <p:nvPr/>
          </p:nvCxnSpPr>
          <p:spPr>
            <a:xfrm flipH="1">
              <a:off x="9588715" y="3765778"/>
              <a:ext cx="308472" cy="0"/>
            </a:xfrm>
            <a:prstGeom prst="line">
              <a:avLst/>
            </a:prstGeom>
            <a:noFill/>
            <a:ln w="12700" cap="flat" cmpd="sng" algn="ctr">
              <a:solidFill>
                <a:schemeClr val="tx1"/>
              </a:solidFill>
              <a:prstDash val="solid"/>
              <a:headEnd type="none"/>
              <a:tailEnd type="none"/>
            </a:ln>
            <a:effectLst/>
          </p:spPr>
        </p:cxnSp>
        <p:sp>
          <p:nvSpPr>
            <p:cNvPr id="866" name="Rectangle 865"/>
            <p:cNvSpPr/>
            <p:nvPr/>
          </p:nvSpPr>
          <p:spPr>
            <a:xfrm>
              <a:off x="8282077" y="3055939"/>
              <a:ext cx="1268870" cy="430887"/>
            </a:xfrm>
            <a:prstGeom prst="rect">
              <a:avLst/>
            </a:prstGeom>
          </p:spPr>
          <p:txBody>
            <a:bodyPr wrap="square" anchor="ctr">
              <a:spAutoFit/>
            </a:bodyPr>
            <a:lstStyle/>
            <a:p>
              <a:pPr defTabSz="914400"/>
              <a:r>
                <a:rPr lang="en-US" sz="1100" dirty="0">
                  <a:solidFill>
                    <a:srgbClr val="FFFFFF"/>
                  </a:solidFill>
                  <a:cs typeface="Segoe UI Semilight" panose="020B0402040204020203" pitchFamily="34" charset="0"/>
                </a:rPr>
                <a:t>Bot </a:t>
              </a:r>
              <a:br>
                <a:rPr lang="en-US" sz="1100" dirty="0">
                  <a:solidFill>
                    <a:srgbClr val="FFFFFF"/>
                  </a:solidFill>
                  <a:cs typeface="Segoe UI Semilight" panose="020B0402040204020203" pitchFamily="34" charset="0"/>
                </a:rPr>
              </a:br>
              <a:r>
                <a:rPr lang="en-US" sz="1100" dirty="0">
                  <a:solidFill>
                    <a:srgbClr val="FFFFFF"/>
                  </a:solidFill>
                  <a:cs typeface="Segoe UI Semilight" panose="020B0402040204020203" pitchFamily="34" charset="0"/>
                </a:rPr>
                <a:t>Framework</a:t>
              </a:r>
            </a:p>
          </p:txBody>
        </p:sp>
        <p:sp>
          <p:nvSpPr>
            <p:cNvPr id="867" name="Rectangle 866"/>
            <p:cNvSpPr/>
            <p:nvPr/>
          </p:nvSpPr>
          <p:spPr>
            <a:xfrm>
              <a:off x="8282077" y="2443589"/>
              <a:ext cx="1268870"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Cognitive Services</a:t>
              </a:r>
            </a:p>
          </p:txBody>
        </p:sp>
        <p:grpSp>
          <p:nvGrpSpPr>
            <p:cNvPr id="868" name="Group 867"/>
            <p:cNvGrpSpPr/>
            <p:nvPr/>
          </p:nvGrpSpPr>
          <p:grpSpPr>
            <a:xfrm>
              <a:off x="7830264" y="2521994"/>
              <a:ext cx="427431" cy="274077"/>
              <a:chOff x="7822816" y="2717080"/>
              <a:chExt cx="427431" cy="274077"/>
            </a:xfrm>
          </p:grpSpPr>
          <p:sp>
            <p:nvSpPr>
              <p:cNvPr id="877" name="Freeform 174"/>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7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869" name="Rectangle 868"/>
            <p:cNvSpPr/>
            <p:nvPr/>
          </p:nvSpPr>
          <p:spPr>
            <a:xfrm>
              <a:off x="8241821" y="5297166"/>
              <a:ext cx="1271016"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Power BI</a:t>
              </a:r>
            </a:p>
          </p:txBody>
        </p:sp>
        <p:grpSp>
          <p:nvGrpSpPr>
            <p:cNvPr id="870" name="Group 869"/>
            <p:cNvGrpSpPr/>
            <p:nvPr/>
          </p:nvGrpSpPr>
          <p:grpSpPr>
            <a:xfrm>
              <a:off x="7884058" y="5324140"/>
              <a:ext cx="324905" cy="207663"/>
              <a:chOff x="7884058" y="5368509"/>
              <a:chExt cx="324905" cy="207663"/>
            </a:xfrm>
          </p:grpSpPr>
          <p:sp>
            <p:nvSpPr>
              <p:cNvPr id="87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871" name="Freeform 168"/>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grpSp>
        <p:nvGrpSpPr>
          <p:cNvPr id="883" name="Group 882"/>
          <p:cNvGrpSpPr/>
          <p:nvPr/>
        </p:nvGrpSpPr>
        <p:grpSpPr>
          <a:xfrm>
            <a:off x="2019368" y="1657048"/>
            <a:ext cx="2377440" cy="4551232"/>
            <a:chOff x="2019368" y="1657048"/>
            <a:chExt cx="2377440" cy="4551232"/>
          </a:xfrm>
        </p:grpSpPr>
        <p:sp>
          <p:nvSpPr>
            <p:cNvPr id="884" name="Rectangle 883"/>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Information Management</a:t>
              </a:r>
            </a:p>
          </p:txBody>
        </p:sp>
        <p:sp>
          <p:nvSpPr>
            <p:cNvPr id="885" name="Rectangle 884"/>
            <p:cNvSpPr/>
            <p:nvPr/>
          </p:nvSpPr>
          <p:spPr>
            <a:xfrm>
              <a:off x="2652706" y="3724639"/>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886" name="Straight Connector 885"/>
            <p:cNvCxnSpPr/>
            <p:nvPr/>
          </p:nvCxnSpPr>
          <p:spPr>
            <a:xfrm>
              <a:off x="2019368" y="6118143"/>
              <a:ext cx="2377440" cy="0"/>
            </a:xfrm>
            <a:prstGeom prst="line">
              <a:avLst/>
            </a:prstGeom>
            <a:solidFill>
              <a:srgbClr val="FFFFFF">
                <a:lumMod val="85000"/>
              </a:srgbClr>
            </a:solidFill>
            <a:ln w="28575" cap="flat" cmpd="sng" algn="ctr">
              <a:solidFill>
                <a:schemeClr val="tx1"/>
              </a:solidFill>
              <a:prstDash val="solid"/>
              <a:headEnd type="none"/>
              <a:tailEnd type="none"/>
            </a:ln>
            <a:effectLst/>
          </p:spPr>
        </p:cxnSp>
        <p:grpSp>
          <p:nvGrpSpPr>
            <p:cNvPr id="887" name="Group 886"/>
            <p:cNvGrpSpPr/>
            <p:nvPr/>
          </p:nvGrpSpPr>
          <p:grpSpPr>
            <a:xfrm rot="13500000">
              <a:off x="4205167" y="6028138"/>
              <a:ext cx="181498" cy="178786"/>
              <a:chOff x="402446" y="5872915"/>
              <a:chExt cx="292608" cy="288235"/>
            </a:xfrm>
            <a:solidFill>
              <a:srgbClr val="FFFFFF">
                <a:lumMod val="85000"/>
              </a:srgbClr>
            </a:solidFill>
          </p:grpSpPr>
          <p:cxnSp>
            <p:nvCxnSpPr>
              <p:cNvPr id="896" name="Straight Connector 895"/>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97" name="Straight Connector 896"/>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sp>
          <p:nvSpPr>
            <p:cNvPr id="888" name="Rectangle 887"/>
            <p:cNvSpPr/>
            <p:nvPr/>
          </p:nvSpPr>
          <p:spPr>
            <a:xfrm>
              <a:off x="2652706" y="3161800"/>
              <a:ext cx="1271016"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Data Catalog</a:t>
              </a:r>
            </a:p>
          </p:txBody>
        </p:sp>
        <p:grpSp>
          <p:nvGrpSpPr>
            <p:cNvPr id="889" name="Group 888"/>
            <p:cNvGrpSpPr/>
            <p:nvPr/>
          </p:nvGrpSpPr>
          <p:grpSpPr>
            <a:xfrm>
              <a:off x="2337798" y="3119355"/>
              <a:ext cx="274997" cy="292527"/>
              <a:chOff x="3232150" y="382588"/>
              <a:chExt cx="5727700" cy="6092825"/>
            </a:xfrm>
            <a:solidFill>
              <a:srgbClr val="FFFFFF"/>
            </a:solidFill>
          </p:grpSpPr>
          <p:sp>
            <p:nvSpPr>
              <p:cNvPr id="893"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94"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9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890" name="Rectangle 889"/>
            <p:cNvSpPr/>
            <p:nvPr/>
          </p:nvSpPr>
          <p:spPr>
            <a:xfrm>
              <a:off x="2652706" y="2528227"/>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891" name="Freeform 188"/>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92" name="Freeform 189"/>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898" name="Rectangle 897"/>
          <p:cNvSpPr/>
          <p:nvPr/>
        </p:nvSpPr>
        <p:spPr bwMode="auto">
          <a:xfrm>
            <a:off x="5901551" y="1657049"/>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 and Analytics</a:t>
            </a:r>
          </a:p>
        </p:txBody>
      </p:sp>
      <p:sp>
        <p:nvSpPr>
          <p:cNvPr id="899" name="Rectangle 898"/>
          <p:cNvSpPr/>
          <p:nvPr/>
        </p:nvSpPr>
        <p:spPr>
          <a:xfrm>
            <a:off x="6340519" y="3555362"/>
            <a:ext cx="1268870" cy="600164"/>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HDInsight </a:t>
            </a:r>
          </a:p>
          <a:p>
            <a:pPr defTabSz="914400"/>
            <a:r>
              <a:rPr lang="en-US" sz="1100" dirty="0">
                <a:solidFill>
                  <a:srgbClr val="FFFFFF"/>
                </a:solidFill>
                <a:cs typeface="Segoe UI Semilight" panose="020B0402040204020203" pitchFamily="34" charset="0"/>
              </a:rPr>
              <a:t>(Hadoop and Spark)</a:t>
            </a:r>
          </a:p>
        </p:txBody>
      </p:sp>
      <p:sp>
        <p:nvSpPr>
          <p:cNvPr id="900" name="Rectangle 899"/>
          <p:cNvSpPr/>
          <p:nvPr/>
        </p:nvSpPr>
        <p:spPr>
          <a:xfrm>
            <a:off x="6340519" y="4283607"/>
            <a:ext cx="1268870"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Stream Analytics</a:t>
            </a:r>
          </a:p>
        </p:txBody>
      </p:sp>
      <p:sp>
        <p:nvSpPr>
          <p:cNvPr id="901" name="Rectangle 900"/>
          <p:cNvSpPr/>
          <p:nvPr/>
        </p:nvSpPr>
        <p:spPr>
          <a:xfrm>
            <a:off x="5123071" y="5932865"/>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latin typeface="Segoe UI Light"/>
              </a:rPr>
              <a:t>Intelligence</a:t>
            </a:r>
            <a:endParaRPr lang="en-US" b="1" spc="-30" dirty="0">
              <a:latin typeface="Segoe UI Semilight" panose="020B0402040204020203" pitchFamily="34" charset="0"/>
              <a:cs typeface="Segoe UI Semilight" panose="020B0402040204020203" pitchFamily="34" charset="0"/>
            </a:endParaRPr>
          </a:p>
        </p:txBody>
      </p:sp>
      <p:sp>
        <p:nvSpPr>
          <p:cNvPr id="902" name="Rectangle 901"/>
          <p:cNvSpPr/>
          <p:nvPr/>
        </p:nvSpPr>
        <p:spPr>
          <a:xfrm>
            <a:off x="6340519" y="3055939"/>
            <a:ext cx="1268870"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Data Lake Analytics</a:t>
            </a:r>
          </a:p>
        </p:txBody>
      </p:sp>
      <p:sp>
        <p:nvSpPr>
          <p:cNvPr id="903" name="Rectangle 902"/>
          <p:cNvSpPr/>
          <p:nvPr/>
        </p:nvSpPr>
        <p:spPr>
          <a:xfrm>
            <a:off x="6340519" y="2443589"/>
            <a:ext cx="1268870"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Machine Learning</a:t>
            </a:r>
          </a:p>
        </p:txBody>
      </p:sp>
      <p:grpSp>
        <p:nvGrpSpPr>
          <p:cNvPr id="904" name="Group 903"/>
          <p:cNvGrpSpPr/>
          <p:nvPr/>
        </p:nvGrpSpPr>
        <p:grpSpPr>
          <a:xfrm>
            <a:off x="5982706" y="4285927"/>
            <a:ext cx="352655" cy="270905"/>
            <a:chOff x="1260022" y="5196402"/>
            <a:chExt cx="3273425" cy="2514600"/>
          </a:xfrm>
          <a:solidFill>
            <a:srgbClr val="FFFFFF"/>
          </a:solidFill>
        </p:grpSpPr>
        <p:sp>
          <p:nvSpPr>
            <p:cNvPr id="905" name="Freeform 202"/>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6" name="Freeform 203"/>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7" name="Freeform 204"/>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8" name="Freeform 205"/>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909" name="Freeform 206"/>
          <p:cNvSpPr>
            <a:spLocks/>
          </p:cNvSpPr>
          <p:nvPr/>
        </p:nvSpPr>
        <p:spPr bwMode="auto">
          <a:xfrm>
            <a:off x="5984022" y="3716926"/>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910" name="Freeform 207"/>
          <p:cNvSpPr/>
          <p:nvPr/>
        </p:nvSpPr>
        <p:spPr bwMode="auto">
          <a:xfrm flipH="1">
            <a:off x="6027271" y="2521823"/>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911" name="Rectangle 910"/>
          <p:cNvSpPr/>
          <p:nvPr/>
        </p:nvSpPr>
        <p:spPr bwMode="auto">
          <a:xfrm>
            <a:off x="4043785" y="1657049"/>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Big Data Stores</a:t>
            </a:r>
          </a:p>
        </p:txBody>
      </p:sp>
      <p:sp>
        <p:nvSpPr>
          <p:cNvPr id="912" name="Rectangle 911"/>
          <p:cNvSpPr/>
          <p:nvPr/>
        </p:nvSpPr>
        <p:spPr>
          <a:xfrm>
            <a:off x="4508692" y="3055939"/>
            <a:ext cx="1271016"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SQL Data </a:t>
            </a:r>
          </a:p>
          <a:p>
            <a:pPr defTabSz="914400"/>
            <a:r>
              <a:rPr lang="en-US" sz="1100" dirty="0">
                <a:solidFill>
                  <a:srgbClr val="FFFFFF"/>
                </a:solidFill>
                <a:cs typeface="Segoe UI Semilight" panose="020B0402040204020203" pitchFamily="34" charset="0"/>
              </a:rPr>
              <a:t>Warehouse</a:t>
            </a:r>
          </a:p>
        </p:txBody>
      </p:sp>
      <p:sp>
        <p:nvSpPr>
          <p:cNvPr id="913" name="Rectangle 912"/>
          <p:cNvSpPr/>
          <p:nvPr/>
        </p:nvSpPr>
        <p:spPr>
          <a:xfrm>
            <a:off x="4494875" y="2528227"/>
            <a:ext cx="1271016"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Data Lake Store</a:t>
            </a:r>
          </a:p>
        </p:txBody>
      </p:sp>
      <p:grpSp>
        <p:nvGrpSpPr>
          <p:cNvPr id="914" name="Group 913"/>
          <p:cNvGrpSpPr/>
          <p:nvPr/>
        </p:nvGrpSpPr>
        <p:grpSpPr>
          <a:xfrm>
            <a:off x="4186988" y="3119355"/>
            <a:ext cx="248256" cy="304055"/>
            <a:chOff x="-3084513" y="3390510"/>
            <a:chExt cx="2716213" cy="3363913"/>
          </a:xfrm>
          <a:solidFill>
            <a:srgbClr val="FFFFFF"/>
          </a:solidFill>
        </p:grpSpPr>
        <p:sp>
          <p:nvSpPr>
            <p:cNvPr id="91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1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17" name="Group 916"/>
          <p:cNvGrpSpPr/>
          <p:nvPr/>
        </p:nvGrpSpPr>
        <p:grpSpPr>
          <a:xfrm>
            <a:off x="496692" y="1666194"/>
            <a:ext cx="1854737" cy="4611909"/>
            <a:chOff x="496692" y="1666194"/>
            <a:chExt cx="1854737" cy="4611909"/>
          </a:xfrm>
        </p:grpSpPr>
        <p:sp>
          <p:nvSpPr>
            <p:cNvPr id="918" name="TextBox 917"/>
            <p:cNvSpPr txBox="1"/>
            <p:nvPr/>
          </p:nvSpPr>
          <p:spPr>
            <a:xfrm>
              <a:off x="1261370" y="1927965"/>
              <a:ext cx="1090059" cy="563250"/>
            </a:xfrm>
            <a:prstGeom prst="rect">
              <a:avLst/>
            </a:prstGeom>
            <a:noFill/>
          </p:spPr>
          <p:txBody>
            <a:bodyPr wrap="square" lIns="0" tIns="146283" rIns="182854" bIns="146283" rtlCol="0">
              <a:noAutofit/>
            </a:bodyPr>
            <a:lstStyle/>
            <a:p>
              <a:pPr defTabSz="932563">
                <a:lnSpc>
                  <a:spcPct val="90000"/>
                </a:lnSpc>
                <a:spcAft>
                  <a:spcPts val="600"/>
                </a:spcAft>
              </a:pPr>
              <a:r>
                <a:rPr lang="en-US" sz="1200" spc="-30" dirty="0">
                  <a:latin typeface="Segoe UI Semilight" panose="020B0402040204020203" pitchFamily="34" charset="0"/>
                  <a:cs typeface="Segoe UI Semilight" panose="020B0402040204020203" pitchFamily="34" charset="0"/>
                </a:rPr>
                <a:t>Data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Sources</a:t>
              </a:r>
            </a:p>
          </p:txBody>
        </p:sp>
        <p:sp>
          <p:nvSpPr>
            <p:cNvPr id="919" name="TextBox 918"/>
            <p:cNvSpPr txBox="1"/>
            <p:nvPr/>
          </p:nvSpPr>
          <p:spPr>
            <a:xfrm>
              <a:off x="1214236" y="3529646"/>
              <a:ext cx="1090059" cy="579230"/>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Apps</a:t>
              </a:r>
            </a:p>
          </p:txBody>
        </p:sp>
        <p:sp>
          <p:nvSpPr>
            <p:cNvPr id="920" name="TextBox 919"/>
            <p:cNvSpPr txBox="1"/>
            <p:nvPr/>
          </p:nvSpPr>
          <p:spPr>
            <a:xfrm>
              <a:off x="1261370" y="4995093"/>
              <a:ext cx="974964" cy="616531"/>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Sensors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and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devices</a:t>
              </a:r>
            </a:p>
          </p:txBody>
        </p:sp>
        <p:sp>
          <p:nvSpPr>
            <p:cNvPr id="921" name="Rectangle 920"/>
            <p:cNvSpPr/>
            <p:nvPr/>
          </p:nvSpPr>
          <p:spPr>
            <a:xfrm>
              <a:off x="813890" y="5956959"/>
              <a:ext cx="933597" cy="321144"/>
            </a:xfrm>
            <a:prstGeom prst="rect">
              <a:avLst/>
            </a:prstGeom>
          </p:spPr>
          <p:txBody>
            <a:bodyPr wrap="none" lIns="0" tIns="0" rIns="0" bIns="0" anchor="ctr">
              <a:noAutofit/>
            </a:bodyPr>
            <a:lstStyle/>
            <a:p>
              <a:pPr defTabSz="914400">
                <a:lnSpc>
                  <a:spcPct val="90000"/>
                </a:lnSpc>
              </a:pPr>
              <a:r>
                <a:rPr lang="en-US" sz="2400" dirty="0">
                  <a:latin typeface="Segoe UI Light"/>
                </a:rPr>
                <a:t>Data</a:t>
              </a:r>
            </a:p>
          </p:txBody>
        </p:sp>
        <p:grpSp>
          <p:nvGrpSpPr>
            <p:cNvPr id="922" name="Group 921"/>
            <p:cNvGrpSpPr/>
            <p:nvPr/>
          </p:nvGrpSpPr>
          <p:grpSpPr>
            <a:xfrm>
              <a:off x="1789019" y="1666194"/>
              <a:ext cx="308472" cy="4199169"/>
              <a:chOff x="1776319" y="1369399"/>
              <a:chExt cx="308472" cy="3830198"/>
            </a:xfrm>
          </p:grpSpPr>
          <p:sp>
            <p:nvSpPr>
              <p:cNvPr id="937" name="Freeform 234"/>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938" name="Straight Connector 937"/>
              <p:cNvCxnSpPr/>
              <p:nvPr/>
            </p:nvCxnSpPr>
            <p:spPr>
              <a:xfrm>
                <a:off x="1776319" y="3284498"/>
                <a:ext cx="308472" cy="0"/>
              </a:xfrm>
              <a:prstGeom prst="line">
                <a:avLst/>
              </a:prstGeom>
              <a:noFill/>
              <a:ln w="12700" cap="flat" cmpd="sng" algn="ctr">
                <a:solidFill>
                  <a:schemeClr val="tx1"/>
                </a:solidFill>
                <a:prstDash val="solid"/>
                <a:headEnd type="none"/>
                <a:tailEnd type="none"/>
              </a:ln>
              <a:effectLst/>
            </p:spPr>
          </p:cxnSp>
        </p:grpSp>
        <p:sp>
          <p:nvSpPr>
            <p:cNvPr id="923" name="Freeform 34"/>
            <p:cNvSpPr>
              <a:spLocks noChangeAspect="1" noEditPoints="1"/>
            </p:cNvSpPr>
            <p:nvPr/>
          </p:nvSpPr>
          <p:spPr bwMode="auto">
            <a:xfrm>
              <a:off x="496692" y="2050430"/>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endParaRPr>
            </a:p>
          </p:txBody>
        </p:sp>
        <p:grpSp>
          <p:nvGrpSpPr>
            <p:cNvPr id="924" name="Group 923"/>
            <p:cNvGrpSpPr/>
            <p:nvPr/>
          </p:nvGrpSpPr>
          <p:grpSpPr>
            <a:xfrm>
              <a:off x="532519" y="3627377"/>
              <a:ext cx="522040" cy="533547"/>
              <a:chOff x="2308225" y="7734300"/>
              <a:chExt cx="1368425" cy="1398588"/>
            </a:xfrm>
            <a:solidFill>
              <a:srgbClr val="0078D7"/>
            </a:solidFill>
          </p:grpSpPr>
          <p:sp>
            <p:nvSpPr>
              <p:cNvPr id="926"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27"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28"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29"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0"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1"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2"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3"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934"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5"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936"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925" name="Freeform 222"/>
            <p:cNvSpPr>
              <a:spLocks noChangeAspect="1"/>
            </p:cNvSpPr>
            <p:nvPr/>
          </p:nvSpPr>
          <p:spPr bwMode="auto">
            <a:xfrm>
              <a:off x="594076" y="51660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939" name="Group 938"/>
          <p:cNvGrpSpPr>
            <a:grpSpLocks noChangeAspect="1"/>
          </p:cNvGrpSpPr>
          <p:nvPr/>
        </p:nvGrpSpPr>
        <p:grpSpPr>
          <a:xfrm>
            <a:off x="6008529" y="3138987"/>
            <a:ext cx="294051" cy="292608"/>
            <a:chOff x="8580718" y="793097"/>
            <a:chExt cx="2587625" cy="2574925"/>
          </a:xfrm>
        </p:grpSpPr>
        <p:sp>
          <p:nvSpPr>
            <p:cNvPr id="94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42" name="Group 941"/>
          <p:cNvGrpSpPr>
            <a:grpSpLocks noChangeAspect="1"/>
          </p:cNvGrpSpPr>
          <p:nvPr/>
        </p:nvGrpSpPr>
        <p:grpSpPr>
          <a:xfrm>
            <a:off x="4165572" y="2521823"/>
            <a:ext cx="292608" cy="229390"/>
            <a:chOff x="8588655" y="3482322"/>
            <a:chExt cx="2571750" cy="2016125"/>
          </a:xfrm>
        </p:grpSpPr>
        <p:sp>
          <p:nvSpPr>
            <p:cNvPr id="94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2556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7"/>
                                        </p:tgtEl>
                                        <p:attrNameLst>
                                          <p:attrName>style.visibility</p:attrName>
                                        </p:attrNameLst>
                                      </p:cBhvr>
                                      <p:to>
                                        <p:strVal val="visible"/>
                                      </p:to>
                                    </p:set>
                                    <p:animEffect transition="in" filter="fade">
                                      <p:cBhvr>
                                        <p:cTn id="7" dur="500"/>
                                        <p:tgtEl>
                                          <p:spTgt spid="9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3"/>
                                        </p:tgtEl>
                                        <p:attrNameLst>
                                          <p:attrName>style.visibility</p:attrName>
                                        </p:attrNameLst>
                                      </p:cBhvr>
                                      <p:to>
                                        <p:strVal val="visible"/>
                                      </p:to>
                                    </p:set>
                                    <p:animEffect transition="in" filter="fade">
                                      <p:cBhvr>
                                        <p:cTn id="11" dur="500"/>
                                        <p:tgtEl>
                                          <p:spTgt spid="88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gtEl>
                                        <p:attrNameLst>
                                          <p:attrName>style.visibility</p:attrName>
                                        </p:attrNameLst>
                                      </p:cBhvr>
                                      <p:to>
                                        <p:strVal val="visible"/>
                                      </p:to>
                                    </p:set>
                                    <p:animEffect transition="in" filter="fade">
                                      <p:cBhvr>
                                        <p:cTn id="15" dur="500"/>
                                        <p:tgtEl>
                                          <p:spTgt spid="8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31"/>
                                        </p:tgtEl>
                                        <p:attrNameLst>
                                          <p:attrName>style.visibility</p:attrName>
                                        </p:attrNameLst>
                                      </p:cBhvr>
                                      <p:to>
                                        <p:strVal val="visible"/>
                                      </p:to>
                                    </p:set>
                                    <p:animEffect transition="in" filter="fade">
                                      <p:cBhvr>
                                        <p:cTn id="19" dur="500"/>
                                        <p:tgtEl>
                                          <p:spTgt spid="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a:t>
            </a:r>
            <a:br>
              <a:rPr lang="en-US" dirty="0"/>
            </a:br>
            <a:r>
              <a:rPr lang="en-US" sz="3200" kern="0" dirty="0">
                <a:solidFill>
                  <a:schemeClr val="tx2"/>
                </a:solidFill>
              </a:rPr>
              <a:t>Give your solutions a human side</a:t>
            </a:r>
            <a:br>
              <a:rPr lang="en-US" sz="5400" kern="0" dirty="0">
                <a:solidFill>
                  <a:schemeClr val="tx2"/>
                </a:solidFill>
              </a:rPr>
            </a:br>
            <a:endParaRPr lang="en-US" dirty="0"/>
          </a:p>
        </p:txBody>
      </p:sp>
      <p:grpSp>
        <p:nvGrpSpPr>
          <p:cNvPr id="3" name="SM Face APIs"/>
          <p:cNvGrpSpPr/>
          <p:nvPr/>
        </p:nvGrpSpPr>
        <p:grpSpPr>
          <a:xfrm>
            <a:off x="2538368" y="1747069"/>
            <a:ext cx="1996472" cy="578270"/>
            <a:chOff x="274639" y="2278062"/>
            <a:chExt cx="2764730" cy="715766"/>
          </a:xfrm>
          <a:solidFill>
            <a:schemeClr val="accent1"/>
          </a:solidFill>
        </p:grpSpPr>
        <p:sp>
          <p:nvSpPr>
            <p:cNvPr id="4" name="Rectangle 3"/>
            <p:cNvSpPr/>
            <p:nvPr/>
          </p:nvSpPr>
          <p:spPr>
            <a:xfrm>
              <a:off x="274639" y="2278062"/>
              <a:ext cx="276473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        Speech</a:t>
              </a:r>
            </a:p>
          </p:txBody>
        </p:sp>
        <p:pic>
          <p:nvPicPr>
            <p:cNvPr id="5" name="Picture 4" descr="Screen Clipping"/>
            <p:cNvPicPr>
              <a:picLocks noChangeAspect="1"/>
            </p:cNvPicPr>
            <p:nvPr/>
          </p:nvPicPr>
          <p:blipFill>
            <a:blip r:embed="rId3"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10049" y="2418177"/>
              <a:ext cx="450325" cy="453956"/>
            </a:xfrm>
            <a:prstGeom prst="rect">
              <a:avLst/>
            </a:prstGeom>
            <a:grpFill/>
          </p:spPr>
        </p:pic>
      </p:grpSp>
      <p:grpSp>
        <p:nvGrpSpPr>
          <p:cNvPr id="6" name="SM Vision APIs"/>
          <p:cNvGrpSpPr/>
          <p:nvPr/>
        </p:nvGrpSpPr>
        <p:grpSpPr>
          <a:xfrm>
            <a:off x="462729" y="1749070"/>
            <a:ext cx="1994663" cy="576269"/>
            <a:chOff x="5968714" y="2278062"/>
            <a:chExt cx="2762225" cy="713289"/>
          </a:xfrm>
          <a:solidFill>
            <a:schemeClr val="accent1"/>
          </a:solidFill>
        </p:grpSpPr>
        <p:sp>
          <p:nvSpPr>
            <p:cNvPr id="7" name="Rectangle 6"/>
            <p:cNvSpPr/>
            <p:nvPr/>
          </p:nvSpPr>
          <p:spPr>
            <a:xfrm>
              <a:off x="5968714" y="2278062"/>
              <a:ext cx="2762225" cy="713289"/>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Vision</a:t>
              </a:r>
            </a:p>
          </p:txBody>
        </p:sp>
        <p:pic>
          <p:nvPicPr>
            <p:cNvPr id="8" name="Picture 7" descr="Screen Clipping"/>
            <p:cNvPicPr>
              <a:picLocks noChangeAspect="1"/>
            </p:cNvPicPr>
            <p:nvPr/>
          </p:nvPicPr>
          <p:blipFill>
            <a:blip r:embed="rId4"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6255845" y="2422025"/>
              <a:ext cx="564487" cy="436195"/>
            </a:xfrm>
            <a:prstGeom prst="rect">
              <a:avLst/>
            </a:prstGeom>
            <a:grpFill/>
          </p:spPr>
        </p:pic>
      </p:grpSp>
      <p:sp>
        <p:nvSpPr>
          <p:cNvPr id="9" name="Rectangle 8"/>
          <p:cNvSpPr/>
          <p:nvPr/>
        </p:nvSpPr>
        <p:spPr>
          <a:xfrm>
            <a:off x="6703806" y="1747069"/>
            <a:ext cx="1955823" cy="578270"/>
          </a:xfrm>
          <a:prstGeom prst="rect">
            <a:avLst/>
          </a:prstGeom>
          <a:solidFill>
            <a:schemeClr val="accent1"/>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          Knowledge</a:t>
            </a:r>
          </a:p>
        </p:txBody>
      </p:sp>
      <p:grpSp>
        <p:nvGrpSpPr>
          <p:cNvPr id="10" name="SM Speech APIs"/>
          <p:cNvGrpSpPr/>
          <p:nvPr/>
        </p:nvGrpSpPr>
        <p:grpSpPr>
          <a:xfrm>
            <a:off x="4615816" y="1747069"/>
            <a:ext cx="1994664" cy="578270"/>
            <a:chOff x="3145595" y="2278062"/>
            <a:chExt cx="2907380" cy="715766"/>
          </a:xfrm>
          <a:solidFill>
            <a:schemeClr val="accent1"/>
          </a:solidFill>
        </p:grpSpPr>
        <p:sp>
          <p:nvSpPr>
            <p:cNvPr id="11" name="Rectangle 10"/>
            <p:cNvSpPr/>
            <p:nvPr/>
          </p:nvSpPr>
          <p:spPr>
            <a:xfrm>
              <a:off x="3145595" y="2278062"/>
              <a:ext cx="290738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Language</a:t>
              </a:r>
            </a:p>
          </p:txBody>
        </p:sp>
        <p:pic>
          <p:nvPicPr>
            <p:cNvPr id="12" name="Picture 11" descr="Screen Clipping"/>
            <p:cNvPicPr>
              <a:picLocks noChangeAspect="1"/>
            </p:cNvPicPr>
            <p:nvPr/>
          </p:nvPicPr>
          <p:blipFill>
            <a:blip r:embed="rId5"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274833" y="2424997"/>
              <a:ext cx="560092" cy="435627"/>
            </a:xfrm>
            <a:prstGeom prst="rect">
              <a:avLst/>
            </a:prstGeom>
            <a:grpFill/>
          </p:spPr>
        </p:pic>
      </p:grpSp>
      <p:sp>
        <p:nvSpPr>
          <p:cNvPr id="13" name="Rectangle 12"/>
          <p:cNvSpPr/>
          <p:nvPr/>
        </p:nvSpPr>
        <p:spPr>
          <a:xfrm>
            <a:off x="8750710" y="1747069"/>
            <a:ext cx="1955823" cy="578270"/>
          </a:xfrm>
          <a:prstGeom prst="rect">
            <a:avLst/>
          </a:prstGeom>
          <a:solidFill>
            <a:schemeClr val="accent1"/>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Search</a:t>
            </a:r>
          </a:p>
        </p:txBody>
      </p:sp>
      <p:pic>
        <p:nvPicPr>
          <p:cNvPr id="14" name="Picture 13" descr="Screen Clipping"/>
          <p:cNvPicPr>
            <a:picLocks noChangeAspect="1"/>
          </p:cNvPicPr>
          <p:nvPr/>
        </p:nvPicPr>
        <p:blipFill>
          <a:blip r:embed="rId6" cstate="email">
            <a:clrChange>
              <a:clrFrom>
                <a:srgbClr val="00B294"/>
              </a:clrFrom>
              <a:clrTo>
                <a:srgbClr val="00B294">
                  <a:alpha val="0"/>
                </a:srgbClr>
              </a:clrTo>
            </a:clrChange>
            <a:duotone>
              <a:prstClr val="black"/>
              <a:schemeClr val="tx1">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tretch>
            <a:fillRect/>
          </a:stretch>
        </p:blipFill>
        <p:spPr>
          <a:xfrm>
            <a:off x="8835523" y="1860268"/>
            <a:ext cx="506398" cy="336378"/>
          </a:xfrm>
          <a:prstGeom prst="rect">
            <a:avLst/>
          </a:prstGeom>
          <a:noFill/>
        </p:spPr>
      </p:pic>
      <p:sp>
        <p:nvSpPr>
          <p:cNvPr id="15" name="Freeform 193"/>
          <p:cNvSpPr/>
          <p:nvPr/>
        </p:nvSpPr>
        <p:spPr bwMode="auto">
          <a:xfrm flipH="1">
            <a:off x="6939281" y="1897525"/>
            <a:ext cx="272572" cy="28844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448" b="0" i="0" u="none" strike="noStrike" kern="0" cap="none" spc="0" normalizeH="0" baseline="0" noProof="0">
              <a:ln>
                <a:noFill/>
              </a:ln>
              <a:solidFill>
                <a:schemeClr val="tx1"/>
              </a:solidFill>
              <a:effectLst/>
              <a:uLnTx/>
              <a:uFillTx/>
              <a:ea typeface="Segoe UI" pitchFamily="34" charset="0"/>
              <a:cs typeface="Segoe UI" pitchFamily="34" charset="0"/>
            </a:endParaRPr>
          </a:p>
        </p:txBody>
      </p:sp>
      <p:sp>
        <p:nvSpPr>
          <p:cNvPr id="16" name="Rectangle 15"/>
          <p:cNvSpPr/>
          <p:nvPr/>
        </p:nvSpPr>
        <p:spPr bwMode="auto">
          <a:xfrm>
            <a:off x="4615816" y="4773055"/>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Language Understanding Intelligent Service</a:t>
            </a:r>
            <a:endParaRPr lang="en-US" sz="1200" kern="0" dirty="0">
              <a:gradFill>
                <a:gsLst>
                  <a:gs pos="0">
                    <a:srgbClr val="404040"/>
                  </a:gs>
                  <a:gs pos="100000">
                    <a:srgbClr val="404040"/>
                  </a:gs>
                </a:gsLst>
                <a:lin ang="5400000" scaled="0"/>
              </a:gradFill>
            </a:endParaRPr>
          </a:p>
        </p:txBody>
      </p:sp>
      <p:sp>
        <p:nvSpPr>
          <p:cNvPr id="17" name="Rectangle 16"/>
          <p:cNvSpPr/>
          <p:nvPr/>
        </p:nvSpPr>
        <p:spPr bwMode="auto">
          <a:xfrm>
            <a:off x="8763879" y="4773055"/>
            <a:ext cx="194265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Auto Suggest API</a:t>
            </a:r>
            <a:endParaRPr lang="en-US" sz="1200" kern="0" dirty="0">
              <a:gradFill>
                <a:gsLst>
                  <a:gs pos="0">
                    <a:srgbClr val="404040"/>
                  </a:gs>
                  <a:gs pos="100000">
                    <a:srgbClr val="404040"/>
                  </a:gs>
                </a:gsLst>
                <a:lin ang="5400000" scaled="0"/>
              </a:gradFill>
            </a:endParaRPr>
          </a:p>
        </p:txBody>
      </p:sp>
      <p:sp>
        <p:nvSpPr>
          <p:cNvPr id="18" name="Rectangle 17"/>
          <p:cNvSpPr/>
          <p:nvPr/>
        </p:nvSpPr>
        <p:spPr bwMode="auto">
          <a:xfrm>
            <a:off x="2534675"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Speaker Recognition</a:t>
            </a:r>
          </a:p>
        </p:txBody>
      </p:sp>
      <p:sp>
        <p:nvSpPr>
          <p:cNvPr id="19" name="Rectangle 18"/>
          <p:cNvSpPr/>
          <p:nvPr/>
        </p:nvSpPr>
        <p:spPr bwMode="auto">
          <a:xfrm>
            <a:off x="2534675"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Speech</a:t>
            </a:r>
            <a:endParaRPr lang="en-US" sz="1200" kern="0" dirty="0">
              <a:gradFill>
                <a:gsLst>
                  <a:gs pos="0">
                    <a:srgbClr val="404040"/>
                  </a:gs>
                  <a:gs pos="100000">
                    <a:srgbClr val="404040"/>
                  </a:gs>
                </a:gsLst>
                <a:lin ang="5400000" scaled="0"/>
              </a:gradFill>
            </a:endParaRPr>
          </a:p>
        </p:txBody>
      </p:sp>
      <p:sp>
        <p:nvSpPr>
          <p:cNvPr id="20" name="Rectangle 19"/>
          <p:cNvSpPr/>
          <p:nvPr/>
        </p:nvSpPr>
        <p:spPr bwMode="auto">
          <a:xfrm>
            <a:off x="2534675"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CRIS</a:t>
            </a:r>
            <a:endParaRPr lang="en-US" sz="1200" kern="0" dirty="0">
              <a:gradFill>
                <a:gsLst>
                  <a:gs pos="0">
                    <a:srgbClr val="404040"/>
                  </a:gs>
                  <a:gs pos="100000">
                    <a:srgbClr val="404040"/>
                  </a:gs>
                </a:gsLst>
                <a:lin ang="5400000" scaled="0"/>
              </a:gradFill>
            </a:endParaRPr>
          </a:p>
        </p:txBody>
      </p:sp>
      <p:sp>
        <p:nvSpPr>
          <p:cNvPr id="21" name="Rectangle 20"/>
          <p:cNvSpPr/>
          <p:nvPr/>
        </p:nvSpPr>
        <p:spPr bwMode="auto">
          <a:xfrm>
            <a:off x="4615816"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Text Analytics</a:t>
            </a:r>
            <a:endParaRPr lang="en-US" sz="1200" kern="0" dirty="0">
              <a:gradFill>
                <a:gsLst>
                  <a:gs pos="0">
                    <a:srgbClr val="404040"/>
                  </a:gs>
                  <a:gs pos="100000">
                    <a:srgbClr val="404040"/>
                  </a:gs>
                </a:gsLst>
                <a:lin ang="5400000" scaled="0"/>
              </a:gradFill>
            </a:endParaRPr>
          </a:p>
        </p:txBody>
      </p:sp>
      <p:sp>
        <p:nvSpPr>
          <p:cNvPr id="22" name="Rectangle 21"/>
          <p:cNvSpPr/>
          <p:nvPr/>
        </p:nvSpPr>
        <p:spPr bwMode="auto">
          <a:xfrm>
            <a:off x="4615816"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Bing Speller</a:t>
            </a:r>
          </a:p>
        </p:txBody>
      </p:sp>
      <p:sp>
        <p:nvSpPr>
          <p:cNvPr id="23" name="Rectangle 22"/>
          <p:cNvSpPr/>
          <p:nvPr/>
        </p:nvSpPr>
        <p:spPr bwMode="auto">
          <a:xfrm>
            <a:off x="4615816"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Web Language Model</a:t>
            </a:r>
          </a:p>
        </p:txBody>
      </p:sp>
      <p:sp>
        <p:nvSpPr>
          <p:cNvPr id="24" name="Rectangle 23"/>
          <p:cNvSpPr/>
          <p:nvPr/>
        </p:nvSpPr>
        <p:spPr bwMode="auto">
          <a:xfrm>
            <a:off x="4615816" y="4183582"/>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Linguistic Analysis </a:t>
            </a:r>
          </a:p>
        </p:txBody>
      </p:sp>
      <p:sp>
        <p:nvSpPr>
          <p:cNvPr id="25" name="Rectangle 24"/>
          <p:cNvSpPr/>
          <p:nvPr/>
        </p:nvSpPr>
        <p:spPr bwMode="auto">
          <a:xfrm>
            <a:off x="6703587" y="2415160"/>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Academic Knowledge</a:t>
            </a:r>
            <a:endParaRPr lang="en-US" sz="1200" kern="0" dirty="0">
              <a:gradFill>
                <a:gsLst>
                  <a:gs pos="0">
                    <a:srgbClr val="404040"/>
                  </a:gs>
                  <a:gs pos="100000">
                    <a:srgbClr val="404040"/>
                  </a:gs>
                </a:gsLst>
                <a:lin ang="5400000" scaled="0"/>
              </a:gradFill>
            </a:endParaRPr>
          </a:p>
        </p:txBody>
      </p:sp>
      <p:sp>
        <p:nvSpPr>
          <p:cNvPr id="26" name="Rectangle 25"/>
          <p:cNvSpPr/>
          <p:nvPr/>
        </p:nvSpPr>
        <p:spPr bwMode="auto">
          <a:xfrm>
            <a:off x="6703587" y="3004634"/>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Entity Linking Service</a:t>
            </a:r>
          </a:p>
        </p:txBody>
      </p:sp>
      <p:sp>
        <p:nvSpPr>
          <p:cNvPr id="27" name="Rectangle 26"/>
          <p:cNvSpPr/>
          <p:nvPr/>
        </p:nvSpPr>
        <p:spPr bwMode="auto">
          <a:xfrm>
            <a:off x="6703587" y="3594108"/>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Knowledge Exploration Service</a:t>
            </a:r>
          </a:p>
        </p:txBody>
      </p:sp>
      <p:sp>
        <p:nvSpPr>
          <p:cNvPr id="28" name="Rectangle 27"/>
          <p:cNvSpPr/>
          <p:nvPr/>
        </p:nvSpPr>
        <p:spPr bwMode="auto">
          <a:xfrm>
            <a:off x="6703587" y="4183582"/>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Recommendations</a:t>
            </a:r>
            <a:endParaRPr lang="en-US" sz="1200" kern="0" dirty="0">
              <a:gradFill>
                <a:gsLst>
                  <a:gs pos="0">
                    <a:srgbClr val="404040"/>
                  </a:gs>
                  <a:gs pos="100000">
                    <a:srgbClr val="404040"/>
                  </a:gs>
                </a:gsLst>
                <a:lin ang="5400000" scaled="0"/>
              </a:gradFill>
            </a:endParaRPr>
          </a:p>
        </p:txBody>
      </p:sp>
      <p:sp>
        <p:nvSpPr>
          <p:cNvPr id="29" name="Rectangle 28"/>
          <p:cNvSpPr/>
          <p:nvPr/>
        </p:nvSpPr>
        <p:spPr bwMode="auto">
          <a:xfrm>
            <a:off x="8752306" y="2415160"/>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Search API</a:t>
            </a:r>
            <a:endParaRPr lang="en-US" sz="1200" kern="0" dirty="0">
              <a:gradFill>
                <a:gsLst>
                  <a:gs pos="0">
                    <a:srgbClr val="404040"/>
                  </a:gs>
                  <a:gs pos="100000">
                    <a:srgbClr val="404040"/>
                  </a:gs>
                </a:gsLst>
                <a:lin ang="5400000" scaled="0"/>
              </a:gradFill>
            </a:endParaRPr>
          </a:p>
        </p:txBody>
      </p:sp>
      <p:sp>
        <p:nvSpPr>
          <p:cNvPr id="30" name="Rectangle 29"/>
          <p:cNvSpPr/>
          <p:nvPr/>
        </p:nvSpPr>
        <p:spPr bwMode="auto">
          <a:xfrm>
            <a:off x="8752306" y="3004634"/>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Bing Image Search API</a:t>
            </a:r>
          </a:p>
        </p:txBody>
      </p:sp>
      <p:sp>
        <p:nvSpPr>
          <p:cNvPr id="31" name="Rectangle 30"/>
          <p:cNvSpPr/>
          <p:nvPr/>
        </p:nvSpPr>
        <p:spPr bwMode="auto">
          <a:xfrm>
            <a:off x="8752306" y="3594108"/>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Video Search API</a:t>
            </a:r>
            <a:endParaRPr lang="en-US" sz="1200" kern="0" dirty="0">
              <a:gradFill>
                <a:gsLst>
                  <a:gs pos="0">
                    <a:srgbClr val="404040"/>
                  </a:gs>
                  <a:gs pos="100000">
                    <a:srgbClr val="404040"/>
                  </a:gs>
                </a:gsLst>
                <a:lin ang="5400000" scaled="0"/>
              </a:gradFill>
            </a:endParaRPr>
          </a:p>
        </p:txBody>
      </p:sp>
      <p:sp>
        <p:nvSpPr>
          <p:cNvPr id="32" name="Rectangle 31"/>
          <p:cNvSpPr/>
          <p:nvPr/>
        </p:nvSpPr>
        <p:spPr bwMode="auto">
          <a:xfrm>
            <a:off x="8752306" y="4183582"/>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News Search API</a:t>
            </a:r>
            <a:endParaRPr lang="en-US" sz="1200" kern="0" dirty="0">
              <a:gradFill>
                <a:gsLst>
                  <a:gs pos="0">
                    <a:srgbClr val="404040"/>
                  </a:gs>
                  <a:gs pos="100000">
                    <a:srgbClr val="404040"/>
                  </a:gs>
                </a:gsLst>
                <a:lin ang="5400000" scaled="0"/>
              </a:gradFill>
            </a:endParaRPr>
          </a:p>
        </p:txBody>
      </p:sp>
      <p:sp>
        <p:nvSpPr>
          <p:cNvPr id="33" name="Rectangle 32"/>
          <p:cNvSpPr/>
          <p:nvPr/>
        </p:nvSpPr>
        <p:spPr bwMode="auto">
          <a:xfrm>
            <a:off x="462806"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Computer Vision</a:t>
            </a:r>
          </a:p>
        </p:txBody>
      </p:sp>
      <p:sp>
        <p:nvSpPr>
          <p:cNvPr id="34" name="Rectangle 33"/>
          <p:cNvSpPr/>
          <p:nvPr/>
        </p:nvSpPr>
        <p:spPr bwMode="auto">
          <a:xfrm>
            <a:off x="462806"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Face</a:t>
            </a:r>
            <a:endParaRPr lang="en-US" sz="1200" kern="0" dirty="0">
              <a:gradFill>
                <a:gsLst>
                  <a:gs pos="0">
                    <a:srgbClr val="404040"/>
                  </a:gs>
                  <a:gs pos="100000">
                    <a:srgbClr val="404040"/>
                  </a:gs>
                </a:gsLst>
                <a:lin ang="5400000" scaled="0"/>
              </a:gradFill>
            </a:endParaRPr>
          </a:p>
        </p:txBody>
      </p:sp>
      <p:sp>
        <p:nvSpPr>
          <p:cNvPr id="35" name="Rectangle 34"/>
          <p:cNvSpPr/>
          <p:nvPr/>
        </p:nvSpPr>
        <p:spPr bwMode="auto">
          <a:xfrm>
            <a:off x="462806"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Emotion</a:t>
            </a:r>
          </a:p>
        </p:txBody>
      </p:sp>
      <p:sp>
        <p:nvSpPr>
          <p:cNvPr id="36" name="Rectangle 35"/>
          <p:cNvSpPr/>
          <p:nvPr/>
        </p:nvSpPr>
        <p:spPr bwMode="auto">
          <a:xfrm>
            <a:off x="462806" y="4183582"/>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Video</a:t>
            </a:r>
            <a:endParaRPr lang="en-US" sz="1200" kern="0" dirty="0">
              <a:gradFill>
                <a:gsLst>
                  <a:gs pos="0">
                    <a:srgbClr val="404040"/>
                  </a:gs>
                  <a:gs pos="100000">
                    <a:srgbClr val="404040"/>
                  </a:gs>
                </a:gsLst>
                <a:lin ang="5400000" scaled="0"/>
              </a:gradFill>
            </a:endParaRPr>
          </a:p>
        </p:txBody>
      </p:sp>
    </p:spTree>
    <p:extLst>
      <p:ext uri="{BB962C8B-B14F-4D97-AF65-F5344CB8AC3E}">
        <p14:creationId xmlns:p14="http://schemas.microsoft.com/office/powerpoint/2010/main" val="41178976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a:t>
            </a:r>
            <a:br>
              <a:rPr lang="en-US" dirty="0"/>
            </a:br>
            <a:br>
              <a:rPr lang="en-US" sz="5400" kern="0" dirty="0">
                <a:solidFill>
                  <a:schemeClr val="tx2"/>
                </a:solidFill>
              </a:rPr>
            </a:br>
            <a:endParaRPr lang="en-US" dirty="0"/>
          </a:p>
        </p:txBody>
      </p:sp>
      <p:grpSp>
        <p:nvGrpSpPr>
          <p:cNvPr id="37" name="Group 36"/>
          <p:cNvGrpSpPr/>
          <p:nvPr/>
        </p:nvGrpSpPr>
        <p:grpSpPr>
          <a:xfrm>
            <a:off x="417285" y="1176848"/>
            <a:ext cx="11020425" cy="5406545"/>
            <a:chOff x="533400" y="1143000"/>
            <a:chExt cx="11020425" cy="5406545"/>
          </a:xfrm>
        </p:grpSpPr>
        <p:sp>
          <p:nvSpPr>
            <p:cNvPr id="38" name="Rectangle 37"/>
            <p:cNvSpPr/>
            <p:nvPr/>
          </p:nvSpPr>
          <p:spPr bwMode="auto">
            <a:xfrm>
              <a:off x="533400" y="1143000"/>
              <a:ext cx="11020425" cy="762000"/>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TextBox 38"/>
            <p:cNvSpPr txBox="1"/>
            <p:nvPr/>
          </p:nvSpPr>
          <p:spPr>
            <a:xfrm>
              <a:off x="4215417" y="1233156"/>
              <a:ext cx="3656386"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rPr>
                <a:t>Your Bot Framework Bot</a:t>
              </a:r>
            </a:p>
          </p:txBody>
        </p:sp>
        <p:sp>
          <p:nvSpPr>
            <p:cNvPr id="40" name="Rectangle 39"/>
            <p:cNvSpPr/>
            <p:nvPr/>
          </p:nvSpPr>
          <p:spPr bwMode="auto">
            <a:xfrm>
              <a:off x="676275"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p:cNvSpPr/>
            <p:nvPr/>
          </p:nvSpPr>
          <p:spPr bwMode="auto">
            <a:xfrm>
              <a:off x="4357686"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p:cNvSpPr/>
            <p:nvPr/>
          </p:nvSpPr>
          <p:spPr bwMode="auto">
            <a:xfrm>
              <a:off x="8039100"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TextBox 42"/>
            <p:cNvSpPr txBox="1"/>
            <p:nvPr/>
          </p:nvSpPr>
          <p:spPr>
            <a:xfrm>
              <a:off x="1034988" y="1905000"/>
              <a:ext cx="2650790"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rPr>
                <a:t>Bot Connector</a:t>
              </a:r>
            </a:p>
          </p:txBody>
        </p:sp>
        <p:sp>
          <p:nvSpPr>
            <p:cNvPr id="44" name="TextBox 43"/>
            <p:cNvSpPr txBox="1"/>
            <p:nvPr/>
          </p:nvSpPr>
          <p:spPr>
            <a:xfrm>
              <a:off x="8509435" y="1905000"/>
              <a:ext cx="2456826"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rPr>
                <a:t>Bot Directory</a:t>
              </a:r>
            </a:p>
          </p:txBody>
        </p:sp>
        <p:sp>
          <p:nvSpPr>
            <p:cNvPr id="45" name="TextBox 44"/>
            <p:cNvSpPr txBox="1"/>
            <p:nvPr/>
          </p:nvSpPr>
          <p:spPr>
            <a:xfrm>
              <a:off x="4538070" y="1905000"/>
              <a:ext cx="3011081"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rPr>
                <a:t>Bot Builder SDKs</a:t>
              </a:r>
            </a:p>
          </p:txBody>
        </p:sp>
        <p:sp>
          <p:nvSpPr>
            <p:cNvPr id="46" name="TextBox 45"/>
            <p:cNvSpPr txBox="1"/>
            <p:nvPr/>
          </p:nvSpPr>
          <p:spPr>
            <a:xfrm>
              <a:off x="876300"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Connect your bot(s) to text/</a:t>
              </a:r>
              <a:r>
                <a:rPr kumimoji="0" lang="en-US" sz="1800" b="0" i="0" u="none" strike="noStrike" kern="0" cap="none" spc="0" normalizeH="0" baseline="0" noProof="0" dirty="0" err="1">
                  <a:ln>
                    <a:noFill/>
                  </a:ln>
                  <a:solidFill>
                    <a:srgbClr val="FFFFFF"/>
                  </a:solidFill>
                  <a:effectLst/>
                  <a:uLnTx/>
                  <a:uFillTx/>
                </a:rPr>
                <a:t>sms</a:t>
              </a:r>
              <a:r>
                <a:rPr kumimoji="0" lang="en-US" sz="1800" b="0" i="0" u="none" strike="noStrike" kern="0" cap="none" spc="0" normalizeH="0" baseline="0" noProof="0" dirty="0">
                  <a:ln>
                    <a:noFill/>
                  </a:ln>
                  <a:solidFill>
                    <a:srgbClr val="FFFFFF"/>
                  </a:solidFill>
                  <a:effectLst/>
                  <a:uLnTx/>
                  <a:uFillTx/>
                </a:rPr>
                <a:t>, Office 365 mail, Skype, Slack, Twitter, and other services</a:t>
              </a:r>
              <a:r>
                <a:rPr kumimoji="0" lang="en-US" sz="1400" b="0" i="0" u="none" strike="noStrike" kern="0" cap="none" spc="0" normalizeH="0" baseline="0" noProof="0" dirty="0">
                  <a:ln>
                    <a:noFill/>
                  </a:ln>
                  <a:solidFill>
                    <a:srgbClr val="505050"/>
                  </a:solidFill>
                  <a:effectLst/>
                  <a:uLnTx/>
                  <a:uFillTx/>
                </a:rPr>
                <a:t>.</a:t>
              </a:r>
              <a:endParaRPr kumimoji="0" lang="en-US" sz="14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47" name="TextBox 46"/>
            <p:cNvSpPr txBox="1"/>
            <p:nvPr/>
          </p:nvSpPr>
          <p:spPr>
            <a:xfrm>
              <a:off x="4567236" y="2452704"/>
              <a:ext cx="2952750" cy="1015663"/>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Build great dialogs within your Node.js- or C#-based bot</a:t>
              </a:r>
            </a:p>
          </p:txBody>
        </p:sp>
        <p:sp>
          <p:nvSpPr>
            <p:cNvPr id="48" name="TextBox 47"/>
            <p:cNvSpPr txBox="1"/>
            <p:nvPr/>
          </p:nvSpPr>
          <p:spPr>
            <a:xfrm>
              <a:off x="8261473"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1" u="none" strike="noStrike" kern="0" cap="none" spc="0" normalizeH="0" baseline="0" noProof="0" dirty="0">
                  <a:ln>
                    <a:noFill/>
                  </a:ln>
                  <a:solidFill>
                    <a:srgbClr val="FFFFFF"/>
                  </a:solidFill>
                  <a:effectLst/>
                  <a:uLnTx/>
                  <a:uFillTx/>
                </a:rPr>
                <a:t>COMING SOON </a:t>
              </a:r>
              <a:r>
                <a:rPr kumimoji="0" lang="en-US" sz="1800" b="0" i="0" u="none" strike="noStrike" kern="0" cap="none" spc="0" normalizeH="0" baseline="0" noProof="0" dirty="0">
                  <a:ln>
                    <a:noFill/>
                  </a:ln>
                  <a:solidFill>
                    <a:srgbClr val="FFFFFF"/>
                  </a:solidFill>
                  <a:effectLst/>
                  <a:uLnTx/>
                  <a:uFillTx/>
                </a:rPr>
                <a:t>- Try, use, and add published bots to the world’s top conversation experiences</a:t>
              </a:r>
              <a:endPar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49" name="TextBox 48"/>
            <p:cNvSpPr txBox="1"/>
            <p:nvPr/>
          </p:nvSpPr>
          <p:spPr>
            <a:xfrm>
              <a:off x="876300" y="3696456"/>
              <a:ext cx="2952750" cy="2563779"/>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Register, connect, publish and manage your bot through the bot dashboard</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Message routing</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Automatic translation to 30+ languages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User and state management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Embeddable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Debugging tools</a:t>
              </a:r>
            </a:p>
          </p:txBody>
        </p:sp>
        <p:sp>
          <p:nvSpPr>
            <p:cNvPr id="50" name="TextBox 49"/>
            <p:cNvSpPr txBox="1"/>
            <p:nvPr/>
          </p:nvSpPr>
          <p:spPr>
            <a:xfrm>
              <a:off x="4575065" y="3696456"/>
              <a:ext cx="2952750" cy="2708434"/>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Open source SDK on </a:t>
              </a:r>
              <a:r>
                <a:rPr kumimoji="0" lang="en-US" sz="1600" b="0" i="0" u="none" strike="noStrike" kern="0" cap="none" spc="0" normalizeH="0" baseline="0" noProof="0" dirty="0" err="1">
                  <a:ln>
                    <a:noFill/>
                  </a:ln>
                  <a:solidFill>
                    <a:srgbClr val="FFFFFF"/>
                  </a:solidFill>
                  <a:effectLst/>
                  <a:uLnTx/>
                  <a:uFillTx/>
                  <a:latin typeface="Segoe UI Light"/>
                </a:rPr>
                <a:t>Github</a:t>
              </a:r>
              <a:endParaRPr kumimoji="0" lang="en-US" sz="1600" b="0" i="0" u="none" strike="noStrike" kern="0" cap="none" spc="0" normalizeH="0" baseline="0" noProof="0" dirty="0">
                <a:ln>
                  <a:noFill/>
                </a:ln>
                <a:solidFill>
                  <a:srgbClr val="FFFFFF"/>
                </a:solidFill>
                <a:effectLst/>
                <a:uLnTx/>
                <a:uFillTx/>
                <a:latin typeface="Segoe UI Ligh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From simple built-in prompts and command dialogs to simple to use yet sophisticated  ‘</a:t>
              </a:r>
              <a:r>
                <a:rPr kumimoji="0" lang="en-US" sz="1600" b="0" i="0" u="none" strike="noStrike" kern="0" cap="none" spc="0" normalizeH="0" baseline="0" noProof="0" dirty="0" err="1">
                  <a:ln>
                    <a:noFill/>
                  </a:ln>
                  <a:solidFill>
                    <a:srgbClr val="FFFFFF"/>
                  </a:solidFill>
                  <a:effectLst/>
                  <a:uLnTx/>
                  <a:uFillTx/>
                  <a:latin typeface="Segoe UI Light"/>
                </a:rPr>
                <a:t>FormFlow</a:t>
              </a:r>
              <a:r>
                <a:rPr kumimoji="0" lang="en-US" sz="1600" b="0" i="0" u="none" strike="noStrike" kern="0" cap="none" spc="0" normalizeH="0" baseline="0" noProof="0" dirty="0">
                  <a:ln>
                    <a:noFill/>
                  </a:ln>
                  <a:solidFill>
                    <a:srgbClr val="FFFFFF"/>
                  </a:solidFill>
                  <a:effectLst/>
                  <a:uLnTx/>
                  <a:uFillTx/>
                  <a:latin typeface="Segoe UI Light"/>
                </a:rPr>
                <a:t>’ dialogs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Libraries, samples and tools to make a great conversationalist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Chat emulator</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Leverage related services available in Cognitive Services</a:t>
              </a:r>
            </a:p>
          </p:txBody>
        </p:sp>
        <p:sp>
          <p:nvSpPr>
            <p:cNvPr id="51" name="TextBox 50"/>
            <p:cNvSpPr txBox="1"/>
            <p:nvPr/>
          </p:nvSpPr>
          <p:spPr>
            <a:xfrm>
              <a:off x="8243106" y="3696456"/>
              <a:ext cx="2952750" cy="2332946"/>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Public directory of bots registered and approved with Bot Framework</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Users can try your bot from the directory via the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Users can discover and add your bot to the channels on which it is configured</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ndParaRPr>
            </a:p>
          </p:txBody>
        </p:sp>
      </p:grpSp>
    </p:spTree>
    <p:extLst>
      <p:ext uri="{BB962C8B-B14F-4D97-AF65-F5344CB8AC3E}">
        <p14:creationId xmlns:p14="http://schemas.microsoft.com/office/powerpoint/2010/main" val="35939266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a:t>
            </a:r>
            <a:br>
              <a:rPr lang="en-US" dirty="0"/>
            </a:br>
            <a:br>
              <a:rPr lang="en-US" sz="5400" kern="0" dirty="0">
                <a:solidFill>
                  <a:schemeClr val="tx2"/>
                </a:solidFill>
              </a:rPr>
            </a:br>
            <a:endParaRPr lang="en-US" dirty="0"/>
          </a:p>
        </p:txBody>
      </p:sp>
      <p:grpSp>
        <p:nvGrpSpPr>
          <p:cNvPr id="3" name="Group 2"/>
          <p:cNvGrpSpPr/>
          <p:nvPr/>
        </p:nvGrpSpPr>
        <p:grpSpPr>
          <a:xfrm>
            <a:off x="521394" y="1495567"/>
            <a:ext cx="10254870" cy="3702449"/>
            <a:chOff x="457200" y="1798776"/>
            <a:chExt cx="11283950" cy="4602024"/>
          </a:xfrm>
        </p:grpSpPr>
        <p:sp>
          <p:nvSpPr>
            <p:cNvPr id="4" name="Rectangle 3"/>
            <p:cNvSpPr/>
            <p:nvPr/>
          </p:nvSpPr>
          <p:spPr bwMode="auto">
            <a:xfrm>
              <a:off x="457200"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45720" rIns="0" bIns="45720" numCol="1" spcCol="0" rtlCol="0" fromWordArt="0" anchor="b"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Here are some of the things I can help you with…</a:t>
              </a:r>
            </a:p>
          </p:txBody>
        </p:sp>
        <p:sp>
          <p:nvSpPr>
            <p:cNvPr id="5" name="Rectangle 4"/>
            <p:cNvSpPr/>
            <p:nvPr/>
          </p:nvSpPr>
          <p:spPr bwMode="auto">
            <a:xfrm>
              <a:off x="4254785"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Cortana for</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Consumers (today)</a:t>
              </a:r>
            </a:p>
          </p:txBody>
        </p:sp>
        <p:sp>
          <p:nvSpPr>
            <p:cNvPr id="6" name="Rectangle 5"/>
            <p:cNvSpPr/>
            <p:nvPr/>
          </p:nvSpPr>
          <p:spPr bwMode="auto">
            <a:xfrm>
              <a:off x="8052369"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With the Cortana</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Intelligence Suite</a:t>
              </a:r>
            </a:p>
          </p:txBody>
        </p:sp>
        <p:pic>
          <p:nvPicPr>
            <p:cNvPr id="7" name="Picture 6"/>
            <p:cNvPicPr>
              <a:picLocks/>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p:blipFill>
          <p:spPr>
            <a:xfrm>
              <a:off x="457200" y="1913076"/>
              <a:ext cx="604318" cy="685800"/>
            </a:xfrm>
            <a:prstGeom prst="rect">
              <a:avLst/>
            </a:prstGeom>
          </p:spPr>
        </p:pic>
        <p:sp>
          <p:nvSpPr>
            <p:cNvPr id="8" name="Rectangle 7"/>
            <p:cNvSpPr/>
            <p:nvPr/>
          </p:nvSpPr>
          <p:spPr bwMode="auto">
            <a:xfrm>
              <a:off x="457200"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Answers</a:t>
              </a:r>
            </a:p>
          </p:txBody>
        </p:sp>
        <p:sp>
          <p:nvSpPr>
            <p:cNvPr id="9" name="Rectangle 8"/>
            <p:cNvSpPr/>
            <p:nvPr/>
          </p:nvSpPr>
          <p:spPr bwMode="auto">
            <a:xfrm>
              <a:off x="4254785"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Public reference data answers – “</a:t>
              </a: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How far is it from Los Angeles to San Francisco?”</a:t>
              </a:r>
            </a:p>
          </p:txBody>
        </p:sp>
        <p:sp>
          <p:nvSpPr>
            <p:cNvPr id="10" name="Rectangle 9"/>
            <p:cNvSpPr/>
            <p:nvPr/>
          </p:nvSpPr>
          <p:spPr bwMode="auto">
            <a:xfrm>
              <a:off x="8052369"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Answers from organizational data in Power BI</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“What were our biggest deals that closed </a:t>
              </a:r>
              <a:b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last month?”</a:t>
              </a:r>
            </a:p>
          </p:txBody>
        </p:sp>
        <p:sp>
          <p:nvSpPr>
            <p:cNvPr id="11" name="Rectangle 10"/>
            <p:cNvSpPr/>
            <p:nvPr/>
          </p:nvSpPr>
          <p:spPr bwMode="auto">
            <a:xfrm>
              <a:off x="457200"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Predictions</a:t>
              </a:r>
            </a:p>
          </p:txBody>
        </p:sp>
        <p:sp>
          <p:nvSpPr>
            <p:cNvPr id="12" name="Rectangle 11"/>
            <p:cNvSpPr/>
            <p:nvPr/>
          </p:nvSpPr>
          <p:spPr bwMode="auto">
            <a:xfrm>
              <a:off x="4254785"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Event predictions – </a:t>
              </a: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“Who do you think is going to win the Germany Italy game?”</a:t>
              </a:r>
            </a:p>
          </p:txBody>
        </p:sp>
        <p:sp>
          <p:nvSpPr>
            <p:cNvPr id="13" name="Rectangle 12"/>
            <p:cNvSpPr/>
            <p:nvPr/>
          </p:nvSpPr>
          <p:spPr bwMode="auto">
            <a:xfrm>
              <a:off x="8052369"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Integration with prediction solutions</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“Which of our customers are most likely to churn in the next quarter?”</a:t>
              </a:r>
            </a:p>
          </p:txBody>
        </p:sp>
        <p:sp>
          <p:nvSpPr>
            <p:cNvPr id="14" name="Rectangle 13"/>
            <p:cNvSpPr/>
            <p:nvPr/>
          </p:nvSpPr>
          <p:spPr bwMode="auto">
            <a:xfrm>
              <a:off x="457200"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Monitoring &amp; Alerts</a:t>
              </a:r>
            </a:p>
          </p:txBody>
        </p:sp>
        <p:sp>
          <p:nvSpPr>
            <p:cNvPr id="15" name="Rectangle 14"/>
            <p:cNvSpPr/>
            <p:nvPr/>
          </p:nvSpPr>
          <p:spPr bwMode="auto">
            <a:xfrm>
              <a:off x="4254785"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Flight status, traffic conditions, changes in weather, …</a:t>
              </a:r>
            </a:p>
          </p:txBody>
        </p:sp>
        <p:sp>
          <p:nvSpPr>
            <p:cNvPr id="16" name="Rectangle 15"/>
            <p:cNvSpPr/>
            <p:nvPr/>
          </p:nvSpPr>
          <p:spPr bwMode="auto">
            <a:xfrm>
              <a:off x="8052369"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Monitoring KPIs and preemptive alerting</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“Alert me if this customer ever has a 90% chance of churn in the next 30 days”</a:t>
              </a:r>
            </a:p>
          </p:txBody>
        </p:sp>
        <p:sp>
          <p:nvSpPr>
            <p:cNvPr id="17" name="Rectangle 16"/>
            <p:cNvSpPr/>
            <p:nvPr/>
          </p:nvSpPr>
          <p:spPr bwMode="auto">
            <a:xfrm>
              <a:off x="457200"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Task Completion</a:t>
              </a:r>
            </a:p>
          </p:txBody>
        </p:sp>
        <p:sp>
          <p:nvSpPr>
            <p:cNvPr id="18" name="Rectangle 17"/>
            <p:cNvSpPr/>
            <p:nvPr/>
          </p:nvSpPr>
          <p:spPr bwMode="auto">
            <a:xfrm>
              <a:off x="4254785"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Setting reminders, scheduling meetings, getting directions, …</a:t>
              </a:r>
            </a:p>
          </p:txBody>
        </p:sp>
        <p:sp>
          <p:nvSpPr>
            <p:cNvPr id="19" name="Rectangle 18"/>
            <p:cNvSpPr/>
            <p:nvPr/>
          </p:nvSpPr>
          <p:spPr bwMode="auto">
            <a:xfrm>
              <a:off x="8052369"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Line of business process integration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Assistance with expense report submission </a:t>
              </a:r>
              <a:b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on-time within policy</a:t>
              </a:r>
            </a:p>
          </p:txBody>
        </p:sp>
        <p:cxnSp>
          <p:nvCxnSpPr>
            <p:cNvPr id="20" name="Straight Connector 19"/>
            <p:cNvCxnSpPr/>
            <p:nvPr/>
          </p:nvCxnSpPr>
          <p:spPr>
            <a:xfrm>
              <a:off x="457200"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54785"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52369"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73508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49288" y="868363"/>
            <a:ext cx="11542712" cy="900112"/>
          </a:xfrm>
        </p:spPr>
        <p:txBody>
          <a:bodyPr/>
          <a:lstStyle/>
          <a:p>
            <a:r>
              <a:rPr lang="en-US" dirty="0"/>
              <a:t>Agenda</a:t>
            </a:r>
          </a:p>
        </p:txBody>
      </p:sp>
      <p:sp>
        <p:nvSpPr>
          <p:cNvPr id="4" name="Content Placeholder 3"/>
          <p:cNvSpPr>
            <a:spLocks noGrp="1"/>
          </p:cNvSpPr>
          <p:nvPr>
            <p:ph sz="quarter" idx="4294967295"/>
          </p:nvPr>
        </p:nvSpPr>
        <p:spPr>
          <a:xfrm>
            <a:off x="649288" y="1965325"/>
            <a:ext cx="11542712" cy="3446463"/>
          </a:xfrm>
        </p:spPr>
        <p:txBody>
          <a:bodyPr/>
          <a:lstStyle/>
          <a:p>
            <a:r>
              <a:rPr lang="en-US" dirty="0"/>
              <a:t>What is Big Data?</a:t>
            </a:r>
          </a:p>
          <a:p>
            <a:r>
              <a:rPr lang="en-US" dirty="0"/>
              <a:t>Big Data Ecosystem</a:t>
            </a:r>
          </a:p>
          <a:p>
            <a:r>
              <a:rPr lang="en-US" dirty="0"/>
              <a:t>Lambda Architecture</a:t>
            </a:r>
          </a:p>
          <a:p>
            <a:r>
              <a:rPr lang="en-US" dirty="0"/>
              <a:t>Cortana Analytics Suite</a:t>
            </a:r>
          </a:p>
          <a:p>
            <a:r>
              <a:rPr lang="en-US" dirty="0"/>
              <a:t>Bringing it all together…</a:t>
            </a:r>
          </a:p>
        </p:txBody>
      </p:sp>
    </p:spTree>
    <p:extLst>
      <p:ext uri="{BB962C8B-B14F-4D97-AF65-F5344CB8AC3E}">
        <p14:creationId xmlns:p14="http://schemas.microsoft.com/office/powerpoint/2010/main" val="30568958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 Intelligence Suite Licensing </a:t>
            </a:r>
          </a:p>
        </p:txBody>
      </p:sp>
      <p:sp>
        <p:nvSpPr>
          <p:cNvPr id="3" name="Content Placeholder 2"/>
          <p:cNvSpPr>
            <a:spLocks noGrp="1"/>
          </p:cNvSpPr>
          <p:nvPr>
            <p:ph sz="quarter" idx="10"/>
          </p:nvPr>
        </p:nvSpPr>
        <p:spPr>
          <a:xfrm>
            <a:off x="268288" y="1398396"/>
            <a:ext cx="11542503" cy="4706981"/>
          </a:xfrm>
        </p:spPr>
        <p:txBody>
          <a:bodyPr/>
          <a:lstStyle/>
          <a:p>
            <a:r>
              <a:rPr lang="en-US" dirty="0"/>
              <a:t>TBD</a:t>
            </a:r>
          </a:p>
        </p:txBody>
      </p:sp>
    </p:spTree>
    <p:extLst>
      <p:ext uri="{BB962C8B-B14F-4D97-AF65-F5344CB8AC3E}">
        <p14:creationId xmlns:p14="http://schemas.microsoft.com/office/powerpoint/2010/main" val="23858069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 </a:t>
            </a:r>
            <a:br>
              <a:rPr lang="en-US" dirty="0"/>
            </a:br>
            <a:r>
              <a:rPr lang="en-US" dirty="0"/>
              <a:t>connected cars scenario</a:t>
            </a:r>
          </a:p>
        </p:txBody>
      </p:sp>
    </p:spTree>
    <p:extLst>
      <p:ext uri="{BB962C8B-B14F-4D97-AF65-F5344CB8AC3E}">
        <p14:creationId xmlns:p14="http://schemas.microsoft.com/office/powerpoint/2010/main" val="32533106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Solution Architecture</a:t>
            </a:r>
          </a:p>
        </p:txBody>
      </p:sp>
      <p:graphicFrame>
        <p:nvGraphicFramePr>
          <p:cNvPr id="4" name="Diagram 3"/>
          <p:cNvGraphicFramePr/>
          <p:nvPr>
            <p:extLst/>
          </p:nvPr>
        </p:nvGraphicFramePr>
        <p:xfrm>
          <a:off x="57190" y="1123227"/>
          <a:ext cx="11855768" cy="67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1985830" y="1738645"/>
            <a:ext cx="2504" cy="432086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394377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901357" y="1738645"/>
            <a:ext cx="2146"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822460"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978005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p:nvCxnSpPr>
        <p:spPr>
          <a:xfrm>
            <a:off x="134463" y="3910626"/>
            <a:ext cx="9658468" cy="38183"/>
          </a:xfrm>
          <a:prstGeom prst="line">
            <a:avLst/>
          </a:prstGeom>
          <a:ln>
            <a:headEnd type="none"/>
            <a:tailEnd type="none"/>
          </a:ln>
        </p:spPr>
        <p:style>
          <a:lnRef idx="2">
            <a:schemeClr val="accent4"/>
          </a:lnRef>
          <a:fillRef idx="0">
            <a:schemeClr val="accent4"/>
          </a:fillRef>
          <a:effectRef idx="1">
            <a:schemeClr val="accent4"/>
          </a:effectRef>
          <a:fontRef idx="minor">
            <a:schemeClr val="tx1"/>
          </a:fontRef>
        </p:style>
      </p:cxnSp>
      <p:pic>
        <p:nvPicPr>
          <p:cNvPr id="31" name="Picture 30"/>
          <p:cNvPicPr>
            <a:picLocks noChangeAspect="1"/>
          </p:cNvPicPr>
          <p:nvPr/>
        </p:nvPicPr>
        <p:blipFill>
          <a:blip r:embed="rId8" cstate="print">
            <a:lum bright="70000" contrast="-70000"/>
            <a:extLst>
              <a:ext uri="{28A0092B-C50C-407E-A947-70E740481C1C}">
                <a14:useLocalDpi xmlns:a14="http://schemas.microsoft.com/office/drawing/2010/main"/>
              </a:ext>
            </a:extLst>
          </a:blip>
          <a:stretch>
            <a:fillRect/>
          </a:stretch>
        </p:blipFill>
        <p:spPr>
          <a:xfrm>
            <a:off x="621815" y="2596645"/>
            <a:ext cx="455604" cy="457200"/>
          </a:xfrm>
          <a:prstGeom prst="rect">
            <a:avLst/>
          </a:prstGeom>
          <a:noFill/>
        </p:spPr>
      </p:pic>
      <p:pic>
        <p:nvPicPr>
          <p:cNvPr id="32" name="Picture 31"/>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8631434" y="4395223"/>
            <a:ext cx="457200" cy="457200"/>
          </a:xfrm>
          <a:prstGeom prst="rect">
            <a:avLst/>
          </a:prstGeom>
        </p:spPr>
      </p:pic>
      <p:pic>
        <p:nvPicPr>
          <p:cNvPr id="34" name="Picture 33"/>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2679528" y="2596645"/>
            <a:ext cx="457200" cy="457200"/>
          </a:xfrm>
          <a:prstGeom prst="rect">
            <a:avLst/>
          </a:prstGeom>
        </p:spPr>
      </p:pic>
      <p:pic>
        <p:nvPicPr>
          <p:cNvPr id="35" name="Picture 34"/>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4750819" y="4354557"/>
            <a:ext cx="457200" cy="457200"/>
          </a:xfrm>
          <a:prstGeom prst="rect">
            <a:avLst/>
          </a:prstGeom>
        </p:spPr>
      </p:pic>
      <p:pic>
        <p:nvPicPr>
          <p:cNvPr id="36" name="Picture 35"/>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88413" y="4401742"/>
            <a:ext cx="365760" cy="365760"/>
          </a:xfrm>
          <a:prstGeom prst="rect">
            <a:avLst/>
          </a:prstGeom>
        </p:spPr>
      </p:pic>
      <p:pic>
        <p:nvPicPr>
          <p:cNvPr id="38" name="Picture 37"/>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6500661" y="2600469"/>
            <a:ext cx="457200" cy="457200"/>
          </a:xfrm>
          <a:prstGeom prst="rect">
            <a:avLst/>
          </a:prstGeom>
        </p:spPr>
      </p:pic>
      <p:sp>
        <p:nvSpPr>
          <p:cNvPr id="42" name="TextBox 41"/>
          <p:cNvSpPr txBox="1"/>
          <p:nvPr/>
        </p:nvSpPr>
        <p:spPr>
          <a:xfrm>
            <a:off x="-65752" y="3465230"/>
            <a:ext cx="1719060"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in motion</a:t>
            </a:r>
          </a:p>
        </p:txBody>
      </p:sp>
      <p:sp>
        <p:nvSpPr>
          <p:cNvPr id="43" name="TextBox 42"/>
          <p:cNvSpPr txBox="1"/>
          <p:nvPr/>
        </p:nvSpPr>
        <p:spPr>
          <a:xfrm>
            <a:off x="-65752" y="3848612"/>
            <a:ext cx="1408591"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at rest</a:t>
            </a:r>
          </a:p>
        </p:txBody>
      </p:sp>
      <p:cxnSp>
        <p:nvCxnSpPr>
          <p:cNvPr id="46" name="Straight Arrow Connector 45"/>
          <p:cNvCxnSpPr>
            <a:stCxn id="31" idx="3"/>
            <a:endCxn id="34" idx="1"/>
          </p:cNvCxnSpPr>
          <p:nvPr/>
        </p:nvCxnSpPr>
        <p:spPr>
          <a:xfrm>
            <a:off x="1077419" y="2825245"/>
            <a:ext cx="160210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2323361" y="5388305"/>
            <a:ext cx="5486222" cy="305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37" name="Picture 36"/>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2152319" y="5251376"/>
            <a:ext cx="457200" cy="457200"/>
          </a:xfrm>
          <a:prstGeom prst="rect">
            <a:avLst/>
          </a:prstGeom>
        </p:spPr>
      </p:pic>
      <p:pic>
        <p:nvPicPr>
          <p:cNvPr id="52" name="Picture 51"/>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6142609" y="4354557"/>
            <a:ext cx="457200" cy="457200"/>
          </a:xfrm>
          <a:prstGeom prst="rect">
            <a:avLst/>
          </a:prstGeom>
        </p:spPr>
      </p:pic>
      <p:cxnSp>
        <p:nvCxnSpPr>
          <p:cNvPr id="56" name="Straight Arrow Connector 55"/>
          <p:cNvCxnSpPr>
            <a:stCxn id="34" idx="3"/>
            <a:endCxn id="38" idx="1"/>
          </p:cNvCxnSpPr>
          <p:nvPr/>
        </p:nvCxnSpPr>
        <p:spPr>
          <a:xfrm>
            <a:off x="3136728" y="2825245"/>
            <a:ext cx="3363933" cy="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5" cstate="hqprint">
            <a:lum bright="70000" contrast="-70000"/>
            <a:extLst>
              <a:ext uri="{28A0092B-C50C-407E-A947-70E740481C1C}">
                <a14:useLocalDpi xmlns:a14="http://schemas.microsoft.com/office/drawing/2010/main"/>
              </a:ext>
            </a:extLst>
          </a:blip>
          <a:stretch>
            <a:fillRect/>
          </a:stretch>
        </p:blipFill>
        <p:spPr>
          <a:xfrm>
            <a:off x="10831365" y="3430617"/>
            <a:ext cx="503513" cy="365887"/>
          </a:xfrm>
          <a:prstGeom prst="rect">
            <a:avLst/>
          </a:prstGeom>
        </p:spPr>
      </p:pic>
      <p:cxnSp>
        <p:nvCxnSpPr>
          <p:cNvPr id="62" name="Elbow Connector 61"/>
          <p:cNvCxnSpPr>
            <a:stCxn id="38" idx="2"/>
            <a:endCxn id="74" idx="0"/>
          </p:cNvCxnSpPr>
          <p:nvPr/>
        </p:nvCxnSpPr>
        <p:spPr>
          <a:xfrm rot="5400000">
            <a:off x="3958665" y="2613597"/>
            <a:ext cx="2326525" cy="3214669"/>
          </a:xfrm>
          <a:prstGeom prst="bentConnector3">
            <a:avLst>
              <a:gd name="adj1" fmla="val 1192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27297" y="2247233"/>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sp>
        <p:nvSpPr>
          <p:cNvPr id="65" name="TextBox 64"/>
          <p:cNvSpPr txBox="1"/>
          <p:nvPr/>
        </p:nvSpPr>
        <p:spPr>
          <a:xfrm>
            <a:off x="4363856" y="4053580"/>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6" name="TextBox 65"/>
          <p:cNvSpPr txBox="1"/>
          <p:nvPr/>
        </p:nvSpPr>
        <p:spPr>
          <a:xfrm>
            <a:off x="5779862" y="4059435"/>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7" name="TextBox 66"/>
          <p:cNvSpPr txBox="1"/>
          <p:nvPr/>
        </p:nvSpPr>
        <p:spPr>
          <a:xfrm>
            <a:off x="6728417" y="4060855"/>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sp>
        <p:nvSpPr>
          <p:cNvPr id="68" name="TextBox 67"/>
          <p:cNvSpPr txBox="1"/>
          <p:nvPr/>
        </p:nvSpPr>
        <p:spPr>
          <a:xfrm>
            <a:off x="5804460" y="2250534"/>
            <a:ext cx="21447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Stream Analytics</a:t>
            </a:r>
          </a:p>
        </p:txBody>
      </p:sp>
      <p:cxnSp>
        <p:nvCxnSpPr>
          <p:cNvPr id="71" name="Straight Arrow Connector 70"/>
          <p:cNvCxnSpPr/>
          <p:nvPr/>
        </p:nvCxnSpPr>
        <p:spPr>
          <a:xfrm flipV="1">
            <a:off x="6194125"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448483"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7141950" y="4811757"/>
            <a:ext cx="2653" cy="11024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817660" y="4811758"/>
            <a:ext cx="1035" cy="11024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73052"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38" idx="3"/>
            <a:endCxn id="50" idx="1"/>
          </p:cNvCxnSpPr>
          <p:nvPr/>
        </p:nvCxnSpPr>
        <p:spPr>
          <a:xfrm>
            <a:off x="6957861" y="2829069"/>
            <a:ext cx="1068768" cy="223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1972174" y="5914249"/>
            <a:ext cx="7820757" cy="319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Factory: Move data, orchestrate, schedule, and monitor</a:t>
            </a:r>
          </a:p>
        </p:txBody>
      </p:sp>
      <p:pic>
        <p:nvPicPr>
          <p:cNvPr id="33" name="Picture 3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985830" y="5780530"/>
            <a:ext cx="457200" cy="457200"/>
          </a:xfrm>
          <a:prstGeom prst="rect">
            <a:avLst/>
          </a:prstGeom>
        </p:spPr>
      </p:pic>
      <p:cxnSp>
        <p:nvCxnSpPr>
          <p:cNvPr id="89" name="Elbow Connector 88"/>
          <p:cNvCxnSpPr>
            <a:stCxn id="32" idx="3"/>
            <a:endCxn id="90" idx="2"/>
          </p:cNvCxnSpPr>
          <p:nvPr/>
        </p:nvCxnSpPr>
        <p:spPr>
          <a:xfrm flipV="1">
            <a:off x="9088634" y="4372478"/>
            <a:ext cx="2018882" cy="25134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451745" y="3689214"/>
            <a:ext cx="1311541"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Power BI Dashboards</a:t>
            </a:r>
          </a:p>
        </p:txBody>
      </p:sp>
      <p:pic>
        <p:nvPicPr>
          <p:cNvPr id="103" name="Picture 102"/>
          <p:cNvPicPr>
            <a:picLocks noChangeAspect="1"/>
          </p:cNvPicPr>
          <p:nvPr/>
        </p:nvPicPr>
        <p:blipFill>
          <a:blip r:embed="rId17" cstate="print">
            <a:lum bright="70000" contrast="-70000"/>
            <a:extLst>
              <a:ext uri="{28A0092B-C50C-407E-A947-70E740481C1C}">
                <a14:useLocalDpi xmlns:a14="http://schemas.microsoft.com/office/drawing/2010/main"/>
              </a:ext>
            </a:extLst>
          </a:blip>
          <a:stretch>
            <a:fillRect/>
          </a:stretch>
        </p:blipFill>
        <p:spPr>
          <a:xfrm>
            <a:off x="515015" y="5199860"/>
            <a:ext cx="557525" cy="557525"/>
          </a:xfrm>
          <a:prstGeom prst="rect">
            <a:avLst/>
          </a:prstGeom>
        </p:spPr>
      </p:pic>
      <p:sp>
        <p:nvSpPr>
          <p:cNvPr id="104" name="TextBox 103"/>
          <p:cNvSpPr txBox="1"/>
          <p:nvPr/>
        </p:nvSpPr>
        <p:spPr>
          <a:xfrm>
            <a:off x="-10667" y="5764447"/>
            <a:ext cx="1611595"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Vehicle catalog </a:t>
            </a:r>
          </a:p>
          <a:p>
            <a:pPr algn="ctr">
              <a:lnSpc>
                <a:spcPct val="90000"/>
              </a:lnSpc>
              <a:spcAft>
                <a:spcPts val="600"/>
              </a:spcAft>
            </a:pPr>
            <a:r>
              <a:rPr lang="en-US" sz="1400" dirty="0">
                <a:gradFill>
                  <a:gsLst>
                    <a:gs pos="2917">
                      <a:schemeClr val="tx1"/>
                    </a:gs>
                    <a:gs pos="30000">
                      <a:schemeClr val="tx1"/>
                    </a:gs>
                  </a:gsLst>
                  <a:lin ang="5400000" scaled="0"/>
                </a:gradFill>
              </a:rPr>
              <a:t>import</a:t>
            </a:r>
          </a:p>
        </p:txBody>
      </p:sp>
      <p:cxnSp>
        <p:nvCxnSpPr>
          <p:cNvPr id="106" name="Straight Arrow Connector 105"/>
          <p:cNvCxnSpPr>
            <a:stCxn id="103" idx="3"/>
            <a:endCxn id="37" idx="1"/>
          </p:cNvCxnSpPr>
          <p:nvPr/>
        </p:nvCxnSpPr>
        <p:spPr>
          <a:xfrm>
            <a:off x="1072540" y="5478623"/>
            <a:ext cx="1079779" cy="13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8860034" y="4963883"/>
            <a:ext cx="13910" cy="9503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12926"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8026629" y="2602707"/>
            <a:ext cx="457200" cy="457200"/>
          </a:xfrm>
          <a:prstGeom prst="rect">
            <a:avLst/>
          </a:prstGeom>
        </p:spPr>
      </p:pic>
      <p:sp>
        <p:nvSpPr>
          <p:cNvPr id="54" name="TextBox 53"/>
          <p:cNvSpPr txBox="1"/>
          <p:nvPr/>
        </p:nvSpPr>
        <p:spPr>
          <a:xfrm>
            <a:off x="7674398" y="2253295"/>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pic>
        <p:nvPicPr>
          <p:cNvPr id="5" name="Picture 4"/>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9118652" y="2530986"/>
            <a:ext cx="597969" cy="597969"/>
          </a:xfrm>
          <a:prstGeom prst="rect">
            <a:avLst/>
          </a:prstGeom>
        </p:spPr>
      </p:pic>
      <p:cxnSp>
        <p:nvCxnSpPr>
          <p:cNvPr id="57" name="Elbow Connector 56"/>
          <p:cNvCxnSpPr>
            <a:stCxn id="50" idx="3"/>
            <a:endCxn id="5" idx="1"/>
          </p:cNvCxnSpPr>
          <p:nvPr/>
        </p:nvCxnSpPr>
        <p:spPr>
          <a:xfrm flipV="1">
            <a:off x="8483829" y="2829971"/>
            <a:ext cx="634823" cy="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59" idx="0"/>
          </p:cNvCxnSpPr>
          <p:nvPr/>
        </p:nvCxnSpPr>
        <p:spPr>
          <a:xfrm>
            <a:off x="9716621" y="2829971"/>
            <a:ext cx="1366501" cy="60064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810471" y="4077502"/>
            <a:ext cx="20418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sp>
        <p:nvSpPr>
          <p:cNvPr id="78" name="TextBox 77"/>
          <p:cNvSpPr txBox="1"/>
          <p:nvPr/>
        </p:nvSpPr>
        <p:spPr>
          <a:xfrm>
            <a:off x="8387681" y="2958003"/>
            <a:ext cx="21447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 Dashboard Application</a:t>
            </a:r>
          </a:p>
        </p:txBody>
      </p:sp>
      <p:pic>
        <p:nvPicPr>
          <p:cNvPr id="80" name="Picture 79"/>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9235323" y="1840179"/>
            <a:ext cx="365760" cy="365760"/>
          </a:xfrm>
          <a:prstGeom prst="rect">
            <a:avLst/>
          </a:prstGeom>
        </p:spPr>
      </p:pic>
      <p:sp>
        <p:nvSpPr>
          <p:cNvPr id="81" name="TextBox 80"/>
          <p:cNvSpPr txBox="1"/>
          <p:nvPr/>
        </p:nvSpPr>
        <p:spPr>
          <a:xfrm>
            <a:off x="8860813" y="1499292"/>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cxnSp>
        <p:nvCxnSpPr>
          <p:cNvPr id="40" name="Straight Arrow Connector 39"/>
          <p:cNvCxnSpPr>
            <a:stCxn id="5" idx="0"/>
            <a:endCxn id="80" idx="2"/>
          </p:cNvCxnSpPr>
          <p:nvPr/>
        </p:nvCxnSpPr>
        <p:spPr>
          <a:xfrm flipV="1">
            <a:off x="9417637" y="2205939"/>
            <a:ext cx="566" cy="3250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76132" y="5384194"/>
            <a:ext cx="1676919" cy="3093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Elbow Connector 28"/>
          <p:cNvCxnSpPr>
            <a:stCxn id="38" idx="3"/>
            <a:endCxn id="32" idx="1"/>
          </p:cNvCxnSpPr>
          <p:nvPr/>
        </p:nvCxnSpPr>
        <p:spPr>
          <a:xfrm>
            <a:off x="6957861" y="2829069"/>
            <a:ext cx="1673573" cy="1794754"/>
          </a:xfrm>
          <a:prstGeom prst="bentConnector3">
            <a:avLst>
              <a:gd name="adj1" fmla="val 4487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up)">
                                      <p:cBhvr>
                                        <p:cTn id="79" dur="500"/>
                                        <p:tgtEl>
                                          <p:spTgt spid="62"/>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up)">
                                      <p:cBhvr>
                                        <p:cTn id="94" dur="500"/>
                                        <p:tgtEl>
                                          <p:spTgt spid="29"/>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left)">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fade">
                                      <p:cBhvr>
                                        <p:cTn id="124" dur="500"/>
                                        <p:tgtEl>
                                          <p:spTgt spid="65"/>
                                        </p:tgtEl>
                                      </p:cBhvr>
                                    </p:animEffect>
                                  </p:childTnLst>
                                </p:cTn>
                              </p:par>
                              <p:par>
                                <p:cTn id="125" presetID="10"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par>
                          <p:cTn id="128" fill="hold">
                            <p:stCondLst>
                              <p:cond delay="1000"/>
                            </p:stCondLst>
                            <p:childTnLst>
                              <p:par>
                                <p:cTn id="129" presetID="22" presetClass="entr" presetSubtype="1" fill="hold"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up)">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par>
                          <p:cTn id="144" fill="hold">
                            <p:stCondLst>
                              <p:cond delay="1000"/>
                            </p:stCondLst>
                            <p:childTnLst>
                              <p:par>
                                <p:cTn id="145" presetID="22" presetClass="entr" presetSubtype="1" fill="hold"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up)">
                                      <p:cBhvr>
                                        <p:cTn id="147" dur="500"/>
                                        <p:tgtEl>
                                          <p:spTgt spid="7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wipe(down)">
                                      <p:cBhvr>
                                        <p:cTn id="152" dur="500"/>
                                        <p:tgtEl>
                                          <p:spTgt spid="75"/>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67"/>
                                        </p:tgtEl>
                                        <p:attrNameLst>
                                          <p:attrName>style.visibility</p:attrName>
                                        </p:attrNameLst>
                                      </p:cBhvr>
                                      <p:to>
                                        <p:strVal val="visible"/>
                                      </p:to>
                                    </p:set>
                                    <p:animEffect transition="in" filter="fade">
                                      <p:cBhvr>
                                        <p:cTn id="156" dur="500"/>
                                        <p:tgtEl>
                                          <p:spTgt spid="67"/>
                                        </p:tgtEl>
                                      </p:cBhvr>
                                    </p:animEffect>
                                  </p:childTnLst>
                                </p:cTn>
                              </p:par>
                              <p:par>
                                <p:cTn id="157" presetID="10" presetClass="entr" presetSubtype="0" fill="hold"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500"/>
                                        <p:tgtEl>
                                          <p:spTgt spid="36"/>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wipe(up)">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11"/>
                                        </p:tgtEl>
                                        <p:attrNameLst>
                                          <p:attrName>style.visibility</p:attrName>
                                        </p:attrNameLst>
                                      </p:cBhvr>
                                      <p:to>
                                        <p:strVal val="visible"/>
                                      </p:to>
                                    </p:set>
                                    <p:animEffect transition="in" filter="wipe(down)">
                                      <p:cBhvr>
                                        <p:cTn id="168" dur="500"/>
                                        <p:tgtEl>
                                          <p:spTgt spid="111"/>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89"/>
                                        </p:tgtEl>
                                        <p:attrNameLst>
                                          <p:attrName>style.visibility</p:attrName>
                                        </p:attrNameLst>
                                      </p:cBhvr>
                                      <p:to>
                                        <p:strVal val="visible"/>
                                      </p:to>
                                    </p:set>
                                    <p:animEffect transition="in" filter="wipe(left)">
                                      <p:cBhvr>
                                        <p:cTn id="17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3" grpId="0"/>
      <p:bldP spid="65" grpId="0"/>
      <p:bldP spid="66" grpId="0"/>
      <p:bldP spid="67" grpId="0"/>
      <p:bldP spid="68" grpId="0"/>
      <p:bldP spid="83" grpId="0" animBg="1"/>
      <p:bldP spid="90" grpId="0"/>
      <p:bldP spid="54" grpId="0"/>
      <p:bldP spid="69" grpId="0"/>
      <p:bldP spid="78" grpId="0"/>
      <p:bldP spid="81" grpId="0"/>
      <p:bldP spid="7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Power BI Dashboard</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1427727"/>
            <a:ext cx="10058400" cy="4810860"/>
          </a:xfrm>
          <a:prstGeom prst="rect">
            <a:avLst/>
          </a:prstGeom>
        </p:spPr>
      </p:pic>
    </p:spTree>
    <p:extLst>
      <p:ext uri="{BB962C8B-B14F-4D97-AF65-F5344CB8AC3E}">
        <p14:creationId xmlns:p14="http://schemas.microsoft.com/office/powerpoint/2010/main" val="207220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Connected Cars and Cortana Analytics Suite</a:t>
            </a:r>
          </a:p>
        </p:txBody>
      </p:sp>
    </p:spTree>
    <p:extLst>
      <p:ext uri="{BB962C8B-B14F-4D97-AF65-F5344CB8AC3E}">
        <p14:creationId xmlns:p14="http://schemas.microsoft.com/office/powerpoint/2010/main" val="262987664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868363"/>
            <a:ext cx="11542713" cy="900112"/>
          </a:xfrm>
        </p:spPr>
        <p:txBody>
          <a:bodyPr/>
          <a:lstStyle/>
          <a:p>
            <a:r>
              <a:rPr lang="en-US" dirty="0"/>
              <a:t>Summary</a:t>
            </a:r>
          </a:p>
        </p:txBody>
      </p:sp>
      <p:sp>
        <p:nvSpPr>
          <p:cNvPr id="4" name="Content Placeholder 3"/>
          <p:cNvSpPr>
            <a:spLocks noGrp="1"/>
          </p:cNvSpPr>
          <p:nvPr>
            <p:ph sz="quarter" idx="4294967295"/>
          </p:nvPr>
        </p:nvSpPr>
        <p:spPr>
          <a:xfrm>
            <a:off x="0" y="1965325"/>
            <a:ext cx="11542713" cy="3336925"/>
          </a:xfrm>
        </p:spPr>
        <p:txBody>
          <a:bodyPr/>
          <a:lstStyle/>
          <a:p>
            <a:r>
              <a:rPr lang="en-US" sz="3200" dirty="0"/>
              <a:t>Comprehensive offer for our Big Data and AA cloud portfolio</a:t>
            </a:r>
          </a:p>
          <a:p>
            <a:r>
              <a:rPr lang="en-US" sz="3200" dirty="0"/>
              <a:t>Enables a broad class of business specific scenarios</a:t>
            </a:r>
          </a:p>
          <a:p>
            <a:r>
              <a:rPr lang="en-US" sz="3200" dirty="0"/>
              <a:t>Integrates with investments in Perceptual Intelligence &amp; Cortana</a:t>
            </a:r>
          </a:p>
          <a:p>
            <a:r>
              <a:rPr lang="en-US" sz="3200" dirty="0"/>
              <a:t>Customers can get going in individual services today</a:t>
            </a:r>
          </a:p>
          <a:p>
            <a:r>
              <a:rPr lang="en-US" sz="3200" dirty="0"/>
              <a:t>Available to transact this fall as a simple monthly subscription</a:t>
            </a:r>
          </a:p>
          <a:p>
            <a:r>
              <a:rPr lang="en-US" sz="3200" dirty="0"/>
              <a:t>Pricing and included quantities are still TBD</a:t>
            </a:r>
          </a:p>
        </p:txBody>
      </p:sp>
    </p:spTree>
    <p:extLst>
      <p:ext uri="{BB962C8B-B14F-4D97-AF65-F5344CB8AC3E}">
        <p14:creationId xmlns:p14="http://schemas.microsoft.com/office/powerpoint/2010/main" val="16183989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From Data to Decisions and Actions</a:t>
            </a:r>
          </a:p>
        </p:txBody>
      </p:sp>
      <p:sp>
        <p:nvSpPr>
          <p:cNvPr id="3" name="Rectangle 2"/>
          <p:cNvSpPr/>
          <p:nvPr/>
        </p:nvSpPr>
        <p:spPr bwMode="auto">
          <a:xfrm>
            <a:off x="10340407" y="1364609"/>
            <a:ext cx="1637684" cy="4498702"/>
          </a:xfrm>
          <a:prstGeom prst="rect">
            <a:avLst/>
          </a:prstGeom>
          <a:solidFill>
            <a:srgbClr val="4242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100000">
                      <a:schemeClr val="tx1"/>
                    </a:gs>
                  </a:gsLst>
                  <a:lin ang="5400000" scaled="0"/>
                </a:gradFill>
                <a:ea typeface="Segoe UI" pitchFamily="34" charset="0"/>
                <a:cs typeface="Segoe UI Semilight" panose="020B0402040204020203" pitchFamily="34" charset="0"/>
              </a:rPr>
              <a:t>Action</a:t>
            </a:r>
          </a:p>
        </p:txBody>
      </p:sp>
      <p:sp>
        <p:nvSpPr>
          <p:cNvPr id="4" name="Rectangle 3"/>
          <p:cNvSpPr/>
          <p:nvPr/>
        </p:nvSpPr>
        <p:spPr bwMode="auto">
          <a:xfrm>
            <a:off x="8128933" y="1363662"/>
            <a:ext cx="2203376" cy="4504092"/>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bg1"/>
                    </a:gs>
                    <a:gs pos="100000">
                      <a:schemeClr val="bg1"/>
                    </a:gs>
                  </a:gsLst>
                  <a:lin ang="5400000" scaled="0"/>
                </a:gradFill>
                <a:ea typeface="Segoe UI" pitchFamily="34" charset="0"/>
                <a:cs typeface="Segoe UI Semilight" panose="020B0402040204020203" pitchFamily="34" charset="0"/>
              </a:rPr>
              <a:t>  Decision</a:t>
            </a:r>
          </a:p>
        </p:txBody>
      </p:sp>
      <p:grpSp>
        <p:nvGrpSpPr>
          <p:cNvPr id="5" name="Group 4"/>
          <p:cNvGrpSpPr/>
          <p:nvPr/>
        </p:nvGrpSpPr>
        <p:grpSpPr>
          <a:xfrm>
            <a:off x="1862799" y="4089970"/>
            <a:ext cx="6641439" cy="868680"/>
            <a:chOff x="2315494" y="3948329"/>
            <a:chExt cx="6783351" cy="868680"/>
          </a:xfrm>
        </p:grpSpPr>
        <p:sp>
          <p:nvSpPr>
            <p:cNvPr id="6" name="Pentagon 5"/>
            <p:cNvSpPr/>
            <p:nvPr/>
          </p:nvSpPr>
          <p:spPr bwMode="auto">
            <a:xfrm>
              <a:off x="5262530" y="3948329"/>
              <a:ext cx="3836315"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7" name="Pentagon 6"/>
            <p:cNvSpPr/>
            <p:nvPr/>
          </p:nvSpPr>
          <p:spPr bwMode="auto">
            <a:xfrm>
              <a:off x="2315494" y="3948329"/>
              <a:ext cx="4489261"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Interactive dashboards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p>
          </p:txBody>
        </p:sp>
      </p:grpSp>
      <p:grpSp>
        <p:nvGrpSpPr>
          <p:cNvPr id="8" name="Group 7"/>
          <p:cNvGrpSpPr/>
          <p:nvPr/>
        </p:nvGrpSpPr>
        <p:grpSpPr>
          <a:xfrm>
            <a:off x="1862798" y="3180867"/>
            <a:ext cx="6641440" cy="868680"/>
            <a:chOff x="2315493" y="3039226"/>
            <a:chExt cx="6783352" cy="868680"/>
          </a:xfrm>
        </p:grpSpPr>
        <p:sp>
          <p:nvSpPr>
            <p:cNvPr id="9" name="Pentagon 8"/>
            <p:cNvSpPr/>
            <p:nvPr/>
          </p:nvSpPr>
          <p:spPr bwMode="auto">
            <a:xfrm>
              <a:off x="6930203" y="3039226"/>
              <a:ext cx="2168642"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0" name="Pentagon 9"/>
            <p:cNvSpPr/>
            <p:nvPr/>
          </p:nvSpPr>
          <p:spPr bwMode="auto">
            <a:xfrm>
              <a:off x="2315493" y="3039226"/>
              <a:ext cx="584941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Predictions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will happen? </a:t>
              </a:r>
            </a:p>
          </p:txBody>
        </p:sp>
      </p:grpSp>
      <p:grpSp>
        <p:nvGrpSpPr>
          <p:cNvPr id="11" name="Group 10"/>
          <p:cNvGrpSpPr/>
          <p:nvPr/>
        </p:nvGrpSpPr>
        <p:grpSpPr>
          <a:xfrm>
            <a:off x="1862797" y="1363662"/>
            <a:ext cx="9384641" cy="1778015"/>
            <a:chOff x="2315492" y="1222021"/>
            <a:chExt cx="9384641" cy="1778015"/>
          </a:xfrm>
        </p:grpSpPr>
        <p:grpSp>
          <p:nvGrpSpPr>
            <p:cNvPr id="12" name="Group 11"/>
            <p:cNvGrpSpPr/>
            <p:nvPr/>
          </p:nvGrpSpPr>
          <p:grpSpPr>
            <a:xfrm>
              <a:off x="2315492" y="1222021"/>
              <a:ext cx="9384641" cy="1778015"/>
              <a:chOff x="2315492" y="1222021"/>
              <a:chExt cx="9384641" cy="1778015"/>
            </a:xfrm>
          </p:grpSpPr>
          <p:grpSp>
            <p:nvGrpSpPr>
              <p:cNvPr id="14" name="Group 13"/>
              <p:cNvGrpSpPr/>
              <p:nvPr/>
            </p:nvGrpSpPr>
            <p:grpSpPr>
              <a:xfrm>
                <a:off x="2315492" y="1222021"/>
                <a:ext cx="9384641" cy="1778015"/>
                <a:chOff x="2315492" y="1222021"/>
                <a:chExt cx="9384641" cy="1778015"/>
              </a:xfrm>
            </p:grpSpPr>
            <p:sp>
              <p:nvSpPr>
                <p:cNvPr id="16" name="Pentagon 15"/>
                <p:cNvSpPr/>
                <p:nvPr/>
              </p:nvSpPr>
              <p:spPr bwMode="auto">
                <a:xfrm>
                  <a:off x="2315494" y="2131356"/>
                  <a:ext cx="7555839"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7" name="Pentagon 16"/>
                <p:cNvSpPr/>
                <p:nvPr/>
              </p:nvSpPr>
              <p:spPr bwMode="auto">
                <a:xfrm>
                  <a:off x="2315492" y="1222021"/>
                  <a:ext cx="9384641" cy="91440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8" name="Rectangle 17"/>
                <p:cNvSpPr/>
                <p:nvPr/>
              </p:nvSpPr>
              <p:spPr bwMode="auto">
                <a:xfrm>
                  <a:off x="2315494" y="1222021"/>
                  <a:ext cx="4115749" cy="1778015"/>
                </a:xfrm>
                <a:prstGeom prst="rect">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Recommendations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5" name="TextBox 14"/>
              <p:cNvSpPr txBox="1"/>
              <p:nvPr/>
            </p:nvSpPr>
            <p:spPr>
              <a:xfrm>
                <a:off x="6899532" y="1448763"/>
                <a:ext cx="2007794"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automation</a:t>
                </a:r>
              </a:p>
            </p:txBody>
          </p:sp>
        </p:grpSp>
        <p:sp>
          <p:nvSpPr>
            <p:cNvPr id="13" name="TextBox 12"/>
            <p:cNvSpPr txBox="1"/>
            <p:nvPr/>
          </p:nvSpPr>
          <p:spPr>
            <a:xfrm>
              <a:off x="6899532" y="2333802"/>
              <a:ext cx="1717843"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support</a:t>
              </a:r>
            </a:p>
          </p:txBody>
        </p:sp>
      </p:grpSp>
      <p:sp>
        <p:nvSpPr>
          <p:cNvPr id="19" name="Rectangle 18"/>
          <p:cNvSpPr/>
          <p:nvPr/>
        </p:nvSpPr>
        <p:spPr bwMode="auto">
          <a:xfrm>
            <a:off x="469511" y="1363662"/>
            <a:ext cx="1422275" cy="4504092"/>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Semilight" panose="020B0402040204020203" pitchFamily="34" charset="0"/>
              </a:rPr>
              <a:t>Data</a:t>
            </a:r>
          </a:p>
        </p:txBody>
      </p:sp>
      <p:grpSp>
        <p:nvGrpSpPr>
          <p:cNvPr id="20" name="Group 19"/>
          <p:cNvGrpSpPr/>
          <p:nvPr/>
        </p:nvGrpSpPr>
        <p:grpSpPr>
          <a:xfrm>
            <a:off x="469511" y="6049944"/>
            <a:ext cx="11508580" cy="572464"/>
            <a:chOff x="2364281" y="345104"/>
            <a:chExt cx="9194249" cy="572464"/>
          </a:xfrm>
        </p:grpSpPr>
        <p:cxnSp>
          <p:nvCxnSpPr>
            <p:cNvPr id="21" name="Straight Arrow Connector 20"/>
            <p:cNvCxnSpPr/>
            <p:nvPr/>
          </p:nvCxnSpPr>
          <p:spPr>
            <a:xfrm flipV="1">
              <a:off x="2364281" y="612768"/>
              <a:ext cx="9194249" cy="53307"/>
            </a:xfrm>
            <a:prstGeom prst="straightConnector1">
              <a:avLst/>
            </a:prstGeom>
            <a:ln w="47625">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9072" y="345104"/>
              <a:ext cx="852271" cy="572464"/>
            </a:xfrm>
            <a:prstGeom prst="rect">
              <a:avLst/>
            </a:prstGeom>
            <a:solidFill>
              <a:schemeClr val="bg2"/>
            </a:solidFill>
            <a:ln>
              <a:solidFill>
                <a:schemeClr val="tx1"/>
              </a:solidFill>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cs typeface="Segoe UI Semilight" panose="020B0402040204020203" pitchFamily="34" charset="0"/>
                </a:rPr>
                <a:t>Value</a:t>
              </a:r>
            </a:p>
          </p:txBody>
        </p:sp>
      </p:grpSp>
      <p:grpSp>
        <p:nvGrpSpPr>
          <p:cNvPr id="23" name="Group 22"/>
          <p:cNvGrpSpPr/>
          <p:nvPr/>
        </p:nvGrpSpPr>
        <p:grpSpPr>
          <a:xfrm>
            <a:off x="1891786" y="4999074"/>
            <a:ext cx="6762464" cy="868680"/>
            <a:chOff x="2352579" y="4857433"/>
            <a:chExt cx="6754366" cy="868680"/>
          </a:xfrm>
        </p:grpSpPr>
        <p:sp>
          <p:nvSpPr>
            <p:cNvPr id="24" name="Pentagon 23"/>
            <p:cNvSpPr/>
            <p:nvPr/>
          </p:nvSpPr>
          <p:spPr bwMode="auto">
            <a:xfrm>
              <a:off x="4221130" y="4857433"/>
              <a:ext cx="4735803"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5" name="Pentagon 24"/>
            <p:cNvSpPr/>
            <p:nvPr/>
          </p:nvSpPr>
          <p:spPr bwMode="auto">
            <a:xfrm>
              <a:off x="2352579" y="4857433"/>
              <a:ext cx="294675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Static reports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p>
          </p:txBody>
        </p:sp>
        <p:sp>
          <p:nvSpPr>
            <p:cNvPr id="26" name="TextBox 25"/>
            <p:cNvSpPr txBox="1"/>
            <p:nvPr/>
          </p:nvSpPr>
          <p:spPr>
            <a:xfrm>
              <a:off x="5747675" y="5071220"/>
              <a:ext cx="3359270" cy="517065"/>
            </a:xfrm>
            <a:prstGeom prst="rect">
              <a:avLst/>
            </a:prstGeom>
            <a:noFill/>
            <a:ln>
              <a:solidFill>
                <a:schemeClr val="tx1"/>
              </a:solidFill>
            </a:ln>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cs typeface="Segoe UI Semilight" panose="020B0402040204020203" pitchFamily="34" charset="0"/>
                </a:rPr>
                <a:t>Manual process</a:t>
              </a:r>
            </a:p>
          </p:txBody>
        </p:sp>
      </p:grpSp>
    </p:spTree>
    <p:extLst>
      <p:ext uri="{BB962C8B-B14F-4D97-AF65-F5344CB8AC3E}">
        <p14:creationId xmlns:p14="http://schemas.microsoft.com/office/powerpoint/2010/main" val="167742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a:t>Cortana Analytics Suite</a:t>
            </a:r>
            <a:br>
              <a:rPr lang="en-US"/>
            </a:br>
            <a:r>
              <a:rPr lang="en-US" sz="3599"/>
              <a:t>Transform data into intelligent action</a:t>
            </a:r>
          </a:p>
        </p:txBody>
      </p:sp>
      <p:grpSp>
        <p:nvGrpSpPr>
          <p:cNvPr id="4" name="Group 3"/>
          <p:cNvGrpSpPr/>
          <p:nvPr/>
        </p:nvGrpSpPr>
        <p:grpSpPr>
          <a:xfrm>
            <a:off x="1470088" y="1994392"/>
            <a:ext cx="3095325" cy="4450613"/>
            <a:chOff x="1440529" y="1955464"/>
            <a:chExt cx="3034908" cy="4363742"/>
          </a:xfrm>
        </p:grpSpPr>
        <p:sp>
          <p:nvSpPr>
            <p:cNvPr id="5" name="Rectangle 4"/>
            <p:cNvSpPr/>
            <p:nvPr/>
          </p:nvSpPr>
          <p:spPr>
            <a:xfrm>
              <a:off x="1878539" y="5957083"/>
              <a:ext cx="691743"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cxnSp>
          <p:nvCxnSpPr>
            <p:cNvPr id="6" name="Straight Connector 5"/>
            <p:cNvCxnSpPr/>
            <p:nvPr/>
          </p:nvCxnSpPr>
          <p:spPr>
            <a:xfrm>
              <a:off x="3840419" y="2336053"/>
              <a:ext cx="0" cy="281654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3279" y="2336053"/>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3280" y="3736973"/>
              <a:ext cx="135215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3279" y="5152595"/>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 name="Freeform 34"/>
            <p:cNvSpPr>
              <a:spLocks noEditPoints="1"/>
            </p:cNvSpPr>
            <p:nvPr/>
          </p:nvSpPr>
          <p:spPr bwMode="auto">
            <a:xfrm>
              <a:off x="1440529" y="2103335"/>
              <a:ext cx="601699" cy="476012"/>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1" name="TextBox 10"/>
            <p:cNvSpPr txBox="1"/>
            <p:nvPr/>
          </p:nvSpPr>
          <p:spPr>
            <a:xfrm>
              <a:off x="1990832" y="1955464"/>
              <a:ext cx="1215680" cy="788255"/>
            </a:xfrm>
            <a:prstGeom prst="rect">
              <a:avLst/>
            </a:prstGeom>
            <a:noFill/>
          </p:spPr>
          <p:txBody>
            <a:bodyPr wrap="square" lIns="182854" tIns="146283" rIns="182854" bIns="146283" rtlCol="0">
              <a:spAutoFit/>
            </a:bodyPr>
            <a:lstStyle/>
            <a:p>
              <a:pPr defTabSz="932563">
                <a:lnSpc>
                  <a:spcPct val="90000"/>
                </a:lnSpc>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apps</a:t>
              </a:r>
            </a:p>
          </p:txBody>
        </p:sp>
        <p:sp>
          <p:nvSpPr>
            <p:cNvPr id="12" name="TextBox 11"/>
            <p:cNvSpPr txBox="1"/>
            <p:nvPr/>
          </p:nvSpPr>
          <p:spPr>
            <a:xfrm>
              <a:off x="2024871" y="3374120"/>
              <a:ext cx="1215680"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apps</a:t>
              </a:r>
            </a:p>
          </p:txBody>
        </p:sp>
        <p:sp>
          <p:nvSpPr>
            <p:cNvPr id="13" name="Freeform 53"/>
            <p:cNvSpPr>
              <a:spLocks noEditPoints="1"/>
            </p:cNvSpPr>
            <p:nvPr/>
          </p:nvSpPr>
          <p:spPr bwMode="auto">
            <a:xfrm>
              <a:off x="1583768" y="3451360"/>
              <a:ext cx="443134" cy="63245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4" name="TextBox 13"/>
            <p:cNvSpPr txBox="1"/>
            <p:nvPr/>
          </p:nvSpPr>
          <p:spPr>
            <a:xfrm>
              <a:off x="2036219" y="4614554"/>
              <a:ext cx="1520869" cy="1037554"/>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devices</a:t>
              </a:r>
            </a:p>
          </p:txBody>
        </p:sp>
        <p:sp>
          <p:nvSpPr>
            <p:cNvPr id="15" name="Freeform 16"/>
            <p:cNvSpPr>
              <a:spLocks noChangeAspect="1" noEditPoints="1"/>
            </p:cNvSpPr>
            <p:nvPr/>
          </p:nvSpPr>
          <p:spPr bwMode="auto">
            <a:xfrm>
              <a:off x="1494020" y="4884263"/>
              <a:ext cx="565690" cy="520145"/>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grpSp>
        <p:nvGrpSpPr>
          <p:cNvPr id="16" name="Group 15"/>
          <p:cNvGrpSpPr/>
          <p:nvPr/>
        </p:nvGrpSpPr>
        <p:grpSpPr>
          <a:xfrm>
            <a:off x="6971002" y="2202853"/>
            <a:ext cx="4150729" cy="4237886"/>
            <a:chOff x="6834073" y="2159856"/>
            <a:chExt cx="4069713" cy="4155168"/>
          </a:xfrm>
        </p:grpSpPr>
        <p:sp>
          <p:nvSpPr>
            <p:cNvPr id="17" name="Rectangle 16"/>
            <p:cNvSpPr/>
            <p:nvPr/>
          </p:nvSpPr>
          <p:spPr>
            <a:xfrm>
              <a:off x="9416373" y="5952901"/>
              <a:ext cx="950762"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cxnSp>
          <p:nvCxnSpPr>
            <p:cNvPr id="18" name="Straight Connector 17"/>
            <p:cNvCxnSpPr/>
            <p:nvPr/>
          </p:nvCxnSpPr>
          <p:spPr>
            <a:xfrm>
              <a:off x="7806991" y="2498338"/>
              <a:ext cx="0" cy="2479174"/>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7555" y="3736973"/>
              <a:ext cx="52943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21577" y="2498338"/>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1577" y="4977512"/>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626466" y="2159856"/>
              <a:ext cx="449238" cy="579337"/>
              <a:chOff x="8824650" y="2294433"/>
              <a:chExt cx="368737" cy="475523"/>
            </a:xfrm>
          </p:grpSpPr>
          <p:sp>
            <p:nvSpPr>
              <p:cNvPr id="3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3" name="TextBox 22"/>
            <p:cNvSpPr txBox="1"/>
            <p:nvPr/>
          </p:nvSpPr>
          <p:spPr>
            <a:xfrm>
              <a:off x="9114592" y="2182085"/>
              <a:ext cx="1215680" cy="534056"/>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nvGrpSpPr>
            <p:cNvPr id="24" name="Group 23"/>
            <p:cNvGrpSpPr/>
            <p:nvPr/>
          </p:nvGrpSpPr>
          <p:grpSpPr>
            <a:xfrm>
              <a:off x="8626466" y="4526543"/>
              <a:ext cx="493880" cy="768101"/>
              <a:chOff x="8597110" y="4718972"/>
              <a:chExt cx="361215" cy="561776"/>
            </a:xfrm>
          </p:grpSpPr>
          <p:sp>
            <p:nvSpPr>
              <p:cNvPr id="27"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8"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9"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5" name="TextBox 24"/>
            <p:cNvSpPr txBox="1"/>
            <p:nvPr/>
          </p:nvSpPr>
          <p:spPr>
            <a:xfrm>
              <a:off x="9114592" y="4584707"/>
              <a:ext cx="1789194"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Systems</a:t>
              </a:r>
            </a:p>
          </p:txBody>
        </p:sp>
        <p:sp>
          <p:nvSpPr>
            <p:cNvPr id="26" name="Right Arrow 25"/>
            <p:cNvSpPr/>
            <p:nvPr/>
          </p:nvSpPr>
          <p:spPr bwMode="auto">
            <a:xfrm>
              <a:off x="6834073" y="5991814"/>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2839094" y="3083648"/>
            <a:ext cx="4129554" cy="3361356"/>
            <a:chOff x="2839094" y="3083648"/>
            <a:chExt cx="4129554" cy="3361356"/>
          </a:xfrm>
        </p:grpSpPr>
        <p:grpSp>
          <p:nvGrpSpPr>
            <p:cNvPr id="33" name="Group 32"/>
            <p:cNvGrpSpPr/>
            <p:nvPr/>
          </p:nvGrpSpPr>
          <p:grpSpPr>
            <a:xfrm>
              <a:off x="2839094" y="3083648"/>
              <a:ext cx="4129554" cy="3361356"/>
              <a:chOff x="2782813" y="3023459"/>
              <a:chExt cx="4048949" cy="3295746"/>
            </a:xfrm>
          </p:grpSpPr>
          <p:sp>
            <p:nvSpPr>
              <p:cNvPr id="35" name="Rectangle 34"/>
              <p:cNvSpPr/>
              <p:nvPr/>
            </p:nvSpPr>
            <p:spPr>
              <a:xfrm>
                <a:off x="5228956" y="5957082"/>
                <a:ext cx="1540908"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36" name="Freeform 539"/>
              <p:cNvSpPr>
                <a:spLocks noChangeAspect="1"/>
              </p:cNvSpPr>
              <p:nvPr/>
            </p:nvSpPr>
            <p:spPr bwMode="auto">
              <a:xfrm>
                <a:off x="4866845" y="3023459"/>
                <a:ext cx="1964917" cy="10802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7" name="TextBox 36"/>
              <p:cNvSpPr txBox="1"/>
              <p:nvPr/>
            </p:nvSpPr>
            <p:spPr>
              <a:xfrm>
                <a:off x="5002715" y="4080152"/>
                <a:ext cx="1744422" cy="843655"/>
              </a:xfrm>
              <a:prstGeom prst="rect">
                <a:avLst/>
              </a:prstGeom>
              <a:noFill/>
            </p:spPr>
            <p:txBody>
              <a:bodyPr wrap="square" lIns="182854" tIns="146283" rIns="182854" bIns="146283" rtlCol="0">
                <a:spAutoFit/>
              </a:bodyPr>
              <a:lstStyle/>
              <a:p>
                <a:pPr algn="ctr" defTabSz="725012">
                  <a:spcBef>
                    <a:spcPct val="0"/>
                  </a:spcBef>
                  <a:spcAft>
                    <a:spcPct val="350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 Analytics</a:t>
                </a:r>
              </a:p>
            </p:txBody>
          </p:sp>
          <p:sp>
            <p:nvSpPr>
              <p:cNvPr id="38" name="Right Arrow 37"/>
              <p:cNvSpPr/>
              <p:nvPr/>
            </p:nvSpPr>
            <p:spPr bwMode="auto">
              <a:xfrm>
                <a:off x="2782813" y="5999021"/>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33"/>
            <p:cNvPicPr>
              <a:picLocks noChangeAspect="1"/>
            </p:cNvPicPr>
            <p:nvPr/>
          </p:nvPicPr>
          <p:blipFill>
            <a:blip r:embed="rId2">
              <a:duotone>
                <a:prstClr val="black"/>
                <a:schemeClr val="accent1">
                  <a:tint val="45000"/>
                  <a:satMod val="400000"/>
                </a:schemeClr>
              </a:duotone>
              <a:lum bright="-34000"/>
              <a:extLst>
                <a:ext uri="{28A0092B-C50C-407E-A947-70E740481C1C}">
                  <a14:useLocalDpi xmlns:a14="http://schemas.microsoft.com/office/drawing/2010/main"/>
                </a:ext>
              </a:extLst>
            </a:blip>
            <a:stretch>
              <a:fillRect/>
            </a:stretch>
          </p:blipFill>
          <p:spPr>
            <a:xfrm>
              <a:off x="5811731" y="3401818"/>
              <a:ext cx="362064" cy="628844"/>
            </a:xfrm>
            <a:prstGeom prst="rect">
              <a:avLst/>
            </a:prstGeom>
          </p:spPr>
        </p:pic>
      </p:grpSp>
    </p:spTree>
    <p:extLst>
      <p:ext uri="{BB962C8B-B14F-4D97-AF65-F5344CB8AC3E}">
        <p14:creationId xmlns:p14="http://schemas.microsoft.com/office/powerpoint/2010/main" val="15400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49288" y="868363"/>
            <a:ext cx="11542712" cy="900112"/>
          </a:xfrm>
        </p:spPr>
        <p:txBody>
          <a:bodyPr/>
          <a:lstStyle/>
          <a:p>
            <a:r>
              <a:rPr lang="en-US" dirty="0"/>
              <a:t>What is Big Data?</a:t>
            </a:r>
          </a:p>
        </p:txBody>
      </p:sp>
      <p:sp>
        <p:nvSpPr>
          <p:cNvPr id="4" name="Content Placeholder 3"/>
          <p:cNvSpPr>
            <a:spLocks noGrp="1"/>
          </p:cNvSpPr>
          <p:nvPr>
            <p:ph sz="quarter" idx="4294967295"/>
          </p:nvPr>
        </p:nvSpPr>
        <p:spPr>
          <a:xfrm>
            <a:off x="649288" y="1965325"/>
            <a:ext cx="11542712" cy="1514475"/>
          </a:xfrm>
        </p:spPr>
        <p:txBody>
          <a:bodyPr/>
          <a:lstStyle/>
          <a:p>
            <a:pPr marL="0" indent="0">
              <a:buNone/>
            </a:pPr>
            <a:r>
              <a:rPr lang="en-US" sz="3200" dirty="0"/>
              <a:t>"Extremely large data sets that may be analyzed computationally to reveal patterns, trends, and associations, especially relating to human behavior and interactions" </a:t>
            </a:r>
            <a:r>
              <a:rPr lang="en-US" sz="2400" dirty="0"/>
              <a:t>–Oxford Dictionary</a:t>
            </a:r>
          </a:p>
        </p:txBody>
      </p:sp>
      <p:sp>
        <p:nvSpPr>
          <p:cNvPr id="2" name="Rectangle 1"/>
          <p:cNvSpPr/>
          <p:nvPr/>
        </p:nvSpPr>
        <p:spPr bwMode="auto">
          <a:xfrm>
            <a:off x="4331366" y="521689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Velocity</a:t>
            </a:r>
          </a:p>
        </p:txBody>
      </p:sp>
      <p:sp>
        <p:nvSpPr>
          <p:cNvPr id="6" name="Rectangle 5"/>
          <p:cNvSpPr/>
          <p:nvPr/>
        </p:nvSpPr>
        <p:spPr bwMode="auto">
          <a:xfrm>
            <a:off x="614407" y="520566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Volume</a:t>
            </a:r>
          </a:p>
        </p:txBody>
      </p:sp>
      <p:sp>
        <p:nvSpPr>
          <p:cNvPr id="7" name="Rectangle 6"/>
          <p:cNvSpPr/>
          <p:nvPr/>
        </p:nvSpPr>
        <p:spPr bwMode="auto">
          <a:xfrm>
            <a:off x="7961700" y="520566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Variety</a:t>
            </a:r>
          </a:p>
        </p:txBody>
      </p:sp>
      <p:sp>
        <p:nvSpPr>
          <p:cNvPr id="8" name="Title 2"/>
          <p:cNvSpPr txBox="1">
            <a:spLocks/>
          </p:cNvSpPr>
          <p:nvPr/>
        </p:nvSpPr>
        <p:spPr>
          <a:xfrm>
            <a:off x="364157" y="3937229"/>
            <a:ext cx="11542713" cy="90011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When do I need Big Data?</a:t>
            </a:r>
          </a:p>
        </p:txBody>
      </p:sp>
    </p:spTree>
    <p:extLst>
      <p:ext uri="{BB962C8B-B14F-4D97-AF65-F5344CB8AC3E}">
        <p14:creationId xmlns:p14="http://schemas.microsoft.com/office/powerpoint/2010/main" val="3149261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solidFill>
                <a:srgbClr val="FFFFFF"/>
              </a:solidFill>
            </a:endParaRPr>
          </a:p>
        </p:txBody>
      </p:sp>
      <p:sp>
        <p:nvSpPr>
          <p:cNvPr id="4" name="Rectangle 3"/>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2486830" y="3375390"/>
            <a:ext cx="277908" cy="226269"/>
            <a:chOff x="-2530484" y="585787"/>
            <a:chExt cx="1119191" cy="911228"/>
          </a:xfrm>
          <a:solidFill>
            <a:schemeClr val="bg2"/>
          </a:solidFill>
        </p:grpSpPr>
        <p:sp>
          <p:nvSpPr>
            <p:cNvPr id="8"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0"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3"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14" name="Group 13"/>
          <p:cNvGrpSpPr/>
          <p:nvPr/>
        </p:nvGrpSpPr>
        <p:grpSpPr>
          <a:xfrm>
            <a:off x="2489560" y="3886835"/>
            <a:ext cx="272448" cy="230922"/>
            <a:chOff x="554038" y="2498729"/>
            <a:chExt cx="1114423" cy="944564"/>
          </a:xfrm>
          <a:solidFill>
            <a:schemeClr val="bg2"/>
          </a:solidFill>
        </p:grpSpPr>
        <p:sp>
          <p:nvSpPr>
            <p:cNvPr id="15"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16"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17" name="Group 16"/>
          <p:cNvGrpSpPr/>
          <p:nvPr/>
        </p:nvGrpSpPr>
        <p:grpSpPr>
          <a:xfrm>
            <a:off x="2491061" y="4410553"/>
            <a:ext cx="269446" cy="219069"/>
            <a:chOff x="-846136" y="589373"/>
            <a:chExt cx="1120774" cy="911226"/>
          </a:xfrm>
          <a:solidFill>
            <a:schemeClr val="bg2"/>
          </a:solidFill>
        </p:grpSpPr>
        <p:sp>
          <p:nvSpPr>
            <p:cNvPr id="18"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21" name="Group 20"/>
          <p:cNvGrpSpPr/>
          <p:nvPr/>
        </p:nvGrpSpPr>
        <p:grpSpPr>
          <a:xfrm>
            <a:off x="2493169" y="5409053"/>
            <a:ext cx="265231" cy="221912"/>
            <a:chOff x="-1220314" y="1416672"/>
            <a:chExt cx="1108076" cy="927101"/>
          </a:xfrm>
          <a:solidFill>
            <a:schemeClr val="bg2"/>
          </a:solidFill>
        </p:grpSpPr>
        <p:sp>
          <p:nvSpPr>
            <p:cNvPr id="22"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3"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4"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25" name="Group 24"/>
          <p:cNvGrpSpPr/>
          <p:nvPr/>
        </p:nvGrpSpPr>
        <p:grpSpPr>
          <a:xfrm>
            <a:off x="2462226" y="4914799"/>
            <a:ext cx="327117" cy="209077"/>
            <a:chOff x="5250983" y="3076031"/>
            <a:chExt cx="510029" cy="325987"/>
          </a:xfrm>
          <a:solidFill>
            <a:schemeClr val="bg2"/>
          </a:solidFill>
        </p:grpSpPr>
        <p:sp>
          <p:nvSpPr>
            <p:cNvPr id="26"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7"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8"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9"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30"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sp>
        <p:nvSpPr>
          <p:cNvPr id="31"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32" name="TextBox 31"/>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Preconfigured Solutions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Dashboards and Visualizations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Machine Learning and Analytics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Big Data Store</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Information Management</a:t>
            </a:r>
          </a:p>
        </p:txBody>
      </p:sp>
      <p:grpSp>
        <p:nvGrpSpPr>
          <p:cNvPr id="33" name="Group 32"/>
          <p:cNvGrpSpPr/>
          <p:nvPr/>
        </p:nvGrpSpPr>
        <p:grpSpPr>
          <a:xfrm>
            <a:off x="700986" y="3242219"/>
            <a:ext cx="6219432" cy="2035512"/>
            <a:chOff x="700986" y="2506981"/>
            <a:chExt cx="6219432" cy="2035512"/>
          </a:xfrm>
        </p:grpSpPr>
        <p:cxnSp>
          <p:nvCxnSpPr>
            <p:cNvPr id="34" name="Straight Connector 33"/>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9"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Cortana Analytics Suite</a:t>
            </a:r>
            <a:br>
              <a:rPr lang="en-US" dirty="0"/>
            </a:br>
            <a:r>
              <a:rPr lang="en-US" sz="3599" dirty="0"/>
              <a:t>Transform data into intelligent action</a:t>
            </a:r>
          </a:p>
        </p:txBody>
      </p:sp>
      <p:sp>
        <p:nvSpPr>
          <p:cNvPr id="40" name="Rectangle 39"/>
          <p:cNvSpPr/>
          <p:nvPr/>
        </p:nvSpPr>
        <p:spPr bwMode="auto">
          <a:xfrm rot="1077323">
            <a:off x="9786810" y="3558380"/>
            <a:ext cx="633346" cy="13992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Personal Digital Assistant – Cortana</a:t>
            </a:r>
          </a:p>
        </p:txBody>
      </p:sp>
      <p:sp>
        <p:nvSpPr>
          <p:cNvPr id="42"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43" name="TextBox 42"/>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Perceptual Intelligence</a:t>
            </a:r>
          </a:p>
        </p:txBody>
      </p:sp>
      <p:grpSp>
        <p:nvGrpSpPr>
          <p:cNvPr id="44" name="Group 43"/>
          <p:cNvGrpSpPr/>
          <p:nvPr/>
        </p:nvGrpSpPr>
        <p:grpSpPr>
          <a:xfrm>
            <a:off x="10028237" y="4153819"/>
            <a:ext cx="231434" cy="231434"/>
            <a:chOff x="10384631" y="1371600"/>
            <a:chExt cx="350838" cy="350838"/>
          </a:xfrm>
        </p:grpSpPr>
        <p:cxnSp>
          <p:nvCxnSpPr>
            <p:cNvPr id="45" name="Straight Connector 44"/>
            <p:cNvCxnSpPr/>
            <p:nvPr/>
          </p:nvCxnSpPr>
          <p:spPr>
            <a:xfrm>
              <a:off x="10560050" y="1371600"/>
              <a:ext cx="0" cy="350838"/>
            </a:xfrm>
            <a:prstGeom prst="line">
              <a:avLst/>
            </a:prstGeom>
            <a:noFill/>
            <a:ln w="57150">
              <a:solidFill>
                <a:schemeClr val="tx1"/>
              </a:solidFill>
              <a:miter lim="800000"/>
            </a:ln>
          </p:spPr>
        </p:cxnSp>
        <p:cxnSp>
          <p:nvCxnSpPr>
            <p:cNvPr id="46" name="Straight Connector 45"/>
            <p:cNvCxnSpPr/>
            <p:nvPr/>
          </p:nvCxnSpPr>
          <p:spPr>
            <a:xfrm rot="5400000">
              <a:off x="10560050" y="1371600"/>
              <a:ext cx="0" cy="350838"/>
            </a:xfrm>
            <a:prstGeom prst="line">
              <a:avLst/>
            </a:prstGeom>
            <a:noFill/>
            <a:ln w="57150">
              <a:solidFill>
                <a:schemeClr val="tx1"/>
              </a:solidFill>
              <a:miter lim="800000"/>
            </a:ln>
          </p:spPr>
        </p:cxnSp>
      </p:grpSp>
      <p:grpSp>
        <p:nvGrpSpPr>
          <p:cNvPr id="47" name="Group 46"/>
          <p:cNvGrpSpPr/>
          <p:nvPr/>
        </p:nvGrpSpPr>
        <p:grpSpPr>
          <a:xfrm>
            <a:off x="8504237" y="4487997"/>
            <a:ext cx="451327" cy="380865"/>
            <a:chOff x="5989154" y="6190366"/>
            <a:chExt cx="348468" cy="314233"/>
          </a:xfrm>
        </p:grpSpPr>
        <p:sp>
          <p:nvSpPr>
            <p:cNvPr id="48"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232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The Old and the New Data Processing</a:t>
            </a:r>
          </a:p>
        </p:txBody>
      </p:sp>
      <p:pic>
        <p:nvPicPr>
          <p:cNvPr id="3" name="Picture 2"/>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435355" y="1489455"/>
            <a:ext cx="606045" cy="606045"/>
          </a:xfrm>
          <a:prstGeom prst="rect">
            <a:avLst/>
          </a:prstGeom>
        </p:spPr>
      </p:pic>
      <p:pic>
        <p:nvPicPr>
          <p:cNvPr id="5" name="Picture 4"/>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435355" y="2444988"/>
            <a:ext cx="606045" cy="606045"/>
          </a:xfrm>
          <a:prstGeom prst="rect">
            <a:avLst/>
          </a:prstGeom>
        </p:spPr>
      </p:pic>
      <p:pic>
        <p:nvPicPr>
          <p:cNvPr id="6" name="Picture 5"/>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222755" y="2444988"/>
            <a:ext cx="606045" cy="606045"/>
          </a:xfrm>
          <a:prstGeom prst="rect">
            <a:avLst/>
          </a:prstGeom>
        </p:spPr>
      </p:pic>
      <p:sp>
        <p:nvSpPr>
          <p:cNvPr id="7" name="TextBox 6"/>
          <p:cNvSpPr txBox="1"/>
          <p:nvPr/>
        </p:nvSpPr>
        <p:spPr>
          <a:xfrm>
            <a:off x="344677"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OLTP</a:t>
            </a:r>
          </a:p>
        </p:txBody>
      </p:sp>
      <p:sp>
        <p:nvSpPr>
          <p:cNvPr id="8" name="TextBox 7"/>
          <p:cNvSpPr txBox="1"/>
          <p:nvPr/>
        </p:nvSpPr>
        <p:spPr>
          <a:xfrm>
            <a:off x="3446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ERP</a:t>
            </a:r>
          </a:p>
        </p:txBody>
      </p:sp>
      <p:sp>
        <p:nvSpPr>
          <p:cNvPr id="9" name="TextBox 8"/>
          <p:cNvSpPr txBox="1"/>
          <p:nvPr/>
        </p:nvSpPr>
        <p:spPr>
          <a:xfrm>
            <a:off x="11320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LOB</a:t>
            </a:r>
          </a:p>
        </p:txBody>
      </p:sp>
      <p:pic>
        <p:nvPicPr>
          <p:cNvPr id="10" name="Picture 9"/>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colorTemperature colorTemp="4700"/>
                    </a14:imgEffect>
                    <a14:imgEffect>
                      <a14:saturation sat="33000"/>
                    </a14:imgEffect>
                  </a14:imgLayer>
                </a14:imgProps>
              </a:ext>
              <a:ext uri="{28A0092B-C50C-407E-A947-70E740481C1C}">
                <a14:useLocalDpi xmlns:a14="http://schemas.microsoft.com/office/drawing/2010/main"/>
              </a:ext>
            </a:extLst>
          </a:blip>
          <a:stretch>
            <a:fillRect/>
          </a:stretch>
        </p:blipFill>
        <p:spPr>
          <a:xfrm>
            <a:off x="1241804" y="1498838"/>
            <a:ext cx="567945" cy="567945"/>
          </a:xfrm>
          <a:prstGeom prst="rect">
            <a:avLst/>
          </a:prstGeom>
        </p:spPr>
      </p:pic>
      <p:sp>
        <p:nvSpPr>
          <p:cNvPr id="11" name="TextBox 10"/>
          <p:cNvSpPr txBox="1"/>
          <p:nvPr/>
        </p:nvSpPr>
        <p:spPr>
          <a:xfrm>
            <a:off x="1132076"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t>
            </a:r>
          </a:p>
        </p:txBody>
      </p:sp>
      <p:sp>
        <p:nvSpPr>
          <p:cNvPr id="12" name="Rectangle 11"/>
          <p:cNvSpPr/>
          <p:nvPr/>
        </p:nvSpPr>
        <p:spPr bwMode="auto">
          <a:xfrm>
            <a:off x="268928" y="1270000"/>
            <a:ext cx="1788472" cy="22225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365500" y="2004022"/>
            <a:ext cx="1701800" cy="7544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ETL Tool</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(SSIS, </a:t>
            </a:r>
            <a:r>
              <a:rPr lang="en-US" sz="1200" dirty="0" err="1">
                <a:gradFill>
                  <a:gsLst>
                    <a:gs pos="0">
                      <a:srgbClr val="FFFFFF"/>
                    </a:gs>
                    <a:gs pos="100000">
                      <a:srgbClr val="FFFFFF"/>
                    </a:gs>
                  </a:gsLst>
                  <a:lin ang="5400000" scaled="0"/>
                </a:gradFill>
                <a:ea typeface="Segoe UI" pitchFamily="34" charset="0"/>
                <a:cs typeface="Segoe UI" pitchFamily="34" charset="0"/>
              </a:rPr>
              <a:t>etc</a:t>
            </a:r>
            <a:r>
              <a:rPr lang="en-US" sz="1200" dirty="0">
                <a:gradFill>
                  <a:gsLst>
                    <a:gs pos="0">
                      <a:srgbClr val="FFFFFF"/>
                    </a:gs>
                    <a:gs pos="100000">
                      <a:srgbClr val="FFFFFF"/>
                    </a:gs>
                  </a:gsLst>
                  <a:lin ang="5400000" scaled="0"/>
                </a:gradFill>
                <a:ea typeface="Segoe UI" pitchFamily="34" charset="0"/>
                <a:cs typeface="Segoe UI" pitchFamily="34" charset="0"/>
              </a:rPr>
              <a:t>…)</a:t>
            </a:r>
          </a:p>
        </p:txBody>
      </p:sp>
      <p:cxnSp>
        <p:nvCxnSpPr>
          <p:cNvPr id="15" name="Straight Arrow Connector 14"/>
          <p:cNvCxnSpPr>
            <a:stCxn id="12" idx="3"/>
            <a:endCxn id="13" idx="1"/>
          </p:cNvCxnSpPr>
          <p:nvPr/>
        </p:nvCxnSpPr>
        <p:spPr>
          <a:xfrm>
            <a:off x="2057400" y="2381250"/>
            <a:ext cx="1308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078" y="1233926"/>
            <a:ext cx="82618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Extract</a:t>
            </a:r>
          </a:p>
        </p:txBody>
      </p:sp>
      <p:sp>
        <p:nvSpPr>
          <p:cNvPr id="19" name="TextBox 18"/>
          <p:cNvSpPr txBox="1"/>
          <p:nvPr/>
        </p:nvSpPr>
        <p:spPr>
          <a:xfrm>
            <a:off x="3752506" y="1216026"/>
            <a:ext cx="10432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a:t>
            </a:r>
          </a:p>
        </p:txBody>
      </p:sp>
      <p:sp>
        <p:nvSpPr>
          <p:cNvPr id="20" name="TextBox 19"/>
          <p:cNvSpPr txBox="1"/>
          <p:nvPr/>
        </p:nvSpPr>
        <p:spPr>
          <a:xfrm>
            <a:off x="5492406" y="1233926"/>
            <a:ext cx="69910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Load</a:t>
            </a:r>
          </a:p>
        </p:txBody>
      </p:sp>
      <p:cxnSp>
        <p:nvCxnSpPr>
          <p:cNvPr id="22" name="Straight Arrow Connector 21"/>
          <p:cNvCxnSpPr>
            <a:stCxn id="13" idx="3"/>
          </p:cNvCxnSpPr>
          <p:nvPr/>
        </p:nvCxnSpPr>
        <p:spPr>
          <a:xfrm>
            <a:off x="5067300" y="2381250"/>
            <a:ext cx="16129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00831" y="2296813"/>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sp>
        <p:nvSpPr>
          <p:cNvPr id="24" name="TextBox 23"/>
          <p:cNvSpPr txBox="1"/>
          <p:nvPr/>
        </p:nvSpPr>
        <p:spPr>
          <a:xfrm>
            <a:off x="5110732" y="2286345"/>
            <a:ext cx="15694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Transformed data</a:t>
            </a:r>
          </a:p>
        </p:txBody>
      </p:sp>
      <p:sp>
        <p:nvSpPr>
          <p:cNvPr id="40" name="TextBox 39"/>
          <p:cNvSpPr txBox="1"/>
          <p:nvPr/>
        </p:nvSpPr>
        <p:spPr>
          <a:xfrm>
            <a:off x="8234907" y="2325999"/>
            <a:ext cx="69955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EDW</a:t>
            </a:r>
          </a:p>
        </p:txBody>
      </p:sp>
      <p:sp>
        <p:nvSpPr>
          <p:cNvPr id="41" name="Rectangle 40"/>
          <p:cNvSpPr/>
          <p:nvPr/>
        </p:nvSpPr>
        <p:spPr bwMode="auto">
          <a:xfrm>
            <a:off x="10668000" y="2146300"/>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 Tools</a:t>
            </a:r>
          </a:p>
        </p:txBody>
      </p:sp>
      <p:sp>
        <p:nvSpPr>
          <p:cNvPr id="42" name="Rectangle 41"/>
          <p:cNvSpPr/>
          <p:nvPr/>
        </p:nvSpPr>
        <p:spPr bwMode="auto">
          <a:xfrm>
            <a:off x="10668000" y="2694069"/>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Marts</a:t>
            </a:r>
          </a:p>
        </p:txBody>
      </p:sp>
      <p:sp>
        <p:nvSpPr>
          <p:cNvPr id="43" name="Rectangle 42"/>
          <p:cNvSpPr/>
          <p:nvPr/>
        </p:nvSpPr>
        <p:spPr bwMode="auto">
          <a:xfrm>
            <a:off x="10674047" y="3232138"/>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Lake(s)</a:t>
            </a:r>
          </a:p>
        </p:txBody>
      </p:sp>
      <p:sp>
        <p:nvSpPr>
          <p:cNvPr id="44" name="Rectangle 43"/>
          <p:cNvSpPr/>
          <p:nvPr/>
        </p:nvSpPr>
        <p:spPr bwMode="auto">
          <a:xfrm>
            <a:off x="10674047" y="3779907"/>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Dashboards</a:t>
            </a:r>
          </a:p>
        </p:txBody>
      </p:sp>
      <p:sp>
        <p:nvSpPr>
          <p:cNvPr id="45" name="Rectangle 44"/>
          <p:cNvSpPr/>
          <p:nvPr/>
        </p:nvSpPr>
        <p:spPr bwMode="auto">
          <a:xfrm>
            <a:off x="10668000" y="4327676"/>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Apps</a:t>
            </a:r>
          </a:p>
        </p:txBody>
      </p:sp>
      <p:cxnSp>
        <p:nvCxnSpPr>
          <p:cNvPr id="47" name="Straight Connector 46"/>
          <p:cNvCxnSpPr/>
          <p:nvPr/>
        </p:nvCxnSpPr>
        <p:spPr>
          <a:xfrm flipH="1">
            <a:off x="10502900" y="1957923"/>
            <a:ext cx="25400" cy="29823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526722" y="19579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515600" y="49424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3" idx="3"/>
          </p:cNvCxnSpPr>
          <p:nvPr/>
        </p:nvCxnSpPr>
        <p:spPr>
          <a:xfrm>
            <a:off x="9614061" y="2558495"/>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540894" y="4021273"/>
            <a:ext cx="365760" cy="365760"/>
          </a:xfrm>
          <a:prstGeom prst="rect">
            <a:avLst/>
          </a:prstGeom>
        </p:spPr>
      </p:pic>
      <p:pic>
        <p:nvPicPr>
          <p:cNvPr id="55" name="Picture 54"/>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1487755" y="4041506"/>
            <a:ext cx="365760" cy="365760"/>
          </a:xfrm>
          <a:prstGeom prst="rect">
            <a:avLst/>
          </a:prstGeom>
        </p:spPr>
      </p:pic>
      <p:pic>
        <p:nvPicPr>
          <p:cNvPr id="56" name="Picture 55"/>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1511524" y="5059298"/>
            <a:ext cx="365760" cy="365760"/>
          </a:xfrm>
          <a:prstGeom prst="rect">
            <a:avLst/>
          </a:prstGeom>
        </p:spPr>
      </p:pic>
      <p:pic>
        <p:nvPicPr>
          <p:cNvPr id="57" name="Picture 56"/>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1142441" y="4566269"/>
            <a:ext cx="365760" cy="365760"/>
          </a:xfrm>
          <a:prstGeom prst="rect">
            <a:avLst/>
          </a:prstGeom>
        </p:spPr>
      </p:pic>
      <p:pic>
        <p:nvPicPr>
          <p:cNvPr id="58" name="Picture 57"/>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1953728" y="4079194"/>
            <a:ext cx="365760" cy="365760"/>
          </a:xfrm>
          <a:prstGeom prst="rect">
            <a:avLst/>
          </a:prstGeom>
        </p:spPr>
      </p:pic>
      <p:pic>
        <p:nvPicPr>
          <p:cNvPr id="59" name="Picture 58"/>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995783" y="4048744"/>
            <a:ext cx="365760" cy="365760"/>
          </a:xfrm>
          <a:prstGeom prst="rect">
            <a:avLst/>
          </a:prstGeom>
        </p:spPr>
      </p:pic>
      <p:pic>
        <p:nvPicPr>
          <p:cNvPr id="60" name="Picture 59"/>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719933" y="4569287"/>
            <a:ext cx="365760" cy="365760"/>
          </a:xfrm>
          <a:prstGeom prst="rect">
            <a:avLst/>
          </a:prstGeom>
        </p:spPr>
      </p:pic>
      <p:pic>
        <p:nvPicPr>
          <p:cNvPr id="61" name="Picture 60"/>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1025601" y="5058135"/>
            <a:ext cx="365760" cy="365760"/>
          </a:xfrm>
          <a:prstGeom prst="rect">
            <a:avLst/>
          </a:prstGeom>
        </p:spPr>
      </p:pic>
      <p:pic>
        <p:nvPicPr>
          <p:cNvPr id="62" name="Picture 61"/>
          <p:cNvPicPr>
            <a:picLocks noChangeAspect="1"/>
          </p:cNvPicPr>
          <p:nvPr/>
        </p:nvPicPr>
        <p:blipFill>
          <a:blip r:embed="rId15" cstate="print">
            <a:biLevel thresh="25000"/>
            <a:extLst>
              <a:ext uri="{28A0092B-C50C-407E-A947-70E740481C1C}">
                <a14:useLocalDpi xmlns:a14="http://schemas.microsoft.com/office/drawing/2010/main"/>
              </a:ext>
            </a:extLst>
          </a:blip>
          <a:stretch>
            <a:fillRect/>
          </a:stretch>
        </p:blipFill>
        <p:spPr>
          <a:xfrm>
            <a:off x="1991822" y="5059298"/>
            <a:ext cx="365760" cy="365760"/>
          </a:xfrm>
          <a:prstGeom prst="rect">
            <a:avLst/>
          </a:prstGeom>
        </p:spPr>
      </p:pic>
      <p:pic>
        <p:nvPicPr>
          <p:cNvPr id="63" name="Picture 6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553716" y="5597887"/>
            <a:ext cx="365760" cy="365760"/>
          </a:xfrm>
          <a:prstGeom prst="rect">
            <a:avLst/>
          </a:prstGeom>
        </p:spPr>
      </p:pic>
      <p:pic>
        <p:nvPicPr>
          <p:cNvPr id="64" name="Picture 63"/>
          <p:cNvPicPr>
            <a:picLocks noChangeAspect="1"/>
          </p:cNvPicPr>
          <p:nvPr/>
        </p:nvPicPr>
        <p:blipFill>
          <a:blip r:embed="rId17" cstate="print">
            <a:biLevel thresh="25000"/>
            <a:extLst>
              <a:ext uri="{28A0092B-C50C-407E-A947-70E740481C1C}">
                <a14:useLocalDpi xmlns:a14="http://schemas.microsoft.com/office/drawing/2010/main"/>
              </a:ext>
            </a:extLst>
          </a:blip>
          <a:stretch>
            <a:fillRect/>
          </a:stretch>
        </p:blipFill>
        <p:spPr>
          <a:xfrm>
            <a:off x="856995" y="5575660"/>
            <a:ext cx="365760" cy="365760"/>
          </a:xfrm>
          <a:prstGeom prst="rect">
            <a:avLst/>
          </a:prstGeom>
        </p:spPr>
      </p:pic>
      <p:pic>
        <p:nvPicPr>
          <p:cNvPr id="65" name="Picture 64"/>
          <p:cNvPicPr>
            <a:picLocks noChangeAspect="1"/>
          </p:cNvPicPr>
          <p:nvPr/>
        </p:nvPicPr>
        <p:blipFill>
          <a:blip r:embed="rId18" cstate="print">
            <a:lum bright="70000" contrast="-70000"/>
            <a:extLst>
              <a:ext uri="{28A0092B-C50C-407E-A947-70E740481C1C}">
                <a14:useLocalDpi xmlns:a14="http://schemas.microsoft.com/office/drawing/2010/main"/>
              </a:ext>
            </a:extLst>
          </a:blip>
          <a:stretch>
            <a:fillRect/>
          </a:stretch>
        </p:blipFill>
        <p:spPr>
          <a:xfrm>
            <a:off x="515051" y="5076159"/>
            <a:ext cx="365760" cy="365760"/>
          </a:xfrm>
          <a:prstGeom prst="rect">
            <a:avLst/>
          </a:prstGeom>
        </p:spPr>
      </p:pic>
      <p:pic>
        <p:nvPicPr>
          <p:cNvPr id="66" name="Picture 65"/>
          <p:cNvPicPr>
            <a:picLocks noChangeAspect="1"/>
          </p:cNvPicPr>
          <p:nvPr/>
        </p:nvPicPr>
        <p:blipFill>
          <a:blip r:embed="rId19" cstate="print">
            <a:lum bright="70000" contrast="-70000"/>
            <a:extLst>
              <a:ext uri="{28A0092B-C50C-407E-A947-70E740481C1C}">
                <a14:useLocalDpi xmlns:a14="http://schemas.microsoft.com/office/drawing/2010/main"/>
              </a:ext>
            </a:extLst>
          </a:blip>
          <a:stretch>
            <a:fillRect/>
          </a:stretch>
        </p:blipFill>
        <p:spPr>
          <a:xfrm>
            <a:off x="1582283" y="4543748"/>
            <a:ext cx="365760" cy="365760"/>
          </a:xfrm>
          <a:prstGeom prst="rect">
            <a:avLst/>
          </a:prstGeom>
        </p:spPr>
      </p:pic>
      <p:sp>
        <p:nvSpPr>
          <p:cNvPr id="67" name="TextBox 66"/>
          <p:cNvSpPr txBox="1"/>
          <p:nvPr/>
        </p:nvSpPr>
        <p:spPr>
          <a:xfrm>
            <a:off x="3823237" y="4956471"/>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cxnSp>
        <p:nvCxnSpPr>
          <p:cNvPr id="69" name="Straight Arrow Connector 68"/>
          <p:cNvCxnSpPr/>
          <p:nvPr/>
        </p:nvCxnSpPr>
        <p:spPr>
          <a:xfrm flipV="1">
            <a:off x="2878667" y="4988076"/>
            <a:ext cx="3702631" cy="55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98440" y="4623169"/>
            <a:ext cx="787716"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Ingest</a:t>
            </a:r>
            <a:endParaRPr lang="en-US" sz="1200" dirty="0">
              <a:gradFill>
                <a:gsLst>
                  <a:gs pos="2917">
                    <a:schemeClr val="tx1"/>
                  </a:gs>
                  <a:gs pos="30000">
                    <a:schemeClr val="tx1"/>
                  </a:gs>
                </a:gsLst>
                <a:lin ang="5400000" scaled="0"/>
              </a:gradFill>
            </a:endParaRPr>
          </a:p>
        </p:txBody>
      </p:sp>
      <p:sp>
        <p:nvSpPr>
          <p:cNvPr id="80" name="TextBox 79"/>
          <p:cNvSpPr txBox="1"/>
          <p:nvPr/>
        </p:nvSpPr>
        <p:spPr>
          <a:xfrm>
            <a:off x="7041780" y="3159606"/>
            <a:ext cx="2488951" cy="704808"/>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Scale-out storage &amp; compute</a:t>
            </a:r>
          </a:p>
          <a:p>
            <a:pPr>
              <a:lnSpc>
                <a:spcPct val="90000"/>
              </a:lnSpc>
              <a:spcAft>
                <a:spcPts val="600"/>
              </a:spcAft>
            </a:pPr>
            <a:r>
              <a:rPr lang="en-US" sz="1200" dirty="0">
                <a:gradFill>
                  <a:gsLst>
                    <a:gs pos="2917">
                      <a:schemeClr val="tx1"/>
                    </a:gs>
                    <a:gs pos="30000">
                      <a:schemeClr val="tx1"/>
                    </a:gs>
                  </a:gsLst>
                  <a:lin ang="5400000" scaled="0"/>
                </a:gradFill>
              </a:rPr>
              <a:t>(HDFS, Blob Storage,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1" name="TextBox 80"/>
          <p:cNvSpPr txBox="1"/>
          <p:nvPr/>
        </p:nvSpPr>
        <p:spPr>
          <a:xfrm>
            <a:off x="7363531" y="2675078"/>
            <a:ext cx="211775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Server, Teradata,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2" name="Oval 81"/>
          <p:cNvSpPr/>
          <p:nvPr/>
        </p:nvSpPr>
        <p:spPr bwMode="auto">
          <a:xfrm>
            <a:off x="7065259" y="4320064"/>
            <a:ext cx="367541" cy="38993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014709" y="3789043"/>
            <a:ext cx="494801" cy="494801"/>
          </a:xfrm>
          <a:prstGeom prst="rect">
            <a:avLst/>
          </a:prstGeom>
        </p:spPr>
      </p:pic>
      <p:pic>
        <p:nvPicPr>
          <p:cNvPr id="84" name="Picture 83"/>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548191" y="3956753"/>
            <a:ext cx="494801" cy="494801"/>
          </a:xfrm>
          <a:prstGeom prst="rect">
            <a:avLst/>
          </a:prstGeom>
        </p:spPr>
      </p:pic>
      <p:pic>
        <p:nvPicPr>
          <p:cNvPr id="85" name="Picture 84"/>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020347" y="4746214"/>
            <a:ext cx="494801" cy="494801"/>
          </a:xfrm>
          <a:prstGeom prst="rect">
            <a:avLst/>
          </a:prstGeom>
        </p:spPr>
      </p:pic>
      <p:pic>
        <p:nvPicPr>
          <p:cNvPr id="86" name="Picture 85"/>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524817" y="4588338"/>
            <a:ext cx="494801" cy="494801"/>
          </a:xfrm>
          <a:prstGeom prst="rect">
            <a:avLst/>
          </a:prstGeom>
        </p:spPr>
      </p:pic>
      <p:sp>
        <p:nvSpPr>
          <p:cNvPr id="87" name="Right Arrow 86"/>
          <p:cNvSpPr/>
          <p:nvPr/>
        </p:nvSpPr>
        <p:spPr bwMode="auto">
          <a:xfrm>
            <a:off x="7010306" y="5445843"/>
            <a:ext cx="3169238" cy="3875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8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1575519"/>
            <a:ext cx="339172" cy="339172"/>
          </a:xfrm>
          <a:prstGeom prst="rect">
            <a:avLst/>
          </a:prstGeom>
        </p:spPr>
      </p:pic>
      <p:pic>
        <p:nvPicPr>
          <p:cNvPr id="90" name="Picture 89"/>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1575519"/>
            <a:ext cx="339172" cy="339172"/>
          </a:xfrm>
          <a:prstGeom prst="rect">
            <a:avLst/>
          </a:prstGeom>
        </p:spPr>
      </p:pic>
      <p:pic>
        <p:nvPicPr>
          <p:cNvPr id="91" name="Picture 9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1983323"/>
            <a:ext cx="339172" cy="339172"/>
          </a:xfrm>
          <a:prstGeom prst="rect">
            <a:avLst/>
          </a:prstGeom>
        </p:spPr>
      </p:pic>
      <p:pic>
        <p:nvPicPr>
          <p:cNvPr id="92" name="Picture 91"/>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1983323"/>
            <a:ext cx="339172" cy="339172"/>
          </a:xfrm>
          <a:prstGeom prst="rect">
            <a:avLst/>
          </a:prstGeom>
        </p:spPr>
      </p:pic>
      <p:pic>
        <p:nvPicPr>
          <p:cNvPr id="93" name="Picture 9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2389367"/>
            <a:ext cx="339172" cy="339172"/>
          </a:xfrm>
          <a:prstGeom prst="rect">
            <a:avLst/>
          </a:prstGeom>
        </p:spPr>
      </p:pic>
      <p:pic>
        <p:nvPicPr>
          <p:cNvPr id="94" name="Picture 93"/>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2389367"/>
            <a:ext cx="339172" cy="339172"/>
          </a:xfrm>
          <a:prstGeom prst="rect">
            <a:avLst/>
          </a:prstGeom>
        </p:spPr>
      </p:pic>
      <p:pic>
        <p:nvPicPr>
          <p:cNvPr id="95" name="Picture 94"/>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055541" y="1575519"/>
            <a:ext cx="339172" cy="339172"/>
          </a:xfrm>
          <a:prstGeom prst="rect">
            <a:avLst/>
          </a:prstGeom>
        </p:spPr>
      </p:pic>
      <p:pic>
        <p:nvPicPr>
          <p:cNvPr id="96" name="Picture 95"/>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458770" y="1575519"/>
            <a:ext cx="339172" cy="339172"/>
          </a:xfrm>
          <a:prstGeom prst="rect">
            <a:avLst/>
          </a:prstGeom>
        </p:spPr>
      </p:pic>
      <p:pic>
        <p:nvPicPr>
          <p:cNvPr id="97" name="Picture 96"/>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055541" y="1983323"/>
            <a:ext cx="339172" cy="339172"/>
          </a:xfrm>
          <a:prstGeom prst="rect">
            <a:avLst/>
          </a:prstGeom>
        </p:spPr>
      </p:pic>
      <p:pic>
        <p:nvPicPr>
          <p:cNvPr id="98" name="Picture 97"/>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458770" y="1983323"/>
            <a:ext cx="339172" cy="339172"/>
          </a:xfrm>
          <a:prstGeom prst="rect">
            <a:avLst/>
          </a:prstGeom>
        </p:spPr>
      </p:pic>
      <p:pic>
        <p:nvPicPr>
          <p:cNvPr id="99" name="Picture 9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880815" y="1575519"/>
            <a:ext cx="339172" cy="339172"/>
          </a:xfrm>
          <a:prstGeom prst="rect">
            <a:avLst/>
          </a:prstGeom>
        </p:spPr>
      </p:pic>
      <p:pic>
        <p:nvPicPr>
          <p:cNvPr id="100" name="Picture 99"/>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84044" y="1575519"/>
            <a:ext cx="339172" cy="339172"/>
          </a:xfrm>
          <a:prstGeom prst="rect">
            <a:avLst/>
          </a:prstGeom>
        </p:spPr>
      </p:pic>
      <p:pic>
        <p:nvPicPr>
          <p:cNvPr id="101" name="Picture 10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880815" y="1983323"/>
            <a:ext cx="339172" cy="339172"/>
          </a:xfrm>
          <a:prstGeom prst="rect">
            <a:avLst/>
          </a:prstGeom>
        </p:spPr>
      </p:pic>
      <p:pic>
        <p:nvPicPr>
          <p:cNvPr id="102" name="Picture 101"/>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84044" y="1983323"/>
            <a:ext cx="339172" cy="339172"/>
          </a:xfrm>
          <a:prstGeom prst="rect">
            <a:avLst/>
          </a:prstGeom>
        </p:spPr>
      </p:pic>
      <p:pic>
        <p:nvPicPr>
          <p:cNvPr id="103" name="Picture 10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74889" y="2388909"/>
            <a:ext cx="339172" cy="339172"/>
          </a:xfrm>
          <a:prstGeom prst="rect">
            <a:avLst/>
          </a:prstGeom>
        </p:spPr>
      </p:pic>
      <p:pic>
        <p:nvPicPr>
          <p:cNvPr id="107" name="Picture 106"/>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3829876"/>
            <a:ext cx="339172" cy="339172"/>
          </a:xfrm>
          <a:prstGeom prst="rect">
            <a:avLst/>
          </a:prstGeom>
        </p:spPr>
      </p:pic>
      <p:pic>
        <p:nvPicPr>
          <p:cNvPr id="108" name="Picture 107"/>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715713" y="3829876"/>
            <a:ext cx="339172" cy="339172"/>
          </a:xfrm>
          <a:prstGeom prst="rect">
            <a:avLst/>
          </a:prstGeom>
        </p:spPr>
      </p:pic>
      <p:pic>
        <p:nvPicPr>
          <p:cNvPr id="109" name="Picture 10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4237680"/>
            <a:ext cx="339172" cy="339172"/>
          </a:xfrm>
          <a:prstGeom prst="rect">
            <a:avLst/>
          </a:prstGeom>
        </p:spPr>
      </p:pic>
      <p:pic>
        <p:nvPicPr>
          <p:cNvPr id="111" name="Picture 11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4643724"/>
            <a:ext cx="339172" cy="339172"/>
          </a:xfrm>
          <a:prstGeom prst="rect">
            <a:avLst/>
          </a:prstGeom>
        </p:spPr>
      </p:pic>
      <p:pic>
        <p:nvPicPr>
          <p:cNvPr id="113" name="Picture 11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3193" y="3829876"/>
            <a:ext cx="339172" cy="339172"/>
          </a:xfrm>
          <a:prstGeom prst="rect">
            <a:avLst/>
          </a:prstGeom>
        </p:spPr>
      </p:pic>
      <p:pic>
        <p:nvPicPr>
          <p:cNvPr id="114" name="Picture 113"/>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3193" y="4237680"/>
            <a:ext cx="339172" cy="339172"/>
          </a:xfrm>
          <a:prstGeom prst="rect">
            <a:avLst/>
          </a:prstGeom>
        </p:spPr>
      </p:pic>
      <p:pic>
        <p:nvPicPr>
          <p:cNvPr id="115" name="Picture 114"/>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1810" y="4626797"/>
            <a:ext cx="339172" cy="339172"/>
          </a:xfrm>
          <a:prstGeom prst="rect">
            <a:avLst/>
          </a:prstGeom>
        </p:spPr>
      </p:pic>
      <p:sp>
        <p:nvSpPr>
          <p:cNvPr id="117" name="TextBox 116"/>
          <p:cNvSpPr txBox="1"/>
          <p:nvPr/>
        </p:nvSpPr>
        <p:spPr>
          <a:xfrm>
            <a:off x="6845912" y="5433245"/>
            <a:ext cx="139948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Streaming data</a:t>
            </a:r>
          </a:p>
        </p:txBody>
      </p:sp>
      <p:sp>
        <p:nvSpPr>
          <p:cNvPr id="118" name="Rectangle 117"/>
          <p:cNvSpPr/>
          <p:nvPr/>
        </p:nvSpPr>
        <p:spPr bwMode="auto">
          <a:xfrm>
            <a:off x="8155847" y="5539013"/>
            <a:ext cx="1011893" cy="198866"/>
          </a:xfrm>
          <a:prstGeom prst="rect">
            <a:avLst/>
          </a:prstGeom>
          <a:solidFill>
            <a:schemeClr val="accent1">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p:cNvCxnSpPr>
            <a:endCxn id="134" idx="6"/>
          </p:cNvCxnSpPr>
          <p:nvPr/>
        </p:nvCxnSpPr>
        <p:spPr>
          <a:xfrm>
            <a:off x="763366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25064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bwMode="auto">
          <a:xfrm>
            <a:off x="725064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p:cNvCxnSpPr>
            <a:endCxn id="137" idx="6"/>
          </p:cNvCxnSpPr>
          <p:nvPr/>
        </p:nvCxnSpPr>
        <p:spPr>
          <a:xfrm>
            <a:off x="879281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40979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bwMode="auto">
          <a:xfrm>
            <a:off x="840979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8" name="Straight Connector 137"/>
          <p:cNvCxnSpPr>
            <a:endCxn id="140" idx="6"/>
          </p:cNvCxnSpPr>
          <p:nvPr/>
        </p:nvCxnSpPr>
        <p:spPr>
          <a:xfrm>
            <a:off x="9753540" y="5767311"/>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370522" y="5781946"/>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bwMode="auto">
          <a:xfrm>
            <a:off x="9370522" y="5856211"/>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TextBox 140"/>
          <p:cNvSpPr txBox="1"/>
          <p:nvPr/>
        </p:nvSpPr>
        <p:spPr>
          <a:xfrm>
            <a:off x="7010306" y="6117636"/>
            <a:ext cx="316923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Transform and Load</a:t>
            </a:r>
            <a:endParaRPr lang="en-US" sz="1200" dirty="0">
              <a:gradFill>
                <a:gsLst>
                  <a:gs pos="2917">
                    <a:schemeClr val="tx1"/>
                  </a:gs>
                  <a:gs pos="30000">
                    <a:schemeClr val="tx1"/>
                  </a:gs>
                </a:gsLst>
                <a:lin ang="5400000" scaled="0"/>
              </a:gradFill>
            </a:endParaRPr>
          </a:p>
        </p:txBody>
      </p:sp>
      <p:cxnSp>
        <p:nvCxnSpPr>
          <p:cNvPr id="142" name="Straight Arrow Connector 141"/>
          <p:cNvCxnSpPr/>
          <p:nvPr/>
        </p:nvCxnSpPr>
        <p:spPr>
          <a:xfrm>
            <a:off x="9596072" y="4438247"/>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2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fade">
                                      <p:cBhvr>
                                        <p:cTn id="64" dur="500"/>
                                        <p:tgtEl>
                                          <p:spTgt spid="89"/>
                                        </p:tgtEl>
                                      </p:cBhvr>
                                    </p:animEffect>
                                  </p:childTnLst>
                                </p:cTn>
                              </p:par>
                              <p:par>
                                <p:cTn id="65" presetID="10"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500"/>
                                        <p:tgtEl>
                                          <p:spTgt spid="90"/>
                                        </p:tgtEl>
                                      </p:cBhvr>
                                    </p:animEffect>
                                  </p:childTnLst>
                                </p:cTn>
                              </p:par>
                              <p:par>
                                <p:cTn id="68" presetID="10" presetClass="entr" presetSubtype="0" fill="hold" nodeType="with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fade">
                                      <p:cBhvr>
                                        <p:cTn id="70" dur="500"/>
                                        <p:tgtEl>
                                          <p:spTgt spid="91"/>
                                        </p:tgtEl>
                                      </p:cBhvr>
                                    </p:animEffect>
                                  </p:childTnLst>
                                </p:cTn>
                              </p:par>
                              <p:par>
                                <p:cTn id="71" presetID="10" presetClass="entr" presetSubtype="0" fill="hold" nodeType="with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fade">
                                      <p:cBhvr>
                                        <p:cTn id="73" dur="500"/>
                                        <p:tgtEl>
                                          <p:spTgt spid="92"/>
                                        </p:tgtEl>
                                      </p:cBhvr>
                                    </p:animEffect>
                                  </p:childTnLst>
                                </p:cTn>
                              </p:par>
                              <p:par>
                                <p:cTn id="74" presetID="10" presetClass="entr" presetSubtype="0" fill="hold" nodeType="with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par>
                                <p:cTn id="80" presetID="10" presetClass="entr" presetSubtype="0" fill="hold" nodeType="with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fade">
                                      <p:cBhvr>
                                        <p:cTn id="82" dur="500"/>
                                        <p:tgtEl>
                                          <p:spTgt spid="95"/>
                                        </p:tgtEl>
                                      </p:cBhvr>
                                    </p:animEffect>
                                  </p:childTnLst>
                                </p:cTn>
                              </p:par>
                              <p:par>
                                <p:cTn id="83" presetID="10" presetClass="entr" presetSubtype="0"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nodeType="with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childTnLst>
                                </p:cTn>
                              </p:par>
                              <p:par>
                                <p:cTn id="89" presetID="10"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animEffect transition="in" filter="fade">
                                      <p:cBhvr>
                                        <p:cTn id="91" dur="500"/>
                                        <p:tgtEl>
                                          <p:spTgt spid="98"/>
                                        </p:tgtEl>
                                      </p:cBhvr>
                                    </p:animEffect>
                                  </p:childTnLst>
                                </p:cTn>
                              </p:par>
                              <p:par>
                                <p:cTn id="92" presetID="10" presetClass="entr" presetSubtype="0" fill="hold" nodeType="withEffect">
                                  <p:stCondLst>
                                    <p:cond delay="0"/>
                                  </p:stCondLst>
                                  <p:childTnLst>
                                    <p:set>
                                      <p:cBhvr>
                                        <p:cTn id="93" dur="1" fill="hold">
                                          <p:stCondLst>
                                            <p:cond delay="0"/>
                                          </p:stCondLst>
                                        </p:cTn>
                                        <p:tgtEl>
                                          <p:spTgt spid="99"/>
                                        </p:tgtEl>
                                        <p:attrNameLst>
                                          <p:attrName>style.visibility</p:attrName>
                                        </p:attrNameLst>
                                      </p:cBhvr>
                                      <p:to>
                                        <p:strVal val="visible"/>
                                      </p:to>
                                    </p:set>
                                    <p:animEffect transition="in" filter="fade">
                                      <p:cBhvr>
                                        <p:cTn id="94" dur="500"/>
                                        <p:tgtEl>
                                          <p:spTgt spid="99"/>
                                        </p:tgtEl>
                                      </p:cBhvr>
                                    </p:animEffect>
                                  </p:childTnLst>
                                </p:cTn>
                              </p:par>
                              <p:par>
                                <p:cTn id="95" presetID="10" presetClass="entr" presetSubtype="0" fill="hold" nodeType="with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fade">
                                      <p:cBhvr>
                                        <p:cTn id="97" dur="500"/>
                                        <p:tgtEl>
                                          <p:spTgt spid="100"/>
                                        </p:tgtEl>
                                      </p:cBhvr>
                                    </p:animEffect>
                                  </p:childTnLst>
                                </p:cTn>
                              </p:par>
                              <p:par>
                                <p:cTn id="98" presetID="10" presetClass="entr" presetSubtype="0" fill="hold" nodeType="withEffect">
                                  <p:stCondLst>
                                    <p:cond delay="0"/>
                                  </p:stCondLst>
                                  <p:childTnLst>
                                    <p:set>
                                      <p:cBhvr>
                                        <p:cTn id="99" dur="1" fill="hold">
                                          <p:stCondLst>
                                            <p:cond delay="0"/>
                                          </p:stCondLst>
                                        </p:cTn>
                                        <p:tgtEl>
                                          <p:spTgt spid="101"/>
                                        </p:tgtEl>
                                        <p:attrNameLst>
                                          <p:attrName>style.visibility</p:attrName>
                                        </p:attrNameLst>
                                      </p:cBhvr>
                                      <p:to>
                                        <p:strVal val="visible"/>
                                      </p:to>
                                    </p:set>
                                    <p:animEffect transition="in" filter="fade">
                                      <p:cBhvr>
                                        <p:cTn id="100" dur="500"/>
                                        <p:tgtEl>
                                          <p:spTgt spid="101"/>
                                        </p:tgtEl>
                                      </p:cBhvr>
                                    </p:animEffect>
                                  </p:childTnLst>
                                </p:cTn>
                              </p:par>
                              <p:par>
                                <p:cTn id="101" presetID="10" presetClass="entr" presetSubtype="0" fill="hold" nodeType="with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fade">
                                      <p:cBhvr>
                                        <p:cTn id="103" dur="500"/>
                                        <p:tgtEl>
                                          <p:spTgt spid="102"/>
                                        </p:tgtEl>
                                      </p:cBhvr>
                                    </p:animEffect>
                                  </p:childTnLst>
                                </p:cTn>
                              </p:par>
                              <p:par>
                                <p:cTn id="104" presetID="10" presetClass="entr" presetSubtype="0" fill="hold" nodeType="withEffect">
                                  <p:stCondLst>
                                    <p:cond delay="0"/>
                                  </p:stCondLst>
                                  <p:childTnLst>
                                    <p:set>
                                      <p:cBhvr>
                                        <p:cTn id="105" dur="1" fill="hold">
                                          <p:stCondLst>
                                            <p:cond delay="0"/>
                                          </p:stCondLst>
                                        </p:cTn>
                                        <p:tgtEl>
                                          <p:spTgt spid="103"/>
                                        </p:tgtEl>
                                        <p:attrNameLst>
                                          <p:attrName>style.visibility</p:attrName>
                                        </p:attrNameLst>
                                      </p:cBhvr>
                                      <p:to>
                                        <p:strVal val="visible"/>
                                      </p:to>
                                    </p:set>
                                    <p:animEffect transition="in" filter="fade">
                                      <p:cBhvr>
                                        <p:cTn id="106" dur="500"/>
                                        <p:tgtEl>
                                          <p:spTgt spid="10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fade">
                                      <p:cBhvr>
                                        <p:cTn id="114" dur="500"/>
                                        <p:tgtEl>
                                          <p:spTgt spid="4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500"/>
                                        <p:tgtEl>
                                          <p:spTgt spid="4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fade">
                                      <p:cBhvr>
                                        <p:cTn id="126" dur="500"/>
                                        <p:tgtEl>
                                          <p:spTgt spid="47"/>
                                        </p:tgtEl>
                                      </p:cBhvr>
                                    </p:animEffect>
                                  </p:childTnLst>
                                </p:cTn>
                              </p:par>
                              <p:par>
                                <p:cTn id="127" presetID="10"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par>
                                <p:cTn id="130" presetID="10" presetClass="entr" presetSubtype="0" fill="hold"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fade">
                                      <p:cBhvr>
                                        <p:cTn id="132" dur="500"/>
                                        <p:tgtEl>
                                          <p:spTgt spid="50"/>
                                        </p:tgtEl>
                                      </p:cBhvr>
                                    </p:animEffect>
                                  </p:childTnLst>
                                </p:cTn>
                              </p:par>
                              <p:par>
                                <p:cTn id="133" presetID="10" presetClass="entr" presetSubtype="0" fill="hold" nodeType="with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fade">
                                      <p:cBhvr>
                                        <p:cTn id="135" dur="500"/>
                                        <p:tgtEl>
                                          <p:spTgt spid="5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500"/>
                                        <p:tgtEl>
                                          <p:spTgt spid="53"/>
                                        </p:tgtEl>
                                      </p:cBhvr>
                                    </p:animEffect>
                                  </p:childTnLst>
                                </p:cTn>
                              </p:par>
                              <p:par>
                                <p:cTn id="141" presetID="10" presetClass="entr" presetSubtype="0" fill="hold" nodeType="with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fade">
                                      <p:cBhvr>
                                        <p:cTn id="143" dur="500"/>
                                        <p:tgtEl>
                                          <p:spTgt spid="55"/>
                                        </p:tgtEl>
                                      </p:cBhvr>
                                    </p:animEffect>
                                  </p:childTnLst>
                                </p:cTn>
                              </p:par>
                              <p:par>
                                <p:cTn id="144" presetID="10" presetClass="entr" presetSubtype="0" fill="hold"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fade">
                                      <p:cBhvr>
                                        <p:cTn id="146" dur="500"/>
                                        <p:tgtEl>
                                          <p:spTgt spid="56"/>
                                        </p:tgtEl>
                                      </p:cBhvr>
                                    </p:animEffect>
                                  </p:childTnLst>
                                </p:cTn>
                              </p:par>
                              <p:par>
                                <p:cTn id="147" presetID="10"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fade">
                                      <p:cBhvr>
                                        <p:cTn id="149" dur="500"/>
                                        <p:tgtEl>
                                          <p:spTgt spid="57"/>
                                        </p:tgtEl>
                                      </p:cBhvr>
                                    </p:animEffect>
                                  </p:childTnLst>
                                </p:cTn>
                              </p:par>
                              <p:par>
                                <p:cTn id="150" presetID="10" presetClass="entr" presetSubtype="0" fill="hold" nodeType="with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fade">
                                      <p:cBhvr>
                                        <p:cTn id="152" dur="500"/>
                                        <p:tgtEl>
                                          <p:spTgt spid="58"/>
                                        </p:tgtEl>
                                      </p:cBhvr>
                                    </p:animEffect>
                                  </p:childTnLst>
                                </p:cTn>
                              </p:par>
                              <p:par>
                                <p:cTn id="153" presetID="10" presetClass="entr" presetSubtype="0" fill="hold" nodeType="with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fade">
                                      <p:cBhvr>
                                        <p:cTn id="155" dur="500"/>
                                        <p:tgtEl>
                                          <p:spTgt spid="59"/>
                                        </p:tgtEl>
                                      </p:cBhvr>
                                    </p:animEffect>
                                  </p:childTnLst>
                                </p:cTn>
                              </p:par>
                              <p:par>
                                <p:cTn id="156" presetID="10" presetClass="entr" presetSubtype="0" fill="hold" nodeType="withEffect">
                                  <p:stCondLst>
                                    <p:cond delay="0"/>
                                  </p:stCondLst>
                                  <p:childTnLst>
                                    <p:set>
                                      <p:cBhvr>
                                        <p:cTn id="157" dur="1" fill="hold">
                                          <p:stCondLst>
                                            <p:cond delay="0"/>
                                          </p:stCondLst>
                                        </p:cTn>
                                        <p:tgtEl>
                                          <p:spTgt spid="60"/>
                                        </p:tgtEl>
                                        <p:attrNameLst>
                                          <p:attrName>style.visibility</p:attrName>
                                        </p:attrNameLst>
                                      </p:cBhvr>
                                      <p:to>
                                        <p:strVal val="visible"/>
                                      </p:to>
                                    </p:set>
                                    <p:animEffect transition="in" filter="fade">
                                      <p:cBhvr>
                                        <p:cTn id="158" dur="500"/>
                                        <p:tgtEl>
                                          <p:spTgt spid="60"/>
                                        </p:tgtEl>
                                      </p:cBhvr>
                                    </p:animEffect>
                                  </p:childTnLst>
                                </p:cTn>
                              </p:par>
                              <p:par>
                                <p:cTn id="159" presetID="10" presetClass="entr" presetSubtype="0"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fade">
                                      <p:cBhvr>
                                        <p:cTn id="161" dur="500"/>
                                        <p:tgtEl>
                                          <p:spTgt spid="61"/>
                                        </p:tgtEl>
                                      </p:cBhvr>
                                    </p:animEffect>
                                  </p:childTnLst>
                                </p:cTn>
                              </p:par>
                              <p:par>
                                <p:cTn id="162" presetID="10" presetClass="entr" presetSubtype="0" fill="hold" nodeType="with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fade">
                                      <p:cBhvr>
                                        <p:cTn id="164" dur="500"/>
                                        <p:tgtEl>
                                          <p:spTgt spid="62"/>
                                        </p:tgtEl>
                                      </p:cBhvr>
                                    </p:animEffect>
                                  </p:childTnLst>
                                </p:cTn>
                              </p:par>
                              <p:par>
                                <p:cTn id="165" presetID="10" presetClass="entr" presetSubtype="0" fill="hold"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fade">
                                      <p:cBhvr>
                                        <p:cTn id="167" dur="500"/>
                                        <p:tgtEl>
                                          <p:spTgt spid="63"/>
                                        </p:tgtEl>
                                      </p:cBhvr>
                                    </p:animEffect>
                                  </p:childTnLst>
                                </p:cTn>
                              </p:par>
                              <p:par>
                                <p:cTn id="168" presetID="10" presetClass="entr" presetSubtype="0" fill="hold" nodeType="withEffect">
                                  <p:stCondLst>
                                    <p:cond delay="0"/>
                                  </p:stCondLst>
                                  <p:childTnLst>
                                    <p:set>
                                      <p:cBhvr>
                                        <p:cTn id="169" dur="1" fill="hold">
                                          <p:stCondLst>
                                            <p:cond delay="0"/>
                                          </p:stCondLst>
                                        </p:cTn>
                                        <p:tgtEl>
                                          <p:spTgt spid="64"/>
                                        </p:tgtEl>
                                        <p:attrNameLst>
                                          <p:attrName>style.visibility</p:attrName>
                                        </p:attrNameLst>
                                      </p:cBhvr>
                                      <p:to>
                                        <p:strVal val="visible"/>
                                      </p:to>
                                    </p:set>
                                    <p:animEffect transition="in" filter="fade">
                                      <p:cBhvr>
                                        <p:cTn id="170" dur="500"/>
                                        <p:tgtEl>
                                          <p:spTgt spid="64"/>
                                        </p:tgtEl>
                                      </p:cBhvr>
                                    </p:animEffect>
                                  </p:childTnLst>
                                </p:cTn>
                              </p:par>
                              <p:par>
                                <p:cTn id="171" presetID="10" presetClass="entr" presetSubtype="0" fill="hold" nodeType="withEffect">
                                  <p:stCondLst>
                                    <p:cond delay="0"/>
                                  </p:stCondLst>
                                  <p:childTnLst>
                                    <p:set>
                                      <p:cBhvr>
                                        <p:cTn id="172" dur="1" fill="hold">
                                          <p:stCondLst>
                                            <p:cond delay="0"/>
                                          </p:stCondLst>
                                        </p:cTn>
                                        <p:tgtEl>
                                          <p:spTgt spid="65"/>
                                        </p:tgtEl>
                                        <p:attrNameLst>
                                          <p:attrName>style.visibility</p:attrName>
                                        </p:attrNameLst>
                                      </p:cBhvr>
                                      <p:to>
                                        <p:strVal val="visible"/>
                                      </p:to>
                                    </p:set>
                                    <p:animEffect transition="in" filter="fade">
                                      <p:cBhvr>
                                        <p:cTn id="173" dur="500"/>
                                        <p:tgtEl>
                                          <p:spTgt spid="65"/>
                                        </p:tgtEl>
                                      </p:cBhvr>
                                    </p:animEffect>
                                  </p:childTnLst>
                                </p:cTn>
                              </p:par>
                              <p:par>
                                <p:cTn id="174" presetID="10" presetClass="entr" presetSubtype="0" fill="hold" nodeType="withEffect">
                                  <p:stCondLst>
                                    <p:cond delay="0"/>
                                  </p:stCondLst>
                                  <p:childTnLst>
                                    <p:set>
                                      <p:cBhvr>
                                        <p:cTn id="175" dur="1" fill="hold">
                                          <p:stCondLst>
                                            <p:cond delay="0"/>
                                          </p:stCondLst>
                                        </p:cTn>
                                        <p:tgtEl>
                                          <p:spTgt spid="66"/>
                                        </p:tgtEl>
                                        <p:attrNameLst>
                                          <p:attrName>style.visibility</p:attrName>
                                        </p:attrNameLst>
                                      </p:cBhvr>
                                      <p:to>
                                        <p:strVal val="visible"/>
                                      </p:to>
                                    </p:set>
                                    <p:animEffect transition="in" filter="fade">
                                      <p:cBhvr>
                                        <p:cTn id="176" dur="500"/>
                                        <p:tgtEl>
                                          <p:spTgt spid="6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7"/>
                                        </p:tgtEl>
                                        <p:attrNameLst>
                                          <p:attrName>style.visibility</p:attrName>
                                        </p:attrNameLst>
                                      </p:cBhvr>
                                      <p:to>
                                        <p:strVal val="visible"/>
                                      </p:to>
                                    </p:set>
                                    <p:animEffect transition="in" filter="fade">
                                      <p:cBhvr>
                                        <p:cTn id="179" dur="500"/>
                                        <p:tgtEl>
                                          <p:spTgt spid="67"/>
                                        </p:tgtEl>
                                      </p:cBhvr>
                                    </p:animEffect>
                                  </p:childTnLst>
                                </p:cTn>
                              </p:par>
                              <p:par>
                                <p:cTn id="180" presetID="10" presetClass="entr" presetSubtype="0" fill="hold"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fade">
                                      <p:cBhvr>
                                        <p:cTn id="182" dur="500"/>
                                        <p:tgtEl>
                                          <p:spTgt spid="69"/>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80"/>
                                        </p:tgtEl>
                                        <p:attrNameLst>
                                          <p:attrName>style.visibility</p:attrName>
                                        </p:attrNameLst>
                                      </p:cBhvr>
                                      <p:to>
                                        <p:strVal val="visible"/>
                                      </p:to>
                                    </p:set>
                                    <p:animEffect transition="in" filter="fade">
                                      <p:cBhvr>
                                        <p:cTn id="190" dur="500"/>
                                        <p:tgtEl>
                                          <p:spTgt spid="80"/>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fade">
                                      <p:cBhvr>
                                        <p:cTn id="193" dur="500"/>
                                        <p:tgtEl>
                                          <p:spTgt spid="82"/>
                                        </p:tgtEl>
                                      </p:cBhvr>
                                    </p:animEffect>
                                  </p:childTnLst>
                                </p:cTn>
                              </p:par>
                              <p:par>
                                <p:cTn id="194" presetID="10" presetClass="entr" presetSubtype="0" fill="hold" nodeType="withEffect">
                                  <p:stCondLst>
                                    <p:cond delay="0"/>
                                  </p:stCondLst>
                                  <p:childTnLst>
                                    <p:set>
                                      <p:cBhvr>
                                        <p:cTn id="195" dur="1" fill="hold">
                                          <p:stCondLst>
                                            <p:cond delay="0"/>
                                          </p:stCondLst>
                                        </p:cTn>
                                        <p:tgtEl>
                                          <p:spTgt spid="83"/>
                                        </p:tgtEl>
                                        <p:attrNameLst>
                                          <p:attrName>style.visibility</p:attrName>
                                        </p:attrNameLst>
                                      </p:cBhvr>
                                      <p:to>
                                        <p:strVal val="visible"/>
                                      </p:to>
                                    </p:set>
                                    <p:animEffect transition="in" filter="fade">
                                      <p:cBhvr>
                                        <p:cTn id="196" dur="500"/>
                                        <p:tgtEl>
                                          <p:spTgt spid="83"/>
                                        </p:tgtEl>
                                      </p:cBhvr>
                                    </p:animEffect>
                                  </p:childTnLst>
                                </p:cTn>
                              </p:par>
                              <p:par>
                                <p:cTn id="197" presetID="10" presetClass="entr" presetSubtype="0" fill="hold" nodeType="withEffect">
                                  <p:stCondLst>
                                    <p:cond delay="0"/>
                                  </p:stCondLst>
                                  <p:childTnLst>
                                    <p:set>
                                      <p:cBhvr>
                                        <p:cTn id="198" dur="1" fill="hold">
                                          <p:stCondLst>
                                            <p:cond delay="0"/>
                                          </p:stCondLst>
                                        </p:cTn>
                                        <p:tgtEl>
                                          <p:spTgt spid="84"/>
                                        </p:tgtEl>
                                        <p:attrNameLst>
                                          <p:attrName>style.visibility</p:attrName>
                                        </p:attrNameLst>
                                      </p:cBhvr>
                                      <p:to>
                                        <p:strVal val="visible"/>
                                      </p:to>
                                    </p:set>
                                    <p:animEffect transition="in" filter="fade">
                                      <p:cBhvr>
                                        <p:cTn id="199" dur="500"/>
                                        <p:tgtEl>
                                          <p:spTgt spid="84"/>
                                        </p:tgtEl>
                                      </p:cBhvr>
                                    </p:animEffect>
                                  </p:childTnLst>
                                </p:cTn>
                              </p:par>
                              <p:par>
                                <p:cTn id="200" presetID="10" presetClass="entr" presetSubtype="0" fill="hold" nodeType="withEffect">
                                  <p:stCondLst>
                                    <p:cond delay="0"/>
                                  </p:stCondLst>
                                  <p:childTnLst>
                                    <p:set>
                                      <p:cBhvr>
                                        <p:cTn id="201" dur="1" fill="hold">
                                          <p:stCondLst>
                                            <p:cond delay="0"/>
                                          </p:stCondLst>
                                        </p:cTn>
                                        <p:tgtEl>
                                          <p:spTgt spid="85"/>
                                        </p:tgtEl>
                                        <p:attrNameLst>
                                          <p:attrName>style.visibility</p:attrName>
                                        </p:attrNameLst>
                                      </p:cBhvr>
                                      <p:to>
                                        <p:strVal val="visible"/>
                                      </p:to>
                                    </p:set>
                                    <p:animEffect transition="in" filter="fade">
                                      <p:cBhvr>
                                        <p:cTn id="202" dur="500"/>
                                        <p:tgtEl>
                                          <p:spTgt spid="85"/>
                                        </p:tgtEl>
                                      </p:cBhvr>
                                    </p:animEffect>
                                  </p:childTnLst>
                                </p:cTn>
                              </p:par>
                              <p:par>
                                <p:cTn id="203" presetID="10" presetClass="entr" presetSubtype="0" fill="hold" nodeType="withEffect">
                                  <p:stCondLst>
                                    <p:cond delay="0"/>
                                  </p:stCondLst>
                                  <p:childTnLst>
                                    <p:set>
                                      <p:cBhvr>
                                        <p:cTn id="204" dur="1" fill="hold">
                                          <p:stCondLst>
                                            <p:cond delay="0"/>
                                          </p:stCondLst>
                                        </p:cTn>
                                        <p:tgtEl>
                                          <p:spTgt spid="86"/>
                                        </p:tgtEl>
                                        <p:attrNameLst>
                                          <p:attrName>style.visibility</p:attrName>
                                        </p:attrNameLst>
                                      </p:cBhvr>
                                      <p:to>
                                        <p:strVal val="visible"/>
                                      </p:to>
                                    </p:set>
                                    <p:animEffect transition="in" filter="fade">
                                      <p:cBhvr>
                                        <p:cTn id="205" dur="500"/>
                                        <p:tgtEl>
                                          <p:spTgt spid="86"/>
                                        </p:tgtEl>
                                      </p:cBhvr>
                                    </p:animEffect>
                                  </p:childTnLst>
                                </p:cTn>
                              </p:par>
                              <p:par>
                                <p:cTn id="206" presetID="10" presetClass="entr" presetSubtype="0" fill="hold" nodeType="withEffect">
                                  <p:stCondLst>
                                    <p:cond delay="0"/>
                                  </p:stCondLst>
                                  <p:childTnLst>
                                    <p:set>
                                      <p:cBhvr>
                                        <p:cTn id="207" dur="1" fill="hold">
                                          <p:stCondLst>
                                            <p:cond delay="0"/>
                                          </p:stCondLst>
                                        </p:cTn>
                                        <p:tgtEl>
                                          <p:spTgt spid="107"/>
                                        </p:tgtEl>
                                        <p:attrNameLst>
                                          <p:attrName>style.visibility</p:attrName>
                                        </p:attrNameLst>
                                      </p:cBhvr>
                                      <p:to>
                                        <p:strVal val="visible"/>
                                      </p:to>
                                    </p:set>
                                    <p:animEffect transition="in" filter="fade">
                                      <p:cBhvr>
                                        <p:cTn id="208" dur="500"/>
                                        <p:tgtEl>
                                          <p:spTgt spid="107"/>
                                        </p:tgtEl>
                                      </p:cBhvr>
                                    </p:animEffect>
                                  </p:childTnLst>
                                </p:cTn>
                              </p:par>
                              <p:par>
                                <p:cTn id="209" presetID="10" presetClass="entr" presetSubtype="0" fill="hold" nodeType="withEffect">
                                  <p:stCondLst>
                                    <p:cond delay="0"/>
                                  </p:stCondLst>
                                  <p:childTnLst>
                                    <p:set>
                                      <p:cBhvr>
                                        <p:cTn id="210" dur="1" fill="hold">
                                          <p:stCondLst>
                                            <p:cond delay="0"/>
                                          </p:stCondLst>
                                        </p:cTn>
                                        <p:tgtEl>
                                          <p:spTgt spid="108"/>
                                        </p:tgtEl>
                                        <p:attrNameLst>
                                          <p:attrName>style.visibility</p:attrName>
                                        </p:attrNameLst>
                                      </p:cBhvr>
                                      <p:to>
                                        <p:strVal val="visible"/>
                                      </p:to>
                                    </p:set>
                                    <p:animEffect transition="in" filter="fade">
                                      <p:cBhvr>
                                        <p:cTn id="211" dur="500"/>
                                        <p:tgtEl>
                                          <p:spTgt spid="108"/>
                                        </p:tgtEl>
                                      </p:cBhvr>
                                    </p:animEffect>
                                  </p:childTnLst>
                                </p:cTn>
                              </p:par>
                              <p:par>
                                <p:cTn id="212" presetID="10" presetClass="entr" presetSubtype="0" fill="hold" nodeType="withEffect">
                                  <p:stCondLst>
                                    <p:cond delay="0"/>
                                  </p:stCondLst>
                                  <p:childTnLst>
                                    <p:set>
                                      <p:cBhvr>
                                        <p:cTn id="213" dur="1" fill="hold">
                                          <p:stCondLst>
                                            <p:cond delay="0"/>
                                          </p:stCondLst>
                                        </p:cTn>
                                        <p:tgtEl>
                                          <p:spTgt spid="109"/>
                                        </p:tgtEl>
                                        <p:attrNameLst>
                                          <p:attrName>style.visibility</p:attrName>
                                        </p:attrNameLst>
                                      </p:cBhvr>
                                      <p:to>
                                        <p:strVal val="visible"/>
                                      </p:to>
                                    </p:set>
                                    <p:animEffect transition="in" filter="fade">
                                      <p:cBhvr>
                                        <p:cTn id="214" dur="500"/>
                                        <p:tgtEl>
                                          <p:spTgt spid="109"/>
                                        </p:tgtEl>
                                      </p:cBhvr>
                                    </p:animEffect>
                                  </p:childTnLst>
                                </p:cTn>
                              </p:par>
                              <p:par>
                                <p:cTn id="215" presetID="10" presetClass="entr" presetSubtype="0" fill="hold" nodeType="withEffect">
                                  <p:stCondLst>
                                    <p:cond delay="0"/>
                                  </p:stCondLst>
                                  <p:childTnLst>
                                    <p:set>
                                      <p:cBhvr>
                                        <p:cTn id="216" dur="1" fill="hold">
                                          <p:stCondLst>
                                            <p:cond delay="0"/>
                                          </p:stCondLst>
                                        </p:cTn>
                                        <p:tgtEl>
                                          <p:spTgt spid="111"/>
                                        </p:tgtEl>
                                        <p:attrNameLst>
                                          <p:attrName>style.visibility</p:attrName>
                                        </p:attrNameLst>
                                      </p:cBhvr>
                                      <p:to>
                                        <p:strVal val="visible"/>
                                      </p:to>
                                    </p:set>
                                    <p:animEffect transition="in" filter="fade">
                                      <p:cBhvr>
                                        <p:cTn id="217" dur="500"/>
                                        <p:tgtEl>
                                          <p:spTgt spid="111"/>
                                        </p:tgtEl>
                                      </p:cBhvr>
                                    </p:animEffect>
                                  </p:childTnLst>
                                </p:cTn>
                              </p:par>
                              <p:par>
                                <p:cTn id="218" presetID="10" presetClass="entr" presetSubtype="0" fill="hold" nodeType="withEffect">
                                  <p:stCondLst>
                                    <p:cond delay="0"/>
                                  </p:stCondLst>
                                  <p:childTnLst>
                                    <p:set>
                                      <p:cBhvr>
                                        <p:cTn id="219" dur="1" fill="hold">
                                          <p:stCondLst>
                                            <p:cond delay="0"/>
                                          </p:stCondLst>
                                        </p:cTn>
                                        <p:tgtEl>
                                          <p:spTgt spid="113"/>
                                        </p:tgtEl>
                                        <p:attrNameLst>
                                          <p:attrName>style.visibility</p:attrName>
                                        </p:attrNameLst>
                                      </p:cBhvr>
                                      <p:to>
                                        <p:strVal val="visible"/>
                                      </p:to>
                                    </p:set>
                                    <p:animEffect transition="in" filter="fade">
                                      <p:cBhvr>
                                        <p:cTn id="220" dur="500"/>
                                        <p:tgtEl>
                                          <p:spTgt spid="113"/>
                                        </p:tgtEl>
                                      </p:cBhvr>
                                    </p:animEffect>
                                  </p:childTnLst>
                                </p:cTn>
                              </p:par>
                              <p:par>
                                <p:cTn id="221" presetID="10" presetClass="entr" presetSubtype="0" fill="hold" nodeType="withEffect">
                                  <p:stCondLst>
                                    <p:cond delay="0"/>
                                  </p:stCondLst>
                                  <p:childTnLst>
                                    <p:set>
                                      <p:cBhvr>
                                        <p:cTn id="222" dur="1" fill="hold">
                                          <p:stCondLst>
                                            <p:cond delay="0"/>
                                          </p:stCondLst>
                                        </p:cTn>
                                        <p:tgtEl>
                                          <p:spTgt spid="114"/>
                                        </p:tgtEl>
                                        <p:attrNameLst>
                                          <p:attrName>style.visibility</p:attrName>
                                        </p:attrNameLst>
                                      </p:cBhvr>
                                      <p:to>
                                        <p:strVal val="visible"/>
                                      </p:to>
                                    </p:set>
                                    <p:animEffect transition="in" filter="fade">
                                      <p:cBhvr>
                                        <p:cTn id="223" dur="500"/>
                                        <p:tgtEl>
                                          <p:spTgt spid="114"/>
                                        </p:tgtEl>
                                      </p:cBhvr>
                                    </p:animEffect>
                                  </p:childTnLst>
                                </p:cTn>
                              </p:par>
                              <p:par>
                                <p:cTn id="224" presetID="10" presetClass="entr" presetSubtype="0" fill="hold" nodeType="withEffect">
                                  <p:stCondLst>
                                    <p:cond delay="0"/>
                                  </p:stCondLst>
                                  <p:childTnLst>
                                    <p:set>
                                      <p:cBhvr>
                                        <p:cTn id="225" dur="1" fill="hold">
                                          <p:stCondLst>
                                            <p:cond delay="0"/>
                                          </p:stCondLst>
                                        </p:cTn>
                                        <p:tgtEl>
                                          <p:spTgt spid="115"/>
                                        </p:tgtEl>
                                        <p:attrNameLst>
                                          <p:attrName>style.visibility</p:attrName>
                                        </p:attrNameLst>
                                      </p:cBhvr>
                                      <p:to>
                                        <p:strVal val="visible"/>
                                      </p:to>
                                    </p:set>
                                    <p:animEffect transition="in" filter="fade">
                                      <p:cBhvr>
                                        <p:cTn id="226" dur="500"/>
                                        <p:tgtEl>
                                          <p:spTgt spid="115"/>
                                        </p:tgtEl>
                                      </p:cBhvr>
                                    </p:animEffect>
                                  </p:childTnLst>
                                </p:cTn>
                              </p:par>
                              <p:par>
                                <p:cTn id="227" presetID="10" presetClass="entr" presetSubtype="0" fill="hold" nodeType="withEffect">
                                  <p:stCondLst>
                                    <p:cond delay="0"/>
                                  </p:stCondLst>
                                  <p:childTnLst>
                                    <p:set>
                                      <p:cBhvr>
                                        <p:cTn id="228" dur="1" fill="hold">
                                          <p:stCondLst>
                                            <p:cond delay="0"/>
                                          </p:stCondLst>
                                        </p:cTn>
                                        <p:tgtEl>
                                          <p:spTgt spid="142"/>
                                        </p:tgtEl>
                                        <p:attrNameLst>
                                          <p:attrName>style.visibility</p:attrName>
                                        </p:attrNameLst>
                                      </p:cBhvr>
                                      <p:to>
                                        <p:strVal val="visible"/>
                                      </p:to>
                                    </p:set>
                                    <p:animEffect transition="in" filter="fade">
                                      <p:cBhvr>
                                        <p:cTn id="229" dur="500"/>
                                        <p:tgtEl>
                                          <p:spTgt spid="14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87"/>
                                        </p:tgtEl>
                                        <p:attrNameLst>
                                          <p:attrName>style.visibility</p:attrName>
                                        </p:attrNameLst>
                                      </p:cBhvr>
                                      <p:to>
                                        <p:strVal val="visible"/>
                                      </p:to>
                                    </p:set>
                                    <p:animEffect transition="in" filter="fade">
                                      <p:cBhvr>
                                        <p:cTn id="234" dur="500"/>
                                        <p:tgtEl>
                                          <p:spTgt spid="87"/>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fade">
                                      <p:cBhvr>
                                        <p:cTn id="237" dur="500"/>
                                        <p:tgtEl>
                                          <p:spTgt spid="117"/>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18"/>
                                        </p:tgtEl>
                                        <p:attrNameLst>
                                          <p:attrName>style.visibility</p:attrName>
                                        </p:attrNameLst>
                                      </p:cBhvr>
                                      <p:to>
                                        <p:strVal val="visible"/>
                                      </p:to>
                                    </p:set>
                                    <p:animEffect transition="in" filter="fade">
                                      <p:cBhvr>
                                        <p:cTn id="240" dur="500"/>
                                        <p:tgtEl>
                                          <p:spTgt spid="118"/>
                                        </p:tgtEl>
                                      </p:cBhvr>
                                    </p:animEffect>
                                  </p:childTnLst>
                                </p:cTn>
                              </p:par>
                              <p:par>
                                <p:cTn id="241" presetID="10" presetClass="entr" presetSubtype="0" fill="hold" nodeType="withEffect">
                                  <p:stCondLst>
                                    <p:cond delay="0"/>
                                  </p:stCondLst>
                                  <p:childTnLst>
                                    <p:set>
                                      <p:cBhvr>
                                        <p:cTn id="242" dur="1" fill="hold">
                                          <p:stCondLst>
                                            <p:cond delay="0"/>
                                          </p:stCondLst>
                                        </p:cTn>
                                        <p:tgtEl>
                                          <p:spTgt spid="132"/>
                                        </p:tgtEl>
                                        <p:attrNameLst>
                                          <p:attrName>style.visibility</p:attrName>
                                        </p:attrNameLst>
                                      </p:cBhvr>
                                      <p:to>
                                        <p:strVal val="visible"/>
                                      </p:to>
                                    </p:set>
                                    <p:animEffect transition="in" filter="fade">
                                      <p:cBhvr>
                                        <p:cTn id="243" dur="500"/>
                                        <p:tgtEl>
                                          <p:spTgt spid="132"/>
                                        </p:tgtEl>
                                      </p:cBhvr>
                                    </p:animEffect>
                                  </p:childTnLst>
                                </p:cTn>
                              </p:par>
                              <p:par>
                                <p:cTn id="244" presetID="10" presetClass="entr" presetSubtype="0" fill="hold" nodeType="withEffect">
                                  <p:stCondLst>
                                    <p:cond delay="0"/>
                                  </p:stCondLst>
                                  <p:childTnLst>
                                    <p:set>
                                      <p:cBhvr>
                                        <p:cTn id="245" dur="1" fill="hold">
                                          <p:stCondLst>
                                            <p:cond delay="0"/>
                                          </p:stCondLst>
                                        </p:cTn>
                                        <p:tgtEl>
                                          <p:spTgt spid="133"/>
                                        </p:tgtEl>
                                        <p:attrNameLst>
                                          <p:attrName>style.visibility</p:attrName>
                                        </p:attrNameLst>
                                      </p:cBhvr>
                                      <p:to>
                                        <p:strVal val="visible"/>
                                      </p:to>
                                    </p:set>
                                    <p:animEffect transition="in" filter="fade">
                                      <p:cBhvr>
                                        <p:cTn id="246" dur="500"/>
                                        <p:tgtEl>
                                          <p:spTgt spid="133"/>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animEffect transition="in" filter="fade">
                                      <p:cBhvr>
                                        <p:cTn id="249" dur="500"/>
                                        <p:tgtEl>
                                          <p:spTgt spid="134"/>
                                        </p:tgtEl>
                                      </p:cBhvr>
                                    </p:animEffect>
                                  </p:childTnLst>
                                </p:cTn>
                              </p:par>
                              <p:par>
                                <p:cTn id="250" presetID="10" presetClass="entr" presetSubtype="0" fill="hold" nodeType="withEffect">
                                  <p:stCondLst>
                                    <p:cond delay="0"/>
                                  </p:stCondLst>
                                  <p:childTnLst>
                                    <p:set>
                                      <p:cBhvr>
                                        <p:cTn id="251" dur="1" fill="hold">
                                          <p:stCondLst>
                                            <p:cond delay="0"/>
                                          </p:stCondLst>
                                        </p:cTn>
                                        <p:tgtEl>
                                          <p:spTgt spid="135"/>
                                        </p:tgtEl>
                                        <p:attrNameLst>
                                          <p:attrName>style.visibility</p:attrName>
                                        </p:attrNameLst>
                                      </p:cBhvr>
                                      <p:to>
                                        <p:strVal val="visible"/>
                                      </p:to>
                                    </p:set>
                                    <p:animEffect transition="in" filter="fade">
                                      <p:cBhvr>
                                        <p:cTn id="252" dur="500"/>
                                        <p:tgtEl>
                                          <p:spTgt spid="135"/>
                                        </p:tgtEl>
                                      </p:cBhvr>
                                    </p:animEffect>
                                  </p:childTnLst>
                                </p:cTn>
                              </p:par>
                              <p:par>
                                <p:cTn id="253" presetID="10" presetClass="entr" presetSubtype="0" fill="hold" nodeType="withEffect">
                                  <p:stCondLst>
                                    <p:cond delay="0"/>
                                  </p:stCondLst>
                                  <p:childTnLst>
                                    <p:set>
                                      <p:cBhvr>
                                        <p:cTn id="254" dur="1" fill="hold">
                                          <p:stCondLst>
                                            <p:cond delay="0"/>
                                          </p:stCondLst>
                                        </p:cTn>
                                        <p:tgtEl>
                                          <p:spTgt spid="136"/>
                                        </p:tgtEl>
                                        <p:attrNameLst>
                                          <p:attrName>style.visibility</p:attrName>
                                        </p:attrNameLst>
                                      </p:cBhvr>
                                      <p:to>
                                        <p:strVal val="visible"/>
                                      </p:to>
                                    </p:set>
                                    <p:animEffect transition="in" filter="fade">
                                      <p:cBhvr>
                                        <p:cTn id="255" dur="500"/>
                                        <p:tgtEl>
                                          <p:spTgt spid="136"/>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37"/>
                                        </p:tgtEl>
                                        <p:attrNameLst>
                                          <p:attrName>style.visibility</p:attrName>
                                        </p:attrNameLst>
                                      </p:cBhvr>
                                      <p:to>
                                        <p:strVal val="visible"/>
                                      </p:to>
                                    </p:set>
                                    <p:animEffect transition="in" filter="fade">
                                      <p:cBhvr>
                                        <p:cTn id="258" dur="500"/>
                                        <p:tgtEl>
                                          <p:spTgt spid="137"/>
                                        </p:tgtEl>
                                      </p:cBhvr>
                                    </p:animEffect>
                                  </p:childTnLst>
                                </p:cTn>
                              </p:par>
                              <p:par>
                                <p:cTn id="259" presetID="10" presetClass="entr" presetSubtype="0" fill="hold" nodeType="withEffect">
                                  <p:stCondLst>
                                    <p:cond delay="0"/>
                                  </p:stCondLst>
                                  <p:childTnLst>
                                    <p:set>
                                      <p:cBhvr>
                                        <p:cTn id="260" dur="1" fill="hold">
                                          <p:stCondLst>
                                            <p:cond delay="0"/>
                                          </p:stCondLst>
                                        </p:cTn>
                                        <p:tgtEl>
                                          <p:spTgt spid="138"/>
                                        </p:tgtEl>
                                        <p:attrNameLst>
                                          <p:attrName>style.visibility</p:attrName>
                                        </p:attrNameLst>
                                      </p:cBhvr>
                                      <p:to>
                                        <p:strVal val="visible"/>
                                      </p:to>
                                    </p:set>
                                    <p:animEffect transition="in" filter="fade">
                                      <p:cBhvr>
                                        <p:cTn id="261" dur="500"/>
                                        <p:tgtEl>
                                          <p:spTgt spid="138"/>
                                        </p:tgtEl>
                                      </p:cBhvr>
                                    </p:animEffect>
                                  </p:childTnLst>
                                </p:cTn>
                              </p:par>
                              <p:par>
                                <p:cTn id="262" presetID="10" presetClass="entr" presetSubtype="0" fill="hold" nodeType="withEffect">
                                  <p:stCondLst>
                                    <p:cond delay="0"/>
                                  </p:stCondLst>
                                  <p:childTnLst>
                                    <p:set>
                                      <p:cBhvr>
                                        <p:cTn id="263" dur="1" fill="hold">
                                          <p:stCondLst>
                                            <p:cond delay="0"/>
                                          </p:stCondLst>
                                        </p:cTn>
                                        <p:tgtEl>
                                          <p:spTgt spid="139"/>
                                        </p:tgtEl>
                                        <p:attrNameLst>
                                          <p:attrName>style.visibility</p:attrName>
                                        </p:attrNameLst>
                                      </p:cBhvr>
                                      <p:to>
                                        <p:strVal val="visible"/>
                                      </p:to>
                                    </p:set>
                                    <p:animEffect transition="in" filter="fade">
                                      <p:cBhvr>
                                        <p:cTn id="264" dur="500"/>
                                        <p:tgtEl>
                                          <p:spTgt spid="139"/>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140"/>
                                        </p:tgtEl>
                                        <p:attrNameLst>
                                          <p:attrName>style.visibility</p:attrName>
                                        </p:attrNameLst>
                                      </p:cBhvr>
                                      <p:to>
                                        <p:strVal val="visible"/>
                                      </p:to>
                                    </p:set>
                                    <p:animEffect transition="in" filter="fade">
                                      <p:cBhvr>
                                        <p:cTn id="267" dur="500"/>
                                        <p:tgtEl>
                                          <p:spTgt spid="140"/>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animBg="1"/>
      <p:bldP spid="13" grpId="0" animBg="1"/>
      <p:bldP spid="18" grpId="0"/>
      <p:bldP spid="19" grpId="0"/>
      <p:bldP spid="20" grpId="0"/>
      <p:bldP spid="23" grpId="0"/>
      <p:bldP spid="24" grpId="0"/>
      <p:bldP spid="40" grpId="0"/>
      <p:bldP spid="41" grpId="0" animBg="1"/>
      <p:bldP spid="42" grpId="0" animBg="1"/>
      <p:bldP spid="43" grpId="0" animBg="1"/>
      <p:bldP spid="44" grpId="0" animBg="1"/>
      <p:bldP spid="45" grpId="0" animBg="1"/>
      <p:bldP spid="67" grpId="0"/>
      <p:bldP spid="70" grpId="0"/>
      <p:bldP spid="80" grpId="0"/>
      <p:bldP spid="81" grpId="0"/>
      <p:bldP spid="82" grpId="0" animBg="1"/>
      <p:bldP spid="87" grpId="0" animBg="1"/>
      <p:bldP spid="117" grpId="0"/>
      <p:bldP spid="118" grpId="0" animBg="1"/>
      <p:bldP spid="134" grpId="0" animBg="1"/>
      <p:bldP spid="137" grpId="0" animBg="1"/>
      <p:bldP spid="140" grpId="0" animBg="1"/>
      <p:bldP spid="1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153660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9288" y="290513"/>
            <a:ext cx="11542712"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5" y="2679700"/>
            <a:ext cx="3349524" cy="6143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813" y="2401624"/>
            <a:ext cx="2949787" cy="111494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4600" y="2530472"/>
            <a:ext cx="2133600" cy="857250"/>
          </a:xfrm>
          <a:prstGeom prst="rect">
            <a:avLst/>
          </a:prstGeom>
        </p:spPr>
      </p:pic>
      <p:sp>
        <p:nvSpPr>
          <p:cNvPr id="5" name="TextBox 4"/>
          <p:cNvSpPr txBox="1"/>
          <p:nvPr/>
        </p:nvSpPr>
        <p:spPr>
          <a:xfrm>
            <a:off x="531376" y="4339792"/>
            <a:ext cx="10466824" cy="1071062"/>
          </a:xfrm>
          <a:prstGeom prst="rect">
            <a:avLst/>
          </a:prstGeom>
          <a:noFill/>
        </p:spPr>
        <p:txBody>
          <a:bodyPr wrap="square" lIns="182880" tIns="146304" rIns="182880" bIns="146304" rtlCol="0">
            <a:spAutoFit/>
          </a:bodyPr>
          <a:lstStyle/>
          <a:p>
            <a:pPr>
              <a:lnSpc>
                <a:spcPct val="90000"/>
              </a:lnSpc>
              <a:spcAft>
                <a:spcPts val="600"/>
              </a:spcAft>
            </a:pPr>
            <a:r>
              <a:rPr lang="en-US" sz="2800" dirty="0"/>
              <a:t>Allied Market Research estimates the global Hadoop market to grow from $2 billion in 2013 to $50.2 billion by the year 2020.</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927178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 / 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spTree>
    <p:extLst>
      <p:ext uri="{BB962C8B-B14F-4D97-AF65-F5344CB8AC3E}">
        <p14:creationId xmlns:p14="http://schemas.microsoft.com/office/powerpoint/2010/main" val="40933373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bwMode="auto">
          <a:xfrm>
            <a:off x="511673" y="3755156"/>
            <a:ext cx="6045883" cy="745785"/>
          </a:xfrm>
          <a:prstGeom prst="roundRect">
            <a:avLst/>
          </a:prstGeom>
          <a:solidFill>
            <a:schemeClr val="bg2">
              <a:lumMod val="20000"/>
              <a:lumOff val="80000"/>
            </a:schemeClr>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Hadoop in Azure</a:t>
            </a:r>
          </a:p>
        </p:txBody>
      </p:sp>
      <p:grpSp>
        <p:nvGrpSpPr>
          <p:cNvPr id="64" name="Group 63"/>
          <p:cNvGrpSpPr/>
          <p:nvPr/>
        </p:nvGrpSpPr>
        <p:grpSpPr>
          <a:xfrm>
            <a:off x="11298823" y="5875715"/>
            <a:ext cx="165087" cy="319981"/>
            <a:chOff x="8018355" y="6002801"/>
            <a:chExt cx="145517" cy="282046"/>
          </a:xfrm>
        </p:grpSpPr>
        <p:sp>
          <p:nvSpPr>
            <p:cNvPr id="65"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6"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7"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68" name="Rounded Rectangle 67"/>
          <p:cNvSpPr/>
          <p:nvPr/>
        </p:nvSpPr>
        <p:spPr>
          <a:xfrm>
            <a:off x="3696048"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69" name="Rounded Rectangle 68"/>
          <p:cNvSpPr/>
          <p:nvPr/>
        </p:nvSpPr>
        <p:spPr>
          <a:xfrm>
            <a:off x="6020627"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0" name="Rounded Rectangle 69"/>
          <p:cNvSpPr/>
          <p:nvPr/>
        </p:nvSpPr>
        <p:spPr>
          <a:xfrm>
            <a:off x="8219649"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1" name="Rounded Rectangle 70"/>
          <p:cNvSpPr/>
          <p:nvPr/>
        </p:nvSpPr>
        <p:spPr>
          <a:xfrm>
            <a:off x="10525166"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2" name="Rounded Rectangle 71"/>
          <p:cNvSpPr/>
          <p:nvPr/>
        </p:nvSpPr>
        <p:spPr>
          <a:xfrm>
            <a:off x="3696048"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3" name="Rounded Rectangle 72"/>
          <p:cNvSpPr/>
          <p:nvPr/>
        </p:nvSpPr>
        <p:spPr>
          <a:xfrm>
            <a:off x="6020627"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4" name="Rounded Rectangle 73"/>
          <p:cNvSpPr/>
          <p:nvPr/>
        </p:nvSpPr>
        <p:spPr>
          <a:xfrm>
            <a:off x="8219649"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5" name="Rounded Rectangle 74"/>
          <p:cNvSpPr/>
          <p:nvPr/>
        </p:nvSpPr>
        <p:spPr>
          <a:xfrm>
            <a:off x="10525166"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88" name="Rounded Rectangle 87"/>
          <p:cNvSpPr/>
          <p:nvPr/>
        </p:nvSpPr>
        <p:spPr>
          <a:xfrm>
            <a:off x="511674" y="4980334"/>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Name Node</a:t>
            </a:r>
            <a:endParaRPr lang="en-US" sz="1122" dirty="0">
              <a:solidFill>
                <a:srgbClr val="FFFFFF"/>
              </a:solidFill>
              <a:latin typeface="Arial" pitchFamily="34" charset="0"/>
              <a:cs typeface="Arial" pitchFamily="34" charset="0"/>
            </a:endParaRPr>
          </a:p>
        </p:txBody>
      </p:sp>
      <p:sp>
        <p:nvSpPr>
          <p:cNvPr id="89" name="Rounded Rectangle 88"/>
          <p:cNvSpPr/>
          <p:nvPr/>
        </p:nvSpPr>
        <p:spPr>
          <a:xfrm>
            <a:off x="511674" y="5356652"/>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Job Tracker</a:t>
            </a:r>
            <a:endParaRPr lang="en-US" sz="1122" dirty="0">
              <a:solidFill>
                <a:srgbClr val="FFFFFF"/>
              </a:solidFill>
              <a:latin typeface="Arial" pitchFamily="34" charset="0"/>
              <a:cs typeface="Arial" pitchFamily="34" charset="0"/>
            </a:endParaRPr>
          </a:p>
        </p:txBody>
      </p:sp>
      <p:cxnSp>
        <p:nvCxnSpPr>
          <p:cNvPr id="122" name="Elbow Connector 121"/>
          <p:cNvCxnSpPr/>
          <p:nvPr/>
        </p:nvCxnSpPr>
        <p:spPr>
          <a:xfrm rot="16200000" flipH="1">
            <a:off x="2065954" y="4642606"/>
            <a:ext cx="580065" cy="2662758"/>
          </a:xfrm>
          <a:prstGeom prst="bentConnector2">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5400000" flipH="1" flipV="1">
            <a:off x="9540848" y="4650203"/>
            <a:ext cx="1203559" cy="81881"/>
          </a:xfrm>
          <a:prstGeom prst="bentConnector4">
            <a:avLst>
              <a:gd name="adj1" fmla="val 31790"/>
              <a:gd name="adj2" fmla="val 384743"/>
            </a:avLst>
          </a:prstGeom>
          <a:ln w="381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p:nvPr/>
        </p:nvCxnSpPr>
        <p:spPr>
          <a:xfrm>
            <a:off x="8219651" y="4441374"/>
            <a:ext cx="1882032" cy="871728"/>
          </a:xfrm>
          <a:prstGeom prst="bentConnector3">
            <a:avLst>
              <a:gd name="adj1" fmla="val 50000"/>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88" idx="0"/>
            <a:endCxn id="68" idx="0"/>
          </p:cNvCxnSpPr>
          <p:nvPr/>
        </p:nvCxnSpPr>
        <p:spPr>
          <a:xfrm rot="16200000" flipH="1">
            <a:off x="2264774" y="3740166"/>
            <a:ext cx="704037" cy="3184373"/>
          </a:xfrm>
          <a:prstGeom prst="bentConnector3">
            <a:avLst>
              <a:gd name="adj1" fmla="val -33116"/>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352082" y="3150842"/>
            <a:ext cx="793261" cy="286306"/>
          </a:xfrm>
          <a:prstGeom prst="rect">
            <a:avLst/>
          </a:prstGeom>
        </p:spPr>
        <p:txBody>
          <a:bodyPr wrap="none">
            <a:spAutoFit/>
          </a:bodyPr>
          <a:lstStyle/>
          <a:p>
            <a:pPr algn="ctr" defTabSz="932597"/>
            <a:r>
              <a:rPr lang="en-US" sz="1224" dirty="0" err="1">
                <a:latin typeface="Arial" pitchFamily="34" charset="0"/>
                <a:cs typeface="Arial" pitchFamily="34" charset="0"/>
              </a:rPr>
              <a:t>HMaster</a:t>
            </a:r>
            <a:endParaRPr lang="en-US" sz="1428" dirty="0">
              <a:latin typeface="Arial" pitchFamily="34" charset="0"/>
              <a:cs typeface="Arial" pitchFamily="34" charset="0"/>
            </a:endParaRPr>
          </a:p>
        </p:txBody>
      </p:sp>
      <p:sp>
        <p:nvSpPr>
          <p:cNvPr id="127" name="Rectangle 126"/>
          <p:cNvSpPr/>
          <p:nvPr/>
        </p:nvSpPr>
        <p:spPr>
          <a:xfrm>
            <a:off x="6925952" y="3313096"/>
            <a:ext cx="1092450" cy="286306"/>
          </a:xfrm>
          <a:prstGeom prst="rect">
            <a:avLst/>
          </a:prstGeom>
        </p:spPr>
        <p:txBody>
          <a:bodyPr wrap="none">
            <a:spAutoFit/>
          </a:bodyPr>
          <a:lstStyle/>
          <a:p>
            <a:pPr algn="ctr" defTabSz="932597"/>
            <a:r>
              <a:rPr lang="en-US" sz="1224" dirty="0">
                <a:latin typeface="Arial" pitchFamily="34" charset="0"/>
                <a:cs typeface="Arial" pitchFamily="34" charset="0"/>
              </a:rPr>
              <a:t>Coordination</a:t>
            </a:r>
          </a:p>
        </p:txBody>
      </p:sp>
      <p:sp>
        <p:nvSpPr>
          <p:cNvPr id="128" name="Rectangle 127"/>
          <p:cNvSpPr/>
          <p:nvPr/>
        </p:nvSpPr>
        <p:spPr>
          <a:xfrm>
            <a:off x="2671691" y="5010409"/>
            <a:ext cx="1208530" cy="286306"/>
          </a:xfrm>
          <a:prstGeom prst="rect">
            <a:avLst/>
          </a:prstGeom>
        </p:spPr>
        <p:txBody>
          <a:bodyPr wrap="none">
            <a:spAutoFit/>
          </a:bodyPr>
          <a:lstStyle/>
          <a:p>
            <a:pPr algn="ctr" defTabSz="932597"/>
            <a:r>
              <a:rPr lang="en-US" sz="1224" dirty="0">
                <a:latin typeface="Arial" pitchFamily="34" charset="0"/>
                <a:cs typeface="Arial" pitchFamily="34" charset="0"/>
              </a:rPr>
              <a:t>Region Server</a:t>
            </a:r>
          </a:p>
        </p:txBody>
      </p:sp>
      <p:sp>
        <p:nvSpPr>
          <p:cNvPr id="129" name="Rectangle 128"/>
          <p:cNvSpPr/>
          <p:nvPr/>
        </p:nvSpPr>
        <p:spPr>
          <a:xfrm>
            <a:off x="5007924" y="5002162"/>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sp>
        <p:nvSpPr>
          <p:cNvPr id="130" name="Rectangle 129"/>
          <p:cNvSpPr/>
          <p:nvPr/>
        </p:nvSpPr>
        <p:spPr>
          <a:xfrm>
            <a:off x="7202958" y="5012639"/>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sp>
        <p:nvSpPr>
          <p:cNvPr id="131" name="Rectangle 130"/>
          <p:cNvSpPr/>
          <p:nvPr/>
        </p:nvSpPr>
        <p:spPr>
          <a:xfrm>
            <a:off x="9517685" y="5026184"/>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cxnSp>
        <p:nvCxnSpPr>
          <p:cNvPr id="132" name="Elbow Connector 131"/>
          <p:cNvCxnSpPr>
            <a:endCxn id="69" idx="0"/>
          </p:cNvCxnSpPr>
          <p:nvPr/>
        </p:nvCxnSpPr>
        <p:spPr>
          <a:xfrm>
            <a:off x="5921015" y="5434777"/>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70" idx="0"/>
          </p:cNvCxnSpPr>
          <p:nvPr/>
        </p:nvCxnSpPr>
        <p:spPr>
          <a:xfrm>
            <a:off x="8104118" y="5490812"/>
            <a:ext cx="628463" cy="193560"/>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71" idx="0"/>
          </p:cNvCxnSpPr>
          <p:nvPr/>
        </p:nvCxnSpPr>
        <p:spPr>
          <a:xfrm>
            <a:off x="10409315" y="5500264"/>
            <a:ext cx="628784" cy="184108"/>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8219649" y="4078391"/>
            <a:ext cx="1132072" cy="1097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183763" y="1735200"/>
            <a:ext cx="11367267" cy="1938992"/>
          </a:xfrm>
          <a:prstGeom prst="rect">
            <a:avLst/>
          </a:prstGeom>
        </p:spPr>
        <p:txBody>
          <a:bodyPr wrap="square">
            <a:spAutoFit/>
          </a:bodyPr>
          <a:lstStyle/>
          <a:p>
            <a:pPr marL="285750" indent="-285750" defTabSz="932597">
              <a:buFont typeface="Arial" panose="020B0604020202020204" pitchFamily="34" charset="0"/>
              <a:buChar char="•"/>
            </a:pPr>
            <a:r>
              <a:rPr lang="en-US" sz="2400" spc="-31" dirty="0"/>
              <a:t>Massively Parallel Processing (MPP) managed Hadoop cluster</a:t>
            </a:r>
          </a:p>
          <a:p>
            <a:pPr marL="285750" indent="-285750" defTabSz="932597">
              <a:buFont typeface="Arial" panose="020B0604020202020204" pitchFamily="34" charset="0"/>
              <a:buChar char="•"/>
            </a:pPr>
            <a:r>
              <a:rPr lang="en-US" sz="2400" spc="-31" dirty="0"/>
              <a:t>Spark SQL for real-time queries from in-memory caching</a:t>
            </a:r>
          </a:p>
          <a:p>
            <a:pPr marL="285750" indent="-285750" defTabSz="932597">
              <a:buFont typeface="Arial" panose="020B0604020202020204" pitchFamily="34" charset="0"/>
              <a:buChar char="•"/>
            </a:pPr>
            <a:r>
              <a:rPr lang="en-US" sz="2400" spc="-31" dirty="0"/>
              <a:t>Storm and Spark Streaming for near real-time processing of IoT</a:t>
            </a:r>
          </a:p>
          <a:p>
            <a:pPr marL="285750" indent="-285750" defTabSz="932597">
              <a:buFont typeface="Arial" panose="020B0604020202020204" pitchFamily="34" charset="0"/>
              <a:buChar char="•"/>
            </a:pPr>
            <a:r>
              <a:rPr lang="en-US" sz="2400" spc="-31" dirty="0" err="1"/>
              <a:t>HBase</a:t>
            </a:r>
            <a:r>
              <a:rPr lang="en-US" sz="2400" spc="-31" dirty="0"/>
              <a:t> as a columnar NoSQL transactional database</a:t>
            </a:r>
          </a:p>
          <a:p>
            <a:pPr marL="285750" indent="-285750" defTabSz="932597">
              <a:buFont typeface="Arial" panose="020B0604020202020204" pitchFamily="34" charset="0"/>
              <a:buChar char="•"/>
            </a:pPr>
            <a:r>
              <a:rPr lang="en-US" sz="2400" spc="-31" dirty="0"/>
              <a:t>Hive SQL queries for batch processing</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351027" y="4807497"/>
            <a:ext cx="1283985" cy="1283985"/>
          </a:xfrm>
          <a:prstGeom prst="rect">
            <a:avLst/>
          </a:prstGeom>
        </p:spPr>
      </p:pic>
      <p:pic>
        <p:nvPicPr>
          <p:cNvPr id="173" name="Picture 17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080584" y="5253969"/>
            <a:ext cx="1100527" cy="1100527"/>
          </a:xfrm>
          <a:prstGeom prst="rect">
            <a:avLst/>
          </a:prstGeom>
        </p:spPr>
      </p:pic>
      <p:pic>
        <p:nvPicPr>
          <p:cNvPr id="174" name="Picture 173"/>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685931" y="5287854"/>
            <a:ext cx="1100527" cy="1100527"/>
          </a:xfrm>
          <a:prstGeom prst="rect">
            <a:avLst/>
          </a:prstGeom>
        </p:spPr>
      </p:pic>
      <p:pic>
        <p:nvPicPr>
          <p:cNvPr id="175" name="Picture 17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56959" y="5253969"/>
            <a:ext cx="1100527" cy="1100527"/>
          </a:xfrm>
          <a:prstGeom prst="rect">
            <a:avLst/>
          </a:prstGeom>
        </p:spPr>
      </p:pic>
      <p:pic>
        <p:nvPicPr>
          <p:cNvPr id="176" name="Picture 175"/>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551420" y="5337823"/>
            <a:ext cx="1100527" cy="1100527"/>
          </a:xfrm>
          <a:prstGeom prst="rect">
            <a:avLst/>
          </a:prstGeom>
        </p:spPr>
      </p:pic>
      <p:pic>
        <p:nvPicPr>
          <p:cNvPr id="177" name="Picture 17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109234" y="3408939"/>
            <a:ext cx="1367434" cy="1367434"/>
          </a:xfrm>
          <a:prstGeom prst="rect">
            <a:avLst/>
          </a:prstGeom>
        </p:spPr>
      </p:pic>
      <p:pic>
        <p:nvPicPr>
          <p:cNvPr id="178" name="Picture 17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984880" y="3544635"/>
            <a:ext cx="1039210" cy="1039210"/>
          </a:xfrm>
          <a:prstGeom prst="rect">
            <a:avLst/>
          </a:prstGeom>
        </p:spPr>
      </p:pic>
      <p:pic>
        <p:nvPicPr>
          <p:cNvPr id="179" name="Picture 17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580848" y="3672376"/>
            <a:ext cx="872235" cy="872235"/>
          </a:xfrm>
          <a:prstGeom prst="rect">
            <a:avLst/>
          </a:prstGeom>
        </p:spPr>
      </p:pic>
      <p:pic>
        <p:nvPicPr>
          <p:cNvPr id="181" name="Picture 18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558017" y="3672375"/>
            <a:ext cx="872235" cy="87223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53" y="3798825"/>
            <a:ext cx="975165" cy="5178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915" y="3936741"/>
            <a:ext cx="1411131" cy="34881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4641" y="3891732"/>
            <a:ext cx="1219202" cy="4450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6843" y="3775455"/>
            <a:ext cx="708071" cy="708071"/>
          </a:xfrm>
          <a:prstGeom prst="rect">
            <a:avLst/>
          </a:prstGeom>
        </p:spPr>
      </p:pic>
    </p:spTree>
    <p:extLst>
      <p:ext uri="{BB962C8B-B14F-4D97-AF65-F5344CB8AC3E}">
        <p14:creationId xmlns:p14="http://schemas.microsoft.com/office/powerpoint/2010/main" val="40286141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398588"/>
            <a:ext cx="11542713" cy="2770187"/>
          </a:xfrm>
        </p:spPr>
        <p:txBody>
          <a:bodyPr/>
          <a:lstStyle/>
          <a:p>
            <a:r>
              <a:rPr lang="en-US" dirty="0"/>
              <a:t>Every project can now benefit</a:t>
            </a:r>
          </a:p>
          <a:p>
            <a:r>
              <a:rPr lang="en-US" dirty="0"/>
              <a:t>Lowered barriers to entry</a:t>
            </a:r>
          </a:p>
          <a:p>
            <a:r>
              <a:rPr lang="en-US" dirty="0"/>
              <a:t>Don’t just move on-</a:t>
            </a:r>
            <a:r>
              <a:rPr lang="en-US" dirty="0" err="1"/>
              <a:t>prem</a:t>
            </a:r>
            <a:r>
              <a:rPr lang="en-US" dirty="0"/>
              <a:t> to cloud</a:t>
            </a:r>
          </a:p>
          <a:p>
            <a:r>
              <a:rPr lang="en-US" dirty="0"/>
              <a:t>Choose projects that make sense</a:t>
            </a:r>
          </a:p>
        </p:txBody>
      </p:sp>
      <p:sp>
        <p:nvSpPr>
          <p:cNvPr id="2" name="Title 1"/>
          <p:cNvSpPr>
            <a:spLocks noGrp="1"/>
          </p:cNvSpPr>
          <p:nvPr>
            <p:ph type="title" idx="4294967295"/>
          </p:nvPr>
        </p:nvSpPr>
        <p:spPr>
          <a:xfrm>
            <a:off x="0" y="290513"/>
            <a:ext cx="11542713" cy="900112"/>
          </a:xfrm>
        </p:spPr>
        <p:txBody>
          <a:bodyPr/>
          <a:lstStyle/>
          <a:p>
            <a:r>
              <a:rPr lang="en-US" dirty="0"/>
              <a:t>When Do I “Do Big Data”</a:t>
            </a:r>
          </a:p>
        </p:txBody>
      </p:sp>
    </p:spTree>
    <p:extLst>
      <p:ext uri="{BB962C8B-B14F-4D97-AF65-F5344CB8AC3E}">
        <p14:creationId xmlns:p14="http://schemas.microsoft.com/office/powerpoint/2010/main" val="1634496626"/>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0CD80EEA-1669-48E9-84EA-D9F730B923FD}">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0e6ed2f3-2003-4809-a7f1-bfb3304c94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289</TotalTime>
  <Words>4235</Words>
  <Application>Microsoft Office PowerPoint</Application>
  <PresentationFormat>Widescreen</PresentationFormat>
  <Paragraphs>499</Paragraphs>
  <Slides>30</Slides>
  <Notes>22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Segoe UI</vt:lpstr>
      <vt:lpstr>Segoe UI Light</vt:lpstr>
      <vt:lpstr>Segoe UI Semibold</vt:lpstr>
      <vt:lpstr>Segoe UI Semilight</vt:lpstr>
      <vt:lpstr>1_Windows Azure</vt:lpstr>
      <vt:lpstr>PowerPoint Presentation</vt:lpstr>
      <vt:lpstr>Agenda</vt:lpstr>
      <vt:lpstr>What is Big Data?</vt:lpstr>
      <vt:lpstr>The Old and the New Data Processing</vt:lpstr>
      <vt:lpstr>The Big Data Ecosystem</vt:lpstr>
      <vt:lpstr>Major Hadoop Big Data Platforms</vt:lpstr>
      <vt:lpstr>PowerPoint Presentation</vt:lpstr>
      <vt:lpstr>  Azure HDInsight</vt:lpstr>
      <vt:lpstr>When Do I “Do Big Data”</vt:lpstr>
      <vt:lpstr>PowerPoint Presentation</vt:lpstr>
      <vt:lpstr>Lambda Architecture</vt:lpstr>
      <vt:lpstr>Lambda Architecture – High Level View</vt:lpstr>
      <vt:lpstr>Lambda Architecture – Detailed View</vt:lpstr>
      <vt:lpstr>Lambda in Azure</vt:lpstr>
      <vt:lpstr>Cortana Intelligence Suite</vt:lpstr>
      <vt:lpstr>Cortana Intelligence Suite Services Transform data into intelligent action </vt:lpstr>
      <vt:lpstr>Cognitive Services Give your solutions a human side </vt:lpstr>
      <vt:lpstr>Bot Framework  </vt:lpstr>
      <vt:lpstr>Cortana  </vt:lpstr>
      <vt:lpstr>Cortana Intelligence Suite Licensing </vt:lpstr>
      <vt:lpstr>Bringing it all together…  connected cars scenario</vt:lpstr>
      <vt:lpstr>Solution Architecture</vt:lpstr>
      <vt:lpstr>Power BI Dashboard</vt:lpstr>
      <vt:lpstr>PowerPoint Presentation</vt:lpstr>
      <vt:lpstr>Summary</vt:lpstr>
      <vt:lpstr>PowerPoint Presentation</vt:lpstr>
      <vt:lpstr>PowerPoint Presentation</vt:lpstr>
      <vt:lpstr>From Data to Decisions and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Wasim Bloch</cp:lastModifiedBy>
  <cp:revision>15</cp:revision>
  <dcterms:created xsi:type="dcterms:W3CDTF">2016-06-13T07:40:27Z</dcterms:created>
  <dcterms:modified xsi:type="dcterms:W3CDTF">2016-06-30T07:38:50Z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