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7"/>
  </p:notesMasterIdLst>
  <p:sldIdLst>
    <p:sldId id="354" r:id="rId5"/>
    <p:sldId id="355" r:id="rId6"/>
    <p:sldId id="356" r:id="rId7"/>
    <p:sldId id="357" r:id="rId8"/>
    <p:sldId id="358" r:id="rId9"/>
    <p:sldId id="360" r:id="rId10"/>
    <p:sldId id="361" r:id="rId11"/>
    <p:sldId id="362"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76" r:id="rId26"/>
    <p:sldId id="377" r:id="rId27"/>
    <p:sldId id="378" r:id="rId28"/>
    <p:sldId id="379" r:id="rId29"/>
    <p:sldId id="380" r:id="rId30"/>
    <p:sldId id="381" r:id="rId31"/>
    <p:sldId id="382" r:id="rId32"/>
    <p:sldId id="383" r:id="rId33"/>
    <p:sldId id="384" r:id="rId34"/>
    <p:sldId id="385" r:id="rId35"/>
    <p:sldId id="386" r:id="rId36"/>
    <p:sldId id="387"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s)" id="{28E9690B-0091-4B37-904D-AF77356E58A6}">
          <p14:sldIdLst>
            <p14:sldId id="354"/>
            <p14:sldId id="355"/>
            <p14:sldId id="356"/>
            <p14:sldId id="357"/>
            <p14:sldId id="358"/>
            <p14:sldId id="360"/>
            <p14:sldId id="361"/>
            <p14:sldId id="362"/>
            <p14:sldId id="363"/>
            <p14:sldId id="364"/>
          </p14:sldIdLst>
        </p14:section>
        <p14:section name="Common Principles and Pattern (15 min)" id="{DB87A956-8F66-4926-BC1E-81922BC59AFF}">
          <p14:sldIdLst>
            <p14:sldId id="365"/>
            <p14:sldId id="366"/>
            <p14:sldId id="367"/>
            <p14:sldId id="368"/>
            <p14:sldId id="369"/>
            <p14:sldId id="370"/>
          </p14:sldIdLst>
        </p14:section>
        <p14:section name="Partitioning (5 min)" id="{A79C0192-130B-4DAC-9D91-362322512B75}">
          <p14:sldIdLst>
            <p14:sldId id="371"/>
            <p14:sldId id="372"/>
            <p14:sldId id="373"/>
            <p14:sldId id="374"/>
            <p14:sldId id="375"/>
          </p14:sldIdLst>
        </p14:section>
        <p14:section name="Customer Stories (15min)" id="{A3B9E532-2417-4ED2-B548-A2F705396509}">
          <p14:sldIdLst>
            <p14:sldId id="376"/>
            <p14:sldId id="377"/>
            <p14:sldId id="378"/>
            <p14:sldId id="379"/>
            <p14:sldId id="380"/>
            <p14:sldId id="381"/>
            <p14:sldId id="382"/>
            <p14:sldId id="383"/>
            <p14:sldId id="384"/>
            <p14:sldId id="385"/>
            <p14:sldId id="386"/>
            <p14:sldId id="387"/>
            <p14:sldId id="395"/>
            <p14:sldId id="396"/>
            <p14:sldId id="397"/>
            <p14:sldId id="398"/>
            <p14:sldId id="399"/>
            <p14:sldId id="400"/>
            <p14:sldId id="401"/>
            <p14:sldId id="402"/>
            <p14:sldId id="403"/>
            <p14:sldId id="404"/>
            <p14:sldId id="405"/>
            <p14:sldId id="406"/>
            <p14:sldId id="407"/>
            <p14:sldId id="408"/>
            <p14:sldId id="409"/>
            <p14:sldId id="410"/>
          </p14:sldIdLst>
        </p14:section>
        <p14:section name="Conclusion (5mins)" id="{12284154-2199-487D-BCB4-C79DD3D71734}">
          <p14:sldIdLst>
            <p14:sldId id="411"/>
            <p14:sldId id="412"/>
            <p14:sldId id="413"/>
          </p14:sldIdLst>
        </p14:section>
        <p14:section name="Topic 1 (15 mins)" id="{81FA6515-2ACA-42D2-B462-6AD6B7D7EF6D}">
          <p14:sldIdLst/>
        </p14:section>
        <p14:section name="Topic 2 (15 mins)" id="{BE77E550-7281-471B-8258-C27D80DE44AD}">
          <p14:sldIdLst/>
        </p14:section>
        <p14:section name="Topic 3 (15 mins)" id="{C4212DAB-B303-4A26-AF49-9423C7739B3E}">
          <p14:sldIdLst/>
        </p14:section>
        <p14:section name="Conclusion (5 mins)" id="{6EC64523-FE06-4775-B955-831F82F993AC}">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7" autoAdjust="0"/>
    <p:restoredTop sz="63158" autoAdjust="0"/>
  </p:normalViewPr>
  <p:slideViewPr>
    <p:cSldViewPr snapToGrid="0" showGuides="1">
      <p:cViewPr varScale="1">
        <p:scale>
          <a:sx n="79" d="100"/>
          <a:sy n="79" d="100"/>
        </p:scale>
        <p:origin x="1090" y="8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7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93D2BF-7FB9-4A6E-A5BB-8538268A2FE3}"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9275FA24-FA17-4053-A9BE-E2B9C8804C82}">
      <dgm:prSet custT="1"/>
      <dgm:spPr/>
      <dgm:t>
        <a:bodyPr/>
        <a:lstStyle/>
        <a:p>
          <a:pPr algn="ctr" rtl="0"/>
          <a:r>
            <a:rPr lang="en-US" sz="2400" b="1" dirty="0">
              <a:latin typeface="+mj-lt"/>
            </a:rPr>
            <a:t>Scalability</a:t>
          </a:r>
        </a:p>
      </dgm:t>
    </dgm:pt>
    <dgm:pt modelId="{B15079BB-08A6-4055-98CD-44821EEEBFE7}" type="parTrans" cxnId="{B5D3ADAA-6F5C-450E-8E31-F2A8E06C1696}">
      <dgm:prSet/>
      <dgm:spPr/>
      <dgm:t>
        <a:bodyPr/>
        <a:lstStyle/>
        <a:p>
          <a:pPr algn="ctr"/>
          <a:endParaRPr lang="en-US" sz="2400"/>
        </a:p>
      </dgm:t>
    </dgm:pt>
    <dgm:pt modelId="{54161246-F8CE-43B8-AB73-598E26AFDD69}" type="sibTrans" cxnId="{B5D3ADAA-6F5C-450E-8E31-F2A8E06C1696}">
      <dgm:prSet/>
      <dgm:spPr/>
      <dgm:t>
        <a:bodyPr/>
        <a:lstStyle/>
        <a:p>
          <a:pPr algn="ctr"/>
          <a:endParaRPr lang="en-US" sz="2400"/>
        </a:p>
      </dgm:t>
    </dgm:pt>
    <dgm:pt modelId="{3BEC0683-7F5B-4794-8FC3-8F7163812A77}">
      <dgm:prSet custT="1"/>
      <dgm:spPr/>
      <dgm:t>
        <a:bodyPr/>
        <a:lstStyle/>
        <a:p>
          <a:pPr algn="ctr" rtl="0"/>
          <a:r>
            <a:rPr lang="en-US" sz="2400" b="1" dirty="0">
              <a:latin typeface="+mj-lt"/>
            </a:rPr>
            <a:t>Availability</a:t>
          </a:r>
        </a:p>
      </dgm:t>
    </dgm:pt>
    <dgm:pt modelId="{B4F39E3C-FA85-494C-B48F-F4DA5A1DB8BF}" type="parTrans" cxnId="{59EAC6C4-D668-4F9B-B504-DC6D25552318}">
      <dgm:prSet/>
      <dgm:spPr/>
      <dgm:t>
        <a:bodyPr/>
        <a:lstStyle/>
        <a:p>
          <a:pPr algn="ctr"/>
          <a:endParaRPr lang="en-US" sz="2400"/>
        </a:p>
      </dgm:t>
    </dgm:pt>
    <dgm:pt modelId="{3DF19D3B-4EEB-42F5-8420-79B48F4773D7}" type="sibTrans" cxnId="{59EAC6C4-D668-4F9B-B504-DC6D25552318}">
      <dgm:prSet/>
      <dgm:spPr/>
      <dgm:t>
        <a:bodyPr/>
        <a:lstStyle/>
        <a:p>
          <a:pPr algn="ctr"/>
          <a:endParaRPr lang="en-US" sz="2400"/>
        </a:p>
      </dgm:t>
    </dgm:pt>
    <dgm:pt modelId="{72F3A859-31B3-405C-9D31-8A7CF98DD895}">
      <dgm:prSet custT="1"/>
      <dgm:spPr/>
      <dgm:t>
        <a:bodyPr/>
        <a:lstStyle/>
        <a:p>
          <a:pPr algn="ctr" rtl="0"/>
          <a:r>
            <a:rPr lang="en-US" sz="2400" b="1" dirty="0">
              <a:latin typeface="+mj-lt"/>
            </a:rPr>
            <a:t>Manageability</a:t>
          </a:r>
        </a:p>
      </dgm:t>
    </dgm:pt>
    <dgm:pt modelId="{EDC0A2F6-7272-47F7-8396-18A794F942CD}" type="parTrans" cxnId="{16ACBF09-1B29-4D69-96D2-D605ECBA9950}">
      <dgm:prSet/>
      <dgm:spPr/>
      <dgm:t>
        <a:bodyPr/>
        <a:lstStyle/>
        <a:p>
          <a:pPr algn="ctr"/>
          <a:endParaRPr lang="en-US" sz="2400"/>
        </a:p>
      </dgm:t>
    </dgm:pt>
    <dgm:pt modelId="{0EBC2954-6AC8-4DA3-AD89-9DAC1EBCD8D5}" type="sibTrans" cxnId="{16ACBF09-1B29-4D69-96D2-D605ECBA9950}">
      <dgm:prSet/>
      <dgm:spPr/>
      <dgm:t>
        <a:bodyPr/>
        <a:lstStyle/>
        <a:p>
          <a:pPr algn="ctr"/>
          <a:endParaRPr lang="en-US" sz="2400"/>
        </a:p>
      </dgm:t>
    </dgm:pt>
    <dgm:pt modelId="{7253F442-2D10-4944-B5F4-691BB68B5268}">
      <dgm:prSet custT="1"/>
      <dgm:spPr/>
      <dgm:t>
        <a:bodyPr/>
        <a:lstStyle/>
        <a:p>
          <a:pPr algn="ctr" rtl="0"/>
          <a:r>
            <a:rPr lang="en-US" sz="2400" b="1" dirty="0">
              <a:latin typeface="+mj-lt"/>
            </a:rPr>
            <a:t>Security</a:t>
          </a:r>
        </a:p>
      </dgm:t>
    </dgm:pt>
    <dgm:pt modelId="{63B18C99-9BEE-40F1-A584-708BC4CB0A6A}" type="parTrans" cxnId="{D054BC98-CD6F-4F33-B5C8-23C64EBE9E01}">
      <dgm:prSet/>
      <dgm:spPr/>
      <dgm:t>
        <a:bodyPr/>
        <a:lstStyle/>
        <a:p>
          <a:endParaRPr lang="en-US"/>
        </a:p>
      </dgm:t>
    </dgm:pt>
    <dgm:pt modelId="{C0994F08-8DE6-4C90-B65E-A3FA9A65F8D7}" type="sibTrans" cxnId="{D054BC98-CD6F-4F33-B5C8-23C64EBE9E01}">
      <dgm:prSet/>
      <dgm:spPr/>
      <dgm:t>
        <a:bodyPr/>
        <a:lstStyle/>
        <a:p>
          <a:endParaRPr lang="en-US"/>
        </a:p>
      </dgm:t>
    </dgm:pt>
    <dgm:pt modelId="{F3639E03-4A3A-436A-A95F-6F63F3DB6EF3}" type="pres">
      <dgm:prSet presAssocID="{2993D2BF-7FB9-4A6E-A5BB-8538268A2FE3}" presName="diagram" presStyleCnt="0">
        <dgm:presLayoutVars>
          <dgm:dir/>
          <dgm:resizeHandles val="exact"/>
        </dgm:presLayoutVars>
      </dgm:prSet>
      <dgm:spPr/>
    </dgm:pt>
    <dgm:pt modelId="{5B0937B4-6F90-43B2-9D24-B9A99356B5E3}" type="pres">
      <dgm:prSet presAssocID="{9275FA24-FA17-4053-A9BE-E2B9C8804C82}" presName="node" presStyleLbl="node1" presStyleIdx="0" presStyleCnt="4">
        <dgm:presLayoutVars>
          <dgm:bulletEnabled val="1"/>
        </dgm:presLayoutVars>
      </dgm:prSet>
      <dgm:spPr/>
    </dgm:pt>
    <dgm:pt modelId="{E4A0615D-9970-407B-AA2F-642038F2F044}" type="pres">
      <dgm:prSet presAssocID="{54161246-F8CE-43B8-AB73-598E26AFDD69}" presName="sibTrans" presStyleCnt="0"/>
      <dgm:spPr/>
    </dgm:pt>
    <dgm:pt modelId="{DFAB6B81-5F49-4987-8478-74F73EAB8901}" type="pres">
      <dgm:prSet presAssocID="{3BEC0683-7F5B-4794-8FC3-8F7163812A77}" presName="node" presStyleLbl="node1" presStyleIdx="1" presStyleCnt="4">
        <dgm:presLayoutVars>
          <dgm:bulletEnabled val="1"/>
        </dgm:presLayoutVars>
      </dgm:prSet>
      <dgm:spPr/>
    </dgm:pt>
    <dgm:pt modelId="{36EC307A-63CE-4BEF-9904-66ABDB8E03A2}" type="pres">
      <dgm:prSet presAssocID="{3DF19D3B-4EEB-42F5-8420-79B48F4773D7}" presName="sibTrans" presStyleCnt="0"/>
      <dgm:spPr/>
    </dgm:pt>
    <dgm:pt modelId="{59A58EA6-C551-4A4D-9192-3254C49BF8B4}" type="pres">
      <dgm:prSet presAssocID="{72F3A859-31B3-405C-9D31-8A7CF98DD895}" presName="node" presStyleLbl="node1" presStyleIdx="2" presStyleCnt="4">
        <dgm:presLayoutVars>
          <dgm:bulletEnabled val="1"/>
        </dgm:presLayoutVars>
      </dgm:prSet>
      <dgm:spPr/>
    </dgm:pt>
    <dgm:pt modelId="{B45B6178-F753-437B-BAA8-B9DC60A5E951}" type="pres">
      <dgm:prSet presAssocID="{0EBC2954-6AC8-4DA3-AD89-9DAC1EBCD8D5}" presName="sibTrans" presStyleCnt="0"/>
      <dgm:spPr/>
    </dgm:pt>
    <dgm:pt modelId="{C713D892-A74F-440E-B560-07E5DAC3288E}" type="pres">
      <dgm:prSet presAssocID="{7253F442-2D10-4944-B5F4-691BB68B5268}" presName="node" presStyleLbl="node1" presStyleIdx="3" presStyleCnt="4">
        <dgm:presLayoutVars>
          <dgm:bulletEnabled val="1"/>
        </dgm:presLayoutVars>
      </dgm:prSet>
      <dgm:spPr/>
    </dgm:pt>
  </dgm:ptLst>
  <dgm:cxnLst>
    <dgm:cxn modelId="{632163B9-7221-4D02-A62E-A7DAD70D7FD7}" type="presOf" srcId="{7253F442-2D10-4944-B5F4-691BB68B5268}" destId="{C713D892-A74F-440E-B560-07E5DAC3288E}" srcOrd="0" destOrd="0" presId="urn:microsoft.com/office/officeart/2005/8/layout/default"/>
    <dgm:cxn modelId="{E1FE3E4E-FF15-4D58-826E-9F77159F57FB}" type="presOf" srcId="{3BEC0683-7F5B-4794-8FC3-8F7163812A77}" destId="{DFAB6B81-5F49-4987-8478-74F73EAB8901}" srcOrd="0" destOrd="0" presId="urn:microsoft.com/office/officeart/2005/8/layout/default"/>
    <dgm:cxn modelId="{88C1DA69-BCDF-47C6-9CAD-57D28A0BACD1}" type="presOf" srcId="{2993D2BF-7FB9-4A6E-A5BB-8538268A2FE3}" destId="{F3639E03-4A3A-436A-A95F-6F63F3DB6EF3}" srcOrd="0" destOrd="0" presId="urn:microsoft.com/office/officeart/2005/8/layout/default"/>
    <dgm:cxn modelId="{DD76A73A-5B43-40D9-B938-A54F0355E88F}" type="presOf" srcId="{72F3A859-31B3-405C-9D31-8A7CF98DD895}" destId="{59A58EA6-C551-4A4D-9192-3254C49BF8B4}" srcOrd="0" destOrd="0" presId="urn:microsoft.com/office/officeart/2005/8/layout/default"/>
    <dgm:cxn modelId="{D054BC98-CD6F-4F33-B5C8-23C64EBE9E01}" srcId="{2993D2BF-7FB9-4A6E-A5BB-8538268A2FE3}" destId="{7253F442-2D10-4944-B5F4-691BB68B5268}" srcOrd="3" destOrd="0" parTransId="{63B18C99-9BEE-40F1-A584-708BC4CB0A6A}" sibTransId="{C0994F08-8DE6-4C90-B65E-A3FA9A65F8D7}"/>
    <dgm:cxn modelId="{59EAC6C4-D668-4F9B-B504-DC6D25552318}" srcId="{2993D2BF-7FB9-4A6E-A5BB-8538268A2FE3}" destId="{3BEC0683-7F5B-4794-8FC3-8F7163812A77}" srcOrd="1" destOrd="0" parTransId="{B4F39E3C-FA85-494C-B48F-F4DA5A1DB8BF}" sibTransId="{3DF19D3B-4EEB-42F5-8420-79B48F4773D7}"/>
    <dgm:cxn modelId="{B5D3ADAA-6F5C-450E-8E31-F2A8E06C1696}" srcId="{2993D2BF-7FB9-4A6E-A5BB-8538268A2FE3}" destId="{9275FA24-FA17-4053-A9BE-E2B9C8804C82}" srcOrd="0" destOrd="0" parTransId="{B15079BB-08A6-4055-98CD-44821EEEBFE7}" sibTransId="{54161246-F8CE-43B8-AB73-598E26AFDD69}"/>
    <dgm:cxn modelId="{2BE86CA8-AA3B-4E6D-8F11-6A12B43519F6}" type="presOf" srcId="{9275FA24-FA17-4053-A9BE-E2B9C8804C82}" destId="{5B0937B4-6F90-43B2-9D24-B9A99356B5E3}" srcOrd="0" destOrd="0" presId="urn:microsoft.com/office/officeart/2005/8/layout/default"/>
    <dgm:cxn modelId="{16ACBF09-1B29-4D69-96D2-D605ECBA9950}" srcId="{2993D2BF-7FB9-4A6E-A5BB-8538268A2FE3}" destId="{72F3A859-31B3-405C-9D31-8A7CF98DD895}" srcOrd="2" destOrd="0" parTransId="{EDC0A2F6-7272-47F7-8396-18A794F942CD}" sibTransId="{0EBC2954-6AC8-4DA3-AD89-9DAC1EBCD8D5}"/>
    <dgm:cxn modelId="{3A65BE0E-BCC3-41CE-8CDE-FAAC1756F2E5}" type="presParOf" srcId="{F3639E03-4A3A-436A-A95F-6F63F3DB6EF3}" destId="{5B0937B4-6F90-43B2-9D24-B9A99356B5E3}" srcOrd="0" destOrd="0" presId="urn:microsoft.com/office/officeart/2005/8/layout/default"/>
    <dgm:cxn modelId="{8781E8CE-CF11-451D-9030-71CAA40D5D7D}" type="presParOf" srcId="{F3639E03-4A3A-436A-A95F-6F63F3DB6EF3}" destId="{E4A0615D-9970-407B-AA2F-642038F2F044}" srcOrd="1" destOrd="0" presId="urn:microsoft.com/office/officeart/2005/8/layout/default"/>
    <dgm:cxn modelId="{ED78C451-8C9C-47D6-8D5B-09685B6246AC}" type="presParOf" srcId="{F3639E03-4A3A-436A-A95F-6F63F3DB6EF3}" destId="{DFAB6B81-5F49-4987-8478-74F73EAB8901}" srcOrd="2" destOrd="0" presId="urn:microsoft.com/office/officeart/2005/8/layout/default"/>
    <dgm:cxn modelId="{59CB7DD1-9942-4DF3-8576-3784DE34D48E}" type="presParOf" srcId="{F3639E03-4A3A-436A-A95F-6F63F3DB6EF3}" destId="{36EC307A-63CE-4BEF-9904-66ABDB8E03A2}" srcOrd="3" destOrd="0" presId="urn:microsoft.com/office/officeart/2005/8/layout/default"/>
    <dgm:cxn modelId="{9D0A834C-6432-4144-A2DD-1AA57ADC4D27}" type="presParOf" srcId="{F3639E03-4A3A-436A-A95F-6F63F3DB6EF3}" destId="{59A58EA6-C551-4A4D-9192-3254C49BF8B4}" srcOrd="4" destOrd="0" presId="urn:microsoft.com/office/officeart/2005/8/layout/default"/>
    <dgm:cxn modelId="{B268DC63-8987-4C26-89A8-32FE046FABB1}" type="presParOf" srcId="{F3639E03-4A3A-436A-A95F-6F63F3DB6EF3}" destId="{B45B6178-F753-437B-BAA8-B9DC60A5E951}" srcOrd="5" destOrd="0" presId="urn:microsoft.com/office/officeart/2005/8/layout/default"/>
    <dgm:cxn modelId="{5C525F12-295C-4607-884A-993BEB2D6BEB}" type="presParOf" srcId="{F3639E03-4A3A-436A-A95F-6F63F3DB6EF3}" destId="{C713D892-A74F-440E-B560-07E5DAC3288E}" srcOrd="6" destOrd="0" presId="urn:microsoft.com/office/officeart/2005/8/layout/defaul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93D2BF-7FB9-4A6E-A5BB-8538268A2FE3}"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9275FA24-FA17-4053-A9BE-E2B9C8804C82}">
      <dgm:prSet custT="1"/>
      <dgm:spPr>
        <a:solidFill>
          <a:schemeClr val="accent5">
            <a:lumMod val="75000"/>
          </a:schemeClr>
        </a:solidFill>
        <a:ln>
          <a:noFill/>
        </a:ln>
      </dgm:spPr>
      <dgm:t>
        <a:bodyPr rIns="90000"/>
        <a:lstStyle/>
        <a:p>
          <a:pPr rtl="0"/>
          <a:r>
            <a:rPr lang="en-US" sz="2400" dirty="0">
              <a:latin typeface="+mj-lt"/>
            </a:rPr>
            <a:t>1. The network is reliable</a:t>
          </a:r>
        </a:p>
      </dgm:t>
    </dgm:pt>
    <dgm:pt modelId="{B15079BB-08A6-4055-98CD-44821EEEBFE7}" type="parTrans" cxnId="{B5D3ADAA-6F5C-450E-8E31-F2A8E06C1696}">
      <dgm:prSet/>
      <dgm:spPr/>
      <dgm:t>
        <a:bodyPr/>
        <a:lstStyle/>
        <a:p>
          <a:endParaRPr lang="en-US"/>
        </a:p>
      </dgm:t>
    </dgm:pt>
    <dgm:pt modelId="{54161246-F8CE-43B8-AB73-598E26AFDD69}" type="sibTrans" cxnId="{B5D3ADAA-6F5C-450E-8E31-F2A8E06C1696}">
      <dgm:prSet/>
      <dgm:spPr/>
      <dgm:t>
        <a:bodyPr/>
        <a:lstStyle/>
        <a:p>
          <a:endParaRPr lang="en-US"/>
        </a:p>
      </dgm:t>
    </dgm:pt>
    <dgm:pt modelId="{38B4525C-BC2F-4A41-9786-0629C2B35F7C}">
      <dgm:prSet custT="1"/>
      <dgm:spPr>
        <a:solidFill>
          <a:schemeClr val="accent4">
            <a:lumMod val="75000"/>
          </a:schemeClr>
        </a:solidFill>
        <a:ln>
          <a:noFill/>
        </a:ln>
      </dgm:spPr>
      <dgm:t>
        <a:bodyPr/>
        <a:lstStyle/>
        <a:p>
          <a:pPr rtl="0"/>
          <a:r>
            <a:rPr lang="en-US" sz="2400" dirty="0">
              <a:latin typeface="+mj-lt"/>
            </a:rPr>
            <a:t>2. Latency is zero</a:t>
          </a:r>
        </a:p>
      </dgm:t>
    </dgm:pt>
    <dgm:pt modelId="{A35170E9-171C-4887-97DC-604F8BE0832D}" type="parTrans" cxnId="{C365973A-616C-419B-860B-79D87DCB8FEF}">
      <dgm:prSet/>
      <dgm:spPr/>
      <dgm:t>
        <a:bodyPr/>
        <a:lstStyle/>
        <a:p>
          <a:endParaRPr lang="en-US"/>
        </a:p>
      </dgm:t>
    </dgm:pt>
    <dgm:pt modelId="{12873AA7-9743-4AEA-89D4-3C29A68C53F1}" type="sibTrans" cxnId="{C365973A-616C-419B-860B-79D87DCB8FEF}">
      <dgm:prSet/>
      <dgm:spPr/>
      <dgm:t>
        <a:bodyPr/>
        <a:lstStyle/>
        <a:p>
          <a:endParaRPr lang="en-US"/>
        </a:p>
      </dgm:t>
    </dgm:pt>
    <dgm:pt modelId="{DC26BD5D-72FC-4885-A592-C93CC374E63C}">
      <dgm:prSet custT="1"/>
      <dgm:spPr>
        <a:ln>
          <a:noFill/>
        </a:ln>
      </dgm:spPr>
      <dgm:t>
        <a:bodyPr/>
        <a:lstStyle/>
        <a:p>
          <a:pPr rtl="0"/>
          <a:r>
            <a:rPr lang="en-US" sz="2400" dirty="0">
              <a:latin typeface="+mj-lt"/>
            </a:rPr>
            <a:t>3. Bandwidth is infinite</a:t>
          </a:r>
        </a:p>
      </dgm:t>
    </dgm:pt>
    <dgm:pt modelId="{23AE3371-B6C6-491F-BB8C-1FDCC40DE0FE}" type="parTrans" cxnId="{24F7E59D-E2A3-441B-B90F-319287491574}">
      <dgm:prSet/>
      <dgm:spPr/>
      <dgm:t>
        <a:bodyPr/>
        <a:lstStyle/>
        <a:p>
          <a:endParaRPr lang="en-US"/>
        </a:p>
      </dgm:t>
    </dgm:pt>
    <dgm:pt modelId="{EF762D99-19CD-4897-9626-F46E7E5AB4D4}" type="sibTrans" cxnId="{24F7E59D-E2A3-441B-B90F-319287491574}">
      <dgm:prSet/>
      <dgm:spPr/>
      <dgm:t>
        <a:bodyPr/>
        <a:lstStyle/>
        <a:p>
          <a:endParaRPr lang="en-US"/>
        </a:p>
      </dgm:t>
    </dgm:pt>
    <dgm:pt modelId="{2D927EF6-B640-4CF7-9D95-F31636360F09}">
      <dgm:prSet custT="1"/>
      <dgm:spPr>
        <a:ln>
          <a:noFill/>
        </a:ln>
      </dgm:spPr>
      <dgm:t>
        <a:bodyPr/>
        <a:lstStyle/>
        <a:p>
          <a:pPr rtl="0"/>
          <a:r>
            <a:rPr lang="en-US" sz="2400" dirty="0">
              <a:latin typeface="+mj-lt"/>
            </a:rPr>
            <a:t>4. The network is secure</a:t>
          </a:r>
        </a:p>
      </dgm:t>
    </dgm:pt>
    <dgm:pt modelId="{45EA3AD8-4D93-4DC0-ACB9-EA3402F7D26D}" type="parTrans" cxnId="{1D373D02-E610-4AAB-90EE-C036F0A1B9FE}">
      <dgm:prSet/>
      <dgm:spPr/>
      <dgm:t>
        <a:bodyPr/>
        <a:lstStyle/>
        <a:p>
          <a:endParaRPr lang="en-US"/>
        </a:p>
      </dgm:t>
    </dgm:pt>
    <dgm:pt modelId="{76985A50-B118-4515-B46D-60964F9C34DA}" type="sibTrans" cxnId="{1D373D02-E610-4AAB-90EE-C036F0A1B9FE}">
      <dgm:prSet/>
      <dgm:spPr/>
      <dgm:t>
        <a:bodyPr/>
        <a:lstStyle/>
        <a:p>
          <a:endParaRPr lang="en-US"/>
        </a:p>
      </dgm:t>
    </dgm:pt>
    <dgm:pt modelId="{C6D29AC7-D093-4670-8365-C1EF0A13965A}">
      <dgm:prSet custT="1"/>
      <dgm:spPr>
        <a:ln>
          <a:noFill/>
        </a:ln>
      </dgm:spPr>
      <dgm:t>
        <a:bodyPr/>
        <a:lstStyle/>
        <a:p>
          <a:pPr rtl="0"/>
          <a:r>
            <a:rPr lang="en-US" sz="2400" dirty="0">
              <a:latin typeface="+mj-lt"/>
            </a:rPr>
            <a:t>5. Topology doesn’t change</a:t>
          </a:r>
        </a:p>
      </dgm:t>
    </dgm:pt>
    <dgm:pt modelId="{E4928281-A60B-4E99-B2B7-84A70D950126}" type="parTrans" cxnId="{54283DF5-3F35-4DFA-BDBF-6A536CAF9672}">
      <dgm:prSet/>
      <dgm:spPr/>
      <dgm:t>
        <a:bodyPr/>
        <a:lstStyle/>
        <a:p>
          <a:endParaRPr lang="en-US"/>
        </a:p>
      </dgm:t>
    </dgm:pt>
    <dgm:pt modelId="{6CD9792B-CB37-4711-AA2C-F189FC6BF20A}" type="sibTrans" cxnId="{54283DF5-3F35-4DFA-BDBF-6A536CAF9672}">
      <dgm:prSet/>
      <dgm:spPr/>
      <dgm:t>
        <a:bodyPr/>
        <a:lstStyle/>
        <a:p>
          <a:endParaRPr lang="en-US"/>
        </a:p>
      </dgm:t>
    </dgm:pt>
    <dgm:pt modelId="{2C4F59B4-D017-4432-A2FA-35783A60D849}">
      <dgm:prSet custT="1"/>
      <dgm:spPr>
        <a:ln>
          <a:noFill/>
        </a:ln>
      </dgm:spPr>
      <dgm:t>
        <a:bodyPr/>
        <a:lstStyle/>
        <a:p>
          <a:pPr rtl="0"/>
          <a:r>
            <a:rPr lang="en-US" sz="2400" dirty="0">
              <a:latin typeface="+mj-lt"/>
            </a:rPr>
            <a:t>6. There is one administrator</a:t>
          </a:r>
        </a:p>
      </dgm:t>
    </dgm:pt>
    <dgm:pt modelId="{8B8A57AD-9A69-4B47-86B3-F02C9DAB266E}" type="parTrans" cxnId="{0F86590F-B146-48CE-963C-3DB1685FF15D}">
      <dgm:prSet/>
      <dgm:spPr/>
      <dgm:t>
        <a:bodyPr/>
        <a:lstStyle/>
        <a:p>
          <a:endParaRPr lang="en-US"/>
        </a:p>
      </dgm:t>
    </dgm:pt>
    <dgm:pt modelId="{C56D2890-2024-4F53-B568-394C333605C5}" type="sibTrans" cxnId="{0F86590F-B146-48CE-963C-3DB1685FF15D}">
      <dgm:prSet/>
      <dgm:spPr/>
      <dgm:t>
        <a:bodyPr/>
        <a:lstStyle/>
        <a:p>
          <a:endParaRPr lang="en-US"/>
        </a:p>
      </dgm:t>
    </dgm:pt>
    <dgm:pt modelId="{CEDE8823-5D1A-43F8-BD30-EB9EF1168B8C}">
      <dgm:prSet custT="1"/>
      <dgm:spPr>
        <a:ln>
          <a:noFill/>
        </a:ln>
      </dgm:spPr>
      <dgm:t>
        <a:bodyPr/>
        <a:lstStyle/>
        <a:p>
          <a:pPr rtl="0"/>
          <a:r>
            <a:rPr lang="en-US" sz="2400" dirty="0">
              <a:latin typeface="+mj-lt"/>
            </a:rPr>
            <a:t>8. The network is homogeneous</a:t>
          </a:r>
        </a:p>
      </dgm:t>
    </dgm:pt>
    <dgm:pt modelId="{1D44F0F6-3CF5-465B-A9E0-8EDE27B6F246}" type="parTrans" cxnId="{A5A179F3-3AE5-4913-8F91-657FA01CCF4C}">
      <dgm:prSet/>
      <dgm:spPr/>
      <dgm:t>
        <a:bodyPr/>
        <a:lstStyle/>
        <a:p>
          <a:endParaRPr lang="en-US"/>
        </a:p>
      </dgm:t>
    </dgm:pt>
    <dgm:pt modelId="{E8F79ACD-A9F5-4423-8E85-E0EC570BD42B}" type="sibTrans" cxnId="{A5A179F3-3AE5-4913-8F91-657FA01CCF4C}">
      <dgm:prSet/>
      <dgm:spPr/>
      <dgm:t>
        <a:bodyPr/>
        <a:lstStyle/>
        <a:p>
          <a:endParaRPr lang="en-US"/>
        </a:p>
      </dgm:t>
    </dgm:pt>
    <dgm:pt modelId="{A289FDA5-8AA0-47F7-8EF2-7A30862C6C87}">
      <dgm:prSet custT="1"/>
      <dgm:spPr>
        <a:ln>
          <a:noFill/>
        </a:ln>
      </dgm:spPr>
      <dgm:t>
        <a:bodyPr/>
        <a:lstStyle/>
        <a:p>
          <a:pPr rtl="0"/>
          <a:r>
            <a:rPr lang="en-US" sz="2400" dirty="0">
              <a:latin typeface="+mj-lt"/>
            </a:rPr>
            <a:t>7. Transport cost is zero</a:t>
          </a:r>
        </a:p>
      </dgm:t>
    </dgm:pt>
    <dgm:pt modelId="{C20FE403-365D-4F2C-BDF0-6A2503C54D98}" type="parTrans" cxnId="{D94E5B8A-FC0C-4ACA-9700-448E28B237B0}">
      <dgm:prSet/>
      <dgm:spPr/>
      <dgm:t>
        <a:bodyPr/>
        <a:lstStyle/>
        <a:p>
          <a:endParaRPr lang="en-US"/>
        </a:p>
      </dgm:t>
    </dgm:pt>
    <dgm:pt modelId="{B0F7B70C-B768-4F39-80C2-B674653E8C0A}" type="sibTrans" cxnId="{D94E5B8A-FC0C-4ACA-9700-448E28B237B0}">
      <dgm:prSet/>
      <dgm:spPr/>
      <dgm:t>
        <a:bodyPr/>
        <a:lstStyle/>
        <a:p>
          <a:endParaRPr lang="en-US"/>
        </a:p>
      </dgm:t>
    </dgm:pt>
    <dgm:pt modelId="{1145FCC0-41A1-4C33-99A6-E21016FDE6D6}" type="pres">
      <dgm:prSet presAssocID="{2993D2BF-7FB9-4A6E-A5BB-8538268A2FE3}" presName="linear" presStyleCnt="0">
        <dgm:presLayoutVars>
          <dgm:animLvl val="lvl"/>
          <dgm:resizeHandles val="exact"/>
        </dgm:presLayoutVars>
      </dgm:prSet>
      <dgm:spPr/>
    </dgm:pt>
    <dgm:pt modelId="{0566AD8F-62A2-442A-9150-3010DB157246}" type="pres">
      <dgm:prSet presAssocID="{9275FA24-FA17-4053-A9BE-E2B9C8804C82}" presName="parentText" presStyleLbl="node1" presStyleIdx="0" presStyleCnt="8" custLinFactNeighborX="-3016" custLinFactNeighborY="-83851">
        <dgm:presLayoutVars>
          <dgm:chMax val="0"/>
          <dgm:bulletEnabled val="1"/>
        </dgm:presLayoutVars>
      </dgm:prSet>
      <dgm:spPr/>
    </dgm:pt>
    <dgm:pt modelId="{68A8699D-8593-4971-B08F-D6C31A82C144}" type="pres">
      <dgm:prSet presAssocID="{54161246-F8CE-43B8-AB73-598E26AFDD69}" presName="spacer" presStyleCnt="0"/>
      <dgm:spPr/>
    </dgm:pt>
    <dgm:pt modelId="{D4AB0610-DB1F-408A-8D3C-1674E1EEBDBC}" type="pres">
      <dgm:prSet presAssocID="{38B4525C-BC2F-4A41-9786-0629C2B35F7C}" presName="parentText" presStyleLbl="node1" presStyleIdx="1" presStyleCnt="8">
        <dgm:presLayoutVars>
          <dgm:chMax val="0"/>
          <dgm:bulletEnabled val="1"/>
        </dgm:presLayoutVars>
      </dgm:prSet>
      <dgm:spPr/>
    </dgm:pt>
    <dgm:pt modelId="{531D2AF0-28DE-4DB5-9BAB-2C36D03D2526}" type="pres">
      <dgm:prSet presAssocID="{12873AA7-9743-4AEA-89D4-3C29A68C53F1}" presName="spacer" presStyleCnt="0"/>
      <dgm:spPr/>
    </dgm:pt>
    <dgm:pt modelId="{9906DACC-162A-4E4E-B37C-4755D7CDA734}" type="pres">
      <dgm:prSet presAssocID="{DC26BD5D-72FC-4885-A592-C93CC374E63C}" presName="parentText" presStyleLbl="node1" presStyleIdx="2" presStyleCnt="8">
        <dgm:presLayoutVars>
          <dgm:chMax val="0"/>
          <dgm:bulletEnabled val="1"/>
        </dgm:presLayoutVars>
      </dgm:prSet>
      <dgm:spPr/>
    </dgm:pt>
    <dgm:pt modelId="{D5EF3719-1849-4C91-AF61-B735A23765EA}" type="pres">
      <dgm:prSet presAssocID="{EF762D99-19CD-4897-9626-F46E7E5AB4D4}" presName="spacer" presStyleCnt="0"/>
      <dgm:spPr/>
    </dgm:pt>
    <dgm:pt modelId="{3FE34F9E-5F69-4728-97B0-2E9E78194CEB}" type="pres">
      <dgm:prSet presAssocID="{2D927EF6-B640-4CF7-9D95-F31636360F09}" presName="parentText" presStyleLbl="node1" presStyleIdx="3" presStyleCnt="8">
        <dgm:presLayoutVars>
          <dgm:chMax val="0"/>
          <dgm:bulletEnabled val="1"/>
        </dgm:presLayoutVars>
      </dgm:prSet>
      <dgm:spPr/>
    </dgm:pt>
    <dgm:pt modelId="{8C5AD5B5-CE24-4A94-A456-582EF9FE4CFB}" type="pres">
      <dgm:prSet presAssocID="{76985A50-B118-4515-B46D-60964F9C34DA}" presName="spacer" presStyleCnt="0"/>
      <dgm:spPr/>
    </dgm:pt>
    <dgm:pt modelId="{51F685CD-2F80-4610-BAB5-9A361DDE99CF}" type="pres">
      <dgm:prSet presAssocID="{C6D29AC7-D093-4670-8365-C1EF0A13965A}" presName="parentText" presStyleLbl="node1" presStyleIdx="4" presStyleCnt="8">
        <dgm:presLayoutVars>
          <dgm:chMax val="0"/>
          <dgm:bulletEnabled val="1"/>
        </dgm:presLayoutVars>
      </dgm:prSet>
      <dgm:spPr/>
    </dgm:pt>
    <dgm:pt modelId="{9DEF62DE-6E9C-41BC-8008-95F29DDC696D}" type="pres">
      <dgm:prSet presAssocID="{6CD9792B-CB37-4711-AA2C-F189FC6BF20A}" presName="spacer" presStyleCnt="0"/>
      <dgm:spPr/>
    </dgm:pt>
    <dgm:pt modelId="{FFFBC62B-9AE6-4AC8-AA7E-5C256E60A1A8}" type="pres">
      <dgm:prSet presAssocID="{2C4F59B4-D017-4432-A2FA-35783A60D849}" presName="parentText" presStyleLbl="node1" presStyleIdx="5" presStyleCnt="8">
        <dgm:presLayoutVars>
          <dgm:chMax val="0"/>
          <dgm:bulletEnabled val="1"/>
        </dgm:presLayoutVars>
      </dgm:prSet>
      <dgm:spPr/>
    </dgm:pt>
    <dgm:pt modelId="{03F0999A-4A9D-460A-9C05-BAFCEEBE2EBF}" type="pres">
      <dgm:prSet presAssocID="{C56D2890-2024-4F53-B568-394C333605C5}" presName="spacer" presStyleCnt="0"/>
      <dgm:spPr/>
    </dgm:pt>
    <dgm:pt modelId="{76202178-1A2C-428C-9703-489D028F9F2D}" type="pres">
      <dgm:prSet presAssocID="{A289FDA5-8AA0-47F7-8EF2-7A30862C6C87}" presName="parentText" presStyleLbl="node1" presStyleIdx="6" presStyleCnt="8">
        <dgm:presLayoutVars>
          <dgm:chMax val="0"/>
          <dgm:bulletEnabled val="1"/>
        </dgm:presLayoutVars>
      </dgm:prSet>
      <dgm:spPr/>
    </dgm:pt>
    <dgm:pt modelId="{4FF649D2-C7AC-4661-B878-C8C91A8E70BA}" type="pres">
      <dgm:prSet presAssocID="{B0F7B70C-B768-4F39-80C2-B674653E8C0A}" presName="spacer" presStyleCnt="0"/>
      <dgm:spPr/>
    </dgm:pt>
    <dgm:pt modelId="{779AD4AD-6802-41FA-AE0C-2B6C55C2E8F5}" type="pres">
      <dgm:prSet presAssocID="{CEDE8823-5D1A-43F8-BD30-EB9EF1168B8C}" presName="parentText" presStyleLbl="node1" presStyleIdx="7" presStyleCnt="8">
        <dgm:presLayoutVars>
          <dgm:chMax val="0"/>
          <dgm:bulletEnabled val="1"/>
        </dgm:presLayoutVars>
      </dgm:prSet>
      <dgm:spPr/>
    </dgm:pt>
  </dgm:ptLst>
  <dgm:cxnLst>
    <dgm:cxn modelId="{EE21F372-54E7-4580-8872-2E9B8397FAB3}" type="presOf" srcId="{2D927EF6-B640-4CF7-9D95-F31636360F09}" destId="{3FE34F9E-5F69-4728-97B0-2E9E78194CEB}" srcOrd="0" destOrd="0" presId="urn:microsoft.com/office/officeart/2005/8/layout/vList2"/>
    <dgm:cxn modelId="{24F7E59D-E2A3-441B-B90F-319287491574}" srcId="{2993D2BF-7FB9-4A6E-A5BB-8538268A2FE3}" destId="{DC26BD5D-72FC-4885-A592-C93CC374E63C}" srcOrd="2" destOrd="0" parTransId="{23AE3371-B6C6-491F-BB8C-1FDCC40DE0FE}" sibTransId="{EF762D99-19CD-4897-9626-F46E7E5AB4D4}"/>
    <dgm:cxn modelId="{A5A179F3-3AE5-4913-8F91-657FA01CCF4C}" srcId="{2993D2BF-7FB9-4A6E-A5BB-8538268A2FE3}" destId="{CEDE8823-5D1A-43F8-BD30-EB9EF1168B8C}" srcOrd="7" destOrd="0" parTransId="{1D44F0F6-3CF5-465B-A9E0-8EDE27B6F246}" sibTransId="{E8F79ACD-A9F5-4423-8E85-E0EC570BD42B}"/>
    <dgm:cxn modelId="{5CB2B05A-2A5D-41ED-9F5B-125CEC0EE19E}" type="presOf" srcId="{A289FDA5-8AA0-47F7-8EF2-7A30862C6C87}" destId="{76202178-1A2C-428C-9703-489D028F9F2D}" srcOrd="0" destOrd="0" presId="urn:microsoft.com/office/officeart/2005/8/layout/vList2"/>
    <dgm:cxn modelId="{FFD12A3B-9660-4589-ADA5-8D067630613F}" type="presOf" srcId="{CEDE8823-5D1A-43F8-BD30-EB9EF1168B8C}" destId="{779AD4AD-6802-41FA-AE0C-2B6C55C2E8F5}" srcOrd="0" destOrd="0" presId="urn:microsoft.com/office/officeart/2005/8/layout/vList2"/>
    <dgm:cxn modelId="{C365973A-616C-419B-860B-79D87DCB8FEF}" srcId="{2993D2BF-7FB9-4A6E-A5BB-8538268A2FE3}" destId="{38B4525C-BC2F-4A41-9786-0629C2B35F7C}" srcOrd="1" destOrd="0" parTransId="{A35170E9-171C-4887-97DC-604F8BE0832D}" sibTransId="{12873AA7-9743-4AEA-89D4-3C29A68C53F1}"/>
    <dgm:cxn modelId="{A3AAB798-5BC3-4FA8-878B-8B4133CB2A37}" type="presOf" srcId="{DC26BD5D-72FC-4885-A592-C93CC374E63C}" destId="{9906DACC-162A-4E4E-B37C-4755D7CDA734}" srcOrd="0" destOrd="0" presId="urn:microsoft.com/office/officeart/2005/8/layout/vList2"/>
    <dgm:cxn modelId="{F32564D7-D310-4AB4-AC8A-4D5A16577AEA}" type="presOf" srcId="{2993D2BF-7FB9-4A6E-A5BB-8538268A2FE3}" destId="{1145FCC0-41A1-4C33-99A6-E21016FDE6D6}" srcOrd="0" destOrd="0" presId="urn:microsoft.com/office/officeart/2005/8/layout/vList2"/>
    <dgm:cxn modelId="{6BEC0AAD-9B59-46F6-8349-412417404C05}" type="presOf" srcId="{38B4525C-BC2F-4A41-9786-0629C2B35F7C}" destId="{D4AB0610-DB1F-408A-8D3C-1674E1EEBDBC}" srcOrd="0" destOrd="0" presId="urn:microsoft.com/office/officeart/2005/8/layout/vList2"/>
    <dgm:cxn modelId="{C0C59B09-941E-4A4E-BBB1-20E47BDC8CCB}" type="presOf" srcId="{C6D29AC7-D093-4670-8365-C1EF0A13965A}" destId="{51F685CD-2F80-4610-BAB5-9A361DDE99CF}" srcOrd="0" destOrd="0" presId="urn:microsoft.com/office/officeart/2005/8/layout/vList2"/>
    <dgm:cxn modelId="{F9C1104D-B5F6-4A84-B31E-35CAC5112958}" type="presOf" srcId="{9275FA24-FA17-4053-A9BE-E2B9C8804C82}" destId="{0566AD8F-62A2-442A-9150-3010DB157246}" srcOrd="0" destOrd="0" presId="urn:microsoft.com/office/officeart/2005/8/layout/vList2"/>
    <dgm:cxn modelId="{AFE9946C-A334-49B1-8882-4C133B2750F6}" type="presOf" srcId="{2C4F59B4-D017-4432-A2FA-35783A60D849}" destId="{FFFBC62B-9AE6-4AC8-AA7E-5C256E60A1A8}" srcOrd="0" destOrd="0" presId="urn:microsoft.com/office/officeart/2005/8/layout/vList2"/>
    <dgm:cxn modelId="{B5D3ADAA-6F5C-450E-8E31-F2A8E06C1696}" srcId="{2993D2BF-7FB9-4A6E-A5BB-8538268A2FE3}" destId="{9275FA24-FA17-4053-A9BE-E2B9C8804C82}" srcOrd="0" destOrd="0" parTransId="{B15079BB-08A6-4055-98CD-44821EEEBFE7}" sibTransId="{54161246-F8CE-43B8-AB73-598E26AFDD69}"/>
    <dgm:cxn modelId="{D94E5B8A-FC0C-4ACA-9700-448E28B237B0}" srcId="{2993D2BF-7FB9-4A6E-A5BB-8538268A2FE3}" destId="{A289FDA5-8AA0-47F7-8EF2-7A30862C6C87}" srcOrd="6" destOrd="0" parTransId="{C20FE403-365D-4F2C-BDF0-6A2503C54D98}" sibTransId="{B0F7B70C-B768-4F39-80C2-B674653E8C0A}"/>
    <dgm:cxn modelId="{0F86590F-B146-48CE-963C-3DB1685FF15D}" srcId="{2993D2BF-7FB9-4A6E-A5BB-8538268A2FE3}" destId="{2C4F59B4-D017-4432-A2FA-35783A60D849}" srcOrd="5" destOrd="0" parTransId="{8B8A57AD-9A69-4B47-86B3-F02C9DAB266E}" sibTransId="{C56D2890-2024-4F53-B568-394C333605C5}"/>
    <dgm:cxn modelId="{1D373D02-E610-4AAB-90EE-C036F0A1B9FE}" srcId="{2993D2BF-7FB9-4A6E-A5BB-8538268A2FE3}" destId="{2D927EF6-B640-4CF7-9D95-F31636360F09}" srcOrd="3" destOrd="0" parTransId="{45EA3AD8-4D93-4DC0-ACB9-EA3402F7D26D}" sibTransId="{76985A50-B118-4515-B46D-60964F9C34DA}"/>
    <dgm:cxn modelId="{54283DF5-3F35-4DFA-BDBF-6A536CAF9672}" srcId="{2993D2BF-7FB9-4A6E-A5BB-8538268A2FE3}" destId="{C6D29AC7-D093-4670-8365-C1EF0A13965A}" srcOrd="4" destOrd="0" parTransId="{E4928281-A60B-4E99-B2B7-84A70D950126}" sibTransId="{6CD9792B-CB37-4711-AA2C-F189FC6BF20A}"/>
    <dgm:cxn modelId="{FD0B2C69-09C8-49E2-8111-EF68CD5A93D7}" type="presParOf" srcId="{1145FCC0-41A1-4C33-99A6-E21016FDE6D6}" destId="{0566AD8F-62A2-442A-9150-3010DB157246}" srcOrd="0" destOrd="0" presId="urn:microsoft.com/office/officeart/2005/8/layout/vList2"/>
    <dgm:cxn modelId="{13FEC08B-A27C-4D0A-8111-528B2DD47A05}" type="presParOf" srcId="{1145FCC0-41A1-4C33-99A6-E21016FDE6D6}" destId="{68A8699D-8593-4971-B08F-D6C31A82C144}" srcOrd="1" destOrd="0" presId="urn:microsoft.com/office/officeart/2005/8/layout/vList2"/>
    <dgm:cxn modelId="{CBD30E5E-3494-42B4-A7A3-04AB43747FAA}" type="presParOf" srcId="{1145FCC0-41A1-4C33-99A6-E21016FDE6D6}" destId="{D4AB0610-DB1F-408A-8D3C-1674E1EEBDBC}" srcOrd="2" destOrd="0" presId="urn:microsoft.com/office/officeart/2005/8/layout/vList2"/>
    <dgm:cxn modelId="{AC6F7186-5D13-4F6B-8BE8-F0BE614D830A}" type="presParOf" srcId="{1145FCC0-41A1-4C33-99A6-E21016FDE6D6}" destId="{531D2AF0-28DE-4DB5-9BAB-2C36D03D2526}" srcOrd="3" destOrd="0" presId="urn:microsoft.com/office/officeart/2005/8/layout/vList2"/>
    <dgm:cxn modelId="{AAAD9212-53A6-4B0D-A268-AE8DC9CC39C9}" type="presParOf" srcId="{1145FCC0-41A1-4C33-99A6-E21016FDE6D6}" destId="{9906DACC-162A-4E4E-B37C-4755D7CDA734}" srcOrd="4" destOrd="0" presId="urn:microsoft.com/office/officeart/2005/8/layout/vList2"/>
    <dgm:cxn modelId="{4DBAC943-BE2D-401F-86B8-674A20B9C04D}" type="presParOf" srcId="{1145FCC0-41A1-4C33-99A6-E21016FDE6D6}" destId="{D5EF3719-1849-4C91-AF61-B735A23765EA}" srcOrd="5" destOrd="0" presId="urn:microsoft.com/office/officeart/2005/8/layout/vList2"/>
    <dgm:cxn modelId="{556C9DB5-3A8A-47DF-A671-01E50B797BB1}" type="presParOf" srcId="{1145FCC0-41A1-4C33-99A6-E21016FDE6D6}" destId="{3FE34F9E-5F69-4728-97B0-2E9E78194CEB}" srcOrd="6" destOrd="0" presId="urn:microsoft.com/office/officeart/2005/8/layout/vList2"/>
    <dgm:cxn modelId="{D98746A0-127B-4B82-A945-BBD988E3BE95}" type="presParOf" srcId="{1145FCC0-41A1-4C33-99A6-E21016FDE6D6}" destId="{8C5AD5B5-CE24-4A94-A456-582EF9FE4CFB}" srcOrd="7" destOrd="0" presId="urn:microsoft.com/office/officeart/2005/8/layout/vList2"/>
    <dgm:cxn modelId="{01A81B1A-65D0-4922-8FCA-FD119B673F5D}" type="presParOf" srcId="{1145FCC0-41A1-4C33-99A6-E21016FDE6D6}" destId="{51F685CD-2F80-4610-BAB5-9A361DDE99CF}" srcOrd="8" destOrd="0" presId="urn:microsoft.com/office/officeart/2005/8/layout/vList2"/>
    <dgm:cxn modelId="{74985FA5-37A7-498B-A19E-EC4FDF04616A}" type="presParOf" srcId="{1145FCC0-41A1-4C33-99A6-E21016FDE6D6}" destId="{9DEF62DE-6E9C-41BC-8008-95F29DDC696D}" srcOrd="9" destOrd="0" presId="urn:microsoft.com/office/officeart/2005/8/layout/vList2"/>
    <dgm:cxn modelId="{F498A9E2-181E-4668-AF7B-A102F3DCB073}" type="presParOf" srcId="{1145FCC0-41A1-4C33-99A6-E21016FDE6D6}" destId="{FFFBC62B-9AE6-4AC8-AA7E-5C256E60A1A8}" srcOrd="10" destOrd="0" presId="urn:microsoft.com/office/officeart/2005/8/layout/vList2"/>
    <dgm:cxn modelId="{A1AA3664-92EC-4C6F-BEED-6AB2D615352C}" type="presParOf" srcId="{1145FCC0-41A1-4C33-99A6-E21016FDE6D6}" destId="{03F0999A-4A9D-460A-9C05-BAFCEEBE2EBF}" srcOrd="11" destOrd="0" presId="urn:microsoft.com/office/officeart/2005/8/layout/vList2"/>
    <dgm:cxn modelId="{6F7B9D3A-27AE-4E87-9EF7-6F6ED7662E86}" type="presParOf" srcId="{1145FCC0-41A1-4C33-99A6-E21016FDE6D6}" destId="{76202178-1A2C-428C-9703-489D028F9F2D}" srcOrd="12" destOrd="0" presId="urn:microsoft.com/office/officeart/2005/8/layout/vList2"/>
    <dgm:cxn modelId="{E8432B42-79E1-496C-AB06-6A3F8C1FD431}" type="presParOf" srcId="{1145FCC0-41A1-4C33-99A6-E21016FDE6D6}" destId="{4FF649D2-C7AC-4661-B878-C8C91A8E70BA}" srcOrd="13" destOrd="0" presId="urn:microsoft.com/office/officeart/2005/8/layout/vList2"/>
    <dgm:cxn modelId="{DA91EB29-CB66-496A-8B6B-E1CAD783B175}" type="presParOf" srcId="{1145FCC0-41A1-4C33-99A6-E21016FDE6D6}" destId="{779AD4AD-6802-41FA-AE0C-2B6C55C2E8F5}" srcOrd="14" destOrd="0" presId="urn:microsoft.com/office/officeart/2005/8/layout/vList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5780FA-C1E6-4FD8-9192-68CB80217E2C}" type="doc">
      <dgm:prSet loTypeId="urn:microsoft.com/office/officeart/2005/8/layout/rings+Icon" loCatId="officeonline" qsTypeId="urn:microsoft.com/office/officeart/2005/8/quickstyle/simple1" qsCatId="simple" csTypeId="urn:microsoft.com/office/officeart/2005/8/colors/colorful3" csCatId="colorful" phldr="1"/>
      <dgm:spPr/>
    </dgm:pt>
    <dgm:pt modelId="{C75D198C-23F6-4387-B86C-6FC7835E43CA}">
      <dgm:prSet phldrT="[Text]" custT="1"/>
      <dgm:spPr>
        <a:xfrm>
          <a:off x="1111239" y="0"/>
          <a:ext cx="3250704" cy="3250658"/>
        </a:xfrm>
        <a:prstGeom prst="ellipse">
          <a:avLst/>
        </a:prstGeom>
        <a:solidFill>
          <a:srgbClr val="A5A5A5">
            <a:alpha val="50000"/>
            <a:hueOff val="0"/>
            <a:satOff val="0"/>
            <a:lumOff val="0"/>
            <a:alphaOff val="0"/>
          </a:srgbClr>
        </a:solidFill>
        <a:ln w="12700" cap="flat" cmpd="sng" algn="ctr">
          <a:noFill/>
          <a:prstDash val="solid"/>
          <a:miter lim="800000"/>
        </a:ln>
        <a:effectLst/>
      </dgm:spPr>
      <dgm:t>
        <a:bodyPr/>
        <a:lstStyle/>
        <a:p>
          <a:r>
            <a:rPr lang="en-US" sz="2800" dirty="0">
              <a:solidFill>
                <a:schemeClr val="tx1"/>
              </a:solidFill>
              <a:latin typeface="Segoe UI Light" panose="020B0502040204020203" pitchFamily="34" charset="0"/>
              <a:ea typeface="+mn-ea"/>
              <a:cs typeface="Segoe UI Light" panose="020B0502040204020203" pitchFamily="34" charset="0"/>
            </a:rPr>
            <a:t>Consistency</a:t>
          </a:r>
        </a:p>
      </dgm:t>
    </dgm:pt>
    <dgm:pt modelId="{F6CD4D7B-226C-4475-8BA2-96BE66D9DF33}" type="parTrans" cxnId="{7253DD2A-6B8C-4146-8E47-79E0424ED805}">
      <dgm:prSet/>
      <dgm:spPr/>
      <dgm:t>
        <a:bodyPr/>
        <a:lstStyle/>
        <a:p>
          <a:endParaRPr lang="en-US"/>
        </a:p>
      </dgm:t>
    </dgm:pt>
    <dgm:pt modelId="{541ECFDE-7BB5-48A0-A27E-C6C404826D1E}" type="sibTrans" cxnId="{7253DD2A-6B8C-4146-8E47-79E0424ED805}">
      <dgm:prSet/>
      <dgm:spPr/>
      <dgm:t>
        <a:bodyPr/>
        <a:lstStyle/>
        <a:p>
          <a:endParaRPr lang="en-US"/>
        </a:p>
      </dgm:t>
    </dgm:pt>
    <dgm:pt modelId="{37AC80D8-4C98-4F29-BB7C-3B0E4F75290B}">
      <dgm:prSet phldrT="[Text]" custT="1"/>
      <dgm:spPr>
        <a:xfrm>
          <a:off x="2439636" y="2168008"/>
          <a:ext cx="3250704" cy="3250658"/>
        </a:xfrm>
        <a:prstGeom prst="ellipse">
          <a:avLst/>
        </a:prstGeom>
        <a:solidFill>
          <a:srgbClr val="A5A5A5">
            <a:alpha val="50000"/>
            <a:hueOff val="1355300"/>
            <a:satOff val="50000"/>
            <a:lumOff val="-7353"/>
            <a:alphaOff val="0"/>
          </a:srgbClr>
        </a:solidFill>
        <a:ln w="12700" cap="flat" cmpd="sng" algn="ctr">
          <a:noFill/>
          <a:prstDash val="solid"/>
          <a:miter lim="800000"/>
        </a:ln>
        <a:effectLst/>
      </dgm:spPr>
      <dgm:t>
        <a:bodyPr/>
        <a:lstStyle/>
        <a:p>
          <a:r>
            <a:rPr lang="en-US" sz="2800" dirty="0">
              <a:solidFill>
                <a:schemeClr val="tx1"/>
              </a:solidFill>
              <a:latin typeface="Segoe UI Light" panose="020B0502040204020203" pitchFamily="34" charset="0"/>
              <a:ea typeface="+mn-ea"/>
              <a:cs typeface="Segoe UI Light" panose="020B0502040204020203" pitchFamily="34" charset="0"/>
            </a:rPr>
            <a:t>Partition Tolerance</a:t>
          </a:r>
        </a:p>
      </dgm:t>
    </dgm:pt>
    <dgm:pt modelId="{A6D84A0C-64AB-4CA4-AFF5-708C887D93EC}" type="parTrans" cxnId="{83280F09-6162-4222-BED0-94110A2CCD70}">
      <dgm:prSet/>
      <dgm:spPr/>
      <dgm:t>
        <a:bodyPr/>
        <a:lstStyle/>
        <a:p>
          <a:endParaRPr lang="en-US"/>
        </a:p>
      </dgm:t>
    </dgm:pt>
    <dgm:pt modelId="{D07D9C86-A70C-4228-B2B0-E887FCDD7C30}" type="sibTrans" cxnId="{83280F09-6162-4222-BED0-94110A2CCD70}">
      <dgm:prSet/>
      <dgm:spPr/>
      <dgm:t>
        <a:bodyPr/>
        <a:lstStyle/>
        <a:p>
          <a:endParaRPr lang="en-US"/>
        </a:p>
      </dgm:t>
    </dgm:pt>
    <dgm:pt modelId="{7B081ACC-561A-42CD-9F92-B116FDCFCF46}">
      <dgm:prSet phldrT="[Text]" custT="1"/>
      <dgm:spPr>
        <a:xfrm>
          <a:off x="3841016" y="0"/>
          <a:ext cx="3250704" cy="3250658"/>
        </a:xfrm>
        <a:prstGeom prst="ellipse">
          <a:avLst/>
        </a:prstGeom>
        <a:solidFill>
          <a:srgbClr val="A5A5A5">
            <a:alpha val="50000"/>
            <a:hueOff val="2710599"/>
            <a:satOff val="100000"/>
            <a:lumOff val="-14706"/>
            <a:alphaOff val="0"/>
          </a:srgbClr>
        </a:solidFill>
        <a:ln w="12700" cap="flat" cmpd="sng" algn="ctr">
          <a:noFill/>
          <a:prstDash val="solid"/>
          <a:miter lim="800000"/>
        </a:ln>
        <a:effectLst/>
      </dgm:spPr>
      <dgm:t>
        <a:bodyPr/>
        <a:lstStyle/>
        <a:p>
          <a:r>
            <a:rPr lang="en-US" sz="2800" dirty="0">
              <a:solidFill>
                <a:schemeClr val="tx1"/>
              </a:solidFill>
              <a:latin typeface="Segoe UI Light" panose="020B0502040204020203" pitchFamily="34" charset="0"/>
              <a:ea typeface="+mn-ea"/>
              <a:cs typeface="Segoe UI Light" panose="020B0502040204020203" pitchFamily="34" charset="0"/>
            </a:rPr>
            <a:t>Availability</a:t>
          </a:r>
        </a:p>
      </dgm:t>
    </dgm:pt>
    <dgm:pt modelId="{0D46D183-77A6-42BF-BCD7-764C1990CC71}" type="parTrans" cxnId="{B2A80864-8C58-4678-8F8F-603030A76F34}">
      <dgm:prSet/>
      <dgm:spPr/>
      <dgm:t>
        <a:bodyPr/>
        <a:lstStyle/>
        <a:p>
          <a:endParaRPr lang="en-US"/>
        </a:p>
      </dgm:t>
    </dgm:pt>
    <dgm:pt modelId="{B4E380CA-7842-43E9-8DE0-839B5A57C216}" type="sibTrans" cxnId="{B2A80864-8C58-4678-8F8F-603030A76F34}">
      <dgm:prSet/>
      <dgm:spPr/>
      <dgm:t>
        <a:bodyPr/>
        <a:lstStyle/>
        <a:p>
          <a:endParaRPr lang="en-US"/>
        </a:p>
      </dgm:t>
    </dgm:pt>
    <dgm:pt modelId="{0B9A2F48-2C90-49BC-9CE5-240FA42FA268}" type="pres">
      <dgm:prSet presAssocID="{5F5780FA-C1E6-4FD8-9192-68CB80217E2C}" presName="Name0" presStyleCnt="0">
        <dgm:presLayoutVars>
          <dgm:chMax val="7"/>
          <dgm:dir/>
          <dgm:resizeHandles val="exact"/>
        </dgm:presLayoutVars>
      </dgm:prSet>
      <dgm:spPr/>
    </dgm:pt>
    <dgm:pt modelId="{EB0CAB7A-0122-45EB-B1B7-9F39B41AED74}" type="pres">
      <dgm:prSet presAssocID="{5F5780FA-C1E6-4FD8-9192-68CB80217E2C}" presName="ellipse1" presStyleLbl="vennNode1" presStyleIdx="0" presStyleCnt="3" custLinFactNeighborX="10606">
        <dgm:presLayoutVars>
          <dgm:bulletEnabled val="1"/>
        </dgm:presLayoutVars>
      </dgm:prSet>
      <dgm:spPr/>
    </dgm:pt>
    <dgm:pt modelId="{342230C1-F8F4-4938-9169-7F219707BE4D}" type="pres">
      <dgm:prSet presAssocID="{5F5780FA-C1E6-4FD8-9192-68CB80217E2C}" presName="ellipse2" presStyleLbl="vennNode1" presStyleIdx="1" presStyleCnt="3">
        <dgm:presLayoutVars>
          <dgm:bulletEnabled val="1"/>
        </dgm:presLayoutVars>
      </dgm:prSet>
      <dgm:spPr/>
    </dgm:pt>
    <dgm:pt modelId="{5214249C-DAE2-43E2-B261-FECAD5EA225B}" type="pres">
      <dgm:prSet presAssocID="{5F5780FA-C1E6-4FD8-9192-68CB80217E2C}" presName="ellipse3" presStyleLbl="vennNode1" presStyleIdx="2" presStyleCnt="3" custLinFactNeighborX="-8300">
        <dgm:presLayoutVars>
          <dgm:bulletEnabled val="1"/>
        </dgm:presLayoutVars>
      </dgm:prSet>
      <dgm:spPr/>
    </dgm:pt>
  </dgm:ptLst>
  <dgm:cxnLst>
    <dgm:cxn modelId="{83280F09-6162-4222-BED0-94110A2CCD70}" srcId="{5F5780FA-C1E6-4FD8-9192-68CB80217E2C}" destId="{37AC80D8-4C98-4F29-BB7C-3B0E4F75290B}" srcOrd="1" destOrd="0" parTransId="{A6D84A0C-64AB-4CA4-AFF5-708C887D93EC}" sibTransId="{D07D9C86-A70C-4228-B2B0-E887FCDD7C30}"/>
    <dgm:cxn modelId="{94CAD550-AC40-4885-87D1-680B0D12430D}" type="presOf" srcId="{5F5780FA-C1E6-4FD8-9192-68CB80217E2C}" destId="{0B9A2F48-2C90-49BC-9CE5-240FA42FA268}" srcOrd="0" destOrd="0" presId="urn:microsoft.com/office/officeart/2005/8/layout/rings+Icon"/>
    <dgm:cxn modelId="{7253DD2A-6B8C-4146-8E47-79E0424ED805}" srcId="{5F5780FA-C1E6-4FD8-9192-68CB80217E2C}" destId="{C75D198C-23F6-4387-B86C-6FC7835E43CA}" srcOrd="0" destOrd="0" parTransId="{F6CD4D7B-226C-4475-8BA2-96BE66D9DF33}" sibTransId="{541ECFDE-7BB5-48A0-A27E-C6C404826D1E}"/>
    <dgm:cxn modelId="{B2A80864-8C58-4678-8F8F-603030A76F34}" srcId="{5F5780FA-C1E6-4FD8-9192-68CB80217E2C}" destId="{7B081ACC-561A-42CD-9F92-B116FDCFCF46}" srcOrd="2" destOrd="0" parTransId="{0D46D183-77A6-42BF-BCD7-764C1990CC71}" sibTransId="{B4E380CA-7842-43E9-8DE0-839B5A57C216}"/>
    <dgm:cxn modelId="{BE650E14-4203-4675-9A9A-884D5AC61DA0}" type="presOf" srcId="{C75D198C-23F6-4387-B86C-6FC7835E43CA}" destId="{EB0CAB7A-0122-45EB-B1B7-9F39B41AED74}" srcOrd="0" destOrd="0" presId="urn:microsoft.com/office/officeart/2005/8/layout/rings+Icon"/>
    <dgm:cxn modelId="{A4FE6ED9-360A-40EC-BA13-983A4A3199FD}" type="presOf" srcId="{7B081ACC-561A-42CD-9F92-B116FDCFCF46}" destId="{5214249C-DAE2-43E2-B261-FECAD5EA225B}" srcOrd="0" destOrd="0" presId="urn:microsoft.com/office/officeart/2005/8/layout/rings+Icon"/>
    <dgm:cxn modelId="{7E4C5F84-73C8-4E7E-8EFC-8FCECC6F9572}" type="presOf" srcId="{37AC80D8-4C98-4F29-BB7C-3B0E4F75290B}" destId="{342230C1-F8F4-4938-9169-7F219707BE4D}" srcOrd="0" destOrd="0" presId="urn:microsoft.com/office/officeart/2005/8/layout/rings+Icon"/>
    <dgm:cxn modelId="{628601AB-44B7-4113-865B-5C3978D500E6}" type="presParOf" srcId="{0B9A2F48-2C90-49BC-9CE5-240FA42FA268}" destId="{EB0CAB7A-0122-45EB-B1B7-9F39B41AED74}" srcOrd="0" destOrd="0" presId="urn:microsoft.com/office/officeart/2005/8/layout/rings+Icon"/>
    <dgm:cxn modelId="{870FC401-64E4-4472-952F-25A8A28EA601}" type="presParOf" srcId="{0B9A2F48-2C90-49BC-9CE5-240FA42FA268}" destId="{342230C1-F8F4-4938-9169-7F219707BE4D}" srcOrd="1" destOrd="0" presId="urn:microsoft.com/office/officeart/2005/8/layout/rings+Icon"/>
    <dgm:cxn modelId="{E42864EA-DF36-4134-8209-36BD936DE93E}" type="presParOf" srcId="{0B9A2F48-2C90-49BC-9CE5-240FA42FA268}" destId="{5214249C-DAE2-43E2-B261-FECAD5EA225B}" srcOrd="2"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93D2BF-7FB9-4A6E-A5BB-8538268A2FE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275FA24-FA17-4053-A9BE-E2B9C8804C82}">
      <dgm:prSet custT="1"/>
      <dgm:spPr>
        <a:solidFill>
          <a:schemeClr val="accent1">
            <a:lumMod val="50000"/>
          </a:schemeClr>
        </a:solidFill>
        <a:ln>
          <a:noFill/>
        </a:ln>
      </dgm:spPr>
      <dgm:t>
        <a:bodyPr/>
        <a:lstStyle/>
        <a:p>
          <a:pPr rtl="0"/>
          <a:r>
            <a:rPr lang="en-US" sz="2400" dirty="0">
              <a:latin typeface="+mj-lt"/>
            </a:rPr>
            <a:t>Queue-based Load Leveling Pattern</a:t>
          </a:r>
        </a:p>
      </dgm:t>
    </dgm:pt>
    <dgm:pt modelId="{B15079BB-08A6-4055-98CD-44821EEEBFE7}" type="parTrans" cxnId="{B5D3ADAA-6F5C-450E-8E31-F2A8E06C1696}">
      <dgm:prSet/>
      <dgm:spPr/>
      <dgm:t>
        <a:bodyPr/>
        <a:lstStyle/>
        <a:p>
          <a:endParaRPr lang="en-US"/>
        </a:p>
      </dgm:t>
    </dgm:pt>
    <dgm:pt modelId="{54161246-F8CE-43B8-AB73-598E26AFDD69}" type="sibTrans" cxnId="{B5D3ADAA-6F5C-450E-8E31-F2A8E06C1696}">
      <dgm:prSet/>
      <dgm:spPr/>
      <dgm:t>
        <a:bodyPr/>
        <a:lstStyle/>
        <a:p>
          <a:endParaRPr lang="en-US"/>
        </a:p>
      </dgm:t>
    </dgm:pt>
    <dgm:pt modelId="{3BEC0683-7F5B-4794-8FC3-8F7163812A77}">
      <dgm:prSet custT="1"/>
      <dgm:spPr>
        <a:ln>
          <a:noFill/>
        </a:ln>
      </dgm:spPr>
      <dgm:t>
        <a:bodyPr/>
        <a:lstStyle/>
        <a:p>
          <a:pPr rtl="0"/>
          <a:r>
            <a:rPr lang="en-US" sz="2400" dirty="0">
              <a:latin typeface="+mj-lt"/>
            </a:rPr>
            <a:t>Circuit Breaker Pattern</a:t>
          </a:r>
        </a:p>
      </dgm:t>
    </dgm:pt>
    <dgm:pt modelId="{B4F39E3C-FA85-494C-B48F-F4DA5A1DB8BF}" type="parTrans" cxnId="{59EAC6C4-D668-4F9B-B504-DC6D25552318}">
      <dgm:prSet/>
      <dgm:spPr/>
      <dgm:t>
        <a:bodyPr/>
        <a:lstStyle/>
        <a:p>
          <a:endParaRPr lang="en-US"/>
        </a:p>
      </dgm:t>
    </dgm:pt>
    <dgm:pt modelId="{3DF19D3B-4EEB-42F5-8420-79B48F4773D7}" type="sibTrans" cxnId="{59EAC6C4-D668-4F9B-B504-DC6D25552318}">
      <dgm:prSet/>
      <dgm:spPr/>
      <dgm:t>
        <a:bodyPr/>
        <a:lstStyle/>
        <a:p>
          <a:endParaRPr lang="en-US"/>
        </a:p>
      </dgm:t>
    </dgm:pt>
    <dgm:pt modelId="{58559553-4E6C-4857-852B-9552BE0E0C75}">
      <dgm:prSet custT="1"/>
      <dgm:spPr>
        <a:ln>
          <a:noFill/>
        </a:ln>
      </dgm:spPr>
      <dgm:t>
        <a:bodyPr/>
        <a:lstStyle/>
        <a:p>
          <a:pPr rtl="0"/>
          <a:r>
            <a:rPr lang="en-US" sz="2400" dirty="0">
              <a:latin typeface="+mj-lt"/>
            </a:rPr>
            <a:t>Priority-Queue Pattern</a:t>
          </a:r>
        </a:p>
      </dgm:t>
    </dgm:pt>
    <dgm:pt modelId="{F124C337-585A-49E0-9BB2-1D1DD7052E4E}" type="parTrans" cxnId="{67240E5F-EB8D-47DD-A672-E3572B7389A0}">
      <dgm:prSet/>
      <dgm:spPr/>
      <dgm:t>
        <a:bodyPr/>
        <a:lstStyle/>
        <a:p>
          <a:endParaRPr lang="en-US"/>
        </a:p>
      </dgm:t>
    </dgm:pt>
    <dgm:pt modelId="{80B5E60A-8F49-4747-A4D8-E4CCBE02874F}" type="sibTrans" cxnId="{67240E5F-EB8D-47DD-A672-E3572B7389A0}">
      <dgm:prSet/>
      <dgm:spPr/>
      <dgm:t>
        <a:bodyPr/>
        <a:lstStyle/>
        <a:p>
          <a:endParaRPr lang="en-US"/>
        </a:p>
      </dgm:t>
    </dgm:pt>
    <dgm:pt modelId="{E5053B02-8CA8-458E-9272-CB6C1680092D}">
      <dgm:prSet custT="1"/>
      <dgm:spPr>
        <a:ln>
          <a:noFill/>
        </a:ln>
      </dgm:spPr>
      <dgm:t>
        <a:bodyPr/>
        <a:lstStyle/>
        <a:p>
          <a:pPr rtl="0"/>
          <a:r>
            <a:rPr lang="en-US" sz="2400" dirty="0">
              <a:latin typeface="+mj-lt"/>
            </a:rPr>
            <a:t>Retry Pattern</a:t>
          </a:r>
        </a:p>
      </dgm:t>
    </dgm:pt>
    <dgm:pt modelId="{CF7A0714-AA07-48AD-831F-553C5803C071}" type="parTrans" cxnId="{7C0F78D8-5EEA-4A12-8924-3CE5ED52D398}">
      <dgm:prSet/>
      <dgm:spPr/>
      <dgm:t>
        <a:bodyPr/>
        <a:lstStyle/>
        <a:p>
          <a:endParaRPr lang="en-US"/>
        </a:p>
      </dgm:t>
    </dgm:pt>
    <dgm:pt modelId="{911B3BA2-DF40-4A37-A6BC-01D781D18C7D}" type="sibTrans" cxnId="{7C0F78D8-5EEA-4A12-8924-3CE5ED52D398}">
      <dgm:prSet/>
      <dgm:spPr/>
      <dgm:t>
        <a:bodyPr/>
        <a:lstStyle/>
        <a:p>
          <a:endParaRPr lang="en-US"/>
        </a:p>
      </dgm:t>
    </dgm:pt>
    <dgm:pt modelId="{1145FCC0-41A1-4C33-99A6-E21016FDE6D6}" type="pres">
      <dgm:prSet presAssocID="{2993D2BF-7FB9-4A6E-A5BB-8538268A2FE3}" presName="linear" presStyleCnt="0">
        <dgm:presLayoutVars>
          <dgm:animLvl val="lvl"/>
          <dgm:resizeHandles val="exact"/>
        </dgm:presLayoutVars>
      </dgm:prSet>
      <dgm:spPr/>
    </dgm:pt>
    <dgm:pt modelId="{0566AD8F-62A2-442A-9150-3010DB157246}" type="pres">
      <dgm:prSet presAssocID="{9275FA24-FA17-4053-A9BE-E2B9C8804C82}" presName="parentText" presStyleLbl="node1" presStyleIdx="0" presStyleCnt="4" custLinFactNeighborY="41198">
        <dgm:presLayoutVars>
          <dgm:chMax val="0"/>
          <dgm:bulletEnabled val="1"/>
        </dgm:presLayoutVars>
      </dgm:prSet>
      <dgm:spPr/>
    </dgm:pt>
    <dgm:pt modelId="{68A8699D-8593-4971-B08F-D6C31A82C144}" type="pres">
      <dgm:prSet presAssocID="{54161246-F8CE-43B8-AB73-598E26AFDD69}" presName="spacer" presStyleCnt="0"/>
      <dgm:spPr/>
    </dgm:pt>
    <dgm:pt modelId="{3D4FB8FD-6AC2-47E9-A65E-622682D58DF6}" type="pres">
      <dgm:prSet presAssocID="{E5053B02-8CA8-458E-9272-CB6C1680092D}" presName="parentText" presStyleLbl="node1" presStyleIdx="1" presStyleCnt="4" custLinFactNeighborY="-17294">
        <dgm:presLayoutVars>
          <dgm:chMax val="0"/>
          <dgm:bulletEnabled val="1"/>
        </dgm:presLayoutVars>
      </dgm:prSet>
      <dgm:spPr/>
    </dgm:pt>
    <dgm:pt modelId="{9B8D9BAC-E308-4507-BA02-7D51D76F221C}" type="pres">
      <dgm:prSet presAssocID="{911B3BA2-DF40-4A37-A6BC-01D781D18C7D}" presName="spacer" presStyleCnt="0"/>
      <dgm:spPr/>
    </dgm:pt>
    <dgm:pt modelId="{148202AE-24B8-4335-BA97-187A2B1AE64D}" type="pres">
      <dgm:prSet presAssocID="{3BEC0683-7F5B-4794-8FC3-8F7163812A77}" presName="parentText" presStyleLbl="node1" presStyleIdx="2" presStyleCnt="4" custLinFactNeighborY="-50357">
        <dgm:presLayoutVars>
          <dgm:chMax val="0"/>
          <dgm:bulletEnabled val="1"/>
        </dgm:presLayoutVars>
      </dgm:prSet>
      <dgm:spPr/>
    </dgm:pt>
    <dgm:pt modelId="{9F055AB2-CF81-4246-BD38-DE353FC48A5D}" type="pres">
      <dgm:prSet presAssocID="{3DF19D3B-4EEB-42F5-8420-79B48F4773D7}" presName="spacer" presStyleCnt="0"/>
      <dgm:spPr/>
    </dgm:pt>
    <dgm:pt modelId="{A856467B-877F-4192-8A0C-F1B7B6AF3E89}" type="pres">
      <dgm:prSet presAssocID="{58559553-4E6C-4857-852B-9552BE0E0C75}" presName="parentText" presStyleLbl="node1" presStyleIdx="3" presStyleCnt="4" custLinFactNeighborY="-95117">
        <dgm:presLayoutVars>
          <dgm:chMax val="0"/>
          <dgm:bulletEnabled val="1"/>
        </dgm:presLayoutVars>
      </dgm:prSet>
      <dgm:spPr/>
    </dgm:pt>
  </dgm:ptLst>
  <dgm:cxnLst>
    <dgm:cxn modelId="{F9C1104D-B5F6-4A84-B31E-35CAC5112958}" type="presOf" srcId="{9275FA24-FA17-4053-A9BE-E2B9C8804C82}" destId="{0566AD8F-62A2-442A-9150-3010DB157246}" srcOrd="0" destOrd="0" presId="urn:microsoft.com/office/officeart/2005/8/layout/vList2"/>
    <dgm:cxn modelId="{9E1CA62E-4A22-475E-889C-913A52EDD744}" type="presOf" srcId="{58559553-4E6C-4857-852B-9552BE0E0C75}" destId="{A856467B-877F-4192-8A0C-F1B7B6AF3E89}" srcOrd="0" destOrd="0" presId="urn:microsoft.com/office/officeart/2005/8/layout/vList2"/>
    <dgm:cxn modelId="{7C0F78D8-5EEA-4A12-8924-3CE5ED52D398}" srcId="{2993D2BF-7FB9-4A6E-A5BB-8538268A2FE3}" destId="{E5053B02-8CA8-458E-9272-CB6C1680092D}" srcOrd="1" destOrd="0" parTransId="{CF7A0714-AA07-48AD-831F-553C5803C071}" sibTransId="{911B3BA2-DF40-4A37-A6BC-01D781D18C7D}"/>
    <dgm:cxn modelId="{4B1AF532-49D9-4012-9505-63F25A3D6B1B}" type="presOf" srcId="{3BEC0683-7F5B-4794-8FC3-8F7163812A77}" destId="{148202AE-24B8-4335-BA97-187A2B1AE64D}" srcOrd="0" destOrd="0" presId="urn:microsoft.com/office/officeart/2005/8/layout/vList2"/>
    <dgm:cxn modelId="{F32564D7-D310-4AB4-AC8A-4D5A16577AEA}" type="presOf" srcId="{2993D2BF-7FB9-4A6E-A5BB-8538268A2FE3}" destId="{1145FCC0-41A1-4C33-99A6-E21016FDE6D6}" srcOrd="0" destOrd="0" presId="urn:microsoft.com/office/officeart/2005/8/layout/vList2"/>
    <dgm:cxn modelId="{DCB09708-19FF-485A-82FF-743A38D871C5}" type="presOf" srcId="{E5053B02-8CA8-458E-9272-CB6C1680092D}" destId="{3D4FB8FD-6AC2-47E9-A65E-622682D58DF6}" srcOrd="0" destOrd="0" presId="urn:microsoft.com/office/officeart/2005/8/layout/vList2"/>
    <dgm:cxn modelId="{59EAC6C4-D668-4F9B-B504-DC6D25552318}" srcId="{2993D2BF-7FB9-4A6E-A5BB-8538268A2FE3}" destId="{3BEC0683-7F5B-4794-8FC3-8F7163812A77}" srcOrd="2" destOrd="0" parTransId="{B4F39E3C-FA85-494C-B48F-F4DA5A1DB8BF}" sibTransId="{3DF19D3B-4EEB-42F5-8420-79B48F4773D7}"/>
    <dgm:cxn modelId="{B5D3ADAA-6F5C-450E-8E31-F2A8E06C1696}" srcId="{2993D2BF-7FB9-4A6E-A5BB-8538268A2FE3}" destId="{9275FA24-FA17-4053-A9BE-E2B9C8804C82}" srcOrd="0" destOrd="0" parTransId="{B15079BB-08A6-4055-98CD-44821EEEBFE7}" sibTransId="{54161246-F8CE-43B8-AB73-598E26AFDD69}"/>
    <dgm:cxn modelId="{67240E5F-EB8D-47DD-A672-E3572B7389A0}" srcId="{2993D2BF-7FB9-4A6E-A5BB-8538268A2FE3}" destId="{58559553-4E6C-4857-852B-9552BE0E0C75}" srcOrd="3" destOrd="0" parTransId="{F124C337-585A-49E0-9BB2-1D1DD7052E4E}" sibTransId="{80B5E60A-8F49-4747-A4D8-E4CCBE02874F}"/>
    <dgm:cxn modelId="{FD0B2C69-09C8-49E2-8111-EF68CD5A93D7}" type="presParOf" srcId="{1145FCC0-41A1-4C33-99A6-E21016FDE6D6}" destId="{0566AD8F-62A2-442A-9150-3010DB157246}" srcOrd="0" destOrd="0" presId="urn:microsoft.com/office/officeart/2005/8/layout/vList2"/>
    <dgm:cxn modelId="{BB2D607D-E27E-42E0-89ED-BC5ECA7266E6}" type="presParOf" srcId="{1145FCC0-41A1-4C33-99A6-E21016FDE6D6}" destId="{68A8699D-8593-4971-B08F-D6C31A82C144}" srcOrd="1" destOrd="0" presId="urn:microsoft.com/office/officeart/2005/8/layout/vList2"/>
    <dgm:cxn modelId="{9DE271AD-1C7A-4C49-B01D-E1F239A660C4}" type="presParOf" srcId="{1145FCC0-41A1-4C33-99A6-E21016FDE6D6}" destId="{3D4FB8FD-6AC2-47E9-A65E-622682D58DF6}" srcOrd="2" destOrd="0" presId="urn:microsoft.com/office/officeart/2005/8/layout/vList2"/>
    <dgm:cxn modelId="{F70D0AB6-337D-4B6E-9EF1-A8D1ED0575C7}" type="presParOf" srcId="{1145FCC0-41A1-4C33-99A6-E21016FDE6D6}" destId="{9B8D9BAC-E308-4507-BA02-7D51D76F221C}" srcOrd="3" destOrd="0" presId="urn:microsoft.com/office/officeart/2005/8/layout/vList2"/>
    <dgm:cxn modelId="{92CDFB15-E5AF-4ABF-A214-2FC1B023AE9F}" type="presParOf" srcId="{1145FCC0-41A1-4C33-99A6-E21016FDE6D6}" destId="{148202AE-24B8-4335-BA97-187A2B1AE64D}" srcOrd="4" destOrd="0" presId="urn:microsoft.com/office/officeart/2005/8/layout/vList2"/>
    <dgm:cxn modelId="{0C495F23-AC19-44B2-A045-D7C6652EB701}" type="presParOf" srcId="{1145FCC0-41A1-4C33-99A6-E21016FDE6D6}" destId="{9F055AB2-CF81-4246-BD38-DE353FC48A5D}" srcOrd="5" destOrd="0" presId="urn:microsoft.com/office/officeart/2005/8/layout/vList2"/>
    <dgm:cxn modelId="{6DBDBB39-EE97-4AE8-96D2-B9B896D60282}" type="presParOf" srcId="{1145FCC0-41A1-4C33-99A6-E21016FDE6D6}" destId="{A856467B-877F-4192-8A0C-F1B7B6AF3E89}" srcOrd="6" destOrd="0" presId="urn:microsoft.com/office/officeart/2005/8/layout/vList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93D2BF-7FB9-4A6E-A5BB-8538268A2FE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275FA24-FA17-4053-A9BE-E2B9C8804C82}">
      <dgm:prSet custT="1"/>
      <dgm:spPr>
        <a:ln>
          <a:noFill/>
        </a:ln>
      </dgm:spPr>
      <dgm:t>
        <a:bodyPr/>
        <a:lstStyle/>
        <a:p>
          <a:pPr algn="ctr" rtl="0"/>
          <a:r>
            <a:rPr lang="en-US" sz="2400" dirty="0">
              <a:latin typeface="+mj-lt"/>
            </a:rPr>
            <a:t>Cache-Aside Pattern</a:t>
          </a:r>
        </a:p>
      </dgm:t>
    </dgm:pt>
    <dgm:pt modelId="{B15079BB-08A6-4055-98CD-44821EEEBFE7}" type="parTrans" cxnId="{B5D3ADAA-6F5C-450E-8E31-F2A8E06C1696}">
      <dgm:prSet/>
      <dgm:spPr/>
      <dgm:t>
        <a:bodyPr/>
        <a:lstStyle/>
        <a:p>
          <a:pPr algn="ctr"/>
          <a:endParaRPr lang="en-US"/>
        </a:p>
      </dgm:t>
    </dgm:pt>
    <dgm:pt modelId="{54161246-F8CE-43B8-AB73-598E26AFDD69}" type="sibTrans" cxnId="{B5D3ADAA-6F5C-450E-8E31-F2A8E06C1696}">
      <dgm:prSet/>
      <dgm:spPr/>
      <dgm:t>
        <a:bodyPr/>
        <a:lstStyle/>
        <a:p>
          <a:pPr algn="ctr"/>
          <a:endParaRPr lang="en-US"/>
        </a:p>
      </dgm:t>
    </dgm:pt>
    <dgm:pt modelId="{1145FCC0-41A1-4C33-99A6-E21016FDE6D6}" type="pres">
      <dgm:prSet presAssocID="{2993D2BF-7FB9-4A6E-A5BB-8538268A2FE3}" presName="linear" presStyleCnt="0">
        <dgm:presLayoutVars>
          <dgm:animLvl val="lvl"/>
          <dgm:resizeHandles val="exact"/>
        </dgm:presLayoutVars>
      </dgm:prSet>
      <dgm:spPr/>
    </dgm:pt>
    <dgm:pt modelId="{0566AD8F-62A2-442A-9150-3010DB157246}" type="pres">
      <dgm:prSet presAssocID="{9275FA24-FA17-4053-A9BE-E2B9C8804C82}" presName="parentText" presStyleLbl="node1" presStyleIdx="0" presStyleCnt="1" custScaleY="71962" custLinFactX="-8324" custLinFactNeighborX="-100000" custLinFactNeighborY="-11696">
        <dgm:presLayoutVars>
          <dgm:chMax val="0"/>
          <dgm:bulletEnabled val="1"/>
        </dgm:presLayoutVars>
      </dgm:prSet>
      <dgm:spPr/>
    </dgm:pt>
  </dgm:ptLst>
  <dgm:cxnLst>
    <dgm:cxn modelId="{F32564D7-D310-4AB4-AC8A-4D5A16577AEA}" type="presOf" srcId="{2993D2BF-7FB9-4A6E-A5BB-8538268A2FE3}" destId="{1145FCC0-41A1-4C33-99A6-E21016FDE6D6}" srcOrd="0" destOrd="0" presId="urn:microsoft.com/office/officeart/2005/8/layout/vList2"/>
    <dgm:cxn modelId="{B5D3ADAA-6F5C-450E-8E31-F2A8E06C1696}" srcId="{2993D2BF-7FB9-4A6E-A5BB-8538268A2FE3}" destId="{9275FA24-FA17-4053-A9BE-E2B9C8804C82}" srcOrd="0" destOrd="0" parTransId="{B15079BB-08A6-4055-98CD-44821EEEBFE7}" sibTransId="{54161246-F8CE-43B8-AB73-598E26AFDD69}"/>
    <dgm:cxn modelId="{F9C1104D-B5F6-4A84-B31E-35CAC5112958}" type="presOf" srcId="{9275FA24-FA17-4053-A9BE-E2B9C8804C82}" destId="{0566AD8F-62A2-442A-9150-3010DB157246}" srcOrd="0" destOrd="0" presId="urn:microsoft.com/office/officeart/2005/8/layout/vList2"/>
    <dgm:cxn modelId="{FD0B2C69-09C8-49E2-8111-EF68CD5A93D7}" type="presParOf" srcId="{1145FCC0-41A1-4C33-99A6-E21016FDE6D6}" destId="{0566AD8F-62A2-442A-9150-3010DB157246}" srcOrd="0" destOrd="0" presId="urn:microsoft.com/office/officeart/2005/8/layout/vList2"/>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93D2BF-7FB9-4A6E-A5BB-8538268A2FE3}"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9275FA24-FA17-4053-A9BE-E2B9C8804C82}">
      <dgm:prSet custT="1"/>
      <dgm:spPr/>
      <dgm:t>
        <a:bodyPr/>
        <a:lstStyle/>
        <a:p>
          <a:pPr rtl="0"/>
          <a:r>
            <a:rPr lang="en-US" sz="3200" dirty="0">
              <a:latin typeface="+mj-lt"/>
            </a:rPr>
            <a:t>Gatekeeper Pattern</a:t>
          </a:r>
        </a:p>
      </dgm:t>
    </dgm:pt>
    <dgm:pt modelId="{B15079BB-08A6-4055-98CD-44821EEEBFE7}" type="parTrans" cxnId="{B5D3ADAA-6F5C-450E-8E31-F2A8E06C1696}">
      <dgm:prSet/>
      <dgm:spPr/>
      <dgm:t>
        <a:bodyPr/>
        <a:lstStyle/>
        <a:p>
          <a:endParaRPr lang="en-US"/>
        </a:p>
      </dgm:t>
    </dgm:pt>
    <dgm:pt modelId="{54161246-F8CE-43B8-AB73-598E26AFDD69}" type="sibTrans" cxnId="{B5D3ADAA-6F5C-450E-8E31-F2A8E06C1696}">
      <dgm:prSet/>
      <dgm:spPr/>
      <dgm:t>
        <a:bodyPr/>
        <a:lstStyle/>
        <a:p>
          <a:endParaRPr lang="en-US"/>
        </a:p>
      </dgm:t>
    </dgm:pt>
    <dgm:pt modelId="{650CFB34-F9F1-4AF1-BE7E-03B89C3B66AD}">
      <dgm:prSet custT="1"/>
      <dgm:spPr/>
      <dgm:t>
        <a:bodyPr/>
        <a:lstStyle/>
        <a:p>
          <a:pPr rtl="0"/>
          <a:r>
            <a:rPr lang="en-US" sz="3200" dirty="0">
              <a:latin typeface="+mj-lt"/>
            </a:rPr>
            <a:t>Valet Key Pattern</a:t>
          </a:r>
        </a:p>
      </dgm:t>
    </dgm:pt>
    <dgm:pt modelId="{5B5A4058-4C01-462E-8E25-E116315D114F}" type="parTrans" cxnId="{12538911-05D4-4F48-A9BB-0D0F4115FDEE}">
      <dgm:prSet/>
      <dgm:spPr/>
      <dgm:t>
        <a:bodyPr/>
        <a:lstStyle/>
        <a:p>
          <a:endParaRPr lang="en-US"/>
        </a:p>
      </dgm:t>
    </dgm:pt>
    <dgm:pt modelId="{7CBF1875-47D2-49BD-98E0-482720CDE092}" type="sibTrans" cxnId="{12538911-05D4-4F48-A9BB-0D0F4115FDEE}">
      <dgm:prSet/>
      <dgm:spPr/>
      <dgm:t>
        <a:bodyPr/>
        <a:lstStyle/>
        <a:p>
          <a:endParaRPr lang="en-US"/>
        </a:p>
      </dgm:t>
    </dgm:pt>
    <dgm:pt modelId="{1D4DE868-439C-486F-80DD-A6F051A678D1}">
      <dgm:prSet custT="1"/>
      <dgm:spPr/>
      <dgm:t>
        <a:bodyPr/>
        <a:lstStyle/>
        <a:p>
          <a:pPr rtl="0"/>
          <a:r>
            <a:rPr lang="en-US" sz="3200" dirty="0">
              <a:latin typeface="+mj-lt"/>
            </a:rPr>
            <a:t>Federated Identity Pattern</a:t>
          </a:r>
        </a:p>
      </dgm:t>
    </dgm:pt>
    <dgm:pt modelId="{70115D66-C16D-4E1B-98AD-9F04291E14A6}" type="parTrans" cxnId="{5837C4C8-4A21-48DB-95BA-1084179350B3}">
      <dgm:prSet/>
      <dgm:spPr/>
      <dgm:t>
        <a:bodyPr/>
        <a:lstStyle/>
        <a:p>
          <a:endParaRPr lang="en-US"/>
        </a:p>
      </dgm:t>
    </dgm:pt>
    <dgm:pt modelId="{96BEB71E-F9DF-4BAE-9BC5-19D92CDC7DD6}" type="sibTrans" cxnId="{5837C4C8-4A21-48DB-95BA-1084179350B3}">
      <dgm:prSet/>
      <dgm:spPr/>
      <dgm:t>
        <a:bodyPr/>
        <a:lstStyle/>
        <a:p>
          <a:endParaRPr lang="en-US"/>
        </a:p>
      </dgm:t>
    </dgm:pt>
    <dgm:pt modelId="{74B0079A-9144-4107-967E-94A20FEC7B16}">
      <dgm:prSet custT="1"/>
      <dgm:spPr/>
      <dgm:t>
        <a:bodyPr/>
        <a:lstStyle/>
        <a:p>
          <a:pPr rtl="0"/>
          <a:r>
            <a:rPr lang="en-US" sz="3200" dirty="0">
              <a:latin typeface="+mj-lt"/>
            </a:rPr>
            <a:t>Multi-Factor Authentication</a:t>
          </a:r>
        </a:p>
      </dgm:t>
    </dgm:pt>
    <dgm:pt modelId="{132331CE-0859-406A-ADCE-1A599EC7EB21}" type="parTrans" cxnId="{E2CBFFB5-15E8-4489-B241-D9B7B0415F05}">
      <dgm:prSet/>
      <dgm:spPr/>
      <dgm:t>
        <a:bodyPr/>
        <a:lstStyle/>
        <a:p>
          <a:endParaRPr lang="en-US"/>
        </a:p>
      </dgm:t>
    </dgm:pt>
    <dgm:pt modelId="{E94858A4-B676-40C7-A35C-D480F0A8C5EE}" type="sibTrans" cxnId="{E2CBFFB5-15E8-4489-B241-D9B7B0415F05}">
      <dgm:prSet/>
      <dgm:spPr/>
      <dgm:t>
        <a:bodyPr/>
        <a:lstStyle/>
        <a:p>
          <a:endParaRPr lang="en-US"/>
        </a:p>
      </dgm:t>
    </dgm:pt>
    <dgm:pt modelId="{1145FCC0-41A1-4C33-99A6-E21016FDE6D6}" type="pres">
      <dgm:prSet presAssocID="{2993D2BF-7FB9-4A6E-A5BB-8538268A2FE3}" presName="linear" presStyleCnt="0">
        <dgm:presLayoutVars>
          <dgm:animLvl val="lvl"/>
          <dgm:resizeHandles val="exact"/>
        </dgm:presLayoutVars>
      </dgm:prSet>
      <dgm:spPr/>
    </dgm:pt>
    <dgm:pt modelId="{0566AD8F-62A2-442A-9150-3010DB157246}" type="pres">
      <dgm:prSet presAssocID="{9275FA24-FA17-4053-A9BE-E2B9C8804C82}" presName="parentText" presStyleLbl="node1" presStyleIdx="0" presStyleCnt="4" custLinFactNeighborY="41198">
        <dgm:presLayoutVars>
          <dgm:chMax val="0"/>
          <dgm:bulletEnabled val="1"/>
        </dgm:presLayoutVars>
      </dgm:prSet>
      <dgm:spPr/>
    </dgm:pt>
    <dgm:pt modelId="{68A8699D-8593-4971-B08F-D6C31A82C144}" type="pres">
      <dgm:prSet presAssocID="{54161246-F8CE-43B8-AB73-598E26AFDD69}" presName="spacer" presStyleCnt="0"/>
      <dgm:spPr/>
    </dgm:pt>
    <dgm:pt modelId="{DEBE2FC4-4B7B-4BB3-8956-DA460BFD5846}" type="pres">
      <dgm:prSet presAssocID="{650CFB34-F9F1-4AF1-BE7E-03B89C3B66AD}" presName="parentText" presStyleLbl="node1" presStyleIdx="1" presStyleCnt="4" custLinFactNeighborY="15750">
        <dgm:presLayoutVars>
          <dgm:chMax val="0"/>
          <dgm:bulletEnabled val="1"/>
        </dgm:presLayoutVars>
      </dgm:prSet>
      <dgm:spPr/>
    </dgm:pt>
    <dgm:pt modelId="{F8D77B95-1E31-4A8B-B2B0-8214739DA58E}" type="pres">
      <dgm:prSet presAssocID="{7CBF1875-47D2-49BD-98E0-482720CDE092}" presName="spacer" presStyleCnt="0"/>
      <dgm:spPr/>
    </dgm:pt>
    <dgm:pt modelId="{9D19AAD4-FA4B-43E7-A14E-064F19F293B3}" type="pres">
      <dgm:prSet presAssocID="{1D4DE868-439C-486F-80DD-A6F051A678D1}" presName="parentText" presStyleLbl="node1" presStyleIdx="2" presStyleCnt="4">
        <dgm:presLayoutVars>
          <dgm:chMax val="0"/>
          <dgm:bulletEnabled val="1"/>
        </dgm:presLayoutVars>
      </dgm:prSet>
      <dgm:spPr/>
    </dgm:pt>
    <dgm:pt modelId="{B4E4BA8B-A410-49C2-A50E-E1B050CF7444}" type="pres">
      <dgm:prSet presAssocID="{96BEB71E-F9DF-4BAE-9BC5-19D92CDC7DD6}" presName="spacer" presStyleCnt="0"/>
      <dgm:spPr/>
    </dgm:pt>
    <dgm:pt modelId="{A133D85B-F35E-4135-83B4-F5D80B9F6E21}" type="pres">
      <dgm:prSet presAssocID="{74B0079A-9144-4107-967E-94A20FEC7B16}" presName="parentText" presStyleLbl="node1" presStyleIdx="3" presStyleCnt="4">
        <dgm:presLayoutVars>
          <dgm:chMax val="0"/>
          <dgm:bulletEnabled val="1"/>
        </dgm:presLayoutVars>
      </dgm:prSet>
      <dgm:spPr/>
    </dgm:pt>
  </dgm:ptLst>
  <dgm:cxnLst>
    <dgm:cxn modelId="{F9C1104D-B5F6-4A84-B31E-35CAC5112958}" type="presOf" srcId="{9275FA24-FA17-4053-A9BE-E2B9C8804C82}" destId="{0566AD8F-62A2-442A-9150-3010DB157246}" srcOrd="0" destOrd="0" presId="urn:microsoft.com/office/officeart/2005/8/layout/vList2"/>
    <dgm:cxn modelId="{E2CBFFB5-15E8-4489-B241-D9B7B0415F05}" srcId="{2993D2BF-7FB9-4A6E-A5BB-8538268A2FE3}" destId="{74B0079A-9144-4107-967E-94A20FEC7B16}" srcOrd="3" destOrd="0" parTransId="{132331CE-0859-406A-ADCE-1A599EC7EB21}" sibTransId="{E94858A4-B676-40C7-A35C-D480F0A8C5EE}"/>
    <dgm:cxn modelId="{5837C4C8-4A21-48DB-95BA-1084179350B3}" srcId="{2993D2BF-7FB9-4A6E-A5BB-8538268A2FE3}" destId="{1D4DE868-439C-486F-80DD-A6F051A678D1}" srcOrd="2" destOrd="0" parTransId="{70115D66-C16D-4E1B-98AD-9F04291E14A6}" sibTransId="{96BEB71E-F9DF-4BAE-9BC5-19D92CDC7DD6}"/>
    <dgm:cxn modelId="{FB85B39B-BDDB-4F85-A54C-C380A0B5C892}" type="presOf" srcId="{74B0079A-9144-4107-967E-94A20FEC7B16}" destId="{A133D85B-F35E-4135-83B4-F5D80B9F6E21}" srcOrd="0" destOrd="0" presId="urn:microsoft.com/office/officeart/2005/8/layout/vList2"/>
    <dgm:cxn modelId="{02A83492-D180-4265-BD57-FCC91DBDC196}" type="presOf" srcId="{650CFB34-F9F1-4AF1-BE7E-03B89C3B66AD}" destId="{DEBE2FC4-4B7B-4BB3-8956-DA460BFD5846}" srcOrd="0" destOrd="0" presId="urn:microsoft.com/office/officeart/2005/8/layout/vList2"/>
    <dgm:cxn modelId="{F32564D7-D310-4AB4-AC8A-4D5A16577AEA}" type="presOf" srcId="{2993D2BF-7FB9-4A6E-A5BB-8538268A2FE3}" destId="{1145FCC0-41A1-4C33-99A6-E21016FDE6D6}" srcOrd="0" destOrd="0" presId="urn:microsoft.com/office/officeart/2005/8/layout/vList2"/>
    <dgm:cxn modelId="{B5D3ADAA-6F5C-450E-8E31-F2A8E06C1696}" srcId="{2993D2BF-7FB9-4A6E-A5BB-8538268A2FE3}" destId="{9275FA24-FA17-4053-A9BE-E2B9C8804C82}" srcOrd="0" destOrd="0" parTransId="{B15079BB-08A6-4055-98CD-44821EEEBFE7}" sibTransId="{54161246-F8CE-43B8-AB73-598E26AFDD69}"/>
    <dgm:cxn modelId="{637349E9-BF5B-4246-B72E-550B6EB2F8C3}" type="presOf" srcId="{1D4DE868-439C-486F-80DD-A6F051A678D1}" destId="{9D19AAD4-FA4B-43E7-A14E-064F19F293B3}" srcOrd="0" destOrd="0" presId="urn:microsoft.com/office/officeart/2005/8/layout/vList2"/>
    <dgm:cxn modelId="{12538911-05D4-4F48-A9BB-0D0F4115FDEE}" srcId="{2993D2BF-7FB9-4A6E-A5BB-8538268A2FE3}" destId="{650CFB34-F9F1-4AF1-BE7E-03B89C3B66AD}" srcOrd="1" destOrd="0" parTransId="{5B5A4058-4C01-462E-8E25-E116315D114F}" sibTransId="{7CBF1875-47D2-49BD-98E0-482720CDE092}"/>
    <dgm:cxn modelId="{FD0B2C69-09C8-49E2-8111-EF68CD5A93D7}" type="presParOf" srcId="{1145FCC0-41A1-4C33-99A6-E21016FDE6D6}" destId="{0566AD8F-62A2-442A-9150-3010DB157246}" srcOrd="0" destOrd="0" presId="urn:microsoft.com/office/officeart/2005/8/layout/vList2"/>
    <dgm:cxn modelId="{93E94650-49E0-48E1-97F1-0FFDDB31B823}" type="presParOf" srcId="{1145FCC0-41A1-4C33-99A6-E21016FDE6D6}" destId="{68A8699D-8593-4971-B08F-D6C31A82C144}" srcOrd="1" destOrd="0" presId="urn:microsoft.com/office/officeart/2005/8/layout/vList2"/>
    <dgm:cxn modelId="{187FEB42-5FB4-487A-9BDA-B5A8B6209128}" type="presParOf" srcId="{1145FCC0-41A1-4C33-99A6-E21016FDE6D6}" destId="{DEBE2FC4-4B7B-4BB3-8956-DA460BFD5846}" srcOrd="2" destOrd="0" presId="urn:microsoft.com/office/officeart/2005/8/layout/vList2"/>
    <dgm:cxn modelId="{3FE9687E-6D24-4D60-903A-579E74F62CAB}" type="presParOf" srcId="{1145FCC0-41A1-4C33-99A6-E21016FDE6D6}" destId="{F8D77B95-1E31-4A8B-B2B0-8214739DA58E}" srcOrd="3" destOrd="0" presId="urn:microsoft.com/office/officeart/2005/8/layout/vList2"/>
    <dgm:cxn modelId="{8E1B2418-2781-42CD-BEE9-FD14EC239F03}" type="presParOf" srcId="{1145FCC0-41A1-4C33-99A6-E21016FDE6D6}" destId="{9D19AAD4-FA4B-43E7-A14E-064F19F293B3}" srcOrd="4" destOrd="0" presId="urn:microsoft.com/office/officeart/2005/8/layout/vList2"/>
    <dgm:cxn modelId="{9CF10968-BDA1-4A26-B09B-70F4B1A88A00}" type="presParOf" srcId="{1145FCC0-41A1-4C33-99A6-E21016FDE6D6}" destId="{B4E4BA8B-A410-49C2-A50E-E1B050CF7444}" srcOrd="5" destOrd="0" presId="urn:microsoft.com/office/officeart/2005/8/layout/vList2"/>
    <dgm:cxn modelId="{2BB1F7A4-BD84-4C79-AE4E-E14301B11735}" type="presParOf" srcId="{1145FCC0-41A1-4C33-99A6-E21016FDE6D6}" destId="{A133D85B-F35E-4135-83B4-F5D80B9F6E21}" srcOrd="6" destOrd="0" presId="urn:microsoft.com/office/officeart/2005/8/layout/vList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937B4-6F90-43B2-9D24-B9A99356B5E3}">
      <dsp:nvSpPr>
        <dsp:cNvPr id="0" name=""/>
        <dsp:cNvSpPr/>
      </dsp:nvSpPr>
      <dsp:spPr>
        <a:xfrm>
          <a:off x="627472" y="635"/>
          <a:ext cx="2445518" cy="1467310"/>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latin typeface="+mj-lt"/>
            </a:rPr>
            <a:t>Scalability</a:t>
          </a:r>
        </a:p>
      </dsp:txBody>
      <dsp:txXfrm>
        <a:off x="627472" y="635"/>
        <a:ext cx="2445518" cy="1467310"/>
      </dsp:txXfrm>
    </dsp:sp>
    <dsp:sp modelId="{DFAB6B81-5F49-4987-8478-74F73EAB8901}">
      <dsp:nvSpPr>
        <dsp:cNvPr id="0" name=""/>
        <dsp:cNvSpPr/>
      </dsp:nvSpPr>
      <dsp:spPr>
        <a:xfrm>
          <a:off x="3317542" y="635"/>
          <a:ext cx="2445518" cy="1467310"/>
        </a:xfrm>
        <a:prstGeom prst="rect">
          <a:avLst/>
        </a:prstGeom>
        <a:solidFill>
          <a:schemeClr val="accent5">
            <a:hueOff val="-2451115"/>
            <a:satOff val="-3409"/>
            <a:lumOff val="-130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latin typeface="+mj-lt"/>
            </a:rPr>
            <a:t>Availability</a:t>
          </a:r>
        </a:p>
      </dsp:txBody>
      <dsp:txXfrm>
        <a:off x="3317542" y="635"/>
        <a:ext cx="2445518" cy="1467310"/>
      </dsp:txXfrm>
    </dsp:sp>
    <dsp:sp modelId="{59A58EA6-C551-4A4D-9192-3254C49BF8B4}">
      <dsp:nvSpPr>
        <dsp:cNvPr id="0" name=""/>
        <dsp:cNvSpPr/>
      </dsp:nvSpPr>
      <dsp:spPr>
        <a:xfrm>
          <a:off x="6007611" y="635"/>
          <a:ext cx="2445518" cy="1467310"/>
        </a:xfrm>
        <a:prstGeom prst="rect">
          <a:avLst/>
        </a:prstGeom>
        <a:solidFill>
          <a:schemeClr val="accent5">
            <a:hueOff val="-4902230"/>
            <a:satOff val="-6819"/>
            <a:lumOff val="-261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latin typeface="+mj-lt"/>
            </a:rPr>
            <a:t>Manageability</a:t>
          </a:r>
        </a:p>
      </dsp:txBody>
      <dsp:txXfrm>
        <a:off x="6007611" y="635"/>
        <a:ext cx="2445518" cy="1467310"/>
      </dsp:txXfrm>
    </dsp:sp>
    <dsp:sp modelId="{C713D892-A74F-440E-B560-07E5DAC3288E}">
      <dsp:nvSpPr>
        <dsp:cNvPr id="0" name=""/>
        <dsp:cNvSpPr/>
      </dsp:nvSpPr>
      <dsp:spPr>
        <a:xfrm>
          <a:off x="8697681" y="635"/>
          <a:ext cx="2445518" cy="1467310"/>
        </a:xfrm>
        <a:prstGeom prst="rect">
          <a:avLst/>
        </a:prstGeom>
        <a:solidFill>
          <a:schemeClr val="accent5">
            <a:hueOff val="-7353344"/>
            <a:satOff val="-10228"/>
            <a:lumOff val="-392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latin typeface="+mj-lt"/>
            </a:rPr>
            <a:t>Security</a:t>
          </a:r>
        </a:p>
      </dsp:txBody>
      <dsp:txXfrm>
        <a:off x="8697681" y="635"/>
        <a:ext cx="2445518" cy="1467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6AD8F-62A2-442A-9150-3010DB157246}">
      <dsp:nvSpPr>
        <dsp:cNvPr id="0" name=""/>
        <dsp:cNvSpPr/>
      </dsp:nvSpPr>
      <dsp:spPr>
        <a:xfrm>
          <a:off x="0" y="0"/>
          <a:ext cx="6478624" cy="594140"/>
        </a:xfrm>
        <a:prstGeom prst="roundRect">
          <a:avLst/>
        </a:prstGeom>
        <a:solidFill>
          <a:schemeClr val="accent5">
            <a:lumMod val="7500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000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mj-lt"/>
            </a:rPr>
            <a:t>1. The network is reliable</a:t>
          </a:r>
        </a:p>
      </dsp:txBody>
      <dsp:txXfrm>
        <a:off x="29004" y="29004"/>
        <a:ext cx="6420616" cy="536132"/>
      </dsp:txXfrm>
    </dsp:sp>
    <dsp:sp modelId="{D4AB0610-DB1F-408A-8D3C-1674E1EEBDBC}">
      <dsp:nvSpPr>
        <dsp:cNvPr id="0" name=""/>
        <dsp:cNvSpPr/>
      </dsp:nvSpPr>
      <dsp:spPr>
        <a:xfrm>
          <a:off x="0" y="609791"/>
          <a:ext cx="6478624" cy="594140"/>
        </a:xfrm>
        <a:prstGeom prst="roundRect">
          <a:avLst/>
        </a:prstGeom>
        <a:solidFill>
          <a:schemeClr val="accent4">
            <a:lumMod val="7500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mj-lt"/>
            </a:rPr>
            <a:t>2. Latency is zero</a:t>
          </a:r>
        </a:p>
      </dsp:txBody>
      <dsp:txXfrm>
        <a:off x="29004" y="638795"/>
        <a:ext cx="6420616" cy="536132"/>
      </dsp:txXfrm>
    </dsp:sp>
    <dsp:sp modelId="{9906DACC-162A-4E4E-B37C-4755D7CDA734}">
      <dsp:nvSpPr>
        <dsp:cNvPr id="0" name=""/>
        <dsp:cNvSpPr/>
      </dsp:nvSpPr>
      <dsp:spPr>
        <a:xfrm>
          <a:off x="0" y="1217995"/>
          <a:ext cx="6478624" cy="594140"/>
        </a:xfrm>
        <a:prstGeom prst="roundRect">
          <a:avLst/>
        </a:prstGeom>
        <a:solidFill>
          <a:schemeClr val="accent4">
            <a:hueOff val="179870"/>
            <a:satOff val="-1819"/>
            <a:lumOff val="-6779"/>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mj-lt"/>
            </a:rPr>
            <a:t>3. Bandwidth is infinite</a:t>
          </a:r>
        </a:p>
      </dsp:txBody>
      <dsp:txXfrm>
        <a:off x="29004" y="1246999"/>
        <a:ext cx="6420616" cy="536132"/>
      </dsp:txXfrm>
    </dsp:sp>
    <dsp:sp modelId="{3FE34F9E-5F69-4728-97B0-2E9E78194CEB}">
      <dsp:nvSpPr>
        <dsp:cNvPr id="0" name=""/>
        <dsp:cNvSpPr/>
      </dsp:nvSpPr>
      <dsp:spPr>
        <a:xfrm>
          <a:off x="0" y="1826198"/>
          <a:ext cx="6478624" cy="594140"/>
        </a:xfrm>
        <a:prstGeom prst="roundRect">
          <a:avLst/>
        </a:prstGeom>
        <a:solidFill>
          <a:schemeClr val="accent4">
            <a:hueOff val="269805"/>
            <a:satOff val="-2729"/>
            <a:lumOff val="-10168"/>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mj-lt"/>
            </a:rPr>
            <a:t>4. The network is secure</a:t>
          </a:r>
        </a:p>
      </dsp:txBody>
      <dsp:txXfrm>
        <a:off x="29004" y="1855202"/>
        <a:ext cx="6420616" cy="536132"/>
      </dsp:txXfrm>
    </dsp:sp>
    <dsp:sp modelId="{51F685CD-2F80-4610-BAB5-9A361DDE99CF}">
      <dsp:nvSpPr>
        <dsp:cNvPr id="0" name=""/>
        <dsp:cNvSpPr/>
      </dsp:nvSpPr>
      <dsp:spPr>
        <a:xfrm>
          <a:off x="0" y="2434401"/>
          <a:ext cx="6478624" cy="594140"/>
        </a:xfrm>
        <a:prstGeom prst="roundRect">
          <a:avLst/>
        </a:prstGeom>
        <a:solidFill>
          <a:schemeClr val="accent4">
            <a:hueOff val="359739"/>
            <a:satOff val="-3639"/>
            <a:lumOff val="-13557"/>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mj-lt"/>
            </a:rPr>
            <a:t>5. Topology doesn’t change</a:t>
          </a:r>
        </a:p>
      </dsp:txBody>
      <dsp:txXfrm>
        <a:off x="29004" y="2463405"/>
        <a:ext cx="6420616" cy="536132"/>
      </dsp:txXfrm>
    </dsp:sp>
    <dsp:sp modelId="{FFFBC62B-9AE6-4AC8-AA7E-5C256E60A1A8}">
      <dsp:nvSpPr>
        <dsp:cNvPr id="0" name=""/>
        <dsp:cNvSpPr/>
      </dsp:nvSpPr>
      <dsp:spPr>
        <a:xfrm>
          <a:off x="0" y="3042604"/>
          <a:ext cx="6478624" cy="594140"/>
        </a:xfrm>
        <a:prstGeom prst="roundRect">
          <a:avLst/>
        </a:prstGeom>
        <a:solidFill>
          <a:schemeClr val="accent4">
            <a:hueOff val="449674"/>
            <a:satOff val="-4549"/>
            <a:lumOff val="-16946"/>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mj-lt"/>
            </a:rPr>
            <a:t>6. There is one administrator</a:t>
          </a:r>
        </a:p>
      </dsp:txBody>
      <dsp:txXfrm>
        <a:off x="29004" y="3071608"/>
        <a:ext cx="6420616" cy="536132"/>
      </dsp:txXfrm>
    </dsp:sp>
    <dsp:sp modelId="{76202178-1A2C-428C-9703-489D028F9F2D}">
      <dsp:nvSpPr>
        <dsp:cNvPr id="0" name=""/>
        <dsp:cNvSpPr/>
      </dsp:nvSpPr>
      <dsp:spPr>
        <a:xfrm>
          <a:off x="0" y="3650807"/>
          <a:ext cx="6478624" cy="594140"/>
        </a:xfrm>
        <a:prstGeom prst="roundRect">
          <a:avLst/>
        </a:prstGeom>
        <a:solidFill>
          <a:schemeClr val="accent4">
            <a:hueOff val="539609"/>
            <a:satOff val="-5458"/>
            <a:lumOff val="-20336"/>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mj-lt"/>
            </a:rPr>
            <a:t>7. Transport cost is zero</a:t>
          </a:r>
        </a:p>
      </dsp:txBody>
      <dsp:txXfrm>
        <a:off x="29004" y="3679811"/>
        <a:ext cx="6420616" cy="536132"/>
      </dsp:txXfrm>
    </dsp:sp>
    <dsp:sp modelId="{779AD4AD-6802-41FA-AE0C-2B6C55C2E8F5}">
      <dsp:nvSpPr>
        <dsp:cNvPr id="0" name=""/>
        <dsp:cNvSpPr/>
      </dsp:nvSpPr>
      <dsp:spPr>
        <a:xfrm>
          <a:off x="0" y="4259010"/>
          <a:ext cx="6478624" cy="594140"/>
        </a:xfrm>
        <a:prstGeom prst="roundRect">
          <a:avLst/>
        </a:prstGeom>
        <a:solidFill>
          <a:schemeClr val="accent4">
            <a:hueOff val="629544"/>
            <a:satOff val="-6368"/>
            <a:lumOff val="-23725"/>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mj-lt"/>
            </a:rPr>
            <a:t>8. The network is homogeneous</a:t>
          </a:r>
        </a:p>
      </dsp:txBody>
      <dsp:txXfrm>
        <a:off x="29004" y="4288014"/>
        <a:ext cx="6420616" cy="5361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0CAB7A-0122-45EB-B1B7-9F39B41AED74}">
      <dsp:nvSpPr>
        <dsp:cNvPr id="0" name=""/>
        <dsp:cNvSpPr/>
      </dsp:nvSpPr>
      <dsp:spPr>
        <a:xfrm>
          <a:off x="1045768" y="0"/>
          <a:ext cx="3151509" cy="3151464"/>
        </a:xfrm>
        <a:prstGeom prst="ellipse">
          <a:avLst/>
        </a:prstGeom>
        <a:solidFill>
          <a:srgbClr val="A5A5A5">
            <a:alpha val="50000"/>
            <a:hueOff val="0"/>
            <a:satOff val="0"/>
            <a:lumOff val="0"/>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Segoe UI Light" panose="020B0502040204020203" pitchFamily="34" charset="0"/>
              <a:ea typeface="+mn-ea"/>
              <a:cs typeface="Segoe UI Light" panose="020B0502040204020203" pitchFamily="34" charset="0"/>
            </a:rPr>
            <a:t>Consistency</a:t>
          </a:r>
        </a:p>
      </dsp:txBody>
      <dsp:txXfrm>
        <a:off x="1507296" y="461521"/>
        <a:ext cx="2228453" cy="2228422"/>
      </dsp:txXfrm>
    </dsp:sp>
    <dsp:sp modelId="{342230C1-F8F4-4938-9169-7F219707BE4D}">
      <dsp:nvSpPr>
        <dsp:cNvPr id="0" name=""/>
        <dsp:cNvSpPr/>
      </dsp:nvSpPr>
      <dsp:spPr>
        <a:xfrm>
          <a:off x="2333629" y="2101852"/>
          <a:ext cx="3151509" cy="3151464"/>
        </a:xfrm>
        <a:prstGeom prst="ellipse">
          <a:avLst/>
        </a:prstGeom>
        <a:solidFill>
          <a:srgbClr val="A5A5A5">
            <a:alpha val="50000"/>
            <a:hueOff val="1355300"/>
            <a:satOff val="50000"/>
            <a:lumOff val="-7353"/>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Segoe UI Light" panose="020B0502040204020203" pitchFamily="34" charset="0"/>
              <a:ea typeface="+mn-ea"/>
              <a:cs typeface="Segoe UI Light" panose="020B0502040204020203" pitchFamily="34" charset="0"/>
            </a:rPr>
            <a:t>Partition Tolerance</a:t>
          </a:r>
        </a:p>
      </dsp:txBody>
      <dsp:txXfrm>
        <a:off x="2795157" y="2563373"/>
        <a:ext cx="2228453" cy="2228422"/>
      </dsp:txXfrm>
    </dsp:sp>
    <dsp:sp modelId="{5214249C-DAE2-43E2-B261-FECAD5EA225B}">
      <dsp:nvSpPr>
        <dsp:cNvPr id="0" name=""/>
        <dsp:cNvSpPr/>
      </dsp:nvSpPr>
      <dsp:spPr>
        <a:xfrm>
          <a:off x="3692245" y="0"/>
          <a:ext cx="3151509" cy="3151464"/>
        </a:xfrm>
        <a:prstGeom prst="ellipse">
          <a:avLst/>
        </a:prstGeom>
        <a:solidFill>
          <a:srgbClr val="A5A5A5">
            <a:alpha val="50000"/>
            <a:hueOff val="2710599"/>
            <a:satOff val="100000"/>
            <a:lumOff val="-14706"/>
            <a:alphaOff val="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Segoe UI Light" panose="020B0502040204020203" pitchFamily="34" charset="0"/>
              <a:ea typeface="+mn-ea"/>
              <a:cs typeface="Segoe UI Light" panose="020B0502040204020203" pitchFamily="34" charset="0"/>
            </a:rPr>
            <a:t>Availability</a:t>
          </a:r>
        </a:p>
      </dsp:txBody>
      <dsp:txXfrm>
        <a:off x="4153773" y="461521"/>
        <a:ext cx="2228453" cy="22284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6AD8F-62A2-442A-9150-3010DB157246}">
      <dsp:nvSpPr>
        <dsp:cNvPr id="0" name=""/>
        <dsp:cNvSpPr/>
      </dsp:nvSpPr>
      <dsp:spPr>
        <a:xfrm>
          <a:off x="0" y="88062"/>
          <a:ext cx="5592198" cy="954720"/>
        </a:xfrm>
        <a:prstGeom prst="roundRect">
          <a:avLst/>
        </a:prstGeom>
        <a:solidFill>
          <a:schemeClr val="accent1">
            <a:lumMod val="5000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mj-lt"/>
            </a:rPr>
            <a:t>Queue-based Load Leveling Pattern</a:t>
          </a:r>
        </a:p>
      </dsp:txBody>
      <dsp:txXfrm>
        <a:off x="46606" y="134668"/>
        <a:ext cx="5498986" cy="861508"/>
      </dsp:txXfrm>
    </dsp:sp>
    <dsp:sp modelId="{3D4FB8FD-6AC2-47E9-A65E-622682D58DF6}">
      <dsp:nvSpPr>
        <dsp:cNvPr id="0" name=""/>
        <dsp:cNvSpPr/>
      </dsp:nvSpPr>
      <dsp:spPr>
        <a:xfrm>
          <a:off x="0" y="1103749"/>
          <a:ext cx="5592198" cy="954720"/>
        </a:xfrm>
        <a:prstGeom prst="roundRect">
          <a:avLst/>
        </a:prstGeom>
        <a:solidFill>
          <a:schemeClr val="accent5">
            <a:hueOff val="-2451115"/>
            <a:satOff val="-3409"/>
            <a:lumOff val="-1307"/>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mj-lt"/>
            </a:rPr>
            <a:t>Retry Pattern</a:t>
          </a:r>
        </a:p>
      </dsp:txBody>
      <dsp:txXfrm>
        <a:off x="46606" y="1150355"/>
        <a:ext cx="5498986" cy="861508"/>
      </dsp:txXfrm>
    </dsp:sp>
    <dsp:sp modelId="{148202AE-24B8-4335-BA97-187A2B1AE64D}">
      <dsp:nvSpPr>
        <dsp:cNvPr id="0" name=""/>
        <dsp:cNvSpPr/>
      </dsp:nvSpPr>
      <dsp:spPr>
        <a:xfrm>
          <a:off x="0" y="2156786"/>
          <a:ext cx="5592198" cy="954720"/>
        </a:xfrm>
        <a:prstGeom prst="roundRect">
          <a:avLst/>
        </a:prstGeom>
        <a:solidFill>
          <a:schemeClr val="accent5">
            <a:hueOff val="-4902230"/>
            <a:satOff val="-6819"/>
            <a:lumOff val="-2615"/>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mj-lt"/>
            </a:rPr>
            <a:t>Circuit Breaker Pattern</a:t>
          </a:r>
        </a:p>
      </dsp:txBody>
      <dsp:txXfrm>
        <a:off x="46606" y="2203392"/>
        <a:ext cx="5498986" cy="861508"/>
      </dsp:txXfrm>
    </dsp:sp>
    <dsp:sp modelId="{A856467B-877F-4192-8A0C-F1B7B6AF3E89}">
      <dsp:nvSpPr>
        <dsp:cNvPr id="0" name=""/>
        <dsp:cNvSpPr/>
      </dsp:nvSpPr>
      <dsp:spPr>
        <a:xfrm>
          <a:off x="0" y="3192643"/>
          <a:ext cx="5592198" cy="954720"/>
        </a:xfrm>
        <a:prstGeom prst="roundRect">
          <a:avLst/>
        </a:prstGeom>
        <a:solidFill>
          <a:schemeClr val="accent5">
            <a:hueOff val="-7353344"/>
            <a:satOff val="-10228"/>
            <a:lumOff val="-3922"/>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mj-lt"/>
            </a:rPr>
            <a:t>Priority-Queue Pattern</a:t>
          </a:r>
        </a:p>
      </dsp:txBody>
      <dsp:txXfrm>
        <a:off x="46606" y="3239249"/>
        <a:ext cx="5498986" cy="8615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6AD8F-62A2-442A-9150-3010DB157246}">
      <dsp:nvSpPr>
        <dsp:cNvPr id="0" name=""/>
        <dsp:cNvSpPr/>
      </dsp:nvSpPr>
      <dsp:spPr>
        <a:xfrm>
          <a:off x="0" y="223283"/>
          <a:ext cx="5592198" cy="875633"/>
        </a:xfrm>
        <a:prstGeom prst="roundRect">
          <a:avLst/>
        </a:prstGeom>
        <a:solidFill>
          <a:schemeClr val="accent2">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latin typeface="+mj-lt"/>
            </a:rPr>
            <a:t>Cache-Aside Pattern</a:t>
          </a:r>
        </a:p>
      </dsp:txBody>
      <dsp:txXfrm>
        <a:off x="42745" y="266028"/>
        <a:ext cx="5506708" cy="7901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6AD8F-62A2-442A-9150-3010DB157246}">
      <dsp:nvSpPr>
        <dsp:cNvPr id="0" name=""/>
        <dsp:cNvSpPr/>
      </dsp:nvSpPr>
      <dsp:spPr>
        <a:xfrm>
          <a:off x="0" y="31812"/>
          <a:ext cx="5592198" cy="814319"/>
        </a:xfrm>
        <a:prstGeom prst="round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a:latin typeface="+mj-lt"/>
            </a:rPr>
            <a:t>Gatekeeper Pattern</a:t>
          </a:r>
        </a:p>
      </dsp:txBody>
      <dsp:txXfrm>
        <a:off x="39752" y="71564"/>
        <a:ext cx="5512694" cy="734815"/>
      </dsp:txXfrm>
    </dsp:sp>
    <dsp:sp modelId="{DEBE2FC4-4B7B-4BB3-8956-DA460BFD5846}">
      <dsp:nvSpPr>
        <dsp:cNvPr id="0" name=""/>
        <dsp:cNvSpPr/>
      </dsp:nvSpPr>
      <dsp:spPr>
        <a:xfrm>
          <a:off x="0" y="897662"/>
          <a:ext cx="5592198" cy="814319"/>
        </a:xfrm>
        <a:prstGeom prst="roundRect">
          <a:avLst/>
        </a:prstGeom>
        <a:solidFill>
          <a:schemeClr val="accent4">
            <a:hueOff val="209848"/>
            <a:satOff val="-2123"/>
            <a:lumOff val="-79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a:latin typeface="+mj-lt"/>
            </a:rPr>
            <a:t>Valet Key Pattern</a:t>
          </a:r>
        </a:p>
      </dsp:txBody>
      <dsp:txXfrm>
        <a:off x="39752" y="937414"/>
        <a:ext cx="5512694" cy="734815"/>
      </dsp:txXfrm>
    </dsp:sp>
    <dsp:sp modelId="{9D19AAD4-FA4B-43E7-A14E-064F19F293B3}">
      <dsp:nvSpPr>
        <dsp:cNvPr id="0" name=""/>
        <dsp:cNvSpPr/>
      </dsp:nvSpPr>
      <dsp:spPr>
        <a:xfrm>
          <a:off x="0" y="1770216"/>
          <a:ext cx="5592198" cy="814319"/>
        </a:xfrm>
        <a:prstGeom prst="roundRect">
          <a:avLst/>
        </a:prstGeom>
        <a:solidFill>
          <a:schemeClr val="accent4">
            <a:hueOff val="419696"/>
            <a:satOff val="-4245"/>
            <a:lumOff val="-1581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a:latin typeface="+mj-lt"/>
            </a:rPr>
            <a:t>Federated Identity Pattern</a:t>
          </a:r>
        </a:p>
      </dsp:txBody>
      <dsp:txXfrm>
        <a:off x="39752" y="1809968"/>
        <a:ext cx="5512694" cy="734815"/>
      </dsp:txXfrm>
    </dsp:sp>
    <dsp:sp modelId="{A133D85B-F35E-4135-83B4-F5D80B9F6E21}">
      <dsp:nvSpPr>
        <dsp:cNvPr id="0" name=""/>
        <dsp:cNvSpPr/>
      </dsp:nvSpPr>
      <dsp:spPr>
        <a:xfrm>
          <a:off x="0" y="2653656"/>
          <a:ext cx="5592198" cy="814319"/>
        </a:xfrm>
        <a:prstGeom prst="roundRect">
          <a:avLst/>
        </a:prstGeom>
        <a:solidFill>
          <a:schemeClr val="accent4">
            <a:hueOff val="629544"/>
            <a:satOff val="-6368"/>
            <a:lumOff val="-2372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a:latin typeface="+mj-lt"/>
            </a:rPr>
            <a:t>Multi-Factor Authentication</a:t>
          </a:r>
        </a:p>
      </dsp:txBody>
      <dsp:txXfrm>
        <a:off x="39752" y="2693408"/>
        <a:ext cx="5512694" cy="7348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06/23/2016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Suggested introduction:</a:t>
            </a:r>
          </a:p>
          <a:p>
            <a:r>
              <a:rPr lang="en-US" sz="1200" kern="1200" dirty="0">
                <a:solidFill>
                  <a:schemeClr val="tx1"/>
                </a:solidFill>
                <a:effectLst/>
                <a:latin typeface="+mn-lt"/>
                <a:ea typeface="+mn-ea"/>
                <a:cs typeface="+mn-cs"/>
              </a:rPr>
              <a:t>Faced with _______</a:t>
            </a:r>
          </a:p>
          <a:p>
            <a:r>
              <a:rPr lang="en-US" sz="1200" kern="1200" dirty="0">
                <a:solidFill>
                  <a:schemeClr val="tx1"/>
                </a:solidFill>
                <a:effectLst/>
                <a:latin typeface="+mn-lt"/>
                <a:ea typeface="+mn-ea"/>
                <a:cs typeface="+mn-cs"/>
              </a:rPr>
              <a:t>We did _______</a:t>
            </a:r>
          </a:p>
          <a:p>
            <a:r>
              <a:rPr lang="en-US" sz="1200" kern="1200" dirty="0">
                <a:solidFill>
                  <a:schemeClr val="tx1"/>
                </a:solidFill>
                <a:effectLst/>
                <a:latin typeface="+mn-lt"/>
                <a:ea typeface="+mn-ea"/>
                <a:cs typeface="+mn-cs"/>
              </a:rPr>
              <a:t>And discovered_______</a:t>
            </a:r>
          </a:p>
        </p:txBody>
      </p:sp>
      <p:sp>
        <p:nvSpPr>
          <p:cNvPr id="4" name="Slide Number Placeholder 3"/>
          <p:cNvSpPr>
            <a:spLocks noGrp="1"/>
          </p:cNvSpPr>
          <p:nvPr>
            <p:ph type="sldNum" sz="quarter" idx="10"/>
          </p:nvPr>
        </p:nvSpPr>
        <p:spPr/>
        <p:txBody>
          <a:bodyPr/>
          <a:lstStyle/>
          <a:p>
            <a:fld id="{D33F966B-4ADC-4E3F-B36C-6FAFCC426477}" type="slidenum">
              <a:rPr lang="en-US" smtClean="0"/>
              <a:t>1</a:t>
            </a:fld>
            <a:endParaRPr lang="en-US"/>
          </a:p>
        </p:txBody>
      </p:sp>
    </p:spTree>
    <p:extLst>
      <p:ext uri="{BB962C8B-B14F-4D97-AF65-F5344CB8AC3E}">
        <p14:creationId xmlns:p14="http://schemas.microsoft.com/office/powerpoint/2010/main" val="3858878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10</a:t>
            </a:fld>
            <a:endParaRPr lang="en-US"/>
          </a:p>
        </p:txBody>
      </p:sp>
    </p:spTree>
    <p:extLst>
      <p:ext uri="{BB962C8B-B14F-4D97-AF65-F5344CB8AC3E}">
        <p14:creationId xmlns:p14="http://schemas.microsoft.com/office/powerpoint/2010/main" val="863305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11</a:t>
            </a:fld>
            <a:endParaRPr lang="en-US"/>
          </a:p>
        </p:txBody>
      </p:sp>
    </p:spTree>
    <p:extLst>
      <p:ext uri="{BB962C8B-B14F-4D97-AF65-F5344CB8AC3E}">
        <p14:creationId xmlns:p14="http://schemas.microsoft.com/office/powerpoint/2010/main" val="1940243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12</a:t>
            </a:fld>
            <a:endParaRPr lang="en-US"/>
          </a:p>
        </p:txBody>
      </p:sp>
    </p:spTree>
    <p:extLst>
      <p:ext uri="{BB962C8B-B14F-4D97-AF65-F5344CB8AC3E}">
        <p14:creationId xmlns:p14="http://schemas.microsoft.com/office/powerpoint/2010/main" val="2660759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13</a:t>
            </a:fld>
            <a:endParaRPr lang="en-US"/>
          </a:p>
        </p:txBody>
      </p:sp>
    </p:spTree>
    <p:extLst>
      <p:ext uri="{BB962C8B-B14F-4D97-AF65-F5344CB8AC3E}">
        <p14:creationId xmlns:p14="http://schemas.microsoft.com/office/powerpoint/2010/main" val="1103006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14</a:t>
            </a:fld>
            <a:endParaRPr lang="en-US"/>
          </a:p>
        </p:txBody>
      </p:sp>
    </p:spTree>
    <p:extLst>
      <p:ext uri="{BB962C8B-B14F-4D97-AF65-F5344CB8AC3E}">
        <p14:creationId xmlns:p14="http://schemas.microsoft.com/office/powerpoint/2010/main" val="907178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Constantly monitoring performance and scaling a system to adapt to fluctuating workloads to meet capacity targets and optimize operational cost can be a labor-intensive process. It may not be feasible to perform these tasks manually. This is where auto-scaling is useful.</a:t>
            </a:r>
          </a:p>
          <a:p>
            <a:endParaRPr lang="en-US" dirty="0"/>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15</a:t>
            </a:fld>
            <a:endParaRPr lang="en-US"/>
          </a:p>
        </p:txBody>
      </p:sp>
    </p:spTree>
    <p:extLst>
      <p:ext uri="{BB962C8B-B14F-4D97-AF65-F5344CB8AC3E}">
        <p14:creationId xmlns:p14="http://schemas.microsoft.com/office/powerpoint/2010/main" val="947487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16</a:t>
            </a:fld>
            <a:endParaRPr lang="en-US"/>
          </a:p>
        </p:txBody>
      </p:sp>
    </p:spTree>
    <p:extLst>
      <p:ext uri="{BB962C8B-B14F-4D97-AF65-F5344CB8AC3E}">
        <p14:creationId xmlns:p14="http://schemas.microsoft.com/office/powerpoint/2010/main" val="4160231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17</a:t>
            </a:fld>
            <a:endParaRPr lang="en-US"/>
          </a:p>
        </p:txBody>
      </p:sp>
    </p:spTree>
    <p:extLst>
      <p:ext uri="{BB962C8B-B14F-4D97-AF65-F5344CB8AC3E}">
        <p14:creationId xmlns:p14="http://schemas.microsoft.com/office/powerpoint/2010/main" val="3417828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18</a:t>
            </a:fld>
            <a:endParaRPr lang="en-US"/>
          </a:p>
        </p:txBody>
      </p:sp>
    </p:spTree>
    <p:extLst>
      <p:ext uri="{BB962C8B-B14F-4D97-AF65-F5344CB8AC3E}">
        <p14:creationId xmlns:p14="http://schemas.microsoft.com/office/powerpoint/2010/main" val="4185711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19</a:t>
            </a:fld>
            <a:endParaRPr lang="en-US"/>
          </a:p>
        </p:txBody>
      </p:sp>
    </p:spTree>
    <p:extLst>
      <p:ext uri="{BB962C8B-B14F-4D97-AF65-F5344CB8AC3E}">
        <p14:creationId xmlns:p14="http://schemas.microsoft.com/office/powerpoint/2010/main" val="337307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2</a:t>
            </a:fld>
            <a:endParaRPr lang="en-US"/>
          </a:p>
        </p:txBody>
      </p:sp>
    </p:spTree>
    <p:extLst>
      <p:ext uri="{BB962C8B-B14F-4D97-AF65-F5344CB8AC3E}">
        <p14:creationId xmlns:p14="http://schemas.microsoft.com/office/powerpoint/2010/main" val="42741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20</a:t>
            </a:fld>
            <a:endParaRPr lang="en-US"/>
          </a:p>
        </p:txBody>
      </p:sp>
    </p:spTree>
    <p:extLst>
      <p:ext uri="{BB962C8B-B14F-4D97-AF65-F5344CB8AC3E}">
        <p14:creationId xmlns:p14="http://schemas.microsoft.com/office/powerpoint/2010/main" val="3953675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21</a:t>
            </a:fld>
            <a:endParaRPr lang="en-US"/>
          </a:p>
        </p:txBody>
      </p:sp>
    </p:spTree>
    <p:extLst>
      <p:ext uri="{BB962C8B-B14F-4D97-AF65-F5344CB8AC3E}">
        <p14:creationId xmlns:p14="http://schemas.microsoft.com/office/powerpoint/2010/main" val="3622861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22</a:t>
            </a:fld>
            <a:endParaRPr lang="en-US"/>
          </a:p>
        </p:txBody>
      </p:sp>
    </p:spTree>
    <p:extLst>
      <p:ext uri="{BB962C8B-B14F-4D97-AF65-F5344CB8AC3E}">
        <p14:creationId xmlns:p14="http://schemas.microsoft.com/office/powerpoint/2010/main" val="1275449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06/23/2016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502862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06/23/2016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909976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Compute Resource Consolidation Pattern</a:t>
            </a:r>
          </a:p>
        </p:txBody>
      </p:sp>
      <p:sp>
        <p:nvSpPr>
          <p:cNvPr id="4" name="Slide Number Placeholder 3"/>
          <p:cNvSpPr>
            <a:spLocks noGrp="1"/>
          </p:cNvSpPr>
          <p:nvPr>
            <p:ph type="sldNum" sz="quarter" idx="10"/>
          </p:nvPr>
        </p:nvSpPr>
        <p:spPr/>
        <p:txBody>
          <a:bodyPr/>
          <a:lstStyle/>
          <a:p>
            <a:fld id="{16D61E81-C8E5-47D6-9EBD-1DFE337AEE1D}" type="slidenum">
              <a:rPr lang="en-US" smtClean="0"/>
              <a:t>25</a:t>
            </a:fld>
            <a:endParaRPr lang="en-US"/>
          </a:p>
        </p:txBody>
      </p:sp>
    </p:spTree>
    <p:extLst>
      <p:ext uri="{BB962C8B-B14F-4D97-AF65-F5344CB8AC3E}">
        <p14:creationId xmlns:p14="http://schemas.microsoft.com/office/powerpoint/2010/main" val="925051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06/23/2016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252700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D61E81-C8E5-47D6-9EBD-1DFE337AEE1D}" type="slidenum">
              <a:rPr lang="en-US" smtClean="0"/>
              <a:t>27</a:t>
            </a:fld>
            <a:endParaRPr lang="en-US"/>
          </a:p>
        </p:txBody>
      </p:sp>
    </p:spTree>
    <p:extLst>
      <p:ext uri="{BB962C8B-B14F-4D97-AF65-F5344CB8AC3E}">
        <p14:creationId xmlns:p14="http://schemas.microsoft.com/office/powerpoint/2010/main" val="30891793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06/23/2016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9779549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Tx/>
              <a:buChar char="-"/>
            </a:pPr>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06/23/2016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664788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3</a:t>
            </a:fld>
            <a:endParaRPr lang="en-US"/>
          </a:p>
        </p:txBody>
      </p:sp>
    </p:spTree>
    <p:extLst>
      <p:ext uri="{BB962C8B-B14F-4D97-AF65-F5344CB8AC3E}">
        <p14:creationId xmlns:p14="http://schemas.microsoft.com/office/powerpoint/2010/main" val="1351848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happened? Just putting about 2GB</a:t>
            </a:r>
            <a:r>
              <a:rPr lang="en-US" baseline="0" dirty="0"/>
              <a:t> of data in Cache, but Cache started throttling and throwing exception.</a:t>
            </a:r>
          </a:p>
          <a:p>
            <a:r>
              <a:rPr lang="en-US" baseline="0" dirty="0"/>
              <a:t>Issue: network bandwidth saturation!!</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30</a:t>
            </a:fld>
            <a:endParaRPr lang="en-US"/>
          </a:p>
        </p:txBody>
      </p:sp>
    </p:spTree>
    <p:extLst>
      <p:ext uri="{BB962C8B-B14F-4D97-AF65-F5344CB8AC3E}">
        <p14:creationId xmlns:p14="http://schemas.microsoft.com/office/powerpoint/2010/main" val="169696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31</a:t>
            </a:fld>
            <a:endParaRPr lang="en-US"/>
          </a:p>
        </p:txBody>
      </p:sp>
    </p:spTree>
    <p:extLst>
      <p:ext uri="{BB962C8B-B14F-4D97-AF65-F5344CB8AC3E}">
        <p14:creationId xmlns:p14="http://schemas.microsoft.com/office/powerpoint/2010/main" val="19363829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06/23/2016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769040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06/23/2016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4016228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06/23/2016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4974728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Tx/>
              <a:buChar char="-"/>
            </a:pPr>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06/23/2016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3784106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06/23/2016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4481827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06/23/2016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8955997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06/23/2016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5383231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06/23/2016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769192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1436" indent="-291436" defTabSz="497298">
              <a:spcBef>
                <a:spcPts val="816"/>
              </a:spcBef>
              <a:buFont typeface="Arial" panose="020B0604020202020204" pitchFamily="34" charset="0"/>
              <a:buChar char="•"/>
              <a:tabLst>
                <a:tab pos="0" algn="l"/>
              </a:tabLst>
            </a:pPr>
            <a:r>
              <a:rPr lang="en-US" sz="800" b="1" kern="1200" dirty="0">
                <a:solidFill>
                  <a:srgbClr val="FFFF00"/>
                </a:solidFill>
                <a:latin typeface="Segoe UI Light" pitchFamily="34" charset="0"/>
                <a:ea typeface="+mn-ea"/>
                <a:cs typeface="+mn-cs"/>
              </a:rPr>
              <a:t>Multi-tenant.</a:t>
            </a:r>
            <a:r>
              <a:rPr lang="en-US" sz="800" kern="1200" dirty="0">
                <a:solidFill>
                  <a:srgbClr val="FFFF00"/>
                </a:solidFill>
                <a:latin typeface="Segoe UI Light" pitchFamily="34" charset="0"/>
                <a:ea typeface="+mn-ea"/>
                <a:cs typeface="+mn-cs"/>
              </a:rPr>
              <a:t>  </a:t>
            </a:r>
            <a:r>
              <a:rPr lang="en-US" sz="800" kern="1200" dirty="0">
                <a:solidFill>
                  <a:schemeClr val="tx1"/>
                </a:solidFill>
                <a:latin typeface="Segoe UI Light" pitchFamily="34" charset="0"/>
                <a:ea typeface="+mn-ea"/>
                <a:cs typeface="+mn-cs"/>
              </a:rPr>
              <a:t>Resources in the platform are shared between different entities, with varying levels of isolation.</a:t>
            </a:r>
          </a:p>
          <a:p>
            <a:pPr marL="291436" indent="-291436" defTabSz="497298">
              <a:spcBef>
                <a:spcPts val="816"/>
              </a:spcBef>
              <a:buFont typeface="Arial" panose="020B0604020202020204" pitchFamily="34" charset="0"/>
              <a:buChar char="•"/>
              <a:tabLst>
                <a:tab pos="0" algn="l"/>
              </a:tabLst>
            </a:pPr>
            <a:r>
              <a:rPr lang="en-US" sz="800" b="1" kern="1200" dirty="0">
                <a:solidFill>
                  <a:srgbClr val="FFFF00"/>
                </a:solidFill>
                <a:latin typeface="Segoe UI Light" pitchFamily="34" charset="0"/>
                <a:ea typeface="+mn-ea"/>
                <a:cs typeface="+mn-cs"/>
              </a:rPr>
              <a:t>Distributed System.</a:t>
            </a:r>
            <a:r>
              <a:rPr lang="en-US" sz="800" kern="1200" dirty="0">
                <a:solidFill>
                  <a:srgbClr val="FFFF00"/>
                </a:solidFill>
                <a:latin typeface="Segoe UI Light" pitchFamily="34" charset="0"/>
                <a:ea typeface="+mn-ea"/>
                <a:cs typeface="+mn-cs"/>
              </a:rPr>
              <a:t>  </a:t>
            </a:r>
            <a:r>
              <a:rPr lang="en-US" sz="800" kern="1200" dirty="0">
                <a:solidFill>
                  <a:schemeClr val="tx1"/>
                </a:solidFill>
                <a:latin typeface="Segoe UI Light" pitchFamily="34" charset="0"/>
                <a:ea typeface="+mn-ea"/>
                <a:cs typeface="+mn-cs"/>
              </a:rPr>
              <a:t>Cloud applications are inherently distributed, balancing consistency, availability and partition tolerance.</a:t>
            </a:r>
          </a:p>
          <a:p>
            <a:pPr marL="291436" indent="-291436" defTabSz="497298">
              <a:spcBef>
                <a:spcPts val="816"/>
              </a:spcBef>
              <a:buFont typeface="Arial" panose="020B0604020202020204" pitchFamily="34" charset="0"/>
              <a:buChar char="•"/>
              <a:tabLst>
                <a:tab pos="0" algn="l"/>
              </a:tabLst>
            </a:pPr>
            <a:r>
              <a:rPr lang="en-US" sz="800" b="1" kern="1200" dirty="0">
                <a:solidFill>
                  <a:srgbClr val="FFFF00"/>
                </a:solidFill>
                <a:latin typeface="Segoe UI Light" pitchFamily="34" charset="0"/>
                <a:ea typeface="+mn-ea"/>
                <a:cs typeface="+mn-cs"/>
              </a:rPr>
              <a:t>Abstraction.</a:t>
            </a:r>
            <a:r>
              <a:rPr lang="en-US" sz="800" kern="1200" dirty="0">
                <a:solidFill>
                  <a:srgbClr val="FFFF00"/>
                </a:solidFill>
                <a:latin typeface="Segoe UI Light" pitchFamily="34" charset="0"/>
                <a:ea typeface="+mn-ea"/>
                <a:cs typeface="+mn-cs"/>
              </a:rPr>
              <a:t>  </a:t>
            </a:r>
            <a:r>
              <a:rPr lang="en-US" sz="800" kern="1200" dirty="0">
                <a:solidFill>
                  <a:schemeClr val="tx1"/>
                </a:solidFill>
                <a:latin typeface="Segoe UI Light" pitchFamily="34" charset="0"/>
                <a:ea typeface="+mn-ea"/>
                <a:cs typeface="+mn-cs"/>
              </a:rPr>
              <a:t>Cloud applications are developed against various levels of abstraction; virtual machines (IaaS), platform services (storage, compute – PaaS), and software services (media, mobile, messaging, data – SaaS).</a:t>
            </a:r>
          </a:p>
          <a:p>
            <a:pPr marL="291436" indent="-291436" defTabSz="497298">
              <a:spcBef>
                <a:spcPts val="816"/>
              </a:spcBef>
              <a:buFont typeface="Arial" panose="020B0604020202020204" pitchFamily="34" charset="0"/>
              <a:buChar char="•"/>
              <a:tabLst>
                <a:tab pos="0" algn="l"/>
              </a:tabLst>
            </a:pPr>
            <a:r>
              <a:rPr lang="en-US" sz="800" b="1" kern="1200" dirty="0">
                <a:solidFill>
                  <a:srgbClr val="FFFF00"/>
                </a:solidFill>
                <a:latin typeface="Segoe UI Light" pitchFamily="34" charset="0"/>
                <a:ea typeface="+mn-ea"/>
                <a:cs typeface="+mn-cs"/>
              </a:rPr>
              <a:t>Commodity hardware at Internet scale.</a:t>
            </a:r>
            <a:r>
              <a:rPr lang="en-US" sz="800" kern="1200" dirty="0">
                <a:solidFill>
                  <a:srgbClr val="FFFF00"/>
                </a:solidFill>
                <a:latin typeface="Segoe UI Light" pitchFamily="34" charset="0"/>
                <a:ea typeface="+mn-ea"/>
                <a:cs typeface="+mn-cs"/>
              </a:rPr>
              <a:t>  </a:t>
            </a:r>
            <a:r>
              <a:rPr lang="en-US" sz="800" kern="1200" dirty="0">
                <a:solidFill>
                  <a:schemeClr val="tx1"/>
                </a:solidFill>
                <a:latin typeface="Segoe UI Light" pitchFamily="34" charset="0"/>
                <a:ea typeface="+mn-ea"/>
                <a:cs typeface="+mn-cs"/>
              </a:rPr>
              <a:t>Cloud platforms are built on top of (relatively) commodity hardware, designed for balancing cost-efficiency and performance in 1000+ machines chunks.  The only path to scale is scale-out.</a:t>
            </a:r>
          </a:p>
          <a:p>
            <a:pPr marL="291436" indent="-291436" defTabSz="497298">
              <a:spcBef>
                <a:spcPts val="816"/>
              </a:spcBef>
              <a:buFont typeface="Arial" panose="020B0604020202020204" pitchFamily="34" charset="0"/>
              <a:buChar char="•"/>
              <a:tabLst>
                <a:tab pos="0" algn="l"/>
              </a:tabLst>
            </a:pPr>
            <a:r>
              <a:rPr lang="en-US" sz="800" b="1" kern="1200" dirty="0">
                <a:solidFill>
                  <a:srgbClr val="FFFF00"/>
                </a:solidFill>
                <a:latin typeface="Segoe UI Light" pitchFamily="34" charset="0"/>
                <a:ea typeface="+mn-ea"/>
                <a:cs typeface="+mn-cs"/>
              </a:rPr>
              <a:t>Composed of multiple services.</a:t>
            </a:r>
            <a:r>
              <a:rPr lang="en-US" sz="800" kern="1200" dirty="0">
                <a:solidFill>
                  <a:srgbClr val="FFFF00"/>
                </a:solidFill>
                <a:latin typeface="Segoe UI Light" pitchFamily="34" charset="0"/>
                <a:ea typeface="+mn-ea"/>
                <a:cs typeface="+mn-cs"/>
              </a:rPr>
              <a:t>  </a:t>
            </a:r>
            <a:r>
              <a:rPr lang="en-US" sz="800" kern="1200" dirty="0">
                <a:solidFill>
                  <a:schemeClr val="tx1"/>
                </a:solidFill>
                <a:latin typeface="Segoe UI Light" pitchFamily="34" charset="0"/>
                <a:ea typeface="+mn-ea"/>
                <a:cs typeface="+mn-cs"/>
              </a:rPr>
              <a:t>Cloud applications compose services – platform services, application services (stuff you write) and external services (stuff you rent)</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4</a:t>
            </a:fld>
            <a:endParaRPr lang="en-US"/>
          </a:p>
        </p:txBody>
      </p:sp>
    </p:spTree>
    <p:extLst>
      <p:ext uri="{BB962C8B-B14F-4D97-AF65-F5344CB8AC3E}">
        <p14:creationId xmlns:p14="http://schemas.microsoft.com/office/powerpoint/2010/main" val="10321078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06/23/2016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7973866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06/23/2016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5020493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06/23/2016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0715766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06/23/2016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4060528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06/23/2016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2363615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06/23/2016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1673369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47</a:t>
            </a:fld>
            <a:endParaRPr lang="en-US"/>
          </a:p>
        </p:txBody>
      </p:sp>
    </p:spTree>
    <p:extLst>
      <p:ext uri="{BB962C8B-B14F-4D97-AF65-F5344CB8AC3E}">
        <p14:creationId xmlns:p14="http://schemas.microsoft.com/office/powerpoint/2010/main" val="41375780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48</a:t>
            </a:fld>
            <a:endParaRPr lang="en-US"/>
          </a:p>
        </p:txBody>
      </p:sp>
    </p:spTree>
    <p:extLst>
      <p:ext uri="{BB962C8B-B14F-4D97-AF65-F5344CB8AC3E}">
        <p14:creationId xmlns:p14="http://schemas.microsoft.com/office/powerpoint/2010/main" val="2842691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1_Storage_Table_Insert.docx</a:t>
            </a:r>
          </a:p>
        </p:txBody>
      </p:sp>
      <p:sp>
        <p:nvSpPr>
          <p:cNvPr id="4" name="Slide Number Placeholder 3"/>
          <p:cNvSpPr>
            <a:spLocks noGrp="1"/>
          </p:cNvSpPr>
          <p:nvPr>
            <p:ph type="sldNum" sz="quarter" idx="10"/>
          </p:nvPr>
        </p:nvSpPr>
        <p:spPr/>
        <p:txBody>
          <a:bodyPr/>
          <a:lstStyle/>
          <a:p>
            <a:fld id="{9775AD18-5B56-4775-A2E4-ECEF0ABB851C}" type="slidenum">
              <a:rPr lang="en-US" smtClean="0"/>
              <a:t>49</a:t>
            </a:fld>
            <a:endParaRPr lang="en-US"/>
          </a:p>
        </p:txBody>
      </p:sp>
    </p:spTree>
    <p:extLst>
      <p:ext uri="{BB962C8B-B14F-4D97-AF65-F5344CB8AC3E}">
        <p14:creationId xmlns:p14="http://schemas.microsoft.com/office/powerpoint/2010/main" val="6466347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50</a:t>
            </a:fld>
            <a:endParaRPr lang="en-US"/>
          </a:p>
        </p:txBody>
      </p:sp>
    </p:spTree>
    <p:extLst>
      <p:ext uri="{BB962C8B-B14F-4D97-AF65-F5344CB8AC3E}">
        <p14:creationId xmlns:p14="http://schemas.microsoft.com/office/powerpoint/2010/main" val="3847152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term distributed systems and cloud computing systems slightly refer to different things, however the underlying concept between them is same.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FFFF00"/>
                </a:solidFill>
                <a:latin typeface="Segoe UI Light" pitchFamily="34" charset="0"/>
                <a:ea typeface="+mn-ea"/>
                <a:cs typeface="+mn-cs"/>
              </a:rPr>
              <a:t>Distributed System.</a:t>
            </a:r>
            <a:r>
              <a:rPr lang="en-US" sz="1200" kern="1200" dirty="0">
                <a:solidFill>
                  <a:srgbClr val="FFFF00"/>
                </a:solidFill>
                <a:latin typeface="Segoe UI Light" pitchFamily="34" charset="0"/>
                <a:ea typeface="+mn-ea"/>
                <a:cs typeface="+mn-cs"/>
              </a:rPr>
              <a:t>  </a:t>
            </a:r>
            <a:r>
              <a:rPr lang="en-US" sz="1200" kern="1200" dirty="0">
                <a:solidFill>
                  <a:schemeClr val="tx1"/>
                </a:solidFill>
                <a:latin typeface="Segoe UI Light" pitchFamily="34" charset="0"/>
                <a:ea typeface="+mn-ea"/>
                <a:cs typeface="+mn-cs"/>
              </a:rPr>
              <a:t>Cloud applications are inherently distributed, balancing consistency, availability and partition tolerance.</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5</a:t>
            </a:fld>
            <a:endParaRPr lang="en-US"/>
          </a:p>
        </p:txBody>
      </p:sp>
    </p:spTree>
    <p:extLst>
      <p:ext uri="{BB962C8B-B14F-4D97-AF65-F5344CB8AC3E}">
        <p14:creationId xmlns:p14="http://schemas.microsoft.com/office/powerpoint/2010/main" val="40942308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51</a:t>
            </a:fld>
            <a:endParaRPr lang="en-US"/>
          </a:p>
        </p:txBody>
      </p:sp>
    </p:spTree>
    <p:extLst>
      <p:ext uri="{BB962C8B-B14F-4D97-AF65-F5344CB8AC3E}">
        <p14:creationId xmlns:p14="http://schemas.microsoft.com/office/powerpoint/2010/main" val="27940418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52</a:t>
            </a:fld>
            <a:endParaRPr lang="en-US"/>
          </a:p>
        </p:txBody>
      </p:sp>
    </p:spTree>
    <p:extLst>
      <p:ext uri="{BB962C8B-B14F-4D97-AF65-F5344CB8AC3E}">
        <p14:creationId xmlns:p14="http://schemas.microsoft.com/office/powerpoint/2010/main" val="564257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SLAs are a common way to formally specify the exact conditions (both</a:t>
            </a:r>
            <a:r>
              <a:rPr lang="en-US" baseline="0" dirty="0"/>
              <a:t> functional and non-functional) under which services are or should be delivered.</a:t>
            </a:r>
          </a:p>
          <a:p>
            <a:endParaRPr lang="en-US" dirty="0"/>
          </a:p>
          <a:p>
            <a:r>
              <a:rPr lang="en-US" sz="1200" b="0" i="0" kern="1200" dirty="0">
                <a:solidFill>
                  <a:schemeClr val="tx1"/>
                </a:solidFill>
                <a:effectLst/>
                <a:latin typeface="+mn-lt"/>
                <a:ea typeface="+mn-ea"/>
                <a:cs typeface="+mn-cs"/>
              </a:rPr>
              <a:t>Scalability: Can I add capacity to handle increased demand?</a:t>
            </a:r>
          </a:p>
          <a:p>
            <a:r>
              <a:rPr lang="en-US" sz="1200" b="0" i="0" kern="1200" dirty="0">
                <a:solidFill>
                  <a:schemeClr val="tx1"/>
                </a:solidFill>
                <a:effectLst/>
                <a:latin typeface="+mn-lt"/>
                <a:ea typeface="+mn-ea"/>
                <a:cs typeface="+mn-cs"/>
              </a:rPr>
              <a:t>Availability: Will my application endure transient and enduring faults?</a:t>
            </a:r>
          </a:p>
          <a:p>
            <a:r>
              <a:rPr lang="en-US" sz="1200" b="0" i="0" kern="1200" dirty="0">
                <a:solidFill>
                  <a:schemeClr val="tx1"/>
                </a:solidFill>
                <a:effectLst/>
                <a:latin typeface="+mn-lt"/>
                <a:ea typeface="+mn-ea"/>
                <a:cs typeface="+mn-cs"/>
              </a:rPr>
              <a:t>Manageability: Do I have ways to understand the health and performance of the live system?</a:t>
            </a:r>
          </a:p>
          <a:p>
            <a:r>
              <a:rPr lang="en-US" sz="1200" b="0" i="0" kern="1200" dirty="0">
                <a:solidFill>
                  <a:schemeClr val="tx1"/>
                </a:solidFill>
                <a:effectLst/>
                <a:latin typeface="+mn-lt"/>
                <a:ea typeface="+mn-ea"/>
                <a:cs typeface="+mn-cs"/>
              </a:rPr>
              <a:t>Feasibility: Can I build and maintain the system with my time and cost budget?</a:t>
            </a:r>
          </a:p>
          <a:p>
            <a:r>
              <a:rPr lang="en-US" sz="1200" b="0" i="0" kern="1200" dirty="0">
                <a:solidFill>
                  <a:schemeClr val="tx1"/>
                </a:solidFill>
                <a:effectLst/>
                <a:latin typeface="+mn-lt"/>
                <a:ea typeface="+mn-ea"/>
                <a:cs typeface="+mn-cs"/>
              </a:rPr>
              <a:t>Security:</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6</a:t>
            </a:fld>
            <a:endParaRPr lang="en-US"/>
          </a:p>
        </p:txBody>
      </p:sp>
    </p:spTree>
    <p:extLst>
      <p:ext uri="{BB962C8B-B14F-4D97-AF65-F5344CB8AC3E}">
        <p14:creationId xmlns:p14="http://schemas.microsoft.com/office/powerpoint/2010/main" val="425898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boundaries, theorems, principles an architect should be aware of </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7</a:t>
            </a:fld>
            <a:endParaRPr lang="en-US"/>
          </a:p>
        </p:txBody>
      </p:sp>
    </p:spTree>
    <p:extLst>
      <p:ext uri="{BB962C8B-B14F-4D97-AF65-F5344CB8AC3E}">
        <p14:creationId xmlns:p14="http://schemas.microsoft.com/office/powerpoint/2010/main" val="428085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1994, Peter Deutsch, a sun fellow at the time, drafted 7 assumptions architects and designers of distributed systems are likely to make, which prove wrong in the long run - resulting in all sorts of troubles and pains for the solution and architects who made the assumptions. In 1997 James Gosling added another such fallacy [JDJ2004]. The assumptions are now collectively known as the "The 8 fallacies of distributed computing" </a:t>
            </a:r>
          </a:p>
        </p:txBody>
      </p:sp>
      <p:sp>
        <p:nvSpPr>
          <p:cNvPr id="4" name="Slide Number Placeholder 3"/>
          <p:cNvSpPr>
            <a:spLocks noGrp="1"/>
          </p:cNvSpPr>
          <p:nvPr>
            <p:ph type="sldNum" sz="quarter" idx="10"/>
          </p:nvPr>
        </p:nvSpPr>
        <p:spPr/>
        <p:txBody>
          <a:bodyPr/>
          <a:lstStyle/>
          <a:p>
            <a:fld id="{D33F966B-4ADC-4E3F-B36C-6FAFCC426477}" type="slidenum">
              <a:rPr lang="en-US" smtClean="0"/>
              <a:t>8</a:t>
            </a:fld>
            <a:endParaRPr lang="en-US"/>
          </a:p>
        </p:txBody>
      </p:sp>
    </p:spTree>
    <p:extLst>
      <p:ext uri="{BB962C8B-B14F-4D97-AF65-F5344CB8AC3E}">
        <p14:creationId xmlns:p14="http://schemas.microsoft.com/office/powerpoint/2010/main" val="3568138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9</a:t>
            </a:fld>
            <a:endParaRPr lang="en-US"/>
          </a:p>
        </p:txBody>
      </p:sp>
    </p:spTree>
    <p:extLst>
      <p:ext uri="{BB962C8B-B14F-4D97-AF65-F5344CB8AC3E}">
        <p14:creationId xmlns:p14="http://schemas.microsoft.com/office/powerpoint/2010/main" val="20272055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3917232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4395606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136947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30203251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18244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83114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9514281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682005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95469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7713055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8906848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085535161"/>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818" r:id="rId3"/>
    <p:sldLayoutId id="2147483830" r:id="rId4"/>
    <p:sldLayoutId id="2147483824" r:id="rId5"/>
    <p:sldLayoutId id="2147483666" r:id="rId6"/>
    <p:sldLayoutId id="2147483825" r:id="rId7"/>
    <p:sldLayoutId id="2147483826" r:id="rId8"/>
    <p:sldLayoutId id="2147483669" r:id="rId9"/>
    <p:sldLayoutId id="2147483831" r:id="rId10"/>
    <p:sldLayoutId id="2147483828" r:id="rId1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aka.ms/azurelimit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6.emf"/><Relationship Id="rId7" Type="http://schemas.openxmlformats.org/officeDocument/2006/relationships/diagramColors" Target="../diagrams/colors5.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aka.ms/cloudpatterns" TargetMode="External"/><Relationship Id="rId2" Type="http://schemas.openxmlformats.org/officeDocument/2006/relationships/notesSlide" Target="../notesSlides/notesSlide49.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github.com/mspnp/performance-optimization"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Fallacies_of_distributed_computing"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2519" y="3680409"/>
            <a:ext cx="11459115" cy="1015663"/>
          </a:xfrm>
        </p:spPr>
        <p:txBody>
          <a:bodyPr/>
          <a:lstStyle/>
          <a:p>
            <a:r>
              <a:rPr lang="en-US" dirty="0"/>
              <a:t>Cloud Patterns and Anti-Patterns</a:t>
            </a:r>
          </a:p>
        </p:txBody>
      </p:sp>
      <p:sp>
        <p:nvSpPr>
          <p:cNvPr id="4" name="Text Placeholder 3"/>
          <p:cNvSpPr>
            <a:spLocks noGrp="1"/>
          </p:cNvSpPr>
          <p:nvPr>
            <p:ph type="body" sz="quarter" idx="11"/>
          </p:nvPr>
        </p:nvSpPr>
        <p:spPr/>
        <p:txBody>
          <a:bodyPr/>
          <a:lstStyle/>
          <a:p>
            <a:endParaRPr lang="en-US" dirty="0"/>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35980787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241300"/>
            <a:ext cx="11542713" cy="1244600"/>
          </a:xfrm>
        </p:spPr>
        <p:txBody>
          <a:bodyPr/>
          <a:lstStyle/>
          <a:p>
            <a:pPr algn="ctr"/>
            <a:r>
              <a:rPr lang="en-US" sz="6000" dirty="0"/>
              <a:t>Azure Limits</a:t>
            </a:r>
            <a:endParaRPr lang="en-US" sz="7200" dirty="0"/>
          </a:p>
        </p:txBody>
      </p:sp>
      <p:pic>
        <p:nvPicPr>
          <p:cNvPr id="2" name="Picture 1"/>
          <p:cNvPicPr>
            <a:picLocks noChangeAspect="1"/>
          </p:cNvPicPr>
          <p:nvPr/>
        </p:nvPicPr>
        <p:blipFill>
          <a:blip r:embed="rId3"/>
          <a:stretch>
            <a:fillRect/>
          </a:stretch>
        </p:blipFill>
        <p:spPr>
          <a:xfrm>
            <a:off x="1409700" y="2700337"/>
            <a:ext cx="9296400" cy="2714625"/>
          </a:xfrm>
          <a:prstGeom prst="roundRect">
            <a:avLst>
              <a:gd name="adj" fmla="val 8594"/>
            </a:avLst>
          </a:prstGeom>
          <a:solidFill>
            <a:srgbClr val="FFFFFF">
              <a:shade val="85000"/>
            </a:srgbClr>
          </a:solidFill>
          <a:ln>
            <a:noFill/>
          </a:ln>
          <a:effectLst/>
        </p:spPr>
      </p:pic>
      <p:sp>
        <p:nvSpPr>
          <p:cNvPr id="6" name="Title 3"/>
          <p:cNvSpPr txBox="1">
            <a:spLocks/>
          </p:cNvSpPr>
          <p:nvPr/>
        </p:nvSpPr>
        <p:spPr>
          <a:xfrm>
            <a:off x="286542" y="1733550"/>
            <a:ext cx="11542713" cy="1110883"/>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pPr algn="ctr"/>
            <a:r>
              <a:rPr lang="en-US" sz="4800" dirty="0">
                <a:hlinkClick r:id="rId4"/>
              </a:rPr>
              <a:t>http://aka.ms/azurelimits</a:t>
            </a:r>
            <a:r>
              <a:rPr lang="en-US" sz="4800" dirty="0"/>
              <a:t> </a:t>
            </a:r>
            <a:endParaRPr lang="en-US" sz="6000" dirty="0"/>
          </a:p>
        </p:txBody>
      </p:sp>
    </p:spTree>
    <p:extLst>
      <p:ext uri="{BB962C8B-B14F-4D97-AF65-F5344CB8AC3E}">
        <p14:creationId xmlns:p14="http://schemas.microsoft.com/office/powerpoint/2010/main" val="9791662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Common Principles and Patterns…</a:t>
            </a:r>
          </a:p>
        </p:txBody>
      </p:sp>
    </p:spTree>
    <p:extLst>
      <p:ext uri="{BB962C8B-B14F-4D97-AF65-F5344CB8AC3E}">
        <p14:creationId xmlns:p14="http://schemas.microsoft.com/office/powerpoint/2010/main" val="27370804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Partitioning</a:t>
            </a:r>
          </a:p>
        </p:txBody>
      </p:sp>
      <p:sp>
        <p:nvSpPr>
          <p:cNvPr id="5" name="Content Placeholder 3"/>
          <p:cNvSpPr txBox="1">
            <a:spLocks/>
          </p:cNvSpPr>
          <p:nvPr/>
        </p:nvSpPr>
        <p:spPr>
          <a:xfrm>
            <a:off x="268929" y="1190767"/>
            <a:ext cx="11541862" cy="67192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94186" indent="0" algn="just">
              <a:spcBef>
                <a:spcPts val="816"/>
              </a:spcBef>
              <a:buClr>
                <a:schemeClr val="tx1"/>
              </a:buClr>
              <a:buNone/>
              <a:tabLst>
                <a:tab pos="0" algn="l"/>
              </a:tabLst>
            </a:pPr>
            <a:r>
              <a:rPr lang="en-US" sz="2000" dirty="0">
                <a:latin typeface="+mn-lt"/>
              </a:rPr>
              <a:t>Minimize running costs while maintaining the scalability, performance, availability, and security of the application </a:t>
            </a:r>
            <a:r>
              <a:rPr lang="en-US" sz="2000" dirty="0">
                <a:solidFill>
                  <a:schemeClr val="tx1"/>
                </a:solidFill>
                <a:latin typeface="+mn-lt"/>
              </a:rPr>
              <a:t>…</a:t>
            </a:r>
          </a:p>
          <a:p>
            <a:pPr algn="just" defTabSz="497298">
              <a:spcBef>
                <a:spcPts val="816"/>
              </a:spcBef>
              <a:tabLst>
                <a:tab pos="0" algn="l"/>
              </a:tabLst>
            </a:pPr>
            <a:endParaRPr lang="en-US" sz="2000" dirty="0"/>
          </a:p>
          <a:p>
            <a:pPr algn="just"/>
            <a:endParaRPr lang="en-US" sz="2000" dirty="0"/>
          </a:p>
        </p:txBody>
      </p:sp>
      <p:sp>
        <p:nvSpPr>
          <p:cNvPr id="7" name="Rectangle 6"/>
          <p:cNvSpPr/>
          <p:nvPr/>
        </p:nvSpPr>
        <p:spPr bwMode="auto">
          <a:xfrm>
            <a:off x="565523" y="2131733"/>
            <a:ext cx="3307978" cy="524435"/>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latin typeface="+mj-lt"/>
                <a:ea typeface="Segoe UI" pitchFamily="34" charset="0"/>
                <a:cs typeface="Segoe UI" pitchFamily="34" charset="0"/>
              </a:rPr>
              <a:t>Competing Consumers Pattern</a:t>
            </a:r>
          </a:p>
        </p:txBody>
      </p:sp>
      <p:sp>
        <p:nvSpPr>
          <p:cNvPr id="10" name="Rectangle 9"/>
          <p:cNvSpPr/>
          <p:nvPr/>
        </p:nvSpPr>
        <p:spPr bwMode="auto">
          <a:xfrm>
            <a:off x="565523" y="2732143"/>
            <a:ext cx="4393073" cy="524435"/>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latin typeface="+mj-lt"/>
                <a:ea typeface="Segoe UI" pitchFamily="34" charset="0"/>
                <a:cs typeface="Segoe UI" pitchFamily="34" charset="0"/>
              </a:rPr>
              <a:t>Compute Resource Consolidation Pattern</a:t>
            </a:r>
          </a:p>
        </p:txBody>
      </p:sp>
      <p:sp>
        <p:nvSpPr>
          <p:cNvPr id="11" name="Rectangle 10"/>
          <p:cNvSpPr/>
          <p:nvPr/>
        </p:nvSpPr>
        <p:spPr bwMode="auto">
          <a:xfrm>
            <a:off x="565523" y="3335350"/>
            <a:ext cx="2844799" cy="524435"/>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latin typeface="+mj-lt"/>
                <a:ea typeface="Segoe UI" pitchFamily="34" charset="0"/>
                <a:cs typeface="Segoe UI" pitchFamily="34" charset="0"/>
              </a:rPr>
              <a:t>Leader Election Pattern</a:t>
            </a:r>
          </a:p>
        </p:txBody>
      </p:sp>
      <p:sp>
        <p:nvSpPr>
          <p:cNvPr id="12" name="Rectangle 11"/>
          <p:cNvSpPr/>
          <p:nvPr/>
        </p:nvSpPr>
        <p:spPr bwMode="auto">
          <a:xfrm>
            <a:off x="6791122" y="3256578"/>
            <a:ext cx="2359211" cy="52443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latin typeface="+mj-lt"/>
                <a:ea typeface="Segoe UI" pitchFamily="34" charset="0"/>
                <a:cs typeface="Segoe UI" pitchFamily="34" charset="0"/>
              </a:rPr>
              <a:t>Sharding Pattern</a:t>
            </a:r>
          </a:p>
        </p:txBody>
      </p:sp>
      <p:sp>
        <p:nvSpPr>
          <p:cNvPr id="13" name="Rectangle 12"/>
          <p:cNvSpPr/>
          <p:nvPr/>
        </p:nvSpPr>
        <p:spPr bwMode="auto">
          <a:xfrm>
            <a:off x="6791122" y="3922770"/>
            <a:ext cx="1777254" cy="52443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latin typeface="+mj-lt"/>
                <a:ea typeface="Segoe UI" pitchFamily="34" charset="0"/>
                <a:cs typeface="Segoe UI" pitchFamily="34" charset="0"/>
              </a:rPr>
              <a:t>Index Pattern</a:t>
            </a:r>
          </a:p>
        </p:txBody>
      </p:sp>
      <p:sp>
        <p:nvSpPr>
          <p:cNvPr id="14" name="Rectangle 13"/>
          <p:cNvSpPr/>
          <p:nvPr/>
        </p:nvSpPr>
        <p:spPr bwMode="auto">
          <a:xfrm>
            <a:off x="6791122" y="4583455"/>
            <a:ext cx="3202642" cy="52443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latin typeface="+mj-lt"/>
                <a:ea typeface="Segoe UI" pitchFamily="34" charset="0"/>
                <a:cs typeface="Segoe UI" pitchFamily="34" charset="0"/>
              </a:rPr>
              <a:t>Materialized View Pattern</a:t>
            </a:r>
          </a:p>
        </p:txBody>
      </p:sp>
      <p:sp>
        <p:nvSpPr>
          <p:cNvPr id="15" name="Rectangle 14"/>
          <p:cNvSpPr/>
          <p:nvPr/>
        </p:nvSpPr>
        <p:spPr bwMode="auto">
          <a:xfrm>
            <a:off x="6791122" y="5214046"/>
            <a:ext cx="1024218" cy="52443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latin typeface="+mj-lt"/>
                <a:ea typeface="Segoe UI" pitchFamily="34" charset="0"/>
                <a:cs typeface="Segoe UI" pitchFamily="34" charset="0"/>
              </a:rPr>
              <a:t>CQRS</a:t>
            </a:r>
          </a:p>
        </p:txBody>
      </p:sp>
      <p:sp>
        <p:nvSpPr>
          <p:cNvPr id="16" name="Rectangle 15"/>
          <p:cNvSpPr/>
          <p:nvPr/>
        </p:nvSpPr>
        <p:spPr bwMode="auto">
          <a:xfrm>
            <a:off x="6791122" y="5851897"/>
            <a:ext cx="2368924" cy="52443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latin typeface="+mj-lt"/>
                <a:ea typeface="Segoe UI" pitchFamily="34" charset="0"/>
                <a:cs typeface="Segoe UI" pitchFamily="34" charset="0"/>
              </a:rPr>
              <a:t>Event Sourcing</a:t>
            </a:r>
          </a:p>
        </p:txBody>
      </p:sp>
      <p:sp>
        <p:nvSpPr>
          <p:cNvPr id="26" name="Right Brace 25"/>
          <p:cNvSpPr/>
          <p:nvPr/>
        </p:nvSpPr>
        <p:spPr>
          <a:xfrm>
            <a:off x="5056344" y="2058888"/>
            <a:ext cx="239553" cy="1890811"/>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27" name="Content Placeholder 3"/>
          <p:cNvSpPr txBox="1">
            <a:spLocks/>
          </p:cNvSpPr>
          <p:nvPr/>
        </p:nvSpPr>
        <p:spPr>
          <a:xfrm>
            <a:off x="5012210" y="2777813"/>
            <a:ext cx="1839753" cy="67192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94186" indent="0" algn="ctr">
              <a:spcBef>
                <a:spcPts val="816"/>
              </a:spcBef>
              <a:buClr>
                <a:schemeClr val="tx1"/>
              </a:buClr>
              <a:buNone/>
              <a:tabLst>
                <a:tab pos="0" algn="l"/>
              </a:tabLst>
            </a:pPr>
            <a:r>
              <a:rPr lang="en-US" sz="1800" dirty="0"/>
              <a:t>Compute Partitioning</a:t>
            </a:r>
          </a:p>
          <a:p>
            <a:pPr algn="ctr"/>
            <a:endParaRPr lang="en-US" sz="1800" dirty="0"/>
          </a:p>
        </p:txBody>
      </p:sp>
      <p:sp>
        <p:nvSpPr>
          <p:cNvPr id="28" name="Right Brace 27"/>
          <p:cNvSpPr/>
          <p:nvPr/>
        </p:nvSpPr>
        <p:spPr>
          <a:xfrm>
            <a:off x="10083793" y="3288283"/>
            <a:ext cx="270546" cy="2506637"/>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29" name="Content Placeholder 3"/>
          <p:cNvSpPr txBox="1">
            <a:spLocks/>
          </p:cNvSpPr>
          <p:nvPr/>
        </p:nvSpPr>
        <p:spPr>
          <a:xfrm>
            <a:off x="10190535" y="4331211"/>
            <a:ext cx="1793304" cy="67192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94186" indent="0" algn="ctr">
              <a:spcBef>
                <a:spcPts val="816"/>
              </a:spcBef>
              <a:buClr>
                <a:schemeClr val="tx1"/>
              </a:buClr>
              <a:buNone/>
              <a:tabLst>
                <a:tab pos="0" algn="l"/>
              </a:tabLst>
            </a:pPr>
            <a:r>
              <a:rPr lang="en-US" sz="1800" dirty="0"/>
              <a:t>Data Partitioning</a:t>
            </a:r>
          </a:p>
          <a:p>
            <a:pPr algn="ctr"/>
            <a:endParaRPr lang="en-US" sz="1800" dirty="0"/>
          </a:p>
        </p:txBody>
      </p:sp>
      <p:sp>
        <p:nvSpPr>
          <p:cNvPr id="30" name="Content Placeholder 3"/>
          <p:cNvSpPr txBox="1">
            <a:spLocks/>
          </p:cNvSpPr>
          <p:nvPr/>
        </p:nvSpPr>
        <p:spPr>
          <a:xfrm>
            <a:off x="9293883" y="5829861"/>
            <a:ext cx="1793304" cy="67192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94186" indent="0">
              <a:spcBef>
                <a:spcPts val="816"/>
              </a:spcBef>
              <a:buClr>
                <a:schemeClr val="tx1"/>
              </a:buClr>
              <a:buNone/>
              <a:tabLst>
                <a:tab pos="0" algn="l"/>
              </a:tabLst>
            </a:pPr>
            <a:r>
              <a:rPr lang="en-US" sz="1800" dirty="0"/>
              <a:t>Data Consistency</a:t>
            </a:r>
          </a:p>
          <a:p>
            <a:endParaRPr lang="en-US" sz="1800" dirty="0"/>
          </a:p>
        </p:txBody>
      </p:sp>
      <p:sp>
        <p:nvSpPr>
          <p:cNvPr id="31" name="Right Brace 30"/>
          <p:cNvSpPr/>
          <p:nvPr/>
        </p:nvSpPr>
        <p:spPr>
          <a:xfrm>
            <a:off x="9246060" y="5738481"/>
            <a:ext cx="214472" cy="751269"/>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Tree>
    <p:extLst>
      <p:ext uri="{BB962C8B-B14F-4D97-AF65-F5344CB8AC3E}">
        <p14:creationId xmlns:p14="http://schemas.microsoft.com/office/powerpoint/2010/main" val="140493223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Asynchronous Messaging</a:t>
            </a:r>
          </a:p>
        </p:txBody>
      </p:sp>
      <p:sp>
        <p:nvSpPr>
          <p:cNvPr id="5" name="Content Placeholder 3"/>
          <p:cNvSpPr txBox="1">
            <a:spLocks/>
          </p:cNvSpPr>
          <p:nvPr/>
        </p:nvSpPr>
        <p:spPr>
          <a:xfrm>
            <a:off x="268929" y="1190767"/>
            <a:ext cx="11541862" cy="67192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94186" indent="0" algn="just">
              <a:spcBef>
                <a:spcPts val="816"/>
              </a:spcBef>
              <a:buClr>
                <a:schemeClr val="tx1"/>
              </a:buClr>
              <a:buNone/>
              <a:tabLst>
                <a:tab pos="0" algn="l"/>
              </a:tabLst>
            </a:pPr>
            <a:r>
              <a:rPr lang="en-US" sz="2000" dirty="0">
                <a:latin typeface="+mn-lt"/>
              </a:rPr>
              <a:t>Key Strategy To Build Scalable And Resilient Solutions</a:t>
            </a:r>
            <a:r>
              <a:rPr lang="en-US" sz="2000" dirty="0">
                <a:solidFill>
                  <a:schemeClr val="tx1"/>
                </a:solidFill>
                <a:latin typeface="+mn-lt"/>
              </a:rPr>
              <a:t>…</a:t>
            </a:r>
          </a:p>
          <a:p>
            <a:pPr algn="just" defTabSz="497298">
              <a:spcBef>
                <a:spcPts val="816"/>
              </a:spcBef>
              <a:tabLst>
                <a:tab pos="0" algn="l"/>
              </a:tabLst>
            </a:pPr>
            <a:endParaRPr lang="en-US" sz="2000" dirty="0"/>
          </a:p>
          <a:p>
            <a:pPr algn="just"/>
            <a:endParaRPr lang="en-US" sz="2000" dirty="0"/>
          </a:p>
        </p:txBody>
      </p:sp>
      <p:graphicFrame>
        <p:nvGraphicFramePr>
          <p:cNvPr id="17" name="Diagram 16"/>
          <p:cNvGraphicFramePr/>
          <p:nvPr>
            <p:extLst/>
          </p:nvPr>
        </p:nvGraphicFramePr>
        <p:xfrm>
          <a:off x="3481805" y="1862687"/>
          <a:ext cx="5592199" cy="4314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96681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Caching</a:t>
            </a:r>
          </a:p>
        </p:txBody>
      </p:sp>
      <p:sp>
        <p:nvSpPr>
          <p:cNvPr id="5" name="Content Placeholder 3"/>
          <p:cNvSpPr txBox="1">
            <a:spLocks/>
          </p:cNvSpPr>
          <p:nvPr/>
        </p:nvSpPr>
        <p:spPr>
          <a:xfrm>
            <a:off x="268929" y="1190767"/>
            <a:ext cx="11541862" cy="67192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94186" indent="0" algn="just">
              <a:spcBef>
                <a:spcPts val="816"/>
              </a:spcBef>
              <a:buClr>
                <a:schemeClr val="tx1"/>
              </a:buClr>
              <a:buNone/>
              <a:tabLst>
                <a:tab pos="0" algn="l"/>
              </a:tabLst>
            </a:pPr>
            <a:r>
              <a:rPr lang="en-US" sz="2000" dirty="0">
                <a:latin typeface="+mn-lt"/>
              </a:rPr>
              <a:t>Common Technique to improve the Performance and Scalability</a:t>
            </a:r>
            <a:r>
              <a:rPr lang="en-US" sz="2000" dirty="0">
                <a:solidFill>
                  <a:schemeClr val="tx1"/>
                </a:solidFill>
                <a:latin typeface="+mn-lt"/>
              </a:rPr>
              <a:t>…</a:t>
            </a:r>
          </a:p>
          <a:p>
            <a:pPr algn="just" defTabSz="497298">
              <a:spcBef>
                <a:spcPts val="816"/>
              </a:spcBef>
              <a:tabLst>
                <a:tab pos="0" algn="l"/>
              </a:tabLst>
            </a:pPr>
            <a:endParaRPr lang="en-US" sz="2000" dirty="0"/>
          </a:p>
          <a:p>
            <a:pPr algn="just"/>
            <a:endParaRPr lang="en-US" sz="2000" dirty="0"/>
          </a:p>
        </p:txBody>
      </p:sp>
      <p:pic>
        <p:nvPicPr>
          <p:cNvPr id="7" name="Picture 6"/>
          <p:cNvPicPr>
            <a:picLocks noChangeAspect="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7872226" y="1950992"/>
            <a:ext cx="714375" cy="70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an 7"/>
          <p:cNvSpPr/>
          <p:nvPr/>
        </p:nvSpPr>
        <p:spPr bwMode="auto">
          <a:xfrm>
            <a:off x="9462905" y="3213351"/>
            <a:ext cx="2143121" cy="2133600"/>
          </a:xfrm>
          <a:prstGeom prst="can">
            <a:avLst>
              <a:gd name="adj" fmla="val 18498"/>
            </a:avLst>
          </a:prstGeom>
          <a:noFill/>
          <a:ln w="5715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ounded Rectangle 8"/>
          <p:cNvSpPr/>
          <p:nvPr/>
        </p:nvSpPr>
        <p:spPr bwMode="auto">
          <a:xfrm>
            <a:off x="6272027" y="4127751"/>
            <a:ext cx="1981200" cy="1708294"/>
          </a:xfrm>
          <a:prstGeom prst="roundRect">
            <a:avLst/>
          </a:prstGeom>
          <a:noFill/>
          <a:ln w="5715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6462526" y="4508751"/>
            <a:ext cx="442914" cy="253094"/>
          </a:xfrm>
          <a:prstGeom prst="rect">
            <a:avLst/>
          </a:prstGeom>
          <a:solidFill>
            <a:schemeClr val="accent5">
              <a:lumMod val="50000"/>
            </a:schemeClr>
          </a:solidFill>
          <a:ln w="381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037202" y="4508751"/>
            <a:ext cx="442914" cy="253094"/>
          </a:xfrm>
          <a:prstGeom prst="rect">
            <a:avLst/>
          </a:prstGeom>
          <a:noFill/>
          <a:ln w="381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7611878" y="4508751"/>
            <a:ext cx="442914" cy="253094"/>
          </a:xfrm>
          <a:prstGeom prst="rect">
            <a:avLst/>
          </a:prstGeom>
          <a:noFill/>
          <a:ln w="381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6465702" y="4914245"/>
            <a:ext cx="442914" cy="253094"/>
          </a:xfrm>
          <a:prstGeom prst="rect">
            <a:avLst/>
          </a:prstGeom>
          <a:noFill/>
          <a:ln w="381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7040378" y="4914245"/>
            <a:ext cx="442914" cy="253094"/>
          </a:xfrm>
          <a:prstGeom prst="rect">
            <a:avLst/>
          </a:prstGeom>
          <a:noFill/>
          <a:ln w="381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7615054" y="4914245"/>
            <a:ext cx="442914" cy="253094"/>
          </a:xfrm>
          <a:prstGeom prst="rect">
            <a:avLst/>
          </a:prstGeom>
          <a:noFill/>
          <a:ln w="381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6465702" y="5307720"/>
            <a:ext cx="442914" cy="253094"/>
          </a:xfrm>
          <a:prstGeom prst="rect">
            <a:avLst/>
          </a:prstGeom>
          <a:noFill/>
          <a:ln w="381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7040378" y="5307720"/>
            <a:ext cx="442914" cy="253094"/>
          </a:xfrm>
          <a:prstGeom prst="rect">
            <a:avLst/>
          </a:prstGeom>
          <a:noFill/>
          <a:ln w="381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7615054" y="5307720"/>
            <a:ext cx="442914" cy="253094"/>
          </a:xfrm>
          <a:prstGeom prst="rect">
            <a:avLst/>
          </a:prstGeom>
          <a:noFill/>
          <a:ln w="381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9777226" y="4014582"/>
            <a:ext cx="442914" cy="253094"/>
          </a:xfrm>
          <a:prstGeom prst="rect">
            <a:avLst/>
          </a:prstGeom>
          <a:solidFill>
            <a:schemeClr val="accent5">
              <a:lumMod val="50000"/>
            </a:schemeClr>
          </a:solidFill>
          <a:ln w="381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351902" y="4014582"/>
            <a:ext cx="442914" cy="253094"/>
          </a:xfrm>
          <a:prstGeom prst="rect">
            <a:avLst/>
          </a:prstGeom>
          <a:noFill/>
          <a:ln w="381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0926578" y="4014582"/>
            <a:ext cx="442914" cy="253094"/>
          </a:xfrm>
          <a:prstGeom prst="rect">
            <a:avLst/>
          </a:prstGeom>
          <a:noFill/>
          <a:ln w="381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9780402" y="4420076"/>
            <a:ext cx="442914" cy="253094"/>
          </a:xfrm>
          <a:prstGeom prst="rect">
            <a:avLst/>
          </a:prstGeom>
          <a:noFill/>
          <a:ln w="381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355078" y="4420076"/>
            <a:ext cx="442914" cy="253094"/>
          </a:xfrm>
          <a:prstGeom prst="rect">
            <a:avLst/>
          </a:prstGeom>
          <a:noFill/>
          <a:ln w="381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929754" y="4420076"/>
            <a:ext cx="442914" cy="253094"/>
          </a:xfrm>
          <a:prstGeom prst="rect">
            <a:avLst/>
          </a:prstGeom>
          <a:noFill/>
          <a:ln w="381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9780402" y="4813551"/>
            <a:ext cx="442914" cy="253094"/>
          </a:xfrm>
          <a:prstGeom prst="rect">
            <a:avLst/>
          </a:prstGeom>
          <a:noFill/>
          <a:ln w="381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10355078" y="4813551"/>
            <a:ext cx="442914" cy="253094"/>
          </a:xfrm>
          <a:prstGeom prst="rect">
            <a:avLst/>
          </a:prstGeom>
          <a:noFill/>
          <a:ln w="381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10929754" y="4813551"/>
            <a:ext cx="442914" cy="253094"/>
          </a:xfrm>
          <a:prstGeom prst="rect">
            <a:avLst/>
          </a:prstGeom>
          <a:noFill/>
          <a:ln w="381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9" name="Straight Arrow Connector 28"/>
          <p:cNvCxnSpPr/>
          <p:nvPr/>
        </p:nvCxnSpPr>
        <p:spPr>
          <a:xfrm flipH="1">
            <a:off x="6615727" y="2577671"/>
            <a:ext cx="1256499" cy="1773239"/>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30" name="Oval 29"/>
          <p:cNvSpPr/>
          <p:nvPr/>
        </p:nvSpPr>
        <p:spPr bwMode="auto">
          <a:xfrm>
            <a:off x="7005453" y="2577671"/>
            <a:ext cx="506411" cy="506411"/>
          </a:xfrm>
          <a:prstGeom prst="ellipse">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gradFill>
                  <a:gsLst>
                    <a:gs pos="0">
                      <a:srgbClr val="FFFFFF"/>
                    </a:gs>
                    <a:gs pos="100000">
                      <a:srgbClr val="FFFFFF"/>
                    </a:gs>
                  </a:gsLst>
                  <a:lin ang="5400000" scaled="0"/>
                </a:gradFill>
                <a:ea typeface="Segoe UI" pitchFamily="34" charset="0"/>
                <a:cs typeface="Segoe UI" pitchFamily="34" charset="0"/>
              </a:rPr>
              <a:t>1</a:t>
            </a:r>
          </a:p>
        </p:txBody>
      </p:sp>
      <p:cxnSp>
        <p:nvCxnSpPr>
          <p:cNvPr id="31" name="Straight Arrow Connector 30"/>
          <p:cNvCxnSpPr/>
          <p:nvPr/>
        </p:nvCxnSpPr>
        <p:spPr>
          <a:xfrm>
            <a:off x="8586601" y="2659312"/>
            <a:ext cx="1190625" cy="1294679"/>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32" name="Oval 31"/>
          <p:cNvSpPr/>
          <p:nvPr/>
        </p:nvSpPr>
        <p:spPr bwMode="auto">
          <a:xfrm>
            <a:off x="9031888" y="2607218"/>
            <a:ext cx="506411" cy="506411"/>
          </a:xfrm>
          <a:prstGeom prst="ellipse">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gradFill>
                  <a:gsLst>
                    <a:gs pos="0">
                      <a:srgbClr val="FFFFFF"/>
                    </a:gs>
                    <a:gs pos="100000">
                      <a:srgbClr val="FFFFFF"/>
                    </a:gs>
                  </a:gsLst>
                  <a:lin ang="5400000" scaled="0"/>
                </a:gradFill>
                <a:ea typeface="Segoe UI" pitchFamily="34" charset="0"/>
                <a:cs typeface="Segoe UI" pitchFamily="34" charset="0"/>
              </a:rPr>
              <a:t>2</a:t>
            </a:r>
          </a:p>
        </p:txBody>
      </p:sp>
      <p:cxnSp>
        <p:nvCxnSpPr>
          <p:cNvPr id="33" name="Straight Arrow Connector 32"/>
          <p:cNvCxnSpPr/>
          <p:nvPr/>
        </p:nvCxnSpPr>
        <p:spPr>
          <a:xfrm flipH="1">
            <a:off x="6905440" y="2756151"/>
            <a:ext cx="1123155" cy="1594759"/>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34" name="Oval 33"/>
          <p:cNvSpPr/>
          <p:nvPr/>
        </p:nvSpPr>
        <p:spPr bwMode="auto">
          <a:xfrm>
            <a:off x="7538857" y="3403515"/>
            <a:ext cx="506411" cy="506411"/>
          </a:xfrm>
          <a:prstGeom prst="ellipse">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gradFill>
                  <a:gsLst>
                    <a:gs pos="0">
                      <a:srgbClr val="FFFFFF"/>
                    </a:gs>
                    <a:gs pos="100000">
                      <a:srgbClr val="FFFFFF"/>
                    </a:gs>
                  </a:gsLst>
                  <a:lin ang="5400000" scaled="0"/>
                </a:gradFill>
                <a:ea typeface="Segoe UI" pitchFamily="34" charset="0"/>
                <a:cs typeface="Segoe UI" pitchFamily="34" charset="0"/>
              </a:rPr>
              <a:t>3</a:t>
            </a:r>
          </a:p>
        </p:txBody>
      </p:sp>
      <p:graphicFrame>
        <p:nvGraphicFramePr>
          <p:cNvPr id="35" name="Diagram 34"/>
          <p:cNvGraphicFramePr/>
          <p:nvPr>
            <p:extLst/>
          </p:nvPr>
        </p:nvGraphicFramePr>
        <p:xfrm>
          <a:off x="465522" y="1796681"/>
          <a:ext cx="5592199" cy="16068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0377060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Availability and Flexibility</a:t>
            </a:r>
          </a:p>
        </p:txBody>
      </p:sp>
      <p:sp>
        <p:nvSpPr>
          <p:cNvPr id="5" name="Content Placeholder 3"/>
          <p:cNvSpPr txBox="1">
            <a:spLocks/>
          </p:cNvSpPr>
          <p:nvPr/>
        </p:nvSpPr>
        <p:spPr>
          <a:xfrm>
            <a:off x="268929" y="1190767"/>
            <a:ext cx="11541862" cy="67192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94186" indent="0" algn="just">
              <a:spcBef>
                <a:spcPts val="816"/>
              </a:spcBef>
              <a:buClr>
                <a:schemeClr val="tx1"/>
              </a:buClr>
              <a:buNone/>
              <a:tabLst>
                <a:tab pos="0" algn="l"/>
              </a:tabLst>
            </a:pPr>
            <a:r>
              <a:rPr lang="en-US" sz="2000" dirty="0">
                <a:latin typeface="+mn-lt"/>
              </a:rPr>
              <a:t>Monitor and adapt to optimize operations and cost</a:t>
            </a:r>
            <a:r>
              <a:rPr lang="en-US" sz="2000" dirty="0">
                <a:solidFill>
                  <a:schemeClr val="tx1"/>
                </a:solidFill>
                <a:latin typeface="+mn-lt"/>
              </a:rPr>
              <a:t>…</a:t>
            </a:r>
          </a:p>
          <a:p>
            <a:pPr algn="just" defTabSz="497298">
              <a:spcBef>
                <a:spcPts val="816"/>
              </a:spcBef>
              <a:tabLst>
                <a:tab pos="0" algn="l"/>
              </a:tabLst>
            </a:pPr>
            <a:endParaRPr lang="en-US" sz="2000" dirty="0"/>
          </a:p>
          <a:p>
            <a:pPr algn="just"/>
            <a:endParaRPr lang="en-US" sz="2000" dirty="0"/>
          </a:p>
        </p:txBody>
      </p:sp>
      <p:sp>
        <p:nvSpPr>
          <p:cNvPr id="36" name="Rectangle 35"/>
          <p:cNvSpPr/>
          <p:nvPr/>
        </p:nvSpPr>
        <p:spPr bwMode="auto">
          <a:xfrm>
            <a:off x="509967" y="2090433"/>
            <a:ext cx="5080342" cy="671919"/>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latin typeface="+mj-lt"/>
                <a:ea typeface="Segoe UI" pitchFamily="34" charset="0"/>
                <a:cs typeface="Segoe UI" pitchFamily="34" charset="0"/>
              </a:rPr>
              <a:t>Health Endpoint Monitoring Pattern</a:t>
            </a:r>
          </a:p>
        </p:txBody>
      </p:sp>
      <p:sp>
        <p:nvSpPr>
          <p:cNvPr id="37" name="Right Brace 36"/>
          <p:cNvSpPr/>
          <p:nvPr/>
        </p:nvSpPr>
        <p:spPr>
          <a:xfrm>
            <a:off x="5723980" y="2090432"/>
            <a:ext cx="304392" cy="1395672"/>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Content Placeholder 3"/>
          <p:cNvSpPr txBox="1">
            <a:spLocks/>
          </p:cNvSpPr>
          <p:nvPr/>
        </p:nvSpPr>
        <p:spPr>
          <a:xfrm>
            <a:off x="6039859" y="2472302"/>
            <a:ext cx="3447041" cy="67192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94186" indent="0">
              <a:spcBef>
                <a:spcPts val="816"/>
              </a:spcBef>
              <a:buClr>
                <a:schemeClr val="tx1"/>
              </a:buClr>
              <a:buNone/>
              <a:tabLst>
                <a:tab pos="0" algn="l"/>
              </a:tabLst>
            </a:pPr>
            <a:r>
              <a:rPr lang="en-US" sz="2800" dirty="0">
                <a:latin typeface="+mn-lt"/>
              </a:rPr>
              <a:t>Management / Monitoring</a:t>
            </a:r>
          </a:p>
          <a:p>
            <a:endParaRPr lang="en-US" sz="2800" dirty="0">
              <a:latin typeface="+mn-lt"/>
            </a:endParaRPr>
          </a:p>
        </p:txBody>
      </p:sp>
      <p:sp>
        <p:nvSpPr>
          <p:cNvPr id="39" name="Rectangle 38"/>
          <p:cNvSpPr/>
          <p:nvPr/>
        </p:nvSpPr>
        <p:spPr bwMode="auto">
          <a:xfrm>
            <a:off x="3183809" y="4693798"/>
            <a:ext cx="5080342" cy="671919"/>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latin typeface="+mj-lt"/>
                <a:ea typeface="Segoe UI" pitchFamily="34" charset="0"/>
                <a:cs typeface="Segoe UI" pitchFamily="34" charset="0"/>
              </a:rPr>
              <a:t>Throttling Pattern</a:t>
            </a:r>
          </a:p>
        </p:txBody>
      </p:sp>
      <p:sp>
        <p:nvSpPr>
          <p:cNvPr id="40" name="Rectangle 39"/>
          <p:cNvSpPr/>
          <p:nvPr/>
        </p:nvSpPr>
        <p:spPr bwMode="auto">
          <a:xfrm>
            <a:off x="509967" y="2854172"/>
            <a:ext cx="5080342" cy="671919"/>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latin typeface="+mj-lt"/>
                <a:ea typeface="Segoe UI" pitchFamily="34" charset="0"/>
                <a:cs typeface="Segoe UI" pitchFamily="34" charset="0"/>
              </a:rPr>
              <a:t>Runtime Reconfiguration Pattern</a:t>
            </a:r>
          </a:p>
        </p:txBody>
      </p:sp>
      <p:sp>
        <p:nvSpPr>
          <p:cNvPr id="41" name="Rectangle 40"/>
          <p:cNvSpPr/>
          <p:nvPr/>
        </p:nvSpPr>
        <p:spPr bwMode="auto">
          <a:xfrm>
            <a:off x="3183809" y="5468498"/>
            <a:ext cx="5080342" cy="671919"/>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latin typeface="+mj-lt"/>
                <a:ea typeface="Segoe UI" pitchFamily="34" charset="0"/>
                <a:cs typeface="Segoe UI" pitchFamily="34" charset="0"/>
              </a:rPr>
              <a:t>Pipes &amp; Filters Pattern</a:t>
            </a:r>
          </a:p>
        </p:txBody>
      </p:sp>
      <p:sp>
        <p:nvSpPr>
          <p:cNvPr id="42" name="Right Brace 41"/>
          <p:cNvSpPr/>
          <p:nvPr/>
        </p:nvSpPr>
        <p:spPr>
          <a:xfrm>
            <a:off x="8361343" y="4693798"/>
            <a:ext cx="304392" cy="1395672"/>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Content Placeholder 3"/>
          <p:cNvSpPr txBox="1">
            <a:spLocks/>
          </p:cNvSpPr>
          <p:nvPr/>
        </p:nvSpPr>
        <p:spPr>
          <a:xfrm>
            <a:off x="8702214" y="5055674"/>
            <a:ext cx="1883524" cy="67192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94186" indent="0">
              <a:spcBef>
                <a:spcPts val="816"/>
              </a:spcBef>
              <a:buClr>
                <a:schemeClr val="tx1"/>
              </a:buClr>
              <a:buNone/>
              <a:tabLst>
                <a:tab pos="0" algn="l"/>
              </a:tabLst>
            </a:pPr>
            <a:r>
              <a:rPr lang="en-US" sz="2800" dirty="0">
                <a:latin typeface="+mn-lt"/>
              </a:rPr>
              <a:t>Scaling</a:t>
            </a:r>
          </a:p>
        </p:txBody>
      </p:sp>
    </p:spTree>
    <p:extLst>
      <p:ext uri="{BB962C8B-B14F-4D97-AF65-F5344CB8AC3E}">
        <p14:creationId xmlns:p14="http://schemas.microsoft.com/office/powerpoint/2010/main" val="42684887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a:t>
            </a:r>
          </a:p>
        </p:txBody>
      </p:sp>
      <p:sp>
        <p:nvSpPr>
          <p:cNvPr id="5" name="Content Placeholder 3"/>
          <p:cNvSpPr txBox="1">
            <a:spLocks/>
          </p:cNvSpPr>
          <p:nvPr/>
        </p:nvSpPr>
        <p:spPr>
          <a:xfrm>
            <a:off x="268929" y="1190767"/>
            <a:ext cx="11541862" cy="67192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94186" indent="0" algn="just">
              <a:spcBef>
                <a:spcPts val="816"/>
              </a:spcBef>
              <a:buClr>
                <a:schemeClr val="tx1"/>
              </a:buClr>
              <a:buNone/>
              <a:tabLst>
                <a:tab pos="0" algn="l"/>
              </a:tabLst>
            </a:pPr>
            <a:r>
              <a:rPr lang="en-US" sz="2000" dirty="0">
                <a:latin typeface="+mn-lt"/>
              </a:rPr>
              <a:t>Techniques to increase Security</a:t>
            </a:r>
            <a:r>
              <a:rPr lang="en-US" sz="2000" dirty="0">
                <a:solidFill>
                  <a:schemeClr val="tx1"/>
                </a:solidFill>
                <a:latin typeface="+mn-lt"/>
              </a:rPr>
              <a:t>…</a:t>
            </a:r>
          </a:p>
          <a:p>
            <a:pPr algn="just" defTabSz="497298">
              <a:spcBef>
                <a:spcPts val="816"/>
              </a:spcBef>
              <a:tabLst>
                <a:tab pos="0" algn="l"/>
              </a:tabLst>
            </a:pPr>
            <a:endParaRPr lang="en-US" sz="2000" dirty="0"/>
          </a:p>
          <a:p>
            <a:pPr algn="just"/>
            <a:endParaRPr lang="en-US" sz="2000" dirty="0"/>
          </a:p>
        </p:txBody>
      </p:sp>
      <p:graphicFrame>
        <p:nvGraphicFramePr>
          <p:cNvPr id="8" name="Diagram 7"/>
          <p:cNvGraphicFramePr/>
          <p:nvPr>
            <p:extLst/>
          </p:nvPr>
        </p:nvGraphicFramePr>
        <p:xfrm>
          <a:off x="3490272" y="2006620"/>
          <a:ext cx="5592199" cy="3471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476276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Partitioning</a:t>
            </a:r>
          </a:p>
        </p:txBody>
      </p:sp>
      <p:sp>
        <p:nvSpPr>
          <p:cNvPr id="2" name="TextBox 1"/>
          <p:cNvSpPr txBox="1"/>
          <p:nvPr/>
        </p:nvSpPr>
        <p:spPr>
          <a:xfrm>
            <a:off x="3545209" y="4588855"/>
            <a:ext cx="4989300" cy="566656"/>
          </a:xfrm>
          <a:prstGeom prst="rect">
            <a:avLst/>
          </a:prstGeom>
          <a:noFill/>
        </p:spPr>
        <p:txBody>
          <a:bodyPr wrap="none" lIns="179285" tIns="143428" rIns="179285" bIns="143428" rtlCol="0">
            <a:spAutoFit/>
          </a:bodyPr>
          <a:lstStyle/>
          <a:p>
            <a:pPr algn="ctr">
              <a:lnSpc>
                <a:spcPct val="90000"/>
              </a:lnSpc>
              <a:spcAft>
                <a:spcPts val="588"/>
              </a:spcAft>
            </a:pPr>
            <a:r>
              <a:rPr lang="en-US" sz="2000" dirty="0">
                <a:gradFill>
                  <a:gsLst>
                    <a:gs pos="2917">
                      <a:srgbClr val="FFFFFF"/>
                    </a:gs>
                    <a:gs pos="30000">
                      <a:srgbClr val="FFFFFF"/>
                    </a:gs>
                  </a:gsLst>
                  <a:lin ang="5400000" scaled="0"/>
                </a:gradFill>
              </a:rPr>
              <a:t>The only way to achieve “infinite” scale …</a:t>
            </a:r>
          </a:p>
        </p:txBody>
      </p:sp>
    </p:spTree>
    <p:extLst>
      <p:ext uri="{BB962C8B-B14F-4D97-AF65-F5344CB8AC3E}">
        <p14:creationId xmlns:p14="http://schemas.microsoft.com/office/powerpoint/2010/main" val="311461964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Partitioning Data (spillover)</a:t>
            </a:r>
            <a:br>
              <a:rPr lang="en-US" dirty="0"/>
            </a:br>
            <a:endParaRPr lang="en-US" dirty="0"/>
          </a:p>
        </p:txBody>
      </p:sp>
      <p:sp>
        <p:nvSpPr>
          <p:cNvPr id="2" name="TextBox 1"/>
          <p:cNvSpPr txBox="1"/>
          <p:nvPr/>
        </p:nvSpPr>
        <p:spPr>
          <a:xfrm>
            <a:off x="268928" y="2199673"/>
            <a:ext cx="6414953" cy="615522"/>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Start with 1 partition, fill it, then move to next</a:t>
            </a:r>
          </a:p>
        </p:txBody>
      </p:sp>
      <p:sp>
        <p:nvSpPr>
          <p:cNvPr id="5" name="Can 4"/>
          <p:cNvSpPr/>
          <p:nvPr/>
        </p:nvSpPr>
        <p:spPr bwMode="auto">
          <a:xfrm>
            <a:off x="2090585" y="3801370"/>
            <a:ext cx="1544206" cy="2375198"/>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an 5"/>
          <p:cNvSpPr/>
          <p:nvPr/>
        </p:nvSpPr>
        <p:spPr bwMode="auto">
          <a:xfrm>
            <a:off x="2090585" y="5561504"/>
            <a:ext cx="1544206" cy="615065"/>
          </a:xfrm>
          <a:prstGeom prst="can">
            <a:avLst/>
          </a:prstGeom>
          <a:solidFill>
            <a:srgbClr val="FFC000"/>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Can 6"/>
          <p:cNvSpPr/>
          <p:nvPr/>
        </p:nvSpPr>
        <p:spPr bwMode="auto">
          <a:xfrm>
            <a:off x="2090585" y="4441635"/>
            <a:ext cx="1544206" cy="1734934"/>
          </a:xfrm>
          <a:prstGeom prst="can">
            <a:avLst/>
          </a:prstGeom>
          <a:solidFill>
            <a:srgbClr val="FFC000"/>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Can 7"/>
          <p:cNvSpPr/>
          <p:nvPr/>
        </p:nvSpPr>
        <p:spPr bwMode="auto">
          <a:xfrm>
            <a:off x="4642557" y="3801370"/>
            <a:ext cx="1544206" cy="2375198"/>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Curved Down Arrow 8"/>
          <p:cNvSpPr/>
          <p:nvPr/>
        </p:nvSpPr>
        <p:spPr bwMode="auto">
          <a:xfrm>
            <a:off x="3280534" y="3503538"/>
            <a:ext cx="2390466" cy="712502"/>
          </a:xfrm>
          <a:prstGeom prst="curvedDownArrow">
            <a:avLst/>
          </a:prstGeom>
          <a:solidFill>
            <a:srgbClr val="FFC000"/>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268928" y="4034241"/>
            <a:ext cx="1912316" cy="90819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headroom {</a:t>
            </a:r>
          </a:p>
          <a:p>
            <a:pPr algn="ctr">
              <a:lnSpc>
                <a:spcPct val="90000"/>
              </a:lnSpc>
              <a:spcAft>
                <a:spcPts val="588"/>
              </a:spcAft>
            </a:pPr>
            <a:r>
              <a:rPr lang="en-US" sz="1568" dirty="0">
                <a:gradFill>
                  <a:gsLst>
                    <a:gs pos="2917">
                      <a:srgbClr val="FFFFFF"/>
                    </a:gs>
                    <a:gs pos="30000">
                      <a:srgbClr val="FFFFFF"/>
                    </a:gs>
                  </a:gsLst>
                  <a:lin ang="5400000" scaled="0"/>
                </a:gradFill>
              </a:rPr>
              <a:t>(fill factor)</a:t>
            </a:r>
          </a:p>
        </p:txBody>
      </p:sp>
    </p:spTree>
    <p:extLst>
      <p:ext uri="{BB962C8B-B14F-4D97-AF65-F5344CB8AC3E}">
        <p14:creationId xmlns:p14="http://schemas.microsoft.com/office/powerpoint/2010/main" val="42225548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an 23"/>
          <p:cNvSpPr/>
          <p:nvPr/>
        </p:nvSpPr>
        <p:spPr bwMode="auto">
          <a:xfrm>
            <a:off x="5298815" y="5243742"/>
            <a:ext cx="1544206" cy="901743"/>
          </a:xfrm>
          <a:prstGeom prst="can">
            <a:avLst>
              <a:gd name="adj" fmla="val 50000"/>
            </a:avLst>
          </a:prstGeom>
          <a:solidFill>
            <a:schemeClr val="accent4">
              <a:lumMod val="60000"/>
              <a:lumOff val="40000"/>
            </a:schemeClr>
          </a:solidFill>
          <a:ln>
            <a:solidFill>
              <a:schemeClr val="accent4">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p:txBody>
          <a:bodyPr/>
          <a:lstStyle/>
          <a:p>
            <a:r>
              <a:rPr lang="en-US" dirty="0"/>
              <a:t>Partitioning Data (range)</a:t>
            </a:r>
            <a:br>
              <a:rPr lang="en-US" dirty="0"/>
            </a:br>
            <a:endParaRPr lang="en-US" dirty="0"/>
          </a:p>
        </p:txBody>
      </p:sp>
      <p:sp>
        <p:nvSpPr>
          <p:cNvPr id="2" name="TextBox 1"/>
          <p:cNvSpPr txBox="1"/>
          <p:nvPr/>
        </p:nvSpPr>
        <p:spPr>
          <a:xfrm>
            <a:off x="258347" y="2035978"/>
            <a:ext cx="11451771" cy="615522"/>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Keep current data hot, Warm historical data, Scale-down older data, Purge / Archive</a:t>
            </a:r>
          </a:p>
        </p:txBody>
      </p:sp>
      <p:sp>
        <p:nvSpPr>
          <p:cNvPr id="6" name="Can 5"/>
          <p:cNvSpPr/>
          <p:nvPr/>
        </p:nvSpPr>
        <p:spPr bwMode="auto">
          <a:xfrm>
            <a:off x="3002462" y="3750509"/>
            <a:ext cx="1544206" cy="2375198"/>
          </a:xfrm>
          <a:prstGeom prst="can">
            <a:avLst/>
          </a:prstGeom>
          <a:no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Can 7"/>
          <p:cNvSpPr/>
          <p:nvPr/>
        </p:nvSpPr>
        <p:spPr bwMode="auto">
          <a:xfrm>
            <a:off x="5297305" y="3750507"/>
            <a:ext cx="1544206" cy="2375198"/>
          </a:xfrm>
          <a:prstGeom prst="can">
            <a:avLst/>
          </a:prstGeom>
          <a:no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p:cNvGrpSpPr/>
          <p:nvPr/>
        </p:nvGrpSpPr>
        <p:grpSpPr>
          <a:xfrm>
            <a:off x="4557843" y="4034389"/>
            <a:ext cx="2203846" cy="1851091"/>
            <a:chOff x="10138167" y="4092526"/>
            <a:chExt cx="2248038" cy="1888209"/>
          </a:xfrm>
        </p:grpSpPr>
        <p:sp>
          <p:nvSpPr>
            <p:cNvPr id="9" name="TextBox 8"/>
            <p:cNvSpPr txBox="1"/>
            <p:nvPr/>
          </p:nvSpPr>
          <p:spPr>
            <a:xfrm>
              <a:off x="10138167" y="4092526"/>
              <a:ext cx="814967" cy="1888209"/>
            </a:xfrm>
            <a:prstGeom prst="rect">
              <a:avLst/>
            </a:prstGeom>
            <a:noFill/>
          </p:spPr>
          <p:txBody>
            <a:bodyPr wrap="none" lIns="179285" tIns="143428" rIns="179285" bIns="143428" rtlCol="0">
              <a:spAutoFit/>
            </a:bodyPr>
            <a:lstStyle/>
            <a:p>
              <a:pPr>
                <a:lnSpc>
                  <a:spcPct val="90000"/>
                </a:lnSpc>
                <a:spcAft>
                  <a:spcPts val="588"/>
                </a:spcAft>
              </a:pPr>
              <a:r>
                <a:rPr lang="en-US" sz="11273" dirty="0">
                  <a:gradFill>
                    <a:gsLst>
                      <a:gs pos="2917">
                        <a:srgbClr val="FFFFFF"/>
                      </a:gs>
                      <a:gs pos="30000">
                        <a:srgbClr val="FFFFFF"/>
                      </a:gs>
                    </a:gsLst>
                    <a:lin ang="5400000" scaled="0"/>
                  </a:gradFill>
                </a:rPr>
                <a:t>}</a:t>
              </a:r>
              <a:endParaRPr lang="en-US" sz="2353" dirty="0">
                <a:gradFill>
                  <a:gsLst>
                    <a:gs pos="2917">
                      <a:srgbClr val="FFFFFF"/>
                    </a:gs>
                    <a:gs pos="30000">
                      <a:srgbClr val="FFFFFF"/>
                    </a:gs>
                  </a:gsLst>
                  <a:lin ang="5400000" scaled="0"/>
                </a:gradFill>
              </a:endParaRPr>
            </a:p>
          </p:txBody>
        </p:sp>
        <p:sp>
          <p:nvSpPr>
            <p:cNvPr id="10" name="TextBox 9"/>
            <p:cNvSpPr txBox="1"/>
            <p:nvPr/>
          </p:nvSpPr>
          <p:spPr>
            <a:xfrm>
              <a:off x="10964534" y="4518026"/>
              <a:ext cx="1421671" cy="1037207"/>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current </a:t>
              </a:r>
            </a:p>
            <a:p>
              <a:pPr>
                <a:lnSpc>
                  <a:spcPct val="90000"/>
                </a:lnSpc>
                <a:spcAft>
                  <a:spcPts val="588"/>
                </a:spcAft>
              </a:pPr>
              <a:r>
                <a:rPr lang="en-US" sz="2353" dirty="0">
                  <a:gradFill>
                    <a:gsLst>
                      <a:gs pos="2917">
                        <a:srgbClr val="FFFFFF"/>
                      </a:gs>
                      <a:gs pos="30000">
                        <a:srgbClr val="FFFFFF"/>
                      </a:gs>
                    </a:gsLst>
                    <a:lin ang="5400000" scaled="0"/>
                  </a:gradFill>
                </a:rPr>
                <a:t>period</a:t>
              </a:r>
            </a:p>
          </p:txBody>
        </p:sp>
      </p:grpSp>
      <p:sp>
        <p:nvSpPr>
          <p:cNvPr id="12" name="Can 11"/>
          <p:cNvSpPr/>
          <p:nvPr/>
        </p:nvSpPr>
        <p:spPr bwMode="auto">
          <a:xfrm>
            <a:off x="3002460" y="4686055"/>
            <a:ext cx="1544206" cy="1439652"/>
          </a:xfrm>
          <a:prstGeom prst="can">
            <a:avLst>
              <a:gd name="adj" fmla="val 26595"/>
            </a:avLst>
          </a:prstGeom>
          <a:solidFill>
            <a:schemeClr val="accent4"/>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Can 12"/>
          <p:cNvSpPr/>
          <p:nvPr/>
        </p:nvSpPr>
        <p:spPr bwMode="auto">
          <a:xfrm>
            <a:off x="5298815" y="5237744"/>
            <a:ext cx="1544206" cy="901743"/>
          </a:xfrm>
          <a:prstGeom prst="can">
            <a:avLst>
              <a:gd name="adj" fmla="val 50000"/>
            </a:avLst>
          </a:prstGeom>
          <a:solidFill>
            <a:schemeClr val="accent4"/>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Curved Down Arrow 18"/>
          <p:cNvSpPr/>
          <p:nvPr/>
        </p:nvSpPr>
        <p:spPr bwMode="auto">
          <a:xfrm>
            <a:off x="2608215" y="2947619"/>
            <a:ext cx="873212" cy="1063313"/>
          </a:xfrm>
          <a:prstGeom prst="curvedDownArrow">
            <a:avLst/>
          </a:prstGeom>
          <a:solidFill>
            <a:srgbClr val="FFC000"/>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Can 25"/>
          <p:cNvSpPr/>
          <p:nvPr/>
        </p:nvSpPr>
        <p:spPr bwMode="auto">
          <a:xfrm>
            <a:off x="3018128" y="4696374"/>
            <a:ext cx="1544206" cy="1439652"/>
          </a:xfrm>
          <a:prstGeom prst="can">
            <a:avLst>
              <a:gd name="adj" fmla="val 26595"/>
            </a:avLst>
          </a:prstGeom>
          <a:solidFill>
            <a:schemeClr val="accent4">
              <a:lumMod val="40000"/>
              <a:lumOff val="60000"/>
            </a:schemeClr>
          </a:solidFill>
          <a:ln>
            <a:solidFill>
              <a:schemeClr val="accent4">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Can 26"/>
          <p:cNvSpPr/>
          <p:nvPr/>
        </p:nvSpPr>
        <p:spPr bwMode="auto">
          <a:xfrm>
            <a:off x="3018128" y="4705833"/>
            <a:ext cx="1544206" cy="1439652"/>
          </a:xfrm>
          <a:prstGeom prst="can">
            <a:avLst>
              <a:gd name="adj" fmla="val 26595"/>
            </a:avLst>
          </a:prstGeom>
          <a:solidFill>
            <a:schemeClr val="accent4">
              <a:lumMod val="20000"/>
              <a:lumOff val="80000"/>
            </a:schemeClr>
          </a:solidFill>
          <a:ln>
            <a:solidFill>
              <a:srgbClr val="FFF6E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Can 17"/>
          <p:cNvSpPr/>
          <p:nvPr/>
        </p:nvSpPr>
        <p:spPr bwMode="auto">
          <a:xfrm>
            <a:off x="7613069" y="3764288"/>
            <a:ext cx="1544206" cy="2375198"/>
          </a:xfrm>
          <a:prstGeom prst="can">
            <a:avLst/>
          </a:prstGeom>
          <a:no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Can 19"/>
          <p:cNvSpPr/>
          <p:nvPr/>
        </p:nvSpPr>
        <p:spPr bwMode="auto">
          <a:xfrm>
            <a:off x="7614579" y="5251524"/>
            <a:ext cx="1544206" cy="901743"/>
          </a:xfrm>
          <a:prstGeom prst="can">
            <a:avLst>
              <a:gd name="adj" fmla="val 50000"/>
            </a:avLst>
          </a:prstGeom>
          <a:solidFill>
            <a:schemeClr val="accent4"/>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TextBox 27"/>
          <p:cNvSpPr txBox="1"/>
          <p:nvPr/>
        </p:nvSpPr>
        <p:spPr>
          <a:xfrm>
            <a:off x="2503849" y="2980788"/>
            <a:ext cx="2756793" cy="4186453"/>
          </a:xfrm>
          <a:prstGeom prst="rect">
            <a:avLst/>
          </a:prstGeom>
          <a:noFill/>
        </p:spPr>
        <p:txBody>
          <a:bodyPr wrap="square" lIns="179285" tIns="143428" rIns="179285" bIns="143428" rtlCol="0">
            <a:spAutoFit/>
          </a:bodyPr>
          <a:lstStyle/>
          <a:p>
            <a:pPr>
              <a:lnSpc>
                <a:spcPct val="90000"/>
              </a:lnSpc>
              <a:spcAft>
                <a:spcPts val="588"/>
              </a:spcAft>
            </a:pPr>
            <a:r>
              <a:rPr lang="en-US" sz="28135" dirty="0">
                <a:solidFill>
                  <a:srgbClr val="FF0000"/>
                </a:solidFill>
              </a:rPr>
              <a:t>X</a:t>
            </a:r>
          </a:p>
        </p:txBody>
      </p:sp>
    </p:spTree>
    <p:extLst>
      <p:ext uri="{BB962C8B-B14F-4D97-AF65-F5344CB8AC3E}">
        <p14:creationId xmlns:p14="http://schemas.microsoft.com/office/powerpoint/2010/main" val="33659957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0"/>
                            </p:stCondLst>
                            <p:childTnLst>
                              <p:par>
                                <p:cTn id="12" presetID="42" presetClass="path" presetSubtype="0" accel="50000" decel="50000" fill="hold" nodeType="afterEffect">
                                  <p:stCondLst>
                                    <p:cond delay="0"/>
                                  </p:stCondLst>
                                  <p:childTnLst>
                                    <p:animMotion origin="layout" path="M -4.08476E-6 -4.85701E-6 L 0.20348 0.00568 " pathEditMode="relative" rAng="0" ptsTypes="AA">
                                      <p:cBhvr>
                                        <p:cTn id="13" dur="2000" fill="hold"/>
                                        <p:tgtEl>
                                          <p:spTgt spid="25"/>
                                        </p:tgtEl>
                                        <p:attrNameLst>
                                          <p:attrName>ppt_x</p:attrName>
                                          <p:attrName>ppt_y</p:attrName>
                                        </p:attrNameLst>
                                      </p:cBhvr>
                                      <p:rCtr x="10174" y="272"/>
                                    </p:animMotion>
                                  </p:childTnLst>
                                </p:cTn>
                              </p:par>
                              <p:par>
                                <p:cTn id="14" presetID="42" presetClass="path" presetSubtype="0" accel="50000" decel="50000" fill="hold" grpId="1" nodeType="withEffect">
                                  <p:stCondLst>
                                    <p:cond delay="0"/>
                                  </p:stCondLst>
                                  <p:childTnLst>
                                    <p:animMotion origin="layout" path="M -8.78223E-7 -2.82342E-6 L 0.18318 0.00136 " pathEditMode="relative" rAng="0" ptsTypes="AA">
                                      <p:cBhvr>
                                        <p:cTn id="15" dur="2000" fill="hold"/>
                                        <p:tgtEl>
                                          <p:spTgt spid="19"/>
                                        </p:tgtEl>
                                        <p:attrNameLst>
                                          <p:attrName>ppt_x</p:attrName>
                                          <p:attrName>ppt_y</p:attrName>
                                        </p:attrNameLst>
                                      </p:cBhvr>
                                      <p:rCtr x="9152" y="68"/>
                                    </p:animMotion>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 presetClass="exit"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par>
                          <p:cTn id="28" fill="hold">
                            <p:stCondLst>
                              <p:cond delay="0"/>
                            </p:stCondLst>
                            <p:childTnLst>
                              <p:par>
                                <p:cTn id="29" presetID="42" presetClass="path" presetSubtype="0" accel="50000" decel="50000" fill="hold" nodeType="afterEffect">
                                  <p:stCondLst>
                                    <p:cond delay="0"/>
                                  </p:stCondLst>
                                  <p:childTnLst>
                                    <p:animMotion origin="layout" path="M 0.20348 0.00568 L 0.37887 0.00568 " pathEditMode="relative" rAng="0" ptsTypes="AA">
                                      <p:cBhvr>
                                        <p:cTn id="30" dur="2000" fill="hold"/>
                                        <p:tgtEl>
                                          <p:spTgt spid="25"/>
                                        </p:tgtEl>
                                        <p:attrNameLst>
                                          <p:attrName>ppt_x</p:attrName>
                                          <p:attrName>ppt_y</p:attrName>
                                        </p:attrNameLst>
                                      </p:cBhvr>
                                      <p:rCtr x="8769" y="0"/>
                                    </p:animMotion>
                                  </p:childTnLst>
                                </p:cTn>
                              </p:par>
                              <p:par>
                                <p:cTn id="31" presetID="42" presetClass="path" presetSubtype="0" accel="50000" decel="50000" fill="hold" grpId="2" nodeType="withEffect">
                                  <p:stCondLst>
                                    <p:cond delay="0"/>
                                  </p:stCondLst>
                                  <p:childTnLst>
                                    <p:animMotion origin="layout" path="M 0.18317 0.00137 L 0.37491 -0.0059 " pathEditMode="relative" rAng="0" ptsTypes="AA">
                                      <p:cBhvr>
                                        <p:cTn id="32" dur="2000" fill="hold"/>
                                        <p:tgtEl>
                                          <p:spTgt spid="19"/>
                                        </p:tgtEl>
                                        <p:attrNameLst>
                                          <p:attrName>ppt_x</p:attrName>
                                          <p:attrName>ppt_y</p:attrName>
                                        </p:attrNameLst>
                                      </p:cBhvr>
                                      <p:rCtr x="9650" y="-295"/>
                                    </p:animMotion>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par>
                          <p:cTn id="37" fill="hold">
                            <p:stCondLst>
                              <p:cond delay="2500"/>
                            </p:stCondLst>
                            <p:childTnLst>
                              <p:par>
                                <p:cTn id="38" presetID="1"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1" presetClass="exit" presetSubtype="0" fill="hold" grpId="1" nodeType="withEffect">
                                  <p:stCondLst>
                                    <p:cond delay="0"/>
                                  </p:stCondLst>
                                  <p:childTnLst>
                                    <p:set>
                                      <p:cBhvr>
                                        <p:cTn id="41" dur="1" fill="hold">
                                          <p:stCondLst>
                                            <p:cond delay="0"/>
                                          </p:stCondLst>
                                        </p:cTn>
                                        <p:tgtEl>
                                          <p:spTgt spid="13"/>
                                        </p:tgtEl>
                                        <p:attrNameLst>
                                          <p:attrName>style.visibility</p:attrName>
                                        </p:attrNameLst>
                                      </p:cBhvr>
                                      <p:to>
                                        <p:strVal val="hidden"/>
                                      </p:to>
                                    </p:set>
                                  </p:childTnLst>
                                </p:cTn>
                              </p:par>
                              <p:par>
                                <p:cTn id="42" presetID="1"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par>
                                <p:cTn id="48" presetID="1" presetClass="exit" presetSubtype="0" fill="hold" grpId="0" nodeType="withEffect">
                                  <p:stCondLst>
                                    <p:cond delay="500"/>
                                  </p:stCondLst>
                                  <p:childTnLst>
                                    <p:set>
                                      <p:cBhvr>
                                        <p:cTn id="49" dur="1" fill="hold">
                                          <p:stCondLst>
                                            <p:cond delay="0"/>
                                          </p:stCondLst>
                                        </p:cTn>
                                        <p:tgtEl>
                                          <p:spTgt spid="6"/>
                                        </p:tgtEl>
                                        <p:attrNameLst>
                                          <p:attrName>style.visibility</p:attrName>
                                        </p:attrNameLst>
                                      </p:cBhvr>
                                      <p:to>
                                        <p:strVal val="hidden"/>
                                      </p:to>
                                    </p:set>
                                  </p:childTnLst>
                                </p:cTn>
                              </p:par>
                            </p:childTnLst>
                          </p:cTn>
                        </p:par>
                        <p:par>
                          <p:cTn id="50" fill="hold">
                            <p:stCondLst>
                              <p:cond delay="500"/>
                            </p:stCondLst>
                            <p:childTnLst>
                              <p:par>
                                <p:cTn id="51" presetID="1" presetClass="exit" presetSubtype="0" fill="hold" grpId="1" nodeType="afterEffect">
                                  <p:stCondLst>
                                    <p:cond delay="250"/>
                                  </p:stCondLst>
                                  <p:childTnLst>
                                    <p:set>
                                      <p:cBhvr>
                                        <p:cTn id="52" dur="1" fill="hold">
                                          <p:stCondLst>
                                            <p:cond delay="0"/>
                                          </p:stCondLst>
                                        </p:cTn>
                                        <p:tgtEl>
                                          <p:spTgt spid="28"/>
                                        </p:tgtEl>
                                        <p:attrNameLst>
                                          <p:attrName>style.visibility</p:attrName>
                                        </p:attrNameLst>
                                      </p:cBhvr>
                                      <p:to>
                                        <p:strVal val="hidden"/>
                                      </p:to>
                                    </p:set>
                                  </p:childTnLst>
                                </p:cTn>
                              </p:par>
                            </p:childTnLst>
                          </p:cTn>
                        </p:par>
                        <p:par>
                          <p:cTn id="53" fill="hold">
                            <p:stCondLst>
                              <p:cond delay="750"/>
                            </p:stCondLst>
                            <p:childTnLst>
                              <p:par>
                                <p:cTn id="54" presetID="1" presetClass="exit" presetSubtype="0" fill="hold" grpId="1" nodeType="afterEffect">
                                  <p:stCondLst>
                                    <p:cond delay="0"/>
                                  </p:stCondLst>
                                  <p:childTnLst>
                                    <p:set>
                                      <p:cBhvr>
                                        <p:cTn id="55" dur="1" fill="hold">
                                          <p:stCondLst>
                                            <p:cond delay="0"/>
                                          </p:stCondLst>
                                        </p:cTn>
                                        <p:tgtEl>
                                          <p:spTgt spid="27"/>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6" grpId="0" animBg="1"/>
      <p:bldP spid="8" grpId="0" animBg="1"/>
      <p:bldP spid="12" grpId="0" animBg="1"/>
      <p:bldP spid="13" grpId="0" animBg="1"/>
      <p:bldP spid="13" grpId="1" animBg="1"/>
      <p:bldP spid="19" grpId="0" animBg="1"/>
      <p:bldP spid="19" grpId="1" animBg="1"/>
      <p:bldP spid="19" grpId="2" animBg="1"/>
      <p:bldP spid="26" grpId="0" animBg="1"/>
      <p:bldP spid="26" grpId="1" animBg="1"/>
      <p:bldP spid="27" grpId="0" animBg="1"/>
      <p:bldP spid="27" grpId="1" animBg="1"/>
      <p:bldP spid="18" grpId="0" animBg="1"/>
      <p:bldP spid="20" grpId="0" animBg="1"/>
      <p:bldP spid="28" grpId="0"/>
      <p:bldP spid="2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 / Expectations</a:t>
            </a:r>
          </a:p>
        </p:txBody>
      </p:sp>
      <p:sp>
        <p:nvSpPr>
          <p:cNvPr id="5" name="Content Placeholder 4"/>
          <p:cNvSpPr>
            <a:spLocks noGrp="1"/>
          </p:cNvSpPr>
          <p:nvPr>
            <p:ph sz="quarter" idx="10"/>
          </p:nvPr>
        </p:nvSpPr>
        <p:spPr>
          <a:xfrm>
            <a:off x="268288" y="1398397"/>
            <a:ext cx="11542503" cy="4001095"/>
          </a:xfrm>
        </p:spPr>
        <p:txBody>
          <a:bodyPr/>
          <a:lstStyle/>
          <a:p>
            <a:r>
              <a:rPr lang="en-US" dirty="0"/>
              <a:t>Not a discussion of features</a:t>
            </a:r>
          </a:p>
          <a:p>
            <a:endParaRPr lang="en-US" dirty="0"/>
          </a:p>
          <a:p>
            <a:r>
              <a:rPr lang="en-US" dirty="0"/>
              <a:t>Focus on Design Patterns impacting the Quality Attributes of a cloud based solution</a:t>
            </a:r>
          </a:p>
          <a:p>
            <a:endParaRPr lang="en-US" dirty="0"/>
          </a:p>
          <a:p>
            <a:r>
              <a:rPr lang="en-US" dirty="0"/>
              <a:t>Provide proven practices for predictable results</a:t>
            </a:r>
          </a:p>
        </p:txBody>
      </p:sp>
    </p:spTree>
    <p:extLst>
      <p:ext uri="{BB962C8B-B14F-4D97-AF65-F5344CB8AC3E}">
        <p14:creationId xmlns:p14="http://schemas.microsoft.com/office/powerpoint/2010/main" val="129193999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Partitioning Data (lookup)</a:t>
            </a:r>
            <a:br>
              <a:rPr lang="en-US" dirty="0"/>
            </a:br>
            <a:endParaRPr lang="en-US" dirty="0"/>
          </a:p>
        </p:txBody>
      </p:sp>
      <p:sp>
        <p:nvSpPr>
          <p:cNvPr id="2" name="TextBox 1"/>
          <p:cNvSpPr txBox="1"/>
          <p:nvPr/>
        </p:nvSpPr>
        <p:spPr>
          <a:xfrm>
            <a:off x="269241" y="2063567"/>
            <a:ext cx="8793290"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Home tenant / user to a specific partition. Use “master” lookup.</a:t>
            </a:r>
          </a:p>
        </p:txBody>
      </p:sp>
      <p:sp>
        <p:nvSpPr>
          <p:cNvPr id="5" name="Can 4"/>
          <p:cNvSpPr/>
          <p:nvPr/>
        </p:nvSpPr>
        <p:spPr bwMode="auto">
          <a:xfrm>
            <a:off x="653762" y="3354298"/>
            <a:ext cx="1544206" cy="2375198"/>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an 5"/>
          <p:cNvSpPr/>
          <p:nvPr/>
        </p:nvSpPr>
        <p:spPr bwMode="auto">
          <a:xfrm>
            <a:off x="2949018" y="3354298"/>
            <a:ext cx="1544206" cy="2375198"/>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Can 6"/>
          <p:cNvSpPr/>
          <p:nvPr/>
        </p:nvSpPr>
        <p:spPr bwMode="auto">
          <a:xfrm>
            <a:off x="5244275" y="3354298"/>
            <a:ext cx="1544206" cy="2375198"/>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Can 7"/>
          <p:cNvSpPr/>
          <p:nvPr/>
        </p:nvSpPr>
        <p:spPr bwMode="auto">
          <a:xfrm>
            <a:off x="653761" y="5050305"/>
            <a:ext cx="1544206" cy="679192"/>
          </a:xfrm>
          <a:prstGeom prst="can">
            <a:avLst>
              <a:gd name="adj" fmla="val 50000"/>
            </a:avLst>
          </a:prstGeom>
          <a:solidFill>
            <a:schemeClr val="accent4"/>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Can 8"/>
          <p:cNvSpPr/>
          <p:nvPr/>
        </p:nvSpPr>
        <p:spPr bwMode="auto">
          <a:xfrm>
            <a:off x="2949016" y="4289844"/>
            <a:ext cx="1544206" cy="1439652"/>
          </a:xfrm>
          <a:prstGeom prst="can">
            <a:avLst>
              <a:gd name="adj" fmla="val 26595"/>
            </a:avLst>
          </a:prstGeom>
          <a:solidFill>
            <a:schemeClr val="accent4"/>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Can 9"/>
          <p:cNvSpPr/>
          <p:nvPr/>
        </p:nvSpPr>
        <p:spPr bwMode="auto">
          <a:xfrm>
            <a:off x="5244275" y="4849314"/>
            <a:ext cx="1544206" cy="901743"/>
          </a:xfrm>
          <a:prstGeom prst="can">
            <a:avLst>
              <a:gd name="adj" fmla="val 50000"/>
            </a:avLst>
          </a:prstGeom>
          <a:solidFill>
            <a:schemeClr val="accent4"/>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Can 16"/>
          <p:cNvSpPr/>
          <p:nvPr/>
        </p:nvSpPr>
        <p:spPr bwMode="auto">
          <a:xfrm>
            <a:off x="9888517" y="3354298"/>
            <a:ext cx="1544206" cy="2375198"/>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9" name="Table 18"/>
          <p:cNvGraphicFramePr>
            <a:graphicFrameLocks noGrp="1"/>
          </p:cNvGraphicFramePr>
          <p:nvPr>
            <p:extLst/>
          </p:nvPr>
        </p:nvGraphicFramePr>
        <p:xfrm>
          <a:off x="9966312" y="3900077"/>
          <a:ext cx="2017806" cy="996833"/>
        </p:xfrm>
        <a:graphic>
          <a:graphicData uri="http://schemas.openxmlformats.org/drawingml/2006/table">
            <a:tbl>
              <a:tblPr firstRow="1" bandRow="1">
                <a:tableStyleId>{00A15C55-8517-42AA-B614-E9B94910E393}</a:tableStyleId>
              </a:tblPr>
              <a:tblGrid>
                <a:gridCol w="1008903">
                  <a:extLst>
                    <a:ext uri="{9D8B030D-6E8A-4147-A177-3AD203B41FA5}">
                      <a16:colId xmlns:a16="http://schemas.microsoft.com/office/drawing/2014/main" val="20000"/>
                    </a:ext>
                  </a:extLst>
                </a:gridCol>
                <a:gridCol w="1008903">
                  <a:extLst>
                    <a:ext uri="{9D8B030D-6E8A-4147-A177-3AD203B41FA5}">
                      <a16:colId xmlns:a16="http://schemas.microsoft.com/office/drawing/2014/main" val="20001"/>
                    </a:ext>
                  </a:extLst>
                </a:gridCol>
              </a:tblGrid>
              <a:tr h="253987">
                <a:tc>
                  <a:txBody>
                    <a:bodyPr/>
                    <a:lstStyle/>
                    <a:p>
                      <a:r>
                        <a:rPr lang="en-US" sz="1100" dirty="0"/>
                        <a:t>Tenant</a:t>
                      </a:r>
                    </a:p>
                  </a:txBody>
                  <a:tcPr marL="89642" marR="89642" marT="44821" marB="44821"/>
                </a:tc>
                <a:tc>
                  <a:txBody>
                    <a:bodyPr/>
                    <a:lstStyle/>
                    <a:p>
                      <a:r>
                        <a:rPr lang="en-US" sz="900" dirty="0"/>
                        <a:t>Partition</a:t>
                      </a:r>
                      <a:r>
                        <a:rPr lang="en-US" sz="900" baseline="0" dirty="0"/>
                        <a:t> Id</a:t>
                      </a:r>
                      <a:endParaRPr lang="en-US" sz="900" dirty="0"/>
                    </a:p>
                  </a:txBody>
                  <a:tcPr marL="89642" marR="89642" marT="44821" marB="44821"/>
                </a:tc>
                <a:extLst>
                  <a:ext uri="{0D108BD9-81ED-4DB2-BD59-A6C34878D82A}">
                    <a16:rowId xmlns:a16="http://schemas.microsoft.com/office/drawing/2014/main" val="10000"/>
                  </a:ext>
                </a:extLst>
              </a:tr>
              <a:tr h="246517">
                <a:tc>
                  <a:txBody>
                    <a:bodyPr/>
                    <a:lstStyle/>
                    <a:p>
                      <a:r>
                        <a:rPr lang="en-US" sz="1000" dirty="0"/>
                        <a:t>Customer</a:t>
                      </a:r>
                      <a:endParaRPr lang="en-US" sz="1700" dirty="0"/>
                    </a:p>
                  </a:txBody>
                  <a:tcPr marL="89642" marR="89642" marT="44821" marB="44821"/>
                </a:tc>
                <a:tc>
                  <a:txBody>
                    <a:bodyPr/>
                    <a:lstStyle/>
                    <a:p>
                      <a:r>
                        <a:rPr lang="en-US" sz="1000" dirty="0"/>
                        <a:t>1</a:t>
                      </a:r>
                    </a:p>
                  </a:txBody>
                  <a:tcPr marL="89642" marR="89642" marT="44821" marB="44821"/>
                </a:tc>
                <a:extLst>
                  <a:ext uri="{0D108BD9-81ED-4DB2-BD59-A6C34878D82A}">
                    <a16:rowId xmlns:a16="http://schemas.microsoft.com/office/drawing/2014/main" val="10001"/>
                  </a:ext>
                </a:extLst>
              </a:tr>
              <a:tr h="246517">
                <a:tc>
                  <a:txBody>
                    <a:bodyPr/>
                    <a:lstStyle/>
                    <a:p>
                      <a:r>
                        <a:rPr lang="en-US" sz="1000" dirty="0"/>
                        <a:t>Big Customer</a:t>
                      </a:r>
                      <a:endParaRPr lang="en-US" sz="1700" dirty="0"/>
                    </a:p>
                  </a:txBody>
                  <a:tcPr marL="89642" marR="89642" marT="44821" marB="44821"/>
                </a:tc>
                <a:tc>
                  <a:txBody>
                    <a:bodyPr/>
                    <a:lstStyle/>
                    <a:p>
                      <a:r>
                        <a:rPr lang="en-US" sz="1000" dirty="0"/>
                        <a:t>2</a:t>
                      </a:r>
                    </a:p>
                  </a:txBody>
                  <a:tcPr marL="89642" marR="89642" marT="44821" marB="44821"/>
                </a:tc>
                <a:extLst>
                  <a:ext uri="{0D108BD9-81ED-4DB2-BD59-A6C34878D82A}">
                    <a16:rowId xmlns:a16="http://schemas.microsoft.com/office/drawing/2014/main" val="10002"/>
                  </a:ext>
                </a:extLst>
              </a:tr>
              <a:tr h="246517">
                <a:tc>
                  <a:txBody>
                    <a:bodyPr/>
                    <a:lstStyle/>
                    <a:p>
                      <a:r>
                        <a:rPr lang="en-US" sz="1000" dirty="0"/>
                        <a:t>Another</a:t>
                      </a:r>
                    </a:p>
                  </a:txBody>
                  <a:tcPr marL="89642" marR="89642" marT="44821" marB="44821"/>
                </a:tc>
                <a:tc>
                  <a:txBody>
                    <a:bodyPr/>
                    <a:lstStyle/>
                    <a:p>
                      <a:r>
                        <a:rPr lang="en-US" sz="1000" dirty="0"/>
                        <a:t>3</a:t>
                      </a:r>
                    </a:p>
                  </a:txBody>
                  <a:tcPr marL="89642" marR="89642" marT="44821" marB="44821"/>
                </a:tc>
                <a:extLst>
                  <a:ext uri="{0D108BD9-81ED-4DB2-BD59-A6C34878D82A}">
                    <a16:rowId xmlns:a16="http://schemas.microsoft.com/office/drawing/2014/main" val="10003"/>
                  </a:ext>
                </a:extLst>
              </a:tr>
            </a:tbl>
          </a:graphicData>
        </a:graphic>
      </p:graphicFrame>
      <p:sp>
        <p:nvSpPr>
          <p:cNvPr id="21" name="Rectangle 20"/>
          <p:cNvSpPr/>
          <p:nvPr/>
        </p:nvSpPr>
        <p:spPr>
          <a:xfrm>
            <a:off x="7301572" y="3434070"/>
            <a:ext cx="2315310" cy="362072"/>
          </a:xfrm>
          <a:prstGeom prst="rect">
            <a:avLst/>
          </a:prstGeom>
        </p:spPr>
        <p:txBody>
          <a:bodyPr wrap="none">
            <a:spAutoFit/>
          </a:bodyPr>
          <a:lstStyle/>
          <a:p>
            <a:pPr algn="ctr"/>
            <a:r>
              <a:rPr lang="en-US" sz="1765" dirty="0">
                <a:gradFill>
                  <a:gsLst>
                    <a:gs pos="2917">
                      <a:srgbClr val="FFFFFF"/>
                    </a:gs>
                    <a:gs pos="30000">
                      <a:srgbClr val="FFFFFF"/>
                    </a:gs>
                  </a:gsLst>
                  <a:lin ang="5400000" scaled="0"/>
                </a:gradFill>
              </a:rPr>
              <a:t>Cache this shard map</a:t>
            </a:r>
            <a:endParaRPr lang="en-US" sz="1765" dirty="0">
              <a:solidFill>
                <a:srgbClr val="FFFFFF"/>
              </a:solidFill>
            </a:endParaRPr>
          </a:p>
        </p:txBody>
      </p:sp>
      <p:sp>
        <p:nvSpPr>
          <p:cNvPr id="22" name="Rectangle 21"/>
          <p:cNvSpPr/>
          <p:nvPr/>
        </p:nvSpPr>
        <p:spPr>
          <a:xfrm>
            <a:off x="7442560" y="4975066"/>
            <a:ext cx="1791877" cy="905179"/>
          </a:xfrm>
          <a:prstGeom prst="rect">
            <a:avLst/>
          </a:prstGeom>
        </p:spPr>
        <p:txBody>
          <a:bodyPr wrap="none">
            <a:spAutoFit/>
          </a:bodyPr>
          <a:lstStyle/>
          <a:p>
            <a:pPr algn="ctr"/>
            <a:r>
              <a:rPr lang="en-US" sz="1765" dirty="0">
                <a:gradFill>
                  <a:gsLst>
                    <a:gs pos="2917">
                      <a:srgbClr val="FFFFFF"/>
                    </a:gs>
                    <a:gs pos="30000">
                      <a:srgbClr val="FFFFFF"/>
                    </a:gs>
                  </a:gsLst>
                  <a:lin ang="5400000" scaled="0"/>
                </a:gradFill>
              </a:rPr>
              <a:t>to avoid making</a:t>
            </a:r>
            <a:br>
              <a:rPr lang="en-US" sz="1765" dirty="0">
                <a:gradFill>
                  <a:gsLst>
                    <a:gs pos="2917">
                      <a:srgbClr val="FFFFFF"/>
                    </a:gs>
                    <a:gs pos="30000">
                      <a:srgbClr val="FFFFFF"/>
                    </a:gs>
                  </a:gsLst>
                  <a:lin ang="5400000" scaled="0"/>
                </a:gradFill>
              </a:rPr>
            </a:br>
            <a:r>
              <a:rPr lang="en-US" sz="1765" dirty="0">
                <a:gradFill>
                  <a:gsLst>
                    <a:gs pos="2917">
                      <a:srgbClr val="FFFFFF"/>
                    </a:gs>
                    <a:gs pos="30000">
                      <a:srgbClr val="FFFFFF"/>
                    </a:gs>
                  </a:gsLst>
                  <a:lin ang="5400000" scaled="0"/>
                </a:gradFill>
              </a:rPr>
              <a:t>the lookup the </a:t>
            </a:r>
            <a:br>
              <a:rPr lang="en-US" sz="1765" dirty="0">
                <a:gradFill>
                  <a:gsLst>
                    <a:gs pos="2917">
                      <a:srgbClr val="FFFFFF"/>
                    </a:gs>
                    <a:gs pos="30000">
                      <a:srgbClr val="FFFFFF"/>
                    </a:gs>
                  </a:gsLst>
                  <a:lin ang="5400000" scaled="0"/>
                </a:gradFill>
              </a:rPr>
            </a:br>
            <a:r>
              <a:rPr lang="en-US" sz="1765" dirty="0">
                <a:gradFill>
                  <a:gsLst>
                    <a:gs pos="2917">
                      <a:srgbClr val="FFFFFF"/>
                    </a:gs>
                    <a:gs pos="30000">
                      <a:srgbClr val="FFFFFF"/>
                    </a:gs>
                  </a:gsLst>
                  <a:lin ang="5400000" scaled="0"/>
                </a:gradFill>
              </a:rPr>
              <a:t>bottleneck</a:t>
            </a:r>
            <a:endParaRPr lang="en-US" sz="1765" dirty="0">
              <a:solidFill>
                <a:srgbClr val="FFFFFF"/>
              </a:solidFill>
            </a:endParaRPr>
          </a:p>
        </p:txBody>
      </p:sp>
      <p:pic>
        <p:nvPicPr>
          <p:cNvPr id="12" name="Picture 1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956023" y="4003129"/>
            <a:ext cx="764951" cy="764951"/>
          </a:xfrm>
          <a:prstGeom prst="rect">
            <a:avLst/>
          </a:prstGeom>
        </p:spPr>
      </p:pic>
    </p:spTree>
    <p:extLst>
      <p:ext uri="{BB962C8B-B14F-4D97-AF65-F5344CB8AC3E}">
        <p14:creationId xmlns:p14="http://schemas.microsoft.com/office/powerpoint/2010/main" val="2652257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Partitioning Data (hash)</a:t>
            </a:r>
            <a:br>
              <a:rPr lang="en-US" dirty="0"/>
            </a:br>
            <a:endParaRPr lang="en-US" dirty="0"/>
          </a:p>
        </p:txBody>
      </p:sp>
      <p:sp>
        <p:nvSpPr>
          <p:cNvPr id="2" name="TextBox 1"/>
          <p:cNvSpPr txBox="1"/>
          <p:nvPr/>
        </p:nvSpPr>
        <p:spPr>
          <a:xfrm>
            <a:off x="8890551" y="1812507"/>
            <a:ext cx="1708840" cy="615522"/>
          </a:xfrm>
          <a:prstGeom prst="rect">
            <a:avLst/>
          </a:prstGeom>
          <a:noFill/>
        </p:spPr>
        <p:txBody>
          <a:bodyPr wrap="none" lIns="179285" tIns="143428" rIns="179285" bIns="143428" rtlCol="0">
            <a:spAutoFit/>
          </a:bodyPr>
          <a:lstStyle/>
          <a:p>
            <a:pPr>
              <a:lnSpc>
                <a:spcPct val="90000"/>
              </a:lnSpc>
              <a:spcAft>
                <a:spcPts val="588"/>
              </a:spcAft>
            </a:pPr>
            <a:r>
              <a:rPr lang="en-US" sz="2353" i="1" dirty="0">
                <a:gradFill>
                  <a:gsLst>
                    <a:gs pos="2917">
                      <a:srgbClr val="FFFFFF"/>
                    </a:gs>
                    <a:gs pos="30000">
                      <a:srgbClr val="FFFFFF"/>
                    </a:gs>
                  </a:gsLst>
                  <a:lin ang="5400000" scaled="0"/>
                </a:gradFill>
              </a:rPr>
              <a:t>n = n + m</a:t>
            </a:r>
          </a:p>
        </p:txBody>
      </p:sp>
      <p:sp>
        <p:nvSpPr>
          <p:cNvPr id="5" name="Can 4"/>
          <p:cNvSpPr/>
          <p:nvPr/>
        </p:nvSpPr>
        <p:spPr bwMode="auto">
          <a:xfrm>
            <a:off x="679192" y="3021145"/>
            <a:ext cx="1544206" cy="2375198"/>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an 5"/>
          <p:cNvSpPr/>
          <p:nvPr/>
        </p:nvSpPr>
        <p:spPr bwMode="auto">
          <a:xfrm>
            <a:off x="2974448" y="3021145"/>
            <a:ext cx="1544206" cy="2375198"/>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Can 6"/>
          <p:cNvSpPr/>
          <p:nvPr/>
        </p:nvSpPr>
        <p:spPr bwMode="auto">
          <a:xfrm>
            <a:off x="5269705" y="3021145"/>
            <a:ext cx="1544206" cy="2375198"/>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Can 8"/>
          <p:cNvSpPr/>
          <p:nvPr/>
        </p:nvSpPr>
        <p:spPr bwMode="auto">
          <a:xfrm>
            <a:off x="2974446" y="4717151"/>
            <a:ext cx="1544206" cy="679192"/>
          </a:xfrm>
          <a:prstGeom prst="can">
            <a:avLst>
              <a:gd name="adj" fmla="val 26595"/>
            </a:avLst>
          </a:prstGeom>
          <a:solidFill>
            <a:schemeClr val="accent4"/>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Can 10"/>
          <p:cNvSpPr/>
          <p:nvPr/>
        </p:nvSpPr>
        <p:spPr bwMode="auto">
          <a:xfrm>
            <a:off x="5269705" y="4649673"/>
            <a:ext cx="1544206" cy="746670"/>
          </a:xfrm>
          <a:prstGeom prst="can">
            <a:avLst>
              <a:gd name="adj" fmla="val 26595"/>
            </a:avLst>
          </a:prstGeom>
          <a:solidFill>
            <a:schemeClr val="accent4"/>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Can 11"/>
          <p:cNvSpPr/>
          <p:nvPr/>
        </p:nvSpPr>
        <p:spPr bwMode="auto">
          <a:xfrm>
            <a:off x="679191" y="4827686"/>
            <a:ext cx="1544206" cy="568656"/>
          </a:xfrm>
          <a:prstGeom prst="can">
            <a:avLst>
              <a:gd name="adj" fmla="val 26595"/>
            </a:avLst>
          </a:prstGeom>
          <a:solidFill>
            <a:schemeClr val="accent4"/>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Can 13"/>
          <p:cNvSpPr/>
          <p:nvPr/>
        </p:nvSpPr>
        <p:spPr bwMode="auto">
          <a:xfrm>
            <a:off x="7689282" y="3021143"/>
            <a:ext cx="1544206" cy="2375198"/>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Curved Up Arrow 16"/>
          <p:cNvSpPr/>
          <p:nvPr/>
        </p:nvSpPr>
        <p:spPr bwMode="auto">
          <a:xfrm>
            <a:off x="3705534" y="5463405"/>
            <a:ext cx="6893857" cy="817691"/>
          </a:xfrm>
          <a:prstGeom prst="curvedUpArrow">
            <a:avLst/>
          </a:prstGeom>
          <a:solidFill>
            <a:schemeClr val="accent4"/>
          </a:solidFill>
          <a:ln>
            <a:solidFill>
              <a:schemeClr val="accent4"/>
            </a:solidFill>
            <a:headEnd type="none" w="med" len="med"/>
            <a:tailEnd type="none" w="med" len="med"/>
          </a:ln>
          <a:effectLst/>
          <a:scene3d>
            <a:camera prst="orthographicFront">
              <a:rot lat="0" lon="108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Curved Down Arrow 17"/>
          <p:cNvSpPr/>
          <p:nvPr/>
        </p:nvSpPr>
        <p:spPr bwMode="auto">
          <a:xfrm>
            <a:off x="3549260" y="2478372"/>
            <a:ext cx="7050131" cy="1116795"/>
          </a:xfrm>
          <a:prstGeom prst="curvedDownArrow">
            <a:avLst/>
          </a:prstGeom>
          <a:solidFill>
            <a:schemeClr val="accent4"/>
          </a:solidFill>
          <a:ln>
            <a:solidFill>
              <a:schemeClr val="accent4"/>
            </a:solidFill>
            <a:headEnd type="none" w="med" len="med"/>
            <a:tailEnd type="none" w="med" len="med"/>
          </a:ln>
          <a:effectLst/>
          <a:scene3d>
            <a:camera prst="orthographicFront">
              <a:rot lat="0" lon="108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269241" y="1812507"/>
            <a:ext cx="8625539" cy="615522"/>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Evenly distribute across </a:t>
            </a:r>
            <a:r>
              <a:rPr lang="en-US" sz="2353" i="1" dirty="0">
                <a:gradFill>
                  <a:gsLst>
                    <a:gs pos="2917">
                      <a:srgbClr val="FFFFFF"/>
                    </a:gs>
                    <a:gs pos="30000">
                      <a:srgbClr val="FFFFFF"/>
                    </a:gs>
                  </a:gsLst>
                  <a:lin ang="5400000" scaled="0"/>
                </a:gradFill>
              </a:rPr>
              <a:t>n</a:t>
            </a:r>
            <a:r>
              <a:rPr lang="en-US" sz="2353" dirty="0">
                <a:gradFill>
                  <a:gsLst>
                    <a:gs pos="2917">
                      <a:srgbClr val="FFFFFF"/>
                    </a:gs>
                    <a:gs pos="30000">
                      <a:srgbClr val="FFFFFF"/>
                    </a:gs>
                  </a:gsLst>
                  <a:lin ang="5400000" scaled="0"/>
                </a:gradFill>
              </a:rPr>
              <a:t> number of partitions (algorithmic) ….</a:t>
            </a:r>
          </a:p>
        </p:txBody>
      </p:sp>
      <p:sp>
        <p:nvSpPr>
          <p:cNvPr id="21" name="Curved Up Arrow 20"/>
          <p:cNvSpPr/>
          <p:nvPr/>
        </p:nvSpPr>
        <p:spPr bwMode="auto">
          <a:xfrm>
            <a:off x="1205108" y="5459871"/>
            <a:ext cx="9402064" cy="957332"/>
          </a:xfrm>
          <a:prstGeom prst="curvedUpArrow">
            <a:avLst/>
          </a:prstGeom>
          <a:solidFill>
            <a:schemeClr val="accent4"/>
          </a:solidFill>
          <a:ln>
            <a:solidFill>
              <a:schemeClr val="accent4"/>
            </a:solidFill>
            <a:headEnd type="none" w="med" len="med"/>
            <a:tailEnd type="none" w="med" len="med"/>
          </a:ln>
          <a:effectLst/>
          <a:scene3d>
            <a:camera prst="orthographicFront">
              <a:rot lat="0" lon="108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Curved Down Arrow 21"/>
          <p:cNvSpPr/>
          <p:nvPr/>
        </p:nvSpPr>
        <p:spPr bwMode="auto">
          <a:xfrm>
            <a:off x="8340084" y="2892396"/>
            <a:ext cx="2160277" cy="877564"/>
          </a:xfrm>
          <a:prstGeom prst="curvedDownArrow">
            <a:avLst/>
          </a:prstGeom>
          <a:solidFill>
            <a:schemeClr val="accent4"/>
          </a:solidFill>
          <a:ln>
            <a:solidFill>
              <a:schemeClr val="accent4"/>
            </a:solidFill>
            <a:headEnd type="none" w="med" len="med"/>
            <a:tailEnd type="none" w="med" len="med"/>
          </a:ln>
          <a:effectLst/>
          <a:scene3d>
            <a:camera prst="orthographicFront">
              <a:rot lat="0" lon="108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Curved Down Arrow 22"/>
          <p:cNvSpPr/>
          <p:nvPr/>
        </p:nvSpPr>
        <p:spPr bwMode="auto">
          <a:xfrm>
            <a:off x="5844517" y="2478372"/>
            <a:ext cx="4805249" cy="1440992"/>
          </a:xfrm>
          <a:prstGeom prst="curvedDownArrow">
            <a:avLst/>
          </a:prstGeom>
          <a:solidFill>
            <a:schemeClr val="accent4"/>
          </a:solidFill>
          <a:ln>
            <a:solidFill>
              <a:schemeClr val="accent4"/>
            </a:solidFill>
            <a:headEnd type="none" w="med" len="med"/>
            <a:tailEnd type="none" w="med" len="med"/>
          </a:ln>
          <a:effectLst/>
          <a:scene3d>
            <a:camera prst="orthographicFront">
              <a:rot lat="0" lon="108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4">
                    <a14:imgEffect>
                      <a14:artisticPaintStrokes/>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10108859" y="3961171"/>
            <a:ext cx="1900559" cy="1498700"/>
          </a:xfrm>
          <a:prstGeom prst="rect">
            <a:avLst/>
          </a:prstGeom>
        </p:spPr>
      </p:pic>
    </p:spTree>
    <p:extLst>
      <p:ext uri="{BB962C8B-B14F-4D97-AF65-F5344CB8AC3E}">
        <p14:creationId xmlns:p14="http://schemas.microsoft.com/office/powerpoint/2010/main" val="41817719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right)">
                                      <p:cBhvr>
                                        <p:cTn id="11" dur="500"/>
                                        <p:tgtEl>
                                          <p:spTgt spid="1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right)">
                                      <p:cBhvr>
                                        <p:cTn id="15" dur="500"/>
                                        <p:tgtEl>
                                          <p:spTgt spid="21"/>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right)">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22" presetClass="entr" presetSubtype="2" fill="hold" grpId="0" nodeType="afterEffect">
                                  <p:stCondLst>
                                    <p:cond delay="500"/>
                                  </p:stCondLst>
                                  <p:childTnLst>
                                    <p:set>
                                      <p:cBhvr>
                                        <p:cTn id="26" dur="1" fill="hold">
                                          <p:stCondLst>
                                            <p:cond delay="0"/>
                                          </p:stCondLst>
                                        </p:cTn>
                                        <p:tgtEl>
                                          <p:spTgt spid="22"/>
                                        </p:tgtEl>
                                        <p:attrNameLst>
                                          <p:attrName>style.visibility</p:attrName>
                                        </p:attrNameLst>
                                      </p:cBhvr>
                                      <p:to>
                                        <p:strVal val="visible"/>
                                      </p:to>
                                    </p:set>
                                    <p:animEffect transition="in" filter="wipe(righ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1" grpId="0" animBg="1"/>
      <p:bldP spid="22" grpId="0" animBg="1"/>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Customer Stories…</a:t>
            </a:r>
          </a:p>
        </p:txBody>
      </p:sp>
    </p:spTree>
    <p:extLst>
      <p:ext uri="{BB962C8B-B14F-4D97-AF65-F5344CB8AC3E}">
        <p14:creationId xmlns:p14="http://schemas.microsoft.com/office/powerpoint/2010/main" val="392902950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268928" y="3689190"/>
            <a:ext cx="11541863" cy="899665"/>
          </a:xfrm>
          <a:prstGeom prst="rect">
            <a:avLst/>
          </a:prstGeom>
        </p:spPr>
        <p:txBody>
          <a:bodyPr vert="horz" wrap="square" lIns="146304" tIns="91440" rIns="146304" bIns="91440" rtlCol="0" anchor="t">
            <a:noAutofit/>
          </a:bodyPr>
          <a:lstStyle>
            <a:lvl1pPr algn="ctr" defTabSz="914367" rtl="0" eaLnBrk="1" latinLnBrk="0" hangingPunct="1">
              <a:lnSpc>
                <a:spcPct val="90000"/>
              </a:lnSpc>
              <a:spcBef>
                <a:spcPct val="0"/>
              </a:spcBef>
              <a:buNone/>
              <a:defRPr lang="en-US" sz="5294" b="0" kern="1200" cap="none" spc="-100"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b="1" dirty="0"/>
              <a:t>Photo Sharing Service</a:t>
            </a:r>
            <a:br>
              <a:rPr lang="en-US" b="1" dirty="0"/>
            </a:br>
            <a:r>
              <a:rPr lang="en-US" sz="5400" dirty="0"/>
              <a:t>“Share your life with friends and family”</a:t>
            </a:r>
          </a:p>
        </p:txBody>
      </p:sp>
    </p:spTree>
    <p:extLst>
      <p:ext uri="{BB962C8B-B14F-4D97-AF65-F5344CB8AC3E}">
        <p14:creationId xmlns:p14="http://schemas.microsoft.com/office/powerpoint/2010/main" val="401200028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It’s monochrome fashion</a:t>
            </a:r>
          </a:p>
        </p:txBody>
      </p:sp>
      <p:sp>
        <p:nvSpPr>
          <p:cNvPr id="4" name="Text Placeholder 3"/>
          <p:cNvSpPr>
            <a:spLocks noGrp="1"/>
          </p:cNvSpPr>
          <p:nvPr>
            <p:ph sz="quarter" idx="10"/>
          </p:nvPr>
        </p:nvSpPr>
        <p:spPr/>
        <p:txBody>
          <a:bodyPr>
            <a:normAutofit fontScale="92500" lnSpcReduction="10000"/>
          </a:bodyPr>
          <a:lstStyle/>
          <a:p>
            <a:r>
              <a:rPr lang="en-US" dirty="0"/>
              <a:t>Cloud storage with image processing capability</a:t>
            </a:r>
          </a:p>
          <a:p>
            <a:pPr lvl="1"/>
            <a:r>
              <a:rPr lang="en-US" dirty="0"/>
              <a:t>Unlimited storage with thumbnails and image correction</a:t>
            </a:r>
          </a:p>
          <a:p>
            <a:r>
              <a:rPr lang="en-US" dirty="0"/>
              <a:t>First release had a limit of 50 request per sec</a:t>
            </a:r>
          </a:p>
          <a:p>
            <a:pPr lvl="1"/>
            <a:r>
              <a:rPr lang="en-US" dirty="0"/>
              <a:t>Target was 7,000 request/s</a:t>
            </a:r>
          </a:p>
          <a:p>
            <a:r>
              <a:rPr lang="en-US" dirty="0"/>
              <a:t>Monolithic architecture with a few major issues</a:t>
            </a:r>
          </a:p>
          <a:p>
            <a:pPr lvl="1"/>
            <a:r>
              <a:rPr lang="en-US" dirty="0"/>
              <a:t>Need distributed system principles in place</a:t>
            </a:r>
          </a:p>
          <a:p>
            <a:r>
              <a:rPr lang="en-US" dirty="0"/>
              <a:t>Monoglot persistence using SQL for all data</a:t>
            </a:r>
          </a:p>
          <a:p>
            <a:pPr lvl="1"/>
            <a:r>
              <a:rPr lang="en-US" dirty="0"/>
              <a:t>Need storage optimization</a:t>
            </a:r>
          </a:p>
          <a:p>
            <a:pPr lvl="1"/>
            <a:endParaRPr lang="en-US" dirty="0"/>
          </a:p>
        </p:txBody>
      </p:sp>
    </p:spTree>
    <p:extLst>
      <p:ext uri="{BB962C8B-B14F-4D97-AF65-F5344CB8AC3E}">
        <p14:creationId xmlns:p14="http://schemas.microsoft.com/office/powerpoint/2010/main" val="322312417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71572" y="1187938"/>
            <a:ext cx="5839001" cy="500503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26957" y="1188130"/>
            <a:ext cx="3083615" cy="1643253"/>
          </a:xfrm>
          <a:prstGeom prst="rect">
            <a:avLst/>
          </a:prstGeom>
          <a:solidFill>
            <a:schemeClr val="tx1">
              <a:lumMod val="75000"/>
            </a:schemeClr>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056896" y="3410711"/>
            <a:ext cx="1243737" cy="1004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Gateway</a:t>
            </a:r>
          </a:p>
        </p:txBody>
      </p:sp>
      <p:sp>
        <p:nvSpPr>
          <p:cNvPr id="5" name="Rectangle 4"/>
          <p:cNvSpPr/>
          <p:nvPr/>
        </p:nvSpPr>
        <p:spPr>
          <a:xfrm>
            <a:off x="6125055" y="1561580"/>
            <a:ext cx="2236256" cy="1004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1</a:t>
            </a:r>
          </a:p>
          <a:p>
            <a:pPr algn="ctr"/>
            <a:r>
              <a:rPr lang="en-US" dirty="0"/>
              <a:t>User profile</a:t>
            </a:r>
          </a:p>
        </p:txBody>
      </p:sp>
      <p:sp>
        <p:nvSpPr>
          <p:cNvPr id="6" name="Rectangle 5"/>
          <p:cNvSpPr/>
          <p:nvPr/>
        </p:nvSpPr>
        <p:spPr>
          <a:xfrm>
            <a:off x="6125055" y="4922140"/>
            <a:ext cx="2236256" cy="1004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Other services</a:t>
            </a:r>
          </a:p>
          <a:p>
            <a:pPr algn="ctr"/>
            <a:endParaRPr lang="en-US" dirty="0"/>
          </a:p>
        </p:txBody>
      </p:sp>
      <p:sp>
        <p:nvSpPr>
          <p:cNvPr id="7" name="Rectangle 6"/>
          <p:cNvSpPr/>
          <p:nvPr/>
        </p:nvSpPr>
        <p:spPr>
          <a:xfrm>
            <a:off x="594245" y="3410711"/>
            <a:ext cx="1243737" cy="1004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9" name="Rectangle 8"/>
          <p:cNvSpPr/>
          <p:nvPr/>
        </p:nvSpPr>
        <p:spPr>
          <a:xfrm>
            <a:off x="10428721" y="1561580"/>
            <a:ext cx="1243737" cy="436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DB</a:t>
            </a:r>
          </a:p>
        </p:txBody>
      </p:sp>
      <p:cxnSp>
        <p:nvCxnSpPr>
          <p:cNvPr id="11" name="Straight Arrow Connector 10"/>
          <p:cNvCxnSpPr>
            <a:stCxn id="4" idx="3"/>
            <a:endCxn id="5" idx="1"/>
          </p:cNvCxnSpPr>
          <p:nvPr/>
        </p:nvCxnSpPr>
        <p:spPr>
          <a:xfrm flipV="1">
            <a:off x="4300633" y="2064016"/>
            <a:ext cx="1824422" cy="18491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3"/>
            <a:endCxn id="6" idx="1"/>
          </p:cNvCxnSpPr>
          <p:nvPr/>
        </p:nvCxnSpPr>
        <p:spPr>
          <a:xfrm>
            <a:off x="4300633" y="3913148"/>
            <a:ext cx="1824422" cy="15114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9" idx="1"/>
          </p:cNvCxnSpPr>
          <p:nvPr/>
        </p:nvCxnSpPr>
        <p:spPr>
          <a:xfrm>
            <a:off x="8361311" y="2064017"/>
            <a:ext cx="2067409" cy="16802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4" idx="1"/>
          </p:cNvCxnSpPr>
          <p:nvPr/>
        </p:nvCxnSpPr>
        <p:spPr>
          <a:xfrm>
            <a:off x="1837983" y="3913148"/>
            <a:ext cx="12189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922822" y="1268673"/>
            <a:ext cx="1377811" cy="367477"/>
          </a:xfrm>
          <a:prstGeom prst="rect">
            <a:avLst/>
          </a:prstGeom>
          <a:noFill/>
        </p:spPr>
        <p:txBody>
          <a:bodyPr wrap="square" rtlCol="0">
            <a:spAutoFit/>
          </a:bodyPr>
          <a:lstStyle/>
          <a:p>
            <a:r>
              <a:rPr lang="en-US" dirty="0"/>
              <a:t>Web role </a:t>
            </a:r>
          </a:p>
        </p:txBody>
      </p:sp>
      <p:sp>
        <p:nvSpPr>
          <p:cNvPr id="2" name="TextBox 1"/>
          <p:cNvSpPr txBox="1"/>
          <p:nvPr/>
        </p:nvSpPr>
        <p:spPr>
          <a:xfrm rot="5400000">
            <a:off x="6881673" y="4065270"/>
            <a:ext cx="1140904" cy="1022853"/>
          </a:xfrm>
          <a:prstGeom prst="rect">
            <a:avLst/>
          </a:prstGeom>
          <a:noFill/>
        </p:spPr>
        <p:txBody>
          <a:bodyPr wrap="square" lIns="179285" tIns="143428" rIns="179285" bIns="143428" rtlCol="0">
            <a:spAutoFit/>
          </a:bodyPr>
          <a:lstStyle/>
          <a:p>
            <a:pPr>
              <a:lnSpc>
                <a:spcPct val="90000"/>
              </a:lnSpc>
              <a:spcAft>
                <a:spcPts val="588"/>
              </a:spcAft>
            </a:pPr>
            <a:r>
              <a:rPr lang="en-US" sz="5294" dirty="0">
                <a:solidFill>
                  <a:schemeClr val="accent1"/>
                </a:solidFill>
              </a:rPr>
              <a:t>….</a:t>
            </a:r>
          </a:p>
        </p:txBody>
      </p:sp>
      <p:cxnSp>
        <p:nvCxnSpPr>
          <p:cNvPr id="26" name="Straight Arrow Connector 25"/>
          <p:cNvCxnSpPr>
            <a:stCxn id="6" idx="3"/>
            <a:endCxn id="9" idx="1"/>
          </p:cNvCxnSpPr>
          <p:nvPr/>
        </p:nvCxnSpPr>
        <p:spPr>
          <a:xfrm flipV="1">
            <a:off x="8361311" y="3744297"/>
            <a:ext cx="2067409" cy="16802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89316" y="1262640"/>
            <a:ext cx="1377811" cy="367477"/>
          </a:xfrm>
          <a:prstGeom prst="rect">
            <a:avLst/>
          </a:prstGeom>
          <a:noFill/>
        </p:spPr>
        <p:txBody>
          <a:bodyPr wrap="square" rtlCol="0">
            <a:spAutoFit/>
          </a:bodyPr>
          <a:lstStyle/>
          <a:p>
            <a:r>
              <a:rPr lang="en-US" dirty="0"/>
              <a:t>Web role </a:t>
            </a:r>
          </a:p>
        </p:txBody>
      </p:sp>
      <p:sp>
        <p:nvSpPr>
          <p:cNvPr id="10" name="TextBox 9"/>
          <p:cNvSpPr txBox="1"/>
          <p:nvPr/>
        </p:nvSpPr>
        <p:spPr>
          <a:xfrm>
            <a:off x="880241" y="2039402"/>
            <a:ext cx="4244632" cy="941386"/>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Instantiate a new HttpClient per every request</a:t>
            </a:r>
          </a:p>
        </p:txBody>
      </p:sp>
      <p:cxnSp>
        <p:nvCxnSpPr>
          <p:cNvPr id="13" name="Straight Arrow Connector 12"/>
          <p:cNvCxnSpPr>
            <a:endCxn id="4" idx="3"/>
          </p:cNvCxnSpPr>
          <p:nvPr/>
        </p:nvCxnSpPr>
        <p:spPr>
          <a:xfrm>
            <a:off x="3081720" y="2831191"/>
            <a:ext cx="1218913" cy="1081957"/>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113951" y="2948651"/>
            <a:ext cx="2236256" cy="1004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Service 2</a:t>
            </a:r>
          </a:p>
          <a:p>
            <a:pPr algn="ctr"/>
            <a:r>
              <a:rPr lang="en-US" dirty="0"/>
              <a:t>Image processing </a:t>
            </a:r>
          </a:p>
          <a:p>
            <a:pPr algn="ctr"/>
            <a:endParaRPr lang="en-US" dirty="0"/>
          </a:p>
        </p:txBody>
      </p:sp>
      <p:sp>
        <p:nvSpPr>
          <p:cNvPr id="3" name="Title 2"/>
          <p:cNvSpPr>
            <a:spLocks noGrp="1"/>
          </p:cNvSpPr>
          <p:nvPr>
            <p:ph type="title"/>
          </p:nvPr>
        </p:nvSpPr>
        <p:spPr/>
        <p:txBody>
          <a:bodyPr/>
          <a:lstStyle/>
          <a:p>
            <a:r>
              <a:rPr lang="en-US" dirty="0"/>
              <a:t>Monolithic, Synchronous and </a:t>
            </a:r>
            <a:r>
              <a:rPr lang="en-US" dirty="0" err="1"/>
              <a:t>Monoglot</a:t>
            </a:r>
            <a:br>
              <a:rPr lang="en-US" dirty="0"/>
            </a:br>
            <a:endParaRPr lang="en-US" dirty="0"/>
          </a:p>
        </p:txBody>
      </p:sp>
      <p:sp>
        <p:nvSpPr>
          <p:cNvPr id="21" name="Rectangle 20"/>
          <p:cNvSpPr/>
          <p:nvPr/>
        </p:nvSpPr>
        <p:spPr bwMode="auto">
          <a:xfrm>
            <a:off x="10195906" y="1330592"/>
            <a:ext cx="1671157" cy="4781820"/>
          </a:xfrm>
          <a:prstGeom prst="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8504238" y="1330592"/>
            <a:ext cx="1497063" cy="4781820"/>
          </a:xfrm>
          <a:prstGeom prst="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2850006" y="3155726"/>
            <a:ext cx="1644002" cy="1409239"/>
          </a:xfrm>
          <a:prstGeom prst="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70758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26" presetClass="emph" presetSubtype="0" fill="hold" grpId="0" nodeType="withEffect">
                                  <p:stCondLst>
                                    <p:cond delay="0"/>
                                  </p:stCondLst>
                                  <p:childTnLst>
                                    <p:animEffect transition="out" filter="fade">
                                      <p:cBhvr>
                                        <p:cTn id="8" dur="500" tmFilter="0, 0; .2, .5; .8, .5; 1, 0"/>
                                        <p:tgtEl>
                                          <p:spTgt spid="21"/>
                                        </p:tgtEl>
                                      </p:cBhvr>
                                    </p:animEffect>
                                    <p:animScale>
                                      <p:cBhvr>
                                        <p:cTn id="9" dur="250" autoRev="1" fill="hold"/>
                                        <p:tgtEl>
                                          <p:spTgt spid="21"/>
                                        </p:tgtEl>
                                      </p:cBhvr>
                                      <p:by x="105000" y="105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par>
                                <p:cTn id="14" presetID="26" presetClass="emph" presetSubtype="0" fill="hold" grpId="0" nodeType="withEffect">
                                  <p:stCondLst>
                                    <p:cond delay="0"/>
                                  </p:stCondLst>
                                  <p:childTnLst>
                                    <p:animEffect transition="out" filter="fade">
                                      <p:cBhvr>
                                        <p:cTn id="15" dur="500" tmFilter="0, 0; .2, .5; .8, .5; 1, 0"/>
                                        <p:tgtEl>
                                          <p:spTgt spid="22"/>
                                        </p:tgtEl>
                                      </p:cBhvr>
                                    </p:animEffect>
                                    <p:animScale>
                                      <p:cBhvr>
                                        <p:cTn id="16" dur="250" autoRev="1" fill="hold"/>
                                        <p:tgtEl>
                                          <p:spTgt spid="22"/>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26" presetClass="emph" presetSubtype="0" fill="hold" grpId="0" nodeType="withEffect">
                                  <p:stCondLst>
                                    <p:cond delay="0"/>
                                  </p:stCondLst>
                                  <p:childTnLst>
                                    <p:animEffect transition="out" filter="fade">
                                      <p:cBhvr>
                                        <p:cTn id="22" dur="500" tmFilter="0, 0; .2, .5; .8, .5; 1, 0"/>
                                        <p:tgtEl>
                                          <p:spTgt spid="23"/>
                                        </p:tgtEl>
                                      </p:cBhvr>
                                    </p:animEffect>
                                    <p:animScale>
                                      <p:cBhvr>
                                        <p:cTn id="23"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P spid="2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Refactoring to gain x150 performance</a:t>
            </a:r>
          </a:p>
        </p:txBody>
      </p:sp>
      <p:sp>
        <p:nvSpPr>
          <p:cNvPr id="2" name="Text Placeholder 1"/>
          <p:cNvSpPr>
            <a:spLocks noGrp="1"/>
          </p:cNvSpPr>
          <p:nvPr>
            <p:ph sz="quarter" idx="10"/>
          </p:nvPr>
        </p:nvSpPr>
        <p:spPr/>
        <p:txBody>
          <a:bodyPr>
            <a:normAutofit fontScale="77500" lnSpcReduction="20000"/>
          </a:bodyPr>
          <a:lstStyle/>
          <a:p>
            <a:r>
              <a:rPr lang="en-US" dirty="0"/>
              <a:t>Monolithic architecture</a:t>
            </a:r>
          </a:p>
          <a:p>
            <a:pPr lvl="1"/>
            <a:r>
              <a:rPr lang="en-US" dirty="0"/>
              <a:t>Decomposed workload, Moved CPU intensive tasks to worker role</a:t>
            </a:r>
          </a:p>
          <a:p>
            <a:r>
              <a:rPr lang="en-US" dirty="0"/>
              <a:t>Synchronous I/O calls across architecture</a:t>
            </a:r>
          </a:p>
          <a:p>
            <a:pPr lvl="1"/>
            <a:r>
              <a:rPr lang="en-US" dirty="0"/>
              <a:t>Changed to </a:t>
            </a:r>
            <a:r>
              <a:rPr lang="en-US" dirty="0" err="1"/>
              <a:t>async</a:t>
            </a:r>
            <a:r>
              <a:rPr lang="en-US" dirty="0"/>
              <a:t> calls</a:t>
            </a:r>
          </a:p>
          <a:p>
            <a:r>
              <a:rPr lang="en-US" dirty="0"/>
              <a:t>SQL DB for every data type</a:t>
            </a:r>
          </a:p>
          <a:p>
            <a:pPr lvl="1"/>
            <a:r>
              <a:rPr lang="en-US" dirty="0"/>
              <a:t>Optimized the storage for each entity</a:t>
            </a:r>
          </a:p>
          <a:p>
            <a:r>
              <a:rPr lang="en-US" dirty="0"/>
              <a:t>Lack of caching</a:t>
            </a:r>
          </a:p>
          <a:p>
            <a:pPr lvl="1"/>
            <a:r>
              <a:rPr lang="en-US" dirty="0"/>
              <a:t>Added caching between app and data tier</a:t>
            </a:r>
          </a:p>
          <a:p>
            <a:r>
              <a:rPr lang="en-US" dirty="0"/>
              <a:t>Instantiating objects per every call</a:t>
            </a:r>
          </a:p>
          <a:p>
            <a:pPr lvl="1"/>
            <a:r>
              <a:rPr lang="en-US" dirty="0"/>
              <a:t>Changed to singleton or object pooling</a:t>
            </a:r>
          </a:p>
        </p:txBody>
      </p:sp>
    </p:spTree>
    <p:extLst>
      <p:ext uri="{BB962C8B-B14F-4D97-AF65-F5344CB8AC3E}">
        <p14:creationId xmlns:p14="http://schemas.microsoft.com/office/powerpoint/2010/main" val="374430688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5266796" y="3014441"/>
            <a:ext cx="2771458" cy="1541123"/>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tangle 40"/>
          <p:cNvSpPr/>
          <p:nvPr/>
        </p:nvSpPr>
        <p:spPr>
          <a:xfrm>
            <a:off x="8112956" y="4619590"/>
            <a:ext cx="1792850" cy="1728823"/>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p:cNvSpPr/>
          <p:nvPr/>
        </p:nvSpPr>
        <p:spPr>
          <a:xfrm>
            <a:off x="5277548" y="4619590"/>
            <a:ext cx="2760706" cy="1728823"/>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2262927" y="1347731"/>
            <a:ext cx="2932941" cy="5000683"/>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p:cNvSpPr/>
          <p:nvPr/>
        </p:nvSpPr>
        <p:spPr>
          <a:xfrm>
            <a:off x="5266796" y="1347731"/>
            <a:ext cx="2771458" cy="1600794"/>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p:cNvSpPr/>
          <p:nvPr/>
        </p:nvSpPr>
        <p:spPr>
          <a:xfrm>
            <a:off x="2972643" y="3371677"/>
            <a:ext cx="1243737" cy="1004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Gateway</a:t>
            </a:r>
          </a:p>
        </p:txBody>
      </p:sp>
      <p:sp>
        <p:nvSpPr>
          <p:cNvPr id="5" name="Rectangle 4"/>
          <p:cNvSpPr/>
          <p:nvPr/>
        </p:nvSpPr>
        <p:spPr>
          <a:xfrm>
            <a:off x="5594658" y="1757842"/>
            <a:ext cx="2236256" cy="1004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profile service</a:t>
            </a:r>
          </a:p>
        </p:txBody>
      </p:sp>
      <p:sp>
        <p:nvSpPr>
          <p:cNvPr id="6" name="Rectangle 5"/>
          <p:cNvSpPr/>
          <p:nvPr/>
        </p:nvSpPr>
        <p:spPr>
          <a:xfrm>
            <a:off x="5594658" y="5147148"/>
            <a:ext cx="2236256" cy="1004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Image processing </a:t>
            </a:r>
          </a:p>
          <a:p>
            <a:pPr algn="ctr"/>
            <a:r>
              <a:rPr lang="en-US" dirty="0">
                <a:solidFill>
                  <a:schemeClr val="tx1"/>
                </a:solidFill>
              </a:rPr>
              <a:t>service</a:t>
            </a:r>
          </a:p>
        </p:txBody>
      </p:sp>
      <p:sp>
        <p:nvSpPr>
          <p:cNvPr id="7" name="Rectangle 6"/>
          <p:cNvSpPr/>
          <p:nvPr/>
        </p:nvSpPr>
        <p:spPr>
          <a:xfrm>
            <a:off x="374133" y="3358868"/>
            <a:ext cx="1243737" cy="1004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sp>
        <p:nvSpPr>
          <p:cNvPr id="9" name="Rectangle 8"/>
          <p:cNvSpPr/>
          <p:nvPr/>
        </p:nvSpPr>
        <p:spPr>
          <a:xfrm>
            <a:off x="10161480" y="1757842"/>
            <a:ext cx="1387771" cy="10048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SQL DB</a:t>
            </a:r>
          </a:p>
        </p:txBody>
      </p:sp>
      <p:cxnSp>
        <p:nvCxnSpPr>
          <p:cNvPr id="11" name="Straight Arrow Connector 10"/>
          <p:cNvCxnSpPr>
            <a:stCxn id="4" idx="3"/>
            <a:endCxn id="5" idx="1"/>
          </p:cNvCxnSpPr>
          <p:nvPr/>
        </p:nvCxnSpPr>
        <p:spPr>
          <a:xfrm flipV="1">
            <a:off x="4216379" y="2260278"/>
            <a:ext cx="1378279" cy="161383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3"/>
            <a:endCxn id="6" idx="1"/>
          </p:cNvCxnSpPr>
          <p:nvPr/>
        </p:nvCxnSpPr>
        <p:spPr>
          <a:xfrm>
            <a:off x="4216379" y="3874114"/>
            <a:ext cx="1378279" cy="177547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9" idx="1"/>
          </p:cNvCxnSpPr>
          <p:nvPr/>
        </p:nvCxnSpPr>
        <p:spPr>
          <a:xfrm>
            <a:off x="7830915" y="2260278"/>
            <a:ext cx="233056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4" idx="1"/>
          </p:cNvCxnSpPr>
          <p:nvPr/>
        </p:nvCxnSpPr>
        <p:spPr>
          <a:xfrm>
            <a:off x="1617870" y="3861304"/>
            <a:ext cx="1354772" cy="1280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8337062" y="5147148"/>
            <a:ext cx="1387770" cy="1004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Image processing</a:t>
            </a:r>
          </a:p>
        </p:txBody>
      </p:sp>
      <p:sp>
        <p:nvSpPr>
          <p:cNvPr id="40" name="TextBox 39"/>
          <p:cNvSpPr txBox="1"/>
          <p:nvPr/>
        </p:nvSpPr>
        <p:spPr>
          <a:xfrm>
            <a:off x="2211492" y="960584"/>
            <a:ext cx="5345598" cy="374793"/>
          </a:xfrm>
          <a:prstGeom prst="rect">
            <a:avLst/>
          </a:prstGeom>
          <a:noFill/>
        </p:spPr>
        <p:txBody>
          <a:bodyPr wrap="square" rtlCol="0">
            <a:spAutoFit/>
          </a:bodyPr>
          <a:lstStyle/>
          <a:p>
            <a:r>
              <a:rPr lang="en-US" dirty="0"/>
              <a:t>Decompose the workloads into different roles</a:t>
            </a:r>
          </a:p>
        </p:txBody>
      </p:sp>
      <p:pic>
        <p:nvPicPr>
          <p:cNvPr id="35" name="Picture 17"/>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7694117" y="5348585"/>
            <a:ext cx="867051" cy="349201"/>
          </a:xfrm>
          <a:prstGeom prst="rect">
            <a:avLst/>
          </a:prstGeom>
          <a:solidFill>
            <a:srgbClr val="7FBA00"/>
          </a:solidFill>
          <a:ln>
            <a:noFill/>
          </a:ln>
          <a:extLst/>
        </p:spPr>
      </p:pic>
      <p:sp>
        <p:nvSpPr>
          <p:cNvPr id="42" name="TextBox 41"/>
          <p:cNvSpPr txBox="1"/>
          <p:nvPr/>
        </p:nvSpPr>
        <p:spPr>
          <a:xfrm>
            <a:off x="5447135" y="6269751"/>
            <a:ext cx="5345598" cy="367477"/>
          </a:xfrm>
          <a:prstGeom prst="rect">
            <a:avLst/>
          </a:prstGeom>
          <a:noFill/>
        </p:spPr>
        <p:txBody>
          <a:bodyPr wrap="square" rtlCol="0">
            <a:spAutoFit/>
          </a:bodyPr>
          <a:lstStyle/>
          <a:p>
            <a:r>
              <a:rPr lang="en-US" dirty="0"/>
              <a:t>Use queue and worker for CPU intensive task </a:t>
            </a:r>
          </a:p>
        </p:txBody>
      </p:sp>
      <p:sp>
        <p:nvSpPr>
          <p:cNvPr id="10" name="TextBox 9"/>
          <p:cNvSpPr txBox="1"/>
          <p:nvPr/>
        </p:nvSpPr>
        <p:spPr>
          <a:xfrm>
            <a:off x="8187658" y="4574279"/>
            <a:ext cx="2016956" cy="561211"/>
          </a:xfrm>
          <a:prstGeom prst="rect">
            <a:avLst/>
          </a:prstGeom>
          <a:noFill/>
          <a:ln>
            <a:noFill/>
          </a:ln>
        </p:spPr>
        <p:txBody>
          <a:bodyPr wrap="square" lIns="179285" tIns="143428" rIns="179285" bIns="143428" rtlCol="0">
            <a:spAutoFit/>
          </a:bodyPr>
          <a:lstStyle/>
          <a:p>
            <a:pPr>
              <a:lnSpc>
                <a:spcPct val="90000"/>
              </a:lnSpc>
              <a:spcAft>
                <a:spcPts val="588"/>
              </a:spcAft>
            </a:pPr>
            <a:r>
              <a:rPr lang="en-US" sz="1961" dirty="0"/>
              <a:t>Worker role</a:t>
            </a:r>
          </a:p>
        </p:txBody>
      </p:sp>
      <p:sp>
        <p:nvSpPr>
          <p:cNvPr id="44" name="TextBox 43"/>
          <p:cNvSpPr txBox="1"/>
          <p:nvPr/>
        </p:nvSpPr>
        <p:spPr>
          <a:xfrm>
            <a:off x="5192093" y="4591970"/>
            <a:ext cx="2016956" cy="561211"/>
          </a:xfrm>
          <a:prstGeom prst="rect">
            <a:avLst/>
          </a:prstGeom>
          <a:noFill/>
        </p:spPr>
        <p:txBody>
          <a:bodyPr wrap="square" lIns="179285" tIns="143428" rIns="179285" bIns="143428" rtlCol="0">
            <a:spAutoFit/>
          </a:bodyPr>
          <a:lstStyle/>
          <a:p>
            <a:pPr>
              <a:lnSpc>
                <a:spcPct val="90000"/>
              </a:lnSpc>
              <a:spcAft>
                <a:spcPts val="588"/>
              </a:spcAft>
            </a:pPr>
            <a:r>
              <a:rPr lang="en-US" sz="1961" dirty="0"/>
              <a:t>Web role</a:t>
            </a:r>
          </a:p>
        </p:txBody>
      </p:sp>
      <p:sp>
        <p:nvSpPr>
          <p:cNvPr id="47" name="TextBox 46"/>
          <p:cNvSpPr txBox="1"/>
          <p:nvPr/>
        </p:nvSpPr>
        <p:spPr>
          <a:xfrm>
            <a:off x="2211492" y="1312560"/>
            <a:ext cx="2016956" cy="561211"/>
          </a:xfrm>
          <a:prstGeom prst="rect">
            <a:avLst/>
          </a:prstGeom>
          <a:noFill/>
        </p:spPr>
        <p:txBody>
          <a:bodyPr wrap="square" lIns="179285" tIns="143428" rIns="179285" bIns="143428" rtlCol="0">
            <a:spAutoFit/>
          </a:bodyPr>
          <a:lstStyle/>
          <a:p>
            <a:pPr>
              <a:lnSpc>
                <a:spcPct val="90000"/>
              </a:lnSpc>
              <a:spcAft>
                <a:spcPts val="588"/>
              </a:spcAft>
            </a:pPr>
            <a:r>
              <a:rPr lang="en-US" sz="1961" dirty="0"/>
              <a:t>Web role</a:t>
            </a:r>
          </a:p>
        </p:txBody>
      </p:sp>
      <p:sp>
        <p:nvSpPr>
          <p:cNvPr id="48" name="TextBox 47"/>
          <p:cNvSpPr txBox="1"/>
          <p:nvPr/>
        </p:nvSpPr>
        <p:spPr>
          <a:xfrm>
            <a:off x="5213586" y="1294790"/>
            <a:ext cx="2016956" cy="561211"/>
          </a:xfrm>
          <a:prstGeom prst="rect">
            <a:avLst/>
          </a:prstGeom>
          <a:noFill/>
        </p:spPr>
        <p:txBody>
          <a:bodyPr wrap="square" lIns="179285" tIns="143428" rIns="179285" bIns="143428" rtlCol="0">
            <a:spAutoFit/>
          </a:bodyPr>
          <a:lstStyle/>
          <a:p>
            <a:pPr>
              <a:lnSpc>
                <a:spcPct val="90000"/>
              </a:lnSpc>
              <a:spcAft>
                <a:spcPts val="588"/>
              </a:spcAft>
            </a:pPr>
            <a:r>
              <a:rPr lang="en-US" sz="1961" dirty="0"/>
              <a:t>Web role</a:t>
            </a:r>
          </a:p>
        </p:txBody>
      </p:sp>
      <p:sp>
        <p:nvSpPr>
          <p:cNvPr id="50" name="TextBox 49"/>
          <p:cNvSpPr txBox="1"/>
          <p:nvPr/>
        </p:nvSpPr>
        <p:spPr>
          <a:xfrm>
            <a:off x="5192093" y="2948524"/>
            <a:ext cx="2016956" cy="561211"/>
          </a:xfrm>
          <a:prstGeom prst="rect">
            <a:avLst/>
          </a:prstGeom>
          <a:noFill/>
        </p:spPr>
        <p:txBody>
          <a:bodyPr wrap="square" lIns="179285" tIns="143428" rIns="179285" bIns="143428" rtlCol="0">
            <a:spAutoFit/>
          </a:bodyPr>
          <a:lstStyle/>
          <a:p>
            <a:pPr>
              <a:lnSpc>
                <a:spcPct val="90000"/>
              </a:lnSpc>
              <a:spcAft>
                <a:spcPts val="588"/>
              </a:spcAft>
            </a:pPr>
            <a:r>
              <a:rPr lang="en-US" sz="1961" dirty="0"/>
              <a:t>Web role</a:t>
            </a:r>
          </a:p>
        </p:txBody>
      </p:sp>
      <p:sp>
        <p:nvSpPr>
          <p:cNvPr id="51" name="Rectangle 50"/>
          <p:cNvSpPr/>
          <p:nvPr/>
        </p:nvSpPr>
        <p:spPr>
          <a:xfrm>
            <a:off x="5594658" y="3371678"/>
            <a:ext cx="2236256" cy="1004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services</a:t>
            </a:r>
          </a:p>
        </p:txBody>
      </p:sp>
      <p:sp>
        <p:nvSpPr>
          <p:cNvPr id="52" name="Rectangle 51"/>
          <p:cNvSpPr/>
          <p:nvPr/>
        </p:nvSpPr>
        <p:spPr>
          <a:xfrm>
            <a:off x="10161480" y="3371677"/>
            <a:ext cx="1387771" cy="10048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Storage</a:t>
            </a:r>
          </a:p>
        </p:txBody>
      </p:sp>
      <p:cxnSp>
        <p:nvCxnSpPr>
          <p:cNvPr id="53" name="Straight Arrow Connector 52"/>
          <p:cNvCxnSpPr>
            <a:stCxn id="51" idx="3"/>
            <a:endCxn id="52" idx="1"/>
          </p:cNvCxnSpPr>
          <p:nvPr/>
        </p:nvCxnSpPr>
        <p:spPr>
          <a:xfrm flipV="1">
            <a:off x="7830915" y="3874114"/>
            <a:ext cx="233056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 idx="3"/>
            <a:endCxn id="51" idx="1"/>
          </p:cNvCxnSpPr>
          <p:nvPr/>
        </p:nvCxnSpPr>
        <p:spPr>
          <a:xfrm>
            <a:off x="4216379" y="3874114"/>
            <a:ext cx="1378279"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0161480" y="5147148"/>
            <a:ext cx="1387771" cy="10048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Blob</a:t>
            </a:r>
            <a:br>
              <a:rPr lang="en-US" dirty="0">
                <a:solidFill>
                  <a:schemeClr val="tx1"/>
                </a:solidFill>
              </a:rPr>
            </a:br>
            <a:r>
              <a:rPr lang="en-US" dirty="0">
                <a:solidFill>
                  <a:schemeClr val="tx1"/>
                </a:solidFill>
              </a:rPr>
              <a:t>Storage</a:t>
            </a:r>
          </a:p>
        </p:txBody>
      </p:sp>
      <p:cxnSp>
        <p:nvCxnSpPr>
          <p:cNvPr id="66" name="Straight Arrow Connector 65"/>
          <p:cNvCxnSpPr>
            <a:endCxn id="65" idx="1"/>
          </p:cNvCxnSpPr>
          <p:nvPr/>
        </p:nvCxnSpPr>
        <p:spPr>
          <a:xfrm>
            <a:off x="9724833" y="5649585"/>
            <a:ext cx="43664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8038254" y="969865"/>
            <a:ext cx="3809805" cy="367477"/>
          </a:xfrm>
          <a:prstGeom prst="rect">
            <a:avLst/>
          </a:prstGeom>
          <a:noFill/>
        </p:spPr>
        <p:txBody>
          <a:bodyPr wrap="square" rtlCol="0">
            <a:spAutoFit/>
          </a:bodyPr>
          <a:lstStyle/>
          <a:p>
            <a:r>
              <a:rPr lang="en-US" dirty="0"/>
              <a:t>Optimal storage per each data type</a:t>
            </a:r>
          </a:p>
        </p:txBody>
      </p:sp>
      <p:sp>
        <p:nvSpPr>
          <p:cNvPr id="72" name="TextBox 71"/>
          <p:cNvSpPr txBox="1"/>
          <p:nvPr/>
        </p:nvSpPr>
        <p:spPr>
          <a:xfrm>
            <a:off x="2447827" y="6268164"/>
            <a:ext cx="2563139" cy="367477"/>
          </a:xfrm>
          <a:prstGeom prst="rect">
            <a:avLst/>
          </a:prstGeom>
          <a:noFill/>
        </p:spPr>
        <p:txBody>
          <a:bodyPr wrap="square" rtlCol="0">
            <a:spAutoFit/>
          </a:bodyPr>
          <a:lstStyle/>
          <a:p>
            <a:r>
              <a:rPr lang="en-US" dirty="0" err="1"/>
              <a:t>Async</a:t>
            </a:r>
            <a:r>
              <a:rPr lang="en-US" dirty="0"/>
              <a:t> calls all around</a:t>
            </a:r>
          </a:p>
        </p:txBody>
      </p:sp>
      <p:sp>
        <p:nvSpPr>
          <p:cNvPr id="79" name="Rectangle 78"/>
          <p:cNvSpPr/>
          <p:nvPr/>
        </p:nvSpPr>
        <p:spPr>
          <a:xfrm>
            <a:off x="8334367" y="1757843"/>
            <a:ext cx="1387771" cy="260334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Cache</a:t>
            </a:r>
          </a:p>
        </p:txBody>
      </p:sp>
      <p:sp>
        <p:nvSpPr>
          <p:cNvPr id="36" name="TextBox 35"/>
          <p:cNvSpPr txBox="1"/>
          <p:nvPr/>
        </p:nvSpPr>
        <p:spPr>
          <a:xfrm>
            <a:off x="880241" y="2039402"/>
            <a:ext cx="3999696" cy="941386"/>
          </a:xfrm>
          <a:prstGeom prst="rect">
            <a:avLst/>
          </a:prstGeom>
          <a:noFill/>
        </p:spPr>
        <p:txBody>
          <a:bodyPr wrap="square" lIns="179285" tIns="143428" rIns="179285" bIns="143428" rtlCol="0">
            <a:spAutoFit/>
          </a:bodyPr>
          <a:lstStyle/>
          <a:p>
            <a:pPr>
              <a:lnSpc>
                <a:spcPct val="90000"/>
              </a:lnSpc>
              <a:spcAft>
                <a:spcPts val="588"/>
              </a:spcAft>
            </a:pPr>
            <a:r>
              <a:rPr lang="en-US" sz="2353" dirty="0"/>
              <a:t>Use a shared instance of HttpClient</a:t>
            </a:r>
          </a:p>
        </p:txBody>
      </p:sp>
      <p:cxnSp>
        <p:nvCxnSpPr>
          <p:cNvPr id="39" name="Straight Arrow Connector 38"/>
          <p:cNvCxnSpPr/>
          <p:nvPr/>
        </p:nvCxnSpPr>
        <p:spPr>
          <a:xfrm>
            <a:off x="3257322" y="2681979"/>
            <a:ext cx="968609" cy="123116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a:solidFill>
                  <a:schemeClr val="tx1"/>
                </a:solidFill>
              </a:rPr>
              <a:t>Distributed, Asynchronous and Polyglot</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31789688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Movie Streaming</a:t>
            </a:r>
            <a:br>
              <a:rPr lang="en-US" b="1" dirty="0"/>
            </a:br>
            <a:r>
              <a:rPr lang="en-US" sz="6470" dirty="0"/>
              <a:t>“Now showing on Azure”</a:t>
            </a:r>
          </a:p>
        </p:txBody>
      </p:sp>
    </p:spTree>
    <p:extLst>
      <p:ext uri="{BB962C8B-B14F-4D97-AF65-F5344CB8AC3E}">
        <p14:creationId xmlns:p14="http://schemas.microsoft.com/office/powerpoint/2010/main" val="418107944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Cache Me If You Can</a:t>
            </a:r>
          </a:p>
        </p:txBody>
      </p:sp>
      <p:sp>
        <p:nvSpPr>
          <p:cNvPr id="2" name="Text Placeholder 1"/>
          <p:cNvSpPr>
            <a:spLocks noGrp="1"/>
          </p:cNvSpPr>
          <p:nvPr>
            <p:ph sz="quarter" idx="10"/>
          </p:nvPr>
        </p:nvSpPr>
        <p:spPr>
          <a:xfrm>
            <a:off x="268288" y="1387776"/>
            <a:ext cx="5494536" cy="5293757"/>
          </a:xfrm>
        </p:spPr>
        <p:txBody>
          <a:bodyPr/>
          <a:lstStyle/>
          <a:p>
            <a:r>
              <a:rPr lang="en-US" sz="3200" dirty="0"/>
              <a:t>Public Broadcast Provider</a:t>
            </a:r>
          </a:p>
          <a:p>
            <a:pPr lvl="1"/>
            <a:r>
              <a:rPr lang="en-US" sz="2800" dirty="0"/>
              <a:t>Media streaming (TV, Radio)</a:t>
            </a:r>
          </a:p>
          <a:p>
            <a:r>
              <a:rPr lang="en-US" sz="3200" dirty="0"/>
              <a:t>Program, Metadata, Statistics shown on website</a:t>
            </a:r>
          </a:p>
          <a:p>
            <a:r>
              <a:rPr lang="en-US" sz="3200" dirty="0"/>
              <a:t>Heavily using Caches, migrated to Azure </a:t>
            </a:r>
            <a:r>
              <a:rPr lang="en-US" sz="3200" dirty="0" err="1"/>
              <a:t>Redis</a:t>
            </a:r>
            <a:r>
              <a:rPr lang="en-US" sz="3200" dirty="0"/>
              <a:t> Cache from Managed Cache Service</a:t>
            </a:r>
          </a:p>
          <a:p>
            <a:pPr lvl="2"/>
            <a:r>
              <a:rPr lang="en-US" sz="2800" dirty="0"/>
              <a:t>Caches movie metadata</a:t>
            </a:r>
          </a:p>
          <a:p>
            <a:pPr lvl="2"/>
            <a:r>
              <a:rPr lang="en-US" sz="2800" dirty="0"/>
              <a:t>If remote cache query &gt; 2s, query database directly</a:t>
            </a:r>
          </a:p>
        </p:txBody>
      </p:sp>
      <p:grpSp>
        <p:nvGrpSpPr>
          <p:cNvPr id="55" name="Group 54"/>
          <p:cNvGrpSpPr/>
          <p:nvPr/>
        </p:nvGrpSpPr>
        <p:grpSpPr>
          <a:xfrm>
            <a:off x="6338014" y="2259286"/>
            <a:ext cx="5372178" cy="1073937"/>
            <a:chOff x="655637" y="2118631"/>
            <a:chExt cx="4343400" cy="921291"/>
          </a:xfrm>
        </p:grpSpPr>
        <p:sp>
          <p:nvSpPr>
            <p:cNvPr id="98" name="Rectangle 97"/>
            <p:cNvSpPr/>
            <p:nvPr/>
          </p:nvSpPr>
          <p:spPr bwMode="auto">
            <a:xfrm>
              <a:off x="655637" y="2125052"/>
              <a:ext cx="4343400" cy="914870"/>
            </a:xfrm>
            <a:prstGeom prst="rect">
              <a:avLst/>
            </a:prstGeom>
            <a:solidFill>
              <a:schemeClr val="accent3">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1672781" y="2202784"/>
              <a:ext cx="685800" cy="685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2484437" y="2202784"/>
              <a:ext cx="685800" cy="685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4147147" y="2203706"/>
              <a:ext cx="685800" cy="685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02" name="TextBox 101"/>
            <p:cNvSpPr txBox="1"/>
            <p:nvPr/>
          </p:nvSpPr>
          <p:spPr>
            <a:xfrm>
              <a:off x="3322614" y="2118631"/>
              <a:ext cx="501395" cy="574619"/>
            </a:xfrm>
            <a:prstGeom prst="rect">
              <a:avLst/>
            </a:prstGeom>
            <a:noFill/>
          </p:spPr>
          <p:txBody>
            <a:bodyPr wrap="none" lIns="179285" tIns="143428" rIns="179285" bIns="143428" rtlCol="0">
              <a:spAutoFit/>
            </a:bodyPr>
            <a:lstStyle/>
            <a:p>
              <a:pPr>
                <a:lnSpc>
                  <a:spcPct val="90000"/>
                </a:lnSpc>
                <a:spcAft>
                  <a:spcPts val="588"/>
                </a:spcAft>
              </a:pPr>
              <a:r>
                <a:rPr lang="en-US" sz="2745" dirty="0">
                  <a:solidFill>
                    <a:srgbClr val="00B0F0"/>
                  </a:solidFill>
                </a:rPr>
                <a:t>…</a:t>
              </a:r>
            </a:p>
          </p:txBody>
        </p:sp>
        <p:sp>
          <p:nvSpPr>
            <p:cNvPr id="103" name="TextBox 102"/>
            <p:cNvSpPr txBox="1"/>
            <p:nvPr/>
          </p:nvSpPr>
          <p:spPr>
            <a:xfrm>
              <a:off x="713002" y="2202784"/>
              <a:ext cx="959779" cy="621099"/>
            </a:xfrm>
            <a:prstGeom prst="rect">
              <a:avLst/>
            </a:prstGeom>
            <a:noFill/>
          </p:spPr>
          <p:txBody>
            <a:bodyPr wrap="square" lIns="179285" tIns="143428" rIns="179285" bIns="143428" rtlCol="0">
              <a:spAutoFit/>
            </a:bodyPr>
            <a:lstStyle/>
            <a:p>
              <a:pPr>
                <a:lnSpc>
                  <a:spcPct val="90000"/>
                </a:lnSpc>
                <a:spcAft>
                  <a:spcPts val="588"/>
                </a:spcAft>
              </a:pPr>
              <a:r>
                <a:rPr lang="en-US" sz="1568" dirty="0">
                  <a:solidFill>
                    <a:schemeClr val="bg1"/>
                  </a:solidFill>
                </a:rPr>
                <a:t>Web Role</a:t>
              </a:r>
            </a:p>
          </p:txBody>
        </p:sp>
      </p:grpSp>
      <p:grpSp>
        <p:nvGrpSpPr>
          <p:cNvPr id="56" name="Group 55"/>
          <p:cNvGrpSpPr/>
          <p:nvPr/>
        </p:nvGrpSpPr>
        <p:grpSpPr>
          <a:xfrm>
            <a:off x="6895032" y="3706298"/>
            <a:ext cx="3556896" cy="757200"/>
            <a:chOff x="382673" y="2125052"/>
            <a:chExt cx="3888030" cy="871795"/>
          </a:xfrm>
        </p:grpSpPr>
        <p:sp>
          <p:nvSpPr>
            <p:cNvPr id="95" name="Rectangle 94"/>
            <p:cNvSpPr/>
            <p:nvPr/>
          </p:nvSpPr>
          <p:spPr bwMode="auto">
            <a:xfrm>
              <a:off x="407811" y="2125052"/>
              <a:ext cx="3862892" cy="871795"/>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TextBox 96"/>
            <p:cNvSpPr txBox="1"/>
            <p:nvPr/>
          </p:nvSpPr>
          <p:spPr>
            <a:xfrm>
              <a:off x="382673" y="2155975"/>
              <a:ext cx="2384300" cy="797108"/>
            </a:xfrm>
            <a:prstGeom prst="rect">
              <a:avLst/>
            </a:prstGeom>
            <a:noFill/>
          </p:spPr>
          <p:txBody>
            <a:bodyPr wrap="square" lIns="179285" tIns="143428" rIns="179285" bIns="143428" rtlCol="0">
              <a:spAutoFit/>
            </a:bodyPr>
            <a:lstStyle/>
            <a:p>
              <a:pPr>
                <a:lnSpc>
                  <a:spcPct val="90000"/>
                </a:lnSpc>
                <a:spcAft>
                  <a:spcPts val="588"/>
                </a:spcAft>
              </a:pPr>
              <a:r>
                <a:rPr lang="en-US" sz="1176" dirty="0">
                  <a:solidFill>
                    <a:schemeClr val="bg1"/>
                  </a:solidFill>
                </a:rPr>
                <a:t>Managed Cache </a:t>
              </a:r>
            </a:p>
            <a:p>
              <a:pPr>
                <a:lnSpc>
                  <a:spcPct val="90000"/>
                </a:lnSpc>
                <a:spcAft>
                  <a:spcPts val="588"/>
                </a:spcAft>
              </a:pPr>
              <a:r>
                <a:rPr lang="en-US" sz="1176" dirty="0">
                  <a:solidFill>
                    <a:schemeClr val="bg1"/>
                  </a:solidFill>
                </a:rPr>
                <a:t>(</a:t>
              </a:r>
              <a:r>
                <a:rPr lang="en-US" sz="1176" dirty="0" err="1">
                  <a:solidFill>
                    <a:schemeClr val="bg1"/>
                  </a:solidFill>
                </a:rPr>
                <a:t>Redis</a:t>
              </a:r>
              <a:r>
                <a:rPr lang="en-US" sz="1176" dirty="0">
                  <a:solidFill>
                    <a:schemeClr val="bg1"/>
                  </a:solidFill>
                </a:rPr>
                <a:t>)</a:t>
              </a:r>
            </a:p>
          </p:txBody>
        </p:sp>
      </p:grpSp>
      <p:cxnSp>
        <p:nvCxnSpPr>
          <p:cNvPr id="59" name="Straight Arrow Connector 58"/>
          <p:cNvCxnSpPr/>
          <p:nvPr/>
        </p:nvCxnSpPr>
        <p:spPr>
          <a:xfrm>
            <a:off x="8939626" y="1548735"/>
            <a:ext cx="0" cy="397103"/>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291589" y="1087500"/>
            <a:ext cx="1218588" cy="561207"/>
          </a:xfrm>
          <a:prstGeom prst="rect">
            <a:avLst/>
          </a:prstGeom>
          <a:noFill/>
        </p:spPr>
        <p:txBody>
          <a:bodyPr wrap="none" lIns="179285" tIns="143428" rIns="179285" bIns="143428" rtlCol="0">
            <a:spAutoFit/>
          </a:bodyPr>
          <a:lstStyle/>
          <a:p>
            <a:pPr>
              <a:lnSpc>
                <a:spcPct val="90000"/>
              </a:lnSpc>
              <a:spcAft>
                <a:spcPts val="588"/>
              </a:spcAft>
            </a:pPr>
            <a:r>
              <a:rPr lang="en-US" sz="2000" dirty="0">
                <a:gradFill>
                  <a:gsLst>
                    <a:gs pos="2917">
                      <a:schemeClr val="tx1"/>
                    </a:gs>
                    <a:gs pos="30000">
                      <a:schemeClr val="tx1"/>
                    </a:gs>
                  </a:gsLst>
                  <a:lin ang="5400000" scaled="0"/>
                </a:gradFill>
                <a:latin typeface="+mj-lt"/>
              </a:rPr>
              <a:t>Viewers</a:t>
            </a:r>
          </a:p>
        </p:txBody>
      </p:sp>
      <p:sp>
        <p:nvSpPr>
          <p:cNvPr id="61" name="Rectangle 60"/>
          <p:cNvSpPr/>
          <p:nvPr/>
        </p:nvSpPr>
        <p:spPr bwMode="auto">
          <a:xfrm>
            <a:off x="6918028" y="5092531"/>
            <a:ext cx="4225070" cy="50376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Oval 61"/>
          <p:cNvSpPr/>
          <p:nvPr/>
        </p:nvSpPr>
        <p:spPr bwMode="auto">
          <a:xfrm>
            <a:off x="8583272" y="5149182"/>
            <a:ext cx="330627" cy="335843"/>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Oval 62"/>
          <p:cNvSpPr/>
          <p:nvPr/>
        </p:nvSpPr>
        <p:spPr bwMode="auto">
          <a:xfrm>
            <a:off x="8170071" y="5149182"/>
            <a:ext cx="330627" cy="335843"/>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Oval 63"/>
          <p:cNvSpPr/>
          <p:nvPr/>
        </p:nvSpPr>
        <p:spPr bwMode="auto">
          <a:xfrm>
            <a:off x="9885920" y="5148505"/>
            <a:ext cx="330627" cy="335843"/>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Oval 64"/>
          <p:cNvSpPr/>
          <p:nvPr/>
        </p:nvSpPr>
        <p:spPr bwMode="auto">
          <a:xfrm>
            <a:off x="10280595" y="5148505"/>
            <a:ext cx="330627" cy="335843"/>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Oval 65"/>
          <p:cNvSpPr/>
          <p:nvPr/>
        </p:nvSpPr>
        <p:spPr bwMode="auto">
          <a:xfrm>
            <a:off x="10695774" y="5148505"/>
            <a:ext cx="330627" cy="335843"/>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Oval 66"/>
          <p:cNvSpPr/>
          <p:nvPr/>
        </p:nvSpPr>
        <p:spPr bwMode="auto">
          <a:xfrm>
            <a:off x="9412419" y="5148505"/>
            <a:ext cx="330627" cy="335843"/>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Oval 67"/>
          <p:cNvSpPr/>
          <p:nvPr/>
        </p:nvSpPr>
        <p:spPr bwMode="auto">
          <a:xfrm>
            <a:off x="7726617" y="5150134"/>
            <a:ext cx="330627" cy="335843"/>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980" dirty="0">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8902695" y="4970652"/>
            <a:ext cx="542794" cy="555869"/>
          </a:xfrm>
          <a:prstGeom prst="rect">
            <a:avLst/>
          </a:prstGeom>
          <a:noFill/>
        </p:spPr>
        <p:txBody>
          <a:bodyPr wrap="none" lIns="179285" tIns="143428" rIns="179285" bIns="143428" rtlCol="0">
            <a:spAutoFit/>
          </a:bodyPr>
          <a:lstStyle/>
          <a:p>
            <a:pPr>
              <a:lnSpc>
                <a:spcPct val="90000"/>
              </a:lnSpc>
              <a:spcAft>
                <a:spcPts val="588"/>
              </a:spcAft>
            </a:pPr>
            <a:r>
              <a:rPr lang="en-US" sz="1961" dirty="0">
                <a:solidFill>
                  <a:srgbClr val="FFC000"/>
                </a:solidFill>
              </a:rPr>
              <a:t>…</a:t>
            </a:r>
          </a:p>
        </p:txBody>
      </p:sp>
      <p:sp>
        <p:nvSpPr>
          <p:cNvPr id="70" name="TextBox 69"/>
          <p:cNvSpPr txBox="1"/>
          <p:nvPr/>
        </p:nvSpPr>
        <p:spPr>
          <a:xfrm>
            <a:off x="6832714" y="5017625"/>
            <a:ext cx="1187113" cy="724007"/>
          </a:xfrm>
          <a:prstGeom prst="rect">
            <a:avLst/>
          </a:prstGeom>
          <a:noFill/>
        </p:spPr>
        <p:txBody>
          <a:bodyPr wrap="square" lIns="179285" tIns="143428" rIns="179285" bIns="143428" rtlCol="0">
            <a:spAutoFit/>
          </a:bodyPr>
          <a:lstStyle/>
          <a:p>
            <a:pPr>
              <a:lnSpc>
                <a:spcPct val="90000"/>
              </a:lnSpc>
              <a:spcAft>
                <a:spcPts val="588"/>
              </a:spcAft>
            </a:pPr>
            <a:r>
              <a:rPr lang="en-US" sz="1568" dirty="0">
                <a:solidFill>
                  <a:schemeClr val="bg1"/>
                </a:solidFill>
              </a:rPr>
              <a:t>Azure</a:t>
            </a:r>
            <a:br>
              <a:rPr lang="en-US" sz="1568" dirty="0">
                <a:solidFill>
                  <a:schemeClr val="bg1"/>
                </a:solidFill>
              </a:rPr>
            </a:br>
            <a:r>
              <a:rPr lang="en-US" sz="1568" dirty="0">
                <a:solidFill>
                  <a:schemeClr val="bg1"/>
                </a:solidFill>
              </a:rPr>
              <a:t>Blob</a:t>
            </a:r>
          </a:p>
        </p:txBody>
      </p:sp>
      <p:sp>
        <p:nvSpPr>
          <p:cNvPr id="71" name="TextBox 70"/>
          <p:cNvSpPr txBox="1"/>
          <p:nvPr/>
        </p:nvSpPr>
        <p:spPr>
          <a:xfrm>
            <a:off x="8403797" y="5580894"/>
            <a:ext cx="1155559" cy="561207"/>
          </a:xfrm>
          <a:prstGeom prst="rect">
            <a:avLst/>
          </a:prstGeom>
          <a:noFill/>
        </p:spPr>
        <p:txBody>
          <a:bodyPr wrap="none" lIns="179285" tIns="143428" rIns="179285" bIns="143428" rtlCol="0">
            <a:spAutoFit/>
          </a:bodyPr>
          <a:lstStyle/>
          <a:p>
            <a:pPr>
              <a:lnSpc>
                <a:spcPct val="90000"/>
              </a:lnSpc>
              <a:spcAft>
                <a:spcPts val="588"/>
              </a:spcAft>
            </a:pPr>
            <a:r>
              <a:rPr lang="en-US" sz="2000" dirty="0">
                <a:gradFill>
                  <a:gsLst>
                    <a:gs pos="2917">
                      <a:schemeClr val="tx1"/>
                    </a:gs>
                    <a:gs pos="30000">
                      <a:schemeClr val="tx1"/>
                    </a:gs>
                  </a:gsLst>
                  <a:lin ang="5400000" scaled="0"/>
                </a:gradFill>
                <a:latin typeface="+mj-lt"/>
              </a:rPr>
              <a:t>Movies</a:t>
            </a:r>
          </a:p>
        </p:txBody>
      </p:sp>
      <p:cxnSp>
        <p:nvCxnSpPr>
          <p:cNvPr id="72" name="Straight Arrow Connector 71"/>
          <p:cNvCxnSpPr/>
          <p:nvPr/>
        </p:nvCxnSpPr>
        <p:spPr>
          <a:xfrm>
            <a:off x="8988345" y="3316436"/>
            <a:ext cx="0" cy="397103"/>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01348" y="4470741"/>
            <a:ext cx="0" cy="621790"/>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7480427" y="2628606"/>
            <a:ext cx="1025323" cy="651680"/>
            <a:chOff x="1846787" y="5063647"/>
            <a:chExt cx="810857" cy="750303"/>
          </a:xfrm>
        </p:grpSpPr>
        <p:sp>
          <p:nvSpPr>
            <p:cNvPr id="93" name="Rectangle 92"/>
            <p:cNvSpPr/>
            <p:nvPr/>
          </p:nvSpPr>
          <p:spPr bwMode="auto">
            <a:xfrm>
              <a:off x="1951037" y="5181557"/>
              <a:ext cx="648999" cy="5051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TextBox 93"/>
            <p:cNvSpPr txBox="1"/>
            <p:nvPr/>
          </p:nvSpPr>
          <p:spPr>
            <a:xfrm>
              <a:off x="1846787" y="5063647"/>
              <a:ext cx="810857" cy="750303"/>
            </a:xfrm>
            <a:prstGeom prst="rect">
              <a:avLst/>
            </a:prstGeom>
            <a:noFill/>
          </p:spPr>
          <p:txBody>
            <a:bodyPr wrap="square" lIns="179285" tIns="143428" rIns="179285" bIns="143428" rtlCol="0">
              <a:spAutoFit/>
            </a:bodyPr>
            <a:lstStyle/>
            <a:p>
              <a:pPr algn="ctr">
                <a:lnSpc>
                  <a:spcPct val="90000"/>
                </a:lnSpc>
                <a:spcAft>
                  <a:spcPts val="588"/>
                </a:spcAft>
              </a:pPr>
              <a:r>
                <a:rPr lang="en-US" sz="1029" dirty="0">
                  <a:gradFill>
                    <a:gsLst>
                      <a:gs pos="2917">
                        <a:schemeClr val="tx1"/>
                      </a:gs>
                      <a:gs pos="30000">
                        <a:schemeClr val="tx1"/>
                      </a:gs>
                    </a:gsLst>
                    <a:lin ang="5400000" scaled="0"/>
                  </a:gradFill>
                </a:rPr>
                <a:t>Data </a:t>
              </a:r>
            </a:p>
            <a:p>
              <a:pPr algn="ctr">
                <a:lnSpc>
                  <a:spcPct val="90000"/>
                </a:lnSpc>
                <a:spcAft>
                  <a:spcPts val="588"/>
                </a:spcAft>
              </a:pPr>
              <a:r>
                <a:rPr lang="en-US" sz="1029" dirty="0">
                  <a:gradFill>
                    <a:gsLst>
                      <a:gs pos="2917">
                        <a:schemeClr val="tx1"/>
                      </a:gs>
                      <a:gs pos="30000">
                        <a:schemeClr val="tx1"/>
                      </a:gs>
                    </a:gsLst>
                    <a:lin ang="5400000" scaled="0"/>
                  </a:gradFill>
                </a:rPr>
                <a:t>Client</a:t>
              </a:r>
            </a:p>
          </p:txBody>
        </p:sp>
      </p:grpSp>
      <p:sp>
        <p:nvSpPr>
          <p:cNvPr id="91" name="Rectangle 90"/>
          <p:cNvSpPr/>
          <p:nvPr/>
        </p:nvSpPr>
        <p:spPr bwMode="auto">
          <a:xfrm>
            <a:off x="8614437" y="2724288"/>
            <a:ext cx="820655" cy="4387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Rectangle 88"/>
          <p:cNvSpPr/>
          <p:nvPr/>
        </p:nvSpPr>
        <p:spPr bwMode="auto">
          <a:xfrm>
            <a:off x="10667202" y="2734176"/>
            <a:ext cx="841727" cy="4387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Can 80"/>
          <p:cNvSpPr/>
          <p:nvPr/>
        </p:nvSpPr>
        <p:spPr bwMode="auto">
          <a:xfrm>
            <a:off x="10981021" y="3682771"/>
            <a:ext cx="597616" cy="748578"/>
          </a:xfrm>
          <a:prstGeom prst="ca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DB</a:t>
            </a:r>
          </a:p>
        </p:txBody>
      </p:sp>
      <p:cxnSp>
        <p:nvCxnSpPr>
          <p:cNvPr id="82" name="Straight Arrow Connector 81"/>
          <p:cNvCxnSpPr>
            <a:endCxn id="81" idx="2"/>
          </p:cNvCxnSpPr>
          <p:nvPr/>
        </p:nvCxnSpPr>
        <p:spPr>
          <a:xfrm>
            <a:off x="10451930" y="4057059"/>
            <a:ext cx="529092" cy="0"/>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10575803" y="4308376"/>
            <a:ext cx="1383184" cy="843655"/>
          </a:xfrm>
          <a:prstGeom prst="rect">
            <a:avLst/>
          </a:prstGeom>
          <a:noFill/>
        </p:spPr>
        <p:txBody>
          <a:bodyPr wrap="none" lIns="179285" tIns="143428" rIns="179285" bIns="143428" rtlCol="0">
            <a:spAutoFit/>
          </a:bodyPr>
          <a:lstStyle/>
          <a:p>
            <a:pPr algn="ctr">
              <a:lnSpc>
                <a:spcPct val="90000"/>
              </a:lnSpc>
              <a:spcAft>
                <a:spcPts val="588"/>
              </a:spcAft>
            </a:pPr>
            <a:r>
              <a:rPr lang="en-US" sz="2000" dirty="0">
                <a:gradFill>
                  <a:gsLst>
                    <a:gs pos="2917">
                      <a:schemeClr val="tx1"/>
                    </a:gs>
                    <a:gs pos="30000">
                      <a:schemeClr val="tx1"/>
                    </a:gs>
                  </a:gsLst>
                  <a:lin ang="5400000" scaled="0"/>
                </a:gradFill>
                <a:latin typeface="+mj-lt"/>
              </a:rPr>
              <a:t>Movie</a:t>
            </a:r>
            <a:br>
              <a:rPr lang="en-US" sz="2000" dirty="0">
                <a:gradFill>
                  <a:gsLst>
                    <a:gs pos="2917">
                      <a:schemeClr val="tx1"/>
                    </a:gs>
                    <a:gs pos="30000">
                      <a:schemeClr val="tx1"/>
                    </a:gs>
                  </a:gsLst>
                  <a:lin ang="5400000" scaled="0"/>
                </a:gradFill>
                <a:latin typeface="+mj-lt"/>
              </a:rPr>
            </a:br>
            <a:r>
              <a:rPr lang="en-US" sz="2000" dirty="0">
                <a:gradFill>
                  <a:gsLst>
                    <a:gs pos="2917">
                      <a:schemeClr val="tx1"/>
                    </a:gs>
                    <a:gs pos="30000">
                      <a:schemeClr val="tx1"/>
                    </a:gs>
                  </a:gsLst>
                  <a:lin ang="5400000" scaled="0"/>
                </a:gradFill>
                <a:latin typeface="+mj-lt"/>
              </a:rPr>
              <a:t>Metadata</a:t>
            </a:r>
          </a:p>
        </p:txBody>
      </p:sp>
      <p:sp>
        <p:nvSpPr>
          <p:cNvPr id="108" name="TextBox 107"/>
          <p:cNvSpPr txBox="1"/>
          <p:nvPr/>
        </p:nvSpPr>
        <p:spPr>
          <a:xfrm>
            <a:off x="8495433" y="2628606"/>
            <a:ext cx="1025323" cy="651680"/>
          </a:xfrm>
          <a:prstGeom prst="rect">
            <a:avLst/>
          </a:prstGeom>
          <a:noFill/>
        </p:spPr>
        <p:txBody>
          <a:bodyPr wrap="square" lIns="179285" tIns="143428" rIns="179285" bIns="143428" rtlCol="0">
            <a:spAutoFit/>
          </a:bodyPr>
          <a:lstStyle/>
          <a:p>
            <a:pPr algn="ctr">
              <a:lnSpc>
                <a:spcPct val="90000"/>
              </a:lnSpc>
              <a:spcAft>
                <a:spcPts val="588"/>
              </a:spcAft>
            </a:pPr>
            <a:r>
              <a:rPr lang="en-US" sz="1029" dirty="0">
                <a:gradFill>
                  <a:gsLst>
                    <a:gs pos="2917">
                      <a:schemeClr val="tx1"/>
                    </a:gs>
                    <a:gs pos="30000">
                      <a:schemeClr val="tx1"/>
                    </a:gs>
                  </a:gsLst>
                  <a:lin ang="5400000" scaled="0"/>
                </a:gradFill>
              </a:rPr>
              <a:t>Data </a:t>
            </a:r>
          </a:p>
          <a:p>
            <a:pPr algn="ctr">
              <a:lnSpc>
                <a:spcPct val="90000"/>
              </a:lnSpc>
              <a:spcAft>
                <a:spcPts val="588"/>
              </a:spcAft>
            </a:pPr>
            <a:r>
              <a:rPr lang="en-US" sz="1029" dirty="0">
                <a:gradFill>
                  <a:gsLst>
                    <a:gs pos="2917">
                      <a:schemeClr val="tx1"/>
                    </a:gs>
                    <a:gs pos="30000">
                      <a:schemeClr val="tx1"/>
                    </a:gs>
                  </a:gsLst>
                  <a:lin ang="5400000" scaled="0"/>
                </a:gradFill>
              </a:rPr>
              <a:t>Client</a:t>
            </a:r>
          </a:p>
        </p:txBody>
      </p:sp>
      <p:sp>
        <p:nvSpPr>
          <p:cNvPr id="109" name="TextBox 108"/>
          <p:cNvSpPr txBox="1"/>
          <p:nvPr/>
        </p:nvSpPr>
        <p:spPr>
          <a:xfrm>
            <a:off x="10567980" y="2617839"/>
            <a:ext cx="1025323" cy="651680"/>
          </a:xfrm>
          <a:prstGeom prst="rect">
            <a:avLst/>
          </a:prstGeom>
          <a:noFill/>
        </p:spPr>
        <p:txBody>
          <a:bodyPr wrap="square" lIns="179285" tIns="143428" rIns="179285" bIns="143428" rtlCol="0">
            <a:spAutoFit/>
          </a:bodyPr>
          <a:lstStyle/>
          <a:p>
            <a:pPr algn="ctr">
              <a:lnSpc>
                <a:spcPct val="90000"/>
              </a:lnSpc>
              <a:spcAft>
                <a:spcPts val="588"/>
              </a:spcAft>
            </a:pPr>
            <a:r>
              <a:rPr lang="en-US" sz="1029" dirty="0">
                <a:gradFill>
                  <a:gsLst>
                    <a:gs pos="2917">
                      <a:schemeClr val="tx1"/>
                    </a:gs>
                    <a:gs pos="30000">
                      <a:schemeClr val="tx1"/>
                    </a:gs>
                  </a:gsLst>
                  <a:lin ang="5400000" scaled="0"/>
                </a:gradFill>
              </a:rPr>
              <a:t>Data </a:t>
            </a:r>
          </a:p>
          <a:p>
            <a:pPr algn="ctr">
              <a:lnSpc>
                <a:spcPct val="90000"/>
              </a:lnSpc>
              <a:spcAft>
                <a:spcPts val="588"/>
              </a:spcAft>
            </a:pPr>
            <a:r>
              <a:rPr lang="en-US" sz="1029" dirty="0">
                <a:gradFill>
                  <a:gsLst>
                    <a:gs pos="2917">
                      <a:schemeClr val="tx1"/>
                    </a:gs>
                    <a:gs pos="30000">
                      <a:schemeClr val="tx1"/>
                    </a:gs>
                  </a:gsLst>
                  <a:lin ang="5400000" scaled="0"/>
                </a:gradFill>
              </a:rPr>
              <a:t>Client</a:t>
            </a:r>
          </a:p>
        </p:txBody>
      </p:sp>
    </p:spTree>
    <p:extLst>
      <p:ext uri="{BB962C8B-B14F-4D97-AF65-F5344CB8AC3E}">
        <p14:creationId xmlns:p14="http://schemas.microsoft.com/office/powerpoint/2010/main" val="24443564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Designing for Cloud means…</a:t>
            </a:r>
          </a:p>
        </p:txBody>
      </p:sp>
    </p:spTree>
    <p:extLst>
      <p:ext uri="{BB962C8B-B14F-4D97-AF65-F5344CB8AC3E}">
        <p14:creationId xmlns:p14="http://schemas.microsoft.com/office/powerpoint/2010/main" val="250005741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p:cNvCxnSpPr>
            <a:stCxn id="31" idx="3"/>
            <a:endCxn id="27" idx="2"/>
          </p:cNvCxnSpPr>
          <p:nvPr/>
        </p:nvCxnSpPr>
        <p:spPr>
          <a:xfrm flipV="1">
            <a:off x="7183795" y="4188168"/>
            <a:ext cx="1466066" cy="1"/>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3626898" y="3777158"/>
            <a:ext cx="3556897" cy="855196"/>
            <a:chOff x="382673" y="2087737"/>
            <a:chExt cx="3888030" cy="984620"/>
          </a:xfrm>
        </p:grpSpPr>
        <p:sp>
          <p:nvSpPr>
            <p:cNvPr id="31" name="Rectangle 30"/>
            <p:cNvSpPr/>
            <p:nvPr/>
          </p:nvSpPr>
          <p:spPr bwMode="auto">
            <a:xfrm>
              <a:off x="407811" y="2125052"/>
              <a:ext cx="3862892" cy="871795"/>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TextBox 31"/>
            <p:cNvSpPr txBox="1"/>
            <p:nvPr/>
          </p:nvSpPr>
          <p:spPr>
            <a:xfrm>
              <a:off x="382673" y="2087737"/>
              <a:ext cx="1376712" cy="984620"/>
            </a:xfrm>
            <a:prstGeom prst="rect">
              <a:avLst/>
            </a:prstGeom>
            <a:noFill/>
          </p:spPr>
          <p:txBody>
            <a:bodyPr wrap="square" lIns="179285" tIns="143428" rIns="179285" bIns="143428" rtlCol="0">
              <a:spAutoFit/>
            </a:bodyPr>
            <a:lstStyle/>
            <a:p>
              <a:pPr>
                <a:lnSpc>
                  <a:spcPct val="90000"/>
                </a:lnSpc>
                <a:spcAft>
                  <a:spcPts val="588"/>
                </a:spcAft>
              </a:pPr>
              <a:r>
                <a:rPr lang="en-US" sz="1176" dirty="0">
                  <a:solidFill>
                    <a:schemeClr val="bg1"/>
                  </a:solidFill>
                </a:rPr>
                <a:t>Managed Cache </a:t>
              </a:r>
            </a:p>
            <a:p>
              <a:pPr>
                <a:lnSpc>
                  <a:spcPct val="90000"/>
                </a:lnSpc>
                <a:spcAft>
                  <a:spcPts val="588"/>
                </a:spcAft>
              </a:pPr>
              <a:r>
                <a:rPr lang="en-US" sz="1176" dirty="0">
                  <a:solidFill>
                    <a:schemeClr val="bg1"/>
                  </a:solidFill>
                </a:rPr>
                <a:t>(</a:t>
              </a:r>
              <a:r>
                <a:rPr lang="en-US" sz="1176" dirty="0" err="1">
                  <a:solidFill>
                    <a:schemeClr val="bg1"/>
                  </a:solidFill>
                </a:rPr>
                <a:t>Redis</a:t>
              </a:r>
              <a:r>
                <a:rPr lang="en-US" sz="1176" dirty="0">
                  <a:solidFill>
                    <a:schemeClr val="bg1"/>
                  </a:solidFill>
                </a:rPr>
                <a:t>)</a:t>
              </a:r>
            </a:p>
          </p:txBody>
        </p:sp>
      </p:grpSp>
      <p:sp>
        <p:nvSpPr>
          <p:cNvPr id="5" name="Title 4"/>
          <p:cNvSpPr>
            <a:spLocks noGrp="1"/>
          </p:cNvSpPr>
          <p:nvPr>
            <p:ph type="title"/>
          </p:nvPr>
        </p:nvSpPr>
        <p:spPr/>
        <p:txBody>
          <a:bodyPr/>
          <a:lstStyle/>
          <a:p>
            <a:r>
              <a:rPr lang="en-US" dirty="0"/>
              <a:t>More than just size</a:t>
            </a:r>
          </a:p>
        </p:txBody>
      </p:sp>
      <p:sp>
        <p:nvSpPr>
          <p:cNvPr id="46" name="Content Placeholder 45"/>
          <p:cNvSpPr>
            <a:spLocks noGrp="1"/>
          </p:cNvSpPr>
          <p:nvPr>
            <p:ph sz="quarter" idx="10"/>
          </p:nvPr>
        </p:nvSpPr>
        <p:spPr>
          <a:xfrm>
            <a:off x="268288" y="1398397"/>
            <a:ext cx="11542503" cy="738664"/>
          </a:xfrm>
        </p:spPr>
        <p:txBody>
          <a:bodyPr/>
          <a:lstStyle/>
          <a:p>
            <a:r>
              <a:rPr lang="en-US" dirty="0"/>
              <a:t>Caching about 2-3 GB of data</a:t>
            </a:r>
          </a:p>
        </p:txBody>
      </p:sp>
      <p:grpSp>
        <p:nvGrpSpPr>
          <p:cNvPr id="7" name="Group 6"/>
          <p:cNvGrpSpPr/>
          <p:nvPr/>
        </p:nvGrpSpPr>
        <p:grpSpPr>
          <a:xfrm>
            <a:off x="3069880" y="2362553"/>
            <a:ext cx="5372178" cy="1073937"/>
            <a:chOff x="655637" y="2118631"/>
            <a:chExt cx="4343400" cy="921291"/>
          </a:xfrm>
        </p:grpSpPr>
        <p:sp>
          <p:nvSpPr>
            <p:cNvPr id="33" name="Rectangle 32"/>
            <p:cNvSpPr/>
            <p:nvPr/>
          </p:nvSpPr>
          <p:spPr bwMode="auto">
            <a:xfrm>
              <a:off x="655637" y="2125052"/>
              <a:ext cx="4343400" cy="914870"/>
            </a:xfrm>
            <a:prstGeom prst="rect">
              <a:avLst/>
            </a:prstGeom>
            <a:solidFill>
              <a:schemeClr val="accent3">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1672781" y="2202784"/>
              <a:ext cx="685800" cy="685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2484437" y="2202784"/>
              <a:ext cx="685800" cy="685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4147147" y="2203706"/>
              <a:ext cx="685800" cy="685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p:cNvSpPr txBox="1"/>
            <p:nvPr/>
          </p:nvSpPr>
          <p:spPr>
            <a:xfrm>
              <a:off x="3322614" y="2118631"/>
              <a:ext cx="501395" cy="574619"/>
            </a:xfrm>
            <a:prstGeom prst="rect">
              <a:avLst/>
            </a:prstGeom>
            <a:noFill/>
          </p:spPr>
          <p:txBody>
            <a:bodyPr wrap="none" lIns="179285" tIns="143428" rIns="179285" bIns="143428" rtlCol="0">
              <a:spAutoFit/>
            </a:bodyPr>
            <a:lstStyle/>
            <a:p>
              <a:pPr>
                <a:lnSpc>
                  <a:spcPct val="90000"/>
                </a:lnSpc>
                <a:spcAft>
                  <a:spcPts val="588"/>
                </a:spcAft>
              </a:pPr>
              <a:r>
                <a:rPr lang="en-US" sz="2745" dirty="0">
                  <a:solidFill>
                    <a:srgbClr val="00B0F0"/>
                  </a:solidFill>
                </a:rPr>
                <a:t>…</a:t>
              </a:r>
            </a:p>
          </p:txBody>
        </p:sp>
        <p:sp>
          <p:nvSpPr>
            <p:cNvPr id="38" name="TextBox 37"/>
            <p:cNvSpPr txBox="1"/>
            <p:nvPr/>
          </p:nvSpPr>
          <p:spPr>
            <a:xfrm>
              <a:off x="713002" y="2202784"/>
              <a:ext cx="959779" cy="621099"/>
            </a:xfrm>
            <a:prstGeom prst="rect">
              <a:avLst/>
            </a:prstGeom>
            <a:noFill/>
          </p:spPr>
          <p:txBody>
            <a:bodyPr wrap="square" lIns="179285" tIns="143428" rIns="179285" bIns="143428" rtlCol="0">
              <a:spAutoFit/>
            </a:bodyPr>
            <a:lstStyle/>
            <a:p>
              <a:pPr>
                <a:lnSpc>
                  <a:spcPct val="90000"/>
                </a:lnSpc>
                <a:spcAft>
                  <a:spcPts val="588"/>
                </a:spcAft>
              </a:pPr>
              <a:r>
                <a:rPr lang="en-US" sz="1568" dirty="0">
                  <a:solidFill>
                    <a:schemeClr val="bg1"/>
                  </a:solidFill>
                </a:rPr>
                <a:t>Web Role</a:t>
              </a:r>
            </a:p>
          </p:txBody>
        </p:sp>
      </p:grpSp>
      <p:sp>
        <p:nvSpPr>
          <p:cNvPr id="11" name="Rectangle 10"/>
          <p:cNvSpPr/>
          <p:nvPr/>
        </p:nvSpPr>
        <p:spPr bwMode="auto">
          <a:xfrm>
            <a:off x="3649894" y="5195798"/>
            <a:ext cx="4225070" cy="50376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5315138" y="5252449"/>
            <a:ext cx="330627" cy="335843"/>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4901937" y="5252449"/>
            <a:ext cx="330627" cy="335843"/>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6617786" y="5251772"/>
            <a:ext cx="330627" cy="335843"/>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7012461" y="5251772"/>
            <a:ext cx="330627" cy="335843"/>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7427640" y="5251772"/>
            <a:ext cx="330627" cy="335843"/>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a:off x="6144285" y="5251772"/>
            <a:ext cx="330627" cy="335843"/>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4458483" y="5253401"/>
            <a:ext cx="330627" cy="335843"/>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980" dirty="0">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5634561" y="5073919"/>
            <a:ext cx="542794" cy="555869"/>
          </a:xfrm>
          <a:prstGeom prst="rect">
            <a:avLst/>
          </a:prstGeom>
          <a:noFill/>
        </p:spPr>
        <p:txBody>
          <a:bodyPr wrap="none" lIns="179285" tIns="143428" rIns="179285" bIns="143428" rtlCol="0">
            <a:spAutoFit/>
          </a:bodyPr>
          <a:lstStyle/>
          <a:p>
            <a:pPr>
              <a:lnSpc>
                <a:spcPct val="90000"/>
              </a:lnSpc>
              <a:spcAft>
                <a:spcPts val="588"/>
              </a:spcAft>
            </a:pPr>
            <a:r>
              <a:rPr lang="en-US" sz="1961" dirty="0">
                <a:solidFill>
                  <a:srgbClr val="FFC000"/>
                </a:solidFill>
              </a:rPr>
              <a:t>…</a:t>
            </a:r>
          </a:p>
        </p:txBody>
      </p:sp>
      <p:sp>
        <p:nvSpPr>
          <p:cNvPr id="20" name="TextBox 19"/>
          <p:cNvSpPr txBox="1"/>
          <p:nvPr/>
        </p:nvSpPr>
        <p:spPr>
          <a:xfrm>
            <a:off x="3564580" y="5120892"/>
            <a:ext cx="1187113" cy="724007"/>
          </a:xfrm>
          <a:prstGeom prst="rect">
            <a:avLst/>
          </a:prstGeom>
          <a:noFill/>
        </p:spPr>
        <p:txBody>
          <a:bodyPr wrap="square" lIns="179285" tIns="143428" rIns="179285" bIns="143428" rtlCol="0">
            <a:spAutoFit/>
          </a:bodyPr>
          <a:lstStyle/>
          <a:p>
            <a:pPr>
              <a:lnSpc>
                <a:spcPct val="90000"/>
              </a:lnSpc>
              <a:spcAft>
                <a:spcPts val="588"/>
              </a:spcAft>
            </a:pPr>
            <a:r>
              <a:rPr lang="en-US" sz="1568" dirty="0">
                <a:solidFill>
                  <a:schemeClr val="bg1"/>
                </a:solidFill>
              </a:rPr>
              <a:t>Azure</a:t>
            </a:r>
            <a:br>
              <a:rPr lang="en-US" sz="1568" dirty="0">
                <a:solidFill>
                  <a:schemeClr val="bg1"/>
                </a:solidFill>
              </a:rPr>
            </a:br>
            <a:r>
              <a:rPr lang="en-US" sz="1568" dirty="0">
                <a:solidFill>
                  <a:schemeClr val="bg1"/>
                </a:solidFill>
              </a:rPr>
              <a:t>Blob</a:t>
            </a:r>
          </a:p>
        </p:txBody>
      </p:sp>
      <p:sp>
        <p:nvSpPr>
          <p:cNvPr id="21" name="TextBox 20"/>
          <p:cNvSpPr txBox="1"/>
          <p:nvPr/>
        </p:nvSpPr>
        <p:spPr>
          <a:xfrm>
            <a:off x="5135663" y="5684161"/>
            <a:ext cx="1155559" cy="561207"/>
          </a:xfrm>
          <a:prstGeom prst="rect">
            <a:avLst/>
          </a:prstGeom>
          <a:noFill/>
        </p:spPr>
        <p:txBody>
          <a:bodyPr wrap="none" lIns="179285" tIns="143428" rIns="179285" bIns="143428" rtlCol="0">
            <a:spAutoFit/>
          </a:bodyPr>
          <a:lstStyle/>
          <a:p>
            <a:pPr>
              <a:lnSpc>
                <a:spcPct val="90000"/>
              </a:lnSpc>
              <a:spcAft>
                <a:spcPts val="588"/>
              </a:spcAft>
            </a:pPr>
            <a:r>
              <a:rPr lang="en-US" sz="2000" dirty="0">
                <a:gradFill>
                  <a:gsLst>
                    <a:gs pos="2917">
                      <a:schemeClr val="tx1"/>
                    </a:gs>
                    <a:gs pos="30000">
                      <a:schemeClr val="tx1"/>
                    </a:gs>
                  </a:gsLst>
                  <a:lin ang="5400000" scaled="0"/>
                </a:gradFill>
                <a:latin typeface="+mj-lt"/>
              </a:rPr>
              <a:t>Movies</a:t>
            </a:r>
          </a:p>
        </p:txBody>
      </p:sp>
      <p:cxnSp>
        <p:nvCxnSpPr>
          <p:cNvPr id="22" name="Straight Arrow Connector 21"/>
          <p:cNvCxnSpPr/>
          <p:nvPr/>
        </p:nvCxnSpPr>
        <p:spPr>
          <a:xfrm>
            <a:off x="5503186" y="3432420"/>
            <a:ext cx="0" cy="397103"/>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503187" y="4562457"/>
            <a:ext cx="0" cy="621790"/>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212293" y="2731873"/>
            <a:ext cx="1025323" cy="651680"/>
            <a:chOff x="1846787" y="5063647"/>
            <a:chExt cx="810857" cy="750303"/>
          </a:xfrm>
        </p:grpSpPr>
        <p:sp>
          <p:nvSpPr>
            <p:cNvPr id="29" name="Rectangle 28"/>
            <p:cNvSpPr/>
            <p:nvPr/>
          </p:nvSpPr>
          <p:spPr bwMode="auto">
            <a:xfrm>
              <a:off x="1951037" y="5181557"/>
              <a:ext cx="648999" cy="5051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p:cNvSpPr txBox="1"/>
            <p:nvPr/>
          </p:nvSpPr>
          <p:spPr>
            <a:xfrm>
              <a:off x="1846787" y="5063647"/>
              <a:ext cx="810857" cy="750303"/>
            </a:xfrm>
            <a:prstGeom prst="rect">
              <a:avLst/>
            </a:prstGeom>
            <a:noFill/>
          </p:spPr>
          <p:txBody>
            <a:bodyPr wrap="square" lIns="179285" tIns="143428" rIns="179285" bIns="143428" rtlCol="0">
              <a:spAutoFit/>
            </a:bodyPr>
            <a:lstStyle/>
            <a:p>
              <a:pPr algn="ctr">
                <a:lnSpc>
                  <a:spcPct val="90000"/>
                </a:lnSpc>
                <a:spcAft>
                  <a:spcPts val="588"/>
                </a:spcAft>
              </a:pPr>
              <a:r>
                <a:rPr lang="en-US" sz="1029" dirty="0">
                  <a:gradFill>
                    <a:gsLst>
                      <a:gs pos="2917">
                        <a:schemeClr val="tx1"/>
                      </a:gs>
                      <a:gs pos="30000">
                        <a:schemeClr val="tx1"/>
                      </a:gs>
                    </a:gsLst>
                    <a:lin ang="5400000" scaled="0"/>
                  </a:gradFill>
                </a:rPr>
                <a:t>Data </a:t>
              </a:r>
            </a:p>
            <a:p>
              <a:pPr algn="ctr">
                <a:lnSpc>
                  <a:spcPct val="90000"/>
                </a:lnSpc>
                <a:spcAft>
                  <a:spcPts val="588"/>
                </a:spcAft>
              </a:pPr>
              <a:r>
                <a:rPr lang="en-US" sz="1029" dirty="0">
                  <a:gradFill>
                    <a:gsLst>
                      <a:gs pos="2917">
                        <a:schemeClr val="tx1"/>
                      </a:gs>
                      <a:gs pos="30000">
                        <a:schemeClr val="tx1"/>
                      </a:gs>
                    </a:gsLst>
                    <a:lin ang="5400000" scaled="0"/>
                  </a:gradFill>
                </a:rPr>
                <a:t>Client</a:t>
              </a:r>
            </a:p>
          </p:txBody>
        </p:sp>
      </p:grpSp>
      <p:sp>
        <p:nvSpPr>
          <p:cNvPr id="25" name="Rectangle 24"/>
          <p:cNvSpPr/>
          <p:nvPr/>
        </p:nvSpPr>
        <p:spPr bwMode="auto">
          <a:xfrm>
            <a:off x="5346303" y="2827555"/>
            <a:ext cx="820655" cy="4387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7399068" y="2837443"/>
            <a:ext cx="841727" cy="4387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Can 26"/>
          <p:cNvSpPr/>
          <p:nvPr/>
        </p:nvSpPr>
        <p:spPr bwMode="auto">
          <a:xfrm>
            <a:off x="8649861" y="3813879"/>
            <a:ext cx="597616" cy="748578"/>
          </a:xfrm>
          <a:prstGeom prst="ca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DB</a:t>
            </a:r>
          </a:p>
        </p:txBody>
      </p:sp>
      <p:sp>
        <p:nvSpPr>
          <p:cNvPr id="39" name="TextBox 38"/>
          <p:cNvSpPr txBox="1"/>
          <p:nvPr/>
        </p:nvSpPr>
        <p:spPr>
          <a:xfrm>
            <a:off x="8257077" y="4448653"/>
            <a:ext cx="1383184" cy="843655"/>
          </a:xfrm>
          <a:prstGeom prst="rect">
            <a:avLst/>
          </a:prstGeom>
          <a:noFill/>
        </p:spPr>
        <p:txBody>
          <a:bodyPr wrap="none" lIns="179285" tIns="143428" rIns="179285" bIns="143428" rtlCol="0">
            <a:spAutoFit/>
          </a:bodyPr>
          <a:lstStyle/>
          <a:p>
            <a:pPr algn="ctr">
              <a:lnSpc>
                <a:spcPct val="90000"/>
              </a:lnSpc>
              <a:spcAft>
                <a:spcPts val="588"/>
              </a:spcAft>
            </a:pPr>
            <a:r>
              <a:rPr lang="en-US" sz="2000" dirty="0">
                <a:gradFill>
                  <a:gsLst>
                    <a:gs pos="2917">
                      <a:schemeClr val="tx1"/>
                    </a:gs>
                    <a:gs pos="30000">
                      <a:schemeClr val="tx1"/>
                    </a:gs>
                  </a:gsLst>
                  <a:lin ang="5400000" scaled="0"/>
                </a:gradFill>
                <a:latin typeface="+mj-lt"/>
              </a:rPr>
              <a:t>Movie</a:t>
            </a:r>
            <a:br>
              <a:rPr lang="en-US" sz="2000" dirty="0">
                <a:gradFill>
                  <a:gsLst>
                    <a:gs pos="2917">
                      <a:schemeClr val="tx1"/>
                    </a:gs>
                    <a:gs pos="30000">
                      <a:schemeClr val="tx1"/>
                    </a:gs>
                  </a:gsLst>
                  <a:lin ang="5400000" scaled="0"/>
                </a:gradFill>
                <a:latin typeface="+mj-lt"/>
              </a:rPr>
            </a:br>
            <a:r>
              <a:rPr lang="en-US" sz="2000" dirty="0">
                <a:gradFill>
                  <a:gsLst>
                    <a:gs pos="2917">
                      <a:schemeClr val="tx1"/>
                    </a:gs>
                    <a:gs pos="30000">
                      <a:schemeClr val="tx1"/>
                    </a:gs>
                  </a:gsLst>
                  <a:lin ang="5400000" scaled="0"/>
                </a:gradFill>
                <a:latin typeface="+mj-lt"/>
              </a:rPr>
              <a:t>Metadata</a:t>
            </a:r>
          </a:p>
        </p:txBody>
      </p:sp>
      <p:sp>
        <p:nvSpPr>
          <p:cNvPr id="42" name="TextBox 41"/>
          <p:cNvSpPr txBox="1"/>
          <p:nvPr/>
        </p:nvSpPr>
        <p:spPr>
          <a:xfrm>
            <a:off x="5227299" y="2731873"/>
            <a:ext cx="1025323" cy="651680"/>
          </a:xfrm>
          <a:prstGeom prst="rect">
            <a:avLst/>
          </a:prstGeom>
          <a:noFill/>
        </p:spPr>
        <p:txBody>
          <a:bodyPr wrap="square" lIns="179285" tIns="143428" rIns="179285" bIns="143428" rtlCol="0">
            <a:spAutoFit/>
          </a:bodyPr>
          <a:lstStyle/>
          <a:p>
            <a:pPr algn="ctr">
              <a:lnSpc>
                <a:spcPct val="90000"/>
              </a:lnSpc>
              <a:spcAft>
                <a:spcPts val="588"/>
              </a:spcAft>
            </a:pPr>
            <a:r>
              <a:rPr lang="en-US" sz="1029" dirty="0">
                <a:gradFill>
                  <a:gsLst>
                    <a:gs pos="2917">
                      <a:schemeClr val="tx1"/>
                    </a:gs>
                    <a:gs pos="30000">
                      <a:schemeClr val="tx1"/>
                    </a:gs>
                  </a:gsLst>
                  <a:lin ang="5400000" scaled="0"/>
                </a:gradFill>
              </a:rPr>
              <a:t>Data </a:t>
            </a:r>
          </a:p>
          <a:p>
            <a:pPr algn="ctr">
              <a:lnSpc>
                <a:spcPct val="90000"/>
              </a:lnSpc>
              <a:spcAft>
                <a:spcPts val="588"/>
              </a:spcAft>
            </a:pPr>
            <a:r>
              <a:rPr lang="en-US" sz="1029" dirty="0">
                <a:gradFill>
                  <a:gsLst>
                    <a:gs pos="2917">
                      <a:schemeClr val="tx1"/>
                    </a:gs>
                    <a:gs pos="30000">
                      <a:schemeClr val="tx1"/>
                    </a:gs>
                  </a:gsLst>
                  <a:lin ang="5400000" scaled="0"/>
                </a:gradFill>
              </a:rPr>
              <a:t>Client</a:t>
            </a:r>
          </a:p>
        </p:txBody>
      </p:sp>
      <p:sp>
        <p:nvSpPr>
          <p:cNvPr id="43" name="TextBox 42"/>
          <p:cNvSpPr txBox="1"/>
          <p:nvPr/>
        </p:nvSpPr>
        <p:spPr>
          <a:xfrm>
            <a:off x="7299846" y="2721106"/>
            <a:ext cx="1025323" cy="651680"/>
          </a:xfrm>
          <a:prstGeom prst="rect">
            <a:avLst/>
          </a:prstGeom>
          <a:noFill/>
        </p:spPr>
        <p:txBody>
          <a:bodyPr wrap="square" lIns="179285" tIns="143428" rIns="179285" bIns="143428" rtlCol="0">
            <a:spAutoFit/>
          </a:bodyPr>
          <a:lstStyle/>
          <a:p>
            <a:pPr algn="ctr">
              <a:lnSpc>
                <a:spcPct val="90000"/>
              </a:lnSpc>
              <a:spcAft>
                <a:spcPts val="588"/>
              </a:spcAft>
            </a:pPr>
            <a:r>
              <a:rPr lang="en-US" sz="1029" dirty="0">
                <a:gradFill>
                  <a:gsLst>
                    <a:gs pos="2917">
                      <a:schemeClr val="tx1"/>
                    </a:gs>
                    <a:gs pos="30000">
                      <a:schemeClr val="tx1"/>
                    </a:gs>
                  </a:gsLst>
                  <a:lin ang="5400000" scaled="0"/>
                </a:gradFill>
              </a:rPr>
              <a:t>Data </a:t>
            </a:r>
          </a:p>
          <a:p>
            <a:pPr algn="ctr">
              <a:lnSpc>
                <a:spcPct val="90000"/>
              </a:lnSpc>
              <a:spcAft>
                <a:spcPts val="588"/>
              </a:spcAft>
            </a:pPr>
            <a:r>
              <a:rPr lang="en-US" sz="1029" dirty="0">
                <a:gradFill>
                  <a:gsLst>
                    <a:gs pos="2917">
                      <a:schemeClr val="tx1"/>
                    </a:gs>
                    <a:gs pos="30000">
                      <a:schemeClr val="tx1"/>
                    </a:gs>
                  </a:gsLst>
                  <a:lin ang="5400000" scaled="0"/>
                </a:gradFill>
              </a:rPr>
              <a:t>Client</a:t>
            </a:r>
          </a:p>
        </p:txBody>
      </p:sp>
      <p:sp>
        <p:nvSpPr>
          <p:cNvPr id="45" name="Rectangle 44"/>
          <p:cNvSpPr/>
          <p:nvPr/>
        </p:nvSpPr>
        <p:spPr bwMode="auto">
          <a:xfrm>
            <a:off x="3520768" y="3495161"/>
            <a:ext cx="3822319" cy="1409239"/>
          </a:xfrm>
          <a:prstGeom prst="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Down Arrow 1"/>
          <p:cNvSpPr/>
          <p:nvPr/>
        </p:nvSpPr>
        <p:spPr bwMode="auto">
          <a:xfrm>
            <a:off x="4921096" y="3470452"/>
            <a:ext cx="1164181" cy="321041"/>
          </a:xfrm>
          <a:prstGeom prst="down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p:cNvPicPr>
            <a:picLocks noChangeAspect="1"/>
          </p:cNvPicPr>
          <p:nvPr/>
        </p:nvPicPr>
        <p:blipFill>
          <a:blip r:embed="rId3"/>
          <a:stretch>
            <a:fillRect/>
          </a:stretch>
        </p:blipFill>
        <p:spPr>
          <a:xfrm>
            <a:off x="969657" y="2232930"/>
            <a:ext cx="9872602" cy="38249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126538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26" presetClass="emph" presetSubtype="0" fill="hold" grpId="0" nodeType="withEffect">
                                  <p:stCondLst>
                                    <p:cond delay="0"/>
                                  </p:stCondLst>
                                  <p:childTnLst>
                                    <p:animEffect transition="out" filter="fade">
                                      <p:cBhvr>
                                        <p:cTn id="8" dur="500" tmFilter="0, 0; .2, .5; .8, .5; 1, 0"/>
                                        <p:tgtEl>
                                          <p:spTgt spid="45"/>
                                        </p:tgtEl>
                                      </p:cBhvr>
                                    </p:animEffect>
                                    <p:animScale>
                                      <p:cBhvr>
                                        <p:cTn id="9" dur="250" autoRev="1" fill="hold"/>
                                        <p:tgtEl>
                                          <p:spTgt spid="45"/>
                                        </p:tgtEl>
                                      </p:cBhvr>
                                      <p:by x="105000" y="105000"/>
                                    </p:animScale>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2" nodeType="clickEffect">
                                  <p:stCondLst>
                                    <p:cond delay="0"/>
                                  </p:stCondLst>
                                  <p:childTnLst>
                                    <p:animEffect transition="out" filter="fade">
                                      <p:cBhvr>
                                        <p:cTn id="13" dur="500"/>
                                        <p:tgtEl>
                                          <p:spTgt spid="45"/>
                                        </p:tgtEl>
                                      </p:cBhvr>
                                    </p:animEffect>
                                    <p:set>
                                      <p:cBhvr>
                                        <p:cTn id="14" dur="1" fill="hold">
                                          <p:stCondLst>
                                            <p:cond delay="499"/>
                                          </p:stCondLst>
                                        </p:cTn>
                                        <p:tgtEl>
                                          <p:spTgt spid="45"/>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4"/>
                                        </p:tgtEl>
                                      </p:cBhvr>
                                    </p:animEffect>
                                    <p:set>
                                      <p:cBhvr>
                                        <p:cTn id="22" dur="1" fill="hold">
                                          <p:stCondLst>
                                            <p:cond delay="499"/>
                                          </p:stCondLst>
                                        </p:cTn>
                                        <p:tgtEl>
                                          <p:spTgt spid="4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2"/>
                                        </p:tgtEl>
                                        <p:attrNameLst>
                                          <p:attrName>style.visibility</p:attrName>
                                        </p:attrNameLst>
                                      </p:cBhvr>
                                      <p:to>
                                        <p:strVal val="hidden"/>
                                      </p:to>
                                    </p:set>
                                  </p:childTnLst>
                                </p:cTn>
                              </p:par>
                              <p:par>
                                <p:cTn id="27" presetID="16" presetClass="entr" presetSubtype="37"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arn(outVertic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5" grpId="2" animBg="1"/>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3626898" y="3777157"/>
            <a:ext cx="3556897" cy="789611"/>
            <a:chOff x="382673" y="2087737"/>
            <a:chExt cx="3888030" cy="909110"/>
          </a:xfrm>
        </p:grpSpPr>
        <p:sp>
          <p:nvSpPr>
            <p:cNvPr id="50" name="Rectangle 49"/>
            <p:cNvSpPr/>
            <p:nvPr/>
          </p:nvSpPr>
          <p:spPr bwMode="auto">
            <a:xfrm>
              <a:off x="407811" y="2125052"/>
              <a:ext cx="3862892" cy="871795"/>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p:cNvSpPr txBox="1"/>
            <p:nvPr/>
          </p:nvSpPr>
          <p:spPr>
            <a:xfrm>
              <a:off x="382673" y="2087737"/>
              <a:ext cx="2138284" cy="896033"/>
            </a:xfrm>
            <a:prstGeom prst="rect">
              <a:avLst/>
            </a:prstGeom>
            <a:noFill/>
          </p:spPr>
          <p:txBody>
            <a:bodyPr wrap="square" lIns="179285" tIns="143428" rIns="179285" bIns="143428" rtlCol="0">
              <a:spAutoFit/>
            </a:bodyPr>
            <a:lstStyle/>
            <a:p>
              <a:pPr>
                <a:lnSpc>
                  <a:spcPct val="90000"/>
                </a:lnSpc>
                <a:spcAft>
                  <a:spcPts val="588"/>
                </a:spcAft>
              </a:pPr>
              <a:r>
                <a:rPr lang="en-US" sz="1176" dirty="0">
                  <a:solidFill>
                    <a:schemeClr val="bg1"/>
                  </a:solidFill>
                </a:rPr>
                <a:t>Azure </a:t>
              </a:r>
              <a:r>
                <a:rPr lang="en-US" sz="1176" dirty="0" err="1">
                  <a:solidFill>
                    <a:schemeClr val="bg1"/>
                  </a:solidFill>
                </a:rPr>
                <a:t>Redis</a:t>
              </a:r>
              <a:r>
                <a:rPr lang="en-US" sz="1176" dirty="0">
                  <a:solidFill>
                    <a:schemeClr val="bg1"/>
                  </a:solidFill>
                </a:rPr>
                <a:t> Cache – User data, Media data, Service data</a:t>
              </a:r>
            </a:p>
          </p:txBody>
        </p:sp>
      </p:grpSp>
      <p:cxnSp>
        <p:nvCxnSpPr>
          <p:cNvPr id="63" name="Straight Arrow Connector 62"/>
          <p:cNvCxnSpPr/>
          <p:nvPr/>
        </p:nvCxnSpPr>
        <p:spPr>
          <a:xfrm>
            <a:off x="5503187" y="4562457"/>
            <a:ext cx="0" cy="621790"/>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7183795" y="4188168"/>
            <a:ext cx="1466066" cy="1"/>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dirty="0"/>
              <a:t>Working around?</a:t>
            </a:r>
          </a:p>
        </p:txBody>
      </p:sp>
      <p:sp>
        <p:nvSpPr>
          <p:cNvPr id="46" name="Content Placeholder 45"/>
          <p:cNvSpPr>
            <a:spLocks noGrp="1"/>
          </p:cNvSpPr>
          <p:nvPr>
            <p:ph sz="quarter" idx="10"/>
          </p:nvPr>
        </p:nvSpPr>
        <p:spPr>
          <a:xfrm>
            <a:off x="268289" y="1398397"/>
            <a:ext cx="3861260" cy="738664"/>
          </a:xfrm>
        </p:spPr>
        <p:txBody>
          <a:bodyPr/>
          <a:lstStyle/>
          <a:p>
            <a:r>
              <a:rPr lang="en-US" dirty="0"/>
              <a:t>Partitioning! </a:t>
            </a:r>
          </a:p>
        </p:txBody>
      </p:sp>
      <p:grpSp>
        <p:nvGrpSpPr>
          <p:cNvPr id="7" name="Group 6"/>
          <p:cNvGrpSpPr/>
          <p:nvPr/>
        </p:nvGrpSpPr>
        <p:grpSpPr>
          <a:xfrm>
            <a:off x="3069880" y="2362553"/>
            <a:ext cx="5372178" cy="1073937"/>
            <a:chOff x="655637" y="2118631"/>
            <a:chExt cx="4343400" cy="921291"/>
          </a:xfrm>
        </p:grpSpPr>
        <p:sp>
          <p:nvSpPr>
            <p:cNvPr id="33" name="Rectangle 32"/>
            <p:cNvSpPr/>
            <p:nvPr/>
          </p:nvSpPr>
          <p:spPr bwMode="auto">
            <a:xfrm>
              <a:off x="655637" y="2125052"/>
              <a:ext cx="4343400" cy="914870"/>
            </a:xfrm>
            <a:prstGeom prst="rect">
              <a:avLst/>
            </a:prstGeom>
            <a:solidFill>
              <a:schemeClr val="accent3">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1672781" y="2202784"/>
              <a:ext cx="685800" cy="685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2484437" y="2202784"/>
              <a:ext cx="685800" cy="685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4152747" y="2203706"/>
              <a:ext cx="685800" cy="685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p:cNvSpPr txBox="1"/>
            <p:nvPr/>
          </p:nvSpPr>
          <p:spPr>
            <a:xfrm>
              <a:off x="3322614" y="2118631"/>
              <a:ext cx="501395" cy="574619"/>
            </a:xfrm>
            <a:prstGeom prst="rect">
              <a:avLst/>
            </a:prstGeom>
            <a:noFill/>
          </p:spPr>
          <p:txBody>
            <a:bodyPr wrap="none" lIns="179285" tIns="143428" rIns="179285" bIns="143428" rtlCol="0">
              <a:spAutoFit/>
            </a:bodyPr>
            <a:lstStyle/>
            <a:p>
              <a:pPr>
                <a:lnSpc>
                  <a:spcPct val="90000"/>
                </a:lnSpc>
                <a:spcAft>
                  <a:spcPts val="588"/>
                </a:spcAft>
              </a:pPr>
              <a:r>
                <a:rPr lang="en-US" sz="2745" dirty="0">
                  <a:solidFill>
                    <a:srgbClr val="00B0F0"/>
                  </a:solidFill>
                </a:rPr>
                <a:t>…</a:t>
              </a:r>
            </a:p>
          </p:txBody>
        </p:sp>
        <p:sp>
          <p:nvSpPr>
            <p:cNvPr id="38" name="TextBox 37"/>
            <p:cNvSpPr txBox="1"/>
            <p:nvPr/>
          </p:nvSpPr>
          <p:spPr>
            <a:xfrm>
              <a:off x="713002" y="2202784"/>
              <a:ext cx="959779" cy="621099"/>
            </a:xfrm>
            <a:prstGeom prst="rect">
              <a:avLst/>
            </a:prstGeom>
            <a:noFill/>
          </p:spPr>
          <p:txBody>
            <a:bodyPr wrap="square" lIns="179285" tIns="143428" rIns="179285" bIns="143428" rtlCol="0">
              <a:spAutoFit/>
            </a:bodyPr>
            <a:lstStyle/>
            <a:p>
              <a:pPr>
                <a:lnSpc>
                  <a:spcPct val="90000"/>
                </a:lnSpc>
                <a:spcAft>
                  <a:spcPts val="588"/>
                </a:spcAft>
              </a:pPr>
              <a:r>
                <a:rPr lang="en-US" sz="1568" dirty="0">
                  <a:solidFill>
                    <a:schemeClr val="bg1"/>
                  </a:solidFill>
                </a:rPr>
                <a:t>Web Role</a:t>
              </a:r>
            </a:p>
          </p:txBody>
        </p:sp>
      </p:grpSp>
      <p:sp>
        <p:nvSpPr>
          <p:cNvPr id="31" name="Rectangle 30"/>
          <p:cNvSpPr/>
          <p:nvPr/>
        </p:nvSpPr>
        <p:spPr bwMode="auto">
          <a:xfrm>
            <a:off x="3638342" y="3743774"/>
            <a:ext cx="1987992" cy="60140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000" dirty="0">
                <a:solidFill>
                  <a:schemeClr val="bg1">
                    <a:lumMod val="75000"/>
                    <a:lumOff val="25000"/>
                  </a:schemeClr>
                </a:solidFill>
                <a:ea typeface="Segoe UI" pitchFamily="34" charset="0"/>
                <a:cs typeface="Segoe UI" pitchFamily="34" charset="0"/>
              </a:rPr>
              <a:t>Cache</a:t>
            </a:r>
            <a:r>
              <a:rPr lang="en-US" sz="1961" dirty="0">
                <a:solidFill>
                  <a:schemeClr val="bg1">
                    <a:lumMod val="75000"/>
                    <a:lumOff val="25000"/>
                  </a:schemeClr>
                </a:solidFill>
                <a:ea typeface="Segoe UI" pitchFamily="34" charset="0"/>
                <a:cs typeface="Segoe UI" pitchFamily="34" charset="0"/>
              </a:rPr>
              <a:t> </a:t>
            </a:r>
            <a:r>
              <a:rPr lang="en-US" sz="1400" dirty="0">
                <a:solidFill>
                  <a:schemeClr val="bg1">
                    <a:lumMod val="75000"/>
                    <a:lumOff val="25000"/>
                  </a:schemeClr>
                </a:solidFill>
                <a:ea typeface="Segoe UI" pitchFamily="34" charset="0"/>
                <a:cs typeface="Segoe UI" pitchFamily="34" charset="0"/>
              </a:rPr>
              <a:t>(User Data)</a:t>
            </a:r>
            <a:endParaRPr lang="en-US" sz="1961" dirty="0">
              <a:solidFill>
                <a:schemeClr val="bg1">
                  <a:lumMod val="75000"/>
                  <a:lumOff val="25000"/>
                </a:schemeClr>
              </a:solidFill>
              <a:ea typeface="Segoe UI" pitchFamily="34" charset="0"/>
              <a:cs typeface="Segoe UI" pitchFamily="34" charset="0"/>
            </a:endParaRPr>
          </a:p>
        </p:txBody>
      </p:sp>
      <p:sp>
        <p:nvSpPr>
          <p:cNvPr id="11" name="Rectangle 10"/>
          <p:cNvSpPr/>
          <p:nvPr/>
        </p:nvSpPr>
        <p:spPr bwMode="auto">
          <a:xfrm>
            <a:off x="3649894" y="5195798"/>
            <a:ext cx="4225070" cy="50376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5315138" y="5252449"/>
            <a:ext cx="330627" cy="335843"/>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4901937" y="5252449"/>
            <a:ext cx="330627" cy="335843"/>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6617786" y="5251772"/>
            <a:ext cx="330627" cy="335843"/>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7012461" y="5251772"/>
            <a:ext cx="330627" cy="335843"/>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7427640" y="5251772"/>
            <a:ext cx="330627" cy="335843"/>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a:off x="6144285" y="5251772"/>
            <a:ext cx="330627" cy="335843"/>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4458483" y="5253401"/>
            <a:ext cx="330627" cy="335843"/>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980" dirty="0">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5634561" y="5073919"/>
            <a:ext cx="542794" cy="555869"/>
          </a:xfrm>
          <a:prstGeom prst="rect">
            <a:avLst/>
          </a:prstGeom>
          <a:noFill/>
        </p:spPr>
        <p:txBody>
          <a:bodyPr wrap="none" lIns="179285" tIns="143428" rIns="179285" bIns="143428" rtlCol="0">
            <a:spAutoFit/>
          </a:bodyPr>
          <a:lstStyle/>
          <a:p>
            <a:pPr>
              <a:lnSpc>
                <a:spcPct val="90000"/>
              </a:lnSpc>
              <a:spcAft>
                <a:spcPts val="588"/>
              </a:spcAft>
            </a:pPr>
            <a:r>
              <a:rPr lang="en-US" sz="1961" dirty="0">
                <a:solidFill>
                  <a:srgbClr val="FFC000"/>
                </a:solidFill>
              </a:rPr>
              <a:t>…</a:t>
            </a:r>
          </a:p>
        </p:txBody>
      </p:sp>
      <p:sp>
        <p:nvSpPr>
          <p:cNvPr id="20" name="TextBox 19"/>
          <p:cNvSpPr txBox="1"/>
          <p:nvPr/>
        </p:nvSpPr>
        <p:spPr>
          <a:xfrm>
            <a:off x="3564580" y="5120892"/>
            <a:ext cx="1187113" cy="724007"/>
          </a:xfrm>
          <a:prstGeom prst="rect">
            <a:avLst/>
          </a:prstGeom>
          <a:noFill/>
        </p:spPr>
        <p:txBody>
          <a:bodyPr wrap="square" lIns="179285" tIns="143428" rIns="179285" bIns="143428" rtlCol="0">
            <a:spAutoFit/>
          </a:bodyPr>
          <a:lstStyle/>
          <a:p>
            <a:pPr>
              <a:lnSpc>
                <a:spcPct val="90000"/>
              </a:lnSpc>
              <a:spcAft>
                <a:spcPts val="588"/>
              </a:spcAft>
            </a:pPr>
            <a:r>
              <a:rPr lang="en-US" sz="1568" dirty="0">
                <a:solidFill>
                  <a:schemeClr val="bg1"/>
                </a:solidFill>
              </a:rPr>
              <a:t>Azure</a:t>
            </a:r>
            <a:br>
              <a:rPr lang="en-US" sz="1568" dirty="0">
                <a:solidFill>
                  <a:schemeClr val="bg1"/>
                </a:solidFill>
              </a:rPr>
            </a:br>
            <a:r>
              <a:rPr lang="en-US" sz="1568" dirty="0">
                <a:solidFill>
                  <a:schemeClr val="bg1"/>
                </a:solidFill>
              </a:rPr>
              <a:t>Blob</a:t>
            </a:r>
          </a:p>
        </p:txBody>
      </p:sp>
      <p:sp>
        <p:nvSpPr>
          <p:cNvPr id="21" name="TextBox 20"/>
          <p:cNvSpPr txBox="1"/>
          <p:nvPr/>
        </p:nvSpPr>
        <p:spPr>
          <a:xfrm>
            <a:off x="5135663" y="5684161"/>
            <a:ext cx="1155559" cy="561207"/>
          </a:xfrm>
          <a:prstGeom prst="rect">
            <a:avLst/>
          </a:prstGeom>
          <a:noFill/>
        </p:spPr>
        <p:txBody>
          <a:bodyPr wrap="none" lIns="179285" tIns="143428" rIns="179285" bIns="143428" rtlCol="0">
            <a:spAutoFit/>
          </a:bodyPr>
          <a:lstStyle/>
          <a:p>
            <a:pPr>
              <a:lnSpc>
                <a:spcPct val="90000"/>
              </a:lnSpc>
              <a:spcAft>
                <a:spcPts val="588"/>
              </a:spcAft>
            </a:pPr>
            <a:r>
              <a:rPr lang="en-US" sz="2000" dirty="0">
                <a:gradFill>
                  <a:gsLst>
                    <a:gs pos="2917">
                      <a:schemeClr val="tx1"/>
                    </a:gs>
                    <a:gs pos="30000">
                      <a:schemeClr val="tx1"/>
                    </a:gs>
                  </a:gsLst>
                  <a:lin ang="5400000" scaled="0"/>
                </a:gradFill>
                <a:latin typeface="+mj-lt"/>
              </a:rPr>
              <a:t>Movies</a:t>
            </a:r>
          </a:p>
        </p:txBody>
      </p:sp>
      <p:grpSp>
        <p:nvGrpSpPr>
          <p:cNvPr id="24" name="Group 23"/>
          <p:cNvGrpSpPr/>
          <p:nvPr/>
        </p:nvGrpSpPr>
        <p:grpSpPr>
          <a:xfrm>
            <a:off x="4212293" y="2731873"/>
            <a:ext cx="1025323" cy="651680"/>
            <a:chOff x="1846787" y="5063647"/>
            <a:chExt cx="810857" cy="750303"/>
          </a:xfrm>
        </p:grpSpPr>
        <p:sp>
          <p:nvSpPr>
            <p:cNvPr id="29" name="Rectangle 28"/>
            <p:cNvSpPr/>
            <p:nvPr/>
          </p:nvSpPr>
          <p:spPr bwMode="auto">
            <a:xfrm>
              <a:off x="1951037" y="5181557"/>
              <a:ext cx="648999" cy="5051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p:cNvSpPr txBox="1"/>
            <p:nvPr/>
          </p:nvSpPr>
          <p:spPr>
            <a:xfrm>
              <a:off x="1846787" y="5063647"/>
              <a:ext cx="810857" cy="750303"/>
            </a:xfrm>
            <a:prstGeom prst="rect">
              <a:avLst/>
            </a:prstGeom>
            <a:noFill/>
          </p:spPr>
          <p:txBody>
            <a:bodyPr wrap="square" lIns="179285" tIns="143428" rIns="179285" bIns="143428" rtlCol="0">
              <a:spAutoFit/>
            </a:bodyPr>
            <a:lstStyle/>
            <a:p>
              <a:pPr algn="ctr">
                <a:lnSpc>
                  <a:spcPct val="90000"/>
                </a:lnSpc>
                <a:spcAft>
                  <a:spcPts val="588"/>
                </a:spcAft>
              </a:pPr>
              <a:r>
                <a:rPr lang="en-US" sz="1029" dirty="0">
                  <a:gradFill>
                    <a:gsLst>
                      <a:gs pos="2917">
                        <a:schemeClr val="tx1"/>
                      </a:gs>
                      <a:gs pos="30000">
                        <a:schemeClr val="tx1"/>
                      </a:gs>
                    </a:gsLst>
                    <a:lin ang="5400000" scaled="0"/>
                  </a:gradFill>
                </a:rPr>
                <a:t>Data </a:t>
              </a:r>
            </a:p>
            <a:p>
              <a:pPr algn="ctr">
                <a:lnSpc>
                  <a:spcPct val="90000"/>
                </a:lnSpc>
                <a:spcAft>
                  <a:spcPts val="588"/>
                </a:spcAft>
              </a:pPr>
              <a:r>
                <a:rPr lang="en-US" sz="1029" dirty="0">
                  <a:gradFill>
                    <a:gsLst>
                      <a:gs pos="2917">
                        <a:schemeClr val="tx1"/>
                      </a:gs>
                      <a:gs pos="30000">
                        <a:schemeClr val="tx1"/>
                      </a:gs>
                    </a:gsLst>
                    <a:lin ang="5400000" scaled="0"/>
                  </a:gradFill>
                </a:rPr>
                <a:t>Client</a:t>
              </a:r>
            </a:p>
          </p:txBody>
        </p:sp>
      </p:grpSp>
      <p:sp>
        <p:nvSpPr>
          <p:cNvPr id="25" name="Rectangle 24"/>
          <p:cNvSpPr/>
          <p:nvPr/>
        </p:nvSpPr>
        <p:spPr bwMode="auto">
          <a:xfrm>
            <a:off x="5346303" y="2827555"/>
            <a:ext cx="820655" cy="4387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7399068" y="2837443"/>
            <a:ext cx="841727" cy="4387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5227299" y="2731873"/>
            <a:ext cx="1025323" cy="651680"/>
          </a:xfrm>
          <a:prstGeom prst="rect">
            <a:avLst/>
          </a:prstGeom>
          <a:noFill/>
        </p:spPr>
        <p:txBody>
          <a:bodyPr wrap="square" lIns="179285" tIns="143428" rIns="179285" bIns="143428" rtlCol="0">
            <a:spAutoFit/>
          </a:bodyPr>
          <a:lstStyle/>
          <a:p>
            <a:pPr algn="ctr">
              <a:lnSpc>
                <a:spcPct val="90000"/>
              </a:lnSpc>
              <a:spcAft>
                <a:spcPts val="588"/>
              </a:spcAft>
            </a:pPr>
            <a:r>
              <a:rPr lang="en-US" sz="1029" dirty="0">
                <a:gradFill>
                  <a:gsLst>
                    <a:gs pos="2917">
                      <a:schemeClr val="tx1"/>
                    </a:gs>
                    <a:gs pos="30000">
                      <a:schemeClr val="tx1"/>
                    </a:gs>
                  </a:gsLst>
                  <a:lin ang="5400000" scaled="0"/>
                </a:gradFill>
              </a:rPr>
              <a:t>Data </a:t>
            </a:r>
          </a:p>
          <a:p>
            <a:pPr algn="ctr">
              <a:lnSpc>
                <a:spcPct val="90000"/>
              </a:lnSpc>
              <a:spcAft>
                <a:spcPts val="588"/>
              </a:spcAft>
            </a:pPr>
            <a:r>
              <a:rPr lang="en-US" sz="1029" dirty="0">
                <a:gradFill>
                  <a:gsLst>
                    <a:gs pos="2917">
                      <a:schemeClr val="tx1"/>
                    </a:gs>
                    <a:gs pos="30000">
                      <a:schemeClr val="tx1"/>
                    </a:gs>
                  </a:gsLst>
                  <a:lin ang="5400000" scaled="0"/>
                </a:gradFill>
              </a:rPr>
              <a:t>Client</a:t>
            </a:r>
          </a:p>
        </p:txBody>
      </p:sp>
      <p:sp>
        <p:nvSpPr>
          <p:cNvPr id="43" name="TextBox 42"/>
          <p:cNvSpPr txBox="1"/>
          <p:nvPr/>
        </p:nvSpPr>
        <p:spPr>
          <a:xfrm>
            <a:off x="7299846" y="2721106"/>
            <a:ext cx="1025323" cy="651680"/>
          </a:xfrm>
          <a:prstGeom prst="rect">
            <a:avLst/>
          </a:prstGeom>
          <a:noFill/>
        </p:spPr>
        <p:txBody>
          <a:bodyPr wrap="square" lIns="179285" tIns="143428" rIns="179285" bIns="143428" rtlCol="0">
            <a:spAutoFit/>
          </a:bodyPr>
          <a:lstStyle/>
          <a:p>
            <a:pPr algn="ctr">
              <a:lnSpc>
                <a:spcPct val="90000"/>
              </a:lnSpc>
              <a:spcAft>
                <a:spcPts val="588"/>
              </a:spcAft>
            </a:pPr>
            <a:r>
              <a:rPr lang="en-US" sz="1029" dirty="0">
                <a:gradFill>
                  <a:gsLst>
                    <a:gs pos="2917">
                      <a:schemeClr val="tx1"/>
                    </a:gs>
                    <a:gs pos="30000">
                      <a:schemeClr val="tx1"/>
                    </a:gs>
                  </a:gsLst>
                  <a:lin ang="5400000" scaled="0"/>
                </a:gradFill>
              </a:rPr>
              <a:t>Data </a:t>
            </a:r>
          </a:p>
          <a:p>
            <a:pPr algn="ctr">
              <a:lnSpc>
                <a:spcPct val="90000"/>
              </a:lnSpc>
              <a:spcAft>
                <a:spcPts val="588"/>
              </a:spcAft>
            </a:pPr>
            <a:r>
              <a:rPr lang="en-US" sz="1029" dirty="0">
                <a:gradFill>
                  <a:gsLst>
                    <a:gs pos="2917">
                      <a:schemeClr val="tx1"/>
                    </a:gs>
                    <a:gs pos="30000">
                      <a:schemeClr val="tx1"/>
                    </a:gs>
                  </a:gsLst>
                  <a:lin ang="5400000" scaled="0"/>
                </a:gradFill>
              </a:rPr>
              <a:t>Client</a:t>
            </a:r>
          </a:p>
        </p:txBody>
      </p:sp>
      <p:sp>
        <p:nvSpPr>
          <p:cNvPr id="48" name="Rectangle 47"/>
          <p:cNvSpPr/>
          <p:nvPr/>
        </p:nvSpPr>
        <p:spPr bwMode="auto">
          <a:xfrm>
            <a:off x="4661647" y="4483147"/>
            <a:ext cx="2286766" cy="60140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000" dirty="0">
                <a:solidFill>
                  <a:schemeClr val="bg1">
                    <a:lumMod val="75000"/>
                    <a:lumOff val="25000"/>
                  </a:schemeClr>
                </a:solidFill>
                <a:ea typeface="Segoe UI" pitchFamily="34" charset="0"/>
                <a:cs typeface="Segoe UI" pitchFamily="34" charset="0"/>
              </a:rPr>
              <a:t>Cache</a:t>
            </a:r>
            <a:r>
              <a:rPr lang="en-US" sz="1600" dirty="0">
                <a:solidFill>
                  <a:schemeClr val="bg1">
                    <a:lumMod val="75000"/>
                    <a:lumOff val="25000"/>
                  </a:schemeClr>
                </a:solidFill>
                <a:ea typeface="Segoe UI" pitchFamily="34" charset="0"/>
                <a:cs typeface="Segoe UI" pitchFamily="34" charset="0"/>
              </a:rPr>
              <a:t> </a:t>
            </a:r>
            <a:r>
              <a:rPr lang="en-US" sz="1400" dirty="0">
                <a:solidFill>
                  <a:schemeClr val="bg1">
                    <a:lumMod val="75000"/>
                    <a:lumOff val="25000"/>
                  </a:schemeClr>
                </a:solidFill>
                <a:ea typeface="Segoe UI" pitchFamily="34" charset="0"/>
                <a:cs typeface="Segoe UI" pitchFamily="34" charset="0"/>
              </a:rPr>
              <a:t>(Services Data)</a:t>
            </a:r>
          </a:p>
        </p:txBody>
      </p:sp>
      <p:sp>
        <p:nvSpPr>
          <p:cNvPr id="54" name="Can 53"/>
          <p:cNvSpPr/>
          <p:nvPr/>
        </p:nvSpPr>
        <p:spPr bwMode="auto">
          <a:xfrm>
            <a:off x="8649861" y="3813879"/>
            <a:ext cx="597616" cy="748578"/>
          </a:xfrm>
          <a:prstGeom prst="ca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DB</a:t>
            </a:r>
          </a:p>
        </p:txBody>
      </p:sp>
      <p:sp>
        <p:nvSpPr>
          <p:cNvPr id="56" name="TextBox 55"/>
          <p:cNvSpPr txBox="1"/>
          <p:nvPr/>
        </p:nvSpPr>
        <p:spPr>
          <a:xfrm>
            <a:off x="8257077" y="4448653"/>
            <a:ext cx="1383184" cy="843655"/>
          </a:xfrm>
          <a:prstGeom prst="rect">
            <a:avLst/>
          </a:prstGeom>
          <a:noFill/>
        </p:spPr>
        <p:txBody>
          <a:bodyPr wrap="none" lIns="179285" tIns="143428" rIns="179285" bIns="143428" rtlCol="0">
            <a:spAutoFit/>
          </a:bodyPr>
          <a:lstStyle/>
          <a:p>
            <a:pPr algn="ctr">
              <a:lnSpc>
                <a:spcPct val="90000"/>
              </a:lnSpc>
              <a:spcAft>
                <a:spcPts val="588"/>
              </a:spcAft>
            </a:pPr>
            <a:r>
              <a:rPr lang="en-US" sz="2000" dirty="0">
                <a:gradFill>
                  <a:gsLst>
                    <a:gs pos="2917">
                      <a:schemeClr val="tx1"/>
                    </a:gs>
                    <a:gs pos="30000">
                      <a:schemeClr val="tx1"/>
                    </a:gs>
                  </a:gsLst>
                  <a:lin ang="5400000" scaled="0"/>
                </a:gradFill>
                <a:latin typeface="+mj-lt"/>
              </a:rPr>
              <a:t>Movie</a:t>
            </a:r>
            <a:br>
              <a:rPr lang="en-US" sz="2000" dirty="0">
                <a:gradFill>
                  <a:gsLst>
                    <a:gs pos="2917">
                      <a:schemeClr val="tx1"/>
                    </a:gs>
                    <a:gs pos="30000">
                      <a:schemeClr val="tx1"/>
                    </a:gs>
                  </a:gsLst>
                  <a:lin ang="5400000" scaled="0"/>
                </a:gradFill>
                <a:latin typeface="+mj-lt"/>
              </a:rPr>
            </a:br>
            <a:r>
              <a:rPr lang="en-US" sz="2000" dirty="0">
                <a:gradFill>
                  <a:gsLst>
                    <a:gs pos="2917">
                      <a:schemeClr val="tx1"/>
                    </a:gs>
                    <a:gs pos="30000">
                      <a:schemeClr val="tx1"/>
                    </a:gs>
                  </a:gsLst>
                  <a:lin ang="5400000" scaled="0"/>
                </a:gradFill>
                <a:latin typeface="+mj-lt"/>
              </a:rPr>
              <a:t>Metadata</a:t>
            </a:r>
          </a:p>
        </p:txBody>
      </p:sp>
      <p:sp>
        <p:nvSpPr>
          <p:cNvPr id="58" name="TextBox 57"/>
          <p:cNvSpPr txBox="1"/>
          <p:nvPr/>
        </p:nvSpPr>
        <p:spPr>
          <a:xfrm>
            <a:off x="4348847" y="2477728"/>
            <a:ext cx="808997" cy="339305"/>
          </a:xfrm>
          <a:prstGeom prst="rect">
            <a:avLst/>
          </a:prstGeom>
          <a:solidFill>
            <a:schemeClr val="accent2">
              <a:lumMod val="40000"/>
              <a:lumOff val="60000"/>
            </a:schemeClr>
          </a:solidFill>
        </p:spPr>
        <p:txBody>
          <a:bodyPr wrap="square" lIns="72000" tIns="72000" rIns="72000" bIns="72000" rtlCol="0">
            <a:spAutoFit/>
          </a:bodyPr>
          <a:lstStyle/>
          <a:p>
            <a:pPr algn="ctr">
              <a:lnSpc>
                <a:spcPct val="90000"/>
              </a:lnSpc>
              <a:spcAft>
                <a:spcPts val="588"/>
              </a:spcAft>
            </a:pPr>
            <a:r>
              <a:rPr lang="en-US" sz="1400" dirty="0">
                <a:gradFill>
                  <a:gsLst>
                    <a:gs pos="2917">
                      <a:schemeClr val="tx1"/>
                    </a:gs>
                    <a:gs pos="30000">
                      <a:schemeClr val="tx1"/>
                    </a:gs>
                  </a:gsLst>
                  <a:lin ang="5400000" scaled="0"/>
                </a:gradFill>
              </a:rPr>
              <a:t>Cache</a:t>
            </a:r>
          </a:p>
        </p:txBody>
      </p:sp>
      <p:sp>
        <p:nvSpPr>
          <p:cNvPr id="59" name="TextBox 58"/>
          <p:cNvSpPr txBox="1"/>
          <p:nvPr/>
        </p:nvSpPr>
        <p:spPr>
          <a:xfrm>
            <a:off x="5351470" y="2471092"/>
            <a:ext cx="808997" cy="339305"/>
          </a:xfrm>
          <a:prstGeom prst="rect">
            <a:avLst/>
          </a:prstGeom>
          <a:solidFill>
            <a:schemeClr val="accent2">
              <a:lumMod val="40000"/>
              <a:lumOff val="60000"/>
            </a:schemeClr>
          </a:solidFill>
        </p:spPr>
        <p:txBody>
          <a:bodyPr wrap="square" lIns="72000" tIns="72000" rIns="72000" bIns="72000" rtlCol="0">
            <a:spAutoFit/>
          </a:bodyPr>
          <a:lstStyle/>
          <a:p>
            <a:pPr algn="ctr">
              <a:lnSpc>
                <a:spcPct val="90000"/>
              </a:lnSpc>
              <a:spcAft>
                <a:spcPts val="588"/>
              </a:spcAft>
            </a:pPr>
            <a:r>
              <a:rPr lang="en-US" sz="1400" dirty="0">
                <a:gradFill>
                  <a:gsLst>
                    <a:gs pos="2917">
                      <a:schemeClr val="tx1"/>
                    </a:gs>
                    <a:gs pos="30000">
                      <a:schemeClr val="tx1"/>
                    </a:gs>
                  </a:gsLst>
                  <a:lin ang="5400000" scaled="0"/>
                </a:gradFill>
              </a:rPr>
              <a:t>Cache</a:t>
            </a:r>
          </a:p>
        </p:txBody>
      </p:sp>
      <p:sp>
        <p:nvSpPr>
          <p:cNvPr id="60" name="TextBox 59"/>
          <p:cNvSpPr txBox="1"/>
          <p:nvPr/>
        </p:nvSpPr>
        <p:spPr>
          <a:xfrm>
            <a:off x="7422366" y="2481719"/>
            <a:ext cx="808997" cy="339305"/>
          </a:xfrm>
          <a:prstGeom prst="rect">
            <a:avLst/>
          </a:prstGeom>
          <a:solidFill>
            <a:schemeClr val="accent2">
              <a:lumMod val="40000"/>
              <a:lumOff val="60000"/>
            </a:schemeClr>
          </a:solidFill>
        </p:spPr>
        <p:txBody>
          <a:bodyPr wrap="square" lIns="72000" tIns="72000" rIns="72000" bIns="72000" rtlCol="0">
            <a:spAutoFit/>
          </a:bodyPr>
          <a:lstStyle/>
          <a:p>
            <a:pPr algn="ctr">
              <a:lnSpc>
                <a:spcPct val="90000"/>
              </a:lnSpc>
              <a:spcAft>
                <a:spcPts val="588"/>
              </a:spcAft>
            </a:pPr>
            <a:r>
              <a:rPr lang="en-US" sz="1400" dirty="0">
                <a:gradFill>
                  <a:gsLst>
                    <a:gs pos="2917">
                      <a:schemeClr val="tx1"/>
                    </a:gs>
                    <a:gs pos="30000">
                      <a:schemeClr val="tx1"/>
                    </a:gs>
                  </a:gsLst>
                  <a:lin ang="5400000" scaled="0"/>
                </a:gradFill>
              </a:rPr>
              <a:t>Cache</a:t>
            </a:r>
          </a:p>
        </p:txBody>
      </p:sp>
      <p:sp>
        <p:nvSpPr>
          <p:cNvPr id="61" name="Content Placeholder 45"/>
          <p:cNvSpPr txBox="1">
            <a:spLocks/>
          </p:cNvSpPr>
          <p:nvPr/>
        </p:nvSpPr>
        <p:spPr>
          <a:xfrm>
            <a:off x="3802583" y="1416472"/>
            <a:ext cx="7428313" cy="738664"/>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Add another Layer of Caching! </a:t>
            </a:r>
          </a:p>
        </p:txBody>
      </p:sp>
      <p:cxnSp>
        <p:nvCxnSpPr>
          <p:cNvPr id="52" name="Straight Arrow Connector 51"/>
          <p:cNvCxnSpPr/>
          <p:nvPr/>
        </p:nvCxnSpPr>
        <p:spPr>
          <a:xfrm>
            <a:off x="6948413" y="3436490"/>
            <a:ext cx="0" cy="323752"/>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744696" y="3436490"/>
            <a:ext cx="0" cy="323752"/>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5733214" y="3493054"/>
            <a:ext cx="7474" cy="955599"/>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503186" y="3432420"/>
            <a:ext cx="0" cy="397103"/>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bwMode="auto">
          <a:xfrm>
            <a:off x="5857353" y="3760242"/>
            <a:ext cx="1987992" cy="60140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000" dirty="0">
                <a:solidFill>
                  <a:schemeClr val="bg1">
                    <a:lumMod val="75000"/>
                    <a:lumOff val="25000"/>
                  </a:schemeClr>
                </a:solidFill>
                <a:ea typeface="Segoe UI" pitchFamily="34" charset="0"/>
                <a:cs typeface="Segoe UI" pitchFamily="34" charset="0"/>
              </a:rPr>
              <a:t>Cache</a:t>
            </a:r>
            <a:r>
              <a:rPr lang="en-US" sz="1961" dirty="0">
                <a:solidFill>
                  <a:schemeClr val="bg1">
                    <a:lumMod val="75000"/>
                    <a:lumOff val="25000"/>
                  </a:schemeClr>
                </a:solidFill>
                <a:ea typeface="Segoe UI" pitchFamily="34" charset="0"/>
                <a:cs typeface="Segoe UI" pitchFamily="34" charset="0"/>
              </a:rPr>
              <a:t> </a:t>
            </a:r>
            <a:r>
              <a:rPr lang="en-US" sz="1200" dirty="0">
                <a:solidFill>
                  <a:schemeClr val="bg1">
                    <a:lumMod val="75000"/>
                    <a:lumOff val="25000"/>
                  </a:schemeClr>
                </a:solidFill>
                <a:ea typeface="Segoe UI" pitchFamily="34" charset="0"/>
                <a:cs typeface="Segoe UI" pitchFamily="34" charset="0"/>
              </a:rPr>
              <a:t>(Media Data)</a:t>
            </a:r>
            <a:endParaRPr lang="en-US" sz="1961" dirty="0">
              <a:solidFill>
                <a:schemeClr val="bg1">
                  <a:lumMod val="75000"/>
                  <a:lumOff val="25000"/>
                </a:schemeClr>
              </a:solidFill>
              <a:ea typeface="Segoe UI" pitchFamily="34" charset="0"/>
              <a:cs typeface="Segoe UI" pitchFamily="34" charset="0"/>
            </a:endParaRPr>
          </a:p>
        </p:txBody>
      </p:sp>
    </p:spTree>
    <p:extLst>
      <p:ext uri="{BB962C8B-B14F-4D97-AF65-F5344CB8AC3E}">
        <p14:creationId xmlns:p14="http://schemas.microsoft.com/office/powerpoint/2010/main" val="1277015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par>
                                <p:cTn id="7" presetID="10" presetClass="exit" presetSubtype="0" fill="hold" nodeType="withEffect">
                                  <p:stCondLst>
                                    <p:cond delay="0"/>
                                  </p:stCondLst>
                                  <p:childTnLst>
                                    <p:animEffect transition="out" filter="fade">
                                      <p:cBhvr>
                                        <p:cTn id="8" dur="500"/>
                                        <p:tgtEl>
                                          <p:spTgt spid="49"/>
                                        </p:tgtEl>
                                      </p:cBhvr>
                                    </p:animEffect>
                                    <p:set>
                                      <p:cBhvr>
                                        <p:cTn id="9" dur="1" fill="hold">
                                          <p:stCondLst>
                                            <p:cond delay="499"/>
                                          </p:stCondLst>
                                        </p:cTn>
                                        <p:tgtEl>
                                          <p:spTgt spid="49"/>
                                        </p:tgtEl>
                                        <p:attrNameLst>
                                          <p:attrName>style.visibility</p:attrName>
                                        </p:attrNameLst>
                                      </p:cBhvr>
                                      <p:to>
                                        <p:strVal val="hidden"/>
                                      </p:to>
                                    </p:set>
                                  </p:childTnLst>
                                </p:cTn>
                              </p:par>
                              <p:par>
                                <p:cTn id="10" presetID="10" presetClass="exit" presetSubtype="0" fill="hold" nodeType="withEffect">
                                  <p:stCondLst>
                                    <p:cond delay="0"/>
                                  </p:stCondLst>
                                  <p:childTnLst>
                                    <p:animEffect transition="out" filter="fade">
                                      <p:cBhvr>
                                        <p:cTn id="11" dur="500"/>
                                        <p:tgtEl>
                                          <p:spTgt spid="62"/>
                                        </p:tgtEl>
                                      </p:cBhvr>
                                    </p:animEffect>
                                    <p:set>
                                      <p:cBhvr>
                                        <p:cTn id="12" dur="1" fill="hold">
                                          <p:stCondLst>
                                            <p:cond delay="499"/>
                                          </p:stCondLst>
                                        </p:cTn>
                                        <p:tgtEl>
                                          <p:spTgt spid="6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50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0" presetClass="entr" presetSubtype="0" fill="hold" nodeType="withEffect">
                                  <p:stCondLst>
                                    <p:cond delay="50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nodeType="withEffect">
                                  <p:stCondLst>
                                    <p:cond delay="500"/>
                                  </p:stCondLst>
                                  <p:childTnLst>
                                    <p:set>
                                      <p:cBhvr>
                                        <p:cTn id="27" dur="1" fill="hold">
                                          <p:stCondLst>
                                            <p:cond delay="0"/>
                                          </p:stCondLst>
                                        </p:cTn>
                                        <p:tgtEl>
                                          <p:spTgt spid="53"/>
                                        </p:tgtEl>
                                        <p:attrNameLst>
                                          <p:attrName>style.visibility</p:attrName>
                                        </p:attrNameLst>
                                      </p:cBhvr>
                                      <p:to>
                                        <p:strVal val="visible"/>
                                      </p:to>
                                    </p:set>
                                    <p:animEffect transition="in" filter="fade">
                                      <p:cBhvr>
                                        <p:cTn id="28" dur="500"/>
                                        <p:tgtEl>
                                          <p:spTgt spid="53"/>
                                        </p:tgtEl>
                                      </p:cBhvr>
                                    </p:animEffect>
                                  </p:childTnLst>
                                </p:cTn>
                              </p:par>
                              <p:par>
                                <p:cTn id="29" presetID="10" presetClass="entr" presetSubtype="0" fill="hold" nodeType="withEffect">
                                  <p:stCondLst>
                                    <p:cond delay="50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1">
                                            <p:txEl>
                                              <p:pRg st="0" end="0"/>
                                            </p:txEl>
                                          </p:spTgt>
                                        </p:tgtEl>
                                        <p:attrNameLst>
                                          <p:attrName>style.visibility</p:attrName>
                                        </p:attrNameLst>
                                      </p:cBhvr>
                                      <p:to>
                                        <p:strVal val="visible"/>
                                      </p:to>
                                    </p:set>
                                  </p:childTnLst>
                                </p:cTn>
                              </p:par>
                            </p:childTnLst>
                          </p:cTn>
                        </p:par>
                        <p:par>
                          <p:cTn id="36" fill="hold">
                            <p:stCondLst>
                              <p:cond delay="0"/>
                            </p:stCondLst>
                            <p:childTnLst>
                              <p:par>
                                <p:cTn id="37" presetID="10" presetClass="entr" presetSubtype="0" fill="hold" grpId="0" nodeType="afterEffect">
                                  <p:stCondLst>
                                    <p:cond delay="50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500"/>
                                        <p:tgtEl>
                                          <p:spTgt spid="59"/>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60"/>
                                        </p:tgtEl>
                                        <p:attrNameLst>
                                          <p:attrName>style.visibility</p:attrName>
                                        </p:attrNameLst>
                                      </p:cBhvr>
                                      <p:to>
                                        <p:strVal val="visible"/>
                                      </p:to>
                                    </p:set>
                                    <p:animEffect transition="in" filter="fade">
                                      <p:cBhvr>
                                        <p:cTn id="4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P spid="31" grpId="0" animBg="1"/>
      <p:bldP spid="48" grpId="0" animBg="1"/>
      <p:bldP spid="58" grpId="0" animBg="1"/>
      <p:bldP spid="59" grpId="0" animBg="1"/>
      <p:bldP spid="60" grpId="0" animBg="1"/>
      <p:bldP spid="61" grpId="0" build="p"/>
      <p:bldP spid="47"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Lookup</a:t>
            </a:r>
          </a:p>
        </p:txBody>
      </p:sp>
      <p:sp>
        <p:nvSpPr>
          <p:cNvPr id="6" name="Text Placeholder 5"/>
          <p:cNvSpPr>
            <a:spLocks noGrp="1"/>
          </p:cNvSpPr>
          <p:nvPr>
            <p:ph type="body" sz="quarter" idx="10"/>
          </p:nvPr>
        </p:nvSpPr>
        <p:spPr/>
        <p:txBody>
          <a:bodyPr/>
          <a:lstStyle/>
          <a:p>
            <a:endParaRPr lang="en-US"/>
          </a:p>
        </p:txBody>
      </p:sp>
      <p:sp>
        <p:nvSpPr>
          <p:cNvPr id="3" name="Rectangle 2"/>
          <p:cNvSpPr/>
          <p:nvPr/>
        </p:nvSpPr>
        <p:spPr>
          <a:xfrm>
            <a:off x="541009" y="1710853"/>
            <a:ext cx="11008242" cy="4314687"/>
          </a:xfrm>
          <a:prstGeom prst="rect">
            <a:avLst/>
          </a:prstGeom>
          <a:solidFill>
            <a:schemeClr val="tx1"/>
          </a:solidFill>
        </p:spPr>
        <p:txBody>
          <a:bodyPr wrap="square">
            <a:spAutoFit/>
          </a:bodyPr>
          <a:lstStyle/>
          <a:p>
            <a:r>
              <a:rPr lang="en-US" sz="1961" dirty="0">
                <a:solidFill>
                  <a:srgbClr val="000000"/>
                </a:solidFill>
                <a:highlight>
                  <a:srgbClr val="FFFFFF"/>
                </a:highlight>
                <a:latin typeface="Consolas" panose="020B0609020204030204" pitchFamily="49" charset="0"/>
              </a:rPr>
              <a:t> </a:t>
            </a:r>
            <a:r>
              <a:rPr lang="en-US" sz="1961" dirty="0">
                <a:solidFill>
                  <a:srgbClr val="0000FF"/>
                </a:solidFill>
                <a:highlight>
                  <a:srgbClr val="FFFFFF"/>
                </a:highlight>
                <a:latin typeface="Consolas" panose="020B0609020204030204" pitchFamily="49" charset="0"/>
              </a:rPr>
              <a:t>var</a:t>
            </a:r>
            <a:r>
              <a:rPr lang="en-US" sz="1961" dirty="0">
                <a:solidFill>
                  <a:srgbClr val="000000"/>
                </a:solidFill>
                <a:highlight>
                  <a:srgbClr val="FFFFFF"/>
                </a:highlight>
                <a:latin typeface="Consolas" panose="020B0609020204030204" pitchFamily="49" charset="0"/>
              </a:rPr>
              <a:t> cache = Connection.GetDatabase();</a:t>
            </a:r>
          </a:p>
          <a:p>
            <a:r>
              <a:rPr lang="en-US" sz="1961" dirty="0">
                <a:solidFill>
                  <a:srgbClr val="000000"/>
                </a:solidFill>
                <a:highlight>
                  <a:srgbClr val="FFFFFF"/>
                </a:highlight>
                <a:latin typeface="Consolas" panose="020B0609020204030204" pitchFamily="49" charset="0"/>
              </a:rPr>
              <a:t>            </a:t>
            </a:r>
          </a:p>
          <a:p>
            <a:r>
              <a:rPr lang="en-US" sz="1961" dirty="0">
                <a:solidFill>
                  <a:srgbClr val="000000"/>
                </a:solidFill>
                <a:highlight>
                  <a:srgbClr val="FFFFFF"/>
                </a:highlight>
                <a:latin typeface="Consolas" panose="020B0609020204030204" pitchFamily="49" charset="0"/>
              </a:rPr>
              <a:t> </a:t>
            </a:r>
            <a:r>
              <a:rPr lang="en-US" sz="1961" dirty="0">
                <a:solidFill>
                  <a:srgbClr val="0000FF"/>
                </a:solidFill>
                <a:highlight>
                  <a:srgbClr val="FFFFFF"/>
                </a:highlight>
                <a:latin typeface="Consolas" panose="020B0609020204030204" pitchFamily="49" charset="0"/>
              </a:rPr>
              <a:t>var</a:t>
            </a:r>
            <a:r>
              <a:rPr lang="en-US" sz="1961" dirty="0">
                <a:solidFill>
                  <a:srgbClr val="000000"/>
                </a:solidFill>
                <a:highlight>
                  <a:srgbClr val="FFFFFF"/>
                </a:highlight>
                <a:latin typeface="Consolas" panose="020B0609020204030204" pitchFamily="49" charset="0"/>
              </a:rPr>
              <a:t> value = </a:t>
            </a:r>
            <a:r>
              <a:rPr lang="en-US" sz="1961" dirty="0">
                <a:solidFill>
                  <a:srgbClr val="0000FF"/>
                </a:solidFill>
                <a:highlight>
                  <a:srgbClr val="FFFFFF"/>
                </a:highlight>
                <a:latin typeface="Consolas" panose="020B0609020204030204" pitchFamily="49" charset="0"/>
              </a:rPr>
              <a:t>await</a:t>
            </a:r>
            <a:r>
              <a:rPr lang="en-US" sz="1961" dirty="0">
                <a:solidFill>
                  <a:srgbClr val="000000"/>
                </a:solidFill>
                <a:highlight>
                  <a:srgbClr val="FFFFFF"/>
                </a:highlight>
                <a:latin typeface="Consolas" panose="020B0609020204030204" pitchFamily="49" charset="0"/>
              </a:rPr>
              <a:t> GetAsync&lt;</a:t>
            </a:r>
            <a:r>
              <a:rPr lang="en-US" sz="1961" dirty="0">
                <a:solidFill>
                  <a:srgbClr val="2B91AF"/>
                </a:solidFill>
                <a:highlight>
                  <a:srgbClr val="FFFFFF"/>
                </a:highlight>
                <a:latin typeface="Consolas" panose="020B0609020204030204" pitchFamily="49" charset="0"/>
              </a:rPr>
              <a:t>T</a:t>
            </a:r>
            <a:r>
              <a:rPr lang="en-US" sz="1961" dirty="0">
                <a:solidFill>
                  <a:srgbClr val="000000"/>
                </a:solidFill>
                <a:highlight>
                  <a:srgbClr val="FFFFFF"/>
                </a:highlight>
                <a:latin typeface="Consolas" panose="020B0609020204030204" pitchFamily="49" charset="0"/>
              </a:rPr>
              <a:t>&gt;(cache, key).ConfigureAwait(</a:t>
            </a:r>
            <a:r>
              <a:rPr lang="en-US" sz="1961" dirty="0">
                <a:solidFill>
                  <a:srgbClr val="0000FF"/>
                </a:solidFill>
                <a:highlight>
                  <a:srgbClr val="FFFFFF"/>
                </a:highlight>
                <a:latin typeface="Consolas" panose="020B0609020204030204" pitchFamily="49" charset="0"/>
              </a:rPr>
              <a:t>false</a:t>
            </a:r>
            <a:r>
              <a:rPr lang="en-US" sz="1961" dirty="0">
                <a:solidFill>
                  <a:srgbClr val="000000"/>
                </a:solidFill>
                <a:highlight>
                  <a:srgbClr val="FFFFFF"/>
                </a:highlight>
                <a:latin typeface="Consolas" panose="020B0609020204030204" pitchFamily="49" charset="0"/>
              </a:rPr>
              <a:t>);</a:t>
            </a:r>
          </a:p>
          <a:p>
            <a:r>
              <a:rPr lang="en-US" sz="1961" dirty="0">
                <a:solidFill>
                  <a:srgbClr val="000000"/>
                </a:solidFill>
                <a:highlight>
                  <a:srgbClr val="FFFFFF"/>
                </a:highlight>
                <a:latin typeface="Consolas" panose="020B0609020204030204" pitchFamily="49" charset="0"/>
              </a:rPr>
              <a:t> </a:t>
            </a:r>
            <a:r>
              <a:rPr lang="en-US" sz="1961" dirty="0">
                <a:solidFill>
                  <a:srgbClr val="0000FF"/>
                </a:solidFill>
                <a:highlight>
                  <a:srgbClr val="FFFFFF"/>
                </a:highlight>
                <a:latin typeface="Consolas" panose="020B0609020204030204" pitchFamily="49" charset="0"/>
              </a:rPr>
              <a:t>if</a:t>
            </a:r>
            <a:r>
              <a:rPr lang="en-US" sz="1961" dirty="0">
                <a:solidFill>
                  <a:srgbClr val="000000"/>
                </a:solidFill>
                <a:highlight>
                  <a:srgbClr val="FFFFFF"/>
                </a:highlight>
                <a:latin typeface="Consolas" panose="020B0609020204030204" pitchFamily="49" charset="0"/>
              </a:rPr>
              <a:t> (value == </a:t>
            </a:r>
            <a:r>
              <a:rPr lang="en-US" sz="1961" dirty="0">
                <a:solidFill>
                  <a:srgbClr val="0000FF"/>
                </a:solidFill>
                <a:highlight>
                  <a:srgbClr val="FFFFFF"/>
                </a:highlight>
                <a:latin typeface="Consolas" panose="020B0609020204030204" pitchFamily="49" charset="0"/>
              </a:rPr>
              <a:t>null</a:t>
            </a:r>
            <a:r>
              <a:rPr lang="en-US" sz="1961" dirty="0">
                <a:solidFill>
                  <a:srgbClr val="000000"/>
                </a:solidFill>
                <a:highlight>
                  <a:srgbClr val="FFFFFF"/>
                </a:highlight>
                <a:latin typeface="Consolas" panose="020B0609020204030204" pitchFamily="49" charset="0"/>
              </a:rPr>
              <a:t>)</a:t>
            </a:r>
          </a:p>
          <a:p>
            <a:r>
              <a:rPr lang="en-US" sz="1961" dirty="0">
                <a:solidFill>
                  <a:srgbClr val="000000"/>
                </a:solidFill>
                <a:highlight>
                  <a:srgbClr val="FFFFFF"/>
                </a:highlight>
                <a:latin typeface="Consolas" panose="020B0609020204030204" pitchFamily="49" charset="0"/>
              </a:rPr>
              <a:t> {</a:t>
            </a:r>
          </a:p>
          <a:p>
            <a:r>
              <a:rPr lang="en-US" sz="1961" dirty="0">
                <a:solidFill>
                  <a:srgbClr val="000000"/>
                </a:solidFill>
                <a:highlight>
                  <a:srgbClr val="FFFFFF"/>
                </a:highlight>
                <a:latin typeface="Consolas" panose="020B0609020204030204" pitchFamily="49" charset="0"/>
              </a:rPr>
              <a:t>    value = </a:t>
            </a:r>
            <a:r>
              <a:rPr lang="en-US" sz="1961" dirty="0">
                <a:solidFill>
                  <a:srgbClr val="0000FF"/>
                </a:solidFill>
                <a:highlight>
                  <a:srgbClr val="FFFFFF"/>
                </a:highlight>
                <a:latin typeface="Consolas" panose="020B0609020204030204" pitchFamily="49" charset="0"/>
              </a:rPr>
              <a:t>await</a:t>
            </a:r>
            <a:r>
              <a:rPr lang="en-US" sz="1961" dirty="0">
                <a:solidFill>
                  <a:srgbClr val="000000"/>
                </a:solidFill>
                <a:highlight>
                  <a:srgbClr val="FFFFFF"/>
                </a:highlight>
                <a:latin typeface="Consolas" panose="020B0609020204030204" pitchFamily="49" charset="0"/>
              </a:rPr>
              <a:t> loadCache().ConfigureAwait(</a:t>
            </a:r>
            <a:r>
              <a:rPr lang="en-US" sz="1961" dirty="0">
                <a:solidFill>
                  <a:srgbClr val="0000FF"/>
                </a:solidFill>
                <a:highlight>
                  <a:srgbClr val="FFFFFF"/>
                </a:highlight>
                <a:latin typeface="Consolas" panose="020B0609020204030204" pitchFamily="49" charset="0"/>
              </a:rPr>
              <a:t>false</a:t>
            </a:r>
            <a:r>
              <a:rPr lang="en-US" sz="1961" dirty="0">
                <a:solidFill>
                  <a:srgbClr val="000000"/>
                </a:solidFill>
                <a:highlight>
                  <a:srgbClr val="FFFFFF"/>
                </a:highlight>
                <a:latin typeface="Consolas" panose="020B0609020204030204" pitchFamily="49" charset="0"/>
              </a:rPr>
              <a:t>);</a:t>
            </a:r>
          </a:p>
          <a:p>
            <a:r>
              <a:rPr lang="en-US" sz="1961" dirty="0">
                <a:solidFill>
                  <a:srgbClr val="000000"/>
                </a:solidFill>
                <a:highlight>
                  <a:srgbClr val="FFFFFF"/>
                </a:highlight>
                <a:latin typeface="Consolas" panose="020B0609020204030204" pitchFamily="49" charset="0"/>
              </a:rPr>
              <a:t>    </a:t>
            </a:r>
            <a:r>
              <a:rPr lang="en-US" sz="1961" dirty="0">
                <a:solidFill>
                  <a:srgbClr val="0000FF"/>
                </a:solidFill>
                <a:highlight>
                  <a:srgbClr val="FFFFFF"/>
                </a:highlight>
                <a:latin typeface="Consolas" panose="020B0609020204030204" pitchFamily="49" charset="0"/>
              </a:rPr>
              <a:t>if</a:t>
            </a:r>
            <a:r>
              <a:rPr lang="en-US" sz="1961" dirty="0">
                <a:solidFill>
                  <a:srgbClr val="000000"/>
                </a:solidFill>
                <a:highlight>
                  <a:srgbClr val="FFFFFF"/>
                </a:highlight>
                <a:latin typeface="Consolas" panose="020B0609020204030204" pitchFamily="49" charset="0"/>
              </a:rPr>
              <a:t> (value != </a:t>
            </a:r>
            <a:r>
              <a:rPr lang="en-US" sz="1961" dirty="0">
                <a:solidFill>
                  <a:srgbClr val="0000FF"/>
                </a:solidFill>
                <a:highlight>
                  <a:srgbClr val="FFFFFF"/>
                </a:highlight>
                <a:latin typeface="Consolas" panose="020B0609020204030204" pitchFamily="49" charset="0"/>
              </a:rPr>
              <a:t>null</a:t>
            </a:r>
            <a:r>
              <a:rPr lang="en-US" sz="1961" dirty="0">
                <a:solidFill>
                  <a:srgbClr val="000000"/>
                </a:solidFill>
                <a:highlight>
                  <a:srgbClr val="FFFFFF"/>
                </a:highlight>
                <a:latin typeface="Consolas" panose="020B0609020204030204" pitchFamily="49" charset="0"/>
              </a:rPr>
              <a:t>)</a:t>
            </a:r>
          </a:p>
          <a:p>
            <a:r>
              <a:rPr lang="en-US" sz="1961" dirty="0">
                <a:solidFill>
                  <a:srgbClr val="000000"/>
                </a:solidFill>
                <a:highlight>
                  <a:srgbClr val="FFFFFF"/>
                </a:highlight>
                <a:latin typeface="Consolas" panose="020B0609020204030204" pitchFamily="49" charset="0"/>
              </a:rPr>
              <a:t>    {</a:t>
            </a:r>
          </a:p>
          <a:p>
            <a:r>
              <a:rPr lang="en-US" sz="1961" dirty="0">
                <a:solidFill>
                  <a:srgbClr val="000000"/>
                </a:solidFill>
                <a:highlight>
                  <a:srgbClr val="FFFFFF"/>
                </a:highlight>
                <a:latin typeface="Consolas" panose="020B0609020204030204" pitchFamily="49" charset="0"/>
              </a:rPr>
              <a:t>       </a:t>
            </a:r>
            <a:r>
              <a:rPr lang="en-US" sz="1961" dirty="0">
                <a:solidFill>
                  <a:srgbClr val="0000FF"/>
                </a:solidFill>
                <a:highlight>
                  <a:srgbClr val="FFFFFF"/>
                </a:highlight>
                <a:latin typeface="Consolas" panose="020B0609020204030204" pitchFamily="49" charset="0"/>
              </a:rPr>
              <a:t>await</a:t>
            </a:r>
            <a:r>
              <a:rPr lang="en-US" sz="1961" dirty="0">
                <a:solidFill>
                  <a:srgbClr val="000000"/>
                </a:solidFill>
                <a:highlight>
                  <a:srgbClr val="FFFFFF"/>
                </a:highlight>
                <a:latin typeface="Consolas" panose="020B0609020204030204" pitchFamily="49" charset="0"/>
              </a:rPr>
              <a:t> SetAsync(cache, key, value,</a:t>
            </a:r>
          </a:p>
          <a:p>
            <a:r>
              <a:rPr lang="en-US" sz="1961" dirty="0">
                <a:solidFill>
                  <a:srgbClr val="000000"/>
                </a:solidFill>
                <a:highlight>
                  <a:srgbClr val="FFFFFF"/>
                </a:highlight>
                <a:latin typeface="Consolas" panose="020B0609020204030204" pitchFamily="49" charset="0"/>
              </a:rPr>
              <a:t>              aspirationTimeInMinutes).ConfigureAwait(</a:t>
            </a:r>
            <a:r>
              <a:rPr lang="en-US" sz="1961" dirty="0">
                <a:solidFill>
                  <a:srgbClr val="0000FF"/>
                </a:solidFill>
                <a:highlight>
                  <a:srgbClr val="FFFFFF"/>
                </a:highlight>
                <a:latin typeface="Consolas" panose="020B0609020204030204" pitchFamily="49" charset="0"/>
              </a:rPr>
              <a:t>false</a:t>
            </a:r>
            <a:r>
              <a:rPr lang="en-US" sz="1961" dirty="0">
                <a:solidFill>
                  <a:srgbClr val="000000"/>
                </a:solidFill>
                <a:highlight>
                  <a:srgbClr val="FFFFFF"/>
                </a:highlight>
                <a:latin typeface="Consolas" panose="020B0609020204030204" pitchFamily="49" charset="0"/>
              </a:rPr>
              <a:t>);</a:t>
            </a:r>
          </a:p>
          <a:p>
            <a:r>
              <a:rPr lang="en-US" sz="1961" dirty="0">
                <a:solidFill>
                  <a:srgbClr val="000000"/>
                </a:solidFill>
                <a:highlight>
                  <a:srgbClr val="FFFFFF"/>
                </a:highlight>
                <a:latin typeface="Consolas" panose="020B0609020204030204" pitchFamily="49" charset="0"/>
              </a:rPr>
              <a:t>    }</a:t>
            </a:r>
          </a:p>
          <a:p>
            <a:r>
              <a:rPr lang="en-US" sz="1961" dirty="0">
                <a:solidFill>
                  <a:srgbClr val="000000"/>
                </a:solidFill>
                <a:highlight>
                  <a:srgbClr val="FFFFFF"/>
                </a:highlight>
                <a:latin typeface="Consolas" panose="020B0609020204030204" pitchFamily="49" charset="0"/>
              </a:rPr>
              <a:t>}</a:t>
            </a:r>
          </a:p>
          <a:p>
            <a:endParaRPr lang="en-US" sz="1961" dirty="0">
              <a:solidFill>
                <a:srgbClr val="000000"/>
              </a:solidFill>
              <a:highlight>
                <a:srgbClr val="FFFFFF"/>
              </a:highlight>
              <a:latin typeface="Consolas" panose="020B0609020204030204" pitchFamily="49" charset="0"/>
            </a:endParaRPr>
          </a:p>
          <a:p>
            <a:r>
              <a:rPr lang="en-US" sz="1961" dirty="0">
                <a:solidFill>
                  <a:srgbClr val="0000FF"/>
                </a:solidFill>
                <a:highlight>
                  <a:srgbClr val="FFFFFF"/>
                </a:highlight>
                <a:latin typeface="Consolas" panose="020B0609020204030204" pitchFamily="49" charset="0"/>
              </a:rPr>
              <a:t>return</a:t>
            </a:r>
            <a:r>
              <a:rPr lang="en-US" sz="1961" dirty="0">
                <a:solidFill>
                  <a:srgbClr val="000000"/>
                </a:solidFill>
                <a:highlight>
                  <a:srgbClr val="FFFFFF"/>
                </a:highlight>
                <a:latin typeface="Consolas" panose="020B0609020204030204" pitchFamily="49" charset="0"/>
              </a:rPr>
              <a:t> value;</a:t>
            </a:r>
            <a:endParaRPr lang="en-US" sz="1961" dirty="0"/>
          </a:p>
        </p:txBody>
      </p:sp>
      <p:sp>
        <p:nvSpPr>
          <p:cNvPr id="4" name="Rectangle 3"/>
          <p:cNvSpPr/>
          <p:nvPr/>
        </p:nvSpPr>
        <p:spPr bwMode="auto">
          <a:xfrm>
            <a:off x="1464472" y="4026616"/>
            <a:ext cx="8142525" cy="896425"/>
          </a:xfrm>
          <a:prstGeom prst="rect">
            <a:avLst/>
          </a:prstGeom>
          <a:no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81604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Extra Cache in Action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581" y="524589"/>
            <a:ext cx="4184840" cy="59405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2934" y="1158190"/>
            <a:ext cx="4912880" cy="52490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6003" y="1183814"/>
            <a:ext cx="4171694" cy="5315684"/>
          </a:xfrm>
          <a:prstGeom prst="rect">
            <a:avLst/>
          </a:prstGeom>
        </p:spPr>
      </p:pic>
      <p:sp>
        <p:nvSpPr>
          <p:cNvPr id="7" name="Oval 6"/>
          <p:cNvSpPr/>
          <p:nvPr/>
        </p:nvSpPr>
        <p:spPr bwMode="auto">
          <a:xfrm>
            <a:off x="10278035" y="1350331"/>
            <a:ext cx="641165" cy="1457193"/>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0278035" y="5440185"/>
            <a:ext cx="641165" cy="874317"/>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rotWithShape="1">
          <a:blip r:embed="rId5"/>
          <a:srcRect l="61537" t="31818" r="79" b="-1897"/>
          <a:stretch/>
        </p:blipFill>
        <p:spPr>
          <a:xfrm>
            <a:off x="1301058" y="1803401"/>
            <a:ext cx="5117751" cy="3902342"/>
          </a:xfrm>
          <a:prstGeom prst="rect">
            <a:avLst/>
          </a:prstGeom>
        </p:spPr>
      </p:pic>
      <p:sp>
        <p:nvSpPr>
          <p:cNvPr id="10" name="Oval 9"/>
          <p:cNvSpPr/>
          <p:nvPr/>
        </p:nvSpPr>
        <p:spPr bwMode="auto">
          <a:xfrm>
            <a:off x="4805515" y="2993538"/>
            <a:ext cx="1829318" cy="1094811"/>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959039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xit" presetSubtype="0" fill="hold" nodeType="withEffect">
                                  <p:stCondLst>
                                    <p:cond delay="0"/>
                                  </p:stCondLst>
                                  <p:childTnLst>
                                    <p:set>
                                      <p:cBhvr>
                                        <p:cTn id="27" dur="1" fill="hold">
                                          <p:stCondLst>
                                            <p:cond delay="0"/>
                                          </p:stCondLst>
                                        </p:cTn>
                                        <p:tgtEl>
                                          <p:spTgt spid="6"/>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Data Upload to Azure DB</a:t>
            </a:r>
            <a:br>
              <a:rPr lang="en-US" b="1" dirty="0"/>
            </a:br>
            <a:r>
              <a:rPr lang="en-US" sz="6470" dirty="0"/>
              <a:t>“Chew on this…”</a:t>
            </a:r>
          </a:p>
        </p:txBody>
      </p:sp>
    </p:spTree>
    <p:extLst>
      <p:ext uri="{BB962C8B-B14F-4D97-AF65-F5344CB8AC3E}">
        <p14:creationId xmlns:p14="http://schemas.microsoft.com/office/powerpoint/2010/main" val="56098082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dirty="0"/>
              <a:t>What Does the Data Say?</a:t>
            </a:r>
          </a:p>
        </p:txBody>
      </p:sp>
      <p:sp>
        <p:nvSpPr>
          <p:cNvPr id="7" name="Content Placeholder 6"/>
          <p:cNvSpPr>
            <a:spLocks noGrp="1"/>
          </p:cNvSpPr>
          <p:nvPr>
            <p:ph sz="quarter" idx="10"/>
          </p:nvPr>
        </p:nvSpPr>
        <p:spPr>
          <a:xfrm>
            <a:off x="268288" y="1398397"/>
            <a:ext cx="11542503" cy="3087192"/>
          </a:xfrm>
        </p:spPr>
        <p:txBody>
          <a:bodyPr/>
          <a:lstStyle/>
          <a:p>
            <a:r>
              <a:rPr lang="en-GB" sz="3529" dirty="0"/>
              <a:t>Leading software company for advertising monetization created hybrid </a:t>
            </a:r>
            <a:r>
              <a:rPr lang="en-GB" sz="3529" dirty="0" err="1"/>
              <a:t>PaaS</a:t>
            </a:r>
            <a:r>
              <a:rPr lang="en-GB" sz="3529" dirty="0"/>
              <a:t> Azure solution</a:t>
            </a:r>
          </a:p>
          <a:p>
            <a:r>
              <a:rPr lang="en-GB" sz="3529" dirty="0"/>
              <a:t>Architecture includes:</a:t>
            </a:r>
          </a:p>
          <a:p>
            <a:pPr lvl="1"/>
            <a:r>
              <a:rPr lang="en-GB" sz="1961" dirty="0"/>
              <a:t>Daily activity and transaction history .csv file upload to Azure storage</a:t>
            </a:r>
          </a:p>
          <a:p>
            <a:pPr lvl="1"/>
            <a:r>
              <a:rPr lang="en-GB" sz="1961" dirty="0"/>
              <a:t>Import to Azure DB</a:t>
            </a:r>
          </a:p>
          <a:p>
            <a:pPr lvl="1"/>
            <a:r>
              <a:rPr lang="en-GB" sz="1961" dirty="0"/>
              <a:t>Trailing 7-day aggregate view for analytics and </a:t>
            </a:r>
          </a:p>
          <a:p>
            <a:pPr lvl="1"/>
            <a:r>
              <a:rPr lang="en-GB" sz="1961" dirty="0"/>
              <a:t>trending with HDInsight and prediction with CloudML</a:t>
            </a:r>
          </a:p>
        </p:txBody>
      </p:sp>
      <p:grpSp>
        <p:nvGrpSpPr>
          <p:cNvPr id="3" name="Group 2"/>
          <p:cNvGrpSpPr/>
          <p:nvPr/>
        </p:nvGrpSpPr>
        <p:grpSpPr>
          <a:xfrm>
            <a:off x="4885429" y="4722076"/>
            <a:ext cx="5727686" cy="1629221"/>
            <a:chOff x="2616997" y="5265358"/>
            <a:chExt cx="5842538" cy="1661890"/>
          </a:xfrm>
        </p:grpSpPr>
        <p:grpSp>
          <p:nvGrpSpPr>
            <p:cNvPr id="2" name="Group 1"/>
            <p:cNvGrpSpPr/>
            <p:nvPr/>
          </p:nvGrpSpPr>
          <p:grpSpPr>
            <a:xfrm>
              <a:off x="2616997" y="5265358"/>
              <a:ext cx="5842538" cy="1273093"/>
              <a:chOff x="2616997" y="5265358"/>
              <a:chExt cx="5842538" cy="1273093"/>
            </a:xfrm>
          </p:grpSpPr>
          <p:cxnSp>
            <p:nvCxnSpPr>
              <p:cNvPr id="5" name="Straight Connector 4"/>
              <p:cNvCxnSpPr/>
              <p:nvPr/>
            </p:nvCxnSpPr>
            <p:spPr>
              <a:xfrm>
                <a:off x="3035270" y="6299384"/>
                <a:ext cx="5334000"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490325" y="5409647"/>
                <a:ext cx="720836" cy="849463"/>
              </a:xfrm>
              <a:prstGeom prst="rect">
                <a:avLst/>
              </a:prstGeom>
              <a:noFill/>
              <a:ln w="12700">
                <a:noFill/>
              </a:ln>
            </p:spPr>
            <p:txBody>
              <a:bodyPr wrap="square" lIns="179285" tIns="143428" rIns="179285" bIns="143428" rtlCol="0">
                <a:spAutoFit/>
              </a:bodyPr>
              <a:lstStyle/>
              <a:p>
                <a:pPr>
                  <a:lnSpc>
                    <a:spcPct val="90000"/>
                  </a:lnSpc>
                  <a:spcAft>
                    <a:spcPts val="588"/>
                  </a:spcAft>
                </a:pPr>
                <a:r>
                  <a:rPr lang="en-US" sz="3921" dirty="0">
                    <a:solidFill>
                      <a:srgbClr val="FFC000"/>
                    </a:solidFill>
                  </a:rPr>
                  <a:t>…</a:t>
                </a:r>
              </a:p>
            </p:txBody>
          </p:sp>
          <p:grpSp>
            <p:nvGrpSpPr>
              <p:cNvPr id="8" name="Group 7"/>
              <p:cNvGrpSpPr/>
              <p:nvPr/>
            </p:nvGrpSpPr>
            <p:grpSpPr>
              <a:xfrm>
                <a:off x="2616997" y="5322269"/>
                <a:ext cx="5842538" cy="871008"/>
                <a:chOff x="909099" y="4988454"/>
                <a:chExt cx="5842538" cy="871008"/>
              </a:xfrm>
            </p:grpSpPr>
            <p:sp>
              <p:nvSpPr>
                <p:cNvPr id="9" name="Rectangle 8"/>
                <p:cNvSpPr/>
                <p:nvPr/>
              </p:nvSpPr>
              <p:spPr bwMode="auto">
                <a:xfrm>
                  <a:off x="909099" y="5097462"/>
                  <a:ext cx="5842538" cy="685800"/>
                </a:xfrm>
                <a:prstGeom prst="rect">
                  <a:avLst/>
                </a:prstGeom>
                <a:solidFill>
                  <a:schemeClr val="accent2">
                    <a:lumMod val="20000"/>
                    <a:lumOff val="80000"/>
                  </a:schemeClr>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3211840" y="5174584"/>
                  <a:ext cx="457200" cy="457200"/>
                </a:xfrm>
                <a:prstGeom prst="ellipse">
                  <a:avLst/>
                </a:prstGeom>
                <a:solidFill>
                  <a:srgbClr val="FFB900"/>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2640456" y="5174584"/>
                  <a:ext cx="457200" cy="457200"/>
                </a:xfrm>
                <a:prstGeom prst="ellipse">
                  <a:avLst/>
                </a:prstGeom>
                <a:solidFill>
                  <a:srgbClr val="FFB900"/>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5013176" y="5173662"/>
                  <a:ext cx="457200" cy="457200"/>
                </a:xfrm>
                <a:prstGeom prst="ellipse">
                  <a:avLst/>
                </a:prstGeom>
                <a:solidFill>
                  <a:srgbClr val="FFB900"/>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5558943" y="5173662"/>
                  <a:ext cx="457200" cy="457200"/>
                </a:xfrm>
                <a:prstGeom prst="ellipse">
                  <a:avLst/>
                </a:prstGeom>
                <a:solidFill>
                  <a:srgbClr val="FFB900"/>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6133064" y="5173662"/>
                  <a:ext cx="457200" cy="457200"/>
                </a:xfrm>
                <a:prstGeom prst="ellipse">
                  <a:avLst/>
                </a:prstGeom>
                <a:solidFill>
                  <a:srgbClr val="FFB900"/>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4358407" y="5173662"/>
                  <a:ext cx="457200" cy="457200"/>
                </a:xfrm>
                <a:prstGeom prst="ellipse">
                  <a:avLst/>
                </a:prstGeom>
                <a:solidFill>
                  <a:srgbClr val="FFB900"/>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2027237" y="5175879"/>
                  <a:ext cx="457200" cy="457200"/>
                </a:xfrm>
                <a:prstGeom prst="ellipse">
                  <a:avLst/>
                </a:prstGeom>
                <a:solidFill>
                  <a:srgbClr val="FFB900"/>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909099" y="4988454"/>
                  <a:ext cx="949812" cy="871008"/>
                </a:xfrm>
                <a:prstGeom prst="rect">
                  <a:avLst/>
                </a:prstGeom>
                <a:noFill/>
                <a:ln w="12700">
                  <a:noFill/>
                </a:ln>
              </p:spPr>
              <p:txBody>
                <a:bodyPr wrap="none" lIns="179285" tIns="143428" rIns="179285" bIns="143428" rtlCol="0">
                  <a:spAutoFit/>
                </a:bodyPr>
                <a:lstStyle/>
                <a:p>
                  <a:pPr>
                    <a:lnSpc>
                      <a:spcPct val="90000"/>
                    </a:lnSpc>
                    <a:spcAft>
                      <a:spcPts val="588"/>
                    </a:spcAft>
                  </a:pPr>
                  <a:r>
                    <a:rPr lang="en-US" sz="1765" dirty="0">
                      <a:solidFill>
                        <a:schemeClr val="bg1"/>
                      </a:solidFill>
                    </a:rPr>
                    <a:t>Azure</a:t>
                  </a:r>
                </a:p>
                <a:p>
                  <a:pPr>
                    <a:lnSpc>
                      <a:spcPct val="90000"/>
                    </a:lnSpc>
                    <a:spcAft>
                      <a:spcPts val="588"/>
                    </a:spcAft>
                  </a:pPr>
                  <a:r>
                    <a:rPr lang="en-US" sz="1765" dirty="0">
                      <a:solidFill>
                        <a:schemeClr val="bg1"/>
                      </a:solidFill>
                    </a:rPr>
                    <a:t>Blob</a:t>
                  </a:r>
                </a:p>
              </p:txBody>
            </p:sp>
          </p:grpSp>
          <p:sp>
            <p:nvSpPr>
              <p:cNvPr id="18" name="TextBox 17"/>
              <p:cNvSpPr txBox="1"/>
              <p:nvPr/>
            </p:nvSpPr>
            <p:spPr>
              <a:xfrm>
                <a:off x="5361446" y="5265358"/>
                <a:ext cx="707566" cy="794064"/>
              </a:xfrm>
              <a:prstGeom prst="rect">
                <a:avLst/>
              </a:prstGeom>
              <a:noFill/>
              <a:ln w="12700">
                <a:noFill/>
              </a:ln>
            </p:spPr>
            <p:txBody>
              <a:bodyPr wrap="none" lIns="179285" tIns="143428" rIns="179285" bIns="143428" rtlCol="0">
                <a:spAutoFit/>
              </a:bodyPr>
              <a:lstStyle/>
              <a:p>
                <a:pPr>
                  <a:lnSpc>
                    <a:spcPct val="90000"/>
                  </a:lnSpc>
                  <a:spcAft>
                    <a:spcPts val="588"/>
                  </a:spcAft>
                </a:pPr>
                <a:r>
                  <a:rPr lang="en-US" sz="3529" dirty="0">
                    <a:solidFill>
                      <a:srgbClr val="FFC000"/>
                    </a:solidFill>
                  </a:rPr>
                  <a:t>…</a:t>
                </a:r>
              </a:p>
            </p:txBody>
          </p:sp>
          <p:cxnSp>
            <p:nvCxnSpPr>
              <p:cNvPr id="19" name="Straight Connector 18"/>
              <p:cNvCxnSpPr/>
              <p:nvPr/>
            </p:nvCxnSpPr>
            <p:spPr>
              <a:xfrm flipV="1">
                <a:off x="3968834" y="5943459"/>
                <a:ext cx="0" cy="558683"/>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571978" y="5979768"/>
                <a:ext cx="0" cy="558683"/>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148338" y="5943459"/>
                <a:ext cx="0" cy="558683"/>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294905" y="5958330"/>
                <a:ext cx="0" cy="558683"/>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949674" y="5967841"/>
                <a:ext cx="0" cy="558683"/>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522363" y="5967841"/>
                <a:ext cx="0" cy="558683"/>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8107116" y="5943459"/>
                <a:ext cx="0" cy="558683"/>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4294704" y="6299384"/>
              <a:ext cx="3461460" cy="627864"/>
            </a:xfrm>
            <a:prstGeom prst="rect">
              <a:avLst/>
            </a:prstGeom>
            <a:noFill/>
            <a:ln w="12700">
              <a:noFill/>
            </a:ln>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On-</a:t>
              </a:r>
              <a:r>
                <a:rPr lang="en-US" sz="2353" dirty="0" err="1">
                  <a:gradFill>
                    <a:gsLst>
                      <a:gs pos="2917">
                        <a:schemeClr val="tx1"/>
                      </a:gs>
                      <a:gs pos="30000">
                        <a:schemeClr val="tx1"/>
                      </a:gs>
                    </a:gsLst>
                    <a:lin ang="5400000" scaled="0"/>
                  </a:gradFill>
                </a:rPr>
                <a:t>Prem</a:t>
              </a:r>
              <a:r>
                <a:rPr lang="en-US" sz="2353" dirty="0">
                  <a:gradFill>
                    <a:gsLst>
                      <a:gs pos="2917">
                        <a:schemeClr val="tx1"/>
                      </a:gs>
                      <a:gs pos="30000">
                        <a:schemeClr val="tx1"/>
                      </a:gs>
                    </a:gsLst>
                    <a:lin ang="5400000" scaled="0"/>
                  </a:gradFill>
                </a:rPr>
                <a:t> Data Sources</a:t>
              </a:r>
            </a:p>
          </p:txBody>
        </p:sp>
      </p:grpSp>
      <p:grpSp>
        <p:nvGrpSpPr>
          <p:cNvPr id="27" name="Group 26"/>
          <p:cNvGrpSpPr/>
          <p:nvPr/>
        </p:nvGrpSpPr>
        <p:grpSpPr>
          <a:xfrm>
            <a:off x="6701908" y="3545235"/>
            <a:ext cx="2094727" cy="865412"/>
            <a:chOff x="407811" y="2114082"/>
            <a:chExt cx="2136731" cy="882765"/>
          </a:xfrm>
        </p:grpSpPr>
        <p:sp>
          <p:nvSpPr>
            <p:cNvPr id="28" name="Rectangle 27"/>
            <p:cNvSpPr/>
            <p:nvPr/>
          </p:nvSpPr>
          <p:spPr bwMode="auto">
            <a:xfrm>
              <a:off x="407811" y="2125052"/>
              <a:ext cx="2136731" cy="871795"/>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1762043" y="2202784"/>
              <a:ext cx="685800" cy="685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p:cNvSpPr txBox="1"/>
            <p:nvPr/>
          </p:nvSpPr>
          <p:spPr>
            <a:xfrm>
              <a:off x="521666" y="2114082"/>
              <a:ext cx="1376712" cy="877163"/>
            </a:xfrm>
            <a:prstGeom prst="rect">
              <a:avLst/>
            </a:prstGeom>
            <a:noFill/>
          </p:spPr>
          <p:txBody>
            <a:bodyPr wrap="square" lIns="179285" tIns="143428" rIns="179285" bIns="143428" rtlCol="0">
              <a:spAutoFit/>
            </a:bodyPr>
            <a:lstStyle/>
            <a:p>
              <a:pPr>
                <a:lnSpc>
                  <a:spcPct val="90000"/>
                </a:lnSpc>
                <a:spcAft>
                  <a:spcPts val="588"/>
                </a:spcAft>
              </a:pPr>
              <a:r>
                <a:rPr lang="en-US" sz="1372" dirty="0">
                  <a:solidFill>
                    <a:schemeClr val="bg1"/>
                  </a:solidFill>
                </a:rPr>
                <a:t>Ingestion</a:t>
              </a:r>
              <a:br>
                <a:rPr lang="en-US" sz="1372" dirty="0">
                  <a:solidFill>
                    <a:schemeClr val="bg1"/>
                  </a:solidFill>
                </a:rPr>
              </a:br>
              <a:r>
                <a:rPr lang="en-US" sz="1372" dirty="0">
                  <a:solidFill>
                    <a:schemeClr val="bg1"/>
                  </a:solidFill>
                </a:rPr>
                <a:t>Worker</a:t>
              </a:r>
              <a:br>
                <a:rPr lang="en-US" sz="1372" dirty="0">
                  <a:solidFill>
                    <a:schemeClr val="bg1"/>
                  </a:solidFill>
                </a:rPr>
              </a:br>
              <a:r>
                <a:rPr lang="en-US" sz="1372" dirty="0">
                  <a:solidFill>
                    <a:schemeClr val="bg1"/>
                  </a:solidFill>
                </a:rPr>
                <a:t>Role</a:t>
              </a:r>
            </a:p>
          </p:txBody>
        </p:sp>
      </p:grpSp>
      <p:cxnSp>
        <p:nvCxnSpPr>
          <p:cNvPr id="31" name="Straight Connector 30"/>
          <p:cNvCxnSpPr/>
          <p:nvPr/>
        </p:nvCxnSpPr>
        <p:spPr>
          <a:xfrm flipV="1">
            <a:off x="7903522" y="4394401"/>
            <a:ext cx="0" cy="490333"/>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36" idx="1"/>
          </p:cNvCxnSpPr>
          <p:nvPr/>
        </p:nvCxnSpPr>
        <p:spPr>
          <a:xfrm flipV="1">
            <a:off x="8778263" y="3988023"/>
            <a:ext cx="1368128" cy="2745"/>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0122877" y="3545235"/>
            <a:ext cx="1689259" cy="865412"/>
            <a:chOff x="1506205" y="3757294"/>
            <a:chExt cx="1723132" cy="882765"/>
          </a:xfrm>
        </p:grpSpPr>
        <p:sp>
          <p:nvSpPr>
            <p:cNvPr id="34" name="Rectangle 33"/>
            <p:cNvSpPr/>
            <p:nvPr/>
          </p:nvSpPr>
          <p:spPr bwMode="auto">
            <a:xfrm>
              <a:off x="1506205" y="3757294"/>
              <a:ext cx="1723132" cy="882765"/>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Can 34"/>
            <p:cNvSpPr/>
            <p:nvPr/>
          </p:nvSpPr>
          <p:spPr bwMode="auto">
            <a:xfrm>
              <a:off x="2402621" y="3801268"/>
              <a:ext cx="609600" cy="763588"/>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p:cNvSpPr txBox="1"/>
            <p:nvPr/>
          </p:nvSpPr>
          <p:spPr>
            <a:xfrm>
              <a:off x="1530191" y="3811929"/>
              <a:ext cx="1012328" cy="794064"/>
            </a:xfrm>
            <a:prstGeom prst="rect">
              <a:avLst/>
            </a:prstGeom>
            <a:noFill/>
          </p:spPr>
          <p:txBody>
            <a:bodyPr wrap="none" lIns="179285" tIns="143428" rIns="179285" bIns="143428" rtlCol="0">
              <a:spAutoFit/>
            </a:bodyPr>
            <a:lstStyle/>
            <a:p>
              <a:pPr>
                <a:lnSpc>
                  <a:spcPct val="90000"/>
                </a:lnSpc>
                <a:spcAft>
                  <a:spcPts val="588"/>
                </a:spcAft>
              </a:pPr>
              <a:r>
                <a:rPr lang="en-US" sz="1765" dirty="0">
                  <a:solidFill>
                    <a:schemeClr val="bg1"/>
                  </a:solidFill>
                </a:rPr>
                <a:t>Azure </a:t>
              </a:r>
              <a:br>
                <a:rPr lang="en-US" sz="1765" dirty="0">
                  <a:solidFill>
                    <a:schemeClr val="bg1"/>
                  </a:solidFill>
                </a:rPr>
              </a:br>
              <a:r>
                <a:rPr lang="en-US" sz="1765" dirty="0">
                  <a:solidFill>
                    <a:schemeClr val="bg1"/>
                  </a:solidFill>
                </a:rPr>
                <a:t>DB</a:t>
              </a:r>
            </a:p>
          </p:txBody>
        </p:sp>
        <p:sp>
          <p:nvSpPr>
            <p:cNvPr id="37" name="TextBox 36"/>
            <p:cNvSpPr txBox="1"/>
            <p:nvPr/>
          </p:nvSpPr>
          <p:spPr>
            <a:xfrm>
              <a:off x="2238736" y="4000066"/>
              <a:ext cx="990600" cy="489365"/>
            </a:xfrm>
            <a:prstGeom prst="rect">
              <a:avLst/>
            </a:prstGeom>
            <a:noFill/>
          </p:spPr>
          <p:txBody>
            <a:bodyPr wrap="square" lIns="179285" tIns="143428" rIns="179285" bIns="143428" rtlCol="0">
              <a:spAutoFit/>
            </a:bodyPr>
            <a:lstStyle/>
            <a:p>
              <a:pPr>
                <a:lnSpc>
                  <a:spcPct val="90000"/>
                </a:lnSpc>
                <a:spcAft>
                  <a:spcPts val="588"/>
                </a:spcAft>
              </a:pPr>
              <a:r>
                <a:rPr lang="en-US" sz="1372" dirty="0">
                  <a:solidFill>
                    <a:schemeClr val="bg1"/>
                  </a:solidFill>
                </a:rPr>
                <a:t>Results</a:t>
              </a:r>
            </a:p>
          </p:txBody>
        </p:sp>
      </p:grpSp>
    </p:spTree>
    <p:extLst>
      <p:ext uri="{BB962C8B-B14F-4D97-AF65-F5344CB8AC3E}">
        <p14:creationId xmlns:p14="http://schemas.microsoft.com/office/powerpoint/2010/main" val="284911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Any Day Now…</a:t>
            </a:r>
          </a:p>
        </p:txBody>
      </p:sp>
      <p:sp>
        <p:nvSpPr>
          <p:cNvPr id="2" name="Text Placeholder 1"/>
          <p:cNvSpPr>
            <a:spLocks noGrp="1"/>
          </p:cNvSpPr>
          <p:nvPr>
            <p:ph sz="quarter" idx="10"/>
          </p:nvPr>
        </p:nvSpPr>
        <p:spPr/>
        <p:txBody>
          <a:bodyPr/>
          <a:lstStyle/>
          <a:p>
            <a:r>
              <a:rPr lang="en-US" dirty="0"/>
              <a:t>Source data was over 100 CSV files between 10MB and 1.4 GB </a:t>
            </a:r>
          </a:p>
          <a:p>
            <a:pPr lvl="2"/>
            <a:r>
              <a:rPr lang="en-US" dirty="0"/>
              <a:t>Average total ingest was around 40 GB</a:t>
            </a:r>
          </a:p>
          <a:p>
            <a:pPr lvl="2"/>
            <a:r>
              <a:rPr lang="en-US" dirty="0"/>
              <a:t>Customer wrote custom ETL process using SqlBulkCopy</a:t>
            </a:r>
          </a:p>
          <a:p>
            <a:r>
              <a:rPr lang="en-US" dirty="0"/>
              <a:t>Problem: ingest took around 37 hours</a:t>
            </a:r>
          </a:p>
          <a:p>
            <a:r>
              <a:rPr lang="en-US" dirty="0"/>
              <a:t>Realization: Azure DB is a scale-out architecture</a:t>
            </a:r>
          </a:p>
        </p:txBody>
      </p:sp>
    </p:spTree>
    <p:extLst>
      <p:ext uri="{BB962C8B-B14F-4D97-AF65-F5344CB8AC3E}">
        <p14:creationId xmlns:p14="http://schemas.microsoft.com/office/powerpoint/2010/main" val="340017658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Keeping Up in Three Parts</a:t>
            </a:r>
          </a:p>
        </p:txBody>
      </p:sp>
      <p:sp>
        <p:nvSpPr>
          <p:cNvPr id="2" name="Text Placeholder 1"/>
          <p:cNvSpPr>
            <a:spLocks noGrp="1"/>
          </p:cNvSpPr>
          <p:nvPr>
            <p:ph sz="quarter" idx="10"/>
          </p:nvPr>
        </p:nvSpPr>
        <p:spPr>
          <a:xfrm>
            <a:off x="268288" y="1398397"/>
            <a:ext cx="11542503" cy="1958870"/>
          </a:xfrm>
        </p:spPr>
        <p:txBody>
          <a:bodyPr/>
          <a:lstStyle/>
          <a:p>
            <a:r>
              <a:rPr lang="en-US" sz="2745" dirty="0"/>
              <a:t>1: move to Azure DB Premium</a:t>
            </a:r>
          </a:p>
          <a:p>
            <a:r>
              <a:rPr lang="en-US" sz="2745" dirty="0"/>
              <a:t>2: parallelize data upload by scaling the worker role to multiple streams</a:t>
            </a:r>
          </a:p>
          <a:p>
            <a:r>
              <a:rPr lang="en-US" sz="2745" dirty="0"/>
              <a:t>3: create one table/day, view aggregates week of data</a:t>
            </a:r>
          </a:p>
          <a:p>
            <a:r>
              <a:rPr lang="en-US" sz="2745" dirty="0"/>
              <a:t>Result: optimized upload in &lt; 3 hours</a:t>
            </a:r>
          </a:p>
        </p:txBody>
      </p:sp>
      <p:grpSp>
        <p:nvGrpSpPr>
          <p:cNvPr id="33" name="Group 32"/>
          <p:cNvGrpSpPr/>
          <p:nvPr/>
        </p:nvGrpSpPr>
        <p:grpSpPr>
          <a:xfrm>
            <a:off x="697359" y="3532389"/>
            <a:ext cx="6070960" cy="2847157"/>
            <a:chOff x="711342" y="3982726"/>
            <a:chExt cx="6192695" cy="2904248"/>
          </a:xfrm>
        </p:grpSpPr>
        <p:cxnSp>
          <p:nvCxnSpPr>
            <p:cNvPr id="4" name="Straight Connector 3"/>
            <p:cNvCxnSpPr/>
            <p:nvPr/>
          </p:nvCxnSpPr>
          <p:spPr>
            <a:xfrm>
              <a:off x="1175932" y="6259110"/>
              <a:ext cx="53340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630987" y="5369373"/>
              <a:ext cx="720836" cy="849463"/>
            </a:xfrm>
            <a:prstGeom prst="rect">
              <a:avLst/>
            </a:prstGeom>
            <a:noFill/>
          </p:spPr>
          <p:txBody>
            <a:bodyPr wrap="square" lIns="179285" tIns="143428" rIns="179285" bIns="143428" rtlCol="0">
              <a:spAutoFit/>
            </a:bodyPr>
            <a:lstStyle/>
            <a:p>
              <a:pPr>
                <a:lnSpc>
                  <a:spcPct val="90000"/>
                </a:lnSpc>
                <a:spcAft>
                  <a:spcPts val="588"/>
                </a:spcAft>
              </a:pPr>
              <a:r>
                <a:rPr lang="en-US" sz="3921" dirty="0">
                  <a:solidFill>
                    <a:srgbClr val="FFC000"/>
                  </a:solidFill>
                </a:rPr>
                <a:t>…</a:t>
              </a:r>
            </a:p>
          </p:txBody>
        </p:sp>
        <p:grpSp>
          <p:nvGrpSpPr>
            <p:cNvPr id="6" name="Group 5"/>
            <p:cNvGrpSpPr/>
            <p:nvPr/>
          </p:nvGrpSpPr>
          <p:grpSpPr>
            <a:xfrm>
              <a:off x="757659" y="5281995"/>
              <a:ext cx="5842538" cy="871008"/>
              <a:chOff x="909099" y="4988454"/>
              <a:chExt cx="5842538" cy="871008"/>
            </a:xfrm>
          </p:grpSpPr>
          <p:sp>
            <p:nvSpPr>
              <p:cNvPr id="7" name="Rectangle 6"/>
              <p:cNvSpPr/>
              <p:nvPr/>
            </p:nvSpPr>
            <p:spPr bwMode="auto">
              <a:xfrm>
                <a:off x="909099" y="5097462"/>
                <a:ext cx="5842538" cy="68580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3211840" y="5174584"/>
                <a:ext cx="457200" cy="457200"/>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2640456" y="5174584"/>
                <a:ext cx="457200" cy="457200"/>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5013176" y="5173662"/>
                <a:ext cx="457200" cy="457200"/>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5558943" y="5173662"/>
                <a:ext cx="457200" cy="457200"/>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6133064" y="5173662"/>
                <a:ext cx="457200" cy="457200"/>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4358407" y="5173662"/>
                <a:ext cx="457200" cy="457200"/>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2027237" y="5175879"/>
                <a:ext cx="457200" cy="457200"/>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a:off x="909099" y="4988454"/>
                <a:ext cx="949812" cy="871008"/>
              </a:xfrm>
              <a:prstGeom prst="rect">
                <a:avLst/>
              </a:prstGeom>
              <a:noFill/>
            </p:spPr>
            <p:txBody>
              <a:bodyPr wrap="none" lIns="179285" tIns="143428" rIns="179285" bIns="143428" rtlCol="0">
                <a:spAutoFit/>
              </a:bodyPr>
              <a:lstStyle/>
              <a:p>
                <a:pPr>
                  <a:lnSpc>
                    <a:spcPct val="90000"/>
                  </a:lnSpc>
                  <a:spcAft>
                    <a:spcPts val="588"/>
                  </a:spcAft>
                </a:pPr>
                <a:r>
                  <a:rPr lang="en-US" sz="1765" dirty="0">
                    <a:solidFill>
                      <a:schemeClr val="bg1"/>
                    </a:solidFill>
                  </a:rPr>
                  <a:t>Azure</a:t>
                </a:r>
              </a:p>
              <a:p>
                <a:pPr>
                  <a:lnSpc>
                    <a:spcPct val="90000"/>
                  </a:lnSpc>
                  <a:spcAft>
                    <a:spcPts val="588"/>
                  </a:spcAft>
                </a:pPr>
                <a:r>
                  <a:rPr lang="en-US" sz="1765" dirty="0">
                    <a:solidFill>
                      <a:schemeClr val="bg1"/>
                    </a:solidFill>
                  </a:rPr>
                  <a:t>Blob</a:t>
                </a:r>
              </a:p>
            </p:txBody>
          </p:sp>
        </p:grpSp>
        <p:sp>
          <p:nvSpPr>
            <p:cNvPr id="16" name="TextBox 15"/>
            <p:cNvSpPr txBox="1"/>
            <p:nvPr/>
          </p:nvSpPr>
          <p:spPr>
            <a:xfrm>
              <a:off x="3502108" y="5225084"/>
              <a:ext cx="707566" cy="794064"/>
            </a:xfrm>
            <a:prstGeom prst="rect">
              <a:avLst/>
            </a:prstGeom>
            <a:noFill/>
          </p:spPr>
          <p:txBody>
            <a:bodyPr wrap="none" lIns="179285" tIns="143428" rIns="179285" bIns="143428" rtlCol="0">
              <a:spAutoFit/>
            </a:bodyPr>
            <a:lstStyle/>
            <a:p>
              <a:pPr>
                <a:lnSpc>
                  <a:spcPct val="90000"/>
                </a:lnSpc>
                <a:spcAft>
                  <a:spcPts val="588"/>
                </a:spcAft>
              </a:pPr>
              <a:r>
                <a:rPr lang="en-US" sz="3529" dirty="0">
                  <a:solidFill>
                    <a:srgbClr val="FFC000"/>
                  </a:solidFill>
                </a:rPr>
                <a:t>…</a:t>
              </a:r>
            </a:p>
          </p:txBody>
        </p:sp>
        <p:cxnSp>
          <p:nvCxnSpPr>
            <p:cNvPr id="17" name="Straight Connector 16"/>
            <p:cNvCxnSpPr/>
            <p:nvPr/>
          </p:nvCxnSpPr>
          <p:spPr>
            <a:xfrm flipV="1">
              <a:off x="2109496" y="5903185"/>
              <a:ext cx="0" cy="558683"/>
            </a:xfrm>
            <a:prstGeom prst="line">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712640" y="5939494"/>
              <a:ext cx="0" cy="558683"/>
            </a:xfrm>
            <a:prstGeom prst="line">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289000" y="5903185"/>
              <a:ext cx="0" cy="558683"/>
            </a:xfrm>
            <a:prstGeom prst="line">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435567" y="5918056"/>
              <a:ext cx="0" cy="558683"/>
            </a:xfrm>
            <a:prstGeom prst="line">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090336" y="5927567"/>
              <a:ext cx="0" cy="558683"/>
            </a:xfrm>
            <a:prstGeom prst="line">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663025" y="5927567"/>
              <a:ext cx="0" cy="558683"/>
            </a:xfrm>
            <a:prstGeom prst="line">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247778" y="5903185"/>
              <a:ext cx="0" cy="558683"/>
            </a:xfrm>
            <a:prstGeom prst="line">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435366" y="6259110"/>
              <a:ext cx="3461460" cy="627864"/>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On-</a:t>
              </a:r>
              <a:r>
                <a:rPr lang="en-US" sz="2353" dirty="0" err="1">
                  <a:gradFill>
                    <a:gsLst>
                      <a:gs pos="2917">
                        <a:schemeClr val="tx1"/>
                      </a:gs>
                      <a:gs pos="30000">
                        <a:schemeClr val="tx1"/>
                      </a:gs>
                    </a:gsLst>
                    <a:lin ang="5400000" scaled="0"/>
                  </a:gradFill>
                </a:rPr>
                <a:t>Prem</a:t>
              </a:r>
              <a:r>
                <a:rPr lang="en-US" sz="2353" dirty="0">
                  <a:gradFill>
                    <a:gsLst>
                      <a:gs pos="2917">
                        <a:schemeClr val="tx1"/>
                      </a:gs>
                      <a:gs pos="30000">
                        <a:schemeClr val="tx1"/>
                      </a:gs>
                    </a:gsLst>
                    <a:lin ang="5400000" scaled="0"/>
                  </a:gradFill>
                </a:rPr>
                <a:t> Data Sources</a:t>
              </a:r>
            </a:p>
          </p:txBody>
        </p:sp>
        <p:grpSp>
          <p:nvGrpSpPr>
            <p:cNvPr id="25" name="Group 24"/>
            <p:cNvGrpSpPr/>
            <p:nvPr/>
          </p:nvGrpSpPr>
          <p:grpSpPr>
            <a:xfrm>
              <a:off x="711342" y="4035615"/>
              <a:ext cx="6192695" cy="882765"/>
              <a:chOff x="407811" y="2114082"/>
              <a:chExt cx="6192695" cy="882765"/>
            </a:xfrm>
          </p:grpSpPr>
          <p:sp>
            <p:nvSpPr>
              <p:cNvPr id="26" name="Rectangle 25"/>
              <p:cNvSpPr/>
              <p:nvPr/>
            </p:nvSpPr>
            <p:spPr bwMode="auto">
              <a:xfrm>
                <a:off x="407811" y="2125052"/>
                <a:ext cx="6192695" cy="871795"/>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1762043" y="2202784"/>
                <a:ext cx="685800" cy="685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1</a:t>
                </a:r>
              </a:p>
            </p:txBody>
          </p:sp>
          <p:sp>
            <p:nvSpPr>
              <p:cNvPr id="28" name="TextBox 27"/>
              <p:cNvSpPr txBox="1"/>
              <p:nvPr/>
            </p:nvSpPr>
            <p:spPr>
              <a:xfrm>
                <a:off x="521666" y="2114082"/>
                <a:ext cx="1376712" cy="877163"/>
              </a:xfrm>
              <a:prstGeom prst="rect">
                <a:avLst/>
              </a:prstGeom>
              <a:noFill/>
            </p:spPr>
            <p:txBody>
              <a:bodyPr wrap="square" lIns="179285" tIns="143428" rIns="179285" bIns="143428" rtlCol="0">
                <a:spAutoFit/>
              </a:bodyPr>
              <a:lstStyle/>
              <a:p>
                <a:pPr>
                  <a:lnSpc>
                    <a:spcPct val="90000"/>
                  </a:lnSpc>
                  <a:spcAft>
                    <a:spcPts val="588"/>
                  </a:spcAft>
                </a:pPr>
                <a:r>
                  <a:rPr lang="en-US" sz="1372" dirty="0">
                    <a:solidFill>
                      <a:schemeClr val="bg1"/>
                    </a:solidFill>
                  </a:rPr>
                  <a:t>Ingestion</a:t>
                </a:r>
                <a:br>
                  <a:rPr lang="en-US" sz="1372" dirty="0">
                    <a:solidFill>
                      <a:schemeClr val="bg1"/>
                    </a:solidFill>
                  </a:rPr>
                </a:br>
                <a:r>
                  <a:rPr lang="en-US" sz="1372" dirty="0">
                    <a:solidFill>
                      <a:schemeClr val="bg1"/>
                    </a:solidFill>
                  </a:rPr>
                  <a:t>Worker</a:t>
                </a:r>
                <a:br>
                  <a:rPr lang="en-US" sz="1372" dirty="0">
                    <a:solidFill>
                      <a:schemeClr val="bg1"/>
                    </a:solidFill>
                  </a:rPr>
                </a:br>
                <a:r>
                  <a:rPr lang="en-US" sz="1372" dirty="0">
                    <a:solidFill>
                      <a:schemeClr val="bg1"/>
                    </a:solidFill>
                  </a:rPr>
                  <a:t>Role</a:t>
                </a:r>
              </a:p>
            </p:txBody>
          </p:sp>
        </p:grpSp>
        <p:cxnSp>
          <p:nvCxnSpPr>
            <p:cNvPr id="29" name="Straight Connector 28"/>
            <p:cNvCxnSpPr/>
            <p:nvPr/>
          </p:nvCxnSpPr>
          <p:spPr>
            <a:xfrm flipV="1">
              <a:off x="3836271" y="4890838"/>
              <a:ext cx="0" cy="500165"/>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bwMode="auto">
            <a:xfrm>
              <a:off x="2831800" y="4124240"/>
              <a:ext cx="685800" cy="685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2</a:t>
              </a:r>
            </a:p>
          </p:txBody>
        </p:sp>
        <p:sp>
          <p:nvSpPr>
            <p:cNvPr id="37" name="Rectangle 36"/>
            <p:cNvSpPr/>
            <p:nvPr/>
          </p:nvSpPr>
          <p:spPr bwMode="auto">
            <a:xfrm>
              <a:off x="6024507" y="4124240"/>
              <a:ext cx="685800" cy="685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8</a:t>
              </a:r>
            </a:p>
          </p:txBody>
        </p:sp>
        <p:sp>
          <p:nvSpPr>
            <p:cNvPr id="38" name="TextBox 37"/>
            <p:cNvSpPr txBox="1"/>
            <p:nvPr/>
          </p:nvSpPr>
          <p:spPr>
            <a:xfrm>
              <a:off x="4332902" y="3982726"/>
              <a:ext cx="707566" cy="794064"/>
            </a:xfrm>
            <a:prstGeom prst="rect">
              <a:avLst/>
            </a:prstGeom>
            <a:noFill/>
          </p:spPr>
          <p:txBody>
            <a:bodyPr wrap="none" lIns="179285" tIns="143428" rIns="179285" bIns="143428" rtlCol="0">
              <a:spAutoFit/>
            </a:bodyPr>
            <a:lstStyle/>
            <a:p>
              <a:pPr>
                <a:lnSpc>
                  <a:spcPct val="90000"/>
                </a:lnSpc>
                <a:spcAft>
                  <a:spcPts val="588"/>
                </a:spcAft>
              </a:pPr>
              <a:r>
                <a:rPr lang="en-US" sz="3529" dirty="0">
                  <a:solidFill>
                    <a:srgbClr val="FF0000"/>
                  </a:solidFill>
                </a:rPr>
                <a:t>…</a:t>
              </a:r>
            </a:p>
          </p:txBody>
        </p:sp>
        <p:sp>
          <p:nvSpPr>
            <p:cNvPr id="39" name="Rectangle 38"/>
            <p:cNvSpPr/>
            <p:nvPr/>
          </p:nvSpPr>
          <p:spPr bwMode="auto">
            <a:xfrm>
              <a:off x="3566676" y="4124240"/>
              <a:ext cx="685800" cy="685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3</a:t>
              </a:r>
            </a:p>
          </p:txBody>
        </p:sp>
      </p:grpSp>
      <p:grpSp>
        <p:nvGrpSpPr>
          <p:cNvPr id="42" name="Group 41"/>
          <p:cNvGrpSpPr/>
          <p:nvPr/>
        </p:nvGrpSpPr>
        <p:grpSpPr>
          <a:xfrm>
            <a:off x="8067824" y="3040850"/>
            <a:ext cx="3447557" cy="2846260"/>
            <a:chOff x="8229600" y="3481331"/>
            <a:chExt cx="3516688" cy="2903333"/>
          </a:xfrm>
        </p:grpSpPr>
        <p:grpSp>
          <p:nvGrpSpPr>
            <p:cNvPr id="31" name="Group 30"/>
            <p:cNvGrpSpPr/>
            <p:nvPr/>
          </p:nvGrpSpPr>
          <p:grpSpPr>
            <a:xfrm>
              <a:off x="8229600" y="3481331"/>
              <a:ext cx="3475037" cy="2708463"/>
              <a:chOff x="1443607" y="3757294"/>
              <a:chExt cx="1785730" cy="2224948"/>
            </a:xfrm>
          </p:grpSpPr>
          <p:sp>
            <p:nvSpPr>
              <p:cNvPr id="32" name="Rectangle 31"/>
              <p:cNvSpPr/>
              <p:nvPr/>
            </p:nvSpPr>
            <p:spPr bwMode="auto">
              <a:xfrm>
                <a:off x="1506205" y="3757294"/>
                <a:ext cx="1723132" cy="2224948"/>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1443607" y="5316857"/>
                <a:ext cx="521793" cy="652353"/>
              </a:xfrm>
              <a:prstGeom prst="rect">
                <a:avLst/>
              </a:prstGeom>
              <a:noFill/>
            </p:spPr>
            <p:txBody>
              <a:bodyPr wrap="none" lIns="179285" tIns="143428" rIns="179285" bIns="143428" rtlCol="0">
                <a:spAutoFit/>
              </a:bodyPr>
              <a:lstStyle/>
              <a:p>
                <a:pPr>
                  <a:lnSpc>
                    <a:spcPct val="90000"/>
                  </a:lnSpc>
                  <a:spcAft>
                    <a:spcPts val="588"/>
                  </a:spcAft>
                </a:pPr>
                <a:r>
                  <a:rPr lang="en-US" sz="1765" dirty="0">
                    <a:solidFill>
                      <a:schemeClr val="bg1"/>
                    </a:solidFill>
                  </a:rPr>
                  <a:t>Azure </a:t>
                </a:r>
                <a:br>
                  <a:rPr lang="en-US" sz="1765" dirty="0">
                    <a:solidFill>
                      <a:schemeClr val="bg1"/>
                    </a:solidFill>
                  </a:rPr>
                </a:br>
                <a:r>
                  <a:rPr lang="en-US" sz="1765" dirty="0">
                    <a:solidFill>
                      <a:schemeClr val="bg1"/>
                    </a:solidFill>
                  </a:rPr>
                  <a:t>DB</a:t>
                </a:r>
              </a:p>
            </p:txBody>
          </p:sp>
        </p:grpSp>
        <p:sp>
          <p:nvSpPr>
            <p:cNvPr id="40" name="Rounded Rectangle 39"/>
            <p:cNvSpPr/>
            <p:nvPr/>
          </p:nvSpPr>
          <p:spPr bwMode="auto">
            <a:xfrm>
              <a:off x="9259945" y="3694744"/>
              <a:ext cx="1009839" cy="47861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p:cNvSpPr txBox="1"/>
            <p:nvPr/>
          </p:nvSpPr>
          <p:spPr>
            <a:xfrm>
              <a:off x="9177073" y="3662008"/>
              <a:ext cx="1002447"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Today</a:t>
              </a:r>
            </a:p>
          </p:txBody>
        </p:sp>
        <p:grpSp>
          <p:nvGrpSpPr>
            <p:cNvPr id="45" name="Group 44"/>
            <p:cNvGrpSpPr/>
            <p:nvPr/>
          </p:nvGrpSpPr>
          <p:grpSpPr>
            <a:xfrm>
              <a:off x="9170663" y="4209007"/>
              <a:ext cx="1299618" cy="512641"/>
              <a:chOff x="9213855" y="4756606"/>
              <a:chExt cx="1271581" cy="489708"/>
            </a:xfrm>
          </p:grpSpPr>
          <p:sp>
            <p:nvSpPr>
              <p:cNvPr id="43" name="Rounded Rectangle 42"/>
              <p:cNvSpPr/>
              <p:nvPr/>
            </p:nvSpPr>
            <p:spPr bwMode="auto">
              <a:xfrm>
                <a:off x="9281731" y="4760595"/>
                <a:ext cx="988053" cy="4572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9213855" y="4756606"/>
                <a:ext cx="1271581" cy="489708"/>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Today-1</a:t>
                </a:r>
              </a:p>
            </p:txBody>
          </p:sp>
        </p:grpSp>
        <p:grpSp>
          <p:nvGrpSpPr>
            <p:cNvPr id="46" name="Group 45"/>
            <p:cNvGrpSpPr/>
            <p:nvPr/>
          </p:nvGrpSpPr>
          <p:grpSpPr>
            <a:xfrm>
              <a:off x="9173869" y="5140306"/>
              <a:ext cx="1299618" cy="512641"/>
              <a:chOff x="9213855" y="4756606"/>
              <a:chExt cx="1271581" cy="489708"/>
            </a:xfrm>
          </p:grpSpPr>
          <p:sp>
            <p:nvSpPr>
              <p:cNvPr id="47" name="Rounded Rectangle 46"/>
              <p:cNvSpPr/>
              <p:nvPr/>
            </p:nvSpPr>
            <p:spPr bwMode="auto">
              <a:xfrm>
                <a:off x="9281731" y="4760595"/>
                <a:ext cx="988053" cy="4572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p:cNvSpPr txBox="1"/>
              <p:nvPr/>
            </p:nvSpPr>
            <p:spPr>
              <a:xfrm>
                <a:off x="9213855" y="4756606"/>
                <a:ext cx="1271581" cy="489708"/>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Today-6</a:t>
                </a:r>
              </a:p>
            </p:txBody>
          </p:sp>
        </p:grpSp>
        <p:grpSp>
          <p:nvGrpSpPr>
            <p:cNvPr id="51" name="Group 50"/>
            <p:cNvGrpSpPr/>
            <p:nvPr/>
          </p:nvGrpSpPr>
          <p:grpSpPr>
            <a:xfrm>
              <a:off x="9173869" y="5677557"/>
              <a:ext cx="1299618" cy="512641"/>
              <a:chOff x="9213855" y="4756606"/>
              <a:chExt cx="1271581" cy="489708"/>
            </a:xfrm>
          </p:grpSpPr>
          <p:sp>
            <p:nvSpPr>
              <p:cNvPr id="52" name="Rounded Rectangle 51"/>
              <p:cNvSpPr/>
              <p:nvPr/>
            </p:nvSpPr>
            <p:spPr bwMode="auto">
              <a:xfrm>
                <a:off x="9281731" y="4760595"/>
                <a:ext cx="988053" cy="4572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TextBox 52"/>
              <p:cNvSpPr txBox="1"/>
              <p:nvPr/>
            </p:nvSpPr>
            <p:spPr>
              <a:xfrm>
                <a:off x="9213855" y="4756606"/>
                <a:ext cx="1271581" cy="489708"/>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Today-7</a:t>
                </a:r>
              </a:p>
            </p:txBody>
          </p:sp>
        </p:grpSp>
        <p:sp>
          <p:nvSpPr>
            <p:cNvPr id="54" name="TextBox 53"/>
            <p:cNvSpPr txBox="1"/>
            <p:nvPr/>
          </p:nvSpPr>
          <p:spPr>
            <a:xfrm>
              <a:off x="9498660" y="5535201"/>
              <a:ext cx="687124" cy="849463"/>
            </a:xfrm>
            <a:prstGeom prst="rect">
              <a:avLst/>
            </a:prstGeom>
            <a:noFill/>
          </p:spPr>
          <p:txBody>
            <a:bodyPr wrap="square" lIns="179285" tIns="143428" rIns="179285" bIns="143428" rtlCol="0">
              <a:spAutoFit/>
            </a:bodyPr>
            <a:lstStyle/>
            <a:p>
              <a:pPr>
                <a:lnSpc>
                  <a:spcPct val="90000"/>
                </a:lnSpc>
                <a:spcAft>
                  <a:spcPts val="588"/>
                </a:spcAft>
              </a:pPr>
              <a:r>
                <a:rPr lang="en-US" sz="3921" dirty="0">
                  <a:solidFill>
                    <a:srgbClr val="FF0000"/>
                  </a:solidFill>
                </a:rPr>
                <a:t>X</a:t>
              </a:r>
            </a:p>
          </p:txBody>
        </p:sp>
        <p:sp>
          <p:nvSpPr>
            <p:cNvPr id="55" name="Rounded Rectangle 54"/>
            <p:cNvSpPr/>
            <p:nvPr/>
          </p:nvSpPr>
          <p:spPr bwMode="auto">
            <a:xfrm>
              <a:off x="10452604" y="4702151"/>
              <a:ext cx="1198005" cy="47861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TextBox 56"/>
            <p:cNvSpPr txBox="1"/>
            <p:nvPr/>
          </p:nvSpPr>
          <p:spPr>
            <a:xfrm>
              <a:off x="10345603" y="4661563"/>
              <a:ext cx="1400685"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Aggregate</a:t>
              </a:r>
            </a:p>
          </p:txBody>
        </p:sp>
        <p:sp>
          <p:nvSpPr>
            <p:cNvPr id="58" name="Right Brace 57"/>
            <p:cNvSpPr/>
            <p:nvPr/>
          </p:nvSpPr>
          <p:spPr>
            <a:xfrm>
              <a:off x="10265184" y="3762799"/>
              <a:ext cx="213266" cy="2155257"/>
            </a:xfrm>
            <a:prstGeom prst="rightBrace">
              <a:avLst/>
            </a:prstGeom>
            <a:ln w="2857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grpSp>
      <p:cxnSp>
        <p:nvCxnSpPr>
          <p:cNvPr id="30" name="Straight Connector 29"/>
          <p:cNvCxnSpPr>
            <a:endCxn id="41" idx="1"/>
          </p:cNvCxnSpPr>
          <p:nvPr/>
        </p:nvCxnSpPr>
        <p:spPr>
          <a:xfrm flipV="1">
            <a:off x="6786841" y="3471427"/>
            <a:ext cx="2209830" cy="593226"/>
          </a:xfrm>
          <a:prstGeom prst="line">
            <a:avLst/>
          </a:prstGeom>
          <a:ln w="28575">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9560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wipe(left)">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22" presetClass="entr" presetSubtype="8"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wipe(left)">
                                      <p:cBhvr>
                                        <p:cTn id="3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Migration to PaaS</a:t>
            </a:r>
            <a:br>
              <a:rPr lang="en-US" b="1" dirty="0"/>
            </a:br>
            <a:r>
              <a:rPr lang="en-US" sz="6470" dirty="0"/>
              <a:t>“Tired of maintaining VMs”</a:t>
            </a:r>
          </a:p>
        </p:txBody>
      </p:sp>
    </p:spTree>
    <p:extLst>
      <p:ext uri="{BB962C8B-B14F-4D97-AF65-F5344CB8AC3E}">
        <p14:creationId xmlns:p14="http://schemas.microsoft.com/office/powerpoint/2010/main" val="67085475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 The Cloud!</a:t>
            </a:r>
          </a:p>
        </p:txBody>
      </p:sp>
      <p:sp>
        <p:nvSpPr>
          <p:cNvPr id="4" name="Text Placeholder 3"/>
          <p:cNvSpPr>
            <a:spLocks noGrp="1"/>
          </p:cNvSpPr>
          <p:nvPr>
            <p:ph sz="quarter" idx="10"/>
          </p:nvPr>
        </p:nvSpPr>
        <p:spPr/>
        <p:txBody>
          <a:bodyPr/>
          <a:lstStyle/>
          <a:p>
            <a:r>
              <a:rPr lang="en-US" sz="3600" dirty="0"/>
              <a:t>Customer: software development company that produces solutions for the design, construction and operation of building, plant, civil, and geospatial infrastructure</a:t>
            </a:r>
          </a:p>
          <a:p>
            <a:endParaRPr lang="en-US" sz="3600" dirty="0"/>
          </a:p>
          <a:p>
            <a:r>
              <a:rPr lang="en-US" sz="3600" dirty="0"/>
              <a:t>Goal: move existing multi-tier application to the cloud</a:t>
            </a:r>
          </a:p>
          <a:p>
            <a:pPr lvl="3"/>
            <a:r>
              <a:rPr lang="en-US" dirty="0"/>
              <a:t>.NET, SQL </a:t>
            </a:r>
          </a:p>
          <a:p>
            <a:pPr lvl="3"/>
            <a:r>
              <a:rPr lang="en-US" dirty="0"/>
              <a:t>Leverage </a:t>
            </a:r>
            <a:r>
              <a:rPr lang="en-US" dirty="0" err="1"/>
              <a:t>PaaS</a:t>
            </a:r>
            <a:r>
              <a:rPr lang="en-US" dirty="0"/>
              <a:t> where possible</a:t>
            </a:r>
          </a:p>
          <a:p>
            <a:pPr lvl="3"/>
            <a:r>
              <a:rPr lang="en-US" dirty="0"/>
              <a:t>Match performance of existing deployment</a:t>
            </a:r>
          </a:p>
        </p:txBody>
      </p:sp>
    </p:spTree>
    <p:extLst>
      <p:ext uri="{BB962C8B-B14F-4D97-AF65-F5344CB8AC3E}">
        <p14:creationId xmlns:p14="http://schemas.microsoft.com/office/powerpoint/2010/main" val="28075177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p:cNvSpPr txBox="1">
            <a:spLocks/>
          </p:cNvSpPr>
          <p:nvPr/>
        </p:nvSpPr>
        <p:spPr>
          <a:xfrm>
            <a:off x="268929" y="2276029"/>
            <a:ext cx="11541862" cy="244388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94186" indent="0" algn="just">
              <a:spcBef>
                <a:spcPts val="816"/>
              </a:spcBef>
              <a:buClr>
                <a:schemeClr val="tx1"/>
              </a:buClr>
              <a:buNone/>
              <a:tabLst>
                <a:tab pos="0" algn="l"/>
              </a:tabLst>
            </a:pPr>
            <a:r>
              <a:rPr lang="en-US" sz="4000" dirty="0">
                <a:solidFill>
                  <a:schemeClr val="tx1"/>
                </a:solidFill>
              </a:rPr>
              <a:t>… Designing a </a:t>
            </a:r>
            <a:r>
              <a:rPr lang="en-US" sz="4000" b="1" dirty="0">
                <a:solidFill>
                  <a:srgbClr val="FFFF00"/>
                </a:solidFill>
              </a:rPr>
              <a:t>multi-tenant,</a:t>
            </a:r>
            <a:r>
              <a:rPr lang="en-US" sz="4000" dirty="0">
                <a:solidFill>
                  <a:schemeClr val="tx1"/>
                </a:solidFill>
              </a:rPr>
              <a:t> </a:t>
            </a:r>
            <a:r>
              <a:rPr lang="en-US" sz="4000" b="1" dirty="0">
                <a:solidFill>
                  <a:srgbClr val="FFFF00"/>
                </a:solidFill>
              </a:rPr>
              <a:t>partition-tolerant</a:t>
            </a:r>
            <a:r>
              <a:rPr lang="en-US" sz="4000" dirty="0">
                <a:solidFill>
                  <a:schemeClr val="tx1"/>
                </a:solidFill>
              </a:rPr>
              <a:t> solution running on an </a:t>
            </a:r>
            <a:r>
              <a:rPr lang="en-US" sz="4000" b="1" dirty="0">
                <a:solidFill>
                  <a:srgbClr val="FFFF00"/>
                </a:solidFill>
              </a:rPr>
              <a:t>abstraction</a:t>
            </a:r>
            <a:r>
              <a:rPr lang="en-US" sz="4000" dirty="0">
                <a:solidFill>
                  <a:schemeClr val="tx1"/>
                </a:solidFill>
              </a:rPr>
              <a:t> against </a:t>
            </a:r>
            <a:r>
              <a:rPr lang="en-US" sz="4000" b="1" dirty="0">
                <a:solidFill>
                  <a:srgbClr val="FFFF00"/>
                </a:solidFill>
              </a:rPr>
              <a:t>commodity hardware</a:t>
            </a:r>
            <a:r>
              <a:rPr lang="en-US" sz="4000" dirty="0">
                <a:solidFill>
                  <a:schemeClr val="tx1"/>
                </a:solidFill>
              </a:rPr>
              <a:t> at Internet scale, </a:t>
            </a:r>
            <a:r>
              <a:rPr lang="en-US" sz="4000">
                <a:solidFill>
                  <a:schemeClr val="tx1"/>
                </a:solidFill>
              </a:rPr>
              <a:t>that is composed </a:t>
            </a:r>
            <a:r>
              <a:rPr lang="en-US" sz="4000" dirty="0">
                <a:solidFill>
                  <a:schemeClr val="tx1"/>
                </a:solidFill>
              </a:rPr>
              <a:t>of </a:t>
            </a:r>
            <a:r>
              <a:rPr lang="en-US" sz="4000" b="1" dirty="0">
                <a:solidFill>
                  <a:srgbClr val="FFFF00"/>
                </a:solidFill>
              </a:rPr>
              <a:t>multiple services</a:t>
            </a:r>
            <a:endParaRPr lang="en-US" sz="4000" dirty="0">
              <a:solidFill>
                <a:schemeClr val="tx1"/>
              </a:solidFill>
            </a:endParaRPr>
          </a:p>
          <a:p>
            <a:pPr algn="just" defTabSz="497298">
              <a:spcBef>
                <a:spcPts val="816"/>
              </a:spcBef>
              <a:tabLst>
                <a:tab pos="0" algn="l"/>
              </a:tabLst>
            </a:pPr>
            <a:endParaRPr lang="en-US" sz="4000" dirty="0"/>
          </a:p>
          <a:p>
            <a:pPr algn="just"/>
            <a:endParaRPr lang="en-US" sz="4000" dirty="0"/>
          </a:p>
        </p:txBody>
      </p:sp>
    </p:spTree>
    <p:extLst>
      <p:ext uri="{BB962C8B-B14F-4D97-AF65-F5344CB8AC3E}">
        <p14:creationId xmlns:p14="http://schemas.microsoft.com/office/powerpoint/2010/main" val="351331341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Let’s Start Here</a:t>
            </a:r>
          </a:p>
        </p:txBody>
      </p:sp>
      <p:sp>
        <p:nvSpPr>
          <p:cNvPr id="2" name="Text Placeholder 1"/>
          <p:cNvSpPr>
            <a:spLocks noGrp="1"/>
          </p:cNvSpPr>
          <p:nvPr>
            <p:ph sz="quarter" idx="10"/>
          </p:nvPr>
        </p:nvSpPr>
        <p:spPr/>
        <p:txBody>
          <a:bodyPr/>
          <a:lstStyle/>
          <a:p>
            <a:r>
              <a:rPr lang="en-US" dirty="0"/>
              <a:t>PaaS design:</a:t>
            </a:r>
          </a:p>
          <a:p>
            <a:pPr lvl="2"/>
            <a:r>
              <a:rPr lang="en-US" dirty="0"/>
              <a:t>ASP.NET moved to Web Role </a:t>
            </a:r>
          </a:p>
          <a:p>
            <a:pPr lvl="2"/>
            <a:r>
              <a:rPr lang="en-US" dirty="0"/>
              <a:t>Application logic moved to Worker </a:t>
            </a:r>
            <a:br>
              <a:rPr lang="en-US" dirty="0"/>
            </a:br>
            <a:r>
              <a:rPr lang="en-US" dirty="0"/>
              <a:t>Role</a:t>
            </a:r>
          </a:p>
          <a:p>
            <a:pPr lvl="2"/>
            <a:r>
              <a:rPr lang="en-US" dirty="0"/>
              <a:t>SQL moved to IaaS SQL mirror</a:t>
            </a:r>
          </a:p>
          <a:p>
            <a:r>
              <a:rPr lang="en-US" dirty="0"/>
              <a:t>Scale testing results were … disappointing:</a:t>
            </a:r>
          </a:p>
          <a:p>
            <a:endParaRPr lang="en-US" dirty="0"/>
          </a:p>
        </p:txBody>
      </p:sp>
      <p:grpSp>
        <p:nvGrpSpPr>
          <p:cNvPr id="5" name="Group 4"/>
          <p:cNvGrpSpPr/>
          <p:nvPr/>
        </p:nvGrpSpPr>
        <p:grpSpPr>
          <a:xfrm>
            <a:off x="6357324" y="936933"/>
            <a:ext cx="5756869" cy="860952"/>
            <a:chOff x="655637" y="2118631"/>
            <a:chExt cx="4343400" cy="878216"/>
          </a:xfrm>
        </p:grpSpPr>
        <p:sp>
          <p:nvSpPr>
            <p:cNvPr id="6" name="Rectangle 5"/>
            <p:cNvSpPr/>
            <p:nvPr/>
          </p:nvSpPr>
          <p:spPr bwMode="auto">
            <a:xfrm>
              <a:off x="655637" y="2125052"/>
              <a:ext cx="4343400" cy="871795"/>
            </a:xfrm>
            <a:prstGeom prst="rect">
              <a:avLst/>
            </a:prstGeom>
            <a:solidFill>
              <a:schemeClr val="accent3">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672781" y="2202784"/>
              <a:ext cx="685800" cy="685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1</a:t>
              </a:r>
            </a:p>
          </p:txBody>
        </p:sp>
        <p:sp>
          <p:nvSpPr>
            <p:cNvPr id="8" name="Rectangle 7"/>
            <p:cNvSpPr/>
            <p:nvPr/>
          </p:nvSpPr>
          <p:spPr bwMode="auto">
            <a:xfrm>
              <a:off x="2484437" y="2202784"/>
              <a:ext cx="685800" cy="685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2</a:t>
              </a:r>
            </a:p>
          </p:txBody>
        </p:sp>
        <p:sp>
          <p:nvSpPr>
            <p:cNvPr id="9" name="Rectangle 8"/>
            <p:cNvSpPr/>
            <p:nvPr/>
          </p:nvSpPr>
          <p:spPr bwMode="auto">
            <a:xfrm>
              <a:off x="4160837" y="2203706"/>
              <a:ext cx="685800" cy="685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n</a:t>
              </a:r>
            </a:p>
          </p:txBody>
        </p:sp>
        <p:sp>
          <p:nvSpPr>
            <p:cNvPr id="10" name="TextBox 9"/>
            <p:cNvSpPr txBox="1"/>
            <p:nvPr/>
          </p:nvSpPr>
          <p:spPr>
            <a:xfrm>
              <a:off x="3322614" y="2118631"/>
              <a:ext cx="495707" cy="73865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rgbClr val="00B0F0"/>
                  </a:solidFill>
                </a:rPr>
                <a:t>…</a:t>
              </a:r>
            </a:p>
          </p:txBody>
        </p:sp>
        <p:sp>
          <p:nvSpPr>
            <p:cNvPr id="11" name="TextBox 10"/>
            <p:cNvSpPr txBox="1"/>
            <p:nvPr/>
          </p:nvSpPr>
          <p:spPr>
            <a:xfrm>
              <a:off x="713002" y="2202784"/>
              <a:ext cx="959779" cy="521508"/>
            </a:xfrm>
            <a:prstGeom prst="rect">
              <a:avLst/>
            </a:prstGeom>
            <a:noFill/>
          </p:spPr>
          <p:txBody>
            <a:bodyPr wrap="square" lIns="179285" tIns="143428" rIns="179285" bIns="143428" rtlCol="0">
              <a:spAutoFit/>
            </a:bodyPr>
            <a:lstStyle/>
            <a:p>
              <a:pPr>
                <a:lnSpc>
                  <a:spcPct val="90000"/>
                </a:lnSpc>
                <a:spcAft>
                  <a:spcPts val="588"/>
                </a:spcAft>
              </a:pPr>
              <a:r>
                <a:rPr lang="en-US" sz="1600" dirty="0">
                  <a:solidFill>
                    <a:schemeClr val="bg1"/>
                  </a:solidFill>
                  <a:latin typeface="+mj-lt"/>
                </a:rPr>
                <a:t>Web Role</a:t>
              </a:r>
            </a:p>
          </p:txBody>
        </p:sp>
      </p:grpSp>
      <p:grpSp>
        <p:nvGrpSpPr>
          <p:cNvPr id="12" name="Group 11"/>
          <p:cNvGrpSpPr/>
          <p:nvPr/>
        </p:nvGrpSpPr>
        <p:grpSpPr>
          <a:xfrm>
            <a:off x="8008329" y="3149655"/>
            <a:ext cx="2454855" cy="1057268"/>
            <a:chOff x="1477813" y="3649662"/>
            <a:chExt cx="2504080" cy="1078468"/>
          </a:xfrm>
        </p:grpSpPr>
        <p:sp>
          <p:nvSpPr>
            <p:cNvPr id="13" name="Rectangle 12"/>
            <p:cNvSpPr/>
            <p:nvPr/>
          </p:nvSpPr>
          <p:spPr bwMode="auto">
            <a:xfrm>
              <a:off x="1506204" y="3649662"/>
              <a:ext cx="2475689" cy="1078468"/>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Can 13"/>
            <p:cNvSpPr/>
            <p:nvPr/>
          </p:nvSpPr>
          <p:spPr bwMode="auto">
            <a:xfrm>
              <a:off x="2402621" y="3801268"/>
              <a:ext cx="609600" cy="763588"/>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5" name="Can 14"/>
            <p:cNvSpPr/>
            <p:nvPr/>
          </p:nvSpPr>
          <p:spPr bwMode="auto">
            <a:xfrm>
              <a:off x="3215197" y="3809860"/>
              <a:ext cx="609600" cy="763588"/>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1477813" y="3798944"/>
              <a:ext cx="729064" cy="826038"/>
            </a:xfrm>
            <a:prstGeom prst="rect">
              <a:avLst/>
            </a:prstGeom>
            <a:noFill/>
          </p:spPr>
          <p:txBody>
            <a:bodyPr wrap="none" lIns="179285" tIns="143428" rIns="179285" bIns="143428" rtlCol="0">
              <a:spAutoFit/>
            </a:bodyPr>
            <a:lstStyle/>
            <a:p>
              <a:pPr>
                <a:lnSpc>
                  <a:spcPct val="90000"/>
                </a:lnSpc>
                <a:spcAft>
                  <a:spcPts val="588"/>
                </a:spcAft>
              </a:pPr>
              <a:r>
                <a:rPr lang="en-US" sz="1600" dirty="0">
                  <a:solidFill>
                    <a:schemeClr val="bg1"/>
                  </a:solidFill>
                  <a:latin typeface="+mj-lt"/>
                </a:rPr>
                <a:t>IaaS</a:t>
              </a:r>
            </a:p>
            <a:p>
              <a:pPr>
                <a:lnSpc>
                  <a:spcPct val="90000"/>
                </a:lnSpc>
                <a:spcAft>
                  <a:spcPts val="588"/>
                </a:spcAft>
              </a:pPr>
              <a:r>
                <a:rPr lang="en-US" sz="1600" dirty="0">
                  <a:solidFill>
                    <a:schemeClr val="bg1"/>
                  </a:solidFill>
                  <a:latin typeface="+mj-lt"/>
                </a:rPr>
                <a:t>SQL</a:t>
              </a:r>
            </a:p>
          </p:txBody>
        </p:sp>
        <p:sp>
          <p:nvSpPr>
            <p:cNvPr id="17" name="TextBox 16"/>
            <p:cNvSpPr txBox="1"/>
            <p:nvPr/>
          </p:nvSpPr>
          <p:spPr>
            <a:xfrm>
              <a:off x="2238736" y="4000066"/>
              <a:ext cx="990600" cy="489365"/>
            </a:xfrm>
            <a:prstGeom prst="rect">
              <a:avLst/>
            </a:prstGeom>
            <a:noFill/>
          </p:spPr>
          <p:txBody>
            <a:bodyPr wrap="square" lIns="179285" tIns="143428" rIns="179285" bIns="143428" rtlCol="0">
              <a:spAutoFit/>
            </a:bodyPr>
            <a:lstStyle/>
            <a:p>
              <a:pPr>
                <a:lnSpc>
                  <a:spcPct val="90000"/>
                </a:lnSpc>
                <a:spcAft>
                  <a:spcPts val="588"/>
                </a:spcAft>
              </a:pPr>
              <a:endParaRPr lang="en-US" sz="1372" dirty="0">
                <a:solidFill>
                  <a:schemeClr val="bg1"/>
                </a:solidFill>
              </a:endParaRPr>
            </a:p>
          </p:txBody>
        </p:sp>
      </p:grpSp>
      <p:grpSp>
        <p:nvGrpSpPr>
          <p:cNvPr id="19" name="Group 18"/>
          <p:cNvGrpSpPr/>
          <p:nvPr/>
        </p:nvGrpSpPr>
        <p:grpSpPr>
          <a:xfrm>
            <a:off x="7342279" y="2035637"/>
            <a:ext cx="3786957" cy="954455"/>
            <a:chOff x="407811" y="2114082"/>
            <a:chExt cx="3862893" cy="973594"/>
          </a:xfrm>
        </p:grpSpPr>
        <p:sp>
          <p:nvSpPr>
            <p:cNvPr id="20" name="Rectangle 19"/>
            <p:cNvSpPr/>
            <p:nvPr/>
          </p:nvSpPr>
          <p:spPr bwMode="auto">
            <a:xfrm>
              <a:off x="407811" y="2125052"/>
              <a:ext cx="3862893" cy="871795"/>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762043" y="2202784"/>
              <a:ext cx="685800" cy="685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p:cNvSpPr txBox="1"/>
            <p:nvPr/>
          </p:nvSpPr>
          <p:spPr>
            <a:xfrm>
              <a:off x="407812" y="2114082"/>
              <a:ext cx="1490567" cy="973594"/>
            </a:xfrm>
            <a:prstGeom prst="rect">
              <a:avLst/>
            </a:prstGeom>
            <a:noFill/>
          </p:spPr>
          <p:txBody>
            <a:bodyPr wrap="square" lIns="179285" tIns="143428" rIns="179285" bIns="143428" rtlCol="0">
              <a:spAutoFit/>
            </a:bodyPr>
            <a:lstStyle/>
            <a:p>
              <a:pPr>
                <a:lnSpc>
                  <a:spcPct val="90000"/>
                </a:lnSpc>
                <a:spcAft>
                  <a:spcPts val="588"/>
                </a:spcAft>
              </a:pPr>
              <a:r>
                <a:rPr lang="en-US" sz="1600" dirty="0">
                  <a:solidFill>
                    <a:schemeClr val="bg1"/>
                  </a:solidFill>
                  <a:latin typeface="+mj-lt"/>
                </a:rPr>
                <a:t>Application Worker</a:t>
              </a:r>
              <a:br>
                <a:rPr lang="en-US" sz="1600" dirty="0">
                  <a:solidFill>
                    <a:schemeClr val="bg1"/>
                  </a:solidFill>
                  <a:latin typeface="+mj-lt"/>
                </a:rPr>
              </a:br>
              <a:r>
                <a:rPr lang="en-US" sz="1600" dirty="0">
                  <a:solidFill>
                    <a:schemeClr val="bg1"/>
                  </a:solidFill>
                  <a:latin typeface="+mj-lt"/>
                </a:rPr>
                <a:t>Role</a:t>
              </a:r>
            </a:p>
          </p:txBody>
        </p:sp>
      </p:grpSp>
      <p:sp>
        <p:nvSpPr>
          <p:cNvPr id="23" name="Rectangle 22"/>
          <p:cNvSpPr/>
          <p:nvPr/>
        </p:nvSpPr>
        <p:spPr bwMode="auto">
          <a:xfrm>
            <a:off x="9433807" y="2123127"/>
            <a:ext cx="672319" cy="6723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241733" y="2123127"/>
            <a:ext cx="672319" cy="6723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5" name="Table 24"/>
          <p:cNvGraphicFramePr>
            <a:graphicFrameLocks noGrp="1"/>
          </p:cNvGraphicFramePr>
          <p:nvPr>
            <p:extLst/>
          </p:nvPr>
        </p:nvGraphicFramePr>
        <p:xfrm>
          <a:off x="2677957" y="4918270"/>
          <a:ext cx="6655239" cy="1195232"/>
        </p:xfrm>
        <a:graphic>
          <a:graphicData uri="http://schemas.openxmlformats.org/drawingml/2006/table">
            <a:tbl>
              <a:tblPr firstRow="1" firstCol="1" bandRow="1">
                <a:tableStyleId>{69012ECD-51FC-41F1-AA8D-1B2483CD663E}</a:tableStyleId>
              </a:tblPr>
              <a:tblGrid>
                <a:gridCol w="3747155">
                  <a:extLst>
                    <a:ext uri="{9D8B030D-6E8A-4147-A177-3AD203B41FA5}">
                      <a16:colId xmlns:a16="http://schemas.microsoft.com/office/drawing/2014/main" val="20000"/>
                    </a:ext>
                  </a:extLst>
                </a:gridCol>
                <a:gridCol w="1594755">
                  <a:extLst>
                    <a:ext uri="{9D8B030D-6E8A-4147-A177-3AD203B41FA5}">
                      <a16:colId xmlns:a16="http://schemas.microsoft.com/office/drawing/2014/main" val="20001"/>
                    </a:ext>
                  </a:extLst>
                </a:gridCol>
                <a:gridCol w="1313329">
                  <a:extLst>
                    <a:ext uri="{9D8B030D-6E8A-4147-A177-3AD203B41FA5}">
                      <a16:colId xmlns:a16="http://schemas.microsoft.com/office/drawing/2014/main" val="20002"/>
                    </a:ext>
                  </a:extLst>
                </a:gridCol>
              </a:tblGrid>
              <a:tr h="298808">
                <a:tc>
                  <a:txBody>
                    <a:bodyPr/>
                    <a:lstStyle/>
                    <a:p>
                      <a:pPr marL="0" marR="0">
                        <a:spcBef>
                          <a:spcPts val="0"/>
                        </a:spcBef>
                        <a:spcAft>
                          <a:spcPts val="0"/>
                        </a:spcAft>
                      </a:pPr>
                      <a:r>
                        <a:rPr lang="en-US" sz="1600" b="0" dirty="0">
                          <a:effectLst/>
                          <a:latin typeface="+mn-lt"/>
                        </a:rPr>
                        <a:t> </a:t>
                      </a:r>
                      <a:endParaRPr lang="en-US" sz="1600" b="0" dirty="0">
                        <a:effectLst/>
                        <a:latin typeface="+mn-lt"/>
                        <a:ea typeface="Calibri" panose="020F0502020204030204" pitchFamily="34" charset="0"/>
                        <a:cs typeface="Times New Roman" panose="02020603050405020304" pitchFamily="18" charset="0"/>
                      </a:endParaRPr>
                    </a:p>
                  </a:txBody>
                  <a:tcPr marL="67232" marR="67232" marT="0" marB="0" anchor="b">
                    <a:solidFill>
                      <a:schemeClr val="accent5">
                        <a:lumMod val="50000"/>
                      </a:schemeClr>
                    </a:solidFill>
                  </a:tcPr>
                </a:tc>
                <a:tc gridSpan="2">
                  <a:txBody>
                    <a:bodyPr/>
                    <a:lstStyle/>
                    <a:p>
                      <a:pPr marL="0" marR="0" algn="ctr">
                        <a:spcBef>
                          <a:spcPts val="0"/>
                        </a:spcBef>
                        <a:spcAft>
                          <a:spcPts val="0"/>
                        </a:spcAft>
                      </a:pPr>
                      <a:r>
                        <a:rPr lang="en-US" sz="1600" b="1" dirty="0">
                          <a:solidFill>
                            <a:schemeClr val="tx1"/>
                          </a:solidFill>
                          <a:effectLst/>
                          <a:latin typeface="+mn-lt"/>
                        </a:rPr>
                        <a:t>200 User Test</a:t>
                      </a:r>
                      <a:endParaRPr lang="en-US" sz="1600" b="1" dirty="0">
                        <a:solidFill>
                          <a:schemeClr val="tx1"/>
                        </a:solidFill>
                        <a:effectLst/>
                        <a:latin typeface="+mn-lt"/>
                        <a:ea typeface="Calibri" panose="020F0502020204030204" pitchFamily="34" charset="0"/>
                        <a:cs typeface="Times New Roman" panose="02020603050405020304" pitchFamily="18" charset="0"/>
                      </a:endParaRPr>
                    </a:p>
                  </a:txBody>
                  <a:tcPr marL="67232" marR="67232" marT="0" marB="0" anchor="b">
                    <a:solidFill>
                      <a:schemeClr val="accent5">
                        <a:lumMod val="50000"/>
                      </a:schemeClr>
                    </a:solidFill>
                  </a:tcPr>
                </a:tc>
                <a:tc hMerge="1">
                  <a:txBody>
                    <a:bodyPr/>
                    <a:lstStyle/>
                    <a:p>
                      <a:endParaRPr lang="en-US"/>
                    </a:p>
                  </a:txBody>
                  <a:tcPr/>
                </a:tc>
                <a:extLst>
                  <a:ext uri="{0D108BD9-81ED-4DB2-BD59-A6C34878D82A}">
                    <a16:rowId xmlns:a16="http://schemas.microsoft.com/office/drawing/2014/main" val="10000"/>
                  </a:ext>
                </a:extLst>
              </a:tr>
              <a:tr h="298808">
                <a:tc>
                  <a:txBody>
                    <a:bodyPr/>
                    <a:lstStyle/>
                    <a:p>
                      <a:pPr marL="0" marR="0">
                        <a:spcBef>
                          <a:spcPts val="0"/>
                        </a:spcBef>
                        <a:spcAft>
                          <a:spcPts val="0"/>
                        </a:spcAft>
                      </a:pPr>
                      <a:r>
                        <a:rPr lang="en-US" sz="1600" b="0">
                          <a:effectLst/>
                          <a:latin typeface="+mn-lt"/>
                        </a:rPr>
                        <a:t> </a:t>
                      </a:r>
                      <a:endParaRPr lang="en-US" sz="1600" b="0">
                        <a:effectLst/>
                        <a:latin typeface="+mn-lt"/>
                        <a:ea typeface="Calibri" panose="020F0502020204030204" pitchFamily="34" charset="0"/>
                        <a:cs typeface="Times New Roman" panose="02020603050405020304" pitchFamily="18" charset="0"/>
                      </a:endParaRPr>
                    </a:p>
                  </a:txBody>
                  <a:tcPr marL="67232" marR="67232" marT="0" marB="0" anchor="b">
                    <a:solidFill>
                      <a:schemeClr val="accent5">
                        <a:lumMod val="75000"/>
                      </a:schemeClr>
                    </a:solidFill>
                  </a:tcPr>
                </a:tc>
                <a:tc>
                  <a:txBody>
                    <a:bodyPr/>
                    <a:lstStyle/>
                    <a:p>
                      <a:pPr marL="0" marR="0" algn="r">
                        <a:spcBef>
                          <a:spcPts val="0"/>
                        </a:spcBef>
                        <a:spcAft>
                          <a:spcPts val="0"/>
                        </a:spcAft>
                      </a:pPr>
                      <a:r>
                        <a:rPr lang="en-US" sz="1600" b="0" dirty="0">
                          <a:effectLst/>
                          <a:latin typeface="+mn-lt"/>
                        </a:rPr>
                        <a:t>On-</a:t>
                      </a:r>
                      <a:r>
                        <a:rPr lang="en-US" sz="1600" b="0" dirty="0" err="1">
                          <a:effectLst/>
                          <a:latin typeface="+mn-lt"/>
                        </a:rPr>
                        <a:t>Prem</a:t>
                      </a:r>
                      <a:r>
                        <a:rPr lang="en-US" sz="1600" b="0" dirty="0">
                          <a:effectLst/>
                          <a:latin typeface="+mn-lt"/>
                        </a:rPr>
                        <a:t> </a:t>
                      </a:r>
                      <a:r>
                        <a:rPr lang="en-US" sz="1600" b="0" baseline="0" dirty="0">
                          <a:effectLst/>
                          <a:latin typeface="+mn-lt"/>
                        </a:rPr>
                        <a:t> App</a:t>
                      </a:r>
                      <a:endParaRPr lang="en-US" sz="1600" b="0" dirty="0">
                        <a:effectLst/>
                        <a:latin typeface="+mn-lt"/>
                        <a:ea typeface="Calibri" panose="020F0502020204030204" pitchFamily="34" charset="0"/>
                        <a:cs typeface="Times New Roman" panose="02020603050405020304" pitchFamily="18" charset="0"/>
                      </a:endParaRPr>
                    </a:p>
                  </a:txBody>
                  <a:tcPr marL="67232" marR="67232" marT="0" marB="0" anchor="b">
                    <a:solidFill>
                      <a:schemeClr val="accent5">
                        <a:lumMod val="75000"/>
                      </a:schemeClr>
                    </a:solidFill>
                  </a:tcPr>
                </a:tc>
                <a:tc>
                  <a:txBody>
                    <a:bodyPr/>
                    <a:lstStyle/>
                    <a:p>
                      <a:pPr marL="0" marR="0" algn="r">
                        <a:spcBef>
                          <a:spcPts val="0"/>
                        </a:spcBef>
                        <a:spcAft>
                          <a:spcPts val="0"/>
                        </a:spcAft>
                      </a:pPr>
                      <a:r>
                        <a:rPr lang="en-US" sz="1600" b="0" dirty="0">
                          <a:effectLst/>
                          <a:latin typeface="+mn-lt"/>
                        </a:rPr>
                        <a:t>Azure</a:t>
                      </a:r>
                      <a:endParaRPr lang="en-US" sz="1600" b="0" dirty="0">
                        <a:effectLst/>
                        <a:latin typeface="+mn-lt"/>
                        <a:ea typeface="Calibri" panose="020F0502020204030204" pitchFamily="34" charset="0"/>
                        <a:cs typeface="Times New Roman" panose="02020603050405020304" pitchFamily="18" charset="0"/>
                      </a:endParaRPr>
                    </a:p>
                  </a:txBody>
                  <a:tcPr marL="67232" marR="67232" marT="0" marB="0" anchor="b">
                    <a:solidFill>
                      <a:schemeClr val="accent5">
                        <a:lumMod val="75000"/>
                      </a:schemeClr>
                    </a:solidFill>
                  </a:tcPr>
                </a:tc>
                <a:extLst>
                  <a:ext uri="{0D108BD9-81ED-4DB2-BD59-A6C34878D82A}">
                    <a16:rowId xmlns:a16="http://schemas.microsoft.com/office/drawing/2014/main" val="10001"/>
                  </a:ext>
                </a:extLst>
              </a:tr>
              <a:tr h="298808">
                <a:tc>
                  <a:txBody>
                    <a:bodyPr/>
                    <a:lstStyle/>
                    <a:p>
                      <a:pPr marL="0" marR="0" algn="r">
                        <a:spcBef>
                          <a:spcPts val="0"/>
                        </a:spcBef>
                        <a:spcAft>
                          <a:spcPts val="0"/>
                        </a:spcAft>
                      </a:pPr>
                      <a:r>
                        <a:rPr lang="en-US" sz="1600" b="0">
                          <a:effectLst/>
                          <a:latin typeface="+mn-lt"/>
                        </a:rPr>
                        <a:t>Total Counts For Test 1 (batch):</a:t>
                      </a:r>
                      <a:endParaRPr lang="en-US" sz="1600" b="0">
                        <a:effectLst/>
                        <a:latin typeface="+mn-lt"/>
                        <a:ea typeface="Calibri" panose="020F0502020204030204" pitchFamily="34" charset="0"/>
                        <a:cs typeface="Times New Roman" panose="02020603050405020304" pitchFamily="18" charset="0"/>
                      </a:endParaRPr>
                    </a:p>
                  </a:txBody>
                  <a:tcPr marL="67232" marR="67232" marT="0" marB="0" anchor="ctr">
                    <a:solidFill>
                      <a:schemeClr val="accent5">
                        <a:lumMod val="60000"/>
                        <a:lumOff val="40000"/>
                      </a:schemeClr>
                    </a:solidFill>
                  </a:tcPr>
                </a:tc>
                <a:tc>
                  <a:txBody>
                    <a:bodyPr/>
                    <a:lstStyle/>
                    <a:p>
                      <a:pPr marL="0" marR="0" algn="r">
                        <a:spcBef>
                          <a:spcPts val="0"/>
                        </a:spcBef>
                        <a:spcAft>
                          <a:spcPts val="0"/>
                        </a:spcAft>
                      </a:pPr>
                      <a:r>
                        <a:rPr lang="en-US" sz="1600" b="0" dirty="0">
                          <a:effectLst/>
                          <a:latin typeface="+mn-lt"/>
                        </a:rPr>
                        <a:t>33,174</a:t>
                      </a:r>
                      <a:endParaRPr lang="en-US" sz="1600" b="0" dirty="0">
                        <a:effectLst/>
                        <a:latin typeface="+mn-lt"/>
                        <a:ea typeface="Calibri" panose="020F0502020204030204" pitchFamily="34" charset="0"/>
                        <a:cs typeface="Times New Roman" panose="02020603050405020304" pitchFamily="18" charset="0"/>
                      </a:endParaRPr>
                    </a:p>
                  </a:txBody>
                  <a:tcPr marL="67232" marR="67232" marT="0" marB="0" anchor="ctr">
                    <a:solidFill>
                      <a:schemeClr val="accent5">
                        <a:lumMod val="60000"/>
                        <a:lumOff val="40000"/>
                      </a:schemeClr>
                    </a:solidFill>
                  </a:tcPr>
                </a:tc>
                <a:tc>
                  <a:txBody>
                    <a:bodyPr/>
                    <a:lstStyle/>
                    <a:p>
                      <a:pPr marL="0" marR="0" algn="r">
                        <a:spcBef>
                          <a:spcPts val="0"/>
                        </a:spcBef>
                        <a:spcAft>
                          <a:spcPts val="0"/>
                        </a:spcAft>
                      </a:pPr>
                      <a:r>
                        <a:rPr lang="en-US" sz="1600" b="0" dirty="0">
                          <a:effectLst/>
                          <a:latin typeface="+mn-lt"/>
                        </a:rPr>
                        <a:t>10,135</a:t>
                      </a:r>
                      <a:endParaRPr lang="en-US" sz="1600" b="0" dirty="0">
                        <a:effectLst/>
                        <a:latin typeface="+mn-lt"/>
                        <a:ea typeface="Calibri" panose="020F0502020204030204" pitchFamily="34" charset="0"/>
                        <a:cs typeface="Times New Roman" panose="02020603050405020304" pitchFamily="18" charset="0"/>
                      </a:endParaRPr>
                    </a:p>
                  </a:txBody>
                  <a:tcPr marL="67232" marR="67232" marT="0" marB="0" anchor="ctr">
                    <a:solidFill>
                      <a:schemeClr val="accent5">
                        <a:lumMod val="60000"/>
                        <a:lumOff val="40000"/>
                      </a:schemeClr>
                    </a:solidFill>
                  </a:tcPr>
                </a:tc>
                <a:extLst>
                  <a:ext uri="{0D108BD9-81ED-4DB2-BD59-A6C34878D82A}">
                    <a16:rowId xmlns:a16="http://schemas.microsoft.com/office/drawing/2014/main" val="10002"/>
                  </a:ext>
                </a:extLst>
              </a:tr>
              <a:tr h="298808">
                <a:tc>
                  <a:txBody>
                    <a:bodyPr/>
                    <a:lstStyle/>
                    <a:p>
                      <a:pPr marL="0" marR="0" algn="r">
                        <a:spcBef>
                          <a:spcPts val="0"/>
                        </a:spcBef>
                        <a:spcAft>
                          <a:spcPts val="0"/>
                        </a:spcAft>
                      </a:pPr>
                      <a:r>
                        <a:rPr lang="en-US" sz="1600" b="0">
                          <a:effectLst/>
                          <a:latin typeface="+mn-lt"/>
                        </a:rPr>
                        <a:t>Total Counts For Test 2 (interactive):</a:t>
                      </a:r>
                      <a:endParaRPr lang="en-US" sz="1600" b="0">
                        <a:effectLst/>
                        <a:latin typeface="+mn-lt"/>
                        <a:ea typeface="Calibri" panose="020F0502020204030204" pitchFamily="34" charset="0"/>
                        <a:cs typeface="Times New Roman" panose="02020603050405020304" pitchFamily="18" charset="0"/>
                      </a:endParaRPr>
                    </a:p>
                  </a:txBody>
                  <a:tcPr marL="67232" marR="67232" marT="0" marB="0" anchor="b">
                    <a:solidFill>
                      <a:schemeClr val="accent5">
                        <a:lumMod val="60000"/>
                        <a:lumOff val="40000"/>
                      </a:schemeClr>
                    </a:solidFill>
                  </a:tcPr>
                </a:tc>
                <a:tc>
                  <a:txBody>
                    <a:bodyPr/>
                    <a:lstStyle/>
                    <a:p>
                      <a:pPr marL="0" marR="0" algn="r">
                        <a:spcBef>
                          <a:spcPts val="0"/>
                        </a:spcBef>
                        <a:spcAft>
                          <a:spcPts val="0"/>
                        </a:spcAft>
                      </a:pPr>
                      <a:r>
                        <a:rPr lang="en-US" sz="1600" b="0" dirty="0">
                          <a:effectLst/>
                          <a:latin typeface="+mn-lt"/>
                        </a:rPr>
                        <a:t>114,497</a:t>
                      </a:r>
                      <a:endParaRPr lang="en-US" sz="1600" b="0" dirty="0">
                        <a:effectLst/>
                        <a:latin typeface="+mn-lt"/>
                        <a:ea typeface="Calibri" panose="020F0502020204030204" pitchFamily="34" charset="0"/>
                        <a:cs typeface="Times New Roman" panose="02020603050405020304" pitchFamily="18" charset="0"/>
                      </a:endParaRPr>
                    </a:p>
                  </a:txBody>
                  <a:tcPr marL="67232" marR="67232" marT="0" marB="0" anchor="ctr">
                    <a:solidFill>
                      <a:schemeClr val="accent5">
                        <a:lumMod val="60000"/>
                        <a:lumOff val="40000"/>
                      </a:schemeClr>
                    </a:solidFill>
                  </a:tcPr>
                </a:tc>
                <a:tc>
                  <a:txBody>
                    <a:bodyPr/>
                    <a:lstStyle/>
                    <a:p>
                      <a:pPr marL="0" marR="0" algn="r">
                        <a:spcBef>
                          <a:spcPts val="0"/>
                        </a:spcBef>
                        <a:spcAft>
                          <a:spcPts val="0"/>
                        </a:spcAft>
                      </a:pPr>
                      <a:r>
                        <a:rPr lang="en-US" sz="1600" b="0" dirty="0">
                          <a:effectLst/>
                          <a:latin typeface="+mn-lt"/>
                        </a:rPr>
                        <a:t>39,341</a:t>
                      </a:r>
                      <a:endParaRPr lang="en-US" sz="1600" b="0" dirty="0">
                        <a:effectLst/>
                        <a:latin typeface="+mn-lt"/>
                        <a:ea typeface="Calibri" panose="020F0502020204030204" pitchFamily="34" charset="0"/>
                        <a:cs typeface="Times New Roman" panose="02020603050405020304" pitchFamily="18" charset="0"/>
                      </a:endParaRPr>
                    </a:p>
                  </a:txBody>
                  <a:tcPr marL="67232" marR="67232" marT="0" marB="0" anchor="ctr">
                    <a:solidFill>
                      <a:schemeClr val="accent5">
                        <a:lumMod val="60000"/>
                        <a:lumOff val="40000"/>
                      </a:schemeClr>
                    </a:solidFill>
                  </a:tcPr>
                </a:tc>
                <a:extLst>
                  <a:ext uri="{0D108BD9-81ED-4DB2-BD59-A6C34878D82A}">
                    <a16:rowId xmlns:a16="http://schemas.microsoft.com/office/drawing/2014/main" val="10003"/>
                  </a:ext>
                </a:extLst>
              </a:tr>
            </a:tbl>
          </a:graphicData>
        </a:graphic>
      </p:graphicFrame>
      <p:sp>
        <p:nvSpPr>
          <p:cNvPr id="26" name="Rectangle 1"/>
          <p:cNvSpPr>
            <a:spLocks noChangeArrowheads="1"/>
          </p:cNvSpPr>
          <p:nvPr/>
        </p:nvSpPr>
        <p:spPr bwMode="auto">
          <a:xfrm>
            <a:off x="2585003" y="5241523"/>
            <a:ext cx="18789238" cy="256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642" tIns="44821" rIns="89642" bIns="44821" numCol="1" anchor="ctr" anchorCtr="0" compatLnSpc="1">
            <a:prstTxWarp prst="textNoShape">
              <a:avLst/>
            </a:prstTxWarp>
            <a:spAutoFit/>
          </a:bodyPr>
          <a:lstStyle/>
          <a:p>
            <a:pPr defTabSz="896386" eaLnBrk="0" fontAlgn="base" hangingPunct="0">
              <a:spcBef>
                <a:spcPct val="0"/>
              </a:spcBef>
              <a:spcAft>
                <a:spcPct val="0"/>
              </a:spcAft>
            </a:pPr>
            <a:r>
              <a:rPr lang="en-US" altLang="en-US" sz="1078">
                <a:solidFill>
                  <a:srgbClr val="1F497D"/>
                </a:solidFill>
                <a:latin typeface="Arial" panose="020B0604020202020204" pitchFamily="34" charset="0"/>
                <a:ea typeface="Calibri" panose="020F0502020204030204" pitchFamily="34" charset="0"/>
                <a:cs typeface="Times New Roman" panose="02020603050405020304" pitchFamily="18" charset="0"/>
              </a:rPr>
              <a:t> </a:t>
            </a:r>
            <a:endParaRPr lang="en-US" altLang="en-US" sz="1765">
              <a:latin typeface="Arial" panose="020B0604020202020204" pitchFamily="34" charset="0"/>
            </a:endParaRPr>
          </a:p>
        </p:txBody>
      </p:sp>
      <p:sp>
        <p:nvSpPr>
          <p:cNvPr id="27" name="Oval 26"/>
          <p:cNvSpPr/>
          <p:nvPr/>
        </p:nvSpPr>
        <p:spPr bwMode="auto">
          <a:xfrm>
            <a:off x="8281851" y="5211624"/>
            <a:ext cx="1341120" cy="1103162"/>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056034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Let’s Try This Instead…</a:t>
            </a:r>
          </a:p>
        </p:txBody>
      </p:sp>
      <p:sp>
        <p:nvSpPr>
          <p:cNvPr id="2" name="Text Placeholder 1"/>
          <p:cNvSpPr>
            <a:spLocks noGrp="1"/>
          </p:cNvSpPr>
          <p:nvPr>
            <p:ph sz="quarter" idx="10"/>
          </p:nvPr>
        </p:nvSpPr>
        <p:spPr>
          <a:xfrm>
            <a:off x="268288" y="1398397"/>
            <a:ext cx="11542503" cy="2505301"/>
          </a:xfrm>
        </p:spPr>
        <p:txBody>
          <a:bodyPr/>
          <a:lstStyle/>
          <a:p>
            <a:r>
              <a:rPr lang="en-US" sz="3200" dirty="0"/>
              <a:t>On-</a:t>
            </a:r>
            <a:r>
              <a:rPr lang="en-US" sz="3200" dirty="0" err="1"/>
              <a:t>prem</a:t>
            </a:r>
            <a:r>
              <a:rPr lang="en-US" sz="3200" dirty="0"/>
              <a:t> architecture had combined web/app server</a:t>
            </a:r>
          </a:p>
          <a:p>
            <a:pPr lvl="2"/>
            <a:r>
              <a:rPr lang="en-US" sz="2800" dirty="0"/>
              <a:t>Inter-role communication introduced extra cross-server communication </a:t>
            </a:r>
          </a:p>
          <a:p>
            <a:pPr lvl="2"/>
            <a:r>
              <a:rPr lang="en-US" sz="2800" dirty="0"/>
              <a:t>Optimization: collapse Azure Web and Worker roles</a:t>
            </a:r>
            <a:endParaRPr lang="en-US" sz="3200" dirty="0"/>
          </a:p>
          <a:p>
            <a:r>
              <a:rPr lang="en-US" sz="3200" dirty="0"/>
              <a:t>Storage not optimized for IaaS SQL usage</a:t>
            </a:r>
          </a:p>
        </p:txBody>
      </p:sp>
      <p:grpSp>
        <p:nvGrpSpPr>
          <p:cNvPr id="9" name="Group 8"/>
          <p:cNvGrpSpPr/>
          <p:nvPr/>
        </p:nvGrpSpPr>
        <p:grpSpPr>
          <a:xfrm>
            <a:off x="470326" y="3843620"/>
            <a:ext cx="3436295" cy="1802839"/>
            <a:chOff x="431779" y="3900438"/>
            <a:chExt cx="3505200" cy="1838989"/>
          </a:xfrm>
        </p:grpSpPr>
        <p:sp>
          <p:nvSpPr>
            <p:cNvPr id="7" name="Can 6"/>
            <p:cNvSpPr/>
            <p:nvPr/>
          </p:nvSpPr>
          <p:spPr bwMode="auto">
            <a:xfrm>
              <a:off x="478833" y="5206027"/>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Can 7"/>
            <p:cNvSpPr/>
            <p:nvPr/>
          </p:nvSpPr>
          <p:spPr bwMode="auto">
            <a:xfrm>
              <a:off x="889980" y="5206027"/>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Can 9"/>
            <p:cNvSpPr/>
            <p:nvPr/>
          </p:nvSpPr>
          <p:spPr bwMode="auto">
            <a:xfrm>
              <a:off x="1355919" y="5206027"/>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Can 10"/>
            <p:cNvSpPr/>
            <p:nvPr/>
          </p:nvSpPr>
          <p:spPr bwMode="auto">
            <a:xfrm>
              <a:off x="1767066" y="5206027"/>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Can 11"/>
            <p:cNvSpPr/>
            <p:nvPr/>
          </p:nvSpPr>
          <p:spPr bwMode="auto">
            <a:xfrm>
              <a:off x="2234621" y="5206027"/>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Can 12"/>
            <p:cNvSpPr/>
            <p:nvPr/>
          </p:nvSpPr>
          <p:spPr bwMode="auto">
            <a:xfrm>
              <a:off x="2655484" y="5206027"/>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Can 13"/>
            <p:cNvSpPr/>
            <p:nvPr/>
          </p:nvSpPr>
          <p:spPr bwMode="auto">
            <a:xfrm>
              <a:off x="3092275" y="5206027"/>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Can 14"/>
            <p:cNvSpPr/>
            <p:nvPr/>
          </p:nvSpPr>
          <p:spPr bwMode="auto">
            <a:xfrm>
              <a:off x="3503422" y="5206027"/>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431779" y="5097105"/>
              <a:ext cx="3505200" cy="64232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0" name="Straight Connector 19"/>
            <p:cNvCxnSpPr/>
            <p:nvPr/>
          </p:nvCxnSpPr>
          <p:spPr>
            <a:xfrm>
              <a:off x="1298156" y="5097105"/>
              <a:ext cx="0" cy="6423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184379" y="5097105"/>
              <a:ext cx="0" cy="6423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049547" y="5097105"/>
              <a:ext cx="0" cy="6423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37413" y="4532917"/>
              <a:ext cx="1145185" cy="489365"/>
            </a:xfrm>
            <a:prstGeom prst="rect">
              <a:avLst/>
            </a:prstGeom>
            <a:solidFill>
              <a:srgbClr val="002060"/>
            </a:solidFill>
          </p:spPr>
          <p:txBody>
            <a:bodyPr wrap="none" lIns="179285" tIns="143428" rIns="179285" bIns="143428" rtlCol="0">
              <a:spAutoFit/>
            </a:bodyPr>
            <a:lstStyle/>
            <a:p>
              <a:pPr>
                <a:lnSpc>
                  <a:spcPct val="90000"/>
                </a:lnSpc>
                <a:spcAft>
                  <a:spcPts val="588"/>
                </a:spcAft>
              </a:pPr>
              <a:r>
                <a:rPr lang="en-US" sz="1372" dirty="0">
                  <a:gradFill>
                    <a:gsLst>
                      <a:gs pos="2917">
                        <a:schemeClr val="tx1"/>
                      </a:gs>
                      <a:gs pos="30000">
                        <a:schemeClr val="tx1"/>
                      </a:gs>
                    </a:gsLst>
                    <a:lin ang="5400000" scaled="0"/>
                  </a:gradFill>
                </a:rPr>
                <a:t>Data.VHD</a:t>
              </a:r>
            </a:p>
          </p:txBody>
        </p:sp>
        <p:sp>
          <p:nvSpPr>
            <p:cNvPr id="32" name="TextBox 31"/>
            <p:cNvSpPr txBox="1"/>
            <p:nvPr/>
          </p:nvSpPr>
          <p:spPr>
            <a:xfrm>
              <a:off x="2423901" y="4516766"/>
              <a:ext cx="1416863" cy="489365"/>
            </a:xfrm>
            <a:prstGeom prst="rect">
              <a:avLst/>
            </a:prstGeom>
            <a:solidFill>
              <a:srgbClr val="002060"/>
            </a:solidFill>
          </p:spPr>
          <p:txBody>
            <a:bodyPr wrap="none" lIns="179285" tIns="143428" rIns="179285" bIns="143428" rtlCol="0">
              <a:spAutoFit/>
            </a:bodyPr>
            <a:lstStyle/>
            <a:p>
              <a:pPr>
                <a:lnSpc>
                  <a:spcPct val="90000"/>
                </a:lnSpc>
                <a:spcAft>
                  <a:spcPts val="588"/>
                </a:spcAft>
              </a:pPr>
              <a:r>
                <a:rPr lang="en-US" sz="1372" dirty="0">
                  <a:gradFill>
                    <a:gsLst>
                      <a:gs pos="2917">
                        <a:schemeClr val="tx1"/>
                      </a:gs>
                      <a:gs pos="30000">
                        <a:schemeClr val="tx1"/>
                      </a:gs>
                    </a:gsLst>
                    <a:lin ang="5400000" scaled="0"/>
                  </a:gradFill>
                </a:rPr>
                <a:t>Tempdb.VHD</a:t>
              </a:r>
            </a:p>
          </p:txBody>
        </p:sp>
        <p:sp>
          <p:nvSpPr>
            <p:cNvPr id="33" name="TextBox 32"/>
            <p:cNvSpPr txBox="1"/>
            <p:nvPr/>
          </p:nvSpPr>
          <p:spPr>
            <a:xfrm>
              <a:off x="1012399" y="3900438"/>
              <a:ext cx="2509739" cy="578019"/>
            </a:xfrm>
            <a:prstGeom prst="rect">
              <a:avLst/>
            </a:prstGeom>
            <a:noFill/>
          </p:spPr>
          <p:txBody>
            <a:bodyPr wrap="none" lIns="179285" tIns="143428" rIns="179285" bIns="143428" rtlCol="0">
              <a:spAutoFit/>
            </a:bodyPr>
            <a:lstStyle/>
            <a:p>
              <a:pPr>
                <a:lnSpc>
                  <a:spcPct val="90000"/>
                </a:lnSpc>
                <a:spcAft>
                  <a:spcPts val="588"/>
                </a:spcAft>
              </a:pPr>
              <a:r>
                <a:rPr lang="en-US" sz="2000" dirty="0">
                  <a:gradFill>
                    <a:gsLst>
                      <a:gs pos="2917">
                        <a:schemeClr val="tx1"/>
                      </a:gs>
                      <a:gs pos="30000">
                        <a:schemeClr val="tx1"/>
                      </a:gs>
                    </a:gsLst>
                    <a:lin ang="5400000" scaled="0"/>
                  </a:gradFill>
                  <a:latin typeface="+mj-lt"/>
                </a:rPr>
                <a:t>Initial Configuration</a:t>
              </a:r>
            </a:p>
          </p:txBody>
        </p:sp>
      </p:grpSp>
      <p:sp>
        <p:nvSpPr>
          <p:cNvPr id="34" name="TextBox 33"/>
          <p:cNvSpPr txBox="1"/>
          <p:nvPr/>
        </p:nvSpPr>
        <p:spPr>
          <a:xfrm>
            <a:off x="1363528" y="5585491"/>
            <a:ext cx="1880116" cy="843655"/>
          </a:xfrm>
          <a:prstGeom prst="rect">
            <a:avLst/>
          </a:prstGeom>
          <a:noFill/>
        </p:spPr>
        <p:txBody>
          <a:bodyPr wrap="none" lIns="179285" tIns="143428" rIns="179285" bIns="143428" rtlCol="0">
            <a:spAutoFit/>
          </a:bodyPr>
          <a:lstStyle/>
          <a:p>
            <a:pPr algn="ctr">
              <a:lnSpc>
                <a:spcPct val="90000"/>
              </a:lnSpc>
              <a:spcAft>
                <a:spcPts val="588"/>
              </a:spcAft>
            </a:pPr>
            <a:r>
              <a:rPr lang="en-US" sz="2000" dirty="0">
                <a:gradFill>
                  <a:gsLst>
                    <a:gs pos="2917">
                      <a:schemeClr val="tx1"/>
                    </a:gs>
                    <a:gs pos="30000">
                      <a:schemeClr val="tx1"/>
                    </a:gs>
                  </a:gsLst>
                  <a:lin ang="5400000" scaled="0"/>
                </a:gradFill>
              </a:rPr>
              <a:t>1844 IOPS</a:t>
            </a:r>
            <a:br>
              <a:rPr lang="en-US" sz="2000" dirty="0">
                <a:gradFill>
                  <a:gsLst>
                    <a:gs pos="2917">
                      <a:schemeClr val="tx1"/>
                    </a:gs>
                    <a:gs pos="30000">
                      <a:schemeClr val="tx1"/>
                    </a:gs>
                  </a:gsLst>
                  <a:lin ang="5400000" scaled="0"/>
                </a:gradFill>
              </a:rPr>
            </a:br>
            <a:r>
              <a:rPr lang="en-US" sz="2000" dirty="0">
                <a:gradFill>
                  <a:gsLst>
                    <a:gs pos="2917">
                      <a:schemeClr val="tx1"/>
                    </a:gs>
                    <a:gs pos="30000">
                      <a:schemeClr val="tx1"/>
                    </a:gs>
                  </a:gsLst>
                  <a:lin ang="5400000" scaled="0"/>
                </a:gradFill>
              </a:rPr>
              <a:t>15.26 MB/sec</a:t>
            </a:r>
          </a:p>
        </p:txBody>
      </p:sp>
      <p:grpSp>
        <p:nvGrpSpPr>
          <p:cNvPr id="6" name="Group 5"/>
          <p:cNvGrpSpPr/>
          <p:nvPr/>
        </p:nvGrpSpPr>
        <p:grpSpPr>
          <a:xfrm>
            <a:off x="4803592" y="3847515"/>
            <a:ext cx="6879196" cy="1763863"/>
            <a:chOff x="4963363" y="3934788"/>
            <a:chExt cx="7017138" cy="1799232"/>
          </a:xfrm>
        </p:grpSpPr>
        <p:sp>
          <p:nvSpPr>
            <p:cNvPr id="35" name="Can 34"/>
            <p:cNvSpPr/>
            <p:nvPr/>
          </p:nvSpPr>
          <p:spPr bwMode="auto">
            <a:xfrm>
              <a:off x="5020133" y="5200620"/>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Can 35"/>
            <p:cNvSpPr/>
            <p:nvPr/>
          </p:nvSpPr>
          <p:spPr bwMode="auto">
            <a:xfrm>
              <a:off x="5470144" y="5200620"/>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Can 36"/>
            <p:cNvSpPr/>
            <p:nvPr/>
          </p:nvSpPr>
          <p:spPr bwMode="auto">
            <a:xfrm>
              <a:off x="5897219" y="5200620"/>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Can 37"/>
            <p:cNvSpPr/>
            <p:nvPr/>
          </p:nvSpPr>
          <p:spPr bwMode="auto">
            <a:xfrm>
              <a:off x="6308366" y="5200620"/>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Can 38"/>
            <p:cNvSpPr/>
            <p:nvPr/>
          </p:nvSpPr>
          <p:spPr bwMode="auto">
            <a:xfrm>
              <a:off x="6746773" y="5200620"/>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Can 39"/>
            <p:cNvSpPr/>
            <p:nvPr/>
          </p:nvSpPr>
          <p:spPr bwMode="auto">
            <a:xfrm>
              <a:off x="7187068" y="5200620"/>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Can 40"/>
            <p:cNvSpPr/>
            <p:nvPr/>
          </p:nvSpPr>
          <p:spPr bwMode="auto">
            <a:xfrm>
              <a:off x="7614143" y="5200620"/>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Can 41"/>
            <p:cNvSpPr/>
            <p:nvPr/>
          </p:nvSpPr>
          <p:spPr bwMode="auto">
            <a:xfrm>
              <a:off x="8044722" y="5200620"/>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4963363" y="5091698"/>
              <a:ext cx="3505200" cy="64232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Connector 43"/>
            <p:cNvCxnSpPr/>
            <p:nvPr/>
          </p:nvCxnSpPr>
          <p:spPr>
            <a:xfrm>
              <a:off x="5868604" y="5091698"/>
              <a:ext cx="0" cy="6423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715963" y="5091698"/>
              <a:ext cx="0" cy="6423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581131" y="5091698"/>
              <a:ext cx="0" cy="6423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Can 46"/>
            <p:cNvSpPr/>
            <p:nvPr/>
          </p:nvSpPr>
          <p:spPr bwMode="auto">
            <a:xfrm>
              <a:off x="8522355" y="5200620"/>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Can 47"/>
            <p:cNvSpPr/>
            <p:nvPr/>
          </p:nvSpPr>
          <p:spPr bwMode="auto">
            <a:xfrm>
              <a:off x="8972366" y="5200620"/>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Can 48"/>
            <p:cNvSpPr/>
            <p:nvPr/>
          </p:nvSpPr>
          <p:spPr bwMode="auto">
            <a:xfrm>
              <a:off x="9409157" y="5200620"/>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Can 49"/>
            <p:cNvSpPr/>
            <p:nvPr/>
          </p:nvSpPr>
          <p:spPr bwMode="auto">
            <a:xfrm>
              <a:off x="9839736" y="5200620"/>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Can 50"/>
            <p:cNvSpPr/>
            <p:nvPr/>
          </p:nvSpPr>
          <p:spPr bwMode="auto">
            <a:xfrm>
              <a:off x="10268427" y="5200620"/>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Can 51"/>
            <p:cNvSpPr/>
            <p:nvPr/>
          </p:nvSpPr>
          <p:spPr bwMode="auto">
            <a:xfrm>
              <a:off x="10689290" y="5200620"/>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Can 52"/>
            <p:cNvSpPr/>
            <p:nvPr/>
          </p:nvSpPr>
          <p:spPr bwMode="auto">
            <a:xfrm>
              <a:off x="11126081" y="5200620"/>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Can 53"/>
            <p:cNvSpPr/>
            <p:nvPr/>
          </p:nvSpPr>
          <p:spPr bwMode="auto">
            <a:xfrm>
              <a:off x="11576092" y="5200620"/>
              <a:ext cx="380998" cy="457200"/>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8475301" y="5091698"/>
              <a:ext cx="3505200" cy="64232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6" name="Straight Connector 55"/>
            <p:cNvCxnSpPr/>
            <p:nvPr/>
          </p:nvCxnSpPr>
          <p:spPr>
            <a:xfrm>
              <a:off x="9380542" y="5091698"/>
              <a:ext cx="0" cy="6423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227901" y="5091698"/>
              <a:ext cx="0" cy="6423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1093069" y="5091698"/>
              <a:ext cx="0" cy="6423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284935" y="5091698"/>
              <a:ext cx="0" cy="6423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439981" y="5091698"/>
              <a:ext cx="0" cy="6423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158124" y="5091698"/>
              <a:ext cx="0" cy="6423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939975" y="5091698"/>
              <a:ext cx="0" cy="6423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995141" y="5091698"/>
              <a:ext cx="0" cy="6423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9810792" y="5091698"/>
              <a:ext cx="0" cy="6423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0649425" y="5091698"/>
              <a:ext cx="0" cy="6423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1551897" y="5084374"/>
              <a:ext cx="0" cy="6423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283261" y="4545734"/>
              <a:ext cx="1910588" cy="489365"/>
            </a:xfrm>
            <a:prstGeom prst="rect">
              <a:avLst/>
            </a:prstGeom>
            <a:solidFill>
              <a:srgbClr val="002060"/>
            </a:solidFill>
          </p:spPr>
          <p:txBody>
            <a:bodyPr wrap="none" lIns="179285" tIns="143428" rIns="179285" bIns="143428" rtlCol="0">
              <a:spAutoFit/>
            </a:bodyPr>
            <a:lstStyle/>
            <a:p>
              <a:pPr>
                <a:lnSpc>
                  <a:spcPct val="90000"/>
                </a:lnSpc>
                <a:spcAft>
                  <a:spcPts val="588"/>
                </a:spcAft>
              </a:pPr>
              <a:r>
                <a:rPr lang="en-US" sz="1372" dirty="0">
                  <a:gradFill>
                    <a:gsLst>
                      <a:gs pos="2917">
                        <a:schemeClr val="tx1"/>
                      </a:gs>
                      <a:gs pos="30000">
                        <a:schemeClr val="tx1"/>
                      </a:gs>
                    </a:gsLst>
                    <a:lin ang="5400000" scaled="0"/>
                  </a:gradFill>
                </a:rPr>
                <a:t>Data+Tempdb.VHD</a:t>
              </a:r>
            </a:p>
          </p:txBody>
        </p:sp>
        <p:sp>
          <p:nvSpPr>
            <p:cNvPr id="71" name="TextBox 70"/>
            <p:cNvSpPr txBox="1"/>
            <p:nvPr/>
          </p:nvSpPr>
          <p:spPr>
            <a:xfrm>
              <a:off x="6278216" y="3934788"/>
              <a:ext cx="3088581" cy="578019"/>
            </a:xfrm>
            <a:prstGeom prst="rect">
              <a:avLst/>
            </a:prstGeom>
            <a:noFill/>
          </p:spPr>
          <p:txBody>
            <a:bodyPr wrap="none" lIns="179285" tIns="143428" rIns="179285" bIns="143428" rtlCol="0">
              <a:spAutoFit/>
            </a:bodyPr>
            <a:lstStyle/>
            <a:p>
              <a:pPr>
                <a:lnSpc>
                  <a:spcPct val="90000"/>
                </a:lnSpc>
                <a:spcAft>
                  <a:spcPts val="588"/>
                </a:spcAft>
              </a:pPr>
              <a:r>
                <a:rPr lang="en-US" sz="2000" dirty="0">
                  <a:gradFill>
                    <a:gsLst>
                      <a:gs pos="2917">
                        <a:schemeClr val="tx1"/>
                      </a:gs>
                      <a:gs pos="30000">
                        <a:schemeClr val="tx1"/>
                      </a:gs>
                    </a:gsLst>
                    <a:lin ang="5400000" scaled="0"/>
                  </a:gradFill>
                  <a:latin typeface="+mj-lt"/>
                </a:rPr>
                <a:t>Optimized Configuration</a:t>
              </a:r>
            </a:p>
          </p:txBody>
        </p:sp>
      </p:grpSp>
      <p:sp>
        <p:nvSpPr>
          <p:cNvPr id="72" name="TextBox 71"/>
          <p:cNvSpPr txBox="1"/>
          <p:nvPr/>
        </p:nvSpPr>
        <p:spPr>
          <a:xfrm>
            <a:off x="7233103" y="5508547"/>
            <a:ext cx="2017973" cy="920599"/>
          </a:xfrm>
          <a:prstGeom prst="rect">
            <a:avLst/>
          </a:prstGeom>
          <a:noFill/>
        </p:spPr>
        <p:txBody>
          <a:bodyPr wrap="none" lIns="179285" tIns="143428" rIns="179285" bIns="143428" rtlCol="0">
            <a:spAutoFit/>
          </a:bodyPr>
          <a:lstStyle/>
          <a:p>
            <a:pPr algn="ctr">
              <a:lnSpc>
                <a:spcPct val="90000"/>
              </a:lnSpc>
              <a:spcAft>
                <a:spcPts val="588"/>
              </a:spcAft>
            </a:pPr>
            <a:r>
              <a:rPr lang="en-US" sz="2000" dirty="0">
                <a:gradFill>
                  <a:gsLst>
                    <a:gs pos="2917">
                      <a:schemeClr val="tx1"/>
                    </a:gs>
                    <a:gs pos="30000">
                      <a:schemeClr val="tx1"/>
                    </a:gs>
                  </a:gsLst>
                  <a:lin ang="5400000" scaled="0"/>
                </a:gradFill>
              </a:rPr>
              <a:t>5379 IOPS</a:t>
            </a:r>
          </a:p>
          <a:p>
            <a:pPr algn="ctr">
              <a:lnSpc>
                <a:spcPct val="90000"/>
              </a:lnSpc>
              <a:spcAft>
                <a:spcPts val="588"/>
              </a:spcAft>
            </a:pPr>
            <a:r>
              <a:rPr lang="en-US" sz="2000" dirty="0">
                <a:gradFill>
                  <a:gsLst>
                    <a:gs pos="2917">
                      <a:schemeClr val="tx1"/>
                    </a:gs>
                    <a:gs pos="30000">
                      <a:schemeClr val="tx1"/>
                    </a:gs>
                  </a:gsLst>
                  <a:lin ang="5400000" scaled="0"/>
                </a:gradFill>
              </a:rPr>
              <a:t>336.15 MB/sec</a:t>
            </a:r>
          </a:p>
        </p:txBody>
      </p:sp>
    </p:spTree>
    <p:extLst>
      <p:ext uri="{BB962C8B-B14F-4D97-AF65-F5344CB8AC3E}">
        <p14:creationId xmlns:p14="http://schemas.microsoft.com/office/powerpoint/2010/main" val="1683649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fade">
                                      <p:cBhvr>
                                        <p:cTn id="2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7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That Did the Trick</a:t>
            </a:r>
          </a:p>
        </p:txBody>
      </p:sp>
      <p:sp>
        <p:nvSpPr>
          <p:cNvPr id="2" name="Text Placeholder 1"/>
          <p:cNvSpPr>
            <a:spLocks noGrp="1"/>
          </p:cNvSpPr>
          <p:nvPr>
            <p:ph sz="quarter" idx="10"/>
          </p:nvPr>
        </p:nvSpPr>
        <p:spPr/>
        <p:txBody>
          <a:bodyPr/>
          <a:lstStyle/>
          <a:p>
            <a:r>
              <a:rPr lang="en-US" sz="3200" dirty="0"/>
              <a:t>Performance tests of optimized configuration showed great performance: </a:t>
            </a:r>
          </a:p>
        </p:txBody>
      </p:sp>
      <p:grpSp>
        <p:nvGrpSpPr>
          <p:cNvPr id="5" name="Group 4"/>
          <p:cNvGrpSpPr/>
          <p:nvPr/>
        </p:nvGrpSpPr>
        <p:grpSpPr>
          <a:xfrm>
            <a:off x="2689059" y="2442570"/>
            <a:ext cx="6659161" cy="4033912"/>
            <a:chOff x="2308554" y="2505255"/>
            <a:chExt cx="6792691" cy="4114800"/>
          </a:xfrm>
        </p:grpSpPr>
        <p:pic>
          <p:nvPicPr>
            <p:cNvPr id="5122" name="Picture 1" descr="image00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936418" y="2505255"/>
              <a:ext cx="6164827" cy="4114800"/>
            </a:xfrm>
            <a:prstGeom prst="roundRect">
              <a:avLst>
                <a:gd name="adj" fmla="val 8594"/>
              </a:avLst>
            </a:prstGeom>
            <a:solidFill>
              <a:srgbClr val="FFFFFF">
                <a:shade val="85000"/>
              </a:srgbClr>
            </a:solidFill>
            <a:ln>
              <a:noFill/>
            </a:ln>
            <a:effectLst/>
            <a:extLs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rot="16200000">
              <a:off x="1267788" y="4080828"/>
              <a:ext cx="2709396" cy="627864"/>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Concurrent Users</a:t>
              </a:r>
            </a:p>
          </p:txBody>
        </p:sp>
      </p:grpSp>
    </p:spTree>
    <p:extLst>
      <p:ext uri="{BB962C8B-B14F-4D97-AF65-F5344CB8AC3E}">
        <p14:creationId xmlns:p14="http://schemas.microsoft.com/office/powerpoint/2010/main" val="79983860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Connected Cars</a:t>
            </a:r>
            <a:br>
              <a:rPr lang="en-US" b="1" dirty="0"/>
            </a:br>
            <a:r>
              <a:rPr lang="en-US" sz="6470" dirty="0"/>
              <a:t>“Calling all cars”</a:t>
            </a:r>
          </a:p>
        </p:txBody>
      </p:sp>
    </p:spTree>
    <p:extLst>
      <p:ext uri="{BB962C8B-B14F-4D97-AF65-F5344CB8AC3E}">
        <p14:creationId xmlns:p14="http://schemas.microsoft.com/office/powerpoint/2010/main" val="17537683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Connecting Azure with the World</a:t>
            </a:r>
          </a:p>
        </p:txBody>
      </p:sp>
      <p:sp>
        <p:nvSpPr>
          <p:cNvPr id="2" name="Text Placeholder 1"/>
          <p:cNvSpPr>
            <a:spLocks noGrp="1"/>
          </p:cNvSpPr>
          <p:nvPr>
            <p:ph sz="quarter" idx="10"/>
          </p:nvPr>
        </p:nvSpPr>
        <p:spPr/>
        <p:txBody>
          <a:bodyPr/>
          <a:lstStyle/>
          <a:p>
            <a:r>
              <a:rPr lang="en-US" sz="3200" dirty="0"/>
              <a:t>Large connected car services company created new service on Azure</a:t>
            </a:r>
          </a:p>
          <a:p>
            <a:r>
              <a:rPr lang="en-US" sz="3200" dirty="0"/>
              <a:t>Goal: leverage Azure PaaS services</a:t>
            </a:r>
          </a:p>
          <a:p>
            <a:endParaRPr lang="en-US" sz="3200" dirty="0"/>
          </a:p>
        </p:txBody>
      </p:sp>
      <p:grpSp>
        <p:nvGrpSpPr>
          <p:cNvPr id="110" name="Group 109"/>
          <p:cNvGrpSpPr/>
          <p:nvPr/>
        </p:nvGrpSpPr>
        <p:grpSpPr>
          <a:xfrm>
            <a:off x="8056363" y="3777492"/>
            <a:ext cx="2628608" cy="1627140"/>
            <a:chOff x="8217909" y="4163655"/>
            <a:chExt cx="2681317" cy="1659767"/>
          </a:xfrm>
        </p:grpSpPr>
        <p:grpSp>
          <p:nvGrpSpPr>
            <p:cNvPr id="6" name="Group 5"/>
            <p:cNvGrpSpPr/>
            <p:nvPr/>
          </p:nvGrpSpPr>
          <p:grpSpPr>
            <a:xfrm>
              <a:off x="8223521" y="4163655"/>
              <a:ext cx="2675705" cy="782147"/>
              <a:chOff x="2674007" y="2118594"/>
              <a:chExt cx="2256866" cy="978309"/>
            </a:xfrm>
          </p:grpSpPr>
          <p:sp>
            <p:nvSpPr>
              <p:cNvPr id="101" name="Rectangle 100"/>
              <p:cNvSpPr/>
              <p:nvPr/>
            </p:nvSpPr>
            <p:spPr bwMode="auto">
              <a:xfrm>
                <a:off x="2748068" y="2225108"/>
                <a:ext cx="2182805" cy="871795"/>
              </a:xfrm>
              <a:prstGeom prst="rect">
                <a:avLst/>
              </a:prstGeom>
              <a:solidFill>
                <a:schemeClr val="accent3">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3364948" y="2302840"/>
                <a:ext cx="685800" cy="685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4176604" y="2302840"/>
                <a:ext cx="685800" cy="685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104" name="TextBox 103"/>
              <p:cNvSpPr txBox="1"/>
              <p:nvPr/>
            </p:nvSpPr>
            <p:spPr>
              <a:xfrm>
                <a:off x="2674007" y="2118594"/>
                <a:ext cx="959779" cy="940926"/>
              </a:xfrm>
              <a:prstGeom prst="rect">
                <a:avLst/>
              </a:prstGeom>
              <a:noFill/>
            </p:spPr>
            <p:txBody>
              <a:bodyPr wrap="square" lIns="179285" tIns="143428" rIns="179285" bIns="143428" rtlCol="0">
                <a:spAutoFit/>
              </a:bodyPr>
              <a:lstStyle/>
              <a:p>
                <a:pPr>
                  <a:lnSpc>
                    <a:spcPct val="90000"/>
                  </a:lnSpc>
                  <a:spcAft>
                    <a:spcPts val="588"/>
                  </a:spcAft>
                </a:pPr>
                <a:r>
                  <a:rPr lang="en-US" sz="1078" dirty="0">
                    <a:solidFill>
                      <a:schemeClr val="bg1"/>
                    </a:solidFill>
                    <a:latin typeface="+mj-lt"/>
                  </a:rPr>
                  <a:t>Admin</a:t>
                </a:r>
                <a:br>
                  <a:rPr lang="en-US" sz="1078" dirty="0">
                    <a:solidFill>
                      <a:schemeClr val="bg1"/>
                    </a:solidFill>
                    <a:latin typeface="+mj-lt"/>
                  </a:rPr>
                </a:br>
                <a:r>
                  <a:rPr lang="en-US" sz="1078" dirty="0">
                    <a:solidFill>
                      <a:schemeClr val="bg1"/>
                    </a:solidFill>
                    <a:latin typeface="+mj-lt"/>
                  </a:rPr>
                  <a:t>Web </a:t>
                </a:r>
                <a:br>
                  <a:rPr lang="en-US" sz="1078" dirty="0">
                    <a:solidFill>
                      <a:schemeClr val="bg1"/>
                    </a:solidFill>
                    <a:latin typeface="+mj-lt"/>
                  </a:rPr>
                </a:br>
                <a:r>
                  <a:rPr lang="en-US" sz="1078" dirty="0">
                    <a:solidFill>
                      <a:schemeClr val="bg1"/>
                    </a:solidFill>
                    <a:latin typeface="+mj-lt"/>
                  </a:rPr>
                  <a:t>Role</a:t>
                </a:r>
              </a:p>
            </p:txBody>
          </p:sp>
        </p:grpSp>
        <p:grpSp>
          <p:nvGrpSpPr>
            <p:cNvPr id="7" name="Group 6"/>
            <p:cNvGrpSpPr/>
            <p:nvPr/>
          </p:nvGrpSpPr>
          <p:grpSpPr>
            <a:xfrm>
              <a:off x="8217909" y="4918898"/>
              <a:ext cx="2675705" cy="904524"/>
              <a:chOff x="2674007" y="2084943"/>
              <a:chExt cx="2256866" cy="1131378"/>
            </a:xfrm>
          </p:grpSpPr>
          <p:sp>
            <p:nvSpPr>
              <p:cNvPr id="97" name="Rectangle 96"/>
              <p:cNvSpPr/>
              <p:nvPr/>
            </p:nvSpPr>
            <p:spPr bwMode="auto">
              <a:xfrm>
                <a:off x="2748068" y="2225108"/>
                <a:ext cx="2182805" cy="871795"/>
              </a:xfrm>
              <a:prstGeom prst="rect">
                <a:avLst/>
              </a:prstGeom>
              <a:solidFill>
                <a:schemeClr val="accent3">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Rectangle 97"/>
              <p:cNvSpPr/>
              <p:nvPr/>
            </p:nvSpPr>
            <p:spPr bwMode="auto">
              <a:xfrm>
                <a:off x="3364948" y="2302840"/>
                <a:ext cx="685800" cy="685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4176604" y="2302840"/>
                <a:ext cx="685800" cy="685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100" name="TextBox 99"/>
              <p:cNvSpPr txBox="1"/>
              <p:nvPr/>
            </p:nvSpPr>
            <p:spPr>
              <a:xfrm>
                <a:off x="2674007" y="2084943"/>
                <a:ext cx="808398" cy="1131378"/>
              </a:xfrm>
              <a:prstGeom prst="rect">
                <a:avLst/>
              </a:prstGeom>
              <a:noFill/>
            </p:spPr>
            <p:txBody>
              <a:bodyPr wrap="square" lIns="179285" tIns="143428" rIns="179285" bIns="143428" rtlCol="0">
                <a:spAutoFit/>
              </a:bodyPr>
              <a:lstStyle/>
              <a:p>
                <a:pPr>
                  <a:lnSpc>
                    <a:spcPct val="90000"/>
                  </a:lnSpc>
                  <a:spcAft>
                    <a:spcPts val="588"/>
                  </a:spcAft>
                </a:pPr>
                <a:r>
                  <a:rPr lang="en-US" sz="1078" dirty="0">
                    <a:solidFill>
                      <a:schemeClr val="bg1"/>
                    </a:solidFill>
                    <a:latin typeface="+mj-lt"/>
                  </a:rPr>
                  <a:t>User Services</a:t>
                </a:r>
                <a:br>
                  <a:rPr lang="en-US" sz="1078" dirty="0">
                    <a:solidFill>
                      <a:schemeClr val="bg1"/>
                    </a:solidFill>
                    <a:latin typeface="+mj-lt"/>
                  </a:rPr>
                </a:br>
                <a:r>
                  <a:rPr lang="en-US" sz="1078" dirty="0">
                    <a:solidFill>
                      <a:schemeClr val="bg1"/>
                    </a:solidFill>
                    <a:latin typeface="+mj-lt"/>
                  </a:rPr>
                  <a:t>Web </a:t>
                </a:r>
                <a:br>
                  <a:rPr lang="en-US" sz="1078" dirty="0">
                    <a:solidFill>
                      <a:schemeClr val="bg1"/>
                    </a:solidFill>
                    <a:latin typeface="+mj-lt"/>
                  </a:rPr>
                </a:br>
                <a:r>
                  <a:rPr lang="en-US" sz="1078" dirty="0">
                    <a:solidFill>
                      <a:schemeClr val="bg1"/>
                    </a:solidFill>
                    <a:latin typeface="+mj-lt"/>
                  </a:rPr>
                  <a:t>Role</a:t>
                </a:r>
              </a:p>
            </p:txBody>
          </p:sp>
        </p:grpSp>
      </p:grpSp>
      <p:grpSp>
        <p:nvGrpSpPr>
          <p:cNvPr id="11" name="Group 10"/>
          <p:cNvGrpSpPr/>
          <p:nvPr/>
        </p:nvGrpSpPr>
        <p:grpSpPr>
          <a:xfrm>
            <a:off x="6454819" y="5461959"/>
            <a:ext cx="3779807" cy="625755"/>
            <a:chOff x="6936084" y="5091937"/>
            <a:chExt cx="4396817" cy="798389"/>
          </a:xfrm>
        </p:grpSpPr>
        <p:sp>
          <p:nvSpPr>
            <p:cNvPr id="64" name="Rectangle 63"/>
            <p:cNvSpPr/>
            <p:nvPr/>
          </p:nvSpPr>
          <p:spPr bwMode="auto">
            <a:xfrm>
              <a:off x="7023109" y="5216260"/>
              <a:ext cx="4309792" cy="513867"/>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078"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Oval 64"/>
            <p:cNvSpPr/>
            <p:nvPr/>
          </p:nvSpPr>
          <p:spPr bwMode="auto">
            <a:xfrm>
              <a:off x="8721744" y="5274047"/>
              <a:ext cx="337257" cy="342577"/>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078"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Oval 65"/>
            <p:cNvSpPr/>
            <p:nvPr/>
          </p:nvSpPr>
          <p:spPr bwMode="auto">
            <a:xfrm>
              <a:off x="8300258" y="5274047"/>
              <a:ext cx="337257" cy="342577"/>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078"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Oval 66"/>
            <p:cNvSpPr/>
            <p:nvPr/>
          </p:nvSpPr>
          <p:spPr bwMode="auto">
            <a:xfrm>
              <a:off x="10050513" y="5273356"/>
              <a:ext cx="337257" cy="342577"/>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078"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Oval 67"/>
            <p:cNvSpPr/>
            <p:nvPr/>
          </p:nvSpPr>
          <p:spPr bwMode="auto">
            <a:xfrm>
              <a:off x="10453102" y="5273356"/>
              <a:ext cx="337257" cy="342577"/>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078"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Oval 68"/>
            <p:cNvSpPr/>
            <p:nvPr/>
          </p:nvSpPr>
          <p:spPr bwMode="auto">
            <a:xfrm>
              <a:off x="10876607" y="5273356"/>
              <a:ext cx="337257" cy="342577"/>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078"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Oval 69"/>
            <p:cNvSpPr/>
            <p:nvPr/>
          </p:nvSpPr>
          <p:spPr bwMode="auto">
            <a:xfrm>
              <a:off x="9567518" y="5273356"/>
              <a:ext cx="337257" cy="342577"/>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078"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TextBox 70"/>
            <p:cNvSpPr txBox="1"/>
            <p:nvPr/>
          </p:nvSpPr>
          <p:spPr>
            <a:xfrm>
              <a:off x="9047572" y="5091937"/>
              <a:ext cx="593009" cy="646744"/>
            </a:xfrm>
            <a:prstGeom prst="rect">
              <a:avLst/>
            </a:prstGeom>
            <a:noFill/>
          </p:spPr>
          <p:txBody>
            <a:bodyPr wrap="none" lIns="179285" tIns="143428" rIns="179285" bIns="143428" rtlCol="0">
              <a:spAutoFit/>
            </a:bodyPr>
            <a:lstStyle/>
            <a:p>
              <a:pPr>
                <a:lnSpc>
                  <a:spcPct val="90000"/>
                </a:lnSpc>
                <a:spcAft>
                  <a:spcPts val="588"/>
                </a:spcAft>
              </a:pPr>
              <a:r>
                <a:rPr lang="en-US" sz="1568" dirty="0">
                  <a:solidFill>
                    <a:srgbClr val="FFC000"/>
                  </a:solidFill>
                </a:rPr>
                <a:t>…</a:t>
              </a:r>
            </a:p>
          </p:txBody>
        </p:sp>
        <p:sp>
          <p:nvSpPr>
            <p:cNvPr id="72" name="TextBox 71"/>
            <p:cNvSpPr txBox="1"/>
            <p:nvPr/>
          </p:nvSpPr>
          <p:spPr>
            <a:xfrm>
              <a:off x="6936084" y="5139851"/>
              <a:ext cx="1210917" cy="750475"/>
            </a:xfrm>
            <a:prstGeom prst="rect">
              <a:avLst/>
            </a:prstGeom>
            <a:noFill/>
          </p:spPr>
          <p:txBody>
            <a:bodyPr wrap="square" lIns="179285" tIns="143428" rIns="179285" bIns="143428" rtlCol="0">
              <a:spAutoFit/>
            </a:bodyPr>
            <a:lstStyle/>
            <a:p>
              <a:pPr>
                <a:lnSpc>
                  <a:spcPct val="90000"/>
                </a:lnSpc>
                <a:spcAft>
                  <a:spcPts val="588"/>
                </a:spcAft>
              </a:pPr>
              <a:r>
                <a:rPr lang="en-US" sz="1078" dirty="0">
                  <a:solidFill>
                    <a:schemeClr val="bg1"/>
                  </a:solidFill>
                  <a:latin typeface="+mj-lt"/>
                </a:rPr>
                <a:t>Azure</a:t>
              </a:r>
              <a:br>
                <a:rPr lang="en-US" sz="1078" dirty="0">
                  <a:solidFill>
                    <a:schemeClr val="bg1"/>
                  </a:solidFill>
                  <a:latin typeface="+mj-lt"/>
                </a:rPr>
              </a:br>
              <a:r>
                <a:rPr lang="en-US" sz="1078" dirty="0">
                  <a:solidFill>
                    <a:schemeClr val="bg1"/>
                  </a:solidFill>
                  <a:latin typeface="+mj-lt"/>
                </a:rPr>
                <a:t>Blob</a:t>
              </a:r>
            </a:p>
          </p:txBody>
        </p:sp>
      </p:grpSp>
      <p:grpSp>
        <p:nvGrpSpPr>
          <p:cNvPr id="109" name="Group 108"/>
          <p:cNvGrpSpPr/>
          <p:nvPr/>
        </p:nvGrpSpPr>
        <p:grpSpPr>
          <a:xfrm>
            <a:off x="7826192" y="3045848"/>
            <a:ext cx="1736507" cy="598479"/>
            <a:chOff x="7983123" y="3417340"/>
            <a:chExt cx="1771328" cy="610480"/>
          </a:xfrm>
        </p:grpSpPr>
        <p:sp>
          <p:nvSpPr>
            <p:cNvPr id="12" name="Can 11"/>
            <p:cNvSpPr/>
            <p:nvPr/>
          </p:nvSpPr>
          <p:spPr bwMode="auto">
            <a:xfrm>
              <a:off x="9176333" y="3417340"/>
              <a:ext cx="578118" cy="610480"/>
            </a:xfrm>
            <a:prstGeom prst="ca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078" dirty="0">
                  <a:gradFill>
                    <a:gsLst>
                      <a:gs pos="0">
                        <a:srgbClr val="FFFFFF"/>
                      </a:gs>
                      <a:gs pos="100000">
                        <a:srgbClr val="FFFFFF"/>
                      </a:gs>
                    </a:gsLst>
                    <a:lin ang="5400000" scaled="0"/>
                  </a:gradFill>
                  <a:ea typeface="Segoe UI" pitchFamily="34" charset="0"/>
                  <a:cs typeface="Segoe UI" pitchFamily="34" charset="0"/>
                </a:rPr>
                <a:t>DB</a:t>
              </a:r>
            </a:p>
          </p:txBody>
        </p:sp>
        <p:cxnSp>
          <p:nvCxnSpPr>
            <p:cNvPr id="13" name="Straight Arrow Connector 12"/>
            <p:cNvCxnSpPr/>
            <p:nvPr/>
          </p:nvCxnSpPr>
          <p:spPr>
            <a:xfrm>
              <a:off x="7983123" y="3775250"/>
              <a:ext cx="1225629"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a:off x="3982002" y="3018267"/>
            <a:ext cx="3844190" cy="2434671"/>
            <a:chOff x="4061849" y="3389205"/>
            <a:chExt cx="3921274" cy="2483491"/>
          </a:xfrm>
        </p:grpSpPr>
        <p:grpSp>
          <p:nvGrpSpPr>
            <p:cNvPr id="8" name="Group 7"/>
            <p:cNvGrpSpPr/>
            <p:nvPr/>
          </p:nvGrpSpPr>
          <p:grpSpPr>
            <a:xfrm>
              <a:off x="4401813" y="4967833"/>
              <a:ext cx="3581310" cy="904863"/>
              <a:chOff x="6553814" y="3192462"/>
              <a:chExt cx="4084024" cy="1131802"/>
            </a:xfrm>
          </p:grpSpPr>
          <p:grpSp>
            <p:nvGrpSpPr>
              <p:cNvPr id="89" name="Group 88"/>
              <p:cNvGrpSpPr/>
              <p:nvPr/>
            </p:nvGrpSpPr>
            <p:grpSpPr>
              <a:xfrm>
                <a:off x="6553814" y="3192462"/>
                <a:ext cx="4084024" cy="1131802"/>
                <a:chOff x="6553814" y="3264820"/>
                <a:chExt cx="4084024" cy="1131802"/>
              </a:xfrm>
            </p:grpSpPr>
            <p:grpSp>
              <p:nvGrpSpPr>
                <p:cNvPr id="91" name="Group 90"/>
                <p:cNvGrpSpPr/>
                <p:nvPr/>
              </p:nvGrpSpPr>
              <p:grpSpPr>
                <a:xfrm>
                  <a:off x="6553814" y="3264820"/>
                  <a:ext cx="4084024" cy="1131802"/>
                  <a:chOff x="407812" y="2027460"/>
                  <a:chExt cx="4084024" cy="1131802"/>
                </a:xfrm>
              </p:grpSpPr>
              <p:sp>
                <p:nvSpPr>
                  <p:cNvPr id="94" name="Rectangle 93"/>
                  <p:cNvSpPr/>
                  <p:nvPr/>
                </p:nvSpPr>
                <p:spPr bwMode="auto">
                  <a:xfrm>
                    <a:off x="407812" y="2125052"/>
                    <a:ext cx="4084024" cy="871795"/>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p:cNvSpPr/>
                  <p:nvPr/>
                </p:nvSpPr>
                <p:spPr bwMode="auto">
                  <a:xfrm>
                    <a:off x="1762043" y="2202784"/>
                    <a:ext cx="685800" cy="685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96" name="TextBox 95"/>
                  <p:cNvSpPr txBox="1"/>
                  <p:nvPr/>
                </p:nvSpPr>
                <p:spPr>
                  <a:xfrm>
                    <a:off x="521666" y="2027460"/>
                    <a:ext cx="1376712" cy="1131802"/>
                  </a:xfrm>
                  <a:prstGeom prst="rect">
                    <a:avLst/>
                  </a:prstGeom>
                  <a:noFill/>
                </p:spPr>
                <p:txBody>
                  <a:bodyPr wrap="square" lIns="179285" tIns="143428" rIns="179285" bIns="143428" rtlCol="0">
                    <a:spAutoFit/>
                  </a:bodyPr>
                  <a:lstStyle/>
                  <a:p>
                    <a:pPr>
                      <a:lnSpc>
                        <a:spcPct val="90000"/>
                      </a:lnSpc>
                      <a:spcAft>
                        <a:spcPts val="588"/>
                      </a:spcAft>
                    </a:pPr>
                    <a:r>
                      <a:rPr lang="en-US" sz="1078" dirty="0">
                        <a:solidFill>
                          <a:schemeClr val="bg1"/>
                        </a:solidFill>
                        <a:latin typeface="+mj-lt"/>
                      </a:rPr>
                      <a:t>Message Processor Worker</a:t>
                    </a:r>
                    <a:br>
                      <a:rPr lang="en-US" sz="1078" dirty="0">
                        <a:solidFill>
                          <a:schemeClr val="bg1"/>
                        </a:solidFill>
                        <a:latin typeface="+mj-lt"/>
                      </a:rPr>
                    </a:br>
                    <a:r>
                      <a:rPr lang="en-US" sz="1078" dirty="0">
                        <a:solidFill>
                          <a:schemeClr val="bg1"/>
                        </a:solidFill>
                        <a:latin typeface="+mj-lt"/>
                      </a:rPr>
                      <a:t>Role</a:t>
                    </a:r>
                  </a:p>
                </p:txBody>
              </p:sp>
            </p:grpSp>
            <p:sp>
              <p:nvSpPr>
                <p:cNvPr id="92" name="Rectangle 91"/>
                <p:cNvSpPr/>
                <p:nvPr/>
              </p:nvSpPr>
              <p:spPr bwMode="auto">
                <a:xfrm>
                  <a:off x="8778647" y="3440144"/>
                  <a:ext cx="685800" cy="685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bwMode="auto">
                <a:xfrm>
                  <a:off x="9845314" y="3440144"/>
                  <a:ext cx="685800" cy="685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pSp>
          <p:sp>
            <p:nvSpPr>
              <p:cNvPr id="90" name="TextBox 89"/>
              <p:cNvSpPr txBox="1"/>
              <p:nvPr/>
            </p:nvSpPr>
            <p:spPr>
              <a:xfrm>
                <a:off x="9319533" y="3266112"/>
                <a:ext cx="678927" cy="785332"/>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rgbClr val="FF0000"/>
                    </a:solidFill>
                  </a:rPr>
                  <a:t>…</a:t>
                </a:r>
              </a:p>
            </p:txBody>
          </p:sp>
        </p:grpSp>
        <p:grpSp>
          <p:nvGrpSpPr>
            <p:cNvPr id="9" name="Group 8"/>
            <p:cNvGrpSpPr/>
            <p:nvPr/>
          </p:nvGrpSpPr>
          <p:grpSpPr>
            <a:xfrm>
              <a:off x="4401813" y="4170788"/>
              <a:ext cx="3581310" cy="775014"/>
              <a:chOff x="6553814" y="3192462"/>
              <a:chExt cx="4084024" cy="969387"/>
            </a:xfrm>
          </p:grpSpPr>
          <p:grpSp>
            <p:nvGrpSpPr>
              <p:cNvPr id="81" name="Group 80"/>
              <p:cNvGrpSpPr/>
              <p:nvPr/>
            </p:nvGrpSpPr>
            <p:grpSpPr>
              <a:xfrm>
                <a:off x="6553814" y="3192462"/>
                <a:ext cx="4084024" cy="969387"/>
                <a:chOff x="6553814" y="3264820"/>
                <a:chExt cx="4084024" cy="969387"/>
              </a:xfrm>
            </p:grpSpPr>
            <p:grpSp>
              <p:nvGrpSpPr>
                <p:cNvPr id="83" name="Group 82"/>
                <p:cNvGrpSpPr/>
                <p:nvPr/>
              </p:nvGrpSpPr>
              <p:grpSpPr>
                <a:xfrm>
                  <a:off x="6553814" y="3264820"/>
                  <a:ext cx="4084024" cy="969387"/>
                  <a:chOff x="407812" y="2027460"/>
                  <a:chExt cx="4084024" cy="969387"/>
                </a:xfrm>
              </p:grpSpPr>
              <p:sp>
                <p:nvSpPr>
                  <p:cNvPr id="86" name="Rectangle 85"/>
                  <p:cNvSpPr/>
                  <p:nvPr/>
                </p:nvSpPr>
                <p:spPr bwMode="auto">
                  <a:xfrm>
                    <a:off x="407812" y="2125052"/>
                    <a:ext cx="4084024" cy="871795"/>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Rectangle 86"/>
                  <p:cNvSpPr/>
                  <p:nvPr/>
                </p:nvSpPr>
                <p:spPr bwMode="auto">
                  <a:xfrm>
                    <a:off x="1762043" y="2202784"/>
                    <a:ext cx="685800" cy="685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88" name="TextBox 87"/>
                  <p:cNvSpPr txBox="1"/>
                  <p:nvPr/>
                </p:nvSpPr>
                <p:spPr>
                  <a:xfrm>
                    <a:off x="521666" y="2027460"/>
                    <a:ext cx="1376712" cy="941244"/>
                  </a:xfrm>
                  <a:prstGeom prst="rect">
                    <a:avLst/>
                  </a:prstGeom>
                  <a:noFill/>
                </p:spPr>
                <p:txBody>
                  <a:bodyPr wrap="square" lIns="179285" tIns="143428" rIns="179285" bIns="143428" rtlCol="0">
                    <a:spAutoFit/>
                  </a:bodyPr>
                  <a:lstStyle/>
                  <a:p>
                    <a:pPr>
                      <a:lnSpc>
                        <a:spcPct val="90000"/>
                      </a:lnSpc>
                      <a:spcAft>
                        <a:spcPts val="588"/>
                      </a:spcAft>
                    </a:pPr>
                    <a:r>
                      <a:rPr lang="en-US" sz="1078" dirty="0">
                        <a:solidFill>
                          <a:schemeClr val="bg1"/>
                        </a:solidFill>
                        <a:latin typeface="+mj-lt"/>
                      </a:rPr>
                      <a:t>NotificationsWorker</a:t>
                    </a:r>
                    <a:br>
                      <a:rPr lang="en-US" sz="1078" dirty="0">
                        <a:solidFill>
                          <a:schemeClr val="bg1"/>
                        </a:solidFill>
                        <a:latin typeface="+mj-lt"/>
                      </a:rPr>
                    </a:br>
                    <a:r>
                      <a:rPr lang="en-US" sz="1078" dirty="0">
                        <a:solidFill>
                          <a:schemeClr val="bg1"/>
                        </a:solidFill>
                        <a:latin typeface="+mj-lt"/>
                      </a:rPr>
                      <a:t>Role</a:t>
                    </a:r>
                  </a:p>
                </p:txBody>
              </p:sp>
            </p:grpSp>
            <p:sp>
              <p:nvSpPr>
                <p:cNvPr id="84" name="Rectangle 83"/>
                <p:cNvSpPr/>
                <p:nvPr/>
              </p:nvSpPr>
              <p:spPr bwMode="auto">
                <a:xfrm>
                  <a:off x="8778647" y="3440144"/>
                  <a:ext cx="685800" cy="685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p:cNvSpPr/>
                <p:nvPr/>
              </p:nvSpPr>
              <p:spPr bwMode="auto">
                <a:xfrm>
                  <a:off x="9845314" y="3440144"/>
                  <a:ext cx="685800" cy="685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pSp>
          <p:sp>
            <p:nvSpPr>
              <p:cNvPr id="82" name="TextBox 81"/>
              <p:cNvSpPr txBox="1"/>
              <p:nvPr/>
            </p:nvSpPr>
            <p:spPr>
              <a:xfrm>
                <a:off x="9319533" y="3266112"/>
                <a:ext cx="678927" cy="785332"/>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rgbClr val="FF0000"/>
                    </a:solidFill>
                  </a:rPr>
                  <a:t>…</a:t>
                </a:r>
              </a:p>
            </p:txBody>
          </p:sp>
        </p:grpSp>
        <p:grpSp>
          <p:nvGrpSpPr>
            <p:cNvPr id="10" name="Group 9"/>
            <p:cNvGrpSpPr/>
            <p:nvPr/>
          </p:nvGrpSpPr>
          <p:grpSpPr>
            <a:xfrm>
              <a:off x="4396201" y="3389205"/>
              <a:ext cx="3581310" cy="775014"/>
              <a:chOff x="6553814" y="3192462"/>
              <a:chExt cx="4084024" cy="969387"/>
            </a:xfrm>
          </p:grpSpPr>
          <p:grpSp>
            <p:nvGrpSpPr>
              <p:cNvPr id="73" name="Group 72"/>
              <p:cNvGrpSpPr/>
              <p:nvPr/>
            </p:nvGrpSpPr>
            <p:grpSpPr>
              <a:xfrm>
                <a:off x="6553814" y="3192462"/>
                <a:ext cx="4084024" cy="969387"/>
                <a:chOff x="6553814" y="3264820"/>
                <a:chExt cx="4084024" cy="969387"/>
              </a:xfrm>
            </p:grpSpPr>
            <p:grpSp>
              <p:nvGrpSpPr>
                <p:cNvPr id="75" name="Group 74"/>
                <p:cNvGrpSpPr/>
                <p:nvPr/>
              </p:nvGrpSpPr>
              <p:grpSpPr>
                <a:xfrm>
                  <a:off x="6553814" y="3264820"/>
                  <a:ext cx="4084024" cy="969387"/>
                  <a:chOff x="407812" y="2027460"/>
                  <a:chExt cx="4084024" cy="969387"/>
                </a:xfrm>
              </p:grpSpPr>
              <p:sp>
                <p:nvSpPr>
                  <p:cNvPr id="78" name="Rectangle 77"/>
                  <p:cNvSpPr/>
                  <p:nvPr/>
                </p:nvSpPr>
                <p:spPr bwMode="auto">
                  <a:xfrm>
                    <a:off x="407812" y="2125052"/>
                    <a:ext cx="4084024" cy="871795"/>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p:cNvSpPr/>
                  <p:nvPr/>
                </p:nvSpPr>
                <p:spPr bwMode="auto">
                  <a:xfrm>
                    <a:off x="1762043" y="2202784"/>
                    <a:ext cx="685800" cy="685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80" name="TextBox 79"/>
                  <p:cNvSpPr txBox="1"/>
                  <p:nvPr/>
                </p:nvSpPr>
                <p:spPr>
                  <a:xfrm>
                    <a:off x="521666" y="2027460"/>
                    <a:ext cx="1376712" cy="940926"/>
                  </a:xfrm>
                  <a:prstGeom prst="rect">
                    <a:avLst/>
                  </a:prstGeom>
                  <a:noFill/>
                </p:spPr>
                <p:txBody>
                  <a:bodyPr wrap="square" lIns="179285" tIns="143428" rIns="179285" bIns="143428" rtlCol="0">
                    <a:spAutoFit/>
                  </a:bodyPr>
                  <a:lstStyle/>
                  <a:p>
                    <a:pPr>
                      <a:lnSpc>
                        <a:spcPct val="90000"/>
                      </a:lnSpc>
                      <a:spcAft>
                        <a:spcPts val="588"/>
                      </a:spcAft>
                    </a:pPr>
                    <a:r>
                      <a:rPr lang="en-US" sz="1078" dirty="0">
                        <a:solidFill>
                          <a:schemeClr val="bg1"/>
                        </a:solidFill>
                        <a:latin typeface="+mj-lt"/>
                      </a:rPr>
                      <a:t>Dedicated Cache Worker</a:t>
                    </a:r>
                    <a:br>
                      <a:rPr lang="en-US" sz="1078" dirty="0">
                        <a:solidFill>
                          <a:schemeClr val="bg1"/>
                        </a:solidFill>
                        <a:latin typeface="+mj-lt"/>
                      </a:rPr>
                    </a:br>
                    <a:r>
                      <a:rPr lang="en-US" sz="1078" dirty="0">
                        <a:solidFill>
                          <a:schemeClr val="bg1"/>
                        </a:solidFill>
                        <a:latin typeface="+mj-lt"/>
                      </a:rPr>
                      <a:t>Role</a:t>
                    </a:r>
                  </a:p>
                </p:txBody>
              </p:sp>
            </p:grpSp>
            <p:sp>
              <p:nvSpPr>
                <p:cNvPr id="76" name="Rectangle 75"/>
                <p:cNvSpPr/>
                <p:nvPr/>
              </p:nvSpPr>
              <p:spPr bwMode="auto">
                <a:xfrm>
                  <a:off x="8778647" y="3440144"/>
                  <a:ext cx="685800" cy="685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9845314" y="3440144"/>
                  <a:ext cx="685800" cy="685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pSp>
          <p:sp>
            <p:nvSpPr>
              <p:cNvPr id="74" name="TextBox 73"/>
              <p:cNvSpPr txBox="1"/>
              <p:nvPr/>
            </p:nvSpPr>
            <p:spPr>
              <a:xfrm>
                <a:off x="9319533" y="3266112"/>
                <a:ext cx="678927" cy="785332"/>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rgbClr val="FF0000"/>
                    </a:solidFill>
                  </a:rPr>
                  <a:t>…</a:t>
                </a:r>
              </a:p>
            </p:txBody>
          </p:sp>
        </p:grpSp>
        <p:cxnSp>
          <p:nvCxnSpPr>
            <p:cNvPr id="14" name="Straight Connector 13"/>
            <p:cNvCxnSpPr/>
            <p:nvPr/>
          </p:nvCxnSpPr>
          <p:spPr>
            <a:xfrm>
              <a:off x="4061849" y="3804059"/>
              <a:ext cx="0" cy="1587822"/>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061849" y="3805213"/>
              <a:ext cx="326595"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084303" y="4586795"/>
              <a:ext cx="309753" cy="1"/>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084303" y="5383840"/>
              <a:ext cx="309753"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3149114" y="5435586"/>
            <a:ext cx="2637234" cy="588201"/>
            <a:chOff x="3212260" y="5854995"/>
            <a:chExt cx="2690116" cy="599995"/>
          </a:xfrm>
        </p:grpSpPr>
        <p:grpSp>
          <p:nvGrpSpPr>
            <p:cNvPr id="18" name="Group 17"/>
            <p:cNvGrpSpPr/>
            <p:nvPr/>
          </p:nvGrpSpPr>
          <p:grpSpPr>
            <a:xfrm>
              <a:off x="4389436" y="5854995"/>
              <a:ext cx="1512940" cy="599995"/>
              <a:chOff x="4569124" y="4390598"/>
              <a:chExt cx="1725314" cy="750474"/>
            </a:xfrm>
          </p:grpSpPr>
          <p:sp>
            <p:nvSpPr>
              <p:cNvPr id="62" name="Can 61"/>
              <p:cNvSpPr/>
              <p:nvPr/>
            </p:nvSpPr>
            <p:spPr bwMode="auto">
              <a:xfrm rot="16200000">
                <a:off x="5234278" y="3922722"/>
                <a:ext cx="450259" cy="1670061"/>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TextBox 62"/>
              <p:cNvSpPr txBox="1"/>
              <p:nvPr/>
            </p:nvSpPr>
            <p:spPr>
              <a:xfrm>
                <a:off x="4569124" y="4390598"/>
                <a:ext cx="1676102" cy="750474"/>
              </a:xfrm>
              <a:prstGeom prst="rect">
                <a:avLst/>
              </a:prstGeom>
              <a:noFill/>
            </p:spPr>
            <p:txBody>
              <a:bodyPr wrap="none" lIns="179285" tIns="143428" rIns="179285" bIns="143428" rtlCol="0">
                <a:spAutoFit/>
              </a:bodyPr>
              <a:lstStyle/>
              <a:p>
                <a:pPr>
                  <a:lnSpc>
                    <a:spcPct val="90000"/>
                  </a:lnSpc>
                  <a:spcAft>
                    <a:spcPts val="588"/>
                  </a:spcAft>
                </a:pPr>
                <a:r>
                  <a:rPr lang="en-US" sz="1078" dirty="0">
                    <a:solidFill>
                      <a:schemeClr val="bg1"/>
                    </a:solidFill>
                    <a:latin typeface="+mj-lt"/>
                  </a:rPr>
                  <a:t>Operations</a:t>
                </a:r>
                <a:br>
                  <a:rPr lang="en-US" sz="1078" dirty="0">
                    <a:solidFill>
                      <a:schemeClr val="bg1"/>
                    </a:solidFill>
                    <a:latin typeface="+mj-lt"/>
                  </a:rPr>
                </a:br>
                <a:r>
                  <a:rPr lang="en-US" sz="1078" dirty="0">
                    <a:solidFill>
                      <a:schemeClr val="bg1"/>
                    </a:solidFill>
                    <a:latin typeface="+mj-lt"/>
                  </a:rPr>
                  <a:t>Service Bus Queue</a:t>
                </a:r>
              </a:p>
            </p:txBody>
          </p:sp>
        </p:grpSp>
        <p:cxnSp>
          <p:nvCxnSpPr>
            <p:cNvPr id="19" name="Straight Arrow Connector 18"/>
            <p:cNvCxnSpPr/>
            <p:nvPr/>
          </p:nvCxnSpPr>
          <p:spPr>
            <a:xfrm>
              <a:off x="3212260" y="6122933"/>
              <a:ext cx="1225629"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a:off x="5786350" y="5325641"/>
            <a:ext cx="305504" cy="393023"/>
            <a:chOff x="5902378" y="5742847"/>
            <a:chExt cx="311630" cy="400904"/>
          </a:xfrm>
        </p:grpSpPr>
        <p:cxnSp>
          <p:nvCxnSpPr>
            <p:cNvPr id="20" name="Straight Arrow Connector 19"/>
            <p:cNvCxnSpPr/>
            <p:nvPr/>
          </p:nvCxnSpPr>
          <p:spPr>
            <a:xfrm flipV="1">
              <a:off x="6214008" y="5742847"/>
              <a:ext cx="0" cy="400904"/>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902378" y="6122933"/>
              <a:ext cx="309753"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1070252" y="4499615"/>
            <a:ext cx="1939708" cy="1694991"/>
            <a:chOff x="1091712" y="4900258"/>
            <a:chExt cx="1978604" cy="1728979"/>
          </a:xfrm>
        </p:grpSpPr>
        <p:grpSp>
          <p:nvGrpSpPr>
            <p:cNvPr id="22" name="Group 21"/>
            <p:cNvGrpSpPr/>
            <p:nvPr/>
          </p:nvGrpSpPr>
          <p:grpSpPr>
            <a:xfrm>
              <a:off x="2126893" y="5782796"/>
              <a:ext cx="935485" cy="406981"/>
              <a:chOff x="451433" y="3697810"/>
              <a:chExt cx="1066800" cy="509052"/>
            </a:xfrm>
          </p:grpSpPr>
          <p:sp>
            <p:nvSpPr>
              <p:cNvPr id="58" name="Trapezoid 57"/>
              <p:cNvSpPr/>
              <p:nvPr/>
            </p:nvSpPr>
            <p:spPr bwMode="auto">
              <a:xfrm>
                <a:off x="655637" y="3697810"/>
                <a:ext cx="609600" cy="280452"/>
              </a:xfrm>
              <a:prstGeom prst="trapezoid">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Trapezoid 58"/>
              <p:cNvSpPr/>
              <p:nvPr/>
            </p:nvSpPr>
            <p:spPr bwMode="auto">
              <a:xfrm>
                <a:off x="451433" y="3897533"/>
                <a:ext cx="1066800" cy="207802"/>
              </a:xfrm>
              <a:prstGeom prst="trapezoid">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Oval 59"/>
              <p:cNvSpPr/>
              <p:nvPr/>
            </p:nvSpPr>
            <p:spPr bwMode="auto">
              <a:xfrm>
                <a:off x="579437" y="3978262"/>
                <a:ext cx="228600" cy="2286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Oval 60"/>
              <p:cNvSpPr/>
              <p:nvPr/>
            </p:nvSpPr>
            <p:spPr bwMode="auto">
              <a:xfrm>
                <a:off x="1148681" y="3978262"/>
                <a:ext cx="228600" cy="2286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3" name="Group 22"/>
            <p:cNvGrpSpPr/>
            <p:nvPr/>
          </p:nvGrpSpPr>
          <p:grpSpPr>
            <a:xfrm>
              <a:off x="2112416" y="6222256"/>
              <a:ext cx="935485" cy="406981"/>
              <a:chOff x="451433" y="3697810"/>
              <a:chExt cx="1066800" cy="509052"/>
            </a:xfrm>
          </p:grpSpPr>
          <p:sp>
            <p:nvSpPr>
              <p:cNvPr id="54" name="Trapezoid 53"/>
              <p:cNvSpPr/>
              <p:nvPr/>
            </p:nvSpPr>
            <p:spPr bwMode="auto">
              <a:xfrm>
                <a:off x="655637" y="3697810"/>
                <a:ext cx="609600" cy="280452"/>
              </a:xfrm>
              <a:prstGeom prst="trapezoid">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Trapezoid 54"/>
              <p:cNvSpPr/>
              <p:nvPr/>
            </p:nvSpPr>
            <p:spPr bwMode="auto">
              <a:xfrm>
                <a:off x="451433" y="3897533"/>
                <a:ext cx="1066800" cy="207802"/>
              </a:xfrm>
              <a:prstGeom prst="trapezoid">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Oval 55"/>
              <p:cNvSpPr/>
              <p:nvPr/>
            </p:nvSpPr>
            <p:spPr bwMode="auto">
              <a:xfrm>
                <a:off x="579437" y="3978262"/>
                <a:ext cx="228600" cy="2286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Oval 56"/>
              <p:cNvSpPr/>
              <p:nvPr/>
            </p:nvSpPr>
            <p:spPr bwMode="auto">
              <a:xfrm>
                <a:off x="1148681" y="3978262"/>
                <a:ext cx="228600" cy="2286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p:cNvGrpSpPr/>
            <p:nvPr/>
          </p:nvGrpSpPr>
          <p:grpSpPr>
            <a:xfrm>
              <a:off x="2134831" y="5343336"/>
              <a:ext cx="935485" cy="406981"/>
              <a:chOff x="451433" y="3697810"/>
              <a:chExt cx="1066800" cy="509052"/>
            </a:xfrm>
          </p:grpSpPr>
          <p:sp>
            <p:nvSpPr>
              <p:cNvPr id="50" name="Trapezoid 49"/>
              <p:cNvSpPr/>
              <p:nvPr/>
            </p:nvSpPr>
            <p:spPr bwMode="auto">
              <a:xfrm>
                <a:off x="655637" y="3697810"/>
                <a:ext cx="609600" cy="280452"/>
              </a:xfrm>
              <a:prstGeom prst="trapezoid">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Trapezoid 50"/>
              <p:cNvSpPr/>
              <p:nvPr/>
            </p:nvSpPr>
            <p:spPr bwMode="auto">
              <a:xfrm>
                <a:off x="451433" y="3897533"/>
                <a:ext cx="1066800" cy="207802"/>
              </a:xfrm>
              <a:prstGeom prst="trapezoid">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Oval 51"/>
              <p:cNvSpPr/>
              <p:nvPr/>
            </p:nvSpPr>
            <p:spPr bwMode="auto">
              <a:xfrm>
                <a:off x="579437" y="3978262"/>
                <a:ext cx="228600" cy="2286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Oval 52"/>
              <p:cNvSpPr/>
              <p:nvPr/>
            </p:nvSpPr>
            <p:spPr bwMode="auto">
              <a:xfrm>
                <a:off x="1148681" y="3978262"/>
                <a:ext cx="228600" cy="2286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5" name="Group 24"/>
            <p:cNvGrpSpPr/>
            <p:nvPr/>
          </p:nvGrpSpPr>
          <p:grpSpPr>
            <a:xfrm>
              <a:off x="2126893" y="4900258"/>
              <a:ext cx="935485" cy="406981"/>
              <a:chOff x="451433" y="3697810"/>
              <a:chExt cx="1066800" cy="509052"/>
            </a:xfrm>
          </p:grpSpPr>
          <p:sp>
            <p:nvSpPr>
              <p:cNvPr id="46" name="Trapezoid 45"/>
              <p:cNvSpPr/>
              <p:nvPr/>
            </p:nvSpPr>
            <p:spPr bwMode="auto">
              <a:xfrm>
                <a:off x="655637" y="3697810"/>
                <a:ext cx="609600" cy="280452"/>
              </a:xfrm>
              <a:prstGeom prst="trapezoid">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Trapezoid 46"/>
              <p:cNvSpPr/>
              <p:nvPr/>
            </p:nvSpPr>
            <p:spPr bwMode="auto">
              <a:xfrm>
                <a:off x="451433" y="3897533"/>
                <a:ext cx="1066800" cy="207802"/>
              </a:xfrm>
              <a:prstGeom prst="trapezoid">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Oval 47"/>
              <p:cNvSpPr/>
              <p:nvPr/>
            </p:nvSpPr>
            <p:spPr bwMode="auto">
              <a:xfrm>
                <a:off x="579437" y="3978262"/>
                <a:ext cx="228600" cy="2286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Oval 48"/>
              <p:cNvSpPr/>
              <p:nvPr/>
            </p:nvSpPr>
            <p:spPr bwMode="auto">
              <a:xfrm>
                <a:off x="1148681" y="3978262"/>
                <a:ext cx="228600" cy="2286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p:cNvGrpSpPr/>
            <p:nvPr/>
          </p:nvGrpSpPr>
          <p:grpSpPr>
            <a:xfrm>
              <a:off x="1124078" y="5782796"/>
              <a:ext cx="935485" cy="406981"/>
              <a:chOff x="451433" y="3697810"/>
              <a:chExt cx="1066800" cy="509052"/>
            </a:xfrm>
          </p:grpSpPr>
          <p:sp>
            <p:nvSpPr>
              <p:cNvPr id="42" name="Trapezoid 41"/>
              <p:cNvSpPr/>
              <p:nvPr/>
            </p:nvSpPr>
            <p:spPr bwMode="auto">
              <a:xfrm>
                <a:off x="655637" y="3697810"/>
                <a:ext cx="609600" cy="280452"/>
              </a:xfrm>
              <a:prstGeom prst="trapezoid">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rapezoid 42"/>
              <p:cNvSpPr/>
              <p:nvPr/>
            </p:nvSpPr>
            <p:spPr bwMode="auto">
              <a:xfrm>
                <a:off x="451433" y="3897533"/>
                <a:ext cx="1066800" cy="207802"/>
              </a:xfrm>
              <a:prstGeom prst="trapezoid">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p:cNvSpPr/>
              <p:nvPr/>
            </p:nvSpPr>
            <p:spPr bwMode="auto">
              <a:xfrm>
                <a:off x="579437" y="3978262"/>
                <a:ext cx="228600" cy="2286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p:cNvSpPr/>
              <p:nvPr/>
            </p:nvSpPr>
            <p:spPr bwMode="auto">
              <a:xfrm>
                <a:off x="1148681" y="3978262"/>
                <a:ext cx="228600" cy="2286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7" name="Group 26"/>
            <p:cNvGrpSpPr/>
            <p:nvPr/>
          </p:nvGrpSpPr>
          <p:grpSpPr>
            <a:xfrm>
              <a:off x="1109601" y="6222256"/>
              <a:ext cx="935485" cy="406981"/>
              <a:chOff x="451433" y="3697810"/>
              <a:chExt cx="1066800" cy="509052"/>
            </a:xfrm>
          </p:grpSpPr>
          <p:sp>
            <p:nvSpPr>
              <p:cNvPr id="38" name="Trapezoid 37"/>
              <p:cNvSpPr/>
              <p:nvPr/>
            </p:nvSpPr>
            <p:spPr bwMode="auto">
              <a:xfrm>
                <a:off x="655637" y="3697810"/>
                <a:ext cx="609600" cy="280452"/>
              </a:xfrm>
              <a:prstGeom prst="trapezoid">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rapezoid 38"/>
              <p:cNvSpPr/>
              <p:nvPr/>
            </p:nvSpPr>
            <p:spPr bwMode="auto">
              <a:xfrm>
                <a:off x="451433" y="3897533"/>
                <a:ext cx="1066800" cy="207802"/>
              </a:xfrm>
              <a:prstGeom prst="trapezoid">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p:cNvSpPr/>
              <p:nvPr/>
            </p:nvSpPr>
            <p:spPr bwMode="auto">
              <a:xfrm>
                <a:off x="579437" y="3978262"/>
                <a:ext cx="228600" cy="2286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1148681" y="3978262"/>
                <a:ext cx="228600" cy="2286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 name="Group 27"/>
            <p:cNvGrpSpPr/>
            <p:nvPr/>
          </p:nvGrpSpPr>
          <p:grpSpPr>
            <a:xfrm>
              <a:off x="1091712" y="5343336"/>
              <a:ext cx="935485" cy="406981"/>
              <a:chOff x="405472" y="3697810"/>
              <a:chExt cx="1066800" cy="509052"/>
            </a:xfrm>
          </p:grpSpPr>
          <p:sp>
            <p:nvSpPr>
              <p:cNvPr id="34" name="Trapezoid 33"/>
              <p:cNvSpPr/>
              <p:nvPr/>
            </p:nvSpPr>
            <p:spPr bwMode="auto">
              <a:xfrm>
                <a:off x="655637" y="3697810"/>
                <a:ext cx="609600" cy="280452"/>
              </a:xfrm>
              <a:prstGeom prst="trapezoid">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Trapezoid 34"/>
              <p:cNvSpPr/>
              <p:nvPr/>
            </p:nvSpPr>
            <p:spPr bwMode="auto">
              <a:xfrm>
                <a:off x="405472" y="3897532"/>
                <a:ext cx="1066800" cy="207803"/>
              </a:xfrm>
              <a:prstGeom prst="trapezoid">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p:cNvSpPr/>
              <p:nvPr/>
            </p:nvSpPr>
            <p:spPr bwMode="auto">
              <a:xfrm>
                <a:off x="579437" y="3978262"/>
                <a:ext cx="228600" cy="2286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Oval 36"/>
              <p:cNvSpPr/>
              <p:nvPr/>
            </p:nvSpPr>
            <p:spPr bwMode="auto">
              <a:xfrm>
                <a:off x="1148681" y="3978262"/>
                <a:ext cx="228600" cy="2286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 name="Group 28"/>
            <p:cNvGrpSpPr/>
            <p:nvPr/>
          </p:nvGrpSpPr>
          <p:grpSpPr>
            <a:xfrm>
              <a:off x="1124078" y="4900258"/>
              <a:ext cx="935485" cy="406981"/>
              <a:chOff x="451433" y="3697810"/>
              <a:chExt cx="1066800" cy="509052"/>
            </a:xfrm>
          </p:grpSpPr>
          <p:sp>
            <p:nvSpPr>
              <p:cNvPr id="30" name="Trapezoid 29"/>
              <p:cNvSpPr/>
              <p:nvPr/>
            </p:nvSpPr>
            <p:spPr bwMode="auto">
              <a:xfrm>
                <a:off x="655637" y="3697810"/>
                <a:ext cx="609600" cy="280452"/>
              </a:xfrm>
              <a:prstGeom prst="trapezoid">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rapezoid 30"/>
              <p:cNvSpPr/>
              <p:nvPr/>
            </p:nvSpPr>
            <p:spPr bwMode="auto">
              <a:xfrm>
                <a:off x="451433" y="3897533"/>
                <a:ext cx="1066800" cy="207802"/>
              </a:xfrm>
              <a:prstGeom prst="trapezoid">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Oval 31"/>
              <p:cNvSpPr/>
              <p:nvPr/>
            </p:nvSpPr>
            <p:spPr bwMode="auto">
              <a:xfrm>
                <a:off x="579437" y="3978262"/>
                <a:ext cx="228600" cy="2286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Oval 32"/>
              <p:cNvSpPr/>
              <p:nvPr/>
            </p:nvSpPr>
            <p:spPr bwMode="auto">
              <a:xfrm>
                <a:off x="1148681" y="3978262"/>
                <a:ext cx="228600" cy="2286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1838770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fade">
                                      <p:cBhvr>
                                        <p:cTn id="10" dur="500"/>
                                        <p:tgtEl>
                                          <p:spTgt spid="105"/>
                                        </p:tgtEl>
                                      </p:cBhvr>
                                    </p:animEffect>
                                  </p:childTnLst>
                                </p:cTn>
                              </p:par>
                              <p:par>
                                <p:cTn id="11" presetID="10" presetClass="entr" presetSubtype="0" fill="hold" nodeType="withEffect">
                                  <p:stCondLst>
                                    <p:cond delay="0"/>
                                  </p:stCondLst>
                                  <p:childTnLst>
                                    <p:set>
                                      <p:cBhvr>
                                        <p:cTn id="12" dur="1" fill="hold">
                                          <p:stCondLst>
                                            <p:cond delay="0"/>
                                          </p:stCondLst>
                                        </p:cTn>
                                        <p:tgtEl>
                                          <p:spTgt spid="106"/>
                                        </p:tgtEl>
                                        <p:attrNameLst>
                                          <p:attrName>style.visibility</p:attrName>
                                        </p:attrNameLst>
                                      </p:cBhvr>
                                      <p:to>
                                        <p:strVal val="visible"/>
                                      </p:to>
                                    </p:set>
                                    <p:animEffect transition="in" filter="fade">
                                      <p:cBhvr>
                                        <p:cTn id="13" dur="500"/>
                                        <p:tgtEl>
                                          <p:spTgt spid="106"/>
                                        </p:tgtEl>
                                      </p:cBhvr>
                                    </p:animEffect>
                                  </p:childTnLst>
                                </p:cTn>
                              </p:par>
                              <p:par>
                                <p:cTn id="14" presetID="10" presetClass="entr" presetSubtype="0" fill="hold" nodeType="withEffect">
                                  <p:stCondLst>
                                    <p:cond delay="0"/>
                                  </p:stCondLst>
                                  <p:childTnLst>
                                    <p:set>
                                      <p:cBhvr>
                                        <p:cTn id="15" dur="1" fill="hold">
                                          <p:stCondLst>
                                            <p:cond delay="0"/>
                                          </p:stCondLst>
                                        </p:cTn>
                                        <p:tgtEl>
                                          <p:spTgt spid="108"/>
                                        </p:tgtEl>
                                        <p:attrNameLst>
                                          <p:attrName>style.visibility</p:attrName>
                                        </p:attrNameLst>
                                      </p:cBhvr>
                                      <p:to>
                                        <p:strVal val="visible"/>
                                      </p:to>
                                    </p:set>
                                    <p:animEffect transition="in" filter="fade">
                                      <p:cBhvr>
                                        <p:cTn id="16" dur="500"/>
                                        <p:tgtEl>
                                          <p:spTgt spid="108"/>
                                        </p:tgtEl>
                                      </p:cBhvr>
                                    </p:animEffect>
                                  </p:childTnLst>
                                </p:cTn>
                              </p:par>
                              <p:par>
                                <p:cTn id="17" presetID="10" presetClass="entr" presetSubtype="0" fill="hold" nodeType="with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fade">
                                      <p:cBhvr>
                                        <p:cTn id="19" dur="500"/>
                                        <p:tgtEl>
                                          <p:spTgt spid="107"/>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09"/>
                                        </p:tgtEl>
                                        <p:attrNameLst>
                                          <p:attrName>style.visibility</p:attrName>
                                        </p:attrNameLst>
                                      </p:cBhvr>
                                      <p:to>
                                        <p:strVal val="visible"/>
                                      </p:to>
                                    </p:set>
                                    <p:animEffect transition="in" filter="fade">
                                      <p:cBhvr>
                                        <p:cTn id="25"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One By One</a:t>
            </a:r>
          </a:p>
        </p:txBody>
      </p:sp>
      <p:sp>
        <p:nvSpPr>
          <p:cNvPr id="201" name="Text Placeholder 200"/>
          <p:cNvSpPr>
            <a:spLocks noGrp="1"/>
          </p:cNvSpPr>
          <p:nvPr>
            <p:ph sz="quarter" idx="10"/>
          </p:nvPr>
        </p:nvSpPr>
        <p:spPr>
          <a:xfrm>
            <a:off x="268288" y="1398397"/>
            <a:ext cx="11542503" cy="3833485"/>
          </a:xfrm>
        </p:spPr>
        <p:txBody>
          <a:bodyPr/>
          <a:lstStyle/>
          <a:p>
            <a:r>
              <a:rPr lang="en-US" sz="3529" dirty="0"/>
              <a:t>Performance measurements showed message process far less than 10,000/s required</a:t>
            </a:r>
          </a:p>
          <a:p>
            <a:r>
              <a:rPr lang="en-US" sz="3529" dirty="0"/>
              <a:t>Challenge: </a:t>
            </a:r>
          </a:p>
          <a:p>
            <a:pPr lvl="1"/>
            <a:r>
              <a:rPr lang="en-US" sz="2400" dirty="0"/>
              <a:t>Synchronous message processing</a:t>
            </a:r>
          </a:p>
          <a:p>
            <a:pPr lvl="1"/>
            <a:endParaRPr lang="en-US" sz="1961" dirty="0"/>
          </a:p>
          <a:p>
            <a:pPr lvl="1"/>
            <a:endParaRPr lang="en-US" sz="1961" dirty="0"/>
          </a:p>
          <a:p>
            <a:r>
              <a:rPr lang="en-US" sz="3530" dirty="0"/>
              <a:t>Solution:</a:t>
            </a:r>
          </a:p>
          <a:p>
            <a:pPr lvl="1"/>
            <a:r>
              <a:rPr lang="en-US" sz="2400" dirty="0"/>
              <a:t>Asynchronous (batch) receive</a:t>
            </a:r>
          </a:p>
        </p:txBody>
      </p:sp>
      <p:sp>
        <p:nvSpPr>
          <p:cNvPr id="205" name="TextBox 204"/>
          <p:cNvSpPr txBox="1"/>
          <p:nvPr/>
        </p:nvSpPr>
        <p:spPr>
          <a:xfrm>
            <a:off x="9108525" y="3366393"/>
            <a:ext cx="1645163" cy="941386"/>
          </a:xfrm>
          <a:prstGeom prst="rect">
            <a:avLst/>
          </a:prstGeom>
        </p:spPr>
        <p:style>
          <a:lnRef idx="1">
            <a:schemeClr val="accent2"/>
          </a:lnRef>
          <a:fillRef idx="3">
            <a:schemeClr val="accent2"/>
          </a:fillRef>
          <a:effectRef idx="2">
            <a:schemeClr val="accent2"/>
          </a:effectRef>
          <a:fontRef idx="minor">
            <a:schemeClr val="lt1"/>
          </a:fontRef>
        </p:style>
        <p:txBody>
          <a:bodyPr wrap="non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Message</a:t>
            </a:r>
            <a:br>
              <a:rPr lang="en-US" sz="2353" dirty="0">
                <a:gradFill>
                  <a:gsLst>
                    <a:gs pos="2917">
                      <a:schemeClr val="tx1"/>
                    </a:gs>
                    <a:gs pos="30000">
                      <a:schemeClr val="tx1"/>
                    </a:gs>
                  </a:gsLst>
                  <a:lin ang="5400000" scaled="0"/>
                </a:gradFill>
              </a:rPr>
            </a:br>
            <a:r>
              <a:rPr lang="en-US" sz="2353" dirty="0">
                <a:gradFill>
                  <a:gsLst>
                    <a:gs pos="2917">
                      <a:schemeClr val="tx1"/>
                    </a:gs>
                    <a:gs pos="30000">
                      <a:schemeClr val="tx1"/>
                    </a:gs>
                  </a:gsLst>
                  <a:lin ang="5400000" scaled="0"/>
                </a:gradFill>
              </a:rPr>
              <a:t>Processor</a:t>
            </a:r>
          </a:p>
        </p:txBody>
      </p:sp>
      <p:sp>
        <p:nvSpPr>
          <p:cNvPr id="213" name="Can 212"/>
          <p:cNvSpPr/>
          <p:nvPr/>
        </p:nvSpPr>
        <p:spPr bwMode="auto">
          <a:xfrm rot="16200000">
            <a:off x="3873657" y="3046854"/>
            <a:ext cx="651616" cy="1761541"/>
          </a:xfrm>
          <a:prstGeom prst="ca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5133851" y="3569493"/>
            <a:ext cx="3955877" cy="678404"/>
            <a:chOff x="5659180" y="3390035"/>
            <a:chExt cx="4184722" cy="692008"/>
          </a:xfrm>
          <a:solidFill>
            <a:srgbClr val="002060"/>
          </a:solidFill>
        </p:grpSpPr>
        <p:cxnSp>
          <p:nvCxnSpPr>
            <p:cNvPr id="217" name="Straight Arrow Connector 216"/>
            <p:cNvCxnSpPr/>
            <p:nvPr/>
          </p:nvCxnSpPr>
          <p:spPr>
            <a:xfrm>
              <a:off x="5659180" y="3755347"/>
              <a:ext cx="4184722" cy="0"/>
            </a:xfrm>
            <a:prstGeom prst="straightConnector1">
              <a:avLst/>
            </a:prstGeom>
            <a:grpFill/>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8" name="Rounded Rectangle 207"/>
            <p:cNvSpPr/>
            <p:nvPr/>
          </p:nvSpPr>
          <p:spPr bwMode="auto">
            <a:xfrm>
              <a:off x="7309873" y="3455867"/>
              <a:ext cx="914400" cy="609600"/>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9" name="TextBox 208"/>
            <p:cNvSpPr txBox="1"/>
            <p:nvPr/>
          </p:nvSpPr>
          <p:spPr>
            <a:xfrm>
              <a:off x="7204199" y="3391002"/>
              <a:ext cx="1125750" cy="691041"/>
            </a:xfrm>
            <a:prstGeom prst="rect">
              <a:avLst/>
            </a:prstGeom>
            <a:grpFill/>
          </p:spPr>
          <p:txBody>
            <a:bodyPr wrap="none" lIns="179285" tIns="143428" rIns="179285" bIns="143428" rtlCol="0">
              <a:spAutoFit/>
            </a:bodyPr>
            <a:lstStyle/>
            <a:p>
              <a:pPr algn="ctr">
                <a:lnSpc>
                  <a:spcPct val="90000"/>
                </a:lnSpc>
                <a:spcAft>
                  <a:spcPts val="588"/>
                </a:spcAft>
              </a:pPr>
              <a:r>
                <a:rPr lang="en-US" sz="1400" dirty="0">
                  <a:gradFill>
                    <a:gsLst>
                      <a:gs pos="2917">
                        <a:schemeClr val="tx1"/>
                      </a:gs>
                      <a:gs pos="30000">
                        <a:schemeClr val="tx1"/>
                      </a:gs>
                    </a:gsLst>
                    <a:lin ang="5400000" scaled="0"/>
                  </a:gradFill>
                </a:rPr>
                <a:t>Message</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2</a:t>
              </a:r>
            </a:p>
          </p:txBody>
        </p:sp>
        <p:sp>
          <p:nvSpPr>
            <p:cNvPr id="210" name="TextBox 209"/>
            <p:cNvSpPr txBox="1"/>
            <p:nvPr/>
          </p:nvSpPr>
          <p:spPr>
            <a:xfrm>
              <a:off x="8386665" y="3390035"/>
              <a:ext cx="1125750" cy="691041"/>
            </a:xfrm>
            <a:prstGeom prst="rect">
              <a:avLst/>
            </a:prstGeom>
            <a:grpFill/>
          </p:spPr>
          <p:txBody>
            <a:bodyPr wrap="none" lIns="179285" tIns="143428" rIns="179285" bIns="143428" rtlCol="0">
              <a:spAutoFit/>
            </a:bodyPr>
            <a:lstStyle/>
            <a:p>
              <a:pPr algn="ctr">
                <a:lnSpc>
                  <a:spcPct val="90000"/>
                </a:lnSpc>
                <a:spcAft>
                  <a:spcPts val="588"/>
                </a:spcAft>
              </a:pPr>
              <a:r>
                <a:rPr lang="en-US" sz="1400" dirty="0">
                  <a:gradFill>
                    <a:gsLst>
                      <a:gs pos="2917">
                        <a:schemeClr val="tx1"/>
                      </a:gs>
                      <a:gs pos="30000">
                        <a:schemeClr val="tx1"/>
                      </a:gs>
                    </a:gsLst>
                    <a:lin ang="5400000" scaled="0"/>
                  </a:gradFill>
                </a:rPr>
                <a:t>Message</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1</a:t>
              </a:r>
            </a:p>
          </p:txBody>
        </p:sp>
        <p:sp>
          <p:nvSpPr>
            <p:cNvPr id="215" name="Rounded Rectangle 214"/>
            <p:cNvSpPr/>
            <p:nvPr/>
          </p:nvSpPr>
          <p:spPr bwMode="auto">
            <a:xfrm>
              <a:off x="6152770" y="3455867"/>
              <a:ext cx="914400" cy="609600"/>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6" name="TextBox 215"/>
            <p:cNvSpPr txBox="1"/>
            <p:nvPr/>
          </p:nvSpPr>
          <p:spPr>
            <a:xfrm>
              <a:off x="6021540" y="3391002"/>
              <a:ext cx="1125750" cy="691041"/>
            </a:xfrm>
            <a:prstGeom prst="rect">
              <a:avLst/>
            </a:prstGeom>
            <a:grpFill/>
          </p:spPr>
          <p:txBody>
            <a:bodyPr wrap="none" lIns="179285" tIns="143428" rIns="179285" bIns="143428" rtlCol="0">
              <a:spAutoFit/>
            </a:bodyPr>
            <a:lstStyle/>
            <a:p>
              <a:pPr algn="ctr">
                <a:lnSpc>
                  <a:spcPct val="90000"/>
                </a:lnSpc>
                <a:spcAft>
                  <a:spcPts val="588"/>
                </a:spcAft>
              </a:pPr>
              <a:r>
                <a:rPr lang="en-US" sz="1400" dirty="0">
                  <a:gradFill>
                    <a:gsLst>
                      <a:gs pos="2917">
                        <a:schemeClr val="tx1"/>
                      </a:gs>
                      <a:gs pos="30000">
                        <a:schemeClr val="tx1"/>
                      </a:gs>
                    </a:gsLst>
                    <a:lin ang="5400000" scaled="0"/>
                  </a:gradFill>
                </a:rPr>
                <a:t>Message</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3</a:t>
              </a:r>
            </a:p>
          </p:txBody>
        </p:sp>
      </p:grpSp>
      <p:sp>
        <p:nvSpPr>
          <p:cNvPr id="222" name="TextBox 221"/>
          <p:cNvSpPr txBox="1"/>
          <p:nvPr/>
        </p:nvSpPr>
        <p:spPr>
          <a:xfrm>
            <a:off x="9108525" y="5169907"/>
            <a:ext cx="1645163" cy="941386"/>
          </a:xfrm>
          <a:prstGeom prst="rect">
            <a:avLst/>
          </a:prstGeom>
        </p:spPr>
        <p:style>
          <a:lnRef idx="1">
            <a:schemeClr val="accent2"/>
          </a:lnRef>
          <a:fillRef idx="3">
            <a:schemeClr val="accent2"/>
          </a:fillRef>
          <a:effectRef idx="2">
            <a:schemeClr val="accent2"/>
          </a:effectRef>
          <a:fontRef idx="minor">
            <a:schemeClr val="lt1"/>
          </a:fontRef>
        </p:style>
        <p:txBody>
          <a:bodyPr wrap="non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Message</a:t>
            </a:r>
            <a:br>
              <a:rPr lang="en-US" sz="2353" dirty="0">
                <a:gradFill>
                  <a:gsLst>
                    <a:gs pos="2917">
                      <a:schemeClr val="tx1"/>
                    </a:gs>
                    <a:gs pos="30000">
                      <a:schemeClr val="tx1"/>
                    </a:gs>
                  </a:gsLst>
                  <a:lin ang="5400000" scaled="0"/>
                </a:gradFill>
              </a:rPr>
            </a:br>
            <a:r>
              <a:rPr lang="en-US" sz="2353" dirty="0">
                <a:gradFill>
                  <a:gsLst>
                    <a:gs pos="2917">
                      <a:schemeClr val="tx1"/>
                    </a:gs>
                    <a:gs pos="30000">
                      <a:schemeClr val="tx1"/>
                    </a:gs>
                  </a:gsLst>
                  <a:lin ang="5400000" scaled="0"/>
                </a:gradFill>
              </a:rPr>
              <a:t>Processor</a:t>
            </a:r>
          </a:p>
        </p:txBody>
      </p:sp>
      <p:sp>
        <p:nvSpPr>
          <p:cNvPr id="226" name="Can 225"/>
          <p:cNvSpPr/>
          <p:nvPr/>
        </p:nvSpPr>
        <p:spPr bwMode="auto">
          <a:xfrm rot="16200000">
            <a:off x="3873657" y="4731238"/>
            <a:ext cx="651616" cy="1761541"/>
          </a:xfrm>
          <a:prstGeom prst="ca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19" name="Straight Arrow Connector 218"/>
          <p:cNvCxnSpPr/>
          <p:nvPr/>
        </p:nvCxnSpPr>
        <p:spPr>
          <a:xfrm flipV="1">
            <a:off x="5133851" y="5641202"/>
            <a:ext cx="3955877" cy="5500"/>
          </a:xfrm>
          <a:prstGeom prst="straightConnector1">
            <a:avLst/>
          </a:prstGeom>
          <a:solidFill>
            <a:srgbClr val="002060"/>
          </a:solidFill>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712181" y="4566649"/>
            <a:ext cx="1064187" cy="677456"/>
          </a:xfrm>
          <a:prstGeom prst="rect">
            <a:avLst/>
          </a:prstGeom>
          <a:solidFill>
            <a:srgbClr val="002060"/>
          </a:solidFill>
        </p:spPr>
        <p:txBody>
          <a:bodyPr wrap="none" lIns="179285" tIns="143428" rIns="179285" bIns="143428" rtlCol="0">
            <a:spAutoFit/>
          </a:bodyPr>
          <a:lstStyle/>
          <a:p>
            <a:pPr algn="ctr">
              <a:lnSpc>
                <a:spcPct val="90000"/>
              </a:lnSpc>
              <a:spcAft>
                <a:spcPts val="588"/>
              </a:spcAft>
            </a:pPr>
            <a:r>
              <a:rPr lang="en-US" sz="1400" dirty="0">
                <a:gradFill>
                  <a:gsLst>
                    <a:gs pos="2917">
                      <a:schemeClr val="tx1"/>
                    </a:gs>
                    <a:gs pos="30000">
                      <a:schemeClr val="tx1"/>
                    </a:gs>
                  </a:gsLst>
                  <a:lin ang="5400000" scaled="0"/>
                </a:gradFill>
              </a:rPr>
              <a:t>Message</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1</a:t>
            </a:r>
          </a:p>
        </p:txBody>
      </p:sp>
      <p:sp>
        <p:nvSpPr>
          <p:cNvPr id="26" name="TextBox 25"/>
          <p:cNvSpPr txBox="1"/>
          <p:nvPr/>
        </p:nvSpPr>
        <p:spPr>
          <a:xfrm>
            <a:off x="7712181" y="5301872"/>
            <a:ext cx="1064187" cy="677456"/>
          </a:xfrm>
          <a:prstGeom prst="rect">
            <a:avLst/>
          </a:prstGeom>
          <a:solidFill>
            <a:srgbClr val="002060"/>
          </a:solidFill>
        </p:spPr>
        <p:txBody>
          <a:bodyPr wrap="none" lIns="179285" tIns="143428" rIns="179285" bIns="143428" rtlCol="0">
            <a:spAutoFit/>
          </a:bodyPr>
          <a:lstStyle/>
          <a:p>
            <a:pPr algn="ctr">
              <a:lnSpc>
                <a:spcPct val="90000"/>
              </a:lnSpc>
              <a:spcAft>
                <a:spcPts val="588"/>
              </a:spcAft>
            </a:pPr>
            <a:r>
              <a:rPr lang="en-US" sz="1400" dirty="0">
                <a:gradFill>
                  <a:gsLst>
                    <a:gs pos="2917">
                      <a:schemeClr val="tx1"/>
                    </a:gs>
                    <a:gs pos="30000">
                      <a:schemeClr val="tx1"/>
                    </a:gs>
                  </a:gsLst>
                  <a:lin ang="5400000" scaled="0"/>
                </a:gradFill>
              </a:rPr>
              <a:t>Message</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2</a:t>
            </a:r>
          </a:p>
        </p:txBody>
      </p:sp>
      <p:sp>
        <p:nvSpPr>
          <p:cNvPr id="27" name="TextBox 26"/>
          <p:cNvSpPr txBox="1"/>
          <p:nvPr/>
        </p:nvSpPr>
        <p:spPr>
          <a:xfrm>
            <a:off x="7712181" y="6037095"/>
            <a:ext cx="1064187" cy="677456"/>
          </a:xfrm>
          <a:prstGeom prst="rect">
            <a:avLst/>
          </a:prstGeom>
          <a:solidFill>
            <a:srgbClr val="002060"/>
          </a:solidFill>
        </p:spPr>
        <p:txBody>
          <a:bodyPr wrap="none" lIns="179285" tIns="143428" rIns="179285" bIns="143428" rtlCol="0">
            <a:spAutoFit/>
          </a:bodyPr>
          <a:lstStyle/>
          <a:p>
            <a:pPr algn="ctr">
              <a:lnSpc>
                <a:spcPct val="90000"/>
              </a:lnSpc>
              <a:spcAft>
                <a:spcPts val="588"/>
              </a:spcAft>
            </a:pPr>
            <a:r>
              <a:rPr lang="en-US" sz="1400" dirty="0">
                <a:gradFill>
                  <a:gsLst>
                    <a:gs pos="2917">
                      <a:schemeClr val="tx1"/>
                    </a:gs>
                    <a:gs pos="30000">
                      <a:schemeClr val="tx1"/>
                    </a:gs>
                  </a:gsLst>
                  <a:lin ang="5400000" scaled="0"/>
                </a:gradFill>
              </a:rPr>
              <a:t>Message</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3</a:t>
            </a:r>
          </a:p>
        </p:txBody>
      </p:sp>
    </p:spTree>
    <p:extLst>
      <p:ext uri="{BB962C8B-B14F-4D97-AF65-F5344CB8AC3E}">
        <p14:creationId xmlns:p14="http://schemas.microsoft.com/office/powerpoint/2010/main" val="2241653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xEl>
                                              <p:pRg st="6" end="6"/>
                                            </p:txEl>
                                          </p:spTgt>
                                        </p:tgtEl>
                                        <p:attrNameLst>
                                          <p:attrName>style.visibility</p:attrName>
                                        </p:attrNameLst>
                                      </p:cBhvr>
                                      <p:to>
                                        <p:strVal val="visible"/>
                                      </p:to>
                                    </p:set>
                                    <p:animEffect transition="in" filter="fade">
                                      <p:cBhvr>
                                        <p:cTn id="7" dur="500"/>
                                        <p:tgtEl>
                                          <p:spTgt spid="201">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1">
                                            <p:txEl>
                                              <p:pRg st="5" end="5"/>
                                            </p:txEl>
                                          </p:spTgt>
                                        </p:tgtEl>
                                        <p:attrNameLst>
                                          <p:attrName>style.visibility</p:attrName>
                                        </p:attrNameLst>
                                      </p:cBhvr>
                                      <p:to>
                                        <p:strVal val="visible"/>
                                      </p:to>
                                    </p:set>
                                    <p:animEffect transition="in" filter="fade">
                                      <p:cBhvr>
                                        <p:cTn id="10" dur="500"/>
                                        <p:tgtEl>
                                          <p:spTgt spid="201">
                                            <p:txEl>
                                              <p:pRg st="5" end="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animEffect transition="in" filter="fade">
                                      <p:cBhvr>
                                        <p:cTn id="13" dur="500"/>
                                        <p:tgtEl>
                                          <p:spTgt spid="2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6"/>
                                        </p:tgtEl>
                                        <p:attrNameLst>
                                          <p:attrName>style.visibility</p:attrName>
                                        </p:attrNameLst>
                                      </p:cBhvr>
                                      <p:to>
                                        <p:strVal val="visible"/>
                                      </p:to>
                                    </p:set>
                                    <p:animEffect transition="in" filter="fade">
                                      <p:cBhvr>
                                        <p:cTn id="16" dur="500"/>
                                        <p:tgtEl>
                                          <p:spTgt spid="226"/>
                                        </p:tgtEl>
                                      </p:cBhvr>
                                    </p:animEffect>
                                  </p:childTnLst>
                                </p:cTn>
                              </p:par>
                              <p:par>
                                <p:cTn id="17" presetID="10" presetClass="entr" presetSubtype="0" fill="hold" nodeType="withEffect">
                                  <p:stCondLst>
                                    <p:cond delay="0"/>
                                  </p:stCondLst>
                                  <p:childTnLst>
                                    <p:set>
                                      <p:cBhvr>
                                        <p:cTn id="18" dur="1" fill="hold">
                                          <p:stCondLst>
                                            <p:cond delay="0"/>
                                          </p:stCondLst>
                                        </p:cTn>
                                        <p:tgtEl>
                                          <p:spTgt spid="219"/>
                                        </p:tgtEl>
                                        <p:attrNameLst>
                                          <p:attrName>style.visibility</p:attrName>
                                        </p:attrNameLst>
                                      </p:cBhvr>
                                      <p:to>
                                        <p:strVal val="visible"/>
                                      </p:to>
                                    </p:set>
                                    <p:animEffect transition="in" filter="fade">
                                      <p:cBhvr>
                                        <p:cTn id="19" dur="500"/>
                                        <p:tgtEl>
                                          <p:spTgt spid="2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animBg="1"/>
      <p:bldP spid="226" grpId="0" animBg="1"/>
      <p:bldP spid="25" grpId="0" animBg="1"/>
      <p:bldP spid="26" grpId="0" animBg="1"/>
      <p:bldP spid="2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Remove One Bottleneck, Find Another</a:t>
            </a:r>
          </a:p>
        </p:txBody>
      </p:sp>
      <p:sp>
        <p:nvSpPr>
          <p:cNvPr id="2" name="Text Placeholder 1"/>
          <p:cNvSpPr>
            <a:spLocks noGrp="1"/>
          </p:cNvSpPr>
          <p:nvPr>
            <p:ph sz="quarter" idx="10"/>
          </p:nvPr>
        </p:nvSpPr>
        <p:spPr>
          <a:xfrm>
            <a:off x="268288" y="1398397"/>
            <a:ext cx="11542503" cy="3447098"/>
          </a:xfrm>
        </p:spPr>
        <p:txBody>
          <a:bodyPr/>
          <a:lstStyle/>
          <a:p>
            <a:r>
              <a:rPr lang="en-US" dirty="0"/>
              <a:t>Challenge:</a:t>
            </a:r>
          </a:p>
          <a:p>
            <a:pPr lvl="1"/>
            <a:r>
              <a:rPr lang="en-US" sz="2400" dirty="0"/>
              <a:t>Processing one by one</a:t>
            </a:r>
          </a:p>
          <a:p>
            <a:pPr lvl="1"/>
            <a:endParaRPr lang="en-US" dirty="0"/>
          </a:p>
          <a:p>
            <a:pPr lvl="1"/>
            <a:endParaRPr lang="en-US" dirty="0"/>
          </a:p>
          <a:p>
            <a:r>
              <a:rPr lang="en-US" dirty="0"/>
              <a:t>Solution:	</a:t>
            </a:r>
          </a:p>
          <a:p>
            <a:pPr lvl="1"/>
            <a:r>
              <a:rPr lang="en-US" sz="2400" dirty="0"/>
              <a:t>Concurrent processing</a:t>
            </a:r>
          </a:p>
        </p:txBody>
      </p:sp>
      <p:grpSp>
        <p:nvGrpSpPr>
          <p:cNvPr id="15" name="Group 14"/>
          <p:cNvGrpSpPr/>
          <p:nvPr/>
        </p:nvGrpSpPr>
        <p:grpSpPr>
          <a:xfrm>
            <a:off x="2819564" y="2092844"/>
            <a:ext cx="4983690" cy="1489906"/>
            <a:chOff x="1493837" y="2436512"/>
            <a:chExt cx="5083623" cy="1519779"/>
          </a:xfrm>
          <a:solidFill>
            <a:srgbClr val="002060"/>
          </a:solidFill>
        </p:grpSpPr>
        <p:cxnSp>
          <p:nvCxnSpPr>
            <p:cNvPr id="5" name="Straight Arrow Connector 4"/>
            <p:cNvCxnSpPr/>
            <p:nvPr/>
          </p:nvCxnSpPr>
          <p:spPr>
            <a:xfrm>
              <a:off x="2953639" y="3198891"/>
              <a:ext cx="2134886" cy="0"/>
            </a:xfrm>
            <a:prstGeom prst="straightConnector1">
              <a:avLst/>
            </a:prstGeom>
            <a:grpFill/>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auto">
            <a:xfrm>
              <a:off x="5117658" y="2707582"/>
              <a:ext cx="1459802" cy="90310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5178675" y="2745265"/>
              <a:ext cx="1350616" cy="794120"/>
            </a:xfrm>
            <a:prstGeom prst="rect">
              <a:avLst/>
            </a:prstGeom>
            <a:grpFill/>
          </p:spPr>
          <p:txBody>
            <a:bodyPr wrap="none" lIns="179285" tIns="143428" rIns="179285" bIns="143428" rtlCol="0">
              <a:spAutoFit/>
            </a:bodyPr>
            <a:lstStyle/>
            <a:p>
              <a:pPr algn="ctr">
                <a:lnSpc>
                  <a:spcPct val="90000"/>
                </a:lnSpc>
                <a:spcAft>
                  <a:spcPts val="588"/>
                </a:spcAft>
              </a:pPr>
              <a:r>
                <a:rPr lang="en-US" sz="1765" dirty="0">
                  <a:gradFill>
                    <a:gsLst>
                      <a:gs pos="2917">
                        <a:schemeClr val="tx1"/>
                      </a:gs>
                      <a:gs pos="30000">
                        <a:schemeClr val="tx1"/>
                      </a:gs>
                    </a:gsLst>
                    <a:lin ang="5400000" scaled="0"/>
                  </a:gradFill>
                </a:rPr>
                <a:t>Message</a:t>
              </a:r>
              <a:br>
                <a:rPr lang="en-US" sz="1765" dirty="0">
                  <a:gradFill>
                    <a:gsLst>
                      <a:gs pos="2917">
                        <a:schemeClr val="tx1"/>
                      </a:gs>
                      <a:gs pos="30000">
                        <a:schemeClr val="tx1"/>
                      </a:gs>
                    </a:gsLst>
                    <a:lin ang="5400000" scaled="0"/>
                  </a:gradFill>
                </a:rPr>
              </a:br>
              <a:r>
                <a:rPr lang="en-US" sz="1765" dirty="0">
                  <a:gradFill>
                    <a:gsLst>
                      <a:gs pos="2917">
                        <a:schemeClr val="tx1"/>
                      </a:gs>
                      <a:gs pos="30000">
                        <a:schemeClr val="tx1"/>
                      </a:gs>
                    </a:gsLst>
                    <a:lin ang="5400000" scaled="0"/>
                  </a:gradFill>
                </a:rPr>
                <a:t>Processor</a:t>
              </a:r>
            </a:p>
          </p:txBody>
        </p:sp>
        <p:sp>
          <p:nvSpPr>
            <p:cNvPr id="10" name="TextBox 9"/>
            <p:cNvSpPr txBox="1"/>
            <p:nvPr/>
          </p:nvSpPr>
          <p:spPr>
            <a:xfrm>
              <a:off x="3611815" y="2968073"/>
              <a:ext cx="1092067" cy="461595"/>
            </a:xfrm>
            <a:prstGeom prst="rect">
              <a:avLst/>
            </a:prstGeom>
            <a:grpFill/>
          </p:spPr>
          <p:txBody>
            <a:bodyPr wrap="none" lIns="179285" tIns="143428" rIns="179285" bIns="143428" rtlCol="0">
              <a:spAutoFit/>
            </a:bodyPr>
            <a:lstStyle/>
            <a:p>
              <a:pPr algn="ctr">
                <a:lnSpc>
                  <a:spcPct val="90000"/>
                </a:lnSpc>
                <a:spcAft>
                  <a:spcPts val="588"/>
                </a:spcAft>
              </a:pPr>
              <a:r>
                <a:rPr lang="en-US" sz="1176" dirty="0">
                  <a:gradFill>
                    <a:gsLst>
                      <a:gs pos="2917">
                        <a:schemeClr val="tx1"/>
                      </a:gs>
                      <a:gs pos="30000">
                        <a:schemeClr val="tx1"/>
                      </a:gs>
                    </a:gsLst>
                    <a:lin ang="5400000" scaled="0"/>
                  </a:gradFill>
                </a:rPr>
                <a:t>Message 2</a:t>
              </a:r>
            </a:p>
          </p:txBody>
        </p:sp>
        <p:sp>
          <p:nvSpPr>
            <p:cNvPr id="11" name="TextBox 10"/>
            <p:cNvSpPr txBox="1"/>
            <p:nvPr/>
          </p:nvSpPr>
          <p:spPr>
            <a:xfrm>
              <a:off x="3611815" y="2436512"/>
              <a:ext cx="1092067" cy="461595"/>
            </a:xfrm>
            <a:prstGeom prst="rect">
              <a:avLst/>
            </a:prstGeom>
            <a:grpFill/>
          </p:spPr>
          <p:txBody>
            <a:bodyPr wrap="none" lIns="179285" tIns="143428" rIns="179285" bIns="143428" rtlCol="0">
              <a:spAutoFit/>
            </a:bodyPr>
            <a:lstStyle/>
            <a:p>
              <a:pPr algn="ctr">
                <a:lnSpc>
                  <a:spcPct val="90000"/>
                </a:lnSpc>
                <a:spcAft>
                  <a:spcPts val="588"/>
                </a:spcAft>
              </a:pPr>
              <a:r>
                <a:rPr lang="en-US" sz="1176" dirty="0">
                  <a:gradFill>
                    <a:gsLst>
                      <a:gs pos="2917">
                        <a:schemeClr val="tx1"/>
                      </a:gs>
                      <a:gs pos="30000">
                        <a:schemeClr val="tx1"/>
                      </a:gs>
                    </a:gsLst>
                    <a:lin ang="5400000" scaled="0"/>
                  </a:gradFill>
                </a:rPr>
                <a:t>Message 1</a:t>
              </a:r>
            </a:p>
          </p:txBody>
        </p:sp>
        <p:sp>
          <p:nvSpPr>
            <p:cNvPr id="12" name="Can 11"/>
            <p:cNvSpPr/>
            <p:nvPr/>
          </p:nvSpPr>
          <p:spPr bwMode="auto">
            <a:xfrm rot="16200000">
              <a:off x="2053183" y="2385016"/>
              <a:ext cx="520519" cy="1639212"/>
            </a:xfrm>
            <a:prstGeom prst="can">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3621129" y="3494696"/>
              <a:ext cx="1092067" cy="461595"/>
            </a:xfrm>
            <a:prstGeom prst="rect">
              <a:avLst/>
            </a:prstGeom>
            <a:grpFill/>
          </p:spPr>
          <p:txBody>
            <a:bodyPr wrap="none" lIns="179285" tIns="143428" rIns="179285" bIns="143428" rtlCol="0">
              <a:spAutoFit/>
            </a:bodyPr>
            <a:lstStyle/>
            <a:p>
              <a:pPr algn="ctr">
                <a:lnSpc>
                  <a:spcPct val="90000"/>
                </a:lnSpc>
                <a:spcAft>
                  <a:spcPts val="588"/>
                </a:spcAft>
              </a:pPr>
              <a:r>
                <a:rPr lang="en-US" sz="1176" dirty="0">
                  <a:gradFill>
                    <a:gsLst>
                      <a:gs pos="2917">
                        <a:schemeClr val="tx1"/>
                      </a:gs>
                      <a:gs pos="30000">
                        <a:schemeClr val="tx1"/>
                      </a:gs>
                    </a:gsLst>
                    <a:lin ang="5400000" scaled="0"/>
                  </a:gradFill>
                </a:rPr>
                <a:t>Message 3</a:t>
              </a:r>
            </a:p>
          </p:txBody>
        </p:sp>
      </p:grpSp>
      <p:grpSp>
        <p:nvGrpSpPr>
          <p:cNvPr id="17" name="Group 16"/>
          <p:cNvGrpSpPr/>
          <p:nvPr/>
        </p:nvGrpSpPr>
        <p:grpSpPr>
          <a:xfrm>
            <a:off x="7803253" y="2556889"/>
            <a:ext cx="3560275" cy="566656"/>
            <a:chOff x="6577460" y="2909862"/>
            <a:chExt cx="3631666" cy="578019"/>
          </a:xfrm>
        </p:grpSpPr>
        <p:cxnSp>
          <p:nvCxnSpPr>
            <p:cNvPr id="16" name="Straight Arrow Connector 15"/>
            <p:cNvCxnSpPr/>
            <p:nvPr/>
          </p:nvCxnSpPr>
          <p:spPr>
            <a:xfrm>
              <a:off x="6577460" y="3198891"/>
              <a:ext cx="3631666"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bwMode="auto">
            <a:xfrm>
              <a:off x="8995947" y="2952739"/>
              <a:ext cx="834173" cy="477384"/>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p:cNvGrpSpPr/>
            <p:nvPr/>
          </p:nvGrpSpPr>
          <p:grpSpPr>
            <a:xfrm>
              <a:off x="6919309" y="2909862"/>
              <a:ext cx="1036076" cy="578019"/>
              <a:chOff x="8950754" y="3282043"/>
              <a:chExt cx="1135721" cy="738107"/>
            </a:xfrm>
          </p:grpSpPr>
          <p:sp>
            <p:nvSpPr>
              <p:cNvPr id="23" name="Rounded Rectangle 22"/>
              <p:cNvSpPr/>
              <p:nvPr/>
            </p:nvSpPr>
            <p:spPr bwMode="auto">
              <a:xfrm>
                <a:off x="9076699" y="3346301"/>
                <a:ext cx="914400" cy="609600"/>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8950754" y="3282043"/>
                <a:ext cx="1135721" cy="738107"/>
              </a:xfrm>
              <a:prstGeom prst="rect">
                <a:avLst/>
              </a:prstGeom>
              <a:noFill/>
            </p:spPr>
            <p:txBody>
              <a:bodyPr wrap="square" lIns="179285" tIns="143428" rIns="179285" bIns="143428" rtlCol="0">
                <a:spAutoFit/>
              </a:bodyPr>
              <a:lstStyle/>
              <a:p>
                <a:pPr algn="ctr">
                  <a:lnSpc>
                    <a:spcPct val="90000"/>
                  </a:lnSpc>
                  <a:spcAft>
                    <a:spcPts val="588"/>
                  </a:spcAft>
                </a:pPr>
                <a:r>
                  <a:rPr lang="en-US" sz="1000" dirty="0">
                    <a:gradFill>
                      <a:gsLst>
                        <a:gs pos="2917">
                          <a:schemeClr val="tx1"/>
                        </a:gs>
                        <a:gs pos="30000">
                          <a:schemeClr val="tx1"/>
                        </a:gs>
                      </a:gsLst>
                      <a:lin ang="5400000" scaled="0"/>
                    </a:gradFill>
                  </a:rPr>
                  <a:t>Processed </a:t>
                </a:r>
                <a:br>
                  <a:rPr lang="en-US" sz="1000" dirty="0">
                    <a:gradFill>
                      <a:gsLst>
                        <a:gs pos="2917">
                          <a:schemeClr val="tx1"/>
                        </a:gs>
                        <a:gs pos="30000">
                          <a:schemeClr val="tx1"/>
                        </a:gs>
                      </a:gsLst>
                      <a:lin ang="5400000" scaled="0"/>
                    </a:gradFill>
                  </a:rPr>
                </a:br>
                <a:r>
                  <a:rPr lang="en-US" sz="1000" dirty="0">
                    <a:gradFill>
                      <a:gsLst>
                        <a:gs pos="2917">
                          <a:schemeClr val="tx1"/>
                        </a:gs>
                        <a:gs pos="30000">
                          <a:schemeClr val="tx1"/>
                        </a:gs>
                      </a:gsLst>
                      <a:lin ang="5400000" scaled="0"/>
                    </a:gradFill>
                  </a:rPr>
                  <a:t>Message 3</a:t>
                </a:r>
              </a:p>
            </p:txBody>
          </p:sp>
        </p:grpSp>
        <p:sp>
          <p:nvSpPr>
            <p:cNvPr id="26" name="Rounded Rectangle 25"/>
            <p:cNvSpPr/>
            <p:nvPr/>
          </p:nvSpPr>
          <p:spPr bwMode="auto">
            <a:xfrm>
              <a:off x="8015073" y="2950152"/>
              <a:ext cx="834173" cy="477384"/>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1" name="Group 20"/>
          <p:cNvGrpSpPr/>
          <p:nvPr/>
        </p:nvGrpSpPr>
        <p:grpSpPr>
          <a:xfrm>
            <a:off x="2825241" y="5009680"/>
            <a:ext cx="4983690" cy="885351"/>
            <a:chOff x="1431996" y="5111717"/>
            <a:chExt cx="5083623" cy="903103"/>
          </a:xfrm>
          <a:solidFill>
            <a:srgbClr val="002060"/>
          </a:solidFill>
        </p:grpSpPr>
        <p:cxnSp>
          <p:nvCxnSpPr>
            <p:cNvPr id="50" name="Straight Arrow Connector 49"/>
            <p:cNvCxnSpPr/>
            <p:nvPr/>
          </p:nvCxnSpPr>
          <p:spPr>
            <a:xfrm>
              <a:off x="2891798" y="5603026"/>
              <a:ext cx="2134886" cy="0"/>
            </a:xfrm>
            <a:prstGeom prst="straightConnector1">
              <a:avLst/>
            </a:prstGeom>
            <a:grpFill/>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bwMode="auto">
            <a:xfrm>
              <a:off x="5055817" y="5111717"/>
              <a:ext cx="1459802" cy="90310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a:gradFill>
                  <a:gsLst>
                    <a:gs pos="0">
                      <a:srgbClr val="FFFFFF"/>
                    </a:gs>
                    <a:gs pos="100000">
                      <a:srgbClr val="FFFFFF"/>
                    </a:gs>
                  </a:gsLst>
                  <a:lin ang="5400000" scaled="0"/>
                </a:gradFill>
                <a:ea typeface="Segoe UI" pitchFamily="34" charset="0"/>
                <a:cs typeface="Segoe UI" pitchFamily="34" charset="0"/>
              </a:endParaRPr>
            </a:p>
          </p:txBody>
        </p:sp>
        <p:sp>
          <p:nvSpPr>
            <p:cNvPr id="53" name="TextBox 52"/>
            <p:cNvSpPr txBox="1"/>
            <p:nvPr/>
          </p:nvSpPr>
          <p:spPr>
            <a:xfrm>
              <a:off x="5116834" y="5149400"/>
              <a:ext cx="1350616" cy="794120"/>
            </a:xfrm>
            <a:prstGeom prst="rect">
              <a:avLst/>
            </a:prstGeom>
            <a:grpFill/>
          </p:spPr>
          <p:txBody>
            <a:bodyPr wrap="none" lIns="179285" tIns="143428" rIns="179285" bIns="143428" rtlCol="0">
              <a:spAutoFit/>
            </a:bodyPr>
            <a:lstStyle/>
            <a:p>
              <a:pPr algn="ctr">
                <a:lnSpc>
                  <a:spcPct val="90000"/>
                </a:lnSpc>
                <a:spcAft>
                  <a:spcPts val="588"/>
                </a:spcAft>
              </a:pPr>
              <a:r>
                <a:rPr lang="en-US" sz="1765" dirty="0">
                  <a:gradFill>
                    <a:gsLst>
                      <a:gs pos="2917">
                        <a:schemeClr val="tx1"/>
                      </a:gs>
                      <a:gs pos="30000">
                        <a:schemeClr val="tx1"/>
                      </a:gs>
                    </a:gsLst>
                    <a:lin ang="5400000" scaled="0"/>
                  </a:gradFill>
                </a:rPr>
                <a:t>Message</a:t>
              </a:r>
              <a:br>
                <a:rPr lang="en-US" sz="1765" dirty="0">
                  <a:gradFill>
                    <a:gsLst>
                      <a:gs pos="2917">
                        <a:schemeClr val="tx1"/>
                      </a:gs>
                      <a:gs pos="30000">
                        <a:schemeClr val="tx1"/>
                      </a:gs>
                    </a:gsLst>
                    <a:lin ang="5400000" scaled="0"/>
                  </a:gradFill>
                </a:rPr>
              </a:br>
              <a:r>
                <a:rPr lang="en-US" sz="1765" dirty="0">
                  <a:gradFill>
                    <a:gsLst>
                      <a:gs pos="2917">
                        <a:schemeClr val="tx1"/>
                      </a:gs>
                      <a:gs pos="30000">
                        <a:schemeClr val="tx1"/>
                      </a:gs>
                    </a:gsLst>
                    <a:lin ang="5400000" scaled="0"/>
                  </a:gradFill>
                </a:rPr>
                <a:t>Processor</a:t>
              </a:r>
            </a:p>
          </p:txBody>
        </p:sp>
        <p:sp>
          <p:nvSpPr>
            <p:cNvPr id="57" name="Can 56"/>
            <p:cNvSpPr/>
            <p:nvPr/>
          </p:nvSpPr>
          <p:spPr bwMode="auto">
            <a:xfrm rot="16200000">
              <a:off x="1991342" y="4789151"/>
              <a:ext cx="520519" cy="1639212"/>
            </a:xfrm>
            <a:prstGeom prst="can">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 name="Group 27"/>
          <p:cNvGrpSpPr/>
          <p:nvPr/>
        </p:nvGrpSpPr>
        <p:grpSpPr>
          <a:xfrm>
            <a:off x="7808931" y="4619566"/>
            <a:ext cx="3560275" cy="1712482"/>
            <a:chOff x="6515620" y="4713788"/>
            <a:chExt cx="3631666" cy="1746821"/>
          </a:xfrm>
        </p:grpSpPr>
        <p:cxnSp>
          <p:nvCxnSpPr>
            <p:cNvPr id="60" name="Straight Arrow Connector 59"/>
            <p:cNvCxnSpPr/>
            <p:nvPr/>
          </p:nvCxnSpPr>
          <p:spPr>
            <a:xfrm>
              <a:off x="6515620" y="5603026"/>
              <a:ext cx="3631666"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bwMode="auto">
            <a:xfrm>
              <a:off x="7908574" y="4713788"/>
              <a:ext cx="834173" cy="477383"/>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ounded Rectangle 65"/>
            <p:cNvSpPr/>
            <p:nvPr/>
          </p:nvSpPr>
          <p:spPr bwMode="auto">
            <a:xfrm>
              <a:off x="7908574" y="5348506"/>
              <a:ext cx="834173" cy="477384"/>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Rounded Rectangle 63"/>
            <p:cNvSpPr/>
            <p:nvPr/>
          </p:nvSpPr>
          <p:spPr bwMode="auto">
            <a:xfrm>
              <a:off x="7908574" y="5983225"/>
              <a:ext cx="834173" cy="477384"/>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5" name="TextBox 44"/>
          <p:cNvSpPr txBox="1"/>
          <p:nvPr/>
        </p:nvSpPr>
        <p:spPr>
          <a:xfrm>
            <a:off x="9107683" y="2557543"/>
            <a:ext cx="1015709" cy="566655"/>
          </a:xfrm>
          <a:prstGeom prst="rect">
            <a:avLst/>
          </a:prstGeom>
          <a:noFill/>
        </p:spPr>
        <p:txBody>
          <a:bodyPr wrap="square" lIns="179285" tIns="143428" rIns="179285" bIns="143428" rtlCol="0">
            <a:spAutoFit/>
          </a:bodyPr>
          <a:lstStyle/>
          <a:p>
            <a:pPr algn="ctr">
              <a:lnSpc>
                <a:spcPct val="90000"/>
              </a:lnSpc>
              <a:spcAft>
                <a:spcPts val="588"/>
              </a:spcAft>
            </a:pPr>
            <a:r>
              <a:rPr lang="en-US" sz="1000" dirty="0">
                <a:gradFill>
                  <a:gsLst>
                    <a:gs pos="2917">
                      <a:schemeClr val="tx1"/>
                    </a:gs>
                    <a:gs pos="30000">
                      <a:schemeClr val="tx1"/>
                    </a:gs>
                  </a:gsLst>
                  <a:lin ang="5400000" scaled="0"/>
                </a:gradFill>
              </a:rPr>
              <a:t>Processed </a:t>
            </a:r>
            <a:br>
              <a:rPr lang="en-US" sz="1000" dirty="0">
                <a:gradFill>
                  <a:gsLst>
                    <a:gs pos="2917">
                      <a:schemeClr val="tx1"/>
                    </a:gs>
                    <a:gs pos="30000">
                      <a:schemeClr val="tx1"/>
                    </a:gs>
                  </a:gsLst>
                  <a:lin ang="5400000" scaled="0"/>
                </a:gradFill>
              </a:rPr>
            </a:br>
            <a:r>
              <a:rPr lang="en-US" sz="1000" dirty="0">
                <a:gradFill>
                  <a:gsLst>
                    <a:gs pos="2917">
                      <a:schemeClr val="tx1"/>
                    </a:gs>
                    <a:gs pos="30000">
                      <a:schemeClr val="tx1"/>
                    </a:gs>
                  </a:gsLst>
                  <a:lin ang="5400000" scaled="0"/>
                </a:gradFill>
              </a:rPr>
              <a:t>Message 2</a:t>
            </a:r>
          </a:p>
        </p:txBody>
      </p:sp>
      <p:sp>
        <p:nvSpPr>
          <p:cNvPr id="46" name="TextBox 45"/>
          <p:cNvSpPr txBox="1"/>
          <p:nvPr/>
        </p:nvSpPr>
        <p:spPr>
          <a:xfrm>
            <a:off x="10076984" y="2545366"/>
            <a:ext cx="1015709" cy="566655"/>
          </a:xfrm>
          <a:prstGeom prst="rect">
            <a:avLst/>
          </a:prstGeom>
          <a:noFill/>
        </p:spPr>
        <p:txBody>
          <a:bodyPr wrap="square" lIns="179285" tIns="143428" rIns="179285" bIns="143428" rtlCol="0">
            <a:spAutoFit/>
          </a:bodyPr>
          <a:lstStyle/>
          <a:p>
            <a:pPr algn="ctr">
              <a:lnSpc>
                <a:spcPct val="90000"/>
              </a:lnSpc>
              <a:spcAft>
                <a:spcPts val="588"/>
              </a:spcAft>
            </a:pPr>
            <a:r>
              <a:rPr lang="en-US" sz="1000" dirty="0">
                <a:gradFill>
                  <a:gsLst>
                    <a:gs pos="2917">
                      <a:schemeClr val="tx1"/>
                    </a:gs>
                    <a:gs pos="30000">
                      <a:schemeClr val="tx1"/>
                    </a:gs>
                  </a:gsLst>
                  <a:lin ang="5400000" scaled="0"/>
                </a:gradFill>
              </a:rPr>
              <a:t>Processed </a:t>
            </a:r>
            <a:br>
              <a:rPr lang="en-US" sz="1000" dirty="0">
                <a:gradFill>
                  <a:gsLst>
                    <a:gs pos="2917">
                      <a:schemeClr val="tx1"/>
                    </a:gs>
                    <a:gs pos="30000">
                      <a:schemeClr val="tx1"/>
                    </a:gs>
                  </a:gsLst>
                  <a:lin ang="5400000" scaled="0"/>
                </a:gradFill>
              </a:rPr>
            </a:br>
            <a:r>
              <a:rPr lang="en-US" sz="1000" dirty="0">
                <a:gradFill>
                  <a:gsLst>
                    <a:gs pos="2917">
                      <a:schemeClr val="tx1"/>
                    </a:gs>
                    <a:gs pos="30000">
                      <a:schemeClr val="tx1"/>
                    </a:gs>
                  </a:gsLst>
                  <a:lin ang="5400000" scaled="0"/>
                </a:gradFill>
              </a:rPr>
              <a:t>Message 1</a:t>
            </a:r>
          </a:p>
        </p:txBody>
      </p:sp>
      <p:sp>
        <p:nvSpPr>
          <p:cNvPr id="47" name="TextBox 46"/>
          <p:cNvSpPr txBox="1"/>
          <p:nvPr/>
        </p:nvSpPr>
        <p:spPr>
          <a:xfrm>
            <a:off x="4886776" y="5292778"/>
            <a:ext cx="1070599" cy="452522"/>
          </a:xfrm>
          <a:prstGeom prst="rect">
            <a:avLst/>
          </a:prstGeom>
          <a:solidFill>
            <a:srgbClr val="002060"/>
          </a:solidFill>
        </p:spPr>
        <p:txBody>
          <a:bodyPr wrap="none" lIns="179285" tIns="143428" rIns="179285" bIns="143428" rtlCol="0">
            <a:spAutoFit/>
          </a:bodyPr>
          <a:lstStyle/>
          <a:p>
            <a:pPr algn="ctr">
              <a:lnSpc>
                <a:spcPct val="90000"/>
              </a:lnSpc>
              <a:spcAft>
                <a:spcPts val="588"/>
              </a:spcAft>
            </a:pPr>
            <a:r>
              <a:rPr lang="en-US" sz="1176" dirty="0">
                <a:gradFill>
                  <a:gsLst>
                    <a:gs pos="2917">
                      <a:schemeClr val="tx1"/>
                    </a:gs>
                    <a:gs pos="30000">
                      <a:schemeClr val="tx1"/>
                    </a:gs>
                  </a:gsLst>
                  <a:lin ang="5400000" scaled="0"/>
                </a:gradFill>
              </a:rPr>
              <a:t>Message 2</a:t>
            </a:r>
          </a:p>
        </p:txBody>
      </p:sp>
      <p:sp>
        <p:nvSpPr>
          <p:cNvPr id="48" name="TextBox 47"/>
          <p:cNvSpPr txBox="1"/>
          <p:nvPr/>
        </p:nvSpPr>
        <p:spPr>
          <a:xfrm>
            <a:off x="4886776" y="4779734"/>
            <a:ext cx="1070599" cy="452522"/>
          </a:xfrm>
          <a:prstGeom prst="rect">
            <a:avLst/>
          </a:prstGeom>
          <a:solidFill>
            <a:srgbClr val="002060"/>
          </a:solidFill>
        </p:spPr>
        <p:txBody>
          <a:bodyPr wrap="none" lIns="179285" tIns="143428" rIns="179285" bIns="143428" rtlCol="0">
            <a:spAutoFit/>
          </a:bodyPr>
          <a:lstStyle/>
          <a:p>
            <a:pPr algn="ctr">
              <a:lnSpc>
                <a:spcPct val="90000"/>
              </a:lnSpc>
              <a:spcAft>
                <a:spcPts val="588"/>
              </a:spcAft>
            </a:pPr>
            <a:r>
              <a:rPr lang="en-US" sz="1176" dirty="0">
                <a:gradFill>
                  <a:gsLst>
                    <a:gs pos="2917">
                      <a:schemeClr val="tx1"/>
                    </a:gs>
                    <a:gs pos="30000">
                      <a:schemeClr val="tx1"/>
                    </a:gs>
                  </a:gsLst>
                  <a:lin ang="5400000" scaled="0"/>
                </a:gradFill>
              </a:rPr>
              <a:t>Message 1</a:t>
            </a:r>
          </a:p>
        </p:txBody>
      </p:sp>
      <p:sp>
        <p:nvSpPr>
          <p:cNvPr id="49" name="TextBox 48"/>
          <p:cNvSpPr txBox="1"/>
          <p:nvPr/>
        </p:nvSpPr>
        <p:spPr>
          <a:xfrm>
            <a:off x="4895907" y="5809049"/>
            <a:ext cx="1070599" cy="452522"/>
          </a:xfrm>
          <a:prstGeom prst="rect">
            <a:avLst/>
          </a:prstGeom>
          <a:solidFill>
            <a:srgbClr val="002060"/>
          </a:solidFill>
        </p:spPr>
        <p:txBody>
          <a:bodyPr wrap="none" lIns="179285" tIns="143428" rIns="179285" bIns="143428" rtlCol="0">
            <a:spAutoFit/>
          </a:bodyPr>
          <a:lstStyle/>
          <a:p>
            <a:pPr algn="ctr">
              <a:lnSpc>
                <a:spcPct val="90000"/>
              </a:lnSpc>
              <a:spcAft>
                <a:spcPts val="588"/>
              </a:spcAft>
            </a:pPr>
            <a:r>
              <a:rPr lang="en-US" sz="1176" dirty="0">
                <a:gradFill>
                  <a:gsLst>
                    <a:gs pos="2917">
                      <a:schemeClr val="tx1"/>
                    </a:gs>
                    <a:gs pos="30000">
                      <a:schemeClr val="tx1"/>
                    </a:gs>
                  </a:gsLst>
                  <a:lin ang="5400000" scaled="0"/>
                </a:gradFill>
              </a:rPr>
              <a:t>Message 3</a:t>
            </a:r>
          </a:p>
        </p:txBody>
      </p:sp>
      <p:sp>
        <p:nvSpPr>
          <p:cNvPr id="58" name="TextBox 57"/>
          <p:cNvSpPr txBox="1"/>
          <p:nvPr/>
        </p:nvSpPr>
        <p:spPr>
          <a:xfrm>
            <a:off x="9061275" y="4559186"/>
            <a:ext cx="1015709" cy="566655"/>
          </a:xfrm>
          <a:prstGeom prst="rect">
            <a:avLst/>
          </a:prstGeom>
          <a:noFill/>
        </p:spPr>
        <p:txBody>
          <a:bodyPr wrap="square" lIns="179285" tIns="143428" rIns="179285" bIns="143428" rtlCol="0">
            <a:spAutoFit/>
          </a:bodyPr>
          <a:lstStyle/>
          <a:p>
            <a:pPr algn="ctr">
              <a:lnSpc>
                <a:spcPct val="90000"/>
              </a:lnSpc>
              <a:spcAft>
                <a:spcPts val="588"/>
              </a:spcAft>
            </a:pPr>
            <a:r>
              <a:rPr lang="en-US" sz="1000" dirty="0">
                <a:gradFill>
                  <a:gsLst>
                    <a:gs pos="2917">
                      <a:schemeClr val="tx1"/>
                    </a:gs>
                    <a:gs pos="30000">
                      <a:schemeClr val="tx1"/>
                    </a:gs>
                  </a:gsLst>
                  <a:lin ang="5400000" scaled="0"/>
                </a:gradFill>
              </a:rPr>
              <a:t>Processed </a:t>
            </a:r>
            <a:br>
              <a:rPr lang="en-US" sz="1000" dirty="0">
                <a:gradFill>
                  <a:gsLst>
                    <a:gs pos="2917">
                      <a:schemeClr val="tx1"/>
                    </a:gs>
                    <a:gs pos="30000">
                      <a:schemeClr val="tx1"/>
                    </a:gs>
                  </a:gsLst>
                  <a:lin ang="5400000" scaled="0"/>
                </a:gradFill>
              </a:rPr>
            </a:br>
            <a:r>
              <a:rPr lang="en-US" sz="1000" dirty="0">
                <a:gradFill>
                  <a:gsLst>
                    <a:gs pos="2917">
                      <a:schemeClr val="tx1"/>
                    </a:gs>
                    <a:gs pos="30000">
                      <a:schemeClr val="tx1"/>
                    </a:gs>
                  </a:gsLst>
                  <a:lin ang="5400000" scaled="0"/>
                </a:gradFill>
              </a:rPr>
              <a:t>Message 1</a:t>
            </a:r>
          </a:p>
        </p:txBody>
      </p:sp>
      <p:sp>
        <p:nvSpPr>
          <p:cNvPr id="62" name="TextBox 61"/>
          <p:cNvSpPr txBox="1"/>
          <p:nvPr/>
        </p:nvSpPr>
        <p:spPr>
          <a:xfrm>
            <a:off x="9075534" y="5169351"/>
            <a:ext cx="1015709" cy="566655"/>
          </a:xfrm>
          <a:prstGeom prst="rect">
            <a:avLst/>
          </a:prstGeom>
          <a:noFill/>
        </p:spPr>
        <p:txBody>
          <a:bodyPr wrap="square" lIns="179285" tIns="143428" rIns="179285" bIns="143428" rtlCol="0">
            <a:spAutoFit/>
          </a:bodyPr>
          <a:lstStyle/>
          <a:p>
            <a:pPr algn="ctr">
              <a:lnSpc>
                <a:spcPct val="90000"/>
              </a:lnSpc>
              <a:spcAft>
                <a:spcPts val="588"/>
              </a:spcAft>
            </a:pPr>
            <a:r>
              <a:rPr lang="en-US" sz="1000" dirty="0">
                <a:gradFill>
                  <a:gsLst>
                    <a:gs pos="2917">
                      <a:schemeClr val="tx1"/>
                    </a:gs>
                    <a:gs pos="30000">
                      <a:schemeClr val="tx1"/>
                    </a:gs>
                  </a:gsLst>
                  <a:lin ang="5400000" scaled="0"/>
                </a:gradFill>
              </a:rPr>
              <a:t>Processed </a:t>
            </a:r>
            <a:br>
              <a:rPr lang="en-US" sz="1000" dirty="0">
                <a:gradFill>
                  <a:gsLst>
                    <a:gs pos="2917">
                      <a:schemeClr val="tx1"/>
                    </a:gs>
                    <a:gs pos="30000">
                      <a:schemeClr val="tx1"/>
                    </a:gs>
                  </a:gsLst>
                  <a:lin ang="5400000" scaled="0"/>
                </a:gradFill>
              </a:rPr>
            </a:br>
            <a:r>
              <a:rPr lang="en-US" sz="1000" dirty="0">
                <a:gradFill>
                  <a:gsLst>
                    <a:gs pos="2917">
                      <a:schemeClr val="tx1"/>
                    </a:gs>
                    <a:gs pos="30000">
                      <a:schemeClr val="tx1"/>
                    </a:gs>
                  </a:gsLst>
                  <a:lin ang="5400000" scaled="0"/>
                </a:gradFill>
              </a:rPr>
              <a:t>Message 2</a:t>
            </a:r>
          </a:p>
        </p:txBody>
      </p:sp>
      <p:sp>
        <p:nvSpPr>
          <p:cNvPr id="67" name="TextBox 66"/>
          <p:cNvSpPr txBox="1"/>
          <p:nvPr/>
        </p:nvSpPr>
        <p:spPr>
          <a:xfrm>
            <a:off x="9061274" y="5791961"/>
            <a:ext cx="1015709" cy="566655"/>
          </a:xfrm>
          <a:prstGeom prst="rect">
            <a:avLst/>
          </a:prstGeom>
          <a:noFill/>
        </p:spPr>
        <p:txBody>
          <a:bodyPr wrap="square" lIns="179285" tIns="143428" rIns="179285" bIns="143428" rtlCol="0">
            <a:spAutoFit/>
          </a:bodyPr>
          <a:lstStyle/>
          <a:p>
            <a:pPr algn="ctr">
              <a:lnSpc>
                <a:spcPct val="90000"/>
              </a:lnSpc>
              <a:spcAft>
                <a:spcPts val="588"/>
              </a:spcAft>
            </a:pPr>
            <a:r>
              <a:rPr lang="en-US" sz="1000" dirty="0">
                <a:gradFill>
                  <a:gsLst>
                    <a:gs pos="2917">
                      <a:schemeClr val="tx1"/>
                    </a:gs>
                    <a:gs pos="30000">
                      <a:schemeClr val="tx1"/>
                    </a:gs>
                  </a:gsLst>
                  <a:lin ang="5400000" scaled="0"/>
                </a:gradFill>
              </a:rPr>
              <a:t>Processed </a:t>
            </a:r>
            <a:br>
              <a:rPr lang="en-US" sz="1000" dirty="0">
                <a:gradFill>
                  <a:gsLst>
                    <a:gs pos="2917">
                      <a:schemeClr val="tx1"/>
                    </a:gs>
                    <a:gs pos="30000">
                      <a:schemeClr val="tx1"/>
                    </a:gs>
                  </a:gsLst>
                  <a:lin ang="5400000" scaled="0"/>
                </a:gradFill>
              </a:rPr>
            </a:br>
            <a:r>
              <a:rPr lang="en-US" sz="1000" dirty="0">
                <a:gradFill>
                  <a:gsLst>
                    <a:gs pos="2917">
                      <a:schemeClr val="tx1"/>
                    </a:gs>
                    <a:gs pos="30000">
                      <a:schemeClr val="tx1"/>
                    </a:gs>
                  </a:gsLst>
                  <a:lin ang="5400000" scaled="0"/>
                </a:gradFill>
              </a:rPr>
              <a:t>Message 2</a:t>
            </a:r>
          </a:p>
        </p:txBody>
      </p:sp>
    </p:spTree>
    <p:extLst>
      <p:ext uri="{BB962C8B-B14F-4D97-AF65-F5344CB8AC3E}">
        <p14:creationId xmlns:p14="http://schemas.microsoft.com/office/powerpoint/2010/main" val="336397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500"/>
                                        <p:tgtEl>
                                          <p:spTgt spid="4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8" grpId="0"/>
      <p:bldP spid="62" grpId="0"/>
      <p:bldP spid="6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a:t>
            </a:r>
          </a:p>
        </p:txBody>
      </p:sp>
      <p:sp>
        <p:nvSpPr>
          <p:cNvPr id="4" name="Text Placeholder 3"/>
          <p:cNvSpPr>
            <a:spLocks noGrp="1"/>
          </p:cNvSpPr>
          <p:nvPr>
            <p:ph type="body" sz="quarter" idx="10"/>
          </p:nvPr>
        </p:nvSpPr>
        <p:spPr>
          <a:xfrm>
            <a:off x="269239" y="1411758"/>
            <a:ext cx="11653523" cy="5118324"/>
          </a:xfrm>
        </p:spPr>
        <p:txBody>
          <a:bodyPr/>
          <a:lstStyle/>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override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Run()</a:t>
            </a:r>
          </a:p>
          <a:p>
            <a:r>
              <a:rPr lang="en-US" sz="1400" dirty="0">
                <a:solidFill>
                  <a:srgbClr val="000000"/>
                </a:solidFill>
                <a:highlight>
                  <a:srgbClr val="FFFFFF"/>
                </a:highlight>
                <a:latin typeface="Consolas" panose="020B0609020204030204" pitchFamily="49" charset="0"/>
              </a:rPr>
              <a:t> {</a:t>
            </a:r>
          </a:p>
          <a:p>
            <a:r>
              <a:rPr lang="en-US" sz="1400" dirty="0">
                <a:solidFill>
                  <a:srgbClr val="008000"/>
                </a:solidFill>
                <a:highlight>
                  <a:srgbClr val="FFFFFF"/>
                </a:highlight>
                <a:latin typeface="Consolas" panose="020B0609020204030204" pitchFamily="49" charset="0"/>
              </a:rPr>
              <a:t>  // Initiates the message pump and callback is invoked for each message.  Close Pump</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Client.OnMessage</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receivedMessage</a:t>
            </a:r>
            <a:r>
              <a:rPr lang="en-US" sz="1400" dirty="0">
                <a:solidFill>
                  <a:srgbClr val="000000"/>
                </a:solidFill>
                <a:highlight>
                  <a:srgbClr val="FFFFFF"/>
                </a:highlight>
                <a:latin typeface="Consolas" panose="020B0609020204030204" pitchFamily="49" charset="0"/>
              </a:rPr>
              <a:t>) =&gt;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try</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batchId</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receivedMessage.Properties</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"Batch"</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ToString</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processingDelay</a:t>
            </a:r>
            <a:r>
              <a:rPr lang="en-US" sz="1400" dirty="0">
                <a:solidFill>
                  <a:srgbClr val="000000"/>
                </a:solidFill>
                <a:highlight>
                  <a:srgbClr val="FFFFFF"/>
                </a:highlight>
                <a:latin typeface="Consolas" panose="020B0609020204030204" pitchFamily="49" charset="0"/>
              </a:rPr>
              <a:t> = 		</a:t>
            </a:r>
          </a:p>
          <a:p>
            <a:r>
              <a:rPr lang="en-US" sz="1400" dirty="0">
                <a:solidFill>
                  <a:srgbClr val="000000"/>
                </a:solidFill>
                <a:highlight>
                  <a:srgbClr val="FFFFFF"/>
                </a:highlight>
                <a:latin typeface="Consolas" panose="020B0609020204030204" pitchFamily="49" charset="0"/>
              </a:rPr>
              <a:t>	    i</a:t>
            </a:r>
            <a:r>
              <a:rPr lang="en-US" sz="1400" dirty="0">
                <a:solidFill>
                  <a:srgbClr val="2B91AF"/>
                </a:solidFill>
                <a:highlight>
                  <a:srgbClr val="FFFFFF"/>
                </a:highlight>
                <a:latin typeface="Consolas" panose="020B0609020204030204" pitchFamily="49" charset="0"/>
              </a:rPr>
              <a:t>nt32</a:t>
            </a:r>
            <a:r>
              <a:rPr lang="en-US" sz="1400" dirty="0">
                <a:solidFill>
                  <a:srgbClr val="000000"/>
                </a:solidFill>
                <a:highlight>
                  <a:srgbClr val="FFFFFF"/>
                </a:highlight>
                <a:latin typeface="Consolas" panose="020B0609020204030204" pitchFamily="49" charset="0"/>
              </a:rPr>
              <a:t>.Parse(</a:t>
            </a:r>
            <a:r>
              <a:rPr lang="en-US" sz="1400" dirty="0" err="1">
                <a:solidFill>
                  <a:srgbClr val="000000"/>
                </a:solidFill>
                <a:highlight>
                  <a:srgbClr val="FFFFFF"/>
                </a:highlight>
                <a:latin typeface="Consolas" panose="020B0609020204030204" pitchFamily="49" charset="0"/>
              </a:rPr>
              <a:t>receivedMessage.Properties</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ProcessingDelay</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ToString</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Thread</a:t>
            </a:r>
            <a:r>
              <a:rPr lang="en-US" sz="1400" dirty="0" err="1">
                <a:solidFill>
                  <a:srgbClr val="000000"/>
                </a:solidFill>
                <a:highlight>
                  <a:srgbClr val="FFFFFF"/>
                </a:highlight>
                <a:latin typeface="Consolas" panose="020B0609020204030204" pitchFamily="49" charset="0"/>
              </a:rPr>
              <a:t>.Sleep</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processingDelay</a:t>
            </a:r>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progressTracker.RegisterMessageProcessedAsync</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batchId</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QueueName</a:t>
            </a:r>
            <a:r>
              <a:rPr lang="en-US" sz="1400" dirty="0">
                <a:solidFill>
                  <a:srgbClr val="000000"/>
                </a:solidFill>
                <a:highlight>
                  <a:srgbClr val="FFFFFF"/>
                </a:highlight>
                <a:latin typeface="Consolas" panose="020B0609020204030204" pitchFamily="49" charset="0"/>
              </a:rPr>
              <a:t>).Wait();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catch</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Handle any message processing specific exceptions here</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CompletedEvent.WaitOne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endParaRPr lang="en-US" sz="1400" dirty="0"/>
          </a:p>
        </p:txBody>
      </p:sp>
    </p:spTree>
    <p:extLst>
      <p:ext uri="{BB962C8B-B14F-4D97-AF65-F5344CB8AC3E}">
        <p14:creationId xmlns:p14="http://schemas.microsoft.com/office/powerpoint/2010/main" val="188030929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a:t>
            </a:r>
          </a:p>
        </p:txBody>
      </p:sp>
      <p:sp>
        <p:nvSpPr>
          <p:cNvPr id="3" name="Text Placeholder 2"/>
          <p:cNvSpPr>
            <a:spLocks noGrp="1"/>
          </p:cNvSpPr>
          <p:nvPr>
            <p:ph type="body" sz="quarter" idx="10"/>
          </p:nvPr>
        </p:nvSpPr>
        <p:spPr>
          <a:xfrm>
            <a:off x="269239" y="1411758"/>
            <a:ext cx="11653523" cy="4881336"/>
          </a:xfrm>
        </p:spPr>
        <p:txBody>
          <a:bodyPr/>
          <a:lstStyle/>
          <a:p>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override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Run()</a:t>
            </a:r>
          </a:p>
          <a:p>
            <a:r>
              <a:rPr lang="en-US" sz="1400" dirty="0">
                <a:solidFill>
                  <a:srgbClr val="000000"/>
                </a:solidFill>
                <a:highlight>
                  <a:srgbClr val="FFFFFF"/>
                </a:highlight>
                <a:latin typeface="Consolas" panose="020B0609020204030204" pitchFamily="49" charset="0"/>
              </a:rPr>
              <a:t>{</a:t>
            </a:r>
          </a:p>
          <a:p>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c</a:t>
            </a:r>
            <a:r>
              <a:rPr lang="en-US" sz="1400" dirty="0" err="1">
                <a:solidFill>
                  <a:srgbClr val="000000"/>
                </a:solidFill>
                <a:highlight>
                  <a:srgbClr val="FFFFFF"/>
                </a:highlight>
                <a:latin typeface="Consolas" panose="020B0609020204030204" pitchFamily="49" charset="0"/>
              </a:rPr>
              <a:t>lient.OnMessageAsync</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async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receivedMessage</a:t>
            </a:r>
            <a:r>
              <a:rPr lang="en-US" sz="1400" dirty="0">
                <a:solidFill>
                  <a:srgbClr val="000000"/>
                </a:solidFill>
                <a:highlight>
                  <a:srgbClr val="FFFFFF"/>
                </a:highlight>
                <a:latin typeface="Consolas" panose="020B0609020204030204" pitchFamily="49" charset="0"/>
              </a:rPr>
              <a:t>) =&gt;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try</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batchId</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receivedMessage.Properties</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"Batch"</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ToString</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processingDelay</a:t>
            </a:r>
            <a:r>
              <a:rPr lang="en-US" sz="1400" dirty="0">
                <a:solidFill>
                  <a:srgbClr val="000000"/>
                </a:solidFill>
                <a:highlight>
                  <a:srgbClr val="FFFFFF"/>
                </a:highlight>
                <a:latin typeface="Consolas" panose="020B0609020204030204" pitchFamily="49" charset="0"/>
              </a:rPr>
              <a:t> = </a:t>
            </a:r>
          </a:p>
          <a:p>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Int32</a:t>
            </a:r>
            <a:r>
              <a:rPr lang="en-US" sz="1400" dirty="0">
                <a:solidFill>
                  <a:srgbClr val="000000"/>
                </a:solidFill>
                <a:highlight>
                  <a:srgbClr val="FFFFFF"/>
                </a:highlight>
                <a:latin typeface="Consolas" panose="020B0609020204030204" pitchFamily="49" charset="0"/>
              </a:rPr>
              <a:t>.Parse(</a:t>
            </a:r>
            <a:r>
              <a:rPr lang="en-US" sz="1400" dirty="0" err="1">
                <a:solidFill>
                  <a:srgbClr val="000000"/>
                </a:solidFill>
                <a:highlight>
                  <a:srgbClr val="FFFFFF"/>
                </a:highlight>
                <a:latin typeface="Consolas" panose="020B0609020204030204" pitchFamily="49" charset="0"/>
              </a:rPr>
              <a:t>receivedMessage.Properties</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ProcessingDelay</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ToString</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Task</a:t>
            </a:r>
            <a:r>
              <a:rPr lang="en-US" sz="1400" dirty="0" err="1">
                <a:solidFill>
                  <a:srgbClr val="000000"/>
                </a:solidFill>
                <a:highlight>
                  <a:srgbClr val="FFFFFF"/>
                </a:highlight>
                <a:latin typeface="Consolas" panose="020B0609020204030204" pitchFamily="49" charset="0"/>
              </a:rPr>
              <a:t>.Delay</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processingDelay</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ConfigureAwait</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progressTracker.RegisterMessageProcessedAsync</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batchId</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QueueName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catch</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 </a:t>
            </a:r>
            <a:r>
              <a:rPr lang="en-US" sz="1400" dirty="0">
                <a:solidFill>
                  <a:srgbClr val="008000"/>
                </a:solidFill>
                <a:highlight>
                  <a:srgbClr val="FFFFFF"/>
                </a:highlight>
                <a:latin typeface="Consolas" panose="020B0609020204030204" pitchFamily="49" charset="0"/>
              </a:rPr>
              <a:t>// Handle any message processing specific exceptions here</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OnMessageOptions</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MaxConcurrentCalls</a:t>
            </a:r>
            <a:r>
              <a:rPr lang="en-US" sz="1400" dirty="0">
                <a:solidFill>
                  <a:srgbClr val="000000"/>
                </a:solidFill>
                <a:highlight>
                  <a:srgbClr val="FFFFFF"/>
                </a:highlight>
                <a:latin typeface="Consolas" panose="020B0609020204030204" pitchFamily="49" charset="0"/>
              </a:rPr>
              <a:t> = 50 });</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CompletedEvent.WaitOne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endParaRPr lang="en-US" sz="1400" dirty="0"/>
          </a:p>
        </p:txBody>
      </p:sp>
      <p:sp>
        <p:nvSpPr>
          <p:cNvPr id="6" name="Rectangle 5"/>
          <p:cNvSpPr/>
          <p:nvPr/>
        </p:nvSpPr>
        <p:spPr bwMode="auto">
          <a:xfrm>
            <a:off x="387250" y="5044925"/>
            <a:ext cx="7694313" cy="678834"/>
          </a:xfrm>
          <a:prstGeom prst="rect">
            <a:avLst/>
          </a:prstGeom>
          <a:no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387251" y="1710852"/>
            <a:ext cx="7694313" cy="678834"/>
          </a:xfrm>
          <a:prstGeom prst="rect">
            <a:avLst/>
          </a:prstGeom>
          <a:no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36261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Inserting entities into Table Storage</a:t>
            </a:r>
          </a:p>
        </p:txBody>
      </p:sp>
    </p:spTree>
    <p:extLst>
      <p:ext uri="{BB962C8B-B14F-4D97-AF65-F5344CB8AC3E}">
        <p14:creationId xmlns:p14="http://schemas.microsoft.com/office/powerpoint/2010/main" val="21585289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 …</a:t>
            </a:r>
          </a:p>
        </p:txBody>
      </p:sp>
      <p:sp>
        <p:nvSpPr>
          <p:cNvPr id="4" name="Title 3"/>
          <p:cNvSpPr txBox="1">
            <a:spLocks/>
          </p:cNvSpPr>
          <p:nvPr/>
        </p:nvSpPr>
        <p:spPr>
          <a:xfrm>
            <a:off x="0" y="2909888"/>
            <a:ext cx="12192000" cy="1231900"/>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pPr algn="ctr"/>
            <a:r>
              <a:rPr lang="en-US" sz="8000" dirty="0"/>
              <a:t>DISTRIBUTED SYSTEM</a:t>
            </a:r>
          </a:p>
        </p:txBody>
      </p:sp>
    </p:spTree>
    <p:extLst>
      <p:ext uri="{BB962C8B-B14F-4D97-AF65-F5344CB8AC3E}">
        <p14:creationId xmlns:p14="http://schemas.microsoft.com/office/powerpoint/2010/main" val="37334314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0"/>
          </p:nvPr>
        </p:nvSpPr>
        <p:spPr>
          <a:xfrm>
            <a:off x="268288" y="1398397"/>
            <a:ext cx="11542503" cy="4339650"/>
          </a:xfrm>
        </p:spPr>
        <p:txBody>
          <a:bodyPr/>
          <a:lstStyle/>
          <a:p>
            <a:pPr marL="0" indent="0">
              <a:buNone/>
            </a:pPr>
            <a:r>
              <a:rPr lang="en-US" sz="3600" dirty="0">
                <a:hlinkClick r:id="rId3"/>
              </a:rPr>
              <a:t>http://aka.ms/cloudpatterns</a:t>
            </a:r>
            <a:r>
              <a:rPr lang="en-US" sz="3600" dirty="0"/>
              <a:t> </a:t>
            </a:r>
          </a:p>
          <a:p>
            <a:pPr marL="0" indent="0">
              <a:buNone/>
            </a:pPr>
            <a:endParaRPr lang="en-US" sz="3600" dirty="0"/>
          </a:p>
          <a:p>
            <a:pPr marL="0" indent="0">
              <a:buNone/>
            </a:pPr>
            <a:endParaRPr lang="en-US" sz="3600" dirty="0"/>
          </a:p>
          <a:p>
            <a:pPr marL="0" indent="0">
              <a:buNone/>
            </a:pPr>
            <a:endParaRPr lang="en-US" sz="3600" dirty="0"/>
          </a:p>
          <a:p>
            <a:pPr marL="0" indent="0">
              <a:buNone/>
            </a:pPr>
            <a:r>
              <a:rPr lang="en-US" sz="3600" dirty="0">
                <a:hlinkClick r:id="rId4"/>
              </a:rPr>
              <a:t>https://github.com/mspnp/performance-optimization</a:t>
            </a:r>
            <a:r>
              <a:rPr lang="en-US" sz="3600" dirty="0"/>
              <a:t> </a:t>
            </a:r>
          </a:p>
          <a:p>
            <a:pPr marL="0" indent="0">
              <a:buNone/>
            </a:pPr>
            <a:endParaRPr lang="en-US" sz="3600" dirty="0"/>
          </a:p>
          <a:p>
            <a:pPr marL="0" indent="0">
              <a:buNone/>
            </a:pPr>
            <a:endParaRPr lang="en-US" sz="3600" dirty="0"/>
          </a:p>
        </p:txBody>
      </p:sp>
      <p:pic>
        <p:nvPicPr>
          <p:cNvPr id="4" name="Picture 3"/>
          <p:cNvPicPr>
            <a:picLocks noChangeAspect="1"/>
          </p:cNvPicPr>
          <p:nvPr/>
        </p:nvPicPr>
        <p:blipFill>
          <a:blip r:embed="rId5"/>
          <a:stretch>
            <a:fillRect/>
          </a:stretch>
        </p:blipFill>
        <p:spPr>
          <a:xfrm>
            <a:off x="471487" y="2150047"/>
            <a:ext cx="6943725" cy="1571625"/>
          </a:xfrm>
          <a:prstGeom prst="roundRect">
            <a:avLst>
              <a:gd name="adj" fmla="val 8594"/>
            </a:avLst>
          </a:prstGeom>
          <a:solidFill>
            <a:srgbClr val="FFFFFF">
              <a:shade val="85000"/>
            </a:srgbClr>
          </a:solidFill>
          <a:ln>
            <a:noFill/>
          </a:ln>
          <a:effectLst/>
        </p:spPr>
      </p:pic>
      <p:pic>
        <p:nvPicPr>
          <p:cNvPr id="6" name="Picture 5"/>
          <p:cNvPicPr>
            <a:picLocks noChangeAspect="1"/>
          </p:cNvPicPr>
          <p:nvPr/>
        </p:nvPicPr>
        <p:blipFill>
          <a:blip r:embed="rId6"/>
          <a:stretch>
            <a:fillRect/>
          </a:stretch>
        </p:blipFill>
        <p:spPr>
          <a:xfrm>
            <a:off x="466724" y="4595476"/>
            <a:ext cx="3476625" cy="1676400"/>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78414928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8928" y="4880532"/>
            <a:ext cx="11541862" cy="932563"/>
          </a:xfrm>
        </p:spPr>
        <p:txBody>
          <a:bodyPr/>
          <a:lstStyle/>
          <a:p>
            <a:endParaRPr lang="en-US" sz="5400" dirty="0"/>
          </a:p>
        </p:txBody>
      </p:sp>
    </p:spTree>
    <p:extLst>
      <p:ext uri="{BB962C8B-B14F-4D97-AF65-F5344CB8AC3E}">
        <p14:creationId xmlns:p14="http://schemas.microsoft.com/office/powerpoint/2010/main" val="391408965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281867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a:t>Important while Architecting/Designing</a:t>
            </a:r>
          </a:p>
        </p:txBody>
      </p:sp>
      <p:sp>
        <p:nvSpPr>
          <p:cNvPr id="5" name="Title 3"/>
          <p:cNvSpPr txBox="1">
            <a:spLocks/>
          </p:cNvSpPr>
          <p:nvPr/>
        </p:nvSpPr>
        <p:spPr>
          <a:xfrm>
            <a:off x="0" y="2909888"/>
            <a:ext cx="12192000" cy="1231900"/>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pPr algn="ctr"/>
            <a:r>
              <a:rPr lang="en-US" sz="8000" dirty="0"/>
              <a:t>SLA</a:t>
            </a:r>
          </a:p>
        </p:txBody>
      </p:sp>
      <p:graphicFrame>
        <p:nvGraphicFramePr>
          <p:cNvPr id="6" name="Diagram 5"/>
          <p:cNvGraphicFramePr/>
          <p:nvPr>
            <p:extLst/>
          </p:nvPr>
        </p:nvGraphicFramePr>
        <p:xfrm>
          <a:off x="268928" y="4765963"/>
          <a:ext cx="11770672" cy="1468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6523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a:t>Important while Architecting/Designing</a:t>
            </a:r>
            <a:endParaRPr lang="en-US" dirty="0"/>
          </a:p>
        </p:txBody>
      </p:sp>
      <p:sp>
        <p:nvSpPr>
          <p:cNvPr id="5" name="Title 3"/>
          <p:cNvSpPr txBox="1">
            <a:spLocks/>
          </p:cNvSpPr>
          <p:nvPr/>
        </p:nvSpPr>
        <p:spPr>
          <a:xfrm>
            <a:off x="0" y="2909888"/>
            <a:ext cx="12192000" cy="1231900"/>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pPr algn="ctr"/>
            <a:r>
              <a:rPr lang="en-US" sz="8000" dirty="0"/>
              <a:t>Understanding </a:t>
            </a:r>
          </a:p>
          <a:p>
            <a:pPr algn="ctr"/>
            <a:r>
              <a:rPr lang="en-US" sz="8000" dirty="0"/>
              <a:t>Constraints</a:t>
            </a:r>
          </a:p>
        </p:txBody>
      </p:sp>
    </p:spTree>
    <p:extLst>
      <p:ext uri="{BB962C8B-B14F-4D97-AF65-F5344CB8AC3E}">
        <p14:creationId xmlns:p14="http://schemas.microsoft.com/office/powerpoint/2010/main" val="4265746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000" dirty="0"/>
              <a:t>Fallacies of Distributed Computing</a:t>
            </a:r>
            <a:endParaRPr lang="en-US" sz="4800" dirty="0"/>
          </a:p>
        </p:txBody>
      </p:sp>
      <p:graphicFrame>
        <p:nvGraphicFramePr>
          <p:cNvPr id="5" name="Diagram 4"/>
          <p:cNvGraphicFramePr/>
          <p:nvPr>
            <p:extLst/>
          </p:nvPr>
        </p:nvGraphicFramePr>
        <p:xfrm>
          <a:off x="2727422" y="1175946"/>
          <a:ext cx="6478624" cy="4854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2629772" y="6030686"/>
            <a:ext cx="6673923" cy="369332"/>
          </a:xfrm>
          <a:prstGeom prst="rect">
            <a:avLst/>
          </a:prstGeom>
        </p:spPr>
        <p:txBody>
          <a:bodyPr wrap="square">
            <a:spAutoFit/>
          </a:bodyPr>
          <a:lstStyle/>
          <a:p>
            <a:pPr algn="ctr"/>
            <a:r>
              <a:rPr lang="en-US" dirty="0">
                <a:hlinkClick r:id="rId8"/>
              </a:rPr>
              <a:t>https://en.wikipedia.org/wiki/Fallacies_of_distributed_computing</a:t>
            </a:r>
            <a:r>
              <a:rPr lang="en-US" dirty="0"/>
              <a:t> </a:t>
            </a:r>
          </a:p>
        </p:txBody>
      </p:sp>
    </p:spTree>
    <p:extLst>
      <p:ext uri="{BB962C8B-B14F-4D97-AF65-F5344CB8AC3E}">
        <p14:creationId xmlns:p14="http://schemas.microsoft.com/office/powerpoint/2010/main" val="23327512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49288" y="142875"/>
            <a:ext cx="11542712" cy="750888"/>
          </a:xfrm>
        </p:spPr>
        <p:txBody>
          <a:bodyPr lIns="91440" rIns="91440"/>
          <a:lstStyle/>
          <a:p>
            <a:pPr algn="ctr"/>
            <a:r>
              <a:rPr lang="en-US" sz="5400" dirty="0"/>
              <a:t>CAP Theorem</a:t>
            </a:r>
            <a:endParaRPr lang="en-US" sz="6600" dirty="0"/>
          </a:p>
        </p:txBody>
      </p:sp>
      <p:graphicFrame>
        <p:nvGraphicFramePr>
          <p:cNvPr id="6" name="Diagram 5"/>
          <p:cNvGraphicFramePr/>
          <p:nvPr>
            <p:extLst/>
          </p:nvPr>
        </p:nvGraphicFramePr>
        <p:xfrm>
          <a:off x="2279650" y="1323416"/>
          <a:ext cx="7816850" cy="52533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5977288" y="2717857"/>
            <a:ext cx="600410" cy="369332"/>
          </a:xfrm>
          <a:prstGeom prst="rect">
            <a:avLst/>
          </a:prstGeom>
          <a:noFill/>
        </p:spPr>
        <p:txBody>
          <a:bodyPr wrap="square" rtlCol="0">
            <a:spAutoFit/>
          </a:bodyPr>
          <a:lstStyle/>
          <a:p>
            <a:r>
              <a:rPr lang="en-US" dirty="0">
                <a:latin typeface="Calibri" panose="020F0502020204030204"/>
              </a:rPr>
              <a:t>CA</a:t>
            </a:r>
          </a:p>
        </p:txBody>
      </p:sp>
      <p:sp>
        <p:nvSpPr>
          <p:cNvPr id="8" name="TextBox 7"/>
          <p:cNvSpPr txBox="1"/>
          <p:nvPr/>
        </p:nvSpPr>
        <p:spPr>
          <a:xfrm>
            <a:off x="5480999" y="3690038"/>
            <a:ext cx="424258" cy="369332"/>
          </a:xfrm>
          <a:prstGeom prst="rect">
            <a:avLst/>
          </a:prstGeom>
          <a:noFill/>
        </p:spPr>
        <p:txBody>
          <a:bodyPr wrap="square" rtlCol="0">
            <a:spAutoFit/>
          </a:bodyPr>
          <a:lstStyle/>
          <a:p>
            <a:r>
              <a:rPr lang="en-US" dirty="0">
                <a:latin typeface="Calibri" panose="020F0502020204030204"/>
              </a:rPr>
              <a:t>CP</a:t>
            </a:r>
          </a:p>
        </p:txBody>
      </p:sp>
      <p:sp>
        <p:nvSpPr>
          <p:cNvPr id="9" name="TextBox 8"/>
          <p:cNvSpPr txBox="1"/>
          <p:nvPr/>
        </p:nvSpPr>
        <p:spPr>
          <a:xfrm>
            <a:off x="6577698" y="3660061"/>
            <a:ext cx="616716" cy="369332"/>
          </a:xfrm>
          <a:prstGeom prst="rect">
            <a:avLst/>
          </a:prstGeom>
          <a:noFill/>
        </p:spPr>
        <p:txBody>
          <a:bodyPr wrap="square" rtlCol="0">
            <a:spAutoFit/>
          </a:bodyPr>
          <a:lstStyle/>
          <a:p>
            <a:r>
              <a:rPr lang="en-US" dirty="0">
                <a:latin typeface="Calibri" panose="020F0502020204030204"/>
              </a:rPr>
              <a:t>AP</a:t>
            </a:r>
          </a:p>
        </p:txBody>
      </p:sp>
      <p:sp>
        <p:nvSpPr>
          <p:cNvPr id="10" name="TextBox 9"/>
          <p:cNvSpPr txBox="1"/>
          <p:nvPr/>
        </p:nvSpPr>
        <p:spPr>
          <a:xfrm>
            <a:off x="5805838" y="1219157"/>
            <a:ext cx="956912" cy="369332"/>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RDBMS</a:t>
            </a:r>
          </a:p>
        </p:txBody>
      </p:sp>
      <p:cxnSp>
        <p:nvCxnSpPr>
          <p:cNvPr id="11" name="Straight Connector 10"/>
          <p:cNvCxnSpPr>
            <a:stCxn id="10" idx="2"/>
            <a:endCxn id="7" idx="0"/>
          </p:cNvCxnSpPr>
          <p:nvPr/>
        </p:nvCxnSpPr>
        <p:spPr>
          <a:xfrm flipH="1">
            <a:off x="6277493" y="1588489"/>
            <a:ext cx="6801" cy="1129368"/>
          </a:xfrm>
          <a:prstGeom prst="line">
            <a:avLst/>
          </a:prstGeom>
          <a:noFill/>
          <a:ln w="6350" cap="flat" cmpd="sng" algn="ctr">
            <a:solidFill>
              <a:srgbClr val="5B9BD5"/>
            </a:solidFill>
            <a:prstDash val="solid"/>
            <a:miter lim="800000"/>
          </a:ln>
          <a:effectLst/>
        </p:spPr>
      </p:cxnSp>
      <p:sp>
        <p:nvSpPr>
          <p:cNvPr id="12" name="TextBox 11"/>
          <p:cNvSpPr txBox="1"/>
          <p:nvPr/>
        </p:nvSpPr>
        <p:spPr>
          <a:xfrm>
            <a:off x="3070478" y="4467064"/>
            <a:ext cx="1413375" cy="923330"/>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MongoDB</a:t>
            </a:r>
          </a:p>
          <a:p>
            <a:r>
              <a:rPr lang="en-US" dirty="0">
                <a:latin typeface="Segoe UI Light" panose="020B0502040204020203" pitchFamily="34" charset="0"/>
                <a:cs typeface="Segoe UI Light" panose="020B0502040204020203" pitchFamily="34" charset="0"/>
              </a:rPr>
              <a:t>HBase</a:t>
            </a:r>
          </a:p>
          <a:p>
            <a:r>
              <a:rPr lang="en-US" dirty="0">
                <a:latin typeface="Segoe UI Light" panose="020B0502040204020203" pitchFamily="34" charset="0"/>
                <a:cs typeface="Segoe UI Light" panose="020B0502040204020203" pitchFamily="34" charset="0"/>
              </a:rPr>
              <a:t>Redis</a:t>
            </a:r>
          </a:p>
        </p:txBody>
      </p:sp>
      <p:sp>
        <p:nvSpPr>
          <p:cNvPr id="13" name="TextBox 12"/>
          <p:cNvSpPr txBox="1"/>
          <p:nvPr/>
        </p:nvSpPr>
        <p:spPr>
          <a:xfrm>
            <a:off x="8425680" y="4478334"/>
            <a:ext cx="1670820" cy="923330"/>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CouchDB</a:t>
            </a:r>
          </a:p>
          <a:p>
            <a:r>
              <a:rPr lang="en-US" dirty="0">
                <a:latin typeface="Segoe UI Light" panose="020B0502040204020203" pitchFamily="34" charset="0"/>
                <a:cs typeface="Segoe UI Light" panose="020B0502040204020203" pitchFamily="34" charset="0"/>
              </a:rPr>
              <a:t>Cassandra</a:t>
            </a:r>
          </a:p>
          <a:p>
            <a:r>
              <a:rPr lang="en-US" dirty="0" err="1">
                <a:latin typeface="Segoe UI Light" panose="020B0502040204020203" pitchFamily="34" charset="0"/>
                <a:cs typeface="Segoe UI Light" panose="020B0502040204020203" pitchFamily="34" charset="0"/>
              </a:rPr>
              <a:t>DynamoDB</a:t>
            </a:r>
            <a:endParaRPr lang="en-US" dirty="0">
              <a:latin typeface="Segoe UI Light" panose="020B0502040204020203" pitchFamily="34" charset="0"/>
              <a:cs typeface="Segoe UI Light" panose="020B0502040204020203" pitchFamily="34" charset="0"/>
            </a:endParaRPr>
          </a:p>
        </p:txBody>
      </p:sp>
      <p:cxnSp>
        <p:nvCxnSpPr>
          <p:cNvPr id="14" name="Straight Connector 13"/>
          <p:cNvCxnSpPr>
            <a:stCxn id="8" idx="1"/>
          </p:cNvCxnSpPr>
          <p:nvPr/>
        </p:nvCxnSpPr>
        <p:spPr>
          <a:xfrm flipH="1">
            <a:off x="4524551" y="3874704"/>
            <a:ext cx="956448" cy="730962"/>
          </a:xfrm>
          <a:prstGeom prst="line">
            <a:avLst/>
          </a:prstGeom>
          <a:noFill/>
          <a:ln w="6350" cap="flat" cmpd="sng" algn="ctr">
            <a:solidFill>
              <a:srgbClr val="5B9BD5"/>
            </a:solidFill>
            <a:prstDash val="solid"/>
            <a:miter lim="800000"/>
          </a:ln>
          <a:effectLst/>
        </p:spPr>
      </p:cxnSp>
      <p:cxnSp>
        <p:nvCxnSpPr>
          <p:cNvPr id="15" name="Straight Connector 14"/>
          <p:cNvCxnSpPr/>
          <p:nvPr/>
        </p:nvCxnSpPr>
        <p:spPr>
          <a:xfrm>
            <a:off x="7211302" y="4018123"/>
            <a:ext cx="1214378" cy="677484"/>
          </a:xfrm>
          <a:prstGeom prst="line">
            <a:avLst/>
          </a:prstGeom>
          <a:noFill/>
          <a:ln w="6350" cap="flat" cmpd="sng" algn="ctr">
            <a:solidFill>
              <a:srgbClr val="5B9BD5"/>
            </a:solidFill>
            <a:prstDash val="solid"/>
            <a:miter lim="800000"/>
          </a:ln>
          <a:effectLst/>
        </p:spPr>
      </p:cxnSp>
    </p:spTree>
    <p:extLst>
      <p:ext uri="{BB962C8B-B14F-4D97-AF65-F5344CB8AC3E}">
        <p14:creationId xmlns:p14="http://schemas.microsoft.com/office/powerpoint/2010/main" val="2125410746"/>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D4F2C9FDBBBB42818F300E398E192B" ma:contentTypeVersion="2" ma:contentTypeDescription="Create a new document." ma:contentTypeScope="" ma:versionID="30f85410457d91ef8eeaf92f065e54cb">
  <xsd:schema xmlns:xsd="http://www.w3.org/2001/XMLSchema" xmlns:xs="http://www.w3.org/2001/XMLSchema" xmlns:p="http://schemas.microsoft.com/office/2006/metadata/properties" xmlns:ns2="0e6ed2f3-2003-4809-a7f1-bfb3304c948f" targetNamespace="http://schemas.microsoft.com/office/2006/metadata/properties" ma:root="true" ma:fieldsID="02a2db4a10f75046e616d491db109320" ns2:_="">
    <xsd:import namespace="0e6ed2f3-2003-4809-a7f1-bfb3304c948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6ed2f3-2003-4809-a7f1-bfb3304c94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D80EEA-1669-48E9-84EA-D9F730B923FD}">
  <ds:schemaRef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0e6ed2f3-2003-4809-a7f1-bfb3304c948f"/>
    <ds:schemaRef ds:uri="http://www.w3.org/XML/1998/namespace"/>
  </ds:schemaRefs>
</ds:datastoreItem>
</file>

<file path=customXml/itemProps2.xml><?xml version="1.0" encoding="utf-8"?>
<ds:datastoreItem xmlns:ds="http://schemas.openxmlformats.org/officeDocument/2006/customXml" ds:itemID="{9F2048A1-EA09-4811-9D52-ABC9063A4B91}">
  <ds:schemaRefs>
    <ds:schemaRef ds:uri="http://schemas.microsoft.com/sharepoint/v3/contenttype/forms"/>
  </ds:schemaRefs>
</ds:datastoreItem>
</file>

<file path=customXml/itemProps3.xml><?xml version="1.0" encoding="utf-8"?>
<ds:datastoreItem xmlns:ds="http://schemas.openxmlformats.org/officeDocument/2006/customXml" ds:itemID="{88AFB659-D2FF-469D-9BA3-DDF9E832B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6ed2f3-2003-4809-a7f1-bfb3304c94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GSI Architect Workshop Template (1)</Template>
  <TotalTime>9</TotalTime>
  <Words>4157</Words>
  <Application>Microsoft Office PowerPoint</Application>
  <PresentationFormat>Widescreen</PresentationFormat>
  <Paragraphs>583</Paragraphs>
  <Slides>52</Slides>
  <Notes>51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Consolas</vt:lpstr>
      <vt:lpstr>Courier New</vt:lpstr>
      <vt:lpstr>Segoe UI</vt:lpstr>
      <vt:lpstr>Segoe UI Light</vt:lpstr>
      <vt:lpstr>Times New Roman</vt:lpstr>
      <vt:lpstr>Windows Azure</vt:lpstr>
      <vt:lpstr>PowerPoint Presentation</vt:lpstr>
      <vt:lpstr>Agenda / Expectations</vt:lpstr>
      <vt:lpstr>Designing for Cloud means…</vt:lpstr>
      <vt:lpstr>PowerPoint Presentation</vt:lpstr>
      <vt:lpstr>Designing a …</vt:lpstr>
      <vt:lpstr>Important while Architecting/Designing</vt:lpstr>
      <vt:lpstr>Important while Architecting/Designing</vt:lpstr>
      <vt:lpstr>Fallacies of Distributed Computing</vt:lpstr>
      <vt:lpstr>CAP Theorem</vt:lpstr>
      <vt:lpstr>Azure Limits</vt:lpstr>
      <vt:lpstr>Common Principles and Patterns…</vt:lpstr>
      <vt:lpstr>Partitioning</vt:lpstr>
      <vt:lpstr>Asynchronous Messaging</vt:lpstr>
      <vt:lpstr>Caching</vt:lpstr>
      <vt:lpstr>Availability and Flexibility</vt:lpstr>
      <vt:lpstr>Security</vt:lpstr>
      <vt:lpstr>Partitioning</vt:lpstr>
      <vt:lpstr>Partitioning Data (spillover) </vt:lpstr>
      <vt:lpstr>Partitioning Data (range) </vt:lpstr>
      <vt:lpstr>Partitioning Data (lookup) </vt:lpstr>
      <vt:lpstr>Partitioning Data (hash) </vt:lpstr>
      <vt:lpstr>Customer Stories…</vt:lpstr>
      <vt:lpstr>PowerPoint Presentation</vt:lpstr>
      <vt:lpstr>It’s monochrome fashion</vt:lpstr>
      <vt:lpstr>Monolithic, Synchronous and Monoglot </vt:lpstr>
      <vt:lpstr>Refactoring to gain x150 performance</vt:lpstr>
      <vt:lpstr>Distributed, Asynchronous and Polyglot </vt:lpstr>
      <vt:lpstr>Movie Streaming “Now showing on Azure”</vt:lpstr>
      <vt:lpstr>Cache Me If You Can</vt:lpstr>
      <vt:lpstr>More than just size</vt:lpstr>
      <vt:lpstr>Working around?</vt:lpstr>
      <vt:lpstr>Cache Lookup</vt:lpstr>
      <vt:lpstr>An Extra Cache in Action</vt:lpstr>
      <vt:lpstr>Data Upload to Azure DB “Chew on this…”</vt:lpstr>
      <vt:lpstr>What Does the Data Say?</vt:lpstr>
      <vt:lpstr>Any Day Now…</vt:lpstr>
      <vt:lpstr>Keeping Up in Three Parts</vt:lpstr>
      <vt:lpstr>Migration to PaaS “Tired of maintaining VMs”</vt:lpstr>
      <vt:lpstr>To The Cloud!</vt:lpstr>
      <vt:lpstr>Let’s Start Here</vt:lpstr>
      <vt:lpstr>Let’s Try This Instead…</vt:lpstr>
      <vt:lpstr>That Did the Trick</vt:lpstr>
      <vt:lpstr>Connected Cars “Calling all cars”</vt:lpstr>
      <vt:lpstr>Connecting Azure with the World</vt:lpstr>
      <vt:lpstr>One By One</vt:lpstr>
      <vt:lpstr>Remove One Bottleneck, Find Another</vt:lpstr>
      <vt:lpstr>Serial</vt:lpstr>
      <vt:lpstr>Batch</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Steffen Vorein</dc:creator>
  <cp:lastModifiedBy>Steffen Vorein</cp:lastModifiedBy>
  <cp:revision>4</cp:revision>
  <dcterms:created xsi:type="dcterms:W3CDTF">2016-06-23T15:46:52Z</dcterms:created>
  <dcterms:modified xsi:type="dcterms:W3CDTF">2016-06-23T15:55:57Z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0x010100D4D4F2C9FDBBBB42818F300E398E192B</vt:lpwstr>
  </property>
</Properties>
</file>