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4"/>
  </p:sldMasterIdLst>
  <p:notesMasterIdLst>
    <p:notesMasterId r:id="rId73"/>
  </p:notesMasterIdLst>
  <p:handoutMasterIdLst>
    <p:handoutMasterId r:id="rId74"/>
  </p:handoutMasterIdLst>
  <p:sldIdLst>
    <p:sldId id="392" r:id="rId5"/>
    <p:sldId id="393" r:id="rId6"/>
    <p:sldId id="394" r:id="rId7"/>
    <p:sldId id="281" r:id="rId8"/>
    <p:sldId id="284" r:id="rId9"/>
    <p:sldId id="283" r:id="rId10"/>
    <p:sldId id="331" r:id="rId11"/>
    <p:sldId id="317" r:id="rId12"/>
    <p:sldId id="298" r:id="rId13"/>
    <p:sldId id="294" r:id="rId14"/>
    <p:sldId id="300" r:id="rId15"/>
    <p:sldId id="385" r:id="rId16"/>
    <p:sldId id="369" r:id="rId17"/>
    <p:sldId id="370" r:id="rId18"/>
    <p:sldId id="325" r:id="rId19"/>
    <p:sldId id="366" r:id="rId20"/>
    <p:sldId id="367" r:id="rId21"/>
    <p:sldId id="368" r:id="rId22"/>
    <p:sldId id="301" r:id="rId23"/>
    <p:sldId id="328" r:id="rId24"/>
    <p:sldId id="313" r:id="rId25"/>
    <p:sldId id="312" r:id="rId26"/>
    <p:sldId id="303" r:id="rId27"/>
    <p:sldId id="304" r:id="rId28"/>
    <p:sldId id="379" r:id="rId29"/>
    <p:sldId id="316" r:id="rId30"/>
    <p:sldId id="292" r:id="rId31"/>
    <p:sldId id="380" r:id="rId32"/>
    <p:sldId id="375" r:id="rId33"/>
    <p:sldId id="374" r:id="rId34"/>
    <p:sldId id="386" r:id="rId35"/>
    <p:sldId id="387" r:id="rId36"/>
    <p:sldId id="388" r:id="rId37"/>
    <p:sldId id="389" r:id="rId38"/>
    <p:sldId id="390" r:id="rId39"/>
    <p:sldId id="337" r:id="rId40"/>
    <p:sldId id="338" r:id="rId41"/>
    <p:sldId id="377" r:id="rId42"/>
    <p:sldId id="378"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 id="357" r:id="rId61"/>
    <p:sldId id="358" r:id="rId62"/>
    <p:sldId id="359" r:id="rId63"/>
    <p:sldId id="360" r:id="rId64"/>
    <p:sldId id="361" r:id="rId65"/>
    <p:sldId id="362" r:id="rId66"/>
    <p:sldId id="363" r:id="rId67"/>
    <p:sldId id="364" r:id="rId68"/>
    <p:sldId id="287" r:id="rId69"/>
    <p:sldId id="391" r:id="rId70"/>
    <p:sldId id="319" r:id="rId71"/>
    <p:sldId id="32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 mins)" id="{5812F8C9-7A37-4197-B216-4E6F4629A20B}">
          <p14:sldIdLst>
            <p14:sldId id="392"/>
            <p14:sldId id="393"/>
            <p14:sldId id="394"/>
            <p14:sldId id="281"/>
            <p14:sldId id="284"/>
          </p14:sldIdLst>
        </p14:section>
        <p14:section name="Subscription Design (15 mins)" id="{606FDC7C-3E8A-4E34-B046-8E66BE84BC4C}">
          <p14:sldIdLst>
            <p14:sldId id="283"/>
            <p14:sldId id="331"/>
            <p14:sldId id="317"/>
            <p14:sldId id="298"/>
            <p14:sldId id="294"/>
            <p14:sldId id="300"/>
          </p14:sldIdLst>
        </p14:section>
        <p14:section name="Subscription management" id="{FA6417F3-979A-4604-9D11-13201B8C6DB0}">
          <p14:sldIdLst>
            <p14:sldId id="385"/>
            <p14:sldId id="369"/>
            <p14:sldId id="370"/>
            <p14:sldId id="325"/>
            <p14:sldId id="366"/>
            <p14:sldId id="367"/>
            <p14:sldId id="368"/>
          </p14:sldIdLst>
        </p14:section>
        <p14:section name="Access Control, Billing, and Usage" id="{9D521961-A263-49E2-A9D2-E940F2ED4CB6}">
          <p14:sldIdLst>
            <p14:sldId id="301"/>
            <p14:sldId id="328"/>
            <p14:sldId id="313"/>
            <p14:sldId id="312"/>
            <p14:sldId id="303"/>
            <p14:sldId id="304"/>
            <p14:sldId id="379"/>
            <p14:sldId id="316"/>
            <p14:sldId id="292"/>
          </p14:sldIdLst>
        </p14:section>
        <p14:section name="Subscription governance" id="{49022EAD-2040-470F-B984-AB8DA9450D32}">
          <p14:sldIdLst>
            <p14:sldId id="380"/>
            <p14:sldId id="375"/>
            <p14:sldId id="374"/>
            <p14:sldId id="386"/>
            <p14:sldId id="387"/>
            <p14:sldId id="388"/>
            <p14:sldId id="389"/>
            <p14:sldId id="390"/>
          </p14:sldIdLst>
        </p14:section>
        <p14:section name="Naming conventions" id="{AA79D2DC-A0AC-44A0-A414-9A1CE16F894D}">
          <p14:sldIdLst>
            <p14:sldId id="337"/>
            <p14:sldId id="338"/>
            <p14:sldId id="377"/>
            <p14:sldId id="378"/>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Lst>
        </p14:section>
        <p14:section name="Conclusion (5 mins)" id="{54B781D9-C16B-4CDA-A418-0E1D3BC510F3}">
          <p14:sldIdLst>
            <p14:sldId id="287"/>
            <p14:sldId id="391"/>
            <p14:sldId id="31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8DC63F"/>
    <a:srgbClr val="5B9BD5"/>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41" autoAdjust="0"/>
    <p:restoredTop sz="61919" autoAdjust="0"/>
  </p:normalViewPr>
  <p:slideViewPr>
    <p:cSldViewPr snapToGrid="0">
      <p:cViewPr varScale="1">
        <p:scale>
          <a:sx n="113" d="100"/>
          <a:sy n="113" d="100"/>
        </p:scale>
        <p:origin x="192"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F823B-AC39-47B9-8DB4-A49B1CE287DC}"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8C77F85D-79B5-4576-8244-35BF5B4A1C7C}">
      <dgm:prSet phldrT="[Text]"/>
      <dgm:spPr/>
      <dgm:t>
        <a:bodyPr/>
        <a:lstStyle/>
        <a:p>
          <a:r>
            <a:rPr lang="en-US" dirty="0"/>
            <a:t>Classic</a:t>
          </a:r>
        </a:p>
        <a:p>
          <a:r>
            <a:rPr lang="en-US" dirty="0"/>
            <a:t>(v1)</a:t>
          </a:r>
        </a:p>
      </dgm:t>
    </dgm:pt>
    <dgm:pt modelId="{48C1100C-C8A6-4F95-BD86-5F287029B06F}" type="parTrans" cxnId="{4EF58D28-5C01-44D0-B455-9336C54D44F8}">
      <dgm:prSet/>
      <dgm:spPr/>
      <dgm:t>
        <a:bodyPr/>
        <a:lstStyle/>
        <a:p>
          <a:endParaRPr lang="en-US"/>
        </a:p>
      </dgm:t>
    </dgm:pt>
    <dgm:pt modelId="{95CC2E90-D399-46F6-96C9-526B62A78794}" type="sibTrans" cxnId="{4EF58D28-5C01-44D0-B455-9336C54D44F8}">
      <dgm:prSet/>
      <dgm:spPr/>
      <dgm:t>
        <a:bodyPr/>
        <a:lstStyle/>
        <a:p>
          <a:endParaRPr lang="en-US"/>
        </a:p>
      </dgm:t>
    </dgm:pt>
    <dgm:pt modelId="{B18C4768-422F-4533-A5C8-4E8C84900369}">
      <dgm:prSet phldrT="[Text]"/>
      <dgm:spPr/>
      <dgm:t>
        <a:bodyPr/>
        <a:lstStyle/>
        <a:p>
          <a:r>
            <a:rPr lang="en-US" dirty="0"/>
            <a:t>Azure Service Management (ASM) – </a:t>
          </a:r>
          <a:r>
            <a:rPr lang="en-US" dirty="0">
              <a:solidFill>
                <a:srgbClr val="FF0000"/>
              </a:solidFill>
            </a:rPr>
            <a:t>Not Recommended</a:t>
          </a:r>
        </a:p>
      </dgm:t>
    </dgm:pt>
    <dgm:pt modelId="{0D4A828A-E6C5-4823-A327-2FEDDBA6A354}" type="parTrans" cxnId="{E5031D91-46CB-405A-ADEF-FE7D028509B9}">
      <dgm:prSet/>
      <dgm:spPr/>
      <dgm:t>
        <a:bodyPr/>
        <a:lstStyle/>
        <a:p>
          <a:endParaRPr lang="en-US"/>
        </a:p>
      </dgm:t>
    </dgm:pt>
    <dgm:pt modelId="{C3C07AE7-9988-46E7-8076-C16F0BA3BE69}" type="sibTrans" cxnId="{E5031D91-46CB-405A-ADEF-FE7D028509B9}">
      <dgm:prSet/>
      <dgm:spPr/>
      <dgm:t>
        <a:bodyPr/>
        <a:lstStyle/>
        <a:p>
          <a:endParaRPr lang="en-US"/>
        </a:p>
      </dgm:t>
    </dgm:pt>
    <dgm:pt modelId="{84E599FC-5B0B-4BE6-A1C4-001259643739}">
      <dgm:prSet phldrT="[Text]"/>
      <dgm:spPr/>
      <dgm:t>
        <a:bodyPr/>
        <a:lstStyle/>
        <a:p>
          <a:r>
            <a:rPr lang="en-US" dirty="0"/>
            <a:t>Resource Manager (v2)</a:t>
          </a:r>
        </a:p>
      </dgm:t>
    </dgm:pt>
    <dgm:pt modelId="{6AEFD8AE-FBD1-4526-9BC7-95F1CAFC1E5C}" type="parTrans" cxnId="{FE237815-BD82-4444-8EDF-E1010071A413}">
      <dgm:prSet/>
      <dgm:spPr/>
      <dgm:t>
        <a:bodyPr/>
        <a:lstStyle/>
        <a:p>
          <a:endParaRPr lang="en-US"/>
        </a:p>
      </dgm:t>
    </dgm:pt>
    <dgm:pt modelId="{087E4B29-1312-4EA8-B10F-EAA2CDD31FE7}" type="sibTrans" cxnId="{FE237815-BD82-4444-8EDF-E1010071A413}">
      <dgm:prSet/>
      <dgm:spPr/>
      <dgm:t>
        <a:bodyPr/>
        <a:lstStyle/>
        <a:p>
          <a:endParaRPr lang="en-US"/>
        </a:p>
      </dgm:t>
    </dgm:pt>
    <dgm:pt modelId="{06226B68-A3E1-4944-B430-15D9F1B0A047}">
      <dgm:prSet phldrT="[Text]"/>
      <dgm:spPr/>
      <dgm:t>
        <a:bodyPr/>
        <a:lstStyle/>
        <a:p>
          <a:r>
            <a:rPr lang="en-US" dirty="0"/>
            <a:t>Azure Resource Manager (ARM)</a:t>
          </a:r>
        </a:p>
      </dgm:t>
    </dgm:pt>
    <dgm:pt modelId="{C55B9DC6-2545-4940-9801-3C73C23C3553}" type="parTrans" cxnId="{7F0DDA3D-8FA1-4C3D-8B03-E2B2EE1C2B5C}">
      <dgm:prSet/>
      <dgm:spPr/>
      <dgm:t>
        <a:bodyPr/>
        <a:lstStyle/>
        <a:p>
          <a:endParaRPr lang="en-US"/>
        </a:p>
      </dgm:t>
    </dgm:pt>
    <dgm:pt modelId="{3272B38D-B8BF-4A75-AE3E-FFC413D3D725}" type="sibTrans" cxnId="{7F0DDA3D-8FA1-4C3D-8B03-E2B2EE1C2B5C}">
      <dgm:prSet/>
      <dgm:spPr/>
      <dgm:t>
        <a:bodyPr/>
        <a:lstStyle/>
        <a:p>
          <a:endParaRPr lang="en-US"/>
        </a:p>
      </dgm:t>
    </dgm:pt>
    <dgm:pt modelId="{BC1461D7-6466-4949-A19E-AF22633F17FE}" type="pres">
      <dgm:prSet presAssocID="{FCEF823B-AC39-47B9-8DB4-A49B1CE287DC}" presName="Name0" presStyleCnt="0">
        <dgm:presLayoutVars>
          <dgm:dir/>
          <dgm:animLvl val="lvl"/>
          <dgm:resizeHandles val="exact"/>
        </dgm:presLayoutVars>
      </dgm:prSet>
      <dgm:spPr/>
    </dgm:pt>
    <dgm:pt modelId="{DA93BFF4-8A16-42B0-A8BD-1A0B50F1A7BD}" type="pres">
      <dgm:prSet presAssocID="{8C77F85D-79B5-4576-8244-35BF5B4A1C7C}" presName="linNode" presStyleCnt="0"/>
      <dgm:spPr/>
    </dgm:pt>
    <dgm:pt modelId="{E17FE746-91E0-44EF-BFC1-4C40225CA031}" type="pres">
      <dgm:prSet presAssocID="{8C77F85D-79B5-4576-8244-35BF5B4A1C7C}" presName="parTx" presStyleLbl="revTx" presStyleIdx="0" presStyleCnt="2">
        <dgm:presLayoutVars>
          <dgm:chMax val="1"/>
          <dgm:bulletEnabled val="1"/>
        </dgm:presLayoutVars>
      </dgm:prSet>
      <dgm:spPr/>
    </dgm:pt>
    <dgm:pt modelId="{A38FABC2-E48D-4FEE-9536-63DD34F2D4ED}" type="pres">
      <dgm:prSet presAssocID="{8C77F85D-79B5-4576-8244-35BF5B4A1C7C}" presName="bracket" presStyleLbl="parChTrans1D1" presStyleIdx="0" presStyleCnt="2"/>
      <dgm:spPr/>
    </dgm:pt>
    <dgm:pt modelId="{A69C7E26-DA3C-4D58-B558-CA8493223DEF}" type="pres">
      <dgm:prSet presAssocID="{8C77F85D-79B5-4576-8244-35BF5B4A1C7C}" presName="spH" presStyleCnt="0"/>
      <dgm:spPr/>
    </dgm:pt>
    <dgm:pt modelId="{8D35436B-8DBC-4303-8A35-433983CAC35A}" type="pres">
      <dgm:prSet presAssocID="{8C77F85D-79B5-4576-8244-35BF5B4A1C7C}" presName="desTx" presStyleLbl="node1" presStyleIdx="0" presStyleCnt="2">
        <dgm:presLayoutVars>
          <dgm:bulletEnabled val="1"/>
        </dgm:presLayoutVars>
      </dgm:prSet>
      <dgm:spPr/>
    </dgm:pt>
    <dgm:pt modelId="{F3A829E6-B8FB-45F3-A1B9-A02744EC1703}" type="pres">
      <dgm:prSet presAssocID="{95CC2E90-D399-46F6-96C9-526B62A78794}" presName="spV" presStyleCnt="0"/>
      <dgm:spPr/>
    </dgm:pt>
    <dgm:pt modelId="{DFAFC56A-DD80-4E25-8515-0BB00616D35A}" type="pres">
      <dgm:prSet presAssocID="{84E599FC-5B0B-4BE6-A1C4-001259643739}" presName="linNode" presStyleCnt="0"/>
      <dgm:spPr/>
    </dgm:pt>
    <dgm:pt modelId="{AF0529F9-A10A-4938-94A7-2891C549E74D}" type="pres">
      <dgm:prSet presAssocID="{84E599FC-5B0B-4BE6-A1C4-001259643739}" presName="parTx" presStyleLbl="revTx" presStyleIdx="1" presStyleCnt="2">
        <dgm:presLayoutVars>
          <dgm:chMax val="1"/>
          <dgm:bulletEnabled val="1"/>
        </dgm:presLayoutVars>
      </dgm:prSet>
      <dgm:spPr/>
    </dgm:pt>
    <dgm:pt modelId="{B6FB9AA7-114F-4070-AABA-65EFEE8D20A0}" type="pres">
      <dgm:prSet presAssocID="{84E599FC-5B0B-4BE6-A1C4-001259643739}" presName="bracket" presStyleLbl="parChTrans1D1" presStyleIdx="1" presStyleCnt="2"/>
      <dgm:spPr/>
    </dgm:pt>
    <dgm:pt modelId="{64BA1D45-341A-469A-BCC5-F9F5FBAF7007}" type="pres">
      <dgm:prSet presAssocID="{84E599FC-5B0B-4BE6-A1C4-001259643739}" presName="spH" presStyleCnt="0"/>
      <dgm:spPr/>
    </dgm:pt>
    <dgm:pt modelId="{9B2F0E70-80D1-454E-A56B-B63E255B6012}" type="pres">
      <dgm:prSet presAssocID="{84E599FC-5B0B-4BE6-A1C4-001259643739}" presName="desTx" presStyleLbl="node1" presStyleIdx="1" presStyleCnt="2">
        <dgm:presLayoutVars>
          <dgm:bulletEnabled val="1"/>
        </dgm:presLayoutVars>
      </dgm:prSet>
      <dgm:spPr/>
    </dgm:pt>
  </dgm:ptLst>
  <dgm:cxnLst>
    <dgm:cxn modelId="{62C4C0D6-5F59-4C08-B66F-AA4C6D743885}" type="presOf" srcId="{06226B68-A3E1-4944-B430-15D9F1B0A047}" destId="{9B2F0E70-80D1-454E-A56B-B63E255B6012}" srcOrd="0" destOrd="0" presId="urn:diagrams.loki3.com/BracketList"/>
    <dgm:cxn modelId="{B34E6985-37DD-4A68-95FE-E829E1FF6D23}" type="presOf" srcId="{FCEF823B-AC39-47B9-8DB4-A49B1CE287DC}" destId="{BC1461D7-6466-4949-A19E-AF22633F17FE}" srcOrd="0" destOrd="0" presId="urn:diagrams.loki3.com/BracketList"/>
    <dgm:cxn modelId="{47456148-8D8A-4794-B914-BBBA931CAD06}" type="presOf" srcId="{84E599FC-5B0B-4BE6-A1C4-001259643739}" destId="{AF0529F9-A10A-4938-94A7-2891C549E74D}" srcOrd="0" destOrd="0" presId="urn:diagrams.loki3.com/BracketList"/>
    <dgm:cxn modelId="{57934DF3-896B-497F-BF5D-FE947AF6F0AE}" type="presOf" srcId="{B18C4768-422F-4533-A5C8-4E8C84900369}" destId="{8D35436B-8DBC-4303-8A35-433983CAC35A}" srcOrd="0" destOrd="0" presId="urn:diagrams.loki3.com/BracketList"/>
    <dgm:cxn modelId="{6B4F76F5-90D9-4A10-8CE8-AC62D65F6365}" type="presOf" srcId="{8C77F85D-79B5-4576-8244-35BF5B4A1C7C}" destId="{E17FE746-91E0-44EF-BFC1-4C40225CA031}" srcOrd="0" destOrd="0" presId="urn:diagrams.loki3.com/BracketList"/>
    <dgm:cxn modelId="{4EF58D28-5C01-44D0-B455-9336C54D44F8}" srcId="{FCEF823B-AC39-47B9-8DB4-A49B1CE287DC}" destId="{8C77F85D-79B5-4576-8244-35BF5B4A1C7C}" srcOrd="0" destOrd="0" parTransId="{48C1100C-C8A6-4F95-BD86-5F287029B06F}" sibTransId="{95CC2E90-D399-46F6-96C9-526B62A78794}"/>
    <dgm:cxn modelId="{E5031D91-46CB-405A-ADEF-FE7D028509B9}" srcId="{8C77F85D-79B5-4576-8244-35BF5B4A1C7C}" destId="{B18C4768-422F-4533-A5C8-4E8C84900369}" srcOrd="0" destOrd="0" parTransId="{0D4A828A-E6C5-4823-A327-2FEDDBA6A354}" sibTransId="{C3C07AE7-9988-46E7-8076-C16F0BA3BE69}"/>
    <dgm:cxn modelId="{7F0DDA3D-8FA1-4C3D-8B03-E2B2EE1C2B5C}" srcId="{84E599FC-5B0B-4BE6-A1C4-001259643739}" destId="{06226B68-A3E1-4944-B430-15D9F1B0A047}" srcOrd="0" destOrd="0" parTransId="{C55B9DC6-2545-4940-9801-3C73C23C3553}" sibTransId="{3272B38D-B8BF-4A75-AE3E-FFC413D3D725}"/>
    <dgm:cxn modelId="{FE237815-BD82-4444-8EDF-E1010071A413}" srcId="{FCEF823B-AC39-47B9-8DB4-A49B1CE287DC}" destId="{84E599FC-5B0B-4BE6-A1C4-001259643739}" srcOrd="1" destOrd="0" parTransId="{6AEFD8AE-FBD1-4526-9BC7-95F1CAFC1E5C}" sibTransId="{087E4B29-1312-4EA8-B10F-EAA2CDD31FE7}"/>
    <dgm:cxn modelId="{404D0A1C-8A58-443B-8275-55B72C6119E5}" type="presParOf" srcId="{BC1461D7-6466-4949-A19E-AF22633F17FE}" destId="{DA93BFF4-8A16-42B0-A8BD-1A0B50F1A7BD}" srcOrd="0" destOrd="0" presId="urn:diagrams.loki3.com/BracketList"/>
    <dgm:cxn modelId="{F1379B43-9CD8-4BC2-8FD9-067AF843D0FE}" type="presParOf" srcId="{DA93BFF4-8A16-42B0-A8BD-1A0B50F1A7BD}" destId="{E17FE746-91E0-44EF-BFC1-4C40225CA031}" srcOrd="0" destOrd="0" presId="urn:diagrams.loki3.com/BracketList"/>
    <dgm:cxn modelId="{D9628D65-3A9B-4A52-82D8-2538B3319210}" type="presParOf" srcId="{DA93BFF4-8A16-42B0-A8BD-1A0B50F1A7BD}" destId="{A38FABC2-E48D-4FEE-9536-63DD34F2D4ED}" srcOrd="1" destOrd="0" presId="urn:diagrams.loki3.com/BracketList"/>
    <dgm:cxn modelId="{8A4E487C-B6A2-417F-AD9B-76606E956DD3}" type="presParOf" srcId="{DA93BFF4-8A16-42B0-A8BD-1A0B50F1A7BD}" destId="{A69C7E26-DA3C-4D58-B558-CA8493223DEF}" srcOrd="2" destOrd="0" presId="urn:diagrams.loki3.com/BracketList"/>
    <dgm:cxn modelId="{C9C416BB-79B6-4327-8522-07E8F5FB812B}" type="presParOf" srcId="{DA93BFF4-8A16-42B0-A8BD-1A0B50F1A7BD}" destId="{8D35436B-8DBC-4303-8A35-433983CAC35A}" srcOrd="3" destOrd="0" presId="urn:diagrams.loki3.com/BracketList"/>
    <dgm:cxn modelId="{9CDE9961-B188-4621-A3A4-4B5D1FB5B513}" type="presParOf" srcId="{BC1461D7-6466-4949-A19E-AF22633F17FE}" destId="{F3A829E6-B8FB-45F3-A1B9-A02744EC1703}" srcOrd="1" destOrd="0" presId="urn:diagrams.loki3.com/BracketList"/>
    <dgm:cxn modelId="{D18A8FEE-515D-4988-ADEC-9C1C9D743573}" type="presParOf" srcId="{BC1461D7-6466-4949-A19E-AF22633F17FE}" destId="{DFAFC56A-DD80-4E25-8515-0BB00616D35A}" srcOrd="2" destOrd="0" presId="urn:diagrams.loki3.com/BracketList"/>
    <dgm:cxn modelId="{D35D1BE7-A476-4508-875E-C4AE902FB5D2}" type="presParOf" srcId="{DFAFC56A-DD80-4E25-8515-0BB00616D35A}" destId="{AF0529F9-A10A-4938-94A7-2891C549E74D}" srcOrd="0" destOrd="0" presId="urn:diagrams.loki3.com/BracketList"/>
    <dgm:cxn modelId="{64CA5AFA-E8EC-4740-9342-AAB587583B1D}" type="presParOf" srcId="{DFAFC56A-DD80-4E25-8515-0BB00616D35A}" destId="{B6FB9AA7-114F-4070-AABA-65EFEE8D20A0}" srcOrd="1" destOrd="0" presId="urn:diagrams.loki3.com/BracketList"/>
    <dgm:cxn modelId="{89CA68BF-4C04-4A49-9D04-6EF90BB01576}" type="presParOf" srcId="{DFAFC56A-DD80-4E25-8515-0BB00616D35A}" destId="{64BA1D45-341A-469A-BCC5-F9F5FBAF7007}" srcOrd="2" destOrd="0" presId="urn:diagrams.loki3.com/BracketList"/>
    <dgm:cxn modelId="{0E34D443-9516-4B97-9A0C-9F6D704B1B2D}" type="presParOf" srcId="{DFAFC56A-DD80-4E25-8515-0BB00616D35A}" destId="{9B2F0E70-80D1-454E-A56B-B63E255B6012}"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a:t>Single team or distributed</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a:t>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a:t>Data flow</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C4D511A8-5983-4B95-9F1E-932BB789F072}">
      <dgm:prSet/>
      <dgm:spPr/>
      <dgm:t>
        <a:bodyPr/>
        <a:lstStyle/>
        <a:p>
          <a:r>
            <a:rPr lang="en-US"/>
            <a:t>Compliance</a:t>
          </a:r>
        </a:p>
      </dgm:t>
    </dgm:pt>
    <dgm:pt modelId="{71BD8AD9-7174-4959-BCE0-DE7382B6E5C1}" type="parTrans" cxnId="{C0A792BC-47E2-46C6-A05B-F56F9BC33102}">
      <dgm:prSet/>
      <dgm:spPr/>
      <dgm:t>
        <a:bodyPr/>
        <a:lstStyle/>
        <a:p>
          <a:endParaRPr lang="en-US"/>
        </a:p>
      </dgm:t>
    </dgm:pt>
    <dgm:pt modelId="{E9C73520-A134-4EB9-BC6D-EE8F5FF81A3D}" type="sibTrans" cxnId="{C0A792BC-47E2-46C6-A05B-F56F9BC33102}">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46F6EBDD-142D-4451-BD8A-3345D307A94F}" srcId="{5D372827-7248-4288-8350-78403E20F2AD}" destId="{00FCB034-3F3C-46F8-92D2-2E46405BADDE}" srcOrd="0" destOrd="0" parTransId="{08634250-A37C-401F-B6C7-B897B8497611}" sibTransId="{4B03CDF0-1918-40DA-B09C-CF6C053072C5}"/>
    <dgm:cxn modelId="{D5A21B83-E0CC-4DFA-A679-083853968469}" srcId="{3D804266-F0E5-4B11-8B77-59317CBB19AF}" destId="{3AC3511A-502E-4DD7-983E-D27660F6C1C2}" srcOrd="0" destOrd="0" parTransId="{58AD024F-FBE3-43F4-A77A-B83AA7231D89}" sibTransId="{793821F7-3092-4B27-8B74-6D95FFD79A60}"/>
    <dgm:cxn modelId="{BE248F7A-39B8-4198-9AA5-5F883D5D718C}" type="presOf" srcId="{5D372827-7248-4288-8350-78403E20F2AD}" destId="{55DD950F-2008-46FB-B449-5E4AB4122A8B}"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F6D6F2BB-EF83-4454-81CB-7BC7C990B316}" srcId="{5D372827-7248-4288-8350-78403E20F2AD}" destId="{B7B7E3B3-A584-4AC1-B3CE-44EF6AFAB336}" srcOrd="1" destOrd="0" parTransId="{11369280-404D-49C7-AA22-C77D63545AB1}" sibTransId="{925B93F6-F91C-4C22-9764-90D9E0A296A3}"/>
    <dgm:cxn modelId="{C63E43E9-CD6A-4366-81C5-E3A21949B548}" srcId="{5E8423FD-171D-46C3-B3E2-78D3AAC03361}" destId="{EB7F79BA-630C-4BC6-8E4D-F0EAEF271317}" srcOrd="0" destOrd="0" parTransId="{F166704C-02E3-4898-8502-B5BDA9360A8C}" sibTransId="{553FAD2D-6B86-491E-9D26-E9E6E74F6D1F}"/>
    <dgm:cxn modelId="{5BFFF462-A7EF-4275-AA76-C099809F63A7}" srcId="{7138B0F7-FA98-493E-9119-B3A26DBDED5E}" destId="{D855B081-D3D9-435B-BCBA-BD7D6F116BF2}" srcOrd="1" destOrd="0" parTransId="{96DBAF01-0141-49FB-B11F-CF84A6E08303}" sibTransId="{0ECA2C40-05CC-40C6-90E7-ADE0ABC73246}"/>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2A264846-EE52-44DE-95A8-900351823CD0}" srcId="{57BE89BC-49AC-4EE7-8C81-B51A230E1DBC}" destId="{5E8423FD-171D-46C3-B3E2-78D3AAC03361}" srcOrd="3" destOrd="0" parTransId="{4578F367-50E1-4219-BBBB-A409111AB8E5}" sibTransId="{1A6F0FC0-7981-46AF-9262-7717844F0338}"/>
    <dgm:cxn modelId="{0CEC7D07-FAC8-4E35-A9DB-3EDE25B0B2F0}" type="presOf" srcId="{5E8423FD-171D-46C3-B3E2-78D3AAC03361}" destId="{513E6431-36D0-4E32-A6AE-AADACA012307}" srcOrd="0" destOrd="0" presId="urn:microsoft.com/office/officeart/2005/8/layout/hList1"/>
    <dgm:cxn modelId="{73A41500-90E8-4309-91FD-F36FFD0E381A}" type="presOf" srcId="{FEFF4BF2-9394-4E9E-A09B-86277F5BF5FB}" destId="{4A0A0FBA-CC62-4304-AD96-17DE27B3CAFA}" srcOrd="0" destOrd="0" presId="urn:microsoft.com/office/officeart/2005/8/layout/hList1"/>
    <dgm:cxn modelId="{787566CE-8B97-4043-A652-695541D2B6C8}" type="presOf" srcId="{C4D511A8-5983-4B95-9F1E-932BB789F072}" destId="{3EB310A1-A684-4F6F-A37F-5337CEB450C5}" srcOrd="0" destOrd="1" presId="urn:microsoft.com/office/officeart/2005/8/layout/hList1"/>
    <dgm:cxn modelId="{79D9196A-BD38-401B-85AE-AEDF1098FF45}" type="presOf" srcId="{57BE89BC-49AC-4EE7-8C81-B51A230E1DBC}" destId="{E7208898-131E-4599-8D92-8DFF8878BCE0}" srcOrd="0" destOrd="0" presId="urn:microsoft.com/office/officeart/2005/8/layout/hList1"/>
    <dgm:cxn modelId="{52A9DF22-31AC-4E48-AD8F-AE0CCDE6D746}" srcId="{57BE89BC-49AC-4EE7-8C81-B51A230E1DBC}" destId="{3D804266-F0E5-4B11-8B77-59317CBB19AF}" srcOrd="2" destOrd="0" parTransId="{4AD79FA8-8D7C-4C1A-B804-7C08561D2DFC}" sibTransId="{C7CFFB5A-15DF-41E1-A7F6-569F3EE597EF}"/>
    <dgm:cxn modelId="{4BA92CBD-54DD-41EB-AF24-3EE55D7F5CB8}" type="presOf" srcId="{D855B081-D3D9-435B-BCBA-BD7D6F116BF2}" destId="{4A0A0FBA-CC62-4304-AD96-17DE27B3CAFA}" srcOrd="0" destOrd="1" presId="urn:microsoft.com/office/officeart/2005/8/layout/hList1"/>
    <dgm:cxn modelId="{3A1E9F81-9E40-4DBE-9AAA-6C3470162955}" type="presOf" srcId="{3AC3511A-502E-4DD7-983E-D27660F6C1C2}" destId="{F106F39A-5B93-4CB5-B42A-9C2E443E982F}" srcOrd="0" destOrd="0" presId="urn:microsoft.com/office/officeart/2005/8/layout/hList1"/>
    <dgm:cxn modelId="{5C2408EA-B1B0-4990-B0F0-94825C1FDB60}" srcId="{57BE89BC-49AC-4EE7-8C81-B51A230E1DBC}" destId="{7138B0F7-FA98-493E-9119-B3A26DBDED5E}" srcOrd="0" destOrd="0" parTransId="{F2EAAB0F-5B5C-487F-A9FE-B7B7EB6BBCE4}" sibTransId="{61FEC3A7-9CBA-49D4-9D21-2CAE5D8E0709}"/>
    <dgm:cxn modelId="{270DA761-818F-4528-BAE8-73057FC1D4A4}" type="presOf" srcId="{EB7F79BA-630C-4BC6-8E4D-F0EAEF271317}" destId="{3EB310A1-A684-4F6F-A37F-5337CEB450C5}" srcOrd="0" destOrd="0" presId="urn:microsoft.com/office/officeart/2005/8/layout/hList1"/>
    <dgm:cxn modelId="{83D52994-A26F-4B51-AD78-4C132B672B6B}" type="presOf" srcId="{7138B0F7-FA98-493E-9119-B3A26DBDED5E}" destId="{3FC027FE-883D-4F2B-A316-CA07F63207E3}" srcOrd="0" destOrd="0" presId="urn:microsoft.com/office/officeart/2005/8/layout/hList1"/>
    <dgm:cxn modelId="{C0A792BC-47E2-46C6-A05B-F56F9BC33102}" srcId="{5E8423FD-171D-46C3-B3E2-78D3AAC03361}" destId="{C4D511A8-5983-4B95-9F1E-932BB789F072}" srcOrd="1" destOrd="0" parTransId="{71BD8AD9-7174-4959-BCE0-DE7382B6E5C1}" sibTransId="{E9C73520-A134-4EB9-BC6D-EE8F5FF81A3D}"/>
    <dgm:cxn modelId="{935B78A8-8499-4511-8CD1-4A43F5B4604A}" type="presOf" srcId="{99D43127-0360-4098-90C5-927E048550BC}" destId="{F106F39A-5B93-4CB5-B42A-9C2E443E982F}" srcOrd="0" destOrd="1" presId="urn:microsoft.com/office/officeart/2005/8/layout/hList1"/>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C49F26E2-AAAF-4CAF-963C-CC25916DCB7C}" srcId="{344934A8-9880-4241-B01F-10123E4F1119}" destId="{B5E986C7-6FFA-46BF-9C21-961D76D24463}" srcOrd="1" destOrd="0" parTransId="{420F616B-7DA9-4BBD-84CA-CB2B67019F56}" sibTransId="{DAC64678-1995-487C-9A05-EBC2B3AF15C2}"/>
    <dgm:cxn modelId="{E4485B30-BD69-4FE1-85A6-6FA05386D6D9}" srcId="{908DAE55-C95C-4038-9368-74EE6AF67BF4}" destId="{58427FDE-E11E-4175-9E49-CF230B594C65}" srcOrd="3" destOrd="0" parTransId="{047B29A6-6E0B-4A29-A4E5-38A72D1A053F}" sibTransId="{82408430-9F9F-4E7B-B63D-F54A3732A4BB}"/>
    <dgm:cxn modelId="{C8FA4137-5130-4C12-B9E0-BCBF7B4DC446}" srcId="{BB37AB67-ABBF-462B-AA87-D8A0DFA6DF32}" destId="{908DAE55-C95C-4038-9368-74EE6AF67BF4}" srcOrd="0" destOrd="0" parTransId="{8808EF06-C77C-4C08-B8E9-03E0EF52ADA3}" sibTransId="{BF4C5BED-897B-4228-8074-42BFB4B4331A}"/>
    <dgm:cxn modelId="{FA4BDEA2-5779-4565-8279-F69928AEA496}" type="presOf" srcId="{E0E934CC-4D4E-40C7-8545-21F414B7A831}" destId="{2A25E908-98B8-47C9-A167-E0AD66A17381}" srcOrd="0" destOrd="5" presId="urn:microsoft.com/office/officeart/2005/8/layout/hList1"/>
    <dgm:cxn modelId="{3E5AC561-E63B-4A4C-A9BD-980BE7D42BE9}" type="presOf" srcId="{9FA61B16-C59E-4D1D-9F1E-62852E807A5D}" destId="{26C188B5-7DF4-40DC-9724-AD87CA92CF44}" srcOrd="0" destOrd="0" presId="urn:microsoft.com/office/officeart/2005/8/layout/hList1"/>
    <dgm:cxn modelId="{11785416-969B-4C5A-9073-4073A2B7E7B5}" type="presOf" srcId="{E86B7B08-6135-4FB6-ABD9-9AD7BFB25872}" destId="{ECDEAA75-96EA-428E-A772-FBF1F8C4C21A}" srcOrd="0" destOrd="0"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077ABFBD-8960-4ED6-A86A-6DA91AC594B2}" srcId="{344934A8-9880-4241-B01F-10123E4F1119}" destId="{68F27F3D-A276-4F79-BF68-55B04900DE34}" srcOrd="4" destOrd="0" parTransId="{C17D1D47-476D-4A94-B855-80C53FF342F6}" sibTransId="{E68C9CF3-AF8F-493B-8457-076D6AC6515B}"/>
    <dgm:cxn modelId="{6D37704D-994E-40C8-A9F1-83B670E16F89}" srcId="{908DAE55-C95C-4038-9368-74EE6AF67BF4}" destId="{2C5434D3-D65A-4F64-ABF2-B71D1EBE026C}" srcOrd="1" destOrd="0" parTransId="{66A20F0B-2DCF-4397-BF4B-C0A0848AE39E}" sibTransId="{0BC5AF29-2848-4889-BE01-ECC37D98762E}"/>
    <dgm:cxn modelId="{456F59F0-31A0-44C9-89F3-A30D14F42BF6}" srcId="{908DAE55-C95C-4038-9368-74EE6AF67BF4}" destId="{E0E934CC-4D4E-40C7-8545-21F414B7A831}" srcOrd="4" destOrd="0" parTransId="{73DC6008-D883-42A4-BD06-90D7C85D96FD}" sibTransId="{09744351-D7F7-4DC8-B0E4-E52B92978179}"/>
    <dgm:cxn modelId="{3D293ABD-D822-4714-B626-8FC4AA48EA52}" type="presOf" srcId="{DA8C69AE-69FE-4EF6-84D2-A7F45F45A61C}" destId="{2A25E908-98B8-47C9-A167-E0AD66A17381}" srcOrd="0" destOrd="1" presId="urn:microsoft.com/office/officeart/2005/8/layout/hList1"/>
    <dgm:cxn modelId="{3C5B0715-74B9-43DD-892B-83E10CCD22D0}" srcId="{094EA5D7-8927-49D7-8A48-7C919AF3B812}" destId="{E86B7B08-6135-4FB6-ABD9-9AD7BFB25872}" srcOrd="0" destOrd="0" parTransId="{EF4862A9-B33E-426D-8E7A-04F365918011}" sibTransId="{B37F1CDB-49B7-4D8F-A23A-BD6A8842EDAB}"/>
    <dgm:cxn modelId="{E042C823-91DD-4683-8560-D2E4D4C8CE4F}" type="presOf" srcId="{908DAE55-C95C-4038-9368-74EE6AF67BF4}" destId="{2A25E908-98B8-47C9-A167-E0AD66A17381}"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53E9413-D634-4D59-BCC1-A25BFCC4568C}" srcId="{9FA61B16-C59E-4D1D-9F1E-62852E807A5D}" destId="{094EA5D7-8927-49D7-8A48-7C919AF3B812}" srcOrd="0" destOrd="0" parTransId="{7C731C28-E0D3-41C2-93E6-6962E1660282}" sibTransId="{36D97A02-ACFB-403D-871D-900E9006F810}"/>
    <dgm:cxn modelId="{BE0327B2-9F88-4483-B10C-EBEF7F7300F0}" srcId="{9FA61B16-C59E-4D1D-9F1E-62852E807A5D}" destId="{C60F3919-858D-4D18-A2A0-FB21EB5AAF0E}" srcOrd="2" destOrd="0" parTransId="{882609F4-DA3A-45BE-A908-FC4006D03364}" sibTransId="{724D8372-3893-4E7B-AD18-49E612023A58}"/>
    <dgm:cxn modelId="{ADE0BF47-BAAD-4AE2-9576-FEAB752532D2}" type="presOf" srcId="{B5E986C7-6FFA-46BF-9C21-961D76D24463}" destId="{9D2B48C6-D5A3-4A7E-8BA7-7355D5FE9A49}" srcOrd="0" destOrd="2" presId="urn:microsoft.com/office/officeart/2005/8/layout/hList1"/>
    <dgm:cxn modelId="{6DDBD1BC-314F-498F-B21F-93DCF835C79A}" type="presOf" srcId="{2C5434D3-D65A-4F64-ABF2-B71D1EBE026C}" destId="{2A25E908-98B8-47C9-A167-E0AD66A17381}" srcOrd="0" destOrd="2" presId="urn:microsoft.com/office/officeart/2005/8/layout/hList1"/>
    <dgm:cxn modelId="{9ED61F75-0F7F-4DCE-BD49-3E60A257D9A0}" type="presOf" srcId="{31C28527-28CC-4876-8CCC-500DA224CCAE}" destId="{2A25E908-98B8-47C9-A167-E0AD66A17381}" srcOrd="0" destOrd="6"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5AC72673-8D8A-4EDC-89E8-7AA07E080680}" type="presOf" srcId="{D3A66B7D-666E-48F3-8682-45827FFA4AC6}" destId="{9D2B48C6-D5A3-4A7E-8BA7-7355D5FE9A49}" srcOrd="0" destOrd="7" presId="urn:microsoft.com/office/officeart/2005/8/layout/hList1"/>
    <dgm:cxn modelId="{6F8C3116-85A7-41B7-B39E-51A435FC3B23}" srcId="{344934A8-9880-4241-B01F-10123E4F1119}" destId="{D3A66B7D-666E-48F3-8682-45827FFA4AC6}" srcOrd="6" destOrd="0" parTransId="{EEE40A6C-F117-403C-9C73-6E03459D85AE}" sibTransId="{E88267DD-D55D-4DB0-B42C-54649D716CC2}"/>
    <dgm:cxn modelId="{9915B5DD-4A82-4F49-849F-71CE6A020A63}" srcId="{908DAE55-C95C-4038-9368-74EE6AF67BF4}" destId="{A2E3F68C-9805-4FD8-98DD-9CF38E2B09E4}" srcOrd="2" destOrd="0" parTransId="{A5C8C73A-C0A7-4945-8C8F-DD1658795694}" sibTransId="{036D312A-40EC-4225-9495-2DC43E5DBF91}"/>
    <dgm:cxn modelId="{7EEBBA07-DC80-4D79-A63D-EF8AFB87B22F}" type="presOf" srcId="{D51B1C88-67EE-42F2-9BB0-D9C462E84027}" destId="{9D2B48C6-D5A3-4A7E-8BA7-7355D5FE9A49}" srcOrd="0" destOrd="1"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282E31A5-3F19-4752-958E-A837F6DCB4BC}" type="presOf" srcId="{344934A8-9880-4241-B01F-10123E4F1119}" destId="{9D2B48C6-D5A3-4A7E-8BA7-7355D5FE9A49}" srcOrd="0" destOrd="0"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E06662D8-5D1B-4AC3-8F7D-BF48130175C4}" type="presOf" srcId="{9A166684-0EAB-4FE1-881C-D75C1DAE5703}" destId="{ECDEAA75-96EA-428E-A772-FBF1F8C4C21A}" srcOrd="0" destOrd="2" presId="urn:microsoft.com/office/officeart/2005/8/layout/hList1"/>
    <dgm:cxn modelId="{6D2C76ED-C39F-46D8-BA36-68E01A24438D}" srcId="{094EA5D7-8927-49D7-8A48-7C919AF3B812}" destId="{9A166684-0EAB-4FE1-881C-D75C1DAE5703}" srcOrd="2" destOrd="0" parTransId="{A2BE03B1-5299-4FA7-A088-80AE2B2F0FF2}" sibTransId="{D7ACA9D7-2E02-48F8-9FCA-A1B4E77ECDFB}"/>
    <dgm:cxn modelId="{D219FAC1-A916-46DD-9D35-50098BA0C54C}" type="presOf" srcId="{B05B355B-E47F-4043-883B-14CCE1D44152}" destId="{9D2B48C6-D5A3-4A7E-8BA7-7355D5FE9A49}" srcOrd="0" destOrd="4" presId="urn:microsoft.com/office/officeart/2005/8/layout/hList1"/>
    <dgm:cxn modelId="{CA8183D0-3C7B-4F3B-AB1B-8B3C7EACF824}" type="presOf" srcId="{094EA5D7-8927-49D7-8A48-7C919AF3B812}" destId="{04D534A6-E6A0-423F-A3E0-8183F6958A3C}" srcOrd="0" destOrd="0" presId="urn:microsoft.com/office/officeart/2005/8/layout/hList1"/>
    <dgm:cxn modelId="{4A46BB05-B068-4090-B9B7-011F31B259F4}" type="presOf" srcId="{C60F3919-858D-4D18-A2A0-FB21EB5AAF0E}" destId="{5B18188A-5E84-4806-A79A-CCD9ABB41230}" srcOrd="0" destOrd="0" presId="urn:microsoft.com/office/officeart/2005/8/layout/hList1"/>
    <dgm:cxn modelId="{226B3561-D7F0-4D37-8445-A164E562CA5C}" type="presOf" srcId="{A2E3F68C-9805-4FD8-98DD-9CF38E2B09E4}" destId="{2A25E908-98B8-47C9-A167-E0AD66A17381}" srcOrd="0" destOrd="3" presId="urn:microsoft.com/office/officeart/2005/8/layout/hList1"/>
    <dgm:cxn modelId="{DECB7F00-8009-4577-9543-B0C997F2AD36}" srcId="{344934A8-9880-4241-B01F-10123E4F1119}" destId="{A4D2339F-0FA7-47C1-A0E3-C09C108B6E8B}" srcOrd="2" destOrd="0" parTransId="{C6D5825E-EB8E-4D90-811E-63F957C790AB}" sibTransId="{003D353A-607B-4933-A0BC-64339DE68D0B}"/>
    <dgm:cxn modelId="{F97F40EB-C250-4676-BB36-89DA0B45AD33}" srcId="{344934A8-9880-4241-B01F-10123E4F1119}" destId="{B05B355B-E47F-4043-883B-14CCE1D44152}" srcOrd="3" destOrd="0" parTransId="{67E512F0-C57B-429E-A2A7-82B0FB7E1FA0}" sibTransId="{8EFACFFB-9095-484F-8782-0ACFE8CF3380}"/>
    <dgm:cxn modelId="{512671BC-F0A7-483B-A51B-3A74C1389F95}" type="presOf" srcId="{A4D2339F-0FA7-47C1-A0E3-C09C108B6E8B}" destId="{9D2B48C6-D5A3-4A7E-8BA7-7355D5FE9A49}" srcOrd="0" destOrd="3" presId="urn:microsoft.com/office/officeart/2005/8/layout/hList1"/>
    <dgm:cxn modelId="{F3B37351-D688-434C-B0B8-486B11D41672}" srcId="{094EA5D7-8927-49D7-8A48-7C919AF3B812}" destId="{144F5033-CD2D-4387-A0FB-E118D5401F1A}" srcOrd="1" destOrd="0" parTransId="{A8B3172F-DD70-4083-A9A9-5FE29AC19638}" sibTransId="{FA1703FC-9CF6-4E89-BEE8-8876980FB220}"/>
    <dgm:cxn modelId="{9E360C12-966C-4C2A-A636-ED2449AABF5F}" type="presOf" srcId="{144F5033-CD2D-4387-A0FB-E118D5401F1A}" destId="{ECDEAA75-96EA-428E-A772-FBF1F8C4C21A}" srcOrd="0" destOrd="1" presId="urn:microsoft.com/office/officeart/2005/8/layout/hList1"/>
    <dgm:cxn modelId="{264A5AE3-6646-4E60-AB9D-1EA869CAB23D}" type="presOf" srcId="{68F27F3D-A276-4F79-BF68-55B04900DE34}" destId="{9D2B48C6-D5A3-4A7E-8BA7-7355D5FE9A49}" srcOrd="0" destOrd="5" presId="urn:microsoft.com/office/officeart/2005/8/layout/hList1"/>
    <dgm:cxn modelId="{4B0B16C9-9B2B-4073-9277-3C6E24C04941}" type="presOf" srcId="{503461F2-65A7-4FA0-8C8E-020A60755012}" destId="{9D2B48C6-D5A3-4A7E-8BA7-7355D5FE9A49}" srcOrd="0" destOrd="6" presId="urn:microsoft.com/office/officeart/2005/8/layout/hList1"/>
    <dgm:cxn modelId="{6176AA33-96D0-4A50-B7D2-12FF34F91878}" type="presOf" srcId="{BB37AB67-ABBF-462B-AA87-D8A0DFA6DF32}" destId="{03C94ABF-10CF-4ADE-8FC5-96ECB36DF614}"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FE746-91E0-44EF-BFC1-4C40225CA031}">
      <dsp:nvSpPr>
        <dsp:cNvPr id="0" name=""/>
        <dsp:cNvSpPr/>
      </dsp:nvSpPr>
      <dsp:spPr>
        <a:xfrm>
          <a:off x="3969" y="748843"/>
          <a:ext cx="2030274" cy="1304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marL="0" lvl="0" indent="0" algn="r" defTabSz="1377950">
            <a:lnSpc>
              <a:spcPct val="90000"/>
            </a:lnSpc>
            <a:spcBef>
              <a:spcPct val="0"/>
            </a:spcBef>
            <a:spcAft>
              <a:spcPct val="35000"/>
            </a:spcAft>
            <a:buNone/>
          </a:pPr>
          <a:r>
            <a:rPr lang="en-US" sz="3100" kern="1200" dirty="0"/>
            <a:t>Classic</a:t>
          </a:r>
        </a:p>
        <a:p>
          <a:pPr marL="0" lvl="0" indent="0" algn="r" defTabSz="1377950">
            <a:lnSpc>
              <a:spcPct val="90000"/>
            </a:lnSpc>
            <a:spcBef>
              <a:spcPct val="0"/>
            </a:spcBef>
            <a:spcAft>
              <a:spcPct val="35000"/>
            </a:spcAft>
            <a:buNone/>
          </a:pPr>
          <a:r>
            <a:rPr lang="en-US" sz="3100" kern="1200" dirty="0"/>
            <a:t>(v1)</a:t>
          </a:r>
        </a:p>
      </dsp:txBody>
      <dsp:txXfrm>
        <a:off x="3969" y="748843"/>
        <a:ext cx="2030274" cy="1304325"/>
      </dsp:txXfrm>
    </dsp:sp>
    <dsp:sp modelId="{A38FABC2-E48D-4FEE-9536-63DD34F2D4ED}">
      <dsp:nvSpPr>
        <dsp:cNvPr id="0" name=""/>
        <dsp:cNvSpPr/>
      </dsp:nvSpPr>
      <dsp:spPr>
        <a:xfrm>
          <a:off x="2034243" y="748843"/>
          <a:ext cx="406054" cy="1304325"/>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35436B-8DBC-4303-8A35-433983CAC35A}">
      <dsp:nvSpPr>
        <dsp:cNvPr id="0" name=""/>
        <dsp:cNvSpPr/>
      </dsp:nvSpPr>
      <dsp:spPr>
        <a:xfrm>
          <a:off x="2602720" y="748843"/>
          <a:ext cx="5522346" cy="13043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Azure Service Management (ASM) – </a:t>
          </a:r>
          <a:r>
            <a:rPr lang="en-US" sz="3100" kern="1200" dirty="0">
              <a:solidFill>
                <a:srgbClr val="FF0000"/>
              </a:solidFill>
            </a:rPr>
            <a:t>Not Recommended</a:t>
          </a:r>
        </a:p>
      </dsp:txBody>
      <dsp:txXfrm>
        <a:off x="2602720" y="748843"/>
        <a:ext cx="5522346" cy="1304325"/>
      </dsp:txXfrm>
    </dsp:sp>
    <dsp:sp modelId="{AF0529F9-A10A-4938-94A7-2891C549E74D}">
      <dsp:nvSpPr>
        <dsp:cNvPr id="0" name=""/>
        <dsp:cNvSpPr/>
      </dsp:nvSpPr>
      <dsp:spPr>
        <a:xfrm>
          <a:off x="3969" y="2164768"/>
          <a:ext cx="2030274" cy="157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marL="0" lvl="0" indent="0" algn="r" defTabSz="1377950">
            <a:lnSpc>
              <a:spcPct val="90000"/>
            </a:lnSpc>
            <a:spcBef>
              <a:spcPct val="0"/>
            </a:spcBef>
            <a:spcAft>
              <a:spcPct val="35000"/>
            </a:spcAft>
            <a:buNone/>
          </a:pPr>
          <a:r>
            <a:rPr lang="en-US" sz="3100" kern="1200" dirty="0"/>
            <a:t>Resource Manager (v2)</a:t>
          </a:r>
        </a:p>
      </dsp:txBody>
      <dsp:txXfrm>
        <a:off x="3969" y="2164768"/>
        <a:ext cx="2030274" cy="1572862"/>
      </dsp:txXfrm>
    </dsp:sp>
    <dsp:sp modelId="{B6FB9AA7-114F-4070-AABA-65EFEE8D20A0}">
      <dsp:nvSpPr>
        <dsp:cNvPr id="0" name=""/>
        <dsp:cNvSpPr/>
      </dsp:nvSpPr>
      <dsp:spPr>
        <a:xfrm>
          <a:off x="2034243" y="2164768"/>
          <a:ext cx="406054" cy="1572862"/>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2F0E70-80D1-454E-A56B-B63E255B6012}">
      <dsp:nvSpPr>
        <dsp:cNvPr id="0" name=""/>
        <dsp:cNvSpPr/>
      </dsp:nvSpPr>
      <dsp:spPr>
        <a:xfrm>
          <a:off x="2602720" y="2164768"/>
          <a:ext cx="5522346" cy="1572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Azure Resource Manager (ARM)</a:t>
          </a:r>
        </a:p>
      </dsp:txBody>
      <dsp:txXfrm>
        <a:off x="2602720" y="2164768"/>
        <a:ext cx="5522346" cy="157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team or distributed</a:t>
          </a:r>
        </a:p>
        <a:p>
          <a:pPr marL="228600" lvl="1" indent="-228600" algn="l" defTabSz="1111250">
            <a:lnSpc>
              <a:spcPct val="90000"/>
            </a:lnSpc>
            <a:spcBef>
              <a:spcPct val="0"/>
            </a:spcBef>
            <a:spcAft>
              <a:spcPct val="15000"/>
            </a:spcAft>
            <a:buChar char="•"/>
          </a:pPr>
          <a:r>
            <a:rPr lang="en-US" sz="2500" kern="1200"/>
            <a:t>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flow</a:t>
          </a:r>
        </a:p>
        <a:p>
          <a:pPr marL="228600" lvl="1" indent="-228600" algn="l" defTabSz="1111250">
            <a:lnSpc>
              <a:spcPct val="90000"/>
            </a:lnSpc>
            <a:spcBef>
              <a:spcPct val="0"/>
            </a:spcBef>
            <a:spcAft>
              <a:spcPct val="15000"/>
            </a:spcAft>
            <a:buChar char="•"/>
          </a:pPr>
          <a:r>
            <a:rPr lang="en-US" sz="2500" kern="1200"/>
            <a:t>Compliance</a:t>
          </a:r>
        </a:p>
      </dsp:txBody>
      <dsp:txXfrm>
        <a:off x="8928862" y="1168098"/>
        <a:ext cx="2609509" cy="308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5/27/2016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sdn.microsoft.com/en-us/library/azure/mt219001"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msdn.microsoft.com/en-us/library/azure/mt219004"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a:t>
            </a:fld>
            <a:endParaRPr lang="en-US"/>
          </a:p>
        </p:txBody>
      </p:sp>
    </p:spTree>
    <p:extLst>
      <p:ext uri="{BB962C8B-B14F-4D97-AF65-F5344CB8AC3E}">
        <p14:creationId xmlns:p14="http://schemas.microsoft.com/office/powerpoint/2010/main" val="3463228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login </a:t>
            </a:r>
          </a:p>
          <a:p>
            <a:r>
              <a:rPr lang="en-US" dirty="0"/>
              <a:t>azure login -u user@contoso.onmicrosoft.co</a:t>
            </a:r>
          </a:p>
          <a:p>
            <a:r>
              <a:rPr lang="en-US" dirty="0"/>
              <a:t>azure logout -u &lt;username&gt;</a:t>
            </a:r>
          </a:p>
          <a:p>
            <a:endParaRPr lang="en-US" dirty="0"/>
          </a:p>
          <a:p>
            <a:r>
              <a:rPr lang="en-US" dirty="0"/>
              <a:t>azure account download</a:t>
            </a:r>
          </a:p>
          <a:p>
            <a:endParaRPr lang="en-US" dirty="0"/>
          </a:p>
          <a:p>
            <a:r>
              <a:rPr lang="en-US" dirty="0"/>
              <a:t>azure account import &lt;path to your .</a:t>
            </a:r>
            <a:r>
              <a:rPr lang="en-US" dirty="0" err="1"/>
              <a:t>publishsettings</a:t>
            </a:r>
            <a:r>
              <a:rPr lang="en-US" dirty="0"/>
              <a:t> file&gt; </a:t>
            </a:r>
          </a:p>
          <a:p>
            <a:endParaRPr lang="en-US" dirty="0"/>
          </a:p>
          <a:p>
            <a:r>
              <a:rPr lang="en-US" dirty="0"/>
              <a:t>azure </a:t>
            </a:r>
            <a:r>
              <a:rPr lang="en-US" dirty="0" err="1"/>
              <a:t>config</a:t>
            </a:r>
            <a:r>
              <a:rPr lang="en-US" dirty="0"/>
              <a:t> mode arm</a:t>
            </a:r>
          </a:p>
          <a:p>
            <a:endParaRPr lang="en-US" dirty="0"/>
          </a:p>
          <a:p>
            <a:r>
              <a:rPr lang="en-US" dirty="0"/>
              <a:t>azure location list	</a:t>
            </a:r>
          </a:p>
        </p:txBody>
      </p:sp>
      <p:sp>
        <p:nvSpPr>
          <p:cNvPr id="4" name="Slide Number Placeholder 3"/>
          <p:cNvSpPr>
            <a:spLocks noGrp="1"/>
          </p:cNvSpPr>
          <p:nvPr>
            <p:ph type="sldNum" sz="quarter" idx="10"/>
          </p:nvPr>
        </p:nvSpPr>
        <p:spPr/>
        <p:txBody>
          <a:bodyPr/>
          <a:lstStyle/>
          <a:p>
            <a:fld id="{2A485390-D0FB-46A6-9C0A-83878CFDB14F}" type="slidenum">
              <a:rPr lang="en-US" smtClean="0"/>
              <a:t>18</a:t>
            </a:fld>
            <a:endParaRPr lang="en-US"/>
          </a:p>
        </p:txBody>
      </p:sp>
    </p:spTree>
    <p:extLst>
      <p:ext uri="{BB962C8B-B14F-4D97-AF65-F5344CB8AC3E}">
        <p14:creationId xmlns:p14="http://schemas.microsoft.com/office/powerpoint/2010/main" val="431913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r>
              <a:rPr lang="en-US" b="1" dirty="0"/>
              <a:t>Talking Point: </a:t>
            </a:r>
            <a:r>
              <a:rPr lang="en-US" dirty="0"/>
              <a:t>To understand how “Quick</a:t>
            </a:r>
            <a:r>
              <a:rPr lang="en-US" baseline="0" dirty="0"/>
              <a:t> Wins” were deployed. What they intend to do with the existing subscriptions – if they want to migrate?</a:t>
            </a:r>
          </a:p>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Azure Resource Management (ARM) environment, a subscription now has two administrative models: Service Management and Azure Resource Management. With ARM the subscription is no longer needed as an administrative boundary.  ARM provides a more granular Roles Based Access Control (RBAC) model for assigning administrative rights at the resource level. RBAC is currently being released in stages, 22 new roles have been released and user defined roles is coming in a future release. There will be some complexity during the coexistence of the service management and resource management environments and will need to be carefully considered.</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944155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228239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2033134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3068141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Usage API</a:t>
            </a:r>
            <a:r>
              <a:rPr lang="en-US" dirty="0"/>
              <a:t> – A REST API that customers and partners can use to get their usage data for an Azure subscription. As part of this new Billing API we now correlate the usage/costs by the resource tags you can now set </a:t>
            </a:r>
            <a:r>
              <a:rPr lang="en-US" dirty="0" err="1"/>
              <a:t>set</a:t>
            </a:r>
            <a:r>
              <a:rPr lang="en-US" dirty="0"/>
              <a:t> on your Azure resources (for example: you could assign a tag “Department </a:t>
            </a:r>
            <a:r>
              <a:rPr lang="en-US" dirty="0" err="1"/>
              <a:t>abc</a:t>
            </a:r>
            <a:r>
              <a:rPr lang="en-US" dirty="0"/>
              <a:t>” or “Project X” to a VM or Database in order to better track spend on a resource and charge it back to an internal group within your company). To get more details, please read </a:t>
            </a:r>
            <a:r>
              <a:rPr lang="en-US" dirty="0">
                <a:hlinkClick r:id="rId3"/>
              </a:rPr>
              <a:t>the MSDN page on the Usage API</a:t>
            </a:r>
            <a:r>
              <a:rPr lang="en-US" dirty="0"/>
              <a:t>. Enterprise Agreement (EA) customers can also use this API to get a more granular view into their consumption data, and to complement what they get from the EA Billing CSV. </a:t>
            </a:r>
          </a:p>
          <a:p>
            <a:r>
              <a:rPr lang="en-US" b="1" dirty="0"/>
              <a:t>Azure </a:t>
            </a:r>
            <a:r>
              <a:rPr lang="en-US" b="1" dirty="0" err="1"/>
              <a:t>RateCard</a:t>
            </a:r>
            <a:r>
              <a:rPr lang="en-US" b="1" dirty="0"/>
              <a:t> API </a:t>
            </a:r>
            <a:r>
              <a:rPr lang="en-US" dirty="0"/>
              <a:t>– A REST API that customers and partners can use to get the list of the available resources they can use, along with metadata and price information about them. To get more details, please read </a:t>
            </a:r>
            <a:r>
              <a:rPr lang="en-US" dirty="0">
                <a:hlinkClick r:id="rId4"/>
              </a:rPr>
              <a:t>the MSDN page on the </a:t>
            </a:r>
            <a:r>
              <a:rPr lang="en-US" dirty="0" err="1">
                <a:hlinkClick r:id="rId4"/>
              </a:rPr>
              <a:t>RateCard</a:t>
            </a:r>
            <a:r>
              <a:rPr lang="en-US" dirty="0">
                <a:hlinkClick r:id="rId4"/>
              </a:rPr>
              <a:t> API</a:t>
            </a:r>
            <a:r>
              <a:rPr lang="en-US" dirty="0"/>
              <a:t>. </a:t>
            </a:r>
          </a:p>
          <a:p>
            <a:endParaRPr lang="en-US" dirty="0"/>
          </a:p>
          <a:p>
            <a:r>
              <a:rPr lang="en-US" dirty="0"/>
              <a:t>Note to speaker: The</a:t>
            </a:r>
            <a:r>
              <a:rPr lang="en-US" baseline="0" dirty="0"/>
              <a:t> </a:t>
            </a:r>
            <a:r>
              <a:rPr lang="en-US" baseline="0" dirty="0" err="1"/>
              <a:t>RateCard</a:t>
            </a:r>
            <a:r>
              <a:rPr lang="en-US" baseline="0" dirty="0"/>
              <a:t> API does </a:t>
            </a:r>
            <a:r>
              <a:rPr lang="en-US" b="1" baseline="0" dirty="0"/>
              <a:t>not</a:t>
            </a:r>
            <a:r>
              <a:rPr lang="en-US" baseline="0" dirty="0"/>
              <a:t> currently include EA pricing models during preview.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526544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93444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5/27/2016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a:t>
            </a:fld>
            <a:endParaRPr lang="en-US"/>
          </a:p>
        </p:txBody>
      </p:sp>
    </p:spTree>
    <p:extLst>
      <p:ext uri="{BB962C8B-B14F-4D97-AF65-F5344CB8AC3E}">
        <p14:creationId xmlns:p14="http://schemas.microsoft.com/office/powerpoint/2010/main" val="1148434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5/27/2016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5/27/2016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751103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Identifier:</a:t>
            </a:r>
          </a:p>
          <a:p>
            <a:r>
              <a:rPr lang="en-US" dirty="0"/>
              <a:t>	Contoso: CP</a:t>
            </a:r>
          </a:p>
          <a:p>
            <a:r>
              <a:rPr lang="en-US" dirty="0"/>
              <a:t>Location:</a:t>
            </a:r>
          </a:p>
          <a:p>
            <a:r>
              <a:rPr lang="en-US" dirty="0"/>
              <a:t>	East</a:t>
            </a:r>
            <a:r>
              <a:rPr lang="en-US" baseline="0" dirty="0"/>
              <a:t> US Campus: East (E)</a:t>
            </a:r>
          </a:p>
          <a:p>
            <a:r>
              <a:rPr lang="en-US" baseline="0" dirty="0"/>
              <a:t>	West US Campus: West (W)</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534694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031618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4848" indent="-284848">
              <a:spcBef>
                <a:spcPts val="1177"/>
              </a:spcBef>
            </a:pPr>
            <a:r>
              <a:rPr lang="en-US" sz="1200" dirty="0"/>
              <a:t>CONTOSO IT</a:t>
            </a:r>
          </a:p>
          <a:p>
            <a:pPr marL="284848" indent="-284848">
              <a:spcBef>
                <a:spcPts val="1177"/>
              </a:spcBef>
            </a:pPr>
            <a:r>
              <a:rPr lang="en-US" sz="1200" dirty="0"/>
              <a:t>CONTOSO Corp</a:t>
            </a:r>
          </a:p>
          <a:p>
            <a:pPr marL="284848" indent="-284848">
              <a:spcBef>
                <a:spcPts val="1177"/>
              </a:spcBef>
            </a:pPr>
            <a:r>
              <a:rPr lang="en-US" sz="1200" dirty="0"/>
              <a:t>CONTOSO Human Resources</a:t>
            </a:r>
          </a:p>
          <a:p>
            <a:pPr marL="284848" indent="-284848">
              <a:spcBef>
                <a:spcPts val="1177"/>
              </a:spcBef>
            </a:pPr>
            <a:r>
              <a:rPr lang="en-US" sz="1200" dirty="0"/>
              <a:t>CONTOSO Marketing</a:t>
            </a:r>
          </a:p>
          <a:p>
            <a:pPr marL="284848" indent="-284848">
              <a:spcBef>
                <a:spcPts val="1177"/>
              </a:spcBef>
            </a:pPr>
            <a:r>
              <a:rPr lang="en-US" sz="1200" dirty="0"/>
              <a:t>CONTOSO Sales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122425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CLS: Cloud Service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987747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ITN: Power, Non-Production</a:t>
            </a:r>
          </a:p>
          <a:p>
            <a:r>
              <a:rPr lang="en-US" dirty="0"/>
              <a:t>WER: Web Role </a:t>
            </a:r>
          </a:p>
          <a:p>
            <a:r>
              <a:rPr lang="en-US" dirty="0"/>
              <a:t>OR</a:t>
            </a:r>
          </a:p>
          <a:p>
            <a:r>
              <a:rPr lang="en-US" dirty="0"/>
              <a:t>WEW: Worker Role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257920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Production</a:t>
            </a:r>
          </a:p>
          <a:p>
            <a:r>
              <a:rPr lang="en-US" dirty="0"/>
              <a:t>RGP: Resource Group Name</a:t>
            </a:r>
          </a:p>
          <a:p>
            <a:r>
              <a:rPr lang="en-US" dirty="0"/>
              <a:t>001: Deployment 1</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9029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dirty="0">
              <a:effectLst/>
            </a:endParaRPr>
          </a:p>
          <a:p>
            <a:pPr rtl="0" fontAlgn="base"/>
            <a:r>
              <a:rPr lang="en-US" sz="1200" b="1" i="0" kern="1200" dirty="0">
                <a:solidFill>
                  <a:schemeClr val="tx1"/>
                </a:solidFill>
                <a:effectLst/>
                <a:latin typeface="+mn-lt"/>
                <a:ea typeface="+mn-ea"/>
                <a:cs typeface="+mn-cs"/>
              </a:rPr>
              <a:t>Designing and Managing Azure Subscriptions </a:t>
            </a:r>
          </a:p>
          <a:p>
            <a:pPr rtl="0" fontAlgn="base"/>
            <a:r>
              <a:rPr lang="en-US" sz="1200" b="0" i="0" kern="1200" dirty="0">
                <a:solidFill>
                  <a:schemeClr val="tx1"/>
                </a:solidFill>
                <a:effectLst/>
                <a:latin typeface="+mn-lt"/>
                <a:ea typeface="+mn-ea"/>
                <a:cs typeface="+mn-cs"/>
              </a:rPr>
              <a:t>Why this session?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Offers are multi-customer and potentially multi-tenant vehicles. Failing to get the right subscription architecture could be disastrous. </a:t>
            </a:r>
          </a:p>
          <a:p>
            <a:pPr rtl="0" fontAlgn="base"/>
            <a:r>
              <a:rPr lang="en-US" sz="1200" b="0" i="0" kern="1200" dirty="0">
                <a:solidFill>
                  <a:schemeClr val="tx1"/>
                </a:solidFill>
                <a:effectLst/>
                <a:latin typeface="+mn-lt"/>
                <a:ea typeface="+mn-ea"/>
                <a:cs typeface="+mn-cs"/>
              </a:rPr>
              <a:t>Session Goals</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Discuss key limitations and how these affect architectures.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Benefits of different subscription types + DPOR.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Guidance on who should own the subscription and how this relates to offer design. </a:t>
            </a:r>
          </a:p>
          <a:p>
            <a:pPr rtl="0" fontAlgn="base"/>
            <a:r>
              <a:rPr lang="en-US" sz="1200" b="0" i="0" kern="1200" dirty="0">
                <a:solidFill>
                  <a:schemeClr val="tx1"/>
                </a:solidFill>
                <a:effectLst/>
                <a:latin typeface="+mn-lt"/>
                <a:ea typeface="+mn-ea"/>
                <a:cs typeface="+mn-cs"/>
              </a:rPr>
              <a:t>Duration</a:t>
            </a:r>
            <a:r>
              <a:rPr lang="en-US" sz="1200" b="1" i="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30 minutes </a:t>
            </a:r>
          </a:p>
          <a:p>
            <a:pPr rtl="0" fontAlgn="base"/>
            <a:r>
              <a:rPr lang="en-US" sz="1200" b="0" i="0" kern="1200" dirty="0">
                <a:solidFill>
                  <a:schemeClr val="tx1"/>
                </a:solidFill>
                <a:effectLst/>
                <a:latin typeface="+mn-lt"/>
                <a:ea typeface="+mn-ea"/>
                <a:cs typeface="+mn-cs"/>
              </a:rPr>
              <a:t>Demos</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To be added/changed</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System Integrators are increasingly offering managed services to operate strategic solutions on behalf of their customers. This session discusses how subscription management affects these solutions, and how subscription limits impact architecture of solutions.</a:t>
            </a:r>
            <a:r>
              <a:rPr lang="en-US" sz="1200" b="1"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845308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CPP: Corp, Production		SL: Sales, Non-Production</a:t>
            </a:r>
          </a:p>
          <a:p>
            <a:r>
              <a:rPr lang="en-US" dirty="0"/>
              <a:t>ADC: Azure Domain Controller	FIL: Azure File Server</a:t>
            </a:r>
          </a:p>
          <a:p>
            <a:r>
              <a:rPr lang="en-US" dirty="0"/>
              <a:t>001: Deployment 1</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906873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VM Name: COUWCPPADC001</a:t>
            </a:r>
          </a:p>
          <a:p>
            <a:r>
              <a:rPr lang="en-US" dirty="0"/>
              <a:t>OS: OS Disk</a:t>
            </a:r>
          </a:p>
          <a:p>
            <a:r>
              <a:rPr lang="en-US" dirty="0"/>
              <a:t>DATA: Data Disk</a:t>
            </a:r>
          </a:p>
          <a:p>
            <a:r>
              <a:rPr lang="en-US" dirty="0"/>
              <a:t>01: Instance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348088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VNET: </a:t>
            </a:r>
            <a:r>
              <a:rPr lang="en-US" dirty="0" err="1"/>
              <a:t>VNet</a:t>
            </a:r>
            <a:endParaRPr lang="en-US" dirty="0"/>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006029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Power</a:t>
            </a:r>
          </a:p>
          <a:p>
            <a:r>
              <a:rPr lang="en-US" dirty="0"/>
              <a:t>SUB: Subnet</a:t>
            </a:r>
          </a:p>
          <a:p>
            <a:r>
              <a:rPr lang="en-US" dirty="0"/>
              <a:t>172.32.32.0_19: Subnet and Network Mask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949264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974188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UNC: US North Central</a:t>
            </a:r>
          </a:p>
          <a:p>
            <a:r>
              <a:rPr lang="en-US" dirty="0"/>
              <a:t>ITP: IT, Production</a:t>
            </a:r>
          </a:p>
          <a:p>
            <a:r>
              <a:rPr lang="en-US" dirty="0"/>
              <a:t>MKT: Marketing, Non-Production</a:t>
            </a:r>
          </a:p>
          <a:p>
            <a:r>
              <a:rPr lang="en-US" dirty="0"/>
              <a:t>SLP: Sales,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946806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Ease</a:t>
            </a:r>
          </a:p>
          <a:p>
            <a:r>
              <a:rPr lang="en-US" dirty="0"/>
              <a:t>MKN: Marketing, Non-Production</a:t>
            </a:r>
          </a:p>
          <a:p>
            <a:r>
              <a:rPr lang="en-US" dirty="0"/>
              <a:t>FIL: Azure File Server</a:t>
            </a:r>
          </a:p>
          <a:p>
            <a:r>
              <a:rPr lang="en-US" dirty="0"/>
              <a:t>001: NIC 1</a:t>
            </a:r>
          </a:p>
          <a:p>
            <a:r>
              <a:rPr lang="en-US" dirty="0"/>
              <a:t>002: NIC 2</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747907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a:t>
            </a:r>
            <a:r>
              <a:rPr lang="en-US" baseline="0" dirty="0"/>
              <a:t> East</a:t>
            </a:r>
            <a:endParaRPr lang="en-US" dirty="0"/>
          </a:p>
          <a:p>
            <a:r>
              <a:rPr lang="en-US" dirty="0"/>
              <a:t>SLN: </a:t>
            </a:r>
            <a:r>
              <a:rPr lang="en-US" dirty="0" err="1"/>
              <a:t>Sles</a:t>
            </a:r>
            <a:r>
              <a:rPr lang="en-US" dirty="0"/>
              <a:t>, Non-Production</a:t>
            </a:r>
          </a:p>
          <a:p>
            <a:r>
              <a:rPr lang="en-US" dirty="0"/>
              <a:t>FIL: File Server</a:t>
            </a:r>
          </a:p>
          <a:p>
            <a:r>
              <a:rPr lang="en-US" dirty="0"/>
              <a:t>001: Deployment 1</a:t>
            </a:r>
          </a:p>
          <a:p>
            <a:r>
              <a:rPr lang="en-US" dirty="0"/>
              <a:t>PIP: Public IP Address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326558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STA: Storage Account</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218596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Production</a:t>
            </a:r>
          </a:p>
          <a:p>
            <a:r>
              <a:rPr lang="en-US" dirty="0"/>
              <a:t>STT: Storage Table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069152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a:t>
            </a:r>
            <a:r>
              <a:rPr lang="en-US" sz="1200" dirty="0" err="1">
                <a:solidFill>
                  <a:schemeClr val="tx1">
                    <a:alpha val="99000"/>
                  </a:schemeClr>
                </a:solidFill>
              </a:rPr>
              <a:t>LiveID</a:t>
            </a:r>
            <a:r>
              <a:rPr lang="en-US" sz="1200" dirty="0">
                <a:solidFill>
                  <a:schemeClr val="tx1">
                    <a:alpha val="99000"/>
                  </a:schemeClr>
                </a:solidFill>
              </a:rPr>
              <a:t>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4950085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SLP: SALES, Production</a:t>
            </a:r>
          </a:p>
          <a:p>
            <a:r>
              <a:rPr lang="en-US" dirty="0"/>
              <a:t>STC: Storage Blob Container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18625857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STB: Storage Blob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9497285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985547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UE: US East</a:t>
            </a:r>
          </a:p>
          <a:p>
            <a:r>
              <a:rPr lang="en-US" dirty="0"/>
              <a:t>ITP: IT, Production	</a:t>
            </a:r>
          </a:p>
          <a:p>
            <a:r>
              <a:rPr lang="en-US" dirty="0"/>
              <a:t>SLN: Sales, Non-Production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22228952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SDBA: SQL Database Admin (SQL Logon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40895493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ASQ: Azure SQL Server</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684551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ITP: IT, Production	</a:t>
            </a:r>
          </a:p>
          <a:p>
            <a:r>
              <a:rPr lang="en-US" dirty="0"/>
              <a:t>MKP: Marketing, Production</a:t>
            </a:r>
          </a:p>
          <a:p>
            <a:r>
              <a:rPr lang="en-US" dirty="0"/>
              <a:t>SDB: Azure SQL Database</a:t>
            </a:r>
          </a:p>
          <a:p>
            <a:r>
              <a:rPr lang="en-US" dirty="0"/>
              <a:t>APPADB: ?</a:t>
            </a:r>
          </a:p>
          <a:p>
            <a:endParaRPr lang="en-US" dirty="0"/>
          </a:p>
          <a:p>
            <a:r>
              <a:rPr lang="en-US" b="1" dirty="0"/>
              <a:t>admin</a:t>
            </a:r>
            <a:endParaRPr lang="en-US" dirty="0"/>
          </a:p>
          <a:p>
            <a:r>
              <a:rPr lang="en-US" b="1" dirty="0"/>
              <a:t>administrator</a:t>
            </a:r>
            <a:endParaRPr lang="en-US" dirty="0"/>
          </a:p>
          <a:p>
            <a:r>
              <a:rPr lang="en-US" b="1" dirty="0"/>
              <a:t>guest</a:t>
            </a:r>
            <a:endParaRPr lang="en-US" dirty="0"/>
          </a:p>
          <a:p>
            <a:r>
              <a:rPr lang="en-US" b="1" dirty="0"/>
              <a:t>root</a:t>
            </a:r>
            <a:endParaRPr lang="en-US" dirty="0"/>
          </a:p>
          <a:p>
            <a:r>
              <a:rPr lang="en-US" b="1" dirty="0" err="1"/>
              <a:t>sa</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26500373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MKP: Marketing, Production	</a:t>
            </a:r>
          </a:p>
          <a:p>
            <a:r>
              <a:rPr lang="en-US" dirty="0"/>
              <a:t>ITN: IT, Non-Production</a:t>
            </a:r>
          </a:p>
          <a:p>
            <a:r>
              <a:rPr lang="en-US" dirty="0"/>
              <a:t>RCH: </a:t>
            </a:r>
            <a:r>
              <a:rPr lang="en-US" dirty="0" err="1"/>
              <a:t>Redis</a:t>
            </a:r>
            <a:r>
              <a:rPr lang="en-US" dirty="0"/>
              <a:t> Cache Name</a:t>
            </a:r>
          </a:p>
          <a:p>
            <a:r>
              <a:rPr lang="en-US" dirty="0"/>
              <a:t>001: Deployment 1	</a:t>
            </a:r>
          </a:p>
          <a:p>
            <a:r>
              <a:rPr lang="en-US" dirty="0"/>
              <a:t>002: deployment 2</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294464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alpha val="99000"/>
                  </a:schemeClr>
                </a:solidFill>
              </a:rPr>
              <a:t>Choosing the right account set up methodology for your organization is an important first step in setting up your Accounts. How you set up your Accounts and Subscriptions will impact how they are administered and how they are reflected on your </a:t>
            </a:r>
            <a:r>
              <a:rPr lang="en-US" sz="1200" u="sng" dirty="0">
                <a:solidFill>
                  <a:schemeClr val="tx2">
                    <a:alpha val="99000"/>
                  </a:schemeClr>
                </a:solidFill>
              </a:rPr>
              <a:t>enterprise level reports</a:t>
            </a:r>
            <a:r>
              <a:rPr lang="en-US" sz="1200" dirty="0">
                <a:solidFill>
                  <a:schemeClr val="tx2">
                    <a:alpha val="99000"/>
                  </a:schemeClr>
                </a:solidFill>
              </a:rPr>
              <a:t>. </a:t>
            </a:r>
            <a:r>
              <a:rPr lang="en-US" sz="1200" b="1" dirty="0">
                <a:solidFill>
                  <a:schemeClr val="tx2">
                    <a:alpha val="99000"/>
                  </a:schemeClr>
                </a:solidFill>
              </a:rPr>
              <a:t>This is all done by setting or editing the Account Name field. </a:t>
            </a:r>
            <a:r>
              <a:rPr lang="en-US" sz="1200" dirty="0">
                <a:solidFill>
                  <a:schemeClr val="tx2">
                    <a:alpha val="99000"/>
                  </a:schemeClr>
                </a:solidFill>
              </a:rPr>
              <a:t>Examples of typical set up methodologies include structuring by:</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Functional Teams - </a:t>
            </a:r>
            <a:r>
              <a:rPr lang="en-US" sz="1200" dirty="0">
                <a:solidFill>
                  <a:schemeClr val="tx2"/>
                </a:solidFill>
              </a:rPr>
              <a:t>Finance, Marketing, Sales,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Geographic Locations - </a:t>
            </a:r>
            <a:r>
              <a:rPr lang="en-US" sz="1200" dirty="0">
                <a:solidFill>
                  <a:schemeClr val="tx2"/>
                </a:solidFill>
              </a:rPr>
              <a:t>North America, Europe, Asia,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Business Divisions - </a:t>
            </a:r>
            <a:r>
              <a:rPr lang="en-US" sz="1200" dirty="0">
                <a:solidFill>
                  <a:schemeClr val="tx2"/>
                </a:solidFill>
              </a:rPr>
              <a:t>Automotive, Aerospace, Medical, etc.</a:t>
            </a:r>
          </a:p>
          <a:p>
            <a:pPr marL="171450" indent="-171450">
              <a:buFont typeface="Arial" panose="020B0604020202020204" pitchFamily="34" charset="0"/>
              <a:buChar char="•"/>
            </a:pPr>
            <a:r>
              <a:rPr lang="en-US" sz="1200" kern="0" dirty="0">
                <a:solidFill>
                  <a:schemeClr val="tx2"/>
                </a:solidFill>
                <a:latin typeface="Segoe UI Semibold" pitchFamily="34" charset="0"/>
              </a:rPr>
              <a:t>Applications - </a:t>
            </a:r>
            <a:r>
              <a:rPr lang="en-US" sz="1200" dirty="0">
                <a:solidFill>
                  <a:schemeClr val="tx2"/>
                </a:solidFill>
              </a:rPr>
              <a:t>Application 1, Application 2, etc.</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214301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2956859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fontAlgn="base">
              <a:lnSpc>
                <a:spcPct val="110000"/>
              </a:lnSpc>
              <a:spcBef>
                <a:spcPts val="600"/>
              </a:spcBef>
              <a:spcAft>
                <a:spcPts val="600"/>
              </a:spcAft>
              <a:buClr>
                <a:schemeClr val="tx2"/>
              </a:buClr>
              <a:buSzPct val="100000"/>
              <a:defRPr/>
            </a:pPr>
            <a:r>
              <a:rPr lang="en-US" sz="1867" kern="0" dirty="0"/>
              <a:t>Only the Account Owner has the ability to create Subscriptions. Subscriptions may have any combination of services associated to them. </a:t>
            </a:r>
          </a:p>
          <a:p>
            <a:pPr marL="0" lvl="1" fontAlgn="base">
              <a:lnSpc>
                <a:spcPct val="110000"/>
              </a:lnSpc>
              <a:spcBef>
                <a:spcPts val="600"/>
              </a:spcBef>
              <a:spcAft>
                <a:spcPts val="600"/>
              </a:spcAft>
              <a:buClr>
                <a:schemeClr val="tx2"/>
              </a:buClr>
              <a:buSzPct val="100000"/>
              <a:defRPr/>
            </a:pPr>
            <a:endParaRPr lang="en-US" sz="1867" kern="0" dirty="0"/>
          </a:p>
          <a:p>
            <a:pPr marL="0" lvl="1" fontAlgn="base">
              <a:lnSpc>
                <a:spcPct val="110000"/>
              </a:lnSpc>
              <a:spcBef>
                <a:spcPts val="600"/>
              </a:spcBef>
              <a:spcAft>
                <a:spcPts val="600"/>
              </a:spcAft>
              <a:buClr>
                <a:schemeClr val="tx2"/>
              </a:buClr>
              <a:buSzPct val="100000"/>
              <a:defRPr/>
            </a:pPr>
            <a:r>
              <a:rPr lang="en-US" sz="1867" kern="0" dirty="0"/>
              <a:t>Creating different Subscriptions for each environment of your applications and assigning a different Service Administrator and Co-Administrators to each subscription can be used to help control access to development projects and environments within your organization.  It also helps avoid performance boundaries,</a:t>
            </a:r>
            <a:r>
              <a:rPr lang="en-US" sz="1867" kern="0" baseline="0" dirty="0"/>
              <a:t> such as number of storage accounts per subscription and total IOPS per storage account.  </a:t>
            </a:r>
          </a:p>
          <a:p>
            <a:pPr marL="0" lvl="1" fontAlgn="base">
              <a:lnSpc>
                <a:spcPct val="110000"/>
              </a:lnSpc>
              <a:spcBef>
                <a:spcPts val="600"/>
              </a:spcBef>
              <a:spcAft>
                <a:spcPts val="600"/>
              </a:spcAft>
              <a:buClr>
                <a:schemeClr val="tx2"/>
              </a:buClr>
              <a:buSzPct val="100000"/>
              <a:defRPr/>
            </a:pPr>
            <a:endParaRPr lang="en-US" sz="1867" kern="0" baseline="0" dirty="0"/>
          </a:p>
          <a:p>
            <a:pPr marL="0" lvl="1" fontAlgn="base">
              <a:lnSpc>
                <a:spcPct val="110000"/>
              </a:lnSpc>
              <a:spcBef>
                <a:spcPts val="600"/>
              </a:spcBef>
              <a:spcAft>
                <a:spcPts val="600"/>
              </a:spcAft>
              <a:buClr>
                <a:schemeClr val="tx2"/>
              </a:buClr>
              <a:buSzPct val="100000"/>
              <a:defRPr/>
            </a:pPr>
            <a:r>
              <a:rPr lang="en-US" sz="1867" kern="0" baseline="0" dirty="0"/>
              <a:t>If you are managing your customer’s environment, you will need to account for these boundaries.</a:t>
            </a:r>
            <a:endParaRPr lang="en-US" sz="1467" kern="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57774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14</a:t>
            </a:fld>
            <a:endParaRPr lang="en-US"/>
          </a:p>
        </p:txBody>
      </p:sp>
    </p:spTree>
    <p:extLst>
      <p:ext uri="{BB962C8B-B14F-4D97-AF65-F5344CB8AC3E}">
        <p14:creationId xmlns:p14="http://schemas.microsoft.com/office/powerpoint/2010/main" val="304541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Get-</a:t>
            </a:r>
            <a:r>
              <a:rPr lang="en-US" b="1" dirty="0" err="1"/>
              <a:t>AzurePublishSettingsFile</a:t>
            </a:r>
            <a:r>
              <a:rPr lang="en-US" b="1" dirty="0"/>
              <a:t> – will pop UI to get a</a:t>
            </a:r>
            <a:r>
              <a:rPr lang="en-US" b="1" baseline="0" dirty="0"/>
              <a:t> management cert</a:t>
            </a:r>
          </a:p>
          <a:p>
            <a:r>
              <a:rPr lang="en-US" sz="1200" b="1" kern="1200" dirty="0">
                <a:solidFill>
                  <a:schemeClr val="tx1"/>
                </a:solidFill>
                <a:effectLst/>
                <a:latin typeface="+mn-lt"/>
                <a:ea typeface="+mn-ea"/>
                <a:cs typeface="+mn-cs"/>
              </a:rPr>
              <a:t>Import-</a:t>
            </a:r>
            <a:r>
              <a:rPr lang="en-US" sz="1200" b="1" kern="1200" dirty="0" err="1">
                <a:solidFill>
                  <a:schemeClr val="tx1"/>
                </a:solidFill>
                <a:effectLst/>
                <a:latin typeface="+mn-lt"/>
                <a:ea typeface="+mn-ea"/>
                <a:cs typeface="+mn-cs"/>
              </a:rPr>
              <a:t>AzurePublishSettingsFile</a:t>
            </a:r>
            <a:r>
              <a:rPr lang="en-US" sz="1200" kern="1200" dirty="0">
                <a:solidFill>
                  <a:schemeClr val="tx1"/>
                </a:solidFill>
                <a:effectLst/>
                <a:latin typeface="+mn-lt"/>
                <a:ea typeface="+mn-ea"/>
                <a:cs typeface="+mn-cs"/>
              </a:rPr>
              <a:t> “PATH\*.</a:t>
            </a:r>
            <a:r>
              <a:rPr lang="en-US" sz="1200" kern="1200" dirty="0" err="1">
                <a:solidFill>
                  <a:schemeClr val="tx1"/>
                </a:solidFill>
                <a:effectLst/>
                <a:latin typeface="+mn-lt"/>
                <a:ea typeface="+mn-ea"/>
                <a:cs typeface="+mn-cs"/>
              </a:rPr>
              <a:t>publishsettings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Get-</a:t>
            </a:r>
            <a:r>
              <a:rPr lang="en-US" sz="1200" kern="1200" dirty="0" err="1">
                <a:solidFill>
                  <a:schemeClr val="tx1"/>
                </a:solidFill>
                <a:effectLst/>
                <a:latin typeface="+mn-lt"/>
                <a:ea typeface="+mn-ea"/>
                <a:cs typeface="+mn-cs"/>
              </a:rPr>
              <a:t>AzureAccount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Get-</a:t>
            </a:r>
            <a:r>
              <a:rPr lang="en-US" sz="1200" kern="1200" dirty="0" err="1">
                <a:solidFill>
                  <a:schemeClr val="tx1"/>
                </a:solidFill>
                <a:effectLst/>
                <a:latin typeface="+mn-lt"/>
                <a:ea typeface="+mn-ea"/>
                <a:cs typeface="+mn-cs"/>
              </a:rPr>
              <a:t>AzureSubscription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Update-Help</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16</a:t>
            </a:fld>
            <a:endParaRPr lang="en-US"/>
          </a:p>
        </p:txBody>
      </p:sp>
    </p:spTree>
    <p:extLst>
      <p:ext uri="{BB962C8B-B14F-4D97-AF65-F5344CB8AC3E}">
        <p14:creationId xmlns:p14="http://schemas.microsoft.com/office/powerpoint/2010/main" val="1824221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1109631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8456" y="1187644"/>
            <a:ext cx="5498540" cy="3109184"/>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335004" y="1187644"/>
            <a:ext cx="5498540" cy="3109184"/>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285764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723485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7860156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396651951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986124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69239" y="335477"/>
            <a:ext cx="11155093" cy="825547"/>
          </a:xfrm>
        </p:spPr>
        <p:txBody>
          <a:bodyPr>
            <a:spAutoFit/>
          </a:bodyPr>
          <a:lstStyle>
            <a:lvl1pPr>
              <a:defRPr sz="5294"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269239" y="1187622"/>
            <a:ext cx="11151918" cy="2263248"/>
          </a:xfrm>
          <a:prstGeom prst="rect">
            <a:avLst/>
          </a:prstGeom>
        </p:spPr>
        <p:txBody>
          <a:bodyPr>
            <a:spAutoFit/>
          </a:bodyPr>
          <a:lstStyle>
            <a:lvl1pPr marL="342637" indent="-342637">
              <a:buClr>
                <a:srgbClr val="FFFFFF"/>
              </a:buClr>
              <a:buSzPct val="90000"/>
              <a:buFont typeface="Arial" pitchFamily="34" charset="0"/>
              <a:buChar char="•"/>
              <a:defRPr sz="3431">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164" indent="-285529">
              <a:buClr>
                <a:srgbClr val="FFFFFF"/>
              </a:buClr>
              <a:buSzPct val="90000"/>
              <a:buFont typeface="Arial" pitchFamily="34" charset="0"/>
              <a:buChar char="•"/>
              <a:defRPr sz="3235">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699" indent="-285529">
              <a:buClr>
                <a:srgbClr val="FFFFFF"/>
              </a:buClr>
              <a:buSzPct val="90000"/>
              <a:buFont typeface="Arial" pitchFamily="34" charset="0"/>
              <a:buChar char="•"/>
              <a:defRPr sz="2843">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127" indent="-228426">
              <a:buClr>
                <a:srgbClr val="FFFFFF"/>
              </a:buClr>
              <a:buSzPct val="90000"/>
              <a:buFont typeface="Arial" pitchFamily="34" charset="0"/>
              <a:buChar char="•"/>
              <a:defRPr sz="2353">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0553" indent="-228426">
              <a:buClr>
                <a:srgbClr val="FFFFFF"/>
              </a:buClr>
              <a:buSzPct val="90000"/>
              <a:buFont typeface="Arial" pitchFamily="34" charset="0"/>
              <a:buChar char="•"/>
              <a:defRPr sz="1961">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341" tIns="77670" rIns="155341" bIns="77670"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42547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15038831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307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491916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7132882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1889748"/>
          </a:xfrm>
        </p:spPr>
        <p:txBody>
          <a:bodyPr/>
          <a:lstStyle>
            <a:lvl1pPr>
              <a:defRPr b="1"/>
            </a:lvl1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30580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49247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05642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189177"/>
            <a:ext cx="11473970" cy="2867773"/>
          </a:xfrm>
        </p:spPr>
        <p:txBody>
          <a:bodyPr wrap="square">
            <a:spAutoFit/>
          </a:bodyPr>
          <a:lstStyle>
            <a:lvl1pPr>
              <a:defRPr sz="4706">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40855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22063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524609735"/>
      </p:ext>
    </p:extLst>
  </p:cSld>
  <p:clrMap bg1="dk1" tx1="lt1" bg2="dk2" tx2="lt2" accent1="accent1" accent2="accent2" accent3="accent3" accent4="accent4" accent5="accent5" accent6="accent6" hlink="hlink" folHlink="folHlink"/>
  <p:sldLayoutIdLst>
    <p:sldLayoutId id="2147483728" r:id="rId1"/>
    <p:sldLayoutId id="2147483706" r:id="rId2"/>
    <p:sldLayoutId id="2147483707" r:id="rId3"/>
    <p:sldLayoutId id="2147483708" r:id="rId4"/>
    <p:sldLayoutId id="2147483709" r:id="rId5"/>
    <p:sldLayoutId id="2147483710" r:id="rId6"/>
    <p:sldLayoutId id="2147483729" r:id="rId7"/>
    <p:sldLayoutId id="2147483730" r:id="rId8"/>
    <p:sldLayoutId id="2147483711" r:id="rId9"/>
    <p:sldLayoutId id="2147483734" r:id="rId10"/>
    <p:sldLayoutId id="2147483712" r:id="rId11"/>
    <p:sldLayoutId id="2147483713" r:id="rId12"/>
    <p:sldLayoutId id="2147483714" r:id="rId13"/>
    <p:sldLayoutId id="2147483727" r:id="rId14"/>
    <p:sldLayoutId id="2147483736"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NOT SHOW)</a:t>
            </a:r>
          </a:p>
        </p:txBody>
      </p:sp>
      <p:graphicFrame>
        <p:nvGraphicFramePr>
          <p:cNvPr id="5" name="Table 4"/>
          <p:cNvGraphicFramePr>
            <a:graphicFrameLocks noGrp="1"/>
          </p:cNvGraphicFramePr>
          <p:nvPr>
            <p:extLst>
              <p:ext uri="{D42A27DB-BD31-4B8C-83A1-F6EECF244321}">
                <p14:modId xmlns:p14="http://schemas.microsoft.com/office/powerpoint/2010/main" val="3771145688"/>
              </p:ext>
            </p:extLst>
          </p:nvPr>
        </p:nvGraphicFramePr>
        <p:xfrm>
          <a:off x="434339" y="1304855"/>
          <a:ext cx="11155094" cy="4994344"/>
        </p:xfrm>
        <a:graphic>
          <a:graphicData uri="http://schemas.openxmlformats.org/drawingml/2006/table">
            <a:tbl>
              <a:tblPr bandRow="1">
                <a:tableStyleId>{D27102A9-8310-4765-A935-A1911B00CA55}</a:tableStyleId>
              </a:tblPr>
              <a:tblGrid>
                <a:gridCol w="1762761">
                  <a:extLst>
                    <a:ext uri="{9D8B030D-6E8A-4147-A177-3AD203B41FA5}">
                      <a16:colId xmlns:a16="http://schemas.microsoft.com/office/drawing/2014/main" val="4020057715"/>
                    </a:ext>
                  </a:extLst>
                </a:gridCol>
                <a:gridCol w="3911600">
                  <a:extLst>
                    <a:ext uri="{9D8B030D-6E8A-4147-A177-3AD203B41FA5}">
                      <a16:colId xmlns:a16="http://schemas.microsoft.com/office/drawing/2014/main" val="3442524279"/>
                    </a:ext>
                  </a:extLst>
                </a:gridCol>
                <a:gridCol w="1968501">
                  <a:extLst>
                    <a:ext uri="{9D8B030D-6E8A-4147-A177-3AD203B41FA5}">
                      <a16:colId xmlns:a16="http://schemas.microsoft.com/office/drawing/2014/main" val="4017777311"/>
                    </a:ext>
                  </a:extLst>
                </a:gridCol>
                <a:gridCol w="3512232">
                  <a:extLst>
                    <a:ext uri="{9D8B030D-6E8A-4147-A177-3AD203B41FA5}">
                      <a16:colId xmlns:a16="http://schemas.microsoft.com/office/drawing/2014/main" val="497272688"/>
                    </a:ext>
                  </a:extLst>
                </a:gridCol>
              </a:tblGrid>
              <a:tr h="624293">
                <a:tc>
                  <a:txBody>
                    <a:bodyPr/>
                    <a:lstStyle/>
                    <a:p>
                      <a:pPr algn="r"/>
                      <a:r>
                        <a:rPr lang="en-US" sz="1600" b="1" dirty="0"/>
                        <a:t>Speaker</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r>
                        <a:rPr lang="en-US" sz="1600" dirty="0"/>
                        <a:t>Architect</a:t>
                      </a:r>
                      <a:r>
                        <a:rPr lang="en-US" sz="1600" baseline="0" dirty="0"/>
                        <a:t> Azure Partner GSI or COE representative</a:t>
                      </a:r>
                      <a:endParaRPr lang="en-US" sz="16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819760405"/>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Title:</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r>
                        <a:rPr lang="en-US" sz="1600" dirty="0"/>
                        <a:t>Designing and Managing Azure Subscriptions </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sz="14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1731571669"/>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Length:</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r>
                        <a:rPr lang="en-US" sz="1600" dirty="0"/>
                        <a:t>30-60 minutes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US" sz="1600" b="1" dirty="0"/>
                        <a:t>Audience:</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dirty="0"/>
                        <a:t>Architect, IT Pro, DevOps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3460529361"/>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Content Level:</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r>
                        <a:rPr lang="en-US" sz="1600" dirty="0"/>
                        <a:t>100-200 level</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8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6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191797359"/>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Last updated:</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dirty="0"/>
                        <a:t>05/27/2016</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lvl="1" algn="r"/>
                      <a:r>
                        <a:rPr lang="en-US" sz="1600" b="1" dirty="0"/>
                        <a:t>Updated by:</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r>
                        <a:rPr lang="en-US" sz="1600" dirty="0"/>
                        <a:t>Israel Vega (</a:t>
                      </a:r>
                      <a:r>
                        <a:rPr lang="en-US" sz="1600" dirty="0" err="1"/>
                        <a:t>ivega</a:t>
                      </a:r>
                      <a:r>
                        <a:rPr lang="en-US" sz="1600" dirty="0"/>
                        <a:t>)</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493492007"/>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Desired Outcomes: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dirty="0"/>
                        <a:t>Understanding</a:t>
                      </a:r>
                      <a:r>
                        <a:rPr lang="en-US" sz="1600" baseline="0" dirty="0"/>
                        <a:t> of subscriptions, limits and design considerations</a:t>
                      </a:r>
                      <a:endParaRPr lang="en-US" sz="16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663848869"/>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Usage Guide:</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pPr defTabSz="1293620" eaLnBrk="0" fontAlgn="base" hangingPunct="0">
                        <a:lnSpc>
                          <a:spcPct val="90000"/>
                        </a:lnSpc>
                        <a:spcBef>
                          <a:spcPct val="30000"/>
                        </a:spcBef>
                        <a:spcAft>
                          <a:spcPct val="0"/>
                        </a:spcAft>
                        <a:buClr>
                          <a:srgbClr val="FFFF99"/>
                        </a:buClr>
                        <a:buSzPct val="75000"/>
                      </a:pPr>
                      <a:r>
                        <a:rPr lang="en-US" sz="1600" dirty="0">
                          <a:solidFill>
                            <a:srgbClr val="FF0000"/>
                          </a:solidFill>
                        </a:rPr>
                        <a:t>DO NOT edit slides or text</a:t>
                      </a:r>
                    </a:p>
                    <a:p>
                      <a:pPr marL="340123" indent="-340123" defTabSz="1293620" eaLnBrk="0" fontAlgn="base" hangingPunct="0">
                        <a:lnSpc>
                          <a:spcPct val="90000"/>
                        </a:lnSpc>
                        <a:spcBef>
                          <a:spcPct val="30000"/>
                        </a:spcBef>
                        <a:spcAft>
                          <a:spcPct val="0"/>
                        </a:spcAft>
                        <a:buClr>
                          <a:srgbClr val="FFFF99"/>
                        </a:buClr>
                        <a:buSzPct val="75000"/>
                        <a:buFont typeface="Arial" pitchFamily="34" charset="0"/>
                        <a:buChar char="•"/>
                      </a:pPr>
                      <a:r>
                        <a:rPr lang="en-US" sz="1600" dirty="0"/>
                        <a:t>Send any suggested edits to deck contact or last updated</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63344870"/>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Prerequisites: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pPr marL="0" indent="0" defTabSz="1293620" eaLnBrk="0" fontAlgn="base" hangingPunct="0">
                        <a:lnSpc>
                          <a:spcPct val="90000"/>
                        </a:lnSpc>
                        <a:spcBef>
                          <a:spcPct val="30000"/>
                        </a:spcBef>
                        <a:spcAft>
                          <a:spcPct val="0"/>
                        </a:spcAft>
                        <a:buClr>
                          <a:srgbClr val="FFFF99"/>
                        </a:buClr>
                        <a:buSzPct val="75000"/>
                        <a:buFont typeface="Arial" pitchFamily="34" charset="0"/>
                        <a:buNone/>
                      </a:pPr>
                      <a:r>
                        <a:rPr lang="en-US" sz="1600" dirty="0"/>
                        <a:t>None</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8855660"/>
                  </a:ext>
                </a:extLst>
              </a:tr>
            </a:tbl>
          </a:graphicData>
        </a:graphic>
      </p:graphicFrame>
    </p:spTree>
    <p:extLst>
      <p:ext uri="{BB962C8B-B14F-4D97-AF65-F5344CB8AC3E}">
        <p14:creationId xmlns:p14="http://schemas.microsoft.com/office/powerpoint/2010/main" val="12639395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a:t>
            </a:r>
          </a:p>
        </p:txBody>
      </p:sp>
      <p:graphicFrame>
        <p:nvGraphicFramePr>
          <p:cNvPr id="5" name="Table 4"/>
          <p:cNvGraphicFramePr>
            <a:graphicFrameLocks noGrp="1"/>
          </p:cNvGraphicFramePr>
          <p:nvPr>
            <p:extLst>
              <p:ext uri="{D42A27DB-BD31-4B8C-83A1-F6EECF244321}">
                <p14:modId xmlns:p14="http://schemas.microsoft.com/office/powerpoint/2010/main" val="3330557900"/>
              </p:ext>
            </p:extLst>
          </p:nvPr>
        </p:nvGraphicFramePr>
        <p:xfrm>
          <a:off x="152400" y="1190767"/>
          <a:ext cx="11887199" cy="4798115"/>
        </p:xfrm>
        <a:graphic>
          <a:graphicData uri="http://schemas.openxmlformats.org/drawingml/2006/table">
            <a:tbl>
              <a:tblPr firstRow="1" firstCol="1" bandRow="1">
                <a:tableStyleId>{5C22544A-7EE6-4342-B048-85BDC9FD1C3A}</a:tableStyleId>
              </a:tblPr>
              <a:tblGrid>
                <a:gridCol w="4622525">
                  <a:extLst>
                    <a:ext uri="{9D8B030D-6E8A-4147-A177-3AD203B41FA5}">
                      <a16:colId xmlns:a16="http://schemas.microsoft.com/office/drawing/2014/main" val="3030277447"/>
                    </a:ext>
                  </a:extLst>
                </a:gridCol>
                <a:gridCol w="3240993">
                  <a:extLst>
                    <a:ext uri="{9D8B030D-6E8A-4147-A177-3AD203B41FA5}">
                      <a16:colId xmlns:a16="http://schemas.microsoft.com/office/drawing/2014/main" val="3237400993"/>
                    </a:ext>
                  </a:extLst>
                </a:gridCol>
                <a:gridCol w="4023681">
                  <a:extLst>
                    <a:ext uri="{9D8B030D-6E8A-4147-A177-3AD203B41FA5}">
                      <a16:colId xmlns:a16="http://schemas.microsoft.com/office/drawing/2014/main" val="307547411"/>
                    </a:ext>
                  </a:extLst>
                </a:gridCol>
              </a:tblGrid>
              <a:tr h="548636">
                <a:tc>
                  <a:txBody>
                    <a:bodyPr/>
                    <a:lstStyle/>
                    <a:p>
                      <a:pPr marL="0" marR="0">
                        <a:lnSpc>
                          <a:spcPts val="1440"/>
                        </a:lnSpc>
                        <a:spcBef>
                          <a:spcPts val="0"/>
                        </a:spcBef>
                        <a:spcAft>
                          <a:spcPts val="0"/>
                        </a:spcAft>
                      </a:pPr>
                      <a:r>
                        <a:rPr lang="en-US" sz="1800" cap="all" dirty="0">
                          <a:effectLst/>
                        </a:rPr>
                        <a:t>Azure Resource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ts val="1440"/>
                        </a:lnSpc>
                        <a:spcBef>
                          <a:spcPts val="0"/>
                        </a:spcBef>
                        <a:spcAft>
                          <a:spcPts val="0"/>
                        </a:spcAft>
                      </a:pPr>
                      <a:r>
                        <a:rPr lang="en-US" sz="1800" dirty="0">
                          <a:effectLst/>
                        </a:rPr>
                        <a:t>Service Management API</a:t>
                      </a:r>
                      <a:endParaRPr lang="en-US"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ts val="1440"/>
                        </a:lnSpc>
                        <a:spcBef>
                          <a:spcPts val="0"/>
                        </a:spcBef>
                        <a:spcAft>
                          <a:spcPts val="0"/>
                        </a:spcAft>
                      </a:pPr>
                      <a:r>
                        <a:rPr lang="en-US" sz="1800" dirty="0">
                          <a:effectLst/>
                        </a:rPr>
                        <a:t>Resource Manager API</a:t>
                      </a:r>
                      <a:endParaRPr lang="en-US" sz="1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93730862"/>
                  </a:ext>
                </a:extLst>
              </a:tr>
              <a:tr h="236082">
                <a:tc>
                  <a:txBody>
                    <a:bodyPr/>
                    <a:lstStyle/>
                    <a:p>
                      <a:pPr marL="0" marR="0">
                        <a:lnSpc>
                          <a:spcPts val="1800"/>
                        </a:lnSpc>
                        <a:spcBef>
                          <a:spcPts val="675"/>
                        </a:spcBef>
                        <a:spcAft>
                          <a:spcPts val="675"/>
                        </a:spcAft>
                      </a:pPr>
                      <a:r>
                        <a:rPr lang="en-US" sz="1600" dirty="0">
                          <a:effectLst/>
                        </a:rPr>
                        <a:t>Cores per </a:t>
                      </a:r>
                      <a:r>
                        <a:rPr lang="en-US" sz="1600" u="none" dirty="0">
                          <a:effectLst/>
                        </a:rPr>
                        <a:t>subscription</a:t>
                      </a:r>
                      <a:endParaRPr lang="en-US" sz="1600" b="0" u="none"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10,000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a:effectLst/>
                        </a:rPr>
                        <a:t>10,000 Regional (x 17 regions)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3365848"/>
                  </a:ext>
                </a:extLst>
              </a:tr>
              <a:tr h="708247">
                <a:tc>
                  <a:txBody>
                    <a:bodyPr/>
                    <a:lstStyle/>
                    <a:p>
                      <a:pPr marL="0" marR="0">
                        <a:lnSpc>
                          <a:spcPts val="1800"/>
                        </a:lnSpc>
                        <a:spcBef>
                          <a:spcPts val="675"/>
                        </a:spcBef>
                        <a:spcAft>
                          <a:spcPts val="675"/>
                        </a:spcAft>
                      </a:pPr>
                      <a:r>
                        <a:rPr lang="en-US" sz="1600" u="none" dirty="0">
                          <a:effectLst/>
                        </a:rPr>
                        <a:t>Co-administrators</a:t>
                      </a:r>
                      <a:r>
                        <a:rPr lang="en-US" sz="1600" dirty="0">
                          <a:effectLst/>
                        </a:rPr>
                        <a:t> 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200 Global, with no RBAC model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Unlimited: AAD groups can recursively contain other groups;</a:t>
                      </a:r>
                      <a:r>
                        <a:rPr lang="en-US" sz="1600" baseline="0" dirty="0">
                          <a:effectLst/>
                        </a:rPr>
                        <a:t> full RBAC security model</a:t>
                      </a:r>
                      <a:r>
                        <a:rPr lang="en-US" sz="1600" dirty="0">
                          <a:effectLst/>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7006593"/>
                  </a:ext>
                </a:extLst>
              </a:tr>
              <a:tr h="236082">
                <a:tc>
                  <a:txBody>
                    <a:bodyPr/>
                    <a:lstStyle/>
                    <a:p>
                      <a:pPr marL="0" marR="0">
                        <a:lnSpc>
                          <a:spcPts val="1800"/>
                        </a:lnSpc>
                        <a:spcBef>
                          <a:spcPts val="675"/>
                        </a:spcBef>
                        <a:spcAft>
                          <a:spcPts val="675"/>
                        </a:spcAft>
                      </a:pPr>
                      <a:r>
                        <a:rPr lang="en-US" sz="1600" u="none" dirty="0">
                          <a:effectLst/>
                        </a:rPr>
                        <a:t>Storage accounts</a:t>
                      </a:r>
                      <a:r>
                        <a:rPr lang="en-US" sz="1600" dirty="0">
                          <a:effectLst/>
                        </a:rPr>
                        <a:t> 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100</a:t>
                      </a:r>
                      <a:endParaRPr lang="en-US" sz="16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200 (by contacting support)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8701080"/>
                  </a:ext>
                </a:extLst>
              </a:tr>
              <a:tr h="236082">
                <a:tc>
                  <a:txBody>
                    <a:bodyPr/>
                    <a:lstStyle/>
                    <a:p>
                      <a:pPr marL="0" marR="0">
                        <a:lnSpc>
                          <a:spcPts val="1800"/>
                        </a:lnSpc>
                        <a:spcBef>
                          <a:spcPts val="675"/>
                        </a:spcBef>
                        <a:spcAft>
                          <a:spcPts val="675"/>
                        </a:spcAft>
                      </a:pPr>
                      <a:r>
                        <a:rPr lang="en-US" sz="1600" dirty="0">
                          <a:effectLst/>
                        </a:rPr>
                        <a:t>Hosted Service 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200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a:effectLst/>
                        </a:rPr>
                        <a:t>Unlimited (deprecated)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411668"/>
                  </a:ext>
                </a:extLst>
              </a:tr>
              <a:tr h="236082">
                <a:tc>
                  <a:txBody>
                    <a:bodyPr/>
                    <a:lstStyle/>
                    <a:p>
                      <a:pPr marL="0" marR="0">
                        <a:lnSpc>
                          <a:spcPts val="1800"/>
                        </a:lnSpc>
                        <a:spcBef>
                          <a:spcPts val="675"/>
                        </a:spcBef>
                        <a:spcAft>
                          <a:spcPts val="675"/>
                        </a:spcAft>
                      </a:pPr>
                      <a:r>
                        <a:rPr lang="en-US" sz="1600" u="none" dirty="0">
                          <a:effectLst/>
                        </a:rPr>
                        <a:t>Virtual networks </a:t>
                      </a:r>
                      <a:r>
                        <a:rPr lang="en-US" sz="1600" dirty="0">
                          <a:effectLst/>
                        </a:rPr>
                        <a:t>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100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1,000 Regional (x17 regions)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7599535"/>
                  </a:ext>
                </a:extLst>
              </a:tr>
              <a:tr h="236082">
                <a:tc>
                  <a:txBody>
                    <a:bodyPr/>
                    <a:lstStyle/>
                    <a:p>
                      <a:pPr marL="0" marR="0">
                        <a:lnSpc>
                          <a:spcPts val="1800"/>
                        </a:lnSpc>
                        <a:spcBef>
                          <a:spcPts val="675"/>
                        </a:spcBef>
                        <a:spcAft>
                          <a:spcPts val="675"/>
                        </a:spcAft>
                      </a:pPr>
                      <a:r>
                        <a:rPr lang="en-US" sz="1600" u="none" dirty="0">
                          <a:effectLst/>
                        </a:rPr>
                        <a:t>Local networks </a:t>
                      </a:r>
                      <a:r>
                        <a:rPr lang="en-US" sz="1600" dirty="0">
                          <a:effectLst/>
                        </a:rPr>
                        <a:t>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500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Unlimited</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9825949"/>
                  </a:ext>
                </a:extLst>
              </a:tr>
              <a:tr h="236082">
                <a:tc>
                  <a:txBody>
                    <a:bodyPr/>
                    <a:lstStyle/>
                    <a:p>
                      <a:pPr marL="0" marR="0">
                        <a:lnSpc>
                          <a:spcPts val="1800"/>
                        </a:lnSpc>
                        <a:spcBef>
                          <a:spcPts val="675"/>
                        </a:spcBef>
                        <a:spcAft>
                          <a:spcPts val="675"/>
                        </a:spcAft>
                      </a:pPr>
                      <a:r>
                        <a:rPr lang="en-US" sz="1600" dirty="0">
                          <a:effectLst/>
                        </a:rPr>
                        <a:t>Reserved IPs 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100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600 Regional (x17 regions)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1861675"/>
                  </a:ext>
                </a:extLst>
              </a:tr>
              <a:tr h="236082">
                <a:tc>
                  <a:txBody>
                    <a:bodyPr/>
                    <a:lstStyle/>
                    <a:p>
                      <a:pPr marL="0" marR="0">
                        <a:lnSpc>
                          <a:spcPts val="1800"/>
                        </a:lnSpc>
                        <a:spcBef>
                          <a:spcPts val="675"/>
                        </a:spcBef>
                        <a:spcAft>
                          <a:spcPts val="675"/>
                        </a:spcAft>
                      </a:pPr>
                      <a:r>
                        <a:rPr lang="en-US" sz="1600" dirty="0" err="1">
                          <a:effectLst/>
                        </a:rPr>
                        <a:t>VNets</a:t>
                      </a:r>
                      <a:r>
                        <a:rPr lang="en-US" sz="1600" dirty="0">
                          <a:effectLst/>
                        </a:rPr>
                        <a:t> per ExpressRoute Circuit</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10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N/A (no support for ER with new API)</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17515524"/>
                  </a:ext>
                </a:extLst>
              </a:tr>
              <a:tr h="472165">
                <a:tc>
                  <a:txBody>
                    <a:bodyPr/>
                    <a:lstStyle/>
                    <a:p>
                      <a:pPr marL="0" marR="0">
                        <a:lnSpc>
                          <a:spcPts val="1800"/>
                        </a:lnSpc>
                        <a:spcBef>
                          <a:spcPts val="675"/>
                        </a:spcBef>
                        <a:spcAft>
                          <a:spcPts val="675"/>
                        </a:spcAft>
                      </a:pPr>
                      <a:r>
                        <a:rPr lang="en-US" sz="1600" dirty="0">
                          <a:effectLst/>
                        </a:rPr>
                        <a:t>Hosted service certificates 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400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Unlimited:</a:t>
                      </a:r>
                      <a:r>
                        <a:rPr lang="en-US" sz="1600" baseline="0" dirty="0">
                          <a:effectLst/>
                        </a:rPr>
                        <a:t> </a:t>
                      </a:r>
                      <a:r>
                        <a:rPr lang="en-US" sz="1600" dirty="0">
                          <a:effectLst/>
                        </a:rPr>
                        <a:t>secrets are now stored in Regional Azure Key Vaults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8928420"/>
                  </a:ext>
                </a:extLst>
              </a:tr>
              <a:tr h="236082">
                <a:tc>
                  <a:txBody>
                    <a:bodyPr/>
                    <a:lstStyle/>
                    <a:p>
                      <a:pPr marL="0" marR="0">
                        <a:lnSpc>
                          <a:spcPts val="1800"/>
                        </a:lnSpc>
                        <a:spcBef>
                          <a:spcPts val="675"/>
                        </a:spcBef>
                        <a:spcAft>
                          <a:spcPts val="675"/>
                        </a:spcAft>
                      </a:pPr>
                      <a:r>
                        <a:rPr lang="en-US" sz="1600" u="none" dirty="0">
                          <a:effectLst/>
                        </a:rPr>
                        <a:t>Affinity groups </a:t>
                      </a:r>
                      <a:r>
                        <a:rPr lang="en-US" sz="1600" dirty="0">
                          <a:effectLst/>
                        </a:rPr>
                        <a:t>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256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Deprecated</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4578931"/>
                  </a:ext>
                </a:extLst>
              </a:tr>
              <a:tr h="236082">
                <a:tc>
                  <a:txBody>
                    <a:bodyPr/>
                    <a:lstStyle/>
                    <a:p>
                      <a:pPr marL="0" marR="0">
                        <a:lnSpc>
                          <a:spcPts val="1800"/>
                        </a:lnSpc>
                        <a:spcBef>
                          <a:spcPts val="675"/>
                        </a:spcBef>
                        <a:spcAft>
                          <a:spcPts val="675"/>
                        </a:spcAft>
                      </a:pPr>
                      <a:r>
                        <a:rPr lang="en-US" sz="1600" u="none" dirty="0">
                          <a:effectLst/>
                        </a:rPr>
                        <a:t>Resource Groups </a:t>
                      </a:r>
                      <a:r>
                        <a:rPr lang="en-US" sz="1600" dirty="0">
                          <a:effectLst/>
                        </a:rPr>
                        <a:t>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500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500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7369718"/>
                  </a:ext>
                </a:extLst>
              </a:tr>
              <a:tr h="236082">
                <a:tc>
                  <a:txBody>
                    <a:bodyPr/>
                    <a:lstStyle/>
                    <a:p>
                      <a:pPr marL="0" marR="0">
                        <a:lnSpc>
                          <a:spcPts val="1800"/>
                        </a:lnSpc>
                        <a:spcBef>
                          <a:spcPts val="675"/>
                        </a:spcBef>
                        <a:spcAft>
                          <a:spcPts val="675"/>
                        </a:spcAft>
                      </a:pPr>
                      <a:r>
                        <a:rPr lang="en-US" sz="1600" u="none" dirty="0">
                          <a:effectLst/>
                        </a:rPr>
                        <a:t>Virtual machines </a:t>
                      </a:r>
                      <a:r>
                        <a:rPr lang="en-US" sz="1600" dirty="0">
                          <a:effectLst/>
                        </a:rPr>
                        <a:t>per deployment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50 per deployment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100 per deployment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60725107"/>
                  </a:ext>
                </a:extLst>
              </a:tr>
              <a:tr h="708247">
                <a:tc>
                  <a:txBody>
                    <a:bodyPr/>
                    <a:lstStyle/>
                    <a:p>
                      <a:pPr marL="0" marR="0">
                        <a:lnSpc>
                          <a:spcPts val="1800"/>
                        </a:lnSpc>
                        <a:spcBef>
                          <a:spcPts val="675"/>
                        </a:spcBef>
                        <a:spcAft>
                          <a:spcPts val="675"/>
                        </a:spcAft>
                      </a:pPr>
                      <a:r>
                        <a:rPr lang="en-US" sz="1600" dirty="0">
                          <a:effectLst/>
                        </a:rPr>
                        <a:t>Input Endpoints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150 per cloud service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600 Load Balancers per subscription per region, with each LB supporting 65,000 connections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4518405"/>
                  </a:ext>
                </a:extLst>
              </a:tr>
            </a:tbl>
          </a:graphicData>
        </a:graphic>
      </p:graphicFrame>
      <p:sp>
        <p:nvSpPr>
          <p:cNvPr id="6" name="Rectangle 5"/>
          <p:cNvSpPr/>
          <p:nvPr/>
        </p:nvSpPr>
        <p:spPr>
          <a:xfrm>
            <a:off x="0" y="6129591"/>
            <a:ext cx="12192000"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dirty="0">
                <a:solidFill>
                  <a:srgbClr val="000000"/>
                </a:solidFill>
                <a:latin typeface="Segoe UI" panose="020B0502040204020203" pitchFamily="34" charset="0"/>
              </a:rPr>
              <a:t>https://azure.microsoft.com/en-us/documentation/articles/azure-subscription-service-limits</a:t>
            </a:r>
            <a:endParaRPr lang="en-US" dirty="0"/>
          </a:p>
        </p:txBody>
      </p:sp>
    </p:spTree>
    <p:extLst>
      <p:ext uri="{BB962C8B-B14F-4D97-AF65-F5344CB8AC3E}">
        <p14:creationId xmlns:p14="http://schemas.microsoft.com/office/powerpoint/2010/main" val="20486860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 Setup Methodology</a:t>
            </a:r>
          </a:p>
        </p:txBody>
      </p:sp>
      <p:sp>
        <p:nvSpPr>
          <p:cNvPr id="3" name="Rectangle 2"/>
          <p:cNvSpPr/>
          <p:nvPr/>
        </p:nvSpPr>
        <p:spPr bwMode="auto">
          <a:xfrm>
            <a:off x="5168717" y="1311679"/>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7" name="Rectangle 6"/>
          <p:cNvSpPr/>
          <p:nvPr/>
        </p:nvSpPr>
        <p:spPr bwMode="auto">
          <a:xfrm>
            <a:off x="4555001"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sp>
        <p:nvSpPr>
          <p:cNvPr id="8" name="Rectangle 7"/>
          <p:cNvSpPr/>
          <p:nvPr/>
        </p:nvSpPr>
        <p:spPr bwMode="auto">
          <a:xfrm>
            <a:off x="6122678"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cxnSp>
        <p:nvCxnSpPr>
          <p:cNvPr id="9" name="Elbow Connector 8"/>
          <p:cNvCxnSpPr>
            <a:stCxn id="3" idx="2"/>
            <a:endCxn id="7" idx="0"/>
          </p:cNvCxnSpPr>
          <p:nvPr/>
        </p:nvCxnSpPr>
        <p:spPr>
          <a:xfrm rot="5400000">
            <a:off x="5357623" y="1778517"/>
            <a:ext cx="589218" cy="82286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2"/>
            <a:endCxn id="8" idx="0"/>
          </p:cNvCxnSpPr>
          <p:nvPr/>
        </p:nvCxnSpPr>
        <p:spPr>
          <a:xfrm rot="16200000" flipH="1">
            <a:off x="6141461" y="1817539"/>
            <a:ext cx="589218" cy="74481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2"/>
            <a:endCxn id="6" idx="0"/>
          </p:cNvCxnSpPr>
          <p:nvPr/>
        </p:nvCxnSpPr>
        <p:spPr>
          <a:xfrm rot="5400000">
            <a:off x="3412877" y="1729811"/>
            <a:ext cx="489520" cy="31663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2"/>
            <a:endCxn id="29" idx="0"/>
          </p:cNvCxnSpPr>
          <p:nvPr/>
        </p:nvCxnSpPr>
        <p:spPr>
          <a:xfrm rot="5400000">
            <a:off x="6152288" y="2901545"/>
            <a:ext cx="489520" cy="822861"/>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2"/>
            <a:endCxn id="30" idx="0"/>
          </p:cNvCxnSpPr>
          <p:nvPr/>
        </p:nvCxnSpPr>
        <p:spPr>
          <a:xfrm rot="16200000" flipH="1">
            <a:off x="8174003" y="1702689"/>
            <a:ext cx="489520" cy="322057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586730"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1 - Development</a:t>
            </a:r>
          </a:p>
        </p:txBody>
      </p:sp>
      <p:sp>
        <p:nvSpPr>
          <p:cNvPr id="18" name="Rectangle 17"/>
          <p:cNvSpPr/>
          <p:nvPr/>
        </p:nvSpPr>
        <p:spPr bwMode="auto">
          <a:xfrm>
            <a:off x="586729"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2 - Staging</a:t>
            </a:r>
          </a:p>
        </p:txBody>
      </p:sp>
      <p:sp>
        <p:nvSpPr>
          <p:cNvPr id="21" name="Rectangle 20"/>
          <p:cNvSpPr/>
          <p:nvPr/>
        </p:nvSpPr>
        <p:spPr bwMode="auto">
          <a:xfrm>
            <a:off x="586728"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3 – Production</a:t>
            </a:r>
          </a:p>
        </p:txBody>
      </p:sp>
      <p:sp>
        <p:nvSpPr>
          <p:cNvPr id="22" name="Rectangle 21"/>
          <p:cNvSpPr/>
          <p:nvPr/>
        </p:nvSpPr>
        <p:spPr bwMode="auto">
          <a:xfrm>
            <a:off x="4624832"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4 - Development</a:t>
            </a:r>
          </a:p>
        </p:txBody>
      </p:sp>
      <p:sp>
        <p:nvSpPr>
          <p:cNvPr id="23" name="Rectangle 22"/>
          <p:cNvSpPr/>
          <p:nvPr/>
        </p:nvSpPr>
        <p:spPr bwMode="auto">
          <a:xfrm>
            <a:off x="8662934"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5 - Development</a:t>
            </a:r>
          </a:p>
        </p:txBody>
      </p:sp>
      <p:sp>
        <p:nvSpPr>
          <p:cNvPr id="27" name="Rectangle 26"/>
          <p:cNvSpPr/>
          <p:nvPr/>
        </p:nvSpPr>
        <p:spPr bwMode="auto">
          <a:xfrm>
            <a:off x="8662933"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6 - Staging</a:t>
            </a:r>
          </a:p>
        </p:txBody>
      </p:sp>
      <p:sp>
        <p:nvSpPr>
          <p:cNvPr id="28" name="Rectangle 27"/>
          <p:cNvSpPr/>
          <p:nvPr/>
        </p:nvSpPr>
        <p:spPr bwMode="auto">
          <a:xfrm>
            <a:off x="8662932"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7 – Production</a:t>
            </a:r>
          </a:p>
        </p:txBody>
      </p:sp>
      <p:sp>
        <p:nvSpPr>
          <p:cNvPr id="6" name="Rectangle 5"/>
          <p:cNvSpPr/>
          <p:nvPr/>
        </p:nvSpPr>
        <p:spPr bwMode="auto">
          <a:xfrm>
            <a:off x="292731"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29" name="Rectangle 28"/>
          <p:cNvSpPr/>
          <p:nvPr/>
        </p:nvSpPr>
        <p:spPr bwMode="auto">
          <a:xfrm>
            <a:off x="4203875"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30" name="Rectangle 29"/>
          <p:cNvSpPr/>
          <p:nvPr/>
        </p:nvSpPr>
        <p:spPr bwMode="auto">
          <a:xfrm>
            <a:off x="8247307"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Tree>
    <p:extLst>
      <p:ext uri="{BB962C8B-B14F-4D97-AF65-F5344CB8AC3E}">
        <p14:creationId xmlns:p14="http://schemas.microsoft.com/office/powerpoint/2010/main" val="380834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21" grpId="0" animBg="1"/>
      <p:bldP spid="22" grpId="0" animBg="1"/>
      <p:bldP spid="23" grpId="0" animBg="1"/>
      <p:bldP spid="27" grpId="0" animBg="1"/>
      <p:bldP spid="28" grpId="0" animBg="1"/>
      <p:bldP spid="6"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sp>
        <p:nvSpPr>
          <p:cNvPr id="3" name="Content Placeholder 2"/>
          <p:cNvSpPr>
            <a:spLocks noGrp="1"/>
          </p:cNvSpPr>
          <p:nvPr>
            <p:ph sz="quarter" idx="10"/>
          </p:nvPr>
        </p:nvSpPr>
        <p:spPr>
          <a:xfrm>
            <a:off x="268288" y="1398396"/>
            <a:ext cx="11542503" cy="4880483"/>
          </a:xfrm>
        </p:spPr>
        <p:txBody>
          <a:bodyPr>
            <a:normAutofit fontScale="77500" lnSpcReduction="20000"/>
          </a:bodyPr>
          <a:lstStyle/>
          <a:p>
            <a:r>
              <a:rPr lang="en-US" dirty="0"/>
              <a:t>Roles</a:t>
            </a:r>
          </a:p>
          <a:p>
            <a:pPr lvl="1"/>
            <a:r>
              <a:rPr lang="en-US" dirty="0"/>
              <a:t>Account administrator (create, cancel, billing)</a:t>
            </a:r>
          </a:p>
          <a:p>
            <a:pPr lvl="1"/>
            <a:r>
              <a:rPr lang="en-US" dirty="0"/>
              <a:t>Service administrator (Same as account admin)</a:t>
            </a:r>
          </a:p>
          <a:p>
            <a:pPr lvl="1"/>
            <a:r>
              <a:rPr lang="en-US" dirty="0"/>
              <a:t>Co-Administrator (Can’t change Azure AD, billing, create, etc.)</a:t>
            </a:r>
          </a:p>
          <a:p>
            <a:r>
              <a:rPr lang="en-US" dirty="0"/>
              <a:t>Accounts</a:t>
            </a:r>
          </a:p>
          <a:p>
            <a:pPr lvl="1"/>
            <a:r>
              <a:rPr lang="en-US" dirty="0"/>
              <a:t>Microsoft MSDN, Personal</a:t>
            </a:r>
          </a:p>
          <a:p>
            <a:pPr lvl="1"/>
            <a:r>
              <a:rPr lang="en-US" dirty="0"/>
              <a:t>Org Accounts</a:t>
            </a:r>
          </a:p>
          <a:p>
            <a:r>
              <a:rPr lang="en-US" dirty="0"/>
              <a:t>O365/Intune/CRM</a:t>
            </a:r>
          </a:p>
          <a:p>
            <a:pPr lvl="1"/>
            <a:r>
              <a:rPr lang="en-US" dirty="0"/>
              <a:t>Customer gets an Azure AD and can manage in the Azure portal</a:t>
            </a:r>
          </a:p>
          <a:p>
            <a:pPr lvl="1"/>
            <a:r>
              <a:rPr lang="en-US" dirty="0"/>
              <a:t>Can add additional services</a:t>
            </a:r>
          </a:p>
          <a:p>
            <a:r>
              <a:rPr lang="en-US" dirty="0"/>
              <a:t>By partner</a:t>
            </a:r>
          </a:p>
          <a:p>
            <a:pPr lvl="1"/>
            <a:r>
              <a:rPr lang="en-US" dirty="0"/>
              <a:t>Partner managed or partner purchased</a:t>
            </a:r>
          </a:p>
          <a:p>
            <a:endParaRPr lang="en-US" dirty="0"/>
          </a:p>
        </p:txBody>
      </p:sp>
    </p:spTree>
    <p:extLst>
      <p:ext uri="{BB962C8B-B14F-4D97-AF65-F5344CB8AC3E}">
        <p14:creationId xmlns:p14="http://schemas.microsoft.com/office/powerpoint/2010/main" val="17919875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p:txBody>
          <a:bodyPr/>
          <a:lstStyle/>
          <a:p>
            <a:r>
              <a:rPr lang="en-US" dirty="0"/>
              <a:t>Transfer</a:t>
            </a:r>
          </a:p>
          <a:p>
            <a:r>
              <a:rPr lang="en-US" dirty="0"/>
              <a:t>Management certificate</a:t>
            </a:r>
          </a:p>
          <a:p>
            <a:pPr lvl="1"/>
            <a:r>
              <a:rPr lang="en-US" dirty="0"/>
              <a:t>Limit 100 management certificates per subscription</a:t>
            </a:r>
          </a:p>
          <a:p>
            <a:r>
              <a:rPr lang="en-US" dirty="0"/>
              <a:t>User Id in subscription (service administrator)</a:t>
            </a:r>
          </a:p>
          <a:p>
            <a:pPr lvl="1"/>
            <a:r>
              <a:rPr lang="en-US" dirty="0"/>
              <a:t>Limited in management scope</a:t>
            </a:r>
          </a:p>
          <a:p>
            <a:r>
              <a:rPr lang="en-US" dirty="0"/>
              <a:t>User id in resource group</a:t>
            </a:r>
          </a:p>
          <a:p>
            <a:pPr lvl="1"/>
            <a:r>
              <a:rPr lang="en-US" dirty="0"/>
              <a:t>Limited in management scope</a:t>
            </a:r>
          </a:p>
          <a:p>
            <a:endParaRPr lang="en-US" dirty="0"/>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Management Portals</a:t>
            </a:r>
            <a:endParaRPr lang="en-US" dirty="0"/>
          </a:p>
        </p:txBody>
      </p:sp>
      <p:sp>
        <p:nvSpPr>
          <p:cNvPr id="6" name="Rectangle 1"/>
          <p:cNvSpPr>
            <a:spLocks noChangeArrowheads="1"/>
          </p:cNvSpPr>
          <p:nvPr/>
        </p:nvSpPr>
        <p:spPr bwMode="auto">
          <a:xfrm>
            <a:off x="3108164" y="1917516"/>
            <a:ext cx="181124" cy="63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54" tIns="44827" rIns="89654" bIns="44827" numCol="1" anchor="ctr" anchorCtr="0" compatLnSpc="1">
            <a:prstTxWarp prst="textNoShape">
              <a:avLst/>
            </a:prstTxWarp>
            <a:spAutoFit/>
          </a:bodyPr>
          <a:lstStyle/>
          <a:p>
            <a:pPr defTabSz="896569" eaLnBrk="0" fontAlgn="base" hangingPunct="0">
              <a:spcBef>
                <a:spcPct val="0"/>
              </a:spcBef>
              <a:spcAft>
                <a:spcPct val="0"/>
              </a:spcAft>
            </a:pPr>
            <a:br>
              <a:rPr lang="en-US" altLang="en-US" sz="1765">
                <a:latin typeface="Arial" panose="020B0604020202020204" pitchFamily="34" charset="0"/>
              </a:rPr>
            </a:br>
            <a:endParaRPr lang="en-US" altLang="en-US" sz="1765">
              <a:latin typeface="Arial" panose="020B0604020202020204" pitchFamily="34" charset="0"/>
            </a:endParaRPr>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3094188429"/>
              </p:ext>
            </p:extLst>
          </p:nvPr>
        </p:nvGraphicFramePr>
        <p:xfrm>
          <a:off x="268287" y="1398588"/>
          <a:ext cx="11542503" cy="4946402"/>
        </p:xfrm>
        <a:graphic>
          <a:graphicData uri="http://schemas.openxmlformats.org/drawingml/2006/table">
            <a:tbl>
              <a:tblPr firstRow="1" firstCol="1" bandRow="1">
                <a:tableStyleId>{B301B821-A1FF-4177-AEE7-76D212191A09}</a:tableStyleId>
              </a:tblPr>
              <a:tblGrid>
                <a:gridCol w="3847501">
                  <a:extLst>
                    <a:ext uri="{9D8B030D-6E8A-4147-A177-3AD203B41FA5}">
                      <a16:colId xmlns:a16="http://schemas.microsoft.com/office/drawing/2014/main" val="20000"/>
                    </a:ext>
                  </a:extLst>
                </a:gridCol>
                <a:gridCol w="3847501">
                  <a:extLst>
                    <a:ext uri="{9D8B030D-6E8A-4147-A177-3AD203B41FA5}">
                      <a16:colId xmlns:a16="http://schemas.microsoft.com/office/drawing/2014/main" val="20001"/>
                    </a:ext>
                  </a:extLst>
                </a:gridCol>
                <a:gridCol w="3847501">
                  <a:extLst>
                    <a:ext uri="{9D8B030D-6E8A-4147-A177-3AD203B41FA5}">
                      <a16:colId xmlns:a16="http://schemas.microsoft.com/office/drawing/2014/main" val="20002"/>
                    </a:ext>
                  </a:extLst>
                </a:gridCol>
              </a:tblGrid>
              <a:tr h="274415">
                <a:tc>
                  <a:txBody>
                    <a:bodyPr/>
                    <a:lstStyle/>
                    <a:p>
                      <a:pPr marL="0" marR="0">
                        <a:lnSpc>
                          <a:spcPct val="115000"/>
                        </a:lnSpc>
                        <a:spcBef>
                          <a:spcPts val="600"/>
                        </a:spcBef>
                        <a:spcAft>
                          <a:spcPts val="600"/>
                        </a:spcAft>
                      </a:pPr>
                      <a:r>
                        <a:rPr lang="en-US" sz="1600"/>
                        <a:t>Portal</a:t>
                      </a:r>
                    </a:p>
                  </a:txBody>
                  <a:tcPr marL="33149" marR="33149" marT="0" marB="0"/>
                </a:tc>
                <a:tc>
                  <a:txBody>
                    <a:bodyPr/>
                    <a:lstStyle/>
                    <a:p>
                      <a:pPr marL="0" marR="0">
                        <a:lnSpc>
                          <a:spcPct val="115000"/>
                        </a:lnSpc>
                        <a:spcBef>
                          <a:spcPts val="600"/>
                        </a:spcBef>
                        <a:spcAft>
                          <a:spcPts val="600"/>
                        </a:spcAft>
                      </a:pPr>
                      <a:r>
                        <a:rPr lang="en-US" sz="1600"/>
                        <a:t>Location</a:t>
                      </a:r>
                    </a:p>
                  </a:txBody>
                  <a:tcPr marL="33149" marR="33149" marT="0" marB="0"/>
                </a:tc>
                <a:tc>
                  <a:txBody>
                    <a:bodyPr/>
                    <a:lstStyle/>
                    <a:p>
                      <a:pPr marL="0" marR="0">
                        <a:lnSpc>
                          <a:spcPct val="115000"/>
                        </a:lnSpc>
                        <a:spcBef>
                          <a:spcPts val="600"/>
                        </a:spcBef>
                        <a:spcAft>
                          <a:spcPts val="600"/>
                        </a:spcAft>
                      </a:pPr>
                      <a:r>
                        <a:rPr lang="en-US" sz="1600" dirty="0"/>
                        <a:t>Purpose</a:t>
                      </a:r>
                    </a:p>
                  </a:txBody>
                  <a:tcPr marL="33149" marR="33149" marT="0" marB="0"/>
                </a:tc>
                <a:extLst>
                  <a:ext uri="{0D108BD9-81ED-4DB2-BD59-A6C34878D82A}">
                    <a16:rowId xmlns:a16="http://schemas.microsoft.com/office/drawing/2014/main" val="10000"/>
                  </a:ext>
                </a:extLst>
              </a:tr>
              <a:tr h="2171789">
                <a:tc>
                  <a:txBody>
                    <a:bodyPr/>
                    <a:lstStyle/>
                    <a:p>
                      <a:pPr marL="0" marR="0">
                        <a:lnSpc>
                          <a:spcPct val="115000"/>
                        </a:lnSpc>
                        <a:spcBef>
                          <a:spcPts val="600"/>
                        </a:spcBef>
                        <a:spcAft>
                          <a:spcPts val="600"/>
                        </a:spcAft>
                      </a:pPr>
                      <a:r>
                        <a:rPr lang="en-US" sz="1600" dirty="0"/>
                        <a:t>Enterprise Portal</a:t>
                      </a:r>
                    </a:p>
                  </a:txBody>
                  <a:tcPr marL="33149" marR="33149" marT="0" marB="0" anchor="ctr"/>
                </a:tc>
                <a:tc>
                  <a:txBody>
                    <a:bodyPr/>
                    <a:lstStyle/>
                    <a:p>
                      <a:pPr marL="0" marR="0">
                        <a:lnSpc>
                          <a:spcPct val="115000"/>
                        </a:lnSpc>
                        <a:spcBef>
                          <a:spcPts val="600"/>
                        </a:spcBef>
                        <a:spcAft>
                          <a:spcPts val="600"/>
                        </a:spcAft>
                      </a:pPr>
                      <a:r>
                        <a:rPr lang="en-US" sz="1600" dirty="0"/>
                        <a:t>https://ea.azure.com/</a:t>
                      </a:r>
                    </a:p>
                  </a:txBody>
                  <a:tcPr marL="33149" marR="33149" marT="0" marB="0" anchor="ctr"/>
                </a:tc>
                <a:tc>
                  <a:txBody>
                    <a:bodyPr/>
                    <a:lstStyle/>
                    <a:p>
                      <a:pPr marL="342900" marR="0" lvl="0" indent="-342900">
                        <a:lnSpc>
                          <a:spcPct val="115000"/>
                        </a:lnSpc>
                        <a:spcBef>
                          <a:spcPts val="600"/>
                        </a:spcBef>
                        <a:spcAft>
                          <a:spcPts val="0"/>
                        </a:spcAft>
                        <a:buFont typeface="Symbol" panose="05050102010706020507" pitchFamily="18" charset="2"/>
                        <a:buChar char=""/>
                        <a:tabLst>
                          <a:tab pos="457200" algn="l"/>
                          <a:tab pos="457200" algn="l"/>
                        </a:tabLst>
                      </a:pPr>
                      <a:r>
                        <a:rPr lang="en-US" sz="1600" dirty="0"/>
                        <a:t>Manage access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Manage accounts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Manage subscriptions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View price sheet</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View usage summary</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Manage usage &amp; lifecycle email notifications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Manage Authentication Types</a:t>
                      </a:r>
                    </a:p>
                  </a:txBody>
                  <a:tcPr marL="33149" marR="33149" marT="0" marB="0"/>
                </a:tc>
                <a:extLst>
                  <a:ext uri="{0D108BD9-81ED-4DB2-BD59-A6C34878D82A}">
                    <a16:rowId xmlns:a16="http://schemas.microsoft.com/office/drawing/2014/main" val="10001"/>
                  </a:ext>
                </a:extLst>
              </a:tr>
              <a:tr h="799703">
                <a:tc>
                  <a:txBody>
                    <a:bodyPr/>
                    <a:lstStyle/>
                    <a:p>
                      <a:pPr marL="0" marR="0">
                        <a:lnSpc>
                          <a:spcPct val="106000"/>
                        </a:lnSpc>
                        <a:spcBef>
                          <a:spcPts val="600"/>
                        </a:spcBef>
                        <a:spcAft>
                          <a:spcPts val="0"/>
                        </a:spcAft>
                      </a:pPr>
                      <a:r>
                        <a:rPr lang="en-AU" sz="1600"/>
                        <a:t>Account Portal</a:t>
                      </a:r>
                      <a:endParaRPr lang="en-US" sz="1600"/>
                    </a:p>
                  </a:txBody>
                  <a:tcPr marL="33149" marR="33149" marT="0" marB="0" anchor="ctr"/>
                </a:tc>
                <a:tc>
                  <a:txBody>
                    <a:bodyPr/>
                    <a:lstStyle/>
                    <a:p>
                      <a:pPr marL="0" marR="0">
                        <a:lnSpc>
                          <a:spcPct val="115000"/>
                        </a:lnSpc>
                        <a:spcBef>
                          <a:spcPts val="600"/>
                        </a:spcBef>
                        <a:spcAft>
                          <a:spcPts val="600"/>
                        </a:spcAft>
                      </a:pPr>
                      <a:r>
                        <a:rPr lang="en-US" sz="1600" dirty="0"/>
                        <a:t>https://account.windowsazure.com</a:t>
                      </a:r>
                    </a:p>
                  </a:txBody>
                  <a:tcPr marL="33149" marR="33149" marT="0" marB="0" anchor="ctr"/>
                </a:tc>
                <a:tc>
                  <a:txBody>
                    <a:bodyPr/>
                    <a:lstStyle/>
                    <a:p>
                      <a:pPr marL="342900" marR="0" lvl="0" indent="-342900">
                        <a:lnSpc>
                          <a:spcPct val="115000"/>
                        </a:lnSpc>
                        <a:spcBef>
                          <a:spcPts val="600"/>
                        </a:spcBef>
                        <a:spcAft>
                          <a:spcPts val="0"/>
                        </a:spcAft>
                        <a:buFont typeface="Symbol" panose="05050102010706020507" pitchFamily="18" charset="2"/>
                        <a:buChar char=""/>
                        <a:tabLst>
                          <a:tab pos="457200" algn="l"/>
                          <a:tab pos="457200" algn="l"/>
                        </a:tabLst>
                      </a:pPr>
                      <a:r>
                        <a:rPr lang="en-US" sz="1600"/>
                        <a:t>Edit subscription details</a:t>
                      </a:r>
                    </a:p>
                    <a:p>
                      <a:pPr marL="342900" marR="0" lvl="0" indent="-342900">
                        <a:lnSpc>
                          <a:spcPct val="115000"/>
                        </a:lnSpc>
                        <a:spcBef>
                          <a:spcPts val="0"/>
                        </a:spcBef>
                        <a:spcAft>
                          <a:spcPts val="600"/>
                        </a:spcAft>
                        <a:buFont typeface="Symbol" panose="05050102010706020507" pitchFamily="18" charset="2"/>
                        <a:buChar char=""/>
                        <a:tabLst>
                          <a:tab pos="457200" algn="l"/>
                          <a:tab pos="457200" algn="l"/>
                        </a:tabLst>
                      </a:pPr>
                      <a:r>
                        <a:rPr lang="en-US" sz="1600"/>
                        <a:t>Enroll in or enable Preview features</a:t>
                      </a:r>
                    </a:p>
                  </a:txBody>
                  <a:tcPr marL="33149" marR="33149" marT="0" marB="0"/>
                </a:tc>
                <a:extLst>
                  <a:ext uri="{0D108BD9-81ED-4DB2-BD59-A6C34878D82A}">
                    <a16:rowId xmlns:a16="http://schemas.microsoft.com/office/drawing/2014/main" val="10002"/>
                  </a:ext>
                </a:extLst>
              </a:tr>
              <a:tr h="1622955">
                <a:tc>
                  <a:txBody>
                    <a:bodyPr/>
                    <a:lstStyle/>
                    <a:p>
                      <a:pPr marL="0" marR="0">
                        <a:lnSpc>
                          <a:spcPct val="106000"/>
                        </a:lnSpc>
                        <a:spcBef>
                          <a:spcPts val="600"/>
                        </a:spcBef>
                        <a:spcAft>
                          <a:spcPts val="0"/>
                        </a:spcAft>
                      </a:pPr>
                      <a:r>
                        <a:rPr lang="en-AU" sz="1600" dirty="0"/>
                        <a:t>Management Portal</a:t>
                      </a:r>
                      <a:endParaRPr lang="en-US" sz="1600" dirty="0"/>
                    </a:p>
                  </a:txBody>
                  <a:tcPr marL="33149" marR="33149" marT="0" marB="0" anchor="ctr"/>
                </a:tc>
                <a:tc>
                  <a:txBody>
                    <a:bodyPr/>
                    <a:lstStyle/>
                    <a:p>
                      <a:pPr marL="0" marR="0">
                        <a:lnSpc>
                          <a:spcPct val="115000"/>
                        </a:lnSpc>
                        <a:spcBef>
                          <a:spcPts val="600"/>
                        </a:spcBef>
                        <a:spcAft>
                          <a:spcPts val="600"/>
                        </a:spcAft>
                      </a:pPr>
                      <a:r>
                        <a:rPr lang="en-US" sz="1600" dirty="0"/>
                        <a:t>https://manage.windowsazure.com or https://portal.azure.com</a:t>
                      </a:r>
                    </a:p>
                  </a:txBody>
                  <a:tcPr marL="33149" marR="33149" marT="0" marB="0" anchor="ctr"/>
                </a:tc>
                <a:tc>
                  <a:txBody>
                    <a:bodyPr/>
                    <a:lstStyle/>
                    <a:p>
                      <a:pPr marL="342900" marR="0" lvl="0" indent="-342900">
                        <a:lnSpc>
                          <a:spcPct val="115000"/>
                        </a:lnSpc>
                        <a:spcBef>
                          <a:spcPts val="600"/>
                        </a:spcBef>
                        <a:spcAft>
                          <a:spcPts val="0"/>
                        </a:spcAft>
                        <a:buFont typeface="Symbol" panose="05050102010706020507" pitchFamily="18" charset="2"/>
                        <a:buChar char=""/>
                        <a:tabLst>
                          <a:tab pos="457200" algn="l"/>
                          <a:tab pos="457200" algn="l"/>
                        </a:tabLst>
                      </a:pPr>
                      <a:r>
                        <a:rPr lang="en-US" sz="1600" dirty="0"/>
                        <a:t>Provision/de-provision Azure services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Manage co-administrators on subscriptions</a:t>
                      </a:r>
                    </a:p>
                    <a:p>
                      <a:pPr marL="342900" marR="0" lvl="0" indent="-342900">
                        <a:lnSpc>
                          <a:spcPct val="115000"/>
                        </a:lnSpc>
                        <a:spcBef>
                          <a:spcPts val="0"/>
                        </a:spcBef>
                        <a:spcAft>
                          <a:spcPts val="600"/>
                        </a:spcAft>
                        <a:buFont typeface="Symbol" panose="05050102010706020507" pitchFamily="18" charset="2"/>
                        <a:buChar char=""/>
                        <a:tabLst>
                          <a:tab pos="457200" algn="l"/>
                          <a:tab pos="457200" algn="l"/>
                        </a:tabLst>
                      </a:pPr>
                      <a:r>
                        <a:rPr lang="en-US" sz="1600" dirty="0"/>
                        <a:t>Open support tickets for issues within the subscription</a:t>
                      </a:r>
                      <a:r>
                        <a:rPr lang="en-AU" sz="1600" dirty="0"/>
                        <a:t> </a:t>
                      </a:r>
                      <a:endParaRPr lang="en-US" sz="1600" dirty="0"/>
                    </a:p>
                  </a:txBody>
                  <a:tcPr marL="33149" marR="33149"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43510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5" y="4533945"/>
            <a:ext cx="11240393" cy="683264"/>
          </a:xfrm>
        </p:spPr>
        <p:txBody>
          <a:bodyPr/>
          <a:lstStyle/>
          <a:p>
            <a:r>
              <a:rPr lang="en-US" dirty="0"/>
              <a:t>Manage Subscription using POSH</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Manage Subscription using VS</a:t>
            </a:r>
            <a:endParaRPr lang="en-US" dirty="0"/>
          </a:p>
        </p:txBody>
      </p:sp>
    </p:spTree>
    <p:extLst>
      <p:ext uri="{BB962C8B-B14F-4D97-AF65-F5344CB8AC3E}">
        <p14:creationId xmlns:p14="http://schemas.microsoft.com/office/powerpoint/2010/main" val="17599982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Manage Subscription using CLI</a:t>
            </a:r>
          </a:p>
        </p:txBody>
      </p:sp>
    </p:spTree>
    <p:extLst>
      <p:ext uri="{BB962C8B-B14F-4D97-AF65-F5344CB8AC3E}">
        <p14:creationId xmlns:p14="http://schemas.microsoft.com/office/powerpoint/2010/main" val="6640037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Prep Slide</a:t>
            </a:r>
            <a:endParaRPr lang="en-US" dirty="0"/>
          </a:p>
        </p:txBody>
      </p:sp>
      <p:sp>
        <p:nvSpPr>
          <p:cNvPr id="3" name="Text Placeholder 2"/>
          <p:cNvSpPr>
            <a:spLocks noGrp="1"/>
          </p:cNvSpPr>
          <p:nvPr>
            <p:ph type="body" sz="quarter" idx="10"/>
          </p:nvPr>
        </p:nvSpPr>
        <p:spPr/>
        <p:txBody>
          <a:bodyPr/>
          <a:lstStyle/>
          <a:p>
            <a:r>
              <a:rPr lang="en-US"/>
              <a:t>Any demo prep added here</a:t>
            </a:r>
            <a:endParaRPr lang="en-US" dirty="0"/>
          </a:p>
        </p:txBody>
      </p:sp>
    </p:spTree>
    <p:extLst>
      <p:ext uri="{BB962C8B-B14F-4D97-AF65-F5344CB8AC3E}">
        <p14:creationId xmlns:p14="http://schemas.microsoft.com/office/powerpoint/2010/main" val="387952223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3400" y="3216176"/>
            <a:ext cx="268022" cy="454420"/>
          </a:xfrm>
          <a:prstGeom prst="rect">
            <a:avLst/>
          </a:prstGeom>
        </p:spPr>
        <p:txBody>
          <a:bodyPr wrap="none">
            <a:spAutoFit/>
          </a:bodyPr>
          <a:lstStyle/>
          <a:p>
            <a:r>
              <a:rPr lang="en-US" sz="2353" dirty="0"/>
              <a:t> </a:t>
            </a:r>
          </a:p>
        </p:txBody>
      </p:sp>
      <p:sp>
        <p:nvSpPr>
          <p:cNvPr id="3" name="Rectangle 2"/>
          <p:cNvSpPr/>
          <p:nvPr/>
        </p:nvSpPr>
        <p:spPr>
          <a:xfrm>
            <a:off x="5933400" y="3216176"/>
            <a:ext cx="268022" cy="454420"/>
          </a:xfrm>
          <a:prstGeom prst="rect">
            <a:avLst/>
          </a:prstGeom>
        </p:spPr>
        <p:txBody>
          <a:bodyPr wrap="none">
            <a:spAutoFit/>
          </a:bodyPr>
          <a:lstStyle/>
          <a:p>
            <a:r>
              <a:rPr lang="en-US" sz="2353" dirty="0"/>
              <a:t> </a:t>
            </a:r>
          </a:p>
        </p:txBody>
      </p:sp>
      <p:sp>
        <p:nvSpPr>
          <p:cNvPr id="4" name="Rectangle 3"/>
          <p:cNvSpPr/>
          <p:nvPr/>
        </p:nvSpPr>
        <p:spPr>
          <a:xfrm>
            <a:off x="5933400" y="3216176"/>
            <a:ext cx="268022" cy="454420"/>
          </a:xfrm>
          <a:prstGeom prst="rect">
            <a:avLst/>
          </a:prstGeom>
        </p:spPr>
        <p:txBody>
          <a:bodyPr wrap="none">
            <a:spAutoFit/>
          </a:bodyPr>
          <a:lstStyle/>
          <a:p>
            <a:r>
              <a:rPr lang="en-US" sz="2353" dirty="0"/>
              <a:t> </a:t>
            </a:r>
          </a:p>
        </p:txBody>
      </p:sp>
      <p:sp>
        <p:nvSpPr>
          <p:cNvPr id="5" name="Rectangle 4"/>
          <p:cNvSpPr/>
          <p:nvPr/>
        </p:nvSpPr>
        <p:spPr>
          <a:xfrm>
            <a:off x="5933400" y="3216176"/>
            <a:ext cx="268022" cy="454420"/>
          </a:xfrm>
          <a:prstGeom prst="rect">
            <a:avLst/>
          </a:prstGeom>
        </p:spPr>
        <p:txBody>
          <a:bodyPr wrap="none">
            <a:spAutoFit/>
          </a:bodyPr>
          <a:lstStyle/>
          <a:p>
            <a:r>
              <a:rPr lang="en-US" sz="2353" dirty="0"/>
              <a:t> </a:t>
            </a:r>
          </a:p>
        </p:txBody>
      </p:sp>
      <p:graphicFrame>
        <p:nvGraphicFramePr>
          <p:cNvPr id="14" name="Diagram 13"/>
          <p:cNvGraphicFramePr/>
          <p:nvPr>
            <p:extLst>
              <p:ext uri="{D42A27DB-BD31-4B8C-83A1-F6EECF244321}">
                <p14:modId xmlns:p14="http://schemas.microsoft.com/office/powerpoint/2010/main" val="2112435884"/>
              </p:ext>
            </p:extLst>
          </p:nvPr>
        </p:nvGraphicFramePr>
        <p:xfrm>
          <a:off x="259622" y="1790500"/>
          <a:ext cx="8129037" cy="4486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itle 2"/>
          <p:cNvSpPr>
            <a:spLocks noGrp="1"/>
          </p:cNvSpPr>
          <p:nvPr>
            <p:ph type="title"/>
          </p:nvPr>
        </p:nvSpPr>
        <p:spPr/>
        <p:txBody>
          <a:bodyPr/>
          <a:lstStyle/>
          <a:p>
            <a:r>
              <a:rPr lang="en-US" sz="4706" dirty="0">
                <a:gradFill>
                  <a:gsLst>
                    <a:gs pos="2917">
                      <a:schemeClr val="tx1"/>
                    </a:gs>
                    <a:gs pos="30000">
                      <a:schemeClr val="tx1"/>
                    </a:gs>
                  </a:gsLst>
                  <a:lin ang="5400000" scaled="0"/>
                </a:gradFill>
              </a:rPr>
              <a:t>Role Considerations</a:t>
            </a:r>
          </a:p>
        </p:txBody>
      </p:sp>
      <p:sp>
        <p:nvSpPr>
          <p:cNvPr id="9" name="Content Placeholder 8"/>
          <p:cNvSpPr>
            <a:spLocks noGrp="1"/>
          </p:cNvSpPr>
          <p:nvPr>
            <p:ph sz="quarter" idx="10"/>
          </p:nvPr>
        </p:nvSpPr>
        <p:spPr>
          <a:xfrm>
            <a:off x="268288" y="1398397"/>
            <a:ext cx="11542503" cy="727266"/>
          </a:xfrm>
        </p:spPr>
        <p:txBody>
          <a:bodyPr>
            <a:normAutofit fontScale="92500"/>
          </a:bodyPr>
          <a:lstStyle/>
          <a:p>
            <a:r>
              <a:rPr lang="en-US" dirty="0">
                <a:solidFill>
                  <a:schemeClr val="tx1"/>
                </a:solidFill>
              </a:rPr>
              <a:t>Azure Subscriptions have two administrative models:</a:t>
            </a:r>
            <a:endParaRPr lang="en-US" b="1" dirty="0">
              <a:solidFill>
                <a:schemeClr val="tx1"/>
              </a:solidFill>
            </a:endParaRPr>
          </a:p>
        </p:txBody>
      </p:sp>
      <p:pic>
        <p:nvPicPr>
          <p:cNvPr id="6" name="Picture 5"/>
          <p:cNvPicPr>
            <a:picLocks noChangeAspect="1"/>
          </p:cNvPicPr>
          <p:nvPr/>
        </p:nvPicPr>
        <p:blipFill>
          <a:blip r:embed="rId8"/>
          <a:stretch>
            <a:fillRect/>
          </a:stretch>
        </p:blipFill>
        <p:spPr>
          <a:xfrm>
            <a:off x="8579514" y="3487594"/>
            <a:ext cx="3231277" cy="1111335"/>
          </a:xfrm>
          <a:prstGeom prst="rect">
            <a:avLst/>
          </a:prstGeom>
        </p:spPr>
      </p:pic>
    </p:spTree>
    <p:extLst>
      <p:ext uri="{BB962C8B-B14F-4D97-AF65-F5344CB8AC3E}">
        <p14:creationId xmlns:p14="http://schemas.microsoft.com/office/powerpoint/2010/main" val="4276646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12119" y="5369825"/>
            <a:ext cx="12103955" cy="960263"/>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NOTE – RBAC in ARM applies to resources exposed via ARM. Software inside of VMs </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3040832"/>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764381"/>
          </a:xfrm>
        </p:spPr>
        <p:txBody>
          <a:bodyPr/>
          <a:lstStyle/>
          <a:p>
            <a:r>
              <a:rPr lang="en-US" sz="3200" dirty="0"/>
              <a:t>Tag by environment, e.g. dev/test/prod</a:t>
            </a:r>
          </a:p>
          <a:p>
            <a:endParaRPr lang="en-US" sz="3200" dirty="0"/>
          </a:p>
          <a:p>
            <a:r>
              <a:rPr lang="en-US" sz="3200" dirty="0"/>
              <a:t>Tag by role, e.g. web/cache/</a:t>
            </a:r>
            <a:r>
              <a:rPr lang="en-US" sz="3200" dirty="0" err="1"/>
              <a:t>db</a:t>
            </a:r>
            <a:endParaRPr lang="en-US" sz="3200" dirty="0"/>
          </a:p>
          <a:p>
            <a:endParaRPr lang="en-US" sz="3200" dirty="0"/>
          </a:p>
          <a:p>
            <a:r>
              <a:rPr lang="en-US" sz="3200" dirty="0"/>
              <a:t>Tag by department, e.g. finance/retail/legal</a:t>
            </a:r>
          </a:p>
          <a:p>
            <a:endParaRPr lang="en-US" sz="3200" dirty="0"/>
          </a:p>
          <a:p>
            <a:r>
              <a:rPr lang="en-US" sz="3200" dirty="0"/>
              <a:t>Tag by responsible party, e.g. Bob</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2"/>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RateCard</a:t>
            </a:r>
            <a:r>
              <a:rPr lang="en-US" dirty="0"/>
              <a:t> API and Usage API</a:t>
            </a:r>
          </a:p>
        </p:txBody>
      </p:sp>
      <p:pic>
        <p:nvPicPr>
          <p:cNvPr id="5" name="Picture 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68928" y="3454739"/>
            <a:ext cx="1081496" cy="1081496"/>
          </a:xfrm>
          <a:prstGeom prst="rect">
            <a:avLst/>
          </a:prstGeom>
        </p:spPr>
      </p:pic>
      <p:sp>
        <p:nvSpPr>
          <p:cNvPr id="6" name="Right Arrow 5"/>
          <p:cNvSpPr/>
          <p:nvPr/>
        </p:nvSpPr>
        <p:spPr bwMode="auto">
          <a:xfrm>
            <a:off x="1495746"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RateCard</a:t>
            </a:r>
            <a:r>
              <a:rPr lang="en-US" sz="1600" dirty="0">
                <a:gradFill>
                  <a:gsLst>
                    <a:gs pos="0">
                      <a:srgbClr val="FFFFFF"/>
                    </a:gs>
                    <a:gs pos="100000">
                      <a:srgbClr val="FFFFFF"/>
                    </a:gs>
                  </a:gsLst>
                  <a:lin ang="5400000" scaled="0"/>
                </a:gradFill>
                <a:ea typeface="Segoe UI" pitchFamily="34" charset="0"/>
                <a:cs typeface="Segoe UI" pitchFamily="34" charset="0"/>
              </a:rPr>
              <a:t>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rates)</a:t>
            </a:r>
          </a:p>
        </p:txBody>
      </p:sp>
      <p:sp>
        <p:nvSpPr>
          <p:cNvPr id="7" name="Right Arrow 6"/>
          <p:cNvSpPr/>
          <p:nvPr/>
        </p:nvSpPr>
        <p:spPr bwMode="auto">
          <a:xfrm>
            <a:off x="1495746"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data)</a:t>
            </a:r>
          </a:p>
        </p:txBody>
      </p:sp>
      <p:sp>
        <p:nvSpPr>
          <p:cNvPr id="10" name="Rectangle 9"/>
          <p:cNvSpPr/>
          <p:nvPr/>
        </p:nvSpPr>
        <p:spPr bwMode="auto">
          <a:xfrm>
            <a:off x="3744188" y="2766045"/>
            <a:ext cx="2430867" cy="28589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469199" y="4316835"/>
            <a:ext cx="457200" cy="457200"/>
          </a:xfrm>
          <a:prstGeom prst="rect">
            <a:avLst/>
          </a:prstGeom>
        </p:spPr>
      </p:pic>
      <p:sp>
        <p:nvSpPr>
          <p:cNvPr id="13" name="Right Arrow 12"/>
          <p:cNvSpPr/>
          <p:nvPr/>
        </p:nvSpPr>
        <p:spPr bwMode="auto">
          <a:xfrm>
            <a:off x="6320377"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insights</a:t>
            </a:r>
          </a:p>
        </p:txBody>
      </p:sp>
      <p:sp>
        <p:nvSpPr>
          <p:cNvPr id="14" name="Right Arrow 13"/>
          <p:cNvSpPr/>
          <p:nvPr/>
        </p:nvSpPr>
        <p:spPr bwMode="auto">
          <a:xfrm>
            <a:off x="6320377"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insights</a:t>
            </a:r>
          </a:p>
        </p:txBody>
      </p:sp>
      <p:sp>
        <p:nvSpPr>
          <p:cNvPr id="15" name="TextBox 14"/>
          <p:cNvSpPr txBox="1"/>
          <p:nvPr/>
        </p:nvSpPr>
        <p:spPr>
          <a:xfrm>
            <a:off x="8568819" y="2589529"/>
            <a:ext cx="3461460" cy="309623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 workload will cost $368 in Azure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I can save $35 by moving my compute workload from east-us to north-</a:t>
            </a:r>
            <a:r>
              <a:rPr lang="en-US" dirty="0" err="1">
                <a:gradFill>
                  <a:gsLst>
                    <a:gs pos="2917">
                      <a:schemeClr val="tx1"/>
                    </a:gs>
                    <a:gs pos="30000">
                      <a:schemeClr val="tx1"/>
                    </a:gs>
                  </a:gsLst>
                  <a:lin ang="5400000" scaled="0"/>
                </a:gradFill>
              </a:rPr>
              <a:t>europe</a:t>
            </a:r>
            <a:endParaRPr lang="en-US" dirty="0">
              <a:gradFill>
                <a:gsLst>
                  <a:gs pos="2917">
                    <a:schemeClr val="tx1"/>
                  </a:gs>
                  <a:gs pos="30000">
                    <a:schemeClr val="tx1"/>
                  </a:gs>
                </a:gsLst>
                <a:lin ang="5400000" scaled="0"/>
              </a:gradFill>
            </a:endParaRP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My HR department’s application’s cloud charges were $35 for the past month</a:t>
            </a:r>
            <a:endParaRPr lang="en-US" kern="1200" dirty="0">
              <a:gradFill>
                <a:gsLst>
                  <a:gs pos="2917">
                    <a:schemeClr val="tx1"/>
                  </a:gs>
                  <a:gs pos="30000">
                    <a:schemeClr val="tx1"/>
                  </a:gs>
                </a:gsLst>
                <a:lin ang="5400000" scaled="0"/>
              </a:gradFill>
            </a:endParaRPr>
          </a:p>
        </p:txBody>
      </p:sp>
      <p:pic>
        <p:nvPicPr>
          <p:cNvPr id="16" name="Picture 1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764769" y="3636652"/>
            <a:ext cx="457200" cy="457200"/>
          </a:xfrm>
          <a:prstGeom prst="rect">
            <a:avLst/>
          </a:prstGeom>
        </p:spPr>
      </p:pic>
      <p:pic>
        <p:nvPicPr>
          <p:cNvPr id="17" name="Picture 1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154505" y="4301156"/>
            <a:ext cx="457200" cy="457200"/>
          </a:xfrm>
          <a:prstGeom prst="rect">
            <a:avLst/>
          </a:prstGeom>
        </p:spPr>
      </p:pic>
      <p:sp>
        <p:nvSpPr>
          <p:cNvPr id="18" name="TextBox 17"/>
          <p:cNvSpPr txBox="1"/>
          <p:nvPr/>
        </p:nvSpPr>
        <p:spPr>
          <a:xfrm>
            <a:off x="273182" y="1808473"/>
            <a:ext cx="332568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Microsoft Azure</a:t>
            </a:r>
          </a:p>
        </p:txBody>
      </p:sp>
      <p:sp>
        <p:nvSpPr>
          <p:cNvPr id="19" name="TextBox 18"/>
          <p:cNvSpPr txBox="1"/>
          <p:nvPr/>
        </p:nvSpPr>
        <p:spPr>
          <a:xfrm>
            <a:off x="3744188" y="1808473"/>
            <a:ext cx="3460840"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Your Application</a:t>
            </a:r>
          </a:p>
        </p:txBody>
      </p:sp>
      <p:sp>
        <p:nvSpPr>
          <p:cNvPr id="20" name="TextBox 19"/>
          <p:cNvSpPr txBox="1"/>
          <p:nvPr/>
        </p:nvSpPr>
        <p:spPr>
          <a:xfrm>
            <a:off x="7234053" y="1790479"/>
            <a:ext cx="4002849"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Actionable Insights</a:t>
            </a:r>
          </a:p>
        </p:txBody>
      </p:sp>
      <p:sp>
        <p:nvSpPr>
          <p:cNvPr id="21" name="Rectangle 20"/>
          <p:cNvSpPr/>
          <p:nvPr/>
        </p:nvSpPr>
        <p:spPr>
          <a:xfrm>
            <a:off x="3610251" y="6021288"/>
            <a:ext cx="485921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https://github.com/Azure/BillingCodeSamples</a:t>
            </a:r>
          </a:p>
        </p:txBody>
      </p:sp>
    </p:spTree>
    <p:extLst>
      <p:ext uri="{BB962C8B-B14F-4D97-AF65-F5344CB8AC3E}">
        <p14:creationId xmlns:p14="http://schemas.microsoft.com/office/powerpoint/2010/main" val="213819388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1682650683"/>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7096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Demos</a:t>
            </a:r>
            <a:endParaRPr lang="en-US" dirty="0"/>
          </a:p>
        </p:txBody>
      </p:sp>
      <p:sp>
        <p:nvSpPr>
          <p:cNvPr id="3" name="Content Placeholder 2"/>
          <p:cNvSpPr>
            <a:spLocks noGrp="1"/>
          </p:cNvSpPr>
          <p:nvPr>
            <p:ph type="body" sz="quarter" idx="10"/>
          </p:nvPr>
        </p:nvSpPr>
        <p:spPr>
          <a:xfrm>
            <a:off x="269239" y="1187622"/>
            <a:ext cx="11151918" cy="4908378"/>
          </a:xfrm>
        </p:spPr>
        <p:txBody>
          <a:bodyPr>
            <a:normAutofit/>
          </a:bodyPr>
          <a:lstStyle/>
          <a:p>
            <a:endParaRPr lang="en-US" dirty="0"/>
          </a:p>
        </p:txBody>
      </p:sp>
    </p:spTree>
    <p:extLst>
      <p:ext uri="{BB962C8B-B14F-4D97-AF65-F5344CB8AC3E}">
        <p14:creationId xmlns:p14="http://schemas.microsoft.com/office/powerpoint/2010/main" val="158979407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p:txBody>
          <a:bodyPr/>
          <a:lstStyle/>
          <a:p>
            <a:r>
              <a:rPr lang="en-US" dirty="0"/>
              <a:t>Chargeback: Require departmental tags</a:t>
            </a:r>
          </a:p>
          <a:p>
            <a:r>
              <a:rPr lang="en-US" dirty="0"/>
              <a:t>Geo Compliance: Ensure resource locations</a:t>
            </a:r>
          </a:p>
          <a:p>
            <a:r>
              <a:rPr lang="en-US" dirty="0"/>
              <a:t>Service Curation: Select your service catalog</a:t>
            </a:r>
          </a:p>
          <a:p>
            <a:r>
              <a:rPr lang="en-US" dirty="0"/>
              <a:t>Convention: Enforce naming</a:t>
            </a:r>
          </a:p>
          <a:p>
            <a:endParaRPr lang="en-US" dirty="0"/>
          </a:p>
        </p:txBody>
      </p:sp>
    </p:spTree>
    <p:extLst>
      <p:ext uri="{BB962C8B-B14F-4D97-AF65-F5344CB8AC3E}">
        <p14:creationId xmlns:p14="http://schemas.microsoft.com/office/powerpoint/2010/main" val="21768197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Learnings from Enterprise Customers</a:t>
            </a:r>
            <a:endParaRPr lang="en-US" dirty="0"/>
          </a:p>
        </p:txBody>
      </p:sp>
      <p:sp>
        <p:nvSpPr>
          <p:cNvPr id="5" name="Text Placeholder 4"/>
          <p:cNvSpPr>
            <a:spLocks noGrp="1"/>
          </p:cNvSpPr>
          <p:nvPr>
            <p:ph sz="quarter" idx="10"/>
          </p:nvPr>
        </p:nvSpPr>
        <p:spPr>
          <a:xfrm>
            <a:off x="268288" y="1398397"/>
            <a:ext cx="11542503" cy="4994908"/>
          </a:xfrm>
        </p:spPr>
        <p:txBody>
          <a:bodyPr>
            <a:noAutofit/>
          </a:bodyPr>
          <a:lstStyle/>
          <a:p>
            <a:r>
              <a:rPr lang="en-US" sz="2000" dirty="0"/>
              <a:t>Work or School Accounts not Microsoft Accounts</a:t>
            </a:r>
          </a:p>
          <a:p>
            <a:pPr lvl="1"/>
            <a:r>
              <a:rPr lang="en-US" sz="2000" dirty="0"/>
              <a:t>Use organizational accounts to sign-up and manage Azure. Connect your Azure AD with on-</a:t>
            </a:r>
            <a:r>
              <a:rPr lang="en-US" sz="2000" dirty="0" err="1"/>
              <a:t>prem</a:t>
            </a:r>
            <a:r>
              <a:rPr lang="en-US" sz="2000" dirty="0"/>
              <a:t> AD.</a:t>
            </a:r>
          </a:p>
          <a:p>
            <a:r>
              <a:rPr lang="en-US" sz="2000" dirty="0"/>
              <a:t>Resource Groups not Subscriptions</a:t>
            </a:r>
          </a:p>
          <a:p>
            <a:pPr lvl="1"/>
            <a:r>
              <a:rPr lang="en-US" sz="2000" dirty="0"/>
              <a:t>Use resource groups to segregate workloads with different access needs. Avoid granting access to individual resources unless necessary.</a:t>
            </a:r>
          </a:p>
          <a:p>
            <a:r>
              <a:rPr lang="en-US" sz="2000" dirty="0"/>
              <a:t>Manage Access using Groups</a:t>
            </a:r>
          </a:p>
          <a:p>
            <a:pPr lvl="1"/>
            <a:r>
              <a:rPr lang="en-US" sz="2000" dirty="0"/>
              <a:t>Assign access to AD groups, manage membership of groups for on-going access management.</a:t>
            </a:r>
          </a:p>
          <a:p>
            <a:r>
              <a:rPr lang="en-US" sz="2000" dirty="0"/>
              <a:t>Enable Multi-Factor Auth</a:t>
            </a:r>
          </a:p>
          <a:p>
            <a:pPr lvl="1"/>
            <a:r>
              <a:rPr lang="en-US" sz="2000" dirty="0"/>
              <a:t>Use Azure AD conditional access policies to enable MFA for Azure management.</a:t>
            </a:r>
          </a:p>
          <a:p>
            <a:r>
              <a:rPr lang="en-US" sz="2000" dirty="0"/>
              <a:t>Least Privilege</a:t>
            </a:r>
          </a:p>
          <a:p>
            <a:pPr lvl="1"/>
            <a:r>
              <a:rPr lang="en-US" sz="2000" dirty="0"/>
              <a:t>Pick the right role for the job. Contributor not Owner. Model on-premises roles using resource-type specific Azure roles.</a:t>
            </a:r>
          </a:p>
          <a:p>
            <a:r>
              <a:rPr lang="en-US" sz="2000" dirty="0"/>
              <a:t>Keep a tab on Access Changes</a:t>
            </a:r>
          </a:p>
          <a:p>
            <a:pPr lvl="1"/>
            <a:r>
              <a:rPr lang="en-US" sz="2000" dirty="0"/>
              <a:t>Monitor changes to access settings. Regularly dump and review entire access policy.</a:t>
            </a:r>
          </a:p>
        </p:txBody>
      </p:sp>
    </p:spTree>
    <p:extLst>
      <p:ext uri="{BB962C8B-B14F-4D97-AF65-F5344CB8AC3E}">
        <p14:creationId xmlns:p14="http://schemas.microsoft.com/office/powerpoint/2010/main" val="17146713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398396"/>
            <a:ext cx="11542503" cy="4851483"/>
          </a:xfrm>
        </p:spPr>
        <p:txBody>
          <a:bodyPr>
            <a:normAutofit fontScale="62500" lnSpcReduction="20000"/>
          </a:bodyPr>
          <a:lstStyle/>
          <a:p>
            <a:r>
              <a:rPr lang="en-US" dirty="0"/>
              <a:t>Control # of subscriptions</a:t>
            </a:r>
          </a:p>
          <a:p>
            <a:r>
              <a:rPr lang="en-US" dirty="0"/>
              <a:t>Identity Management</a:t>
            </a:r>
          </a:p>
          <a:p>
            <a:pPr lvl="1"/>
            <a:r>
              <a:rPr lang="en-US" dirty="0"/>
              <a:t>Use Customer Azure Active Directory for Azure Governance roles</a:t>
            </a:r>
          </a:p>
          <a:p>
            <a:r>
              <a:rPr lang="en-US" dirty="0"/>
              <a:t>Add at least one more Enterprise Administrator</a:t>
            </a:r>
          </a:p>
          <a:p>
            <a:pPr lvl="1"/>
            <a:r>
              <a:rPr lang="en-US" dirty="0"/>
              <a:t>Use Functional Accounts not Named Accounts for Roles. Specially for Account Owners and Service Administrators</a:t>
            </a:r>
          </a:p>
          <a:p>
            <a:r>
              <a:rPr lang="en-US" dirty="0"/>
              <a:t>Security and Identity</a:t>
            </a:r>
          </a:p>
          <a:p>
            <a:pPr lvl="1"/>
            <a:r>
              <a:rPr lang="en-US" dirty="0"/>
              <a:t>If the subscription includes Azure Active Directory, IaaS Domain Controllers, or connects to Domain Controllers from an on-premises active directory, the Subscription administrators and Co-administrators are de-facto domain owners as well. </a:t>
            </a:r>
          </a:p>
          <a:p>
            <a:r>
              <a:rPr lang="en-US" dirty="0"/>
              <a:t>Scale</a:t>
            </a:r>
          </a:p>
          <a:p>
            <a:pPr lvl="1"/>
            <a:r>
              <a:rPr lang="en-US"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US" dirty="0"/>
              <a:t>Administration and Connectivity are often at odds with respect to autonomy and sharing resources</a:t>
            </a:r>
          </a:p>
          <a:p>
            <a:r>
              <a:rPr lang="en-US" dirty="0"/>
              <a:t>Express Route</a:t>
            </a:r>
          </a:p>
          <a:p>
            <a:pPr lvl="1"/>
            <a:r>
              <a:rPr lang="en-US" dirty="0"/>
              <a:t>Minimize #subscriptions (take network requirements and ER boundaries into account) :only 10 virtual networks can be attached to a single ExpressRoute circuit, so at most 10 subscriptions could be attached to that circuit.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7"/>
            <a:ext cx="11542503" cy="4964928"/>
          </a:xfrm>
        </p:spPr>
        <p:txBody>
          <a:bodyPr>
            <a:normAutofit fontScale="92500" lnSpcReduction="10000"/>
          </a:bodyPr>
          <a:lstStyle/>
          <a:p>
            <a:r>
              <a:rPr lang="en-US" dirty="0"/>
              <a:t>Identify a Subscription Model</a:t>
            </a:r>
          </a:p>
          <a:p>
            <a:pPr lvl="1"/>
            <a:r>
              <a:rPr lang="en-US" dirty="0"/>
              <a:t>Establish “first subscription” using new model</a:t>
            </a:r>
          </a:p>
          <a:p>
            <a:pPr lvl="1"/>
            <a:r>
              <a:rPr lang="en-US" dirty="0"/>
              <a:t>Finalize on the number of Departments, Accounts, Subscriptions &amp; administrators for each</a:t>
            </a:r>
          </a:p>
          <a:p>
            <a:r>
              <a:rPr lang="en-US" dirty="0"/>
              <a:t>Identify who will be managing the subscription</a:t>
            </a:r>
          </a:p>
          <a:p>
            <a:pPr lvl="1"/>
            <a:r>
              <a:rPr lang="en-US" dirty="0"/>
              <a:t>Service (Subscription) Administrators, Co-Administrators</a:t>
            </a:r>
          </a:p>
          <a:p>
            <a:r>
              <a:rPr lang="en-US" dirty="0"/>
              <a:t>Identify key RBAC roles within your organization</a:t>
            </a:r>
          </a:p>
          <a:p>
            <a:pPr lvl="1"/>
            <a:r>
              <a:rPr lang="en-US" dirty="0"/>
              <a:t>Start small, expand later</a:t>
            </a:r>
          </a:p>
          <a:p>
            <a:pPr lvl="1"/>
            <a:r>
              <a:rPr lang="en-US" dirty="0"/>
              <a:t>Focus on built-in roles</a:t>
            </a:r>
          </a:p>
          <a:p>
            <a:endParaRPr lang="en-US" dirty="0"/>
          </a:p>
        </p:txBody>
      </p:sp>
    </p:spTree>
    <p:extLst>
      <p:ext uri="{BB962C8B-B14F-4D97-AF65-F5344CB8AC3E}">
        <p14:creationId xmlns:p14="http://schemas.microsoft.com/office/powerpoint/2010/main" val="17221416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6"/>
            <a:ext cx="11542503" cy="4819523"/>
          </a:xfrm>
        </p:spPr>
        <p:txBody>
          <a:bodyPr>
            <a:normAutofit fontScale="92500" lnSpcReduction="20000"/>
          </a:bodyPr>
          <a:lstStyle/>
          <a:p>
            <a:r>
              <a:rPr lang="en-US" dirty="0"/>
              <a:t>Naming convention is a key decision for object management, tracking, and billing</a:t>
            </a:r>
          </a:p>
          <a:p>
            <a:r>
              <a:rPr lang="en-US" dirty="0"/>
              <a:t>Pick names that will give you information in the portal</a:t>
            </a:r>
          </a:p>
          <a:p>
            <a:pPr lvl="1"/>
            <a:r>
              <a:rPr lang="en-US" dirty="0"/>
              <a:t>Make it easy to understand what a resource is for</a:t>
            </a:r>
          </a:p>
          <a:p>
            <a:r>
              <a:rPr lang="en-US" dirty="0"/>
              <a:t>Use tagging to set the context that you do not need in the name</a:t>
            </a:r>
          </a:p>
          <a:p>
            <a:pPr lvl="1"/>
            <a:r>
              <a:rPr lang="en-US" dirty="0"/>
              <a:t>Maybe you do not need to indicate if something is production or non-production in the name, but do it with a tag</a:t>
            </a:r>
          </a:p>
          <a:p>
            <a:r>
              <a:rPr lang="en-US" dirty="0"/>
              <a:t>Outline initial Azure naming convention</a:t>
            </a:r>
          </a:p>
        </p:txBody>
      </p:sp>
    </p:spTree>
    <p:extLst>
      <p:ext uri="{BB962C8B-B14F-4D97-AF65-F5344CB8AC3E}">
        <p14:creationId xmlns:p14="http://schemas.microsoft.com/office/powerpoint/2010/main" val="278519131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Naming (Example)</a:t>
            </a:r>
          </a:p>
        </p:txBody>
      </p:sp>
      <p:sp>
        <p:nvSpPr>
          <p:cNvPr id="5" name="Text Placeholder 4"/>
          <p:cNvSpPr>
            <a:spLocks noGrp="1"/>
          </p:cNvSpPr>
          <p:nvPr>
            <p:ph sz="quarter" idx="10"/>
          </p:nvPr>
        </p:nvSpPr>
        <p:spPr/>
        <p:txBody>
          <a:bodyPr/>
          <a:lstStyle/>
          <a:p>
            <a:pPr marL="0" indent="0">
              <a:buNone/>
            </a:pPr>
            <a:r>
              <a:rPr lang="en-US" sz="1961" b="1" dirty="0"/>
              <a:t>Subscription Naming Convention Considerations</a:t>
            </a:r>
          </a:p>
          <a:p>
            <a:r>
              <a:rPr lang="en-US" sz="1961" dirty="0"/>
              <a:t>It is a recommended practice to be verbose: </a:t>
            </a:r>
          </a:p>
          <a:p>
            <a:pPr marL="0" indent="0">
              <a:buNone/>
            </a:pPr>
            <a:r>
              <a:rPr lang="en-US" sz="1961" b="1" dirty="0"/>
              <a:t>&lt;Company&gt; &lt;Department (optional)&gt; &lt;Product Line (optional)&gt; &lt;Environment&gt;</a:t>
            </a:r>
          </a:p>
          <a:p>
            <a:pPr marL="0" indent="0">
              <a:buNone/>
            </a:pPr>
            <a:endParaRPr lang="en-US" sz="1961" b="1" dirty="0"/>
          </a:p>
          <a:p>
            <a:pPr marL="0" indent="0">
              <a:buNone/>
            </a:pPr>
            <a:r>
              <a:rPr lang="en-US" sz="1961" b="1" dirty="0"/>
              <a:t>Example </a:t>
            </a:r>
          </a:p>
        </p:txBody>
      </p:sp>
      <p:graphicFrame>
        <p:nvGraphicFramePr>
          <p:cNvPr id="2" name="Table 1"/>
          <p:cNvGraphicFramePr>
            <a:graphicFrameLocks noGrp="1"/>
          </p:cNvGraphicFramePr>
          <p:nvPr>
            <p:extLst/>
          </p:nvPr>
        </p:nvGraphicFramePr>
        <p:xfrm>
          <a:off x="358944" y="3160075"/>
          <a:ext cx="11474113" cy="2784348"/>
        </p:xfrm>
        <a:graphic>
          <a:graphicData uri="http://schemas.openxmlformats.org/drawingml/2006/table">
            <a:tbl>
              <a:tblPr firstRow="1" bandRow="1">
                <a:tableStyleId>{93296810-A885-4BE3-A3E7-6D5BEEA58F35}</a:tableStyleId>
              </a:tblPr>
              <a:tblGrid>
                <a:gridCol w="1694838">
                  <a:extLst>
                    <a:ext uri="{9D8B030D-6E8A-4147-A177-3AD203B41FA5}">
                      <a16:colId xmlns:a16="http://schemas.microsoft.com/office/drawing/2014/main" val="830147493"/>
                    </a:ext>
                  </a:extLst>
                </a:gridCol>
                <a:gridCol w="2232225">
                  <a:extLst>
                    <a:ext uri="{9D8B030D-6E8A-4147-A177-3AD203B41FA5}">
                      <a16:colId xmlns:a16="http://schemas.microsoft.com/office/drawing/2014/main" val="2222977595"/>
                    </a:ext>
                  </a:extLst>
                </a:gridCol>
                <a:gridCol w="1700745">
                  <a:extLst>
                    <a:ext uri="{9D8B030D-6E8A-4147-A177-3AD203B41FA5}">
                      <a16:colId xmlns:a16="http://schemas.microsoft.com/office/drawing/2014/main" val="3722507548"/>
                    </a:ext>
                  </a:extLst>
                </a:gridCol>
                <a:gridCol w="1700745">
                  <a:extLst>
                    <a:ext uri="{9D8B030D-6E8A-4147-A177-3AD203B41FA5}">
                      <a16:colId xmlns:a16="http://schemas.microsoft.com/office/drawing/2014/main" val="3497637292"/>
                    </a:ext>
                  </a:extLst>
                </a:gridCol>
                <a:gridCol w="4145560">
                  <a:extLst>
                    <a:ext uri="{9D8B030D-6E8A-4147-A177-3AD203B41FA5}">
                      <a16:colId xmlns:a16="http://schemas.microsoft.com/office/drawing/2014/main" val="155089926"/>
                    </a:ext>
                  </a:extLst>
                </a:gridCol>
              </a:tblGrid>
              <a:tr h="309267">
                <a:tc>
                  <a:txBody>
                    <a:bodyPr/>
                    <a:lstStyle/>
                    <a:p>
                      <a:pPr>
                        <a:lnSpc>
                          <a:spcPct val="115000"/>
                        </a:lnSpc>
                        <a:spcBef>
                          <a:spcPts val="600"/>
                        </a:spcBef>
                        <a:spcAft>
                          <a:spcPts val="600"/>
                        </a:spcAft>
                      </a:pPr>
                      <a:r>
                        <a:rPr lang="en-AU" sz="1800">
                          <a:effectLst/>
                        </a:rPr>
                        <a:t>Company</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Department (OU)</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Product Line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Environment</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Full Name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extLst>
                  <a:ext uri="{0D108BD9-81ED-4DB2-BD59-A6C34878D82A}">
                    <a16:rowId xmlns:a16="http://schemas.microsoft.com/office/drawing/2014/main" val="414002277"/>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00157354"/>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44499063"/>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773677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7089605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54182168"/>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967990830"/>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486027022"/>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4017214168"/>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dirty="0">
                          <a:effectLst/>
                        </a:rPr>
                        <a:t>North Wind Databases Consumer Prod</a:t>
                      </a:r>
                      <a:endParaRPr lang="en-US" sz="2400" dirty="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71084980"/>
                  </a:ext>
                </a:extLst>
              </a:tr>
            </a:tbl>
          </a:graphicData>
        </a:graphic>
      </p:graphicFrame>
    </p:spTree>
    <p:extLst>
      <p:ext uri="{BB962C8B-B14F-4D97-AF65-F5344CB8AC3E}">
        <p14:creationId xmlns:p14="http://schemas.microsoft.com/office/powerpoint/2010/main" val="409296389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type="body" sz="quarter" idx="10"/>
          </p:nvPr>
        </p:nvSpPr>
        <p:spPr>
          <a:xfrm>
            <a:off x="268288" y="1398396"/>
            <a:ext cx="11542503" cy="4978549"/>
          </a:xfrm>
        </p:spPr>
        <p:txBody>
          <a:bodyPr>
            <a:noAutofit/>
          </a:bodyPr>
          <a:lstStyle/>
          <a:p>
            <a:r>
              <a:rPr lang="en-US" sz="2800" dirty="0"/>
              <a:t>Some resource names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subscription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Designing and Managing Azure Subscriptions</a:t>
            </a:r>
          </a:p>
        </p:txBody>
      </p:sp>
      <p:sp>
        <p:nvSpPr>
          <p:cNvPr id="7" name="Text Placeholder 6"/>
          <p:cNvSpPr>
            <a:spLocks noGrp="1"/>
          </p:cNvSpPr>
          <p:nvPr>
            <p:ph type="body" sz="quarter" idx="11"/>
          </p:nvPr>
        </p:nvSpPr>
        <p:spPr/>
        <p:txBody>
          <a:bodyPr/>
          <a:lstStyle/>
          <a:p>
            <a:endParaRPr lang="en-US" dirty="0"/>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sz="5295" dirty="0"/>
              <a:t>Azure Naming Convention (Example)</a:t>
            </a:r>
          </a:p>
        </p:txBody>
      </p:sp>
      <p:sp>
        <p:nvSpPr>
          <p:cNvPr id="5" name="TextBox 4"/>
          <p:cNvSpPr txBox="1"/>
          <p:nvPr/>
        </p:nvSpPr>
        <p:spPr>
          <a:xfrm>
            <a:off x="941677" y="1468591"/>
            <a:ext cx="4856254"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Divide the naming into segments</a:t>
            </a:r>
          </a:p>
        </p:txBody>
      </p:sp>
      <p:sp>
        <p:nvSpPr>
          <p:cNvPr id="6" name="Heptagon 5"/>
          <p:cNvSpPr/>
          <p:nvPr/>
        </p:nvSpPr>
        <p:spPr bwMode="auto">
          <a:xfrm>
            <a:off x="343986"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1</a:t>
            </a:r>
          </a:p>
        </p:txBody>
      </p:sp>
      <p:sp>
        <p:nvSpPr>
          <p:cNvPr id="7" name="Heptagon 6"/>
          <p:cNvSpPr/>
          <p:nvPr/>
        </p:nvSpPr>
        <p:spPr bwMode="auto">
          <a:xfrm>
            <a:off x="6656594"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2</a:t>
            </a:r>
          </a:p>
        </p:txBody>
      </p:sp>
      <p:sp>
        <p:nvSpPr>
          <p:cNvPr id="8" name="TextBox 7"/>
          <p:cNvSpPr txBox="1"/>
          <p:nvPr/>
        </p:nvSpPr>
        <p:spPr>
          <a:xfrm>
            <a:off x="7254285" y="1443553"/>
            <a:ext cx="4856254" cy="887189"/>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Create abbreviations for environments and resources (VMs and Objects</a:t>
            </a:r>
            <a:r>
              <a:rPr lang="en-US" sz="2353" dirty="0">
                <a:gradFill>
                  <a:gsLst>
                    <a:gs pos="2917">
                      <a:schemeClr val="tx1"/>
                    </a:gs>
                    <a:gs pos="30000">
                      <a:schemeClr val="tx1"/>
                    </a:gs>
                  </a:gsLst>
                  <a:lin ang="5400000" scaled="0"/>
                </a:gradFill>
              </a:rPr>
              <a:t>)</a:t>
            </a:r>
          </a:p>
        </p:txBody>
      </p:sp>
      <p:graphicFrame>
        <p:nvGraphicFramePr>
          <p:cNvPr id="9" name="Table 8"/>
          <p:cNvGraphicFramePr>
            <a:graphicFrameLocks noGrp="1"/>
          </p:cNvGraphicFramePr>
          <p:nvPr>
            <p:extLst>
              <p:ext uri="{D42A27DB-BD31-4B8C-83A1-F6EECF244321}">
                <p14:modId xmlns:p14="http://schemas.microsoft.com/office/powerpoint/2010/main" val="4110903685"/>
              </p:ext>
            </p:extLst>
          </p:nvPr>
        </p:nvGraphicFramePr>
        <p:xfrm>
          <a:off x="455531" y="2233614"/>
          <a:ext cx="4743929" cy="2067021"/>
        </p:xfrm>
        <a:graphic>
          <a:graphicData uri="http://schemas.openxmlformats.org/drawingml/2006/table">
            <a:tbl>
              <a:tblPr firstRow="1" bandRow="1">
                <a:tableStyleId>{5C22544A-7EE6-4342-B048-85BDC9FD1C3A}</a:tableStyleId>
              </a:tblPr>
              <a:tblGrid>
                <a:gridCol w="1381908">
                  <a:extLst>
                    <a:ext uri="{9D8B030D-6E8A-4147-A177-3AD203B41FA5}">
                      <a16:colId xmlns:a16="http://schemas.microsoft.com/office/drawing/2014/main" val="20000"/>
                    </a:ext>
                  </a:extLst>
                </a:gridCol>
                <a:gridCol w="1168763">
                  <a:extLst>
                    <a:ext uri="{9D8B030D-6E8A-4147-A177-3AD203B41FA5}">
                      <a16:colId xmlns:a16="http://schemas.microsoft.com/office/drawing/2014/main" val="20002"/>
                    </a:ext>
                  </a:extLst>
                </a:gridCol>
                <a:gridCol w="1072585">
                  <a:extLst>
                    <a:ext uri="{9D8B030D-6E8A-4147-A177-3AD203B41FA5}">
                      <a16:colId xmlns:a16="http://schemas.microsoft.com/office/drawing/2014/main" val="20003"/>
                    </a:ext>
                  </a:extLst>
                </a:gridCol>
                <a:gridCol w="1120673">
                  <a:extLst>
                    <a:ext uri="{9D8B030D-6E8A-4147-A177-3AD203B41FA5}">
                      <a16:colId xmlns:a16="http://schemas.microsoft.com/office/drawing/2014/main" val="20005"/>
                    </a:ext>
                  </a:extLst>
                </a:gridCol>
              </a:tblGrid>
              <a:tr h="363596">
                <a:tc>
                  <a:txBody>
                    <a:bodyPr/>
                    <a:lstStyle/>
                    <a:p>
                      <a:r>
                        <a:rPr lang="en-US" sz="1200" dirty="0"/>
                        <a:t>Segment A</a:t>
                      </a:r>
                    </a:p>
                  </a:txBody>
                  <a:tcPr marL="89654" marR="89654" marT="44827" marB="44827"/>
                </a:tc>
                <a:tc>
                  <a:txBody>
                    <a:bodyPr/>
                    <a:lstStyle/>
                    <a:p>
                      <a:r>
                        <a:rPr lang="en-US" sz="1200" b="1" kern="1200" dirty="0">
                          <a:solidFill>
                            <a:schemeClr val="lt1"/>
                          </a:solidFill>
                          <a:latin typeface="+mn-lt"/>
                          <a:ea typeface="+mn-ea"/>
                          <a:cs typeface="+mn-cs"/>
                        </a:rPr>
                        <a:t>Segment B</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C</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D</a:t>
                      </a:r>
                    </a:p>
                  </a:txBody>
                  <a:tcPr marL="89654" marR="89654" marT="44827" marB="44827"/>
                </a:tc>
                <a:extLst>
                  <a:ext uri="{0D108BD9-81ED-4DB2-BD59-A6C34878D82A}">
                    <a16:rowId xmlns:a16="http://schemas.microsoft.com/office/drawing/2014/main" val="10000"/>
                  </a:ext>
                </a:extLst>
              </a:tr>
              <a:tr h="1703425">
                <a:tc>
                  <a:txBody>
                    <a:bodyPr/>
                    <a:lstStyle/>
                    <a:p>
                      <a:r>
                        <a:rPr lang="en-US" sz="1200" dirty="0"/>
                        <a:t>4-5 chars</a:t>
                      </a:r>
                      <a:r>
                        <a:rPr lang="en-US" sz="1200" baseline="0" dirty="0"/>
                        <a:t> </a:t>
                      </a:r>
                    </a:p>
                    <a:p>
                      <a:endParaRPr lang="en-US" sz="1200" baseline="0" dirty="0"/>
                    </a:p>
                    <a:p>
                      <a:r>
                        <a:rPr lang="en-US" sz="1200" baseline="0" dirty="0"/>
                        <a:t>Company Identifier: CO</a:t>
                      </a:r>
                    </a:p>
                    <a:p>
                      <a:endParaRPr lang="en-US" sz="1200" baseline="0" dirty="0"/>
                    </a:p>
                    <a:p>
                      <a:r>
                        <a:rPr lang="en-US" sz="1200" baseline="0" dirty="0"/>
                        <a:t>Location</a:t>
                      </a:r>
                    </a:p>
                    <a:p>
                      <a:pPr marL="171450" indent="-171450">
                        <a:buFontTx/>
                        <a:buChar char="-"/>
                      </a:pPr>
                      <a:r>
                        <a:rPr lang="en-US" sz="1200" baseline="0" dirty="0"/>
                        <a:t>US West: UW</a:t>
                      </a:r>
                    </a:p>
                    <a:p>
                      <a:pPr marL="171450" indent="-171450">
                        <a:buFontTx/>
                        <a:buChar char="-"/>
                      </a:pPr>
                      <a:r>
                        <a:rPr lang="en-US" sz="1200" baseline="0" dirty="0"/>
                        <a:t>US East: UE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2-3 chars</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Business Unit</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Environment</a:t>
                      </a:r>
                    </a:p>
                  </a:txBody>
                  <a:tcPr marL="89654" marR="89654" marT="44827" marB="44827"/>
                </a:tc>
                <a:tc>
                  <a:txBody>
                    <a:bodyPr/>
                    <a:lstStyle/>
                    <a:p>
                      <a:r>
                        <a:rPr lang="en-US" sz="1200" kern="1200" dirty="0">
                          <a:solidFill>
                            <a:schemeClr val="dk1"/>
                          </a:solidFill>
                          <a:latin typeface="+mn-lt"/>
                          <a:ea typeface="+mn-ea"/>
                          <a:cs typeface="+mn-cs"/>
                        </a:rPr>
                        <a:t>3 chars </a:t>
                      </a:r>
                    </a:p>
                    <a:p>
                      <a:endParaRPr lang="en-US" sz="1200" kern="1200" dirty="0">
                        <a:solidFill>
                          <a:schemeClr val="dk1"/>
                        </a:solidFill>
                        <a:latin typeface="+mn-lt"/>
                        <a:ea typeface="+mn-ea"/>
                        <a:cs typeface="+mn-cs"/>
                      </a:endParaRPr>
                    </a:p>
                    <a:p>
                      <a:r>
                        <a:rPr lang="en-US" sz="1200" kern="1200" dirty="0">
                          <a:solidFill>
                            <a:schemeClr val="dk1"/>
                          </a:solidFill>
                          <a:latin typeface="+mn-lt"/>
                          <a:ea typeface="+mn-ea"/>
                          <a:cs typeface="+mn-cs"/>
                        </a:rPr>
                        <a:t>Azure Resource Type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3 chars – </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Numeric Sequence for Deployment</a:t>
                      </a:r>
                    </a:p>
                  </a:txBody>
                  <a:tcPr marL="89654" marR="89654" marT="44827" marB="44827"/>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nvPr>
        </p:nvGraphicFramePr>
        <p:xfrm>
          <a:off x="5288821" y="2233614"/>
          <a:ext cx="6709395" cy="2093434"/>
        </p:xfrm>
        <a:graphic>
          <a:graphicData uri="http://schemas.openxmlformats.org/drawingml/2006/table">
            <a:tbl>
              <a:tblPr firstRow="1" bandRow="1">
                <a:tableStyleId>{5C22544A-7EE6-4342-B048-85BDC9FD1C3A}</a:tableStyleId>
              </a:tblPr>
              <a:tblGrid>
                <a:gridCol w="1554296">
                  <a:extLst>
                    <a:ext uri="{9D8B030D-6E8A-4147-A177-3AD203B41FA5}">
                      <a16:colId xmlns:a16="http://schemas.microsoft.com/office/drawing/2014/main" val="20000"/>
                    </a:ext>
                  </a:extLst>
                </a:gridCol>
                <a:gridCol w="1419520">
                  <a:extLst>
                    <a:ext uri="{9D8B030D-6E8A-4147-A177-3AD203B41FA5}">
                      <a16:colId xmlns:a16="http://schemas.microsoft.com/office/drawing/2014/main" val="2478172815"/>
                    </a:ext>
                  </a:extLst>
                </a:gridCol>
                <a:gridCol w="1718367">
                  <a:extLst>
                    <a:ext uri="{9D8B030D-6E8A-4147-A177-3AD203B41FA5}">
                      <a16:colId xmlns:a16="http://schemas.microsoft.com/office/drawing/2014/main" val="20001"/>
                    </a:ext>
                  </a:extLst>
                </a:gridCol>
                <a:gridCol w="2017212">
                  <a:extLst>
                    <a:ext uri="{9D8B030D-6E8A-4147-A177-3AD203B41FA5}">
                      <a16:colId xmlns:a16="http://schemas.microsoft.com/office/drawing/2014/main" val="20002"/>
                    </a:ext>
                  </a:extLst>
                </a:gridCol>
              </a:tblGrid>
              <a:tr h="363596">
                <a:tc>
                  <a:txBody>
                    <a:bodyPr/>
                    <a:lstStyle/>
                    <a:p>
                      <a:r>
                        <a:rPr lang="en-US" sz="1200" dirty="0"/>
                        <a:t>Business Unit</a:t>
                      </a:r>
                    </a:p>
                  </a:txBody>
                  <a:tcPr marL="89654" marR="89654" marT="44827" marB="44827"/>
                </a:tc>
                <a:tc>
                  <a:txBody>
                    <a:bodyPr/>
                    <a:lstStyle/>
                    <a:p>
                      <a:r>
                        <a:rPr lang="en-US" sz="1200" dirty="0"/>
                        <a:t>Environment</a:t>
                      </a:r>
                    </a:p>
                  </a:txBody>
                  <a:tcPr marL="89654" marR="89654" marT="44827" marB="44827"/>
                </a:tc>
                <a:tc>
                  <a:txBody>
                    <a:bodyPr/>
                    <a:lstStyle/>
                    <a:p>
                      <a:r>
                        <a:rPr lang="en-US" sz="1200" dirty="0"/>
                        <a:t>VM Resource Types</a:t>
                      </a:r>
                    </a:p>
                  </a:txBody>
                  <a:tcPr marL="89654" marR="89654" marT="44827" marB="44827"/>
                </a:tc>
                <a:tc>
                  <a:txBody>
                    <a:bodyPr/>
                    <a:lstStyle/>
                    <a:p>
                      <a:r>
                        <a:rPr lang="en-US" sz="1200" dirty="0"/>
                        <a:t>Object Resource Types</a:t>
                      </a:r>
                    </a:p>
                  </a:txBody>
                  <a:tcPr marL="89654" marR="89654" marT="44827" marB="44827"/>
                </a:tc>
                <a:extLst>
                  <a:ext uri="{0D108BD9-81ED-4DB2-BD59-A6C34878D82A}">
                    <a16:rowId xmlns:a16="http://schemas.microsoft.com/office/drawing/2014/main" val="10000"/>
                  </a:ext>
                </a:extLst>
              </a:tr>
              <a:tr h="448270">
                <a:tc>
                  <a:txBody>
                    <a:bodyPr/>
                    <a:lstStyle/>
                    <a:p>
                      <a:r>
                        <a:rPr lang="en-US" sz="1200" dirty="0"/>
                        <a:t>IT: Information</a:t>
                      </a:r>
                      <a:r>
                        <a:rPr lang="en-US" sz="1200" baseline="0" dirty="0"/>
                        <a:t> Technology</a:t>
                      </a:r>
                      <a:endParaRPr lang="en-US" sz="1200" dirty="0"/>
                    </a:p>
                  </a:txBody>
                  <a:tcPr marL="89654" marR="89654" marT="44827" marB="44827"/>
                </a:tc>
                <a:tc>
                  <a:txBody>
                    <a:bodyPr/>
                    <a:lstStyle/>
                    <a:p>
                      <a:r>
                        <a:rPr lang="en-US" sz="1200" dirty="0"/>
                        <a:t>P: Production</a:t>
                      </a:r>
                    </a:p>
                  </a:txBody>
                  <a:tcPr marL="89654" marR="89654" marT="44827" marB="44827"/>
                </a:tc>
                <a:tc>
                  <a:txBody>
                    <a:bodyPr/>
                    <a:lstStyle/>
                    <a:p>
                      <a:r>
                        <a:rPr lang="en-US" sz="1200" dirty="0"/>
                        <a:t>ADC: Azure Domain</a:t>
                      </a:r>
                      <a:r>
                        <a:rPr lang="en-US" sz="1200" baseline="0" dirty="0"/>
                        <a:t> Controller</a:t>
                      </a:r>
                      <a:endParaRPr lang="en-US" sz="1200" dirty="0"/>
                    </a:p>
                  </a:txBody>
                  <a:tcPr marL="89654" marR="89654" marT="44827" marB="44827"/>
                </a:tc>
                <a:tc>
                  <a:txBody>
                    <a:bodyPr/>
                    <a:lstStyle/>
                    <a:p>
                      <a:r>
                        <a:rPr lang="en-US" sz="1200" dirty="0"/>
                        <a:t>CLS: Cloud</a:t>
                      </a:r>
                      <a:r>
                        <a:rPr lang="en-US" sz="1200" baseline="0" dirty="0"/>
                        <a:t> Service</a:t>
                      </a:r>
                    </a:p>
                    <a:p>
                      <a:endParaRPr lang="en-US" sz="1200" dirty="0"/>
                    </a:p>
                  </a:txBody>
                  <a:tcPr marL="89654" marR="89654" marT="44827" marB="44827"/>
                </a:tc>
                <a:extLst>
                  <a:ext uri="{0D108BD9-81ED-4DB2-BD59-A6C34878D82A}">
                    <a16:rowId xmlns:a16="http://schemas.microsoft.com/office/drawing/2014/main" val="10001"/>
                  </a:ext>
                </a:extLst>
              </a:tr>
              <a:tr h="448270">
                <a:tc>
                  <a:txBody>
                    <a:bodyPr/>
                    <a:lstStyle/>
                    <a:p>
                      <a:r>
                        <a:rPr lang="en-US" sz="1200" dirty="0"/>
                        <a:t>MK: Marketing</a:t>
                      </a:r>
                    </a:p>
                  </a:txBody>
                  <a:tcPr marL="89654" marR="89654" marT="44827" marB="44827"/>
                </a:tc>
                <a:tc>
                  <a:txBody>
                    <a:bodyPr/>
                    <a:lstStyle/>
                    <a:p>
                      <a:r>
                        <a:rPr lang="en-US" sz="1200" dirty="0"/>
                        <a:t>N: Non-Production</a:t>
                      </a:r>
                    </a:p>
                  </a:txBody>
                  <a:tcPr marL="89654" marR="89654" marT="44827" marB="44827"/>
                </a:tc>
                <a:tc>
                  <a:txBody>
                    <a:bodyPr/>
                    <a:lstStyle/>
                    <a:p>
                      <a:r>
                        <a:rPr lang="en-US" sz="1200" dirty="0"/>
                        <a:t>SDB: Azure</a:t>
                      </a:r>
                      <a:r>
                        <a:rPr lang="en-US" sz="1200" baseline="0" dirty="0"/>
                        <a:t> SQL Database</a:t>
                      </a:r>
                      <a:endParaRPr lang="en-US" sz="1200" dirty="0"/>
                    </a:p>
                  </a:txBody>
                  <a:tcPr marL="89654" marR="89654" marT="44827" marB="44827"/>
                </a:tc>
                <a:tc>
                  <a:txBody>
                    <a:bodyPr/>
                    <a:lstStyle/>
                    <a:p>
                      <a:r>
                        <a:rPr lang="en-US" sz="1200" dirty="0"/>
                        <a:t>ILB:</a:t>
                      </a:r>
                      <a:r>
                        <a:rPr lang="en-US" sz="1200" baseline="0" dirty="0"/>
                        <a:t> Internal Load Balancer</a:t>
                      </a:r>
                    </a:p>
                  </a:txBody>
                  <a:tcPr marL="89654" marR="89654" marT="44827" marB="44827"/>
                </a:tc>
                <a:extLst>
                  <a:ext uri="{0D108BD9-81ED-4DB2-BD59-A6C34878D82A}">
                    <a16:rowId xmlns:a16="http://schemas.microsoft.com/office/drawing/2014/main" val="10002"/>
                  </a:ext>
                </a:extLst>
              </a:tr>
              <a:tr h="363596">
                <a:tc>
                  <a:txBody>
                    <a:bodyPr/>
                    <a:lstStyle/>
                    <a:p>
                      <a:r>
                        <a:rPr lang="en-US" sz="1200" dirty="0"/>
                        <a:t>CP: Corp</a:t>
                      </a:r>
                    </a:p>
                  </a:txBody>
                  <a:tcPr marL="89654" marR="89654" marT="44827" marB="44827"/>
                </a:tc>
                <a:tc>
                  <a:txBody>
                    <a:bodyPr/>
                    <a:lstStyle/>
                    <a:p>
                      <a:r>
                        <a:rPr lang="en-US" sz="1200" dirty="0"/>
                        <a:t>D: Development</a:t>
                      </a:r>
                    </a:p>
                  </a:txBody>
                  <a:tcPr marL="89654" marR="89654" marT="44827" marB="44827"/>
                </a:tc>
                <a:tc>
                  <a:txBody>
                    <a:bodyPr/>
                    <a:lstStyle/>
                    <a:p>
                      <a:r>
                        <a:rPr lang="en-US" sz="1200" dirty="0"/>
                        <a:t>WER: Azure Web Role</a:t>
                      </a:r>
                    </a:p>
                  </a:txBody>
                  <a:tcPr marL="89654" marR="89654" marT="44827" marB="44827"/>
                </a:tc>
                <a:tc>
                  <a:txBody>
                    <a:bodyPr/>
                    <a:lstStyle/>
                    <a:p>
                      <a:r>
                        <a:rPr lang="en-US" sz="1200" dirty="0"/>
                        <a:t>STA: Storage Account</a:t>
                      </a:r>
                    </a:p>
                  </a:txBody>
                  <a:tcPr marL="89654" marR="89654" marT="44827" marB="44827"/>
                </a:tc>
                <a:extLst>
                  <a:ext uri="{0D108BD9-81ED-4DB2-BD59-A6C34878D82A}">
                    <a16:rowId xmlns:a16="http://schemas.microsoft.com/office/drawing/2014/main" val="10003"/>
                  </a:ext>
                </a:extLst>
              </a:tr>
              <a:tr h="448270">
                <a:tc>
                  <a:txBody>
                    <a:bodyPr/>
                    <a:lstStyle/>
                    <a:p>
                      <a:r>
                        <a:rPr lang="en-US" sz="1200" dirty="0"/>
                        <a:t>HR: Human</a:t>
                      </a:r>
                      <a:r>
                        <a:rPr lang="en-US" sz="1200" baseline="0" dirty="0"/>
                        <a:t> Resources</a:t>
                      </a:r>
                      <a:endParaRPr lang="en-US" sz="1200" dirty="0"/>
                    </a:p>
                  </a:txBody>
                  <a:tcPr marL="89654" marR="89654" marT="44827" marB="44827"/>
                </a:tc>
                <a:tc>
                  <a:txBody>
                    <a:bodyPr/>
                    <a:lstStyle/>
                    <a:p>
                      <a:r>
                        <a:rPr lang="en-US" sz="1200" dirty="0"/>
                        <a:t>Q: Quality Assurance</a:t>
                      </a:r>
                    </a:p>
                  </a:txBody>
                  <a:tcPr marL="89654" marR="89654" marT="44827" marB="44827"/>
                </a:tc>
                <a:tc>
                  <a:txBody>
                    <a:bodyPr/>
                    <a:lstStyle/>
                    <a:p>
                      <a:r>
                        <a:rPr lang="en-US" sz="1200" dirty="0"/>
                        <a:t>IVM: Generic</a:t>
                      </a:r>
                      <a:r>
                        <a:rPr lang="en-US" sz="1200" baseline="0" dirty="0"/>
                        <a:t> IaaS VM</a:t>
                      </a:r>
                      <a:endParaRPr lang="en-US" sz="1200" dirty="0"/>
                    </a:p>
                  </a:txBody>
                  <a:tcPr marL="89654" marR="89654" marT="44827" marB="44827"/>
                </a:tc>
                <a:tc>
                  <a:txBody>
                    <a:bodyPr/>
                    <a:lstStyle/>
                    <a:p>
                      <a:r>
                        <a:rPr lang="en-US" sz="1200" dirty="0"/>
                        <a:t>VNT: Virtual Network</a:t>
                      </a:r>
                    </a:p>
                  </a:txBody>
                  <a:tcPr marL="89654" marR="89654" marT="44827" marB="44827"/>
                </a:tc>
                <a:extLst>
                  <a:ext uri="{0D108BD9-81ED-4DB2-BD59-A6C34878D82A}">
                    <a16:rowId xmlns:a16="http://schemas.microsoft.com/office/drawing/2014/main" val="10004"/>
                  </a:ext>
                </a:extLst>
              </a:tr>
            </a:tbl>
          </a:graphicData>
        </a:graphic>
      </p:graphicFrame>
      <p:sp>
        <p:nvSpPr>
          <p:cNvPr id="11" name="Heptagon 10"/>
          <p:cNvSpPr/>
          <p:nvPr/>
        </p:nvSpPr>
        <p:spPr bwMode="auto">
          <a:xfrm>
            <a:off x="292100" y="462438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3</a:t>
            </a:r>
          </a:p>
        </p:txBody>
      </p:sp>
      <p:grpSp>
        <p:nvGrpSpPr>
          <p:cNvPr id="13" name="Group 12"/>
          <p:cNvGrpSpPr/>
          <p:nvPr/>
        </p:nvGrpSpPr>
        <p:grpSpPr>
          <a:xfrm>
            <a:off x="2435389" y="4842763"/>
            <a:ext cx="2255739" cy="902296"/>
            <a:chOff x="1404" y="3311763"/>
            <a:chExt cx="2300678" cy="920271"/>
          </a:xfrm>
        </p:grpSpPr>
        <p:sp>
          <p:nvSpPr>
            <p:cNvPr id="14" name="Pentagon 13"/>
            <p:cNvSpPr/>
            <p:nvPr/>
          </p:nvSpPr>
          <p:spPr>
            <a:xfrm>
              <a:off x="1404" y="3311763"/>
              <a:ext cx="2300678" cy="920271"/>
            </a:xfrm>
            <a:prstGeom prst="homePlate">
              <a:avLst/>
            </a:prstGeom>
            <a:solidFill>
              <a:srgbClr val="0078D7">
                <a:lumMod val="60000"/>
                <a:lumOff val="40000"/>
              </a:srgbClr>
            </a:solidFill>
            <a:ln w="10795" cap="flat" cmpd="sng" algn="ctr">
              <a:solidFill>
                <a:srgbClr val="FFFFFF">
                  <a:hueOff val="0"/>
                  <a:satOff val="0"/>
                  <a:lumOff val="0"/>
                  <a:alphaOff val="0"/>
                </a:srgbClr>
              </a:solidFill>
              <a:prstDash val="solid"/>
            </a:ln>
            <a:effectLst/>
          </p:spPr>
        </p:sp>
        <p:sp>
          <p:nvSpPr>
            <p:cNvPr id="15" name="Pentagon 4"/>
            <p:cNvSpPr/>
            <p:nvPr/>
          </p:nvSpPr>
          <p:spPr>
            <a:xfrm>
              <a:off x="1404" y="3311763"/>
              <a:ext cx="2070610" cy="920271"/>
            </a:xfrm>
            <a:prstGeom prst="rect">
              <a:avLst/>
            </a:prstGeom>
            <a:noFill/>
            <a:ln>
              <a:noFill/>
            </a:ln>
            <a:effectLst/>
          </p:spPr>
          <p:txBody>
            <a:bodyPr spcFirstLastPara="0" vert="horz" wrap="square" lIns="57528" tIns="28764" rIns="14382" bIns="28764" numCol="1" spcCol="1270" anchor="ctr" anchorCtr="0">
              <a:noAutofit/>
            </a:bodyPr>
            <a:lstStyle/>
            <a:p>
              <a:pPr algn="ctr" defTabSz="479415">
                <a:lnSpc>
                  <a:spcPct val="90000"/>
                </a:lnSpc>
                <a:spcBef>
                  <a:spcPct val="0"/>
                </a:spcBef>
                <a:spcAft>
                  <a:spcPct val="35000"/>
                </a:spcAft>
                <a:defRPr/>
              </a:pPr>
              <a:r>
                <a:rPr lang="en-US" sz="1079" dirty="0">
                  <a:solidFill>
                    <a:srgbClr val="FFFFFF"/>
                  </a:solidFill>
                  <a:latin typeface="Segoe UI"/>
                </a:rPr>
                <a:t>Segment A: CONTOSO US West</a:t>
              </a:r>
            </a:p>
            <a:p>
              <a:pPr algn="ctr" defTabSz="479415">
                <a:lnSpc>
                  <a:spcPct val="90000"/>
                </a:lnSpc>
                <a:spcBef>
                  <a:spcPct val="0"/>
                </a:spcBef>
                <a:spcAft>
                  <a:spcPct val="35000"/>
                </a:spcAft>
                <a:defRPr/>
              </a:pPr>
              <a:r>
                <a:rPr lang="en-US" sz="1079" b="1" dirty="0">
                  <a:solidFill>
                    <a:srgbClr val="FFFFFF"/>
                  </a:solidFill>
                  <a:latin typeface="Segoe UI"/>
                </a:rPr>
                <a:t>CPUW</a:t>
              </a:r>
            </a:p>
          </p:txBody>
        </p:sp>
      </p:grpSp>
      <p:grpSp>
        <p:nvGrpSpPr>
          <p:cNvPr id="19" name="Group 18"/>
          <p:cNvGrpSpPr/>
          <p:nvPr/>
        </p:nvGrpSpPr>
        <p:grpSpPr>
          <a:xfrm>
            <a:off x="4222016" y="4842764"/>
            <a:ext cx="2255739" cy="902296"/>
            <a:chOff x="3682489" y="3311763"/>
            <a:chExt cx="2300678" cy="920271"/>
          </a:xfrm>
        </p:grpSpPr>
        <p:sp>
          <p:nvSpPr>
            <p:cNvPr id="20" name="Chevron 19"/>
            <p:cNvSpPr/>
            <p:nvPr/>
          </p:nvSpPr>
          <p:spPr>
            <a:xfrm>
              <a:off x="3682489" y="3311763"/>
              <a:ext cx="2300678" cy="920271"/>
            </a:xfrm>
            <a:prstGeom prst="chevron">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Chevron 4"/>
            <p:cNvSpPr/>
            <p:nvPr/>
          </p:nvSpPr>
          <p:spPr>
            <a:xfrm>
              <a:off x="4142625"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B: Production, IT</a:t>
              </a:r>
            </a:p>
            <a:p>
              <a:pPr algn="ctr" defTabSz="479415">
                <a:lnSpc>
                  <a:spcPct val="90000"/>
                </a:lnSpc>
                <a:spcBef>
                  <a:spcPct val="0"/>
                </a:spcBef>
                <a:spcAft>
                  <a:spcPct val="35000"/>
                </a:spcAft>
              </a:pPr>
              <a:r>
                <a:rPr lang="en-US" sz="1079" b="1" dirty="0"/>
                <a:t>ITP</a:t>
              </a:r>
            </a:p>
          </p:txBody>
        </p:sp>
      </p:grpSp>
      <p:grpSp>
        <p:nvGrpSpPr>
          <p:cNvPr id="22" name="Group 21"/>
          <p:cNvGrpSpPr/>
          <p:nvPr/>
        </p:nvGrpSpPr>
        <p:grpSpPr>
          <a:xfrm>
            <a:off x="5972545" y="4842764"/>
            <a:ext cx="2255739" cy="902296"/>
            <a:chOff x="5523032" y="3311763"/>
            <a:chExt cx="2300678" cy="920271"/>
          </a:xfrm>
        </p:grpSpPr>
        <p:sp>
          <p:nvSpPr>
            <p:cNvPr id="23" name="Chevron 22"/>
            <p:cNvSpPr/>
            <p:nvPr/>
          </p:nvSpPr>
          <p:spPr>
            <a:xfrm>
              <a:off x="5523032" y="3311763"/>
              <a:ext cx="2300678" cy="920271"/>
            </a:xfrm>
            <a:prstGeom prst="chevron">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Chevron 4"/>
            <p:cNvSpPr/>
            <p:nvPr/>
          </p:nvSpPr>
          <p:spPr>
            <a:xfrm>
              <a:off x="5983168"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C: VM-Azure SQL Database</a:t>
              </a:r>
            </a:p>
            <a:p>
              <a:pPr algn="ctr" defTabSz="479415">
                <a:lnSpc>
                  <a:spcPct val="90000"/>
                </a:lnSpc>
                <a:spcBef>
                  <a:spcPct val="0"/>
                </a:spcBef>
                <a:spcAft>
                  <a:spcPct val="35000"/>
                </a:spcAft>
              </a:pPr>
              <a:r>
                <a:rPr lang="en-US" sz="1079" b="1" dirty="0"/>
                <a:t>SDB</a:t>
              </a:r>
            </a:p>
          </p:txBody>
        </p:sp>
      </p:grpSp>
      <p:grpSp>
        <p:nvGrpSpPr>
          <p:cNvPr id="28" name="Group 27"/>
          <p:cNvGrpSpPr/>
          <p:nvPr/>
        </p:nvGrpSpPr>
        <p:grpSpPr>
          <a:xfrm>
            <a:off x="7775519" y="4842763"/>
            <a:ext cx="2255739" cy="902296"/>
            <a:chOff x="9204118" y="3311763"/>
            <a:chExt cx="2300678" cy="920271"/>
          </a:xfrm>
        </p:grpSpPr>
        <p:sp>
          <p:nvSpPr>
            <p:cNvPr id="29" name="Chevron 28"/>
            <p:cNvSpPr/>
            <p:nvPr/>
          </p:nvSpPr>
          <p:spPr>
            <a:xfrm>
              <a:off x="9204118" y="3311763"/>
              <a:ext cx="2300678" cy="920271"/>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Chevron 4"/>
            <p:cNvSpPr/>
            <p:nvPr/>
          </p:nvSpPr>
          <p:spPr>
            <a:xfrm>
              <a:off x="9664254"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D: VM-SQL Deployment 3:</a:t>
              </a:r>
            </a:p>
            <a:p>
              <a:pPr algn="ctr" defTabSz="479415">
                <a:lnSpc>
                  <a:spcPct val="90000"/>
                </a:lnSpc>
                <a:spcBef>
                  <a:spcPct val="0"/>
                </a:spcBef>
                <a:spcAft>
                  <a:spcPct val="35000"/>
                </a:spcAft>
              </a:pPr>
              <a:r>
                <a:rPr lang="en-US" sz="1079" b="1" dirty="0"/>
                <a:t>003</a:t>
              </a:r>
            </a:p>
          </p:txBody>
        </p:sp>
      </p:grpSp>
      <p:sp>
        <p:nvSpPr>
          <p:cNvPr id="37" name="Rectangle 36"/>
          <p:cNvSpPr/>
          <p:nvPr/>
        </p:nvSpPr>
        <p:spPr bwMode="auto">
          <a:xfrm>
            <a:off x="2435388" y="5894483"/>
            <a:ext cx="7595869" cy="52298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3530" b="1" dirty="0">
                <a:solidFill>
                  <a:schemeClr val="tx1"/>
                </a:solidFill>
              </a:rPr>
              <a:t>COUWITPSDB003</a:t>
            </a:r>
          </a:p>
        </p:txBody>
      </p:sp>
    </p:spTree>
    <p:extLst>
      <p:ext uri="{BB962C8B-B14F-4D97-AF65-F5344CB8AC3E}">
        <p14:creationId xmlns:p14="http://schemas.microsoft.com/office/powerpoint/2010/main" val="336575323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quarter" idx="10"/>
          </p:nvPr>
        </p:nvSpPr>
        <p:spPr>
          <a:xfrm>
            <a:off x="293121" y="2253750"/>
            <a:ext cx="5378549" cy="4204200"/>
          </a:xfrm>
        </p:spPr>
        <p:txBody>
          <a:bodyPr>
            <a:normAutofit fontScale="62500" lnSpcReduction="20000"/>
          </a:bodyPr>
          <a:lstStyle/>
          <a:p>
            <a:pPr lvl="1"/>
            <a:r>
              <a:rPr lang="en-US" dirty="0"/>
              <a:t>ADC = Azure Domain Controller</a:t>
            </a:r>
          </a:p>
          <a:p>
            <a:pPr lvl="1"/>
            <a:r>
              <a:rPr lang="en-US" dirty="0"/>
              <a:t>ADF = Azure ADFS</a:t>
            </a:r>
          </a:p>
          <a:p>
            <a:pPr lvl="1"/>
            <a:r>
              <a:rPr lang="en-US" dirty="0"/>
              <a:t>ASQ = Azure SQL Server</a:t>
            </a:r>
          </a:p>
          <a:p>
            <a:pPr lvl="1"/>
            <a:r>
              <a:rPr lang="en-US" dirty="0"/>
              <a:t>SDB = Azure SQL Database</a:t>
            </a:r>
          </a:p>
          <a:p>
            <a:pPr lvl="1"/>
            <a:r>
              <a:rPr lang="en-US" dirty="0"/>
              <a:t>WER = Azure Web Role</a:t>
            </a:r>
          </a:p>
          <a:p>
            <a:pPr lvl="1"/>
            <a:r>
              <a:rPr lang="en-US" dirty="0"/>
              <a:t>WEW = Azure Web Worker</a:t>
            </a:r>
          </a:p>
          <a:p>
            <a:pPr lvl="1"/>
            <a:r>
              <a:rPr lang="en-US" dirty="0"/>
              <a:t>WES = Azure Web Site</a:t>
            </a:r>
          </a:p>
          <a:p>
            <a:pPr lvl="1"/>
            <a:r>
              <a:rPr lang="en-US" dirty="0"/>
              <a:t>FIL = Azure File Server</a:t>
            </a:r>
          </a:p>
          <a:p>
            <a:pPr lvl="1"/>
            <a:r>
              <a:rPr lang="en-US" dirty="0"/>
              <a:t>OPS = Azure Operations Manager</a:t>
            </a:r>
          </a:p>
          <a:p>
            <a:pPr lvl="1"/>
            <a:r>
              <a:rPr lang="en-US" dirty="0"/>
              <a:t>SPL = </a:t>
            </a:r>
            <a:r>
              <a:rPr lang="en-US" dirty="0" err="1"/>
              <a:t>Splunk</a:t>
            </a:r>
            <a:r>
              <a:rPr lang="en-US" dirty="0"/>
              <a:t> Server</a:t>
            </a:r>
          </a:p>
          <a:p>
            <a:pPr lvl="1"/>
            <a:r>
              <a:rPr lang="en-US" dirty="0"/>
              <a:t>SCN = SQL Cluster Node</a:t>
            </a:r>
          </a:p>
          <a:p>
            <a:pPr lvl="1"/>
            <a:r>
              <a:rPr lang="en-US" dirty="0"/>
              <a:t>IVM = Generic IaaS VM</a:t>
            </a:r>
          </a:p>
        </p:txBody>
      </p:sp>
      <p:sp>
        <p:nvSpPr>
          <p:cNvPr id="7" name="Text Placeholder 6"/>
          <p:cNvSpPr>
            <a:spLocks noGrp="1"/>
          </p:cNvSpPr>
          <p:nvPr>
            <p:ph sz="quarter" idx="11"/>
          </p:nvPr>
        </p:nvSpPr>
        <p:spPr>
          <a:xfrm>
            <a:off x="6457075" y="2253750"/>
            <a:ext cx="5378549" cy="4204200"/>
          </a:xfrm>
        </p:spPr>
        <p:txBody>
          <a:bodyPr>
            <a:normAutofit fontScale="70000" lnSpcReduction="20000"/>
          </a:bodyPr>
          <a:lstStyle/>
          <a:p>
            <a:pPr lvl="1"/>
            <a:r>
              <a:rPr lang="en-US" dirty="0"/>
              <a:t>CLS = Cloud Service</a:t>
            </a:r>
          </a:p>
          <a:p>
            <a:pPr lvl="1"/>
            <a:r>
              <a:rPr lang="en-US" dirty="0"/>
              <a:t>ILB = Internal Load Balancer</a:t>
            </a:r>
          </a:p>
          <a:p>
            <a:pPr lvl="1"/>
            <a:r>
              <a:rPr lang="en-US" dirty="0"/>
              <a:t>STA = Storage Account</a:t>
            </a:r>
          </a:p>
          <a:p>
            <a:pPr lvl="1"/>
            <a:r>
              <a:rPr lang="en-US" dirty="0"/>
              <a:t>STB = Storage Blob</a:t>
            </a:r>
          </a:p>
          <a:p>
            <a:pPr lvl="1"/>
            <a:r>
              <a:rPr lang="en-US" dirty="0"/>
              <a:t>STT = Storage Table</a:t>
            </a:r>
          </a:p>
          <a:p>
            <a:pPr lvl="1"/>
            <a:r>
              <a:rPr lang="en-US" dirty="0"/>
              <a:t>AAA = Azure Automation Account</a:t>
            </a:r>
          </a:p>
          <a:p>
            <a:pPr lvl="1"/>
            <a:r>
              <a:rPr lang="en-US" dirty="0"/>
              <a:t>RGP = Azure Resource Group</a:t>
            </a:r>
          </a:p>
          <a:p>
            <a:pPr lvl="1"/>
            <a:r>
              <a:rPr lang="en-US" dirty="0"/>
              <a:t>RCH = Azure </a:t>
            </a:r>
            <a:r>
              <a:rPr lang="en-US" dirty="0" err="1"/>
              <a:t>Redis</a:t>
            </a:r>
            <a:r>
              <a:rPr lang="en-US" dirty="0"/>
              <a:t> Cache</a:t>
            </a:r>
          </a:p>
          <a:p>
            <a:pPr lvl="1"/>
            <a:r>
              <a:rPr lang="en-US" dirty="0"/>
              <a:t>AGW = Azure Gateway</a:t>
            </a:r>
          </a:p>
          <a:p>
            <a:pPr lvl="1"/>
            <a:r>
              <a:rPr lang="en-US" dirty="0"/>
              <a:t>GIP = GW Public IP</a:t>
            </a:r>
          </a:p>
          <a:p>
            <a:pPr lvl="1"/>
            <a:r>
              <a:rPr lang="en-US" dirty="0"/>
              <a:t>TMP = Traffic Manager Profile</a:t>
            </a:r>
          </a:p>
        </p:txBody>
      </p:sp>
      <p:sp>
        <p:nvSpPr>
          <p:cNvPr id="2" name="Content Placeholder 1"/>
          <p:cNvSpPr>
            <a:spLocks noGrp="1"/>
          </p:cNvSpPr>
          <p:nvPr>
            <p:ph sz="quarter" idx="12"/>
          </p:nvPr>
        </p:nvSpPr>
        <p:spPr/>
        <p:txBody>
          <a:bodyPr/>
          <a:lstStyle/>
          <a:p>
            <a:r>
              <a:rPr lang="en-US"/>
              <a:t>VMs</a:t>
            </a:r>
            <a:endParaRPr lang="en-US" dirty="0"/>
          </a:p>
        </p:txBody>
      </p:sp>
      <p:sp>
        <p:nvSpPr>
          <p:cNvPr id="3" name="Content Placeholder 2"/>
          <p:cNvSpPr>
            <a:spLocks noGrp="1"/>
          </p:cNvSpPr>
          <p:nvPr>
            <p:ph sz="quarter" idx="13"/>
          </p:nvPr>
        </p:nvSpPr>
        <p:spPr/>
        <p:txBody>
          <a:bodyPr/>
          <a:lstStyle/>
          <a:p>
            <a:r>
              <a:rPr lang="en-US"/>
              <a:t>Objects</a:t>
            </a:r>
            <a:endParaRPr lang="en-US" dirty="0"/>
          </a:p>
        </p:txBody>
      </p:sp>
      <p:sp>
        <p:nvSpPr>
          <p:cNvPr id="4" name="Title 3"/>
          <p:cNvSpPr>
            <a:spLocks noGrp="1"/>
          </p:cNvSpPr>
          <p:nvPr>
            <p:ph type="title"/>
          </p:nvPr>
        </p:nvSpPr>
        <p:spPr/>
        <p:txBody>
          <a:bodyPr/>
          <a:lstStyle/>
          <a:p>
            <a:r>
              <a:rPr lang="en-US"/>
              <a:t>Segment C (Example values)</a:t>
            </a:r>
            <a:endParaRPr lang="en-US" dirty="0"/>
          </a:p>
        </p:txBody>
      </p:sp>
    </p:spTree>
    <p:extLst>
      <p:ext uri="{BB962C8B-B14F-4D97-AF65-F5344CB8AC3E}">
        <p14:creationId xmlns:p14="http://schemas.microsoft.com/office/powerpoint/2010/main" val="194508056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28000"/>
          </a:xfrm>
        </p:spPr>
        <p:txBody>
          <a:bodyPr>
            <a:normAutofit fontScale="85000" lnSpcReduction="20000"/>
          </a:bodyPr>
          <a:lstStyle/>
          <a:p>
            <a:r>
              <a:rPr lang="en-US" dirty="0"/>
              <a:t>Azure Portal users see all subscriptions they have access</a:t>
            </a:r>
          </a:p>
          <a:p>
            <a:r>
              <a:rPr lang="en-US" dirty="0"/>
              <a:t>Company name should be prefix of subscription name</a:t>
            </a:r>
          </a:p>
          <a:p>
            <a:r>
              <a:rPr lang="en-US" dirty="0"/>
              <a:t>Subscription name should include the purpose of the subscription (e.g. Business Unit name)</a:t>
            </a:r>
          </a:p>
        </p:txBody>
      </p:sp>
      <p:sp>
        <p:nvSpPr>
          <p:cNvPr id="8" name="Content Placeholder 7"/>
          <p:cNvSpPr>
            <a:spLocks noGrp="1"/>
          </p:cNvSpPr>
          <p:nvPr>
            <p:ph sz="quarter" idx="11"/>
          </p:nvPr>
        </p:nvSpPr>
        <p:spPr>
          <a:xfrm>
            <a:off x="6457075" y="2253750"/>
            <a:ext cx="5378549" cy="4128000"/>
          </a:xfrm>
        </p:spPr>
        <p:txBody>
          <a:bodyPr>
            <a:normAutofit fontScale="70000" lnSpcReduction="20000"/>
          </a:bodyPr>
          <a:lstStyle/>
          <a:p>
            <a:r>
              <a:rPr lang="en-US" dirty="0"/>
              <a:t>Recommended pattern for naming subscriptions is:</a:t>
            </a:r>
          </a:p>
          <a:p>
            <a:pPr lvl="1"/>
            <a:r>
              <a:rPr lang="en-US" dirty="0"/>
              <a:t>&lt;Company&gt; </a:t>
            </a:r>
            <a:br>
              <a:rPr lang="en-US" dirty="0"/>
            </a:br>
            <a:r>
              <a:rPr lang="en-US" dirty="0"/>
              <a:t>&lt;Business Unit&gt; </a:t>
            </a:r>
          </a:p>
          <a:p>
            <a:endParaRPr lang="en-US" dirty="0"/>
          </a:p>
          <a:p>
            <a:r>
              <a:rPr lang="en-US" dirty="0"/>
              <a:t>CONTOSO IT</a:t>
            </a:r>
          </a:p>
          <a:p>
            <a:r>
              <a:rPr lang="en-US" dirty="0"/>
              <a:t>CONTOSO Corp</a:t>
            </a:r>
          </a:p>
          <a:p>
            <a:r>
              <a:rPr lang="en-US" dirty="0"/>
              <a:t>CONTOSO Human Resources</a:t>
            </a:r>
          </a:p>
          <a:p>
            <a:r>
              <a:rPr lang="en-US" dirty="0"/>
              <a:t>CONTOSO Marketing</a:t>
            </a:r>
          </a:p>
          <a:p>
            <a:r>
              <a:rPr lang="en-US" dirty="0"/>
              <a:t>CONTOSO Sales</a:t>
            </a:r>
          </a:p>
        </p:txBody>
      </p:sp>
      <p:sp>
        <p:nvSpPr>
          <p:cNvPr id="7" name="Text Placeholder 6"/>
          <p:cNvSpPr>
            <a:spLocks noGrp="1"/>
          </p:cNvSpPr>
          <p:nvPr>
            <p:ph sz="quarter" idx="12"/>
          </p:nvPr>
        </p:nvSpPr>
        <p:spPr/>
        <p:txBody>
          <a:bodyPr>
            <a:normAutofit fontScale="70000" lnSpcReduction="20000"/>
          </a:bodyPr>
          <a:lstStyle/>
          <a:p>
            <a:r>
              <a:rPr lang="en-US" dirty="0"/>
              <a:t>Azure Restrictions/Recommendations</a:t>
            </a:r>
          </a:p>
        </p:txBody>
      </p:sp>
      <p:sp>
        <p:nvSpPr>
          <p:cNvPr id="5" name="Content Placeholder 4"/>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Subscription Naming (Example)</a:t>
            </a:r>
            <a:endParaRPr lang="en-US" dirty="0"/>
          </a:p>
        </p:txBody>
      </p:sp>
    </p:spTree>
    <p:extLst>
      <p:ext uri="{BB962C8B-B14F-4D97-AF65-F5344CB8AC3E}">
        <p14:creationId xmlns:p14="http://schemas.microsoft.com/office/powerpoint/2010/main" val="331888953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85000" lnSpcReduction="20000"/>
          </a:bodyPr>
          <a:lstStyle/>
          <a:p>
            <a:r>
              <a:rPr lang="en-US" dirty="0"/>
              <a:t>Must be globally unique</a:t>
            </a:r>
          </a:p>
          <a:p>
            <a:r>
              <a:rPr lang="en-US" dirty="0"/>
              <a:t>Must contain only letters, numbers, and hyphens</a:t>
            </a:r>
          </a:p>
          <a:p>
            <a:r>
              <a:rPr lang="en-US" dirty="0"/>
              <a:t>The first and last character in the field must be a letter or number</a:t>
            </a:r>
          </a:p>
          <a:p>
            <a:r>
              <a:rPr lang="en-US" dirty="0"/>
              <a:t>Trademarks, reserved words, and offensive words are not allowed</a:t>
            </a:r>
          </a:p>
        </p:txBody>
      </p:sp>
      <p:sp>
        <p:nvSpPr>
          <p:cNvPr id="8" name="Content Placeholder 7"/>
          <p:cNvSpPr>
            <a:spLocks noGrp="1"/>
          </p:cNvSpPr>
          <p:nvPr>
            <p:ph sz="quarter" idx="11"/>
          </p:nvPr>
        </p:nvSpPr>
        <p:spPr>
          <a:xfrm>
            <a:off x="6457075" y="2253750"/>
            <a:ext cx="5378549" cy="738664"/>
          </a:xfrm>
        </p:spPr>
        <p:txBody>
          <a:bodyPr/>
          <a:lstStyle/>
          <a:p>
            <a:r>
              <a:rPr lang="en-US" dirty="0"/>
              <a:t>COUWMKPCLS001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Cloud Service Name</a:t>
            </a:r>
            <a:endParaRPr lang="en-US" dirty="0"/>
          </a:p>
        </p:txBody>
      </p:sp>
    </p:spTree>
    <p:extLst>
      <p:ext uri="{BB962C8B-B14F-4D97-AF65-F5344CB8AC3E}">
        <p14:creationId xmlns:p14="http://schemas.microsoft.com/office/powerpoint/2010/main" val="206611872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219062"/>
          </a:xfrm>
        </p:spPr>
        <p:txBody>
          <a:bodyPr>
            <a:normAutofit fontScale="92500" lnSpcReduction="10000"/>
          </a:bodyPr>
          <a:lstStyle/>
          <a:p>
            <a:r>
              <a:rPr lang="en-US" sz="3138" dirty="0"/>
              <a:t>Must be globally unique.</a:t>
            </a:r>
          </a:p>
          <a:p>
            <a:pPr>
              <a:spcBef>
                <a:spcPts val="1177"/>
              </a:spcBef>
            </a:pPr>
            <a:r>
              <a:rPr lang="en-US" sz="3138" dirty="0"/>
              <a:t>Must contain only letters, numbers, and hyphens.</a:t>
            </a:r>
          </a:p>
          <a:p>
            <a:pPr>
              <a:spcBef>
                <a:spcPts val="1177"/>
              </a:spcBef>
            </a:pPr>
            <a:r>
              <a:rPr lang="en-US" sz="3138" dirty="0"/>
              <a:t>The first and last character in the field must be a letter or number. </a:t>
            </a:r>
          </a:p>
          <a:p>
            <a:pPr>
              <a:spcBef>
                <a:spcPts val="1177"/>
              </a:spcBef>
            </a:pPr>
            <a:r>
              <a:rPr lang="en-US" sz="3138" dirty="0"/>
              <a:t>Trademarks, reserved words, and offensive words are not allowed.</a:t>
            </a:r>
          </a:p>
        </p:txBody>
      </p:sp>
      <p:sp>
        <p:nvSpPr>
          <p:cNvPr id="8" name="Content Placeholder 7"/>
          <p:cNvSpPr>
            <a:spLocks noGrp="1"/>
          </p:cNvSpPr>
          <p:nvPr>
            <p:ph sz="quarter" idx="11"/>
          </p:nvPr>
        </p:nvSpPr>
        <p:spPr>
          <a:xfrm>
            <a:off x="6457075" y="2253750"/>
            <a:ext cx="5378549" cy="4219062"/>
          </a:xfrm>
        </p:spPr>
        <p:txBody>
          <a:bodyPr/>
          <a:lstStyle/>
          <a:p>
            <a:r>
              <a:rPr lang="en-US" sz="2745" dirty="0"/>
              <a:t>Web Role: </a:t>
            </a:r>
          </a:p>
          <a:p>
            <a:pPr marL="336205" lvl="1" indent="0">
              <a:buNone/>
            </a:pPr>
            <a:r>
              <a:rPr lang="en-US" sz="2745" dirty="0"/>
              <a:t>COUEITNWNWER001</a:t>
            </a:r>
          </a:p>
          <a:p>
            <a:pPr>
              <a:spcBef>
                <a:spcPts val="1765"/>
              </a:spcBef>
            </a:pPr>
            <a:r>
              <a:rPr lang="en-US" sz="2745" dirty="0"/>
              <a:t>Worker Role:</a:t>
            </a:r>
          </a:p>
          <a:p>
            <a:pPr marL="336205" lvl="1" indent="0">
              <a:buNone/>
            </a:pPr>
            <a:r>
              <a:rPr lang="en-US" sz="2745" dirty="0"/>
              <a:t>COUEITNWNWEW001</a:t>
            </a:r>
          </a:p>
        </p:txBody>
      </p:sp>
      <p:sp>
        <p:nvSpPr>
          <p:cNvPr id="6" name="Text Placeholder 5"/>
          <p:cNvSpPr>
            <a:spLocks noGrp="1"/>
          </p:cNvSpPr>
          <p:nvPr>
            <p:ph sz="quarter" idx="12"/>
          </p:nvPr>
        </p:nvSpPr>
        <p:spPr/>
        <p:txBody>
          <a:bodyPr/>
          <a:lstStyle/>
          <a:p>
            <a:r>
              <a:rPr lang="en-US" sz="2745" dirty="0"/>
              <a:t>Azure Restrictions</a:t>
            </a:r>
          </a:p>
        </p:txBody>
      </p:sp>
      <p:sp>
        <p:nvSpPr>
          <p:cNvPr id="7" name="Text Placeholder 6"/>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Cloud Service Role Name</a:t>
            </a:r>
          </a:p>
        </p:txBody>
      </p:sp>
    </p:spTree>
    <p:extLst>
      <p:ext uri="{BB962C8B-B14F-4D97-AF65-F5344CB8AC3E}">
        <p14:creationId xmlns:p14="http://schemas.microsoft.com/office/powerpoint/2010/main" val="386450881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53400"/>
          </a:xfrm>
        </p:spPr>
        <p:txBody>
          <a:bodyPr>
            <a:normAutofit fontScale="85000" lnSpcReduction="20000"/>
          </a:bodyPr>
          <a:lstStyle/>
          <a:p>
            <a:r>
              <a:rPr lang="en-US" dirty="0"/>
              <a:t>Must be unique within subscription.</a:t>
            </a:r>
          </a:p>
          <a:p>
            <a:r>
              <a:rPr lang="en-US" dirty="0"/>
              <a:t>Length 1-64 characters.</a:t>
            </a:r>
          </a:p>
          <a:p>
            <a:r>
              <a:rPr lang="en-US" dirty="0"/>
              <a:t>Case-insensitive.</a:t>
            </a:r>
          </a:p>
          <a:p>
            <a:r>
              <a:rPr lang="en-US" dirty="0"/>
              <a:t>It can contain only alphanumeric characters and - _ ( ) .</a:t>
            </a:r>
          </a:p>
          <a:p>
            <a:r>
              <a:rPr lang="en-US" dirty="0"/>
              <a:t>The name cannot end with a period.</a:t>
            </a:r>
          </a:p>
        </p:txBody>
      </p:sp>
      <p:sp>
        <p:nvSpPr>
          <p:cNvPr id="8" name="Content Placeholder 7"/>
          <p:cNvSpPr>
            <a:spLocks noGrp="1"/>
          </p:cNvSpPr>
          <p:nvPr>
            <p:ph sz="quarter" idx="11"/>
          </p:nvPr>
        </p:nvSpPr>
        <p:spPr>
          <a:xfrm>
            <a:off x="6457075" y="2253750"/>
            <a:ext cx="5378549" cy="738664"/>
          </a:xfrm>
        </p:spPr>
        <p:txBody>
          <a:bodyPr/>
          <a:lstStyle/>
          <a:p>
            <a:r>
              <a:rPr lang="en-US" dirty="0"/>
              <a:t>COUWITPRGP001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Resource Group Name</a:t>
            </a:r>
            <a:endParaRPr lang="en-US" dirty="0"/>
          </a:p>
        </p:txBody>
      </p:sp>
    </p:spTree>
    <p:extLst>
      <p:ext uri="{BB962C8B-B14F-4D97-AF65-F5344CB8AC3E}">
        <p14:creationId xmlns:p14="http://schemas.microsoft.com/office/powerpoint/2010/main" val="141354515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138" dirty="0"/>
              <a:t>Length 1-15 characters.</a:t>
            </a:r>
          </a:p>
          <a:p>
            <a:r>
              <a:rPr lang="en-US" sz="3138" dirty="0"/>
              <a:t>Alpha, numbers, hyphen, and underscore.</a:t>
            </a:r>
          </a:p>
          <a:p>
            <a:r>
              <a:rPr lang="en-US" sz="3138" dirty="0"/>
              <a:t>No special characters.</a:t>
            </a:r>
          </a:p>
          <a:p>
            <a:r>
              <a:rPr lang="en-US" sz="3138" dirty="0"/>
              <a:t>Cannot only contain numbers.</a:t>
            </a:r>
          </a:p>
        </p:txBody>
      </p:sp>
      <p:sp>
        <p:nvSpPr>
          <p:cNvPr id="6" name="Content Placeholder 5"/>
          <p:cNvSpPr>
            <a:spLocks noGrp="1"/>
          </p:cNvSpPr>
          <p:nvPr>
            <p:ph sz="quarter" idx="11"/>
          </p:nvPr>
        </p:nvSpPr>
        <p:spPr>
          <a:xfrm>
            <a:off x="6457075" y="2253750"/>
            <a:ext cx="5378549" cy="1150443"/>
          </a:xfrm>
        </p:spPr>
        <p:txBody>
          <a:bodyPr/>
          <a:lstStyle/>
          <a:p>
            <a:r>
              <a:rPr lang="en-US" sz="3138" dirty="0"/>
              <a:t>COUWCPPADC001</a:t>
            </a:r>
          </a:p>
          <a:p>
            <a:r>
              <a:rPr lang="en-US" sz="3138" dirty="0"/>
              <a:t>COUNCSLNFIL001</a:t>
            </a:r>
          </a:p>
        </p:txBody>
      </p:sp>
      <p:sp>
        <p:nvSpPr>
          <p:cNvPr id="3" name="Text Placeholder 2"/>
          <p:cNvSpPr>
            <a:spLocks noGrp="1"/>
          </p:cNvSpPr>
          <p:nvPr>
            <p:ph sz="quarter" idx="12"/>
          </p:nvPr>
        </p:nvSpPr>
        <p:spPr/>
        <p:txBody>
          <a:bodyPr/>
          <a:lstStyle/>
          <a:p>
            <a:r>
              <a:rPr lang="en-US" sz="2745" dirty="0"/>
              <a:t>Azure Restrictions</a:t>
            </a:r>
          </a:p>
        </p:txBody>
      </p:sp>
      <p:sp>
        <p:nvSpPr>
          <p:cNvPr id="5" name="Text Placeholder 4"/>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IaaS VM Names</a:t>
            </a:r>
          </a:p>
        </p:txBody>
      </p:sp>
    </p:spTree>
    <p:extLst>
      <p:ext uri="{BB962C8B-B14F-4D97-AF65-F5344CB8AC3E}">
        <p14:creationId xmlns:p14="http://schemas.microsoft.com/office/powerpoint/2010/main" val="104963267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22001"/>
          </a:xfrm>
        </p:spPr>
        <p:txBody>
          <a:bodyPr>
            <a:normAutofit fontScale="92500"/>
          </a:bodyPr>
          <a:lstStyle/>
          <a:p>
            <a:r>
              <a:rPr lang="en-US" dirty="0"/>
              <a:t>Name can include alpha characters, numbers, and characters like - _ .</a:t>
            </a:r>
          </a:p>
          <a:p>
            <a:r>
              <a:rPr lang="en-US" dirty="0"/>
              <a:t>No special characters like </a:t>
            </a:r>
            <a:br>
              <a:rPr lang="en-US" dirty="0"/>
            </a:br>
            <a:r>
              <a:rPr lang="en-US" dirty="0"/>
              <a:t>/ \</a:t>
            </a:r>
          </a:p>
          <a:p>
            <a:r>
              <a:rPr lang="en-US" dirty="0"/>
              <a:t>Length 3-24 characters.</a:t>
            </a:r>
          </a:p>
        </p:txBody>
      </p:sp>
      <p:sp>
        <p:nvSpPr>
          <p:cNvPr id="6" name="Text Placeholder 5"/>
          <p:cNvSpPr>
            <a:spLocks noGrp="1"/>
          </p:cNvSpPr>
          <p:nvPr>
            <p:ph sz="quarter" idx="11"/>
          </p:nvPr>
        </p:nvSpPr>
        <p:spPr>
          <a:xfrm>
            <a:off x="6457075" y="2253749"/>
            <a:ext cx="5378549" cy="4222001"/>
          </a:xfrm>
        </p:spPr>
        <p:txBody>
          <a:bodyPr>
            <a:normAutofit/>
          </a:bodyPr>
          <a:lstStyle/>
          <a:p>
            <a:r>
              <a:rPr lang="en-US" sz="2800" dirty="0"/>
              <a:t>VMAME-DISKTYPE-VER.VHD</a:t>
            </a:r>
          </a:p>
          <a:p>
            <a:endParaRPr lang="en-US" sz="2800" dirty="0"/>
          </a:p>
          <a:p>
            <a:r>
              <a:rPr lang="en-US" sz="2800" dirty="0"/>
              <a:t>COUWCPPADC001-OS.vhd</a:t>
            </a:r>
          </a:p>
          <a:p>
            <a:r>
              <a:rPr lang="en-US" sz="2800" dirty="0"/>
              <a:t>COUWCPPADC001-DATA01.vhd</a:t>
            </a:r>
          </a:p>
          <a:p>
            <a:endParaRPr lang="en-US" sz="2800" dirty="0"/>
          </a:p>
        </p:txBody>
      </p:sp>
      <p:sp>
        <p:nvSpPr>
          <p:cNvPr id="7" name="Text Placeholder 6"/>
          <p:cNvSpPr>
            <a:spLocks noGrp="1"/>
          </p:cNvSpPr>
          <p:nvPr>
            <p:ph sz="quarter" idx="12"/>
          </p:nvPr>
        </p:nvSpPr>
        <p:spPr/>
        <p:txBody>
          <a:bodyPr/>
          <a:lstStyle/>
          <a:p>
            <a:r>
              <a:rPr lang="en-US"/>
              <a:t>Convention</a:t>
            </a:r>
            <a:endParaRPr lang="en-US" dirty="0"/>
          </a:p>
        </p:txBody>
      </p:sp>
      <p:sp>
        <p:nvSpPr>
          <p:cNvPr id="13" name="Content Placeholder 12"/>
          <p:cNvSpPr>
            <a:spLocks noGrp="1"/>
          </p:cNvSpPr>
          <p:nvPr>
            <p:ph sz="quarter" idx="13"/>
          </p:nvPr>
        </p:nvSpPr>
        <p:spPr/>
        <p:txBody>
          <a:bodyPr/>
          <a:lstStyle/>
          <a:p>
            <a:r>
              <a:rPr lang="en-US"/>
              <a:t>Azure Restrictions</a:t>
            </a:r>
            <a:endParaRPr lang="en-US" dirty="0"/>
          </a:p>
        </p:txBody>
      </p:sp>
      <p:sp>
        <p:nvSpPr>
          <p:cNvPr id="2" name="Title 1"/>
          <p:cNvSpPr>
            <a:spLocks noGrp="1"/>
          </p:cNvSpPr>
          <p:nvPr>
            <p:ph type="title"/>
          </p:nvPr>
        </p:nvSpPr>
        <p:spPr/>
        <p:txBody>
          <a:bodyPr/>
          <a:lstStyle/>
          <a:p>
            <a:r>
              <a:rPr lang="en-US"/>
              <a:t>VHD Names for IaaS VMs</a:t>
            </a:r>
            <a:endParaRPr lang="en-US" dirty="0"/>
          </a:p>
        </p:txBody>
      </p:sp>
    </p:spTree>
    <p:extLst>
      <p:ext uri="{BB962C8B-B14F-4D97-AF65-F5344CB8AC3E}">
        <p14:creationId xmlns:p14="http://schemas.microsoft.com/office/powerpoint/2010/main" val="284721976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07011"/>
          </a:xfrm>
        </p:spPr>
        <p:txBody>
          <a:bodyPr>
            <a:normAutofit fontScale="92500" lnSpcReduction="20000"/>
          </a:bodyPr>
          <a:lstStyle/>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p:txBody>
      </p:sp>
      <p:sp>
        <p:nvSpPr>
          <p:cNvPr id="8" name="Content Placeholder 7"/>
          <p:cNvSpPr>
            <a:spLocks noGrp="1"/>
          </p:cNvSpPr>
          <p:nvPr>
            <p:ph sz="quarter" idx="11"/>
          </p:nvPr>
        </p:nvSpPr>
        <p:spPr>
          <a:xfrm>
            <a:off x="6457075" y="2253749"/>
            <a:ext cx="5378549" cy="738664"/>
          </a:xfrm>
        </p:spPr>
        <p:txBody>
          <a:bodyPr/>
          <a:lstStyle/>
          <a:p>
            <a:r>
              <a:rPr lang="en-US" dirty="0"/>
              <a:t>COUWMKPVNET001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VNET Name</a:t>
            </a:r>
            <a:endParaRPr lang="en-US" dirty="0"/>
          </a:p>
        </p:txBody>
      </p:sp>
    </p:spTree>
    <p:extLst>
      <p:ext uri="{BB962C8B-B14F-4D97-AF65-F5344CB8AC3E}">
        <p14:creationId xmlns:p14="http://schemas.microsoft.com/office/powerpoint/2010/main" val="177044665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62040"/>
          </a:xfrm>
        </p:spPr>
        <p:txBody>
          <a:bodyPr>
            <a:normAutofit fontScale="70000" lnSpcReduction="20000"/>
          </a:bodyPr>
          <a:lstStyle/>
          <a:p>
            <a:r>
              <a:rPr lang="en-US" dirty="0"/>
              <a:t>The subnet names have to be unique within a </a:t>
            </a:r>
            <a:r>
              <a:rPr lang="en-US" dirty="0" err="1"/>
              <a:t>vNet</a:t>
            </a:r>
            <a:r>
              <a:rPr lang="en-US" dirty="0"/>
              <a:t>, but not across </a:t>
            </a:r>
            <a:r>
              <a:rPr lang="en-US" dirty="0" err="1"/>
              <a:t>vNets</a:t>
            </a:r>
            <a:r>
              <a:rPr lang="en-US" dirty="0"/>
              <a:t>.</a:t>
            </a:r>
          </a:p>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a:p>
            <a:endParaRPr lang="en-US" dirty="0"/>
          </a:p>
          <a:p>
            <a:pPr lvl="1"/>
            <a:endParaRPr lang="en-US" dirty="0"/>
          </a:p>
        </p:txBody>
      </p:sp>
      <p:sp>
        <p:nvSpPr>
          <p:cNvPr id="8" name="Content Placeholder 7"/>
          <p:cNvSpPr>
            <a:spLocks noGrp="1"/>
          </p:cNvSpPr>
          <p:nvPr>
            <p:ph sz="quarter" idx="11"/>
          </p:nvPr>
        </p:nvSpPr>
        <p:spPr>
          <a:xfrm>
            <a:off x="6457075" y="2253750"/>
            <a:ext cx="5378549" cy="4162040"/>
          </a:xfrm>
        </p:spPr>
        <p:txBody>
          <a:bodyPr>
            <a:normAutofit/>
          </a:bodyPr>
          <a:lstStyle/>
          <a:p>
            <a:r>
              <a:rPr lang="en-US" sz="2400" dirty="0"/>
              <a:t>COUW-ITP-SUB-</a:t>
            </a:r>
            <a:r>
              <a:rPr lang="en-US" sz="2400" b="1" dirty="0"/>
              <a:t>[CIDR]</a:t>
            </a:r>
          </a:p>
          <a:p>
            <a:endParaRPr lang="en-US" sz="2400" dirty="0"/>
          </a:p>
          <a:p>
            <a:r>
              <a:rPr lang="en-US" sz="2400" dirty="0"/>
              <a:t>COUW-ITP-SUB-172.32.32.0_19</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Subnet Name</a:t>
            </a:r>
            <a:endParaRPr lang="en-US" dirty="0"/>
          </a:p>
        </p:txBody>
      </p:sp>
    </p:spTree>
    <p:extLst>
      <p:ext uri="{BB962C8B-B14F-4D97-AF65-F5344CB8AC3E}">
        <p14:creationId xmlns:p14="http://schemas.microsoft.com/office/powerpoint/2010/main" val="17872329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2769989"/>
          </a:xfrm>
        </p:spPr>
        <p:txBody>
          <a:bodyPr/>
          <a:lstStyle/>
          <a:p>
            <a:r>
              <a:rPr lang="en-US" dirty="0"/>
              <a:t>Subscription Design</a:t>
            </a:r>
          </a:p>
          <a:p>
            <a:r>
              <a:rPr lang="en-US" dirty="0"/>
              <a:t>Subscription management</a:t>
            </a:r>
          </a:p>
          <a:p>
            <a:r>
              <a:rPr lang="en-US" dirty="0"/>
              <a:t>Access Control, Billing, and Usage</a:t>
            </a:r>
          </a:p>
          <a:p>
            <a:r>
              <a:rPr lang="en-US" dirty="0"/>
              <a:t>Subscription governance</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087089"/>
          </a:xfrm>
        </p:spPr>
        <p:txBody>
          <a:bodyPr>
            <a:normAutofit fontScale="70000" lnSpcReduction="20000"/>
          </a:bodyPr>
          <a:lstStyle/>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49"/>
            <a:ext cx="5378549" cy="4087089"/>
          </a:xfrm>
        </p:spPr>
        <p:txBody>
          <a:bodyPr>
            <a:normAutofit/>
          </a:bodyPr>
          <a:lstStyle/>
          <a:p>
            <a:r>
              <a:rPr lang="en-US" sz="3200" dirty="0"/>
              <a:t>COUWCPPNSG-001</a:t>
            </a:r>
          </a:p>
          <a:p>
            <a:r>
              <a:rPr lang="en-US" sz="3200" dirty="0"/>
              <a:t>COUWCPPNSG-Trusted</a:t>
            </a:r>
          </a:p>
          <a:p>
            <a:r>
              <a:rPr lang="en-US" sz="3200" dirty="0"/>
              <a:t>COUEITNNSG-</a:t>
            </a:r>
            <a:r>
              <a:rPr lang="en-US" sz="3200" dirty="0" err="1"/>
              <a:t>SemiTrusted</a:t>
            </a:r>
            <a:r>
              <a:rPr lang="en-US" sz="3200" dirty="0"/>
              <a:t> </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Network Security Group Name</a:t>
            </a:r>
            <a:endParaRPr lang="en-US" dirty="0"/>
          </a:p>
        </p:txBody>
      </p:sp>
    </p:spTree>
    <p:extLst>
      <p:ext uri="{BB962C8B-B14F-4D97-AF65-F5344CB8AC3E}">
        <p14:creationId xmlns:p14="http://schemas.microsoft.com/office/powerpoint/2010/main" val="299017644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55000" lnSpcReduction="20000"/>
          </a:bodyPr>
          <a:lstStyle/>
          <a:p>
            <a:r>
              <a:rPr lang="en-US" dirty="0"/>
              <a:t>Leverage targeted zone in the name</a:t>
            </a:r>
          </a:p>
          <a:p>
            <a:pPr lvl="1"/>
            <a:r>
              <a:rPr lang="en-US" dirty="0"/>
              <a:t>IBA – </a:t>
            </a:r>
            <a:r>
              <a:rPr lang="en-US" dirty="0" err="1"/>
              <a:t>InBound</a:t>
            </a:r>
            <a:r>
              <a:rPr lang="en-US" dirty="0"/>
              <a:t> Allow</a:t>
            </a:r>
          </a:p>
          <a:p>
            <a:pPr lvl="1"/>
            <a:r>
              <a:rPr lang="en-US" dirty="0"/>
              <a:t>IBD – </a:t>
            </a:r>
            <a:r>
              <a:rPr lang="en-US" dirty="0" err="1"/>
              <a:t>InBound</a:t>
            </a:r>
            <a:r>
              <a:rPr lang="en-US" dirty="0"/>
              <a:t> Deny</a:t>
            </a:r>
          </a:p>
          <a:p>
            <a:pPr lvl="1"/>
            <a:r>
              <a:rPr lang="en-US" dirty="0"/>
              <a:t>OBA – </a:t>
            </a:r>
            <a:r>
              <a:rPr lang="en-US" dirty="0" err="1"/>
              <a:t>OutBound</a:t>
            </a:r>
            <a:r>
              <a:rPr lang="en-US" dirty="0"/>
              <a:t> Allow</a:t>
            </a:r>
          </a:p>
          <a:p>
            <a:pPr lvl="1"/>
            <a:r>
              <a:rPr lang="en-US" dirty="0"/>
              <a:t>OBD – </a:t>
            </a:r>
            <a:r>
              <a:rPr lang="en-US" dirty="0" err="1"/>
              <a:t>OutBound</a:t>
            </a:r>
            <a:r>
              <a:rPr lang="en-US" dirty="0"/>
              <a:t> Deny</a:t>
            </a:r>
          </a:p>
          <a:p>
            <a:pPr lvl="1"/>
            <a:r>
              <a:rPr lang="en-US" dirty="0"/>
              <a:t>Priority 100-4096</a:t>
            </a:r>
          </a:p>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50"/>
            <a:ext cx="5378549" cy="4147050"/>
          </a:xfrm>
        </p:spPr>
        <p:txBody>
          <a:bodyPr>
            <a:normAutofit/>
          </a:bodyPr>
          <a:lstStyle/>
          <a:p>
            <a:r>
              <a:rPr lang="en-US" sz="2000" dirty="0"/>
              <a:t>COUW-ITP-IBA-[Port]-[Protocol]-[Priority]</a:t>
            </a:r>
          </a:p>
          <a:p>
            <a:endParaRPr lang="en-US" sz="2000" dirty="0"/>
          </a:p>
          <a:p>
            <a:r>
              <a:rPr lang="en-US" sz="2000" dirty="0"/>
              <a:t>COUE-MKN-IBA-443-TCP-400</a:t>
            </a:r>
          </a:p>
          <a:p>
            <a:r>
              <a:rPr lang="en-US" sz="2000" dirty="0"/>
              <a:t>COUW-SLP-IBD-ALL-ALL-INT-400</a:t>
            </a:r>
          </a:p>
          <a:p>
            <a:endParaRPr lang="en-US" sz="1400" dirty="0"/>
          </a:p>
        </p:txBody>
      </p:sp>
      <p:sp>
        <p:nvSpPr>
          <p:cNvPr id="6" name="Text Placeholder 5"/>
          <p:cNvSpPr>
            <a:spLocks noGrp="1"/>
          </p:cNvSpPr>
          <p:nvPr>
            <p:ph sz="quarter" idx="12"/>
          </p:nvPr>
        </p:nvSpPr>
        <p:spPr/>
        <p:txBody>
          <a:bodyPr>
            <a:normAutofit fontScale="70000" lnSpcReduction="20000"/>
          </a:bodyPr>
          <a:lstStyle/>
          <a:p>
            <a:r>
              <a:rPr lang="en-US" dirty="0"/>
              <a:t>Azure Restrictions/Recommendations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Network Security Group Rule Name</a:t>
            </a:r>
            <a:endParaRPr lang="en-US" dirty="0"/>
          </a:p>
        </p:txBody>
      </p:sp>
    </p:spTree>
    <p:extLst>
      <p:ext uri="{BB962C8B-B14F-4D97-AF65-F5344CB8AC3E}">
        <p14:creationId xmlns:p14="http://schemas.microsoft.com/office/powerpoint/2010/main" val="297091364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46254"/>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46254"/>
            <a:ext cx="5378549" cy="4124565"/>
          </a:xfrm>
        </p:spPr>
        <p:txBody>
          <a:bodyPr>
            <a:normAutofit/>
          </a:bodyPr>
          <a:lstStyle/>
          <a:p>
            <a:r>
              <a:rPr lang="en-US" sz="3600" dirty="0"/>
              <a:t>&lt;</a:t>
            </a:r>
            <a:r>
              <a:rPr lang="en-US" sz="3600" dirty="0" err="1"/>
              <a:t>vmname</a:t>
            </a:r>
            <a:r>
              <a:rPr lang="en-US" sz="3600" dirty="0"/>
              <a:t>&gt;-&lt;</a:t>
            </a:r>
            <a:r>
              <a:rPr lang="en-US" sz="3600" dirty="0" err="1"/>
              <a:t>num</a:t>
            </a:r>
            <a:r>
              <a:rPr lang="en-US" sz="3600" dirty="0"/>
              <a:t>&gt;-</a:t>
            </a:r>
            <a:r>
              <a:rPr lang="en-US" sz="3600" dirty="0" err="1"/>
              <a:t>Nnic</a:t>
            </a:r>
            <a:endParaRPr lang="en-US" sz="3600" dirty="0"/>
          </a:p>
          <a:p>
            <a:endParaRPr lang="en-US" sz="3600" dirty="0"/>
          </a:p>
          <a:p>
            <a:r>
              <a:rPr lang="en-US" sz="3600" dirty="0"/>
              <a:t>COUEMKNFIL001-N001</a:t>
            </a:r>
          </a:p>
          <a:p>
            <a:r>
              <a:rPr lang="en-US" sz="3600" dirty="0"/>
              <a:t>COUEMKCNFIL001-N002</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Network Interface Name</a:t>
            </a:r>
            <a:endParaRPr lang="en-US" dirty="0"/>
          </a:p>
        </p:txBody>
      </p:sp>
    </p:spTree>
    <p:extLst>
      <p:ext uri="{BB962C8B-B14F-4D97-AF65-F5344CB8AC3E}">
        <p14:creationId xmlns:p14="http://schemas.microsoft.com/office/powerpoint/2010/main" val="315927747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53749"/>
            <a:ext cx="5378549" cy="4124565"/>
          </a:xfrm>
        </p:spPr>
        <p:txBody>
          <a:bodyPr>
            <a:normAutofit/>
          </a:bodyPr>
          <a:lstStyle/>
          <a:p>
            <a:r>
              <a:rPr lang="en-US" sz="3200" dirty="0"/>
              <a:t>&lt;</a:t>
            </a:r>
            <a:r>
              <a:rPr lang="en-US" sz="3200" dirty="0" err="1"/>
              <a:t>vm</a:t>
            </a:r>
            <a:r>
              <a:rPr lang="en-US" sz="3200" dirty="0"/>
              <a:t> or service name&gt;-pip</a:t>
            </a:r>
          </a:p>
          <a:p>
            <a:endParaRPr lang="en-US" sz="3200" dirty="0"/>
          </a:p>
          <a:p>
            <a:r>
              <a:rPr lang="en-US" sz="3200" dirty="0"/>
              <a:t>COUESLNFIL001-PIP</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Public IP Address Name</a:t>
            </a:r>
            <a:endParaRPr lang="en-US" dirty="0"/>
          </a:p>
        </p:txBody>
      </p:sp>
    </p:spTree>
    <p:extLst>
      <p:ext uri="{BB962C8B-B14F-4D97-AF65-F5344CB8AC3E}">
        <p14:creationId xmlns:p14="http://schemas.microsoft.com/office/powerpoint/2010/main" val="348619184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32060"/>
          </a:xfrm>
        </p:spPr>
        <p:txBody>
          <a:bodyPr>
            <a:normAutofit fontScale="92500"/>
          </a:bodyPr>
          <a:lstStyle/>
          <a:p>
            <a:r>
              <a:rPr lang="en-US" dirty="0"/>
              <a:t>Must be between 3 and 24 characters in length and use numbers and lower-case letters only.</a:t>
            </a:r>
          </a:p>
          <a:p>
            <a:r>
              <a:rPr lang="en-US" dirty="0"/>
              <a:t>Storage account name must be unique within Azure</a:t>
            </a:r>
          </a:p>
        </p:txBody>
      </p:sp>
      <p:sp>
        <p:nvSpPr>
          <p:cNvPr id="8" name="Content Placeholder 7"/>
          <p:cNvSpPr>
            <a:spLocks noGrp="1"/>
          </p:cNvSpPr>
          <p:nvPr>
            <p:ph sz="quarter" idx="11"/>
          </p:nvPr>
        </p:nvSpPr>
        <p:spPr>
          <a:xfrm>
            <a:off x="6457075" y="2253750"/>
            <a:ext cx="5378549" cy="738664"/>
          </a:xfrm>
        </p:spPr>
        <p:txBody>
          <a:bodyPr/>
          <a:lstStyle/>
          <a:p>
            <a:r>
              <a:rPr lang="en-US" dirty="0"/>
              <a:t>couwcppsta001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Account Name</a:t>
            </a:r>
            <a:endParaRPr lang="en-US" dirty="0"/>
          </a:p>
        </p:txBody>
      </p:sp>
    </p:spTree>
    <p:extLst>
      <p:ext uri="{BB962C8B-B14F-4D97-AF65-F5344CB8AC3E}">
        <p14:creationId xmlns:p14="http://schemas.microsoft.com/office/powerpoint/2010/main" val="168768051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69535"/>
          </a:xfrm>
        </p:spPr>
        <p:txBody>
          <a:bodyPr>
            <a:normAutofit fontScale="70000" lnSpcReduction="20000"/>
          </a:bodyPr>
          <a:lstStyle/>
          <a:p>
            <a:r>
              <a:rPr lang="en-US" dirty="0"/>
              <a:t>Must be unique within an account.</a:t>
            </a:r>
          </a:p>
          <a:p>
            <a:r>
              <a:rPr lang="en-US" dirty="0"/>
              <a:t>May contain only alphanumeric characters.</a:t>
            </a:r>
          </a:p>
          <a:p>
            <a:r>
              <a:rPr lang="en-US" dirty="0"/>
              <a:t>Cannot begin with a numeric character.</a:t>
            </a:r>
          </a:p>
          <a:p>
            <a:r>
              <a:rPr lang="en-US" dirty="0"/>
              <a:t>Are case-insensitive.</a:t>
            </a:r>
          </a:p>
          <a:p>
            <a:r>
              <a:rPr lang="en-US" dirty="0"/>
              <a:t>Must be from 3 to 63 characters long.</a:t>
            </a:r>
          </a:p>
          <a:p>
            <a:r>
              <a:rPr lang="en-US" dirty="0"/>
              <a:t>Some table names are reserved, including "tables“.</a:t>
            </a:r>
          </a:p>
          <a:p>
            <a:endParaRPr lang="en-US" dirty="0"/>
          </a:p>
        </p:txBody>
      </p:sp>
      <p:sp>
        <p:nvSpPr>
          <p:cNvPr id="8" name="Content Placeholder 7"/>
          <p:cNvSpPr>
            <a:spLocks noGrp="1"/>
          </p:cNvSpPr>
          <p:nvPr>
            <p:ph sz="quarter" idx="11"/>
          </p:nvPr>
        </p:nvSpPr>
        <p:spPr>
          <a:xfrm>
            <a:off x="6457075" y="2253750"/>
            <a:ext cx="5378549" cy="2092881"/>
          </a:xfrm>
        </p:spPr>
        <p:txBody>
          <a:bodyPr/>
          <a:lstStyle/>
          <a:p>
            <a:r>
              <a:rPr lang="en-US" dirty="0"/>
              <a:t>couwitpstt001</a:t>
            </a:r>
          </a:p>
          <a:p>
            <a:endParaRPr lang="en-US" dirty="0"/>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Table Name</a:t>
            </a:r>
            <a:endParaRPr lang="en-US" dirty="0"/>
          </a:p>
        </p:txBody>
      </p:sp>
    </p:spTree>
    <p:extLst>
      <p:ext uri="{BB962C8B-B14F-4D97-AF65-F5344CB8AC3E}">
        <p14:creationId xmlns:p14="http://schemas.microsoft.com/office/powerpoint/2010/main" val="174690703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072099"/>
          </a:xfrm>
        </p:spPr>
        <p:txBody>
          <a:bodyPr>
            <a:normAutofit fontScale="62500" lnSpcReduction="20000"/>
          </a:bodyPr>
          <a:lstStyle/>
          <a:p>
            <a:r>
              <a:rPr lang="en-US" dirty="0"/>
              <a:t>Container names must start with a letter or number, and can contain only letters, numbers, and the dash (-) character.</a:t>
            </a:r>
          </a:p>
          <a:p>
            <a:r>
              <a:rPr lang="en-US" dirty="0"/>
              <a:t>Every dash (-) character must be immediately preceded and followed by a letter or number; consecutive dashes are not permitted in container names.</a:t>
            </a:r>
          </a:p>
          <a:p>
            <a:r>
              <a:rPr lang="en-US" dirty="0"/>
              <a:t>All letters in a container name must be lowercase.</a:t>
            </a:r>
          </a:p>
          <a:p>
            <a:r>
              <a:rPr lang="en-US" dirty="0"/>
              <a:t>Container names must be from 3 through 63 characters long.</a:t>
            </a:r>
          </a:p>
          <a:p>
            <a:endParaRPr lang="en-US" dirty="0"/>
          </a:p>
        </p:txBody>
      </p:sp>
      <p:sp>
        <p:nvSpPr>
          <p:cNvPr id="8" name="Content Placeholder 7"/>
          <p:cNvSpPr>
            <a:spLocks noGrp="1"/>
          </p:cNvSpPr>
          <p:nvPr>
            <p:ph sz="quarter" idx="11"/>
          </p:nvPr>
        </p:nvSpPr>
        <p:spPr/>
        <p:txBody>
          <a:bodyPr/>
          <a:lstStyle/>
          <a:p>
            <a:r>
              <a:rPr lang="en-US"/>
              <a:t>couwslpstc001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Blob Container Name</a:t>
            </a:r>
            <a:endParaRPr lang="en-US" dirty="0"/>
          </a:p>
        </p:txBody>
      </p:sp>
    </p:spTree>
    <p:extLst>
      <p:ext uri="{BB962C8B-B14F-4D97-AF65-F5344CB8AC3E}">
        <p14:creationId xmlns:p14="http://schemas.microsoft.com/office/powerpoint/2010/main" val="365090220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057109"/>
          </a:xfrm>
        </p:spPr>
        <p:txBody>
          <a:bodyPr>
            <a:normAutofit fontScale="55000" lnSpcReduction="20000"/>
          </a:bodyPr>
          <a:lstStyle/>
          <a:p>
            <a:r>
              <a:rPr lang="en-US" dirty="0"/>
              <a:t>Can contain any combination of 1 to 1,024 characters. </a:t>
            </a:r>
          </a:p>
          <a:p>
            <a:r>
              <a:rPr lang="en-US" dirty="0"/>
              <a:t>Reserved URL characters must be properly escaped.</a:t>
            </a:r>
          </a:p>
          <a:p>
            <a:r>
              <a:rPr lang="en-US" dirty="0"/>
              <a:t>Only lowercase characters.</a:t>
            </a:r>
          </a:p>
          <a:p>
            <a:r>
              <a:rPr lang="en-US" dirty="0"/>
              <a:t>Avoid names that end with a dot (.), a forward slash (/), or a sequence or combination of the two.</a:t>
            </a:r>
          </a:p>
          <a:p>
            <a:r>
              <a:rPr lang="en-US" dirty="0"/>
              <a:t>Blob is based on a flat storage scheme, not a hierarchical scheme. However, you may specify a character or string delimiter within a blob name to create a virtual hierarchy.</a:t>
            </a:r>
          </a:p>
          <a:p>
            <a:r>
              <a:rPr lang="en-US" dirty="0"/>
              <a:t>	/a	/a.txt	/a/b	/a/b.txt</a:t>
            </a:r>
          </a:p>
        </p:txBody>
      </p:sp>
      <p:sp>
        <p:nvSpPr>
          <p:cNvPr id="8" name="Content Placeholder 7"/>
          <p:cNvSpPr>
            <a:spLocks noGrp="1"/>
          </p:cNvSpPr>
          <p:nvPr>
            <p:ph sz="quarter" idx="11"/>
          </p:nvPr>
        </p:nvSpPr>
        <p:spPr/>
        <p:txBody>
          <a:bodyPr/>
          <a:lstStyle/>
          <a:p>
            <a:r>
              <a:rPr lang="en-US"/>
              <a:t>couwmkpstb001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Blob Name</a:t>
            </a:r>
            <a:endParaRPr lang="en-US" dirty="0"/>
          </a:p>
        </p:txBody>
      </p:sp>
    </p:spTree>
    <p:extLst>
      <p:ext uri="{BB962C8B-B14F-4D97-AF65-F5344CB8AC3E}">
        <p14:creationId xmlns:p14="http://schemas.microsoft.com/office/powerpoint/2010/main" val="59839699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t>Queue names can contain alphanumeric characters and dashes.</a:t>
            </a:r>
          </a:p>
          <a:p>
            <a:r>
              <a:rPr lang="en-US"/>
              <a:t>Must be lowercase.</a:t>
            </a:r>
          </a:p>
          <a:p>
            <a:r>
              <a:rPr lang="en-US"/>
              <a:t>Must be 3 to 63 characters long.</a:t>
            </a:r>
          </a:p>
          <a:p>
            <a:endParaRPr lang="en-US" dirty="0"/>
          </a:p>
        </p:txBody>
      </p:sp>
      <p:sp>
        <p:nvSpPr>
          <p:cNvPr id="8" name="Content Placeholder 7"/>
          <p:cNvSpPr>
            <a:spLocks noGrp="1"/>
          </p:cNvSpPr>
          <p:nvPr>
            <p:ph sz="quarter" idx="11"/>
          </p:nvPr>
        </p:nvSpPr>
        <p:spPr/>
        <p:txBody>
          <a:bodyPr/>
          <a:lstStyle/>
          <a:p>
            <a:r>
              <a:rPr lang="en-US"/>
              <a:t>czepdastq001</a:t>
            </a:r>
          </a:p>
          <a:p>
            <a:r>
              <a:rPr lang="en-US"/>
              <a:t>&lt;service short name&gt;-&lt;context&gt;-&lt;num&gt;</a:t>
            </a:r>
          </a:p>
          <a:p>
            <a:r>
              <a:rPr lang="en-US"/>
              <a:t>awesomeservice-messages-001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Queue Name</a:t>
            </a:r>
            <a:endParaRPr lang="en-US" dirty="0"/>
          </a:p>
        </p:txBody>
      </p:sp>
    </p:spTree>
    <p:extLst>
      <p:ext uri="{BB962C8B-B14F-4D97-AF65-F5344CB8AC3E}">
        <p14:creationId xmlns:p14="http://schemas.microsoft.com/office/powerpoint/2010/main" val="91396302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3966075"/>
          </a:xfrm>
        </p:spPr>
        <p:txBody>
          <a:bodyPr>
            <a:normAutofit fontScale="85000" lnSpcReduction="20000"/>
          </a:bodyPr>
          <a:lstStyle/>
          <a:p>
            <a:r>
              <a:rPr lang="en-US" dirty="0"/>
              <a:t>Must be 6 to 50 characters long.</a:t>
            </a:r>
          </a:p>
          <a:p>
            <a:r>
              <a:rPr lang="en-US" dirty="0"/>
              <a:t>Can contain only letters, numbers, and hyphens. The name must start with a letter, and it must end with a letter or a number.</a:t>
            </a:r>
          </a:p>
          <a:p>
            <a:r>
              <a:rPr lang="en-US" dirty="0"/>
              <a:t>Must be unique within the subscription.</a:t>
            </a:r>
          </a:p>
        </p:txBody>
      </p:sp>
      <p:sp>
        <p:nvSpPr>
          <p:cNvPr id="8" name="Content Placeholder 7"/>
          <p:cNvSpPr>
            <a:spLocks noGrp="1"/>
          </p:cNvSpPr>
          <p:nvPr>
            <p:ph sz="quarter" idx="11"/>
          </p:nvPr>
        </p:nvSpPr>
        <p:spPr>
          <a:xfrm>
            <a:off x="6457075" y="2253750"/>
            <a:ext cx="5378549" cy="1902059"/>
          </a:xfrm>
        </p:spPr>
        <p:txBody>
          <a:bodyPr/>
          <a:lstStyle/>
          <a:p>
            <a:r>
              <a:rPr lang="en-US" sz="3600" dirty="0"/>
              <a:t>COUWITP-Automation</a:t>
            </a:r>
          </a:p>
          <a:p>
            <a:endParaRPr lang="en-US" sz="3600" dirty="0"/>
          </a:p>
          <a:p>
            <a:r>
              <a:rPr lang="en-US" sz="3600" dirty="0"/>
              <a:t>COUESLN-Automation</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Automation Account Name</a:t>
            </a:r>
            <a:endParaRPr lang="en-US" dirty="0"/>
          </a:p>
        </p:txBody>
      </p:sp>
    </p:spTree>
    <p:extLst>
      <p:ext uri="{BB962C8B-B14F-4D97-AF65-F5344CB8AC3E}">
        <p14:creationId xmlns:p14="http://schemas.microsoft.com/office/powerpoint/2010/main" val="25042509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89900"/>
          </a:xfrm>
        </p:spPr>
        <p:txBody>
          <a:bodyPr>
            <a:normAutofit fontScale="55000" lnSpcReduction="20000"/>
          </a:bodyPr>
          <a:lstStyle/>
          <a:p>
            <a:r>
              <a:rPr lang="en-US" dirty="0"/>
              <a:t>The login name must meet the following requirements:</a:t>
            </a:r>
          </a:p>
          <a:p>
            <a:pPr lvl="1"/>
            <a:r>
              <a:rPr lang="en-US" dirty="0"/>
              <a:t>It must be a SQL Identifier.</a:t>
            </a:r>
          </a:p>
          <a:p>
            <a:pPr lvl="1"/>
            <a:r>
              <a:rPr lang="en-US" dirty="0"/>
              <a:t>It cannot be a system name like:</a:t>
            </a:r>
            <a:br>
              <a:rPr lang="en-US" dirty="0"/>
            </a:br>
            <a:r>
              <a:rPr lang="en-US" dirty="0"/>
              <a:t>admin, administrator, </a:t>
            </a:r>
            <a:r>
              <a:rPr lang="en-US" dirty="0" err="1"/>
              <a:t>sa</a:t>
            </a:r>
            <a:r>
              <a:rPr lang="en-US" dirty="0"/>
              <a:t>, root, </a:t>
            </a:r>
            <a:br>
              <a:rPr lang="en-US" dirty="0"/>
            </a:br>
            <a:r>
              <a:rPr lang="en-US" dirty="0" err="1"/>
              <a:t>dbmanager</a:t>
            </a:r>
            <a:r>
              <a:rPr lang="en-US" dirty="0"/>
              <a:t>, </a:t>
            </a:r>
            <a:r>
              <a:rPr lang="en-US" dirty="0" err="1"/>
              <a:t>loginmanager</a:t>
            </a:r>
            <a:r>
              <a:rPr lang="en-US" dirty="0"/>
              <a:t>, etc.</a:t>
            </a:r>
          </a:p>
          <a:p>
            <a:pPr lvl="1"/>
            <a:r>
              <a:rPr lang="en-US" dirty="0"/>
              <a:t>It cannot be a built-in database user or role like </a:t>
            </a:r>
            <a:r>
              <a:rPr lang="en-US" dirty="0" err="1"/>
              <a:t>dbo</a:t>
            </a:r>
            <a:r>
              <a:rPr lang="en-US" dirty="0"/>
              <a:t>, guest, public, etc. </a:t>
            </a:r>
          </a:p>
          <a:p>
            <a:pPr lvl="1"/>
            <a:r>
              <a:rPr lang="en-US" dirty="0"/>
              <a:t>It cannot contain:</a:t>
            </a:r>
            <a:br>
              <a:rPr lang="en-US" dirty="0"/>
            </a:br>
            <a:r>
              <a:rPr lang="en-US" dirty="0"/>
              <a:t>- White space like spaces, tabs, or returns</a:t>
            </a:r>
            <a:br>
              <a:rPr lang="en-US" dirty="0"/>
            </a:br>
            <a:r>
              <a:rPr lang="en-US" dirty="0"/>
              <a:t>- Unicode characters</a:t>
            </a:r>
            <a:br>
              <a:rPr lang="en-US" dirty="0"/>
            </a:br>
            <a:r>
              <a:rPr lang="en-US" dirty="0"/>
              <a:t>- Non-alphabetic characters     </a:t>
            </a:r>
            <a:br>
              <a:rPr lang="en-US" dirty="0"/>
            </a:br>
            <a:r>
              <a:rPr lang="en-US" dirty="0"/>
              <a:t>   ( “ &lt; &gt;  | : * ? \ / # &amp; ; , % = )</a:t>
            </a:r>
          </a:p>
          <a:p>
            <a:pPr lvl="1"/>
            <a:r>
              <a:rPr lang="en-US" dirty="0"/>
              <a:t>It cannot begin with:</a:t>
            </a:r>
            <a:br>
              <a:rPr lang="en-US" dirty="0"/>
            </a:br>
            <a:r>
              <a:rPr lang="en-US" dirty="0"/>
              <a:t>- Digits (0 through 9)</a:t>
            </a:r>
            <a:br>
              <a:rPr lang="en-US" dirty="0"/>
            </a:br>
            <a:r>
              <a:rPr lang="en-US" dirty="0"/>
              <a:t>- @, $, +</a:t>
            </a:r>
          </a:p>
        </p:txBody>
      </p:sp>
      <p:sp>
        <p:nvSpPr>
          <p:cNvPr id="8" name="Content Placeholder 7"/>
          <p:cNvSpPr>
            <a:spLocks noGrp="1"/>
          </p:cNvSpPr>
          <p:nvPr>
            <p:ph sz="quarter" idx="11"/>
          </p:nvPr>
        </p:nvSpPr>
        <p:spPr/>
        <p:txBody>
          <a:bodyPr/>
          <a:lstStyle/>
          <a:p>
            <a:r>
              <a:rPr lang="en-US"/>
              <a:t>COUWCPPSDBA-001</a:t>
            </a:r>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Logon Name</a:t>
            </a:r>
            <a:endParaRPr lang="en-US" dirty="0"/>
          </a:p>
        </p:txBody>
      </p:sp>
    </p:spTree>
    <p:extLst>
      <p:ext uri="{BB962C8B-B14F-4D97-AF65-F5344CB8AC3E}">
        <p14:creationId xmlns:p14="http://schemas.microsoft.com/office/powerpoint/2010/main" val="263457202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75625"/>
          </a:xfrm>
        </p:spPr>
        <p:txBody>
          <a:bodyPr>
            <a:normAutofit fontScale="92500" lnSpcReduction="10000"/>
          </a:bodyPr>
          <a:lstStyle/>
          <a:p>
            <a:r>
              <a:rPr lang="en-US" dirty="0"/>
              <a:t>In the old portal, you cannot configure this name, it is auto generated and is 10 characters long.</a:t>
            </a:r>
          </a:p>
          <a:p>
            <a:r>
              <a:rPr lang="en-US" dirty="0"/>
              <a:t>In the Resource Manager Portal you can configure the name.</a:t>
            </a:r>
          </a:p>
        </p:txBody>
      </p:sp>
      <p:sp>
        <p:nvSpPr>
          <p:cNvPr id="8" name="Content Placeholder 7"/>
          <p:cNvSpPr>
            <a:spLocks noGrp="1"/>
          </p:cNvSpPr>
          <p:nvPr>
            <p:ph sz="quarter" idx="11"/>
          </p:nvPr>
        </p:nvSpPr>
        <p:spPr>
          <a:xfrm>
            <a:off x="6457075" y="2253750"/>
            <a:ext cx="5378549" cy="738664"/>
          </a:xfrm>
        </p:spPr>
        <p:txBody>
          <a:bodyPr/>
          <a:lstStyle/>
          <a:p>
            <a:r>
              <a:rPr lang="en-US" dirty="0"/>
              <a:t>COUWMKPASQ-001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Server Name</a:t>
            </a:r>
            <a:endParaRPr lang="en-US" dirty="0"/>
          </a:p>
        </p:txBody>
      </p:sp>
    </p:spTree>
    <p:extLst>
      <p:ext uri="{BB962C8B-B14F-4D97-AF65-F5344CB8AC3E}">
        <p14:creationId xmlns:p14="http://schemas.microsoft.com/office/powerpoint/2010/main" val="146343652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1"/>
            <a:ext cx="5378549" cy="3958364"/>
          </a:xfrm>
        </p:spPr>
        <p:txBody>
          <a:bodyPr>
            <a:normAutofit fontScale="85000" lnSpcReduction="20000"/>
          </a:bodyPr>
          <a:lstStyle/>
          <a:p>
            <a:r>
              <a:rPr lang="en-US" dirty="0"/>
              <a:t>Certain user names are not allowed for security reasons</a:t>
            </a:r>
          </a:p>
          <a:p>
            <a:r>
              <a:rPr lang="en-US" dirty="0"/>
              <a:t>Names for all new objects must comply with the SQL Server rules for identifiers.</a:t>
            </a:r>
          </a:p>
          <a:p>
            <a:r>
              <a:rPr lang="en-US" dirty="0"/>
              <a:t>Assume that all Azure SQL databases will be the same edition.</a:t>
            </a:r>
          </a:p>
        </p:txBody>
      </p:sp>
      <p:sp>
        <p:nvSpPr>
          <p:cNvPr id="8" name="Content Placeholder 7"/>
          <p:cNvSpPr>
            <a:spLocks noGrp="1"/>
          </p:cNvSpPr>
          <p:nvPr>
            <p:ph sz="quarter" idx="11"/>
          </p:nvPr>
        </p:nvSpPr>
        <p:spPr/>
        <p:txBody>
          <a:bodyPr>
            <a:noAutofit/>
          </a:bodyPr>
          <a:lstStyle/>
          <a:p>
            <a:r>
              <a:rPr lang="en-US" sz="3200" dirty="0"/>
              <a:t>COUWITPSDB-APPADB</a:t>
            </a:r>
          </a:p>
          <a:p>
            <a:endParaRPr lang="en-US" sz="3200" dirty="0"/>
          </a:p>
          <a:p>
            <a:r>
              <a:rPr lang="en-US" sz="3200" dirty="0"/>
              <a:t>COUEMKPSDB-APPBDB</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Database Name</a:t>
            </a:r>
            <a:endParaRPr lang="en-US" dirty="0"/>
          </a:p>
        </p:txBody>
      </p:sp>
    </p:spTree>
    <p:extLst>
      <p:ext uri="{BB962C8B-B14F-4D97-AF65-F5344CB8AC3E}">
        <p14:creationId xmlns:p14="http://schemas.microsoft.com/office/powerpoint/2010/main" val="131230122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49614"/>
          </a:xfrm>
        </p:spPr>
        <p:txBody>
          <a:bodyPr>
            <a:normAutofit fontScale="77500" lnSpcReduction="20000"/>
          </a:bodyPr>
          <a:lstStyle/>
          <a:p>
            <a:r>
              <a:rPr lang="en-US" dirty="0"/>
              <a:t>The name can include only lower-case letters, numbers, and hyphens.</a:t>
            </a:r>
          </a:p>
          <a:p>
            <a:r>
              <a:rPr lang="en-US" dirty="0"/>
              <a:t>Must begin with a lower-case letter.</a:t>
            </a:r>
          </a:p>
          <a:p>
            <a:r>
              <a:rPr lang="en-US" dirty="0"/>
              <a:t>Cannot start or end with a hyphen.</a:t>
            </a:r>
          </a:p>
          <a:p>
            <a:r>
              <a:rPr lang="en-US" dirty="0"/>
              <a:t>Consecutive hyphens are not valid.</a:t>
            </a:r>
          </a:p>
          <a:p>
            <a:r>
              <a:rPr lang="en-US" dirty="0"/>
              <a:t>Name must be unique.</a:t>
            </a:r>
          </a:p>
        </p:txBody>
      </p:sp>
      <p:sp>
        <p:nvSpPr>
          <p:cNvPr id="8" name="Content Placeholder 7"/>
          <p:cNvSpPr>
            <a:spLocks noGrp="1"/>
          </p:cNvSpPr>
          <p:nvPr>
            <p:ph sz="quarter" idx="11"/>
          </p:nvPr>
        </p:nvSpPr>
        <p:spPr>
          <a:xfrm>
            <a:off x="6457075" y="2253750"/>
            <a:ext cx="5378549" cy="1415772"/>
          </a:xfrm>
        </p:spPr>
        <p:txBody>
          <a:bodyPr/>
          <a:lstStyle/>
          <a:p>
            <a:r>
              <a:rPr lang="en-US" dirty="0"/>
              <a:t>couwmkprch001</a:t>
            </a:r>
          </a:p>
          <a:p>
            <a:r>
              <a:rPr lang="en-US" dirty="0"/>
              <a:t>coueitnrch002</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Redis Cache Name</a:t>
            </a:r>
            <a:endParaRPr lang="en-US" dirty="0"/>
          </a:p>
        </p:txBody>
      </p:sp>
    </p:spTree>
    <p:extLst>
      <p:ext uri="{BB962C8B-B14F-4D97-AF65-F5344CB8AC3E}">
        <p14:creationId xmlns:p14="http://schemas.microsoft.com/office/powerpoint/2010/main" val="206315745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Standards</a:t>
            </a:r>
            <a:endParaRPr lang="en-US" dirty="0"/>
          </a:p>
        </p:txBody>
      </p:sp>
      <p:sp>
        <p:nvSpPr>
          <p:cNvPr id="7" name="Text Placeholder 6"/>
          <p:cNvSpPr>
            <a:spLocks noGrp="1"/>
          </p:cNvSpPr>
          <p:nvPr>
            <p:ph sz="quarter" idx="10"/>
          </p:nvPr>
        </p:nvSpPr>
        <p:spPr/>
        <p:txBody>
          <a:bodyPr/>
          <a:lstStyle/>
          <a:p>
            <a:r>
              <a:rPr lang="en-US"/>
              <a:t>There are many more objects to set the naming standard, but developing a naming mask will guide you.</a:t>
            </a:r>
            <a:endParaRPr lang="en-US" dirty="0"/>
          </a:p>
        </p:txBody>
      </p:sp>
    </p:spTree>
    <p:extLst>
      <p:ext uri="{BB962C8B-B14F-4D97-AF65-F5344CB8AC3E}">
        <p14:creationId xmlns:p14="http://schemas.microsoft.com/office/powerpoint/2010/main" val="225241508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Summary</a:t>
            </a:r>
            <a:endParaRPr lang="en-US" dirty="0"/>
          </a:p>
        </p:txBody>
      </p:sp>
      <p:sp>
        <p:nvSpPr>
          <p:cNvPr id="4" name="Content Placeholder 3"/>
          <p:cNvSpPr>
            <a:spLocks noGrp="1"/>
          </p:cNvSpPr>
          <p:nvPr>
            <p:ph sz="quarter" idx="10"/>
          </p:nvPr>
        </p:nvSpPr>
        <p:spPr/>
        <p:txBody>
          <a:bodyPr/>
          <a:lstStyle/>
          <a:p>
            <a:r>
              <a:rPr lang="en-US"/>
              <a:t>Design for subscription boundaries</a:t>
            </a:r>
          </a:p>
          <a:p>
            <a:r>
              <a:rPr lang="en-US"/>
              <a:t>Billing and Usage APIs</a:t>
            </a:r>
          </a:p>
          <a:p>
            <a:r>
              <a:rPr lang="en-US"/>
              <a:t>Azure Resource Manager provides RBAC, tagging, organization, and deployment</a:t>
            </a:r>
          </a:p>
          <a:p>
            <a:pPr lvl="1"/>
            <a:r>
              <a:rPr lang="en-US"/>
              <a:t>Samples - https://github.com/Azure/azure-quickstart-templates</a:t>
            </a:r>
          </a:p>
          <a:p>
            <a:pPr lvl="1"/>
            <a:r>
              <a:rPr lang="en-US"/>
              <a:t>Documentation - http://azure.microsoft.com/en-us/documentation/articles/resource-group-overview/</a:t>
            </a:r>
            <a:endParaRPr lang="en-US" dirty="0"/>
          </a:p>
        </p:txBody>
      </p:sp>
    </p:spTree>
    <p:extLst>
      <p:ext uri="{BB962C8B-B14F-4D97-AF65-F5344CB8AC3E}">
        <p14:creationId xmlns:p14="http://schemas.microsoft.com/office/powerpoint/2010/main" val="343592131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Summary</a:t>
            </a:r>
            <a:endParaRPr lang="en-US" dirty="0"/>
          </a:p>
        </p:txBody>
      </p:sp>
      <p:sp>
        <p:nvSpPr>
          <p:cNvPr id="4" name="Content Placeholder 3"/>
          <p:cNvSpPr>
            <a:spLocks noGrp="1"/>
          </p:cNvSpPr>
          <p:nvPr>
            <p:ph sz="quarter" idx="10"/>
          </p:nvPr>
        </p:nvSpPr>
        <p:spPr/>
        <p:txBody>
          <a:bodyPr/>
          <a:lstStyle/>
          <a:p>
            <a:r>
              <a:rPr lang="en-US"/>
              <a:t>Design for subscription boundaries</a:t>
            </a:r>
          </a:p>
          <a:p>
            <a:r>
              <a:rPr lang="en-US"/>
              <a:t>Billing and Usage APIs</a:t>
            </a:r>
          </a:p>
          <a:p>
            <a:r>
              <a:rPr lang="en-US"/>
              <a:t>Azure Resource Manager provides RBAC, tagging, organization, and deployment</a:t>
            </a:r>
          </a:p>
          <a:p>
            <a:pPr lvl="1"/>
            <a:r>
              <a:rPr lang="en-US"/>
              <a:t>Samples - https://github.com/Azure/azure-quickstart-templates</a:t>
            </a:r>
          </a:p>
          <a:p>
            <a:pPr lvl="1"/>
            <a:r>
              <a:rPr lang="en-US"/>
              <a:t>Documentation - http://azure.microsoft.com/en-us/documentation/articles/resource-group-overview/</a:t>
            </a:r>
            <a:endParaRPr lang="en-US" dirty="0"/>
          </a:p>
        </p:txBody>
      </p:sp>
    </p:spTree>
    <p:extLst>
      <p:ext uri="{BB962C8B-B14F-4D97-AF65-F5344CB8AC3E}">
        <p14:creationId xmlns:p14="http://schemas.microsoft.com/office/powerpoint/2010/main" val="754505811"/>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980251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4880483"/>
          </a:xfrm>
        </p:spPr>
        <p:txBody>
          <a:bodyPr>
            <a:normAutofit fontScale="85000" lnSpcReduction="20000"/>
          </a:bodyPr>
          <a:lstStyle/>
          <a:p>
            <a:r>
              <a:rPr lang="en-US" dirty="0"/>
              <a:t>Governs the following:</a:t>
            </a:r>
          </a:p>
          <a:p>
            <a:pPr lvl="1"/>
            <a:r>
              <a:rPr lang="en-US" dirty="0"/>
              <a:t>Billing relationship</a:t>
            </a:r>
          </a:p>
          <a:p>
            <a:pPr lvl="1"/>
            <a:r>
              <a:rPr lang="en-US" dirty="0"/>
              <a:t>Account administration</a:t>
            </a:r>
          </a:p>
          <a:p>
            <a:pPr lvl="1"/>
            <a:r>
              <a:rPr lang="en-US" dirty="0"/>
              <a:t>Role Based Access Control (RBAC) to artifacts</a:t>
            </a:r>
          </a:p>
          <a:p>
            <a:pPr lvl="1"/>
            <a:r>
              <a:rPr lang="en-US" dirty="0"/>
              <a:t>Boundaries/Limits</a:t>
            </a:r>
          </a:p>
          <a:p>
            <a:r>
              <a:rPr lang="en-US" dirty="0"/>
              <a:t>Boundaries</a:t>
            </a:r>
          </a:p>
          <a:p>
            <a:pPr lvl="1"/>
            <a:r>
              <a:rPr lang="en-US" dirty="0"/>
              <a:t>Usage and billing (rate card)</a:t>
            </a:r>
          </a:p>
          <a:p>
            <a:pPr lvl="1"/>
            <a:r>
              <a:rPr lang="en-US" dirty="0"/>
              <a:t>Limits</a:t>
            </a:r>
          </a:p>
          <a:p>
            <a:pPr lvl="1"/>
            <a:r>
              <a:rPr lang="en-US" dirty="0"/>
              <a:t>Virtual Network</a:t>
            </a:r>
          </a:p>
          <a:p>
            <a:pPr lvl="1"/>
            <a:r>
              <a:rPr lang="en-US" dirty="0"/>
              <a:t>Attached to an Azure AD</a:t>
            </a:r>
          </a:p>
          <a:p>
            <a:r>
              <a:rPr lang="en-US" dirty="0"/>
              <a:t>Associated to a master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bwMode="auto">
          <a:xfrm>
            <a:off x="135045" y="3483959"/>
            <a:ext cx="11967828" cy="1400929"/>
          </a:xfrm>
          <a:prstGeom prst="rect">
            <a:avLst/>
          </a:prstGeom>
          <a:solidFill>
            <a:schemeClr val="accent2">
              <a:lumMod val="20000"/>
              <a:lumOff val="8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Accounts</a:t>
            </a:r>
          </a:p>
        </p:txBody>
      </p:sp>
      <p:sp>
        <p:nvSpPr>
          <p:cNvPr id="2" name="Title 1"/>
          <p:cNvSpPr>
            <a:spLocks noGrp="1"/>
          </p:cNvSpPr>
          <p:nvPr>
            <p:ph type="title"/>
          </p:nvPr>
        </p:nvSpPr>
        <p:spPr/>
        <p:txBody>
          <a:bodyPr/>
          <a:lstStyle/>
          <a:p>
            <a:r>
              <a:rPr lang="en-US" dirty="0"/>
              <a:t>Account Setup Methodology</a:t>
            </a:r>
          </a:p>
        </p:txBody>
      </p:sp>
      <p:sp>
        <p:nvSpPr>
          <p:cNvPr id="3" name="Rectangle 2"/>
          <p:cNvSpPr/>
          <p:nvPr/>
        </p:nvSpPr>
        <p:spPr bwMode="auto">
          <a:xfrm>
            <a:off x="1147301"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4" name="Rectangle 3"/>
          <p:cNvSpPr/>
          <p:nvPr/>
        </p:nvSpPr>
        <p:spPr bwMode="auto">
          <a:xfrm>
            <a:off x="5173942"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5" name="Rectangle 4"/>
          <p:cNvSpPr/>
          <p:nvPr/>
        </p:nvSpPr>
        <p:spPr bwMode="auto">
          <a:xfrm>
            <a:off x="9200583"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6" name="Rectangle 5"/>
          <p:cNvSpPr/>
          <p:nvPr/>
        </p:nvSpPr>
        <p:spPr bwMode="auto">
          <a:xfrm>
            <a:off x="573890"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Finance</a:t>
            </a:r>
          </a:p>
        </p:txBody>
      </p:sp>
      <p:sp>
        <p:nvSpPr>
          <p:cNvPr id="7" name="Rectangle 6"/>
          <p:cNvSpPr/>
          <p:nvPr/>
        </p:nvSpPr>
        <p:spPr bwMode="auto">
          <a:xfrm>
            <a:off x="2141567"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Marketing</a:t>
            </a:r>
          </a:p>
        </p:txBody>
      </p:sp>
      <p:sp>
        <p:nvSpPr>
          <p:cNvPr id="17" name="Rounded Rectangle 4"/>
          <p:cNvSpPr/>
          <p:nvPr/>
        </p:nvSpPr>
        <p:spPr>
          <a:xfrm>
            <a:off x="29028"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1</a:t>
            </a:r>
          </a:p>
        </p:txBody>
      </p:sp>
      <p:sp>
        <p:nvSpPr>
          <p:cNvPr id="28" name="Rounded Rectangle 4"/>
          <p:cNvSpPr/>
          <p:nvPr/>
        </p:nvSpPr>
        <p:spPr>
          <a:xfrm>
            <a:off x="1365050"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2</a:t>
            </a:r>
          </a:p>
        </p:txBody>
      </p:sp>
      <p:sp>
        <p:nvSpPr>
          <p:cNvPr id="29" name="Rounded Rectangle 4"/>
          <p:cNvSpPr/>
          <p:nvPr/>
        </p:nvSpPr>
        <p:spPr>
          <a:xfrm>
            <a:off x="270107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3</a:t>
            </a:r>
          </a:p>
        </p:txBody>
      </p:sp>
      <p:sp>
        <p:nvSpPr>
          <p:cNvPr id="32" name="Rounded Rectangle 4"/>
          <p:cNvSpPr/>
          <p:nvPr/>
        </p:nvSpPr>
        <p:spPr>
          <a:xfrm>
            <a:off x="4110295"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4</a:t>
            </a:r>
          </a:p>
        </p:txBody>
      </p:sp>
      <p:sp>
        <p:nvSpPr>
          <p:cNvPr id="33" name="Rounded Rectangle 4"/>
          <p:cNvSpPr/>
          <p:nvPr/>
        </p:nvSpPr>
        <p:spPr>
          <a:xfrm>
            <a:off x="5446317"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5</a:t>
            </a:r>
          </a:p>
        </p:txBody>
      </p:sp>
      <p:sp>
        <p:nvSpPr>
          <p:cNvPr id="34" name="Rounded Rectangle 4"/>
          <p:cNvSpPr/>
          <p:nvPr/>
        </p:nvSpPr>
        <p:spPr>
          <a:xfrm>
            <a:off x="6782339"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6</a:t>
            </a:r>
          </a:p>
        </p:txBody>
      </p:sp>
      <p:sp>
        <p:nvSpPr>
          <p:cNvPr id="37" name="Rounded Rectangle 4"/>
          <p:cNvSpPr/>
          <p:nvPr/>
        </p:nvSpPr>
        <p:spPr>
          <a:xfrm>
            <a:off x="819156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7</a:t>
            </a:r>
          </a:p>
        </p:txBody>
      </p:sp>
      <p:sp>
        <p:nvSpPr>
          <p:cNvPr id="38" name="Rounded Rectangle 4"/>
          <p:cNvSpPr/>
          <p:nvPr/>
        </p:nvSpPr>
        <p:spPr>
          <a:xfrm>
            <a:off x="9527584"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8</a:t>
            </a:r>
          </a:p>
        </p:txBody>
      </p:sp>
      <p:sp>
        <p:nvSpPr>
          <p:cNvPr id="39" name="Rounded Rectangle 4"/>
          <p:cNvSpPr/>
          <p:nvPr/>
        </p:nvSpPr>
        <p:spPr>
          <a:xfrm>
            <a:off x="10863606"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9</a:t>
            </a:r>
          </a:p>
        </p:txBody>
      </p:sp>
      <p:sp>
        <p:nvSpPr>
          <p:cNvPr id="40" name="TextBox 39"/>
          <p:cNvSpPr txBox="1"/>
          <p:nvPr/>
        </p:nvSpPr>
        <p:spPr>
          <a:xfrm>
            <a:off x="1147301" y="1792711"/>
            <a:ext cx="177997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Functional</a:t>
            </a:r>
          </a:p>
        </p:txBody>
      </p:sp>
      <p:sp>
        <p:nvSpPr>
          <p:cNvPr id="41" name="TextBox 40"/>
          <p:cNvSpPr txBox="1"/>
          <p:nvPr/>
        </p:nvSpPr>
        <p:spPr>
          <a:xfrm>
            <a:off x="4723501" y="1790612"/>
            <a:ext cx="2680863"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Business Division</a:t>
            </a:r>
          </a:p>
        </p:txBody>
      </p:sp>
      <p:sp>
        <p:nvSpPr>
          <p:cNvPr id="42" name="TextBox 41"/>
          <p:cNvSpPr txBox="1"/>
          <p:nvPr/>
        </p:nvSpPr>
        <p:spPr>
          <a:xfrm>
            <a:off x="9119633" y="1790612"/>
            <a:ext cx="1941878"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Geographic</a:t>
            </a:r>
          </a:p>
        </p:txBody>
      </p:sp>
      <p:sp>
        <p:nvSpPr>
          <p:cNvPr id="43" name="Rectangle 42"/>
          <p:cNvSpPr/>
          <p:nvPr/>
        </p:nvSpPr>
        <p:spPr bwMode="auto">
          <a:xfrm>
            <a:off x="29028" y="2418476"/>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10816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818587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7" name="Elbow Connector 46"/>
          <p:cNvCxnSpPr>
            <a:stCxn id="3" idx="2"/>
            <a:endCxn id="6" idx="0"/>
          </p:cNvCxnSpPr>
          <p:nvPr/>
        </p:nvCxnSpPr>
        <p:spPr>
          <a:xfrm rot="5400000">
            <a:off x="1310399" y="3044510"/>
            <a:ext cx="681138" cy="78255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 idx="2"/>
            <a:endCxn id="7" idx="0"/>
          </p:cNvCxnSpPr>
          <p:nvPr/>
        </p:nvCxnSpPr>
        <p:spPr>
          <a:xfrm rot="16200000" flipH="1">
            <a:off x="2094237" y="3043227"/>
            <a:ext cx="681138" cy="78512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4634602"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Automotive</a:t>
            </a:r>
          </a:p>
        </p:txBody>
      </p:sp>
      <p:sp>
        <p:nvSpPr>
          <p:cNvPr id="55" name="Rectangle 54"/>
          <p:cNvSpPr/>
          <p:nvPr/>
        </p:nvSpPr>
        <p:spPr bwMode="auto">
          <a:xfrm>
            <a:off x="6202279"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Life Sciences</a:t>
            </a:r>
          </a:p>
        </p:txBody>
      </p:sp>
      <p:sp>
        <p:nvSpPr>
          <p:cNvPr id="56" name="Rectangle 55"/>
          <p:cNvSpPr/>
          <p:nvPr/>
        </p:nvSpPr>
        <p:spPr bwMode="auto">
          <a:xfrm>
            <a:off x="8616984"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North America</a:t>
            </a:r>
          </a:p>
        </p:txBody>
      </p:sp>
      <p:sp>
        <p:nvSpPr>
          <p:cNvPr id="57" name="Rectangle 56"/>
          <p:cNvSpPr/>
          <p:nvPr/>
        </p:nvSpPr>
        <p:spPr bwMode="auto">
          <a:xfrm>
            <a:off x="10184661"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Europe</a:t>
            </a:r>
          </a:p>
        </p:txBody>
      </p:sp>
      <p:cxnSp>
        <p:nvCxnSpPr>
          <p:cNvPr id="61" name="Elbow Connector 60"/>
          <p:cNvCxnSpPr>
            <a:stCxn id="6" idx="2"/>
            <a:endCxn id="17" idx="0"/>
          </p:cNvCxnSpPr>
          <p:nvPr/>
        </p:nvCxnSpPr>
        <p:spPr>
          <a:xfrm rot="5400000">
            <a:off x="559987" y="4448691"/>
            <a:ext cx="788379" cy="6110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 idx="2"/>
            <a:endCxn id="28" idx="0"/>
          </p:cNvCxnSpPr>
          <p:nvPr/>
        </p:nvCxnSpPr>
        <p:spPr>
          <a:xfrm rot="16200000" flipH="1">
            <a:off x="1227998" y="4391708"/>
            <a:ext cx="788379" cy="7249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7" idx="2"/>
            <a:endCxn id="29" idx="0"/>
          </p:cNvCxnSpPr>
          <p:nvPr/>
        </p:nvCxnSpPr>
        <p:spPr>
          <a:xfrm rot="16200000" flipH="1">
            <a:off x="2679847" y="4507535"/>
            <a:ext cx="788379" cy="49333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 idx="2"/>
            <a:endCxn id="54" idx="0"/>
          </p:cNvCxnSpPr>
          <p:nvPr/>
        </p:nvCxnSpPr>
        <p:spPr>
          <a:xfrm rot="5400000">
            <a:off x="5353419" y="3062203"/>
            <a:ext cx="682452" cy="7484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2"/>
            <a:endCxn id="55" idx="0"/>
          </p:cNvCxnSpPr>
          <p:nvPr/>
        </p:nvCxnSpPr>
        <p:spPr>
          <a:xfrm rot="16200000" flipH="1">
            <a:off x="6137257" y="3026849"/>
            <a:ext cx="682452" cy="81919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4" idx="2"/>
            <a:endCxn id="32" idx="0"/>
          </p:cNvCxnSpPr>
          <p:nvPr/>
        </p:nvCxnSpPr>
        <p:spPr>
          <a:xfrm rot="5400000">
            <a:off x="4631634" y="4459626"/>
            <a:ext cx="787065" cy="59047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5" idx="2"/>
            <a:endCxn id="33" idx="0"/>
          </p:cNvCxnSpPr>
          <p:nvPr/>
        </p:nvCxnSpPr>
        <p:spPr>
          <a:xfrm rot="5400000">
            <a:off x="6083483" y="4343798"/>
            <a:ext cx="787065" cy="82212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5" idx="2"/>
            <a:endCxn id="34" idx="0"/>
          </p:cNvCxnSpPr>
          <p:nvPr/>
        </p:nvCxnSpPr>
        <p:spPr>
          <a:xfrm rot="16200000" flipH="1">
            <a:off x="6751494" y="4497915"/>
            <a:ext cx="787065" cy="5138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5" idx="2"/>
            <a:endCxn id="56" idx="0"/>
          </p:cNvCxnSpPr>
          <p:nvPr/>
        </p:nvCxnSpPr>
        <p:spPr>
          <a:xfrm rot="5400000">
            <a:off x="9358587" y="3039416"/>
            <a:ext cx="681138" cy="79274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5" idx="2"/>
            <a:endCxn id="57" idx="0"/>
          </p:cNvCxnSpPr>
          <p:nvPr/>
        </p:nvCxnSpPr>
        <p:spPr>
          <a:xfrm rot="16200000" flipH="1">
            <a:off x="10142425" y="3048321"/>
            <a:ext cx="681138" cy="77493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2"/>
            <a:endCxn id="37" idx="0"/>
          </p:cNvCxnSpPr>
          <p:nvPr/>
        </p:nvCxnSpPr>
        <p:spPr>
          <a:xfrm rot="5400000">
            <a:off x="8662801" y="4508411"/>
            <a:ext cx="788379" cy="49158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57" idx="2"/>
            <a:endCxn id="38" idx="0"/>
          </p:cNvCxnSpPr>
          <p:nvPr/>
        </p:nvCxnSpPr>
        <p:spPr>
          <a:xfrm rot="5400000">
            <a:off x="10114651" y="4392584"/>
            <a:ext cx="788379" cy="7232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57" idx="2"/>
            <a:endCxn id="39" idx="0"/>
          </p:cNvCxnSpPr>
          <p:nvPr/>
        </p:nvCxnSpPr>
        <p:spPr>
          <a:xfrm rot="16200000" flipH="1">
            <a:off x="10782661" y="4447815"/>
            <a:ext cx="788379" cy="61277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par>
                                <p:cTn id="73" presetID="10"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par>
                                <p:cTn id="76" presetID="10"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nodeType="with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500"/>
                                        <p:tgtEl>
                                          <p:spTgt spid="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par>
                                <p:cTn id="111" presetID="10" presetClass="entr" presetSubtype="0" fill="hold" nodeType="with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par>
                                <p:cTn id="117" presetID="10"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fade">
                                      <p:cBhvr>
                                        <p:cTn id="119" dur="500"/>
                                        <p:tgtEl>
                                          <p:spTgt spid="82"/>
                                        </p:tgtEl>
                                      </p:cBhvr>
                                    </p:animEffect>
                                  </p:childTnLst>
                                </p:cTn>
                              </p:par>
                              <p:par>
                                <p:cTn id="120" presetID="10" presetClass="entr" presetSubtype="0"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fade">
                                      <p:cBhvr>
                                        <p:cTn id="122" dur="500"/>
                                        <p:tgtEl>
                                          <p:spTgt spid="84"/>
                                        </p:tgtEl>
                                      </p:cBhvr>
                                    </p:animEffect>
                                  </p:childTnLst>
                                </p:cTn>
                              </p:par>
                              <p:par>
                                <p:cTn id="123" presetID="10" presetClass="entr" presetSubtype="0" fill="hold" nodeType="with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fade">
                                      <p:cBhvr>
                                        <p:cTn id="125" dur="500"/>
                                        <p:tgtEl>
                                          <p:spTgt spid="8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fade">
                                      <p:cBhvr>
                                        <p:cTn id="1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3" grpId="0" animBg="1"/>
      <p:bldP spid="4" grpId="0" animBg="1"/>
      <p:bldP spid="5" grpId="0" animBg="1"/>
      <p:bldP spid="6" grpId="0" animBg="1"/>
      <p:bldP spid="7" grpId="0" animBg="1"/>
      <p:bldP spid="17" grpId="0" animBg="1"/>
      <p:bldP spid="28" grpId="0" animBg="1"/>
      <p:bldP spid="29" grpId="0" animBg="1"/>
      <p:bldP spid="32" grpId="0" animBg="1"/>
      <p:bldP spid="33" grpId="0" animBg="1"/>
      <p:bldP spid="34" grpId="0" animBg="1"/>
      <p:bldP spid="37" grpId="0" animBg="1"/>
      <p:bldP spid="38" grpId="0" animBg="1"/>
      <p:bldP spid="39" grpId="0" animBg="1"/>
      <p:bldP spid="40" grpId="0"/>
      <p:bldP spid="41" grpId="0"/>
      <p:bldP spid="42" grpId="0"/>
      <p:bldP spid="43" grpId="0" animBg="1"/>
      <p:bldP spid="44" grpId="0" animBg="1"/>
      <p:bldP spid="45" grpId="0" animBg="1"/>
      <p:bldP spid="54" grpId="0" animBg="1"/>
      <p:bldP spid="55" grpId="0" animBg="1"/>
      <p:bldP spid="56" grpId="0" animBg="1"/>
      <p:bldP spid="57" grpId="0" animBg="1"/>
    </p:bldLst>
  </p:timing>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2.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2754</TotalTime>
  <Words>5951</Words>
  <Application>Microsoft Office PowerPoint</Application>
  <PresentationFormat>Widescreen</PresentationFormat>
  <Paragraphs>1023</Paragraphs>
  <Slides>68</Slides>
  <Notes>47</Notes>
  <HiddenSlides>35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Calibri</vt:lpstr>
      <vt:lpstr>Courier New</vt:lpstr>
      <vt:lpstr>Segoe UI</vt:lpstr>
      <vt:lpstr>Segoe UI Light</vt:lpstr>
      <vt:lpstr>Segoe UI Semibold</vt:lpstr>
      <vt:lpstr>Symbol</vt:lpstr>
      <vt:lpstr>Times New Roman</vt:lpstr>
      <vt:lpstr>Windows Azure</vt:lpstr>
      <vt:lpstr>(DO NOT SHOW)</vt:lpstr>
      <vt:lpstr>Demo Prep Slide</vt:lpstr>
      <vt:lpstr>Demos</vt:lpstr>
      <vt:lpstr>PowerPoint Presentation</vt:lpstr>
      <vt:lpstr>Agenda</vt:lpstr>
      <vt:lpstr>Subscription Design</vt:lpstr>
      <vt:lpstr>What is an Azure Subscription?</vt:lpstr>
      <vt:lpstr>Enterprise Azure Roles and Portals</vt:lpstr>
      <vt:lpstr>Account Setup Methodology</vt:lpstr>
      <vt:lpstr>Subscription Limits</vt:lpstr>
      <vt:lpstr>Subscription Setup Methodology</vt:lpstr>
      <vt:lpstr>Subscription Management</vt:lpstr>
      <vt:lpstr>How do I manage an Azure Subscription?</vt:lpstr>
      <vt:lpstr>How do I mange someone else's subscription?</vt:lpstr>
      <vt:lpstr>Management Portals</vt:lpstr>
      <vt:lpstr>PowerPoint Presentation</vt:lpstr>
      <vt:lpstr>PowerPoint Presentation</vt:lpstr>
      <vt:lpstr>PowerPoint Presentation</vt:lpstr>
      <vt:lpstr>Access Control, Billing, and Usage</vt:lpstr>
      <vt:lpstr>Role Considerations</vt:lpstr>
      <vt:lpstr>Role Based Access Control</vt:lpstr>
      <vt:lpstr>Role Based Access Control</vt:lpstr>
      <vt:lpstr>Resource Tags</vt:lpstr>
      <vt:lpstr>Tagging Tips</vt:lpstr>
      <vt:lpstr>RateCard API and Usage API</vt:lpstr>
      <vt:lpstr>Demo Architecture</vt:lpstr>
      <vt:lpstr>PowerPoint Presentation</vt:lpstr>
      <vt:lpstr>Subscription Governance</vt:lpstr>
      <vt:lpstr>Subscription Considerations</vt:lpstr>
      <vt:lpstr>Azure Resource Manager Policies: Scenarios </vt:lpstr>
      <vt:lpstr>Key Learnings from Enterprise Customers</vt:lpstr>
      <vt:lpstr>Subscription Design Guidance (General)</vt:lpstr>
      <vt:lpstr>Subscription Design Guidance (Networking)</vt:lpstr>
      <vt:lpstr>Key Decisions</vt:lpstr>
      <vt:lpstr>Key Decisions</vt:lpstr>
      <vt:lpstr>Naming Conventions in Azure</vt:lpstr>
      <vt:lpstr>Naming Conventions</vt:lpstr>
      <vt:lpstr>Subscription Naming (Example)</vt:lpstr>
      <vt:lpstr>Azure Naming Constraints Examples</vt:lpstr>
      <vt:lpstr>Azure Naming Convention (Example)</vt:lpstr>
      <vt:lpstr>Segment C (Example values)</vt:lpstr>
      <vt:lpstr>Subscription Naming (Example)</vt:lpstr>
      <vt:lpstr>Cloud Service Name</vt:lpstr>
      <vt:lpstr>Cloud Service Role Name</vt:lpstr>
      <vt:lpstr>Resource Group Name</vt:lpstr>
      <vt:lpstr>IaaS VM Names</vt:lpstr>
      <vt:lpstr>VHD Names for IaaS VMs</vt:lpstr>
      <vt:lpstr>VNET Name</vt:lpstr>
      <vt:lpstr>Subnet Name</vt:lpstr>
      <vt:lpstr>Network Security Group Name</vt:lpstr>
      <vt:lpstr>Network Security Group Rule Name</vt:lpstr>
      <vt:lpstr>Network Interface Name</vt:lpstr>
      <vt:lpstr>Public IP Address Name</vt:lpstr>
      <vt:lpstr>Storage Account Name</vt:lpstr>
      <vt:lpstr>Storage Table Name</vt:lpstr>
      <vt:lpstr>Storage Blob Container Name</vt:lpstr>
      <vt:lpstr>Storage Blob Name</vt:lpstr>
      <vt:lpstr>Storage Queue Name</vt:lpstr>
      <vt:lpstr>Azure Automation Account Name</vt:lpstr>
      <vt:lpstr>Azure SQL Logon Name</vt:lpstr>
      <vt:lpstr>Azure SQL Server Name</vt:lpstr>
      <vt:lpstr>Azure SQL Database Name</vt:lpstr>
      <vt:lpstr>Redis Cache Name</vt:lpstr>
      <vt:lpstr>Additional Standards</vt:lpstr>
      <vt:lpstr>Summary</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Israel Vega Jr</cp:lastModifiedBy>
  <cp:revision>87</cp:revision>
  <dcterms:created xsi:type="dcterms:W3CDTF">2015-09-20T20:00:44Z</dcterms:created>
  <dcterms:modified xsi:type="dcterms:W3CDTF">2016-05-27T21:27:53Z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