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notesMasterIdLst>
    <p:notesMasterId r:id="rId68"/>
  </p:notesMasterIdLst>
  <p:handoutMasterIdLst>
    <p:handoutMasterId r:id="rId69"/>
  </p:handoutMasterIdLst>
  <p:sldIdLst>
    <p:sldId id="281" r:id="rId5"/>
    <p:sldId id="284" r:id="rId6"/>
    <p:sldId id="283" r:id="rId7"/>
    <p:sldId id="331" r:id="rId8"/>
    <p:sldId id="317" r:id="rId9"/>
    <p:sldId id="298" r:id="rId10"/>
    <p:sldId id="294" r:id="rId11"/>
    <p:sldId id="300" r:id="rId12"/>
    <p:sldId id="385" r:id="rId13"/>
    <p:sldId id="369" r:id="rId14"/>
    <p:sldId id="370" r:id="rId15"/>
    <p:sldId id="395" r:id="rId16"/>
    <p:sldId id="366" r:id="rId17"/>
    <p:sldId id="367" r:id="rId18"/>
    <p:sldId id="368" r:id="rId19"/>
    <p:sldId id="301" r:id="rId20"/>
    <p:sldId id="400" r:id="rId21"/>
    <p:sldId id="313" r:id="rId22"/>
    <p:sldId id="312" r:id="rId23"/>
    <p:sldId id="303" r:id="rId24"/>
    <p:sldId id="304" r:id="rId25"/>
    <p:sldId id="379" r:id="rId26"/>
    <p:sldId id="316" r:id="rId27"/>
    <p:sldId id="292" r:id="rId28"/>
    <p:sldId id="380" r:id="rId29"/>
    <p:sldId id="375" r:id="rId30"/>
    <p:sldId id="374" r:id="rId31"/>
    <p:sldId id="386" r:id="rId32"/>
    <p:sldId id="387" r:id="rId33"/>
    <p:sldId id="388" r:id="rId34"/>
    <p:sldId id="389" r:id="rId35"/>
    <p:sldId id="390" r:id="rId36"/>
    <p:sldId id="337" r:id="rId37"/>
    <p:sldId id="338" r:id="rId38"/>
    <p:sldId id="377" r:id="rId39"/>
    <p:sldId id="378"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287" r:id="rId65"/>
    <p:sldId id="319"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Subscription Design (15 mins)" id="{606FDC7C-3E8A-4E34-B046-8E66BE84BC4C}">
          <p14:sldIdLst>
            <p14:sldId id="283"/>
            <p14:sldId id="331"/>
            <p14:sldId id="317"/>
            <p14:sldId id="298"/>
            <p14:sldId id="294"/>
            <p14:sldId id="300"/>
          </p14:sldIdLst>
        </p14:section>
        <p14:section name="Subscription management" id="{FA6417F3-979A-4604-9D11-13201B8C6DB0}">
          <p14:sldIdLst>
            <p14:sldId id="385"/>
            <p14:sldId id="369"/>
            <p14:sldId id="370"/>
            <p14:sldId id="395"/>
            <p14:sldId id="366"/>
            <p14:sldId id="367"/>
            <p14:sldId id="368"/>
          </p14:sldIdLst>
        </p14:section>
        <p14:section name="Access Control, Billing, and Usage" id="{9D521961-A263-49E2-A9D2-E940F2ED4CB6}">
          <p14:sldIdLst>
            <p14:sldId id="301"/>
            <p14:sldId id="400"/>
            <p14:sldId id="313"/>
            <p14:sldId id="312"/>
            <p14:sldId id="303"/>
            <p14:sldId id="304"/>
            <p14:sldId id="379"/>
            <p14:sldId id="316"/>
            <p14:sldId id="292"/>
          </p14:sldIdLst>
        </p14:section>
        <p14:section name="Subscription governance" id="{49022EAD-2040-470F-B984-AB8DA9450D32}">
          <p14:sldIdLst>
            <p14:sldId id="380"/>
            <p14:sldId id="375"/>
            <p14:sldId id="374"/>
            <p14:sldId id="386"/>
            <p14:sldId id="387"/>
            <p14:sldId id="388"/>
            <p14:sldId id="389"/>
            <p14:sldId id="390"/>
          </p14:sldIdLst>
        </p14:section>
        <p14:section name="Naming conventions" id="{AA79D2DC-A0AC-44A0-A414-9A1CE16F894D}">
          <p14:sldIdLst>
            <p14:sldId id="337"/>
            <p14:sldId id="338"/>
            <p14:sldId id="377"/>
            <p14:sldId id="37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Lst>
        </p14:section>
        <p14:section name="Conclusion (5 mins)" id="{54B781D9-C16B-4CDA-A418-0E1D3BC510F3}">
          <p14:sldIdLst>
            <p14:sldId id="287"/>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DC63F"/>
    <a:srgbClr val="5B9BD5"/>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1" autoAdjust="0"/>
    <p:restoredTop sz="61919" autoAdjust="0"/>
  </p:normalViewPr>
  <p:slideViewPr>
    <p:cSldViewPr snapToGrid="0">
      <p:cViewPr varScale="1">
        <p:scale>
          <a:sx n="78" d="100"/>
          <a:sy n="78" d="100"/>
        </p:scale>
        <p:origin x="965"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dgm:spPr/>
      <dgm:t>
        <a:bodyPr/>
        <a:lstStyle/>
        <a:p>
          <a:r>
            <a:rPr lang="en-US" dirty="0"/>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pt>
    <dgm:pt modelId="{C8C10789-B529-4864-9D92-7019C0A20B02}" type="sibTrans" cxnId="{4F6CD4D4-2CEB-4EEF-98BD-BDCF30861741}">
      <dgm:prSet/>
      <dgm:spPr/>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pt>
    <dgm:pt modelId="{9B5A92BF-DF4B-4B61-ADEA-12086AA4BA32}" type="sibTrans" cxnId="{93035B24-2630-49C3-BAB5-66F9DC21C81E}">
      <dgm:prSet/>
      <dgm:spPr/>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pt>
    <dgm:pt modelId="{ABA8AB70-87E5-4CB4-A544-82577476AF29}" type="sibTrans" cxnId="{9CF2E979-5CDD-46F1-9DA8-1DC6233F0C2C}">
      <dgm:prSet/>
      <dgm:spPr/>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1025A1CF-99C2-4AE8-BF6D-BACAE26C31CC}" type="presOf" srcId="{3C7C24DB-8124-4600-8124-82CB97C612DE}" destId="{870B1C01-2E98-4DA0-9D60-E3C620B6847E}" srcOrd="0" destOrd="1" presId="urn:diagrams.loki3.com/BracketList"/>
    <dgm:cxn modelId="{6FF6D501-62E3-40F5-BB3C-38F777FC14B1}" srcId="{DCE76B8C-5454-45A8-B5E9-423DFD182833}" destId="{3500C572-DD82-4555-ADC2-C4110D6F9389}" srcOrd="0" destOrd="0" parTransId="{E25CBC09-1C1F-4D90-B932-C14146B0320B}" sibTransId="{21282713-A18B-4999-93C4-622D0DA067B1}"/>
    <dgm:cxn modelId="{CC49C1F6-B80F-4087-911B-96CDE0661CB5}" type="presOf" srcId="{4C481E89-086A-4261-B1F5-09C8E85D0696}" destId="{593322B1-E75B-421B-A055-49C1E6D19777}"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BAEDBC5E-5082-4F1E-BDE5-5F2C956E46C6}" srcId="{4C481E89-086A-4261-B1F5-09C8E85D0696}" destId="{E9CE404D-B099-47FC-9420-86F7267F1588}" srcOrd="0" destOrd="0" parTransId="{4D701FCA-7E99-403B-8E1E-B434B208549C}" sibTransId="{B3E36B45-F682-4C4C-AAD8-8B9402F9F44E}"/>
    <dgm:cxn modelId="{3B0CFA4A-E8EE-43CA-AC69-FDA57EA198E8}" type="presOf" srcId="{E2571387-F975-43E2-9DE2-A659C0867851}" destId="{1D443035-A535-49B1-9726-960626182737}" srcOrd="0" destOrd="0" presId="urn:diagrams.loki3.com/BracketList"/>
    <dgm:cxn modelId="{52E0EEB8-26DB-4208-9B57-223645D2A730}" srcId="{4C481E89-086A-4261-B1F5-09C8E85D0696}" destId="{8ACC8EE1-4822-412A-96F3-79B1141A9535}" srcOrd="1" destOrd="0" parTransId="{22F78713-DD1C-4F2D-B8B0-32EFBE3DB4A0}" sibTransId="{ADF9F0D8-C8DB-4374-9DF2-90BA5FC622CE}"/>
    <dgm:cxn modelId="{ABB41559-6349-4AFE-A904-F36D35B5C6FB}" type="presOf" srcId="{13A66C28-B839-41A7-AC98-407323095BE5}" destId="{5F680636-8480-41FD-9846-F5F149D0E5F0}" srcOrd="0" destOrd="1" presId="urn:diagrams.loki3.com/BracketList"/>
    <dgm:cxn modelId="{402E4C06-C26E-4F51-B9C3-AE683F3B42D9}" type="presOf" srcId="{F9A02CB7-7A96-40AB-86C7-04C8CF8EEAAD}" destId="{A53C0C4F-9D7A-46B1-9C64-1ACCCC9615B2}" srcOrd="0" destOrd="0" presId="urn:diagrams.loki3.com/BracketList"/>
    <dgm:cxn modelId="{D4E42D5E-C163-4CDE-95CC-9E2B9D9D0650}" type="presOf" srcId="{076B833C-B004-4196-AF88-CFBFF0C777F4}" destId="{39BF825C-954A-4B6A-BC31-26853ADF10B8}" srcOrd="0" destOrd="0" presId="urn:diagrams.loki3.com/BracketList"/>
    <dgm:cxn modelId="{C10279A9-079D-4ED2-912B-920DB3ECD3AE}" srcId="{481DD059-24EF-4EFD-A631-347D856782B6}" destId="{4C481E89-086A-4261-B1F5-09C8E85D0696}" srcOrd="3" destOrd="0" parTransId="{08D1C900-8BFD-4B4C-A4D8-DD804518155C}" sibTransId="{70A0D149-3CBF-4C52-8C75-D76D85BF3F2D}"/>
    <dgm:cxn modelId="{F1061146-9BE3-493E-BA75-064656325D88}" srcId="{410A5818-4180-4CC3-AC21-BE0D02F20C2F}" destId="{C88FF542-7C95-4901-99D5-1BA014949587}" srcOrd="2" destOrd="0" parTransId="{FD5D5EA4-FDD6-4F2B-AE58-5C84EA7CB630}" sibTransId="{E164D379-477E-4D2F-9EEC-B3C65BB9F40D}"/>
    <dgm:cxn modelId="{4F6CD4D4-2CEB-4EEF-98BD-BDCF30861741}" srcId="{481DD059-24EF-4EFD-A631-347D856782B6}" destId="{A7F76270-4ED8-4413-8607-0E71BD2ECC2A}" srcOrd="1" destOrd="0" parTransId="{48C019F4-0F29-486F-A310-88815FA75023}" sibTransId="{C8C10789-B529-4864-9D92-7019C0A20B02}"/>
    <dgm:cxn modelId="{9CF2E979-5CDD-46F1-9DA8-1DC6233F0C2C}" srcId="{DCE76B8C-5454-45A8-B5E9-423DFD182833}" destId="{3C7C24DB-8124-4600-8124-82CB97C612DE}" srcOrd="1" destOrd="0" parTransId="{6DE15085-69C1-4A66-A1A2-3636F1F7081B}" sibTransId="{ABA8AB70-87E5-4CB4-A544-82577476AF29}"/>
    <dgm:cxn modelId="{CC1F6E89-56BD-481E-A300-90FAAAF3AB07}" type="presOf" srcId="{E9CE404D-B099-47FC-9420-86F7267F1588}" destId="{2AC01722-AA7D-485A-8866-A853BC632BAC}"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ED5918BB-0C91-48A0-BEFD-8A81085B2687}" type="presOf" srcId="{8ACC8EE1-4822-412A-96F3-79B1141A9535}" destId="{2AC01722-AA7D-485A-8866-A853BC632BAC}" srcOrd="0" destOrd="1" presId="urn:diagrams.loki3.com/BracketList"/>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553C01D7-0F4B-4C79-A780-DD33D9DC6AF9}" type="presOf" srcId="{410A5818-4180-4CC3-AC21-BE0D02F20C2F}" destId="{3708892D-6F80-4055-9694-97DB0F312074}" srcOrd="0" destOrd="0"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32FB1AF6-84C6-47D8-B6E4-3718A3BBB25F}" type="presOf" srcId="{481DD059-24EF-4EFD-A631-347D856782B6}" destId="{425AC90C-0D8E-4A92-B494-300B64EB8BB8}" srcOrd="0" destOrd="0" presId="urn:diagrams.loki3.com/BracketList"/>
    <dgm:cxn modelId="{EA2834F1-5189-4336-9692-02E2EAAA2D0F}" srcId="{410A5818-4180-4CC3-AC21-BE0D02F20C2F}" destId="{81EDAD43-6119-4F49-A5B4-C3045A7E6F51}" srcOrd="0" destOrd="0" parTransId="{C78368E8-773C-4FBC-821F-8064910A590F}" sibTransId="{C9B59B6A-C596-4719-B813-04C21CCC1B05}"/>
    <dgm:cxn modelId="{02D7A7CE-DC1F-4BDA-A682-FC3A2037DEB0}" srcId="{481DD059-24EF-4EFD-A631-347D856782B6}" destId="{F9A02CB7-7A96-40AB-86C7-04C8CF8EEAAD}" srcOrd="2" destOrd="0" parTransId="{467F7C1B-A2DC-4D1D-BCA7-757899BBBDEC}" sibTransId="{D0FCB80B-20D1-4313-A78D-427AEBAB6C2A}"/>
    <dgm:cxn modelId="{64FDA830-C84E-4417-BEC6-F7A63C77FA63}" srcId="{481DD059-24EF-4EFD-A631-347D856782B6}" destId="{DCE76B8C-5454-45A8-B5E9-423DFD182833}" srcOrd="4" destOrd="0" parTransId="{7AE3AC02-5660-41B0-A1E6-00B34D26718D}" sibTransId="{328EADF8-015B-4971-9525-3D692A2B6419}"/>
    <dgm:cxn modelId="{93035B24-2630-49C3-BAB5-66F9DC21C81E}" srcId="{A7F76270-4ED8-4413-8607-0E71BD2ECC2A}" destId="{076B833C-B004-4196-AF88-CFBFF0C777F4}" srcOrd="0" destOrd="0" parTransId="{3DAD5F22-920C-49A6-8AE1-4E0382C0BC96}" sibTransId="{9B5A92BF-DF4B-4B61-ADEA-12086AA4BA32}"/>
    <dgm:cxn modelId="{3371A37B-27F2-43D2-BE02-D26CF466EA6C}" type="presOf" srcId="{A7F76270-4ED8-4413-8607-0E71BD2ECC2A}" destId="{E6C2D637-0766-4A70-B6DA-6023FDA31FA4}" srcOrd="0" destOrd="0" presId="urn:diagrams.loki3.com/BracketList"/>
    <dgm:cxn modelId="{BAB1D992-B570-4E0F-9449-4507C5440CC9}" srcId="{F9A02CB7-7A96-40AB-86C7-04C8CF8EEAAD}" destId="{F055A1C1-F591-4B35-90F0-83E17AF505EE}" srcOrd="1" destOrd="0" parTransId="{233BCC7B-A835-49D8-B5A0-521C49D524A5}" sibTransId="{059DC4CD-0DE4-4776-87B6-D6CC9432D4A3}"/>
    <dgm:cxn modelId="{44F90F38-61F5-4441-8595-9E95D0A520DA}" type="presOf" srcId="{DCE76B8C-5454-45A8-B5E9-423DFD182833}" destId="{C4EC7EEE-E4F2-411A-A90E-82D177E5DAAD}" srcOrd="0" destOrd="0" presId="urn:diagrams.loki3.com/BracketList"/>
    <dgm:cxn modelId="{51AC3403-1085-4D1C-B9E6-BA6AC82B83D5}" srcId="{410A5818-4180-4CC3-AC21-BE0D02F20C2F}" destId="{13A66C28-B839-41A7-AC98-407323095BE5}" srcOrd="1" destOrd="0" parTransId="{6DC6EA28-79D1-4777-80A6-D629BAD7F7D8}" sibTransId="{2EED67B7-7E1B-4902-B8AA-A382A6799ABF}"/>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pt>
    <dgm:pt modelId="{A8CFC310-3273-4CFC-90A8-B6F6DC85158E}" type="sibTrans" cxnId="{BC313005-6D08-4455-BB47-39907BB03881}">
      <dgm:prSet/>
      <dgm:spPr/>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3B2A66A0-2D32-4255-8674-A9DD6D831E19}" srcId="{4D99B075-5B8D-41F0-B463-2391E4DAF5BD}" destId="{1CEDE794-719B-4E58-80F7-48946D6F4C39}" srcOrd="0" destOrd="0" parTransId="{E6B2A04F-1FBB-4F0E-8D11-C76E4E967A46}" sibTransId="{714E514D-C7F4-490F-87EC-E3771695FDF5}"/>
    <dgm:cxn modelId="{0AAA31D9-55CA-4D86-80FA-50427296F34E}" srcId="{1CEDE794-719B-4E58-80F7-48946D6F4C39}" destId="{790DA81C-827F-49F3-B484-93867AA16FBF}" srcOrd="5" destOrd="0" parTransId="{BC59E756-AA71-4521-AE07-8DADE9EDFDB5}" sibTransId="{21717FCD-31BF-4820-9663-2B70FB1808B0}"/>
    <dgm:cxn modelId="{8F3098E5-1678-4DA5-9A9C-78B3D0E0B0F8}" srcId="{1CEDE794-719B-4E58-80F7-48946D6F4C39}" destId="{815CA2D0-9F97-4AE0-B7DC-D7A26339BD12}" srcOrd="3" destOrd="0" parTransId="{5559E3AE-085A-40DF-A72F-64B167C2A21C}" sibTransId="{79D0E9CB-B192-40E8-99A8-5B66A3B55E22}"/>
    <dgm:cxn modelId="{1CAD3395-6965-4892-B5E2-A84760532C60}" srcId="{1ED607FF-3661-425A-AF4F-60A73BEB2917}" destId="{DB766A19-E0AE-49E9-84FD-3C5ACA46A5AD}" srcOrd="1" destOrd="0" parTransId="{E5813D5C-5983-4B83-A28D-6480A253EFD1}" sibTransId="{CAC688FD-8C2E-43F5-8E33-FB2064EE5751}"/>
    <dgm:cxn modelId="{358D56CD-180C-42C0-81C8-EAE9FD7DEFCC}" type="presOf" srcId="{8E311BFE-FEA8-40AA-94AA-C531718B3C19}" destId="{0A2A7896-0AED-4118-8FE5-55798E312CE8}" srcOrd="0" destOrd="0" presId="urn:microsoft.com/office/officeart/2005/8/layout/hList1"/>
    <dgm:cxn modelId="{CC191964-0BBD-4F2E-B393-AA1E82A2AC99}" type="presOf" srcId="{DB766A19-E0AE-49E9-84FD-3C5ACA46A5AD}" destId="{39243CDD-24B6-43FE-91F8-C6FA1DF5F73B}" srcOrd="0" destOrd="1"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A96B0CE-25AC-4674-A4E3-167B3BAA1E0D}" type="presOf" srcId="{790DA81C-827F-49F3-B484-93867AA16FBF}" destId="{EA3CD924-AA8D-4D40-801C-2CE03896AA08}" srcOrd="0" destOrd="5" presId="urn:microsoft.com/office/officeart/2005/8/layout/hList1"/>
    <dgm:cxn modelId="{019A10A4-C311-449E-98E0-6610C9C23FC7}" type="presOf" srcId="{07E516CC-E9E1-4692-A8CB-F52FBA9C761A}" destId="{F4A56BDE-BD38-478E-8D2B-7EA702532799}" srcOrd="0" destOrd="0" presId="urn:microsoft.com/office/officeart/2005/8/layout/hList1"/>
    <dgm:cxn modelId="{CAEB2122-24C6-4C04-9B66-BE264E9F76F8}" type="presOf" srcId="{B04F25B9-E07B-4DB5-8E65-DE78A8B468CE}" destId="{EA3CD924-AA8D-4D40-801C-2CE03896AA08}" srcOrd="0" destOrd="1" presId="urn:microsoft.com/office/officeart/2005/8/layout/hList1"/>
    <dgm:cxn modelId="{E2D07DED-C8F4-43C4-91B2-CF06C8709043}" srcId="{1ED607FF-3661-425A-AF4F-60A73BEB2917}" destId="{CB9FB6F4-C873-40AE-93FD-447C34F4F608}" srcOrd="0" destOrd="0" parTransId="{A1133099-BA20-41F6-BF63-B27632B83B87}" sibTransId="{DA3A5BAC-2761-4922-A3F8-8071B2C32422}"/>
    <dgm:cxn modelId="{486C4677-DBC2-4883-8193-AB2528E35C78}" type="presOf" srcId="{815CA2D0-9F97-4AE0-B7DC-D7A26339BD12}" destId="{EA3CD924-AA8D-4D40-801C-2CE03896AA08}" srcOrd="0" destOrd="3" presId="urn:microsoft.com/office/officeart/2005/8/layout/hList1"/>
    <dgm:cxn modelId="{B66EE2A1-2E3E-4E05-BF33-59B39762F6B8}" type="presOf" srcId="{9FF610F0-8163-4E50-845C-D03669A1C672}" destId="{F4A56BDE-BD38-478E-8D2B-7EA702532799}" srcOrd="0" destOrd="2" presId="urn:microsoft.com/office/officeart/2005/8/layout/hList1"/>
    <dgm:cxn modelId="{7EBEEDD6-24B4-425A-A947-B4EA5AA2CB79}" type="presOf" srcId="{47FB3728-AA32-4818-9AF0-0E3769526CA9}" destId="{EA3CD924-AA8D-4D40-801C-2CE03896AA08}" srcOrd="0" destOrd="7" presId="urn:microsoft.com/office/officeart/2005/8/layout/hList1"/>
    <dgm:cxn modelId="{85A50305-AF3C-4F0D-A180-BC83C6101C0B}" srcId="{1CEDE794-719B-4E58-80F7-48946D6F4C39}" destId="{6CA302D5-E71C-4B07-A956-A87A48FBE11E}" srcOrd="4" destOrd="0" parTransId="{9A06DA32-4724-4F0D-9CD5-32EBD2C1BE74}" sibTransId="{2BC4B70D-FAE0-4743-9365-421574CB135A}"/>
    <dgm:cxn modelId="{58B0588E-6BFA-41C6-AAC3-AD1EE63F1DF7}" srcId="{4D99B075-5B8D-41F0-B463-2391E4DAF5BD}" destId="{1ED607FF-3661-425A-AF4F-60A73BEB2917}" srcOrd="1" destOrd="0" parTransId="{6A97A7A7-2E1B-4B7D-8B28-3C6A62AE2A0F}" sibTransId="{AD29A381-936A-49C0-8401-9FAD2DC7DF61}"/>
    <dgm:cxn modelId="{8B4B8FEC-3F34-49A7-9B98-21C56333C94B}" srcId="{1CEDE794-719B-4E58-80F7-48946D6F4C39}" destId="{F3EC264E-870D-488D-88C1-CFC5E4C109AE}" srcOrd="6" destOrd="0" parTransId="{DF7564D6-E85F-4611-9CAA-3658A84D7A0F}" sibTransId="{863491DB-1946-42D7-8EF6-2CCB6DFAB983}"/>
    <dgm:cxn modelId="{12A91E2E-7633-4DB0-884C-9AC7796A22DE}" srcId="{4D99B075-5B8D-41F0-B463-2391E4DAF5BD}" destId="{8E311BFE-FEA8-40AA-94AA-C531718B3C19}" srcOrd="2" destOrd="0" parTransId="{BEE7A90B-3BA5-489E-B4A6-38893BCD316A}" sibTransId="{5AA8B9C9-042C-4A12-9907-69FA09412143}"/>
    <dgm:cxn modelId="{E1FC8BD9-C7CD-4DD7-8EC4-14CE65DAA5A5}" type="presOf" srcId="{1ED607FF-3661-425A-AF4F-60A73BEB2917}" destId="{7A18D30B-EFAB-4DDD-BDBA-F0EFFC0400F4}"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FEC3A669-C5E7-4732-BF61-BF3F1D15BBEA}" srcId="{8E311BFE-FEA8-40AA-94AA-C531718B3C19}" destId="{07E516CC-E9E1-4692-A8CB-F52FBA9C761A}" srcOrd="0" destOrd="0" parTransId="{85D438C4-9C01-419B-8D65-B0114E3438BC}" sibTransId="{45C1FDB9-0E70-4932-848D-C5F2983BCF7A}"/>
    <dgm:cxn modelId="{99BFCDB6-6749-4F06-8672-60F0BD61F889}" type="presOf" srcId="{6CA302D5-E71C-4B07-A956-A87A48FBE11E}" destId="{EA3CD924-AA8D-4D40-801C-2CE03896AA08}" srcOrd="0" destOrd="4" presId="urn:microsoft.com/office/officeart/2005/8/layout/hList1"/>
    <dgm:cxn modelId="{B2EE5084-3141-4094-8FF7-7C550013DA43}" type="presOf" srcId="{F3EC264E-870D-488D-88C1-CFC5E4C109AE}" destId="{EA3CD924-AA8D-4D40-801C-2CE03896AA08}" srcOrd="0" destOrd="6" presId="urn:microsoft.com/office/officeart/2005/8/layout/hList1"/>
    <dgm:cxn modelId="{1124A44A-0CC2-41D4-A995-FE5FCFD5D238}" srcId="{1CEDE794-719B-4E58-80F7-48946D6F4C39}" destId="{7C9FE737-C85F-44D1-95F4-73F1A915E28F}" srcOrd="2" destOrd="0" parTransId="{CFCB3D5D-58E7-4444-AB17-ACD046B9494F}" sibTransId="{4902581D-0D57-407A-A2E6-2A5B546BE130}"/>
    <dgm:cxn modelId="{BC313005-6D08-4455-BB47-39907BB03881}" srcId="{1CEDE794-719B-4E58-80F7-48946D6F4C39}" destId="{47FB3728-AA32-4818-9AF0-0E3769526CA9}" srcOrd="7" destOrd="0" parTransId="{6AD6215E-47D8-4FFF-A4C2-9E91C60029A0}" sibTransId="{A8CFC310-3273-4CFC-90A8-B6F6DC85158E}"/>
    <dgm:cxn modelId="{6D0E1069-EC92-4D92-998B-B464A2A61462}" type="presOf" srcId="{CB9FB6F4-C873-40AE-93FD-447C34F4F608}" destId="{39243CDD-24B6-43FE-91F8-C6FA1DF5F73B}" srcOrd="0" destOrd="0" presId="urn:microsoft.com/office/officeart/2005/8/layout/hList1"/>
    <dgm:cxn modelId="{987D84AC-1995-46C2-AB6D-70C7D1C6D0E8}" type="presOf" srcId="{4D99B075-5B8D-41F0-B463-2391E4DAF5BD}" destId="{6853CB78-8BDB-4B63-81EA-4F520D881C0F}" srcOrd="0" destOrd="0" presId="urn:microsoft.com/office/officeart/2005/8/layout/hList1"/>
    <dgm:cxn modelId="{5ABD5F7F-01B3-4789-9C85-980185F4605C}" type="presOf" srcId="{1CEDE794-719B-4E58-80F7-48946D6F4C39}" destId="{179A36A7-8940-4968-A15E-8BA9BFD2EADA}" srcOrd="0" destOrd="0" presId="urn:microsoft.com/office/officeart/2005/8/layout/hList1"/>
    <dgm:cxn modelId="{437A6FC3-D84C-40A2-A019-B9F212B0774B}" srcId="{1CEDE794-719B-4E58-80F7-48946D6F4C39}" destId="{C47E1CBB-7813-44F4-B3D8-17FA20E63B3F}" srcOrd="0" destOrd="0" parTransId="{EA9BB675-0845-4246-A6FC-C09C9340CDB2}" sibTransId="{D825F73A-BC15-4801-B277-CE084C864DD4}"/>
    <dgm:cxn modelId="{BB8F22F7-D8B3-49A0-80DD-37EFEAF14379}" type="presOf" srcId="{B62F930F-0EB8-4AF6-BDBD-A3BB9B2D50F0}" destId="{F4A56BDE-BD38-478E-8D2B-7EA702532799}" srcOrd="0" destOrd="1" presId="urn:microsoft.com/office/officeart/2005/8/layout/hList1"/>
    <dgm:cxn modelId="{B68B5B9F-BE4F-4C4F-AA7F-E64EE2901F6E}" type="presOf" srcId="{C47E1CBB-7813-44F4-B3D8-17FA20E63B3F}" destId="{EA3CD924-AA8D-4D40-801C-2CE03896AA08}" srcOrd="0" destOrd="0" presId="urn:microsoft.com/office/officeart/2005/8/layout/hList1"/>
    <dgm:cxn modelId="{EA008D61-617C-4D4B-860F-B6A3F4136286}" srcId="{1CEDE794-719B-4E58-80F7-48946D6F4C39}" destId="{B04F25B9-E07B-4DB5-8E65-DE78A8B468CE}" srcOrd="1" destOrd="0" parTransId="{27B7B590-88F9-413B-840F-C670DF8F88FD}" sibTransId="{E44F76D6-6930-4A58-8B13-114643E19C2A}"/>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46F6EBDD-142D-4451-BD8A-3345D307A94F}" srcId="{5D372827-7248-4288-8350-78403E20F2AD}" destId="{00FCB034-3F3C-46F8-92D2-2E46405BADDE}" srcOrd="0" destOrd="0" parTransId="{08634250-A37C-401F-B6C7-B897B8497611}" sibTransId="{4B03CDF0-1918-40DA-B09C-CF6C053072C5}"/>
    <dgm:cxn modelId="{D5A21B83-E0CC-4DFA-A679-083853968469}" srcId="{3D804266-F0E5-4B11-8B77-59317CBB19AF}" destId="{3AC3511A-502E-4DD7-983E-D27660F6C1C2}" srcOrd="0" destOrd="0" parTransId="{58AD024F-FBE3-43F4-A77A-B83AA7231D89}" sibTransId="{793821F7-3092-4B27-8B74-6D95FFD79A60}"/>
    <dgm:cxn modelId="{BE248F7A-39B8-4198-9AA5-5F883D5D718C}" type="presOf" srcId="{5D372827-7248-4288-8350-78403E20F2AD}" destId="{55DD950F-2008-46FB-B449-5E4AB4122A8B}"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F6D6F2BB-EF83-4454-81CB-7BC7C990B316}" srcId="{5D372827-7248-4288-8350-78403E20F2AD}" destId="{B7B7E3B3-A584-4AC1-B3CE-44EF6AFAB336}" srcOrd="1" destOrd="0" parTransId="{11369280-404D-49C7-AA22-C77D63545AB1}" sibTransId="{925B93F6-F91C-4C22-9764-90D9E0A296A3}"/>
    <dgm:cxn modelId="{C63E43E9-CD6A-4366-81C5-E3A21949B548}" srcId="{5E8423FD-171D-46C3-B3E2-78D3AAC03361}" destId="{EB7F79BA-630C-4BC6-8E4D-F0EAEF271317}" srcOrd="0" destOrd="0" parTransId="{F166704C-02E3-4898-8502-B5BDA9360A8C}" sibTransId="{553FAD2D-6B86-491E-9D26-E9E6E74F6D1F}"/>
    <dgm:cxn modelId="{5BFFF462-A7EF-4275-AA76-C099809F63A7}" srcId="{7138B0F7-FA98-493E-9119-B3A26DBDED5E}" destId="{D855B081-D3D9-435B-BCBA-BD7D6F116BF2}" srcOrd="1" destOrd="0" parTransId="{96DBAF01-0141-49FB-B11F-CF84A6E08303}" sibTransId="{0ECA2C40-05CC-40C6-90E7-ADE0ABC73246}"/>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2A264846-EE52-44DE-95A8-900351823CD0}" srcId="{57BE89BC-49AC-4EE7-8C81-B51A230E1DBC}" destId="{5E8423FD-171D-46C3-B3E2-78D3AAC03361}" srcOrd="3" destOrd="0" parTransId="{4578F367-50E1-4219-BBBB-A409111AB8E5}" sibTransId="{1A6F0FC0-7981-46AF-9262-7717844F0338}"/>
    <dgm:cxn modelId="{0CEC7D07-FAC8-4E35-A9DB-3EDE25B0B2F0}" type="presOf" srcId="{5E8423FD-171D-46C3-B3E2-78D3AAC03361}" destId="{513E6431-36D0-4E32-A6AE-AADACA012307}" srcOrd="0" destOrd="0" presId="urn:microsoft.com/office/officeart/2005/8/layout/hList1"/>
    <dgm:cxn modelId="{73A41500-90E8-4309-91FD-F36FFD0E381A}" type="presOf" srcId="{FEFF4BF2-9394-4E9E-A09B-86277F5BF5FB}" destId="{4A0A0FBA-CC62-4304-AD96-17DE27B3CAFA}" srcOrd="0" destOrd="0" presId="urn:microsoft.com/office/officeart/2005/8/layout/hList1"/>
    <dgm:cxn modelId="{787566CE-8B97-4043-A652-695541D2B6C8}" type="presOf" srcId="{C4D511A8-5983-4B95-9F1E-932BB789F072}" destId="{3EB310A1-A684-4F6F-A37F-5337CEB450C5}" srcOrd="0" destOrd="1" presId="urn:microsoft.com/office/officeart/2005/8/layout/hList1"/>
    <dgm:cxn modelId="{79D9196A-BD38-401B-85AE-AEDF1098FF45}" type="presOf" srcId="{57BE89BC-49AC-4EE7-8C81-B51A230E1DBC}" destId="{E7208898-131E-4599-8D92-8DFF8878BCE0}" srcOrd="0" destOrd="0" presId="urn:microsoft.com/office/officeart/2005/8/layout/hList1"/>
    <dgm:cxn modelId="{52A9DF22-31AC-4E48-AD8F-AE0CCDE6D746}" srcId="{57BE89BC-49AC-4EE7-8C81-B51A230E1DBC}" destId="{3D804266-F0E5-4B11-8B77-59317CBB19AF}" srcOrd="2" destOrd="0" parTransId="{4AD79FA8-8D7C-4C1A-B804-7C08561D2DFC}" sibTransId="{C7CFFB5A-15DF-41E1-A7F6-569F3EE597EF}"/>
    <dgm:cxn modelId="{4BA92CBD-54DD-41EB-AF24-3EE55D7F5CB8}" type="presOf" srcId="{D855B081-D3D9-435B-BCBA-BD7D6F116BF2}" destId="{4A0A0FBA-CC62-4304-AD96-17DE27B3CAFA}" srcOrd="0" destOrd="1" presId="urn:microsoft.com/office/officeart/2005/8/layout/hList1"/>
    <dgm:cxn modelId="{3A1E9F81-9E40-4DBE-9AAA-6C3470162955}" type="presOf" srcId="{3AC3511A-502E-4DD7-983E-D27660F6C1C2}" destId="{F106F39A-5B93-4CB5-B42A-9C2E443E982F}" srcOrd="0" destOrd="0" presId="urn:microsoft.com/office/officeart/2005/8/layout/hList1"/>
    <dgm:cxn modelId="{5C2408EA-B1B0-4990-B0F0-94825C1FDB60}" srcId="{57BE89BC-49AC-4EE7-8C81-B51A230E1DBC}" destId="{7138B0F7-FA98-493E-9119-B3A26DBDED5E}" srcOrd="0" destOrd="0" parTransId="{F2EAAB0F-5B5C-487F-A9FE-B7B7EB6BBCE4}" sibTransId="{61FEC3A7-9CBA-49D4-9D21-2CAE5D8E0709}"/>
    <dgm:cxn modelId="{270DA761-818F-4528-BAE8-73057FC1D4A4}" type="presOf" srcId="{EB7F79BA-630C-4BC6-8E4D-F0EAEF271317}" destId="{3EB310A1-A684-4F6F-A37F-5337CEB450C5}" srcOrd="0" destOrd="0" presId="urn:microsoft.com/office/officeart/2005/8/layout/hList1"/>
    <dgm:cxn modelId="{83D52994-A26F-4B51-AD78-4C132B672B6B}" type="presOf" srcId="{7138B0F7-FA98-493E-9119-B3A26DBDED5E}" destId="{3FC027FE-883D-4F2B-A316-CA07F63207E3}" srcOrd="0" destOrd="0" presId="urn:microsoft.com/office/officeart/2005/8/layout/hList1"/>
    <dgm:cxn modelId="{C0A792BC-47E2-46C6-A05B-F56F9BC33102}" srcId="{5E8423FD-171D-46C3-B3E2-78D3AAC03361}" destId="{C4D511A8-5983-4B95-9F1E-932BB789F072}" srcOrd="1" destOrd="0" parTransId="{71BD8AD9-7174-4959-BCE0-DE7382B6E5C1}" sibTransId="{E9C73520-A134-4EB9-BC6D-EE8F5FF81A3D}"/>
    <dgm:cxn modelId="{935B78A8-8499-4511-8CD1-4A43F5B4604A}" type="presOf" srcId="{99D43127-0360-4098-90C5-927E048550BC}" destId="{F106F39A-5B93-4CB5-B42A-9C2E443E982F}" srcOrd="0" destOrd="1" presId="urn:microsoft.com/office/officeart/2005/8/layout/hList1"/>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C49F26E2-AAAF-4CAF-963C-CC25916DCB7C}" srcId="{344934A8-9880-4241-B01F-10123E4F1119}" destId="{B5E986C7-6FFA-46BF-9C21-961D76D24463}" srcOrd="1" destOrd="0" parTransId="{420F616B-7DA9-4BBD-84CA-CB2B67019F56}" sibTransId="{DAC64678-1995-487C-9A05-EBC2B3AF15C2}"/>
    <dgm:cxn modelId="{E4485B30-BD69-4FE1-85A6-6FA05386D6D9}" srcId="{908DAE55-C95C-4038-9368-74EE6AF67BF4}" destId="{58427FDE-E11E-4175-9E49-CF230B594C65}" srcOrd="3" destOrd="0" parTransId="{047B29A6-6E0B-4A29-A4E5-38A72D1A053F}" sibTransId="{82408430-9F9F-4E7B-B63D-F54A3732A4BB}"/>
    <dgm:cxn modelId="{C8FA4137-5130-4C12-B9E0-BCBF7B4DC446}" srcId="{BB37AB67-ABBF-462B-AA87-D8A0DFA6DF32}" destId="{908DAE55-C95C-4038-9368-74EE6AF67BF4}" srcOrd="0" destOrd="0" parTransId="{8808EF06-C77C-4C08-B8E9-03E0EF52ADA3}" sibTransId="{BF4C5BED-897B-4228-8074-42BFB4B4331A}"/>
    <dgm:cxn modelId="{FA4BDEA2-5779-4565-8279-F69928AEA496}" type="presOf" srcId="{E0E934CC-4D4E-40C7-8545-21F414B7A831}" destId="{2A25E908-98B8-47C9-A167-E0AD66A17381}" srcOrd="0" destOrd="5" presId="urn:microsoft.com/office/officeart/2005/8/layout/hList1"/>
    <dgm:cxn modelId="{3E5AC561-E63B-4A4C-A9BD-980BE7D42BE9}" type="presOf" srcId="{9FA61B16-C59E-4D1D-9F1E-62852E807A5D}" destId="{26C188B5-7DF4-40DC-9724-AD87CA92CF44}" srcOrd="0" destOrd="0" presId="urn:microsoft.com/office/officeart/2005/8/layout/hList1"/>
    <dgm:cxn modelId="{11785416-969B-4C5A-9073-4073A2B7E7B5}" type="presOf" srcId="{E86B7B08-6135-4FB6-ABD9-9AD7BFB25872}" destId="{ECDEAA75-96EA-428E-A772-FBF1F8C4C21A}" srcOrd="0" destOrd="0"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077ABFBD-8960-4ED6-A86A-6DA91AC594B2}" srcId="{344934A8-9880-4241-B01F-10123E4F1119}" destId="{68F27F3D-A276-4F79-BF68-55B04900DE34}" srcOrd="4" destOrd="0" parTransId="{C17D1D47-476D-4A94-B855-80C53FF342F6}" sibTransId="{E68C9CF3-AF8F-493B-8457-076D6AC6515B}"/>
    <dgm:cxn modelId="{6D37704D-994E-40C8-A9F1-83B670E16F89}" srcId="{908DAE55-C95C-4038-9368-74EE6AF67BF4}" destId="{2C5434D3-D65A-4F64-ABF2-B71D1EBE026C}" srcOrd="1" destOrd="0" parTransId="{66A20F0B-2DCF-4397-BF4B-C0A0848AE39E}" sibTransId="{0BC5AF29-2848-4889-BE01-ECC37D98762E}"/>
    <dgm:cxn modelId="{456F59F0-31A0-44C9-89F3-A30D14F42BF6}" srcId="{908DAE55-C95C-4038-9368-74EE6AF67BF4}" destId="{E0E934CC-4D4E-40C7-8545-21F414B7A831}" srcOrd="4" destOrd="0" parTransId="{73DC6008-D883-42A4-BD06-90D7C85D96FD}" sibTransId="{09744351-D7F7-4DC8-B0E4-E52B92978179}"/>
    <dgm:cxn modelId="{3D293ABD-D822-4714-B626-8FC4AA48EA52}" type="presOf" srcId="{DA8C69AE-69FE-4EF6-84D2-A7F45F45A61C}" destId="{2A25E908-98B8-47C9-A167-E0AD66A17381}" srcOrd="0" destOrd="1" presId="urn:microsoft.com/office/officeart/2005/8/layout/hList1"/>
    <dgm:cxn modelId="{3C5B0715-74B9-43DD-892B-83E10CCD22D0}" srcId="{094EA5D7-8927-49D7-8A48-7C919AF3B812}" destId="{E86B7B08-6135-4FB6-ABD9-9AD7BFB25872}" srcOrd="0" destOrd="0" parTransId="{EF4862A9-B33E-426D-8E7A-04F365918011}" sibTransId="{B37F1CDB-49B7-4D8F-A23A-BD6A8842EDAB}"/>
    <dgm:cxn modelId="{E042C823-91DD-4683-8560-D2E4D4C8CE4F}" type="presOf" srcId="{908DAE55-C95C-4038-9368-74EE6AF67BF4}" destId="{2A25E908-98B8-47C9-A167-E0AD66A17381}"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53E9413-D634-4D59-BCC1-A25BFCC4568C}" srcId="{9FA61B16-C59E-4D1D-9F1E-62852E807A5D}" destId="{094EA5D7-8927-49D7-8A48-7C919AF3B812}" srcOrd="0" destOrd="0" parTransId="{7C731C28-E0D3-41C2-93E6-6962E1660282}" sibTransId="{36D97A02-ACFB-403D-871D-900E9006F810}"/>
    <dgm:cxn modelId="{BE0327B2-9F88-4483-B10C-EBEF7F7300F0}" srcId="{9FA61B16-C59E-4D1D-9F1E-62852E807A5D}" destId="{C60F3919-858D-4D18-A2A0-FB21EB5AAF0E}" srcOrd="2" destOrd="0" parTransId="{882609F4-DA3A-45BE-A908-FC4006D03364}" sibTransId="{724D8372-3893-4E7B-AD18-49E612023A58}"/>
    <dgm:cxn modelId="{ADE0BF47-BAAD-4AE2-9576-FEAB752532D2}" type="presOf" srcId="{B5E986C7-6FFA-46BF-9C21-961D76D24463}" destId="{9D2B48C6-D5A3-4A7E-8BA7-7355D5FE9A49}" srcOrd="0" destOrd="2" presId="urn:microsoft.com/office/officeart/2005/8/layout/hList1"/>
    <dgm:cxn modelId="{6DDBD1BC-314F-498F-B21F-93DCF835C79A}" type="presOf" srcId="{2C5434D3-D65A-4F64-ABF2-B71D1EBE026C}" destId="{2A25E908-98B8-47C9-A167-E0AD66A17381}" srcOrd="0" destOrd="2" presId="urn:microsoft.com/office/officeart/2005/8/layout/hList1"/>
    <dgm:cxn modelId="{9ED61F75-0F7F-4DCE-BD49-3E60A257D9A0}" type="presOf" srcId="{31C28527-28CC-4876-8CCC-500DA224CCAE}" destId="{2A25E908-98B8-47C9-A167-E0AD66A17381}" srcOrd="0" destOrd="6"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5AC72673-8D8A-4EDC-89E8-7AA07E080680}" type="presOf" srcId="{D3A66B7D-666E-48F3-8682-45827FFA4AC6}" destId="{9D2B48C6-D5A3-4A7E-8BA7-7355D5FE9A49}" srcOrd="0" destOrd="7" presId="urn:microsoft.com/office/officeart/2005/8/layout/hList1"/>
    <dgm:cxn modelId="{6F8C3116-85A7-41B7-B39E-51A435FC3B23}" srcId="{344934A8-9880-4241-B01F-10123E4F1119}" destId="{D3A66B7D-666E-48F3-8682-45827FFA4AC6}" srcOrd="6" destOrd="0" parTransId="{EEE40A6C-F117-403C-9C73-6E03459D85AE}" sibTransId="{E88267DD-D55D-4DB0-B42C-54649D716CC2}"/>
    <dgm:cxn modelId="{9915B5DD-4A82-4F49-849F-71CE6A020A63}" srcId="{908DAE55-C95C-4038-9368-74EE6AF67BF4}" destId="{A2E3F68C-9805-4FD8-98DD-9CF38E2B09E4}" srcOrd="2" destOrd="0" parTransId="{A5C8C73A-C0A7-4945-8C8F-DD1658795694}" sibTransId="{036D312A-40EC-4225-9495-2DC43E5DBF91}"/>
    <dgm:cxn modelId="{7EEBBA07-DC80-4D79-A63D-EF8AFB87B22F}" type="presOf" srcId="{D51B1C88-67EE-42F2-9BB0-D9C462E84027}" destId="{9D2B48C6-D5A3-4A7E-8BA7-7355D5FE9A49}" srcOrd="0" destOrd="1"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282E31A5-3F19-4752-958E-A837F6DCB4BC}" type="presOf" srcId="{344934A8-9880-4241-B01F-10123E4F1119}" destId="{9D2B48C6-D5A3-4A7E-8BA7-7355D5FE9A49}" srcOrd="0" destOrd="0"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E06662D8-5D1B-4AC3-8F7D-BF48130175C4}" type="presOf" srcId="{9A166684-0EAB-4FE1-881C-D75C1DAE5703}" destId="{ECDEAA75-96EA-428E-A772-FBF1F8C4C21A}" srcOrd="0" destOrd="2" presId="urn:microsoft.com/office/officeart/2005/8/layout/hList1"/>
    <dgm:cxn modelId="{6D2C76ED-C39F-46D8-BA36-68E01A24438D}" srcId="{094EA5D7-8927-49D7-8A48-7C919AF3B812}" destId="{9A166684-0EAB-4FE1-881C-D75C1DAE5703}" srcOrd="2" destOrd="0" parTransId="{A2BE03B1-5299-4FA7-A088-80AE2B2F0FF2}" sibTransId="{D7ACA9D7-2E02-48F8-9FCA-A1B4E77ECDFB}"/>
    <dgm:cxn modelId="{D219FAC1-A916-46DD-9D35-50098BA0C54C}" type="presOf" srcId="{B05B355B-E47F-4043-883B-14CCE1D44152}" destId="{9D2B48C6-D5A3-4A7E-8BA7-7355D5FE9A49}" srcOrd="0" destOrd="4" presId="urn:microsoft.com/office/officeart/2005/8/layout/hList1"/>
    <dgm:cxn modelId="{CA8183D0-3C7B-4F3B-AB1B-8B3C7EACF824}" type="presOf" srcId="{094EA5D7-8927-49D7-8A48-7C919AF3B812}" destId="{04D534A6-E6A0-423F-A3E0-8183F6958A3C}" srcOrd="0" destOrd="0" presId="urn:microsoft.com/office/officeart/2005/8/layout/hList1"/>
    <dgm:cxn modelId="{4A46BB05-B068-4090-B9B7-011F31B259F4}" type="presOf" srcId="{C60F3919-858D-4D18-A2A0-FB21EB5AAF0E}" destId="{5B18188A-5E84-4806-A79A-CCD9ABB41230}" srcOrd="0" destOrd="0" presId="urn:microsoft.com/office/officeart/2005/8/layout/hList1"/>
    <dgm:cxn modelId="{226B3561-D7F0-4D37-8445-A164E562CA5C}" type="presOf" srcId="{A2E3F68C-9805-4FD8-98DD-9CF38E2B09E4}" destId="{2A25E908-98B8-47C9-A167-E0AD66A17381}" srcOrd="0" destOrd="3" presId="urn:microsoft.com/office/officeart/2005/8/layout/hList1"/>
    <dgm:cxn modelId="{DECB7F00-8009-4577-9543-B0C997F2AD36}" srcId="{344934A8-9880-4241-B01F-10123E4F1119}" destId="{A4D2339F-0FA7-47C1-A0E3-C09C108B6E8B}" srcOrd="2" destOrd="0" parTransId="{C6D5825E-EB8E-4D90-811E-63F957C790AB}" sibTransId="{003D353A-607B-4933-A0BC-64339DE68D0B}"/>
    <dgm:cxn modelId="{F97F40EB-C250-4676-BB36-89DA0B45AD33}" srcId="{344934A8-9880-4241-B01F-10123E4F1119}" destId="{B05B355B-E47F-4043-883B-14CCE1D44152}" srcOrd="3" destOrd="0" parTransId="{67E512F0-C57B-429E-A2A7-82B0FB7E1FA0}" sibTransId="{8EFACFFB-9095-484F-8782-0ACFE8CF3380}"/>
    <dgm:cxn modelId="{512671BC-F0A7-483B-A51B-3A74C1389F95}" type="presOf" srcId="{A4D2339F-0FA7-47C1-A0E3-C09C108B6E8B}" destId="{9D2B48C6-D5A3-4A7E-8BA7-7355D5FE9A49}" srcOrd="0" destOrd="3" presId="urn:microsoft.com/office/officeart/2005/8/layout/hList1"/>
    <dgm:cxn modelId="{F3B37351-D688-434C-B0B8-486B11D41672}" srcId="{094EA5D7-8927-49D7-8A48-7C919AF3B812}" destId="{144F5033-CD2D-4387-A0FB-E118D5401F1A}" srcOrd="1" destOrd="0" parTransId="{A8B3172F-DD70-4083-A9A9-5FE29AC19638}" sibTransId="{FA1703FC-9CF6-4E89-BEE8-8876980FB220}"/>
    <dgm:cxn modelId="{9E360C12-966C-4C2A-A636-ED2449AABF5F}" type="presOf" srcId="{144F5033-CD2D-4387-A0FB-E118D5401F1A}" destId="{ECDEAA75-96EA-428E-A772-FBF1F8C4C21A}" srcOrd="0" destOrd="1" presId="urn:microsoft.com/office/officeart/2005/8/layout/hList1"/>
    <dgm:cxn modelId="{264A5AE3-6646-4E60-AB9D-1EA869CAB23D}" type="presOf" srcId="{68F27F3D-A276-4F79-BF68-55B04900DE34}" destId="{9D2B48C6-D5A3-4A7E-8BA7-7355D5FE9A49}" srcOrd="0" destOrd="5" presId="urn:microsoft.com/office/officeart/2005/8/layout/hList1"/>
    <dgm:cxn modelId="{4B0B16C9-9B2B-4073-9277-3C6E24C04941}" type="presOf" srcId="{503461F2-65A7-4FA0-8C8E-020A60755012}" destId="{9D2B48C6-D5A3-4A7E-8BA7-7355D5FE9A49}" srcOrd="0" destOrd="6" presId="urn:microsoft.com/office/officeart/2005/8/layout/hList1"/>
    <dgm:cxn modelId="{6176AA33-96D0-4A50-B7D2-12FF34F91878}" type="presOf" srcId="{BB37AB67-ABBF-462B-AA87-D8A0DFA6DF32}" destId="{03C94ABF-10CF-4ADE-8FC5-96ECB36DF614}"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5636"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5636" y="727115"/>
        <a:ext cx="2882859" cy="387956"/>
      </dsp:txXfrm>
    </dsp:sp>
    <dsp:sp modelId="{D5C5E418-8E8C-44CA-8046-C66B80EF4C7D}">
      <dsp:nvSpPr>
        <dsp:cNvPr id="0" name=""/>
        <dsp:cNvSpPr/>
      </dsp:nvSpPr>
      <dsp:spPr>
        <a:xfrm>
          <a:off x="2888496"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5696"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5696" y="363406"/>
        <a:ext cx="7841379" cy="1115374"/>
      </dsp:txXfrm>
    </dsp:sp>
    <dsp:sp modelId="{E6C2D637-0766-4A70-B6DA-6023FDA31FA4}">
      <dsp:nvSpPr>
        <dsp:cNvPr id="0" name=""/>
        <dsp:cNvSpPr/>
      </dsp:nvSpPr>
      <dsp:spPr>
        <a:xfrm>
          <a:off x="5636"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5636" y="1571427"/>
        <a:ext cx="2882859" cy="387956"/>
      </dsp:txXfrm>
    </dsp:sp>
    <dsp:sp modelId="{19EE855B-C199-4054-9FA5-3BC96AAAA8AE}">
      <dsp:nvSpPr>
        <dsp:cNvPr id="0" name=""/>
        <dsp:cNvSpPr/>
      </dsp:nvSpPr>
      <dsp:spPr>
        <a:xfrm>
          <a:off x="2888496"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5696"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5696" y="1547180"/>
        <a:ext cx="7841379" cy="436450"/>
      </dsp:txXfrm>
    </dsp:sp>
    <dsp:sp modelId="{A53C0C4F-9D7A-46B1-9C64-1ACCCC9615B2}">
      <dsp:nvSpPr>
        <dsp:cNvPr id="0" name=""/>
        <dsp:cNvSpPr/>
      </dsp:nvSpPr>
      <dsp:spPr>
        <a:xfrm>
          <a:off x="5636" y="2246009"/>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5636" y="2246009"/>
        <a:ext cx="2882859" cy="387956"/>
      </dsp:txXfrm>
    </dsp:sp>
    <dsp:sp modelId="{70B4B054-B621-458D-88DD-9D8E0D9C7E13}">
      <dsp:nvSpPr>
        <dsp:cNvPr id="0" name=""/>
        <dsp:cNvSpPr/>
      </dsp:nvSpPr>
      <dsp:spPr>
        <a:xfrm>
          <a:off x="2888496" y="2052031"/>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5696" y="2052031"/>
          <a:ext cx="7841379"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5696" y="2052031"/>
        <a:ext cx="7841379" cy="775912"/>
      </dsp:txXfrm>
    </dsp:sp>
    <dsp:sp modelId="{593322B1-E75B-421B-A055-49C1E6D19777}">
      <dsp:nvSpPr>
        <dsp:cNvPr id="0" name=""/>
        <dsp:cNvSpPr/>
      </dsp:nvSpPr>
      <dsp:spPr>
        <a:xfrm>
          <a:off x="5636"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5636" y="3090321"/>
        <a:ext cx="2882859" cy="387956"/>
      </dsp:txXfrm>
    </dsp:sp>
    <dsp:sp modelId="{E7EF6D75-72E6-4167-B1B3-234BCE6EA185}">
      <dsp:nvSpPr>
        <dsp:cNvPr id="0" name=""/>
        <dsp:cNvSpPr/>
      </dsp:nvSpPr>
      <dsp:spPr>
        <a:xfrm>
          <a:off x="2888496"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5696"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5696" y="2896343"/>
        <a:ext cx="7841379" cy="775912"/>
      </dsp:txXfrm>
    </dsp:sp>
    <dsp:sp modelId="{C4EC7EEE-E4F2-411A-A90E-82D177E5DAAD}">
      <dsp:nvSpPr>
        <dsp:cNvPr id="0" name=""/>
        <dsp:cNvSpPr/>
      </dsp:nvSpPr>
      <dsp:spPr>
        <a:xfrm>
          <a:off x="5636"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5636" y="3934634"/>
        <a:ext cx="2882859" cy="387956"/>
      </dsp:txXfrm>
    </dsp:sp>
    <dsp:sp modelId="{97036220-D694-4088-8546-51B7D7C500AC}">
      <dsp:nvSpPr>
        <dsp:cNvPr id="0" name=""/>
        <dsp:cNvSpPr/>
      </dsp:nvSpPr>
      <dsp:spPr>
        <a:xfrm>
          <a:off x="2888496"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5696"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5696" y="3740656"/>
        <a:ext cx="7841379" cy="77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06/07/2016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06/07/2016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effectLst/>
            </a:endParaRPr>
          </a:p>
          <a:p>
            <a:pPr rtl="0" fontAlgn="base"/>
            <a:r>
              <a:rPr lang="en-US" sz="1200" b="1" i="0" kern="1200" dirty="0">
                <a:solidFill>
                  <a:schemeClr val="tx1"/>
                </a:solidFill>
                <a:effectLst/>
                <a:latin typeface="+mn-lt"/>
                <a:ea typeface="+mn-ea"/>
                <a:cs typeface="+mn-cs"/>
              </a:rPr>
              <a:t>Designing and Managing Azure Subscriptions </a:t>
            </a:r>
          </a:p>
          <a:p>
            <a:pPr rtl="0" fontAlgn="base"/>
            <a:r>
              <a:rPr lang="en-US" sz="1200" b="0" i="0" kern="1200" dirty="0">
                <a:solidFill>
                  <a:schemeClr val="tx1"/>
                </a:solidFill>
                <a:effectLst/>
                <a:latin typeface="+mn-lt"/>
                <a:ea typeface="+mn-ea"/>
                <a:cs typeface="+mn-cs"/>
              </a:rPr>
              <a:t>Why this session?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Offers are multi-customer and potentially multi-tenant vehicles. Failing to get the right subscription architecture could be disastrous. </a:t>
            </a:r>
          </a:p>
          <a:p>
            <a:pPr rtl="0" fontAlgn="base"/>
            <a:r>
              <a:rPr lang="en-US" sz="1200" b="0" i="0" kern="1200" dirty="0">
                <a:solidFill>
                  <a:schemeClr val="tx1"/>
                </a:solidFill>
                <a:effectLst/>
                <a:latin typeface="+mn-lt"/>
                <a:ea typeface="+mn-ea"/>
                <a:cs typeface="+mn-cs"/>
              </a:rPr>
              <a:t>Session Goals</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Discuss key limitations and how these affect architectures.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Benefits of different subscription types + DPOR.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Guidance on who should own the subscription and how this relates to offer design. </a:t>
            </a:r>
          </a:p>
          <a:p>
            <a:pPr rtl="0" fontAlgn="base"/>
            <a:r>
              <a:rPr lang="en-US" sz="1200" b="0" i="0" kern="1200" dirty="0">
                <a:solidFill>
                  <a:schemeClr val="tx1"/>
                </a:solidFill>
                <a:effectLst/>
                <a:latin typeface="+mn-lt"/>
                <a:ea typeface="+mn-ea"/>
                <a:cs typeface="+mn-cs"/>
              </a:rPr>
              <a:t>Duration</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30 minutes </a:t>
            </a:r>
          </a:p>
          <a:p>
            <a:pPr rtl="0" fontAlgn="base"/>
            <a:r>
              <a:rPr lang="en-US" sz="1200" b="0" i="0" kern="1200" dirty="0">
                <a:solidFill>
                  <a:schemeClr val="tx1"/>
                </a:solidFill>
                <a:effectLst/>
                <a:latin typeface="+mn-lt"/>
                <a:ea typeface="+mn-ea"/>
                <a:cs typeface="+mn-cs"/>
              </a:rPr>
              <a:t>Demos</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To be added/changed</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System Integrators are increasingly offering managed services to operate strategic solutions on behalf of their customers. This session discusses how subscription management affects these solutions, and how subscription limits impact architecture of solutions.</a:t>
            </a:r>
            <a:r>
              <a:rPr lang="en-US" sz="1200" b="1"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gradFill>
                  <a:gsLst>
                    <a:gs pos="2917">
                      <a:schemeClr val="tx1"/>
                    </a:gs>
                    <a:gs pos="30000">
                      <a:schemeClr val="tx1"/>
                    </a:gs>
                  </a:gsLst>
                  <a:lin ang="5400000" scaled="0"/>
                </a:gradFill>
              </a:rPr>
              <a:t>Role Considerations</a:t>
            </a:r>
          </a:p>
          <a:p>
            <a:endParaRPr lang="en-US" sz="1200" dirty="0">
              <a:gradFill>
                <a:gsLst>
                  <a:gs pos="2917">
                    <a:schemeClr val="tx1"/>
                  </a:gs>
                  <a:gs pos="30000">
                    <a:schemeClr val="tx1"/>
                  </a:gs>
                </a:gsLst>
                <a:lin ang="5400000" scaled="0"/>
              </a:gra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22 new roles have been released and user defined roles is coming in a future release. There will be some complexity during the coexistence of the service management and resource management environments and will need to be carefully considered.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228239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203313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306814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a:t>
            </a:r>
            <a:r>
              <a:rPr lang="en-US" dirty="0" err="1"/>
              <a:t>set</a:t>
            </a:r>
            <a:r>
              <a:rPr lang="en-US" dirty="0"/>
              <a: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2654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9344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06/07/2016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06/07/2016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70154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06/07/2016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5110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Identifier:</a:t>
            </a:r>
          </a:p>
          <a:p>
            <a:r>
              <a:rPr lang="en-US" dirty="0"/>
              <a:t>	Contoso: CP</a:t>
            </a:r>
          </a:p>
          <a:p>
            <a:r>
              <a:rPr lang="en-US" dirty="0"/>
              <a:t>Location:</a:t>
            </a:r>
          </a:p>
          <a:p>
            <a:r>
              <a:rPr lang="en-US" dirty="0"/>
              <a:t>	East</a:t>
            </a:r>
            <a:r>
              <a:rPr lang="en-US" baseline="0" dirty="0"/>
              <a:t> US Campus: East (E)</a:t>
            </a:r>
          </a:p>
          <a:p>
            <a:r>
              <a:rPr lang="en-US" baseline="0" dirty="0"/>
              <a:t>	West US Campus: West (W)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3469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3161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4848" indent="-284848">
              <a:spcBef>
                <a:spcPts val="1177"/>
              </a:spcBef>
            </a:pPr>
            <a:r>
              <a:rPr lang="en-US" sz="1200" dirty="0"/>
              <a:t>CONTOSO IT</a:t>
            </a:r>
          </a:p>
          <a:p>
            <a:pPr marL="284848" indent="-284848">
              <a:spcBef>
                <a:spcPts val="1177"/>
              </a:spcBef>
            </a:pPr>
            <a:r>
              <a:rPr lang="en-US" sz="1200" dirty="0"/>
              <a:t>CONTOSO Corp</a:t>
            </a:r>
          </a:p>
          <a:p>
            <a:pPr marL="284848" indent="-284848">
              <a:spcBef>
                <a:spcPts val="1177"/>
              </a:spcBef>
            </a:pPr>
            <a:r>
              <a:rPr lang="en-US" sz="1200" dirty="0"/>
              <a:t>CONTOSO Human Resources</a:t>
            </a:r>
          </a:p>
          <a:p>
            <a:pPr marL="284848" indent="-284848">
              <a:spcBef>
                <a:spcPts val="1177"/>
              </a:spcBef>
            </a:pPr>
            <a:r>
              <a:rPr lang="en-US" sz="1200" dirty="0"/>
              <a:t>CONTOSO Marketing</a:t>
            </a:r>
          </a:p>
          <a:p>
            <a:pPr marL="284848" indent="-284848">
              <a:spcBef>
                <a:spcPts val="1177"/>
              </a:spcBef>
            </a:pPr>
            <a:r>
              <a:rPr lang="en-US" sz="1200" dirty="0"/>
              <a:t>CONTOSO Sales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12242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CLS: Cloud Service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87747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ITN: Power, Non-Production</a:t>
            </a:r>
          </a:p>
          <a:p>
            <a:r>
              <a:rPr lang="en-US" dirty="0"/>
              <a:t>WER: Web Role </a:t>
            </a:r>
          </a:p>
          <a:p>
            <a:r>
              <a:rPr lang="en-US" dirty="0"/>
              <a:t>OR</a:t>
            </a:r>
          </a:p>
          <a:p>
            <a:r>
              <a:rPr lang="en-US" dirty="0"/>
              <a:t>WEW: Worker Role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5792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RGP: Resource Group Name</a:t>
            </a:r>
          </a:p>
          <a:p>
            <a:r>
              <a:rPr lang="en-US" dirty="0"/>
              <a:t>001: Deployment 1</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90293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CPP: Corp, Production		SL: Sales, Non-Production</a:t>
            </a:r>
          </a:p>
          <a:p>
            <a:r>
              <a:rPr lang="en-US" dirty="0"/>
              <a:t>ADC: Azure Domain Controller	FIL: Azure File Server</a:t>
            </a:r>
          </a:p>
          <a:p>
            <a:r>
              <a:rPr lang="en-US" dirty="0"/>
              <a:t>001: Deployment 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90687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a:t>
            </a:r>
            <a:r>
              <a:rPr lang="en-US" sz="1200" dirty="0" err="1">
                <a:solidFill>
                  <a:schemeClr val="tx1">
                    <a:alpha val="99000"/>
                  </a:schemeClr>
                </a:solidFill>
              </a:rPr>
              <a:t>LiveID</a:t>
            </a:r>
            <a:r>
              <a:rPr lang="en-US" sz="1200" dirty="0">
                <a:solidFill>
                  <a:schemeClr val="tx1">
                    <a:alpha val="99000"/>
                  </a:schemeClr>
                </a:solidFill>
              </a:rPr>
              <a:t>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49500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4808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VNET: </a:t>
            </a:r>
            <a:r>
              <a:rPr lang="en-US" dirty="0" err="1"/>
              <a:t>VNet</a:t>
            </a:r>
            <a:endParaRPr lang="en-US" dirty="0"/>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006029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Power</a:t>
            </a:r>
          </a:p>
          <a:p>
            <a:r>
              <a:rPr lang="en-US" dirty="0"/>
              <a:t>SUB: Subnet</a:t>
            </a:r>
          </a:p>
          <a:p>
            <a:r>
              <a:rPr lang="en-US" dirty="0"/>
              <a:t>172.32.32.0_19: Subnet and CIDR Network Mask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49264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https://azure.microsoft.com/en-us/documentation/articles/virtual-networks-nsg/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974188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UNC: US North Central</a:t>
            </a:r>
          </a:p>
          <a:p>
            <a:r>
              <a:rPr lang="en-US" dirty="0"/>
              <a:t>ITP: IT, Production</a:t>
            </a:r>
          </a:p>
          <a:p>
            <a:r>
              <a:rPr lang="en-US" dirty="0"/>
              <a:t>MKT: Marketing, Non-Production</a:t>
            </a:r>
          </a:p>
          <a:p>
            <a:r>
              <a:rPr lang="en-US" dirty="0"/>
              <a:t>SLP: Sales,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94680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Ease</a:t>
            </a:r>
          </a:p>
          <a:p>
            <a:r>
              <a:rPr lang="en-US" dirty="0"/>
              <a:t>MKN: Marketing, Non-Production</a:t>
            </a:r>
          </a:p>
          <a:p>
            <a:r>
              <a:rPr lang="en-US" dirty="0"/>
              <a:t>FIL: Azure File Server</a:t>
            </a:r>
          </a:p>
          <a:p>
            <a:r>
              <a:rPr lang="en-US" dirty="0"/>
              <a:t>001: NIC 1</a:t>
            </a:r>
          </a:p>
          <a:p>
            <a:r>
              <a:rPr lang="en-US" dirty="0"/>
              <a:t>002: NIC 2</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747907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a:t>
            </a:r>
            <a:r>
              <a:rPr lang="en-US" baseline="0" dirty="0"/>
              <a:t> East</a:t>
            </a:r>
            <a:endParaRPr lang="en-US" dirty="0"/>
          </a:p>
          <a:p>
            <a:r>
              <a:rPr lang="en-US" dirty="0"/>
              <a:t>SLN: </a:t>
            </a:r>
            <a:r>
              <a:rPr lang="en-US" dirty="0" err="1"/>
              <a:t>Sles</a:t>
            </a:r>
            <a:r>
              <a:rPr lang="en-US" dirty="0"/>
              <a:t>, Non-Production</a:t>
            </a:r>
          </a:p>
          <a:p>
            <a:r>
              <a:rPr lang="en-US" dirty="0"/>
              <a:t>FIL: File Server</a:t>
            </a:r>
          </a:p>
          <a:p>
            <a:r>
              <a:rPr lang="en-US" dirty="0"/>
              <a:t>001: Deployment 1</a:t>
            </a:r>
          </a:p>
          <a:p>
            <a:r>
              <a:rPr lang="en-US" dirty="0"/>
              <a:t>PIP: Public IP Address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3265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STA: Storage Account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18596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sz="1200" kern="1200" dirty="0">
                <a:solidFill>
                  <a:schemeClr val="tx1"/>
                </a:solidFill>
                <a:latin typeface="+mn-lt"/>
                <a:ea typeface="+mn-ea"/>
                <a:cs typeface="+mn-cs"/>
              </a:rPr>
              <a:t>https://msdn.microsoft.com/library/azure/dd179338.aspx </a:t>
            </a:r>
            <a:endParaRPr lang="en-US" dirty="0"/>
          </a:p>
          <a:p>
            <a:r>
              <a:rPr lang="en-US" dirty="0"/>
              <a:t>CO: CONTOSO</a:t>
            </a:r>
          </a:p>
          <a:p>
            <a:r>
              <a:rPr lang="en-US" dirty="0"/>
              <a:t>UW: US West</a:t>
            </a:r>
          </a:p>
          <a:p>
            <a:r>
              <a:rPr lang="en-US" dirty="0"/>
              <a:t>ITP: IT, Production</a:t>
            </a:r>
          </a:p>
          <a:p>
            <a:r>
              <a:rPr lang="en-US" dirty="0"/>
              <a:t>STT: Storage Table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069152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SLP: SALES, Production</a:t>
            </a:r>
          </a:p>
          <a:p>
            <a:r>
              <a:rPr lang="en-US" dirty="0"/>
              <a:t>STC: Storage Blob Container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86258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14301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STB: Storage Blob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949728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985547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UE: US East</a:t>
            </a:r>
          </a:p>
          <a:p>
            <a:r>
              <a:rPr lang="en-US" dirty="0"/>
              <a:t>ITP: IT, Production	</a:t>
            </a:r>
          </a:p>
          <a:p>
            <a:r>
              <a:rPr lang="en-US" dirty="0"/>
              <a:t>SLN: Sales, Non-Production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222895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SDBA: SQL Database Admin (SQL Logon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4089549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ASQ: Azure SQL Server</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684551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ITP: IT, Production	</a:t>
            </a:r>
          </a:p>
          <a:p>
            <a:r>
              <a:rPr lang="en-US" dirty="0"/>
              <a:t>MKP: Marketing, Production</a:t>
            </a:r>
          </a:p>
          <a:p>
            <a:r>
              <a:rPr lang="en-US" dirty="0"/>
              <a:t>SDB: Azure SQL Database</a:t>
            </a:r>
          </a:p>
          <a:p>
            <a:r>
              <a:rPr lang="en-US" dirty="0"/>
              <a:t>APPADB: ?</a:t>
            </a:r>
          </a:p>
          <a:p>
            <a:endParaRPr lang="en-US" dirty="0"/>
          </a:p>
          <a:p>
            <a:r>
              <a:rPr lang="en-US" b="1" dirty="0"/>
              <a:t>admin</a:t>
            </a:r>
            <a:endParaRPr lang="en-US" dirty="0"/>
          </a:p>
          <a:p>
            <a:r>
              <a:rPr lang="en-US" b="1" dirty="0"/>
              <a:t>administrator</a:t>
            </a:r>
            <a:endParaRPr lang="en-US" dirty="0"/>
          </a:p>
          <a:p>
            <a:r>
              <a:rPr lang="en-US" b="1" dirty="0"/>
              <a:t>guest</a:t>
            </a:r>
            <a:endParaRPr lang="en-US" dirty="0"/>
          </a:p>
          <a:p>
            <a:r>
              <a:rPr lang="en-US" b="1" dirty="0"/>
              <a:t>root</a:t>
            </a:r>
            <a:endParaRPr lang="en-US" dirty="0"/>
          </a:p>
          <a:p>
            <a:r>
              <a:rPr lang="en-US" b="1" dirty="0" err="1"/>
              <a:t>sa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650037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MKP: Marketing, Production	</a:t>
            </a:r>
          </a:p>
          <a:p>
            <a:r>
              <a:rPr lang="en-US" dirty="0"/>
              <a:t>ITN: IT, Non-Production</a:t>
            </a:r>
          </a:p>
          <a:p>
            <a:r>
              <a:rPr lang="en-US" dirty="0"/>
              <a:t>RCH: </a:t>
            </a:r>
            <a:r>
              <a:rPr lang="en-US" dirty="0" err="1"/>
              <a:t>Redis</a:t>
            </a:r>
            <a:r>
              <a:rPr lang="en-US" dirty="0"/>
              <a:t> Cache Name</a:t>
            </a:r>
          </a:p>
          <a:p>
            <a:r>
              <a:rPr lang="en-US" dirty="0"/>
              <a:t>001: Deployment 1	</a:t>
            </a:r>
          </a:p>
          <a:p>
            <a:r>
              <a:rPr lang="en-US" dirty="0"/>
              <a:t>002: deployment 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06/07/2016 11:11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94464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t>
            </a:r>
            <a:r>
              <a:rPr lang="en-US" baseline="0" dirty="0" err="1"/>
              <a:t>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29568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fontAlgn="base">
              <a:lnSpc>
                <a:spcPct val="110000"/>
              </a:lnSpc>
              <a:spcBef>
                <a:spcPts val="600"/>
              </a:spcBef>
              <a:spcAft>
                <a:spcPts val="600"/>
              </a:spcAft>
              <a:buClr>
                <a:schemeClr val="tx2"/>
              </a:buClr>
              <a:buSzPct val="100000"/>
              <a:defRPr/>
            </a:pPr>
            <a:r>
              <a:rPr lang="en-US" sz="1867" kern="0" dirty="0"/>
              <a:t>Only the Account Owner has the ability to create Subscriptions. Subscriptions may have any combination of services associated to them. </a:t>
            </a:r>
          </a:p>
          <a:p>
            <a:pPr marL="0" lvl="1" fontAlgn="base">
              <a:lnSpc>
                <a:spcPct val="110000"/>
              </a:lnSpc>
              <a:spcBef>
                <a:spcPts val="600"/>
              </a:spcBef>
              <a:spcAft>
                <a:spcPts val="600"/>
              </a:spcAft>
              <a:buClr>
                <a:schemeClr val="tx2"/>
              </a:buClr>
              <a:buSzPct val="100000"/>
              <a:defRPr/>
            </a:pPr>
            <a:endParaRPr lang="en-US" sz="1867" kern="0" dirty="0"/>
          </a:p>
          <a:p>
            <a:pPr marL="0" lvl="1" fontAlgn="base">
              <a:lnSpc>
                <a:spcPct val="110000"/>
              </a:lnSpc>
              <a:spcBef>
                <a:spcPts val="600"/>
              </a:spcBef>
              <a:spcAft>
                <a:spcPts val="600"/>
              </a:spcAft>
              <a:buClr>
                <a:schemeClr val="tx2"/>
              </a:buClr>
              <a:buSzPct val="100000"/>
              <a:defRPr/>
            </a:pPr>
            <a:r>
              <a:rPr lang="en-US" sz="1867" kern="0" dirty="0"/>
              <a:t>Creating different Subscriptions for each environment of your applications and assigning a different Service Administrator and Co-Administrators to each subscription can be used to help control access to development projects and environments within your organization.  It also helps avoid performance boundaries,</a:t>
            </a:r>
            <a:r>
              <a:rPr lang="en-US" sz="1867" kern="0" baseline="0" dirty="0"/>
              <a:t> such as number of storage accounts per subscription and total IOPS per storage account.  </a:t>
            </a:r>
          </a:p>
          <a:p>
            <a:pPr marL="0" lvl="1" fontAlgn="base">
              <a:lnSpc>
                <a:spcPct val="110000"/>
              </a:lnSpc>
              <a:spcBef>
                <a:spcPts val="600"/>
              </a:spcBef>
              <a:spcAft>
                <a:spcPts val="600"/>
              </a:spcAft>
              <a:buClr>
                <a:schemeClr val="tx2"/>
              </a:buClr>
              <a:buSzPct val="100000"/>
              <a:defRPr/>
            </a:pPr>
            <a:endParaRPr lang="en-US" sz="1867" kern="0" baseline="0" dirty="0"/>
          </a:p>
          <a:p>
            <a:pPr marL="0" lvl="1" fontAlgn="base">
              <a:lnSpc>
                <a:spcPct val="110000"/>
              </a:lnSpc>
              <a:spcBef>
                <a:spcPts val="600"/>
              </a:spcBef>
              <a:spcAft>
                <a:spcPts val="600"/>
              </a:spcAft>
              <a:buClr>
                <a:schemeClr val="tx2"/>
              </a:buClr>
              <a:buSzPct val="100000"/>
              <a:defRPr/>
            </a:pPr>
            <a:r>
              <a:rPr lang="en-US" sz="1867" kern="0" baseline="0" dirty="0"/>
              <a:t>If you are managing your customer’s environment, you will need to account for these boundaries.</a:t>
            </a:r>
            <a:endParaRPr lang="en-US" sz="1467" kern="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45777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11</a:t>
            </a:fld>
            <a:endParaRPr lang="en-US"/>
          </a:p>
        </p:txBody>
      </p:sp>
    </p:spTree>
    <p:extLst>
      <p:ext uri="{BB962C8B-B14F-4D97-AF65-F5344CB8AC3E}">
        <p14:creationId xmlns:p14="http://schemas.microsoft.com/office/powerpoint/2010/main" val="30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Get-</a:t>
            </a:r>
            <a:r>
              <a:rPr lang="en-US" b="1" dirty="0" err="1"/>
              <a:t>AzurePublishSettingsFile</a:t>
            </a:r>
            <a:r>
              <a:rPr lang="en-US" b="1" dirty="0"/>
              <a:t> – will pop UI to get a</a:t>
            </a:r>
            <a:r>
              <a:rPr lang="en-US" b="1" baseline="0" dirty="0"/>
              <a:t> management cert</a:t>
            </a:r>
          </a:p>
          <a:p>
            <a:r>
              <a:rPr lang="en-US" sz="1200" b="1" kern="1200" dirty="0">
                <a:solidFill>
                  <a:schemeClr val="tx1"/>
                </a:solidFill>
                <a:effectLst/>
                <a:latin typeface="+mn-lt"/>
                <a:ea typeface="+mn-ea"/>
                <a:cs typeface="+mn-cs"/>
              </a:rPr>
              <a:t>Import-</a:t>
            </a:r>
            <a:r>
              <a:rPr lang="en-US" sz="1200" b="1" kern="1200" dirty="0" err="1">
                <a:solidFill>
                  <a:schemeClr val="tx1"/>
                </a:solidFill>
                <a:effectLst/>
                <a:latin typeface="+mn-lt"/>
                <a:ea typeface="+mn-ea"/>
                <a:cs typeface="+mn-cs"/>
              </a:rPr>
              <a:t>AzurePublishSettingsFile</a:t>
            </a:r>
            <a:r>
              <a:rPr lang="en-US" sz="1200" kern="1200" dirty="0">
                <a:solidFill>
                  <a:schemeClr val="tx1"/>
                </a:solidFill>
                <a:effectLst/>
                <a:latin typeface="+mn-lt"/>
                <a:ea typeface="+mn-ea"/>
                <a:cs typeface="+mn-cs"/>
              </a:rPr>
              <a:t> “PATH\*.</a:t>
            </a:r>
            <a:r>
              <a:rPr lang="en-US" sz="1200" kern="1200" dirty="0" err="1">
                <a:solidFill>
                  <a:schemeClr val="tx1"/>
                </a:solidFill>
                <a:effectLst/>
                <a:latin typeface="+mn-lt"/>
                <a:ea typeface="+mn-ea"/>
                <a:cs typeface="+mn-cs"/>
              </a:rPr>
              <a:t>publishsettings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AzureAccount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AzureSubscription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Update-Help</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13</a:t>
            </a:fld>
            <a:endParaRPr lang="en-US"/>
          </a:p>
        </p:txBody>
      </p:sp>
    </p:spTree>
    <p:extLst>
      <p:ext uri="{BB962C8B-B14F-4D97-AF65-F5344CB8AC3E}">
        <p14:creationId xmlns:p14="http://schemas.microsoft.com/office/powerpoint/2010/main" val="182422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login </a:t>
            </a:r>
          </a:p>
          <a:p>
            <a:r>
              <a:rPr lang="en-US" dirty="0"/>
              <a:t>azure login -u user@contoso.onmicrosoft.co</a:t>
            </a:r>
          </a:p>
          <a:p>
            <a:r>
              <a:rPr lang="en-US" dirty="0"/>
              <a:t>azure logout -u &lt;username&gt;</a:t>
            </a:r>
          </a:p>
          <a:p>
            <a:endParaRPr lang="en-US" dirty="0"/>
          </a:p>
          <a:p>
            <a:r>
              <a:rPr lang="en-US" dirty="0"/>
              <a:t>azure account download</a:t>
            </a:r>
          </a:p>
          <a:p>
            <a:endParaRPr lang="en-US" dirty="0"/>
          </a:p>
          <a:p>
            <a:r>
              <a:rPr lang="en-US" dirty="0"/>
              <a:t>azure account import &lt;path to your .</a:t>
            </a:r>
            <a:r>
              <a:rPr lang="en-US" dirty="0" err="1"/>
              <a:t>publishsettings</a:t>
            </a:r>
            <a:r>
              <a:rPr lang="en-US" dirty="0"/>
              <a:t> file&gt; </a:t>
            </a:r>
          </a:p>
          <a:p>
            <a:endParaRPr lang="en-US" dirty="0"/>
          </a:p>
          <a:p>
            <a:r>
              <a:rPr lang="en-US" dirty="0"/>
              <a:t>azure </a:t>
            </a:r>
            <a:r>
              <a:rPr lang="en-US" dirty="0" err="1"/>
              <a:t>config</a:t>
            </a:r>
            <a:r>
              <a:rPr lang="en-US" dirty="0"/>
              <a:t> mode arm</a:t>
            </a:r>
          </a:p>
          <a:p>
            <a:endParaRPr lang="en-US" dirty="0"/>
          </a:p>
          <a:p>
            <a:r>
              <a:rPr lang="en-US" dirty="0"/>
              <a:t>azure location list	</a:t>
            </a:r>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a:p>
        </p:txBody>
      </p:sp>
    </p:spTree>
    <p:extLst>
      <p:ext uri="{BB962C8B-B14F-4D97-AF65-F5344CB8AC3E}">
        <p14:creationId xmlns:p14="http://schemas.microsoft.com/office/powerpoint/2010/main" val="431913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109631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857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723485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7860156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9665195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986124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2" y="6356351"/>
            <a:ext cx="2743200" cy="365125"/>
          </a:xfrm>
          <a:prstGeom prst="rect">
            <a:avLst/>
          </a:prstGeom>
        </p:spPr>
        <p:txBody>
          <a:bodyPr/>
          <a:lstStyle/>
          <a:p>
            <a:fld id="{B37ECBE2-3150-4A8C-9BA8-324E60C97071}" type="datetimeFigureOut">
              <a:rPr lang="en-US"/>
              <a:t>06/07/2016</a:t>
            </a:fld>
            <a:endParaRPr lang="en-US"/>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1476996-1D2C-40F1-B50E-3395E94DDC5F}" type="slidenum">
              <a:rPr lang="en-US"/>
              <a:t>‹#›</a:t>
            </a:fld>
            <a:endParaRPr lang="en-US"/>
          </a:p>
        </p:txBody>
      </p:sp>
    </p:spTree>
    <p:extLst>
      <p:ext uri="{BB962C8B-B14F-4D97-AF65-F5344CB8AC3E}">
        <p14:creationId xmlns:p14="http://schemas.microsoft.com/office/powerpoint/2010/main" val="338552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1503883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307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9191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32882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1889748"/>
          </a:xfrm>
        </p:spPr>
        <p:txBody>
          <a:bodyPr/>
          <a:lstStyle>
            <a:lvl1pPr>
              <a:defRPr b="1"/>
            </a:lvl1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0580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05642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2867773"/>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085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22063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524609735"/>
      </p:ext>
    </p:extLst>
  </p:cSld>
  <p:clrMap bg1="dk1" tx1="lt1" bg2="dk2" tx2="lt2" accent1="accent1" accent2="accent2" accent3="accent3" accent4="accent4" accent5="accent5" accent6="accent6" hlink="hlink" folHlink="folHlink"/>
  <p:sldLayoutIdLst>
    <p:sldLayoutId id="2147483728" r:id="rId1"/>
    <p:sldLayoutId id="2147483706" r:id="rId2"/>
    <p:sldLayoutId id="2147483707" r:id="rId3"/>
    <p:sldLayoutId id="2147483708" r:id="rId4"/>
    <p:sldLayoutId id="2147483709" r:id="rId5"/>
    <p:sldLayoutId id="2147483710" r:id="rId6"/>
    <p:sldLayoutId id="2147483729" r:id="rId7"/>
    <p:sldLayoutId id="2147483730" r:id="rId8"/>
    <p:sldLayoutId id="2147483711" r:id="rId9"/>
    <p:sldLayoutId id="2147483734" r:id="rId10"/>
    <p:sldLayoutId id="2147483712" r:id="rId11"/>
    <p:sldLayoutId id="2147483713" r:id="rId12"/>
    <p:sldLayoutId id="2147483714" r:id="rId13"/>
    <p:sldLayoutId id="2147483727" r:id="rId14"/>
    <p:sldLayoutId id="2147483737"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hyperlink" Target="http://azure.microsoft.com/en-us/documentation/articles/resource-group-overview/"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Designing and Managing Azure Subscriptions</a:t>
            </a:r>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79841595"/>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p:txBody>
          <a:bodyPr/>
          <a:lstStyle/>
          <a:p>
            <a:r>
              <a:rPr lang="en-US" dirty="0"/>
              <a:t>Transfer</a:t>
            </a:r>
          </a:p>
          <a:p>
            <a:r>
              <a:rPr lang="en-US" dirty="0"/>
              <a:t>Management certificate</a:t>
            </a:r>
          </a:p>
          <a:p>
            <a:pPr lvl="1"/>
            <a:r>
              <a:rPr lang="en-US" dirty="0"/>
              <a:t>Limit 100 management certificates per subscription</a:t>
            </a:r>
          </a:p>
          <a:p>
            <a:r>
              <a:rPr lang="en-US" dirty="0"/>
              <a:t>User Id in subscription (service administrator)</a:t>
            </a:r>
          </a:p>
          <a:p>
            <a:pPr lvl="1"/>
            <a:r>
              <a:rPr lang="en-US" dirty="0"/>
              <a:t>Limited in management scope</a:t>
            </a:r>
          </a:p>
          <a:p>
            <a:r>
              <a:rPr lang="en-US" dirty="0"/>
              <a:t>User id in resource group</a:t>
            </a:r>
          </a:p>
          <a:p>
            <a:pPr lvl="1"/>
            <a:r>
              <a:rPr lang="en-US" dirty="0"/>
              <a:t>Limited in management scope</a:t>
            </a:r>
          </a:p>
          <a:p>
            <a:endParaRPr lang="en-US" dirty="0"/>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71287407"/>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211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83264"/>
          </a:xfrm>
        </p:spPr>
        <p:txBody>
          <a:bodyPr/>
          <a:lstStyle/>
          <a:p>
            <a:r>
              <a:rPr lang="en-US" dirty="0"/>
              <a:t>Manage subscriptions using PowerShell (POSH)</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View subscriptions using visual studio</a:t>
            </a:r>
          </a:p>
        </p:txBody>
      </p:sp>
    </p:spTree>
    <p:extLst>
      <p:ext uri="{BB962C8B-B14F-4D97-AF65-F5344CB8AC3E}">
        <p14:creationId xmlns:p14="http://schemas.microsoft.com/office/powerpoint/2010/main" val="17599982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27864"/>
          </a:xfrm>
        </p:spPr>
        <p:txBody>
          <a:bodyPr/>
          <a:lstStyle/>
          <a:p>
            <a:r>
              <a:rPr lang="en-US" sz="3200" dirty="0"/>
              <a:t>Manage subscriptions using command-line interface (CLI)</a:t>
            </a:r>
          </a:p>
        </p:txBody>
      </p:sp>
    </p:spTree>
    <p:extLst>
      <p:ext uri="{BB962C8B-B14F-4D97-AF65-F5344CB8AC3E}">
        <p14:creationId xmlns:p14="http://schemas.microsoft.com/office/powerpoint/2010/main" val="6640037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1"/>
          </p:nvPr>
        </p:nvSpPr>
        <p:spPr>
          <a:xfrm>
            <a:off x="744554" y="5296630"/>
            <a:ext cx="5181600" cy="1303624"/>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2"/>
          </p:nvPr>
        </p:nvSpPr>
        <p:spPr>
          <a:xfrm>
            <a:off x="6768405" y="5296631"/>
            <a:ext cx="5181600" cy="1303624"/>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stretch>
            <a:fillRect/>
          </a:stretch>
        </p:blipFill>
        <p:spPr>
          <a:xfrm>
            <a:off x="459476" y="190086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2769989"/>
          </a:xfrm>
        </p:spPr>
        <p:txBody>
          <a:bodyPr/>
          <a:lstStyle/>
          <a:p>
            <a:r>
              <a:rPr lang="en-US" dirty="0"/>
              <a:t>Subscription Design</a:t>
            </a:r>
          </a:p>
          <a:p>
            <a:r>
              <a:rPr lang="en-US" dirty="0"/>
              <a:t>Subscription management</a:t>
            </a:r>
          </a:p>
          <a:p>
            <a:r>
              <a:rPr lang="en-US" dirty="0"/>
              <a:t>Access Control, Billing, and Usage</a:t>
            </a:r>
          </a:p>
          <a:p>
            <a:r>
              <a:rPr lang="en-US" dirty="0"/>
              <a:t>Subscription governance</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3040832"/>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764381"/>
          </a:xfrm>
        </p:spPr>
        <p:txBody>
          <a:bodyPr/>
          <a:lstStyle/>
          <a:p>
            <a:r>
              <a:rPr lang="en-US" sz="3200" dirty="0"/>
              <a:t>Tag by environment, e.g. dev/test/prod</a:t>
            </a:r>
          </a:p>
          <a:p>
            <a:endParaRPr lang="en-US" sz="3200" dirty="0"/>
          </a:p>
          <a:p>
            <a:r>
              <a:rPr lang="en-US" sz="3200" dirty="0"/>
              <a:t>Tag by role, e.g. web/cache/</a:t>
            </a:r>
            <a:r>
              <a:rPr lang="en-US" sz="3200" dirty="0" err="1"/>
              <a:t>db</a:t>
            </a:r>
            <a:endParaRPr lang="en-US" sz="3200" dirty="0"/>
          </a:p>
          <a:p>
            <a:endParaRPr lang="en-US" sz="3200" dirty="0"/>
          </a:p>
          <a:p>
            <a:r>
              <a:rPr lang="en-US" sz="3200" dirty="0"/>
              <a:t>Tag by department, e.g. finance/retail/legal</a:t>
            </a:r>
          </a:p>
          <a:p>
            <a:endParaRPr lang="en-US" sz="3200" dirty="0"/>
          </a:p>
          <a:p>
            <a:r>
              <a:rPr lang="en-US" sz="3200" dirty="0"/>
              <a:t>Tag by responsible party, e.g. Bob</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RateCard</a:t>
            </a:r>
            <a:r>
              <a:rPr lang="en-US" dirty="0"/>
              <a:t>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RateCard</a:t>
            </a:r>
            <a:r>
              <a:rPr lang="en-US" sz="1600" dirty="0">
                <a:gradFill>
                  <a:gsLst>
                    <a:gs pos="0">
                      <a:srgbClr val="FFFFFF"/>
                    </a:gs>
                    <a:gs pos="100000">
                      <a:srgbClr val="FFFFFF"/>
                    </a:gs>
                  </a:gsLst>
                  <a:lin ang="5400000" scaled="0"/>
                </a:gradFill>
                <a:ea typeface="Segoe UI" pitchFamily="34" charset="0"/>
                <a:cs typeface="Segoe UI" pitchFamily="34" charset="0"/>
              </a:rPr>
              <a:t>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a:t>
            </a:r>
            <a:r>
              <a:rPr lang="en-US" dirty="0" err="1">
                <a:gradFill>
                  <a:gsLst>
                    <a:gs pos="2917">
                      <a:schemeClr val="tx1"/>
                    </a:gs>
                    <a:gs pos="30000">
                      <a:schemeClr val="tx1"/>
                    </a:gs>
                  </a:gsLst>
                  <a:lin ang="5400000" scaled="0"/>
                </a:gradFill>
              </a:rPr>
              <a:t>europe</a:t>
            </a:r>
            <a:endParaRPr lang="en-US" dirty="0">
              <a:gradFill>
                <a:gsLst>
                  <a:gs pos="2917">
                    <a:schemeClr val="tx1"/>
                  </a:gs>
                  <a:gs pos="30000">
                    <a:schemeClr val="tx1"/>
                  </a:gs>
                </a:gsLst>
                <a:lin ang="5400000" scaled="0"/>
              </a:gradFill>
            </a:endParaRP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837002674"/>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096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Tree>
    <p:extLst>
      <p:ext uri="{BB962C8B-B14F-4D97-AF65-F5344CB8AC3E}">
        <p14:creationId xmlns:p14="http://schemas.microsoft.com/office/powerpoint/2010/main" val="21768197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Learnings from Enterprise Customers</a:t>
            </a:r>
            <a:endParaRPr lang="en-US" dirty="0"/>
          </a:p>
        </p:txBody>
      </p:sp>
      <p:sp>
        <p:nvSpPr>
          <p:cNvPr id="5" name="Text Placeholder 4"/>
          <p:cNvSpPr>
            <a:spLocks noGrp="1"/>
          </p:cNvSpPr>
          <p:nvPr>
            <p:ph sz="quarter" idx="10"/>
          </p:nvPr>
        </p:nvSpPr>
        <p:spPr>
          <a:xfrm>
            <a:off x="268288" y="1398397"/>
            <a:ext cx="11542503" cy="4994908"/>
          </a:xfrm>
        </p:spPr>
        <p:txBody>
          <a:bodyPr>
            <a:noAutofit/>
          </a:bodyPr>
          <a:lstStyle/>
          <a:p>
            <a:r>
              <a:rPr lang="en-US" sz="2000" dirty="0"/>
              <a:t>Work or School Accounts not Microsoft Accounts</a:t>
            </a:r>
          </a:p>
          <a:p>
            <a:pPr lvl="1"/>
            <a:r>
              <a:rPr lang="en-US" sz="2000" dirty="0"/>
              <a:t>Use organizational accounts to sign-up and manage Azure. Connect your Azure AD with on-</a:t>
            </a:r>
            <a:r>
              <a:rPr lang="en-US" sz="2000" dirty="0" err="1"/>
              <a:t>prem</a:t>
            </a:r>
            <a:r>
              <a:rPr lang="en-US" sz="2000" dirty="0"/>
              <a:t> AD.</a:t>
            </a:r>
          </a:p>
          <a:p>
            <a:r>
              <a:rPr lang="en-US" sz="2000" dirty="0"/>
              <a:t>Resource Groups not Subscriptions</a:t>
            </a:r>
          </a:p>
          <a:p>
            <a:pPr lvl="1"/>
            <a:r>
              <a:rPr lang="en-US" sz="2000" dirty="0"/>
              <a:t>Use resource groups to segregate workloads with different access needs. Avoid granting access to individual resources unless necessary.</a:t>
            </a:r>
          </a:p>
          <a:p>
            <a:r>
              <a:rPr lang="en-US" sz="2000" dirty="0"/>
              <a:t>Manage Access using Groups</a:t>
            </a:r>
          </a:p>
          <a:p>
            <a:pPr lvl="1"/>
            <a:r>
              <a:rPr lang="en-US" sz="2000" dirty="0"/>
              <a:t>Assign access to AD groups, manage membership of groups for on-going access management.</a:t>
            </a:r>
          </a:p>
          <a:p>
            <a:r>
              <a:rPr lang="en-US" sz="2000" dirty="0"/>
              <a:t>Enable Multi-Factor Auth</a:t>
            </a:r>
          </a:p>
          <a:p>
            <a:pPr lvl="1"/>
            <a:r>
              <a:rPr lang="en-US" sz="2000" dirty="0"/>
              <a:t>Use Azure AD conditional access policies to enable MFA for Azure management.</a:t>
            </a:r>
          </a:p>
          <a:p>
            <a:r>
              <a:rPr lang="en-US" sz="2000" dirty="0"/>
              <a:t>Least Privilege</a:t>
            </a:r>
          </a:p>
          <a:p>
            <a:pPr lvl="1"/>
            <a:r>
              <a:rPr lang="en-US" sz="2000" dirty="0"/>
              <a:t>Pick the right role for the job. Contributor not Owner. Model on-premises roles using resource-type specific Azure roles.</a:t>
            </a:r>
          </a:p>
          <a:p>
            <a:r>
              <a:rPr lang="en-US" sz="2000" dirty="0"/>
              <a:t>Keep a tab on Access Changes</a:t>
            </a:r>
          </a:p>
          <a:p>
            <a:pPr lvl="1"/>
            <a:r>
              <a:rPr lang="en-US" sz="2000" dirty="0"/>
              <a:t>Monitor changes to access settings. Regularly dump and review entire access policy.</a:t>
            </a:r>
          </a:p>
        </p:txBody>
      </p:sp>
    </p:spTree>
    <p:extLst>
      <p:ext uri="{BB962C8B-B14F-4D97-AF65-F5344CB8AC3E}">
        <p14:creationId xmlns:p14="http://schemas.microsoft.com/office/powerpoint/2010/main" val="17146713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398396"/>
            <a:ext cx="11542503" cy="4851483"/>
          </a:xfrm>
        </p:spPr>
        <p:txBody>
          <a:bodyPr>
            <a:normAutofit fontScale="62500" lnSpcReduction="20000"/>
          </a:bodyPr>
          <a:lstStyle/>
          <a:p>
            <a:r>
              <a:rPr lang="en-US" dirty="0"/>
              <a:t>Control # of subscriptions</a:t>
            </a:r>
          </a:p>
          <a:p>
            <a:r>
              <a:rPr lang="en-US" dirty="0"/>
              <a:t>Identity Management</a:t>
            </a:r>
          </a:p>
          <a:p>
            <a:pPr lvl="1"/>
            <a:r>
              <a:rPr lang="en-US" dirty="0"/>
              <a:t>Use Customer Azure Active Directory for Azure Governance roles</a:t>
            </a:r>
          </a:p>
          <a:p>
            <a:r>
              <a:rPr lang="en-US" dirty="0"/>
              <a:t>Add at least one more Enterprise Administrator</a:t>
            </a:r>
          </a:p>
          <a:p>
            <a:pPr lvl="1"/>
            <a:r>
              <a:rPr lang="en-US" dirty="0"/>
              <a:t>Use Functional Accounts not Named Accounts for Roles. Specially for Account Owners and Service Administrators</a:t>
            </a:r>
          </a:p>
          <a:p>
            <a:r>
              <a:rPr lang="en-US" dirty="0"/>
              <a:t>Security and Identity</a:t>
            </a:r>
          </a:p>
          <a:p>
            <a:pPr lvl="1"/>
            <a:r>
              <a:rPr lang="en-US" dirty="0"/>
              <a:t>If the subscription includes Azure Active Directory, IaaS Domain Controllers, or connects to Domain Controllers from an on-premises active directory, the Subscription administrators and Co-administrators are de-facto domain owners as well. </a:t>
            </a:r>
          </a:p>
          <a:p>
            <a:r>
              <a:rPr lang="en-US" dirty="0"/>
              <a:t>Scale</a:t>
            </a:r>
          </a:p>
          <a:p>
            <a:pPr lvl="1"/>
            <a:r>
              <a:rPr lang="en-US"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US" dirty="0"/>
              <a:t>Administration and Connectivity are often at odds with respect to autonomy and sharing resources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7"/>
            <a:ext cx="11542503" cy="4964928"/>
          </a:xfrm>
        </p:spPr>
        <p:txBody>
          <a:bodyPr>
            <a:normAutofit fontScale="92500" lnSpcReduction="10000"/>
          </a:bodyPr>
          <a:lstStyle/>
          <a:p>
            <a:r>
              <a:rPr lang="en-US" dirty="0"/>
              <a:t>Identify a Subscription Model</a:t>
            </a:r>
          </a:p>
          <a:p>
            <a:pPr lvl="1"/>
            <a:r>
              <a:rPr lang="en-US" dirty="0"/>
              <a:t>Establish “first subscription” using new model</a:t>
            </a:r>
          </a:p>
          <a:p>
            <a:pPr lvl="1"/>
            <a:r>
              <a:rPr lang="en-US" dirty="0"/>
              <a:t>Finalize on the number of Departments, Accounts, Subscriptions &amp; administrators for each</a:t>
            </a:r>
          </a:p>
          <a:p>
            <a:r>
              <a:rPr lang="en-US" dirty="0"/>
              <a:t>Identify who will be managing the subscription</a:t>
            </a:r>
          </a:p>
          <a:p>
            <a:pPr lvl="1"/>
            <a:r>
              <a:rPr lang="en-US" dirty="0"/>
              <a:t>Service (Subscription) Administrators, Co-Administrators</a:t>
            </a:r>
          </a:p>
          <a:p>
            <a:r>
              <a:rPr lang="en-US" dirty="0"/>
              <a:t>Identify key RBAC roles within your organization</a:t>
            </a:r>
          </a:p>
          <a:p>
            <a:pPr lvl="1"/>
            <a:r>
              <a:rPr lang="en-US" dirty="0"/>
              <a:t>Start small, expand later</a:t>
            </a:r>
          </a:p>
          <a:p>
            <a:pPr lvl="1"/>
            <a:r>
              <a:rPr lang="en-US" dirty="0"/>
              <a:t>Focus on built-in roles</a:t>
            </a:r>
          </a:p>
          <a:p>
            <a:endParaRPr lang="en-US" dirty="0"/>
          </a:p>
        </p:txBody>
      </p:sp>
    </p:spTree>
    <p:extLst>
      <p:ext uri="{BB962C8B-B14F-4D97-AF65-F5344CB8AC3E}">
        <p14:creationId xmlns:p14="http://schemas.microsoft.com/office/powerpoint/2010/main" val="17221416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6"/>
            <a:ext cx="11542503" cy="4819523"/>
          </a:xfrm>
        </p:spPr>
        <p:txBody>
          <a:bodyPr>
            <a:normAutofit fontScale="92500" lnSpcReduction="20000"/>
          </a:bodyPr>
          <a:lstStyle/>
          <a:p>
            <a:r>
              <a:rPr lang="en-US" dirty="0"/>
              <a:t>Naming convention is a key decision for object management, tracking, and billing</a:t>
            </a:r>
          </a:p>
          <a:p>
            <a:r>
              <a:rPr lang="en-US" dirty="0"/>
              <a:t>Pick names that will give you information in the portal</a:t>
            </a:r>
          </a:p>
          <a:p>
            <a:pPr lvl="1"/>
            <a:r>
              <a:rPr lang="en-US" dirty="0"/>
              <a:t>Make it easy to understand what a resource is for</a:t>
            </a:r>
          </a:p>
          <a:p>
            <a:r>
              <a:rPr lang="en-US" dirty="0"/>
              <a:t>Use tagging to set the context that you do not need in the name</a:t>
            </a:r>
          </a:p>
          <a:p>
            <a:pPr lvl="1"/>
            <a:r>
              <a:rPr lang="en-US" dirty="0"/>
              <a:t>Maybe you do not need to indicate if something is production or non-production in the name, but do it with a tag</a:t>
            </a:r>
          </a:p>
          <a:p>
            <a:r>
              <a:rPr lang="en-US" dirty="0"/>
              <a:t>Outline initial Azure naming convention</a:t>
            </a:r>
          </a:p>
        </p:txBody>
      </p:sp>
    </p:spTree>
    <p:extLst>
      <p:ext uri="{BB962C8B-B14F-4D97-AF65-F5344CB8AC3E}">
        <p14:creationId xmlns:p14="http://schemas.microsoft.com/office/powerpoint/2010/main" val="27851913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Naming (Example)</a:t>
            </a:r>
          </a:p>
        </p:txBody>
      </p:sp>
      <p:sp>
        <p:nvSpPr>
          <p:cNvPr id="5" name="Text Placeholder 4"/>
          <p:cNvSpPr>
            <a:spLocks noGrp="1"/>
          </p:cNvSpPr>
          <p:nvPr>
            <p:ph sz="quarter" idx="10"/>
          </p:nvPr>
        </p:nvSpPr>
        <p:spPr/>
        <p:txBody>
          <a:bodyPr/>
          <a:lstStyle/>
          <a:p>
            <a:pPr marL="0" indent="0">
              <a:buNone/>
            </a:pPr>
            <a:r>
              <a:rPr lang="en-US" sz="1961" b="1" dirty="0"/>
              <a:t>Subscription Naming Convention Considerations</a:t>
            </a:r>
          </a:p>
          <a:p>
            <a:r>
              <a:rPr lang="en-US" sz="1961" dirty="0"/>
              <a:t>It is a recommended practice to be verbose: </a:t>
            </a:r>
          </a:p>
          <a:p>
            <a:pPr marL="0" indent="0">
              <a:buNone/>
            </a:pPr>
            <a:r>
              <a:rPr lang="en-US" sz="1961" b="1" dirty="0"/>
              <a:t>&lt;Company&gt; &lt;Department (optional)&gt; &lt;Product Line (optional)&gt; &lt;Environment&gt;</a:t>
            </a:r>
          </a:p>
          <a:p>
            <a:pPr marL="0" indent="0">
              <a:buNone/>
            </a:pPr>
            <a:endParaRPr lang="en-US" sz="1961" b="1" dirty="0"/>
          </a:p>
          <a:p>
            <a:pPr marL="0" indent="0">
              <a:buNone/>
            </a:pPr>
            <a:r>
              <a:rPr lang="en-US" sz="1961" b="1" dirty="0"/>
              <a:t>Example </a:t>
            </a:r>
          </a:p>
        </p:txBody>
      </p:sp>
      <p:graphicFrame>
        <p:nvGraphicFramePr>
          <p:cNvPr id="2" name="Table 1"/>
          <p:cNvGraphicFramePr>
            <a:graphicFrameLocks noGrp="1"/>
          </p:cNvGraphicFramePr>
          <p:nvPr>
            <p:extLst/>
          </p:nvPr>
        </p:nvGraphicFramePr>
        <p:xfrm>
          <a:off x="358944" y="3160075"/>
          <a:ext cx="11474113" cy="2784348"/>
        </p:xfrm>
        <a:graphic>
          <a:graphicData uri="http://schemas.openxmlformats.org/drawingml/2006/table">
            <a:tbl>
              <a:tblPr firstRow="1" bandRow="1">
                <a:tableStyleId>{93296810-A885-4BE3-A3E7-6D5BEEA58F35}</a:tableStyleId>
              </a:tblPr>
              <a:tblGrid>
                <a:gridCol w="1694838">
                  <a:extLst>
                    <a:ext uri="{9D8B030D-6E8A-4147-A177-3AD203B41FA5}">
                      <a16:colId xmlns:a16="http://schemas.microsoft.com/office/drawing/2014/main" val="830147493"/>
                    </a:ext>
                  </a:extLst>
                </a:gridCol>
                <a:gridCol w="2232225">
                  <a:extLst>
                    <a:ext uri="{9D8B030D-6E8A-4147-A177-3AD203B41FA5}">
                      <a16:colId xmlns:a16="http://schemas.microsoft.com/office/drawing/2014/main" val="2222977595"/>
                    </a:ext>
                  </a:extLst>
                </a:gridCol>
                <a:gridCol w="1700745">
                  <a:extLst>
                    <a:ext uri="{9D8B030D-6E8A-4147-A177-3AD203B41FA5}">
                      <a16:colId xmlns:a16="http://schemas.microsoft.com/office/drawing/2014/main" val="3722507548"/>
                    </a:ext>
                  </a:extLst>
                </a:gridCol>
                <a:gridCol w="1700745">
                  <a:extLst>
                    <a:ext uri="{9D8B030D-6E8A-4147-A177-3AD203B41FA5}">
                      <a16:colId xmlns:a16="http://schemas.microsoft.com/office/drawing/2014/main" val="3497637292"/>
                    </a:ext>
                  </a:extLst>
                </a:gridCol>
                <a:gridCol w="4145560">
                  <a:extLst>
                    <a:ext uri="{9D8B030D-6E8A-4147-A177-3AD203B41FA5}">
                      <a16:colId xmlns:a16="http://schemas.microsoft.com/office/drawing/2014/main" val="155089926"/>
                    </a:ext>
                  </a:extLst>
                </a:gridCol>
              </a:tblGrid>
              <a:tr h="309267">
                <a:tc>
                  <a:txBody>
                    <a:bodyPr/>
                    <a:lstStyle/>
                    <a:p>
                      <a:pPr>
                        <a:lnSpc>
                          <a:spcPct val="115000"/>
                        </a:lnSpc>
                        <a:spcBef>
                          <a:spcPts val="600"/>
                        </a:spcBef>
                        <a:spcAft>
                          <a:spcPts val="600"/>
                        </a:spcAft>
                      </a:pPr>
                      <a:r>
                        <a:rPr lang="en-AU" sz="1800">
                          <a:effectLst/>
                        </a:rPr>
                        <a:t>Company</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Department (OU)</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Product Line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Environment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Full Name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extLst>
                  <a:ext uri="{0D108BD9-81ED-4DB2-BD59-A6C34878D82A}">
                    <a16:rowId xmlns:a16="http://schemas.microsoft.com/office/drawing/2014/main" val="414002277"/>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00157354"/>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44499063"/>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773677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7089605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54182168"/>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967990830"/>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486027022"/>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4017214168"/>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dirty="0">
                          <a:effectLst/>
                        </a:rPr>
                        <a:t>North Wind Databases Consumer Prod</a:t>
                      </a:r>
                      <a:endParaRPr lang="en-US" sz="2400" dirty="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71084980"/>
                  </a:ext>
                </a:extLst>
              </a:tr>
            </a:tbl>
          </a:graphicData>
        </a:graphic>
      </p:graphicFrame>
    </p:spTree>
    <p:extLst>
      <p:ext uri="{BB962C8B-B14F-4D97-AF65-F5344CB8AC3E}">
        <p14:creationId xmlns:p14="http://schemas.microsoft.com/office/powerpoint/2010/main" val="40929638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type="body"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sz="5295" dirty="0"/>
              <a:t>Azure Naming Convention (Example)</a:t>
            </a:r>
          </a:p>
        </p:txBody>
      </p:sp>
      <p:sp>
        <p:nvSpPr>
          <p:cNvPr id="5" name="TextBox 4"/>
          <p:cNvSpPr txBox="1"/>
          <p:nvPr/>
        </p:nvSpPr>
        <p:spPr>
          <a:xfrm>
            <a:off x="941677" y="1468591"/>
            <a:ext cx="4856254"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Divide the naming into segments</a:t>
            </a:r>
          </a:p>
        </p:txBody>
      </p:sp>
      <p:sp>
        <p:nvSpPr>
          <p:cNvPr id="6" name="Heptagon 5"/>
          <p:cNvSpPr/>
          <p:nvPr/>
        </p:nvSpPr>
        <p:spPr bwMode="auto">
          <a:xfrm>
            <a:off x="343986"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1</a:t>
            </a:r>
          </a:p>
        </p:txBody>
      </p:sp>
      <p:sp>
        <p:nvSpPr>
          <p:cNvPr id="7" name="Heptagon 6"/>
          <p:cNvSpPr/>
          <p:nvPr/>
        </p:nvSpPr>
        <p:spPr bwMode="auto">
          <a:xfrm>
            <a:off x="6656594"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2</a:t>
            </a:r>
          </a:p>
        </p:txBody>
      </p:sp>
      <p:sp>
        <p:nvSpPr>
          <p:cNvPr id="8" name="TextBox 7"/>
          <p:cNvSpPr txBox="1"/>
          <p:nvPr/>
        </p:nvSpPr>
        <p:spPr>
          <a:xfrm>
            <a:off x="7254285" y="1443553"/>
            <a:ext cx="4856254" cy="887189"/>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Create abbreviations for environments and resources (VMs and Objects</a:t>
            </a:r>
            <a:r>
              <a:rPr lang="en-US" sz="2353" dirty="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ext uri="{D42A27DB-BD31-4B8C-83A1-F6EECF244321}">
                <p14:modId xmlns:p14="http://schemas.microsoft.com/office/powerpoint/2010/main" val="4110903685"/>
              </p:ext>
            </p:extLst>
          </p:nvPr>
        </p:nvGraphicFramePr>
        <p:xfrm>
          <a:off x="455531" y="2233614"/>
          <a:ext cx="4743929" cy="2067021"/>
        </p:xfrm>
        <a:graphic>
          <a:graphicData uri="http://schemas.openxmlformats.org/drawingml/2006/table">
            <a:tbl>
              <a:tblPr firstRow="1" bandRow="1">
                <a:tableStyleId>{5C22544A-7EE6-4342-B048-85BDC9FD1C3A}</a:tableStyleId>
              </a:tblPr>
              <a:tblGrid>
                <a:gridCol w="1381908">
                  <a:extLst>
                    <a:ext uri="{9D8B030D-6E8A-4147-A177-3AD203B41FA5}">
                      <a16:colId xmlns:a16="http://schemas.microsoft.com/office/drawing/2014/main" val="20000"/>
                    </a:ext>
                  </a:extLst>
                </a:gridCol>
                <a:gridCol w="1168763">
                  <a:extLst>
                    <a:ext uri="{9D8B030D-6E8A-4147-A177-3AD203B41FA5}">
                      <a16:colId xmlns:a16="http://schemas.microsoft.com/office/drawing/2014/main" val="20002"/>
                    </a:ext>
                  </a:extLst>
                </a:gridCol>
                <a:gridCol w="1072585">
                  <a:extLst>
                    <a:ext uri="{9D8B030D-6E8A-4147-A177-3AD203B41FA5}">
                      <a16:colId xmlns:a16="http://schemas.microsoft.com/office/drawing/2014/main" val="20003"/>
                    </a:ext>
                  </a:extLst>
                </a:gridCol>
                <a:gridCol w="1120673">
                  <a:extLst>
                    <a:ext uri="{9D8B030D-6E8A-4147-A177-3AD203B41FA5}">
                      <a16:colId xmlns:a16="http://schemas.microsoft.com/office/drawing/2014/main" val="20005"/>
                    </a:ext>
                  </a:extLst>
                </a:gridCol>
              </a:tblGrid>
              <a:tr h="363596">
                <a:tc>
                  <a:txBody>
                    <a:bodyPr/>
                    <a:lstStyle/>
                    <a:p>
                      <a:r>
                        <a:rPr lang="en-US" sz="1200" dirty="0"/>
                        <a:t>Segment A</a:t>
                      </a:r>
                    </a:p>
                  </a:txBody>
                  <a:tcPr marL="89654" marR="89654" marT="44827" marB="44827"/>
                </a:tc>
                <a:tc>
                  <a:txBody>
                    <a:bodyPr/>
                    <a:lstStyle/>
                    <a:p>
                      <a:r>
                        <a:rPr lang="en-US" sz="1200" b="1" kern="1200" dirty="0">
                          <a:solidFill>
                            <a:schemeClr val="lt1"/>
                          </a:solidFill>
                          <a:latin typeface="+mn-lt"/>
                          <a:ea typeface="+mn-ea"/>
                          <a:cs typeface="+mn-cs"/>
                        </a:rPr>
                        <a:t>Segment B</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C</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D</a:t>
                      </a:r>
                    </a:p>
                  </a:txBody>
                  <a:tcPr marL="89654" marR="89654" marT="44827" marB="44827"/>
                </a:tc>
                <a:extLst>
                  <a:ext uri="{0D108BD9-81ED-4DB2-BD59-A6C34878D82A}">
                    <a16:rowId xmlns:a16="http://schemas.microsoft.com/office/drawing/2014/main" val="10000"/>
                  </a:ext>
                </a:extLst>
              </a:tr>
              <a:tr h="1703425">
                <a:tc>
                  <a:txBody>
                    <a:bodyPr/>
                    <a:lstStyle/>
                    <a:p>
                      <a:r>
                        <a:rPr lang="en-US" sz="1200" dirty="0"/>
                        <a:t>4-5 chars</a:t>
                      </a:r>
                      <a:r>
                        <a:rPr lang="en-US" sz="1200" baseline="0" dirty="0"/>
                        <a:t> </a:t>
                      </a:r>
                    </a:p>
                    <a:p>
                      <a:endParaRPr lang="en-US" sz="1200" baseline="0" dirty="0"/>
                    </a:p>
                    <a:p>
                      <a:r>
                        <a:rPr lang="en-US" sz="1200" baseline="0" dirty="0"/>
                        <a:t>Company Identifier: CO</a:t>
                      </a:r>
                    </a:p>
                    <a:p>
                      <a:endParaRPr lang="en-US" sz="1200" baseline="0" dirty="0"/>
                    </a:p>
                    <a:p>
                      <a:r>
                        <a:rPr lang="en-US" sz="1200" baseline="0" dirty="0"/>
                        <a:t>Location</a:t>
                      </a:r>
                    </a:p>
                    <a:p>
                      <a:pPr marL="171450" indent="-171450">
                        <a:buFontTx/>
                        <a:buChar char="-"/>
                      </a:pPr>
                      <a:r>
                        <a:rPr lang="en-US" sz="1200" baseline="0" dirty="0"/>
                        <a:t>US West: UW</a:t>
                      </a:r>
                    </a:p>
                    <a:p>
                      <a:pPr marL="171450" indent="-171450">
                        <a:buFontTx/>
                        <a:buChar char="-"/>
                      </a:pPr>
                      <a:r>
                        <a:rPr lang="en-US" sz="1200" baseline="0" dirty="0"/>
                        <a:t>US East: UE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2-3 chars</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Business Unit</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Environment</a:t>
                      </a:r>
                    </a:p>
                  </a:txBody>
                  <a:tcPr marL="89654" marR="89654" marT="44827" marB="44827"/>
                </a:tc>
                <a:tc>
                  <a:txBody>
                    <a:bodyPr/>
                    <a:lstStyle/>
                    <a:p>
                      <a:r>
                        <a:rPr lang="en-US" sz="1200" kern="1200" dirty="0">
                          <a:solidFill>
                            <a:schemeClr val="dk1"/>
                          </a:solidFill>
                          <a:latin typeface="+mn-lt"/>
                          <a:ea typeface="+mn-ea"/>
                          <a:cs typeface="+mn-cs"/>
                        </a:rPr>
                        <a:t>3 chars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Azure Resource Type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3 chars – </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Numeric Sequence for Deployment</a:t>
                      </a:r>
                    </a:p>
                  </a:txBody>
                  <a:tcPr marL="89654" marR="89654" marT="44827" marB="44827"/>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288821" y="2233614"/>
          <a:ext cx="6709395" cy="2093434"/>
        </p:xfrm>
        <a:graphic>
          <a:graphicData uri="http://schemas.openxmlformats.org/drawingml/2006/table">
            <a:tbl>
              <a:tblPr firstRow="1" bandRow="1">
                <a:tableStyleId>{5C22544A-7EE6-4342-B048-85BDC9FD1C3A}</a:tableStyleId>
              </a:tblPr>
              <a:tblGrid>
                <a:gridCol w="1554296">
                  <a:extLst>
                    <a:ext uri="{9D8B030D-6E8A-4147-A177-3AD203B41FA5}">
                      <a16:colId xmlns:a16="http://schemas.microsoft.com/office/drawing/2014/main" val="20000"/>
                    </a:ext>
                  </a:extLst>
                </a:gridCol>
                <a:gridCol w="1419520">
                  <a:extLst>
                    <a:ext uri="{9D8B030D-6E8A-4147-A177-3AD203B41FA5}">
                      <a16:colId xmlns:a16="http://schemas.microsoft.com/office/drawing/2014/main" val="2478172815"/>
                    </a:ext>
                  </a:extLst>
                </a:gridCol>
                <a:gridCol w="1718367">
                  <a:extLst>
                    <a:ext uri="{9D8B030D-6E8A-4147-A177-3AD203B41FA5}">
                      <a16:colId xmlns:a16="http://schemas.microsoft.com/office/drawing/2014/main" val="20001"/>
                    </a:ext>
                  </a:extLst>
                </a:gridCol>
                <a:gridCol w="2017212">
                  <a:extLst>
                    <a:ext uri="{9D8B030D-6E8A-4147-A177-3AD203B41FA5}">
                      <a16:colId xmlns:a16="http://schemas.microsoft.com/office/drawing/2014/main" val="20002"/>
                    </a:ext>
                  </a:extLst>
                </a:gridCol>
              </a:tblGrid>
              <a:tr h="363596">
                <a:tc>
                  <a:txBody>
                    <a:bodyPr/>
                    <a:lstStyle/>
                    <a:p>
                      <a:r>
                        <a:rPr lang="en-US" sz="1200" dirty="0"/>
                        <a:t>Business Unit</a:t>
                      </a:r>
                    </a:p>
                  </a:txBody>
                  <a:tcPr marL="89654" marR="89654" marT="44827" marB="44827"/>
                </a:tc>
                <a:tc>
                  <a:txBody>
                    <a:bodyPr/>
                    <a:lstStyle/>
                    <a:p>
                      <a:r>
                        <a:rPr lang="en-US" sz="1200" dirty="0"/>
                        <a:t>Environment</a:t>
                      </a:r>
                    </a:p>
                  </a:txBody>
                  <a:tcPr marL="89654" marR="89654" marT="44827" marB="44827"/>
                </a:tc>
                <a:tc>
                  <a:txBody>
                    <a:bodyPr/>
                    <a:lstStyle/>
                    <a:p>
                      <a:r>
                        <a:rPr lang="en-US" sz="1200" dirty="0"/>
                        <a:t>VM Resource Types</a:t>
                      </a:r>
                    </a:p>
                  </a:txBody>
                  <a:tcPr marL="89654" marR="89654" marT="44827" marB="44827"/>
                </a:tc>
                <a:tc>
                  <a:txBody>
                    <a:bodyPr/>
                    <a:lstStyle/>
                    <a:p>
                      <a:r>
                        <a:rPr lang="en-US" sz="1200" dirty="0"/>
                        <a:t>Object Resource Types</a:t>
                      </a:r>
                    </a:p>
                  </a:txBody>
                  <a:tcPr marL="89654" marR="89654" marT="44827" marB="44827"/>
                </a:tc>
                <a:extLst>
                  <a:ext uri="{0D108BD9-81ED-4DB2-BD59-A6C34878D82A}">
                    <a16:rowId xmlns:a16="http://schemas.microsoft.com/office/drawing/2014/main" val="10000"/>
                  </a:ext>
                </a:extLst>
              </a:tr>
              <a:tr h="448270">
                <a:tc>
                  <a:txBody>
                    <a:bodyPr/>
                    <a:lstStyle/>
                    <a:p>
                      <a:r>
                        <a:rPr lang="en-US" sz="1200" dirty="0"/>
                        <a:t>IT: Information</a:t>
                      </a:r>
                      <a:r>
                        <a:rPr lang="en-US" sz="1200" baseline="0" dirty="0"/>
                        <a:t> Technology</a:t>
                      </a:r>
                      <a:endParaRPr lang="en-US" sz="1200" dirty="0"/>
                    </a:p>
                  </a:txBody>
                  <a:tcPr marL="89654" marR="89654" marT="44827" marB="44827"/>
                </a:tc>
                <a:tc>
                  <a:txBody>
                    <a:bodyPr/>
                    <a:lstStyle/>
                    <a:p>
                      <a:r>
                        <a:rPr lang="en-US" sz="1200" dirty="0"/>
                        <a:t>P: Production</a:t>
                      </a:r>
                    </a:p>
                  </a:txBody>
                  <a:tcPr marL="89654" marR="89654" marT="44827" marB="44827"/>
                </a:tc>
                <a:tc>
                  <a:txBody>
                    <a:bodyPr/>
                    <a:lstStyle/>
                    <a:p>
                      <a:r>
                        <a:rPr lang="en-US" sz="1200" dirty="0"/>
                        <a:t>ADC: Azure Domain</a:t>
                      </a:r>
                      <a:r>
                        <a:rPr lang="en-US" sz="1200" baseline="0" dirty="0"/>
                        <a:t> Controller</a:t>
                      </a:r>
                      <a:endParaRPr lang="en-US" sz="1200" dirty="0"/>
                    </a:p>
                  </a:txBody>
                  <a:tcPr marL="89654" marR="89654" marT="44827" marB="44827"/>
                </a:tc>
                <a:tc>
                  <a:txBody>
                    <a:bodyPr/>
                    <a:lstStyle/>
                    <a:p>
                      <a:r>
                        <a:rPr lang="en-US" sz="1200" dirty="0"/>
                        <a:t>CLS: Cloud</a:t>
                      </a:r>
                      <a:r>
                        <a:rPr lang="en-US" sz="1200" baseline="0" dirty="0"/>
                        <a:t> Service</a:t>
                      </a:r>
                    </a:p>
                    <a:p>
                      <a:endParaRPr lang="en-US" sz="1200" dirty="0"/>
                    </a:p>
                  </a:txBody>
                  <a:tcPr marL="89654" marR="89654" marT="44827" marB="44827"/>
                </a:tc>
                <a:extLst>
                  <a:ext uri="{0D108BD9-81ED-4DB2-BD59-A6C34878D82A}">
                    <a16:rowId xmlns:a16="http://schemas.microsoft.com/office/drawing/2014/main" val="10001"/>
                  </a:ext>
                </a:extLst>
              </a:tr>
              <a:tr h="448270">
                <a:tc>
                  <a:txBody>
                    <a:bodyPr/>
                    <a:lstStyle/>
                    <a:p>
                      <a:r>
                        <a:rPr lang="en-US" sz="1200" dirty="0"/>
                        <a:t>MK: Marketing</a:t>
                      </a:r>
                    </a:p>
                  </a:txBody>
                  <a:tcPr marL="89654" marR="89654" marT="44827" marB="44827"/>
                </a:tc>
                <a:tc>
                  <a:txBody>
                    <a:bodyPr/>
                    <a:lstStyle/>
                    <a:p>
                      <a:r>
                        <a:rPr lang="en-US" sz="1200" dirty="0"/>
                        <a:t>N: Non-Production</a:t>
                      </a:r>
                    </a:p>
                  </a:txBody>
                  <a:tcPr marL="89654" marR="89654" marT="44827" marB="44827"/>
                </a:tc>
                <a:tc>
                  <a:txBody>
                    <a:bodyPr/>
                    <a:lstStyle/>
                    <a:p>
                      <a:r>
                        <a:rPr lang="en-US" sz="1200" dirty="0"/>
                        <a:t>SDB: Azure</a:t>
                      </a:r>
                      <a:r>
                        <a:rPr lang="en-US" sz="1200" baseline="0" dirty="0"/>
                        <a:t> SQL Database</a:t>
                      </a:r>
                      <a:endParaRPr lang="en-US" sz="1200" dirty="0"/>
                    </a:p>
                  </a:txBody>
                  <a:tcPr marL="89654" marR="89654" marT="44827" marB="44827"/>
                </a:tc>
                <a:tc>
                  <a:txBody>
                    <a:bodyPr/>
                    <a:lstStyle/>
                    <a:p>
                      <a:r>
                        <a:rPr lang="en-US" sz="1200" dirty="0"/>
                        <a:t>ILB:</a:t>
                      </a:r>
                      <a:r>
                        <a:rPr lang="en-US" sz="1200" baseline="0" dirty="0"/>
                        <a:t> Internal Load Balancer</a:t>
                      </a:r>
                    </a:p>
                  </a:txBody>
                  <a:tcPr marL="89654" marR="89654" marT="44827" marB="44827"/>
                </a:tc>
                <a:extLst>
                  <a:ext uri="{0D108BD9-81ED-4DB2-BD59-A6C34878D82A}">
                    <a16:rowId xmlns:a16="http://schemas.microsoft.com/office/drawing/2014/main" val="10002"/>
                  </a:ext>
                </a:extLst>
              </a:tr>
              <a:tr h="363596">
                <a:tc>
                  <a:txBody>
                    <a:bodyPr/>
                    <a:lstStyle/>
                    <a:p>
                      <a:r>
                        <a:rPr lang="en-US" sz="1200" dirty="0"/>
                        <a:t>CP: Corp</a:t>
                      </a:r>
                    </a:p>
                  </a:txBody>
                  <a:tcPr marL="89654" marR="89654" marT="44827" marB="44827"/>
                </a:tc>
                <a:tc>
                  <a:txBody>
                    <a:bodyPr/>
                    <a:lstStyle/>
                    <a:p>
                      <a:r>
                        <a:rPr lang="en-US" sz="1200" dirty="0"/>
                        <a:t>D: Development</a:t>
                      </a:r>
                    </a:p>
                  </a:txBody>
                  <a:tcPr marL="89654" marR="89654" marT="44827" marB="44827"/>
                </a:tc>
                <a:tc>
                  <a:txBody>
                    <a:bodyPr/>
                    <a:lstStyle/>
                    <a:p>
                      <a:r>
                        <a:rPr lang="en-US" sz="1200" dirty="0"/>
                        <a:t>WER: Azure Web Role</a:t>
                      </a:r>
                    </a:p>
                  </a:txBody>
                  <a:tcPr marL="89654" marR="89654" marT="44827" marB="44827"/>
                </a:tc>
                <a:tc>
                  <a:txBody>
                    <a:bodyPr/>
                    <a:lstStyle/>
                    <a:p>
                      <a:r>
                        <a:rPr lang="en-US" sz="1200" dirty="0"/>
                        <a:t>STA: Storage Account</a:t>
                      </a:r>
                    </a:p>
                  </a:txBody>
                  <a:tcPr marL="89654" marR="89654" marT="44827" marB="44827"/>
                </a:tc>
                <a:extLst>
                  <a:ext uri="{0D108BD9-81ED-4DB2-BD59-A6C34878D82A}">
                    <a16:rowId xmlns:a16="http://schemas.microsoft.com/office/drawing/2014/main" val="10003"/>
                  </a:ext>
                </a:extLst>
              </a:tr>
              <a:tr h="448270">
                <a:tc>
                  <a:txBody>
                    <a:bodyPr/>
                    <a:lstStyle/>
                    <a:p>
                      <a:r>
                        <a:rPr lang="en-US" sz="1200" dirty="0"/>
                        <a:t>HR: Human</a:t>
                      </a:r>
                      <a:r>
                        <a:rPr lang="en-US" sz="1200" baseline="0" dirty="0"/>
                        <a:t> Resources</a:t>
                      </a:r>
                      <a:endParaRPr lang="en-US" sz="1200" dirty="0"/>
                    </a:p>
                  </a:txBody>
                  <a:tcPr marL="89654" marR="89654" marT="44827" marB="44827"/>
                </a:tc>
                <a:tc>
                  <a:txBody>
                    <a:bodyPr/>
                    <a:lstStyle/>
                    <a:p>
                      <a:r>
                        <a:rPr lang="en-US" sz="1200" dirty="0"/>
                        <a:t>Q: Quality Assurance</a:t>
                      </a:r>
                    </a:p>
                  </a:txBody>
                  <a:tcPr marL="89654" marR="89654" marT="44827" marB="44827"/>
                </a:tc>
                <a:tc>
                  <a:txBody>
                    <a:bodyPr/>
                    <a:lstStyle/>
                    <a:p>
                      <a:r>
                        <a:rPr lang="en-US" sz="1200" dirty="0"/>
                        <a:t>IVM: Generic</a:t>
                      </a:r>
                      <a:r>
                        <a:rPr lang="en-US" sz="1200" baseline="0" dirty="0"/>
                        <a:t> IaaS VM</a:t>
                      </a:r>
                      <a:endParaRPr lang="en-US" sz="1200" dirty="0"/>
                    </a:p>
                  </a:txBody>
                  <a:tcPr marL="89654" marR="89654" marT="44827" marB="44827"/>
                </a:tc>
                <a:tc>
                  <a:txBody>
                    <a:bodyPr/>
                    <a:lstStyle/>
                    <a:p>
                      <a:r>
                        <a:rPr lang="en-US" sz="1200" dirty="0"/>
                        <a:t>VNT: Virtual Network</a:t>
                      </a:r>
                    </a:p>
                  </a:txBody>
                  <a:tcPr marL="89654" marR="89654" marT="44827" marB="44827"/>
                </a:tc>
                <a:extLst>
                  <a:ext uri="{0D108BD9-81ED-4DB2-BD59-A6C34878D82A}">
                    <a16:rowId xmlns:a16="http://schemas.microsoft.com/office/drawing/2014/main" val="10004"/>
                  </a:ext>
                </a:extLst>
              </a:tr>
            </a:tbl>
          </a:graphicData>
        </a:graphic>
      </p:graphicFrame>
      <p:sp>
        <p:nvSpPr>
          <p:cNvPr id="11" name="Heptagon 10"/>
          <p:cNvSpPr/>
          <p:nvPr/>
        </p:nvSpPr>
        <p:spPr bwMode="auto">
          <a:xfrm>
            <a:off x="292100" y="462438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3</a:t>
            </a:r>
          </a:p>
        </p:txBody>
      </p:sp>
      <p:grpSp>
        <p:nvGrpSpPr>
          <p:cNvPr id="13" name="Group 12"/>
          <p:cNvGrpSpPr/>
          <p:nvPr/>
        </p:nvGrpSpPr>
        <p:grpSpPr>
          <a:xfrm>
            <a:off x="2435389" y="4842763"/>
            <a:ext cx="2255739" cy="902296"/>
            <a:chOff x="1404" y="3311763"/>
            <a:chExt cx="2300678" cy="920271"/>
          </a:xfrm>
        </p:grpSpPr>
        <p:sp>
          <p:nvSpPr>
            <p:cNvPr id="14" name="Pentagon 13"/>
            <p:cNvSpPr/>
            <p:nvPr/>
          </p:nvSpPr>
          <p:spPr>
            <a:xfrm>
              <a:off x="1404" y="3311763"/>
              <a:ext cx="2300678" cy="920271"/>
            </a:xfrm>
            <a:prstGeom prst="homePlate">
              <a:avLst/>
            </a:prstGeom>
            <a:solidFill>
              <a:srgbClr val="0078D7">
                <a:lumMod val="60000"/>
                <a:lumOff val="40000"/>
              </a:srgbClr>
            </a:solidFill>
            <a:ln w="10795" cap="flat" cmpd="sng" algn="ctr">
              <a:solidFill>
                <a:srgbClr val="FFFFFF">
                  <a:hueOff val="0"/>
                  <a:satOff val="0"/>
                  <a:lumOff val="0"/>
                  <a:alphaOff val="0"/>
                </a:srgbClr>
              </a:solidFill>
              <a:prstDash val="solid"/>
            </a:ln>
            <a:effectLst/>
          </p:spPr>
        </p:sp>
        <p:sp>
          <p:nvSpPr>
            <p:cNvPr id="15" name="Pentagon 4"/>
            <p:cNvSpPr/>
            <p:nvPr/>
          </p:nvSpPr>
          <p:spPr>
            <a:xfrm>
              <a:off x="1404" y="3311763"/>
              <a:ext cx="2070610" cy="920271"/>
            </a:xfrm>
            <a:prstGeom prst="rect">
              <a:avLst/>
            </a:prstGeom>
            <a:noFill/>
            <a:ln>
              <a:noFill/>
            </a:ln>
            <a:effectLst/>
          </p:spPr>
          <p:txBody>
            <a:bodyPr spcFirstLastPara="0" vert="horz" wrap="square" lIns="57528" tIns="28764" rIns="14382" bIns="28764" numCol="1" spcCol="1270" anchor="ctr" anchorCtr="0">
              <a:noAutofit/>
            </a:bodyPr>
            <a:lstStyle/>
            <a:p>
              <a:pPr algn="ctr" defTabSz="479415">
                <a:lnSpc>
                  <a:spcPct val="90000"/>
                </a:lnSpc>
                <a:spcBef>
                  <a:spcPct val="0"/>
                </a:spcBef>
                <a:spcAft>
                  <a:spcPct val="35000"/>
                </a:spcAft>
                <a:defRPr/>
              </a:pPr>
              <a:r>
                <a:rPr lang="en-US" sz="1079" dirty="0">
                  <a:solidFill>
                    <a:srgbClr val="FFFFFF"/>
                  </a:solidFill>
                  <a:latin typeface="Segoe UI"/>
                </a:rPr>
                <a:t>Segment A: CONTOSO US West</a:t>
              </a:r>
            </a:p>
            <a:p>
              <a:pPr algn="ctr" defTabSz="479415">
                <a:lnSpc>
                  <a:spcPct val="90000"/>
                </a:lnSpc>
                <a:spcBef>
                  <a:spcPct val="0"/>
                </a:spcBef>
                <a:spcAft>
                  <a:spcPct val="35000"/>
                </a:spcAft>
                <a:defRPr/>
              </a:pPr>
              <a:r>
                <a:rPr lang="en-US" sz="1079" b="1" dirty="0">
                  <a:solidFill>
                    <a:srgbClr val="FFFFFF"/>
                  </a:solidFill>
                  <a:latin typeface="Segoe UI"/>
                </a:rPr>
                <a:t>COUW</a:t>
              </a:r>
            </a:p>
          </p:txBody>
        </p:sp>
      </p:grpSp>
      <p:grpSp>
        <p:nvGrpSpPr>
          <p:cNvPr id="19" name="Group 18"/>
          <p:cNvGrpSpPr/>
          <p:nvPr/>
        </p:nvGrpSpPr>
        <p:grpSpPr>
          <a:xfrm>
            <a:off x="4222016" y="4842764"/>
            <a:ext cx="2255739" cy="902296"/>
            <a:chOff x="3682489" y="3311763"/>
            <a:chExt cx="2300678" cy="920271"/>
          </a:xfrm>
        </p:grpSpPr>
        <p:sp>
          <p:nvSpPr>
            <p:cNvPr id="20" name="Chevron 19"/>
            <p:cNvSpPr/>
            <p:nvPr/>
          </p:nvSpPr>
          <p:spPr>
            <a:xfrm>
              <a:off x="3682489" y="3311763"/>
              <a:ext cx="2300678" cy="920271"/>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142625"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B: Production, IT</a:t>
              </a:r>
            </a:p>
            <a:p>
              <a:pPr algn="ctr" defTabSz="479415">
                <a:lnSpc>
                  <a:spcPct val="90000"/>
                </a:lnSpc>
                <a:spcBef>
                  <a:spcPct val="0"/>
                </a:spcBef>
                <a:spcAft>
                  <a:spcPct val="35000"/>
                </a:spcAft>
              </a:pPr>
              <a:r>
                <a:rPr lang="en-US" sz="1079" b="1" dirty="0"/>
                <a:t>ITP</a:t>
              </a:r>
            </a:p>
          </p:txBody>
        </p:sp>
      </p:grpSp>
      <p:grpSp>
        <p:nvGrpSpPr>
          <p:cNvPr id="22" name="Group 21"/>
          <p:cNvGrpSpPr/>
          <p:nvPr/>
        </p:nvGrpSpPr>
        <p:grpSpPr>
          <a:xfrm>
            <a:off x="5972545" y="4842764"/>
            <a:ext cx="2255739" cy="902296"/>
            <a:chOff x="5523032" y="3311763"/>
            <a:chExt cx="2300678" cy="920271"/>
          </a:xfrm>
        </p:grpSpPr>
        <p:sp>
          <p:nvSpPr>
            <p:cNvPr id="23" name="Chevron 22"/>
            <p:cNvSpPr/>
            <p:nvPr/>
          </p:nvSpPr>
          <p:spPr>
            <a:xfrm>
              <a:off x="5523032" y="3311763"/>
              <a:ext cx="2300678" cy="920271"/>
            </a:xfrm>
            <a:prstGeom prst="chevron">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5983168"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C: VM-Azure SQL Database</a:t>
              </a:r>
            </a:p>
            <a:p>
              <a:pPr algn="ctr" defTabSz="479415">
                <a:lnSpc>
                  <a:spcPct val="90000"/>
                </a:lnSpc>
                <a:spcBef>
                  <a:spcPct val="0"/>
                </a:spcBef>
                <a:spcAft>
                  <a:spcPct val="35000"/>
                </a:spcAft>
              </a:pPr>
              <a:r>
                <a:rPr lang="en-US" sz="1079" b="1" dirty="0"/>
                <a:t>SDB</a:t>
              </a:r>
            </a:p>
          </p:txBody>
        </p:sp>
      </p:grpSp>
      <p:grpSp>
        <p:nvGrpSpPr>
          <p:cNvPr id="28" name="Group 27"/>
          <p:cNvGrpSpPr/>
          <p:nvPr/>
        </p:nvGrpSpPr>
        <p:grpSpPr>
          <a:xfrm>
            <a:off x="7775519" y="4842763"/>
            <a:ext cx="2255739" cy="902296"/>
            <a:chOff x="9204118" y="3311763"/>
            <a:chExt cx="2300678" cy="920271"/>
          </a:xfrm>
        </p:grpSpPr>
        <p:sp>
          <p:nvSpPr>
            <p:cNvPr id="29" name="Chevron 28"/>
            <p:cNvSpPr/>
            <p:nvPr/>
          </p:nvSpPr>
          <p:spPr>
            <a:xfrm>
              <a:off x="9204118" y="3311763"/>
              <a:ext cx="2300678" cy="920271"/>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9664254"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D: VM-SQL Deployment 3:</a:t>
              </a:r>
            </a:p>
            <a:p>
              <a:pPr algn="ctr" defTabSz="479415">
                <a:lnSpc>
                  <a:spcPct val="90000"/>
                </a:lnSpc>
                <a:spcBef>
                  <a:spcPct val="0"/>
                </a:spcBef>
                <a:spcAft>
                  <a:spcPct val="35000"/>
                </a:spcAft>
              </a:pPr>
              <a:r>
                <a:rPr lang="en-US" sz="1079" b="1" dirty="0"/>
                <a:t>003</a:t>
              </a:r>
            </a:p>
          </p:txBody>
        </p:sp>
      </p:grpSp>
      <p:sp>
        <p:nvSpPr>
          <p:cNvPr id="37" name="Rectangle 36"/>
          <p:cNvSpPr/>
          <p:nvPr/>
        </p:nvSpPr>
        <p:spPr bwMode="auto">
          <a:xfrm>
            <a:off x="2435388" y="5894483"/>
            <a:ext cx="7595869" cy="52298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3530" b="1" dirty="0">
                <a:solidFill>
                  <a:schemeClr val="tx1"/>
                </a:solidFill>
              </a:rPr>
              <a:t>COUWITPSDB003</a:t>
            </a:r>
          </a:p>
        </p:txBody>
      </p:sp>
    </p:spTree>
    <p:extLst>
      <p:ext uri="{BB962C8B-B14F-4D97-AF65-F5344CB8AC3E}">
        <p14:creationId xmlns:p14="http://schemas.microsoft.com/office/powerpoint/2010/main" val="33657532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293121" y="2253750"/>
            <a:ext cx="5378549" cy="4204200"/>
          </a:xfrm>
        </p:spPr>
        <p:txBody>
          <a:bodyPr>
            <a:normAutofit fontScale="62500" lnSpcReduction="20000"/>
          </a:bodyPr>
          <a:lstStyle/>
          <a:p>
            <a:pPr lvl="1"/>
            <a:r>
              <a:rPr lang="en-US" dirty="0"/>
              <a:t>ADC = Azure Domain Controller</a:t>
            </a:r>
          </a:p>
          <a:p>
            <a:pPr lvl="1"/>
            <a:r>
              <a:rPr lang="en-US" dirty="0"/>
              <a:t>ADF = Azure ADFS</a:t>
            </a:r>
          </a:p>
          <a:p>
            <a:pPr lvl="1"/>
            <a:r>
              <a:rPr lang="en-US" dirty="0"/>
              <a:t>ASQ = Azure SQL Server</a:t>
            </a:r>
          </a:p>
          <a:p>
            <a:pPr lvl="1"/>
            <a:r>
              <a:rPr lang="en-US" dirty="0"/>
              <a:t>SDB = Azure SQL Database</a:t>
            </a:r>
          </a:p>
          <a:p>
            <a:pPr lvl="1"/>
            <a:r>
              <a:rPr lang="en-US" dirty="0"/>
              <a:t>WER = Azure Web Role</a:t>
            </a:r>
          </a:p>
          <a:p>
            <a:pPr lvl="1"/>
            <a:r>
              <a:rPr lang="en-US" dirty="0"/>
              <a:t>WEW = Azure Web Worker</a:t>
            </a:r>
          </a:p>
          <a:p>
            <a:pPr lvl="1"/>
            <a:r>
              <a:rPr lang="en-US" dirty="0"/>
              <a:t>WES = Azure Web Site</a:t>
            </a:r>
          </a:p>
          <a:p>
            <a:pPr lvl="1"/>
            <a:r>
              <a:rPr lang="en-US" dirty="0"/>
              <a:t>FIL = Azure File Server</a:t>
            </a:r>
          </a:p>
          <a:p>
            <a:pPr lvl="1"/>
            <a:r>
              <a:rPr lang="en-US" dirty="0"/>
              <a:t>OPS = Azure Operations Manager</a:t>
            </a:r>
          </a:p>
          <a:p>
            <a:pPr lvl="1"/>
            <a:r>
              <a:rPr lang="en-US" dirty="0"/>
              <a:t>SPL = </a:t>
            </a:r>
            <a:r>
              <a:rPr lang="en-US" dirty="0" err="1"/>
              <a:t>Splunk</a:t>
            </a:r>
            <a:r>
              <a:rPr lang="en-US" dirty="0"/>
              <a:t> Server</a:t>
            </a:r>
          </a:p>
          <a:p>
            <a:pPr lvl="1"/>
            <a:r>
              <a:rPr lang="en-US" dirty="0"/>
              <a:t>SCN = SQL Cluster Node</a:t>
            </a:r>
          </a:p>
          <a:p>
            <a:pPr lvl="1"/>
            <a:r>
              <a:rPr lang="en-US" dirty="0"/>
              <a:t>IVM = Generic IaaS VM</a:t>
            </a:r>
          </a:p>
        </p:txBody>
      </p:sp>
      <p:sp>
        <p:nvSpPr>
          <p:cNvPr id="7" name="Text Placeholder 6"/>
          <p:cNvSpPr>
            <a:spLocks noGrp="1"/>
          </p:cNvSpPr>
          <p:nvPr>
            <p:ph sz="quarter" idx="11"/>
          </p:nvPr>
        </p:nvSpPr>
        <p:spPr>
          <a:xfrm>
            <a:off x="6457075" y="2253750"/>
            <a:ext cx="5378549" cy="4204200"/>
          </a:xfrm>
        </p:spPr>
        <p:txBody>
          <a:bodyPr>
            <a:normAutofit fontScale="70000" lnSpcReduction="20000"/>
          </a:bodyPr>
          <a:lstStyle/>
          <a:p>
            <a:pPr lvl="1"/>
            <a:r>
              <a:rPr lang="en-US" dirty="0"/>
              <a:t>CLS = Cloud Service</a:t>
            </a:r>
          </a:p>
          <a:p>
            <a:pPr lvl="1"/>
            <a:r>
              <a:rPr lang="en-US" dirty="0"/>
              <a:t>ILB = Internal Load Balancer</a:t>
            </a:r>
          </a:p>
          <a:p>
            <a:pPr lvl="1"/>
            <a:r>
              <a:rPr lang="en-US" dirty="0"/>
              <a:t>STA = Storage Account</a:t>
            </a:r>
          </a:p>
          <a:p>
            <a:pPr lvl="1"/>
            <a:r>
              <a:rPr lang="en-US" dirty="0"/>
              <a:t>STB = Storage Blob</a:t>
            </a:r>
          </a:p>
          <a:p>
            <a:pPr lvl="1"/>
            <a:r>
              <a:rPr lang="en-US" dirty="0"/>
              <a:t>STT = Storage Table</a:t>
            </a:r>
          </a:p>
          <a:p>
            <a:pPr lvl="1"/>
            <a:r>
              <a:rPr lang="en-US" dirty="0"/>
              <a:t>AAA = Azure Automation Account</a:t>
            </a:r>
          </a:p>
          <a:p>
            <a:pPr lvl="1"/>
            <a:r>
              <a:rPr lang="en-US" dirty="0"/>
              <a:t>RGP = Azure Resource Group</a:t>
            </a:r>
          </a:p>
          <a:p>
            <a:pPr lvl="1"/>
            <a:r>
              <a:rPr lang="en-US" dirty="0"/>
              <a:t>RCH = Azure </a:t>
            </a:r>
            <a:r>
              <a:rPr lang="en-US" dirty="0" err="1"/>
              <a:t>Redis</a:t>
            </a:r>
            <a:r>
              <a:rPr lang="en-US" dirty="0"/>
              <a:t> Cache</a:t>
            </a:r>
          </a:p>
          <a:p>
            <a:pPr lvl="1"/>
            <a:r>
              <a:rPr lang="en-US" dirty="0"/>
              <a:t>AGW = Azure Gateway</a:t>
            </a:r>
          </a:p>
          <a:p>
            <a:pPr lvl="1"/>
            <a:r>
              <a:rPr lang="en-US" dirty="0"/>
              <a:t>GIP = GW Public IP</a:t>
            </a:r>
          </a:p>
          <a:p>
            <a:pPr lvl="1"/>
            <a:r>
              <a:rPr lang="en-US" dirty="0"/>
              <a:t>TMP = Traffic Manager Profile</a:t>
            </a:r>
          </a:p>
        </p:txBody>
      </p:sp>
      <p:sp>
        <p:nvSpPr>
          <p:cNvPr id="2" name="Content Placeholder 1"/>
          <p:cNvSpPr>
            <a:spLocks noGrp="1"/>
          </p:cNvSpPr>
          <p:nvPr>
            <p:ph sz="quarter" idx="12"/>
          </p:nvPr>
        </p:nvSpPr>
        <p:spPr/>
        <p:txBody>
          <a:bodyPr/>
          <a:lstStyle/>
          <a:p>
            <a:r>
              <a:rPr lang="en-US"/>
              <a:t>VMs</a:t>
            </a:r>
            <a:endParaRPr lang="en-US" dirty="0"/>
          </a:p>
        </p:txBody>
      </p:sp>
      <p:sp>
        <p:nvSpPr>
          <p:cNvPr id="3" name="Content Placeholder 2"/>
          <p:cNvSpPr>
            <a:spLocks noGrp="1"/>
          </p:cNvSpPr>
          <p:nvPr>
            <p:ph sz="quarter" idx="13"/>
          </p:nvPr>
        </p:nvSpPr>
        <p:spPr/>
        <p:txBody>
          <a:bodyPr/>
          <a:lstStyle/>
          <a:p>
            <a:r>
              <a:rPr lang="en-US"/>
              <a:t>Objects</a:t>
            </a:r>
            <a:endParaRPr lang="en-US" dirty="0"/>
          </a:p>
        </p:txBody>
      </p:sp>
      <p:sp>
        <p:nvSpPr>
          <p:cNvPr id="4" name="Title 3"/>
          <p:cNvSpPr>
            <a:spLocks noGrp="1"/>
          </p:cNvSpPr>
          <p:nvPr>
            <p:ph type="title"/>
          </p:nvPr>
        </p:nvSpPr>
        <p:spPr/>
        <p:txBody>
          <a:bodyPr/>
          <a:lstStyle/>
          <a:p>
            <a:r>
              <a:rPr lang="en-US"/>
              <a:t>Segment C (Example values)</a:t>
            </a:r>
            <a:endParaRPr lang="en-US" dirty="0"/>
          </a:p>
        </p:txBody>
      </p:sp>
    </p:spTree>
    <p:extLst>
      <p:ext uri="{BB962C8B-B14F-4D97-AF65-F5344CB8AC3E}">
        <p14:creationId xmlns:p14="http://schemas.microsoft.com/office/powerpoint/2010/main" val="19450805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28000"/>
          </a:xfrm>
        </p:spPr>
        <p:txBody>
          <a:bodyPr>
            <a:normAutofit fontScale="85000" lnSpcReduction="20000"/>
          </a:bodyPr>
          <a:lstStyle/>
          <a:p>
            <a:r>
              <a:rPr lang="en-US" dirty="0"/>
              <a:t>Azure Portal users see all subscriptions they have access</a:t>
            </a:r>
          </a:p>
          <a:p>
            <a:r>
              <a:rPr lang="en-US" dirty="0"/>
              <a:t>Company name should be prefix of subscription name</a:t>
            </a:r>
          </a:p>
          <a:p>
            <a:r>
              <a:rPr lang="en-US" dirty="0"/>
              <a:t>Subscription name should include the purpose of the subscription (e.g. Business Unit name)</a:t>
            </a:r>
          </a:p>
        </p:txBody>
      </p:sp>
      <p:sp>
        <p:nvSpPr>
          <p:cNvPr id="8" name="Content Placeholder 7"/>
          <p:cNvSpPr>
            <a:spLocks noGrp="1"/>
          </p:cNvSpPr>
          <p:nvPr>
            <p:ph sz="quarter" idx="11"/>
          </p:nvPr>
        </p:nvSpPr>
        <p:spPr>
          <a:xfrm>
            <a:off x="6457075" y="2253750"/>
            <a:ext cx="5378549" cy="4128000"/>
          </a:xfrm>
        </p:spPr>
        <p:txBody>
          <a:bodyPr>
            <a:normAutofit fontScale="70000" lnSpcReduction="20000"/>
          </a:bodyPr>
          <a:lstStyle/>
          <a:p>
            <a:r>
              <a:rPr lang="en-US" dirty="0"/>
              <a:t>Recommended pattern for naming subscriptions is:</a:t>
            </a:r>
          </a:p>
          <a:p>
            <a:pPr lvl="1"/>
            <a:r>
              <a:rPr lang="en-US" dirty="0"/>
              <a:t>&lt;Company&gt; </a:t>
            </a:r>
            <a:br>
              <a:rPr lang="en-US" dirty="0"/>
            </a:br>
            <a:r>
              <a:rPr lang="en-US" dirty="0"/>
              <a:t>&lt;Business Unit&gt; </a:t>
            </a:r>
          </a:p>
          <a:p>
            <a:endParaRPr lang="en-US" dirty="0"/>
          </a:p>
          <a:p>
            <a:r>
              <a:rPr lang="en-US" dirty="0"/>
              <a:t>CONTOSO IT</a:t>
            </a:r>
          </a:p>
          <a:p>
            <a:r>
              <a:rPr lang="en-US" dirty="0"/>
              <a:t>CONTOSO Corp</a:t>
            </a:r>
          </a:p>
          <a:p>
            <a:r>
              <a:rPr lang="en-US" dirty="0"/>
              <a:t>CONTOSO Human Resources</a:t>
            </a:r>
          </a:p>
          <a:p>
            <a:r>
              <a:rPr lang="en-US" dirty="0"/>
              <a:t>CONTOSO Marketing</a:t>
            </a:r>
          </a:p>
          <a:p>
            <a:r>
              <a:rPr lang="en-US" dirty="0"/>
              <a:t>CONTOSO Sales</a:t>
            </a:r>
          </a:p>
        </p:txBody>
      </p:sp>
      <p:sp>
        <p:nvSpPr>
          <p:cNvPr id="7" name="Text Placeholder 6"/>
          <p:cNvSpPr>
            <a:spLocks noGrp="1"/>
          </p:cNvSpPr>
          <p:nvPr>
            <p:ph sz="quarter" idx="12"/>
          </p:nvPr>
        </p:nvSpPr>
        <p:spPr/>
        <p:txBody>
          <a:bodyPr>
            <a:normAutofit fontScale="70000" lnSpcReduction="20000"/>
          </a:bodyPr>
          <a:lstStyle/>
          <a:p>
            <a:r>
              <a:rPr lang="en-US" dirty="0"/>
              <a:t>Azure Restrictions/Recommendations</a:t>
            </a:r>
          </a:p>
        </p:txBody>
      </p:sp>
      <p:sp>
        <p:nvSpPr>
          <p:cNvPr id="5" name="Content Placeholder 4"/>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Subscription Naming (Example)</a:t>
            </a:r>
            <a:endParaRPr lang="en-US" dirty="0"/>
          </a:p>
        </p:txBody>
      </p:sp>
    </p:spTree>
    <p:extLst>
      <p:ext uri="{BB962C8B-B14F-4D97-AF65-F5344CB8AC3E}">
        <p14:creationId xmlns:p14="http://schemas.microsoft.com/office/powerpoint/2010/main" val="33188895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lnSpcReduction="10000"/>
          </a:bodyPr>
          <a:lstStyle/>
          <a:p>
            <a:r>
              <a:rPr lang="en-US" sz="2800" dirty="0"/>
              <a:t>Governs the following:</a:t>
            </a:r>
          </a:p>
          <a:p>
            <a:pPr lvl="1"/>
            <a:r>
              <a:rPr lang="en-US" sz="2800" dirty="0"/>
              <a:t>Billing relationship</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Usage and billing (rate card based on offer numbers)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85000" lnSpcReduction="20000"/>
          </a:bodyPr>
          <a:lstStyle/>
          <a:p>
            <a:r>
              <a:rPr lang="en-US" dirty="0"/>
              <a:t>Must be globally unique</a:t>
            </a:r>
          </a:p>
          <a:p>
            <a:r>
              <a:rPr lang="en-US" dirty="0"/>
              <a:t>Must contain only letters, numbers, and hyphens</a:t>
            </a:r>
          </a:p>
          <a:p>
            <a:r>
              <a:rPr lang="en-US" dirty="0"/>
              <a:t>The first and last character in the field must be a letter or number</a:t>
            </a:r>
          </a:p>
          <a:p>
            <a:r>
              <a:rPr lang="en-US" dirty="0"/>
              <a:t>Trademarks, reserved words, and offensive words are not allowed</a:t>
            </a:r>
          </a:p>
        </p:txBody>
      </p:sp>
      <p:sp>
        <p:nvSpPr>
          <p:cNvPr id="8" name="Content Placeholder 7"/>
          <p:cNvSpPr>
            <a:spLocks noGrp="1"/>
          </p:cNvSpPr>
          <p:nvPr>
            <p:ph sz="quarter" idx="11"/>
          </p:nvPr>
        </p:nvSpPr>
        <p:spPr>
          <a:xfrm>
            <a:off x="6457075" y="2253750"/>
            <a:ext cx="5378549" cy="738664"/>
          </a:xfrm>
        </p:spPr>
        <p:txBody>
          <a:bodyPr/>
          <a:lstStyle/>
          <a:p>
            <a:r>
              <a:rPr lang="en-US" dirty="0"/>
              <a:t>COUWMKPCLS001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Cloud Service Name</a:t>
            </a:r>
            <a:endParaRPr lang="en-US" dirty="0"/>
          </a:p>
        </p:txBody>
      </p:sp>
    </p:spTree>
    <p:extLst>
      <p:ext uri="{BB962C8B-B14F-4D97-AF65-F5344CB8AC3E}">
        <p14:creationId xmlns:p14="http://schemas.microsoft.com/office/powerpoint/2010/main" val="20661187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219062"/>
          </a:xfrm>
        </p:spPr>
        <p:txBody>
          <a:bodyPr>
            <a:normAutofit fontScale="92500" lnSpcReduction="10000"/>
          </a:bodyPr>
          <a:lstStyle/>
          <a:p>
            <a:r>
              <a:rPr lang="en-US" sz="3138" dirty="0"/>
              <a:t>Must be globally unique.</a:t>
            </a:r>
          </a:p>
          <a:p>
            <a:pPr>
              <a:spcBef>
                <a:spcPts val="1177"/>
              </a:spcBef>
            </a:pPr>
            <a:r>
              <a:rPr lang="en-US" sz="3138" dirty="0"/>
              <a:t>Must contain only letters, numbers, and hyphens.</a:t>
            </a:r>
          </a:p>
          <a:p>
            <a:pPr>
              <a:spcBef>
                <a:spcPts val="1177"/>
              </a:spcBef>
            </a:pPr>
            <a:r>
              <a:rPr lang="en-US" sz="3138" dirty="0"/>
              <a:t>The first and last character in the field must be a letter or number. </a:t>
            </a:r>
          </a:p>
          <a:p>
            <a:pPr>
              <a:spcBef>
                <a:spcPts val="1177"/>
              </a:spcBef>
            </a:pPr>
            <a:r>
              <a:rPr lang="en-US" sz="3138" dirty="0"/>
              <a:t>Trademarks, reserved words, and offensive words are not allowed.</a:t>
            </a:r>
          </a:p>
        </p:txBody>
      </p:sp>
      <p:sp>
        <p:nvSpPr>
          <p:cNvPr id="8" name="Content Placeholder 7"/>
          <p:cNvSpPr>
            <a:spLocks noGrp="1"/>
          </p:cNvSpPr>
          <p:nvPr>
            <p:ph sz="quarter" idx="11"/>
          </p:nvPr>
        </p:nvSpPr>
        <p:spPr>
          <a:xfrm>
            <a:off x="6457075" y="2253750"/>
            <a:ext cx="5378549" cy="4219062"/>
          </a:xfrm>
        </p:spPr>
        <p:txBody>
          <a:bodyPr/>
          <a:lstStyle/>
          <a:p>
            <a:r>
              <a:rPr lang="en-US" sz="2745" dirty="0"/>
              <a:t>Web Role: </a:t>
            </a:r>
          </a:p>
          <a:p>
            <a:pPr marL="336205" lvl="1" indent="0">
              <a:buNone/>
            </a:pPr>
            <a:r>
              <a:rPr lang="en-US" sz="2745" dirty="0"/>
              <a:t>COUEITNWNWER001</a:t>
            </a:r>
          </a:p>
          <a:p>
            <a:pPr>
              <a:spcBef>
                <a:spcPts val="1765"/>
              </a:spcBef>
            </a:pPr>
            <a:r>
              <a:rPr lang="en-US" sz="2745" dirty="0"/>
              <a:t>Worker Role:</a:t>
            </a:r>
          </a:p>
          <a:p>
            <a:pPr marL="336205" lvl="1" indent="0">
              <a:buNone/>
            </a:pPr>
            <a:r>
              <a:rPr lang="en-US" sz="2745" dirty="0"/>
              <a:t>COUEITNWNWEW001</a:t>
            </a:r>
          </a:p>
        </p:txBody>
      </p:sp>
      <p:sp>
        <p:nvSpPr>
          <p:cNvPr id="6" name="Text Placeholder 5"/>
          <p:cNvSpPr>
            <a:spLocks noGrp="1"/>
          </p:cNvSpPr>
          <p:nvPr>
            <p:ph sz="quarter" idx="12"/>
          </p:nvPr>
        </p:nvSpPr>
        <p:spPr/>
        <p:txBody>
          <a:bodyPr/>
          <a:lstStyle/>
          <a:p>
            <a:r>
              <a:rPr lang="en-US" sz="2745" dirty="0"/>
              <a:t>Azure Restrictions</a:t>
            </a:r>
          </a:p>
        </p:txBody>
      </p:sp>
      <p:sp>
        <p:nvSpPr>
          <p:cNvPr id="7" name="Text Placeholder 6"/>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Cloud Service Role Name</a:t>
            </a:r>
          </a:p>
        </p:txBody>
      </p:sp>
    </p:spTree>
    <p:extLst>
      <p:ext uri="{BB962C8B-B14F-4D97-AF65-F5344CB8AC3E}">
        <p14:creationId xmlns:p14="http://schemas.microsoft.com/office/powerpoint/2010/main" val="38645088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53400"/>
          </a:xfrm>
        </p:spPr>
        <p:txBody>
          <a:bodyPr>
            <a:normAutofit fontScale="85000" lnSpcReduction="20000"/>
          </a:bodyPr>
          <a:lstStyle/>
          <a:p>
            <a:r>
              <a:rPr lang="en-US" dirty="0"/>
              <a:t>Must be unique within subscription.</a:t>
            </a:r>
          </a:p>
          <a:p>
            <a:r>
              <a:rPr lang="en-US" dirty="0"/>
              <a:t>Length 1-64 characters.</a:t>
            </a:r>
          </a:p>
          <a:p>
            <a:r>
              <a:rPr lang="en-US" dirty="0"/>
              <a:t>Case-insensitive.</a:t>
            </a:r>
          </a:p>
          <a:p>
            <a:r>
              <a:rPr lang="en-US" dirty="0"/>
              <a:t>It can contain only alphanumeric characters and - _ ( ) .</a:t>
            </a:r>
          </a:p>
          <a:p>
            <a:r>
              <a:rPr lang="en-US" dirty="0"/>
              <a:t>The name cannot end with a period.</a:t>
            </a:r>
          </a:p>
        </p:txBody>
      </p:sp>
      <p:sp>
        <p:nvSpPr>
          <p:cNvPr id="8" name="Content Placeholder 7"/>
          <p:cNvSpPr>
            <a:spLocks noGrp="1"/>
          </p:cNvSpPr>
          <p:nvPr>
            <p:ph sz="quarter" idx="11"/>
          </p:nvPr>
        </p:nvSpPr>
        <p:spPr>
          <a:xfrm>
            <a:off x="6457075" y="2253750"/>
            <a:ext cx="5378549" cy="738664"/>
          </a:xfrm>
        </p:spPr>
        <p:txBody>
          <a:bodyPr/>
          <a:lstStyle/>
          <a:p>
            <a:r>
              <a:rPr lang="en-US" dirty="0"/>
              <a:t>COUWITPRGP001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Resource Group Name</a:t>
            </a:r>
            <a:endParaRPr lang="en-US" dirty="0"/>
          </a:p>
        </p:txBody>
      </p:sp>
    </p:spTree>
    <p:extLst>
      <p:ext uri="{BB962C8B-B14F-4D97-AF65-F5344CB8AC3E}">
        <p14:creationId xmlns:p14="http://schemas.microsoft.com/office/powerpoint/2010/main" val="14135451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138" dirty="0"/>
              <a:t>Length 1-15 characters.</a:t>
            </a:r>
          </a:p>
          <a:p>
            <a:r>
              <a:rPr lang="en-US" sz="3138" dirty="0"/>
              <a:t>Alpha, numbers, hyphen, and underscore.</a:t>
            </a:r>
          </a:p>
          <a:p>
            <a:r>
              <a:rPr lang="en-US" sz="3138" dirty="0"/>
              <a:t>No special characters.</a:t>
            </a:r>
          </a:p>
          <a:p>
            <a:r>
              <a:rPr lang="en-US" sz="3138" dirty="0"/>
              <a:t>Cannot only contain numbers.</a:t>
            </a:r>
          </a:p>
        </p:txBody>
      </p:sp>
      <p:sp>
        <p:nvSpPr>
          <p:cNvPr id="6" name="Content Placeholder 5"/>
          <p:cNvSpPr>
            <a:spLocks noGrp="1"/>
          </p:cNvSpPr>
          <p:nvPr>
            <p:ph sz="quarter" idx="11"/>
          </p:nvPr>
        </p:nvSpPr>
        <p:spPr>
          <a:xfrm>
            <a:off x="6457075" y="2253750"/>
            <a:ext cx="5378549" cy="1150443"/>
          </a:xfrm>
        </p:spPr>
        <p:txBody>
          <a:bodyPr/>
          <a:lstStyle/>
          <a:p>
            <a:r>
              <a:rPr lang="en-US" sz="3138" dirty="0"/>
              <a:t>COUWCPPADC001</a:t>
            </a:r>
          </a:p>
          <a:p>
            <a:r>
              <a:rPr lang="en-US" sz="3138" dirty="0"/>
              <a:t>COUNCSLNFIL001</a:t>
            </a:r>
          </a:p>
        </p:txBody>
      </p:sp>
      <p:sp>
        <p:nvSpPr>
          <p:cNvPr id="3" name="Text Placeholder 2"/>
          <p:cNvSpPr>
            <a:spLocks noGrp="1"/>
          </p:cNvSpPr>
          <p:nvPr>
            <p:ph sz="quarter" idx="12"/>
          </p:nvPr>
        </p:nvSpPr>
        <p:spPr/>
        <p:txBody>
          <a:bodyPr/>
          <a:lstStyle/>
          <a:p>
            <a:r>
              <a:rPr lang="en-US" sz="2745" dirty="0"/>
              <a:t>Azure Restrictions</a:t>
            </a:r>
          </a:p>
        </p:txBody>
      </p:sp>
      <p:sp>
        <p:nvSpPr>
          <p:cNvPr id="5" name="Text Placeholder 4"/>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IaaS VM Names</a:t>
            </a:r>
          </a:p>
        </p:txBody>
      </p:sp>
      <p:sp>
        <p:nvSpPr>
          <p:cNvPr id="7" name="Rectangle 6"/>
          <p:cNvSpPr/>
          <p:nvPr/>
        </p:nvSpPr>
        <p:spPr>
          <a:xfrm>
            <a:off x="268930" y="6328331"/>
            <a:ext cx="9091438" cy="369332"/>
          </a:xfrm>
          <a:prstGeom prst="rect">
            <a:avLst/>
          </a:prstGeom>
        </p:spPr>
        <p:txBody>
          <a:bodyPr wrap="square">
            <a:spAutoFit/>
          </a:bodyPr>
          <a:lstStyle/>
          <a:p>
            <a:r>
              <a:rPr lang="en-US" dirty="0">
                <a:solidFill>
                  <a:srgbClr val="FFFF00"/>
                </a:solidFill>
              </a:rPr>
              <a:t>Note:  </a:t>
            </a:r>
            <a:r>
              <a:rPr lang="en-US" dirty="0" err="1">
                <a:solidFill>
                  <a:srgbClr val="FFFF00"/>
                </a:solidFill>
              </a:rPr>
              <a:t>Iaas</a:t>
            </a:r>
            <a:r>
              <a:rPr lang="en-US" dirty="0">
                <a:solidFill>
                  <a:srgbClr val="FFFF00"/>
                </a:solidFill>
              </a:rPr>
              <a:t> </a:t>
            </a:r>
            <a:r>
              <a:rPr lang="en-US" dirty="0" err="1">
                <a:solidFill>
                  <a:srgbClr val="FFFF00"/>
                </a:solidFill>
              </a:rPr>
              <a:t>vm</a:t>
            </a:r>
            <a:r>
              <a:rPr lang="en-US" dirty="0">
                <a:solidFill>
                  <a:srgbClr val="FFFF00"/>
                </a:solidFill>
              </a:rPr>
              <a:t> names in the portal are different from the actual machine name</a:t>
            </a:r>
          </a:p>
        </p:txBody>
      </p:sp>
    </p:spTree>
    <p:extLst>
      <p:ext uri="{BB962C8B-B14F-4D97-AF65-F5344CB8AC3E}">
        <p14:creationId xmlns:p14="http://schemas.microsoft.com/office/powerpoint/2010/main" val="10496326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22001"/>
          </a:xfrm>
        </p:spPr>
        <p:txBody>
          <a:bodyPr>
            <a:normAutofit fontScale="92500"/>
          </a:bodyPr>
          <a:lstStyle/>
          <a:p>
            <a:r>
              <a:rPr lang="en-US" dirty="0"/>
              <a:t>Name can include alpha characters, numbers, and characters like - _ .</a:t>
            </a:r>
          </a:p>
          <a:p>
            <a:r>
              <a:rPr lang="en-US" dirty="0"/>
              <a:t>No special characters like </a:t>
            </a:r>
            <a:br>
              <a:rPr lang="en-US" dirty="0"/>
            </a:br>
            <a:r>
              <a:rPr lang="en-US" dirty="0"/>
              <a:t>/ \</a:t>
            </a:r>
          </a:p>
          <a:p>
            <a:r>
              <a:rPr lang="en-US" dirty="0"/>
              <a:t>Length 3-24 characters.</a:t>
            </a:r>
          </a:p>
        </p:txBody>
      </p:sp>
      <p:sp>
        <p:nvSpPr>
          <p:cNvPr id="6" name="Text Placeholder 5"/>
          <p:cNvSpPr>
            <a:spLocks noGrp="1"/>
          </p:cNvSpPr>
          <p:nvPr>
            <p:ph sz="quarter" idx="11"/>
          </p:nvPr>
        </p:nvSpPr>
        <p:spPr>
          <a:xfrm>
            <a:off x="6457075" y="2253749"/>
            <a:ext cx="5378549" cy="4222001"/>
          </a:xfrm>
        </p:spPr>
        <p:txBody>
          <a:bodyPr>
            <a:normAutofit/>
          </a:bodyPr>
          <a:lstStyle/>
          <a:p>
            <a:r>
              <a:rPr lang="en-US" sz="2800" dirty="0"/>
              <a:t>VMAME-DISKTYPE-VER.VHD</a:t>
            </a:r>
          </a:p>
          <a:p>
            <a:endParaRPr lang="en-US" sz="2800" dirty="0"/>
          </a:p>
          <a:p>
            <a:r>
              <a:rPr lang="en-US" sz="2800" dirty="0"/>
              <a:t>COUWCPPADC001-OS.vhd</a:t>
            </a:r>
          </a:p>
          <a:p>
            <a:r>
              <a:rPr lang="en-US" sz="2800" dirty="0"/>
              <a:t>COUWCPPADC001-DATA01.vhd</a:t>
            </a:r>
          </a:p>
          <a:p>
            <a:endParaRPr lang="en-US" sz="2800" dirty="0"/>
          </a:p>
        </p:txBody>
      </p:sp>
      <p:sp>
        <p:nvSpPr>
          <p:cNvPr id="7" name="Text Placeholder 6"/>
          <p:cNvSpPr>
            <a:spLocks noGrp="1"/>
          </p:cNvSpPr>
          <p:nvPr>
            <p:ph sz="quarter" idx="12"/>
          </p:nvPr>
        </p:nvSpPr>
        <p:spPr>
          <a:xfrm>
            <a:off x="293761" y="1367394"/>
            <a:ext cx="5378549" cy="673454"/>
          </a:xfrm>
        </p:spPr>
        <p:txBody>
          <a:bodyPr/>
          <a:lstStyle/>
          <a:p>
            <a:r>
              <a:rPr lang="en-US" dirty="0"/>
              <a:t>Azure Restrictions</a:t>
            </a:r>
          </a:p>
        </p:txBody>
      </p:sp>
      <p:sp>
        <p:nvSpPr>
          <p:cNvPr id="13" name="Content Placeholder 12"/>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VHD Names for IaaS VMs</a:t>
            </a:r>
            <a:endParaRPr lang="en-US" dirty="0"/>
          </a:p>
        </p:txBody>
      </p:sp>
    </p:spTree>
    <p:extLst>
      <p:ext uri="{BB962C8B-B14F-4D97-AF65-F5344CB8AC3E}">
        <p14:creationId xmlns:p14="http://schemas.microsoft.com/office/powerpoint/2010/main" val="284721976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07011"/>
          </a:xfrm>
        </p:spPr>
        <p:txBody>
          <a:bodyPr>
            <a:normAutofit fontScale="92500" lnSpcReduction="20000"/>
          </a:bodyPr>
          <a:lstStyle/>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p:txBody>
      </p:sp>
      <p:sp>
        <p:nvSpPr>
          <p:cNvPr id="8" name="Content Placeholder 7"/>
          <p:cNvSpPr>
            <a:spLocks noGrp="1"/>
          </p:cNvSpPr>
          <p:nvPr>
            <p:ph sz="quarter" idx="11"/>
          </p:nvPr>
        </p:nvSpPr>
        <p:spPr>
          <a:xfrm>
            <a:off x="6457075" y="2253749"/>
            <a:ext cx="5378549" cy="738664"/>
          </a:xfrm>
        </p:spPr>
        <p:txBody>
          <a:bodyPr/>
          <a:lstStyle/>
          <a:p>
            <a:r>
              <a:rPr lang="en-US" dirty="0"/>
              <a:t>COUWMKPVNET001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dirty="0" err="1"/>
              <a:t>VNet</a:t>
            </a:r>
            <a:r>
              <a:rPr lang="en-US" dirty="0"/>
              <a:t> Name</a:t>
            </a:r>
          </a:p>
        </p:txBody>
      </p:sp>
    </p:spTree>
    <p:extLst>
      <p:ext uri="{BB962C8B-B14F-4D97-AF65-F5344CB8AC3E}">
        <p14:creationId xmlns:p14="http://schemas.microsoft.com/office/powerpoint/2010/main" val="177044665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62040"/>
          </a:xfrm>
        </p:spPr>
        <p:txBody>
          <a:bodyPr>
            <a:normAutofit fontScale="70000" lnSpcReduction="20000"/>
          </a:bodyPr>
          <a:lstStyle/>
          <a:p>
            <a:r>
              <a:rPr lang="en-US" dirty="0"/>
              <a:t>The subnet names have to be unique within a </a:t>
            </a:r>
            <a:r>
              <a:rPr lang="en-US" dirty="0" err="1"/>
              <a:t>VNet</a:t>
            </a:r>
            <a:r>
              <a:rPr lang="en-US" dirty="0"/>
              <a:t>, but not across </a:t>
            </a:r>
            <a:r>
              <a:rPr lang="en-US" dirty="0" err="1"/>
              <a:t>VNets</a:t>
            </a:r>
            <a:r>
              <a:rPr lang="en-US" dirty="0"/>
              <a:t>.</a:t>
            </a:r>
          </a:p>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a:p>
            <a:endParaRPr lang="en-US" dirty="0"/>
          </a:p>
          <a:p>
            <a:pPr lvl="1"/>
            <a:endParaRPr lang="en-US" dirty="0"/>
          </a:p>
        </p:txBody>
      </p:sp>
      <p:sp>
        <p:nvSpPr>
          <p:cNvPr id="8" name="Content Placeholder 7"/>
          <p:cNvSpPr>
            <a:spLocks noGrp="1"/>
          </p:cNvSpPr>
          <p:nvPr>
            <p:ph sz="quarter" idx="11"/>
          </p:nvPr>
        </p:nvSpPr>
        <p:spPr>
          <a:xfrm>
            <a:off x="6457075" y="2253750"/>
            <a:ext cx="5378549" cy="4162040"/>
          </a:xfrm>
        </p:spPr>
        <p:txBody>
          <a:bodyPr>
            <a:normAutofit/>
          </a:bodyPr>
          <a:lstStyle/>
          <a:p>
            <a:r>
              <a:rPr lang="en-US" sz="2400" dirty="0"/>
              <a:t>COUW-ITP-SUB-[IP]_</a:t>
            </a:r>
            <a:r>
              <a:rPr lang="en-US" sz="2400" b="1" dirty="0"/>
              <a:t>[CIDR]</a:t>
            </a:r>
          </a:p>
          <a:p>
            <a:endParaRPr lang="en-US" sz="2400" dirty="0"/>
          </a:p>
          <a:p>
            <a:r>
              <a:rPr lang="en-US" sz="2400" dirty="0"/>
              <a:t>COUW-ITP-SUB-172.32.32.0_19</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Subnet Name</a:t>
            </a:r>
            <a:endParaRPr lang="en-US" dirty="0"/>
          </a:p>
        </p:txBody>
      </p:sp>
    </p:spTree>
    <p:extLst>
      <p:ext uri="{BB962C8B-B14F-4D97-AF65-F5344CB8AC3E}">
        <p14:creationId xmlns:p14="http://schemas.microsoft.com/office/powerpoint/2010/main" val="17872329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87089"/>
          </a:xfrm>
        </p:spPr>
        <p:txBody>
          <a:bodyPr>
            <a:normAutofit fontScale="70000" lnSpcReduction="20000"/>
          </a:bodyPr>
          <a:lstStyle/>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49"/>
            <a:ext cx="5378549" cy="4087089"/>
          </a:xfrm>
        </p:spPr>
        <p:txBody>
          <a:bodyPr>
            <a:normAutofit/>
          </a:bodyPr>
          <a:lstStyle/>
          <a:p>
            <a:r>
              <a:rPr lang="en-US" sz="3200" dirty="0"/>
              <a:t>COUWCPPNSG-001</a:t>
            </a:r>
          </a:p>
          <a:p>
            <a:r>
              <a:rPr lang="en-US" sz="3200" dirty="0"/>
              <a:t>COUWCPPNSG-Trusted</a:t>
            </a:r>
          </a:p>
          <a:p>
            <a:r>
              <a:rPr lang="en-US" sz="3200" dirty="0"/>
              <a:t>COUEITNNSG-</a:t>
            </a:r>
            <a:r>
              <a:rPr lang="en-US" sz="3200" dirty="0" err="1"/>
              <a:t>SemiTrusted</a:t>
            </a:r>
            <a:r>
              <a:rPr lang="en-US" sz="3200" dirty="0"/>
              <a:t> </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Security Group Name</a:t>
            </a:r>
            <a:endParaRPr lang="en-US" dirty="0"/>
          </a:p>
        </p:txBody>
      </p:sp>
    </p:spTree>
    <p:extLst>
      <p:ext uri="{BB962C8B-B14F-4D97-AF65-F5344CB8AC3E}">
        <p14:creationId xmlns:p14="http://schemas.microsoft.com/office/powerpoint/2010/main" val="29901764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55000" lnSpcReduction="20000"/>
          </a:bodyPr>
          <a:lstStyle/>
          <a:p>
            <a:r>
              <a:rPr lang="en-US" dirty="0"/>
              <a:t>Leverage targeted zone in the name</a:t>
            </a:r>
          </a:p>
          <a:p>
            <a:pPr lvl="1"/>
            <a:r>
              <a:rPr lang="en-US" dirty="0"/>
              <a:t>IBA – </a:t>
            </a:r>
            <a:r>
              <a:rPr lang="en-US" dirty="0" err="1"/>
              <a:t>InBound</a:t>
            </a:r>
            <a:r>
              <a:rPr lang="en-US" dirty="0"/>
              <a:t> Allow</a:t>
            </a:r>
          </a:p>
          <a:p>
            <a:pPr lvl="1"/>
            <a:r>
              <a:rPr lang="en-US" dirty="0"/>
              <a:t>IBD – </a:t>
            </a:r>
            <a:r>
              <a:rPr lang="en-US" dirty="0" err="1"/>
              <a:t>InBound</a:t>
            </a:r>
            <a:r>
              <a:rPr lang="en-US" dirty="0"/>
              <a:t> Deny</a:t>
            </a:r>
          </a:p>
          <a:p>
            <a:pPr lvl="1"/>
            <a:r>
              <a:rPr lang="en-US" dirty="0"/>
              <a:t>OBA – </a:t>
            </a:r>
            <a:r>
              <a:rPr lang="en-US" dirty="0" err="1"/>
              <a:t>OutBound</a:t>
            </a:r>
            <a:r>
              <a:rPr lang="en-US" dirty="0"/>
              <a:t> Allow</a:t>
            </a:r>
          </a:p>
          <a:p>
            <a:pPr lvl="1"/>
            <a:r>
              <a:rPr lang="en-US" dirty="0"/>
              <a:t>OBD – </a:t>
            </a:r>
            <a:r>
              <a:rPr lang="en-US" dirty="0" err="1"/>
              <a:t>OutBound</a:t>
            </a:r>
            <a:r>
              <a:rPr lang="en-US" dirty="0"/>
              <a:t> Deny</a:t>
            </a:r>
          </a:p>
          <a:p>
            <a:pPr lvl="1"/>
            <a:r>
              <a:rPr lang="en-US" dirty="0"/>
              <a:t>Priority 100-4096</a:t>
            </a:r>
          </a:p>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50"/>
            <a:ext cx="5378549" cy="4147050"/>
          </a:xfrm>
        </p:spPr>
        <p:txBody>
          <a:bodyPr>
            <a:normAutofit/>
          </a:bodyPr>
          <a:lstStyle/>
          <a:p>
            <a:r>
              <a:rPr lang="en-US" sz="2000" dirty="0"/>
              <a:t>COUW-ITP-IBA-[Port]-[Protocol]-[Priority]</a:t>
            </a:r>
          </a:p>
          <a:p>
            <a:endParaRPr lang="en-US" sz="2000" dirty="0"/>
          </a:p>
          <a:p>
            <a:r>
              <a:rPr lang="en-US" sz="2000" dirty="0"/>
              <a:t>COUE-MKN-IBA-443-TCP-400</a:t>
            </a:r>
          </a:p>
          <a:p>
            <a:r>
              <a:rPr lang="en-US" sz="2000" dirty="0"/>
              <a:t>COUW-SLP-IBD-ALL-ALL-INT-400</a:t>
            </a:r>
          </a:p>
          <a:p>
            <a:endParaRPr lang="en-US" sz="1400" dirty="0"/>
          </a:p>
        </p:txBody>
      </p:sp>
      <p:sp>
        <p:nvSpPr>
          <p:cNvPr id="6" name="Text Placeholder 5"/>
          <p:cNvSpPr>
            <a:spLocks noGrp="1"/>
          </p:cNvSpPr>
          <p:nvPr>
            <p:ph sz="quarter" idx="12"/>
          </p:nvPr>
        </p:nvSpPr>
        <p:spPr/>
        <p:txBody>
          <a:bodyPr>
            <a:normAutofit fontScale="70000" lnSpcReduction="20000"/>
          </a:bodyPr>
          <a:lstStyle/>
          <a:p>
            <a:r>
              <a:rPr lang="en-US" dirty="0"/>
              <a:t>Azure Restrictions/Recommendations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Network Security Group Rule Name</a:t>
            </a:r>
            <a:endParaRPr lang="en-US" dirty="0"/>
          </a:p>
        </p:txBody>
      </p:sp>
    </p:spTree>
    <p:extLst>
      <p:ext uri="{BB962C8B-B14F-4D97-AF65-F5344CB8AC3E}">
        <p14:creationId xmlns:p14="http://schemas.microsoft.com/office/powerpoint/2010/main" val="29709136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46254"/>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46254"/>
            <a:ext cx="5378549" cy="4124565"/>
          </a:xfrm>
        </p:spPr>
        <p:txBody>
          <a:bodyPr>
            <a:normAutofit/>
          </a:bodyPr>
          <a:lstStyle/>
          <a:p>
            <a:r>
              <a:rPr lang="en-US" sz="3600" dirty="0"/>
              <a:t>&lt;</a:t>
            </a:r>
            <a:r>
              <a:rPr lang="en-US" sz="3600" dirty="0" err="1"/>
              <a:t>vmname</a:t>
            </a:r>
            <a:r>
              <a:rPr lang="en-US" sz="3600" dirty="0"/>
              <a:t>&gt;-&lt;</a:t>
            </a:r>
            <a:r>
              <a:rPr lang="en-US" sz="3600" dirty="0" err="1"/>
              <a:t>num</a:t>
            </a:r>
            <a:r>
              <a:rPr lang="en-US" sz="3600" dirty="0"/>
              <a:t>&gt;-</a:t>
            </a:r>
            <a:r>
              <a:rPr lang="en-US" sz="3600" dirty="0" err="1"/>
              <a:t>Nnic</a:t>
            </a:r>
            <a:endParaRPr lang="en-US" sz="3600" dirty="0"/>
          </a:p>
          <a:p>
            <a:endParaRPr lang="en-US" sz="3600" dirty="0"/>
          </a:p>
          <a:p>
            <a:r>
              <a:rPr lang="en-US" sz="3600" dirty="0"/>
              <a:t>COUEMKNFIL001-N001</a:t>
            </a:r>
          </a:p>
          <a:p>
            <a:r>
              <a:rPr lang="en-US" sz="3600" dirty="0"/>
              <a:t>COUEMKCNFIL001-N002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Interface Name</a:t>
            </a:r>
            <a:endParaRPr lang="en-US" dirty="0"/>
          </a:p>
        </p:txBody>
      </p:sp>
    </p:spTree>
    <p:extLst>
      <p:ext uri="{BB962C8B-B14F-4D97-AF65-F5344CB8AC3E}">
        <p14:creationId xmlns:p14="http://schemas.microsoft.com/office/powerpoint/2010/main" val="31592774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53749"/>
            <a:ext cx="5378549" cy="4124565"/>
          </a:xfrm>
        </p:spPr>
        <p:txBody>
          <a:bodyPr>
            <a:normAutofit/>
          </a:bodyPr>
          <a:lstStyle/>
          <a:p>
            <a:r>
              <a:rPr lang="en-US" sz="3200" dirty="0"/>
              <a:t>&lt;</a:t>
            </a:r>
            <a:r>
              <a:rPr lang="en-US" sz="3200" dirty="0" err="1"/>
              <a:t>vm</a:t>
            </a:r>
            <a:r>
              <a:rPr lang="en-US" sz="3200" dirty="0"/>
              <a:t> or service name&gt;-pip</a:t>
            </a:r>
          </a:p>
          <a:p>
            <a:endParaRPr lang="en-US" sz="3200" dirty="0"/>
          </a:p>
          <a:p>
            <a:r>
              <a:rPr lang="en-US" sz="3200" dirty="0"/>
              <a:t>COUESLNFIL001-PIP</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Public IP Address Name</a:t>
            </a:r>
            <a:endParaRPr lang="en-US" dirty="0"/>
          </a:p>
        </p:txBody>
      </p:sp>
    </p:spTree>
    <p:extLst>
      <p:ext uri="{BB962C8B-B14F-4D97-AF65-F5344CB8AC3E}">
        <p14:creationId xmlns:p14="http://schemas.microsoft.com/office/powerpoint/2010/main" val="348619184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32060"/>
          </a:xfrm>
        </p:spPr>
        <p:txBody>
          <a:bodyPr>
            <a:normAutofit fontScale="92500"/>
          </a:bodyPr>
          <a:lstStyle/>
          <a:p>
            <a:r>
              <a:rPr lang="en-US" dirty="0"/>
              <a:t>Must be between 3 and 24 characters in length and use numbers</a:t>
            </a:r>
          </a:p>
          <a:p>
            <a:r>
              <a:rPr lang="en-US" dirty="0"/>
              <a:t>Lower-case letters only</a:t>
            </a:r>
          </a:p>
          <a:p>
            <a:r>
              <a:rPr lang="en-US" dirty="0"/>
              <a:t>Storage account name must be globally unique across Azure</a:t>
            </a:r>
          </a:p>
        </p:txBody>
      </p:sp>
      <p:sp>
        <p:nvSpPr>
          <p:cNvPr id="8" name="Content Placeholder 7"/>
          <p:cNvSpPr>
            <a:spLocks noGrp="1"/>
          </p:cNvSpPr>
          <p:nvPr>
            <p:ph sz="quarter" idx="11"/>
          </p:nvPr>
        </p:nvSpPr>
        <p:spPr>
          <a:xfrm>
            <a:off x="6457075" y="2253750"/>
            <a:ext cx="5378549" cy="738664"/>
          </a:xfrm>
        </p:spPr>
        <p:txBody>
          <a:bodyPr/>
          <a:lstStyle/>
          <a:p>
            <a:r>
              <a:rPr lang="en-US" dirty="0"/>
              <a:t>couwcppsta001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Account Name</a:t>
            </a:r>
            <a:endParaRPr lang="en-US" dirty="0"/>
          </a:p>
        </p:txBody>
      </p:sp>
    </p:spTree>
    <p:extLst>
      <p:ext uri="{BB962C8B-B14F-4D97-AF65-F5344CB8AC3E}">
        <p14:creationId xmlns:p14="http://schemas.microsoft.com/office/powerpoint/2010/main" val="16876805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69535"/>
          </a:xfrm>
        </p:spPr>
        <p:txBody>
          <a:bodyPr>
            <a:normAutofit fontScale="70000" lnSpcReduction="20000"/>
          </a:bodyPr>
          <a:lstStyle/>
          <a:p>
            <a:r>
              <a:rPr lang="en-US" dirty="0"/>
              <a:t>Must be unique within an account.</a:t>
            </a:r>
          </a:p>
          <a:p>
            <a:r>
              <a:rPr lang="en-US" dirty="0"/>
              <a:t>May contain only alphanumeric characters.</a:t>
            </a:r>
          </a:p>
          <a:p>
            <a:r>
              <a:rPr lang="en-US" dirty="0"/>
              <a:t>Cannot begin with a numeric character.</a:t>
            </a:r>
          </a:p>
          <a:p>
            <a:r>
              <a:rPr lang="en-US" dirty="0"/>
              <a:t>Are case-insensitive.</a:t>
            </a:r>
          </a:p>
          <a:p>
            <a:r>
              <a:rPr lang="en-US" dirty="0"/>
              <a:t>Must be from 3 to 63 characters long.</a:t>
            </a:r>
          </a:p>
          <a:p>
            <a:r>
              <a:rPr lang="en-US" dirty="0"/>
              <a:t>Some table names are reserved, including "tables“.</a:t>
            </a:r>
          </a:p>
          <a:p>
            <a:endParaRPr lang="en-US" dirty="0"/>
          </a:p>
        </p:txBody>
      </p:sp>
      <p:sp>
        <p:nvSpPr>
          <p:cNvPr id="8" name="Content Placeholder 7"/>
          <p:cNvSpPr>
            <a:spLocks noGrp="1"/>
          </p:cNvSpPr>
          <p:nvPr>
            <p:ph sz="quarter" idx="11"/>
          </p:nvPr>
        </p:nvSpPr>
        <p:spPr>
          <a:xfrm>
            <a:off x="6457075" y="2253750"/>
            <a:ext cx="5378549" cy="2092881"/>
          </a:xfrm>
        </p:spPr>
        <p:txBody>
          <a:bodyPr/>
          <a:lstStyle/>
          <a:p>
            <a:r>
              <a:rPr lang="en-US" dirty="0"/>
              <a:t>couwitpstt001</a:t>
            </a:r>
          </a:p>
          <a:p>
            <a:endParaRPr lang="en-US" dirty="0"/>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Table Name</a:t>
            </a:r>
            <a:endParaRPr lang="en-US" dirty="0"/>
          </a:p>
        </p:txBody>
      </p:sp>
    </p:spTree>
    <p:extLst>
      <p:ext uri="{BB962C8B-B14F-4D97-AF65-F5344CB8AC3E}">
        <p14:creationId xmlns:p14="http://schemas.microsoft.com/office/powerpoint/2010/main" val="174690703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rmAutofit fontScale="70000" lnSpcReduction="20000"/>
          </a:bodyPr>
          <a:lstStyle/>
          <a:p>
            <a:r>
              <a:rPr lang="en-US" dirty="0"/>
              <a:t>Container names must start with a letter or number, and can contain only letters, numbers, and the dash (-) character.</a:t>
            </a:r>
          </a:p>
          <a:p>
            <a:r>
              <a:rPr lang="en-US" dirty="0"/>
              <a:t>Every dash (-) character must be immediately preceded and followed by a letter or number; consecutive dashes are not permitted in container names.</a:t>
            </a:r>
          </a:p>
          <a:p>
            <a:r>
              <a:rPr lang="en-US" dirty="0"/>
              <a:t>All letters in a container name must be lowercase.</a:t>
            </a:r>
          </a:p>
          <a:p>
            <a:r>
              <a:rPr lang="en-US" dirty="0"/>
              <a:t>Container names must be from 3 through 63 characters long.</a:t>
            </a:r>
          </a:p>
          <a:p>
            <a:endParaRPr lang="en-US" dirty="0"/>
          </a:p>
        </p:txBody>
      </p:sp>
      <p:sp>
        <p:nvSpPr>
          <p:cNvPr id="8" name="Content Placeholder 7"/>
          <p:cNvSpPr>
            <a:spLocks noGrp="1"/>
          </p:cNvSpPr>
          <p:nvPr>
            <p:ph sz="quarter" idx="11"/>
          </p:nvPr>
        </p:nvSpPr>
        <p:spPr/>
        <p:txBody>
          <a:bodyPr/>
          <a:lstStyle/>
          <a:p>
            <a:r>
              <a:rPr lang="en-US"/>
              <a:t>couwslpstc001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Container Name</a:t>
            </a:r>
            <a:endParaRPr lang="en-US" dirty="0"/>
          </a:p>
        </p:txBody>
      </p:sp>
    </p:spTree>
    <p:extLst>
      <p:ext uri="{BB962C8B-B14F-4D97-AF65-F5344CB8AC3E}">
        <p14:creationId xmlns:p14="http://schemas.microsoft.com/office/powerpoint/2010/main" val="36509022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Autofit/>
          </a:bodyPr>
          <a:lstStyle/>
          <a:p>
            <a:r>
              <a:rPr lang="en-US" sz="2000" dirty="0"/>
              <a:t>Can contain any combination of 1 to 1,024 characters. </a:t>
            </a:r>
          </a:p>
          <a:p>
            <a:r>
              <a:rPr lang="en-US" sz="2000" dirty="0"/>
              <a:t>Reserved URL characters must be properly escaped.</a:t>
            </a:r>
          </a:p>
          <a:p>
            <a:r>
              <a:rPr lang="en-US" sz="2000" dirty="0"/>
              <a:t>Only lowercase characters.</a:t>
            </a:r>
          </a:p>
          <a:p>
            <a:r>
              <a:rPr lang="en-US" sz="2000" dirty="0"/>
              <a:t>Avoid names that end with a dot (.), a forward slash (/), or a sequence or combination of the two.</a:t>
            </a:r>
          </a:p>
          <a:p>
            <a:r>
              <a:rPr lang="en-US" sz="2000" dirty="0"/>
              <a:t>Blob is based on a flat storage scheme, not a hierarchical scheme. However, you may specify a character or string delimiter within a blob name to create a virtual hierarchy.</a:t>
            </a:r>
          </a:p>
          <a:p>
            <a:r>
              <a:rPr lang="en-US" sz="2000" dirty="0"/>
              <a:t>Examples: /a	   /a.txt   /a/b	/a/b.txt</a:t>
            </a:r>
          </a:p>
        </p:txBody>
      </p:sp>
      <p:sp>
        <p:nvSpPr>
          <p:cNvPr id="8" name="Content Placeholder 7"/>
          <p:cNvSpPr>
            <a:spLocks noGrp="1"/>
          </p:cNvSpPr>
          <p:nvPr>
            <p:ph sz="quarter" idx="11"/>
          </p:nvPr>
        </p:nvSpPr>
        <p:spPr/>
        <p:txBody>
          <a:bodyPr/>
          <a:lstStyle/>
          <a:p>
            <a:r>
              <a:rPr lang="en-US"/>
              <a:t>couwmkpstb001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Name</a:t>
            </a:r>
            <a:endParaRPr lang="en-US" dirty="0"/>
          </a:p>
        </p:txBody>
      </p:sp>
    </p:spTree>
    <p:extLst>
      <p:ext uri="{BB962C8B-B14F-4D97-AF65-F5344CB8AC3E}">
        <p14:creationId xmlns:p14="http://schemas.microsoft.com/office/powerpoint/2010/main" val="59839699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t>Queue names can contain alphanumeric characters and dashes.</a:t>
            </a:r>
          </a:p>
          <a:p>
            <a:r>
              <a:rPr lang="en-US"/>
              <a:t>Must be lowercase.</a:t>
            </a:r>
          </a:p>
          <a:p>
            <a:r>
              <a:rPr lang="en-US"/>
              <a:t>Must be 3 to 63 characters long.</a:t>
            </a:r>
          </a:p>
          <a:p>
            <a:endParaRPr lang="en-US" dirty="0"/>
          </a:p>
        </p:txBody>
      </p:sp>
      <p:sp>
        <p:nvSpPr>
          <p:cNvPr id="8" name="Content Placeholder 7"/>
          <p:cNvSpPr>
            <a:spLocks noGrp="1"/>
          </p:cNvSpPr>
          <p:nvPr>
            <p:ph sz="quarter" idx="11"/>
          </p:nvPr>
        </p:nvSpPr>
        <p:spPr/>
        <p:txBody>
          <a:bodyPr/>
          <a:lstStyle/>
          <a:p>
            <a:r>
              <a:rPr lang="en-US"/>
              <a:t>czepdastq001</a:t>
            </a:r>
          </a:p>
          <a:p>
            <a:r>
              <a:rPr lang="en-US"/>
              <a:t>&lt;service short name&gt;-&lt;context&gt;-&lt;num&gt;</a:t>
            </a:r>
          </a:p>
          <a:p>
            <a:r>
              <a:rPr lang="en-US"/>
              <a:t>awesomeservice-messages-001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Queue Name</a:t>
            </a:r>
            <a:endParaRPr lang="en-US" dirty="0"/>
          </a:p>
        </p:txBody>
      </p:sp>
    </p:spTree>
    <p:extLst>
      <p:ext uri="{BB962C8B-B14F-4D97-AF65-F5344CB8AC3E}">
        <p14:creationId xmlns:p14="http://schemas.microsoft.com/office/powerpoint/2010/main" val="9139630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3966075"/>
          </a:xfrm>
        </p:spPr>
        <p:txBody>
          <a:bodyPr>
            <a:normAutofit fontScale="85000" lnSpcReduction="20000"/>
          </a:bodyPr>
          <a:lstStyle/>
          <a:p>
            <a:r>
              <a:rPr lang="en-US" dirty="0"/>
              <a:t>Must be 6 to 50 characters long.</a:t>
            </a:r>
          </a:p>
          <a:p>
            <a:r>
              <a:rPr lang="en-US" dirty="0"/>
              <a:t>Can contain only letters, numbers, and hyphens. The name must start with a letter, and it must end with a letter or a number.</a:t>
            </a:r>
          </a:p>
          <a:p>
            <a:r>
              <a:rPr lang="en-US" dirty="0"/>
              <a:t>Must be unique within the subscription.</a:t>
            </a:r>
          </a:p>
        </p:txBody>
      </p:sp>
      <p:sp>
        <p:nvSpPr>
          <p:cNvPr id="8" name="Content Placeholder 7"/>
          <p:cNvSpPr>
            <a:spLocks noGrp="1"/>
          </p:cNvSpPr>
          <p:nvPr>
            <p:ph sz="quarter" idx="11"/>
          </p:nvPr>
        </p:nvSpPr>
        <p:spPr>
          <a:xfrm>
            <a:off x="6457075" y="2253750"/>
            <a:ext cx="5378549" cy="1902059"/>
          </a:xfrm>
        </p:spPr>
        <p:txBody>
          <a:bodyPr/>
          <a:lstStyle/>
          <a:p>
            <a:r>
              <a:rPr lang="en-US" sz="3600" dirty="0"/>
              <a:t>COUWITP-Automation</a:t>
            </a:r>
          </a:p>
          <a:p>
            <a:endParaRPr lang="en-US" sz="3600" dirty="0"/>
          </a:p>
          <a:p>
            <a:r>
              <a:rPr lang="en-US" sz="3600" dirty="0"/>
              <a:t>COUESLN-Automation</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Automation Account Name</a:t>
            </a:r>
            <a:endParaRPr lang="en-US" dirty="0"/>
          </a:p>
        </p:txBody>
      </p:sp>
    </p:spTree>
    <p:extLst>
      <p:ext uri="{BB962C8B-B14F-4D97-AF65-F5344CB8AC3E}">
        <p14:creationId xmlns:p14="http://schemas.microsoft.com/office/powerpoint/2010/main" val="250425090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89900"/>
          </a:xfrm>
        </p:spPr>
        <p:txBody>
          <a:bodyPr>
            <a:normAutofit fontScale="55000" lnSpcReduction="20000"/>
          </a:bodyPr>
          <a:lstStyle/>
          <a:p>
            <a:r>
              <a:rPr lang="en-US" dirty="0"/>
              <a:t>The login name must meet the following requirements:</a:t>
            </a:r>
          </a:p>
          <a:p>
            <a:pPr lvl="1"/>
            <a:r>
              <a:rPr lang="en-US" dirty="0"/>
              <a:t>It must be a SQL Identifier.</a:t>
            </a:r>
          </a:p>
          <a:p>
            <a:pPr lvl="1"/>
            <a:r>
              <a:rPr lang="en-US" dirty="0"/>
              <a:t>It cannot be a system name like:</a:t>
            </a:r>
            <a:br>
              <a:rPr lang="en-US" dirty="0"/>
            </a:br>
            <a:r>
              <a:rPr lang="en-US" dirty="0"/>
              <a:t>admin, administrator, </a:t>
            </a:r>
            <a:r>
              <a:rPr lang="en-US" dirty="0" err="1"/>
              <a:t>sa</a:t>
            </a:r>
            <a:r>
              <a:rPr lang="en-US" dirty="0"/>
              <a:t>, root, </a:t>
            </a:r>
            <a:br>
              <a:rPr lang="en-US" dirty="0"/>
            </a:br>
            <a:r>
              <a:rPr lang="en-US" dirty="0" err="1"/>
              <a:t>dbmanager</a:t>
            </a:r>
            <a:r>
              <a:rPr lang="en-US" dirty="0"/>
              <a:t>, </a:t>
            </a:r>
            <a:r>
              <a:rPr lang="en-US" dirty="0" err="1"/>
              <a:t>loginmanager</a:t>
            </a:r>
            <a:r>
              <a:rPr lang="en-US" dirty="0"/>
              <a:t>, etc.</a:t>
            </a:r>
          </a:p>
          <a:p>
            <a:pPr lvl="1"/>
            <a:r>
              <a:rPr lang="en-US" dirty="0"/>
              <a:t>It cannot be a built-in database user or role like </a:t>
            </a:r>
            <a:r>
              <a:rPr lang="en-US" dirty="0" err="1"/>
              <a:t>dbo</a:t>
            </a:r>
            <a:r>
              <a:rPr lang="en-US" dirty="0"/>
              <a:t>, guest, public, etc. </a:t>
            </a:r>
          </a:p>
          <a:p>
            <a:pPr lvl="1"/>
            <a:r>
              <a:rPr lang="en-US" dirty="0"/>
              <a:t>It cannot contain:</a:t>
            </a:r>
            <a:br>
              <a:rPr lang="en-US" dirty="0"/>
            </a:br>
            <a:r>
              <a:rPr lang="en-US" dirty="0"/>
              <a:t>- White space like spaces, tabs, or returns</a:t>
            </a:r>
            <a:br>
              <a:rPr lang="en-US" dirty="0"/>
            </a:br>
            <a:r>
              <a:rPr lang="en-US" dirty="0"/>
              <a:t>- Unicode characters</a:t>
            </a:r>
            <a:br>
              <a:rPr lang="en-US" dirty="0"/>
            </a:br>
            <a:r>
              <a:rPr lang="en-US" dirty="0"/>
              <a:t>- Non-alphabetic characters     </a:t>
            </a:r>
            <a:br>
              <a:rPr lang="en-US" dirty="0"/>
            </a:br>
            <a:r>
              <a:rPr lang="en-US" dirty="0"/>
              <a:t>   ( “ &lt; &gt;  | : * ? \ / # &amp; ; , % = )</a:t>
            </a:r>
          </a:p>
          <a:p>
            <a:pPr lvl="1"/>
            <a:r>
              <a:rPr lang="en-US" dirty="0"/>
              <a:t>It cannot begin with:</a:t>
            </a:r>
            <a:br>
              <a:rPr lang="en-US" dirty="0"/>
            </a:br>
            <a:r>
              <a:rPr lang="en-US" dirty="0"/>
              <a:t>- Digits (0 through 9)</a:t>
            </a:r>
            <a:br>
              <a:rPr lang="en-US" dirty="0"/>
            </a:br>
            <a:r>
              <a:rPr lang="en-US" dirty="0"/>
              <a:t>- @, $, +</a:t>
            </a:r>
          </a:p>
        </p:txBody>
      </p:sp>
      <p:sp>
        <p:nvSpPr>
          <p:cNvPr id="8" name="Content Placeholder 7"/>
          <p:cNvSpPr>
            <a:spLocks noGrp="1"/>
          </p:cNvSpPr>
          <p:nvPr>
            <p:ph sz="quarter" idx="11"/>
          </p:nvPr>
        </p:nvSpPr>
        <p:spPr/>
        <p:txBody>
          <a:bodyPr/>
          <a:lstStyle/>
          <a:p>
            <a:r>
              <a:rPr lang="en-US"/>
              <a:t>COUWCPPSDBA-001</a:t>
            </a:r>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Logon Name</a:t>
            </a:r>
            <a:endParaRPr lang="en-US" dirty="0"/>
          </a:p>
        </p:txBody>
      </p:sp>
    </p:spTree>
    <p:extLst>
      <p:ext uri="{BB962C8B-B14F-4D97-AF65-F5344CB8AC3E}">
        <p14:creationId xmlns:p14="http://schemas.microsoft.com/office/powerpoint/2010/main" val="263457202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75625"/>
          </a:xfrm>
        </p:spPr>
        <p:txBody>
          <a:bodyPr>
            <a:normAutofit fontScale="92500" lnSpcReduction="10000"/>
          </a:bodyPr>
          <a:lstStyle/>
          <a:p>
            <a:r>
              <a:rPr lang="en-US" dirty="0"/>
              <a:t>In the classic portal, you cannot configure this name, it is auto generated and is 10 characters long.</a:t>
            </a:r>
          </a:p>
          <a:p>
            <a:r>
              <a:rPr lang="en-US" dirty="0"/>
              <a:t>In the Azure Portal you can configure the name.</a:t>
            </a:r>
          </a:p>
        </p:txBody>
      </p:sp>
      <p:sp>
        <p:nvSpPr>
          <p:cNvPr id="8" name="Content Placeholder 7"/>
          <p:cNvSpPr>
            <a:spLocks noGrp="1"/>
          </p:cNvSpPr>
          <p:nvPr>
            <p:ph sz="quarter" idx="11"/>
          </p:nvPr>
        </p:nvSpPr>
        <p:spPr>
          <a:xfrm>
            <a:off x="6457075" y="2253750"/>
            <a:ext cx="5378549" cy="738664"/>
          </a:xfrm>
        </p:spPr>
        <p:txBody>
          <a:bodyPr/>
          <a:lstStyle/>
          <a:p>
            <a:r>
              <a:rPr lang="en-US" dirty="0"/>
              <a:t>COUWMKPASQ-001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Server Name</a:t>
            </a:r>
            <a:endParaRPr lang="en-US" dirty="0"/>
          </a:p>
        </p:txBody>
      </p:sp>
    </p:spTree>
    <p:extLst>
      <p:ext uri="{BB962C8B-B14F-4D97-AF65-F5344CB8AC3E}">
        <p14:creationId xmlns:p14="http://schemas.microsoft.com/office/powerpoint/2010/main" val="146343652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1"/>
            <a:ext cx="5378549" cy="3958364"/>
          </a:xfrm>
        </p:spPr>
        <p:txBody>
          <a:bodyPr>
            <a:normAutofit fontScale="85000" lnSpcReduction="20000"/>
          </a:bodyPr>
          <a:lstStyle/>
          <a:p>
            <a:r>
              <a:rPr lang="en-US" dirty="0"/>
              <a:t>Certain user names are not allowed for security reasons</a:t>
            </a:r>
          </a:p>
          <a:p>
            <a:r>
              <a:rPr lang="en-US" dirty="0"/>
              <a:t>Names for all new objects must comply with the SQL Server rules for identifiers.</a:t>
            </a:r>
          </a:p>
          <a:p>
            <a:r>
              <a:rPr lang="en-US" dirty="0"/>
              <a:t>Assume that all Azure SQL databases will be the same edition.</a:t>
            </a:r>
          </a:p>
        </p:txBody>
      </p:sp>
      <p:sp>
        <p:nvSpPr>
          <p:cNvPr id="8" name="Content Placeholder 7"/>
          <p:cNvSpPr>
            <a:spLocks noGrp="1"/>
          </p:cNvSpPr>
          <p:nvPr>
            <p:ph sz="quarter" idx="11"/>
          </p:nvPr>
        </p:nvSpPr>
        <p:spPr/>
        <p:txBody>
          <a:bodyPr>
            <a:noAutofit/>
          </a:bodyPr>
          <a:lstStyle/>
          <a:p>
            <a:r>
              <a:rPr lang="en-US" sz="3200" dirty="0"/>
              <a:t>COUWITPSDB-APPADB</a:t>
            </a:r>
          </a:p>
          <a:p>
            <a:endParaRPr lang="en-US" sz="3200" dirty="0"/>
          </a:p>
          <a:p>
            <a:r>
              <a:rPr lang="en-US" sz="3200" dirty="0"/>
              <a:t>COUEMKPSDB-APPBDB</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Database Name</a:t>
            </a:r>
            <a:endParaRPr lang="en-US" dirty="0"/>
          </a:p>
        </p:txBody>
      </p:sp>
    </p:spTree>
    <p:extLst>
      <p:ext uri="{BB962C8B-B14F-4D97-AF65-F5344CB8AC3E}">
        <p14:creationId xmlns:p14="http://schemas.microsoft.com/office/powerpoint/2010/main" val="131230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49614"/>
          </a:xfrm>
        </p:spPr>
        <p:txBody>
          <a:bodyPr>
            <a:normAutofit fontScale="77500" lnSpcReduction="20000"/>
          </a:bodyPr>
          <a:lstStyle/>
          <a:p>
            <a:r>
              <a:rPr lang="en-US" dirty="0"/>
              <a:t>The name can include only lower-case letters, numbers, and hyphens.</a:t>
            </a:r>
          </a:p>
          <a:p>
            <a:r>
              <a:rPr lang="en-US" dirty="0"/>
              <a:t>Must begin with a lower-case letter.</a:t>
            </a:r>
          </a:p>
          <a:p>
            <a:r>
              <a:rPr lang="en-US" dirty="0"/>
              <a:t>Cannot start or end with a hyphen.</a:t>
            </a:r>
          </a:p>
          <a:p>
            <a:r>
              <a:rPr lang="en-US" dirty="0"/>
              <a:t>Consecutive hyphens are not valid.</a:t>
            </a:r>
          </a:p>
          <a:p>
            <a:r>
              <a:rPr lang="en-US" dirty="0"/>
              <a:t>Name must be unique.</a:t>
            </a:r>
          </a:p>
        </p:txBody>
      </p:sp>
      <p:sp>
        <p:nvSpPr>
          <p:cNvPr id="8" name="Content Placeholder 7"/>
          <p:cNvSpPr>
            <a:spLocks noGrp="1"/>
          </p:cNvSpPr>
          <p:nvPr>
            <p:ph sz="quarter" idx="11"/>
          </p:nvPr>
        </p:nvSpPr>
        <p:spPr>
          <a:xfrm>
            <a:off x="6457075" y="2253750"/>
            <a:ext cx="5378549" cy="1415772"/>
          </a:xfrm>
        </p:spPr>
        <p:txBody>
          <a:bodyPr/>
          <a:lstStyle/>
          <a:p>
            <a:r>
              <a:rPr lang="en-US" dirty="0"/>
              <a:t>couwmkprch001</a:t>
            </a:r>
          </a:p>
          <a:p>
            <a:r>
              <a:rPr lang="en-US" dirty="0"/>
              <a:t>coueitnrch002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Redis Cache Name</a:t>
            </a:r>
            <a:endParaRPr lang="en-US" dirty="0"/>
          </a:p>
        </p:txBody>
      </p:sp>
    </p:spTree>
    <p:extLst>
      <p:ext uri="{BB962C8B-B14F-4D97-AF65-F5344CB8AC3E}">
        <p14:creationId xmlns:p14="http://schemas.microsoft.com/office/powerpoint/2010/main" val="206315745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2"/>
              </a:rPr>
              <a:t>https://github.com/Azure/azure-quickstart-templates</a:t>
            </a:r>
            <a:r>
              <a:rPr lang="en-US" dirty="0"/>
              <a:t> </a:t>
            </a:r>
          </a:p>
          <a:p>
            <a:pPr lvl="1"/>
            <a:r>
              <a:rPr lang="en-US" dirty="0"/>
              <a:t>Documentation - </a:t>
            </a:r>
            <a:r>
              <a:rPr lang="en-US" dirty="0">
                <a:hlinkClick r:id="rId3"/>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980251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1405612446"/>
              </p:ext>
            </p:extLst>
          </p:nvPr>
        </p:nvGraphicFramePr>
        <p:xfrm>
          <a:off x="274636" y="1314575"/>
          <a:ext cx="11536155" cy="4986735"/>
        </p:xfrm>
        <a:graphic>
          <a:graphicData uri="http://schemas.openxmlformats.org/drawingml/2006/table">
            <a:tbl>
              <a:tblPr firstRow="1" firstCol="1" bandRow="1">
                <a:tableStyleId>{21E4AEA4-8DFA-4A89-87EB-49C32662AFE0}</a:tableStyleId>
              </a:tblPr>
              <a:tblGrid>
                <a:gridCol w="3845385">
                  <a:extLst>
                    <a:ext uri="{9D8B030D-6E8A-4147-A177-3AD203B41FA5}">
                      <a16:colId xmlns:a16="http://schemas.microsoft.com/office/drawing/2014/main" val="2068688253"/>
                    </a:ext>
                  </a:extLst>
                </a:gridCol>
                <a:gridCol w="3845385">
                  <a:extLst>
                    <a:ext uri="{9D8B030D-6E8A-4147-A177-3AD203B41FA5}">
                      <a16:colId xmlns:a16="http://schemas.microsoft.com/office/drawing/2014/main" val="1489146875"/>
                    </a:ext>
                  </a:extLst>
                </a:gridCol>
                <a:gridCol w="3845385">
                  <a:extLst>
                    <a:ext uri="{9D8B030D-6E8A-4147-A177-3AD203B41FA5}">
                      <a16:colId xmlns:a16="http://schemas.microsoft.com/office/drawing/2014/main" val="3501867372"/>
                    </a:ext>
                  </a:extLst>
                </a:gridCol>
              </a:tblGrid>
              <a:tr h="319654">
                <a:tc>
                  <a:txBody>
                    <a:bodyPr/>
                    <a:lstStyle/>
                    <a:p>
                      <a:pPr algn="l" fontAlgn="b"/>
                      <a:r>
                        <a:rPr lang="en-US" sz="1600" u="none" strike="noStrike">
                          <a:effectLst/>
                        </a:rPr>
                        <a:t>Azure Resource</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Service Management API</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u="none" strike="noStrike">
                          <a:effectLst/>
                        </a:rPr>
                        <a:t>Cores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a:effectLst/>
                        </a:rPr>
                        <a:t>Co-administrators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Unlimited</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200/200 Global, with no RBAC model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411126531"/>
                  </a:ext>
                </a:extLst>
              </a:tr>
              <a:tr h="472905">
                <a:tc>
                  <a:txBody>
                    <a:bodyPr/>
                    <a:lstStyle/>
                    <a:p>
                      <a:pPr algn="l" fontAlgn="b"/>
                      <a:r>
                        <a:rPr lang="en-US" sz="1600" u="none" strike="noStrike">
                          <a:effectLst/>
                        </a:rPr>
                        <a:t>Storage accounts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100/100 (250 by contacting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100/150 (250 by contacting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u="none" strike="noStrike">
                          <a:effectLst/>
                        </a:rPr>
                        <a:t>Cloud Services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20/200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039771791"/>
                  </a:ext>
                </a:extLst>
              </a:tr>
              <a:tr h="472905">
                <a:tc>
                  <a:txBody>
                    <a:bodyPr/>
                    <a:lstStyle/>
                    <a:p>
                      <a:pPr algn="l" fontAlgn="b"/>
                      <a:r>
                        <a:rPr lang="en-US" sz="1600" u="none" strike="noStrike">
                          <a:effectLst/>
                        </a:rPr>
                        <a:t>Virtual networks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50/500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72905">
                <a:tc>
                  <a:txBody>
                    <a:bodyPr/>
                    <a:lstStyle/>
                    <a:p>
                      <a:pPr algn="l" fontAlgn="b"/>
                      <a:r>
                        <a:rPr lang="en-US" sz="1600" u="none" strike="noStrike">
                          <a:effectLst/>
                        </a:rPr>
                        <a:t>Local networks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10/500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a:effectLst/>
                        </a:rPr>
                        <a:t>Reserved IPs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20/100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a:effectLst/>
                        </a:rPr>
                        <a:t>Public IP addresses (dynamic)</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60/Contact Support</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400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a:effectLst/>
                        </a:rPr>
                        <a:t>Reserved public IP addresses</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20/Contact support</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256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a:effectLst/>
                        </a:rPr>
                        <a:t>Resource Groups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800/800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r h="472905">
                <a:tc>
                  <a:txBody>
                    <a:bodyPr/>
                    <a:lstStyle/>
                    <a:p>
                      <a:pPr algn="l" fontAlgn="b"/>
                      <a:r>
                        <a:rPr lang="en-US" sz="1600" u="none" strike="noStrike">
                          <a:effectLst/>
                        </a:rPr>
                        <a:t>Virtual machines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20/10,000 per region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 per cloud service</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229155627"/>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Setup Methodology</a:t>
            </a:r>
          </a:p>
        </p:txBody>
      </p:sp>
      <p:sp>
        <p:nvSpPr>
          <p:cNvPr id="3" name="Rectangle 2"/>
          <p:cNvSpPr/>
          <p:nvPr/>
        </p:nvSpPr>
        <p:spPr bwMode="auto">
          <a:xfrm>
            <a:off x="5168717" y="1311679"/>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7" name="Rectangle 6"/>
          <p:cNvSpPr/>
          <p:nvPr/>
        </p:nvSpPr>
        <p:spPr bwMode="auto">
          <a:xfrm>
            <a:off x="4555001"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8" name="Rectangle 7"/>
          <p:cNvSpPr/>
          <p:nvPr/>
        </p:nvSpPr>
        <p:spPr bwMode="auto">
          <a:xfrm>
            <a:off x="6122678"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cxnSp>
        <p:nvCxnSpPr>
          <p:cNvPr id="9" name="Elbow Connector 8"/>
          <p:cNvCxnSpPr>
            <a:stCxn id="3" idx="2"/>
            <a:endCxn id="7" idx="0"/>
          </p:cNvCxnSpPr>
          <p:nvPr/>
        </p:nvCxnSpPr>
        <p:spPr>
          <a:xfrm rot="5400000">
            <a:off x="5357623" y="1778517"/>
            <a:ext cx="589218" cy="82286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6141461" y="1817539"/>
            <a:ext cx="589218" cy="74481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6" idx="0"/>
          </p:cNvCxnSpPr>
          <p:nvPr/>
        </p:nvCxnSpPr>
        <p:spPr>
          <a:xfrm rot="5400000">
            <a:off x="3412877" y="1729811"/>
            <a:ext cx="489520" cy="31663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a:endCxn id="29" idx="0"/>
          </p:cNvCxnSpPr>
          <p:nvPr/>
        </p:nvCxnSpPr>
        <p:spPr>
          <a:xfrm rot="5400000">
            <a:off x="6152288" y="2901545"/>
            <a:ext cx="489520" cy="822861"/>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30" idx="0"/>
          </p:cNvCxnSpPr>
          <p:nvPr/>
        </p:nvCxnSpPr>
        <p:spPr>
          <a:xfrm rot="16200000" flipH="1">
            <a:off x="8174003" y="1702689"/>
            <a:ext cx="489520" cy="322057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86730"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1 - Development</a:t>
            </a:r>
          </a:p>
        </p:txBody>
      </p:sp>
      <p:sp>
        <p:nvSpPr>
          <p:cNvPr id="18" name="Rectangle 17"/>
          <p:cNvSpPr/>
          <p:nvPr/>
        </p:nvSpPr>
        <p:spPr bwMode="auto">
          <a:xfrm>
            <a:off x="586729"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2 - Staging</a:t>
            </a:r>
          </a:p>
        </p:txBody>
      </p:sp>
      <p:sp>
        <p:nvSpPr>
          <p:cNvPr id="21" name="Rectangle 20"/>
          <p:cNvSpPr/>
          <p:nvPr/>
        </p:nvSpPr>
        <p:spPr bwMode="auto">
          <a:xfrm>
            <a:off x="586728"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3 – Production</a:t>
            </a:r>
          </a:p>
        </p:txBody>
      </p:sp>
      <p:sp>
        <p:nvSpPr>
          <p:cNvPr id="22" name="Rectangle 21"/>
          <p:cNvSpPr/>
          <p:nvPr/>
        </p:nvSpPr>
        <p:spPr bwMode="auto">
          <a:xfrm>
            <a:off x="4624832"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4 - Development</a:t>
            </a:r>
          </a:p>
        </p:txBody>
      </p:sp>
      <p:sp>
        <p:nvSpPr>
          <p:cNvPr id="23" name="Rectangle 22"/>
          <p:cNvSpPr/>
          <p:nvPr/>
        </p:nvSpPr>
        <p:spPr bwMode="auto">
          <a:xfrm>
            <a:off x="8662934"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5 - Development</a:t>
            </a:r>
          </a:p>
        </p:txBody>
      </p:sp>
      <p:sp>
        <p:nvSpPr>
          <p:cNvPr id="27" name="Rectangle 26"/>
          <p:cNvSpPr/>
          <p:nvPr/>
        </p:nvSpPr>
        <p:spPr bwMode="auto">
          <a:xfrm>
            <a:off x="8662933"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6 - Staging</a:t>
            </a:r>
          </a:p>
        </p:txBody>
      </p:sp>
      <p:sp>
        <p:nvSpPr>
          <p:cNvPr id="28" name="Rectangle 27"/>
          <p:cNvSpPr/>
          <p:nvPr/>
        </p:nvSpPr>
        <p:spPr bwMode="auto">
          <a:xfrm>
            <a:off x="8662932"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7 – Production</a:t>
            </a:r>
          </a:p>
        </p:txBody>
      </p:sp>
      <p:sp>
        <p:nvSpPr>
          <p:cNvPr id="6" name="Rectangle 5"/>
          <p:cNvSpPr/>
          <p:nvPr/>
        </p:nvSpPr>
        <p:spPr bwMode="auto">
          <a:xfrm>
            <a:off x="292731"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29" name="Rectangle 28"/>
          <p:cNvSpPr/>
          <p:nvPr/>
        </p:nvSpPr>
        <p:spPr bwMode="auto">
          <a:xfrm>
            <a:off x="4203875"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30" name="Rectangle 29"/>
          <p:cNvSpPr/>
          <p:nvPr/>
        </p:nvSpPr>
        <p:spPr bwMode="auto">
          <a:xfrm>
            <a:off x="8247307"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Tree>
    <p:extLst>
      <p:ext uri="{BB962C8B-B14F-4D97-AF65-F5344CB8AC3E}">
        <p14:creationId xmlns:p14="http://schemas.microsoft.com/office/powerpoint/2010/main" val="38083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1" grpId="0" animBg="1"/>
      <p:bldP spid="22" grpId="0" animBg="1"/>
      <p:bldP spid="23" grpId="0" animBg="1"/>
      <p:bldP spid="27" grpId="0" animBg="1"/>
      <p:bldP spid="28" grpId="0" animBg="1"/>
      <p:bldP spid="6"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3141</TotalTime>
  <Words>5813</Words>
  <Application>Microsoft Office PowerPoint</Application>
  <PresentationFormat>Widescreen</PresentationFormat>
  <Paragraphs>987</Paragraphs>
  <Slides>63</Slides>
  <Notes>46</Notes>
  <HiddenSlides>31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Courier New</vt:lpstr>
      <vt:lpstr>Segoe UI</vt:lpstr>
      <vt:lpstr>Segoe UI Light</vt:lpstr>
      <vt:lpstr>Segoe UI Semibold</vt:lpstr>
      <vt:lpstr>Times New Roman</vt:lpstr>
      <vt:lpstr>Windows Azure</vt:lpstr>
      <vt:lpstr>PowerPoint Presentation</vt:lpstr>
      <vt:lpstr>Agenda</vt:lpstr>
      <vt:lpstr>Subscription Design</vt:lpstr>
      <vt:lpstr>What is an Azure Subscription?</vt:lpstr>
      <vt:lpstr>Enterprise Azure Roles and Portals</vt:lpstr>
      <vt:lpstr>Account Setup Methodology</vt:lpstr>
      <vt:lpstr>Subscription Limits (subset)</vt:lpstr>
      <vt:lpstr>Subscription Setup Methodology</vt:lpstr>
      <vt:lpstr>Subscription Management</vt:lpstr>
      <vt:lpstr>How do I manage an Azure Subscription?</vt:lpstr>
      <vt:lpstr>How do I mange someone else's subscription?</vt:lpstr>
      <vt:lpstr>Management Portals</vt:lpstr>
      <vt:lpstr>PowerPoint Presentation</vt:lpstr>
      <vt:lpstr>PowerPoint Presentation</vt:lpstr>
      <vt:lpstr>PowerPoint Presentation</vt:lpstr>
      <vt:lpstr>Access Control, Billing, and Usage</vt:lpstr>
      <vt:lpstr>2 generations of Azure</vt:lpstr>
      <vt:lpstr>Role Based Access Control</vt:lpstr>
      <vt:lpstr>Role Based Access Control</vt:lpstr>
      <vt:lpstr>Resource Tags</vt:lpstr>
      <vt:lpstr>Tagging Tips</vt:lpstr>
      <vt:lpstr>RateCard API and Usage API</vt:lpstr>
      <vt:lpstr>Demo Architecture</vt:lpstr>
      <vt:lpstr>PowerPoint Presentation</vt:lpstr>
      <vt:lpstr>Subscription Governance</vt:lpstr>
      <vt:lpstr>Subscription Considerations</vt:lpstr>
      <vt:lpstr>Azure Resource Manager Policies: Scenarios </vt:lpstr>
      <vt:lpstr>Key Learnings from Enterprise Customers</vt:lpstr>
      <vt:lpstr>Subscription Design Guidance (General)</vt:lpstr>
      <vt:lpstr>Subscription Design Guidance (Networking)</vt:lpstr>
      <vt:lpstr>Key Decisions</vt:lpstr>
      <vt:lpstr>Key Decisions</vt:lpstr>
      <vt:lpstr>Naming Conventions in Azure</vt:lpstr>
      <vt:lpstr>Naming Conventions</vt:lpstr>
      <vt:lpstr>Subscription Naming (Example)</vt:lpstr>
      <vt:lpstr>Azure Naming Constraints Examples</vt:lpstr>
      <vt:lpstr>Azure Naming Convention (Example)</vt:lpstr>
      <vt:lpstr>Segment C (Example values)</vt:lpstr>
      <vt:lpstr>Subscription Naming (Example)</vt:lpstr>
      <vt:lpstr>Cloud Service Name</vt:lpstr>
      <vt:lpstr>Cloud Service Role Name</vt:lpstr>
      <vt:lpstr>Resource Group Name</vt:lpstr>
      <vt:lpstr>IaaS VM Names</vt:lpstr>
      <vt:lpstr>VHD Names for IaaS VMs</vt:lpstr>
      <vt:lpstr>VNet Name</vt:lpstr>
      <vt:lpstr>Subnet Name</vt:lpstr>
      <vt:lpstr>Network Security Group Name</vt:lpstr>
      <vt:lpstr>Network Security Group Rule Name</vt:lpstr>
      <vt:lpstr>Network Interface Name</vt:lpstr>
      <vt:lpstr>Public IP Address Name</vt:lpstr>
      <vt:lpstr>Storage Account Name</vt:lpstr>
      <vt:lpstr>Storage Table Name</vt:lpstr>
      <vt:lpstr>Storage Blob Container Name</vt:lpstr>
      <vt:lpstr>Storage Blob Name</vt:lpstr>
      <vt:lpstr>Storage Queue Name</vt:lpstr>
      <vt:lpstr>Azure Automation Account Name</vt:lpstr>
      <vt:lpstr>Azure SQL Logon Name</vt:lpstr>
      <vt:lpstr>Azure SQL Server Name</vt:lpstr>
      <vt:lpstr>Azure SQL Database Name</vt:lpstr>
      <vt:lpstr>Redis Cache Name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Steffen Vorein</cp:lastModifiedBy>
  <cp:revision>110</cp:revision>
  <dcterms:created xsi:type="dcterms:W3CDTF">2015-09-20T20:00:44Z</dcterms:created>
  <dcterms:modified xsi:type="dcterms:W3CDTF">2016-06-07T09:15:08Z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