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84" r:id="rId4"/>
  </p:sldMasterIdLst>
  <p:notesMasterIdLst>
    <p:notesMasterId r:id="rId40"/>
  </p:notesMasterIdLst>
  <p:handoutMasterIdLst>
    <p:handoutMasterId r:id="rId41"/>
  </p:handoutMasterIdLst>
  <p:sldIdLst>
    <p:sldId id="332" r:id="rId5"/>
    <p:sldId id="331" r:id="rId6"/>
    <p:sldId id="333" r:id="rId7"/>
    <p:sldId id="334" r:id="rId8"/>
    <p:sldId id="335" r:id="rId9"/>
    <p:sldId id="336" r:id="rId10"/>
    <p:sldId id="370" r:id="rId11"/>
    <p:sldId id="353" r:id="rId12"/>
    <p:sldId id="360" r:id="rId13"/>
    <p:sldId id="361" r:id="rId14"/>
    <p:sldId id="339" r:id="rId15"/>
    <p:sldId id="341" r:id="rId16"/>
    <p:sldId id="340" r:id="rId17"/>
    <p:sldId id="369" r:id="rId18"/>
    <p:sldId id="342" r:id="rId19"/>
    <p:sldId id="364" r:id="rId20"/>
    <p:sldId id="368" r:id="rId21"/>
    <p:sldId id="343" r:id="rId22"/>
    <p:sldId id="344" r:id="rId23"/>
    <p:sldId id="345" r:id="rId24"/>
    <p:sldId id="354" r:id="rId25"/>
    <p:sldId id="358" r:id="rId26"/>
    <p:sldId id="356" r:id="rId27"/>
    <p:sldId id="347" r:id="rId28"/>
    <p:sldId id="348" r:id="rId29"/>
    <p:sldId id="349" r:id="rId30"/>
    <p:sldId id="350" r:id="rId31"/>
    <p:sldId id="351" r:id="rId32"/>
    <p:sldId id="365" r:id="rId33"/>
    <p:sldId id="366" r:id="rId34"/>
    <p:sldId id="367" r:id="rId35"/>
    <p:sldId id="355" r:id="rId36"/>
    <p:sldId id="359" r:id="rId37"/>
    <p:sldId id="371" r:id="rId38"/>
    <p:sldId id="275" r:id="rId39"/>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5 minutes" id="{5F52F7F2-34D5-4C28-BB87-F12E514C4F13}">
          <p14:sldIdLst>
            <p14:sldId id="332"/>
            <p14:sldId id="331"/>
            <p14:sldId id="333"/>
            <p14:sldId id="334"/>
            <p14:sldId id="335"/>
            <p14:sldId id="336"/>
            <p14:sldId id="370"/>
          </p14:sldIdLst>
        </p14:section>
        <p14:section name="DevOps Today - 15 minutes" id="{FE52CA15-3636-43AE-B470-FD62DBB54C32}">
          <p14:sldIdLst>
            <p14:sldId id="353"/>
            <p14:sldId id="360"/>
            <p14:sldId id="361"/>
            <p14:sldId id="339"/>
            <p14:sldId id="341"/>
            <p14:sldId id="340"/>
            <p14:sldId id="369"/>
            <p14:sldId id="342"/>
            <p14:sldId id="364"/>
            <p14:sldId id="368"/>
            <p14:sldId id="343"/>
            <p14:sldId id="344"/>
            <p14:sldId id="345"/>
            <p14:sldId id="354"/>
            <p14:sldId id="358"/>
          </p14:sldIdLst>
        </p14:section>
        <p14:section name="DevOps on Azure - 15 minutes" id="{DF981B19-C549-447E-BEF0-D5B0FC5A358F}">
          <p14:sldIdLst>
            <p14:sldId id="356"/>
            <p14:sldId id="347"/>
            <p14:sldId id="348"/>
            <p14:sldId id="349"/>
            <p14:sldId id="350"/>
            <p14:sldId id="351"/>
            <p14:sldId id="365"/>
            <p14:sldId id="366"/>
            <p14:sldId id="367"/>
          </p14:sldIdLst>
        </p14:section>
        <p14:section name="Conclusion - 5 minutes" id="{3633CCE7-F179-44D3-A096-3D57309AA79C}">
          <p14:sldIdLst>
            <p14:sldId id="355"/>
            <p14:sldId id="359"/>
            <p14:sldId id="371"/>
            <p14:sldId id="275"/>
          </p14:sldIdLst>
        </p14:section>
      </p14:sectionLst>
    </p:ext>
    <p:ext uri="{EFAFB233-063F-42B5-8137-9DF3F51BA10A}">
      <p15:sldGuideLst xmlns:p15="http://schemas.microsoft.com/office/powerpoint/2012/main">
        <p15:guide id="1" orient="horz" pos="183" userDrawn="1">
          <p15:clr>
            <a:srgbClr val="A4A3A4"/>
          </p15:clr>
        </p15:guide>
        <p15:guide id="2" orient="horz" pos="748" userDrawn="1">
          <p15:clr>
            <a:srgbClr val="A4A3A4"/>
          </p15:clr>
        </p15:guide>
        <p15:guide id="3" orient="horz" pos="1313" userDrawn="1">
          <p15:clr>
            <a:srgbClr val="A4A3A4"/>
          </p15:clr>
        </p15:guide>
        <p15:guide id="4" orient="horz" pos="4128" userDrawn="1">
          <p15:clr>
            <a:srgbClr val="A4A3A4"/>
          </p15:clr>
        </p15:guide>
        <p15:guide id="5" orient="horz" pos="4137" userDrawn="1">
          <p15:clr>
            <a:srgbClr val="A4A3A4"/>
          </p15:clr>
        </p15:guide>
        <p15:guide id="6" orient="horz" pos="3576" userDrawn="1">
          <p15:clr>
            <a:srgbClr val="A4A3A4"/>
          </p15:clr>
        </p15:guide>
        <p15:guide id="7" orient="horz" pos="3000" userDrawn="1">
          <p15:clr>
            <a:srgbClr val="A4A3A4"/>
          </p15:clr>
        </p15:guide>
        <p15:guide id="8" orient="horz" pos="1878" userDrawn="1">
          <p15:clr>
            <a:srgbClr val="A4A3A4"/>
          </p15:clr>
        </p15:guide>
        <p15:guide id="9" pos="169" userDrawn="1">
          <p15:clr>
            <a:srgbClr val="A4A3A4"/>
          </p15:clr>
        </p15:guide>
        <p15:guide id="10" pos="1296" userDrawn="1">
          <p15:clr>
            <a:srgbClr val="A4A3A4"/>
          </p15:clr>
        </p15:guide>
        <p15:guide id="11" pos="7511" userDrawn="1">
          <p15:clr>
            <a:srgbClr val="A4A3A4"/>
          </p15:clr>
        </p15:guide>
        <p15:guide id="12" pos="733" userDrawn="1">
          <p15:clr>
            <a:srgbClr val="A4A3A4"/>
          </p15:clr>
        </p15:guide>
        <p15:guide id="13" pos="6947" userDrawn="1">
          <p15:clr>
            <a:srgbClr val="A4A3A4"/>
          </p15:clr>
        </p15:guide>
        <p15:guide id="14" pos="3557" userDrawn="1">
          <p15:clr>
            <a:srgbClr val="A4A3A4"/>
          </p15:clr>
        </p15:guide>
        <p15:guide id="15" pos="1864" userDrawn="1">
          <p15:clr>
            <a:srgbClr val="A4A3A4"/>
          </p15:clr>
        </p15:guide>
        <p15:guide id="16" pos="2428" userDrawn="1">
          <p15:clr>
            <a:srgbClr val="A4A3A4"/>
          </p15:clr>
        </p15:guide>
        <p15:guide id="17" pos="4123" userDrawn="1">
          <p15:clr>
            <a:srgbClr val="A4A3A4"/>
          </p15:clr>
        </p15:guide>
        <p15:guide id="18" pos="4687" userDrawn="1">
          <p15:clr>
            <a:srgbClr val="A4A3A4"/>
          </p15:clr>
        </p15:guide>
        <p15:guide id="19" pos="5252" userDrawn="1">
          <p15:clr>
            <a:srgbClr val="A4A3A4"/>
          </p15:clr>
        </p15:guide>
        <p15:guide id="20" pos="5808" userDrawn="1">
          <p15:clr>
            <a:srgbClr val="A4A3A4"/>
          </p15:clr>
        </p15:guide>
        <p15:guide id="21" pos="6381" userDrawn="1">
          <p15:clr>
            <a:srgbClr val="A4A3A4"/>
          </p15:clr>
        </p15:guide>
        <p15:guide id="22" pos="29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Sandy Alto (GP Strategies Corporation)" initials="SA(SC" lastIdx="18" clrIdx="7">
    <p:extLst/>
  </p:cmAuthor>
  <p:cmAuthor id="1" name="Mary Feil-Jacobs" initials="MFJ" lastIdx="42" clrIdx="1"/>
  <p:cmAuthor id="8" name="Katie Radloff (GP Strategies Corporation)" initials="KR(SC" lastIdx="19" clrIdx="8">
    <p:extLst/>
  </p:cmAuthor>
  <p:cmAuthor id="2" name="John" initials="J" lastIdx="3" clrIdx="2"/>
  <p:cmAuthor id="3" name="awatson" initials="aw" lastIdx="6" clrIdx="3"/>
  <p:cmAuthor id="4" name="v-karose" initials="v" lastIdx="4" clrIdx="4"/>
  <p:cmAuthor id="5" name="Jordana Huchital (General Physics Corporation)" initials="JH(PC" lastIdx="4" clrIdx="5"/>
  <p:cmAuthor id="6" name="Erick Weitkamp" initials="EW" lastIdx="3"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008272"/>
    <a:srgbClr val="000000"/>
    <a:srgbClr val="FFFFFF"/>
    <a:srgbClr val="EB3C00"/>
    <a:srgbClr val="0072C6"/>
    <a:srgbClr val="7FBA00"/>
    <a:srgbClr val="333333"/>
    <a:srgbClr val="442359"/>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1855" autoAdjust="0"/>
  </p:normalViewPr>
  <p:slideViewPr>
    <p:cSldViewPr snapToGrid="0">
      <p:cViewPr varScale="1">
        <p:scale>
          <a:sx n="77" d="100"/>
          <a:sy n="77" d="100"/>
        </p:scale>
        <p:origin x="801" y="42"/>
      </p:cViewPr>
      <p:guideLst>
        <p:guide orient="horz" pos="183"/>
        <p:guide orient="horz" pos="748"/>
        <p:guide orient="horz" pos="1313"/>
        <p:guide orient="horz" pos="4128"/>
        <p:guide orient="horz" pos="4137"/>
        <p:guide orient="horz" pos="3576"/>
        <p:guide orient="horz" pos="3000"/>
        <p:guide orient="horz" pos="1878"/>
        <p:guide pos="169"/>
        <p:guide pos="1296"/>
        <p:guide pos="7511"/>
        <p:guide pos="733"/>
        <p:guide pos="6947"/>
        <p:guide pos="3557"/>
        <p:guide pos="1864"/>
        <p:guide pos="2428"/>
        <p:guide pos="4123"/>
        <p:guide pos="4687"/>
        <p:guide pos="5252"/>
        <p:guide pos="5808"/>
        <p:guide pos="6381"/>
        <p:guide pos="299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89"/>
    </p:cViewPr>
  </p:sorterViewPr>
  <p:notesViewPr>
    <p:cSldViewPr snapToGrid="0" showGuides="1">
      <p:cViewPr varScale="1">
        <p:scale>
          <a:sx n="42" d="100"/>
          <a:sy n="42" d="100"/>
        </p:scale>
        <p:origin x="1522"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9051F6-4160-43BC-83C3-0A3882A3CEB4}" type="datetime1">
              <a:rPr lang="en-US" smtClean="0">
                <a:latin typeface="Segoe UI" pitchFamily="34" charset="0"/>
              </a:rPr>
              <a:t>8/11/2016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SMSG Readiness</a:t>
            </a:r>
          </a:p>
        </p:txBody>
      </p:sp>
      <p:sp>
        <p:nvSpPr>
          <p:cNvPr id="9" name="Slide Image Placeholder 8"/>
          <p:cNvSpPr>
            <a:spLocks noGrp="1" noRot="1" noChangeAspect="1"/>
          </p:cNvSpPr>
          <p:nvPr>
            <p:ph type="sldImg" idx="2"/>
          </p:nvPr>
        </p:nvSpPr>
        <p:spPr>
          <a:xfrm>
            <a:off x="3673367" y="850405"/>
            <a:ext cx="2995448" cy="1685541"/>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E77B2B4-D237-4BCC-95D9-1D4EDEE25D63}" type="datetime1">
              <a:rPr lang="en-US" smtClean="0"/>
              <a:t>8/11/2016</a:t>
            </a:fld>
            <a:endParaRPr lang="en-US" dirty="0"/>
          </a:p>
        </p:txBody>
      </p:sp>
      <p:sp>
        <p:nvSpPr>
          <p:cNvPr id="12" name="Notes Placeholder 11"/>
          <p:cNvSpPr>
            <a:spLocks noGrp="1"/>
          </p:cNvSpPr>
          <p:nvPr>
            <p:ph type="body" sz="quarter" idx="3"/>
          </p:nvPr>
        </p:nvSpPr>
        <p:spPr>
          <a:xfrm>
            <a:off x="3673367" y="2688346"/>
            <a:ext cx="2995448" cy="573044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cxnSp>
        <p:nvCxnSpPr>
          <p:cNvPr id="14" name="Straight Connector 13"/>
          <p:cNvCxnSpPr/>
          <p:nvPr/>
        </p:nvCxnSpPr>
        <p:spPr>
          <a:xfrm>
            <a:off x="3483769" y="866775"/>
            <a:ext cx="0" cy="7667625"/>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466230"/>
            <a:ext cx="3333750"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Interactivity</a:t>
            </a:r>
            <a:r>
              <a:rPr lang="en-US" sz="1400" baseline="0" dirty="0">
                <a:solidFill>
                  <a:schemeClr val="bg1"/>
                </a:solidFill>
                <a:latin typeface="Segoe UI Light" pitchFamily="34" charset="0"/>
              </a:rPr>
              <a:t> </a:t>
            </a:r>
            <a:r>
              <a:rPr lang="en-US" sz="1400" dirty="0">
                <a:solidFill>
                  <a:schemeClr val="bg1"/>
                </a:solidFill>
                <a:latin typeface="Segoe UI Light" pitchFamily="34" charset="0"/>
              </a:rPr>
              <a:t>Instructions</a:t>
            </a:r>
          </a:p>
        </p:txBody>
      </p:sp>
      <p:sp>
        <p:nvSpPr>
          <p:cNvPr id="18" name="Rectangle 17"/>
          <p:cNvSpPr/>
          <p:nvPr/>
        </p:nvSpPr>
        <p:spPr>
          <a:xfrm>
            <a:off x="3552825" y="466230"/>
            <a:ext cx="3305175"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Script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200" kern="1200">
        <a:solidFill>
          <a:schemeClr val="tx1"/>
        </a:solidFill>
        <a:latin typeface="Segoe UI" pitchFamily="34" charset="0"/>
        <a:ea typeface="Segoe UI" pitchFamily="34" charset="0"/>
        <a:cs typeface="Segoe UI" pitchFamily="34" charset="0"/>
      </a:defRPr>
    </a:lvl1pPr>
    <a:lvl2pPr marL="109306" indent="0" algn="l" defTabSz="932742" rtl="0" eaLnBrk="1" latinLnBrk="0" hangingPunct="1">
      <a:lnSpc>
        <a:spcPct val="90000"/>
      </a:lnSpc>
      <a:spcAft>
        <a:spcPts val="340"/>
      </a:spcAft>
      <a:buFont typeface="Arial" pitchFamily="34" charset="0"/>
      <a:buNone/>
      <a:defRPr sz="900" kern="1200">
        <a:solidFill>
          <a:schemeClr val="tx1"/>
        </a:solidFill>
        <a:latin typeface="Segoe UI" pitchFamily="34" charset="0"/>
        <a:ea typeface="Segoe UI" pitchFamily="34" charset="0"/>
        <a:cs typeface="Segoe UI" pitchFamily="34" charset="0"/>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15964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388712" lvl="1" indent="-171450">
              <a:buFont typeface="Arial" panose="020B0604020202020204" pitchFamily="34" charset="0"/>
              <a:buChar char="•"/>
            </a:pPr>
            <a:r>
              <a:rPr lang="en-US" sz="1200" baseline="0" dirty="0">
                <a:latin typeface="Segoe UI" panose="020B0502040204020203" pitchFamily="34" charset="0"/>
                <a:cs typeface="Segoe UI" panose="020B0502040204020203" pitchFamily="34" charset="0"/>
              </a:rPr>
              <a:t>Shortening cycle times through advanced release management and automation tools</a:t>
            </a:r>
          </a:p>
          <a:p>
            <a:pPr marL="388712" lvl="1" indent="-171450">
              <a:buFont typeface="Arial" panose="020B0604020202020204" pitchFamily="34" charset="0"/>
              <a:buChar char="•"/>
            </a:pPr>
            <a:r>
              <a:rPr lang="en-US" sz="1200" baseline="0" dirty="0">
                <a:latin typeface="Segoe UI" panose="020B0502040204020203" pitchFamily="34" charset="0"/>
                <a:cs typeface="Segoe UI" panose="020B0502040204020203" pitchFamily="34" charset="0"/>
              </a:rPr>
              <a:t>Optimizing resources and eliminating waste, and</a:t>
            </a:r>
          </a:p>
          <a:p>
            <a:pPr marL="388712" lvl="1" indent="-171450">
              <a:buFont typeface="Arial" panose="020B0604020202020204" pitchFamily="34" charset="0"/>
              <a:buChar char="•"/>
            </a:pPr>
            <a:r>
              <a:rPr lang="en-US" sz="1200" baseline="0" dirty="0">
                <a:latin typeface="Segoe UI" panose="020B0502040204020203" pitchFamily="34" charset="0"/>
                <a:cs typeface="Segoe UI" panose="020B0502040204020203" pitchFamily="34" charset="0"/>
              </a:rPr>
              <a:t>Increasing quality and availability of your solutions</a:t>
            </a:r>
            <a:endParaRPr lang="en-US" sz="1200" dirty="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190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Visual Studio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3991"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3991"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7071E558-F800-434E-9756-995D2217B66F}" type="datetime1">
              <a:rPr lang="en-US" smtClean="0">
                <a:solidFill>
                  <a:prstClr val="black"/>
                </a:solidFill>
              </a:rPr>
              <a:pPr/>
              <a:t>8/11/2016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50070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People = Culture</a:t>
            </a:r>
          </a:p>
          <a:p>
            <a:r>
              <a:rPr lang="en-US" dirty="0">
                <a:effectLst/>
              </a:rPr>
              <a:t>Fundamental attributes of successful cultures: </a:t>
            </a:r>
          </a:p>
          <a:p>
            <a:pPr marL="171450" indent="-171450">
              <a:buFontTx/>
              <a:buChar char="-"/>
            </a:pPr>
            <a:r>
              <a:rPr lang="en-US" dirty="0">
                <a:effectLst/>
              </a:rPr>
              <a:t>Shared mission and incentives: infrastructure as code, apps as services, </a:t>
            </a:r>
            <a:r>
              <a:rPr lang="en-US" dirty="0" err="1">
                <a:effectLst/>
              </a:rPr>
              <a:t>DevOps</a:t>
            </a:r>
            <a:r>
              <a:rPr lang="en-US" dirty="0">
                <a:effectLst/>
              </a:rPr>
              <a:t>/all as teams </a:t>
            </a:r>
          </a:p>
          <a:p>
            <a:pPr marL="171450" indent="-171450">
              <a:buFontTx/>
              <a:buChar char="-"/>
            </a:pPr>
            <a:r>
              <a:rPr lang="en-US" dirty="0">
                <a:effectLst/>
              </a:rPr>
              <a:t>You need to consider your hardware as a commodity, (don't give your servers names) , servers are like farm animals, it is just harder if you let the ids name them </a:t>
            </a:r>
          </a:p>
          <a:p>
            <a:pPr marL="171450" indent="-171450">
              <a:buFontTx/>
              <a:buChar char="-"/>
            </a:pPr>
            <a:r>
              <a:rPr lang="en-US" dirty="0">
                <a:effectLst/>
              </a:rPr>
              <a:t>Build deep instrumentation into services, push complexity up the stack </a:t>
            </a:r>
          </a:p>
          <a:p>
            <a:pPr marL="171450" indent="-171450">
              <a:buFontTx/>
              <a:buChar char="-"/>
            </a:pPr>
            <a:r>
              <a:rPr lang="en-US" dirty="0">
                <a:effectLst/>
              </a:rPr>
              <a:t>Rally around agile, shared metrics, CI, service owners on call, etc. </a:t>
            </a:r>
          </a:p>
          <a:p>
            <a:pPr marL="171450" indent="-171450">
              <a:buFontTx/>
              <a:buChar char="-"/>
            </a:pPr>
            <a:r>
              <a:rPr lang="en-US" dirty="0">
                <a:effectLst/>
              </a:rPr>
              <a:t>Changing the culture: any change takes time, changing culture is no exception and you can't do it alone, </a:t>
            </a:r>
            <a:r>
              <a:rPr lang="en-US" baseline="0" dirty="0">
                <a:effectLst/>
              </a:rPr>
              <a:t> </a:t>
            </a:r>
            <a:r>
              <a:rPr lang="en-US" dirty="0">
                <a:effectLst/>
              </a:rPr>
              <a:t>exploit compelling events to change culture: downtimes, cloud adoption, </a:t>
            </a:r>
            <a:r>
              <a:rPr lang="en-US" dirty="0" err="1">
                <a:effectLst/>
              </a:rPr>
              <a:t>devops</a:t>
            </a:r>
            <a:r>
              <a:rPr lang="en-US" dirty="0">
                <a:effectLst/>
              </a:rPr>
              <a:t> buzz</a:t>
            </a:r>
          </a:p>
          <a:p>
            <a:pPr marL="171450" indent="-171450">
              <a:buFontTx/>
              <a:buChar char="-"/>
            </a:pPr>
            <a:endParaRPr lang="en-US" dirty="0">
              <a:effectLst/>
            </a:endParaRP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PROCESS</a:t>
            </a:r>
            <a:br>
              <a:rPr lang="en-US" sz="1100" b="1" dirty="0">
                <a:solidFill>
                  <a:srgbClr val="000000"/>
                </a:solidFill>
                <a:latin typeface="Trebuchet MS" pitchFamily="34" charset="0"/>
                <a:cs typeface="Arial" charset="0"/>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Definition and design, compliance, and continuous improvement</a:t>
            </a: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PEOPLE</a:t>
            </a:r>
            <a:br>
              <a:rPr lang="en-US" sz="1000" dirty="0">
                <a:gradFill>
                  <a:gsLst>
                    <a:gs pos="2917">
                      <a:srgbClr val="FFFFFF"/>
                    </a:gs>
                    <a:gs pos="30000">
                      <a:srgbClr val="FFFFFF"/>
                    </a:gs>
                  </a:gsLst>
                  <a:lin ang="5400000" scaled="0"/>
                </a:gradFill>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Responsibilities, management, skills development, and discipline</a:t>
            </a:r>
          </a:p>
          <a:p>
            <a:pPr marL="0" marR="0" indent="0" algn="l" defTabSz="932742" rtl="0" eaLnBrk="1" fontAlgn="auto" latinLnBrk="0" hangingPunct="1">
              <a:lnSpc>
                <a:spcPct val="90000"/>
              </a:lnSpc>
              <a:spcBef>
                <a:spcPts val="0"/>
              </a:spcBef>
              <a:spcAft>
                <a:spcPts val="340"/>
              </a:spcAft>
              <a:buClrTx/>
              <a:buSzTx/>
              <a:buFontTx/>
              <a:buNone/>
              <a:tabLst/>
              <a:defRPr/>
            </a:pPr>
            <a:r>
              <a:rPr lang="en-US" sz="1000" dirty="0">
                <a:gradFill>
                  <a:gsLst>
                    <a:gs pos="2917">
                      <a:srgbClr val="FFFFFF"/>
                    </a:gs>
                    <a:gs pos="30000">
                      <a:srgbClr val="FFFFFF"/>
                    </a:gs>
                  </a:gsLst>
                  <a:lin ang="5400000" scaled="0"/>
                </a:gradFill>
              </a:rPr>
              <a:t>Products</a:t>
            </a:r>
            <a:br>
              <a:rPr lang="en-US" sz="1000" dirty="0">
                <a:gradFill>
                  <a:gsLst>
                    <a:gs pos="2917">
                      <a:srgbClr val="FFFFFF"/>
                    </a:gs>
                    <a:gs pos="30000">
                      <a:srgbClr val="FFFFFF"/>
                    </a:gs>
                  </a:gsLst>
                  <a:lin ang="5400000" scaled="0"/>
                </a:gradFill>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Tools and infrastructure</a:t>
            </a:r>
          </a:p>
          <a:p>
            <a:pPr marL="0" indent="0">
              <a:buFontTx/>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8/11/2016 10:14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89888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60775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 the past 5 years, the State of DevOps report has surveyed more than 25,000 technical professionals</a:t>
            </a:r>
            <a:r>
              <a:rPr lang="en-US" baseline="0" dirty="0"/>
              <a:t> world wide with companies of ALL sizes and verticals.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Employees in high-performing teams were 2.2x more likely to recommend their organization as a great place to work. (2016 – employee Net Promoter Score)</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58452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178027" indent="-178027">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8/11/2016 10:14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693163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8/11/2016 10:14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729694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8/11/2016 10:14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14736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8/11/2016 10:14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634008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8/11/2016 10:14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987557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US" b="1" dirty="0">
                <a:latin typeface="Arial" charset="0"/>
                <a:cs typeface="Arial" charset="0"/>
              </a:rPr>
              <a:t>Title: </a:t>
            </a:r>
            <a:r>
              <a:rPr lang="en-US" dirty="0">
                <a:latin typeface="Arial" charset="0"/>
                <a:cs typeface="Arial" charset="0"/>
              </a:rPr>
              <a:t>Objectives</a:t>
            </a:r>
            <a:endParaRPr lang="en-US" b="1" dirty="0">
              <a:latin typeface="Arial" charset="0"/>
              <a:cs typeface="Arial" charset="0"/>
            </a:endParaRPr>
          </a:p>
          <a:p>
            <a:pPr marL="0" indent="0">
              <a:lnSpc>
                <a:spcPct val="100000"/>
              </a:lnSpc>
              <a:buNone/>
              <a:tabLst>
                <a:tab pos="0" algn="l"/>
              </a:tabLst>
              <a:defRPr/>
            </a:pPr>
            <a:r>
              <a:rPr lang="en-US" b="1" dirty="0">
                <a:latin typeface="Arial" charset="0"/>
                <a:cs typeface="Arial" charset="0"/>
              </a:rPr>
              <a:t>Length: </a:t>
            </a:r>
            <a:r>
              <a:rPr lang="en-US" dirty="0"/>
              <a:t>2 minutes</a:t>
            </a:r>
          </a:p>
          <a:p>
            <a:pPr marL="0" indent="0">
              <a:lnSpc>
                <a:spcPct val="100000"/>
              </a:lnSpc>
              <a:buNone/>
              <a:tabLst>
                <a:tab pos="0" algn="l"/>
              </a:tabLst>
              <a:defRPr/>
            </a:pPr>
            <a:r>
              <a:rPr lang="en-US" b="1" dirty="0"/>
              <a:t>Participant Notes: </a:t>
            </a:r>
            <a:endParaRPr lang="en-US" dirty="0"/>
          </a:p>
          <a:p>
            <a:r>
              <a:rPr lang="en-GB" dirty="0"/>
              <a:t>After completing this module, you will be able to:</a:t>
            </a:r>
          </a:p>
          <a:p>
            <a:pPr marL="171450" indent="-171450">
              <a:buFont typeface="Arial" panose="020B0604020202020204" pitchFamily="34" charset="0"/>
              <a:buChar char="•"/>
            </a:pPr>
            <a:r>
              <a:rPr lang="en-GB" dirty="0"/>
              <a:t>Explain why and how modern DevOps practices fit within the Microsoft Azure</a:t>
            </a:r>
            <a:r>
              <a:rPr lang="en-GB" baseline="0" dirty="0"/>
              <a:t> Platform.</a:t>
            </a:r>
            <a:endParaRPr lang="en-GB" dirty="0"/>
          </a:p>
          <a:p>
            <a:pPr marL="0" indent="0">
              <a:spcAft>
                <a:spcPts val="600"/>
              </a:spcAft>
              <a:buNone/>
            </a:pPr>
            <a:endParaRPr lang="en-US" dirty="0"/>
          </a:p>
          <a:p>
            <a:pPr marL="0" indent="0">
              <a:spcAft>
                <a:spcPts val="600"/>
              </a:spcAft>
              <a:buNone/>
            </a:pPr>
            <a:r>
              <a:rPr lang="en-US" dirty="0"/>
              <a:t>Make sure you address what this course will NOT cover based</a:t>
            </a:r>
            <a:r>
              <a:rPr lang="en-US" baseline="0" dirty="0"/>
              <a:t> on experience.</a:t>
            </a: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DF95B085-9A9D-4465-9F32-577AE9763677}"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sz="400" dirty="0">
                <a:solidFill>
                  <a:srgbClr val="000000"/>
                </a:solidFill>
              </a:rPr>
              <a:t>© 2013 Microsoft Corporation. All rights reserved. Microsoft, Windows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a:spcAft>
                <a:spcPts val="600"/>
              </a:spcAft>
            </a:pPr>
            <a:endParaRPr lang="en-US" sz="900" dirty="0">
              <a:solidFill>
                <a:srgbClr val="FF0000"/>
              </a:solidFill>
            </a:endParaRPr>
          </a:p>
          <a:p>
            <a:pPr>
              <a:spcAft>
                <a:spcPts val="600"/>
              </a:spcAft>
            </a:pPr>
            <a:r>
              <a:rPr lang="en-US" sz="900" dirty="0">
                <a:solidFill>
                  <a:srgbClr val="FF0000"/>
                </a:solidFill>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1223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Microsoft Azure Stack gives your organization the ability to do anything you can do in the public cloud via the new Azure Resource Manager API at portal.azure.com, on-premises in your own datacenter. So no matter whether you prefer to do your business in the cloud, hybrid, or on-premises, Microsoft has you covered.</a:t>
            </a:r>
            <a:endParaRPr lang="en-US" dirty="0">
              <a:solidFill>
                <a:schemeClr val="bg1"/>
              </a:solidFill>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bg1"/>
              </a:solidFill>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dirty="0">
                <a:solidFill>
                  <a:schemeClr val="bg1"/>
                </a:solidFill>
              </a:rPr>
              <a:t>https://channel9.msdn.com/Events/Ignite/2015/BRK2484</a:t>
            </a:r>
          </a:p>
          <a:p>
            <a:endParaRPr lang="en-US" dirty="0"/>
          </a:p>
        </p:txBody>
      </p:sp>
      <p:sp>
        <p:nvSpPr>
          <p:cNvPr id="4" name="Slide Number Placeholder 3"/>
          <p:cNvSpPr>
            <a:spLocks noGrp="1"/>
          </p:cNvSpPr>
          <p:nvPr>
            <p:ph type="sldNum" sz="quarter" idx="10"/>
          </p:nvPr>
        </p:nvSpPr>
        <p:spPr/>
        <p:txBody>
          <a:bodyPr/>
          <a:lstStyle/>
          <a:p>
            <a:fld id="{479F4C87-FB7D-43F3-B88E-0454CBFB0A9C}" type="slidenum">
              <a:rPr lang="en-US">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585605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8/11/2016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77804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t>PowerShell</a:t>
            </a:r>
            <a:r>
              <a:rPr lang="en-US" b="0" dirty="0"/>
              <a:t> &amp;</a:t>
            </a:r>
            <a:r>
              <a:rPr lang="en-US" b="0" baseline="0" dirty="0"/>
              <a:t> </a:t>
            </a:r>
            <a:r>
              <a:rPr lang="en-US" b="1" dirty="0" err="1"/>
              <a:t>xPlat</a:t>
            </a:r>
            <a:r>
              <a:rPr lang="en-US" b="1" dirty="0"/>
              <a:t>-CLI</a:t>
            </a:r>
            <a:r>
              <a:rPr lang="en-US" b="0" baseline="0" dirty="0"/>
              <a:t> – http://azure.microsoft.com/en-us/documentation/articles/install-configure-powershell/</a:t>
            </a:r>
          </a:p>
          <a:p>
            <a:pPr marL="0" marR="0" indent="0" algn="l" defTabSz="932742" rtl="0" eaLnBrk="1" fontAlgn="auto" latinLnBrk="0" hangingPunct="1">
              <a:lnSpc>
                <a:spcPct val="90000"/>
              </a:lnSpc>
              <a:spcBef>
                <a:spcPts val="0"/>
              </a:spcBef>
              <a:spcAft>
                <a:spcPts val="340"/>
              </a:spcAft>
              <a:buClrTx/>
              <a:buSzTx/>
              <a:buFontTx/>
              <a:buNone/>
              <a:tabLst/>
              <a:defRPr/>
            </a:pPr>
            <a:r>
              <a:rPr lang="en-US" b="1" baseline="0" dirty="0"/>
              <a:t>MAML </a:t>
            </a:r>
            <a:r>
              <a:rPr lang="en-US" b="0" baseline="0" dirty="0"/>
              <a:t>– https://www.nuget.org/packages?q=Microsoft.WindowsAzure.Management&amp;prerelease=true&amp;sortOrder=relevance</a:t>
            </a:r>
          </a:p>
          <a:p>
            <a:pPr marL="0" marR="0" indent="0" algn="l" defTabSz="932742" rtl="0" eaLnBrk="1" fontAlgn="auto" latinLnBrk="0" hangingPunct="1">
              <a:lnSpc>
                <a:spcPct val="90000"/>
              </a:lnSpc>
              <a:spcBef>
                <a:spcPts val="0"/>
              </a:spcBef>
              <a:spcAft>
                <a:spcPts val="340"/>
              </a:spcAft>
              <a:buClrTx/>
              <a:buSzTx/>
              <a:buFontTx/>
              <a:buNone/>
              <a:tabLst/>
              <a:defRPr/>
            </a:pPr>
            <a:r>
              <a:rPr lang="en-US" b="1" baseline="0" dirty="0"/>
              <a:t>Resource Groups </a:t>
            </a:r>
            <a:r>
              <a:rPr lang="en-US" b="0" baseline="0" dirty="0"/>
              <a:t>- </a:t>
            </a:r>
            <a:endParaRPr lang="en-US" b="1" dirty="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Chef </a:t>
            </a:r>
            <a:r>
              <a:rPr lang="en-US" b="0" dirty="0"/>
              <a:t>- http://channel9.msdn.com/Shows/Edge/Edge-Show-93-Chef-deployments-to-Windows-Azure</a:t>
            </a:r>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Puppet</a:t>
            </a:r>
            <a:r>
              <a:rPr lang="en-US" b="0" dirty="0"/>
              <a:t> - http://blogs.msdn.com/b/interoperability/archive/2013/12/12/windows-azure-provisioning-of-linux-and-windows-via-puppet.aspx</a:t>
            </a:r>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Vagrant</a:t>
            </a:r>
            <a:r>
              <a:rPr lang="en-US" b="0" baseline="0" dirty="0"/>
              <a:t> - </a:t>
            </a:r>
            <a:r>
              <a:rPr lang="en-US" b="0" dirty="0"/>
              <a:t>https://github.com/MSOpenTech/vagrant-azure</a:t>
            </a:r>
          </a:p>
        </p:txBody>
      </p:sp>
      <p:sp>
        <p:nvSpPr>
          <p:cNvPr id="4" name="Header Placeholder 3"/>
          <p:cNvSpPr>
            <a:spLocks noGrp="1"/>
          </p:cNvSpPr>
          <p:nvPr>
            <p:ph type="hdr" sz="quarter" idx="10"/>
          </p:nvPr>
        </p:nvSpPr>
        <p:spPr/>
        <p:txBody>
          <a:bodyPr/>
          <a:lstStyle/>
          <a:p>
            <a:r>
              <a:rPr lang="en-US">
                <a:solidFill>
                  <a:prstClr val="black"/>
                </a:solidFill>
              </a:rPr>
              <a:t>TechReady 18</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596B13F-5F89-4C54-B8B7-4774B608E8A7}" type="datetime1">
              <a:rPr lang="en-US" smtClean="0">
                <a:solidFill>
                  <a:prstClr val="black"/>
                </a:solidFill>
              </a:rPr>
              <a:pPr/>
              <a:t>8/11/2016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607415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We will lead with Microsoft technologies, however be prepared for us to be broader.</a:t>
            </a:r>
            <a:r>
              <a:rPr lang="en-US" baseline="0" dirty="0"/>
              <a:t>  Sessions are going to talk about competitors</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927760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r>
              <a:rPr lang="en-US" b="1" dirty="0">
                <a:latin typeface="Arial" charset="0"/>
                <a:cs typeface="Arial" charset="0"/>
              </a:rPr>
              <a:t>Title: </a:t>
            </a:r>
            <a:r>
              <a:rPr lang="en-US" dirty="0">
                <a:latin typeface="Arial" charset="0"/>
                <a:cs typeface="Arial" charset="0"/>
              </a:rPr>
              <a:t>Module Review</a:t>
            </a:r>
            <a:endParaRPr lang="en-US" b="1" dirty="0">
              <a:latin typeface="Arial" charset="0"/>
              <a:cs typeface="Arial" charset="0"/>
            </a:endParaRPr>
          </a:p>
          <a:p>
            <a:pPr marL="57148" indent="-57148">
              <a:spcAft>
                <a:spcPts val="600"/>
              </a:spcAft>
              <a:buNone/>
            </a:pPr>
            <a:r>
              <a:rPr lang="en-US" b="1" dirty="0">
                <a:latin typeface="Arial" charset="0"/>
                <a:cs typeface="Arial" charset="0"/>
              </a:rPr>
              <a:t>Length: </a:t>
            </a:r>
            <a:r>
              <a:rPr lang="en-US" dirty="0"/>
              <a:t>2 minutes</a:t>
            </a:r>
          </a:p>
          <a:p>
            <a:pPr marL="57148" indent="-57148">
              <a:spcAft>
                <a:spcPts val="600"/>
              </a:spcAft>
              <a:buNone/>
            </a:pPr>
            <a:r>
              <a:rPr lang="en-US" b="1" dirty="0"/>
              <a:t>Participant Notes: </a:t>
            </a:r>
            <a:endParaRPr lang="en-US" dirty="0"/>
          </a:p>
          <a:p>
            <a:pPr marL="114300" marR="0" lvl="0" indent="-114300" algn="l" defTabSz="914363" rtl="0" eaLnBrk="1" fontAlgn="auto" latinLnBrk="0" hangingPunct="1">
              <a:lnSpc>
                <a:spcPct val="90000"/>
              </a:lnSpc>
              <a:spcBef>
                <a:spcPts val="0"/>
              </a:spcBef>
              <a:spcAft>
                <a:spcPts val="333"/>
              </a:spcAft>
              <a:buClrTx/>
              <a:buSzTx/>
              <a:buFont typeface="Arial" pitchFamily="34" charset="0"/>
              <a:buNone/>
              <a:tabLst/>
              <a:defRPr/>
            </a:pPr>
            <a:endParaRPr lang="en-US" dirty="0"/>
          </a:p>
          <a:p>
            <a:pPr marL="0" lvl="0" indent="0">
              <a:buNone/>
            </a:pPr>
            <a:r>
              <a:rPr lang="en-US" dirty="0"/>
              <a:t>In this module, you learned how</a:t>
            </a:r>
            <a:r>
              <a:rPr lang="en-US" baseline="0" dirty="0"/>
              <a:t> to:</a:t>
            </a:r>
          </a:p>
          <a:p>
            <a:pPr marL="171450" indent="-171450">
              <a:buFont typeface="Arial" panose="020B0604020202020204" pitchFamily="34" charset="0"/>
              <a:buChar char="•"/>
            </a:pPr>
            <a:r>
              <a:rPr lang="en-GB" dirty="0"/>
              <a:t>Explain why and how modern DevOps practices fit within the Microsoft </a:t>
            </a:r>
            <a:r>
              <a:rPr lang="en-GB"/>
              <a:t>Azure platform.</a:t>
            </a:r>
            <a:endParaRPr lang="en-GB" dirty="0"/>
          </a:p>
          <a:p>
            <a:pPr marL="0" lvl="0" indent="0">
              <a:buNone/>
            </a:pP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SMSG Readiness</a:t>
            </a:r>
          </a:p>
        </p:txBody>
      </p:sp>
      <p:sp>
        <p:nvSpPr>
          <p:cNvPr id="5" name="Date Placeholder 4"/>
          <p:cNvSpPr>
            <a:spLocks noGrp="1"/>
          </p:cNvSpPr>
          <p:nvPr>
            <p:ph type="dt" idx="11"/>
          </p:nvPr>
        </p:nvSpPr>
        <p:spPr/>
        <p:txBody>
          <a:bodyPr/>
          <a:lstStyle/>
          <a:p>
            <a:fld id="{6C8EC2F5-2AA2-4D68-83C2-180A4CA4A646}" type="datetime1">
              <a:rPr lang="en-US" smtClean="0">
                <a:solidFill>
                  <a:prstClr val="black"/>
                </a:solidFill>
              </a:rPr>
              <a:pPr/>
              <a:t>8/11/2016</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dirty="0">
                <a:solidFill>
                  <a:srgbClr val="000000"/>
                </a:solidFill>
              </a:rPr>
              <a:t>© 2013 Microsoft Corporation. All rights reserved. Microsoft, Windows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marL="114300" indent="-114300">
              <a:lnSpc>
                <a:spcPct val="90000"/>
              </a:lnSpc>
              <a:spcAft>
                <a:spcPts val="333"/>
              </a:spcAft>
              <a:defRPr/>
            </a:pPr>
            <a:endParaRPr lang="en-US" sz="900" dirty="0">
              <a:solidFill>
                <a:srgbClr val="FF0000"/>
              </a:solidFill>
            </a:endParaRPr>
          </a:p>
          <a:p>
            <a:r>
              <a:rPr lang="en-US" sz="900" dirty="0">
                <a:solidFill>
                  <a:srgbClr val="FF0000"/>
                </a:solidFill>
              </a:rPr>
              <a:t>Review the objectives for this module. </a:t>
            </a:r>
          </a:p>
          <a:p>
            <a:endParaRPr lang="en-US" sz="900" dirty="0">
              <a:solidFill>
                <a:srgbClr val="FF0000"/>
              </a:solidFill>
            </a:endParaRPr>
          </a:p>
          <a:p>
            <a:r>
              <a:rPr lang="en-US" sz="900" dirty="0">
                <a:solidFill>
                  <a:srgbClr val="FF0000"/>
                </a:solidFill>
              </a:rPr>
              <a:t>Ask participants to use the </a:t>
            </a:r>
            <a:r>
              <a:rPr lang="en-US" sz="900" b="1" dirty="0">
                <a:solidFill>
                  <a:srgbClr val="FF0000"/>
                </a:solidFill>
              </a:rPr>
              <a:t>Text </a:t>
            </a:r>
            <a:r>
              <a:rPr lang="en-US" sz="900" dirty="0">
                <a:solidFill>
                  <a:srgbClr val="FF0000"/>
                </a:solidFill>
              </a:rPr>
              <a:t>tool to write on the screen if they had any questions about the module.  </a:t>
            </a:r>
          </a:p>
          <a:p>
            <a:pPr>
              <a:spcAft>
                <a:spcPts val="600"/>
              </a:spcAft>
              <a:defRPr/>
            </a:pPr>
            <a:endParaRPr lang="en-US" sz="800" dirty="0">
              <a:solidFill>
                <a:srgbClr val="FF0000"/>
              </a:solidFill>
              <a:latin typeface="Arial" pitchFamily="34" charset="0"/>
              <a:cs typeface="Arial" pitchFamily="34" charset="0"/>
            </a:endParaRPr>
          </a:p>
          <a:p>
            <a:pPr indent="228600">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06787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0563" y="866775"/>
            <a:ext cx="3949700" cy="22225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01108C4-D877-4A22-91DA-D46170488BA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512424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5357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Manual</a:t>
            </a:r>
          </a:p>
          <a:p>
            <a:pPr lvl="1"/>
            <a:r>
              <a:rPr lang="en-US" dirty="0"/>
              <a:t>Error prone, time consuming, does not scale!</a:t>
            </a:r>
          </a:p>
          <a:p>
            <a:r>
              <a:rPr lang="en-US" dirty="0"/>
              <a:t>Different deployment processes per environment </a:t>
            </a:r>
          </a:p>
          <a:p>
            <a:r>
              <a:rPr lang="en-US" dirty="0"/>
              <a:t>Coordination between Dev, Ops, and stakeholders is difficult</a:t>
            </a:r>
          </a:p>
        </p:txBody>
      </p:sp>
      <p:sp>
        <p:nvSpPr>
          <p:cNvPr id="4" name="Header Placeholder 3"/>
          <p:cNvSpPr>
            <a:spLocks noGrp="1"/>
          </p:cNvSpPr>
          <p:nvPr>
            <p:ph type="hdr" sz="quarter" idx="10"/>
          </p:nvPr>
        </p:nvSpPr>
        <p:spPr/>
        <p:txBody>
          <a:bodyPr/>
          <a:lstStyle/>
          <a:p>
            <a:r>
              <a:rPr lang="en-US" dirty="0"/>
              <a:t>Build 2014</a:t>
            </a:r>
          </a:p>
        </p:txBody>
      </p:sp>
      <p:sp>
        <p:nvSpPr>
          <p:cNvPr id="5" name="Footer Placeholder 4"/>
          <p:cNvSpPr>
            <a:spLocks noGrp="1"/>
          </p:cNvSpPr>
          <p:nvPr>
            <p:ph type="ftr" sz="quarter" idx="11"/>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3238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51719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If several people were to look at dev ops,</a:t>
            </a:r>
            <a:r>
              <a:rPr lang="en-US" baseline="0" dirty="0"/>
              <a:t> how would they describe it? Some would say its collaboration</a:t>
            </a:r>
          </a:p>
          <a:p>
            <a:r>
              <a:rPr lang="en-US" baseline="0" dirty="0"/>
              <a:t>Some would say:</a:t>
            </a:r>
          </a:p>
          <a:p>
            <a:endParaRPr lang="en-US" baseline="0" dirty="0"/>
          </a:p>
          <a:p>
            <a:pPr fontAlgn="ctr"/>
            <a:r>
              <a:rPr lang="en-US" dirty="0"/>
              <a:t>Infrastructure as Code (</a:t>
            </a:r>
            <a:r>
              <a:rPr lang="en-US" dirty="0" err="1"/>
              <a:t>IaC</a:t>
            </a:r>
            <a:r>
              <a:rPr lang="en-US" dirty="0"/>
              <a:t>)</a:t>
            </a:r>
          </a:p>
          <a:p>
            <a:pPr fontAlgn="ctr"/>
            <a:r>
              <a:rPr lang="en-US" dirty="0"/>
              <a:t>Continuous Integration</a:t>
            </a:r>
          </a:p>
          <a:p>
            <a:pPr fontAlgn="ctr"/>
            <a:r>
              <a:rPr lang="en-US" dirty="0"/>
              <a:t>Automated Testing</a:t>
            </a:r>
          </a:p>
          <a:p>
            <a:pPr fontAlgn="ctr"/>
            <a:r>
              <a:rPr lang="en-US" dirty="0"/>
              <a:t>Continuous Deployment</a:t>
            </a:r>
          </a:p>
          <a:p>
            <a:pPr fontAlgn="ctr"/>
            <a:r>
              <a:rPr lang="en-US" dirty="0"/>
              <a:t>Release Management</a:t>
            </a:r>
          </a:p>
          <a:p>
            <a:pPr fontAlgn="ctr"/>
            <a:r>
              <a:rPr lang="en-US" dirty="0"/>
              <a:t>App Performance Monitoring</a:t>
            </a:r>
          </a:p>
          <a:p>
            <a:pPr fontAlgn="ctr"/>
            <a:r>
              <a:rPr lang="en-US" dirty="0"/>
              <a:t>Load Testing and Auto-Scale</a:t>
            </a:r>
          </a:p>
          <a:p>
            <a:pPr fontAlgn="ctr"/>
            <a:r>
              <a:rPr lang="en-US" sz="2000" dirty="0"/>
              <a:t>Availability Monitoring</a:t>
            </a:r>
          </a:p>
          <a:p>
            <a:pPr fontAlgn="ctr"/>
            <a:r>
              <a:rPr lang="en-US" sz="2000" dirty="0"/>
              <a:t>Capacity Management</a:t>
            </a:r>
          </a:p>
          <a:p>
            <a:pPr fontAlgn="ctr"/>
            <a:r>
              <a:rPr lang="en-US" sz="2000" dirty="0"/>
              <a:t>Change/Configuration Management</a:t>
            </a:r>
          </a:p>
          <a:p>
            <a:pPr fontAlgn="ctr"/>
            <a:r>
              <a:rPr lang="en-US" sz="2000" dirty="0"/>
              <a:t>Feature Flags</a:t>
            </a:r>
          </a:p>
          <a:p>
            <a:pPr fontAlgn="ctr"/>
            <a:r>
              <a:rPr lang="en-US" sz="2000" dirty="0"/>
              <a:t>Automated Environment De-Provisioning</a:t>
            </a:r>
          </a:p>
          <a:p>
            <a:pPr fontAlgn="ctr"/>
            <a:r>
              <a:rPr lang="en-US" sz="2000" dirty="0"/>
              <a:t>Self Service Environments</a:t>
            </a:r>
          </a:p>
          <a:p>
            <a:pPr fontAlgn="ctr"/>
            <a:r>
              <a:rPr lang="en-US" sz="2000" dirty="0"/>
              <a:t>Automated Recovery (Rollback and Roll-Forward)</a:t>
            </a:r>
          </a:p>
          <a:p>
            <a:pPr fontAlgn="ctr"/>
            <a:r>
              <a:rPr lang="en-US" sz="2000" dirty="0"/>
              <a:t>Hypothesis Driven Development </a:t>
            </a:r>
          </a:p>
          <a:p>
            <a:pPr lvl="1" fontAlgn="ctr"/>
            <a:r>
              <a:rPr lang="en-US" sz="1600" dirty="0"/>
              <a:t>Testing in Production</a:t>
            </a:r>
          </a:p>
          <a:p>
            <a:pPr lvl="1" fontAlgn="ctr"/>
            <a:r>
              <a:rPr lang="en-US" sz="1600" dirty="0"/>
              <a:t>Fault Injection</a:t>
            </a:r>
          </a:p>
          <a:p>
            <a:pPr lvl="1" fontAlgn="ctr"/>
            <a:r>
              <a:rPr lang="en-US" sz="1600" dirty="0"/>
              <a:t>Usage Monitoring / User Telemetry</a:t>
            </a:r>
          </a:p>
          <a:p>
            <a:pPr fontAlgn="ctr"/>
            <a:endParaRPr lang="en-US" baseline="0" dirty="0"/>
          </a:p>
          <a:p>
            <a:pPr fontAlgn="ctr"/>
            <a:r>
              <a:rPr lang="en-US" baseline="0" dirty="0"/>
              <a:t>And the truth is, that dev ops is all of those things</a:t>
            </a:r>
          </a:p>
          <a:p>
            <a:pPr fontAlgn="ctr"/>
            <a:endParaRPr lang="en-US" baseline="0" dirty="0"/>
          </a:p>
        </p:txBody>
      </p:sp>
      <p:sp>
        <p:nvSpPr>
          <p:cNvPr id="4" name="Header Placeholder 3"/>
          <p:cNvSpPr>
            <a:spLocks noGrp="1"/>
          </p:cNvSpPr>
          <p:nvPr>
            <p:ph type="hdr" sz="quarter" idx="10"/>
          </p:nvPr>
        </p:nvSpPr>
        <p:spPr/>
        <p:txBody>
          <a:bodyPr/>
          <a:lstStyle/>
          <a:p>
            <a:r>
              <a:rPr lang="en-US">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8/11/2016 10:14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51523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70A44DA-14D3-4312-BD8C-2A308641D6B4}"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9539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Taken from: http://dev2ops.org/2010/02/what-is-devops/ </a:t>
            </a:r>
          </a:p>
          <a:p>
            <a:endParaRPr lang="en-US" dirty="0"/>
          </a:p>
          <a:p>
            <a:r>
              <a:rPr lang="en-US" dirty="0"/>
              <a:t>Development kicks things off by “tossing” a software release “over the wall” to Operations. Operations picks up the release artifacts and begins preparing for their deployment. Operations manually hacks the deployment scripts provided by the developers or creates their own scripts. They also hand edit configuration files to reflect the production environment, which is significantly different than the Development or QA environments. At best they are duplicating work that was already done in previous environments, at worst they are about to introduce or uncover new bugs.</a:t>
            </a:r>
          </a:p>
          <a:p>
            <a:r>
              <a:rPr lang="en-US" dirty="0"/>
              <a:t>Operations then embarks on what they understand to be the currently correct deployment process, which at this point is essentially being performed for the first time due to the script, configuration, process, and environment differences between Development and Operations. Of course, somewhere along the way a problem occurs and the developers are called in to help troubleshoot. Operations claims that Development gave them faulty artifacts. Developers respond by pointing out that it worked just fine in their environments, so it must be the case that Operations did something wrong. Developers are having a difficult time even diagnosing the problem because the configuration, file locations, and procedure used to get into this state is different then what they expect (if security policies even allow them to access the production servers!).</a:t>
            </a:r>
          </a:p>
          <a:p>
            <a:r>
              <a:rPr lang="en-US" dirty="0"/>
              <a:t>Time is running out on the change window and, of course, there isn’t a reliable way to roll the environment back to a previously known good state. So what should have been an eventless deployment ended up being an all-hands-on-deck fire drill where a lot of trial and error finally hacked the production environment into a usable state.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8/11/2016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770353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b="0" dirty="0"/>
              <a:t>In the real world, there are real</a:t>
            </a:r>
            <a:r>
              <a:rPr lang="en-US" b="0" baseline="0" dirty="0"/>
              <a:t> consequences if you are unable to deliver high-quality software quickly or build the wrong thing to begin with:</a:t>
            </a:r>
            <a:br>
              <a:rPr lang="en-US" b="0" baseline="0" dirty="0"/>
            </a:br>
            <a:endParaRPr lang="en-US" b="0" baseline="0" dirty="0"/>
          </a:p>
          <a:p>
            <a:pPr marL="454333" lvl="1" indent="-232943" defTabSz="950464">
              <a:spcAft>
                <a:spcPts val="346"/>
              </a:spcAft>
              <a:buFont typeface="+mj-lt"/>
              <a:buAutoNum type="arabicPeriod"/>
              <a:defRPr/>
            </a:pPr>
            <a:r>
              <a:rPr lang="en-US" b="0" baseline="0" dirty="0"/>
              <a:t>40% of implementations end up getting reworked because they don’t meet the users’ original requirements</a:t>
            </a:r>
          </a:p>
          <a:p>
            <a:pPr marL="454333" lvl="1" indent="-232943">
              <a:buFont typeface="+mj-lt"/>
              <a:buAutoNum type="arabicPeriod"/>
            </a:pPr>
            <a:r>
              <a:rPr lang="en-US" b="0" dirty="0"/>
              <a:t>The average cost of one hour downtime of a customer-facing app is calculated at 100.000 dollars per hour – and this does not take into account the damage to reputation, which can be even greater.</a:t>
            </a:r>
            <a:br>
              <a:rPr lang="en-US" b="0" dirty="0"/>
            </a:br>
            <a:r>
              <a:rPr lang="en-US" b="0" dirty="0"/>
              <a:t>Fixing such production issues takes on average 200 minutes per incident</a:t>
            </a:r>
          </a:p>
          <a:p>
            <a:pPr marL="454333" lvl="1" indent="-232943">
              <a:buFont typeface="+mj-lt"/>
              <a:buAutoNum type="arabicPeriod"/>
            </a:pPr>
            <a:r>
              <a:rPr lang="en-US" b="0" dirty="0"/>
              <a:t>Three quarters of development teams have adopted Agile methodologies today, enabling them to develop faster.</a:t>
            </a:r>
            <a:br>
              <a:rPr lang="en-US" b="0" dirty="0"/>
            </a:br>
            <a:r>
              <a:rPr lang="en-US" b="0" dirty="0"/>
              <a:t>While this is a great number, it does not help if a development team is Agile but deployment still takes weeks or months because IT Ops is </a:t>
            </a:r>
            <a:r>
              <a:rPr lang="en-US" b="0" u="sng" dirty="0"/>
              <a:t>perceived</a:t>
            </a:r>
            <a:r>
              <a:rPr lang="en-US" b="0" dirty="0"/>
              <a:t> as not being Agile</a:t>
            </a:r>
            <a:br>
              <a:rPr lang="en-US" b="0" dirty="0"/>
            </a:br>
            <a:endParaRPr lang="en-US" b="0" dirty="0"/>
          </a:p>
          <a:p>
            <a:pPr marL="174708" indent="-174708">
              <a:buFont typeface="Arial" panose="020B0604020202020204" pitchFamily="34" charset="0"/>
              <a:buChar char="•"/>
            </a:pPr>
            <a:r>
              <a:rPr lang="en-US" b="0" dirty="0"/>
              <a:t>These are just 3 very high-level examples but all the data we have today points toward the same conclusion – this is about more than just frustration or minor delays. Lack of collaboration between dev and ops can have substantial impact on a company’s bottom line and success</a:t>
            </a:r>
          </a:p>
          <a:p>
            <a:pPr marL="178027" indent="-178027">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8/11/2016 10:14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053380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3914322823"/>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04767498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14147531"/>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307594223"/>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28947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6390003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21393951"/>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1623963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868865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50323123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132352857"/>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095326828"/>
      </p:ext>
    </p:extLst>
  </p:cSld>
  <p:clrMap bg1="dk1" tx1="lt1" bg2="dk2" tx2="lt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Lst>
  <p:transition>
    <p:fade/>
  </p:transition>
  <p:hf sldNum="0"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itproguy.com/devops-practices/"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12" Type="http://schemas.openxmlformats.org/officeDocument/2006/relationships/image" Target="../media/image33.e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7.emf"/><Relationship Id="rId11" Type="http://schemas.openxmlformats.org/officeDocument/2006/relationships/image" Target="../media/image32.emf"/><Relationship Id="rId5" Type="http://schemas.openxmlformats.org/officeDocument/2006/relationships/image" Target="../media/image26.emf"/><Relationship Id="rId10" Type="http://schemas.openxmlformats.org/officeDocument/2006/relationships/image" Target="../media/image31.emf"/><Relationship Id="rId4" Type="http://schemas.openxmlformats.org/officeDocument/2006/relationships/image" Target="../media/image25.emf"/><Relationship Id="rId9" Type="http://schemas.openxmlformats.org/officeDocument/2006/relationships/image" Target="../media/image30.emf"/></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emf"/></Relationships>
</file>

<file path=ppt/slides/_rels/slide25.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emf"/><Relationship Id="rId12"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emf"/></Relationships>
</file>

<file path=ppt/slides/_rels/slide28.xml.rels><?xml version="1.0" encoding="UTF-8" standalone="yes"?>
<Relationships xmlns="http://schemas.openxmlformats.org/package/2006/relationships"><Relationship Id="rId8" Type="http://schemas.openxmlformats.org/officeDocument/2006/relationships/image" Target="../media/image59.jpe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48.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notesSlide" Target="../notesSlides/notesSlide19.xml"/><Relationship Id="rId16" Type="http://schemas.openxmlformats.org/officeDocument/2006/relationships/image" Target="../media/image67.png"/><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2.emf"/><Relationship Id="rId15" Type="http://schemas.openxmlformats.org/officeDocument/2006/relationships/image" Target="../media/image66.png"/><Relationship Id="rId10" Type="http://schemas.openxmlformats.org/officeDocument/2006/relationships/image" Target="../media/image61.jpeg"/><Relationship Id="rId19" Type="http://schemas.openxmlformats.org/officeDocument/2006/relationships/image" Target="../media/image53.png"/><Relationship Id="rId4" Type="http://schemas.openxmlformats.org/officeDocument/2006/relationships/image" Target="../media/image56.png"/><Relationship Id="rId9" Type="http://schemas.openxmlformats.org/officeDocument/2006/relationships/image" Target="../media/image60.png"/><Relationship Id="rId14" Type="http://schemas.openxmlformats.org/officeDocument/2006/relationships/image" Target="../media/image6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52.emf"/><Relationship Id="rId4" Type="http://schemas.openxmlformats.org/officeDocument/2006/relationships/image" Target="../media/image71.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he_Phoenix_Project_(novel)" TargetMode="External"/><Relationship Id="rId2" Type="http://schemas.openxmlformats.org/officeDocument/2006/relationships/hyperlink" Target="https://www.youtube.com/watch?v=LdOe18KhtT4"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Introduction to DevOps </a:t>
            </a:r>
            <a:r>
              <a:rPr lang="en-GB"/>
              <a:t>on Azure</a:t>
            </a:r>
            <a:endParaRPr lang="en-GB" dirty="0"/>
          </a:p>
        </p:txBody>
      </p:sp>
      <p:sp>
        <p:nvSpPr>
          <p:cNvPr id="4" name="Text Placeholder 3"/>
          <p:cNvSpPr>
            <a:spLocks noGrp="1"/>
          </p:cNvSpPr>
          <p:nvPr>
            <p:ph type="body" sz="quarter" idx="11"/>
          </p:nvPr>
        </p:nvSpPr>
        <p:spPr/>
        <p:txBody>
          <a:bodyPr/>
          <a:lstStyle/>
          <a:p>
            <a:endParaRPr lang="en-US" dirty="0"/>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7867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DevOp horses and unicorns</a:t>
            </a:r>
            <a:endParaRPr lang="en-US" dirty="0"/>
          </a:p>
        </p:txBody>
      </p:sp>
      <p:sp>
        <p:nvSpPr>
          <p:cNvPr id="2" name="Text Placeholder 1"/>
          <p:cNvSpPr>
            <a:spLocks noGrp="1"/>
          </p:cNvSpPr>
          <p:nvPr>
            <p:ph sz="quarter" idx="10"/>
          </p:nvPr>
        </p:nvSpPr>
        <p:spPr>
          <a:xfrm>
            <a:off x="268288" y="1398397"/>
            <a:ext cx="11542503" cy="4899803"/>
          </a:xfrm>
        </p:spPr>
        <p:txBody>
          <a:bodyPr/>
          <a:lstStyle/>
          <a:p>
            <a:r>
              <a:rPr lang="en-US" sz="3200" dirty="0"/>
              <a:t>Horses—companies that follow </a:t>
            </a:r>
            <a:br>
              <a:rPr lang="en-US" sz="3200" dirty="0"/>
            </a:br>
            <a:r>
              <a:rPr lang="en-US" sz="3200" dirty="0"/>
              <a:t>safe, traditional, reliable methods</a:t>
            </a:r>
          </a:p>
          <a:p>
            <a:pPr lvl="1"/>
            <a:r>
              <a:rPr lang="en-US" sz="2800" dirty="0"/>
              <a:t>Low trust organizations</a:t>
            </a:r>
          </a:p>
          <a:p>
            <a:pPr lvl="1"/>
            <a:r>
              <a:rPr lang="en-US" sz="2800" dirty="0"/>
              <a:t>Shoot the messengers of bad news</a:t>
            </a:r>
          </a:p>
          <a:p>
            <a:pPr lvl="1"/>
            <a:r>
              <a:rPr lang="en-US" sz="2800" dirty="0"/>
              <a:t>Crush new ideas </a:t>
            </a:r>
          </a:p>
          <a:p>
            <a:r>
              <a:rPr lang="en-US" sz="3200" dirty="0"/>
              <a:t>Unicorns—classic DevOps superstar </a:t>
            </a:r>
            <a:br>
              <a:rPr lang="en-US" sz="3200" dirty="0"/>
            </a:br>
            <a:r>
              <a:rPr lang="en-US" sz="3200" dirty="0"/>
              <a:t>successes like Amazon, Netflix, and Etsy</a:t>
            </a:r>
          </a:p>
          <a:p>
            <a:pPr lvl="1"/>
            <a:r>
              <a:rPr lang="en-US" sz="2800" dirty="0"/>
              <a:t>High-trust environments</a:t>
            </a:r>
          </a:p>
          <a:p>
            <a:pPr lvl="1"/>
            <a:r>
              <a:rPr lang="en-US" sz="2800" dirty="0"/>
              <a:t>Empower bridging between functions</a:t>
            </a:r>
          </a:p>
          <a:p>
            <a:pPr lvl="1"/>
            <a:r>
              <a:rPr lang="en-US" sz="2800" dirty="0"/>
              <a:t>Encourage new ideas</a:t>
            </a:r>
          </a:p>
        </p:txBody>
      </p:sp>
      <p:sp>
        <p:nvSpPr>
          <p:cNvPr id="4" name="Rectangle 3"/>
          <p:cNvSpPr/>
          <p:nvPr/>
        </p:nvSpPr>
        <p:spPr>
          <a:xfrm>
            <a:off x="7877190" y="1398397"/>
            <a:ext cx="4046523" cy="18158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2800" dirty="0">
                <a:latin typeface="Segoe Marker" panose="03080602040302020204" pitchFamily="66" charset="0"/>
              </a:rPr>
              <a:t>“if there’s anything that all horses hate, it’s hearing stories about unicorns.”</a:t>
            </a:r>
          </a:p>
        </p:txBody>
      </p:sp>
      <p:pic>
        <p:nvPicPr>
          <p:cNvPr id="1028" name="Picture 4" descr="Image result for ninja cat unicorn"/>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7724"/>
          <a:stretch/>
        </p:blipFill>
        <p:spPr bwMode="auto">
          <a:xfrm>
            <a:off x="7979740" y="3624177"/>
            <a:ext cx="3571875" cy="316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5364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is DevOps and why now?</a:t>
            </a:r>
            <a:endParaRPr lang="en-US" dirty="0"/>
          </a:p>
        </p:txBody>
      </p:sp>
      <p:sp>
        <p:nvSpPr>
          <p:cNvPr id="4" name="Content Placeholder 3"/>
          <p:cNvSpPr>
            <a:spLocks noGrp="1"/>
          </p:cNvSpPr>
          <p:nvPr>
            <p:ph sz="quarter" idx="10"/>
          </p:nvPr>
        </p:nvSpPr>
        <p:spPr/>
        <p:txBody>
          <a:bodyPr/>
          <a:lstStyle/>
          <a:p>
            <a:r>
              <a:rPr lang="en-US"/>
              <a:t>Is DevOps another phrase for Agile?</a:t>
            </a:r>
          </a:p>
          <a:p>
            <a:r>
              <a:rPr lang="en-US"/>
              <a:t>Who is responsible for deploying code?</a:t>
            </a:r>
          </a:p>
          <a:p>
            <a:r>
              <a:rPr lang="en-US"/>
              <a:t>When deployments fail, who gets blamed?</a:t>
            </a:r>
          </a:p>
          <a:p>
            <a:r>
              <a:rPr lang="en-US"/>
              <a:t>How many production deployments do you perform per year? Month? Day? Hour?</a:t>
            </a:r>
          </a:p>
          <a:p>
            <a:r>
              <a:rPr lang="en-US"/>
              <a:t>What is stopping you from deploying faster?</a:t>
            </a:r>
            <a:endParaRPr lang="en-US" dirty="0"/>
          </a:p>
        </p:txBody>
      </p:sp>
    </p:spTree>
    <p:extLst>
      <p:ext uri="{BB962C8B-B14F-4D97-AF65-F5344CB8AC3E}">
        <p14:creationId xmlns:p14="http://schemas.microsoft.com/office/powerpoint/2010/main" val="23760558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misconceptions</a:t>
            </a:r>
            <a:endParaRPr lang="en-US" dirty="0"/>
          </a:p>
        </p:txBody>
      </p:sp>
      <p:sp>
        <p:nvSpPr>
          <p:cNvPr id="3" name="Content Placeholder 2"/>
          <p:cNvSpPr>
            <a:spLocks noGrp="1"/>
          </p:cNvSpPr>
          <p:nvPr>
            <p:ph sz="quarter" idx="10"/>
          </p:nvPr>
        </p:nvSpPr>
        <p:spPr/>
        <p:txBody>
          <a:bodyPr/>
          <a:lstStyle/>
          <a:p>
            <a:r>
              <a:rPr lang="en-US"/>
              <a:t>DevOps is for cloud only companies</a:t>
            </a:r>
          </a:p>
          <a:p>
            <a:r>
              <a:rPr lang="en-US"/>
              <a:t>DevOps is for developers</a:t>
            </a:r>
          </a:p>
          <a:p>
            <a:r>
              <a:rPr lang="en-US"/>
              <a:t>Ops resources need to learn how to  code</a:t>
            </a:r>
          </a:p>
          <a:p>
            <a:r>
              <a:rPr lang="en-US"/>
              <a:t>DevOps is only for cloud deployments</a:t>
            </a:r>
          </a:p>
          <a:p>
            <a:r>
              <a:rPr lang="en-US"/>
              <a:t>It works for small deployments but ours is complex</a:t>
            </a:r>
          </a:p>
          <a:p>
            <a:endParaRPr lang="en-US" dirty="0"/>
          </a:p>
        </p:txBody>
      </p:sp>
    </p:spTree>
    <p:extLst>
      <p:ext uri="{BB962C8B-B14F-4D97-AF65-F5344CB8AC3E}">
        <p14:creationId xmlns:p14="http://schemas.microsoft.com/office/powerpoint/2010/main" val="38202044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884" y="1948830"/>
            <a:ext cx="8124614" cy="4601657"/>
          </a:xfrm>
          <a:prstGeom prst="rect">
            <a:avLst/>
          </a:prstGeom>
        </p:spPr>
      </p:pic>
      <p:sp>
        <p:nvSpPr>
          <p:cNvPr id="11" name="Title 1"/>
          <p:cNvSpPr txBox="1">
            <a:spLocks/>
          </p:cNvSpPr>
          <p:nvPr/>
        </p:nvSpPr>
        <p:spPr>
          <a:xfrm>
            <a:off x="405142" y="570730"/>
            <a:ext cx="2225779" cy="1513203"/>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353" b="1" dirty="0">
                <a:gradFill>
                  <a:gsLst>
                    <a:gs pos="1250">
                      <a:srgbClr val="FFFFFF"/>
                    </a:gs>
                    <a:gs pos="100000">
                      <a:srgbClr val="FFFFFF"/>
                    </a:gs>
                  </a:gsLst>
                  <a:lin ang="5400000" scaled="0"/>
                </a:gradFill>
                <a:latin typeface="Segoe UI"/>
              </a:rPr>
              <a:t>“DevOps</a:t>
            </a:r>
            <a:r>
              <a:rPr sz="2353" dirty="0">
                <a:gradFill>
                  <a:gsLst>
                    <a:gs pos="1250">
                      <a:srgbClr val="FFFFFF"/>
                    </a:gs>
                    <a:gs pos="100000">
                      <a:srgbClr val="FFFFFF"/>
                    </a:gs>
                  </a:gsLst>
                  <a:lin ang="5400000" scaled="0"/>
                </a:gradFill>
                <a:latin typeface="Segoe UI"/>
              </a:rPr>
              <a:t> is development </a:t>
            </a:r>
            <a:br>
              <a:rPr sz="2353" dirty="0">
                <a:gradFill>
                  <a:gsLst>
                    <a:gs pos="1250">
                      <a:srgbClr val="FFFFFF"/>
                    </a:gs>
                    <a:gs pos="100000">
                      <a:srgbClr val="FFFFFF"/>
                    </a:gs>
                  </a:gsLst>
                  <a:lin ang="5400000" scaled="0"/>
                </a:gradFill>
                <a:latin typeface="Segoe UI"/>
              </a:rPr>
            </a:br>
            <a:r>
              <a:rPr sz="2353" dirty="0">
                <a:gradFill>
                  <a:gsLst>
                    <a:gs pos="1250">
                      <a:srgbClr val="FFFFFF"/>
                    </a:gs>
                    <a:gs pos="100000">
                      <a:srgbClr val="FFFFFF"/>
                    </a:gs>
                  </a:gsLst>
                  <a:lin ang="5400000" scaled="0"/>
                </a:gradFill>
                <a:latin typeface="Segoe UI"/>
              </a:rPr>
              <a:t>and operations </a:t>
            </a:r>
            <a:r>
              <a:rPr sz="2353" dirty="0">
                <a:gradFill>
                  <a:gsLst>
                    <a:gs pos="1250">
                      <a:srgbClr val="FCB614"/>
                    </a:gs>
                    <a:gs pos="100000">
                      <a:srgbClr val="FCB614"/>
                    </a:gs>
                  </a:gsLst>
                  <a:lin ang="5400000" scaled="0"/>
                </a:gradFill>
                <a:latin typeface="Segoe UI"/>
              </a:rPr>
              <a:t>collaboration</a:t>
            </a:r>
            <a:r>
              <a:rPr sz="2353" dirty="0">
                <a:gradFill>
                  <a:gsLst>
                    <a:gs pos="1250">
                      <a:srgbClr val="FFFFFF"/>
                    </a:gs>
                    <a:gs pos="100000">
                      <a:srgbClr val="FFFFFF"/>
                    </a:gs>
                  </a:gsLst>
                  <a:lin ang="5400000" scaled="0"/>
                </a:gradFill>
                <a:latin typeface="Segoe UI"/>
              </a:rPr>
              <a:t>”</a:t>
            </a:r>
          </a:p>
          <a:p>
            <a:endParaRPr sz="2353" dirty="0">
              <a:gradFill>
                <a:gsLst>
                  <a:gs pos="1250">
                    <a:srgbClr val="505050"/>
                  </a:gs>
                  <a:gs pos="100000">
                    <a:srgbClr val="505050"/>
                  </a:gs>
                </a:gsLst>
                <a:lin ang="5400000" scaled="0"/>
              </a:gradFill>
            </a:endParaRPr>
          </a:p>
        </p:txBody>
      </p:sp>
      <p:sp>
        <p:nvSpPr>
          <p:cNvPr id="12" name="Title 1"/>
          <p:cNvSpPr txBox="1">
            <a:spLocks/>
          </p:cNvSpPr>
          <p:nvPr/>
        </p:nvSpPr>
        <p:spPr>
          <a:xfrm>
            <a:off x="10091820" y="570730"/>
            <a:ext cx="1976589" cy="139191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353" b="1" dirty="0">
                <a:gradFill>
                  <a:gsLst>
                    <a:gs pos="1250">
                      <a:srgbClr val="FFFFFF"/>
                    </a:gs>
                    <a:gs pos="100000">
                      <a:srgbClr val="FFFFFF"/>
                    </a:gs>
                  </a:gsLst>
                  <a:lin ang="5400000" scaled="0"/>
                </a:gradFill>
                <a:latin typeface="Segoe UI"/>
              </a:rPr>
              <a:t>“DevOps</a:t>
            </a:r>
            <a:r>
              <a:rPr sz="2353" dirty="0">
                <a:gradFill>
                  <a:gsLst>
                    <a:gs pos="1250">
                      <a:srgbClr val="FFFFFF"/>
                    </a:gs>
                    <a:gs pos="100000">
                      <a:srgbClr val="FFFFFF"/>
                    </a:gs>
                  </a:gsLst>
                  <a:lin ang="5400000" scaled="0"/>
                </a:gradFill>
                <a:latin typeface="Segoe UI"/>
              </a:rPr>
              <a:t> is treating your </a:t>
            </a:r>
            <a:r>
              <a:rPr sz="2353" dirty="0">
                <a:solidFill>
                  <a:schemeClr val="bg2"/>
                </a:solidFill>
                <a:latin typeface="Segoe UI"/>
              </a:rPr>
              <a:t>infrastructure </a:t>
            </a:r>
            <a:br>
              <a:rPr sz="2353" dirty="0">
                <a:solidFill>
                  <a:schemeClr val="bg2"/>
                </a:solidFill>
                <a:latin typeface="Segoe UI"/>
              </a:rPr>
            </a:br>
            <a:r>
              <a:rPr sz="2353" dirty="0">
                <a:solidFill>
                  <a:schemeClr val="bg2"/>
                </a:solidFill>
                <a:latin typeface="Segoe UI"/>
              </a:rPr>
              <a:t>as code</a:t>
            </a:r>
            <a:r>
              <a:rPr sz="2353" dirty="0">
                <a:gradFill>
                  <a:gsLst>
                    <a:gs pos="1250">
                      <a:srgbClr val="FFFFFF"/>
                    </a:gs>
                    <a:gs pos="100000">
                      <a:srgbClr val="FFFFFF"/>
                    </a:gs>
                  </a:gsLst>
                  <a:lin ang="5400000" scaled="0"/>
                </a:gradFill>
                <a:latin typeface="Segoe UI"/>
              </a:rPr>
              <a:t>”</a:t>
            </a:r>
          </a:p>
        </p:txBody>
      </p:sp>
      <p:sp>
        <p:nvSpPr>
          <p:cNvPr id="13" name="Title 1"/>
          <p:cNvSpPr txBox="1">
            <a:spLocks/>
          </p:cNvSpPr>
          <p:nvPr/>
        </p:nvSpPr>
        <p:spPr>
          <a:xfrm>
            <a:off x="405142" y="3238917"/>
            <a:ext cx="2031194" cy="8132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353" b="1" dirty="0">
                <a:gradFill>
                  <a:gsLst>
                    <a:gs pos="1250">
                      <a:srgbClr val="FFFFFF"/>
                    </a:gs>
                    <a:gs pos="100000">
                      <a:srgbClr val="FFFFFF"/>
                    </a:gs>
                  </a:gsLst>
                  <a:lin ang="5400000" scaled="0"/>
                </a:gradFill>
                <a:latin typeface="Segoe UI"/>
              </a:rPr>
              <a:t>“DevOps</a:t>
            </a:r>
            <a:r>
              <a:rPr sz="2353" dirty="0">
                <a:gradFill>
                  <a:gsLst>
                    <a:gs pos="1250">
                      <a:srgbClr val="FFFFFF"/>
                    </a:gs>
                    <a:gs pos="100000">
                      <a:srgbClr val="FFFFFF"/>
                    </a:gs>
                  </a:gsLst>
                  <a:lin ang="5400000" scaled="0"/>
                </a:gradFill>
                <a:latin typeface="Segoe UI"/>
              </a:rPr>
              <a:t> </a:t>
            </a:r>
            <a:br>
              <a:rPr sz="2353" dirty="0">
                <a:gradFill>
                  <a:gsLst>
                    <a:gs pos="1250">
                      <a:srgbClr val="FFFFFF"/>
                    </a:gs>
                    <a:gs pos="100000">
                      <a:srgbClr val="FFFFFF"/>
                    </a:gs>
                  </a:gsLst>
                  <a:lin ang="5400000" scaled="0"/>
                </a:gradFill>
                <a:latin typeface="Segoe UI"/>
              </a:rPr>
            </a:br>
            <a:r>
              <a:rPr sz="2353" dirty="0">
                <a:gradFill>
                  <a:gsLst>
                    <a:gs pos="1250">
                      <a:srgbClr val="FFFFFF"/>
                    </a:gs>
                    <a:gs pos="100000">
                      <a:srgbClr val="FFFFFF"/>
                    </a:gs>
                  </a:gsLst>
                  <a:lin ang="5400000" scaled="0"/>
                </a:gradFill>
                <a:latin typeface="Segoe UI"/>
              </a:rPr>
              <a:t>is using </a:t>
            </a:r>
            <a:r>
              <a:rPr sz="2353" dirty="0">
                <a:gradFill>
                  <a:gsLst>
                    <a:gs pos="1250">
                      <a:srgbClr val="FCB614"/>
                    </a:gs>
                    <a:gs pos="100000">
                      <a:srgbClr val="FCB614"/>
                    </a:gs>
                  </a:gsLst>
                </a:gradFill>
                <a:latin typeface="Segoe UI"/>
              </a:rPr>
              <a:t>automation</a:t>
            </a:r>
            <a:r>
              <a:rPr sz="2353" dirty="0">
                <a:gradFill>
                  <a:gsLst>
                    <a:gs pos="1250">
                      <a:srgbClr val="FFFFFF"/>
                    </a:gs>
                    <a:gs pos="100000">
                      <a:srgbClr val="FFFFFF"/>
                    </a:gs>
                  </a:gsLst>
                  <a:lin ang="5400000" scaled="0"/>
                </a:gradFill>
                <a:latin typeface="Segoe UI"/>
              </a:rPr>
              <a:t>”</a:t>
            </a:r>
          </a:p>
        </p:txBody>
      </p:sp>
      <p:sp>
        <p:nvSpPr>
          <p:cNvPr id="14" name="Title 1"/>
          <p:cNvSpPr txBox="1">
            <a:spLocks/>
          </p:cNvSpPr>
          <p:nvPr/>
        </p:nvSpPr>
        <p:spPr>
          <a:xfrm>
            <a:off x="10091819" y="5331400"/>
            <a:ext cx="1524593" cy="621896"/>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353" b="1" dirty="0">
                <a:gradFill>
                  <a:gsLst>
                    <a:gs pos="1250">
                      <a:srgbClr val="FFFFFF"/>
                    </a:gs>
                    <a:gs pos="100000">
                      <a:srgbClr val="FFFFFF"/>
                    </a:gs>
                  </a:gsLst>
                  <a:lin ang="5400000" scaled="0"/>
                </a:gradFill>
                <a:latin typeface="Segoe UI"/>
              </a:rPr>
              <a:t>“</a:t>
            </a:r>
            <a:r>
              <a:rPr sz="2353" dirty="0">
                <a:solidFill>
                  <a:schemeClr val="bg2"/>
                </a:solidFill>
                <a:latin typeface="Segoe UI"/>
              </a:rPr>
              <a:t>Kanban </a:t>
            </a:r>
            <a:br>
              <a:rPr sz="2353" dirty="0">
                <a:solidFill>
                  <a:schemeClr val="bg2"/>
                </a:solidFill>
                <a:latin typeface="Segoe UI"/>
              </a:rPr>
            </a:br>
            <a:r>
              <a:rPr sz="2353" dirty="0">
                <a:gradFill>
                  <a:gsLst>
                    <a:gs pos="1250">
                      <a:srgbClr val="FFFFFF"/>
                    </a:gs>
                    <a:gs pos="100000">
                      <a:srgbClr val="FFFFFF"/>
                    </a:gs>
                  </a:gsLst>
                </a:gradFill>
                <a:latin typeface="Segoe UI"/>
              </a:rPr>
              <a:t>for Ops?</a:t>
            </a:r>
            <a:r>
              <a:rPr sz="2353" dirty="0">
                <a:gradFill>
                  <a:gsLst>
                    <a:gs pos="1250">
                      <a:srgbClr val="FFFFFF"/>
                    </a:gs>
                    <a:gs pos="100000">
                      <a:srgbClr val="FFFFFF"/>
                    </a:gs>
                  </a:gsLst>
                  <a:lin ang="5400000" scaled="0"/>
                </a:gradFill>
                <a:latin typeface="Segoe UI"/>
              </a:rPr>
              <a:t>”</a:t>
            </a:r>
          </a:p>
        </p:txBody>
      </p:sp>
      <p:sp>
        <p:nvSpPr>
          <p:cNvPr id="7" name="Title 1"/>
          <p:cNvSpPr txBox="1">
            <a:spLocks/>
          </p:cNvSpPr>
          <p:nvPr/>
        </p:nvSpPr>
        <p:spPr>
          <a:xfrm>
            <a:off x="10091820" y="3238917"/>
            <a:ext cx="1784948" cy="816213"/>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353" b="1" dirty="0">
                <a:gradFill>
                  <a:gsLst>
                    <a:gs pos="1250">
                      <a:srgbClr val="FFFFFF"/>
                    </a:gs>
                    <a:gs pos="100000">
                      <a:srgbClr val="FFFFFF"/>
                    </a:gs>
                  </a:gsLst>
                  <a:lin ang="5400000" scaled="0"/>
                </a:gradFill>
                <a:latin typeface="Segoe UI"/>
              </a:rPr>
              <a:t>“DevOps</a:t>
            </a:r>
            <a:r>
              <a:rPr sz="2353" dirty="0">
                <a:gradFill>
                  <a:gsLst>
                    <a:gs pos="1250">
                      <a:srgbClr val="FFFFFF"/>
                    </a:gs>
                    <a:gs pos="100000">
                      <a:srgbClr val="FFFFFF"/>
                    </a:gs>
                  </a:gsLst>
                  <a:lin ang="5400000" scaled="0"/>
                </a:gradFill>
                <a:latin typeface="Segoe UI"/>
              </a:rPr>
              <a:t> </a:t>
            </a:r>
            <a:br>
              <a:rPr sz="2353" dirty="0">
                <a:gradFill>
                  <a:gsLst>
                    <a:gs pos="1250">
                      <a:srgbClr val="FFFFFF"/>
                    </a:gs>
                    <a:gs pos="100000">
                      <a:srgbClr val="FFFFFF"/>
                    </a:gs>
                  </a:gsLst>
                  <a:lin ang="5400000" scaled="0"/>
                </a:gradFill>
                <a:latin typeface="Segoe UI"/>
              </a:rPr>
            </a:br>
            <a:r>
              <a:rPr sz="2353" dirty="0">
                <a:gradFill>
                  <a:gsLst>
                    <a:gs pos="1250">
                      <a:srgbClr val="FFFFFF"/>
                    </a:gs>
                    <a:gs pos="100000">
                      <a:srgbClr val="FFFFFF"/>
                    </a:gs>
                  </a:gsLst>
                  <a:lin ang="5400000" scaled="0"/>
                </a:gradFill>
                <a:latin typeface="Segoe UI"/>
              </a:rPr>
              <a:t>is feature </a:t>
            </a:r>
            <a:r>
              <a:rPr sz="2353" dirty="0">
                <a:solidFill>
                  <a:schemeClr val="bg2"/>
                </a:solidFill>
                <a:latin typeface="Segoe UI"/>
              </a:rPr>
              <a:t>switches</a:t>
            </a:r>
            <a:r>
              <a:rPr sz="2353" dirty="0">
                <a:gradFill>
                  <a:gsLst>
                    <a:gs pos="1250">
                      <a:srgbClr val="FFFFFF"/>
                    </a:gs>
                    <a:gs pos="100000">
                      <a:srgbClr val="FFFFFF"/>
                    </a:gs>
                  </a:gsLst>
                </a:gradFill>
                <a:latin typeface="Segoe UI"/>
              </a:rPr>
              <a:t>”</a:t>
            </a:r>
          </a:p>
        </p:txBody>
      </p:sp>
      <p:sp>
        <p:nvSpPr>
          <p:cNvPr id="8" name="Title 1"/>
          <p:cNvSpPr txBox="1">
            <a:spLocks/>
          </p:cNvSpPr>
          <p:nvPr/>
        </p:nvSpPr>
        <p:spPr>
          <a:xfrm>
            <a:off x="405142" y="5331400"/>
            <a:ext cx="2224597" cy="86843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353" b="1" dirty="0">
                <a:gradFill>
                  <a:gsLst>
                    <a:gs pos="1250">
                      <a:srgbClr val="FFFFFF"/>
                    </a:gs>
                    <a:gs pos="100000">
                      <a:srgbClr val="FFFFFF"/>
                    </a:gs>
                  </a:gsLst>
                  <a:lin ang="5400000" scaled="0"/>
                </a:gradFill>
                <a:latin typeface="Segoe UI"/>
              </a:rPr>
              <a:t>“DevOps</a:t>
            </a:r>
            <a:r>
              <a:rPr sz="2353" dirty="0">
                <a:gradFill>
                  <a:gsLst>
                    <a:gs pos="1250">
                      <a:srgbClr val="FFFFFF"/>
                    </a:gs>
                    <a:gs pos="100000">
                      <a:srgbClr val="FFFFFF"/>
                    </a:gs>
                  </a:gsLst>
                  <a:lin ang="5400000" scaled="0"/>
                </a:gradFill>
                <a:latin typeface="Segoe UI"/>
              </a:rPr>
              <a:t> </a:t>
            </a:r>
            <a:br>
              <a:rPr sz="2353" dirty="0">
                <a:gradFill>
                  <a:gsLst>
                    <a:gs pos="1250">
                      <a:srgbClr val="FFFFFF"/>
                    </a:gs>
                    <a:gs pos="100000">
                      <a:srgbClr val="FFFFFF"/>
                    </a:gs>
                  </a:gsLst>
                  <a:lin ang="5400000" scaled="0"/>
                </a:gradFill>
                <a:latin typeface="Segoe UI"/>
              </a:rPr>
            </a:br>
            <a:r>
              <a:rPr sz="2353" dirty="0">
                <a:gradFill>
                  <a:gsLst>
                    <a:gs pos="1250">
                      <a:srgbClr val="FFFFFF"/>
                    </a:gs>
                    <a:gs pos="100000">
                      <a:srgbClr val="FFFFFF"/>
                    </a:gs>
                  </a:gsLst>
                  <a:lin ang="5400000" scaled="0"/>
                </a:gradFill>
                <a:latin typeface="Segoe UI"/>
              </a:rPr>
              <a:t>is </a:t>
            </a:r>
            <a:r>
              <a:rPr sz="2353" dirty="0">
                <a:gradFill>
                  <a:gsLst>
                    <a:gs pos="1250">
                      <a:srgbClr val="FCB614"/>
                    </a:gs>
                    <a:gs pos="100000">
                      <a:srgbClr val="FCB614"/>
                    </a:gs>
                  </a:gsLst>
                </a:gradFill>
                <a:latin typeface="Segoe UI"/>
              </a:rPr>
              <a:t>small </a:t>
            </a:r>
            <a:r>
              <a:rPr sz="2353" dirty="0">
                <a:gradFill>
                  <a:gsLst>
                    <a:gs pos="1250">
                      <a:srgbClr val="FFFFFF"/>
                    </a:gs>
                    <a:gs pos="100000">
                      <a:srgbClr val="FFFFFF"/>
                    </a:gs>
                  </a:gsLst>
                  <a:lin ang="5400000" scaled="0"/>
                </a:gradFill>
                <a:latin typeface="Segoe UI"/>
              </a:rPr>
              <a:t>deployments”</a:t>
            </a:r>
          </a:p>
        </p:txBody>
      </p:sp>
      <p:grpSp>
        <p:nvGrpSpPr>
          <p:cNvPr id="4" name="Group 3"/>
          <p:cNvGrpSpPr/>
          <p:nvPr/>
        </p:nvGrpSpPr>
        <p:grpSpPr>
          <a:xfrm>
            <a:off x="3854939" y="895582"/>
            <a:ext cx="1715254" cy="1219726"/>
            <a:chOff x="3079640" y="393786"/>
            <a:chExt cx="1842453" cy="1310178"/>
          </a:xfrm>
        </p:grpSpPr>
        <p:sp>
          <p:nvSpPr>
            <p:cNvPr id="10" name="Rectangle 9"/>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961" dirty="0">
                  <a:gradFill>
                    <a:gsLst>
                      <a:gs pos="2917">
                        <a:srgbClr val="FFFFFF"/>
                      </a:gs>
                      <a:gs pos="30000">
                        <a:srgbClr val="FFFFFF"/>
                      </a:gs>
                    </a:gsLst>
                    <a:lin ang="5400000" scaled="0"/>
                  </a:gradFill>
                  <a:cs typeface="Segoe UI" panose="020B0502040204020203" pitchFamily="34" charset="0"/>
                </a:rPr>
                <a:t>It is DevOps!</a:t>
              </a:r>
            </a:p>
          </p:txBody>
        </p:sp>
        <p:sp>
          <p:nvSpPr>
            <p:cNvPr id="15" name="Right Triangle 14"/>
            <p:cNvSpPr/>
            <p:nvPr/>
          </p:nvSpPr>
          <p:spPr bwMode="auto">
            <a:xfrm flipH="1" flipV="1">
              <a:off x="4272301" y="1266514"/>
              <a:ext cx="505776" cy="437450"/>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2566814" y="3552572"/>
            <a:ext cx="1405178" cy="999229"/>
            <a:chOff x="3079640" y="393786"/>
            <a:chExt cx="1842453" cy="1310178"/>
          </a:xfrm>
        </p:grpSpPr>
        <p:sp>
          <p:nvSpPr>
            <p:cNvPr id="17" name="Rectangle 16"/>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568" dirty="0">
                  <a:gradFill>
                    <a:gsLst>
                      <a:gs pos="2917">
                        <a:srgbClr val="FFFFFF"/>
                      </a:gs>
                      <a:gs pos="30000">
                        <a:srgbClr val="FFFFFF"/>
                      </a:gs>
                    </a:gsLst>
                    <a:lin ang="5400000" scaled="0"/>
                  </a:gradFill>
                  <a:cs typeface="Segoe UI" panose="020B0502040204020203" pitchFamily="34" charset="0"/>
                </a:rPr>
                <a:t>It is DevOps!</a:t>
              </a:r>
            </a:p>
          </p:txBody>
        </p:sp>
        <p:sp>
          <p:nvSpPr>
            <p:cNvPr id="18" name="Right Triangle 17"/>
            <p:cNvSpPr/>
            <p:nvPr/>
          </p:nvSpPr>
          <p:spPr bwMode="auto">
            <a:xfrm flipH="1" flipV="1">
              <a:off x="3323442" y="1266513"/>
              <a:ext cx="505777" cy="437451"/>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p:nvPr/>
        </p:nvGrpSpPr>
        <p:grpSpPr>
          <a:xfrm>
            <a:off x="7757194" y="3298282"/>
            <a:ext cx="1783369" cy="1268163"/>
            <a:chOff x="3079640" y="393786"/>
            <a:chExt cx="1842453" cy="1310178"/>
          </a:xfrm>
        </p:grpSpPr>
        <p:sp>
          <p:nvSpPr>
            <p:cNvPr id="20" name="Rectangle 19"/>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dirty="0">
                  <a:gradFill>
                    <a:gsLst>
                      <a:gs pos="2917">
                        <a:srgbClr val="FFFFFF"/>
                      </a:gs>
                      <a:gs pos="30000">
                        <a:srgbClr val="FFFFFF"/>
                      </a:gs>
                    </a:gsLst>
                    <a:lin ang="5400000" scaled="0"/>
                  </a:gradFill>
                  <a:cs typeface="Segoe UI" panose="020B0502040204020203" pitchFamily="34" charset="0"/>
                </a:rPr>
                <a:t>It is DevOps!</a:t>
              </a:r>
            </a:p>
          </p:txBody>
        </p:sp>
        <p:sp>
          <p:nvSpPr>
            <p:cNvPr id="21" name="Right Triangle 20"/>
            <p:cNvSpPr/>
            <p:nvPr/>
          </p:nvSpPr>
          <p:spPr bwMode="auto">
            <a:xfrm flipV="1">
              <a:off x="4181590" y="1266513"/>
              <a:ext cx="505777" cy="437451"/>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p:nvPr/>
        </p:nvGrpSpPr>
        <p:grpSpPr>
          <a:xfrm>
            <a:off x="5973573" y="3096922"/>
            <a:ext cx="1405178" cy="999229"/>
            <a:chOff x="3079640" y="393786"/>
            <a:chExt cx="1842453" cy="1310178"/>
          </a:xfrm>
        </p:grpSpPr>
        <p:sp>
          <p:nvSpPr>
            <p:cNvPr id="23" name="Rectangle 22"/>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568" dirty="0">
                  <a:gradFill>
                    <a:gsLst>
                      <a:gs pos="2917">
                        <a:srgbClr val="FFFFFF"/>
                      </a:gs>
                      <a:gs pos="30000">
                        <a:srgbClr val="FFFFFF"/>
                      </a:gs>
                    </a:gsLst>
                    <a:lin ang="5400000" scaled="0"/>
                  </a:gradFill>
                  <a:cs typeface="Segoe UI" panose="020B0502040204020203" pitchFamily="34" charset="0"/>
                </a:rPr>
                <a:t>It is DevOps!</a:t>
              </a:r>
            </a:p>
          </p:txBody>
        </p:sp>
        <p:sp>
          <p:nvSpPr>
            <p:cNvPr id="24" name="Right Triangle 23"/>
            <p:cNvSpPr/>
            <p:nvPr/>
          </p:nvSpPr>
          <p:spPr bwMode="auto">
            <a:xfrm flipV="1">
              <a:off x="3323442" y="1266513"/>
              <a:ext cx="505777" cy="437451"/>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155051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2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3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40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DevOps Practices</a:t>
            </a:r>
            <a:endParaRPr lang="en-US" dirty="0"/>
          </a:p>
        </p:txBody>
      </p:sp>
      <p:sp>
        <p:nvSpPr>
          <p:cNvPr id="3" name="Text Placeholder 2"/>
          <p:cNvSpPr>
            <a:spLocks noGrp="1"/>
          </p:cNvSpPr>
          <p:nvPr>
            <p:ph sz="quarter" idx="10"/>
          </p:nvPr>
        </p:nvSpPr>
        <p:spPr>
          <a:xfrm>
            <a:off x="268288" y="1387776"/>
            <a:ext cx="5494536" cy="4321183"/>
          </a:xfrm>
        </p:spPr>
        <p:txBody>
          <a:bodyPr/>
          <a:lstStyle/>
          <a:p>
            <a:r>
              <a:rPr lang="en-US" sz="3200"/>
              <a:t>Infrastructure as Code (IaC)</a:t>
            </a:r>
          </a:p>
          <a:p>
            <a:r>
              <a:rPr lang="en-US" sz="3200"/>
              <a:t>Continuous Integration</a:t>
            </a:r>
          </a:p>
          <a:p>
            <a:r>
              <a:rPr lang="en-US" sz="3200"/>
              <a:t>Automated Testing</a:t>
            </a:r>
          </a:p>
          <a:p>
            <a:r>
              <a:rPr lang="en-US" sz="3200"/>
              <a:t>Continuous Deployment</a:t>
            </a:r>
          </a:p>
          <a:p>
            <a:r>
              <a:rPr lang="en-US" sz="3200"/>
              <a:t>Release Management</a:t>
            </a:r>
          </a:p>
          <a:p>
            <a:r>
              <a:rPr lang="en-US" sz="3200"/>
              <a:t>App Performance Monitoring</a:t>
            </a:r>
          </a:p>
          <a:p>
            <a:r>
              <a:rPr lang="en-US" sz="3200"/>
              <a:t>Load Testing &amp; Auto-Scale</a:t>
            </a:r>
            <a:endParaRPr lang="en-US" sz="3200" dirty="0"/>
          </a:p>
        </p:txBody>
      </p:sp>
      <p:sp>
        <p:nvSpPr>
          <p:cNvPr id="4" name="Text Placeholder 3"/>
          <p:cNvSpPr>
            <a:spLocks noGrp="1"/>
          </p:cNvSpPr>
          <p:nvPr>
            <p:ph sz="quarter" idx="11"/>
          </p:nvPr>
        </p:nvSpPr>
        <p:spPr>
          <a:xfrm>
            <a:off x="6432242" y="1387776"/>
            <a:ext cx="5490520" cy="4665893"/>
          </a:xfrm>
        </p:spPr>
        <p:txBody>
          <a:bodyPr/>
          <a:lstStyle/>
          <a:p>
            <a:r>
              <a:rPr lang="en-US" sz="3200"/>
              <a:t>Availability Monitoring</a:t>
            </a:r>
          </a:p>
          <a:p>
            <a:r>
              <a:rPr lang="en-US" sz="3200"/>
              <a:t>Change/Configuration Management</a:t>
            </a:r>
          </a:p>
          <a:p>
            <a:r>
              <a:rPr lang="en-US" sz="3200"/>
              <a:t>Feature Flags</a:t>
            </a:r>
          </a:p>
          <a:p>
            <a:r>
              <a:rPr lang="en-US" sz="3200"/>
              <a:t>Automated Environment De-Provisioning</a:t>
            </a:r>
          </a:p>
          <a:p>
            <a:r>
              <a:rPr lang="en-US" sz="3200"/>
              <a:t>Self Service Environments</a:t>
            </a:r>
          </a:p>
          <a:p>
            <a:r>
              <a:rPr lang="en-US" sz="3200"/>
              <a:t>Automated Recovery (Rollback &amp; Roll-Forward)</a:t>
            </a:r>
            <a:endParaRPr lang="en-US" sz="3200" dirty="0"/>
          </a:p>
        </p:txBody>
      </p:sp>
      <p:sp>
        <p:nvSpPr>
          <p:cNvPr id="5" name="Rectangle 4"/>
          <p:cNvSpPr/>
          <p:nvPr/>
        </p:nvSpPr>
        <p:spPr>
          <a:xfrm>
            <a:off x="269242" y="6431440"/>
            <a:ext cx="6411317" cy="241381"/>
          </a:xfrm>
          <a:prstGeom prst="rect">
            <a:avLst/>
          </a:prstGeom>
        </p:spPr>
        <p:txBody>
          <a:bodyPr wrap="square">
            <a:spAutoFit/>
          </a:bodyPr>
          <a:lstStyle/>
          <a:p>
            <a:r>
              <a:rPr lang="en-US" sz="980" i="1" dirty="0">
                <a:hlinkClick r:id="rId3"/>
              </a:rPr>
              <a:t>http://www.itproguy.com/devops-practices/</a:t>
            </a:r>
            <a:r>
              <a:rPr lang="en-US" sz="980" i="1" dirty="0"/>
              <a:t> </a:t>
            </a:r>
          </a:p>
        </p:txBody>
      </p:sp>
    </p:spTree>
    <p:extLst>
      <p:ext uri="{BB962C8B-B14F-4D97-AF65-F5344CB8AC3E}">
        <p14:creationId xmlns:p14="http://schemas.microsoft.com/office/powerpoint/2010/main" val="27702014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439" y="2168424"/>
            <a:ext cx="4330712" cy="3936773"/>
          </a:xfrm>
          <a:prstGeom prst="rect">
            <a:avLst/>
          </a:prstGeom>
        </p:spPr>
      </p:pic>
      <p:sp>
        <p:nvSpPr>
          <p:cNvPr id="26" name="Freeform 25"/>
          <p:cNvSpPr/>
          <p:nvPr/>
        </p:nvSpPr>
        <p:spPr bwMode="auto">
          <a:xfrm>
            <a:off x="1120531" y="2745788"/>
            <a:ext cx="603842" cy="585166"/>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27798">
            <a:off x="1276506" y="3276916"/>
            <a:ext cx="564749" cy="845629"/>
          </a:xfrm>
          <a:prstGeom prst="rect">
            <a:avLst/>
          </a:prstGeom>
        </p:spPr>
      </p:pic>
      <p:grpSp>
        <p:nvGrpSpPr>
          <p:cNvPr id="9" name="Group 8"/>
          <p:cNvGrpSpPr/>
          <p:nvPr/>
        </p:nvGrpSpPr>
        <p:grpSpPr>
          <a:xfrm>
            <a:off x="6588633" y="4629072"/>
            <a:ext cx="1341257" cy="709040"/>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 name="Group 1"/>
          <p:cNvGrpSpPr/>
          <p:nvPr/>
        </p:nvGrpSpPr>
        <p:grpSpPr>
          <a:xfrm>
            <a:off x="8686644" y="4421719"/>
            <a:ext cx="2131360" cy="1702206"/>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6" name="Freeform 15"/>
          <p:cNvSpPr/>
          <p:nvPr/>
        </p:nvSpPr>
        <p:spPr bwMode="auto">
          <a:xfrm rot="1768747">
            <a:off x="10073046" y="4004320"/>
            <a:ext cx="298438" cy="530714"/>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solidFill>
                <a:srgbClr val="FFFFFF"/>
              </a:solidFill>
            </a:endParaRPr>
          </a:p>
        </p:txBody>
      </p:sp>
      <p:sp>
        <p:nvSpPr>
          <p:cNvPr id="17" name="Freeform 87"/>
          <p:cNvSpPr>
            <a:spLocks noChangeAspect="1" noEditPoints="1"/>
          </p:cNvSpPr>
          <p:nvPr/>
        </p:nvSpPr>
        <p:spPr bwMode="auto">
          <a:xfrm>
            <a:off x="10061139" y="3784895"/>
            <a:ext cx="415406" cy="400005"/>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23" name="TextBox 22"/>
          <p:cNvSpPr txBox="1"/>
          <p:nvPr/>
        </p:nvSpPr>
        <p:spPr>
          <a:xfrm>
            <a:off x="842798" y="5930929"/>
            <a:ext cx="913665"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DEV</a:t>
            </a:r>
          </a:p>
        </p:txBody>
      </p:sp>
      <p:sp>
        <p:nvSpPr>
          <p:cNvPr id="24" name="TextBox 23"/>
          <p:cNvSpPr txBox="1"/>
          <p:nvPr/>
        </p:nvSpPr>
        <p:spPr>
          <a:xfrm>
            <a:off x="5945127" y="5930929"/>
            <a:ext cx="919951"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OPS</a:t>
            </a:r>
          </a:p>
        </p:txBody>
      </p:sp>
      <p:sp>
        <p:nvSpPr>
          <p:cNvPr id="3" name="Explosion 1 2"/>
          <p:cNvSpPr/>
          <p:nvPr/>
        </p:nvSpPr>
        <p:spPr bwMode="auto">
          <a:xfrm>
            <a:off x="8270162" y="2610493"/>
            <a:ext cx="3600216" cy="3600216"/>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xplosion 1 4"/>
          <p:cNvSpPr/>
          <p:nvPr/>
        </p:nvSpPr>
        <p:spPr bwMode="auto">
          <a:xfrm rot="9900000">
            <a:off x="8714202" y="2986029"/>
            <a:ext cx="2647405" cy="2647405"/>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Explosion 1 5"/>
          <p:cNvSpPr/>
          <p:nvPr/>
        </p:nvSpPr>
        <p:spPr bwMode="auto">
          <a:xfrm rot="5400000">
            <a:off x="9233488" y="3473807"/>
            <a:ext cx="1879216" cy="1879216"/>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57"/>
          <p:cNvSpPr>
            <a:spLocks noEditPoints="1"/>
          </p:cNvSpPr>
          <p:nvPr/>
        </p:nvSpPr>
        <p:spPr bwMode="auto">
          <a:xfrm>
            <a:off x="1103094" y="2723076"/>
            <a:ext cx="642337" cy="662846"/>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pPr defTabSz="896175"/>
            <a:endParaRPr lang="en-US" sz="1667">
              <a:solidFill>
                <a:srgbClr val="000000"/>
              </a:solidFill>
            </a:endParaRPr>
          </a:p>
        </p:txBody>
      </p:sp>
      <p:sp>
        <p:nvSpPr>
          <p:cNvPr id="12" name="Title 11"/>
          <p:cNvSpPr>
            <a:spLocks noGrp="1"/>
          </p:cNvSpPr>
          <p:nvPr>
            <p:ph type="title"/>
          </p:nvPr>
        </p:nvSpPr>
        <p:spPr/>
        <p:txBody>
          <a:bodyPr/>
          <a:lstStyle/>
          <a:p>
            <a:r>
              <a:rPr lang="en-US" dirty="0"/>
              <a:t>Traditional development and operations</a:t>
            </a:r>
          </a:p>
        </p:txBody>
      </p:sp>
    </p:spTree>
    <p:extLst>
      <p:ext uri="{BB962C8B-B14F-4D97-AF65-F5344CB8AC3E}">
        <p14:creationId xmlns:p14="http://schemas.microsoft.com/office/powerpoint/2010/main" val="26508547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1.42967E-6 -0.00023 L 0.05591 -0.13618 C 0.07008 -0.16682 0.07531 -0.17181 0.0854 -0.18497 C 0.09535 -0.19791 0.10518 -0.20653 0.11667 -0.2138 C 0.12803 -0.22106 0.1422 -0.22696 0.15496 -0.22946 C 0.16773 -0.23195 0.18215 -0.23173 0.19377 -0.229 C 0.20513 -0.22605 0.21432 -0.22038 0.22428 -0.21244 C 0.23385 -0.20449 0.24419 -0.19541 0.25147 -0.18111 C 0.25874 -0.16704 0.26334 -0.1532 0.26793 -0.12755 C 0.27291 -0.10145 0.27495 -0.07444 0.2784 -0.02746 C 0.28185 0.01929 0.28249 0.05039 0.28363 0.08103 C 0.28427 0.10168 0.28657 0.1439 0.28746 0.16046 " pathEditMode="relative" rAng="0" ptsTypes="AAAAAAAAAAAA">
                                      <p:cBhvr>
                                        <p:cTn id="6" dur="2000" fill="hold"/>
                                        <p:tgtEl>
                                          <p:spTgt spid="27"/>
                                        </p:tgtEl>
                                        <p:attrNameLst>
                                          <p:attrName>ppt_x</p:attrName>
                                          <p:attrName>ppt_y</p:attrName>
                                        </p:attrNameLst>
                                      </p:cBhvr>
                                      <p:rCtr x="14373" y="-3518"/>
                                    </p:animMotion>
                                  </p:childTnLst>
                                </p:cTn>
                              </p:par>
                              <p:par>
                                <p:cTn id="7" presetID="0" presetClass="path" presetSubtype="0" accel="50000" decel="50000" fill="hold" grpId="0" nodeType="withEffect">
                                  <p:stCondLst>
                                    <p:cond delay="0"/>
                                  </p:stCondLst>
                                  <p:childTnLst>
                                    <p:animMotion origin="layout" path="M 1.42967E-6 -0.00023 L 0.05591 -0.13618 C 0.07008 -0.16682 0.07531 -0.17181 0.0854 -0.18497 C 0.09535 -0.19791 0.10518 -0.20653 0.11667 -0.2138 C 0.12803 -0.22106 0.1422 -0.22696 0.15496 -0.22946 C 0.16773 -0.23195 0.18215 -0.23173 0.19377 -0.229 C 0.20513 -0.22605 0.21432 -0.22038 0.22428 -0.21244 C 0.23385 -0.20449 0.24419 -0.19541 0.25147 -0.18111 C 0.25874 -0.16704 0.26334 -0.1532 0.26793 -0.12755 C 0.27291 -0.10145 0.27495 -0.07444 0.2784 -0.02746 C 0.28185 0.01929 0.28249 0.05039 0.28363 0.08103 C 0.28427 0.10168 0.28657 0.1439 0.28746 0.16046 " pathEditMode="relative" rAng="0" ptsTypes="AAAAAAAAAAAA">
                                      <p:cBhvr>
                                        <p:cTn id="8" dur="2000" fill="hold"/>
                                        <p:tgtEl>
                                          <p:spTgt spid="26"/>
                                        </p:tgtEl>
                                        <p:attrNameLst>
                                          <p:attrName>ppt_x</p:attrName>
                                          <p:attrName>ppt_y</p:attrName>
                                        </p:attrNameLst>
                                      </p:cBhvr>
                                      <p:rCtr x="14373" y="-3518"/>
                                    </p:animMotion>
                                  </p:childTnLst>
                                </p:cTn>
                              </p:par>
                            </p:childTnLst>
                          </p:cTn>
                        </p:par>
                        <p:par>
                          <p:cTn id="9" fill="hold">
                            <p:stCondLst>
                              <p:cond delay="2000"/>
                            </p:stCondLst>
                            <p:childTnLst>
                              <p:par>
                                <p:cTn id="10" presetID="10" presetClass="entr" presetSubtype="0" fill="hold" nodeType="afterEffect">
                                  <p:stCondLst>
                                    <p:cond delay="3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2800"/>
                            </p:stCondLst>
                            <p:childTnLst>
                              <p:par>
                                <p:cTn id="14" presetID="10" presetClass="entr" presetSubtype="0" fill="hold" nodeType="afterEffect">
                                  <p:stCondLst>
                                    <p:cond delay="3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1" nodeType="withEffect">
                                  <p:stCondLst>
                                    <p:cond delay="3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22" presetClass="exit" presetSubtype="1" fill="hold" grpId="0" nodeType="withEffect">
                                  <p:stCondLst>
                                    <p:cond delay="300"/>
                                  </p:stCondLst>
                                  <p:childTnLst>
                                    <p:animEffect transition="out" filter="wipe(up)">
                                      <p:cBhvr>
                                        <p:cTn id="21" dur="3000"/>
                                        <p:tgtEl>
                                          <p:spTgt spid="16"/>
                                        </p:tgtEl>
                                      </p:cBhvr>
                                    </p:animEffect>
                                    <p:set>
                                      <p:cBhvr>
                                        <p:cTn id="22" dur="1" fill="hold">
                                          <p:stCondLst>
                                            <p:cond delay="2999"/>
                                          </p:stCondLst>
                                        </p:cTn>
                                        <p:tgtEl>
                                          <p:spTgt spid="16"/>
                                        </p:tgtEl>
                                        <p:attrNameLst>
                                          <p:attrName>style.visibility</p:attrName>
                                        </p:attrNameLst>
                                      </p:cBhvr>
                                      <p:to>
                                        <p:strVal val="hidden"/>
                                      </p:to>
                                    </p:set>
                                  </p:childTnLst>
                                </p:cTn>
                              </p:par>
                              <p:par>
                                <p:cTn id="23" presetID="10" presetClass="entr" presetSubtype="0" fill="hold" grpId="1" nodeType="withEffect">
                                  <p:stCondLst>
                                    <p:cond delay="3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0" presetClass="path" presetSubtype="0" accel="50000" decel="50000" fill="hold" grpId="0" nodeType="withEffect">
                                  <p:stCondLst>
                                    <p:cond delay="300"/>
                                  </p:stCondLst>
                                  <p:childTnLst>
                                    <p:animMotion origin="layout" path="M -1.1616E-6 -3.6768E-7 L -0.01302 0.03336 L -0.00996 0.04017 L 0.00268 0.05197 L 0.00332 0.06082 L 0.00038 0.07557 L -0.00383 0.08919 " pathEditMode="relative" ptsTypes="AAAAAAA">
                                      <p:cBhvr>
                                        <p:cTn id="27" dur="3000" fill="hold"/>
                                        <p:tgtEl>
                                          <p:spTgt spid="17"/>
                                        </p:tgtEl>
                                        <p:attrNameLst>
                                          <p:attrName>ppt_x</p:attrName>
                                          <p:attrName>ppt_y</p:attrName>
                                        </p:attrNameLst>
                                      </p:cBhvr>
                                    </p:animMotion>
                                  </p:childTnLst>
                                </p:cTn>
                              </p:par>
                              <p:par>
                                <p:cTn id="28" presetID="26" presetClass="emph" presetSubtype="0" repeatCount="10000" fill="hold" grpId="2" nodeType="withEffect">
                                  <p:stCondLst>
                                    <p:cond delay="300"/>
                                  </p:stCondLst>
                                  <p:childTnLst>
                                    <p:animEffect transition="out" filter="fade">
                                      <p:cBhvr>
                                        <p:cTn id="29" dur="300" tmFilter="0, 0; .2, .5; .8, .5; 1, 0"/>
                                        <p:tgtEl>
                                          <p:spTgt spid="17"/>
                                        </p:tgtEl>
                                      </p:cBhvr>
                                    </p:animEffect>
                                    <p:animScale>
                                      <p:cBhvr>
                                        <p:cTn id="30" dur="150" autoRev="1" fill="hold"/>
                                        <p:tgtEl>
                                          <p:spTgt spid="17"/>
                                        </p:tgtEl>
                                      </p:cBhvr>
                                      <p:by x="105000" y="105000"/>
                                    </p:animScale>
                                  </p:childTnLst>
                                </p:cTn>
                              </p:par>
                              <p:par>
                                <p:cTn id="31" presetID="27" presetClass="emph" presetSubtype="0" repeatCount="10000" fill="remove" grpId="3" nodeType="withEffect">
                                  <p:stCondLst>
                                    <p:cond delay="300"/>
                                  </p:stCondLst>
                                  <p:childTnLst>
                                    <p:animClr clrSpc="rgb" dir="cw">
                                      <p:cBhvr override="childStyle">
                                        <p:cTn id="32" dur="150" autoRev="1" fill="remove"/>
                                        <p:tgtEl>
                                          <p:spTgt spid="17"/>
                                        </p:tgtEl>
                                        <p:attrNameLst>
                                          <p:attrName>style.color</p:attrName>
                                        </p:attrNameLst>
                                      </p:cBhvr>
                                      <p:to>
                                        <a:srgbClr val="FFFF00"/>
                                      </p:to>
                                    </p:animClr>
                                    <p:animClr clrSpc="rgb" dir="cw">
                                      <p:cBhvr>
                                        <p:cTn id="33" dur="150" autoRev="1" fill="remove"/>
                                        <p:tgtEl>
                                          <p:spTgt spid="17"/>
                                        </p:tgtEl>
                                        <p:attrNameLst>
                                          <p:attrName>fillcolor</p:attrName>
                                        </p:attrNameLst>
                                      </p:cBhvr>
                                      <p:to>
                                        <a:srgbClr val="FFFF00"/>
                                      </p:to>
                                    </p:animClr>
                                    <p:set>
                                      <p:cBhvr>
                                        <p:cTn id="34" dur="150" autoRev="1" fill="remove"/>
                                        <p:tgtEl>
                                          <p:spTgt spid="17"/>
                                        </p:tgtEl>
                                        <p:attrNameLst>
                                          <p:attrName>fill.type</p:attrName>
                                        </p:attrNameLst>
                                      </p:cBhvr>
                                      <p:to>
                                        <p:strVal val="solid"/>
                                      </p:to>
                                    </p:set>
                                    <p:set>
                                      <p:cBhvr>
                                        <p:cTn id="35" dur="150" autoRev="1" fill="remove"/>
                                        <p:tgtEl>
                                          <p:spTgt spid="17"/>
                                        </p:tgtEl>
                                        <p:attrNameLst>
                                          <p:attrName>fill.on</p:attrName>
                                        </p:attrNameLst>
                                      </p:cBhvr>
                                      <p:to>
                                        <p:strVal val="true"/>
                                      </p:to>
                                    </p:set>
                                  </p:childTnLst>
                                </p:cTn>
                              </p:par>
                              <p:par>
                                <p:cTn id="36" presetID="53" presetClass="entr" presetSubtype="16" fill="hold" grpId="0" nodeType="withEffect">
                                  <p:stCondLst>
                                    <p:cond delay="290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par>
                                <p:cTn id="41" presetID="53" presetClass="entr" presetSubtype="16" fill="hold" grpId="0" nodeType="withEffect">
                                  <p:stCondLst>
                                    <p:cond delay="320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par>
                                <p:cTn id="46" presetID="53" presetClass="entr" presetSubtype="16" fill="hold" grpId="0" nodeType="withEffect">
                                  <p:stCondLst>
                                    <p:cond delay="3500"/>
                                  </p:stCondLst>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ppt_w</p:attrName>
                                        </p:attrNameLst>
                                      </p:cBhvr>
                                      <p:tavLst>
                                        <p:tav tm="0">
                                          <p:val>
                                            <p:fltVal val="0"/>
                                          </p:val>
                                        </p:tav>
                                        <p:tav tm="100000">
                                          <p:val>
                                            <p:strVal val="#ppt_w"/>
                                          </p:val>
                                        </p:tav>
                                      </p:tavLst>
                                    </p:anim>
                                    <p:anim calcmode="lin" valueType="num">
                                      <p:cBhvr>
                                        <p:cTn id="49" dur="500" fill="hold"/>
                                        <p:tgtEl>
                                          <p:spTgt spid="6"/>
                                        </p:tgtEl>
                                        <p:attrNameLst>
                                          <p:attrName>ppt_h</p:attrName>
                                        </p:attrNameLst>
                                      </p:cBhvr>
                                      <p:tavLst>
                                        <p:tav tm="0">
                                          <p:val>
                                            <p:fltVal val="0"/>
                                          </p:val>
                                        </p:tav>
                                        <p:tav tm="100000">
                                          <p:val>
                                            <p:strVal val="#ppt_h"/>
                                          </p:val>
                                        </p:tav>
                                      </p:tavLst>
                                    </p:anim>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6" grpId="0" animBg="1"/>
      <p:bldP spid="16" grpId="1" animBg="1"/>
      <p:bldP spid="17" grpId="0" animBg="1"/>
      <p:bldP spid="17" grpId="1" animBg="1"/>
      <p:bldP spid="17" grpId="2" animBg="1"/>
      <p:bldP spid="17" grpId="3" animBg="1"/>
      <p:bldP spid="3" grpId="0" animBg="1"/>
      <p:bldP spid="5" grpId="0" animBg="1"/>
      <p:bldP spid="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55597" y="1762211"/>
            <a:ext cx="3870501" cy="3870500"/>
            <a:chOff x="566737" y="1797050"/>
            <a:chExt cx="3948113" cy="3948112"/>
          </a:xfrm>
        </p:grpSpPr>
        <p:sp>
          <p:nvSpPr>
            <p:cNvPr id="219" name="Oval 3203"/>
            <p:cNvSpPr>
              <a:spLocks noChangeArrowheads="1"/>
            </p:cNvSpPr>
            <p:nvPr/>
          </p:nvSpPr>
          <p:spPr bwMode="auto">
            <a:xfrm>
              <a:off x="1409700" y="2640012"/>
              <a:ext cx="2260600" cy="2260600"/>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066669">
                <a:defRPr/>
              </a:pPr>
              <a:endParaRPr lang="en-US" sz="2157" kern="0">
                <a:solidFill>
                  <a:srgbClr val="505050"/>
                </a:solidFill>
              </a:endParaRPr>
            </a:p>
          </p:txBody>
        </p:sp>
        <p:sp>
          <p:nvSpPr>
            <p:cNvPr id="4" name="Oval 3165"/>
            <p:cNvSpPr>
              <a:spLocks noChangeArrowheads="1"/>
            </p:cNvSpPr>
            <p:nvPr/>
          </p:nvSpPr>
          <p:spPr bwMode="auto">
            <a:xfrm>
              <a:off x="566737" y="1797050"/>
              <a:ext cx="3948113" cy="3948112"/>
            </a:xfrm>
            <a:prstGeom prst="ellipse">
              <a:avLst/>
            </a:pr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066669">
                <a:defRPr/>
              </a:pPr>
              <a:endParaRPr lang="en-US" sz="2157" kern="0">
                <a:solidFill>
                  <a:srgbClr val="505050"/>
                </a:solidFill>
              </a:endParaRPr>
            </a:p>
          </p:txBody>
        </p:sp>
      </p:grpSp>
      <p:grpSp>
        <p:nvGrpSpPr>
          <p:cNvPr id="25" name="Group 24"/>
          <p:cNvGrpSpPr/>
          <p:nvPr/>
        </p:nvGrpSpPr>
        <p:grpSpPr>
          <a:xfrm>
            <a:off x="4038581" y="1777774"/>
            <a:ext cx="3868945" cy="3870500"/>
            <a:chOff x="4119562" y="1812925"/>
            <a:chExt cx="3946525" cy="3948112"/>
          </a:xfrm>
          <a:solidFill>
            <a:schemeClr val="tx2"/>
          </a:solidFill>
        </p:grpSpPr>
        <p:sp>
          <p:nvSpPr>
            <p:cNvPr id="5" name="Oval 3164"/>
            <p:cNvSpPr>
              <a:spLocks noChangeArrowheads="1"/>
            </p:cNvSpPr>
            <p:nvPr/>
          </p:nvSpPr>
          <p:spPr bwMode="auto">
            <a:xfrm>
              <a:off x="4119562" y="1812925"/>
              <a:ext cx="3946525" cy="3948112"/>
            </a:xfrm>
            <a:prstGeom prst="ellipse">
              <a:avLst/>
            </a:prstGeom>
            <a:grpFill/>
            <a:ln>
              <a:noFill/>
            </a:ln>
            <a:extLst/>
          </p:spPr>
          <p:txBody>
            <a:bodyPr vert="horz" wrap="square" lIns="89642" tIns="44821" rIns="89642" bIns="44821" numCol="1" anchor="t" anchorCtr="0" compatLnSpc="1">
              <a:prstTxWarp prst="textNoShape">
                <a:avLst/>
              </a:prstTxWarp>
            </a:bodyPr>
            <a:lstStyle/>
            <a:p>
              <a:pPr defTabSz="1066669">
                <a:defRPr/>
              </a:pPr>
              <a:endParaRPr lang="en-US" sz="2157" kern="0">
                <a:solidFill>
                  <a:srgbClr val="505050"/>
                </a:solidFill>
              </a:endParaRPr>
            </a:p>
          </p:txBody>
        </p:sp>
        <p:grpSp>
          <p:nvGrpSpPr>
            <p:cNvPr id="18" name="Group 17"/>
            <p:cNvGrpSpPr/>
            <p:nvPr/>
          </p:nvGrpSpPr>
          <p:grpSpPr>
            <a:xfrm>
              <a:off x="5021262" y="2311489"/>
              <a:ext cx="2259013" cy="2589123"/>
              <a:chOff x="5021262" y="2311489"/>
              <a:chExt cx="2259013" cy="2589123"/>
            </a:xfrm>
            <a:grpFill/>
          </p:grpSpPr>
          <p:sp>
            <p:nvSpPr>
              <p:cNvPr id="103" name="Oval 3316"/>
              <p:cNvSpPr>
                <a:spLocks noChangeArrowheads="1"/>
              </p:cNvSpPr>
              <p:nvPr/>
            </p:nvSpPr>
            <p:spPr bwMode="auto">
              <a:xfrm>
                <a:off x="5021262" y="2640012"/>
                <a:ext cx="2259013" cy="22606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066669">
                  <a:defRPr/>
                </a:pPr>
                <a:endParaRPr lang="en-US" sz="2157" kern="0">
                  <a:solidFill>
                    <a:srgbClr val="505050"/>
                  </a:solidFill>
                </a:endParaRPr>
              </a:p>
            </p:txBody>
          </p:sp>
          <p:pic>
            <p:nvPicPr>
              <p:cNvPr id="525" name="Picture 524"/>
              <p:cNvPicPr>
                <a:picLocks noChangeAspect="1"/>
              </p:cNvPicPr>
              <p:nvPr/>
            </p:nvPicPr>
            <p:blipFill rotWithShape="1">
              <a:blip r:embed="rId3"/>
              <a:srcRect b="26623"/>
              <a:stretch/>
            </p:blipFill>
            <p:spPr>
              <a:xfrm flipH="1">
                <a:off x="5371643" y="2311489"/>
                <a:ext cx="1456194" cy="2100173"/>
              </a:xfrm>
              <a:prstGeom prst="rect">
                <a:avLst/>
              </a:prstGeom>
              <a:grpFill/>
            </p:spPr>
          </p:pic>
        </p:grpSp>
      </p:grpSp>
      <p:grpSp>
        <p:nvGrpSpPr>
          <p:cNvPr id="27" name="Group 26"/>
          <p:cNvGrpSpPr/>
          <p:nvPr/>
        </p:nvGrpSpPr>
        <p:grpSpPr>
          <a:xfrm>
            <a:off x="7630505" y="1762211"/>
            <a:ext cx="3868945" cy="3870500"/>
            <a:chOff x="7783512" y="1797050"/>
            <a:chExt cx="3946525" cy="3948112"/>
          </a:xfrm>
        </p:grpSpPr>
        <p:sp>
          <p:nvSpPr>
            <p:cNvPr id="26" name="Oval 3163"/>
            <p:cNvSpPr>
              <a:spLocks noChangeArrowheads="1"/>
            </p:cNvSpPr>
            <p:nvPr/>
          </p:nvSpPr>
          <p:spPr bwMode="auto">
            <a:xfrm>
              <a:off x="7783512" y="1797050"/>
              <a:ext cx="3946525" cy="3948112"/>
            </a:xfrm>
            <a:prstGeom prst="ellipse">
              <a:avLst/>
            </a:pr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066669">
                <a:defRPr/>
              </a:pPr>
              <a:endParaRPr lang="en-US" sz="2157" kern="0">
                <a:solidFill>
                  <a:srgbClr val="505050"/>
                </a:solidFill>
              </a:endParaRPr>
            </a:p>
          </p:txBody>
        </p:sp>
        <p:grpSp>
          <p:nvGrpSpPr>
            <p:cNvPr id="20" name="Group 19"/>
            <p:cNvGrpSpPr/>
            <p:nvPr/>
          </p:nvGrpSpPr>
          <p:grpSpPr>
            <a:xfrm>
              <a:off x="8628062" y="2409031"/>
              <a:ext cx="2259013" cy="2491581"/>
              <a:chOff x="8628062" y="2409031"/>
              <a:chExt cx="2259013" cy="2491581"/>
            </a:xfrm>
          </p:grpSpPr>
          <p:sp>
            <p:nvSpPr>
              <p:cNvPr id="64" name="Oval 3251"/>
              <p:cNvSpPr>
                <a:spLocks noChangeArrowheads="1"/>
              </p:cNvSpPr>
              <p:nvPr/>
            </p:nvSpPr>
            <p:spPr bwMode="auto">
              <a:xfrm>
                <a:off x="8628062" y="2640012"/>
                <a:ext cx="2259013" cy="2260600"/>
              </a:xfrm>
              <a:prstGeom prst="ellipse">
                <a:avLst/>
              </a:prstGeom>
              <a:solidFill>
                <a:schemeClr val="bg2">
                  <a:lumMod val="85000"/>
                </a:schemeClr>
              </a:solidFill>
              <a:ln>
                <a:noFill/>
              </a:ln>
              <a:extLst/>
            </p:spPr>
            <p:txBody>
              <a:bodyPr vert="horz" wrap="square" lIns="89642" tIns="44821" rIns="89642" bIns="44821" numCol="1" anchor="t" anchorCtr="0" compatLnSpc="1">
                <a:prstTxWarp prst="textNoShape">
                  <a:avLst/>
                </a:prstTxWarp>
              </a:bodyPr>
              <a:lstStyle/>
              <a:p>
                <a:pPr defTabSz="1066669">
                  <a:defRPr/>
                </a:pPr>
                <a:endParaRPr lang="en-US" sz="2157" kern="0">
                  <a:solidFill>
                    <a:srgbClr val="505050"/>
                  </a:solidFill>
                </a:endParaRPr>
              </a:p>
            </p:txBody>
          </p:sp>
          <p:grpSp>
            <p:nvGrpSpPr>
              <p:cNvPr id="564" name="Group 563"/>
              <p:cNvGrpSpPr/>
              <p:nvPr/>
            </p:nvGrpSpPr>
            <p:grpSpPr>
              <a:xfrm>
                <a:off x="8658219" y="2409031"/>
                <a:ext cx="2187575" cy="2030413"/>
                <a:chOff x="8701088" y="2387600"/>
                <a:chExt cx="2187575" cy="2030413"/>
              </a:xfrm>
            </p:grpSpPr>
            <p:sp>
              <p:nvSpPr>
                <p:cNvPr id="565" name="Freeform 6"/>
                <p:cNvSpPr>
                  <a:spLocks/>
                </p:cNvSpPr>
                <p:nvPr/>
              </p:nvSpPr>
              <p:spPr bwMode="auto">
                <a:xfrm>
                  <a:off x="9118600" y="2814638"/>
                  <a:ext cx="534988" cy="1597025"/>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66" name="Freeform 8"/>
                <p:cNvSpPr>
                  <a:spLocks/>
                </p:cNvSpPr>
                <p:nvPr/>
              </p:nvSpPr>
              <p:spPr bwMode="auto">
                <a:xfrm>
                  <a:off x="9801225" y="2787650"/>
                  <a:ext cx="747713" cy="1624013"/>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67" name="Freeform 9"/>
                <p:cNvSpPr>
                  <a:spLocks/>
                </p:cNvSpPr>
                <p:nvPr/>
              </p:nvSpPr>
              <p:spPr bwMode="auto">
                <a:xfrm>
                  <a:off x="10417175" y="2486025"/>
                  <a:ext cx="311150" cy="360363"/>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E4A2A"/>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68" name="Freeform 10"/>
                <p:cNvSpPr>
                  <a:spLocks/>
                </p:cNvSpPr>
                <p:nvPr/>
              </p:nvSpPr>
              <p:spPr bwMode="auto">
                <a:xfrm>
                  <a:off x="10514013" y="2890838"/>
                  <a:ext cx="107950" cy="546100"/>
                </a:xfrm>
                <a:custGeom>
                  <a:avLst/>
                  <a:gdLst>
                    <a:gd name="T0" fmla="*/ 42 w 68"/>
                    <a:gd name="T1" fmla="*/ 37 h 344"/>
                    <a:gd name="T2" fmla="*/ 62 w 68"/>
                    <a:gd name="T3" fmla="*/ 20 h 344"/>
                    <a:gd name="T4" fmla="*/ 34 w 68"/>
                    <a:gd name="T5" fmla="*/ 0 h 344"/>
                    <a:gd name="T6" fmla="*/ 6 w 68"/>
                    <a:gd name="T7" fmla="*/ 20 h 344"/>
                    <a:gd name="T8" fmla="*/ 26 w 68"/>
                    <a:gd name="T9" fmla="*/ 37 h 344"/>
                    <a:gd name="T10" fmla="*/ 0 w 68"/>
                    <a:gd name="T11" fmla="*/ 316 h 344"/>
                    <a:gd name="T12" fmla="*/ 34 w 68"/>
                    <a:gd name="T13" fmla="*/ 344 h 344"/>
                    <a:gd name="T14" fmla="*/ 68 w 68"/>
                    <a:gd name="T15" fmla="*/ 316 h 344"/>
                    <a:gd name="T16" fmla="*/ 42 w 68"/>
                    <a:gd name="T17" fmla="*/ 3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44">
                      <a:moveTo>
                        <a:pt x="42" y="37"/>
                      </a:moveTo>
                      <a:lnTo>
                        <a:pt x="62" y="20"/>
                      </a:lnTo>
                      <a:lnTo>
                        <a:pt x="34" y="0"/>
                      </a:lnTo>
                      <a:lnTo>
                        <a:pt x="6" y="20"/>
                      </a:lnTo>
                      <a:lnTo>
                        <a:pt x="26" y="37"/>
                      </a:lnTo>
                      <a:lnTo>
                        <a:pt x="0" y="316"/>
                      </a:lnTo>
                      <a:lnTo>
                        <a:pt x="34" y="344"/>
                      </a:lnTo>
                      <a:lnTo>
                        <a:pt x="68" y="316"/>
                      </a:lnTo>
                      <a:lnTo>
                        <a:pt x="42" y="37"/>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69" name="Freeform 11"/>
                <p:cNvSpPr>
                  <a:spLocks/>
                </p:cNvSpPr>
                <p:nvPr/>
              </p:nvSpPr>
              <p:spPr bwMode="auto">
                <a:xfrm>
                  <a:off x="10696575" y="2874963"/>
                  <a:ext cx="192088" cy="496888"/>
                </a:xfrm>
                <a:custGeom>
                  <a:avLst/>
                  <a:gdLst>
                    <a:gd name="T0" fmla="*/ 0 w 60"/>
                    <a:gd name="T1" fmla="*/ 7 h 155"/>
                    <a:gd name="T2" fmla="*/ 24 w 60"/>
                    <a:gd name="T3" fmla="*/ 0 h 155"/>
                    <a:gd name="T4" fmla="*/ 60 w 60"/>
                    <a:gd name="T5" fmla="*/ 155 h 155"/>
                    <a:gd name="T6" fmla="*/ 35 w 60"/>
                    <a:gd name="T7" fmla="*/ 155 h 155"/>
                    <a:gd name="T8" fmla="*/ 0 w 60"/>
                    <a:gd name="T9" fmla="*/ 7 h 155"/>
                  </a:gdLst>
                  <a:ahLst/>
                  <a:cxnLst>
                    <a:cxn ang="0">
                      <a:pos x="T0" y="T1"/>
                    </a:cxn>
                    <a:cxn ang="0">
                      <a:pos x="T2" y="T3"/>
                    </a:cxn>
                    <a:cxn ang="0">
                      <a:pos x="T4" y="T5"/>
                    </a:cxn>
                    <a:cxn ang="0">
                      <a:pos x="T6" y="T7"/>
                    </a:cxn>
                    <a:cxn ang="0">
                      <a:pos x="T8" y="T9"/>
                    </a:cxn>
                  </a:cxnLst>
                  <a:rect l="0" t="0" r="r" b="b"/>
                  <a:pathLst>
                    <a:path w="60" h="155">
                      <a:moveTo>
                        <a:pt x="0" y="7"/>
                      </a:moveTo>
                      <a:cubicBezTo>
                        <a:pt x="8" y="5"/>
                        <a:pt x="16" y="3"/>
                        <a:pt x="24" y="0"/>
                      </a:cubicBezTo>
                      <a:cubicBezTo>
                        <a:pt x="47" y="51"/>
                        <a:pt x="54" y="100"/>
                        <a:pt x="60" y="155"/>
                      </a:cubicBezTo>
                      <a:cubicBezTo>
                        <a:pt x="35" y="155"/>
                        <a:pt x="35" y="155"/>
                        <a:pt x="35" y="155"/>
                      </a:cubicBezTo>
                      <a:cubicBezTo>
                        <a:pt x="29" y="102"/>
                        <a:pt x="23" y="55"/>
                        <a:pt x="0" y="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70" name="Freeform 12"/>
                <p:cNvSpPr>
                  <a:spLocks/>
                </p:cNvSpPr>
                <p:nvPr/>
              </p:nvSpPr>
              <p:spPr bwMode="auto">
                <a:xfrm>
                  <a:off x="10448925" y="3814763"/>
                  <a:ext cx="115888" cy="596900"/>
                </a:xfrm>
                <a:custGeom>
                  <a:avLst/>
                  <a:gdLst>
                    <a:gd name="T0" fmla="*/ 63 w 73"/>
                    <a:gd name="T1" fmla="*/ 376 h 376"/>
                    <a:gd name="T2" fmla="*/ 10 w 73"/>
                    <a:gd name="T3" fmla="*/ 376 h 376"/>
                    <a:gd name="T4" fmla="*/ 0 w 73"/>
                    <a:gd name="T5" fmla="*/ 0 h 376"/>
                    <a:gd name="T6" fmla="*/ 73 w 73"/>
                    <a:gd name="T7" fmla="*/ 0 h 376"/>
                    <a:gd name="T8" fmla="*/ 63 w 73"/>
                    <a:gd name="T9" fmla="*/ 376 h 376"/>
                  </a:gdLst>
                  <a:ahLst/>
                  <a:cxnLst>
                    <a:cxn ang="0">
                      <a:pos x="T0" y="T1"/>
                    </a:cxn>
                    <a:cxn ang="0">
                      <a:pos x="T2" y="T3"/>
                    </a:cxn>
                    <a:cxn ang="0">
                      <a:pos x="T4" y="T5"/>
                    </a:cxn>
                    <a:cxn ang="0">
                      <a:pos x="T6" y="T7"/>
                    </a:cxn>
                    <a:cxn ang="0">
                      <a:pos x="T8" y="T9"/>
                    </a:cxn>
                  </a:cxnLst>
                  <a:rect l="0" t="0" r="r" b="b"/>
                  <a:pathLst>
                    <a:path w="73" h="376">
                      <a:moveTo>
                        <a:pt x="63" y="376"/>
                      </a:moveTo>
                      <a:lnTo>
                        <a:pt x="10" y="376"/>
                      </a:lnTo>
                      <a:lnTo>
                        <a:pt x="0" y="0"/>
                      </a:lnTo>
                      <a:lnTo>
                        <a:pt x="73" y="0"/>
                      </a:lnTo>
                      <a:lnTo>
                        <a:pt x="63" y="376"/>
                      </a:ln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71" name="Freeform 13"/>
                <p:cNvSpPr>
                  <a:spLocks/>
                </p:cNvSpPr>
                <p:nvPr/>
              </p:nvSpPr>
              <p:spPr bwMode="auto">
                <a:xfrm>
                  <a:off x="10455275" y="4360863"/>
                  <a:ext cx="106363" cy="5080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E4A2A"/>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72" name="Freeform 14"/>
                <p:cNvSpPr>
                  <a:spLocks/>
                </p:cNvSpPr>
                <p:nvPr/>
              </p:nvSpPr>
              <p:spPr bwMode="auto">
                <a:xfrm>
                  <a:off x="10583863" y="3814763"/>
                  <a:ext cx="112713" cy="596900"/>
                </a:xfrm>
                <a:custGeom>
                  <a:avLst/>
                  <a:gdLst>
                    <a:gd name="T0" fmla="*/ 8 w 71"/>
                    <a:gd name="T1" fmla="*/ 376 h 376"/>
                    <a:gd name="T2" fmla="*/ 61 w 71"/>
                    <a:gd name="T3" fmla="*/ 376 h 376"/>
                    <a:gd name="T4" fmla="*/ 71 w 71"/>
                    <a:gd name="T5" fmla="*/ 0 h 376"/>
                    <a:gd name="T6" fmla="*/ 0 w 71"/>
                    <a:gd name="T7" fmla="*/ 0 h 376"/>
                    <a:gd name="T8" fmla="*/ 8 w 71"/>
                    <a:gd name="T9" fmla="*/ 376 h 376"/>
                  </a:gdLst>
                  <a:ahLst/>
                  <a:cxnLst>
                    <a:cxn ang="0">
                      <a:pos x="T0" y="T1"/>
                    </a:cxn>
                    <a:cxn ang="0">
                      <a:pos x="T2" y="T3"/>
                    </a:cxn>
                    <a:cxn ang="0">
                      <a:pos x="T4" y="T5"/>
                    </a:cxn>
                    <a:cxn ang="0">
                      <a:pos x="T6" y="T7"/>
                    </a:cxn>
                    <a:cxn ang="0">
                      <a:pos x="T8" y="T9"/>
                    </a:cxn>
                  </a:cxnLst>
                  <a:rect l="0" t="0" r="r" b="b"/>
                  <a:pathLst>
                    <a:path w="71" h="376">
                      <a:moveTo>
                        <a:pt x="8" y="376"/>
                      </a:moveTo>
                      <a:lnTo>
                        <a:pt x="61" y="376"/>
                      </a:lnTo>
                      <a:lnTo>
                        <a:pt x="71" y="0"/>
                      </a:lnTo>
                      <a:lnTo>
                        <a:pt x="0" y="0"/>
                      </a:lnTo>
                      <a:lnTo>
                        <a:pt x="8" y="376"/>
                      </a:ln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73" name="Freeform 15"/>
                <p:cNvSpPr>
                  <a:spLocks/>
                </p:cNvSpPr>
                <p:nvPr/>
              </p:nvSpPr>
              <p:spPr bwMode="auto">
                <a:xfrm>
                  <a:off x="10587038" y="4360863"/>
                  <a:ext cx="106363" cy="50800"/>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E4A2A"/>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74" name="Freeform 16"/>
                <p:cNvSpPr>
                  <a:spLocks/>
                </p:cNvSpPr>
                <p:nvPr/>
              </p:nvSpPr>
              <p:spPr bwMode="auto">
                <a:xfrm>
                  <a:off x="10818813" y="3371850"/>
                  <a:ext cx="57150" cy="65088"/>
                </a:xfrm>
                <a:custGeom>
                  <a:avLst/>
                  <a:gdLst>
                    <a:gd name="T0" fmla="*/ 0 w 18"/>
                    <a:gd name="T1" fmla="*/ 0 h 20"/>
                    <a:gd name="T2" fmla="*/ 0 w 18"/>
                    <a:gd name="T3" fmla="*/ 11 h 20"/>
                    <a:gd name="T4" fmla="*/ 9 w 18"/>
                    <a:gd name="T5" fmla="*/ 20 h 20"/>
                    <a:gd name="T6" fmla="*/ 18 w 18"/>
                    <a:gd name="T7" fmla="*/ 11 h 20"/>
                    <a:gd name="T8" fmla="*/ 18 w 18"/>
                    <a:gd name="T9" fmla="*/ 0 h 20"/>
                    <a:gd name="T10" fmla="*/ 0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0" y="0"/>
                      </a:moveTo>
                      <a:cubicBezTo>
                        <a:pt x="0" y="11"/>
                        <a:pt x="0" y="11"/>
                        <a:pt x="0" y="11"/>
                      </a:cubicBezTo>
                      <a:cubicBezTo>
                        <a:pt x="0" y="16"/>
                        <a:pt x="4" y="20"/>
                        <a:pt x="9" y="20"/>
                      </a:cubicBezTo>
                      <a:cubicBezTo>
                        <a:pt x="14" y="20"/>
                        <a:pt x="18" y="16"/>
                        <a:pt x="18" y="11"/>
                      </a:cubicBezTo>
                      <a:cubicBezTo>
                        <a:pt x="18" y="0"/>
                        <a:pt x="18" y="0"/>
                        <a:pt x="18" y="0"/>
                      </a:cubicBezTo>
                      <a:lnTo>
                        <a:pt x="0" y="0"/>
                      </a:ln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75" name="Freeform 17"/>
                <p:cNvSpPr>
                  <a:spLocks/>
                </p:cNvSpPr>
                <p:nvPr/>
              </p:nvSpPr>
              <p:spPr bwMode="auto">
                <a:xfrm>
                  <a:off x="10244138" y="2874963"/>
                  <a:ext cx="195263" cy="496888"/>
                </a:xfrm>
                <a:custGeom>
                  <a:avLst/>
                  <a:gdLst>
                    <a:gd name="T0" fmla="*/ 61 w 61"/>
                    <a:gd name="T1" fmla="*/ 7 h 155"/>
                    <a:gd name="T2" fmla="*/ 36 w 61"/>
                    <a:gd name="T3" fmla="*/ 0 h 155"/>
                    <a:gd name="T4" fmla="*/ 0 w 61"/>
                    <a:gd name="T5" fmla="*/ 155 h 155"/>
                    <a:gd name="T6" fmla="*/ 25 w 61"/>
                    <a:gd name="T7" fmla="*/ 155 h 155"/>
                    <a:gd name="T8" fmla="*/ 61 w 61"/>
                    <a:gd name="T9" fmla="*/ 7 h 155"/>
                  </a:gdLst>
                  <a:ahLst/>
                  <a:cxnLst>
                    <a:cxn ang="0">
                      <a:pos x="T0" y="T1"/>
                    </a:cxn>
                    <a:cxn ang="0">
                      <a:pos x="T2" y="T3"/>
                    </a:cxn>
                    <a:cxn ang="0">
                      <a:pos x="T4" y="T5"/>
                    </a:cxn>
                    <a:cxn ang="0">
                      <a:pos x="T6" y="T7"/>
                    </a:cxn>
                    <a:cxn ang="0">
                      <a:pos x="T8" y="T9"/>
                    </a:cxn>
                  </a:cxnLst>
                  <a:rect l="0" t="0" r="r" b="b"/>
                  <a:pathLst>
                    <a:path w="61" h="155">
                      <a:moveTo>
                        <a:pt x="61" y="7"/>
                      </a:moveTo>
                      <a:cubicBezTo>
                        <a:pt x="53" y="5"/>
                        <a:pt x="44" y="3"/>
                        <a:pt x="36" y="0"/>
                      </a:cubicBezTo>
                      <a:cubicBezTo>
                        <a:pt x="12" y="51"/>
                        <a:pt x="5" y="100"/>
                        <a:pt x="0" y="155"/>
                      </a:cubicBezTo>
                      <a:cubicBezTo>
                        <a:pt x="25" y="155"/>
                        <a:pt x="25" y="155"/>
                        <a:pt x="25" y="155"/>
                      </a:cubicBezTo>
                      <a:cubicBezTo>
                        <a:pt x="31" y="102"/>
                        <a:pt x="38" y="55"/>
                        <a:pt x="61" y="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76" name="Freeform 18"/>
                <p:cNvSpPr>
                  <a:spLocks/>
                </p:cNvSpPr>
                <p:nvPr/>
              </p:nvSpPr>
              <p:spPr bwMode="auto">
                <a:xfrm>
                  <a:off x="10253663" y="3371850"/>
                  <a:ext cx="60325" cy="65088"/>
                </a:xfrm>
                <a:custGeom>
                  <a:avLst/>
                  <a:gdLst>
                    <a:gd name="T0" fmla="*/ 19 w 19"/>
                    <a:gd name="T1" fmla="*/ 0 h 20"/>
                    <a:gd name="T2" fmla="*/ 19 w 19"/>
                    <a:gd name="T3" fmla="*/ 11 h 20"/>
                    <a:gd name="T4" fmla="*/ 10 w 19"/>
                    <a:gd name="T5" fmla="*/ 20 h 20"/>
                    <a:gd name="T6" fmla="*/ 0 w 19"/>
                    <a:gd name="T7" fmla="*/ 11 h 20"/>
                    <a:gd name="T8" fmla="*/ 0 w 19"/>
                    <a:gd name="T9" fmla="*/ 0 h 20"/>
                    <a:gd name="T10" fmla="*/ 19 w 19"/>
                    <a:gd name="T11" fmla="*/ 0 h 20"/>
                  </a:gdLst>
                  <a:ahLst/>
                  <a:cxnLst>
                    <a:cxn ang="0">
                      <a:pos x="T0" y="T1"/>
                    </a:cxn>
                    <a:cxn ang="0">
                      <a:pos x="T2" y="T3"/>
                    </a:cxn>
                    <a:cxn ang="0">
                      <a:pos x="T4" y="T5"/>
                    </a:cxn>
                    <a:cxn ang="0">
                      <a:pos x="T6" y="T7"/>
                    </a:cxn>
                    <a:cxn ang="0">
                      <a:pos x="T8" y="T9"/>
                    </a:cxn>
                    <a:cxn ang="0">
                      <a:pos x="T10" y="T11"/>
                    </a:cxn>
                  </a:cxnLst>
                  <a:rect l="0" t="0" r="r" b="b"/>
                  <a:pathLst>
                    <a:path w="19" h="20">
                      <a:moveTo>
                        <a:pt x="19" y="0"/>
                      </a:moveTo>
                      <a:cubicBezTo>
                        <a:pt x="19" y="11"/>
                        <a:pt x="19" y="11"/>
                        <a:pt x="19" y="11"/>
                      </a:cubicBezTo>
                      <a:cubicBezTo>
                        <a:pt x="19" y="16"/>
                        <a:pt x="15" y="20"/>
                        <a:pt x="10" y="20"/>
                      </a:cubicBezTo>
                      <a:cubicBezTo>
                        <a:pt x="4" y="20"/>
                        <a:pt x="0" y="16"/>
                        <a:pt x="0" y="11"/>
                      </a:cubicBezTo>
                      <a:cubicBezTo>
                        <a:pt x="0" y="0"/>
                        <a:pt x="0" y="0"/>
                        <a:pt x="0" y="0"/>
                      </a:cubicBezTo>
                      <a:lnTo>
                        <a:pt x="19" y="0"/>
                      </a:ln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77" name="Freeform 19"/>
                <p:cNvSpPr>
                  <a:spLocks/>
                </p:cNvSpPr>
                <p:nvPr/>
              </p:nvSpPr>
              <p:spPr bwMode="auto">
                <a:xfrm>
                  <a:off x="10363200" y="2862263"/>
                  <a:ext cx="409575" cy="635000"/>
                </a:xfrm>
                <a:custGeom>
                  <a:avLst/>
                  <a:gdLst>
                    <a:gd name="T0" fmla="*/ 165 w 258"/>
                    <a:gd name="T1" fmla="*/ 0 h 400"/>
                    <a:gd name="T2" fmla="*/ 129 w 258"/>
                    <a:gd name="T3" fmla="*/ 291 h 400"/>
                    <a:gd name="T4" fmla="*/ 93 w 258"/>
                    <a:gd name="T5" fmla="*/ 0 h 400"/>
                    <a:gd name="T6" fmla="*/ 0 w 258"/>
                    <a:gd name="T7" fmla="*/ 8 h 400"/>
                    <a:gd name="T8" fmla="*/ 18 w 258"/>
                    <a:gd name="T9" fmla="*/ 400 h 400"/>
                    <a:gd name="T10" fmla="*/ 238 w 258"/>
                    <a:gd name="T11" fmla="*/ 400 h 400"/>
                    <a:gd name="T12" fmla="*/ 258 w 258"/>
                    <a:gd name="T13" fmla="*/ 8 h 400"/>
                    <a:gd name="T14" fmla="*/ 165 w 258"/>
                    <a:gd name="T15" fmla="*/ 0 h 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400">
                      <a:moveTo>
                        <a:pt x="165" y="0"/>
                      </a:moveTo>
                      <a:lnTo>
                        <a:pt x="129" y="291"/>
                      </a:lnTo>
                      <a:lnTo>
                        <a:pt x="93" y="0"/>
                      </a:lnTo>
                      <a:lnTo>
                        <a:pt x="0" y="8"/>
                      </a:lnTo>
                      <a:lnTo>
                        <a:pt x="18" y="400"/>
                      </a:lnTo>
                      <a:lnTo>
                        <a:pt x="238" y="400"/>
                      </a:lnTo>
                      <a:lnTo>
                        <a:pt x="258" y="8"/>
                      </a:lnTo>
                      <a:lnTo>
                        <a:pt x="165"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78" name="Freeform 32"/>
                <p:cNvSpPr>
                  <a:spLocks/>
                </p:cNvSpPr>
                <p:nvPr/>
              </p:nvSpPr>
              <p:spPr bwMode="auto">
                <a:xfrm>
                  <a:off x="10448925" y="2611438"/>
                  <a:ext cx="231775" cy="279400"/>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82" name="Freeform 33"/>
                <p:cNvSpPr>
                  <a:spLocks/>
                </p:cNvSpPr>
                <p:nvPr/>
              </p:nvSpPr>
              <p:spPr bwMode="auto">
                <a:xfrm>
                  <a:off x="10391775" y="3497263"/>
                  <a:ext cx="349250" cy="382588"/>
                </a:xfrm>
                <a:custGeom>
                  <a:avLst/>
                  <a:gdLst>
                    <a:gd name="T0" fmla="*/ 210 w 220"/>
                    <a:gd name="T1" fmla="*/ 241 h 241"/>
                    <a:gd name="T2" fmla="*/ 10 w 220"/>
                    <a:gd name="T3" fmla="*/ 241 h 241"/>
                    <a:gd name="T4" fmla="*/ 0 w 220"/>
                    <a:gd name="T5" fmla="*/ 0 h 241"/>
                    <a:gd name="T6" fmla="*/ 220 w 220"/>
                    <a:gd name="T7" fmla="*/ 0 h 241"/>
                    <a:gd name="T8" fmla="*/ 210 w 220"/>
                    <a:gd name="T9" fmla="*/ 241 h 241"/>
                  </a:gdLst>
                  <a:ahLst/>
                  <a:cxnLst>
                    <a:cxn ang="0">
                      <a:pos x="T0" y="T1"/>
                    </a:cxn>
                    <a:cxn ang="0">
                      <a:pos x="T2" y="T3"/>
                    </a:cxn>
                    <a:cxn ang="0">
                      <a:pos x="T4" y="T5"/>
                    </a:cxn>
                    <a:cxn ang="0">
                      <a:pos x="T6" y="T7"/>
                    </a:cxn>
                    <a:cxn ang="0">
                      <a:pos x="T8" y="T9"/>
                    </a:cxn>
                  </a:cxnLst>
                  <a:rect l="0" t="0" r="r" b="b"/>
                  <a:pathLst>
                    <a:path w="220" h="241">
                      <a:moveTo>
                        <a:pt x="210" y="241"/>
                      </a:moveTo>
                      <a:lnTo>
                        <a:pt x="10" y="241"/>
                      </a:lnTo>
                      <a:lnTo>
                        <a:pt x="0" y="0"/>
                      </a:lnTo>
                      <a:lnTo>
                        <a:pt x="220" y="0"/>
                      </a:lnTo>
                      <a:lnTo>
                        <a:pt x="210" y="24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85" name="Rectangle 34"/>
                <p:cNvSpPr>
                  <a:spLocks noChangeArrowheads="1"/>
                </p:cNvSpPr>
                <p:nvPr/>
              </p:nvSpPr>
              <p:spPr bwMode="auto">
                <a:xfrm>
                  <a:off x="9002713" y="2814638"/>
                  <a:ext cx="128588" cy="3778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91" name="Freeform 35"/>
                <p:cNvSpPr>
                  <a:spLocks/>
                </p:cNvSpPr>
                <p:nvPr/>
              </p:nvSpPr>
              <p:spPr bwMode="auto">
                <a:xfrm>
                  <a:off x="8896350"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92" name="Freeform 36"/>
                <p:cNvSpPr>
                  <a:spLocks/>
                </p:cNvSpPr>
                <p:nvPr/>
              </p:nvSpPr>
              <p:spPr bwMode="auto">
                <a:xfrm>
                  <a:off x="9072563"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93" name="Freeform 37"/>
                <p:cNvSpPr>
                  <a:spLocks/>
                </p:cNvSpPr>
                <p:nvPr/>
              </p:nvSpPr>
              <p:spPr bwMode="auto">
                <a:xfrm>
                  <a:off x="8953500" y="2486025"/>
                  <a:ext cx="247650" cy="298450"/>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94" name="Freeform 38"/>
                <p:cNvSpPr>
                  <a:spLocks/>
                </p:cNvSpPr>
                <p:nvPr/>
              </p:nvSpPr>
              <p:spPr bwMode="auto">
                <a:xfrm>
                  <a:off x="8921750" y="2454275"/>
                  <a:ext cx="244475" cy="279400"/>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95" name="Freeform 39"/>
                <p:cNvSpPr>
                  <a:spLocks/>
                </p:cNvSpPr>
                <p:nvPr/>
              </p:nvSpPr>
              <p:spPr bwMode="auto">
                <a:xfrm>
                  <a:off x="9002713" y="2711450"/>
                  <a:ext cx="128588" cy="134938"/>
                </a:xfrm>
                <a:custGeom>
                  <a:avLst/>
                  <a:gdLst>
                    <a:gd name="T0" fmla="*/ 81 w 81"/>
                    <a:gd name="T1" fmla="*/ 65 h 85"/>
                    <a:gd name="T2" fmla="*/ 40 w 81"/>
                    <a:gd name="T3" fmla="*/ 85 h 85"/>
                    <a:gd name="T4" fmla="*/ 0 w 81"/>
                    <a:gd name="T5" fmla="*/ 65 h 85"/>
                    <a:gd name="T6" fmla="*/ 0 w 81"/>
                    <a:gd name="T7" fmla="*/ 0 h 85"/>
                    <a:gd name="T8" fmla="*/ 81 w 81"/>
                    <a:gd name="T9" fmla="*/ 0 h 85"/>
                    <a:gd name="T10" fmla="*/ 81 w 81"/>
                    <a:gd name="T11" fmla="*/ 65 h 85"/>
                  </a:gdLst>
                  <a:ahLst/>
                  <a:cxnLst>
                    <a:cxn ang="0">
                      <a:pos x="T0" y="T1"/>
                    </a:cxn>
                    <a:cxn ang="0">
                      <a:pos x="T2" y="T3"/>
                    </a:cxn>
                    <a:cxn ang="0">
                      <a:pos x="T4" y="T5"/>
                    </a:cxn>
                    <a:cxn ang="0">
                      <a:pos x="T6" y="T7"/>
                    </a:cxn>
                    <a:cxn ang="0">
                      <a:pos x="T8" y="T9"/>
                    </a:cxn>
                    <a:cxn ang="0">
                      <a:pos x="T10" y="T11"/>
                    </a:cxn>
                  </a:cxnLst>
                  <a:rect l="0" t="0" r="r" b="b"/>
                  <a:pathLst>
                    <a:path w="81" h="85">
                      <a:moveTo>
                        <a:pt x="81" y="65"/>
                      </a:moveTo>
                      <a:lnTo>
                        <a:pt x="40" y="85"/>
                      </a:lnTo>
                      <a:lnTo>
                        <a:pt x="0" y="65"/>
                      </a:lnTo>
                      <a:lnTo>
                        <a:pt x="0" y="0"/>
                      </a:lnTo>
                      <a:lnTo>
                        <a:pt x="81" y="0"/>
                      </a:lnTo>
                      <a:lnTo>
                        <a:pt x="81" y="65"/>
                      </a:lnTo>
                      <a:close/>
                    </a:path>
                  </a:pathLst>
                </a:custGeom>
                <a:solidFill>
                  <a:srgbClr val="C3A47C"/>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96" name="Freeform 40"/>
                <p:cNvSpPr>
                  <a:spLocks/>
                </p:cNvSpPr>
                <p:nvPr/>
              </p:nvSpPr>
              <p:spPr bwMode="auto">
                <a:xfrm>
                  <a:off x="9031288" y="2846388"/>
                  <a:ext cx="69850" cy="500063"/>
                </a:xfrm>
                <a:custGeom>
                  <a:avLst/>
                  <a:gdLst>
                    <a:gd name="T0" fmla="*/ 34 w 44"/>
                    <a:gd name="T1" fmla="*/ 24 h 315"/>
                    <a:gd name="T2" fmla="*/ 44 w 44"/>
                    <a:gd name="T3" fmla="*/ 18 h 315"/>
                    <a:gd name="T4" fmla="*/ 22 w 44"/>
                    <a:gd name="T5" fmla="*/ 0 h 315"/>
                    <a:gd name="T6" fmla="*/ 0 w 44"/>
                    <a:gd name="T7" fmla="*/ 18 h 315"/>
                    <a:gd name="T8" fmla="*/ 10 w 44"/>
                    <a:gd name="T9" fmla="*/ 24 h 315"/>
                    <a:gd name="T10" fmla="*/ 8 w 44"/>
                    <a:gd name="T11" fmla="*/ 291 h 315"/>
                    <a:gd name="T12" fmla="*/ 22 w 44"/>
                    <a:gd name="T13" fmla="*/ 315 h 315"/>
                    <a:gd name="T14" fmla="*/ 34 w 44"/>
                    <a:gd name="T15" fmla="*/ 291 h 315"/>
                    <a:gd name="T16" fmla="*/ 34 w 44"/>
                    <a:gd name="T17" fmla="*/ 2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5">
                      <a:moveTo>
                        <a:pt x="34" y="24"/>
                      </a:moveTo>
                      <a:lnTo>
                        <a:pt x="44" y="18"/>
                      </a:lnTo>
                      <a:lnTo>
                        <a:pt x="22" y="0"/>
                      </a:lnTo>
                      <a:lnTo>
                        <a:pt x="0" y="18"/>
                      </a:lnTo>
                      <a:lnTo>
                        <a:pt x="10" y="24"/>
                      </a:lnTo>
                      <a:lnTo>
                        <a:pt x="8" y="291"/>
                      </a:lnTo>
                      <a:lnTo>
                        <a:pt x="22" y="315"/>
                      </a:lnTo>
                      <a:lnTo>
                        <a:pt x="34" y="291"/>
                      </a:lnTo>
                      <a:lnTo>
                        <a:pt x="3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97" name="Freeform 41"/>
                <p:cNvSpPr>
                  <a:spLocks/>
                </p:cNvSpPr>
                <p:nvPr/>
              </p:nvSpPr>
              <p:spPr bwMode="auto">
                <a:xfrm>
                  <a:off x="8701088" y="2852738"/>
                  <a:ext cx="273050" cy="700088"/>
                </a:xfrm>
                <a:custGeom>
                  <a:avLst/>
                  <a:gdLst>
                    <a:gd name="T0" fmla="*/ 85 w 85"/>
                    <a:gd name="T1" fmla="*/ 9 h 218"/>
                    <a:gd name="T2" fmla="*/ 51 w 85"/>
                    <a:gd name="T3" fmla="*/ 0 h 218"/>
                    <a:gd name="T4" fmla="*/ 0 w 85"/>
                    <a:gd name="T5" fmla="*/ 218 h 218"/>
                    <a:gd name="T6" fmla="*/ 35 w 85"/>
                    <a:gd name="T7" fmla="*/ 218 h 218"/>
                    <a:gd name="T8" fmla="*/ 85 w 85"/>
                    <a:gd name="T9" fmla="*/ 9 h 218"/>
                  </a:gdLst>
                  <a:ahLst/>
                  <a:cxnLst>
                    <a:cxn ang="0">
                      <a:pos x="T0" y="T1"/>
                    </a:cxn>
                    <a:cxn ang="0">
                      <a:pos x="T2" y="T3"/>
                    </a:cxn>
                    <a:cxn ang="0">
                      <a:pos x="T4" y="T5"/>
                    </a:cxn>
                    <a:cxn ang="0">
                      <a:pos x="T6" y="T7"/>
                    </a:cxn>
                    <a:cxn ang="0">
                      <a:pos x="T8" y="T9"/>
                    </a:cxn>
                  </a:cxnLst>
                  <a:rect l="0" t="0" r="r" b="b"/>
                  <a:pathLst>
                    <a:path w="85" h="218">
                      <a:moveTo>
                        <a:pt x="85" y="9"/>
                      </a:moveTo>
                      <a:cubicBezTo>
                        <a:pt x="74" y="6"/>
                        <a:pt x="62" y="3"/>
                        <a:pt x="51" y="0"/>
                      </a:cubicBezTo>
                      <a:cubicBezTo>
                        <a:pt x="19" y="71"/>
                        <a:pt x="8" y="141"/>
                        <a:pt x="0" y="218"/>
                      </a:cubicBezTo>
                      <a:cubicBezTo>
                        <a:pt x="35" y="218"/>
                        <a:pt x="35" y="218"/>
                        <a:pt x="35" y="218"/>
                      </a:cubicBezTo>
                      <a:cubicBezTo>
                        <a:pt x="43" y="144"/>
                        <a:pt x="53" y="77"/>
                        <a:pt x="85"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98" name="Freeform 42"/>
                <p:cNvSpPr>
                  <a:spLocks/>
                </p:cNvSpPr>
                <p:nvPr/>
              </p:nvSpPr>
              <p:spPr bwMode="auto">
                <a:xfrm>
                  <a:off x="9163050" y="2852738"/>
                  <a:ext cx="269875" cy="700088"/>
                </a:xfrm>
                <a:custGeom>
                  <a:avLst/>
                  <a:gdLst>
                    <a:gd name="T0" fmla="*/ 0 w 84"/>
                    <a:gd name="T1" fmla="*/ 9 h 218"/>
                    <a:gd name="T2" fmla="*/ 33 w 84"/>
                    <a:gd name="T3" fmla="*/ 0 h 218"/>
                    <a:gd name="T4" fmla="*/ 84 w 84"/>
                    <a:gd name="T5" fmla="*/ 218 h 218"/>
                    <a:gd name="T6" fmla="*/ 50 w 84"/>
                    <a:gd name="T7" fmla="*/ 218 h 218"/>
                    <a:gd name="T8" fmla="*/ 0 w 84"/>
                    <a:gd name="T9" fmla="*/ 9 h 218"/>
                  </a:gdLst>
                  <a:ahLst/>
                  <a:cxnLst>
                    <a:cxn ang="0">
                      <a:pos x="T0" y="T1"/>
                    </a:cxn>
                    <a:cxn ang="0">
                      <a:pos x="T2" y="T3"/>
                    </a:cxn>
                    <a:cxn ang="0">
                      <a:pos x="T4" y="T5"/>
                    </a:cxn>
                    <a:cxn ang="0">
                      <a:pos x="T6" y="T7"/>
                    </a:cxn>
                    <a:cxn ang="0">
                      <a:pos x="T8" y="T9"/>
                    </a:cxn>
                  </a:cxnLst>
                  <a:rect l="0" t="0" r="r" b="b"/>
                  <a:pathLst>
                    <a:path w="84" h="218">
                      <a:moveTo>
                        <a:pt x="0" y="9"/>
                      </a:moveTo>
                      <a:cubicBezTo>
                        <a:pt x="11" y="6"/>
                        <a:pt x="22" y="3"/>
                        <a:pt x="33" y="0"/>
                      </a:cubicBezTo>
                      <a:cubicBezTo>
                        <a:pt x="66" y="71"/>
                        <a:pt x="77" y="141"/>
                        <a:pt x="84" y="218"/>
                      </a:cubicBezTo>
                      <a:cubicBezTo>
                        <a:pt x="50" y="218"/>
                        <a:pt x="50" y="218"/>
                        <a:pt x="50" y="218"/>
                      </a:cubicBezTo>
                      <a:cubicBezTo>
                        <a:pt x="42" y="144"/>
                        <a:pt x="31" y="77"/>
                        <a:pt x="0"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99" name="Freeform 43"/>
                <p:cNvSpPr>
                  <a:spLocks/>
                </p:cNvSpPr>
                <p:nvPr/>
              </p:nvSpPr>
              <p:spPr bwMode="auto">
                <a:xfrm>
                  <a:off x="8899525" y="3616325"/>
                  <a:ext cx="160338" cy="738188"/>
                </a:xfrm>
                <a:custGeom>
                  <a:avLst/>
                  <a:gdLst>
                    <a:gd name="T0" fmla="*/ 85 w 101"/>
                    <a:gd name="T1" fmla="*/ 465 h 465"/>
                    <a:gd name="T2" fmla="*/ 12 w 101"/>
                    <a:gd name="T3" fmla="*/ 465 h 465"/>
                    <a:gd name="T4" fmla="*/ 0 w 101"/>
                    <a:gd name="T5" fmla="*/ 0 h 465"/>
                    <a:gd name="T6" fmla="*/ 101 w 101"/>
                    <a:gd name="T7" fmla="*/ 0 h 465"/>
                    <a:gd name="T8" fmla="*/ 85 w 101"/>
                    <a:gd name="T9" fmla="*/ 465 h 465"/>
                  </a:gdLst>
                  <a:ahLst/>
                  <a:cxnLst>
                    <a:cxn ang="0">
                      <a:pos x="T0" y="T1"/>
                    </a:cxn>
                    <a:cxn ang="0">
                      <a:pos x="T2" y="T3"/>
                    </a:cxn>
                    <a:cxn ang="0">
                      <a:pos x="T4" y="T5"/>
                    </a:cxn>
                    <a:cxn ang="0">
                      <a:pos x="T6" y="T7"/>
                    </a:cxn>
                    <a:cxn ang="0">
                      <a:pos x="T8" y="T9"/>
                    </a:cxn>
                  </a:cxnLst>
                  <a:rect l="0" t="0" r="r" b="b"/>
                  <a:pathLst>
                    <a:path w="101" h="465">
                      <a:moveTo>
                        <a:pt x="85" y="465"/>
                      </a:moveTo>
                      <a:lnTo>
                        <a:pt x="12" y="465"/>
                      </a:lnTo>
                      <a:lnTo>
                        <a:pt x="0" y="0"/>
                      </a:lnTo>
                      <a:lnTo>
                        <a:pt x="101" y="0"/>
                      </a:lnTo>
                      <a:lnTo>
                        <a:pt x="85" y="46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00" name="Freeform 44"/>
                <p:cNvSpPr>
                  <a:spLocks/>
                </p:cNvSpPr>
                <p:nvPr/>
              </p:nvSpPr>
              <p:spPr bwMode="auto">
                <a:xfrm>
                  <a:off x="9066213" y="3616325"/>
                  <a:ext cx="163513" cy="738188"/>
                </a:xfrm>
                <a:custGeom>
                  <a:avLst/>
                  <a:gdLst>
                    <a:gd name="T0" fmla="*/ 91 w 103"/>
                    <a:gd name="T1" fmla="*/ 465 h 465"/>
                    <a:gd name="T2" fmla="*/ 18 w 103"/>
                    <a:gd name="T3" fmla="*/ 465 h 465"/>
                    <a:gd name="T4" fmla="*/ 0 w 103"/>
                    <a:gd name="T5" fmla="*/ 0 h 465"/>
                    <a:gd name="T6" fmla="*/ 103 w 103"/>
                    <a:gd name="T7" fmla="*/ 0 h 465"/>
                    <a:gd name="T8" fmla="*/ 91 w 103"/>
                    <a:gd name="T9" fmla="*/ 465 h 465"/>
                  </a:gdLst>
                  <a:ahLst/>
                  <a:cxnLst>
                    <a:cxn ang="0">
                      <a:pos x="T0" y="T1"/>
                    </a:cxn>
                    <a:cxn ang="0">
                      <a:pos x="T2" y="T3"/>
                    </a:cxn>
                    <a:cxn ang="0">
                      <a:pos x="T4" y="T5"/>
                    </a:cxn>
                    <a:cxn ang="0">
                      <a:pos x="T6" y="T7"/>
                    </a:cxn>
                    <a:cxn ang="0">
                      <a:pos x="T8" y="T9"/>
                    </a:cxn>
                  </a:cxnLst>
                  <a:rect l="0" t="0" r="r" b="b"/>
                  <a:pathLst>
                    <a:path w="103" h="465">
                      <a:moveTo>
                        <a:pt x="91" y="465"/>
                      </a:moveTo>
                      <a:lnTo>
                        <a:pt x="18" y="465"/>
                      </a:lnTo>
                      <a:lnTo>
                        <a:pt x="0" y="0"/>
                      </a:lnTo>
                      <a:lnTo>
                        <a:pt x="103" y="0"/>
                      </a:lnTo>
                      <a:lnTo>
                        <a:pt x="91" y="46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01" name="Freeform 45"/>
                <p:cNvSpPr>
                  <a:spLocks/>
                </p:cNvSpPr>
                <p:nvPr/>
              </p:nvSpPr>
              <p:spPr bwMode="auto">
                <a:xfrm>
                  <a:off x="8716963" y="3552825"/>
                  <a:ext cx="79375" cy="88900"/>
                </a:xfrm>
                <a:custGeom>
                  <a:avLst/>
                  <a:gdLst>
                    <a:gd name="T0" fmla="*/ 0 w 25"/>
                    <a:gd name="T1" fmla="*/ 0 h 28"/>
                    <a:gd name="T2" fmla="*/ 0 w 25"/>
                    <a:gd name="T3" fmla="*/ 15 h 28"/>
                    <a:gd name="T4" fmla="*/ 13 w 25"/>
                    <a:gd name="T5" fmla="*/ 28 h 28"/>
                    <a:gd name="T6" fmla="*/ 25 w 25"/>
                    <a:gd name="T7" fmla="*/ 15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5"/>
                        <a:pt x="0" y="15"/>
                        <a:pt x="0" y="15"/>
                      </a:cubicBezTo>
                      <a:cubicBezTo>
                        <a:pt x="0" y="22"/>
                        <a:pt x="6" y="28"/>
                        <a:pt x="13" y="28"/>
                      </a:cubicBezTo>
                      <a:cubicBezTo>
                        <a:pt x="20" y="28"/>
                        <a:pt x="25" y="22"/>
                        <a:pt x="25" y="15"/>
                      </a:cubicBezTo>
                      <a:cubicBezTo>
                        <a:pt x="25" y="0"/>
                        <a:pt x="25" y="0"/>
                        <a:pt x="25" y="0"/>
                      </a:cubicBezTo>
                      <a:lnTo>
                        <a:pt x="0" y="0"/>
                      </a:ln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02" name="Freeform 46"/>
                <p:cNvSpPr>
                  <a:spLocks/>
                </p:cNvSpPr>
                <p:nvPr/>
              </p:nvSpPr>
              <p:spPr bwMode="auto">
                <a:xfrm>
                  <a:off x="9336088" y="3552825"/>
                  <a:ext cx="82550" cy="88900"/>
                </a:xfrm>
                <a:custGeom>
                  <a:avLst/>
                  <a:gdLst>
                    <a:gd name="T0" fmla="*/ 0 w 26"/>
                    <a:gd name="T1" fmla="*/ 0 h 28"/>
                    <a:gd name="T2" fmla="*/ 0 w 26"/>
                    <a:gd name="T3" fmla="*/ 15 h 28"/>
                    <a:gd name="T4" fmla="*/ 13 w 26"/>
                    <a:gd name="T5" fmla="*/ 28 h 28"/>
                    <a:gd name="T6" fmla="*/ 26 w 26"/>
                    <a:gd name="T7" fmla="*/ 15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5"/>
                        <a:pt x="0" y="15"/>
                        <a:pt x="0" y="15"/>
                      </a:cubicBezTo>
                      <a:cubicBezTo>
                        <a:pt x="0" y="22"/>
                        <a:pt x="6" y="28"/>
                        <a:pt x="13" y="28"/>
                      </a:cubicBezTo>
                      <a:cubicBezTo>
                        <a:pt x="20" y="28"/>
                        <a:pt x="26" y="22"/>
                        <a:pt x="26" y="15"/>
                      </a:cubicBezTo>
                      <a:cubicBezTo>
                        <a:pt x="26" y="0"/>
                        <a:pt x="26" y="0"/>
                        <a:pt x="26" y="0"/>
                      </a:cubicBezTo>
                      <a:lnTo>
                        <a:pt x="0" y="0"/>
                      </a:ln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03" name="Freeform 47"/>
                <p:cNvSpPr>
                  <a:spLocks/>
                </p:cNvSpPr>
                <p:nvPr/>
              </p:nvSpPr>
              <p:spPr bwMode="auto">
                <a:xfrm>
                  <a:off x="8861425" y="2814638"/>
                  <a:ext cx="406400" cy="801688"/>
                </a:xfrm>
                <a:custGeom>
                  <a:avLst/>
                  <a:gdLst>
                    <a:gd name="T0" fmla="*/ 170 w 256"/>
                    <a:gd name="T1" fmla="*/ 0 h 505"/>
                    <a:gd name="T2" fmla="*/ 129 w 256"/>
                    <a:gd name="T3" fmla="*/ 315 h 505"/>
                    <a:gd name="T4" fmla="*/ 89 w 256"/>
                    <a:gd name="T5" fmla="*/ 0 h 505"/>
                    <a:gd name="T6" fmla="*/ 0 w 256"/>
                    <a:gd name="T7" fmla="*/ 24 h 505"/>
                    <a:gd name="T8" fmla="*/ 6 w 256"/>
                    <a:gd name="T9" fmla="*/ 505 h 505"/>
                    <a:gd name="T10" fmla="*/ 252 w 256"/>
                    <a:gd name="T11" fmla="*/ 505 h 505"/>
                    <a:gd name="T12" fmla="*/ 256 w 256"/>
                    <a:gd name="T13" fmla="*/ 24 h 505"/>
                    <a:gd name="T14" fmla="*/ 170 w 256"/>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505">
                      <a:moveTo>
                        <a:pt x="170" y="0"/>
                      </a:moveTo>
                      <a:lnTo>
                        <a:pt x="129" y="315"/>
                      </a:lnTo>
                      <a:lnTo>
                        <a:pt x="89" y="0"/>
                      </a:lnTo>
                      <a:lnTo>
                        <a:pt x="0" y="24"/>
                      </a:lnTo>
                      <a:lnTo>
                        <a:pt x="6" y="505"/>
                      </a:lnTo>
                      <a:lnTo>
                        <a:pt x="252" y="505"/>
                      </a:lnTo>
                      <a:lnTo>
                        <a:pt x="256" y="24"/>
                      </a:lnTo>
                      <a:lnTo>
                        <a:pt x="17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04" name="Freeform 48"/>
                <p:cNvSpPr>
                  <a:spLocks/>
                </p:cNvSpPr>
                <p:nvPr/>
              </p:nvSpPr>
              <p:spPr bwMode="auto">
                <a:xfrm>
                  <a:off x="9169400" y="258603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05" name="Freeform 49"/>
                <p:cNvSpPr>
                  <a:spLocks/>
                </p:cNvSpPr>
                <p:nvPr/>
              </p:nvSpPr>
              <p:spPr bwMode="auto">
                <a:xfrm>
                  <a:off x="916940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06" name="Freeform 50"/>
                <p:cNvSpPr>
                  <a:spLocks/>
                </p:cNvSpPr>
                <p:nvPr/>
              </p:nvSpPr>
              <p:spPr bwMode="auto">
                <a:xfrm>
                  <a:off x="9163050"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07" name="Freeform 51"/>
                <p:cNvSpPr>
                  <a:spLocks/>
                </p:cNvSpPr>
                <p:nvPr/>
              </p:nvSpPr>
              <p:spPr bwMode="auto">
                <a:xfrm>
                  <a:off x="9166225" y="25765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08" name="Freeform 52"/>
                <p:cNvSpPr>
                  <a:spLocks/>
                </p:cNvSpPr>
                <p:nvPr/>
              </p:nvSpPr>
              <p:spPr bwMode="auto">
                <a:xfrm>
                  <a:off x="8964613"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09" name="Freeform 53"/>
                <p:cNvSpPr>
                  <a:spLocks/>
                </p:cNvSpPr>
                <p:nvPr/>
              </p:nvSpPr>
              <p:spPr bwMode="auto">
                <a:xfrm>
                  <a:off x="9169400" y="25892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10" name="Freeform 54"/>
                <p:cNvSpPr>
                  <a:spLocks/>
                </p:cNvSpPr>
                <p:nvPr/>
              </p:nvSpPr>
              <p:spPr bwMode="auto">
                <a:xfrm>
                  <a:off x="9169400" y="25955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11" name="Rectangle 55"/>
                <p:cNvSpPr>
                  <a:spLocks noChangeArrowheads="1"/>
                </p:cNvSpPr>
                <p:nvPr/>
              </p:nvSpPr>
              <p:spPr bwMode="auto">
                <a:xfrm>
                  <a:off x="9159875" y="2570163"/>
                  <a:ext cx="1588" cy="1588"/>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12" name="Freeform 56"/>
                <p:cNvSpPr>
                  <a:spLocks/>
                </p:cNvSpPr>
                <p:nvPr/>
              </p:nvSpPr>
              <p:spPr bwMode="auto">
                <a:xfrm>
                  <a:off x="8956675" y="25923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13" name="Freeform 57"/>
                <p:cNvSpPr>
                  <a:spLocks/>
                </p:cNvSpPr>
                <p:nvPr/>
              </p:nvSpPr>
              <p:spPr bwMode="auto">
                <a:xfrm>
                  <a:off x="895985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14" name="Freeform 58"/>
                <p:cNvSpPr>
                  <a:spLocks/>
                </p:cNvSpPr>
                <p:nvPr/>
              </p:nvSpPr>
              <p:spPr bwMode="auto">
                <a:xfrm>
                  <a:off x="8959850" y="257651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15" name="Freeform 59"/>
                <p:cNvSpPr>
                  <a:spLocks/>
                </p:cNvSpPr>
                <p:nvPr/>
              </p:nvSpPr>
              <p:spPr bwMode="auto">
                <a:xfrm>
                  <a:off x="8956675" y="25860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16" name="Freeform 60"/>
                <p:cNvSpPr>
                  <a:spLocks/>
                </p:cNvSpPr>
                <p:nvPr/>
              </p:nvSpPr>
              <p:spPr bwMode="auto">
                <a:xfrm>
                  <a:off x="8937625" y="2560638"/>
                  <a:ext cx="250825" cy="223838"/>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17" name="Freeform 61"/>
                <p:cNvSpPr>
                  <a:spLocks noEditPoints="1"/>
                </p:cNvSpPr>
                <p:nvPr/>
              </p:nvSpPr>
              <p:spPr bwMode="auto">
                <a:xfrm>
                  <a:off x="8959850" y="2605088"/>
                  <a:ext cx="215900" cy="71438"/>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18" name="Oval 62"/>
                <p:cNvSpPr>
                  <a:spLocks noChangeArrowheads="1"/>
                </p:cNvSpPr>
                <p:nvPr/>
              </p:nvSpPr>
              <p:spPr bwMode="auto">
                <a:xfrm>
                  <a:off x="8964613" y="26146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19" name="Oval 63"/>
                <p:cNvSpPr>
                  <a:spLocks noChangeArrowheads="1"/>
                </p:cNvSpPr>
                <p:nvPr/>
              </p:nvSpPr>
              <p:spPr bwMode="auto">
                <a:xfrm>
                  <a:off x="9163050" y="26146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20" name="Freeform 67"/>
                <p:cNvSpPr>
                  <a:spLocks/>
                </p:cNvSpPr>
                <p:nvPr/>
              </p:nvSpPr>
              <p:spPr bwMode="auto">
                <a:xfrm>
                  <a:off x="9766300" y="2736850"/>
                  <a:ext cx="157163" cy="169863"/>
                </a:xfrm>
                <a:custGeom>
                  <a:avLst/>
                  <a:gdLst>
                    <a:gd name="T0" fmla="*/ 0 w 99"/>
                    <a:gd name="T1" fmla="*/ 10 h 107"/>
                    <a:gd name="T2" fmla="*/ 10 w 99"/>
                    <a:gd name="T3" fmla="*/ 0 h 107"/>
                    <a:gd name="T4" fmla="*/ 89 w 99"/>
                    <a:gd name="T5" fmla="*/ 0 h 107"/>
                    <a:gd name="T6" fmla="*/ 99 w 99"/>
                    <a:gd name="T7" fmla="*/ 10 h 107"/>
                    <a:gd name="T8" fmla="*/ 72 w 99"/>
                    <a:gd name="T9" fmla="*/ 99 h 107"/>
                    <a:gd name="T10" fmla="*/ 36 w 99"/>
                    <a:gd name="T11" fmla="*/ 107 h 107"/>
                    <a:gd name="T12" fmla="*/ 6 w 99"/>
                    <a:gd name="T13" fmla="*/ 65 h 107"/>
                    <a:gd name="T14" fmla="*/ 0 w 99"/>
                    <a:gd name="T15" fmla="*/ 1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07">
                      <a:moveTo>
                        <a:pt x="0" y="10"/>
                      </a:moveTo>
                      <a:lnTo>
                        <a:pt x="10" y="0"/>
                      </a:lnTo>
                      <a:lnTo>
                        <a:pt x="89" y="0"/>
                      </a:lnTo>
                      <a:lnTo>
                        <a:pt x="99" y="10"/>
                      </a:lnTo>
                      <a:lnTo>
                        <a:pt x="72" y="99"/>
                      </a:lnTo>
                      <a:lnTo>
                        <a:pt x="36" y="107"/>
                      </a:lnTo>
                      <a:lnTo>
                        <a:pt x="6" y="65"/>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21" name="Freeform 68"/>
                <p:cNvSpPr>
                  <a:spLocks/>
                </p:cNvSpPr>
                <p:nvPr/>
              </p:nvSpPr>
              <p:spPr bwMode="auto">
                <a:xfrm>
                  <a:off x="9675813" y="4335463"/>
                  <a:ext cx="157163" cy="79375"/>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22" name="Freeform 69"/>
                <p:cNvSpPr>
                  <a:spLocks/>
                </p:cNvSpPr>
                <p:nvPr/>
              </p:nvSpPr>
              <p:spPr bwMode="auto">
                <a:xfrm>
                  <a:off x="9653588" y="3484563"/>
                  <a:ext cx="201613" cy="866775"/>
                </a:xfrm>
                <a:custGeom>
                  <a:avLst/>
                  <a:gdLst>
                    <a:gd name="T0" fmla="*/ 99 w 127"/>
                    <a:gd name="T1" fmla="*/ 546 h 546"/>
                    <a:gd name="T2" fmla="*/ 24 w 127"/>
                    <a:gd name="T3" fmla="*/ 546 h 546"/>
                    <a:gd name="T4" fmla="*/ 0 w 127"/>
                    <a:gd name="T5" fmla="*/ 0 h 546"/>
                    <a:gd name="T6" fmla="*/ 127 w 127"/>
                    <a:gd name="T7" fmla="*/ 0 h 546"/>
                    <a:gd name="T8" fmla="*/ 99 w 127"/>
                    <a:gd name="T9" fmla="*/ 546 h 546"/>
                  </a:gdLst>
                  <a:ahLst/>
                  <a:cxnLst>
                    <a:cxn ang="0">
                      <a:pos x="T0" y="T1"/>
                    </a:cxn>
                    <a:cxn ang="0">
                      <a:pos x="T2" y="T3"/>
                    </a:cxn>
                    <a:cxn ang="0">
                      <a:pos x="T4" y="T5"/>
                    </a:cxn>
                    <a:cxn ang="0">
                      <a:pos x="T6" y="T7"/>
                    </a:cxn>
                    <a:cxn ang="0">
                      <a:pos x="T8" y="T9"/>
                    </a:cxn>
                  </a:cxnLst>
                  <a:rect l="0" t="0" r="r" b="b"/>
                  <a:pathLst>
                    <a:path w="127" h="546">
                      <a:moveTo>
                        <a:pt x="99" y="546"/>
                      </a:moveTo>
                      <a:lnTo>
                        <a:pt x="24" y="546"/>
                      </a:lnTo>
                      <a:lnTo>
                        <a:pt x="0" y="0"/>
                      </a:lnTo>
                      <a:lnTo>
                        <a:pt x="127" y="0"/>
                      </a:lnTo>
                      <a:lnTo>
                        <a:pt x="99" y="5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23" name="Freeform 70"/>
                <p:cNvSpPr>
                  <a:spLocks/>
                </p:cNvSpPr>
                <p:nvPr/>
              </p:nvSpPr>
              <p:spPr bwMode="auto">
                <a:xfrm>
                  <a:off x="9829800" y="3484563"/>
                  <a:ext cx="201613" cy="866775"/>
                </a:xfrm>
                <a:custGeom>
                  <a:avLst/>
                  <a:gdLst>
                    <a:gd name="T0" fmla="*/ 103 w 127"/>
                    <a:gd name="T1" fmla="*/ 546 h 546"/>
                    <a:gd name="T2" fmla="*/ 28 w 127"/>
                    <a:gd name="T3" fmla="*/ 546 h 546"/>
                    <a:gd name="T4" fmla="*/ 0 w 127"/>
                    <a:gd name="T5" fmla="*/ 0 h 546"/>
                    <a:gd name="T6" fmla="*/ 127 w 127"/>
                    <a:gd name="T7" fmla="*/ 0 h 546"/>
                    <a:gd name="T8" fmla="*/ 103 w 127"/>
                    <a:gd name="T9" fmla="*/ 546 h 546"/>
                  </a:gdLst>
                  <a:ahLst/>
                  <a:cxnLst>
                    <a:cxn ang="0">
                      <a:pos x="T0" y="T1"/>
                    </a:cxn>
                    <a:cxn ang="0">
                      <a:pos x="T2" y="T3"/>
                    </a:cxn>
                    <a:cxn ang="0">
                      <a:pos x="T4" y="T5"/>
                    </a:cxn>
                    <a:cxn ang="0">
                      <a:pos x="T6" y="T7"/>
                    </a:cxn>
                    <a:cxn ang="0">
                      <a:pos x="T8" y="T9"/>
                    </a:cxn>
                  </a:cxnLst>
                  <a:rect l="0" t="0" r="r" b="b"/>
                  <a:pathLst>
                    <a:path w="127" h="546">
                      <a:moveTo>
                        <a:pt x="103" y="546"/>
                      </a:moveTo>
                      <a:lnTo>
                        <a:pt x="28" y="546"/>
                      </a:lnTo>
                      <a:lnTo>
                        <a:pt x="0" y="0"/>
                      </a:lnTo>
                      <a:lnTo>
                        <a:pt x="127" y="0"/>
                      </a:lnTo>
                      <a:lnTo>
                        <a:pt x="103" y="5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24" name="Freeform 71"/>
                <p:cNvSpPr>
                  <a:spLocks/>
                </p:cNvSpPr>
                <p:nvPr/>
              </p:nvSpPr>
              <p:spPr bwMode="auto">
                <a:xfrm>
                  <a:off x="9858375" y="4335463"/>
                  <a:ext cx="157163" cy="79375"/>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25" name="Freeform 72"/>
                <p:cNvSpPr>
                  <a:spLocks/>
                </p:cNvSpPr>
                <p:nvPr/>
              </p:nvSpPr>
              <p:spPr bwMode="auto">
                <a:xfrm>
                  <a:off x="9750425" y="2755900"/>
                  <a:ext cx="195263" cy="530225"/>
                </a:xfrm>
                <a:custGeom>
                  <a:avLst/>
                  <a:gdLst>
                    <a:gd name="T0" fmla="*/ 123 w 123"/>
                    <a:gd name="T1" fmla="*/ 71 h 334"/>
                    <a:gd name="T2" fmla="*/ 62 w 123"/>
                    <a:gd name="T3" fmla="*/ 0 h 334"/>
                    <a:gd name="T4" fmla="*/ 0 w 123"/>
                    <a:gd name="T5" fmla="*/ 65 h 334"/>
                    <a:gd name="T6" fmla="*/ 46 w 123"/>
                    <a:gd name="T7" fmla="*/ 308 h 334"/>
                    <a:gd name="T8" fmla="*/ 58 w 123"/>
                    <a:gd name="T9" fmla="*/ 334 h 334"/>
                    <a:gd name="T10" fmla="*/ 72 w 123"/>
                    <a:gd name="T11" fmla="*/ 308 h 334"/>
                    <a:gd name="T12" fmla="*/ 123 w 123"/>
                    <a:gd name="T13" fmla="*/ 71 h 334"/>
                  </a:gdLst>
                  <a:ahLst/>
                  <a:cxnLst>
                    <a:cxn ang="0">
                      <a:pos x="T0" y="T1"/>
                    </a:cxn>
                    <a:cxn ang="0">
                      <a:pos x="T2" y="T3"/>
                    </a:cxn>
                    <a:cxn ang="0">
                      <a:pos x="T4" y="T5"/>
                    </a:cxn>
                    <a:cxn ang="0">
                      <a:pos x="T6" y="T7"/>
                    </a:cxn>
                    <a:cxn ang="0">
                      <a:pos x="T8" y="T9"/>
                    </a:cxn>
                    <a:cxn ang="0">
                      <a:pos x="T10" y="T11"/>
                    </a:cxn>
                    <a:cxn ang="0">
                      <a:pos x="T12" y="T13"/>
                    </a:cxn>
                  </a:cxnLst>
                  <a:rect l="0" t="0" r="r" b="b"/>
                  <a:pathLst>
                    <a:path w="123" h="334">
                      <a:moveTo>
                        <a:pt x="123" y="71"/>
                      </a:moveTo>
                      <a:lnTo>
                        <a:pt x="62" y="0"/>
                      </a:lnTo>
                      <a:lnTo>
                        <a:pt x="0" y="65"/>
                      </a:lnTo>
                      <a:lnTo>
                        <a:pt x="46" y="308"/>
                      </a:lnTo>
                      <a:lnTo>
                        <a:pt x="58" y="334"/>
                      </a:lnTo>
                      <a:lnTo>
                        <a:pt x="72" y="308"/>
                      </a:lnTo>
                      <a:lnTo>
                        <a:pt x="123" y="7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26" name="Freeform 73"/>
                <p:cNvSpPr>
                  <a:spLocks/>
                </p:cNvSpPr>
                <p:nvPr/>
              </p:nvSpPr>
              <p:spPr bwMode="auto">
                <a:xfrm>
                  <a:off x="9729788" y="2400300"/>
                  <a:ext cx="247650" cy="311150"/>
                </a:xfrm>
                <a:custGeom>
                  <a:avLst/>
                  <a:gdLst>
                    <a:gd name="T0" fmla="*/ 68 w 77"/>
                    <a:gd name="T1" fmla="*/ 59 h 97"/>
                    <a:gd name="T2" fmla="*/ 28 w 77"/>
                    <a:gd name="T3" fmla="*/ 90 h 97"/>
                    <a:gd name="T4" fmla="*/ 8 w 77"/>
                    <a:gd name="T5" fmla="*/ 39 h 97"/>
                    <a:gd name="T6" fmla="*/ 57 w 77"/>
                    <a:gd name="T7" fmla="*/ 6 h 97"/>
                    <a:gd name="T8" fmla="*/ 68 w 77"/>
                    <a:gd name="T9" fmla="*/ 59 h 97"/>
                  </a:gdLst>
                  <a:ahLst/>
                  <a:cxnLst>
                    <a:cxn ang="0">
                      <a:pos x="T0" y="T1"/>
                    </a:cxn>
                    <a:cxn ang="0">
                      <a:pos x="T2" y="T3"/>
                    </a:cxn>
                    <a:cxn ang="0">
                      <a:pos x="T4" y="T5"/>
                    </a:cxn>
                    <a:cxn ang="0">
                      <a:pos x="T6" y="T7"/>
                    </a:cxn>
                    <a:cxn ang="0">
                      <a:pos x="T8" y="T9"/>
                    </a:cxn>
                  </a:cxnLst>
                  <a:rect l="0" t="0" r="r" b="b"/>
                  <a:pathLst>
                    <a:path w="77" h="97">
                      <a:moveTo>
                        <a:pt x="68" y="59"/>
                      </a:moveTo>
                      <a:cubicBezTo>
                        <a:pt x="54" y="97"/>
                        <a:pt x="46" y="96"/>
                        <a:pt x="28" y="90"/>
                      </a:cubicBezTo>
                      <a:cubicBezTo>
                        <a:pt x="9" y="84"/>
                        <a:pt x="0" y="61"/>
                        <a:pt x="8" y="39"/>
                      </a:cubicBezTo>
                      <a:cubicBezTo>
                        <a:pt x="15" y="17"/>
                        <a:pt x="39" y="0"/>
                        <a:pt x="57" y="6"/>
                      </a:cubicBezTo>
                      <a:cubicBezTo>
                        <a:pt x="76" y="12"/>
                        <a:pt x="77" y="37"/>
                        <a:pt x="68" y="5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27" name="Freeform 74"/>
                <p:cNvSpPr>
                  <a:spLocks/>
                </p:cNvSpPr>
                <p:nvPr/>
              </p:nvSpPr>
              <p:spPr bwMode="auto">
                <a:xfrm>
                  <a:off x="9685338" y="2387600"/>
                  <a:ext cx="276225" cy="339725"/>
                </a:xfrm>
                <a:custGeom>
                  <a:avLst/>
                  <a:gdLst>
                    <a:gd name="T0" fmla="*/ 74 w 86"/>
                    <a:gd name="T1" fmla="*/ 22 h 106"/>
                    <a:gd name="T2" fmla="*/ 62 w 86"/>
                    <a:gd name="T3" fmla="*/ 90 h 106"/>
                    <a:gd name="T4" fmla="*/ 25 w 86"/>
                    <a:gd name="T5" fmla="*/ 87 h 106"/>
                    <a:gd name="T6" fmla="*/ 25 w 86"/>
                    <a:gd name="T7" fmla="*/ 8 h 106"/>
                    <a:gd name="T8" fmla="*/ 74 w 86"/>
                    <a:gd name="T9" fmla="*/ 22 h 106"/>
                  </a:gdLst>
                  <a:ahLst/>
                  <a:cxnLst>
                    <a:cxn ang="0">
                      <a:pos x="T0" y="T1"/>
                    </a:cxn>
                    <a:cxn ang="0">
                      <a:pos x="T2" y="T3"/>
                    </a:cxn>
                    <a:cxn ang="0">
                      <a:pos x="T4" y="T5"/>
                    </a:cxn>
                    <a:cxn ang="0">
                      <a:pos x="T6" y="T7"/>
                    </a:cxn>
                    <a:cxn ang="0">
                      <a:pos x="T8" y="T9"/>
                    </a:cxn>
                  </a:cxnLst>
                  <a:rect l="0" t="0" r="r" b="b"/>
                  <a:pathLst>
                    <a:path w="86" h="106">
                      <a:moveTo>
                        <a:pt x="74" y="22"/>
                      </a:moveTo>
                      <a:cubicBezTo>
                        <a:pt x="86" y="41"/>
                        <a:pt x="77" y="81"/>
                        <a:pt x="62" y="90"/>
                      </a:cubicBezTo>
                      <a:cubicBezTo>
                        <a:pt x="48" y="98"/>
                        <a:pt x="36" y="106"/>
                        <a:pt x="25" y="87"/>
                      </a:cubicBezTo>
                      <a:cubicBezTo>
                        <a:pt x="14" y="68"/>
                        <a:pt x="0" y="19"/>
                        <a:pt x="25" y="8"/>
                      </a:cubicBezTo>
                      <a:cubicBezTo>
                        <a:pt x="40" y="0"/>
                        <a:pt x="63" y="3"/>
                        <a:pt x="74" y="22"/>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28" name="Freeform 75"/>
                <p:cNvSpPr>
                  <a:spLocks/>
                </p:cNvSpPr>
                <p:nvPr/>
              </p:nvSpPr>
              <p:spPr bwMode="auto">
                <a:xfrm>
                  <a:off x="9782175" y="2636838"/>
                  <a:ext cx="125413" cy="150813"/>
                </a:xfrm>
                <a:custGeom>
                  <a:avLst/>
                  <a:gdLst>
                    <a:gd name="T0" fmla="*/ 79 w 79"/>
                    <a:gd name="T1" fmla="*/ 63 h 95"/>
                    <a:gd name="T2" fmla="*/ 38 w 79"/>
                    <a:gd name="T3" fmla="*/ 95 h 95"/>
                    <a:gd name="T4" fmla="*/ 0 w 79"/>
                    <a:gd name="T5" fmla="*/ 63 h 95"/>
                    <a:gd name="T6" fmla="*/ 0 w 79"/>
                    <a:gd name="T7" fmla="*/ 0 h 95"/>
                    <a:gd name="T8" fmla="*/ 79 w 79"/>
                    <a:gd name="T9" fmla="*/ 0 h 95"/>
                    <a:gd name="T10" fmla="*/ 79 w 79"/>
                    <a:gd name="T11" fmla="*/ 63 h 95"/>
                  </a:gdLst>
                  <a:ahLst/>
                  <a:cxnLst>
                    <a:cxn ang="0">
                      <a:pos x="T0" y="T1"/>
                    </a:cxn>
                    <a:cxn ang="0">
                      <a:pos x="T2" y="T3"/>
                    </a:cxn>
                    <a:cxn ang="0">
                      <a:pos x="T4" y="T5"/>
                    </a:cxn>
                    <a:cxn ang="0">
                      <a:pos x="T6" y="T7"/>
                    </a:cxn>
                    <a:cxn ang="0">
                      <a:pos x="T8" y="T9"/>
                    </a:cxn>
                    <a:cxn ang="0">
                      <a:pos x="T10" y="T11"/>
                    </a:cxn>
                  </a:cxnLst>
                  <a:rect l="0" t="0" r="r" b="b"/>
                  <a:pathLst>
                    <a:path w="79" h="95">
                      <a:moveTo>
                        <a:pt x="79" y="63"/>
                      </a:moveTo>
                      <a:lnTo>
                        <a:pt x="38" y="95"/>
                      </a:lnTo>
                      <a:lnTo>
                        <a:pt x="0" y="63"/>
                      </a:lnTo>
                      <a:lnTo>
                        <a:pt x="0" y="0"/>
                      </a:lnTo>
                      <a:lnTo>
                        <a:pt x="79" y="0"/>
                      </a:lnTo>
                      <a:lnTo>
                        <a:pt x="79" y="63"/>
                      </a:lnTo>
                      <a:close/>
                    </a:path>
                  </a:pathLst>
                </a:custGeom>
                <a:solidFill>
                  <a:srgbClr val="C3A47C"/>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29" name="Freeform 76"/>
                <p:cNvSpPr>
                  <a:spLocks/>
                </p:cNvSpPr>
                <p:nvPr/>
              </p:nvSpPr>
              <p:spPr bwMode="auto">
                <a:xfrm>
                  <a:off x="9480550" y="2774950"/>
                  <a:ext cx="269875" cy="700088"/>
                </a:xfrm>
                <a:custGeom>
                  <a:avLst/>
                  <a:gdLst>
                    <a:gd name="T0" fmla="*/ 84 w 84"/>
                    <a:gd name="T1" fmla="*/ 9 h 218"/>
                    <a:gd name="T2" fmla="*/ 51 w 84"/>
                    <a:gd name="T3" fmla="*/ 0 h 218"/>
                    <a:gd name="T4" fmla="*/ 0 w 84"/>
                    <a:gd name="T5" fmla="*/ 218 h 218"/>
                    <a:gd name="T6" fmla="*/ 34 w 84"/>
                    <a:gd name="T7" fmla="*/ 218 h 218"/>
                    <a:gd name="T8" fmla="*/ 84 w 84"/>
                    <a:gd name="T9" fmla="*/ 9 h 218"/>
                  </a:gdLst>
                  <a:ahLst/>
                  <a:cxnLst>
                    <a:cxn ang="0">
                      <a:pos x="T0" y="T1"/>
                    </a:cxn>
                    <a:cxn ang="0">
                      <a:pos x="T2" y="T3"/>
                    </a:cxn>
                    <a:cxn ang="0">
                      <a:pos x="T4" y="T5"/>
                    </a:cxn>
                    <a:cxn ang="0">
                      <a:pos x="T6" y="T7"/>
                    </a:cxn>
                    <a:cxn ang="0">
                      <a:pos x="T8" y="T9"/>
                    </a:cxn>
                  </a:cxnLst>
                  <a:rect l="0" t="0" r="r" b="b"/>
                  <a:pathLst>
                    <a:path w="84" h="218">
                      <a:moveTo>
                        <a:pt x="84" y="9"/>
                      </a:moveTo>
                      <a:cubicBezTo>
                        <a:pt x="73" y="6"/>
                        <a:pt x="62" y="3"/>
                        <a:pt x="51" y="0"/>
                      </a:cubicBezTo>
                      <a:cubicBezTo>
                        <a:pt x="18" y="71"/>
                        <a:pt x="7" y="141"/>
                        <a:pt x="0" y="218"/>
                      </a:cubicBezTo>
                      <a:cubicBezTo>
                        <a:pt x="34" y="218"/>
                        <a:pt x="34" y="218"/>
                        <a:pt x="34" y="218"/>
                      </a:cubicBezTo>
                      <a:cubicBezTo>
                        <a:pt x="42" y="144"/>
                        <a:pt x="53" y="77"/>
                        <a:pt x="84" y="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30" name="Freeform 77"/>
                <p:cNvSpPr>
                  <a:spLocks/>
                </p:cNvSpPr>
                <p:nvPr/>
              </p:nvSpPr>
              <p:spPr bwMode="auto">
                <a:xfrm>
                  <a:off x="9939338" y="2774950"/>
                  <a:ext cx="273050" cy="700088"/>
                </a:xfrm>
                <a:custGeom>
                  <a:avLst/>
                  <a:gdLst>
                    <a:gd name="T0" fmla="*/ 0 w 85"/>
                    <a:gd name="T1" fmla="*/ 9 h 218"/>
                    <a:gd name="T2" fmla="*/ 34 w 85"/>
                    <a:gd name="T3" fmla="*/ 0 h 218"/>
                    <a:gd name="T4" fmla="*/ 85 w 85"/>
                    <a:gd name="T5" fmla="*/ 218 h 218"/>
                    <a:gd name="T6" fmla="*/ 50 w 85"/>
                    <a:gd name="T7" fmla="*/ 218 h 218"/>
                    <a:gd name="T8" fmla="*/ 0 w 85"/>
                    <a:gd name="T9" fmla="*/ 9 h 218"/>
                  </a:gdLst>
                  <a:ahLst/>
                  <a:cxnLst>
                    <a:cxn ang="0">
                      <a:pos x="T0" y="T1"/>
                    </a:cxn>
                    <a:cxn ang="0">
                      <a:pos x="T2" y="T3"/>
                    </a:cxn>
                    <a:cxn ang="0">
                      <a:pos x="T4" y="T5"/>
                    </a:cxn>
                    <a:cxn ang="0">
                      <a:pos x="T6" y="T7"/>
                    </a:cxn>
                    <a:cxn ang="0">
                      <a:pos x="T8" y="T9"/>
                    </a:cxn>
                  </a:cxnLst>
                  <a:rect l="0" t="0" r="r" b="b"/>
                  <a:pathLst>
                    <a:path w="85" h="218">
                      <a:moveTo>
                        <a:pt x="0" y="9"/>
                      </a:moveTo>
                      <a:cubicBezTo>
                        <a:pt x="12" y="6"/>
                        <a:pt x="23" y="3"/>
                        <a:pt x="34" y="0"/>
                      </a:cubicBezTo>
                      <a:cubicBezTo>
                        <a:pt x="67" y="71"/>
                        <a:pt x="77" y="141"/>
                        <a:pt x="85" y="218"/>
                      </a:cubicBezTo>
                      <a:cubicBezTo>
                        <a:pt x="50" y="218"/>
                        <a:pt x="50" y="218"/>
                        <a:pt x="50" y="218"/>
                      </a:cubicBezTo>
                      <a:cubicBezTo>
                        <a:pt x="42" y="144"/>
                        <a:pt x="32" y="77"/>
                        <a:pt x="0" y="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31" name="Freeform 78"/>
                <p:cNvSpPr>
                  <a:spLocks/>
                </p:cNvSpPr>
                <p:nvPr/>
              </p:nvSpPr>
              <p:spPr bwMode="auto">
                <a:xfrm>
                  <a:off x="9493250" y="3475038"/>
                  <a:ext cx="82550" cy="90488"/>
                </a:xfrm>
                <a:custGeom>
                  <a:avLst/>
                  <a:gdLst>
                    <a:gd name="T0" fmla="*/ 0 w 26"/>
                    <a:gd name="T1" fmla="*/ 0 h 28"/>
                    <a:gd name="T2" fmla="*/ 0 w 26"/>
                    <a:gd name="T3" fmla="*/ 16 h 28"/>
                    <a:gd name="T4" fmla="*/ 13 w 26"/>
                    <a:gd name="T5" fmla="*/ 28 h 28"/>
                    <a:gd name="T6" fmla="*/ 26 w 26"/>
                    <a:gd name="T7" fmla="*/ 16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6"/>
                        <a:pt x="0" y="16"/>
                        <a:pt x="0" y="16"/>
                      </a:cubicBezTo>
                      <a:cubicBezTo>
                        <a:pt x="0" y="23"/>
                        <a:pt x="6" y="28"/>
                        <a:pt x="13" y="28"/>
                      </a:cubicBezTo>
                      <a:cubicBezTo>
                        <a:pt x="20" y="28"/>
                        <a:pt x="26" y="23"/>
                        <a:pt x="26" y="16"/>
                      </a:cubicBezTo>
                      <a:cubicBezTo>
                        <a:pt x="26" y="0"/>
                        <a:pt x="26" y="0"/>
                        <a:pt x="26" y="0"/>
                      </a:cubicBezTo>
                      <a:lnTo>
                        <a:pt x="0" y="0"/>
                      </a:ln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32" name="Freeform 79"/>
                <p:cNvSpPr>
                  <a:spLocks/>
                </p:cNvSpPr>
                <p:nvPr/>
              </p:nvSpPr>
              <p:spPr bwMode="auto">
                <a:xfrm>
                  <a:off x="10115550" y="3475038"/>
                  <a:ext cx="80963" cy="90488"/>
                </a:xfrm>
                <a:custGeom>
                  <a:avLst/>
                  <a:gdLst>
                    <a:gd name="T0" fmla="*/ 0 w 25"/>
                    <a:gd name="T1" fmla="*/ 0 h 28"/>
                    <a:gd name="T2" fmla="*/ 0 w 25"/>
                    <a:gd name="T3" fmla="*/ 16 h 28"/>
                    <a:gd name="T4" fmla="*/ 12 w 25"/>
                    <a:gd name="T5" fmla="*/ 28 h 28"/>
                    <a:gd name="T6" fmla="*/ 25 w 25"/>
                    <a:gd name="T7" fmla="*/ 16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6"/>
                        <a:pt x="0" y="16"/>
                        <a:pt x="0" y="16"/>
                      </a:cubicBezTo>
                      <a:cubicBezTo>
                        <a:pt x="0" y="23"/>
                        <a:pt x="5" y="28"/>
                        <a:pt x="12" y="28"/>
                      </a:cubicBezTo>
                      <a:cubicBezTo>
                        <a:pt x="19" y="28"/>
                        <a:pt x="25" y="23"/>
                        <a:pt x="25" y="16"/>
                      </a:cubicBezTo>
                      <a:cubicBezTo>
                        <a:pt x="25" y="0"/>
                        <a:pt x="25" y="0"/>
                        <a:pt x="25" y="0"/>
                      </a:cubicBezTo>
                      <a:lnTo>
                        <a:pt x="0" y="0"/>
                      </a:ln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33" name="Freeform 80"/>
                <p:cNvSpPr>
                  <a:spLocks/>
                </p:cNvSpPr>
                <p:nvPr/>
              </p:nvSpPr>
              <p:spPr bwMode="auto">
                <a:xfrm>
                  <a:off x="9640888" y="2752725"/>
                  <a:ext cx="407988" cy="709613"/>
                </a:xfrm>
                <a:custGeom>
                  <a:avLst/>
                  <a:gdLst>
                    <a:gd name="T0" fmla="*/ 178 w 257"/>
                    <a:gd name="T1" fmla="*/ 0 h 447"/>
                    <a:gd name="T2" fmla="*/ 127 w 257"/>
                    <a:gd name="T3" fmla="*/ 85 h 447"/>
                    <a:gd name="T4" fmla="*/ 79 w 257"/>
                    <a:gd name="T5" fmla="*/ 0 h 447"/>
                    <a:gd name="T6" fmla="*/ 0 w 257"/>
                    <a:gd name="T7" fmla="*/ 14 h 447"/>
                    <a:gd name="T8" fmla="*/ 4 w 257"/>
                    <a:gd name="T9" fmla="*/ 447 h 447"/>
                    <a:gd name="T10" fmla="*/ 250 w 257"/>
                    <a:gd name="T11" fmla="*/ 447 h 447"/>
                    <a:gd name="T12" fmla="*/ 257 w 257"/>
                    <a:gd name="T13" fmla="*/ 14 h 447"/>
                    <a:gd name="T14" fmla="*/ 178 w 257"/>
                    <a:gd name="T15" fmla="*/ 0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7" h="447">
                      <a:moveTo>
                        <a:pt x="178" y="0"/>
                      </a:moveTo>
                      <a:lnTo>
                        <a:pt x="127" y="85"/>
                      </a:lnTo>
                      <a:lnTo>
                        <a:pt x="79" y="0"/>
                      </a:lnTo>
                      <a:lnTo>
                        <a:pt x="0" y="14"/>
                      </a:lnTo>
                      <a:lnTo>
                        <a:pt x="4" y="447"/>
                      </a:lnTo>
                      <a:lnTo>
                        <a:pt x="250" y="447"/>
                      </a:lnTo>
                      <a:lnTo>
                        <a:pt x="257" y="14"/>
                      </a:lnTo>
                      <a:lnTo>
                        <a:pt x="178"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34" name="Freeform 81"/>
                <p:cNvSpPr>
                  <a:spLocks/>
                </p:cNvSpPr>
                <p:nvPr/>
              </p:nvSpPr>
              <p:spPr bwMode="auto">
                <a:xfrm>
                  <a:off x="9945688" y="2509838"/>
                  <a:ext cx="3175" cy="3175"/>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35" name="Freeform 82"/>
                <p:cNvSpPr>
                  <a:spLocks/>
                </p:cNvSpPr>
                <p:nvPr/>
              </p:nvSpPr>
              <p:spPr bwMode="auto">
                <a:xfrm>
                  <a:off x="9945688"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36" name="Freeform 83"/>
                <p:cNvSpPr>
                  <a:spLocks/>
                </p:cNvSpPr>
                <p:nvPr/>
              </p:nvSpPr>
              <p:spPr bwMode="auto">
                <a:xfrm>
                  <a:off x="9939338" y="2495550"/>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37" name="Freeform 84"/>
                <p:cNvSpPr>
                  <a:spLocks/>
                </p:cNvSpPr>
                <p:nvPr/>
              </p:nvSpPr>
              <p:spPr bwMode="auto">
                <a:xfrm>
                  <a:off x="9942513" y="2500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38" name="Freeform 85"/>
                <p:cNvSpPr>
                  <a:spLocks/>
                </p:cNvSpPr>
                <p:nvPr/>
              </p:nvSpPr>
              <p:spPr bwMode="auto">
                <a:xfrm>
                  <a:off x="9740900" y="24955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39" name="Freeform 86"/>
                <p:cNvSpPr>
                  <a:spLocks/>
                </p:cNvSpPr>
                <p:nvPr/>
              </p:nvSpPr>
              <p:spPr bwMode="auto">
                <a:xfrm>
                  <a:off x="9948863" y="25130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40" name="Freeform 87"/>
                <p:cNvSpPr>
                  <a:spLocks/>
                </p:cNvSpPr>
                <p:nvPr/>
              </p:nvSpPr>
              <p:spPr bwMode="auto">
                <a:xfrm>
                  <a:off x="9948863" y="25193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41" name="Rectangle 88"/>
                <p:cNvSpPr>
                  <a:spLocks noChangeArrowheads="1"/>
                </p:cNvSpPr>
                <p:nvPr/>
              </p:nvSpPr>
              <p:spPr bwMode="auto">
                <a:xfrm>
                  <a:off x="9939338" y="2492375"/>
                  <a:ext cx="1588" cy="1588"/>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42" name="Freeform 89"/>
                <p:cNvSpPr>
                  <a:spLocks/>
                </p:cNvSpPr>
                <p:nvPr/>
              </p:nvSpPr>
              <p:spPr bwMode="auto">
                <a:xfrm>
                  <a:off x="9734550" y="251618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43" name="Freeform 90"/>
                <p:cNvSpPr>
                  <a:spLocks/>
                </p:cNvSpPr>
                <p:nvPr/>
              </p:nvSpPr>
              <p:spPr bwMode="auto">
                <a:xfrm>
                  <a:off x="9737725"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44" name="Freeform 91"/>
                <p:cNvSpPr>
                  <a:spLocks/>
                </p:cNvSpPr>
                <p:nvPr/>
              </p:nvSpPr>
              <p:spPr bwMode="auto">
                <a:xfrm>
                  <a:off x="9740900" y="250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45" name="Freeform 92"/>
                <p:cNvSpPr>
                  <a:spLocks/>
                </p:cNvSpPr>
                <p:nvPr/>
              </p:nvSpPr>
              <p:spPr bwMode="auto">
                <a:xfrm>
                  <a:off x="9737725" y="25098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46" name="Freeform 93"/>
                <p:cNvSpPr>
                  <a:spLocks/>
                </p:cNvSpPr>
                <p:nvPr/>
              </p:nvSpPr>
              <p:spPr bwMode="auto">
                <a:xfrm>
                  <a:off x="9717088" y="2482850"/>
                  <a:ext cx="250825" cy="225425"/>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47" name="Rectangle 94"/>
                <p:cNvSpPr>
                  <a:spLocks noChangeArrowheads="1"/>
                </p:cNvSpPr>
                <p:nvPr/>
              </p:nvSpPr>
              <p:spPr bwMode="auto">
                <a:xfrm>
                  <a:off x="9647238" y="3462338"/>
                  <a:ext cx="390525" cy="254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48" name="Rectangle 95"/>
                <p:cNvSpPr>
                  <a:spLocks noChangeArrowheads="1"/>
                </p:cNvSpPr>
                <p:nvPr/>
              </p:nvSpPr>
              <p:spPr bwMode="auto">
                <a:xfrm>
                  <a:off x="9807575" y="3462338"/>
                  <a:ext cx="69850" cy="25400"/>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49" name="Oval 96"/>
                <p:cNvSpPr>
                  <a:spLocks noChangeArrowheads="1"/>
                </p:cNvSpPr>
                <p:nvPr/>
              </p:nvSpPr>
              <p:spPr bwMode="auto">
                <a:xfrm>
                  <a:off x="9836150" y="2811463"/>
                  <a:ext cx="12700" cy="12700"/>
                </a:xfrm>
                <a:prstGeom prst="ellipse">
                  <a:avLst/>
                </a:pr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50" name="Oval 97"/>
                <p:cNvSpPr>
                  <a:spLocks noChangeArrowheads="1"/>
                </p:cNvSpPr>
                <p:nvPr/>
              </p:nvSpPr>
              <p:spPr bwMode="auto">
                <a:xfrm>
                  <a:off x="9836150" y="2855913"/>
                  <a:ext cx="12700" cy="9525"/>
                </a:xfrm>
                <a:prstGeom prst="ellipse">
                  <a:avLst/>
                </a:pr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grpSp>
      </p:grpSp>
      <p:grpSp>
        <p:nvGrpSpPr>
          <p:cNvPr id="8" name="Group 7"/>
          <p:cNvGrpSpPr/>
          <p:nvPr/>
        </p:nvGrpSpPr>
        <p:grpSpPr>
          <a:xfrm>
            <a:off x="1380432" y="1837695"/>
            <a:ext cx="2214606" cy="2960843"/>
            <a:chOff x="1408112" y="1874048"/>
            <a:chExt cx="2259013" cy="3020214"/>
          </a:xfrm>
        </p:grpSpPr>
        <p:sp>
          <p:nvSpPr>
            <p:cNvPr id="419" name="Oval 3316"/>
            <p:cNvSpPr>
              <a:spLocks noChangeArrowheads="1"/>
            </p:cNvSpPr>
            <p:nvPr/>
          </p:nvSpPr>
          <p:spPr bwMode="auto">
            <a:xfrm>
              <a:off x="1408112" y="2633662"/>
              <a:ext cx="2259013" cy="2260600"/>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066669">
                <a:defRPr/>
              </a:pPr>
              <a:endParaRPr lang="en-US" sz="2157" kern="0">
                <a:solidFill>
                  <a:srgbClr val="505050"/>
                </a:solidFill>
              </a:endParaRPr>
            </a:p>
          </p:txBody>
        </p:sp>
        <p:pic>
          <p:nvPicPr>
            <p:cNvPr id="523" name="Picture 522"/>
            <p:cNvPicPr>
              <a:picLocks noChangeAspect="1"/>
            </p:cNvPicPr>
            <p:nvPr/>
          </p:nvPicPr>
          <p:blipFill rotWithShape="1">
            <a:blip r:embed="rId4"/>
            <a:srcRect b="39676"/>
            <a:stretch/>
          </p:blipFill>
          <p:spPr>
            <a:xfrm>
              <a:off x="1493837" y="1874048"/>
              <a:ext cx="1997391" cy="2156614"/>
            </a:xfrm>
            <a:prstGeom prst="rect">
              <a:avLst/>
            </a:prstGeom>
          </p:spPr>
        </p:pic>
      </p:grpSp>
      <p:pic>
        <p:nvPicPr>
          <p:cNvPr id="581" name="Picture 580"/>
          <p:cNvPicPr>
            <a:picLocks noChangeAspect="1"/>
          </p:cNvPicPr>
          <p:nvPr/>
        </p:nvPicPr>
        <p:blipFill>
          <a:blip r:embed="rId5"/>
          <a:stretch>
            <a:fillRect/>
          </a:stretch>
        </p:blipFill>
        <p:spPr>
          <a:xfrm>
            <a:off x="1539174" y="2388151"/>
            <a:ext cx="1092513" cy="592637"/>
          </a:xfrm>
          <a:prstGeom prst="rect">
            <a:avLst/>
          </a:prstGeom>
        </p:spPr>
      </p:pic>
      <p:sp>
        <p:nvSpPr>
          <p:cNvPr id="29" name="Freeform 3168"/>
          <p:cNvSpPr>
            <a:spLocks noEditPoints="1"/>
          </p:cNvSpPr>
          <p:nvPr/>
        </p:nvSpPr>
        <p:spPr bwMode="auto">
          <a:xfrm>
            <a:off x="205431" y="3469464"/>
            <a:ext cx="11734450" cy="812385"/>
          </a:xfrm>
          <a:custGeom>
            <a:avLst/>
            <a:gdLst>
              <a:gd name="T0" fmla="*/ 2210 w 5791"/>
              <a:gd name="T1" fmla="*/ 400 h 401"/>
              <a:gd name="T2" fmla="*/ 2161 w 5791"/>
              <a:gd name="T3" fmla="*/ 397 h 401"/>
              <a:gd name="T4" fmla="*/ 2113 w 5791"/>
              <a:gd name="T5" fmla="*/ 392 h 401"/>
              <a:gd name="T6" fmla="*/ 2066 w 5791"/>
              <a:gd name="T7" fmla="*/ 383 h 401"/>
              <a:gd name="T8" fmla="*/ 2486 w 5791"/>
              <a:gd name="T9" fmla="*/ 374 h 401"/>
              <a:gd name="T10" fmla="*/ 2533 w 5791"/>
              <a:gd name="T11" fmla="*/ 363 h 401"/>
              <a:gd name="T12" fmla="*/ 2580 w 5791"/>
              <a:gd name="T13" fmla="*/ 351 h 401"/>
              <a:gd name="T14" fmla="*/ 2626 w 5791"/>
              <a:gd name="T15" fmla="*/ 337 h 401"/>
              <a:gd name="T16" fmla="*/ 1849 w 5791"/>
              <a:gd name="T17" fmla="*/ 312 h 401"/>
              <a:gd name="T18" fmla="*/ 4954 w 5791"/>
              <a:gd name="T19" fmla="*/ 315 h 401"/>
              <a:gd name="T20" fmla="*/ 5002 w 5791"/>
              <a:gd name="T21" fmla="*/ 312 h 401"/>
              <a:gd name="T22" fmla="*/ 5050 w 5791"/>
              <a:gd name="T23" fmla="*/ 308 h 401"/>
              <a:gd name="T24" fmla="*/ 4727 w 5791"/>
              <a:gd name="T25" fmla="*/ 304 h 401"/>
              <a:gd name="T26" fmla="*/ 5122 w 5791"/>
              <a:gd name="T27" fmla="*/ 299 h 401"/>
              <a:gd name="T28" fmla="*/ 2726 w 5791"/>
              <a:gd name="T29" fmla="*/ 293 h 401"/>
              <a:gd name="T30" fmla="*/ 4633 w 5791"/>
              <a:gd name="T31" fmla="*/ 288 h 401"/>
              <a:gd name="T32" fmla="*/ 4609 w 5791"/>
              <a:gd name="T33" fmla="*/ 282 h 401"/>
              <a:gd name="T34" fmla="*/ 4586 w 5791"/>
              <a:gd name="T35" fmla="*/ 276 h 401"/>
              <a:gd name="T36" fmla="*/ 4563 w 5791"/>
              <a:gd name="T37" fmla="*/ 269 h 401"/>
              <a:gd name="T38" fmla="*/ 4540 w 5791"/>
              <a:gd name="T39" fmla="*/ 262 h 401"/>
              <a:gd name="T40" fmla="*/ 5334 w 5791"/>
              <a:gd name="T41" fmla="*/ 256 h 401"/>
              <a:gd name="T42" fmla="*/ 5357 w 5791"/>
              <a:gd name="T43" fmla="*/ 250 h 401"/>
              <a:gd name="T44" fmla="*/ 5380 w 5791"/>
              <a:gd name="T45" fmla="*/ 244 h 401"/>
              <a:gd name="T46" fmla="*/ 5403 w 5791"/>
              <a:gd name="T47" fmla="*/ 237 h 401"/>
              <a:gd name="T48" fmla="*/ 2881 w 5791"/>
              <a:gd name="T49" fmla="*/ 229 h 401"/>
              <a:gd name="T50" fmla="*/ 5449 w 5791"/>
              <a:gd name="T51" fmla="*/ 223 h 401"/>
              <a:gd name="T52" fmla="*/ 1602 w 5791"/>
              <a:gd name="T53" fmla="*/ 217 h 401"/>
              <a:gd name="T54" fmla="*/ 1579 w 5791"/>
              <a:gd name="T55" fmla="*/ 209 h 401"/>
              <a:gd name="T56" fmla="*/ 1556 w 5791"/>
              <a:gd name="T57" fmla="*/ 202 h 401"/>
              <a:gd name="T58" fmla="*/ 214 w 5791"/>
              <a:gd name="T59" fmla="*/ 196 h 401"/>
              <a:gd name="T60" fmla="*/ 237 w 5791"/>
              <a:gd name="T61" fmla="*/ 189 h 401"/>
              <a:gd name="T62" fmla="*/ 260 w 5791"/>
              <a:gd name="T63" fmla="*/ 183 h 401"/>
              <a:gd name="T64" fmla="*/ 4343 w 5791"/>
              <a:gd name="T65" fmla="*/ 175 h 401"/>
              <a:gd name="T66" fmla="*/ 306 w 5791"/>
              <a:gd name="T67" fmla="*/ 170 h 401"/>
              <a:gd name="T68" fmla="*/ 330 w 5791"/>
              <a:gd name="T69" fmla="*/ 164 h 401"/>
              <a:gd name="T70" fmla="*/ 353 w 5791"/>
              <a:gd name="T71" fmla="*/ 159 h 401"/>
              <a:gd name="T72" fmla="*/ 5654 w 5791"/>
              <a:gd name="T73" fmla="*/ 151 h 401"/>
              <a:gd name="T74" fmla="*/ 1346 w 5791"/>
              <a:gd name="T75" fmla="*/ 146 h 401"/>
              <a:gd name="T76" fmla="*/ 3079 w 5791"/>
              <a:gd name="T77" fmla="*/ 141 h 401"/>
              <a:gd name="T78" fmla="*/ 5699 w 5791"/>
              <a:gd name="T79" fmla="*/ 134 h 401"/>
              <a:gd name="T80" fmla="*/ 1275 w 5791"/>
              <a:gd name="T81" fmla="*/ 133 h 401"/>
              <a:gd name="T82" fmla="*/ 518 w 5791"/>
              <a:gd name="T83" fmla="*/ 127 h 401"/>
              <a:gd name="T84" fmla="*/ 542 w 5791"/>
              <a:gd name="T85" fmla="*/ 124 h 401"/>
              <a:gd name="T86" fmla="*/ 1179 w 5791"/>
              <a:gd name="T87" fmla="*/ 118 h 401"/>
              <a:gd name="T88" fmla="*/ 614 w 5791"/>
              <a:gd name="T89" fmla="*/ 115 h 401"/>
              <a:gd name="T90" fmla="*/ 1107 w 5791"/>
              <a:gd name="T91" fmla="*/ 110 h 401"/>
              <a:gd name="T92" fmla="*/ 686 w 5791"/>
              <a:gd name="T93" fmla="*/ 108 h 401"/>
              <a:gd name="T94" fmla="*/ 1035 w 5791"/>
              <a:gd name="T95" fmla="*/ 105 h 401"/>
              <a:gd name="T96" fmla="*/ 758 w 5791"/>
              <a:gd name="T97" fmla="*/ 103 h 401"/>
              <a:gd name="T98" fmla="*/ 963 w 5791"/>
              <a:gd name="T99" fmla="*/ 101 h 401"/>
              <a:gd name="T100" fmla="*/ 914 w 5791"/>
              <a:gd name="T101" fmla="*/ 100 h 401"/>
              <a:gd name="T102" fmla="*/ 3191 w 5791"/>
              <a:gd name="T103" fmla="*/ 96 h 401"/>
              <a:gd name="T104" fmla="*/ 3236 w 5791"/>
              <a:gd name="T105" fmla="*/ 79 h 401"/>
              <a:gd name="T106" fmla="*/ 3282 w 5791"/>
              <a:gd name="T107" fmla="*/ 64 h 401"/>
              <a:gd name="T108" fmla="*/ 3328 w 5791"/>
              <a:gd name="T109" fmla="*/ 50 h 401"/>
              <a:gd name="T110" fmla="*/ 3374 w 5791"/>
              <a:gd name="T111" fmla="*/ 38 h 401"/>
              <a:gd name="T112" fmla="*/ 3421 w 5791"/>
              <a:gd name="T113" fmla="*/ 27 h 401"/>
              <a:gd name="T114" fmla="*/ 3467 w 5791"/>
              <a:gd name="T115" fmla="*/ 18 h 401"/>
              <a:gd name="T116" fmla="*/ 3506 w 5791"/>
              <a:gd name="T117" fmla="*/ 20 h 401"/>
              <a:gd name="T118" fmla="*/ 3553 w 5791"/>
              <a:gd name="T119" fmla="*/ 15 h 401"/>
              <a:gd name="T120" fmla="*/ 3601 w 5791"/>
              <a:gd name="T121" fmla="*/ 11 h 401"/>
              <a:gd name="T122" fmla="*/ 3649 w 5791"/>
              <a:gd name="T123" fmla="*/ 8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91" h="401">
                <a:moveTo>
                  <a:pt x="2246" y="401"/>
                </a:moveTo>
                <a:cubicBezTo>
                  <a:pt x="2246" y="393"/>
                  <a:pt x="2246" y="393"/>
                  <a:pt x="2246" y="393"/>
                </a:cubicBezTo>
                <a:cubicBezTo>
                  <a:pt x="2250" y="393"/>
                  <a:pt x="2254" y="393"/>
                  <a:pt x="2258" y="393"/>
                </a:cubicBezTo>
                <a:cubicBezTo>
                  <a:pt x="2258" y="401"/>
                  <a:pt x="2258" y="401"/>
                  <a:pt x="2258" y="401"/>
                </a:cubicBezTo>
                <a:cubicBezTo>
                  <a:pt x="2254" y="401"/>
                  <a:pt x="2250" y="401"/>
                  <a:pt x="2246" y="401"/>
                </a:cubicBezTo>
                <a:close/>
                <a:moveTo>
                  <a:pt x="2234" y="401"/>
                </a:moveTo>
                <a:cubicBezTo>
                  <a:pt x="2230" y="401"/>
                  <a:pt x="2226" y="401"/>
                  <a:pt x="2222" y="401"/>
                </a:cubicBezTo>
                <a:cubicBezTo>
                  <a:pt x="2222" y="393"/>
                  <a:pt x="2222" y="393"/>
                  <a:pt x="2222" y="393"/>
                </a:cubicBezTo>
                <a:cubicBezTo>
                  <a:pt x="2226" y="393"/>
                  <a:pt x="2230" y="393"/>
                  <a:pt x="2234" y="393"/>
                </a:cubicBezTo>
                <a:lnTo>
                  <a:pt x="2234" y="401"/>
                </a:lnTo>
                <a:close/>
                <a:moveTo>
                  <a:pt x="2270" y="401"/>
                </a:moveTo>
                <a:cubicBezTo>
                  <a:pt x="2270" y="393"/>
                  <a:pt x="2270" y="393"/>
                  <a:pt x="2270" y="393"/>
                </a:cubicBezTo>
                <a:cubicBezTo>
                  <a:pt x="2274" y="392"/>
                  <a:pt x="2278" y="392"/>
                  <a:pt x="2282" y="392"/>
                </a:cubicBezTo>
                <a:cubicBezTo>
                  <a:pt x="2282" y="400"/>
                  <a:pt x="2282" y="400"/>
                  <a:pt x="2282" y="400"/>
                </a:cubicBezTo>
                <a:cubicBezTo>
                  <a:pt x="2278" y="400"/>
                  <a:pt x="2274" y="400"/>
                  <a:pt x="2270" y="401"/>
                </a:cubicBezTo>
                <a:close/>
                <a:moveTo>
                  <a:pt x="2210" y="400"/>
                </a:moveTo>
                <a:cubicBezTo>
                  <a:pt x="2206" y="400"/>
                  <a:pt x="2202" y="400"/>
                  <a:pt x="2198" y="400"/>
                </a:cubicBezTo>
                <a:cubicBezTo>
                  <a:pt x="2198" y="392"/>
                  <a:pt x="2198" y="392"/>
                  <a:pt x="2198" y="392"/>
                </a:cubicBezTo>
                <a:cubicBezTo>
                  <a:pt x="2202" y="392"/>
                  <a:pt x="2206" y="392"/>
                  <a:pt x="2210" y="392"/>
                </a:cubicBezTo>
                <a:lnTo>
                  <a:pt x="2210" y="400"/>
                </a:lnTo>
                <a:close/>
                <a:moveTo>
                  <a:pt x="2294" y="400"/>
                </a:moveTo>
                <a:cubicBezTo>
                  <a:pt x="2294" y="392"/>
                  <a:pt x="2294" y="392"/>
                  <a:pt x="2294" y="392"/>
                </a:cubicBezTo>
                <a:cubicBezTo>
                  <a:pt x="2298" y="391"/>
                  <a:pt x="2302" y="391"/>
                  <a:pt x="2306" y="391"/>
                </a:cubicBezTo>
                <a:cubicBezTo>
                  <a:pt x="2306" y="399"/>
                  <a:pt x="2306" y="399"/>
                  <a:pt x="2306" y="399"/>
                </a:cubicBezTo>
                <a:cubicBezTo>
                  <a:pt x="2302" y="399"/>
                  <a:pt x="2298" y="399"/>
                  <a:pt x="2294" y="400"/>
                </a:cubicBezTo>
                <a:close/>
                <a:moveTo>
                  <a:pt x="2186" y="399"/>
                </a:moveTo>
                <a:cubicBezTo>
                  <a:pt x="2182" y="399"/>
                  <a:pt x="2178" y="398"/>
                  <a:pt x="2174" y="398"/>
                </a:cubicBezTo>
                <a:cubicBezTo>
                  <a:pt x="2174" y="390"/>
                  <a:pt x="2174" y="390"/>
                  <a:pt x="2174" y="390"/>
                </a:cubicBezTo>
                <a:cubicBezTo>
                  <a:pt x="2178" y="390"/>
                  <a:pt x="2182" y="391"/>
                  <a:pt x="2186" y="391"/>
                </a:cubicBezTo>
                <a:lnTo>
                  <a:pt x="2186" y="399"/>
                </a:lnTo>
                <a:close/>
                <a:moveTo>
                  <a:pt x="2318" y="398"/>
                </a:moveTo>
                <a:cubicBezTo>
                  <a:pt x="2318" y="390"/>
                  <a:pt x="2318" y="390"/>
                  <a:pt x="2318" y="390"/>
                </a:cubicBezTo>
                <a:cubicBezTo>
                  <a:pt x="2322" y="390"/>
                  <a:pt x="2326" y="390"/>
                  <a:pt x="2330" y="389"/>
                </a:cubicBezTo>
                <a:cubicBezTo>
                  <a:pt x="2331" y="397"/>
                  <a:pt x="2331" y="397"/>
                  <a:pt x="2331" y="397"/>
                </a:cubicBezTo>
                <a:cubicBezTo>
                  <a:pt x="2327" y="398"/>
                  <a:pt x="2323" y="398"/>
                  <a:pt x="2318" y="398"/>
                </a:cubicBezTo>
                <a:close/>
                <a:moveTo>
                  <a:pt x="2161" y="397"/>
                </a:moveTo>
                <a:cubicBezTo>
                  <a:pt x="2157" y="397"/>
                  <a:pt x="2153" y="396"/>
                  <a:pt x="2149" y="396"/>
                </a:cubicBezTo>
                <a:cubicBezTo>
                  <a:pt x="2150" y="388"/>
                  <a:pt x="2150" y="388"/>
                  <a:pt x="2150" y="388"/>
                </a:cubicBezTo>
                <a:cubicBezTo>
                  <a:pt x="2154" y="388"/>
                  <a:pt x="2158" y="389"/>
                  <a:pt x="2162" y="389"/>
                </a:cubicBezTo>
                <a:lnTo>
                  <a:pt x="2161" y="397"/>
                </a:lnTo>
                <a:close/>
                <a:moveTo>
                  <a:pt x="2343" y="396"/>
                </a:moveTo>
                <a:cubicBezTo>
                  <a:pt x="2342" y="388"/>
                  <a:pt x="2342" y="388"/>
                  <a:pt x="2342" y="388"/>
                </a:cubicBezTo>
                <a:cubicBezTo>
                  <a:pt x="2346" y="388"/>
                  <a:pt x="2350" y="388"/>
                  <a:pt x="2354" y="387"/>
                </a:cubicBezTo>
                <a:cubicBezTo>
                  <a:pt x="2355" y="395"/>
                  <a:pt x="2355" y="395"/>
                  <a:pt x="2355" y="395"/>
                </a:cubicBezTo>
                <a:cubicBezTo>
                  <a:pt x="2351" y="395"/>
                  <a:pt x="2347" y="396"/>
                  <a:pt x="2343" y="396"/>
                </a:cubicBezTo>
                <a:close/>
                <a:moveTo>
                  <a:pt x="2137" y="395"/>
                </a:moveTo>
                <a:cubicBezTo>
                  <a:pt x="2133" y="394"/>
                  <a:pt x="2129" y="394"/>
                  <a:pt x="2125" y="393"/>
                </a:cubicBezTo>
                <a:cubicBezTo>
                  <a:pt x="2126" y="385"/>
                  <a:pt x="2126" y="385"/>
                  <a:pt x="2126" y="385"/>
                </a:cubicBezTo>
                <a:cubicBezTo>
                  <a:pt x="2130" y="386"/>
                  <a:pt x="2134" y="386"/>
                  <a:pt x="2138" y="387"/>
                </a:cubicBezTo>
                <a:lnTo>
                  <a:pt x="2137" y="395"/>
                </a:lnTo>
                <a:close/>
                <a:moveTo>
                  <a:pt x="2367" y="394"/>
                </a:moveTo>
                <a:cubicBezTo>
                  <a:pt x="2366" y="386"/>
                  <a:pt x="2366" y="386"/>
                  <a:pt x="2366" y="386"/>
                </a:cubicBezTo>
                <a:cubicBezTo>
                  <a:pt x="2370" y="385"/>
                  <a:pt x="2374" y="385"/>
                  <a:pt x="2378" y="384"/>
                </a:cubicBezTo>
                <a:cubicBezTo>
                  <a:pt x="2379" y="392"/>
                  <a:pt x="2379" y="392"/>
                  <a:pt x="2379" y="392"/>
                </a:cubicBezTo>
                <a:cubicBezTo>
                  <a:pt x="2375" y="393"/>
                  <a:pt x="2371" y="393"/>
                  <a:pt x="2367" y="394"/>
                </a:cubicBezTo>
                <a:close/>
                <a:moveTo>
                  <a:pt x="2113" y="392"/>
                </a:moveTo>
                <a:cubicBezTo>
                  <a:pt x="2109" y="391"/>
                  <a:pt x="2106" y="390"/>
                  <a:pt x="2102" y="390"/>
                </a:cubicBezTo>
                <a:cubicBezTo>
                  <a:pt x="2103" y="382"/>
                  <a:pt x="2103" y="382"/>
                  <a:pt x="2103" y="382"/>
                </a:cubicBezTo>
                <a:cubicBezTo>
                  <a:pt x="2107" y="382"/>
                  <a:pt x="2111" y="383"/>
                  <a:pt x="2115" y="384"/>
                </a:cubicBezTo>
                <a:lnTo>
                  <a:pt x="2113" y="392"/>
                </a:lnTo>
                <a:close/>
                <a:moveTo>
                  <a:pt x="2391" y="391"/>
                </a:moveTo>
                <a:cubicBezTo>
                  <a:pt x="2390" y="383"/>
                  <a:pt x="2390" y="383"/>
                  <a:pt x="2390" y="383"/>
                </a:cubicBezTo>
                <a:cubicBezTo>
                  <a:pt x="2394" y="382"/>
                  <a:pt x="2397" y="382"/>
                  <a:pt x="2401" y="381"/>
                </a:cubicBezTo>
                <a:cubicBezTo>
                  <a:pt x="2403" y="389"/>
                  <a:pt x="2403" y="389"/>
                  <a:pt x="2403" y="389"/>
                </a:cubicBezTo>
                <a:cubicBezTo>
                  <a:pt x="2399" y="390"/>
                  <a:pt x="2395" y="390"/>
                  <a:pt x="2391" y="391"/>
                </a:cubicBezTo>
                <a:close/>
                <a:moveTo>
                  <a:pt x="2090" y="388"/>
                </a:moveTo>
                <a:cubicBezTo>
                  <a:pt x="2086" y="387"/>
                  <a:pt x="2082" y="386"/>
                  <a:pt x="2078" y="386"/>
                </a:cubicBezTo>
                <a:cubicBezTo>
                  <a:pt x="2079" y="378"/>
                  <a:pt x="2079" y="378"/>
                  <a:pt x="2079" y="378"/>
                </a:cubicBezTo>
                <a:cubicBezTo>
                  <a:pt x="2083" y="379"/>
                  <a:pt x="2087" y="379"/>
                  <a:pt x="2091" y="380"/>
                </a:cubicBezTo>
                <a:lnTo>
                  <a:pt x="2090" y="388"/>
                </a:lnTo>
                <a:close/>
                <a:moveTo>
                  <a:pt x="2415" y="387"/>
                </a:moveTo>
                <a:cubicBezTo>
                  <a:pt x="2413" y="379"/>
                  <a:pt x="2413" y="379"/>
                  <a:pt x="2413" y="379"/>
                </a:cubicBezTo>
                <a:cubicBezTo>
                  <a:pt x="2417" y="379"/>
                  <a:pt x="2421" y="378"/>
                  <a:pt x="2425" y="377"/>
                </a:cubicBezTo>
                <a:cubicBezTo>
                  <a:pt x="2426" y="385"/>
                  <a:pt x="2426" y="385"/>
                  <a:pt x="2426" y="385"/>
                </a:cubicBezTo>
                <a:cubicBezTo>
                  <a:pt x="2422" y="386"/>
                  <a:pt x="2419" y="387"/>
                  <a:pt x="2415" y="387"/>
                </a:cubicBezTo>
                <a:close/>
                <a:moveTo>
                  <a:pt x="2066" y="383"/>
                </a:moveTo>
                <a:cubicBezTo>
                  <a:pt x="2062" y="383"/>
                  <a:pt x="2058" y="382"/>
                  <a:pt x="2054" y="381"/>
                </a:cubicBezTo>
                <a:cubicBezTo>
                  <a:pt x="2056" y="373"/>
                  <a:pt x="2056" y="373"/>
                  <a:pt x="2056" y="373"/>
                </a:cubicBezTo>
                <a:cubicBezTo>
                  <a:pt x="2060" y="374"/>
                  <a:pt x="2063" y="375"/>
                  <a:pt x="2067" y="376"/>
                </a:cubicBezTo>
                <a:lnTo>
                  <a:pt x="2066" y="383"/>
                </a:lnTo>
                <a:close/>
                <a:moveTo>
                  <a:pt x="2438" y="383"/>
                </a:moveTo>
                <a:cubicBezTo>
                  <a:pt x="2437" y="375"/>
                  <a:pt x="2437" y="375"/>
                  <a:pt x="2437" y="375"/>
                </a:cubicBezTo>
                <a:cubicBezTo>
                  <a:pt x="2441" y="375"/>
                  <a:pt x="2445" y="374"/>
                  <a:pt x="2449" y="373"/>
                </a:cubicBezTo>
                <a:cubicBezTo>
                  <a:pt x="2450" y="381"/>
                  <a:pt x="2450" y="381"/>
                  <a:pt x="2450" y="381"/>
                </a:cubicBezTo>
                <a:cubicBezTo>
                  <a:pt x="2446" y="382"/>
                  <a:pt x="2442" y="383"/>
                  <a:pt x="2438" y="383"/>
                </a:cubicBezTo>
                <a:close/>
                <a:moveTo>
                  <a:pt x="2462" y="379"/>
                </a:moveTo>
                <a:cubicBezTo>
                  <a:pt x="2461" y="371"/>
                  <a:pt x="2461" y="371"/>
                  <a:pt x="2461" y="371"/>
                </a:cubicBezTo>
                <a:cubicBezTo>
                  <a:pt x="2465" y="370"/>
                  <a:pt x="2468" y="369"/>
                  <a:pt x="2472" y="369"/>
                </a:cubicBezTo>
                <a:cubicBezTo>
                  <a:pt x="2474" y="376"/>
                  <a:pt x="2474" y="376"/>
                  <a:pt x="2474" y="376"/>
                </a:cubicBezTo>
                <a:cubicBezTo>
                  <a:pt x="2470" y="377"/>
                  <a:pt x="2466" y="378"/>
                  <a:pt x="2462" y="379"/>
                </a:cubicBezTo>
                <a:close/>
                <a:moveTo>
                  <a:pt x="2042" y="379"/>
                </a:moveTo>
                <a:cubicBezTo>
                  <a:pt x="2038" y="378"/>
                  <a:pt x="2034" y="377"/>
                  <a:pt x="2030" y="376"/>
                </a:cubicBezTo>
                <a:cubicBezTo>
                  <a:pt x="2032" y="368"/>
                  <a:pt x="2032" y="368"/>
                  <a:pt x="2032" y="368"/>
                </a:cubicBezTo>
                <a:cubicBezTo>
                  <a:pt x="2036" y="369"/>
                  <a:pt x="2040" y="370"/>
                  <a:pt x="2044" y="371"/>
                </a:cubicBezTo>
                <a:lnTo>
                  <a:pt x="2042" y="379"/>
                </a:lnTo>
                <a:close/>
                <a:moveTo>
                  <a:pt x="2486" y="374"/>
                </a:moveTo>
                <a:cubicBezTo>
                  <a:pt x="2484" y="366"/>
                  <a:pt x="2484" y="366"/>
                  <a:pt x="2484" y="366"/>
                </a:cubicBezTo>
                <a:cubicBezTo>
                  <a:pt x="2488" y="365"/>
                  <a:pt x="2492" y="364"/>
                  <a:pt x="2496" y="364"/>
                </a:cubicBezTo>
                <a:cubicBezTo>
                  <a:pt x="2498" y="371"/>
                  <a:pt x="2498" y="371"/>
                  <a:pt x="2498" y="371"/>
                </a:cubicBezTo>
                <a:cubicBezTo>
                  <a:pt x="2494" y="372"/>
                  <a:pt x="2490" y="373"/>
                  <a:pt x="2486" y="374"/>
                </a:cubicBezTo>
                <a:close/>
                <a:moveTo>
                  <a:pt x="2019" y="373"/>
                </a:moveTo>
                <a:cubicBezTo>
                  <a:pt x="2015" y="372"/>
                  <a:pt x="2011" y="371"/>
                  <a:pt x="2007" y="370"/>
                </a:cubicBezTo>
                <a:cubicBezTo>
                  <a:pt x="2009" y="363"/>
                  <a:pt x="2009" y="363"/>
                  <a:pt x="2009" y="363"/>
                </a:cubicBezTo>
                <a:cubicBezTo>
                  <a:pt x="2013" y="364"/>
                  <a:pt x="2017" y="364"/>
                  <a:pt x="2021" y="365"/>
                </a:cubicBezTo>
                <a:lnTo>
                  <a:pt x="2019" y="373"/>
                </a:lnTo>
                <a:close/>
                <a:moveTo>
                  <a:pt x="2509" y="369"/>
                </a:moveTo>
                <a:cubicBezTo>
                  <a:pt x="2508" y="361"/>
                  <a:pt x="2508" y="361"/>
                  <a:pt x="2508" y="361"/>
                </a:cubicBezTo>
                <a:cubicBezTo>
                  <a:pt x="2511" y="360"/>
                  <a:pt x="2515" y="359"/>
                  <a:pt x="2519" y="358"/>
                </a:cubicBezTo>
                <a:cubicBezTo>
                  <a:pt x="2521" y="366"/>
                  <a:pt x="2521" y="366"/>
                  <a:pt x="2521" y="366"/>
                </a:cubicBezTo>
                <a:cubicBezTo>
                  <a:pt x="2517" y="367"/>
                  <a:pt x="2513" y="368"/>
                  <a:pt x="2509" y="369"/>
                </a:cubicBezTo>
                <a:close/>
                <a:moveTo>
                  <a:pt x="1995" y="367"/>
                </a:moveTo>
                <a:cubicBezTo>
                  <a:pt x="1991" y="366"/>
                  <a:pt x="1988" y="365"/>
                  <a:pt x="1984" y="364"/>
                </a:cubicBezTo>
                <a:cubicBezTo>
                  <a:pt x="1986" y="356"/>
                  <a:pt x="1986" y="356"/>
                  <a:pt x="1986" y="356"/>
                </a:cubicBezTo>
                <a:cubicBezTo>
                  <a:pt x="1990" y="358"/>
                  <a:pt x="1994" y="359"/>
                  <a:pt x="1997" y="360"/>
                </a:cubicBezTo>
                <a:lnTo>
                  <a:pt x="1995" y="367"/>
                </a:lnTo>
                <a:close/>
                <a:moveTo>
                  <a:pt x="2533" y="363"/>
                </a:moveTo>
                <a:cubicBezTo>
                  <a:pt x="2531" y="355"/>
                  <a:pt x="2531" y="355"/>
                  <a:pt x="2531" y="355"/>
                </a:cubicBezTo>
                <a:cubicBezTo>
                  <a:pt x="2535" y="354"/>
                  <a:pt x="2539" y="353"/>
                  <a:pt x="2543" y="352"/>
                </a:cubicBezTo>
                <a:cubicBezTo>
                  <a:pt x="2545" y="360"/>
                  <a:pt x="2545" y="360"/>
                  <a:pt x="2545" y="360"/>
                </a:cubicBezTo>
                <a:cubicBezTo>
                  <a:pt x="2541" y="361"/>
                  <a:pt x="2537" y="362"/>
                  <a:pt x="2533" y="363"/>
                </a:cubicBezTo>
                <a:close/>
                <a:moveTo>
                  <a:pt x="1972" y="361"/>
                </a:moveTo>
                <a:cubicBezTo>
                  <a:pt x="1968" y="360"/>
                  <a:pt x="1964" y="359"/>
                  <a:pt x="1961" y="358"/>
                </a:cubicBezTo>
                <a:cubicBezTo>
                  <a:pt x="1963" y="350"/>
                  <a:pt x="1963" y="350"/>
                  <a:pt x="1963" y="350"/>
                </a:cubicBezTo>
                <a:cubicBezTo>
                  <a:pt x="1967" y="351"/>
                  <a:pt x="1970" y="352"/>
                  <a:pt x="1974" y="353"/>
                </a:cubicBezTo>
                <a:lnTo>
                  <a:pt x="1972" y="361"/>
                </a:lnTo>
                <a:close/>
                <a:moveTo>
                  <a:pt x="2556" y="357"/>
                </a:moveTo>
                <a:cubicBezTo>
                  <a:pt x="2554" y="349"/>
                  <a:pt x="2554" y="349"/>
                  <a:pt x="2554" y="349"/>
                </a:cubicBezTo>
                <a:cubicBezTo>
                  <a:pt x="2558" y="348"/>
                  <a:pt x="2562" y="347"/>
                  <a:pt x="2566" y="346"/>
                </a:cubicBezTo>
                <a:cubicBezTo>
                  <a:pt x="2568" y="354"/>
                  <a:pt x="2568" y="354"/>
                  <a:pt x="2568" y="354"/>
                </a:cubicBezTo>
                <a:cubicBezTo>
                  <a:pt x="2564" y="355"/>
                  <a:pt x="2560" y="356"/>
                  <a:pt x="2556" y="357"/>
                </a:cubicBezTo>
                <a:close/>
                <a:moveTo>
                  <a:pt x="1949" y="354"/>
                </a:moveTo>
                <a:cubicBezTo>
                  <a:pt x="1945" y="353"/>
                  <a:pt x="1941" y="352"/>
                  <a:pt x="1937" y="351"/>
                </a:cubicBezTo>
                <a:cubicBezTo>
                  <a:pt x="1940" y="343"/>
                  <a:pt x="1940" y="343"/>
                  <a:pt x="1940" y="343"/>
                </a:cubicBezTo>
                <a:cubicBezTo>
                  <a:pt x="1944" y="344"/>
                  <a:pt x="1948" y="345"/>
                  <a:pt x="1951" y="347"/>
                </a:cubicBezTo>
                <a:lnTo>
                  <a:pt x="1949" y="354"/>
                </a:lnTo>
                <a:close/>
                <a:moveTo>
                  <a:pt x="2580" y="351"/>
                </a:moveTo>
                <a:cubicBezTo>
                  <a:pt x="2577" y="343"/>
                  <a:pt x="2577" y="343"/>
                  <a:pt x="2577" y="343"/>
                </a:cubicBezTo>
                <a:cubicBezTo>
                  <a:pt x="2581" y="342"/>
                  <a:pt x="2585" y="341"/>
                  <a:pt x="2589" y="339"/>
                </a:cubicBezTo>
                <a:cubicBezTo>
                  <a:pt x="2591" y="347"/>
                  <a:pt x="2591" y="347"/>
                  <a:pt x="2591" y="347"/>
                </a:cubicBezTo>
                <a:cubicBezTo>
                  <a:pt x="2587" y="348"/>
                  <a:pt x="2583" y="349"/>
                  <a:pt x="2580" y="351"/>
                </a:cubicBezTo>
                <a:close/>
                <a:moveTo>
                  <a:pt x="1926" y="347"/>
                </a:moveTo>
                <a:cubicBezTo>
                  <a:pt x="1922" y="346"/>
                  <a:pt x="1918" y="345"/>
                  <a:pt x="1915" y="343"/>
                </a:cubicBezTo>
                <a:cubicBezTo>
                  <a:pt x="1917" y="336"/>
                  <a:pt x="1917" y="336"/>
                  <a:pt x="1917" y="336"/>
                </a:cubicBezTo>
                <a:cubicBezTo>
                  <a:pt x="1921" y="337"/>
                  <a:pt x="1925" y="338"/>
                  <a:pt x="1928" y="339"/>
                </a:cubicBezTo>
                <a:lnTo>
                  <a:pt x="1926" y="347"/>
                </a:lnTo>
                <a:close/>
                <a:moveTo>
                  <a:pt x="2603" y="344"/>
                </a:moveTo>
                <a:cubicBezTo>
                  <a:pt x="2600" y="336"/>
                  <a:pt x="2600" y="336"/>
                  <a:pt x="2600" y="336"/>
                </a:cubicBezTo>
                <a:cubicBezTo>
                  <a:pt x="2604" y="335"/>
                  <a:pt x="2608" y="334"/>
                  <a:pt x="2612" y="333"/>
                </a:cubicBezTo>
                <a:cubicBezTo>
                  <a:pt x="2614" y="340"/>
                  <a:pt x="2614" y="340"/>
                  <a:pt x="2614" y="340"/>
                </a:cubicBezTo>
                <a:cubicBezTo>
                  <a:pt x="2610" y="341"/>
                  <a:pt x="2607" y="343"/>
                  <a:pt x="2603" y="344"/>
                </a:cubicBezTo>
                <a:close/>
                <a:moveTo>
                  <a:pt x="1903" y="339"/>
                </a:moveTo>
                <a:cubicBezTo>
                  <a:pt x="1899" y="338"/>
                  <a:pt x="1896" y="337"/>
                  <a:pt x="1892" y="336"/>
                </a:cubicBezTo>
                <a:cubicBezTo>
                  <a:pt x="1894" y="328"/>
                  <a:pt x="1894" y="328"/>
                  <a:pt x="1894" y="328"/>
                </a:cubicBezTo>
                <a:cubicBezTo>
                  <a:pt x="1898" y="329"/>
                  <a:pt x="1902" y="331"/>
                  <a:pt x="1906" y="332"/>
                </a:cubicBezTo>
                <a:lnTo>
                  <a:pt x="1903" y="339"/>
                </a:lnTo>
                <a:close/>
                <a:moveTo>
                  <a:pt x="2626" y="337"/>
                </a:moveTo>
                <a:cubicBezTo>
                  <a:pt x="2623" y="329"/>
                  <a:pt x="2623" y="329"/>
                  <a:pt x="2623" y="329"/>
                </a:cubicBezTo>
                <a:cubicBezTo>
                  <a:pt x="2627" y="328"/>
                  <a:pt x="2631" y="327"/>
                  <a:pt x="2635" y="325"/>
                </a:cubicBezTo>
                <a:cubicBezTo>
                  <a:pt x="2637" y="333"/>
                  <a:pt x="2637" y="333"/>
                  <a:pt x="2637" y="333"/>
                </a:cubicBezTo>
                <a:cubicBezTo>
                  <a:pt x="2634" y="334"/>
                  <a:pt x="2630" y="335"/>
                  <a:pt x="2626" y="337"/>
                </a:cubicBezTo>
                <a:close/>
                <a:moveTo>
                  <a:pt x="1880" y="332"/>
                </a:moveTo>
                <a:cubicBezTo>
                  <a:pt x="1877" y="330"/>
                  <a:pt x="1873" y="329"/>
                  <a:pt x="1869" y="328"/>
                </a:cubicBezTo>
                <a:cubicBezTo>
                  <a:pt x="1872" y="320"/>
                  <a:pt x="1872" y="320"/>
                  <a:pt x="1872" y="320"/>
                </a:cubicBezTo>
                <a:cubicBezTo>
                  <a:pt x="1875" y="321"/>
                  <a:pt x="1879" y="323"/>
                  <a:pt x="1883" y="324"/>
                </a:cubicBezTo>
                <a:lnTo>
                  <a:pt x="1880" y="332"/>
                </a:lnTo>
                <a:close/>
                <a:moveTo>
                  <a:pt x="2649" y="329"/>
                </a:moveTo>
                <a:cubicBezTo>
                  <a:pt x="2646" y="322"/>
                  <a:pt x="2646" y="322"/>
                  <a:pt x="2646" y="322"/>
                </a:cubicBezTo>
                <a:cubicBezTo>
                  <a:pt x="2650" y="320"/>
                  <a:pt x="2654" y="319"/>
                  <a:pt x="2658" y="318"/>
                </a:cubicBezTo>
                <a:cubicBezTo>
                  <a:pt x="2660" y="325"/>
                  <a:pt x="2660" y="325"/>
                  <a:pt x="2660" y="325"/>
                </a:cubicBezTo>
                <a:cubicBezTo>
                  <a:pt x="2657" y="327"/>
                  <a:pt x="2653" y="328"/>
                  <a:pt x="2649" y="329"/>
                </a:cubicBezTo>
                <a:close/>
                <a:moveTo>
                  <a:pt x="4900" y="324"/>
                </a:moveTo>
                <a:cubicBezTo>
                  <a:pt x="4894" y="324"/>
                  <a:pt x="4894" y="324"/>
                  <a:pt x="4894" y="324"/>
                </a:cubicBezTo>
                <a:cubicBezTo>
                  <a:pt x="4894" y="316"/>
                  <a:pt x="4894" y="316"/>
                  <a:pt x="4894" y="316"/>
                </a:cubicBezTo>
                <a:cubicBezTo>
                  <a:pt x="4900" y="316"/>
                  <a:pt x="4900" y="316"/>
                  <a:pt x="4900" y="316"/>
                </a:cubicBezTo>
                <a:cubicBezTo>
                  <a:pt x="4906" y="316"/>
                  <a:pt x="4906" y="316"/>
                  <a:pt x="4906" y="316"/>
                </a:cubicBezTo>
                <a:cubicBezTo>
                  <a:pt x="4906" y="324"/>
                  <a:pt x="4906" y="324"/>
                  <a:pt x="4906" y="324"/>
                </a:cubicBezTo>
                <a:lnTo>
                  <a:pt x="4900" y="324"/>
                </a:lnTo>
                <a:close/>
                <a:moveTo>
                  <a:pt x="1858" y="324"/>
                </a:moveTo>
                <a:cubicBezTo>
                  <a:pt x="1854" y="322"/>
                  <a:pt x="1850" y="321"/>
                  <a:pt x="1846" y="319"/>
                </a:cubicBezTo>
                <a:cubicBezTo>
                  <a:pt x="1849" y="312"/>
                  <a:pt x="1849" y="312"/>
                  <a:pt x="1849" y="312"/>
                </a:cubicBezTo>
                <a:cubicBezTo>
                  <a:pt x="1853" y="313"/>
                  <a:pt x="1857" y="315"/>
                  <a:pt x="1860" y="316"/>
                </a:cubicBezTo>
                <a:lnTo>
                  <a:pt x="1858" y="324"/>
                </a:lnTo>
                <a:close/>
                <a:moveTo>
                  <a:pt x="4882" y="323"/>
                </a:moveTo>
                <a:cubicBezTo>
                  <a:pt x="4878" y="323"/>
                  <a:pt x="4874" y="323"/>
                  <a:pt x="4870" y="323"/>
                </a:cubicBezTo>
                <a:cubicBezTo>
                  <a:pt x="4870" y="315"/>
                  <a:pt x="4870" y="315"/>
                  <a:pt x="4870" y="315"/>
                </a:cubicBezTo>
                <a:cubicBezTo>
                  <a:pt x="4874" y="315"/>
                  <a:pt x="4878" y="315"/>
                  <a:pt x="4882" y="315"/>
                </a:cubicBezTo>
                <a:lnTo>
                  <a:pt x="4882" y="323"/>
                </a:lnTo>
                <a:close/>
                <a:moveTo>
                  <a:pt x="4918" y="323"/>
                </a:moveTo>
                <a:cubicBezTo>
                  <a:pt x="4918" y="315"/>
                  <a:pt x="4918" y="315"/>
                  <a:pt x="4918" y="315"/>
                </a:cubicBezTo>
                <a:cubicBezTo>
                  <a:pt x="4922" y="315"/>
                  <a:pt x="4926" y="315"/>
                  <a:pt x="4930" y="315"/>
                </a:cubicBezTo>
                <a:cubicBezTo>
                  <a:pt x="4930" y="323"/>
                  <a:pt x="4930" y="323"/>
                  <a:pt x="4930" y="323"/>
                </a:cubicBezTo>
                <a:cubicBezTo>
                  <a:pt x="4926" y="323"/>
                  <a:pt x="4922" y="323"/>
                  <a:pt x="4918" y="323"/>
                </a:cubicBezTo>
                <a:close/>
                <a:moveTo>
                  <a:pt x="4858" y="323"/>
                </a:moveTo>
                <a:cubicBezTo>
                  <a:pt x="4854" y="323"/>
                  <a:pt x="4850" y="323"/>
                  <a:pt x="4846" y="323"/>
                </a:cubicBezTo>
                <a:cubicBezTo>
                  <a:pt x="4846" y="315"/>
                  <a:pt x="4846" y="315"/>
                  <a:pt x="4846" y="315"/>
                </a:cubicBezTo>
                <a:cubicBezTo>
                  <a:pt x="4850" y="315"/>
                  <a:pt x="4854" y="315"/>
                  <a:pt x="4858" y="315"/>
                </a:cubicBezTo>
                <a:lnTo>
                  <a:pt x="4858" y="323"/>
                </a:lnTo>
                <a:close/>
                <a:moveTo>
                  <a:pt x="4942" y="323"/>
                </a:moveTo>
                <a:cubicBezTo>
                  <a:pt x="4942" y="315"/>
                  <a:pt x="4942" y="315"/>
                  <a:pt x="4942" y="315"/>
                </a:cubicBezTo>
                <a:cubicBezTo>
                  <a:pt x="4946" y="315"/>
                  <a:pt x="4950" y="315"/>
                  <a:pt x="4954" y="315"/>
                </a:cubicBezTo>
                <a:cubicBezTo>
                  <a:pt x="4955" y="323"/>
                  <a:pt x="4955" y="323"/>
                  <a:pt x="4955" y="323"/>
                </a:cubicBezTo>
                <a:cubicBezTo>
                  <a:pt x="4951" y="323"/>
                  <a:pt x="4947" y="323"/>
                  <a:pt x="4942" y="323"/>
                </a:cubicBezTo>
                <a:close/>
                <a:moveTo>
                  <a:pt x="4967" y="322"/>
                </a:moveTo>
                <a:cubicBezTo>
                  <a:pt x="4966" y="314"/>
                  <a:pt x="4966" y="314"/>
                  <a:pt x="4966" y="314"/>
                </a:cubicBezTo>
                <a:cubicBezTo>
                  <a:pt x="4970" y="314"/>
                  <a:pt x="4974" y="314"/>
                  <a:pt x="4978" y="313"/>
                </a:cubicBezTo>
                <a:cubicBezTo>
                  <a:pt x="4979" y="321"/>
                  <a:pt x="4979" y="321"/>
                  <a:pt x="4979" y="321"/>
                </a:cubicBezTo>
                <a:cubicBezTo>
                  <a:pt x="4975" y="322"/>
                  <a:pt x="4971" y="322"/>
                  <a:pt x="4967" y="322"/>
                </a:cubicBezTo>
                <a:close/>
                <a:moveTo>
                  <a:pt x="4834" y="322"/>
                </a:moveTo>
                <a:cubicBezTo>
                  <a:pt x="4830" y="322"/>
                  <a:pt x="4826" y="322"/>
                  <a:pt x="4822" y="321"/>
                </a:cubicBezTo>
                <a:cubicBezTo>
                  <a:pt x="4822" y="313"/>
                  <a:pt x="4822" y="313"/>
                  <a:pt x="4822" y="313"/>
                </a:cubicBezTo>
                <a:cubicBezTo>
                  <a:pt x="4826" y="314"/>
                  <a:pt x="4830" y="314"/>
                  <a:pt x="4834" y="314"/>
                </a:cubicBezTo>
                <a:lnTo>
                  <a:pt x="4834" y="322"/>
                </a:lnTo>
                <a:close/>
                <a:moveTo>
                  <a:pt x="2672" y="321"/>
                </a:moveTo>
                <a:cubicBezTo>
                  <a:pt x="2669" y="314"/>
                  <a:pt x="2669" y="314"/>
                  <a:pt x="2669" y="314"/>
                </a:cubicBezTo>
                <a:cubicBezTo>
                  <a:pt x="2673" y="313"/>
                  <a:pt x="2677" y="311"/>
                  <a:pt x="2681" y="310"/>
                </a:cubicBezTo>
                <a:cubicBezTo>
                  <a:pt x="2683" y="317"/>
                  <a:pt x="2683" y="317"/>
                  <a:pt x="2683" y="317"/>
                </a:cubicBezTo>
                <a:cubicBezTo>
                  <a:pt x="2679" y="319"/>
                  <a:pt x="2676" y="320"/>
                  <a:pt x="2672" y="321"/>
                </a:cubicBezTo>
                <a:close/>
                <a:moveTo>
                  <a:pt x="4991" y="321"/>
                </a:moveTo>
                <a:cubicBezTo>
                  <a:pt x="4990" y="313"/>
                  <a:pt x="4990" y="313"/>
                  <a:pt x="4990" y="313"/>
                </a:cubicBezTo>
                <a:cubicBezTo>
                  <a:pt x="4994" y="313"/>
                  <a:pt x="4998" y="312"/>
                  <a:pt x="5002" y="312"/>
                </a:cubicBezTo>
                <a:cubicBezTo>
                  <a:pt x="5003" y="320"/>
                  <a:pt x="5003" y="320"/>
                  <a:pt x="5003" y="320"/>
                </a:cubicBezTo>
                <a:cubicBezTo>
                  <a:pt x="4999" y="320"/>
                  <a:pt x="4995" y="321"/>
                  <a:pt x="4991" y="321"/>
                </a:cubicBezTo>
                <a:close/>
                <a:moveTo>
                  <a:pt x="4810" y="321"/>
                </a:moveTo>
                <a:cubicBezTo>
                  <a:pt x="4806" y="320"/>
                  <a:pt x="4802" y="320"/>
                  <a:pt x="4798" y="320"/>
                </a:cubicBezTo>
                <a:cubicBezTo>
                  <a:pt x="4798" y="312"/>
                  <a:pt x="4798" y="312"/>
                  <a:pt x="4798" y="312"/>
                </a:cubicBezTo>
                <a:cubicBezTo>
                  <a:pt x="4802" y="312"/>
                  <a:pt x="4806" y="312"/>
                  <a:pt x="4810" y="313"/>
                </a:cubicBezTo>
                <a:lnTo>
                  <a:pt x="4810" y="321"/>
                </a:lnTo>
                <a:close/>
                <a:moveTo>
                  <a:pt x="5015" y="319"/>
                </a:moveTo>
                <a:cubicBezTo>
                  <a:pt x="5014" y="311"/>
                  <a:pt x="5014" y="311"/>
                  <a:pt x="5014" y="311"/>
                </a:cubicBezTo>
                <a:cubicBezTo>
                  <a:pt x="5018" y="311"/>
                  <a:pt x="5022" y="311"/>
                  <a:pt x="5026" y="310"/>
                </a:cubicBezTo>
                <a:cubicBezTo>
                  <a:pt x="5027" y="318"/>
                  <a:pt x="5027" y="318"/>
                  <a:pt x="5027" y="318"/>
                </a:cubicBezTo>
                <a:cubicBezTo>
                  <a:pt x="5023" y="319"/>
                  <a:pt x="5019" y="319"/>
                  <a:pt x="5015" y="319"/>
                </a:cubicBezTo>
                <a:close/>
                <a:moveTo>
                  <a:pt x="4786" y="319"/>
                </a:moveTo>
                <a:cubicBezTo>
                  <a:pt x="4782" y="319"/>
                  <a:pt x="4778" y="318"/>
                  <a:pt x="4774" y="318"/>
                </a:cubicBezTo>
                <a:cubicBezTo>
                  <a:pt x="4775" y="310"/>
                  <a:pt x="4775" y="310"/>
                  <a:pt x="4775" y="310"/>
                </a:cubicBezTo>
                <a:cubicBezTo>
                  <a:pt x="4778" y="310"/>
                  <a:pt x="4782" y="311"/>
                  <a:pt x="4786" y="311"/>
                </a:cubicBezTo>
                <a:lnTo>
                  <a:pt x="4786" y="319"/>
                </a:lnTo>
                <a:close/>
                <a:moveTo>
                  <a:pt x="5039" y="317"/>
                </a:moveTo>
                <a:cubicBezTo>
                  <a:pt x="5038" y="309"/>
                  <a:pt x="5038" y="309"/>
                  <a:pt x="5038" y="309"/>
                </a:cubicBezTo>
                <a:cubicBezTo>
                  <a:pt x="5042" y="309"/>
                  <a:pt x="5046" y="308"/>
                  <a:pt x="5050" y="308"/>
                </a:cubicBezTo>
                <a:cubicBezTo>
                  <a:pt x="5051" y="316"/>
                  <a:pt x="5051" y="316"/>
                  <a:pt x="5051" y="316"/>
                </a:cubicBezTo>
                <a:cubicBezTo>
                  <a:pt x="5047" y="316"/>
                  <a:pt x="5043" y="317"/>
                  <a:pt x="5039" y="317"/>
                </a:cubicBezTo>
                <a:close/>
                <a:moveTo>
                  <a:pt x="4762" y="317"/>
                </a:moveTo>
                <a:cubicBezTo>
                  <a:pt x="4758" y="316"/>
                  <a:pt x="4754" y="316"/>
                  <a:pt x="4750" y="315"/>
                </a:cubicBezTo>
                <a:cubicBezTo>
                  <a:pt x="4751" y="307"/>
                  <a:pt x="4751" y="307"/>
                  <a:pt x="4751" y="307"/>
                </a:cubicBezTo>
                <a:cubicBezTo>
                  <a:pt x="4755" y="308"/>
                  <a:pt x="4759" y="308"/>
                  <a:pt x="4763" y="309"/>
                </a:cubicBezTo>
                <a:lnTo>
                  <a:pt x="4762" y="317"/>
                </a:lnTo>
                <a:close/>
                <a:moveTo>
                  <a:pt x="1835" y="315"/>
                </a:moveTo>
                <a:cubicBezTo>
                  <a:pt x="1831" y="314"/>
                  <a:pt x="1828" y="312"/>
                  <a:pt x="1824" y="311"/>
                </a:cubicBezTo>
                <a:cubicBezTo>
                  <a:pt x="1827" y="303"/>
                  <a:pt x="1827" y="303"/>
                  <a:pt x="1827" y="303"/>
                </a:cubicBezTo>
                <a:cubicBezTo>
                  <a:pt x="1830" y="305"/>
                  <a:pt x="1834" y="306"/>
                  <a:pt x="1838" y="308"/>
                </a:cubicBezTo>
                <a:lnTo>
                  <a:pt x="1835" y="315"/>
                </a:lnTo>
                <a:close/>
                <a:moveTo>
                  <a:pt x="5063" y="315"/>
                </a:moveTo>
                <a:cubicBezTo>
                  <a:pt x="5062" y="307"/>
                  <a:pt x="5062" y="307"/>
                  <a:pt x="5062" y="307"/>
                </a:cubicBezTo>
                <a:cubicBezTo>
                  <a:pt x="5066" y="306"/>
                  <a:pt x="5070" y="306"/>
                  <a:pt x="5074" y="306"/>
                </a:cubicBezTo>
                <a:cubicBezTo>
                  <a:pt x="5075" y="314"/>
                  <a:pt x="5075" y="314"/>
                  <a:pt x="5075" y="314"/>
                </a:cubicBezTo>
                <a:cubicBezTo>
                  <a:pt x="5071" y="314"/>
                  <a:pt x="5067" y="314"/>
                  <a:pt x="5063" y="315"/>
                </a:cubicBezTo>
                <a:close/>
                <a:moveTo>
                  <a:pt x="4738" y="314"/>
                </a:moveTo>
                <a:cubicBezTo>
                  <a:pt x="4734" y="313"/>
                  <a:pt x="4730" y="313"/>
                  <a:pt x="4726" y="312"/>
                </a:cubicBezTo>
                <a:cubicBezTo>
                  <a:pt x="4727" y="304"/>
                  <a:pt x="4727" y="304"/>
                  <a:pt x="4727" y="304"/>
                </a:cubicBezTo>
                <a:cubicBezTo>
                  <a:pt x="4731" y="305"/>
                  <a:pt x="4735" y="305"/>
                  <a:pt x="4739" y="306"/>
                </a:cubicBezTo>
                <a:lnTo>
                  <a:pt x="4738" y="314"/>
                </a:lnTo>
                <a:close/>
                <a:moveTo>
                  <a:pt x="2695" y="313"/>
                </a:moveTo>
                <a:cubicBezTo>
                  <a:pt x="2692" y="306"/>
                  <a:pt x="2692" y="306"/>
                  <a:pt x="2692" y="306"/>
                </a:cubicBezTo>
                <a:cubicBezTo>
                  <a:pt x="2696" y="305"/>
                  <a:pt x="2699" y="303"/>
                  <a:pt x="2703" y="302"/>
                </a:cubicBezTo>
                <a:cubicBezTo>
                  <a:pt x="2706" y="309"/>
                  <a:pt x="2706" y="309"/>
                  <a:pt x="2706" y="309"/>
                </a:cubicBezTo>
                <a:cubicBezTo>
                  <a:pt x="2702" y="311"/>
                  <a:pt x="2698" y="312"/>
                  <a:pt x="2695" y="313"/>
                </a:cubicBezTo>
                <a:close/>
                <a:moveTo>
                  <a:pt x="5087" y="312"/>
                </a:moveTo>
                <a:cubicBezTo>
                  <a:pt x="5086" y="304"/>
                  <a:pt x="5086" y="304"/>
                  <a:pt x="5086" y="304"/>
                </a:cubicBezTo>
                <a:cubicBezTo>
                  <a:pt x="5090" y="304"/>
                  <a:pt x="5094" y="303"/>
                  <a:pt x="5098" y="303"/>
                </a:cubicBezTo>
                <a:cubicBezTo>
                  <a:pt x="5099" y="311"/>
                  <a:pt x="5099" y="311"/>
                  <a:pt x="5099" y="311"/>
                </a:cubicBezTo>
                <a:cubicBezTo>
                  <a:pt x="5095" y="311"/>
                  <a:pt x="5091" y="312"/>
                  <a:pt x="5087" y="312"/>
                </a:cubicBezTo>
                <a:close/>
                <a:moveTo>
                  <a:pt x="4714" y="311"/>
                </a:moveTo>
                <a:cubicBezTo>
                  <a:pt x="4710" y="310"/>
                  <a:pt x="4706" y="310"/>
                  <a:pt x="4702" y="309"/>
                </a:cubicBezTo>
                <a:cubicBezTo>
                  <a:pt x="4703" y="301"/>
                  <a:pt x="4703" y="301"/>
                  <a:pt x="4703" y="301"/>
                </a:cubicBezTo>
                <a:cubicBezTo>
                  <a:pt x="4707" y="302"/>
                  <a:pt x="4711" y="302"/>
                  <a:pt x="4715" y="303"/>
                </a:cubicBezTo>
                <a:lnTo>
                  <a:pt x="4714" y="311"/>
                </a:lnTo>
                <a:close/>
                <a:moveTo>
                  <a:pt x="5111" y="309"/>
                </a:moveTo>
                <a:cubicBezTo>
                  <a:pt x="5110" y="301"/>
                  <a:pt x="5110" y="301"/>
                  <a:pt x="5110" y="301"/>
                </a:cubicBezTo>
                <a:cubicBezTo>
                  <a:pt x="5114" y="301"/>
                  <a:pt x="5118" y="300"/>
                  <a:pt x="5122" y="299"/>
                </a:cubicBezTo>
                <a:cubicBezTo>
                  <a:pt x="5123" y="307"/>
                  <a:pt x="5123" y="307"/>
                  <a:pt x="5123" y="307"/>
                </a:cubicBezTo>
                <a:cubicBezTo>
                  <a:pt x="5119" y="308"/>
                  <a:pt x="5115" y="309"/>
                  <a:pt x="5111" y="309"/>
                </a:cubicBezTo>
                <a:close/>
                <a:moveTo>
                  <a:pt x="4690" y="307"/>
                </a:moveTo>
                <a:cubicBezTo>
                  <a:pt x="4686" y="306"/>
                  <a:pt x="4682" y="306"/>
                  <a:pt x="4678" y="305"/>
                </a:cubicBezTo>
                <a:cubicBezTo>
                  <a:pt x="4680" y="297"/>
                  <a:pt x="4680" y="297"/>
                  <a:pt x="4680" y="297"/>
                </a:cubicBezTo>
                <a:cubicBezTo>
                  <a:pt x="4683" y="298"/>
                  <a:pt x="4687" y="298"/>
                  <a:pt x="4691" y="299"/>
                </a:cubicBezTo>
                <a:lnTo>
                  <a:pt x="4690" y="307"/>
                </a:lnTo>
                <a:close/>
                <a:moveTo>
                  <a:pt x="1813" y="307"/>
                </a:moveTo>
                <a:cubicBezTo>
                  <a:pt x="1801" y="302"/>
                  <a:pt x="1801" y="302"/>
                  <a:pt x="1801" y="302"/>
                </a:cubicBezTo>
                <a:cubicBezTo>
                  <a:pt x="1804" y="295"/>
                  <a:pt x="1804" y="295"/>
                  <a:pt x="1804" y="295"/>
                </a:cubicBezTo>
                <a:cubicBezTo>
                  <a:pt x="1815" y="299"/>
                  <a:pt x="1815" y="299"/>
                  <a:pt x="1815" y="299"/>
                </a:cubicBezTo>
                <a:lnTo>
                  <a:pt x="1813" y="307"/>
                </a:lnTo>
                <a:close/>
                <a:moveTo>
                  <a:pt x="5135" y="306"/>
                </a:moveTo>
                <a:cubicBezTo>
                  <a:pt x="5134" y="298"/>
                  <a:pt x="5134" y="298"/>
                  <a:pt x="5134" y="298"/>
                </a:cubicBezTo>
                <a:cubicBezTo>
                  <a:pt x="5138" y="297"/>
                  <a:pt x="5141" y="297"/>
                  <a:pt x="5145" y="296"/>
                </a:cubicBezTo>
                <a:cubicBezTo>
                  <a:pt x="5147" y="304"/>
                  <a:pt x="5147" y="304"/>
                  <a:pt x="5147" y="304"/>
                </a:cubicBezTo>
                <a:cubicBezTo>
                  <a:pt x="5143" y="304"/>
                  <a:pt x="5139" y="305"/>
                  <a:pt x="5135" y="306"/>
                </a:cubicBezTo>
                <a:close/>
                <a:moveTo>
                  <a:pt x="2717" y="305"/>
                </a:moveTo>
                <a:cubicBezTo>
                  <a:pt x="2715" y="298"/>
                  <a:pt x="2715" y="298"/>
                  <a:pt x="2715" y="298"/>
                </a:cubicBezTo>
                <a:cubicBezTo>
                  <a:pt x="2718" y="296"/>
                  <a:pt x="2722" y="295"/>
                  <a:pt x="2726" y="293"/>
                </a:cubicBezTo>
                <a:cubicBezTo>
                  <a:pt x="2729" y="301"/>
                  <a:pt x="2729" y="301"/>
                  <a:pt x="2729" y="301"/>
                </a:cubicBezTo>
                <a:cubicBezTo>
                  <a:pt x="2725" y="302"/>
                  <a:pt x="2721" y="304"/>
                  <a:pt x="2717" y="305"/>
                </a:cubicBezTo>
                <a:close/>
                <a:moveTo>
                  <a:pt x="4666" y="303"/>
                </a:moveTo>
                <a:cubicBezTo>
                  <a:pt x="4662" y="302"/>
                  <a:pt x="4658" y="301"/>
                  <a:pt x="4654" y="300"/>
                </a:cubicBezTo>
                <a:cubicBezTo>
                  <a:pt x="4656" y="293"/>
                  <a:pt x="4656" y="293"/>
                  <a:pt x="4656" y="293"/>
                </a:cubicBezTo>
                <a:cubicBezTo>
                  <a:pt x="4660" y="293"/>
                  <a:pt x="4664" y="294"/>
                  <a:pt x="4668" y="295"/>
                </a:cubicBezTo>
                <a:lnTo>
                  <a:pt x="4666" y="303"/>
                </a:lnTo>
                <a:close/>
                <a:moveTo>
                  <a:pt x="5159" y="302"/>
                </a:moveTo>
                <a:cubicBezTo>
                  <a:pt x="5157" y="294"/>
                  <a:pt x="5157" y="294"/>
                  <a:pt x="5157" y="294"/>
                </a:cubicBezTo>
                <a:cubicBezTo>
                  <a:pt x="5161" y="293"/>
                  <a:pt x="5165" y="293"/>
                  <a:pt x="5169" y="292"/>
                </a:cubicBezTo>
                <a:cubicBezTo>
                  <a:pt x="5170" y="300"/>
                  <a:pt x="5170" y="300"/>
                  <a:pt x="5170" y="300"/>
                </a:cubicBezTo>
                <a:cubicBezTo>
                  <a:pt x="5167" y="301"/>
                  <a:pt x="5163" y="301"/>
                  <a:pt x="5159" y="302"/>
                </a:cubicBezTo>
                <a:close/>
                <a:moveTo>
                  <a:pt x="1790" y="298"/>
                </a:moveTo>
                <a:cubicBezTo>
                  <a:pt x="1779" y="294"/>
                  <a:pt x="1779" y="294"/>
                  <a:pt x="1779" y="294"/>
                </a:cubicBezTo>
                <a:cubicBezTo>
                  <a:pt x="1782" y="286"/>
                  <a:pt x="1782" y="286"/>
                  <a:pt x="1782" y="286"/>
                </a:cubicBezTo>
                <a:cubicBezTo>
                  <a:pt x="1793" y="291"/>
                  <a:pt x="1793" y="291"/>
                  <a:pt x="1793" y="291"/>
                </a:cubicBezTo>
                <a:lnTo>
                  <a:pt x="1790" y="298"/>
                </a:lnTo>
                <a:close/>
                <a:moveTo>
                  <a:pt x="4643" y="298"/>
                </a:moveTo>
                <a:cubicBezTo>
                  <a:pt x="4639" y="297"/>
                  <a:pt x="4635" y="296"/>
                  <a:pt x="4631" y="295"/>
                </a:cubicBezTo>
                <a:cubicBezTo>
                  <a:pt x="4633" y="288"/>
                  <a:pt x="4633" y="288"/>
                  <a:pt x="4633" y="288"/>
                </a:cubicBezTo>
                <a:cubicBezTo>
                  <a:pt x="4636" y="288"/>
                  <a:pt x="4640" y="289"/>
                  <a:pt x="4644" y="290"/>
                </a:cubicBezTo>
                <a:lnTo>
                  <a:pt x="4643" y="298"/>
                </a:lnTo>
                <a:close/>
                <a:moveTo>
                  <a:pt x="5182" y="298"/>
                </a:moveTo>
                <a:cubicBezTo>
                  <a:pt x="5181" y="290"/>
                  <a:pt x="5181" y="290"/>
                  <a:pt x="5181" y="290"/>
                </a:cubicBezTo>
                <a:cubicBezTo>
                  <a:pt x="5185" y="289"/>
                  <a:pt x="5189" y="289"/>
                  <a:pt x="5193" y="288"/>
                </a:cubicBezTo>
                <a:cubicBezTo>
                  <a:pt x="5194" y="296"/>
                  <a:pt x="5194" y="296"/>
                  <a:pt x="5194" y="296"/>
                </a:cubicBezTo>
                <a:cubicBezTo>
                  <a:pt x="5190" y="296"/>
                  <a:pt x="5186" y="297"/>
                  <a:pt x="5182" y="298"/>
                </a:cubicBezTo>
                <a:close/>
                <a:moveTo>
                  <a:pt x="2740" y="297"/>
                </a:moveTo>
                <a:cubicBezTo>
                  <a:pt x="2737" y="289"/>
                  <a:pt x="2737" y="289"/>
                  <a:pt x="2737" y="289"/>
                </a:cubicBezTo>
                <a:cubicBezTo>
                  <a:pt x="2741" y="288"/>
                  <a:pt x="2745" y="286"/>
                  <a:pt x="2748" y="285"/>
                </a:cubicBezTo>
                <a:cubicBezTo>
                  <a:pt x="2751" y="292"/>
                  <a:pt x="2751" y="292"/>
                  <a:pt x="2751" y="292"/>
                </a:cubicBezTo>
                <a:cubicBezTo>
                  <a:pt x="2747" y="294"/>
                  <a:pt x="2744" y="295"/>
                  <a:pt x="2740" y="297"/>
                </a:cubicBezTo>
                <a:close/>
                <a:moveTo>
                  <a:pt x="5206" y="294"/>
                </a:moveTo>
                <a:cubicBezTo>
                  <a:pt x="5205" y="286"/>
                  <a:pt x="5205" y="286"/>
                  <a:pt x="5205" y="286"/>
                </a:cubicBezTo>
                <a:cubicBezTo>
                  <a:pt x="5216" y="283"/>
                  <a:pt x="5216" y="283"/>
                  <a:pt x="5216" y="283"/>
                </a:cubicBezTo>
                <a:cubicBezTo>
                  <a:pt x="5218" y="291"/>
                  <a:pt x="5218" y="291"/>
                  <a:pt x="5218" y="291"/>
                </a:cubicBezTo>
                <a:lnTo>
                  <a:pt x="5206" y="294"/>
                </a:lnTo>
                <a:close/>
                <a:moveTo>
                  <a:pt x="4619" y="293"/>
                </a:moveTo>
                <a:cubicBezTo>
                  <a:pt x="4615" y="292"/>
                  <a:pt x="4611" y="291"/>
                  <a:pt x="4607" y="290"/>
                </a:cubicBezTo>
                <a:cubicBezTo>
                  <a:pt x="4609" y="282"/>
                  <a:pt x="4609" y="282"/>
                  <a:pt x="4609" y="282"/>
                </a:cubicBezTo>
                <a:cubicBezTo>
                  <a:pt x="4613" y="283"/>
                  <a:pt x="4617" y="284"/>
                  <a:pt x="4621" y="285"/>
                </a:cubicBezTo>
                <a:lnTo>
                  <a:pt x="4619" y="293"/>
                </a:lnTo>
                <a:close/>
                <a:moveTo>
                  <a:pt x="1768" y="289"/>
                </a:moveTo>
                <a:cubicBezTo>
                  <a:pt x="1756" y="285"/>
                  <a:pt x="1756" y="285"/>
                  <a:pt x="1756" y="285"/>
                </a:cubicBezTo>
                <a:cubicBezTo>
                  <a:pt x="1759" y="277"/>
                  <a:pt x="1759" y="277"/>
                  <a:pt x="1759" y="277"/>
                </a:cubicBezTo>
                <a:cubicBezTo>
                  <a:pt x="1771" y="282"/>
                  <a:pt x="1771" y="282"/>
                  <a:pt x="1771" y="282"/>
                </a:cubicBezTo>
                <a:lnTo>
                  <a:pt x="1768" y="289"/>
                </a:lnTo>
                <a:close/>
                <a:moveTo>
                  <a:pt x="5230" y="289"/>
                </a:moveTo>
                <a:cubicBezTo>
                  <a:pt x="5228" y="281"/>
                  <a:pt x="5228" y="281"/>
                  <a:pt x="5228" y="281"/>
                </a:cubicBezTo>
                <a:cubicBezTo>
                  <a:pt x="5232" y="280"/>
                  <a:pt x="5236" y="279"/>
                  <a:pt x="5240" y="278"/>
                </a:cubicBezTo>
                <a:cubicBezTo>
                  <a:pt x="5242" y="286"/>
                  <a:pt x="5242" y="286"/>
                  <a:pt x="5242" y="286"/>
                </a:cubicBezTo>
                <a:cubicBezTo>
                  <a:pt x="5238" y="287"/>
                  <a:pt x="5234" y="288"/>
                  <a:pt x="5230" y="289"/>
                </a:cubicBezTo>
                <a:close/>
                <a:moveTo>
                  <a:pt x="2762" y="288"/>
                </a:moveTo>
                <a:cubicBezTo>
                  <a:pt x="2759" y="280"/>
                  <a:pt x="2759" y="280"/>
                  <a:pt x="2759" y="280"/>
                </a:cubicBezTo>
                <a:cubicBezTo>
                  <a:pt x="2763" y="279"/>
                  <a:pt x="2767" y="277"/>
                  <a:pt x="2771" y="276"/>
                </a:cubicBezTo>
                <a:cubicBezTo>
                  <a:pt x="2774" y="283"/>
                  <a:pt x="2774" y="283"/>
                  <a:pt x="2774" y="283"/>
                </a:cubicBezTo>
                <a:cubicBezTo>
                  <a:pt x="2770" y="285"/>
                  <a:pt x="2766" y="286"/>
                  <a:pt x="2762" y="288"/>
                </a:cubicBezTo>
                <a:close/>
                <a:moveTo>
                  <a:pt x="4596" y="287"/>
                </a:moveTo>
                <a:cubicBezTo>
                  <a:pt x="4592" y="286"/>
                  <a:pt x="4588" y="285"/>
                  <a:pt x="4584" y="283"/>
                </a:cubicBezTo>
                <a:cubicBezTo>
                  <a:pt x="4586" y="276"/>
                  <a:pt x="4586" y="276"/>
                  <a:pt x="4586" y="276"/>
                </a:cubicBezTo>
                <a:cubicBezTo>
                  <a:pt x="4590" y="277"/>
                  <a:pt x="4594" y="278"/>
                  <a:pt x="4598" y="279"/>
                </a:cubicBezTo>
                <a:lnTo>
                  <a:pt x="4596" y="287"/>
                </a:lnTo>
                <a:close/>
                <a:moveTo>
                  <a:pt x="3" y="285"/>
                </a:moveTo>
                <a:cubicBezTo>
                  <a:pt x="0" y="278"/>
                  <a:pt x="0" y="278"/>
                  <a:pt x="0" y="278"/>
                </a:cubicBezTo>
                <a:cubicBezTo>
                  <a:pt x="3" y="276"/>
                  <a:pt x="7" y="275"/>
                  <a:pt x="11" y="273"/>
                </a:cubicBezTo>
                <a:cubicBezTo>
                  <a:pt x="14" y="280"/>
                  <a:pt x="14" y="280"/>
                  <a:pt x="14" y="280"/>
                </a:cubicBezTo>
                <a:cubicBezTo>
                  <a:pt x="10" y="282"/>
                  <a:pt x="7" y="284"/>
                  <a:pt x="3" y="285"/>
                </a:cubicBezTo>
                <a:close/>
                <a:moveTo>
                  <a:pt x="5253" y="284"/>
                </a:moveTo>
                <a:cubicBezTo>
                  <a:pt x="5252" y="276"/>
                  <a:pt x="5252" y="276"/>
                  <a:pt x="5252" y="276"/>
                </a:cubicBezTo>
                <a:cubicBezTo>
                  <a:pt x="5256" y="275"/>
                  <a:pt x="5260" y="274"/>
                  <a:pt x="5264" y="273"/>
                </a:cubicBezTo>
                <a:cubicBezTo>
                  <a:pt x="5265" y="281"/>
                  <a:pt x="5265" y="281"/>
                  <a:pt x="5265" y="281"/>
                </a:cubicBezTo>
                <a:cubicBezTo>
                  <a:pt x="5261" y="282"/>
                  <a:pt x="5257" y="283"/>
                  <a:pt x="5253" y="284"/>
                </a:cubicBezTo>
                <a:close/>
                <a:moveTo>
                  <a:pt x="1745" y="280"/>
                </a:moveTo>
                <a:cubicBezTo>
                  <a:pt x="1734" y="276"/>
                  <a:pt x="1734" y="276"/>
                  <a:pt x="1734" y="276"/>
                </a:cubicBezTo>
                <a:cubicBezTo>
                  <a:pt x="1737" y="269"/>
                  <a:pt x="1737" y="269"/>
                  <a:pt x="1737" y="269"/>
                </a:cubicBezTo>
                <a:cubicBezTo>
                  <a:pt x="1748" y="273"/>
                  <a:pt x="1748" y="273"/>
                  <a:pt x="1748" y="273"/>
                </a:cubicBezTo>
                <a:lnTo>
                  <a:pt x="1745" y="280"/>
                </a:lnTo>
                <a:close/>
                <a:moveTo>
                  <a:pt x="4572" y="280"/>
                </a:moveTo>
                <a:cubicBezTo>
                  <a:pt x="4569" y="279"/>
                  <a:pt x="4565" y="278"/>
                  <a:pt x="4561" y="277"/>
                </a:cubicBezTo>
                <a:cubicBezTo>
                  <a:pt x="4563" y="269"/>
                  <a:pt x="4563" y="269"/>
                  <a:pt x="4563" y="269"/>
                </a:cubicBezTo>
                <a:cubicBezTo>
                  <a:pt x="4567" y="270"/>
                  <a:pt x="4571" y="271"/>
                  <a:pt x="4575" y="272"/>
                </a:cubicBezTo>
                <a:lnTo>
                  <a:pt x="4572" y="280"/>
                </a:lnTo>
                <a:close/>
                <a:moveTo>
                  <a:pt x="2785" y="279"/>
                </a:moveTo>
                <a:cubicBezTo>
                  <a:pt x="2782" y="271"/>
                  <a:pt x="2782" y="271"/>
                  <a:pt x="2782" y="271"/>
                </a:cubicBezTo>
                <a:cubicBezTo>
                  <a:pt x="2786" y="270"/>
                  <a:pt x="2789" y="268"/>
                  <a:pt x="2793" y="267"/>
                </a:cubicBezTo>
                <a:cubicBezTo>
                  <a:pt x="2796" y="274"/>
                  <a:pt x="2796" y="274"/>
                  <a:pt x="2796" y="274"/>
                </a:cubicBezTo>
                <a:cubicBezTo>
                  <a:pt x="2792" y="276"/>
                  <a:pt x="2789" y="277"/>
                  <a:pt x="2785" y="279"/>
                </a:cubicBezTo>
                <a:close/>
                <a:moveTo>
                  <a:pt x="5277" y="278"/>
                </a:moveTo>
                <a:cubicBezTo>
                  <a:pt x="5275" y="271"/>
                  <a:pt x="5275" y="271"/>
                  <a:pt x="5275" y="271"/>
                </a:cubicBezTo>
                <a:cubicBezTo>
                  <a:pt x="5279" y="270"/>
                  <a:pt x="5283" y="269"/>
                  <a:pt x="5287" y="268"/>
                </a:cubicBezTo>
                <a:cubicBezTo>
                  <a:pt x="5289" y="276"/>
                  <a:pt x="5289" y="276"/>
                  <a:pt x="5289" y="276"/>
                </a:cubicBezTo>
                <a:cubicBezTo>
                  <a:pt x="5285" y="277"/>
                  <a:pt x="5281" y="278"/>
                  <a:pt x="5277" y="278"/>
                </a:cubicBezTo>
                <a:close/>
                <a:moveTo>
                  <a:pt x="25" y="275"/>
                </a:moveTo>
                <a:cubicBezTo>
                  <a:pt x="22" y="268"/>
                  <a:pt x="22" y="268"/>
                  <a:pt x="22" y="268"/>
                </a:cubicBezTo>
                <a:cubicBezTo>
                  <a:pt x="25" y="266"/>
                  <a:pt x="29" y="265"/>
                  <a:pt x="33" y="263"/>
                </a:cubicBezTo>
                <a:cubicBezTo>
                  <a:pt x="36" y="271"/>
                  <a:pt x="36" y="271"/>
                  <a:pt x="36" y="271"/>
                </a:cubicBezTo>
                <a:cubicBezTo>
                  <a:pt x="32" y="272"/>
                  <a:pt x="29" y="274"/>
                  <a:pt x="25" y="275"/>
                </a:cubicBezTo>
                <a:close/>
                <a:moveTo>
                  <a:pt x="4549" y="273"/>
                </a:moveTo>
                <a:cubicBezTo>
                  <a:pt x="4545" y="272"/>
                  <a:pt x="4542" y="270"/>
                  <a:pt x="4538" y="269"/>
                </a:cubicBezTo>
                <a:cubicBezTo>
                  <a:pt x="4540" y="262"/>
                  <a:pt x="4540" y="262"/>
                  <a:pt x="4540" y="262"/>
                </a:cubicBezTo>
                <a:cubicBezTo>
                  <a:pt x="4544" y="263"/>
                  <a:pt x="4548" y="264"/>
                  <a:pt x="4552" y="265"/>
                </a:cubicBezTo>
                <a:lnTo>
                  <a:pt x="4549" y="273"/>
                </a:lnTo>
                <a:close/>
                <a:moveTo>
                  <a:pt x="5301" y="273"/>
                </a:moveTo>
                <a:cubicBezTo>
                  <a:pt x="5299" y="265"/>
                  <a:pt x="5299" y="265"/>
                  <a:pt x="5299" y="265"/>
                </a:cubicBezTo>
                <a:cubicBezTo>
                  <a:pt x="5303" y="264"/>
                  <a:pt x="5306" y="263"/>
                  <a:pt x="5310" y="262"/>
                </a:cubicBezTo>
                <a:cubicBezTo>
                  <a:pt x="5312" y="270"/>
                  <a:pt x="5312" y="270"/>
                  <a:pt x="5312" y="270"/>
                </a:cubicBezTo>
                <a:cubicBezTo>
                  <a:pt x="5308" y="271"/>
                  <a:pt x="5304" y="272"/>
                  <a:pt x="5301" y="273"/>
                </a:cubicBezTo>
                <a:close/>
                <a:moveTo>
                  <a:pt x="1723" y="272"/>
                </a:moveTo>
                <a:cubicBezTo>
                  <a:pt x="1712" y="267"/>
                  <a:pt x="1712" y="267"/>
                  <a:pt x="1712" y="267"/>
                </a:cubicBezTo>
                <a:cubicBezTo>
                  <a:pt x="1715" y="260"/>
                  <a:pt x="1715" y="260"/>
                  <a:pt x="1715" y="260"/>
                </a:cubicBezTo>
                <a:cubicBezTo>
                  <a:pt x="1726" y="264"/>
                  <a:pt x="1726" y="264"/>
                  <a:pt x="1726" y="264"/>
                </a:cubicBezTo>
                <a:lnTo>
                  <a:pt x="1723" y="272"/>
                </a:lnTo>
                <a:close/>
                <a:moveTo>
                  <a:pt x="2807" y="270"/>
                </a:moveTo>
                <a:cubicBezTo>
                  <a:pt x="2804" y="262"/>
                  <a:pt x="2804" y="262"/>
                  <a:pt x="2804" y="262"/>
                </a:cubicBezTo>
                <a:cubicBezTo>
                  <a:pt x="2808" y="261"/>
                  <a:pt x="2811" y="259"/>
                  <a:pt x="2815" y="258"/>
                </a:cubicBezTo>
                <a:cubicBezTo>
                  <a:pt x="2818" y="265"/>
                  <a:pt x="2818" y="265"/>
                  <a:pt x="2818" y="265"/>
                </a:cubicBezTo>
                <a:cubicBezTo>
                  <a:pt x="2815" y="267"/>
                  <a:pt x="2811" y="268"/>
                  <a:pt x="2807" y="270"/>
                </a:cubicBezTo>
                <a:close/>
                <a:moveTo>
                  <a:pt x="5324" y="267"/>
                </a:moveTo>
                <a:cubicBezTo>
                  <a:pt x="5322" y="259"/>
                  <a:pt x="5322" y="259"/>
                  <a:pt x="5322" y="259"/>
                </a:cubicBezTo>
                <a:cubicBezTo>
                  <a:pt x="5326" y="258"/>
                  <a:pt x="5330" y="257"/>
                  <a:pt x="5334" y="256"/>
                </a:cubicBezTo>
                <a:cubicBezTo>
                  <a:pt x="5336" y="264"/>
                  <a:pt x="5336" y="264"/>
                  <a:pt x="5336" y="264"/>
                </a:cubicBezTo>
                <a:cubicBezTo>
                  <a:pt x="5332" y="265"/>
                  <a:pt x="5328" y="266"/>
                  <a:pt x="5324" y="267"/>
                </a:cubicBezTo>
                <a:close/>
                <a:moveTo>
                  <a:pt x="47" y="266"/>
                </a:moveTo>
                <a:cubicBezTo>
                  <a:pt x="44" y="258"/>
                  <a:pt x="44" y="258"/>
                  <a:pt x="44" y="258"/>
                </a:cubicBezTo>
                <a:cubicBezTo>
                  <a:pt x="48" y="257"/>
                  <a:pt x="51" y="255"/>
                  <a:pt x="55" y="254"/>
                </a:cubicBezTo>
                <a:cubicBezTo>
                  <a:pt x="58" y="261"/>
                  <a:pt x="58" y="261"/>
                  <a:pt x="58" y="261"/>
                </a:cubicBezTo>
                <a:cubicBezTo>
                  <a:pt x="54" y="263"/>
                  <a:pt x="51" y="264"/>
                  <a:pt x="47" y="266"/>
                </a:cubicBezTo>
                <a:close/>
                <a:moveTo>
                  <a:pt x="4526" y="265"/>
                </a:moveTo>
                <a:cubicBezTo>
                  <a:pt x="4523" y="264"/>
                  <a:pt x="4519" y="263"/>
                  <a:pt x="4515" y="261"/>
                </a:cubicBezTo>
                <a:cubicBezTo>
                  <a:pt x="4518" y="254"/>
                  <a:pt x="4518" y="254"/>
                  <a:pt x="4518" y="254"/>
                </a:cubicBezTo>
                <a:cubicBezTo>
                  <a:pt x="4522" y="255"/>
                  <a:pt x="4525" y="256"/>
                  <a:pt x="4529" y="258"/>
                </a:cubicBezTo>
                <a:lnTo>
                  <a:pt x="4526" y="265"/>
                </a:lnTo>
                <a:close/>
                <a:moveTo>
                  <a:pt x="1700" y="263"/>
                </a:moveTo>
                <a:cubicBezTo>
                  <a:pt x="1689" y="258"/>
                  <a:pt x="1689" y="258"/>
                  <a:pt x="1689" y="258"/>
                </a:cubicBezTo>
                <a:cubicBezTo>
                  <a:pt x="1692" y="251"/>
                  <a:pt x="1692" y="251"/>
                  <a:pt x="1692" y="251"/>
                </a:cubicBezTo>
                <a:cubicBezTo>
                  <a:pt x="1703" y="255"/>
                  <a:pt x="1703" y="255"/>
                  <a:pt x="1703" y="255"/>
                </a:cubicBezTo>
                <a:lnTo>
                  <a:pt x="1700" y="263"/>
                </a:lnTo>
                <a:close/>
                <a:moveTo>
                  <a:pt x="5347" y="261"/>
                </a:moveTo>
                <a:cubicBezTo>
                  <a:pt x="5345" y="253"/>
                  <a:pt x="5345" y="253"/>
                  <a:pt x="5345" y="253"/>
                </a:cubicBezTo>
                <a:cubicBezTo>
                  <a:pt x="5349" y="252"/>
                  <a:pt x="5353" y="251"/>
                  <a:pt x="5357" y="250"/>
                </a:cubicBezTo>
                <a:cubicBezTo>
                  <a:pt x="5359" y="258"/>
                  <a:pt x="5359" y="258"/>
                  <a:pt x="5359" y="258"/>
                </a:cubicBezTo>
                <a:cubicBezTo>
                  <a:pt x="5355" y="259"/>
                  <a:pt x="5351" y="260"/>
                  <a:pt x="5347" y="261"/>
                </a:cubicBezTo>
                <a:close/>
                <a:moveTo>
                  <a:pt x="2829" y="260"/>
                </a:moveTo>
                <a:cubicBezTo>
                  <a:pt x="2826" y="253"/>
                  <a:pt x="2826" y="253"/>
                  <a:pt x="2826" y="253"/>
                </a:cubicBezTo>
                <a:cubicBezTo>
                  <a:pt x="2837" y="248"/>
                  <a:pt x="2837" y="248"/>
                  <a:pt x="2837" y="248"/>
                </a:cubicBezTo>
                <a:cubicBezTo>
                  <a:pt x="2840" y="255"/>
                  <a:pt x="2840" y="255"/>
                  <a:pt x="2840" y="255"/>
                </a:cubicBezTo>
                <a:lnTo>
                  <a:pt x="2829" y="260"/>
                </a:lnTo>
                <a:close/>
                <a:moveTo>
                  <a:pt x="4504" y="257"/>
                </a:moveTo>
                <a:cubicBezTo>
                  <a:pt x="4500" y="255"/>
                  <a:pt x="4496" y="254"/>
                  <a:pt x="4492" y="253"/>
                </a:cubicBezTo>
                <a:cubicBezTo>
                  <a:pt x="4495" y="245"/>
                  <a:pt x="4495" y="245"/>
                  <a:pt x="4495" y="245"/>
                </a:cubicBezTo>
                <a:cubicBezTo>
                  <a:pt x="4499" y="247"/>
                  <a:pt x="4503" y="248"/>
                  <a:pt x="4507" y="249"/>
                </a:cubicBezTo>
                <a:lnTo>
                  <a:pt x="4504" y="257"/>
                </a:lnTo>
                <a:close/>
                <a:moveTo>
                  <a:pt x="69" y="256"/>
                </a:moveTo>
                <a:cubicBezTo>
                  <a:pt x="66" y="249"/>
                  <a:pt x="66" y="249"/>
                  <a:pt x="66" y="249"/>
                </a:cubicBezTo>
                <a:cubicBezTo>
                  <a:pt x="70" y="248"/>
                  <a:pt x="74" y="246"/>
                  <a:pt x="77" y="245"/>
                </a:cubicBezTo>
                <a:cubicBezTo>
                  <a:pt x="80" y="252"/>
                  <a:pt x="80" y="252"/>
                  <a:pt x="80" y="252"/>
                </a:cubicBezTo>
                <a:cubicBezTo>
                  <a:pt x="77" y="253"/>
                  <a:pt x="73" y="255"/>
                  <a:pt x="69" y="256"/>
                </a:cubicBezTo>
                <a:close/>
                <a:moveTo>
                  <a:pt x="5371" y="255"/>
                </a:moveTo>
                <a:cubicBezTo>
                  <a:pt x="5369" y="247"/>
                  <a:pt x="5369" y="247"/>
                  <a:pt x="5369" y="247"/>
                </a:cubicBezTo>
                <a:cubicBezTo>
                  <a:pt x="5372" y="246"/>
                  <a:pt x="5376" y="245"/>
                  <a:pt x="5380" y="244"/>
                </a:cubicBezTo>
                <a:cubicBezTo>
                  <a:pt x="5382" y="251"/>
                  <a:pt x="5382" y="251"/>
                  <a:pt x="5382" y="251"/>
                </a:cubicBezTo>
                <a:cubicBezTo>
                  <a:pt x="5378" y="252"/>
                  <a:pt x="5375" y="253"/>
                  <a:pt x="5371" y="255"/>
                </a:cubicBezTo>
                <a:close/>
                <a:moveTo>
                  <a:pt x="1678" y="254"/>
                </a:moveTo>
                <a:cubicBezTo>
                  <a:pt x="1667" y="250"/>
                  <a:pt x="1667" y="250"/>
                  <a:pt x="1667" y="250"/>
                </a:cubicBezTo>
                <a:cubicBezTo>
                  <a:pt x="1670" y="242"/>
                  <a:pt x="1670" y="242"/>
                  <a:pt x="1670" y="242"/>
                </a:cubicBezTo>
                <a:cubicBezTo>
                  <a:pt x="1681" y="247"/>
                  <a:pt x="1681" y="247"/>
                  <a:pt x="1681" y="247"/>
                </a:cubicBezTo>
                <a:lnTo>
                  <a:pt x="1678" y="254"/>
                </a:lnTo>
                <a:close/>
                <a:moveTo>
                  <a:pt x="2851" y="251"/>
                </a:moveTo>
                <a:cubicBezTo>
                  <a:pt x="2848" y="243"/>
                  <a:pt x="2848" y="243"/>
                  <a:pt x="2848" y="243"/>
                </a:cubicBezTo>
                <a:cubicBezTo>
                  <a:pt x="2859" y="239"/>
                  <a:pt x="2859" y="239"/>
                  <a:pt x="2859" y="239"/>
                </a:cubicBezTo>
                <a:cubicBezTo>
                  <a:pt x="2862" y="246"/>
                  <a:pt x="2862" y="246"/>
                  <a:pt x="2862" y="246"/>
                </a:cubicBezTo>
                <a:lnTo>
                  <a:pt x="2851" y="251"/>
                </a:lnTo>
                <a:close/>
                <a:moveTo>
                  <a:pt x="4481" y="248"/>
                </a:moveTo>
                <a:cubicBezTo>
                  <a:pt x="4478" y="247"/>
                  <a:pt x="4474" y="245"/>
                  <a:pt x="4470" y="243"/>
                </a:cubicBezTo>
                <a:cubicBezTo>
                  <a:pt x="4473" y="236"/>
                  <a:pt x="4473" y="236"/>
                  <a:pt x="4473" y="236"/>
                </a:cubicBezTo>
                <a:cubicBezTo>
                  <a:pt x="4477" y="238"/>
                  <a:pt x="4481" y="239"/>
                  <a:pt x="4484" y="241"/>
                </a:cubicBezTo>
                <a:lnTo>
                  <a:pt x="4481" y="248"/>
                </a:lnTo>
                <a:close/>
                <a:moveTo>
                  <a:pt x="5394" y="248"/>
                </a:moveTo>
                <a:cubicBezTo>
                  <a:pt x="5392" y="240"/>
                  <a:pt x="5392" y="240"/>
                  <a:pt x="5392" y="240"/>
                </a:cubicBezTo>
                <a:cubicBezTo>
                  <a:pt x="5396" y="239"/>
                  <a:pt x="5399" y="238"/>
                  <a:pt x="5403" y="237"/>
                </a:cubicBezTo>
                <a:cubicBezTo>
                  <a:pt x="5406" y="245"/>
                  <a:pt x="5406" y="245"/>
                  <a:pt x="5406" y="245"/>
                </a:cubicBezTo>
                <a:cubicBezTo>
                  <a:pt x="5402" y="246"/>
                  <a:pt x="5398" y="247"/>
                  <a:pt x="5394" y="248"/>
                </a:cubicBezTo>
                <a:close/>
                <a:moveTo>
                  <a:pt x="91" y="248"/>
                </a:moveTo>
                <a:cubicBezTo>
                  <a:pt x="89" y="240"/>
                  <a:pt x="89" y="240"/>
                  <a:pt x="89" y="240"/>
                </a:cubicBezTo>
                <a:cubicBezTo>
                  <a:pt x="92" y="239"/>
                  <a:pt x="96" y="237"/>
                  <a:pt x="100" y="236"/>
                </a:cubicBezTo>
                <a:cubicBezTo>
                  <a:pt x="103" y="243"/>
                  <a:pt x="103" y="243"/>
                  <a:pt x="103" y="243"/>
                </a:cubicBezTo>
                <a:cubicBezTo>
                  <a:pt x="99" y="245"/>
                  <a:pt x="95" y="246"/>
                  <a:pt x="91" y="248"/>
                </a:cubicBezTo>
                <a:close/>
                <a:moveTo>
                  <a:pt x="1656" y="246"/>
                </a:moveTo>
                <a:cubicBezTo>
                  <a:pt x="1652" y="244"/>
                  <a:pt x="1648" y="243"/>
                  <a:pt x="1644" y="241"/>
                </a:cubicBezTo>
                <a:cubicBezTo>
                  <a:pt x="1647" y="234"/>
                  <a:pt x="1647" y="234"/>
                  <a:pt x="1647" y="234"/>
                </a:cubicBezTo>
                <a:cubicBezTo>
                  <a:pt x="1651" y="235"/>
                  <a:pt x="1655" y="237"/>
                  <a:pt x="1658" y="238"/>
                </a:cubicBezTo>
                <a:lnTo>
                  <a:pt x="1656" y="246"/>
                </a:lnTo>
                <a:close/>
                <a:moveTo>
                  <a:pt x="5417" y="241"/>
                </a:moveTo>
                <a:cubicBezTo>
                  <a:pt x="5415" y="233"/>
                  <a:pt x="5415" y="233"/>
                  <a:pt x="5415" y="233"/>
                </a:cubicBezTo>
                <a:cubicBezTo>
                  <a:pt x="5419" y="232"/>
                  <a:pt x="5422" y="231"/>
                  <a:pt x="5426" y="230"/>
                </a:cubicBezTo>
                <a:cubicBezTo>
                  <a:pt x="5429" y="238"/>
                  <a:pt x="5429" y="238"/>
                  <a:pt x="5429" y="238"/>
                </a:cubicBezTo>
                <a:cubicBezTo>
                  <a:pt x="5425" y="239"/>
                  <a:pt x="5421" y="240"/>
                  <a:pt x="5417" y="241"/>
                </a:cubicBezTo>
                <a:close/>
                <a:moveTo>
                  <a:pt x="2873" y="241"/>
                </a:moveTo>
                <a:cubicBezTo>
                  <a:pt x="2870" y="234"/>
                  <a:pt x="2870" y="234"/>
                  <a:pt x="2870" y="234"/>
                </a:cubicBezTo>
                <a:cubicBezTo>
                  <a:pt x="2881" y="229"/>
                  <a:pt x="2881" y="229"/>
                  <a:pt x="2881" y="229"/>
                </a:cubicBezTo>
                <a:cubicBezTo>
                  <a:pt x="2884" y="236"/>
                  <a:pt x="2884" y="236"/>
                  <a:pt x="2884" y="236"/>
                </a:cubicBezTo>
                <a:lnTo>
                  <a:pt x="2873" y="241"/>
                </a:lnTo>
                <a:close/>
                <a:moveTo>
                  <a:pt x="114" y="239"/>
                </a:moveTo>
                <a:cubicBezTo>
                  <a:pt x="111" y="231"/>
                  <a:pt x="111" y="231"/>
                  <a:pt x="111" y="231"/>
                </a:cubicBezTo>
                <a:cubicBezTo>
                  <a:pt x="115" y="230"/>
                  <a:pt x="119" y="229"/>
                  <a:pt x="122" y="227"/>
                </a:cubicBezTo>
                <a:cubicBezTo>
                  <a:pt x="125" y="235"/>
                  <a:pt x="125" y="235"/>
                  <a:pt x="125" y="235"/>
                </a:cubicBezTo>
                <a:cubicBezTo>
                  <a:pt x="121" y="236"/>
                  <a:pt x="118" y="237"/>
                  <a:pt x="114" y="239"/>
                </a:cubicBezTo>
                <a:close/>
                <a:moveTo>
                  <a:pt x="4459" y="239"/>
                </a:moveTo>
                <a:cubicBezTo>
                  <a:pt x="4455" y="237"/>
                  <a:pt x="4452" y="236"/>
                  <a:pt x="4448" y="234"/>
                </a:cubicBezTo>
                <a:cubicBezTo>
                  <a:pt x="4451" y="227"/>
                  <a:pt x="4451" y="227"/>
                  <a:pt x="4451" y="227"/>
                </a:cubicBezTo>
                <a:cubicBezTo>
                  <a:pt x="4455" y="228"/>
                  <a:pt x="4459" y="230"/>
                  <a:pt x="4462" y="231"/>
                </a:cubicBezTo>
                <a:lnTo>
                  <a:pt x="4459" y="239"/>
                </a:lnTo>
                <a:close/>
                <a:moveTo>
                  <a:pt x="1633" y="237"/>
                </a:moveTo>
                <a:cubicBezTo>
                  <a:pt x="1629" y="236"/>
                  <a:pt x="1626" y="234"/>
                  <a:pt x="1622" y="233"/>
                </a:cubicBezTo>
                <a:cubicBezTo>
                  <a:pt x="1625" y="225"/>
                  <a:pt x="1625" y="225"/>
                  <a:pt x="1625" y="225"/>
                </a:cubicBezTo>
                <a:cubicBezTo>
                  <a:pt x="1628" y="227"/>
                  <a:pt x="1632" y="228"/>
                  <a:pt x="1636" y="230"/>
                </a:cubicBezTo>
                <a:lnTo>
                  <a:pt x="1633" y="237"/>
                </a:lnTo>
                <a:close/>
                <a:moveTo>
                  <a:pt x="5440" y="234"/>
                </a:moveTo>
                <a:cubicBezTo>
                  <a:pt x="5438" y="226"/>
                  <a:pt x="5438" y="226"/>
                  <a:pt x="5438" y="226"/>
                </a:cubicBezTo>
                <a:cubicBezTo>
                  <a:pt x="5442" y="225"/>
                  <a:pt x="5445" y="224"/>
                  <a:pt x="5449" y="223"/>
                </a:cubicBezTo>
                <a:cubicBezTo>
                  <a:pt x="5452" y="230"/>
                  <a:pt x="5452" y="230"/>
                  <a:pt x="5452" y="230"/>
                </a:cubicBezTo>
                <a:cubicBezTo>
                  <a:pt x="5448" y="232"/>
                  <a:pt x="5444" y="233"/>
                  <a:pt x="5440" y="234"/>
                </a:cubicBezTo>
                <a:close/>
                <a:moveTo>
                  <a:pt x="2896" y="231"/>
                </a:moveTo>
                <a:cubicBezTo>
                  <a:pt x="2892" y="224"/>
                  <a:pt x="2892" y="224"/>
                  <a:pt x="2892" y="224"/>
                </a:cubicBezTo>
                <a:cubicBezTo>
                  <a:pt x="2903" y="219"/>
                  <a:pt x="2903" y="219"/>
                  <a:pt x="2903" y="219"/>
                </a:cubicBezTo>
                <a:cubicBezTo>
                  <a:pt x="2906" y="226"/>
                  <a:pt x="2906" y="226"/>
                  <a:pt x="2906" y="226"/>
                </a:cubicBezTo>
                <a:lnTo>
                  <a:pt x="2896" y="231"/>
                </a:lnTo>
                <a:close/>
                <a:moveTo>
                  <a:pt x="136" y="231"/>
                </a:moveTo>
                <a:cubicBezTo>
                  <a:pt x="134" y="223"/>
                  <a:pt x="134" y="223"/>
                  <a:pt x="134" y="223"/>
                </a:cubicBezTo>
                <a:cubicBezTo>
                  <a:pt x="137" y="222"/>
                  <a:pt x="141" y="220"/>
                  <a:pt x="145" y="219"/>
                </a:cubicBezTo>
                <a:cubicBezTo>
                  <a:pt x="148" y="227"/>
                  <a:pt x="148" y="227"/>
                  <a:pt x="148" y="227"/>
                </a:cubicBezTo>
                <a:cubicBezTo>
                  <a:pt x="144" y="228"/>
                  <a:pt x="140" y="229"/>
                  <a:pt x="136" y="231"/>
                </a:cubicBezTo>
                <a:close/>
                <a:moveTo>
                  <a:pt x="4437" y="229"/>
                </a:moveTo>
                <a:cubicBezTo>
                  <a:pt x="4433" y="227"/>
                  <a:pt x="4430" y="226"/>
                  <a:pt x="4426" y="224"/>
                </a:cubicBezTo>
                <a:cubicBezTo>
                  <a:pt x="4429" y="217"/>
                  <a:pt x="4429" y="217"/>
                  <a:pt x="4429" y="217"/>
                </a:cubicBezTo>
                <a:cubicBezTo>
                  <a:pt x="4433" y="218"/>
                  <a:pt x="4437" y="220"/>
                  <a:pt x="4440" y="222"/>
                </a:cubicBezTo>
                <a:lnTo>
                  <a:pt x="4437" y="229"/>
                </a:lnTo>
                <a:close/>
                <a:moveTo>
                  <a:pt x="1610" y="229"/>
                </a:moveTo>
                <a:cubicBezTo>
                  <a:pt x="1607" y="227"/>
                  <a:pt x="1603" y="226"/>
                  <a:pt x="1599" y="225"/>
                </a:cubicBezTo>
                <a:cubicBezTo>
                  <a:pt x="1602" y="217"/>
                  <a:pt x="1602" y="217"/>
                  <a:pt x="1602" y="217"/>
                </a:cubicBezTo>
                <a:cubicBezTo>
                  <a:pt x="1606" y="218"/>
                  <a:pt x="1609" y="220"/>
                  <a:pt x="1613" y="221"/>
                </a:cubicBezTo>
                <a:lnTo>
                  <a:pt x="1610" y="229"/>
                </a:lnTo>
                <a:close/>
                <a:moveTo>
                  <a:pt x="5463" y="227"/>
                </a:moveTo>
                <a:cubicBezTo>
                  <a:pt x="5461" y="219"/>
                  <a:pt x="5461" y="219"/>
                  <a:pt x="5461" y="219"/>
                </a:cubicBezTo>
                <a:cubicBezTo>
                  <a:pt x="5465" y="218"/>
                  <a:pt x="5468" y="217"/>
                  <a:pt x="5472" y="215"/>
                </a:cubicBezTo>
                <a:cubicBezTo>
                  <a:pt x="5475" y="223"/>
                  <a:pt x="5475" y="223"/>
                  <a:pt x="5475" y="223"/>
                </a:cubicBezTo>
                <a:cubicBezTo>
                  <a:pt x="5471" y="224"/>
                  <a:pt x="5467" y="226"/>
                  <a:pt x="5463" y="227"/>
                </a:cubicBezTo>
                <a:close/>
                <a:moveTo>
                  <a:pt x="159" y="223"/>
                </a:moveTo>
                <a:cubicBezTo>
                  <a:pt x="156" y="215"/>
                  <a:pt x="156" y="215"/>
                  <a:pt x="156" y="215"/>
                </a:cubicBezTo>
                <a:cubicBezTo>
                  <a:pt x="160" y="214"/>
                  <a:pt x="164" y="212"/>
                  <a:pt x="168" y="211"/>
                </a:cubicBezTo>
                <a:cubicBezTo>
                  <a:pt x="170" y="219"/>
                  <a:pt x="170" y="219"/>
                  <a:pt x="170" y="219"/>
                </a:cubicBezTo>
                <a:cubicBezTo>
                  <a:pt x="167" y="220"/>
                  <a:pt x="163" y="221"/>
                  <a:pt x="159" y="223"/>
                </a:cubicBezTo>
                <a:close/>
                <a:moveTo>
                  <a:pt x="2917" y="221"/>
                </a:moveTo>
                <a:cubicBezTo>
                  <a:pt x="2914" y="214"/>
                  <a:pt x="2914" y="214"/>
                  <a:pt x="2914" y="214"/>
                </a:cubicBezTo>
                <a:cubicBezTo>
                  <a:pt x="2925" y="209"/>
                  <a:pt x="2925" y="209"/>
                  <a:pt x="2925" y="209"/>
                </a:cubicBezTo>
                <a:cubicBezTo>
                  <a:pt x="2928" y="217"/>
                  <a:pt x="2928" y="217"/>
                  <a:pt x="2928" y="217"/>
                </a:cubicBezTo>
                <a:lnTo>
                  <a:pt x="2917" y="221"/>
                </a:lnTo>
                <a:close/>
                <a:moveTo>
                  <a:pt x="1588" y="221"/>
                </a:moveTo>
                <a:cubicBezTo>
                  <a:pt x="1576" y="217"/>
                  <a:pt x="1576" y="217"/>
                  <a:pt x="1576" y="217"/>
                </a:cubicBezTo>
                <a:cubicBezTo>
                  <a:pt x="1579" y="209"/>
                  <a:pt x="1579" y="209"/>
                  <a:pt x="1579" y="209"/>
                </a:cubicBezTo>
                <a:cubicBezTo>
                  <a:pt x="1590" y="213"/>
                  <a:pt x="1590" y="213"/>
                  <a:pt x="1590" y="213"/>
                </a:cubicBezTo>
                <a:lnTo>
                  <a:pt x="1588" y="221"/>
                </a:lnTo>
                <a:close/>
                <a:moveTo>
                  <a:pt x="5486" y="219"/>
                </a:moveTo>
                <a:cubicBezTo>
                  <a:pt x="5484" y="212"/>
                  <a:pt x="5484" y="212"/>
                  <a:pt x="5484" y="212"/>
                </a:cubicBezTo>
                <a:cubicBezTo>
                  <a:pt x="5487" y="211"/>
                  <a:pt x="5491" y="209"/>
                  <a:pt x="5495" y="208"/>
                </a:cubicBezTo>
                <a:cubicBezTo>
                  <a:pt x="5498" y="216"/>
                  <a:pt x="5498" y="216"/>
                  <a:pt x="5498" y="216"/>
                </a:cubicBezTo>
                <a:cubicBezTo>
                  <a:pt x="5494" y="217"/>
                  <a:pt x="5490" y="218"/>
                  <a:pt x="5486" y="219"/>
                </a:cubicBezTo>
                <a:close/>
                <a:moveTo>
                  <a:pt x="4415" y="219"/>
                </a:moveTo>
                <a:cubicBezTo>
                  <a:pt x="4411" y="217"/>
                  <a:pt x="4408" y="216"/>
                  <a:pt x="4404" y="214"/>
                </a:cubicBezTo>
                <a:cubicBezTo>
                  <a:pt x="4408" y="207"/>
                  <a:pt x="4408" y="207"/>
                  <a:pt x="4408" y="207"/>
                </a:cubicBezTo>
                <a:cubicBezTo>
                  <a:pt x="4411" y="208"/>
                  <a:pt x="4415" y="210"/>
                  <a:pt x="4419" y="212"/>
                </a:cubicBezTo>
                <a:lnTo>
                  <a:pt x="4415" y="219"/>
                </a:lnTo>
                <a:close/>
                <a:moveTo>
                  <a:pt x="182" y="215"/>
                </a:moveTo>
                <a:cubicBezTo>
                  <a:pt x="179" y="207"/>
                  <a:pt x="179" y="207"/>
                  <a:pt x="179" y="207"/>
                </a:cubicBezTo>
                <a:cubicBezTo>
                  <a:pt x="183" y="206"/>
                  <a:pt x="187" y="205"/>
                  <a:pt x="191" y="204"/>
                </a:cubicBezTo>
                <a:cubicBezTo>
                  <a:pt x="193" y="211"/>
                  <a:pt x="193" y="211"/>
                  <a:pt x="193" y="211"/>
                </a:cubicBezTo>
                <a:cubicBezTo>
                  <a:pt x="189" y="212"/>
                  <a:pt x="186" y="214"/>
                  <a:pt x="182" y="215"/>
                </a:cubicBezTo>
                <a:close/>
                <a:moveTo>
                  <a:pt x="1565" y="213"/>
                </a:moveTo>
                <a:cubicBezTo>
                  <a:pt x="1561" y="212"/>
                  <a:pt x="1557" y="210"/>
                  <a:pt x="1554" y="209"/>
                </a:cubicBezTo>
                <a:cubicBezTo>
                  <a:pt x="1556" y="202"/>
                  <a:pt x="1556" y="202"/>
                  <a:pt x="1556" y="202"/>
                </a:cubicBezTo>
                <a:cubicBezTo>
                  <a:pt x="1560" y="203"/>
                  <a:pt x="1564" y="204"/>
                  <a:pt x="1568" y="205"/>
                </a:cubicBezTo>
                <a:lnTo>
                  <a:pt x="1565" y="213"/>
                </a:lnTo>
                <a:close/>
                <a:moveTo>
                  <a:pt x="5509" y="212"/>
                </a:moveTo>
                <a:cubicBezTo>
                  <a:pt x="5506" y="204"/>
                  <a:pt x="5506" y="204"/>
                  <a:pt x="5506" y="204"/>
                </a:cubicBezTo>
                <a:cubicBezTo>
                  <a:pt x="5510" y="203"/>
                  <a:pt x="5514" y="202"/>
                  <a:pt x="5518" y="200"/>
                </a:cubicBezTo>
                <a:cubicBezTo>
                  <a:pt x="5520" y="208"/>
                  <a:pt x="5520" y="208"/>
                  <a:pt x="5520" y="208"/>
                </a:cubicBezTo>
                <a:cubicBezTo>
                  <a:pt x="5517" y="209"/>
                  <a:pt x="5513" y="210"/>
                  <a:pt x="5509" y="212"/>
                </a:cubicBezTo>
                <a:close/>
                <a:moveTo>
                  <a:pt x="2939" y="212"/>
                </a:moveTo>
                <a:cubicBezTo>
                  <a:pt x="2936" y="204"/>
                  <a:pt x="2936" y="204"/>
                  <a:pt x="2936" y="204"/>
                </a:cubicBezTo>
                <a:cubicBezTo>
                  <a:pt x="2947" y="199"/>
                  <a:pt x="2947" y="199"/>
                  <a:pt x="2947" y="199"/>
                </a:cubicBezTo>
                <a:cubicBezTo>
                  <a:pt x="2950" y="207"/>
                  <a:pt x="2950" y="207"/>
                  <a:pt x="2950" y="207"/>
                </a:cubicBezTo>
                <a:lnTo>
                  <a:pt x="2939" y="212"/>
                </a:lnTo>
                <a:close/>
                <a:moveTo>
                  <a:pt x="4393" y="209"/>
                </a:moveTo>
                <a:cubicBezTo>
                  <a:pt x="4390" y="207"/>
                  <a:pt x="4386" y="205"/>
                  <a:pt x="4383" y="203"/>
                </a:cubicBezTo>
                <a:cubicBezTo>
                  <a:pt x="4386" y="196"/>
                  <a:pt x="4386" y="196"/>
                  <a:pt x="4386" y="196"/>
                </a:cubicBezTo>
                <a:cubicBezTo>
                  <a:pt x="4390" y="198"/>
                  <a:pt x="4393" y="200"/>
                  <a:pt x="4397" y="201"/>
                </a:cubicBezTo>
                <a:lnTo>
                  <a:pt x="4393" y="209"/>
                </a:lnTo>
                <a:close/>
                <a:moveTo>
                  <a:pt x="205" y="208"/>
                </a:moveTo>
                <a:cubicBezTo>
                  <a:pt x="202" y="200"/>
                  <a:pt x="202" y="200"/>
                  <a:pt x="202" y="200"/>
                </a:cubicBezTo>
                <a:cubicBezTo>
                  <a:pt x="206" y="199"/>
                  <a:pt x="210" y="197"/>
                  <a:pt x="214" y="196"/>
                </a:cubicBezTo>
                <a:cubicBezTo>
                  <a:pt x="216" y="204"/>
                  <a:pt x="216" y="204"/>
                  <a:pt x="216" y="204"/>
                </a:cubicBezTo>
                <a:cubicBezTo>
                  <a:pt x="212" y="205"/>
                  <a:pt x="208" y="206"/>
                  <a:pt x="205" y="208"/>
                </a:cubicBezTo>
                <a:close/>
                <a:moveTo>
                  <a:pt x="1542" y="205"/>
                </a:moveTo>
                <a:cubicBezTo>
                  <a:pt x="1538" y="204"/>
                  <a:pt x="1535" y="203"/>
                  <a:pt x="1531" y="202"/>
                </a:cubicBezTo>
                <a:cubicBezTo>
                  <a:pt x="1533" y="194"/>
                  <a:pt x="1533" y="194"/>
                  <a:pt x="1533" y="194"/>
                </a:cubicBezTo>
                <a:cubicBezTo>
                  <a:pt x="1537" y="195"/>
                  <a:pt x="1541" y="197"/>
                  <a:pt x="1545" y="198"/>
                </a:cubicBezTo>
                <a:lnTo>
                  <a:pt x="1542" y="205"/>
                </a:lnTo>
                <a:close/>
                <a:moveTo>
                  <a:pt x="5532" y="204"/>
                </a:moveTo>
                <a:cubicBezTo>
                  <a:pt x="5529" y="196"/>
                  <a:pt x="5529" y="196"/>
                  <a:pt x="5529" y="196"/>
                </a:cubicBezTo>
                <a:cubicBezTo>
                  <a:pt x="5533" y="195"/>
                  <a:pt x="5537" y="194"/>
                  <a:pt x="5541" y="192"/>
                </a:cubicBezTo>
                <a:cubicBezTo>
                  <a:pt x="5543" y="200"/>
                  <a:pt x="5543" y="200"/>
                  <a:pt x="5543" y="200"/>
                </a:cubicBezTo>
                <a:cubicBezTo>
                  <a:pt x="5539" y="201"/>
                  <a:pt x="5536" y="203"/>
                  <a:pt x="5532" y="204"/>
                </a:cubicBezTo>
                <a:close/>
                <a:moveTo>
                  <a:pt x="2961" y="202"/>
                </a:moveTo>
                <a:cubicBezTo>
                  <a:pt x="2958" y="194"/>
                  <a:pt x="2958" y="194"/>
                  <a:pt x="2958" y="194"/>
                </a:cubicBezTo>
                <a:cubicBezTo>
                  <a:pt x="2969" y="189"/>
                  <a:pt x="2969" y="189"/>
                  <a:pt x="2969" y="189"/>
                </a:cubicBezTo>
                <a:cubicBezTo>
                  <a:pt x="2972" y="197"/>
                  <a:pt x="2972" y="197"/>
                  <a:pt x="2972" y="197"/>
                </a:cubicBezTo>
                <a:lnTo>
                  <a:pt x="2961" y="202"/>
                </a:lnTo>
                <a:close/>
                <a:moveTo>
                  <a:pt x="228" y="200"/>
                </a:moveTo>
                <a:cubicBezTo>
                  <a:pt x="225" y="193"/>
                  <a:pt x="225" y="193"/>
                  <a:pt x="225" y="193"/>
                </a:cubicBezTo>
                <a:cubicBezTo>
                  <a:pt x="229" y="192"/>
                  <a:pt x="233" y="190"/>
                  <a:pt x="237" y="189"/>
                </a:cubicBezTo>
                <a:cubicBezTo>
                  <a:pt x="239" y="197"/>
                  <a:pt x="239" y="197"/>
                  <a:pt x="239" y="197"/>
                </a:cubicBezTo>
                <a:cubicBezTo>
                  <a:pt x="235" y="198"/>
                  <a:pt x="231" y="199"/>
                  <a:pt x="228" y="200"/>
                </a:cubicBezTo>
                <a:close/>
                <a:moveTo>
                  <a:pt x="1519" y="198"/>
                </a:moveTo>
                <a:cubicBezTo>
                  <a:pt x="1515" y="197"/>
                  <a:pt x="1512" y="196"/>
                  <a:pt x="1508" y="195"/>
                </a:cubicBezTo>
                <a:cubicBezTo>
                  <a:pt x="1510" y="187"/>
                  <a:pt x="1510" y="187"/>
                  <a:pt x="1510" y="187"/>
                </a:cubicBezTo>
                <a:cubicBezTo>
                  <a:pt x="1514" y="188"/>
                  <a:pt x="1518" y="189"/>
                  <a:pt x="1522" y="191"/>
                </a:cubicBezTo>
                <a:lnTo>
                  <a:pt x="1519" y="198"/>
                </a:lnTo>
                <a:close/>
                <a:moveTo>
                  <a:pt x="4372" y="198"/>
                </a:moveTo>
                <a:cubicBezTo>
                  <a:pt x="4368" y="196"/>
                  <a:pt x="4365" y="195"/>
                  <a:pt x="4361" y="193"/>
                </a:cubicBezTo>
                <a:cubicBezTo>
                  <a:pt x="4365" y="186"/>
                  <a:pt x="4365" y="186"/>
                  <a:pt x="4365" y="186"/>
                </a:cubicBezTo>
                <a:cubicBezTo>
                  <a:pt x="4368" y="187"/>
                  <a:pt x="4372" y="189"/>
                  <a:pt x="4375" y="191"/>
                </a:cubicBezTo>
                <a:lnTo>
                  <a:pt x="4372" y="198"/>
                </a:lnTo>
                <a:close/>
                <a:moveTo>
                  <a:pt x="5555" y="196"/>
                </a:moveTo>
                <a:cubicBezTo>
                  <a:pt x="5552" y="188"/>
                  <a:pt x="5552" y="188"/>
                  <a:pt x="5552" y="188"/>
                </a:cubicBezTo>
                <a:cubicBezTo>
                  <a:pt x="5563" y="184"/>
                  <a:pt x="5563" y="184"/>
                  <a:pt x="5563" y="184"/>
                </a:cubicBezTo>
                <a:cubicBezTo>
                  <a:pt x="5566" y="192"/>
                  <a:pt x="5566" y="192"/>
                  <a:pt x="5566" y="192"/>
                </a:cubicBezTo>
                <a:lnTo>
                  <a:pt x="5555" y="196"/>
                </a:lnTo>
                <a:close/>
                <a:moveTo>
                  <a:pt x="251" y="194"/>
                </a:moveTo>
                <a:cubicBezTo>
                  <a:pt x="248" y="186"/>
                  <a:pt x="248" y="186"/>
                  <a:pt x="248" y="186"/>
                </a:cubicBezTo>
                <a:cubicBezTo>
                  <a:pt x="252" y="185"/>
                  <a:pt x="256" y="184"/>
                  <a:pt x="260" y="183"/>
                </a:cubicBezTo>
                <a:cubicBezTo>
                  <a:pt x="262" y="190"/>
                  <a:pt x="262" y="190"/>
                  <a:pt x="262" y="190"/>
                </a:cubicBezTo>
                <a:cubicBezTo>
                  <a:pt x="258" y="191"/>
                  <a:pt x="254" y="192"/>
                  <a:pt x="251" y="194"/>
                </a:cubicBezTo>
                <a:close/>
                <a:moveTo>
                  <a:pt x="2983" y="192"/>
                </a:moveTo>
                <a:cubicBezTo>
                  <a:pt x="2980" y="185"/>
                  <a:pt x="2980" y="185"/>
                  <a:pt x="2980" y="185"/>
                </a:cubicBezTo>
                <a:cubicBezTo>
                  <a:pt x="2991" y="180"/>
                  <a:pt x="2991" y="180"/>
                  <a:pt x="2991" y="180"/>
                </a:cubicBezTo>
                <a:cubicBezTo>
                  <a:pt x="2994" y="187"/>
                  <a:pt x="2994" y="187"/>
                  <a:pt x="2994" y="187"/>
                </a:cubicBezTo>
                <a:lnTo>
                  <a:pt x="2983" y="192"/>
                </a:lnTo>
                <a:close/>
                <a:moveTo>
                  <a:pt x="1496" y="191"/>
                </a:moveTo>
                <a:cubicBezTo>
                  <a:pt x="1492" y="190"/>
                  <a:pt x="1488" y="189"/>
                  <a:pt x="1485" y="188"/>
                </a:cubicBezTo>
                <a:cubicBezTo>
                  <a:pt x="1487" y="180"/>
                  <a:pt x="1487" y="180"/>
                  <a:pt x="1487" y="180"/>
                </a:cubicBezTo>
                <a:cubicBezTo>
                  <a:pt x="1491" y="181"/>
                  <a:pt x="1494" y="183"/>
                  <a:pt x="1498" y="184"/>
                </a:cubicBezTo>
                <a:lnTo>
                  <a:pt x="1496" y="191"/>
                </a:lnTo>
                <a:close/>
                <a:moveTo>
                  <a:pt x="5577" y="188"/>
                </a:moveTo>
                <a:cubicBezTo>
                  <a:pt x="5575" y="180"/>
                  <a:pt x="5575" y="180"/>
                  <a:pt x="5575" y="180"/>
                </a:cubicBezTo>
                <a:cubicBezTo>
                  <a:pt x="5586" y="176"/>
                  <a:pt x="5586" y="176"/>
                  <a:pt x="5586" y="176"/>
                </a:cubicBezTo>
                <a:cubicBezTo>
                  <a:pt x="5589" y="184"/>
                  <a:pt x="5589" y="184"/>
                  <a:pt x="5589" y="184"/>
                </a:cubicBezTo>
                <a:lnTo>
                  <a:pt x="5577" y="188"/>
                </a:lnTo>
                <a:close/>
                <a:moveTo>
                  <a:pt x="4350" y="187"/>
                </a:moveTo>
                <a:cubicBezTo>
                  <a:pt x="4339" y="182"/>
                  <a:pt x="4339" y="182"/>
                  <a:pt x="4339" y="182"/>
                </a:cubicBezTo>
                <a:cubicBezTo>
                  <a:pt x="4343" y="175"/>
                  <a:pt x="4343" y="175"/>
                  <a:pt x="4343" y="175"/>
                </a:cubicBezTo>
                <a:cubicBezTo>
                  <a:pt x="4354" y="180"/>
                  <a:pt x="4354" y="180"/>
                  <a:pt x="4354" y="180"/>
                </a:cubicBezTo>
                <a:lnTo>
                  <a:pt x="4350" y="187"/>
                </a:lnTo>
                <a:close/>
                <a:moveTo>
                  <a:pt x="274" y="187"/>
                </a:moveTo>
                <a:cubicBezTo>
                  <a:pt x="272" y="179"/>
                  <a:pt x="272" y="179"/>
                  <a:pt x="272" y="179"/>
                </a:cubicBezTo>
                <a:cubicBezTo>
                  <a:pt x="275" y="178"/>
                  <a:pt x="279" y="177"/>
                  <a:pt x="283" y="176"/>
                </a:cubicBezTo>
                <a:cubicBezTo>
                  <a:pt x="285" y="184"/>
                  <a:pt x="285" y="184"/>
                  <a:pt x="285" y="184"/>
                </a:cubicBezTo>
                <a:cubicBezTo>
                  <a:pt x="281" y="185"/>
                  <a:pt x="278" y="186"/>
                  <a:pt x="274" y="187"/>
                </a:cubicBezTo>
                <a:close/>
                <a:moveTo>
                  <a:pt x="1473" y="185"/>
                </a:moveTo>
                <a:cubicBezTo>
                  <a:pt x="1469" y="184"/>
                  <a:pt x="1465" y="183"/>
                  <a:pt x="1461" y="182"/>
                </a:cubicBezTo>
                <a:cubicBezTo>
                  <a:pt x="1463" y="174"/>
                  <a:pt x="1463" y="174"/>
                  <a:pt x="1463" y="174"/>
                </a:cubicBezTo>
                <a:cubicBezTo>
                  <a:pt x="1467" y="175"/>
                  <a:pt x="1471" y="176"/>
                  <a:pt x="1475" y="177"/>
                </a:cubicBezTo>
                <a:lnTo>
                  <a:pt x="1473" y="185"/>
                </a:lnTo>
                <a:close/>
                <a:moveTo>
                  <a:pt x="3005" y="182"/>
                </a:moveTo>
                <a:cubicBezTo>
                  <a:pt x="3002" y="175"/>
                  <a:pt x="3002" y="175"/>
                  <a:pt x="3002" y="175"/>
                </a:cubicBezTo>
                <a:cubicBezTo>
                  <a:pt x="3013" y="170"/>
                  <a:pt x="3013" y="170"/>
                  <a:pt x="3013" y="170"/>
                </a:cubicBezTo>
                <a:cubicBezTo>
                  <a:pt x="3016" y="177"/>
                  <a:pt x="3016" y="177"/>
                  <a:pt x="3016" y="177"/>
                </a:cubicBezTo>
                <a:lnTo>
                  <a:pt x="3005" y="182"/>
                </a:lnTo>
                <a:close/>
                <a:moveTo>
                  <a:pt x="297" y="181"/>
                </a:moveTo>
                <a:cubicBezTo>
                  <a:pt x="295" y="173"/>
                  <a:pt x="295" y="173"/>
                  <a:pt x="295" y="173"/>
                </a:cubicBezTo>
                <a:cubicBezTo>
                  <a:pt x="299" y="172"/>
                  <a:pt x="303" y="171"/>
                  <a:pt x="306" y="170"/>
                </a:cubicBezTo>
                <a:cubicBezTo>
                  <a:pt x="308" y="178"/>
                  <a:pt x="308" y="178"/>
                  <a:pt x="308" y="178"/>
                </a:cubicBezTo>
                <a:cubicBezTo>
                  <a:pt x="305" y="179"/>
                  <a:pt x="301" y="180"/>
                  <a:pt x="297" y="181"/>
                </a:cubicBezTo>
                <a:close/>
                <a:moveTo>
                  <a:pt x="5600" y="180"/>
                </a:moveTo>
                <a:cubicBezTo>
                  <a:pt x="5597" y="172"/>
                  <a:pt x="5597" y="172"/>
                  <a:pt x="5597" y="172"/>
                </a:cubicBezTo>
                <a:cubicBezTo>
                  <a:pt x="5609" y="168"/>
                  <a:pt x="5609" y="168"/>
                  <a:pt x="5609" y="168"/>
                </a:cubicBezTo>
                <a:cubicBezTo>
                  <a:pt x="5611" y="175"/>
                  <a:pt x="5611" y="175"/>
                  <a:pt x="5611" y="175"/>
                </a:cubicBezTo>
                <a:lnTo>
                  <a:pt x="5600" y="180"/>
                </a:lnTo>
                <a:close/>
                <a:moveTo>
                  <a:pt x="1450" y="179"/>
                </a:moveTo>
                <a:cubicBezTo>
                  <a:pt x="1446" y="178"/>
                  <a:pt x="1442" y="177"/>
                  <a:pt x="1438" y="176"/>
                </a:cubicBezTo>
                <a:cubicBezTo>
                  <a:pt x="1440" y="168"/>
                  <a:pt x="1440" y="168"/>
                  <a:pt x="1440" y="168"/>
                </a:cubicBezTo>
                <a:cubicBezTo>
                  <a:pt x="1444" y="169"/>
                  <a:pt x="1448" y="170"/>
                  <a:pt x="1452" y="171"/>
                </a:cubicBezTo>
                <a:lnTo>
                  <a:pt x="1450" y="179"/>
                </a:lnTo>
                <a:close/>
                <a:moveTo>
                  <a:pt x="4329" y="177"/>
                </a:moveTo>
                <a:cubicBezTo>
                  <a:pt x="4318" y="171"/>
                  <a:pt x="4318" y="171"/>
                  <a:pt x="4318" y="171"/>
                </a:cubicBezTo>
                <a:cubicBezTo>
                  <a:pt x="4322" y="164"/>
                  <a:pt x="4322" y="164"/>
                  <a:pt x="4322" y="164"/>
                </a:cubicBezTo>
                <a:cubicBezTo>
                  <a:pt x="4332" y="169"/>
                  <a:pt x="4332" y="169"/>
                  <a:pt x="4332" y="169"/>
                </a:cubicBezTo>
                <a:lnTo>
                  <a:pt x="4329" y="177"/>
                </a:lnTo>
                <a:close/>
                <a:moveTo>
                  <a:pt x="320" y="175"/>
                </a:moveTo>
                <a:cubicBezTo>
                  <a:pt x="318" y="167"/>
                  <a:pt x="318" y="167"/>
                  <a:pt x="318" y="167"/>
                </a:cubicBezTo>
                <a:cubicBezTo>
                  <a:pt x="322" y="166"/>
                  <a:pt x="326" y="165"/>
                  <a:pt x="330" y="164"/>
                </a:cubicBezTo>
                <a:cubicBezTo>
                  <a:pt x="332" y="172"/>
                  <a:pt x="332" y="172"/>
                  <a:pt x="332" y="172"/>
                </a:cubicBezTo>
                <a:cubicBezTo>
                  <a:pt x="328" y="173"/>
                  <a:pt x="324" y="174"/>
                  <a:pt x="320" y="175"/>
                </a:cubicBezTo>
                <a:close/>
                <a:moveTo>
                  <a:pt x="1426" y="173"/>
                </a:moveTo>
                <a:cubicBezTo>
                  <a:pt x="1423" y="172"/>
                  <a:pt x="1419" y="171"/>
                  <a:pt x="1415" y="170"/>
                </a:cubicBezTo>
                <a:cubicBezTo>
                  <a:pt x="1417" y="162"/>
                  <a:pt x="1417" y="162"/>
                  <a:pt x="1417" y="162"/>
                </a:cubicBezTo>
                <a:cubicBezTo>
                  <a:pt x="1421" y="163"/>
                  <a:pt x="1424" y="164"/>
                  <a:pt x="1428" y="165"/>
                </a:cubicBezTo>
                <a:lnTo>
                  <a:pt x="1426" y="173"/>
                </a:lnTo>
                <a:close/>
                <a:moveTo>
                  <a:pt x="3027" y="172"/>
                </a:moveTo>
                <a:cubicBezTo>
                  <a:pt x="3024" y="165"/>
                  <a:pt x="3024" y="165"/>
                  <a:pt x="3024" y="165"/>
                </a:cubicBezTo>
                <a:cubicBezTo>
                  <a:pt x="3035" y="160"/>
                  <a:pt x="3035" y="160"/>
                  <a:pt x="3035" y="160"/>
                </a:cubicBezTo>
                <a:cubicBezTo>
                  <a:pt x="3038" y="167"/>
                  <a:pt x="3038" y="167"/>
                  <a:pt x="3038" y="167"/>
                </a:cubicBezTo>
                <a:lnTo>
                  <a:pt x="3027" y="172"/>
                </a:lnTo>
                <a:close/>
                <a:moveTo>
                  <a:pt x="5623" y="171"/>
                </a:moveTo>
                <a:cubicBezTo>
                  <a:pt x="5620" y="164"/>
                  <a:pt x="5620" y="164"/>
                  <a:pt x="5620" y="164"/>
                </a:cubicBezTo>
                <a:cubicBezTo>
                  <a:pt x="5631" y="160"/>
                  <a:pt x="5631" y="160"/>
                  <a:pt x="5631" y="160"/>
                </a:cubicBezTo>
                <a:cubicBezTo>
                  <a:pt x="5634" y="167"/>
                  <a:pt x="5634" y="167"/>
                  <a:pt x="5634" y="167"/>
                </a:cubicBezTo>
                <a:lnTo>
                  <a:pt x="5623" y="171"/>
                </a:lnTo>
                <a:close/>
                <a:moveTo>
                  <a:pt x="343" y="169"/>
                </a:moveTo>
                <a:cubicBezTo>
                  <a:pt x="341" y="161"/>
                  <a:pt x="341" y="161"/>
                  <a:pt x="341" y="161"/>
                </a:cubicBezTo>
                <a:cubicBezTo>
                  <a:pt x="345" y="161"/>
                  <a:pt x="349" y="160"/>
                  <a:pt x="353" y="159"/>
                </a:cubicBezTo>
                <a:cubicBezTo>
                  <a:pt x="355" y="166"/>
                  <a:pt x="355" y="166"/>
                  <a:pt x="355" y="166"/>
                </a:cubicBezTo>
                <a:cubicBezTo>
                  <a:pt x="351" y="167"/>
                  <a:pt x="347" y="168"/>
                  <a:pt x="343" y="169"/>
                </a:cubicBezTo>
                <a:close/>
                <a:moveTo>
                  <a:pt x="1403" y="167"/>
                </a:moveTo>
                <a:cubicBezTo>
                  <a:pt x="1399" y="166"/>
                  <a:pt x="1395" y="165"/>
                  <a:pt x="1391" y="164"/>
                </a:cubicBezTo>
                <a:cubicBezTo>
                  <a:pt x="1393" y="156"/>
                  <a:pt x="1393" y="156"/>
                  <a:pt x="1393" y="156"/>
                </a:cubicBezTo>
                <a:cubicBezTo>
                  <a:pt x="1397" y="157"/>
                  <a:pt x="1401" y="158"/>
                  <a:pt x="1405" y="159"/>
                </a:cubicBezTo>
                <a:lnTo>
                  <a:pt x="1403" y="167"/>
                </a:lnTo>
                <a:close/>
                <a:moveTo>
                  <a:pt x="4307" y="166"/>
                </a:moveTo>
                <a:cubicBezTo>
                  <a:pt x="4296" y="160"/>
                  <a:pt x="4296" y="160"/>
                  <a:pt x="4296" y="160"/>
                </a:cubicBezTo>
                <a:cubicBezTo>
                  <a:pt x="4300" y="153"/>
                  <a:pt x="4300" y="153"/>
                  <a:pt x="4300" y="153"/>
                </a:cubicBezTo>
                <a:cubicBezTo>
                  <a:pt x="4311" y="158"/>
                  <a:pt x="4311" y="158"/>
                  <a:pt x="4311" y="158"/>
                </a:cubicBezTo>
                <a:lnTo>
                  <a:pt x="4307" y="166"/>
                </a:lnTo>
                <a:close/>
                <a:moveTo>
                  <a:pt x="367" y="164"/>
                </a:moveTo>
                <a:cubicBezTo>
                  <a:pt x="365" y="156"/>
                  <a:pt x="365" y="156"/>
                  <a:pt x="365" y="156"/>
                </a:cubicBezTo>
                <a:cubicBezTo>
                  <a:pt x="369" y="155"/>
                  <a:pt x="373" y="154"/>
                  <a:pt x="377" y="153"/>
                </a:cubicBezTo>
                <a:cubicBezTo>
                  <a:pt x="378" y="161"/>
                  <a:pt x="378" y="161"/>
                  <a:pt x="378" y="161"/>
                </a:cubicBezTo>
                <a:cubicBezTo>
                  <a:pt x="374" y="162"/>
                  <a:pt x="370" y="163"/>
                  <a:pt x="367" y="164"/>
                </a:cubicBezTo>
                <a:close/>
                <a:moveTo>
                  <a:pt x="5645" y="163"/>
                </a:moveTo>
                <a:cubicBezTo>
                  <a:pt x="5642" y="155"/>
                  <a:pt x="5642" y="155"/>
                  <a:pt x="5642" y="155"/>
                </a:cubicBezTo>
                <a:cubicBezTo>
                  <a:pt x="5654" y="151"/>
                  <a:pt x="5654" y="151"/>
                  <a:pt x="5654" y="151"/>
                </a:cubicBezTo>
                <a:cubicBezTo>
                  <a:pt x="5657" y="159"/>
                  <a:pt x="5657" y="159"/>
                  <a:pt x="5657" y="159"/>
                </a:cubicBezTo>
                <a:lnTo>
                  <a:pt x="5645" y="163"/>
                </a:lnTo>
                <a:close/>
                <a:moveTo>
                  <a:pt x="3049" y="163"/>
                </a:moveTo>
                <a:cubicBezTo>
                  <a:pt x="3046" y="155"/>
                  <a:pt x="3046" y="155"/>
                  <a:pt x="3046" y="155"/>
                </a:cubicBezTo>
                <a:cubicBezTo>
                  <a:pt x="3057" y="150"/>
                  <a:pt x="3057" y="150"/>
                  <a:pt x="3057" y="150"/>
                </a:cubicBezTo>
                <a:cubicBezTo>
                  <a:pt x="3060" y="158"/>
                  <a:pt x="3060" y="158"/>
                  <a:pt x="3060" y="158"/>
                </a:cubicBezTo>
                <a:lnTo>
                  <a:pt x="3049" y="163"/>
                </a:lnTo>
                <a:close/>
                <a:moveTo>
                  <a:pt x="1380" y="161"/>
                </a:moveTo>
                <a:cubicBezTo>
                  <a:pt x="1376" y="161"/>
                  <a:pt x="1372" y="160"/>
                  <a:pt x="1368" y="159"/>
                </a:cubicBezTo>
                <a:cubicBezTo>
                  <a:pt x="1370" y="151"/>
                  <a:pt x="1370" y="151"/>
                  <a:pt x="1370" y="151"/>
                </a:cubicBezTo>
                <a:cubicBezTo>
                  <a:pt x="1373" y="152"/>
                  <a:pt x="1377" y="153"/>
                  <a:pt x="1381" y="154"/>
                </a:cubicBezTo>
                <a:lnTo>
                  <a:pt x="1380" y="161"/>
                </a:lnTo>
                <a:close/>
                <a:moveTo>
                  <a:pt x="390" y="159"/>
                </a:moveTo>
                <a:cubicBezTo>
                  <a:pt x="388" y="151"/>
                  <a:pt x="388" y="151"/>
                  <a:pt x="388" y="151"/>
                </a:cubicBezTo>
                <a:cubicBezTo>
                  <a:pt x="392" y="150"/>
                  <a:pt x="396" y="149"/>
                  <a:pt x="400" y="148"/>
                </a:cubicBezTo>
                <a:cubicBezTo>
                  <a:pt x="402" y="156"/>
                  <a:pt x="402" y="156"/>
                  <a:pt x="402" y="156"/>
                </a:cubicBezTo>
                <a:cubicBezTo>
                  <a:pt x="398" y="157"/>
                  <a:pt x="394" y="158"/>
                  <a:pt x="390" y="159"/>
                </a:cubicBezTo>
                <a:close/>
                <a:moveTo>
                  <a:pt x="1356" y="156"/>
                </a:moveTo>
                <a:cubicBezTo>
                  <a:pt x="1352" y="155"/>
                  <a:pt x="1348" y="155"/>
                  <a:pt x="1344" y="154"/>
                </a:cubicBezTo>
                <a:cubicBezTo>
                  <a:pt x="1346" y="146"/>
                  <a:pt x="1346" y="146"/>
                  <a:pt x="1346" y="146"/>
                </a:cubicBezTo>
                <a:cubicBezTo>
                  <a:pt x="1350" y="147"/>
                  <a:pt x="1354" y="148"/>
                  <a:pt x="1358" y="148"/>
                </a:cubicBezTo>
                <a:lnTo>
                  <a:pt x="1356" y="156"/>
                </a:lnTo>
                <a:close/>
                <a:moveTo>
                  <a:pt x="4286" y="155"/>
                </a:moveTo>
                <a:cubicBezTo>
                  <a:pt x="4275" y="149"/>
                  <a:pt x="4275" y="149"/>
                  <a:pt x="4275" y="149"/>
                </a:cubicBezTo>
                <a:cubicBezTo>
                  <a:pt x="4279" y="142"/>
                  <a:pt x="4279" y="142"/>
                  <a:pt x="4279" y="142"/>
                </a:cubicBezTo>
                <a:cubicBezTo>
                  <a:pt x="4289" y="148"/>
                  <a:pt x="4289" y="148"/>
                  <a:pt x="4289" y="148"/>
                </a:cubicBezTo>
                <a:lnTo>
                  <a:pt x="4286" y="155"/>
                </a:lnTo>
                <a:close/>
                <a:moveTo>
                  <a:pt x="5668" y="154"/>
                </a:moveTo>
                <a:cubicBezTo>
                  <a:pt x="5665" y="147"/>
                  <a:pt x="5665" y="147"/>
                  <a:pt x="5665" y="147"/>
                </a:cubicBezTo>
                <a:cubicBezTo>
                  <a:pt x="5676" y="142"/>
                  <a:pt x="5676" y="142"/>
                  <a:pt x="5676" y="142"/>
                </a:cubicBezTo>
                <a:cubicBezTo>
                  <a:pt x="5679" y="150"/>
                  <a:pt x="5679" y="150"/>
                  <a:pt x="5679" y="150"/>
                </a:cubicBezTo>
                <a:lnTo>
                  <a:pt x="5668" y="154"/>
                </a:lnTo>
                <a:close/>
                <a:moveTo>
                  <a:pt x="413" y="154"/>
                </a:moveTo>
                <a:cubicBezTo>
                  <a:pt x="412" y="146"/>
                  <a:pt x="412" y="146"/>
                  <a:pt x="412" y="146"/>
                </a:cubicBezTo>
                <a:cubicBezTo>
                  <a:pt x="416" y="145"/>
                  <a:pt x="420" y="144"/>
                  <a:pt x="424" y="144"/>
                </a:cubicBezTo>
                <a:cubicBezTo>
                  <a:pt x="425" y="151"/>
                  <a:pt x="425" y="151"/>
                  <a:pt x="425" y="151"/>
                </a:cubicBezTo>
                <a:cubicBezTo>
                  <a:pt x="421" y="152"/>
                  <a:pt x="417" y="153"/>
                  <a:pt x="413" y="154"/>
                </a:cubicBezTo>
                <a:close/>
                <a:moveTo>
                  <a:pt x="3071" y="153"/>
                </a:moveTo>
                <a:cubicBezTo>
                  <a:pt x="3068" y="146"/>
                  <a:pt x="3068" y="146"/>
                  <a:pt x="3068" y="146"/>
                </a:cubicBezTo>
                <a:cubicBezTo>
                  <a:pt x="3072" y="144"/>
                  <a:pt x="3075" y="143"/>
                  <a:pt x="3079" y="141"/>
                </a:cubicBezTo>
                <a:cubicBezTo>
                  <a:pt x="3082" y="148"/>
                  <a:pt x="3082" y="148"/>
                  <a:pt x="3082" y="148"/>
                </a:cubicBezTo>
                <a:cubicBezTo>
                  <a:pt x="3079" y="150"/>
                  <a:pt x="3075" y="151"/>
                  <a:pt x="3071" y="153"/>
                </a:cubicBezTo>
                <a:close/>
                <a:moveTo>
                  <a:pt x="1332" y="151"/>
                </a:moveTo>
                <a:cubicBezTo>
                  <a:pt x="1329" y="151"/>
                  <a:pt x="1325" y="150"/>
                  <a:pt x="1321" y="149"/>
                </a:cubicBezTo>
                <a:cubicBezTo>
                  <a:pt x="1322" y="141"/>
                  <a:pt x="1322" y="141"/>
                  <a:pt x="1322" y="141"/>
                </a:cubicBezTo>
                <a:cubicBezTo>
                  <a:pt x="1326" y="142"/>
                  <a:pt x="1330" y="143"/>
                  <a:pt x="1334" y="144"/>
                </a:cubicBezTo>
                <a:lnTo>
                  <a:pt x="1332" y="151"/>
                </a:lnTo>
                <a:close/>
                <a:moveTo>
                  <a:pt x="437" y="149"/>
                </a:moveTo>
                <a:cubicBezTo>
                  <a:pt x="435" y="141"/>
                  <a:pt x="435" y="141"/>
                  <a:pt x="435" y="141"/>
                </a:cubicBezTo>
                <a:cubicBezTo>
                  <a:pt x="439" y="141"/>
                  <a:pt x="443" y="140"/>
                  <a:pt x="447" y="139"/>
                </a:cubicBezTo>
                <a:cubicBezTo>
                  <a:pt x="449" y="147"/>
                  <a:pt x="449" y="147"/>
                  <a:pt x="449" y="147"/>
                </a:cubicBezTo>
                <a:cubicBezTo>
                  <a:pt x="445" y="148"/>
                  <a:pt x="441" y="148"/>
                  <a:pt x="437" y="149"/>
                </a:cubicBezTo>
                <a:close/>
                <a:moveTo>
                  <a:pt x="1309" y="147"/>
                </a:moveTo>
                <a:cubicBezTo>
                  <a:pt x="1305" y="146"/>
                  <a:pt x="1301" y="145"/>
                  <a:pt x="1297" y="145"/>
                </a:cubicBezTo>
                <a:cubicBezTo>
                  <a:pt x="1298" y="137"/>
                  <a:pt x="1298" y="137"/>
                  <a:pt x="1298" y="137"/>
                </a:cubicBezTo>
                <a:cubicBezTo>
                  <a:pt x="1302" y="138"/>
                  <a:pt x="1306" y="138"/>
                  <a:pt x="1310" y="139"/>
                </a:cubicBezTo>
                <a:lnTo>
                  <a:pt x="1309" y="147"/>
                </a:lnTo>
                <a:close/>
                <a:moveTo>
                  <a:pt x="5690" y="146"/>
                </a:moveTo>
                <a:cubicBezTo>
                  <a:pt x="5687" y="138"/>
                  <a:pt x="5687" y="138"/>
                  <a:pt x="5687" y="138"/>
                </a:cubicBezTo>
                <a:cubicBezTo>
                  <a:pt x="5699" y="134"/>
                  <a:pt x="5699" y="134"/>
                  <a:pt x="5699" y="134"/>
                </a:cubicBezTo>
                <a:cubicBezTo>
                  <a:pt x="5701" y="141"/>
                  <a:pt x="5701" y="141"/>
                  <a:pt x="5701" y="141"/>
                </a:cubicBezTo>
                <a:lnTo>
                  <a:pt x="5690" y="146"/>
                </a:lnTo>
                <a:close/>
                <a:moveTo>
                  <a:pt x="461" y="145"/>
                </a:moveTo>
                <a:cubicBezTo>
                  <a:pt x="459" y="137"/>
                  <a:pt x="459" y="137"/>
                  <a:pt x="459" y="137"/>
                </a:cubicBezTo>
                <a:cubicBezTo>
                  <a:pt x="463" y="136"/>
                  <a:pt x="467" y="136"/>
                  <a:pt x="471" y="135"/>
                </a:cubicBezTo>
                <a:cubicBezTo>
                  <a:pt x="472" y="143"/>
                  <a:pt x="472" y="143"/>
                  <a:pt x="472" y="143"/>
                </a:cubicBezTo>
                <a:cubicBezTo>
                  <a:pt x="468" y="143"/>
                  <a:pt x="464" y="144"/>
                  <a:pt x="461" y="145"/>
                </a:cubicBezTo>
                <a:close/>
                <a:moveTo>
                  <a:pt x="4264" y="144"/>
                </a:moveTo>
                <a:cubicBezTo>
                  <a:pt x="4261" y="142"/>
                  <a:pt x="4257" y="141"/>
                  <a:pt x="4253" y="139"/>
                </a:cubicBezTo>
                <a:cubicBezTo>
                  <a:pt x="4257" y="132"/>
                  <a:pt x="4257" y="132"/>
                  <a:pt x="4257" y="132"/>
                </a:cubicBezTo>
                <a:cubicBezTo>
                  <a:pt x="4261" y="133"/>
                  <a:pt x="4264" y="135"/>
                  <a:pt x="4268" y="137"/>
                </a:cubicBezTo>
                <a:lnTo>
                  <a:pt x="4264" y="144"/>
                </a:lnTo>
                <a:close/>
                <a:moveTo>
                  <a:pt x="3093" y="144"/>
                </a:moveTo>
                <a:cubicBezTo>
                  <a:pt x="3090" y="136"/>
                  <a:pt x="3090" y="136"/>
                  <a:pt x="3090" y="136"/>
                </a:cubicBezTo>
                <a:cubicBezTo>
                  <a:pt x="3101" y="132"/>
                  <a:pt x="3101" y="132"/>
                  <a:pt x="3101" y="132"/>
                </a:cubicBezTo>
                <a:cubicBezTo>
                  <a:pt x="3104" y="139"/>
                  <a:pt x="3104" y="139"/>
                  <a:pt x="3104" y="139"/>
                </a:cubicBezTo>
                <a:lnTo>
                  <a:pt x="3093" y="144"/>
                </a:lnTo>
                <a:close/>
                <a:moveTo>
                  <a:pt x="1285" y="143"/>
                </a:moveTo>
                <a:cubicBezTo>
                  <a:pt x="1281" y="142"/>
                  <a:pt x="1277" y="141"/>
                  <a:pt x="1273" y="140"/>
                </a:cubicBezTo>
                <a:cubicBezTo>
                  <a:pt x="1275" y="133"/>
                  <a:pt x="1275" y="133"/>
                  <a:pt x="1275" y="133"/>
                </a:cubicBezTo>
                <a:cubicBezTo>
                  <a:pt x="1279" y="133"/>
                  <a:pt x="1283" y="134"/>
                  <a:pt x="1287" y="135"/>
                </a:cubicBezTo>
                <a:lnTo>
                  <a:pt x="1285" y="143"/>
                </a:lnTo>
                <a:close/>
                <a:moveTo>
                  <a:pt x="484" y="141"/>
                </a:moveTo>
                <a:cubicBezTo>
                  <a:pt x="483" y="133"/>
                  <a:pt x="483" y="133"/>
                  <a:pt x="483" y="133"/>
                </a:cubicBezTo>
                <a:cubicBezTo>
                  <a:pt x="487" y="132"/>
                  <a:pt x="491" y="131"/>
                  <a:pt x="495" y="131"/>
                </a:cubicBezTo>
                <a:cubicBezTo>
                  <a:pt x="496" y="139"/>
                  <a:pt x="496" y="139"/>
                  <a:pt x="496" y="139"/>
                </a:cubicBezTo>
                <a:cubicBezTo>
                  <a:pt x="492" y="139"/>
                  <a:pt x="488" y="140"/>
                  <a:pt x="484" y="141"/>
                </a:cubicBezTo>
                <a:close/>
                <a:moveTo>
                  <a:pt x="1261" y="138"/>
                </a:moveTo>
                <a:cubicBezTo>
                  <a:pt x="1257" y="138"/>
                  <a:pt x="1254" y="137"/>
                  <a:pt x="1250" y="137"/>
                </a:cubicBezTo>
                <a:cubicBezTo>
                  <a:pt x="1251" y="129"/>
                  <a:pt x="1251" y="129"/>
                  <a:pt x="1251" y="129"/>
                </a:cubicBezTo>
                <a:cubicBezTo>
                  <a:pt x="1255" y="129"/>
                  <a:pt x="1259" y="130"/>
                  <a:pt x="1263" y="131"/>
                </a:cubicBezTo>
                <a:lnTo>
                  <a:pt x="1261" y="138"/>
                </a:lnTo>
                <a:close/>
                <a:moveTo>
                  <a:pt x="5713" y="137"/>
                </a:moveTo>
                <a:cubicBezTo>
                  <a:pt x="5710" y="129"/>
                  <a:pt x="5710" y="129"/>
                  <a:pt x="5710" y="129"/>
                </a:cubicBezTo>
                <a:cubicBezTo>
                  <a:pt x="5721" y="125"/>
                  <a:pt x="5721" y="125"/>
                  <a:pt x="5721" y="125"/>
                </a:cubicBezTo>
                <a:cubicBezTo>
                  <a:pt x="5724" y="133"/>
                  <a:pt x="5724" y="133"/>
                  <a:pt x="5724" y="133"/>
                </a:cubicBezTo>
                <a:lnTo>
                  <a:pt x="5713" y="137"/>
                </a:lnTo>
                <a:close/>
                <a:moveTo>
                  <a:pt x="508" y="137"/>
                </a:moveTo>
                <a:cubicBezTo>
                  <a:pt x="507" y="129"/>
                  <a:pt x="507" y="129"/>
                  <a:pt x="507" y="129"/>
                </a:cubicBezTo>
                <a:cubicBezTo>
                  <a:pt x="510" y="128"/>
                  <a:pt x="514" y="128"/>
                  <a:pt x="518" y="127"/>
                </a:cubicBezTo>
                <a:cubicBezTo>
                  <a:pt x="520" y="135"/>
                  <a:pt x="520" y="135"/>
                  <a:pt x="520" y="135"/>
                </a:cubicBezTo>
                <a:cubicBezTo>
                  <a:pt x="516" y="136"/>
                  <a:pt x="512" y="136"/>
                  <a:pt x="508" y="137"/>
                </a:cubicBezTo>
                <a:close/>
                <a:moveTo>
                  <a:pt x="1238" y="135"/>
                </a:moveTo>
                <a:cubicBezTo>
                  <a:pt x="1234" y="134"/>
                  <a:pt x="1230" y="133"/>
                  <a:pt x="1226" y="133"/>
                </a:cubicBezTo>
                <a:cubicBezTo>
                  <a:pt x="1227" y="125"/>
                  <a:pt x="1227" y="125"/>
                  <a:pt x="1227" y="125"/>
                </a:cubicBezTo>
                <a:cubicBezTo>
                  <a:pt x="1231" y="126"/>
                  <a:pt x="1235" y="126"/>
                  <a:pt x="1239" y="127"/>
                </a:cubicBezTo>
                <a:lnTo>
                  <a:pt x="1238" y="135"/>
                </a:lnTo>
                <a:close/>
                <a:moveTo>
                  <a:pt x="3116" y="134"/>
                </a:moveTo>
                <a:cubicBezTo>
                  <a:pt x="3112" y="127"/>
                  <a:pt x="3112" y="127"/>
                  <a:pt x="3112" y="127"/>
                </a:cubicBezTo>
                <a:cubicBezTo>
                  <a:pt x="3116" y="125"/>
                  <a:pt x="3120" y="124"/>
                  <a:pt x="3124" y="122"/>
                </a:cubicBezTo>
                <a:cubicBezTo>
                  <a:pt x="3127" y="130"/>
                  <a:pt x="3127" y="130"/>
                  <a:pt x="3127" y="130"/>
                </a:cubicBezTo>
                <a:cubicBezTo>
                  <a:pt x="3123" y="131"/>
                  <a:pt x="3119" y="133"/>
                  <a:pt x="3116" y="134"/>
                </a:cubicBezTo>
                <a:close/>
                <a:moveTo>
                  <a:pt x="4243" y="134"/>
                </a:moveTo>
                <a:cubicBezTo>
                  <a:pt x="4239" y="132"/>
                  <a:pt x="4235" y="130"/>
                  <a:pt x="4232" y="128"/>
                </a:cubicBezTo>
                <a:cubicBezTo>
                  <a:pt x="4235" y="121"/>
                  <a:pt x="4235" y="121"/>
                  <a:pt x="4235" y="121"/>
                </a:cubicBezTo>
                <a:cubicBezTo>
                  <a:pt x="4239" y="123"/>
                  <a:pt x="4242" y="125"/>
                  <a:pt x="4246" y="126"/>
                </a:cubicBezTo>
                <a:lnTo>
                  <a:pt x="4243" y="134"/>
                </a:lnTo>
                <a:close/>
                <a:moveTo>
                  <a:pt x="531" y="133"/>
                </a:moveTo>
                <a:cubicBezTo>
                  <a:pt x="530" y="125"/>
                  <a:pt x="530" y="125"/>
                  <a:pt x="530" y="125"/>
                </a:cubicBezTo>
                <a:cubicBezTo>
                  <a:pt x="534" y="125"/>
                  <a:pt x="538" y="124"/>
                  <a:pt x="542" y="124"/>
                </a:cubicBezTo>
                <a:cubicBezTo>
                  <a:pt x="543" y="131"/>
                  <a:pt x="543" y="131"/>
                  <a:pt x="543" y="131"/>
                </a:cubicBezTo>
                <a:cubicBezTo>
                  <a:pt x="539" y="132"/>
                  <a:pt x="535" y="133"/>
                  <a:pt x="531" y="133"/>
                </a:cubicBezTo>
                <a:close/>
                <a:moveTo>
                  <a:pt x="1214" y="131"/>
                </a:moveTo>
                <a:cubicBezTo>
                  <a:pt x="1210" y="131"/>
                  <a:pt x="1206" y="130"/>
                  <a:pt x="1202" y="129"/>
                </a:cubicBezTo>
                <a:cubicBezTo>
                  <a:pt x="1203" y="122"/>
                  <a:pt x="1203" y="122"/>
                  <a:pt x="1203" y="122"/>
                </a:cubicBezTo>
                <a:cubicBezTo>
                  <a:pt x="1207" y="122"/>
                  <a:pt x="1211" y="123"/>
                  <a:pt x="1215" y="123"/>
                </a:cubicBezTo>
                <a:lnTo>
                  <a:pt x="1214" y="131"/>
                </a:lnTo>
                <a:close/>
                <a:moveTo>
                  <a:pt x="555" y="130"/>
                </a:moveTo>
                <a:cubicBezTo>
                  <a:pt x="554" y="122"/>
                  <a:pt x="554" y="122"/>
                  <a:pt x="554" y="122"/>
                </a:cubicBezTo>
                <a:cubicBezTo>
                  <a:pt x="558" y="121"/>
                  <a:pt x="562" y="121"/>
                  <a:pt x="566" y="120"/>
                </a:cubicBezTo>
                <a:cubicBezTo>
                  <a:pt x="567" y="128"/>
                  <a:pt x="567" y="128"/>
                  <a:pt x="567" y="128"/>
                </a:cubicBezTo>
                <a:cubicBezTo>
                  <a:pt x="563" y="129"/>
                  <a:pt x="559" y="129"/>
                  <a:pt x="555" y="130"/>
                </a:cubicBezTo>
                <a:close/>
                <a:moveTo>
                  <a:pt x="5735" y="128"/>
                </a:moveTo>
                <a:cubicBezTo>
                  <a:pt x="5732" y="121"/>
                  <a:pt x="5732" y="121"/>
                  <a:pt x="5732" y="121"/>
                </a:cubicBezTo>
                <a:cubicBezTo>
                  <a:pt x="5743" y="116"/>
                  <a:pt x="5743" y="116"/>
                  <a:pt x="5743" y="116"/>
                </a:cubicBezTo>
                <a:cubicBezTo>
                  <a:pt x="5746" y="124"/>
                  <a:pt x="5746" y="124"/>
                  <a:pt x="5746" y="124"/>
                </a:cubicBezTo>
                <a:lnTo>
                  <a:pt x="5735" y="128"/>
                </a:lnTo>
                <a:close/>
                <a:moveTo>
                  <a:pt x="1190" y="128"/>
                </a:moveTo>
                <a:cubicBezTo>
                  <a:pt x="1186" y="127"/>
                  <a:pt x="1182" y="127"/>
                  <a:pt x="1178" y="126"/>
                </a:cubicBezTo>
                <a:cubicBezTo>
                  <a:pt x="1179" y="118"/>
                  <a:pt x="1179" y="118"/>
                  <a:pt x="1179" y="118"/>
                </a:cubicBezTo>
                <a:cubicBezTo>
                  <a:pt x="1183" y="119"/>
                  <a:pt x="1187" y="119"/>
                  <a:pt x="1191" y="120"/>
                </a:cubicBezTo>
                <a:lnTo>
                  <a:pt x="1190" y="128"/>
                </a:lnTo>
                <a:close/>
                <a:moveTo>
                  <a:pt x="579" y="127"/>
                </a:moveTo>
                <a:cubicBezTo>
                  <a:pt x="578" y="119"/>
                  <a:pt x="578" y="119"/>
                  <a:pt x="578" y="119"/>
                </a:cubicBezTo>
                <a:cubicBezTo>
                  <a:pt x="582" y="118"/>
                  <a:pt x="586" y="118"/>
                  <a:pt x="590" y="117"/>
                </a:cubicBezTo>
                <a:cubicBezTo>
                  <a:pt x="591" y="125"/>
                  <a:pt x="591" y="125"/>
                  <a:pt x="591" y="125"/>
                </a:cubicBezTo>
                <a:cubicBezTo>
                  <a:pt x="587" y="126"/>
                  <a:pt x="583" y="126"/>
                  <a:pt x="579" y="127"/>
                </a:cubicBezTo>
                <a:close/>
                <a:moveTo>
                  <a:pt x="3138" y="125"/>
                </a:moveTo>
                <a:cubicBezTo>
                  <a:pt x="3135" y="118"/>
                  <a:pt x="3135" y="118"/>
                  <a:pt x="3135" y="118"/>
                </a:cubicBezTo>
                <a:cubicBezTo>
                  <a:pt x="3138" y="116"/>
                  <a:pt x="3142" y="115"/>
                  <a:pt x="3146" y="113"/>
                </a:cubicBezTo>
                <a:cubicBezTo>
                  <a:pt x="3149" y="121"/>
                  <a:pt x="3149" y="121"/>
                  <a:pt x="3149" y="121"/>
                </a:cubicBezTo>
                <a:cubicBezTo>
                  <a:pt x="3145" y="122"/>
                  <a:pt x="3141" y="124"/>
                  <a:pt x="3138" y="125"/>
                </a:cubicBezTo>
                <a:close/>
                <a:moveTo>
                  <a:pt x="1166" y="125"/>
                </a:moveTo>
                <a:cubicBezTo>
                  <a:pt x="1162" y="124"/>
                  <a:pt x="1158" y="124"/>
                  <a:pt x="1154" y="123"/>
                </a:cubicBezTo>
                <a:cubicBezTo>
                  <a:pt x="1155" y="116"/>
                  <a:pt x="1155" y="116"/>
                  <a:pt x="1155" y="116"/>
                </a:cubicBezTo>
                <a:cubicBezTo>
                  <a:pt x="1159" y="116"/>
                  <a:pt x="1163" y="116"/>
                  <a:pt x="1167" y="117"/>
                </a:cubicBezTo>
                <a:lnTo>
                  <a:pt x="1166" y="125"/>
                </a:lnTo>
                <a:close/>
                <a:moveTo>
                  <a:pt x="603" y="124"/>
                </a:moveTo>
                <a:cubicBezTo>
                  <a:pt x="602" y="116"/>
                  <a:pt x="602" y="116"/>
                  <a:pt x="602" y="116"/>
                </a:cubicBezTo>
                <a:cubicBezTo>
                  <a:pt x="606" y="115"/>
                  <a:pt x="610" y="115"/>
                  <a:pt x="614" y="115"/>
                </a:cubicBezTo>
                <a:cubicBezTo>
                  <a:pt x="615" y="122"/>
                  <a:pt x="615" y="122"/>
                  <a:pt x="615" y="122"/>
                </a:cubicBezTo>
                <a:cubicBezTo>
                  <a:pt x="611" y="123"/>
                  <a:pt x="607" y="123"/>
                  <a:pt x="603" y="124"/>
                </a:cubicBezTo>
                <a:close/>
                <a:moveTo>
                  <a:pt x="4221" y="123"/>
                </a:moveTo>
                <a:cubicBezTo>
                  <a:pt x="4217" y="122"/>
                  <a:pt x="4214" y="120"/>
                  <a:pt x="4210" y="118"/>
                </a:cubicBezTo>
                <a:cubicBezTo>
                  <a:pt x="4213" y="111"/>
                  <a:pt x="4213" y="111"/>
                  <a:pt x="4213" y="111"/>
                </a:cubicBezTo>
                <a:cubicBezTo>
                  <a:pt x="4217" y="113"/>
                  <a:pt x="4221" y="114"/>
                  <a:pt x="4224" y="116"/>
                </a:cubicBezTo>
                <a:lnTo>
                  <a:pt x="4221" y="123"/>
                </a:lnTo>
                <a:close/>
                <a:moveTo>
                  <a:pt x="1142" y="122"/>
                </a:moveTo>
                <a:cubicBezTo>
                  <a:pt x="1138" y="122"/>
                  <a:pt x="1134" y="121"/>
                  <a:pt x="1130" y="121"/>
                </a:cubicBezTo>
                <a:cubicBezTo>
                  <a:pt x="1131" y="113"/>
                  <a:pt x="1131" y="113"/>
                  <a:pt x="1131" y="113"/>
                </a:cubicBezTo>
                <a:cubicBezTo>
                  <a:pt x="1135" y="113"/>
                  <a:pt x="1139" y="114"/>
                  <a:pt x="1143" y="114"/>
                </a:cubicBezTo>
                <a:lnTo>
                  <a:pt x="1142" y="122"/>
                </a:lnTo>
                <a:close/>
                <a:moveTo>
                  <a:pt x="627" y="121"/>
                </a:moveTo>
                <a:cubicBezTo>
                  <a:pt x="626" y="113"/>
                  <a:pt x="626" y="113"/>
                  <a:pt x="626" y="113"/>
                </a:cubicBezTo>
                <a:cubicBezTo>
                  <a:pt x="630" y="113"/>
                  <a:pt x="634" y="112"/>
                  <a:pt x="638" y="112"/>
                </a:cubicBezTo>
                <a:cubicBezTo>
                  <a:pt x="639" y="120"/>
                  <a:pt x="639" y="120"/>
                  <a:pt x="639" y="120"/>
                </a:cubicBezTo>
                <a:cubicBezTo>
                  <a:pt x="635" y="120"/>
                  <a:pt x="631" y="121"/>
                  <a:pt x="627" y="121"/>
                </a:cubicBezTo>
                <a:close/>
                <a:moveTo>
                  <a:pt x="1118" y="120"/>
                </a:moveTo>
                <a:cubicBezTo>
                  <a:pt x="1114" y="119"/>
                  <a:pt x="1110" y="119"/>
                  <a:pt x="1106" y="118"/>
                </a:cubicBezTo>
                <a:cubicBezTo>
                  <a:pt x="1107" y="110"/>
                  <a:pt x="1107" y="110"/>
                  <a:pt x="1107" y="110"/>
                </a:cubicBezTo>
                <a:cubicBezTo>
                  <a:pt x="1111" y="111"/>
                  <a:pt x="1115" y="111"/>
                  <a:pt x="1119" y="112"/>
                </a:cubicBezTo>
                <a:lnTo>
                  <a:pt x="1118" y="120"/>
                </a:lnTo>
                <a:close/>
                <a:moveTo>
                  <a:pt x="5758" y="119"/>
                </a:moveTo>
                <a:cubicBezTo>
                  <a:pt x="5755" y="112"/>
                  <a:pt x="5755" y="112"/>
                  <a:pt x="5755" y="112"/>
                </a:cubicBezTo>
                <a:cubicBezTo>
                  <a:pt x="5766" y="107"/>
                  <a:pt x="5766" y="107"/>
                  <a:pt x="5766" y="107"/>
                </a:cubicBezTo>
                <a:cubicBezTo>
                  <a:pt x="5769" y="115"/>
                  <a:pt x="5769" y="115"/>
                  <a:pt x="5769" y="115"/>
                </a:cubicBezTo>
                <a:lnTo>
                  <a:pt x="5758" y="119"/>
                </a:lnTo>
                <a:close/>
                <a:moveTo>
                  <a:pt x="651" y="119"/>
                </a:moveTo>
                <a:cubicBezTo>
                  <a:pt x="650" y="111"/>
                  <a:pt x="650" y="111"/>
                  <a:pt x="650" y="111"/>
                </a:cubicBezTo>
                <a:cubicBezTo>
                  <a:pt x="654" y="110"/>
                  <a:pt x="658" y="110"/>
                  <a:pt x="662" y="110"/>
                </a:cubicBezTo>
                <a:cubicBezTo>
                  <a:pt x="662" y="118"/>
                  <a:pt x="662" y="118"/>
                  <a:pt x="662" y="118"/>
                </a:cubicBezTo>
                <a:cubicBezTo>
                  <a:pt x="658" y="118"/>
                  <a:pt x="654" y="118"/>
                  <a:pt x="651" y="119"/>
                </a:cubicBezTo>
                <a:close/>
                <a:moveTo>
                  <a:pt x="1094" y="117"/>
                </a:moveTo>
                <a:cubicBezTo>
                  <a:pt x="1090" y="117"/>
                  <a:pt x="1086" y="117"/>
                  <a:pt x="1082" y="116"/>
                </a:cubicBezTo>
                <a:cubicBezTo>
                  <a:pt x="1083" y="108"/>
                  <a:pt x="1083" y="108"/>
                  <a:pt x="1083" y="108"/>
                </a:cubicBezTo>
                <a:cubicBezTo>
                  <a:pt x="1087" y="109"/>
                  <a:pt x="1091" y="109"/>
                  <a:pt x="1095" y="109"/>
                </a:cubicBezTo>
                <a:lnTo>
                  <a:pt x="1094" y="117"/>
                </a:lnTo>
                <a:close/>
                <a:moveTo>
                  <a:pt x="674" y="117"/>
                </a:moveTo>
                <a:cubicBezTo>
                  <a:pt x="674" y="109"/>
                  <a:pt x="674" y="109"/>
                  <a:pt x="674" y="109"/>
                </a:cubicBezTo>
                <a:cubicBezTo>
                  <a:pt x="678" y="108"/>
                  <a:pt x="682" y="108"/>
                  <a:pt x="686" y="108"/>
                </a:cubicBezTo>
                <a:cubicBezTo>
                  <a:pt x="686" y="116"/>
                  <a:pt x="686" y="116"/>
                  <a:pt x="686" y="116"/>
                </a:cubicBezTo>
                <a:cubicBezTo>
                  <a:pt x="682" y="116"/>
                  <a:pt x="678" y="116"/>
                  <a:pt x="674" y="117"/>
                </a:cubicBezTo>
                <a:close/>
                <a:moveTo>
                  <a:pt x="3160" y="116"/>
                </a:moveTo>
                <a:cubicBezTo>
                  <a:pt x="3157" y="109"/>
                  <a:pt x="3157" y="109"/>
                  <a:pt x="3157" y="109"/>
                </a:cubicBezTo>
                <a:cubicBezTo>
                  <a:pt x="3161" y="107"/>
                  <a:pt x="3165" y="106"/>
                  <a:pt x="3168" y="104"/>
                </a:cubicBezTo>
                <a:cubicBezTo>
                  <a:pt x="3171" y="112"/>
                  <a:pt x="3171" y="112"/>
                  <a:pt x="3171" y="112"/>
                </a:cubicBezTo>
                <a:cubicBezTo>
                  <a:pt x="3167" y="113"/>
                  <a:pt x="3164" y="115"/>
                  <a:pt x="3160" y="116"/>
                </a:cubicBezTo>
                <a:close/>
                <a:moveTo>
                  <a:pt x="1070" y="115"/>
                </a:moveTo>
                <a:cubicBezTo>
                  <a:pt x="1066" y="115"/>
                  <a:pt x="1062" y="115"/>
                  <a:pt x="1058" y="114"/>
                </a:cubicBezTo>
                <a:cubicBezTo>
                  <a:pt x="1059" y="106"/>
                  <a:pt x="1059" y="106"/>
                  <a:pt x="1059" y="106"/>
                </a:cubicBezTo>
                <a:cubicBezTo>
                  <a:pt x="1063" y="107"/>
                  <a:pt x="1067" y="107"/>
                  <a:pt x="1071" y="107"/>
                </a:cubicBezTo>
                <a:lnTo>
                  <a:pt x="1070" y="115"/>
                </a:lnTo>
                <a:close/>
                <a:moveTo>
                  <a:pt x="698" y="115"/>
                </a:moveTo>
                <a:cubicBezTo>
                  <a:pt x="698" y="107"/>
                  <a:pt x="698" y="107"/>
                  <a:pt x="698" y="107"/>
                </a:cubicBezTo>
                <a:cubicBezTo>
                  <a:pt x="702" y="106"/>
                  <a:pt x="706" y="106"/>
                  <a:pt x="710" y="106"/>
                </a:cubicBezTo>
                <a:cubicBezTo>
                  <a:pt x="710" y="114"/>
                  <a:pt x="710" y="114"/>
                  <a:pt x="710" y="114"/>
                </a:cubicBezTo>
                <a:cubicBezTo>
                  <a:pt x="706" y="114"/>
                  <a:pt x="702" y="114"/>
                  <a:pt x="698" y="115"/>
                </a:cubicBezTo>
                <a:close/>
                <a:moveTo>
                  <a:pt x="1046" y="114"/>
                </a:moveTo>
                <a:cubicBezTo>
                  <a:pt x="1042" y="113"/>
                  <a:pt x="1038" y="113"/>
                  <a:pt x="1034" y="113"/>
                </a:cubicBezTo>
                <a:cubicBezTo>
                  <a:pt x="1035" y="105"/>
                  <a:pt x="1035" y="105"/>
                  <a:pt x="1035" y="105"/>
                </a:cubicBezTo>
                <a:cubicBezTo>
                  <a:pt x="1039" y="105"/>
                  <a:pt x="1043" y="105"/>
                  <a:pt x="1047" y="106"/>
                </a:cubicBezTo>
                <a:lnTo>
                  <a:pt x="1046" y="114"/>
                </a:lnTo>
                <a:close/>
                <a:moveTo>
                  <a:pt x="4199" y="113"/>
                </a:moveTo>
                <a:cubicBezTo>
                  <a:pt x="4195" y="112"/>
                  <a:pt x="4192" y="110"/>
                  <a:pt x="4188" y="108"/>
                </a:cubicBezTo>
                <a:cubicBezTo>
                  <a:pt x="4191" y="101"/>
                  <a:pt x="4191" y="101"/>
                  <a:pt x="4191" y="101"/>
                </a:cubicBezTo>
                <a:cubicBezTo>
                  <a:pt x="4195" y="103"/>
                  <a:pt x="4199" y="104"/>
                  <a:pt x="4202" y="106"/>
                </a:cubicBezTo>
                <a:lnTo>
                  <a:pt x="4199" y="113"/>
                </a:lnTo>
                <a:close/>
                <a:moveTo>
                  <a:pt x="722" y="113"/>
                </a:moveTo>
                <a:cubicBezTo>
                  <a:pt x="722" y="105"/>
                  <a:pt x="722" y="105"/>
                  <a:pt x="722" y="105"/>
                </a:cubicBezTo>
                <a:cubicBezTo>
                  <a:pt x="726" y="105"/>
                  <a:pt x="730" y="105"/>
                  <a:pt x="734" y="104"/>
                </a:cubicBezTo>
                <a:cubicBezTo>
                  <a:pt x="734" y="112"/>
                  <a:pt x="734" y="112"/>
                  <a:pt x="734" y="112"/>
                </a:cubicBezTo>
                <a:cubicBezTo>
                  <a:pt x="730" y="112"/>
                  <a:pt x="726" y="113"/>
                  <a:pt x="722" y="113"/>
                </a:cubicBezTo>
                <a:close/>
                <a:moveTo>
                  <a:pt x="1022" y="112"/>
                </a:moveTo>
                <a:cubicBezTo>
                  <a:pt x="1018" y="112"/>
                  <a:pt x="1014" y="112"/>
                  <a:pt x="1010" y="111"/>
                </a:cubicBezTo>
                <a:cubicBezTo>
                  <a:pt x="1011" y="103"/>
                  <a:pt x="1011" y="103"/>
                  <a:pt x="1011" y="103"/>
                </a:cubicBezTo>
                <a:cubicBezTo>
                  <a:pt x="1015" y="104"/>
                  <a:pt x="1019" y="104"/>
                  <a:pt x="1023" y="104"/>
                </a:cubicBezTo>
                <a:lnTo>
                  <a:pt x="1022" y="112"/>
                </a:lnTo>
                <a:close/>
                <a:moveTo>
                  <a:pt x="746" y="112"/>
                </a:moveTo>
                <a:cubicBezTo>
                  <a:pt x="746" y="104"/>
                  <a:pt x="746" y="104"/>
                  <a:pt x="746" y="104"/>
                </a:cubicBezTo>
                <a:cubicBezTo>
                  <a:pt x="750" y="103"/>
                  <a:pt x="754" y="103"/>
                  <a:pt x="758" y="103"/>
                </a:cubicBezTo>
                <a:cubicBezTo>
                  <a:pt x="758" y="111"/>
                  <a:pt x="758" y="111"/>
                  <a:pt x="758" y="111"/>
                </a:cubicBezTo>
                <a:cubicBezTo>
                  <a:pt x="754" y="111"/>
                  <a:pt x="750" y="111"/>
                  <a:pt x="746" y="112"/>
                </a:cubicBezTo>
                <a:close/>
                <a:moveTo>
                  <a:pt x="998" y="111"/>
                </a:moveTo>
                <a:cubicBezTo>
                  <a:pt x="994" y="111"/>
                  <a:pt x="990" y="110"/>
                  <a:pt x="986" y="110"/>
                </a:cubicBezTo>
                <a:cubicBezTo>
                  <a:pt x="987" y="102"/>
                  <a:pt x="987" y="102"/>
                  <a:pt x="987" y="102"/>
                </a:cubicBezTo>
                <a:cubicBezTo>
                  <a:pt x="991" y="102"/>
                  <a:pt x="995" y="103"/>
                  <a:pt x="999" y="103"/>
                </a:cubicBezTo>
                <a:lnTo>
                  <a:pt x="998" y="111"/>
                </a:lnTo>
                <a:close/>
                <a:moveTo>
                  <a:pt x="5780" y="110"/>
                </a:moveTo>
                <a:cubicBezTo>
                  <a:pt x="5777" y="103"/>
                  <a:pt x="5777" y="103"/>
                  <a:pt x="5777" y="103"/>
                </a:cubicBezTo>
                <a:cubicBezTo>
                  <a:pt x="5788" y="99"/>
                  <a:pt x="5788" y="99"/>
                  <a:pt x="5788" y="99"/>
                </a:cubicBezTo>
                <a:cubicBezTo>
                  <a:pt x="5791" y="106"/>
                  <a:pt x="5791" y="106"/>
                  <a:pt x="5791" y="106"/>
                </a:cubicBezTo>
                <a:lnTo>
                  <a:pt x="5780" y="110"/>
                </a:lnTo>
                <a:close/>
                <a:moveTo>
                  <a:pt x="770" y="110"/>
                </a:moveTo>
                <a:cubicBezTo>
                  <a:pt x="770" y="102"/>
                  <a:pt x="770" y="102"/>
                  <a:pt x="770" y="102"/>
                </a:cubicBezTo>
                <a:cubicBezTo>
                  <a:pt x="774" y="102"/>
                  <a:pt x="778" y="102"/>
                  <a:pt x="782" y="102"/>
                </a:cubicBezTo>
                <a:cubicBezTo>
                  <a:pt x="782" y="110"/>
                  <a:pt x="782" y="110"/>
                  <a:pt x="782" y="110"/>
                </a:cubicBezTo>
                <a:cubicBezTo>
                  <a:pt x="778" y="110"/>
                  <a:pt x="774" y="110"/>
                  <a:pt x="770" y="110"/>
                </a:cubicBezTo>
                <a:close/>
                <a:moveTo>
                  <a:pt x="974" y="110"/>
                </a:moveTo>
                <a:cubicBezTo>
                  <a:pt x="970" y="109"/>
                  <a:pt x="966" y="109"/>
                  <a:pt x="962" y="109"/>
                </a:cubicBezTo>
                <a:cubicBezTo>
                  <a:pt x="963" y="101"/>
                  <a:pt x="963" y="101"/>
                  <a:pt x="963" y="101"/>
                </a:cubicBezTo>
                <a:cubicBezTo>
                  <a:pt x="967" y="101"/>
                  <a:pt x="971" y="102"/>
                  <a:pt x="975" y="102"/>
                </a:cubicBezTo>
                <a:lnTo>
                  <a:pt x="974" y="110"/>
                </a:lnTo>
                <a:close/>
                <a:moveTo>
                  <a:pt x="794" y="109"/>
                </a:moveTo>
                <a:cubicBezTo>
                  <a:pt x="794" y="101"/>
                  <a:pt x="794" y="101"/>
                  <a:pt x="794" y="101"/>
                </a:cubicBezTo>
                <a:cubicBezTo>
                  <a:pt x="798" y="101"/>
                  <a:pt x="802" y="101"/>
                  <a:pt x="806" y="101"/>
                </a:cubicBezTo>
                <a:cubicBezTo>
                  <a:pt x="806" y="109"/>
                  <a:pt x="806" y="109"/>
                  <a:pt x="806" y="109"/>
                </a:cubicBezTo>
                <a:cubicBezTo>
                  <a:pt x="802" y="109"/>
                  <a:pt x="798" y="109"/>
                  <a:pt x="794" y="109"/>
                </a:cubicBezTo>
                <a:close/>
                <a:moveTo>
                  <a:pt x="950" y="109"/>
                </a:moveTo>
                <a:cubicBezTo>
                  <a:pt x="946" y="109"/>
                  <a:pt x="942" y="109"/>
                  <a:pt x="938" y="109"/>
                </a:cubicBezTo>
                <a:cubicBezTo>
                  <a:pt x="939" y="101"/>
                  <a:pt x="939" y="101"/>
                  <a:pt x="939" y="101"/>
                </a:cubicBezTo>
                <a:cubicBezTo>
                  <a:pt x="943" y="101"/>
                  <a:pt x="947" y="101"/>
                  <a:pt x="951" y="101"/>
                </a:cubicBezTo>
                <a:lnTo>
                  <a:pt x="950" y="109"/>
                </a:lnTo>
                <a:close/>
                <a:moveTo>
                  <a:pt x="818" y="109"/>
                </a:moveTo>
                <a:cubicBezTo>
                  <a:pt x="818" y="101"/>
                  <a:pt x="818" y="101"/>
                  <a:pt x="818" y="101"/>
                </a:cubicBezTo>
                <a:cubicBezTo>
                  <a:pt x="822" y="101"/>
                  <a:pt x="826" y="100"/>
                  <a:pt x="830" y="100"/>
                </a:cubicBezTo>
                <a:cubicBezTo>
                  <a:pt x="830" y="108"/>
                  <a:pt x="830" y="108"/>
                  <a:pt x="830" y="108"/>
                </a:cubicBezTo>
                <a:cubicBezTo>
                  <a:pt x="826" y="108"/>
                  <a:pt x="822" y="109"/>
                  <a:pt x="818" y="109"/>
                </a:cubicBezTo>
                <a:close/>
                <a:moveTo>
                  <a:pt x="926" y="108"/>
                </a:moveTo>
                <a:cubicBezTo>
                  <a:pt x="922" y="108"/>
                  <a:pt x="918" y="108"/>
                  <a:pt x="914" y="108"/>
                </a:cubicBezTo>
                <a:cubicBezTo>
                  <a:pt x="914" y="100"/>
                  <a:pt x="914" y="100"/>
                  <a:pt x="914" y="100"/>
                </a:cubicBezTo>
                <a:cubicBezTo>
                  <a:pt x="918" y="100"/>
                  <a:pt x="923" y="100"/>
                  <a:pt x="927" y="100"/>
                </a:cubicBezTo>
                <a:lnTo>
                  <a:pt x="926" y="108"/>
                </a:lnTo>
                <a:close/>
                <a:moveTo>
                  <a:pt x="842" y="108"/>
                </a:moveTo>
                <a:cubicBezTo>
                  <a:pt x="842" y="100"/>
                  <a:pt x="842" y="100"/>
                  <a:pt x="842" y="100"/>
                </a:cubicBezTo>
                <a:cubicBezTo>
                  <a:pt x="846" y="100"/>
                  <a:pt x="850" y="100"/>
                  <a:pt x="854" y="100"/>
                </a:cubicBezTo>
                <a:cubicBezTo>
                  <a:pt x="854" y="108"/>
                  <a:pt x="854" y="108"/>
                  <a:pt x="854" y="108"/>
                </a:cubicBezTo>
                <a:cubicBezTo>
                  <a:pt x="850" y="108"/>
                  <a:pt x="846" y="108"/>
                  <a:pt x="842" y="108"/>
                </a:cubicBezTo>
                <a:close/>
                <a:moveTo>
                  <a:pt x="902" y="108"/>
                </a:moveTo>
                <a:cubicBezTo>
                  <a:pt x="898" y="108"/>
                  <a:pt x="894" y="108"/>
                  <a:pt x="890" y="108"/>
                </a:cubicBezTo>
                <a:cubicBezTo>
                  <a:pt x="890" y="100"/>
                  <a:pt x="890" y="100"/>
                  <a:pt x="890" y="100"/>
                </a:cubicBezTo>
                <a:cubicBezTo>
                  <a:pt x="894" y="100"/>
                  <a:pt x="898" y="100"/>
                  <a:pt x="902" y="100"/>
                </a:cubicBezTo>
                <a:lnTo>
                  <a:pt x="902" y="108"/>
                </a:lnTo>
                <a:close/>
                <a:moveTo>
                  <a:pt x="866" y="108"/>
                </a:moveTo>
                <a:cubicBezTo>
                  <a:pt x="866" y="100"/>
                  <a:pt x="866" y="100"/>
                  <a:pt x="866" y="100"/>
                </a:cubicBezTo>
                <a:cubicBezTo>
                  <a:pt x="870" y="100"/>
                  <a:pt x="874" y="100"/>
                  <a:pt x="878" y="100"/>
                </a:cubicBezTo>
                <a:cubicBezTo>
                  <a:pt x="878" y="108"/>
                  <a:pt x="878" y="108"/>
                  <a:pt x="878" y="108"/>
                </a:cubicBezTo>
                <a:cubicBezTo>
                  <a:pt x="874" y="108"/>
                  <a:pt x="870" y="108"/>
                  <a:pt x="866" y="108"/>
                </a:cubicBezTo>
                <a:close/>
                <a:moveTo>
                  <a:pt x="3182" y="108"/>
                </a:moveTo>
                <a:cubicBezTo>
                  <a:pt x="3179" y="100"/>
                  <a:pt x="3179" y="100"/>
                  <a:pt x="3179" y="100"/>
                </a:cubicBezTo>
                <a:cubicBezTo>
                  <a:pt x="3183" y="99"/>
                  <a:pt x="3187" y="97"/>
                  <a:pt x="3191" y="96"/>
                </a:cubicBezTo>
                <a:cubicBezTo>
                  <a:pt x="3194" y="103"/>
                  <a:pt x="3194" y="103"/>
                  <a:pt x="3194" y="103"/>
                </a:cubicBezTo>
                <a:cubicBezTo>
                  <a:pt x="3190" y="105"/>
                  <a:pt x="3186" y="106"/>
                  <a:pt x="3182" y="108"/>
                </a:cubicBezTo>
                <a:close/>
                <a:moveTo>
                  <a:pt x="4177" y="104"/>
                </a:moveTo>
                <a:cubicBezTo>
                  <a:pt x="4173" y="102"/>
                  <a:pt x="4170" y="100"/>
                  <a:pt x="4166" y="99"/>
                </a:cubicBezTo>
                <a:cubicBezTo>
                  <a:pt x="4169" y="91"/>
                  <a:pt x="4169" y="91"/>
                  <a:pt x="4169" y="91"/>
                </a:cubicBezTo>
                <a:cubicBezTo>
                  <a:pt x="4173" y="93"/>
                  <a:pt x="4176" y="95"/>
                  <a:pt x="4180" y="96"/>
                </a:cubicBezTo>
                <a:lnTo>
                  <a:pt x="4177" y="104"/>
                </a:lnTo>
                <a:close/>
                <a:moveTo>
                  <a:pt x="3205" y="99"/>
                </a:moveTo>
                <a:cubicBezTo>
                  <a:pt x="3202" y="92"/>
                  <a:pt x="3202" y="92"/>
                  <a:pt x="3202" y="92"/>
                </a:cubicBezTo>
                <a:cubicBezTo>
                  <a:pt x="3206" y="90"/>
                  <a:pt x="3210" y="89"/>
                  <a:pt x="3213" y="88"/>
                </a:cubicBezTo>
                <a:cubicBezTo>
                  <a:pt x="3216" y="95"/>
                  <a:pt x="3216" y="95"/>
                  <a:pt x="3216" y="95"/>
                </a:cubicBezTo>
                <a:cubicBezTo>
                  <a:pt x="3212" y="96"/>
                  <a:pt x="3209" y="98"/>
                  <a:pt x="3205" y="99"/>
                </a:cubicBezTo>
                <a:close/>
                <a:moveTo>
                  <a:pt x="4155" y="94"/>
                </a:moveTo>
                <a:cubicBezTo>
                  <a:pt x="4151" y="93"/>
                  <a:pt x="4147" y="91"/>
                  <a:pt x="4144" y="90"/>
                </a:cubicBezTo>
                <a:cubicBezTo>
                  <a:pt x="4147" y="82"/>
                  <a:pt x="4147" y="82"/>
                  <a:pt x="4147" y="82"/>
                </a:cubicBezTo>
                <a:cubicBezTo>
                  <a:pt x="4150" y="84"/>
                  <a:pt x="4154" y="85"/>
                  <a:pt x="4158" y="87"/>
                </a:cubicBezTo>
                <a:lnTo>
                  <a:pt x="4155" y="94"/>
                </a:lnTo>
                <a:close/>
                <a:moveTo>
                  <a:pt x="3227" y="91"/>
                </a:moveTo>
                <a:cubicBezTo>
                  <a:pt x="3225" y="83"/>
                  <a:pt x="3225" y="83"/>
                  <a:pt x="3225" y="83"/>
                </a:cubicBezTo>
                <a:cubicBezTo>
                  <a:pt x="3228" y="82"/>
                  <a:pt x="3232" y="81"/>
                  <a:pt x="3236" y="79"/>
                </a:cubicBezTo>
                <a:cubicBezTo>
                  <a:pt x="3239" y="87"/>
                  <a:pt x="3239" y="87"/>
                  <a:pt x="3239" y="87"/>
                </a:cubicBezTo>
                <a:cubicBezTo>
                  <a:pt x="3235" y="88"/>
                  <a:pt x="3231" y="90"/>
                  <a:pt x="3227" y="91"/>
                </a:cubicBezTo>
                <a:close/>
                <a:moveTo>
                  <a:pt x="4132" y="85"/>
                </a:moveTo>
                <a:cubicBezTo>
                  <a:pt x="4129" y="84"/>
                  <a:pt x="4125" y="83"/>
                  <a:pt x="4121" y="81"/>
                </a:cubicBezTo>
                <a:cubicBezTo>
                  <a:pt x="4124" y="74"/>
                  <a:pt x="4124" y="74"/>
                  <a:pt x="4124" y="74"/>
                </a:cubicBezTo>
                <a:cubicBezTo>
                  <a:pt x="4128" y="75"/>
                  <a:pt x="4132" y="77"/>
                  <a:pt x="4135" y="78"/>
                </a:cubicBezTo>
                <a:lnTo>
                  <a:pt x="4132" y="85"/>
                </a:lnTo>
                <a:close/>
                <a:moveTo>
                  <a:pt x="3250" y="83"/>
                </a:moveTo>
                <a:cubicBezTo>
                  <a:pt x="3247" y="76"/>
                  <a:pt x="3247" y="76"/>
                  <a:pt x="3247" y="76"/>
                </a:cubicBezTo>
                <a:cubicBezTo>
                  <a:pt x="3251" y="74"/>
                  <a:pt x="3255" y="73"/>
                  <a:pt x="3259" y="72"/>
                </a:cubicBezTo>
                <a:cubicBezTo>
                  <a:pt x="3261" y="79"/>
                  <a:pt x="3261" y="79"/>
                  <a:pt x="3261" y="79"/>
                </a:cubicBezTo>
                <a:cubicBezTo>
                  <a:pt x="3257" y="81"/>
                  <a:pt x="3254" y="82"/>
                  <a:pt x="3250" y="83"/>
                </a:cubicBezTo>
                <a:close/>
                <a:moveTo>
                  <a:pt x="4110" y="77"/>
                </a:moveTo>
                <a:cubicBezTo>
                  <a:pt x="4106" y="76"/>
                  <a:pt x="4102" y="75"/>
                  <a:pt x="4099" y="73"/>
                </a:cubicBezTo>
                <a:cubicBezTo>
                  <a:pt x="4101" y="66"/>
                  <a:pt x="4101" y="66"/>
                  <a:pt x="4101" y="66"/>
                </a:cubicBezTo>
                <a:cubicBezTo>
                  <a:pt x="4105" y="67"/>
                  <a:pt x="4109" y="68"/>
                  <a:pt x="4113" y="70"/>
                </a:cubicBezTo>
                <a:lnTo>
                  <a:pt x="4110" y="77"/>
                </a:lnTo>
                <a:close/>
                <a:moveTo>
                  <a:pt x="3273" y="76"/>
                </a:moveTo>
                <a:cubicBezTo>
                  <a:pt x="3270" y="68"/>
                  <a:pt x="3270" y="68"/>
                  <a:pt x="3270" y="68"/>
                </a:cubicBezTo>
                <a:cubicBezTo>
                  <a:pt x="3274" y="67"/>
                  <a:pt x="3278" y="65"/>
                  <a:pt x="3282" y="64"/>
                </a:cubicBezTo>
                <a:cubicBezTo>
                  <a:pt x="3284" y="72"/>
                  <a:pt x="3284" y="72"/>
                  <a:pt x="3284" y="72"/>
                </a:cubicBezTo>
                <a:cubicBezTo>
                  <a:pt x="3280" y="73"/>
                  <a:pt x="3276" y="74"/>
                  <a:pt x="3273" y="76"/>
                </a:cubicBezTo>
                <a:close/>
                <a:moveTo>
                  <a:pt x="4087" y="69"/>
                </a:moveTo>
                <a:cubicBezTo>
                  <a:pt x="4083" y="68"/>
                  <a:pt x="4080" y="67"/>
                  <a:pt x="4076" y="66"/>
                </a:cubicBezTo>
                <a:cubicBezTo>
                  <a:pt x="4078" y="58"/>
                  <a:pt x="4078" y="58"/>
                  <a:pt x="4078" y="58"/>
                </a:cubicBezTo>
                <a:cubicBezTo>
                  <a:pt x="4082" y="59"/>
                  <a:pt x="4086" y="61"/>
                  <a:pt x="4090" y="62"/>
                </a:cubicBezTo>
                <a:lnTo>
                  <a:pt x="4087" y="69"/>
                </a:lnTo>
                <a:close/>
                <a:moveTo>
                  <a:pt x="3295" y="68"/>
                </a:moveTo>
                <a:cubicBezTo>
                  <a:pt x="3293" y="61"/>
                  <a:pt x="3293" y="61"/>
                  <a:pt x="3293" y="61"/>
                </a:cubicBezTo>
                <a:cubicBezTo>
                  <a:pt x="3297" y="59"/>
                  <a:pt x="3301" y="58"/>
                  <a:pt x="3305" y="57"/>
                </a:cubicBezTo>
                <a:cubicBezTo>
                  <a:pt x="3307" y="65"/>
                  <a:pt x="3307" y="65"/>
                  <a:pt x="3307" y="65"/>
                </a:cubicBezTo>
                <a:cubicBezTo>
                  <a:pt x="3303" y="66"/>
                  <a:pt x="3299" y="67"/>
                  <a:pt x="3295" y="68"/>
                </a:cubicBezTo>
                <a:close/>
                <a:moveTo>
                  <a:pt x="4064" y="62"/>
                </a:moveTo>
                <a:cubicBezTo>
                  <a:pt x="4060" y="61"/>
                  <a:pt x="4057" y="60"/>
                  <a:pt x="4053" y="59"/>
                </a:cubicBezTo>
                <a:cubicBezTo>
                  <a:pt x="4055" y="51"/>
                  <a:pt x="4055" y="51"/>
                  <a:pt x="4055" y="51"/>
                </a:cubicBezTo>
                <a:cubicBezTo>
                  <a:pt x="4059" y="52"/>
                  <a:pt x="4063" y="53"/>
                  <a:pt x="4067" y="55"/>
                </a:cubicBezTo>
                <a:lnTo>
                  <a:pt x="4064" y="62"/>
                </a:lnTo>
                <a:close/>
                <a:moveTo>
                  <a:pt x="3318" y="61"/>
                </a:moveTo>
                <a:cubicBezTo>
                  <a:pt x="3316" y="54"/>
                  <a:pt x="3316" y="54"/>
                  <a:pt x="3316" y="54"/>
                </a:cubicBezTo>
                <a:cubicBezTo>
                  <a:pt x="3320" y="53"/>
                  <a:pt x="3324" y="51"/>
                  <a:pt x="3328" y="50"/>
                </a:cubicBezTo>
                <a:cubicBezTo>
                  <a:pt x="3330" y="58"/>
                  <a:pt x="3330" y="58"/>
                  <a:pt x="3330" y="58"/>
                </a:cubicBezTo>
                <a:cubicBezTo>
                  <a:pt x="3326" y="59"/>
                  <a:pt x="3322" y="60"/>
                  <a:pt x="3318" y="61"/>
                </a:cubicBezTo>
                <a:close/>
                <a:moveTo>
                  <a:pt x="4041" y="55"/>
                </a:moveTo>
                <a:cubicBezTo>
                  <a:pt x="4037" y="54"/>
                  <a:pt x="4033" y="53"/>
                  <a:pt x="4030" y="52"/>
                </a:cubicBezTo>
                <a:cubicBezTo>
                  <a:pt x="4032" y="45"/>
                  <a:pt x="4032" y="45"/>
                  <a:pt x="4032" y="45"/>
                </a:cubicBezTo>
                <a:cubicBezTo>
                  <a:pt x="4036" y="46"/>
                  <a:pt x="4039" y="47"/>
                  <a:pt x="4043" y="48"/>
                </a:cubicBezTo>
                <a:lnTo>
                  <a:pt x="4041" y="55"/>
                </a:lnTo>
                <a:close/>
                <a:moveTo>
                  <a:pt x="3341" y="55"/>
                </a:moveTo>
                <a:cubicBezTo>
                  <a:pt x="3339" y="47"/>
                  <a:pt x="3339" y="47"/>
                  <a:pt x="3339" y="47"/>
                </a:cubicBezTo>
                <a:cubicBezTo>
                  <a:pt x="3343" y="46"/>
                  <a:pt x="3347" y="45"/>
                  <a:pt x="3351" y="44"/>
                </a:cubicBezTo>
                <a:cubicBezTo>
                  <a:pt x="3353" y="52"/>
                  <a:pt x="3353" y="52"/>
                  <a:pt x="3353" y="52"/>
                </a:cubicBezTo>
                <a:cubicBezTo>
                  <a:pt x="3349" y="53"/>
                  <a:pt x="3345" y="54"/>
                  <a:pt x="3341" y="55"/>
                </a:cubicBezTo>
                <a:close/>
                <a:moveTo>
                  <a:pt x="4018" y="49"/>
                </a:moveTo>
                <a:cubicBezTo>
                  <a:pt x="4014" y="48"/>
                  <a:pt x="4010" y="47"/>
                  <a:pt x="4006" y="46"/>
                </a:cubicBezTo>
                <a:cubicBezTo>
                  <a:pt x="4008" y="38"/>
                  <a:pt x="4008" y="38"/>
                  <a:pt x="4008" y="38"/>
                </a:cubicBezTo>
                <a:cubicBezTo>
                  <a:pt x="4012" y="39"/>
                  <a:pt x="4016" y="40"/>
                  <a:pt x="4020" y="41"/>
                </a:cubicBezTo>
                <a:lnTo>
                  <a:pt x="4018" y="49"/>
                </a:lnTo>
                <a:close/>
                <a:moveTo>
                  <a:pt x="3365" y="49"/>
                </a:moveTo>
                <a:cubicBezTo>
                  <a:pt x="3363" y="41"/>
                  <a:pt x="3363" y="41"/>
                  <a:pt x="3363" y="41"/>
                </a:cubicBezTo>
                <a:cubicBezTo>
                  <a:pt x="3367" y="40"/>
                  <a:pt x="3370" y="39"/>
                  <a:pt x="3374" y="38"/>
                </a:cubicBezTo>
                <a:cubicBezTo>
                  <a:pt x="3376" y="46"/>
                  <a:pt x="3376" y="46"/>
                  <a:pt x="3376" y="46"/>
                </a:cubicBezTo>
                <a:cubicBezTo>
                  <a:pt x="3372" y="47"/>
                  <a:pt x="3369" y="48"/>
                  <a:pt x="3365" y="49"/>
                </a:cubicBezTo>
                <a:close/>
                <a:moveTo>
                  <a:pt x="3995" y="43"/>
                </a:moveTo>
                <a:cubicBezTo>
                  <a:pt x="3991" y="42"/>
                  <a:pt x="3987" y="42"/>
                  <a:pt x="3983" y="41"/>
                </a:cubicBezTo>
                <a:cubicBezTo>
                  <a:pt x="3985" y="33"/>
                  <a:pt x="3985" y="33"/>
                  <a:pt x="3985" y="33"/>
                </a:cubicBezTo>
                <a:cubicBezTo>
                  <a:pt x="3989" y="34"/>
                  <a:pt x="3993" y="35"/>
                  <a:pt x="3996" y="36"/>
                </a:cubicBezTo>
                <a:lnTo>
                  <a:pt x="3995" y="43"/>
                </a:lnTo>
                <a:close/>
                <a:moveTo>
                  <a:pt x="3388" y="43"/>
                </a:moveTo>
                <a:cubicBezTo>
                  <a:pt x="3386" y="35"/>
                  <a:pt x="3386" y="35"/>
                  <a:pt x="3386" y="35"/>
                </a:cubicBezTo>
                <a:cubicBezTo>
                  <a:pt x="3390" y="34"/>
                  <a:pt x="3394" y="33"/>
                  <a:pt x="3398" y="32"/>
                </a:cubicBezTo>
                <a:cubicBezTo>
                  <a:pt x="3400" y="40"/>
                  <a:pt x="3400" y="40"/>
                  <a:pt x="3400" y="40"/>
                </a:cubicBezTo>
                <a:cubicBezTo>
                  <a:pt x="3396" y="41"/>
                  <a:pt x="3392" y="42"/>
                  <a:pt x="3388" y="43"/>
                </a:cubicBezTo>
                <a:close/>
                <a:moveTo>
                  <a:pt x="3971" y="38"/>
                </a:moveTo>
                <a:cubicBezTo>
                  <a:pt x="3967" y="37"/>
                  <a:pt x="3963" y="36"/>
                  <a:pt x="3959" y="36"/>
                </a:cubicBezTo>
                <a:cubicBezTo>
                  <a:pt x="3961" y="28"/>
                  <a:pt x="3961" y="28"/>
                  <a:pt x="3961" y="28"/>
                </a:cubicBezTo>
                <a:cubicBezTo>
                  <a:pt x="3965" y="29"/>
                  <a:pt x="3969" y="29"/>
                  <a:pt x="3973" y="30"/>
                </a:cubicBezTo>
                <a:lnTo>
                  <a:pt x="3971" y="38"/>
                </a:lnTo>
                <a:close/>
                <a:moveTo>
                  <a:pt x="3411" y="37"/>
                </a:moveTo>
                <a:cubicBezTo>
                  <a:pt x="3410" y="30"/>
                  <a:pt x="3410" y="30"/>
                  <a:pt x="3410" y="30"/>
                </a:cubicBezTo>
                <a:cubicBezTo>
                  <a:pt x="3414" y="29"/>
                  <a:pt x="3417" y="28"/>
                  <a:pt x="3421" y="27"/>
                </a:cubicBezTo>
                <a:cubicBezTo>
                  <a:pt x="3423" y="35"/>
                  <a:pt x="3423" y="35"/>
                  <a:pt x="3423" y="35"/>
                </a:cubicBezTo>
                <a:cubicBezTo>
                  <a:pt x="3419" y="36"/>
                  <a:pt x="3415" y="37"/>
                  <a:pt x="3411" y="37"/>
                </a:cubicBezTo>
                <a:close/>
                <a:moveTo>
                  <a:pt x="3948" y="33"/>
                </a:moveTo>
                <a:cubicBezTo>
                  <a:pt x="3944" y="32"/>
                  <a:pt x="3940" y="32"/>
                  <a:pt x="3936" y="31"/>
                </a:cubicBezTo>
                <a:cubicBezTo>
                  <a:pt x="3937" y="23"/>
                  <a:pt x="3937" y="23"/>
                  <a:pt x="3937" y="23"/>
                </a:cubicBezTo>
                <a:cubicBezTo>
                  <a:pt x="3941" y="24"/>
                  <a:pt x="3945" y="25"/>
                  <a:pt x="3949" y="25"/>
                </a:cubicBezTo>
                <a:lnTo>
                  <a:pt x="3948" y="33"/>
                </a:lnTo>
                <a:close/>
                <a:moveTo>
                  <a:pt x="3435" y="33"/>
                </a:moveTo>
                <a:cubicBezTo>
                  <a:pt x="3433" y="25"/>
                  <a:pt x="3433" y="25"/>
                  <a:pt x="3433" y="25"/>
                </a:cubicBezTo>
                <a:cubicBezTo>
                  <a:pt x="3437" y="24"/>
                  <a:pt x="3441" y="23"/>
                  <a:pt x="3445" y="22"/>
                </a:cubicBezTo>
                <a:cubicBezTo>
                  <a:pt x="3447" y="30"/>
                  <a:pt x="3447" y="30"/>
                  <a:pt x="3447" y="30"/>
                </a:cubicBezTo>
                <a:cubicBezTo>
                  <a:pt x="3443" y="31"/>
                  <a:pt x="3439" y="32"/>
                  <a:pt x="3435" y="33"/>
                </a:cubicBezTo>
                <a:close/>
                <a:moveTo>
                  <a:pt x="3924" y="29"/>
                </a:moveTo>
                <a:cubicBezTo>
                  <a:pt x="3920" y="28"/>
                  <a:pt x="3916" y="27"/>
                  <a:pt x="3912" y="27"/>
                </a:cubicBezTo>
                <a:cubicBezTo>
                  <a:pt x="3914" y="19"/>
                  <a:pt x="3914" y="19"/>
                  <a:pt x="3914" y="19"/>
                </a:cubicBezTo>
                <a:cubicBezTo>
                  <a:pt x="3918" y="19"/>
                  <a:pt x="3921" y="20"/>
                  <a:pt x="3925" y="21"/>
                </a:cubicBezTo>
                <a:lnTo>
                  <a:pt x="3924" y="29"/>
                </a:lnTo>
                <a:close/>
                <a:moveTo>
                  <a:pt x="3458" y="28"/>
                </a:moveTo>
                <a:cubicBezTo>
                  <a:pt x="3457" y="20"/>
                  <a:pt x="3457" y="20"/>
                  <a:pt x="3457" y="20"/>
                </a:cubicBezTo>
                <a:cubicBezTo>
                  <a:pt x="3460" y="20"/>
                  <a:pt x="3464" y="19"/>
                  <a:pt x="3467" y="18"/>
                </a:cubicBezTo>
                <a:cubicBezTo>
                  <a:pt x="3469" y="18"/>
                  <a:pt x="3469" y="18"/>
                  <a:pt x="3469" y="18"/>
                </a:cubicBezTo>
                <a:cubicBezTo>
                  <a:pt x="3470" y="26"/>
                  <a:pt x="3470" y="26"/>
                  <a:pt x="3470" y="26"/>
                </a:cubicBezTo>
                <a:cubicBezTo>
                  <a:pt x="3468" y="26"/>
                  <a:pt x="3468" y="26"/>
                  <a:pt x="3468" y="26"/>
                </a:cubicBezTo>
                <a:cubicBezTo>
                  <a:pt x="3465" y="27"/>
                  <a:pt x="3462" y="27"/>
                  <a:pt x="3458" y="28"/>
                </a:cubicBezTo>
                <a:close/>
                <a:moveTo>
                  <a:pt x="3900" y="25"/>
                </a:moveTo>
                <a:cubicBezTo>
                  <a:pt x="3896" y="24"/>
                  <a:pt x="3892" y="23"/>
                  <a:pt x="3888" y="23"/>
                </a:cubicBezTo>
                <a:cubicBezTo>
                  <a:pt x="3890" y="15"/>
                  <a:pt x="3890" y="15"/>
                  <a:pt x="3890" y="15"/>
                </a:cubicBezTo>
                <a:cubicBezTo>
                  <a:pt x="3894" y="16"/>
                  <a:pt x="3898" y="16"/>
                  <a:pt x="3902" y="17"/>
                </a:cubicBezTo>
                <a:lnTo>
                  <a:pt x="3900" y="25"/>
                </a:lnTo>
                <a:close/>
                <a:moveTo>
                  <a:pt x="3482" y="24"/>
                </a:moveTo>
                <a:cubicBezTo>
                  <a:pt x="3481" y="16"/>
                  <a:pt x="3481" y="16"/>
                  <a:pt x="3481" y="16"/>
                </a:cubicBezTo>
                <a:cubicBezTo>
                  <a:pt x="3485" y="15"/>
                  <a:pt x="3489" y="15"/>
                  <a:pt x="3493" y="14"/>
                </a:cubicBezTo>
                <a:cubicBezTo>
                  <a:pt x="3494" y="22"/>
                  <a:pt x="3494" y="22"/>
                  <a:pt x="3494" y="22"/>
                </a:cubicBezTo>
                <a:cubicBezTo>
                  <a:pt x="3490" y="23"/>
                  <a:pt x="3486" y="23"/>
                  <a:pt x="3482" y="24"/>
                </a:cubicBezTo>
                <a:close/>
                <a:moveTo>
                  <a:pt x="3877" y="21"/>
                </a:moveTo>
                <a:cubicBezTo>
                  <a:pt x="3873" y="21"/>
                  <a:pt x="3869" y="20"/>
                  <a:pt x="3865" y="20"/>
                </a:cubicBezTo>
                <a:cubicBezTo>
                  <a:pt x="3866" y="12"/>
                  <a:pt x="3866" y="12"/>
                  <a:pt x="3866" y="12"/>
                </a:cubicBezTo>
                <a:cubicBezTo>
                  <a:pt x="3870" y="12"/>
                  <a:pt x="3874" y="13"/>
                  <a:pt x="3878" y="13"/>
                </a:cubicBezTo>
                <a:lnTo>
                  <a:pt x="3877" y="21"/>
                </a:lnTo>
                <a:close/>
                <a:moveTo>
                  <a:pt x="3506" y="20"/>
                </a:moveTo>
                <a:cubicBezTo>
                  <a:pt x="3505" y="12"/>
                  <a:pt x="3505" y="12"/>
                  <a:pt x="3505" y="12"/>
                </a:cubicBezTo>
                <a:cubicBezTo>
                  <a:pt x="3509" y="12"/>
                  <a:pt x="3513" y="11"/>
                  <a:pt x="3517" y="11"/>
                </a:cubicBezTo>
                <a:cubicBezTo>
                  <a:pt x="3518" y="19"/>
                  <a:pt x="3518" y="19"/>
                  <a:pt x="3518" y="19"/>
                </a:cubicBezTo>
                <a:cubicBezTo>
                  <a:pt x="3514" y="19"/>
                  <a:pt x="3510" y="20"/>
                  <a:pt x="3506" y="20"/>
                </a:cubicBezTo>
                <a:close/>
                <a:moveTo>
                  <a:pt x="3853" y="18"/>
                </a:moveTo>
                <a:cubicBezTo>
                  <a:pt x="3849" y="18"/>
                  <a:pt x="3845" y="17"/>
                  <a:pt x="3841" y="17"/>
                </a:cubicBezTo>
                <a:cubicBezTo>
                  <a:pt x="3842" y="9"/>
                  <a:pt x="3842" y="9"/>
                  <a:pt x="3842" y="9"/>
                </a:cubicBezTo>
                <a:cubicBezTo>
                  <a:pt x="3846" y="9"/>
                  <a:pt x="3850" y="10"/>
                  <a:pt x="3854" y="10"/>
                </a:cubicBezTo>
                <a:lnTo>
                  <a:pt x="3853" y="18"/>
                </a:lnTo>
                <a:close/>
                <a:moveTo>
                  <a:pt x="3529" y="17"/>
                </a:moveTo>
                <a:cubicBezTo>
                  <a:pt x="3529" y="9"/>
                  <a:pt x="3529" y="9"/>
                  <a:pt x="3529" y="9"/>
                </a:cubicBezTo>
                <a:cubicBezTo>
                  <a:pt x="3533" y="9"/>
                  <a:pt x="3537" y="8"/>
                  <a:pt x="3541" y="8"/>
                </a:cubicBezTo>
                <a:cubicBezTo>
                  <a:pt x="3541" y="16"/>
                  <a:pt x="3541" y="16"/>
                  <a:pt x="3541" y="16"/>
                </a:cubicBezTo>
                <a:cubicBezTo>
                  <a:pt x="3537" y="16"/>
                  <a:pt x="3533" y="17"/>
                  <a:pt x="3529" y="17"/>
                </a:cubicBezTo>
                <a:close/>
                <a:moveTo>
                  <a:pt x="3829" y="15"/>
                </a:moveTo>
                <a:cubicBezTo>
                  <a:pt x="3825" y="15"/>
                  <a:pt x="3821" y="14"/>
                  <a:pt x="3817" y="14"/>
                </a:cubicBezTo>
                <a:cubicBezTo>
                  <a:pt x="3818" y="6"/>
                  <a:pt x="3818" y="6"/>
                  <a:pt x="3818" y="6"/>
                </a:cubicBezTo>
                <a:cubicBezTo>
                  <a:pt x="3822" y="7"/>
                  <a:pt x="3826" y="7"/>
                  <a:pt x="3830" y="7"/>
                </a:cubicBezTo>
                <a:lnTo>
                  <a:pt x="3829" y="15"/>
                </a:lnTo>
                <a:close/>
                <a:moveTo>
                  <a:pt x="3553" y="15"/>
                </a:moveTo>
                <a:cubicBezTo>
                  <a:pt x="3553" y="7"/>
                  <a:pt x="3553" y="7"/>
                  <a:pt x="3553" y="7"/>
                </a:cubicBezTo>
                <a:cubicBezTo>
                  <a:pt x="3557" y="6"/>
                  <a:pt x="3561" y="6"/>
                  <a:pt x="3565" y="5"/>
                </a:cubicBezTo>
                <a:cubicBezTo>
                  <a:pt x="3565" y="13"/>
                  <a:pt x="3565" y="13"/>
                  <a:pt x="3565" y="13"/>
                </a:cubicBezTo>
                <a:cubicBezTo>
                  <a:pt x="3561" y="14"/>
                  <a:pt x="3557" y="14"/>
                  <a:pt x="3553" y="15"/>
                </a:cubicBezTo>
                <a:close/>
                <a:moveTo>
                  <a:pt x="3805" y="13"/>
                </a:moveTo>
                <a:cubicBezTo>
                  <a:pt x="3801" y="13"/>
                  <a:pt x="3797" y="12"/>
                  <a:pt x="3793" y="12"/>
                </a:cubicBezTo>
                <a:cubicBezTo>
                  <a:pt x="3794" y="4"/>
                  <a:pt x="3794" y="4"/>
                  <a:pt x="3794" y="4"/>
                </a:cubicBezTo>
                <a:cubicBezTo>
                  <a:pt x="3798" y="4"/>
                  <a:pt x="3802" y="5"/>
                  <a:pt x="3806" y="5"/>
                </a:cubicBezTo>
                <a:lnTo>
                  <a:pt x="3805" y="13"/>
                </a:lnTo>
                <a:close/>
                <a:moveTo>
                  <a:pt x="3577" y="12"/>
                </a:moveTo>
                <a:cubicBezTo>
                  <a:pt x="3577" y="4"/>
                  <a:pt x="3577" y="4"/>
                  <a:pt x="3577" y="4"/>
                </a:cubicBezTo>
                <a:cubicBezTo>
                  <a:pt x="3581" y="4"/>
                  <a:pt x="3585" y="4"/>
                  <a:pt x="3589" y="4"/>
                </a:cubicBezTo>
                <a:cubicBezTo>
                  <a:pt x="3589" y="11"/>
                  <a:pt x="3589" y="11"/>
                  <a:pt x="3589" y="11"/>
                </a:cubicBezTo>
                <a:cubicBezTo>
                  <a:pt x="3585" y="12"/>
                  <a:pt x="3581" y="12"/>
                  <a:pt x="3577" y="12"/>
                </a:cubicBezTo>
                <a:close/>
                <a:moveTo>
                  <a:pt x="3781" y="11"/>
                </a:moveTo>
                <a:cubicBezTo>
                  <a:pt x="3777" y="11"/>
                  <a:pt x="3773" y="11"/>
                  <a:pt x="3769" y="10"/>
                </a:cubicBezTo>
                <a:cubicBezTo>
                  <a:pt x="3770" y="2"/>
                  <a:pt x="3770" y="2"/>
                  <a:pt x="3770" y="2"/>
                </a:cubicBezTo>
                <a:cubicBezTo>
                  <a:pt x="3774" y="3"/>
                  <a:pt x="3778" y="3"/>
                  <a:pt x="3782" y="3"/>
                </a:cubicBezTo>
                <a:lnTo>
                  <a:pt x="3781" y="11"/>
                </a:lnTo>
                <a:close/>
                <a:moveTo>
                  <a:pt x="3601" y="11"/>
                </a:moveTo>
                <a:cubicBezTo>
                  <a:pt x="3601" y="3"/>
                  <a:pt x="3601" y="3"/>
                  <a:pt x="3601" y="3"/>
                </a:cubicBezTo>
                <a:cubicBezTo>
                  <a:pt x="3605" y="2"/>
                  <a:pt x="3609" y="2"/>
                  <a:pt x="3613" y="2"/>
                </a:cubicBezTo>
                <a:cubicBezTo>
                  <a:pt x="3613" y="10"/>
                  <a:pt x="3613" y="10"/>
                  <a:pt x="3613" y="10"/>
                </a:cubicBezTo>
                <a:cubicBezTo>
                  <a:pt x="3609" y="10"/>
                  <a:pt x="3605" y="10"/>
                  <a:pt x="3601" y="11"/>
                </a:cubicBezTo>
                <a:close/>
                <a:moveTo>
                  <a:pt x="3757" y="10"/>
                </a:moveTo>
                <a:cubicBezTo>
                  <a:pt x="3753" y="9"/>
                  <a:pt x="3749" y="9"/>
                  <a:pt x="3745" y="9"/>
                </a:cubicBezTo>
                <a:cubicBezTo>
                  <a:pt x="3745" y="1"/>
                  <a:pt x="3745" y="1"/>
                  <a:pt x="3745" y="1"/>
                </a:cubicBezTo>
                <a:cubicBezTo>
                  <a:pt x="3749" y="1"/>
                  <a:pt x="3753" y="1"/>
                  <a:pt x="3757" y="2"/>
                </a:cubicBezTo>
                <a:lnTo>
                  <a:pt x="3757" y="10"/>
                </a:lnTo>
                <a:close/>
                <a:moveTo>
                  <a:pt x="3625" y="9"/>
                </a:moveTo>
                <a:cubicBezTo>
                  <a:pt x="3625" y="1"/>
                  <a:pt x="3625" y="1"/>
                  <a:pt x="3625" y="1"/>
                </a:cubicBezTo>
                <a:cubicBezTo>
                  <a:pt x="3629" y="1"/>
                  <a:pt x="3633" y="1"/>
                  <a:pt x="3637" y="1"/>
                </a:cubicBezTo>
                <a:cubicBezTo>
                  <a:pt x="3637" y="9"/>
                  <a:pt x="3637" y="9"/>
                  <a:pt x="3637" y="9"/>
                </a:cubicBezTo>
                <a:cubicBezTo>
                  <a:pt x="3633" y="9"/>
                  <a:pt x="3629" y="9"/>
                  <a:pt x="3625" y="9"/>
                </a:cubicBezTo>
                <a:close/>
                <a:moveTo>
                  <a:pt x="3733" y="9"/>
                </a:moveTo>
                <a:cubicBezTo>
                  <a:pt x="3729" y="9"/>
                  <a:pt x="3725" y="8"/>
                  <a:pt x="3721" y="8"/>
                </a:cubicBezTo>
                <a:cubicBezTo>
                  <a:pt x="3721" y="0"/>
                  <a:pt x="3721" y="0"/>
                  <a:pt x="3721" y="0"/>
                </a:cubicBezTo>
                <a:cubicBezTo>
                  <a:pt x="3725" y="0"/>
                  <a:pt x="3729" y="1"/>
                  <a:pt x="3733" y="1"/>
                </a:cubicBezTo>
                <a:lnTo>
                  <a:pt x="3733" y="9"/>
                </a:lnTo>
                <a:close/>
                <a:moveTo>
                  <a:pt x="3649" y="8"/>
                </a:moveTo>
                <a:cubicBezTo>
                  <a:pt x="3649" y="0"/>
                  <a:pt x="3649" y="0"/>
                  <a:pt x="3649" y="0"/>
                </a:cubicBezTo>
                <a:cubicBezTo>
                  <a:pt x="3653" y="0"/>
                  <a:pt x="3657" y="0"/>
                  <a:pt x="3661" y="0"/>
                </a:cubicBezTo>
                <a:cubicBezTo>
                  <a:pt x="3661" y="8"/>
                  <a:pt x="3661" y="8"/>
                  <a:pt x="3661" y="8"/>
                </a:cubicBezTo>
                <a:cubicBezTo>
                  <a:pt x="3657" y="8"/>
                  <a:pt x="3653" y="8"/>
                  <a:pt x="3649" y="8"/>
                </a:cubicBezTo>
                <a:close/>
                <a:moveTo>
                  <a:pt x="3709" y="8"/>
                </a:moveTo>
                <a:cubicBezTo>
                  <a:pt x="3705" y="8"/>
                  <a:pt x="3701" y="8"/>
                  <a:pt x="3697" y="8"/>
                </a:cubicBezTo>
                <a:cubicBezTo>
                  <a:pt x="3697" y="0"/>
                  <a:pt x="3697" y="0"/>
                  <a:pt x="3697" y="0"/>
                </a:cubicBezTo>
                <a:cubicBezTo>
                  <a:pt x="3701" y="0"/>
                  <a:pt x="3705" y="0"/>
                  <a:pt x="3709" y="0"/>
                </a:cubicBezTo>
                <a:lnTo>
                  <a:pt x="3709" y="8"/>
                </a:lnTo>
                <a:close/>
                <a:moveTo>
                  <a:pt x="3673" y="8"/>
                </a:moveTo>
                <a:cubicBezTo>
                  <a:pt x="3673" y="0"/>
                  <a:pt x="3673" y="0"/>
                  <a:pt x="3673" y="0"/>
                </a:cubicBezTo>
                <a:cubicBezTo>
                  <a:pt x="3677" y="0"/>
                  <a:pt x="3681" y="0"/>
                  <a:pt x="3685" y="0"/>
                </a:cubicBezTo>
                <a:cubicBezTo>
                  <a:pt x="3685" y="8"/>
                  <a:pt x="3685" y="8"/>
                  <a:pt x="3685" y="8"/>
                </a:cubicBezTo>
                <a:cubicBezTo>
                  <a:pt x="3681" y="8"/>
                  <a:pt x="3677" y="8"/>
                  <a:pt x="3673" y="8"/>
                </a:cubicBezTo>
                <a:close/>
              </a:path>
            </a:pathLst>
          </a:custGeom>
          <a:solidFill>
            <a:srgbClr val="BEBE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066669">
              <a:defRPr/>
            </a:pPr>
            <a:endParaRPr lang="en-US" sz="2157" kern="0">
              <a:solidFill>
                <a:srgbClr val="505050"/>
              </a:solidFill>
            </a:endParaRPr>
          </a:p>
        </p:txBody>
      </p:sp>
      <p:sp>
        <p:nvSpPr>
          <p:cNvPr id="266" name="Freeform 3429"/>
          <p:cNvSpPr>
            <a:spLocks/>
          </p:cNvSpPr>
          <p:nvPr/>
        </p:nvSpPr>
        <p:spPr bwMode="auto">
          <a:xfrm>
            <a:off x="1383546" y="3620425"/>
            <a:ext cx="2183480" cy="1171888"/>
          </a:xfrm>
          <a:custGeom>
            <a:avLst/>
            <a:gdLst>
              <a:gd name="T0" fmla="*/ 1001 w 1077"/>
              <a:gd name="T1" fmla="*/ 134 h 578"/>
              <a:gd name="T2" fmla="*/ 0 w 1077"/>
              <a:gd name="T3" fmla="*/ 42 h 578"/>
              <a:gd name="T4" fmla="*/ 546 w 1077"/>
              <a:gd name="T5" fmla="*/ 578 h 578"/>
              <a:gd name="T6" fmla="*/ 1077 w 1077"/>
              <a:gd name="T7" fmla="*/ 162 h 578"/>
              <a:gd name="T8" fmla="*/ 1001 w 1077"/>
              <a:gd name="T9" fmla="*/ 134 h 578"/>
            </a:gdLst>
            <a:ahLst/>
            <a:cxnLst>
              <a:cxn ang="0">
                <a:pos x="T0" y="T1"/>
              </a:cxn>
              <a:cxn ang="0">
                <a:pos x="T2" y="T3"/>
              </a:cxn>
              <a:cxn ang="0">
                <a:pos x="T4" y="T5"/>
              </a:cxn>
              <a:cxn ang="0">
                <a:pos x="T6" y="T7"/>
              </a:cxn>
              <a:cxn ang="0">
                <a:pos x="T8" y="T9"/>
              </a:cxn>
            </a:cxnLst>
            <a:rect l="0" t="0" r="r" b="b"/>
            <a:pathLst>
              <a:path w="1077" h="578">
                <a:moveTo>
                  <a:pt x="1001" y="134"/>
                </a:moveTo>
                <a:cubicBezTo>
                  <a:pt x="697" y="29"/>
                  <a:pt x="336" y="0"/>
                  <a:pt x="0" y="42"/>
                </a:cubicBezTo>
                <a:cubicBezTo>
                  <a:pt x="5" y="339"/>
                  <a:pt x="248" y="578"/>
                  <a:pt x="546" y="578"/>
                </a:cubicBezTo>
                <a:cubicBezTo>
                  <a:pt x="803" y="578"/>
                  <a:pt x="1018" y="401"/>
                  <a:pt x="1077" y="162"/>
                </a:cubicBezTo>
                <a:cubicBezTo>
                  <a:pt x="1052" y="152"/>
                  <a:pt x="1026" y="143"/>
                  <a:pt x="1001" y="134"/>
                </a:cubicBezTo>
                <a:close/>
              </a:path>
            </a:pathLst>
          </a:custGeom>
          <a:solidFill>
            <a:srgbClr val="8D2376"/>
          </a:solidFill>
          <a:ln>
            <a:noFill/>
          </a:ln>
          <a:extLst/>
        </p:spPr>
        <p:txBody>
          <a:bodyPr vert="horz" wrap="square" lIns="89642" tIns="44821" rIns="89642" bIns="0" numCol="1" anchor="ctr" anchorCtr="0" compatLnSpc="1">
            <a:prstTxWarp prst="textNoShape">
              <a:avLst/>
            </a:prstTxWarp>
          </a:bodyPr>
          <a:lstStyle/>
          <a:p>
            <a:pPr algn="ctr" defTabSz="1066669">
              <a:lnSpc>
                <a:spcPct val="130000"/>
              </a:lnSpc>
              <a:defRPr/>
            </a:pPr>
            <a:r>
              <a:rPr lang="en-US" sz="1961" kern="0" dirty="0">
                <a:solidFill>
                  <a:srgbClr val="FFFFFF"/>
                </a:solidFill>
                <a:latin typeface="Segoe UI Light"/>
              </a:rPr>
              <a:t>Developers</a:t>
            </a:r>
          </a:p>
        </p:txBody>
      </p:sp>
      <p:sp>
        <p:nvSpPr>
          <p:cNvPr id="192" name="Freeform 3431"/>
          <p:cNvSpPr>
            <a:spLocks/>
          </p:cNvSpPr>
          <p:nvPr/>
        </p:nvSpPr>
        <p:spPr bwMode="auto">
          <a:xfrm>
            <a:off x="8458454" y="3583074"/>
            <a:ext cx="2146129" cy="1209239"/>
          </a:xfrm>
          <a:custGeom>
            <a:avLst/>
            <a:gdLst>
              <a:gd name="T0" fmla="*/ 483 w 1059"/>
              <a:gd name="T1" fmla="*/ 209 h 597"/>
              <a:gd name="T2" fmla="*/ 246 w 1059"/>
              <a:gd name="T3" fmla="*/ 105 h 597"/>
              <a:gd name="T4" fmla="*/ 65 w 1059"/>
              <a:gd name="T5" fmla="*/ 22 h 597"/>
              <a:gd name="T6" fmla="*/ 2 w 1059"/>
              <a:gd name="T7" fmla="*/ 0 h 597"/>
              <a:gd name="T8" fmla="*/ 0 w 1059"/>
              <a:gd name="T9" fmla="*/ 50 h 597"/>
              <a:gd name="T10" fmla="*/ 546 w 1059"/>
              <a:gd name="T11" fmla="*/ 597 h 597"/>
              <a:gd name="T12" fmla="*/ 1059 w 1059"/>
              <a:gd name="T13" fmla="*/ 240 h 597"/>
              <a:gd name="T14" fmla="*/ 483 w 1059"/>
              <a:gd name="T15" fmla="*/ 209 h 5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597">
                <a:moveTo>
                  <a:pt x="483" y="209"/>
                </a:moveTo>
                <a:cubicBezTo>
                  <a:pt x="397" y="182"/>
                  <a:pt x="320" y="143"/>
                  <a:pt x="246" y="105"/>
                </a:cubicBezTo>
                <a:cubicBezTo>
                  <a:pt x="188" y="76"/>
                  <a:pt x="128" y="46"/>
                  <a:pt x="65" y="22"/>
                </a:cubicBezTo>
                <a:cubicBezTo>
                  <a:pt x="45" y="14"/>
                  <a:pt x="23" y="6"/>
                  <a:pt x="2" y="0"/>
                </a:cubicBezTo>
                <a:cubicBezTo>
                  <a:pt x="0" y="16"/>
                  <a:pt x="0" y="33"/>
                  <a:pt x="0" y="50"/>
                </a:cubicBezTo>
                <a:cubicBezTo>
                  <a:pt x="0" y="352"/>
                  <a:pt x="244" y="597"/>
                  <a:pt x="546" y="597"/>
                </a:cubicBezTo>
                <a:cubicBezTo>
                  <a:pt x="781" y="597"/>
                  <a:pt x="982" y="448"/>
                  <a:pt x="1059" y="240"/>
                </a:cubicBezTo>
                <a:cubicBezTo>
                  <a:pt x="848" y="271"/>
                  <a:pt x="646" y="261"/>
                  <a:pt x="483" y="209"/>
                </a:cubicBezTo>
                <a:close/>
              </a:path>
            </a:pathLst>
          </a:custGeom>
          <a:solidFill>
            <a:srgbClr val="002050"/>
          </a:solidFill>
          <a:ln>
            <a:noFill/>
          </a:ln>
          <a:extLst/>
        </p:spPr>
        <p:txBody>
          <a:bodyPr vert="horz" wrap="square" lIns="89642" tIns="105877" rIns="89642" bIns="123523" numCol="1" anchor="b" anchorCtr="0" compatLnSpc="1">
            <a:prstTxWarp prst="textNoShape">
              <a:avLst/>
            </a:prstTxWarp>
          </a:bodyPr>
          <a:lstStyle/>
          <a:p>
            <a:pPr algn="ctr" defTabSz="1066669">
              <a:defRPr/>
            </a:pPr>
            <a:r>
              <a:rPr lang="en-US" sz="1961" kern="0" dirty="0">
                <a:solidFill>
                  <a:srgbClr val="FFFFFF"/>
                </a:solidFill>
                <a:latin typeface="Segoe UI Light"/>
              </a:rPr>
              <a:t>Business</a:t>
            </a:r>
          </a:p>
          <a:p>
            <a:pPr algn="ctr" defTabSz="1066669">
              <a:defRPr/>
            </a:pPr>
            <a:endParaRPr lang="en-US" sz="1568" kern="0" dirty="0">
              <a:solidFill>
                <a:srgbClr val="FFFFFF"/>
              </a:solidFill>
            </a:endParaRPr>
          </a:p>
        </p:txBody>
      </p:sp>
      <p:sp>
        <p:nvSpPr>
          <p:cNvPr id="191" name="Freeform 3430"/>
          <p:cNvSpPr>
            <a:spLocks/>
          </p:cNvSpPr>
          <p:nvPr/>
        </p:nvSpPr>
        <p:spPr bwMode="auto">
          <a:xfrm>
            <a:off x="5070403" y="3521374"/>
            <a:ext cx="2066757" cy="1283389"/>
          </a:xfrm>
          <a:custGeom>
            <a:avLst/>
            <a:gdLst>
              <a:gd name="T0" fmla="*/ 553 w 1020"/>
              <a:gd name="T1" fmla="*/ 168 h 626"/>
              <a:gd name="T2" fmla="*/ 433 w 1020"/>
              <a:gd name="T3" fmla="*/ 221 h 626"/>
              <a:gd name="T4" fmla="*/ 0 w 1020"/>
              <a:gd name="T5" fmla="*/ 352 h 626"/>
              <a:gd name="T6" fmla="*/ 474 w 1020"/>
              <a:gd name="T7" fmla="*/ 626 h 626"/>
              <a:gd name="T8" fmla="*/ 1020 w 1020"/>
              <a:gd name="T9" fmla="*/ 79 h 626"/>
              <a:gd name="T10" fmla="*/ 1015 w 1020"/>
              <a:gd name="T11" fmla="*/ 0 h 626"/>
              <a:gd name="T12" fmla="*/ 553 w 1020"/>
              <a:gd name="T13" fmla="*/ 168 h 626"/>
            </a:gdLst>
            <a:ahLst/>
            <a:cxnLst>
              <a:cxn ang="0">
                <a:pos x="T0" y="T1"/>
              </a:cxn>
              <a:cxn ang="0">
                <a:pos x="T2" y="T3"/>
              </a:cxn>
              <a:cxn ang="0">
                <a:pos x="T4" y="T5"/>
              </a:cxn>
              <a:cxn ang="0">
                <a:pos x="T6" y="T7"/>
              </a:cxn>
              <a:cxn ang="0">
                <a:pos x="T8" y="T9"/>
              </a:cxn>
              <a:cxn ang="0">
                <a:pos x="T10" y="T11"/>
              </a:cxn>
              <a:cxn ang="0">
                <a:pos x="T12" y="T13"/>
              </a:cxn>
            </a:cxnLst>
            <a:rect l="0" t="0" r="r" b="b"/>
            <a:pathLst>
              <a:path w="1020" h="626">
                <a:moveTo>
                  <a:pt x="553" y="168"/>
                </a:moveTo>
                <a:cubicBezTo>
                  <a:pt x="514" y="186"/>
                  <a:pt x="473" y="204"/>
                  <a:pt x="433" y="221"/>
                </a:cubicBezTo>
                <a:cubicBezTo>
                  <a:pt x="320" y="270"/>
                  <a:pt x="168" y="328"/>
                  <a:pt x="0" y="352"/>
                </a:cubicBezTo>
                <a:cubicBezTo>
                  <a:pt x="95" y="516"/>
                  <a:pt x="271" y="626"/>
                  <a:pt x="474" y="626"/>
                </a:cubicBezTo>
                <a:cubicBezTo>
                  <a:pt x="776" y="626"/>
                  <a:pt x="1020" y="381"/>
                  <a:pt x="1020" y="79"/>
                </a:cubicBezTo>
                <a:cubicBezTo>
                  <a:pt x="1020" y="52"/>
                  <a:pt x="1018" y="26"/>
                  <a:pt x="1015" y="0"/>
                </a:cubicBezTo>
                <a:cubicBezTo>
                  <a:pt x="847" y="36"/>
                  <a:pt x="697" y="103"/>
                  <a:pt x="553" y="168"/>
                </a:cubicBezTo>
                <a:close/>
              </a:path>
            </a:pathLst>
          </a:custGeom>
          <a:solidFill>
            <a:srgbClr val="0070C0"/>
          </a:solidFill>
          <a:ln>
            <a:noFill/>
          </a:ln>
          <a:extLst/>
        </p:spPr>
        <p:txBody>
          <a:bodyPr vert="horz" wrap="square" lIns="89642" tIns="44821" rIns="89642" bIns="123523" numCol="1" anchor="b" anchorCtr="0" compatLnSpc="1">
            <a:prstTxWarp prst="textNoShape">
              <a:avLst/>
            </a:prstTxWarp>
          </a:bodyPr>
          <a:lstStyle/>
          <a:p>
            <a:pPr algn="ctr" defTabSz="1066669">
              <a:defRPr/>
            </a:pPr>
            <a:r>
              <a:rPr lang="en-US" sz="1961" kern="0" dirty="0">
                <a:solidFill>
                  <a:srgbClr val="FFFFFF"/>
                </a:solidFill>
                <a:latin typeface="Segoe UI Light"/>
              </a:rPr>
              <a:t>IT Ops</a:t>
            </a:r>
          </a:p>
          <a:p>
            <a:pPr algn="ctr" defTabSz="1066669">
              <a:defRPr/>
            </a:pPr>
            <a:endParaRPr lang="en-US" sz="1568" kern="0" dirty="0">
              <a:solidFill>
                <a:srgbClr val="FFFFFF"/>
              </a:solidFill>
              <a:latin typeface="Segoe UI Light"/>
            </a:endParaRPr>
          </a:p>
        </p:txBody>
      </p:sp>
      <p:sp>
        <p:nvSpPr>
          <p:cNvPr id="3" name="Title 2"/>
          <p:cNvSpPr>
            <a:spLocks noGrp="1"/>
          </p:cNvSpPr>
          <p:nvPr>
            <p:ph type="title"/>
          </p:nvPr>
        </p:nvSpPr>
        <p:spPr/>
        <p:txBody>
          <a:bodyPr/>
          <a:lstStyle/>
          <a:p>
            <a:r>
              <a:rPr lang="en-US"/>
              <a:t>Consequences of inefficiency</a:t>
            </a:r>
            <a:endParaRPr lang="en-US" dirty="0"/>
          </a:p>
        </p:txBody>
      </p:sp>
      <p:pic>
        <p:nvPicPr>
          <p:cNvPr id="526" name="Picture 525"/>
          <p:cNvPicPr>
            <a:picLocks noChangeAspect="1"/>
          </p:cNvPicPr>
          <p:nvPr/>
        </p:nvPicPr>
        <p:blipFill>
          <a:blip r:embed="rId6"/>
          <a:stretch>
            <a:fillRect/>
          </a:stretch>
        </p:blipFill>
        <p:spPr>
          <a:xfrm>
            <a:off x="3406726" y="3064134"/>
            <a:ext cx="1949908" cy="1037185"/>
          </a:xfrm>
          <a:prstGeom prst="rect">
            <a:avLst/>
          </a:prstGeom>
        </p:spPr>
      </p:pic>
      <p:pic>
        <p:nvPicPr>
          <p:cNvPr id="687" name="Picture 686"/>
          <p:cNvPicPr>
            <a:picLocks noChangeAspect="1"/>
          </p:cNvPicPr>
          <p:nvPr/>
        </p:nvPicPr>
        <p:blipFill>
          <a:blip r:embed="rId5"/>
          <a:stretch>
            <a:fillRect/>
          </a:stretch>
        </p:blipFill>
        <p:spPr>
          <a:xfrm>
            <a:off x="7108874" y="3054173"/>
            <a:ext cx="1545495" cy="838359"/>
          </a:xfrm>
          <a:prstGeom prst="rect">
            <a:avLst/>
          </a:prstGeom>
        </p:spPr>
      </p:pic>
      <p:sp>
        <p:nvSpPr>
          <p:cNvPr id="10" name="TextBox 9"/>
          <p:cNvSpPr txBox="1"/>
          <p:nvPr/>
        </p:nvSpPr>
        <p:spPr>
          <a:xfrm>
            <a:off x="1406735" y="5838537"/>
            <a:ext cx="2162002"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t>Partial Agility</a:t>
            </a:r>
          </a:p>
        </p:txBody>
      </p:sp>
      <p:sp>
        <p:nvSpPr>
          <p:cNvPr id="420" name="TextBox 419"/>
          <p:cNvSpPr txBox="1"/>
          <p:nvPr/>
        </p:nvSpPr>
        <p:spPr>
          <a:xfrm>
            <a:off x="4739857" y="5838537"/>
            <a:ext cx="2665603"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t>Downtown Costs</a:t>
            </a:r>
          </a:p>
        </p:txBody>
      </p:sp>
      <p:sp>
        <p:nvSpPr>
          <p:cNvPr id="425" name="TextBox 424"/>
          <p:cNvSpPr txBox="1"/>
          <p:nvPr/>
        </p:nvSpPr>
        <p:spPr>
          <a:xfrm>
            <a:off x="8947123" y="5838537"/>
            <a:ext cx="1368131"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t>Rework</a:t>
            </a:r>
          </a:p>
        </p:txBody>
      </p:sp>
    </p:spTree>
    <p:extLst>
      <p:ext uri="{BB962C8B-B14F-4D97-AF65-F5344CB8AC3E}">
        <p14:creationId xmlns:p14="http://schemas.microsoft.com/office/powerpoint/2010/main" val="467757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250"/>
                                  </p:stCondLst>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ppt_w</p:attrName>
                                        </p:attrNameLst>
                                      </p:cBhvr>
                                      <p:tavLst>
                                        <p:tav tm="0">
                                          <p:val>
                                            <p:fltVal val="0"/>
                                          </p:val>
                                        </p:tav>
                                        <p:tav tm="100000">
                                          <p:val>
                                            <p:strVal val="#ppt_w"/>
                                          </p:val>
                                        </p:tav>
                                      </p:tavLst>
                                    </p:anim>
                                    <p:anim calcmode="lin" valueType="num">
                                      <p:cBhvr>
                                        <p:cTn id="16" dur="500" fill="hold"/>
                                        <p:tgtEl>
                                          <p:spTgt spid="25"/>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50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1000"/>
                                        <p:tgtEl>
                                          <p:spTgt spid="29"/>
                                        </p:tgtEl>
                                      </p:cBhvr>
                                    </p:animEffect>
                                  </p:childTnLst>
                                </p:cTn>
                              </p:par>
                            </p:childTnLst>
                          </p:cTn>
                        </p:par>
                        <p:par>
                          <p:cTn id="25" fill="hold">
                            <p:stCondLst>
                              <p:cond delay="2000"/>
                            </p:stCondLst>
                            <p:childTnLst>
                              <p:par>
                                <p:cTn id="26" presetID="12" presetClass="entr" presetSubtype="1" fill="hold" grpId="0" nodeType="afterEffect">
                                  <p:stCondLst>
                                    <p:cond delay="0"/>
                                  </p:stCondLst>
                                  <p:childTnLst>
                                    <p:set>
                                      <p:cBhvr>
                                        <p:cTn id="27" dur="1" fill="hold">
                                          <p:stCondLst>
                                            <p:cond delay="0"/>
                                          </p:stCondLst>
                                        </p:cTn>
                                        <p:tgtEl>
                                          <p:spTgt spid="266"/>
                                        </p:tgtEl>
                                        <p:attrNameLst>
                                          <p:attrName>style.visibility</p:attrName>
                                        </p:attrNameLst>
                                      </p:cBhvr>
                                      <p:to>
                                        <p:strVal val="visible"/>
                                      </p:to>
                                    </p:set>
                                    <p:anim calcmode="lin" valueType="num">
                                      <p:cBhvr additive="base">
                                        <p:cTn id="28" dur="500"/>
                                        <p:tgtEl>
                                          <p:spTgt spid="266"/>
                                        </p:tgtEl>
                                        <p:attrNameLst>
                                          <p:attrName>ppt_y</p:attrName>
                                        </p:attrNameLst>
                                      </p:cBhvr>
                                      <p:tavLst>
                                        <p:tav tm="0">
                                          <p:val>
                                            <p:strVal val="#ppt_y-#ppt_h*1.125000"/>
                                          </p:val>
                                        </p:tav>
                                        <p:tav tm="100000">
                                          <p:val>
                                            <p:strVal val="#ppt_y"/>
                                          </p:val>
                                        </p:tav>
                                      </p:tavLst>
                                    </p:anim>
                                    <p:animEffect transition="in" filter="wipe(down)">
                                      <p:cBhvr>
                                        <p:cTn id="29" dur="500"/>
                                        <p:tgtEl>
                                          <p:spTgt spid="266"/>
                                        </p:tgtEl>
                                      </p:cBhvr>
                                    </p:animEffect>
                                  </p:childTnLst>
                                </p:cTn>
                              </p:par>
                            </p:childTnLst>
                          </p:cTn>
                        </p:par>
                        <p:par>
                          <p:cTn id="30" fill="hold">
                            <p:stCondLst>
                              <p:cond delay="2500"/>
                            </p:stCondLst>
                            <p:childTnLst>
                              <p:par>
                                <p:cTn id="31" presetID="12" presetClass="entr" presetSubtype="1" fill="hold" grpId="0" nodeType="afterEffect">
                                  <p:stCondLst>
                                    <p:cond delay="0"/>
                                  </p:stCondLst>
                                  <p:childTnLst>
                                    <p:set>
                                      <p:cBhvr>
                                        <p:cTn id="32" dur="1" fill="hold">
                                          <p:stCondLst>
                                            <p:cond delay="0"/>
                                          </p:stCondLst>
                                        </p:cTn>
                                        <p:tgtEl>
                                          <p:spTgt spid="191"/>
                                        </p:tgtEl>
                                        <p:attrNameLst>
                                          <p:attrName>style.visibility</p:attrName>
                                        </p:attrNameLst>
                                      </p:cBhvr>
                                      <p:to>
                                        <p:strVal val="visible"/>
                                      </p:to>
                                    </p:set>
                                    <p:anim calcmode="lin" valueType="num">
                                      <p:cBhvr additive="base">
                                        <p:cTn id="33" dur="500"/>
                                        <p:tgtEl>
                                          <p:spTgt spid="191"/>
                                        </p:tgtEl>
                                        <p:attrNameLst>
                                          <p:attrName>ppt_y</p:attrName>
                                        </p:attrNameLst>
                                      </p:cBhvr>
                                      <p:tavLst>
                                        <p:tav tm="0">
                                          <p:val>
                                            <p:strVal val="#ppt_y-#ppt_h*1.125000"/>
                                          </p:val>
                                        </p:tav>
                                        <p:tav tm="100000">
                                          <p:val>
                                            <p:strVal val="#ppt_y"/>
                                          </p:val>
                                        </p:tav>
                                      </p:tavLst>
                                    </p:anim>
                                    <p:animEffect transition="in" filter="wipe(down)">
                                      <p:cBhvr>
                                        <p:cTn id="34" dur="500"/>
                                        <p:tgtEl>
                                          <p:spTgt spid="191"/>
                                        </p:tgtEl>
                                      </p:cBhvr>
                                    </p:animEffect>
                                  </p:childTnLst>
                                </p:cTn>
                              </p:par>
                            </p:childTnLst>
                          </p:cTn>
                        </p:par>
                        <p:par>
                          <p:cTn id="35" fill="hold">
                            <p:stCondLst>
                              <p:cond delay="3000"/>
                            </p:stCondLst>
                            <p:childTnLst>
                              <p:par>
                                <p:cTn id="36" presetID="12" presetClass="entr" presetSubtype="1" fill="hold" grpId="0" nodeType="afterEffect">
                                  <p:stCondLst>
                                    <p:cond delay="0"/>
                                  </p:stCondLst>
                                  <p:childTnLst>
                                    <p:set>
                                      <p:cBhvr>
                                        <p:cTn id="37" dur="1" fill="hold">
                                          <p:stCondLst>
                                            <p:cond delay="0"/>
                                          </p:stCondLst>
                                        </p:cTn>
                                        <p:tgtEl>
                                          <p:spTgt spid="192"/>
                                        </p:tgtEl>
                                        <p:attrNameLst>
                                          <p:attrName>style.visibility</p:attrName>
                                        </p:attrNameLst>
                                      </p:cBhvr>
                                      <p:to>
                                        <p:strVal val="visible"/>
                                      </p:to>
                                    </p:set>
                                    <p:anim calcmode="lin" valueType="num">
                                      <p:cBhvr additive="base">
                                        <p:cTn id="38" dur="500"/>
                                        <p:tgtEl>
                                          <p:spTgt spid="192"/>
                                        </p:tgtEl>
                                        <p:attrNameLst>
                                          <p:attrName>ppt_y</p:attrName>
                                        </p:attrNameLst>
                                      </p:cBhvr>
                                      <p:tavLst>
                                        <p:tav tm="0">
                                          <p:val>
                                            <p:strVal val="#ppt_y-#ppt_h*1.125000"/>
                                          </p:val>
                                        </p:tav>
                                        <p:tav tm="100000">
                                          <p:val>
                                            <p:strVal val="#ppt_y"/>
                                          </p:val>
                                        </p:tav>
                                      </p:tavLst>
                                    </p:anim>
                                    <p:animEffect transition="in" filter="wipe(down)">
                                      <p:cBhvr>
                                        <p:cTn id="39" dur="500"/>
                                        <p:tgtEl>
                                          <p:spTgt spid="192"/>
                                        </p:tgtEl>
                                      </p:cBhvr>
                                    </p:animEffect>
                                  </p:childTnLst>
                                </p:cTn>
                              </p:par>
                            </p:childTnLst>
                          </p:cTn>
                        </p:par>
                        <p:par>
                          <p:cTn id="40" fill="hold">
                            <p:stCondLst>
                              <p:cond delay="3500"/>
                            </p:stCondLst>
                            <p:childTnLst>
                              <p:par>
                                <p:cTn id="41" presetID="2" presetClass="entr" presetSubtype="4" fill="hold" nodeType="afterEffect">
                                  <p:stCondLst>
                                    <p:cond delay="0"/>
                                  </p:stCondLst>
                                  <p:childTnLst>
                                    <p:set>
                                      <p:cBhvr>
                                        <p:cTn id="42" dur="1" fill="hold">
                                          <p:stCondLst>
                                            <p:cond delay="0"/>
                                          </p:stCondLst>
                                        </p:cTn>
                                        <p:tgtEl>
                                          <p:spTgt spid="526"/>
                                        </p:tgtEl>
                                        <p:attrNameLst>
                                          <p:attrName>style.visibility</p:attrName>
                                        </p:attrNameLst>
                                      </p:cBhvr>
                                      <p:to>
                                        <p:strVal val="visible"/>
                                      </p:to>
                                    </p:set>
                                    <p:anim calcmode="lin" valueType="num">
                                      <p:cBhvr additive="base">
                                        <p:cTn id="43" dur="300" fill="hold"/>
                                        <p:tgtEl>
                                          <p:spTgt spid="526"/>
                                        </p:tgtEl>
                                        <p:attrNameLst>
                                          <p:attrName>ppt_x</p:attrName>
                                        </p:attrNameLst>
                                      </p:cBhvr>
                                      <p:tavLst>
                                        <p:tav tm="0">
                                          <p:val>
                                            <p:strVal val="#ppt_x"/>
                                          </p:val>
                                        </p:tav>
                                        <p:tav tm="100000">
                                          <p:val>
                                            <p:strVal val="#ppt_x"/>
                                          </p:val>
                                        </p:tav>
                                      </p:tavLst>
                                    </p:anim>
                                    <p:anim calcmode="lin" valueType="num">
                                      <p:cBhvr additive="base">
                                        <p:cTn id="44" dur="300" fill="hold"/>
                                        <p:tgtEl>
                                          <p:spTgt spid="526"/>
                                        </p:tgtEl>
                                        <p:attrNameLst>
                                          <p:attrName>ppt_y</p:attrName>
                                        </p:attrNameLst>
                                      </p:cBhvr>
                                      <p:tavLst>
                                        <p:tav tm="0">
                                          <p:val>
                                            <p:strVal val="1+#ppt_h/2"/>
                                          </p:val>
                                        </p:tav>
                                        <p:tav tm="100000">
                                          <p:val>
                                            <p:strVal val="#ppt_y"/>
                                          </p:val>
                                        </p:tav>
                                      </p:tavLst>
                                    </p:anim>
                                  </p:childTnLst>
                                </p:cTn>
                              </p:par>
                            </p:childTnLst>
                          </p:cTn>
                        </p:par>
                        <p:par>
                          <p:cTn id="45" fill="hold">
                            <p:stCondLst>
                              <p:cond delay="3800"/>
                            </p:stCondLst>
                            <p:childTnLst>
                              <p:par>
                                <p:cTn id="46" presetID="2" presetClass="entr" presetSubtype="1" fill="hold" nodeType="afterEffect">
                                  <p:stCondLst>
                                    <p:cond delay="0"/>
                                  </p:stCondLst>
                                  <p:childTnLst>
                                    <p:set>
                                      <p:cBhvr>
                                        <p:cTn id="47" dur="1" fill="hold">
                                          <p:stCondLst>
                                            <p:cond delay="0"/>
                                          </p:stCondLst>
                                        </p:cTn>
                                        <p:tgtEl>
                                          <p:spTgt spid="687"/>
                                        </p:tgtEl>
                                        <p:attrNameLst>
                                          <p:attrName>style.visibility</p:attrName>
                                        </p:attrNameLst>
                                      </p:cBhvr>
                                      <p:to>
                                        <p:strVal val="visible"/>
                                      </p:to>
                                    </p:set>
                                    <p:anim calcmode="lin" valueType="num">
                                      <p:cBhvr additive="base">
                                        <p:cTn id="48" dur="300" fill="hold"/>
                                        <p:tgtEl>
                                          <p:spTgt spid="687"/>
                                        </p:tgtEl>
                                        <p:attrNameLst>
                                          <p:attrName>ppt_x</p:attrName>
                                        </p:attrNameLst>
                                      </p:cBhvr>
                                      <p:tavLst>
                                        <p:tav tm="0">
                                          <p:val>
                                            <p:strVal val="#ppt_x"/>
                                          </p:val>
                                        </p:tav>
                                        <p:tav tm="100000">
                                          <p:val>
                                            <p:strVal val="#ppt_x"/>
                                          </p:val>
                                        </p:tav>
                                      </p:tavLst>
                                    </p:anim>
                                    <p:anim calcmode="lin" valueType="num">
                                      <p:cBhvr additive="base">
                                        <p:cTn id="49" dur="300" fill="hold"/>
                                        <p:tgtEl>
                                          <p:spTgt spid="687"/>
                                        </p:tgtEl>
                                        <p:attrNameLst>
                                          <p:attrName>ppt_y</p:attrName>
                                        </p:attrNameLst>
                                      </p:cBhvr>
                                      <p:tavLst>
                                        <p:tav tm="0">
                                          <p:val>
                                            <p:strVal val="0-#ppt_h/2"/>
                                          </p:val>
                                        </p:tav>
                                        <p:tav tm="100000">
                                          <p:val>
                                            <p:strVal val="#ppt_y"/>
                                          </p:val>
                                        </p:tav>
                                      </p:tavLst>
                                    </p:anim>
                                  </p:childTnLst>
                                </p:cTn>
                              </p:par>
                              <p:par>
                                <p:cTn id="50" presetID="2" presetClass="entr" presetSubtype="1" fill="hold" nodeType="withEffect">
                                  <p:stCondLst>
                                    <p:cond delay="0"/>
                                  </p:stCondLst>
                                  <p:childTnLst>
                                    <p:set>
                                      <p:cBhvr>
                                        <p:cTn id="51" dur="1" fill="hold">
                                          <p:stCondLst>
                                            <p:cond delay="0"/>
                                          </p:stCondLst>
                                        </p:cTn>
                                        <p:tgtEl>
                                          <p:spTgt spid="581"/>
                                        </p:tgtEl>
                                        <p:attrNameLst>
                                          <p:attrName>style.visibility</p:attrName>
                                        </p:attrNameLst>
                                      </p:cBhvr>
                                      <p:to>
                                        <p:strVal val="visible"/>
                                      </p:to>
                                    </p:set>
                                    <p:anim calcmode="lin" valueType="num">
                                      <p:cBhvr additive="base">
                                        <p:cTn id="52" dur="500" fill="hold"/>
                                        <p:tgtEl>
                                          <p:spTgt spid="581"/>
                                        </p:tgtEl>
                                        <p:attrNameLst>
                                          <p:attrName>ppt_x</p:attrName>
                                        </p:attrNameLst>
                                      </p:cBhvr>
                                      <p:tavLst>
                                        <p:tav tm="0">
                                          <p:val>
                                            <p:strVal val="#ppt_x"/>
                                          </p:val>
                                        </p:tav>
                                        <p:tav tm="100000">
                                          <p:val>
                                            <p:strVal val="#ppt_x"/>
                                          </p:val>
                                        </p:tav>
                                      </p:tavLst>
                                    </p:anim>
                                    <p:anim calcmode="lin" valueType="num">
                                      <p:cBhvr additive="base">
                                        <p:cTn id="53" dur="500" fill="hold"/>
                                        <p:tgtEl>
                                          <p:spTgt spid="5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66" grpId="0" animBg="1"/>
      <p:bldP spid="192" grpId="0" animBg="1"/>
      <p:bldP spid="1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How DevOps can help</a:t>
            </a:r>
            <a:endParaRPr lang="en-US" dirty="0"/>
          </a:p>
        </p:txBody>
      </p:sp>
      <p:sp>
        <p:nvSpPr>
          <p:cNvPr id="29" name="Rectangle 28"/>
          <p:cNvSpPr/>
          <p:nvPr/>
        </p:nvSpPr>
        <p:spPr bwMode="auto">
          <a:xfrm>
            <a:off x="458466" y="2142630"/>
            <a:ext cx="3730993" cy="3367698"/>
          </a:xfrm>
          <a:prstGeom prst="rect">
            <a:avLst/>
          </a:prstGeom>
          <a:solidFill>
            <a:srgbClr val="541868"/>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4234618" y="2142630"/>
            <a:ext cx="3730993" cy="3367698"/>
          </a:xfrm>
          <a:prstGeom prst="rect">
            <a:avLst/>
          </a:prstGeom>
          <a:solidFill>
            <a:srgbClr val="2FAFE9"/>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8010769" y="2142630"/>
            <a:ext cx="3730993" cy="3367698"/>
          </a:xfrm>
          <a:prstGeom prst="rect">
            <a:avLst/>
          </a:prstGeom>
          <a:solidFill>
            <a:srgbClr val="F17719"/>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 Placeholder 5"/>
          <p:cNvSpPr txBox="1">
            <a:spLocks/>
          </p:cNvSpPr>
          <p:nvPr/>
        </p:nvSpPr>
        <p:spPr>
          <a:xfrm>
            <a:off x="458465" y="2737952"/>
            <a:ext cx="3729127" cy="1178734"/>
          </a:xfrm>
          <a:prstGeom prst="rect">
            <a:avLst/>
          </a:prstGeom>
        </p:spPr>
        <p:txBody>
          <a:bodyPr vert="horz" wrap="square" lIns="179285" tIns="143428" rIns="179285" bIns="143428"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1176"/>
              </a:spcBef>
              <a:buNone/>
              <a:defRPr/>
            </a:pPr>
            <a:r>
              <a:rPr lang="en-US" sz="2745" dirty="0">
                <a:gradFill>
                  <a:gsLst>
                    <a:gs pos="42478">
                      <a:srgbClr val="FFFFFF"/>
                    </a:gs>
                    <a:gs pos="77000">
                      <a:srgbClr val="FFFFFF"/>
                    </a:gs>
                  </a:gsLst>
                  <a:lin ang="5400000" scaled="0"/>
                </a:gradFill>
              </a:rPr>
              <a:t>Shorten Cycle Times</a:t>
            </a:r>
          </a:p>
          <a:p>
            <a:pPr marL="0" indent="0">
              <a:spcBef>
                <a:spcPts val="1176"/>
              </a:spcBef>
              <a:buClr>
                <a:srgbClr val="FFFFFF"/>
              </a:buClr>
              <a:buNone/>
              <a:defRPr/>
            </a:pPr>
            <a:endParaRPr lang="en-US" sz="1765" dirty="0">
              <a:gradFill>
                <a:gsLst>
                  <a:gs pos="42478">
                    <a:srgbClr val="FFFFFF"/>
                  </a:gs>
                  <a:gs pos="77000">
                    <a:srgbClr val="FFFFFF"/>
                  </a:gs>
                </a:gsLst>
                <a:lin ang="5400000" scaled="0"/>
              </a:gradFill>
              <a:latin typeface="Segoe UI"/>
            </a:endParaRPr>
          </a:p>
        </p:txBody>
      </p:sp>
      <p:sp>
        <p:nvSpPr>
          <p:cNvPr id="33" name="Text Placeholder 6"/>
          <p:cNvSpPr txBox="1">
            <a:spLocks/>
          </p:cNvSpPr>
          <p:nvPr/>
        </p:nvSpPr>
        <p:spPr>
          <a:xfrm>
            <a:off x="4234618" y="2737952"/>
            <a:ext cx="3729127" cy="1417097"/>
          </a:xfrm>
          <a:prstGeom prst="rect">
            <a:avLst/>
          </a:prstGeom>
        </p:spPr>
        <p:txBody>
          <a:bodyPr vert="horz" wrap="square" lIns="179285" tIns="143428" rIns="179285" bIns="143428"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1176"/>
              </a:spcBef>
              <a:buNone/>
              <a:defRPr/>
            </a:pPr>
            <a:r>
              <a:rPr lang="en-US" sz="2745" dirty="0">
                <a:solidFill>
                  <a:srgbClr val="FFFFFF"/>
                </a:solidFill>
              </a:rPr>
              <a:t>Optimize Resources</a:t>
            </a:r>
          </a:p>
        </p:txBody>
      </p:sp>
      <p:sp>
        <p:nvSpPr>
          <p:cNvPr id="34" name="Text Placeholder 7"/>
          <p:cNvSpPr txBox="1">
            <a:spLocks/>
          </p:cNvSpPr>
          <p:nvPr/>
        </p:nvSpPr>
        <p:spPr>
          <a:xfrm>
            <a:off x="8010769" y="2737951"/>
            <a:ext cx="3729127" cy="926992"/>
          </a:xfrm>
          <a:prstGeom prst="rect">
            <a:avLst/>
          </a:prstGeom>
        </p:spPr>
        <p:txBody>
          <a:bodyPr vert="horz" wrap="square" lIns="179285" tIns="143428" rIns="179285" bIns="143428"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1176"/>
              </a:spcBef>
              <a:buNone/>
              <a:defRPr/>
            </a:pPr>
            <a:r>
              <a:rPr lang="en-US" sz="2745" dirty="0">
                <a:gradFill>
                  <a:gsLst>
                    <a:gs pos="42478">
                      <a:srgbClr val="FFFFFF"/>
                    </a:gs>
                    <a:gs pos="77000">
                      <a:srgbClr val="FFFFFF"/>
                    </a:gs>
                  </a:gsLst>
                  <a:lin ang="5400000" scaled="0"/>
                </a:gradFill>
              </a:rPr>
              <a:t>Improve Quality</a:t>
            </a:r>
            <a:br>
              <a:rPr lang="en-US" sz="2745" dirty="0">
                <a:gradFill>
                  <a:gsLst>
                    <a:gs pos="42478">
                      <a:srgbClr val="FFFFFF"/>
                    </a:gs>
                    <a:gs pos="77000">
                      <a:srgbClr val="FFFFFF"/>
                    </a:gs>
                  </a:gsLst>
                  <a:lin ang="5400000" scaled="0"/>
                </a:gradFill>
              </a:rPr>
            </a:br>
            <a:r>
              <a:rPr lang="en-US" sz="2745" dirty="0">
                <a:gradFill>
                  <a:gsLst>
                    <a:gs pos="42478">
                      <a:srgbClr val="FFFFFF"/>
                    </a:gs>
                    <a:gs pos="77000">
                      <a:srgbClr val="FFFFFF"/>
                    </a:gs>
                  </a:gsLst>
                  <a:lin ang="5400000" scaled="0"/>
                </a:gradFill>
              </a:rPr>
              <a:t>and </a:t>
            </a:r>
            <a:r>
              <a:rPr lang="en-US" sz="2745" dirty="0" err="1">
                <a:gradFill>
                  <a:gsLst>
                    <a:gs pos="42478">
                      <a:srgbClr val="FFFFFF"/>
                    </a:gs>
                    <a:gs pos="77000">
                      <a:srgbClr val="FFFFFF"/>
                    </a:gs>
                  </a:gsLst>
                  <a:lin ang="5400000" scaled="0"/>
                </a:gradFill>
              </a:rPr>
              <a:t>Availablilty</a:t>
            </a:r>
            <a:endParaRPr lang="en-US" sz="2745" dirty="0">
              <a:gradFill>
                <a:gsLst>
                  <a:gs pos="42478">
                    <a:srgbClr val="FFFFFF"/>
                  </a:gs>
                  <a:gs pos="77000">
                    <a:srgbClr val="FFFFFF"/>
                  </a:gs>
                </a:gsLst>
                <a:lin ang="5400000" scaled="0"/>
              </a:gradFill>
            </a:endParaRPr>
          </a:p>
          <a:p>
            <a:pPr marL="0" indent="0">
              <a:spcBef>
                <a:spcPts val="1176"/>
              </a:spcBef>
              <a:buClr>
                <a:srgbClr val="FFFFFF"/>
              </a:buClr>
              <a:buNone/>
              <a:defRPr/>
            </a:pPr>
            <a:endParaRPr lang="en-US" sz="1765" dirty="0">
              <a:gradFill>
                <a:gsLst>
                  <a:gs pos="42478">
                    <a:srgbClr val="FFFFFF"/>
                  </a:gs>
                  <a:gs pos="77000">
                    <a:srgbClr val="FFFFFF"/>
                  </a:gs>
                </a:gsLst>
                <a:lin ang="5400000" scaled="0"/>
              </a:gradFill>
              <a:latin typeface="Segoe UI"/>
            </a:endParaRPr>
          </a:p>
        </p:txBody>
      </p:sp>
      <p:sp>
        <p:nvSpPr>
          <p:cNvPr id="35" name="Oval 34"/>
          <p:cNvSpPr/>
          <p:nvPr/>
        </p:nvSpPr>
        <p:spPr bwMode="auto">
          <a:xfrm>
            <a:off x="1598239" y="1286159"/>
            <a:ext cx="1451444" cy="1451444"/>
          </a:xfrm>
          <a:prstGeom prst="ellipse">
            <a:avLst/>
          </a:prstGeom>
          <a:solidFill>
            <a:srgbClr val="FFFFFF"/>
          </a:solidFill>
          <a:ln w="92075" cap="flat" cmpd="sng" algn="ctr">
            <a:solidFill>
              <a:srgbClr val="541868"/>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5374392" y="1286159"/>
            <a:ext cx="1451444" cy="1451444"/>
          </a:xfrm>
          <a:prstGeom prst="ellipse">
            <a:avLst/>
          </a:prstGeom>
          <a:solidFill>
            <a:srgbClr val="FFFFFF"/>
          </a:solidFill>
          <a:ln w="92075" cap="flat" cmpd="sng" algn="ctr">
            <a:solidFill>
              <a:srgbClr val="2FAFE9"/>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9150543" y="1286159"/>
            <a:ext cx="1451444" cy="1451444"/>
          </a:xfrm>
          <a:prstGeom prst="ellipse">
            <a:avLst/>
          </a:prstGeom>
          <a:solidFill>
            <a:srgbClr val="FFFFFF"/>
          </a:solidFill>
          <a:ln w="92075" cap="flat" cmpd="sng" algn="ctr">
            <a:solidFill>
              <a:srgbClr val="F17719"/>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7"/>
          <p:cNvSpPr txBox="1">
            <a:spLocks/>
          </p:cNvSpPr>
          <p:nvPr/>
        </p:nvSpPr>
        <p:spPr>
          <a:xfrm>
            <a:off x="8012952" y="3536385"/>
            <a:ext cx="3729127" cy="1948856"/>
          </a:xfrm>
          <a:prstGeom prst="rect">
            <a:avLst/>
          </a:prstGeom>
        </p:spPr>
        <p:txBody>
          <a:bodyPr vert="horz" wrap="square" lIns="179285" tIns="143428" rIns="179285" bIns="143428"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176"/>
              </a:spcBef>
              <a:buClr>
                <a:srgbClr val="FFFFFF"/>
              </a:buClr>
              <a:buNone/>
            </a:pPr>
            <a:r>
              <a:rPr lang="en-US" sz="1765" spc="-69" dirty="0">
                <a:gradFill>
                  <a:gsLst>
                    <a:gs pos="42478">
                      <a:srgbClr val="FFFFFF"/>
                    </a:gs>
                    <a:gs pos="77000">
                      <a:srgbClr val="FFFFFF"/>
                    </a:gs>
                  </a:gsLst>
                  <a:lin ang="5400000" scaled="0"/>
                </a:gradFill>
                <a:latin typeface="Segoe UI"/>
              </a:rPr>
              <a:t>Capture rich telemetry on application </a:t>
            </a:r>
            <a:r>
              <a:rPr lang="en-US" sz="1765" spc="-49" dirty="0">
                <a:gradFill>
                  <a:gsLst>
                    <a:gs pos="42478">
                      <a:srgbClr val="FFFFFF"/>
                    </a:gs>
                    <a:gs pos="77000">
                      <a:srgbClr val="FFFFFF"/>
                    </a:gs>
                  </a:gsLst>
                  <a:lin ang="5400000" scaled="0"/>
                </a:gradFill>
                <a:latin typeface="Segoe UI"/>
              </a:rPr>
              <a:t>performance and usage so that you </a:t>
            </a:r>
            <a:r>
              <a:rPr lang="en-US" sz="1765" spc="-59" dirty="0">
                <a:gradFill>
                  <a:gsLst>
                    <a:gs pos="42478">
                      <a:srgbClr val="FFFFFF"/>
                    </a:gs>
                    <a:gs pos="77000">
                      <a:srgbClr val="FFFFFF"/>
                    </a:gs>
                  </a:gsLst>
                  <a:lin ang="5400000" scaled="0"/>
                </a:gradFill>
                <a:latin typeface="Segoe UI"/>
              </a:rPr>
              <a:t>can make better decisions on future </a:t>
            </a:r>
            <a:r>
              <a:rPr lang="en-US" sz="1765" dirty="0">
                <a:gradFill>
                  <a:gsLst>
                    <a:gs pos="42478">
                      <a:srgbClr val="FFFFFF"/>
                    </a:gs>
                    <a:gs pos="77000">
                      <a:srgbClr val="FFFFFF"/>
                    </a:gs>
                  </a:gsLst>
                  <a:lin ang="5400000" scaled="0"/>
                </a:gradFill>
                <a:latin typeface="Segoe UI"/>
              </a:rPr>
              <a:t>investments and anticipate issues in production before they impact your service.</a:t>
            </a:r>
          </a:p>
        </p:txBody>
      </p:sp>
      <p:sp>
        <p:nvSpPr>
          <p:cNvPr id="39" name="Text Placeholder 6"/>
          <p:cNvSpPr txBox="1">
            <a:spLocks/>
          </p:cNvSpPr>
          <p:nvPr/>
        </p:nvSpPr>
        <p:spPr>
          <a:xfrm>
            <a:off x="4284461" y="3536385"/>
            <a:ext cx="3729127" cy="1727594"/>
          </a:xfrm>
          <a:prstGeom prst="rect">
            <a:avLst/>
          </a:prstGeom>
        </p:spPr>
        <p:txBody>
          <a:bodyPr vert="horz" wrap="square" lIns="179285" tIns="143428" rIns="179285" bIns="143428"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176"/>
              </a:spcBef>
              <a:buNone/>
            </a:pPr>
            <a:r>
              <a:rPr lang="en-US" sz="1765" dirty="0">
                <a:solidFill>
                  <a:srgbClr val="FFFFFF"/>
                </a:solidFill>
                <a:latin typeface="Segoe UI"/>
              </a:rPr>
              <a:t>Efficiently manage environments using technologies that support </a:t>
            </a:r>
            <a:r>
              <a:rPr lang="en-US" sz="1765" spc="-49" dirty="0">
                <a:solidFill>
                  <a:srgbClr val="FFFFFF"/>
                </a:solidFill>
                <a:latin typeface="Segoe UI"/>
              </a:rPr>
              <a:t>self-service provisioning in a secure way, in line with your IT governance standards.</a:t>
            </a:r>
          </a:p>
        </p:txBody>
      </p:sp>
      <p:sp>
        <p:nvSpPr>
          <p:cNvPr id="40" name="Text Placeholder 7"/>
          <p:cNvSpPr txBox="1">
            <a:spLocks/>
          </p:cNvSpPr>
          <p:nvPr/>
        </p:nvSpPr>
        <p:spPr>
          <a:xfrm>
            <a:off x="461717" y="3536385"/>
            <a:ext cx="3729127" cy="1790257"/>
          </a:xfrm>
          <a:prstGeom prst="rect">
            <a:avLst/>
          </a:prstGeom>
        </p:spPr>
        <p:txBody>
          <a:bodyPr vert="horz" wrap="square" lIns="179285" tIns="143428" rIns="179285" bIns="143428"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176"/>
              </a:spcBef>
              <a:buClr>
                <a:srgbClr val="FFFFFF"/>
              </a:buClr>
              <a:buNone/>
            </a:pPr>
            <a:r>
              <a:rPr lang="en-US" sz="1765" spc="-29" dirty="0">
                <a:gradFill>
                  <a:gsLst>
                    <a:gs pos="42478">
                      <a:srgbClr val="FFFFFF"/>
                    </a:gs>
                    <a:gs pos="77000">
                      <a:srgbClr val="FFFFFF"/>
                    </a:gs>
                  </a:gsLst>
                  <a:lin ang="5400000" scaled="0"/>
                </a:gradFill>
                <a:latin typeface="Segoe UI"/>
              </a:rPr>
              <a:t>Speed up and increase traceability </a:t>
            </a:r>
            <a:r>
              <a:rPr lang="en-US" sz="1765" spc="20" dirty="0">
                <a:gradFill>
                  <a:gsLst>
                    <a:gs pos="42478">
                      <a:srgbClr val="FFFFFF"/>
                    </a:gs>
                    <a:gs pos="77000">
                      <a:srgbClr val="FFFFFF"/>
                    </a:gs>
                  </a:gsLst>
                  <a:lin ang="5400000" scaled="0"/>
                </a:gradFill>
                <a:latin typeface="Segoe UI"/>
              </a:rPr>
              <a:t>of each release by empowering </a:t>
            </a:r>
            <a:r>
              <a:rPr lang="en-US" sz="1765" dirty="0">
                <a:gradFill>
                  <a:gsLst>
                    <a:gs pos="42478">
                      <a:srgbClr val="FFFFFF"/>
                    </a:gs>
                    <a:gs pos="77000">
                      <a:srgbClr val="FFFFFF"/>
                    </a:gs>
                  </a:gsLst>
                  <a:lin ang="5400000" scaled="0"/>
                </a:gradFill>
                <a:latin typeface="Segoe UI"/>
              </a:rPr>
              <a:t>your development and operations </a:t>
            </a:r>
            <a:r>
              <a:rPr lang="en-US" sz="1765" spc="-39" dirty="0">
                <a:gradFill>
                  <a:gsLst>
                    <a:gs pos="42478">
                      <a:srgbClr val="FFFFFF"/>
                    </a:gs>
                    <a:gs pos="77000">
                      <a:srgbClr val="FFFFFF"/>
                    </a:gs>
                  </a:gsLst>
                  <a:lin ang="5400000" scaled="0"/>
                </a:gradFill>
                <a:latin typeface="Segoe UI"/>
              </a:rPr>
              <a:t>teams with advanced collaboration </a:t>
            </a:r>
            <a:r>
              <a:rPr lang="en-US" sz="1765" dirty="0">
                <a:gradFill>
                  <a:gsLst>
                    <a:gs pos="42478">
                      <a:srgbClr val="FFFFFF"/>
                    </a:gs>
                    <a:gs pos="77000">
                      <a:srgbClr val="FFFFFF"/>
                    </a:gs>
                  </a:gsLst>
                  <a:lin ang="5400000" scaled="0"/>
                </a:gradFill>
                <a:latin typeface="Segoe UI"/>
              </a:rPr>
              <a:t>and automation tools. </a:t>
            </a:r>
          </a:p>
        </p:txBody>
      </p:sp>
      <p:pic>
        <p:nvPicPr>
          <p:cNvPr id="54" name="Picture 53" descr="ShortenCycles.png"/>
          <p:cNvPicPr>
            <a:picLocks noChangeAspect="1"/>
          </p:cNvPicPr>
          <p:nvPr/>
        </p:nvPicPr>
        <p:blipFill rotWithShape="1">
          <a:blip r:embed="rId3">
            <a:extLst>
              <a:ext uri="{28A0092B-C50C-407E-A947-70E740481C1C}">
                <a14:useLocalDpi xmlns:a14="http://schemas.microsoft.com/office/drawing/2010/main" val="0"/>
              </a:ext>
            </a:extLst>
          </a:blip>
          <a:srcRect l="17557" t="9981" r="20811" b="14403"/>
          <a:stretch/>
        </p:blipFill>
        <p:spPr>
          <a:xfrm>
            <a:off x="1789860" y="1478033"/>
            <a:ext cx="1035899" cy="982086"/>
          </a:xfrm>
          <a:prstGeom prst="rect">
            <a:avLst/>
          </a:prstGeom>
        </p:spPr>
      </p:pic>
      <p:grpSp>
        <p:nvGrpSpPr>
          <p:cNvPr id="55" name="Group 54"/>
          <p:cNvGrpSpPr/>
          <p:nvPr/>
        </p:nvGrpSpPr>
        <p:grpSpPr>
          <a:xfrm>
            <a:off x="5732590" y="1479797"/>
            <a:ext cx="786965" cy="978557"/>
            <a:chOff x="9223030" y="-2441251"/>
            <a:chExt cx="2184644" cy="3706781"/>
          </a:xfrm>
        </p:grpSpPr>
        <p:sp>
          <p:nvSpPr>
            <p:cNvPr id="56" name="Rectangle 55"/>
            <p:cNvSpPr>
              <a:spLocks noChangeArrowheads="1"/>
            </p:cNvSpPr>
            <p:nvPr/>
          </p:nvSpPr>
          <p:spPr bwMode="auto">
            <a:xfrm>
              <a:off x="10619431" y="-1741245"/>
              <a:ext cx="664250" cy="596629"/>
            </a:xfrm>
            <a:prstGeom prst="rect">
              <a:avLst/>
            </a:prstGeom>
            <a:solidFill>
              <a:srgbClr val="00BCF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57" name="Rectangle 56"/>
            <p:cNvSpPr>
              <a:spLocks noChangeArrowheads="1"/>
            </p:cNvSpPr>
            <p:nvPr/>
          </p:nvSpPr>
          <p:spPr bwMode="auto">
            <a:xfrm>
              <a:off x="9223030" y="-1144616"/>
              <a:ext cx="2184644" cy="10042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58" name="Rectangle 57"/>
            <p:cNvSpPr>
              <a:spLocks noChangeArrowheads="1"/>
            </p:cNvSpPr>
            <p:nvPr/>
          </p:nvSpPr>
          <p:spPr bwMode="auto">
            <a:xfrm>
              <a:off x="9347024" y="-1044193"/>
              <a:ext cx="1936657" cy="10633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59" name="Rectangle 58"/>
            <p:cNvSpPr>
              <a:spLocks noChangeArrowheads="1"/>
            </p:cNvSpPr>
            <p:nvPr/>
          </p:nvSpPr>
          <p:spPr bwMode="auto">
            <a:xfrm>
              <a:off x="9223030" y="-72455"/>
              <a:ext cx="2184644" cy="10042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60" name="Rectangle 59"/>
            <p:cNvSpPr>
              <a:spLocks noChangeArrowheads="1"/>
            </p:cNvSpPr>
            <p:nvPr/>
          </p:nvSpPr>
          <p:spPr bwMode="auto">
            <a:xfrm>
              <a:off x="9347024" y="22060"/>
              <a:ext cx="1936657" cy="10633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61" name="Rectangle 60"/>
            <p:cNvSpPr>
              <a:spLocks noChangeArrowheads="1"/>
            </p:cNvSpPr>
            <p:nvPr/>
          </p:nvSpPr>
          <p:spPr bwMode="auto">
            <a:xfrm>
              <a:off x="9583201" y="999705"/>
              <a:ext cx="1464302" cy="94516"/>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62" name="Rectangle 61"/>
            <p:cNvSpPr>
              <a:spLocks noChangeArrowheads="1"/>
            </p:cNvSpPr>
            <p:nvPr/>
          </p:nvSpPr>
          <p:spPr bwMode="auto">
            <a:xfrm>
              <a:off x="9707195" y="1094221"/>
              <a:ext cx="1219267" cy="171309"/>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63" name="Rectangle 62"/>
            <p:cNvSpPr>
              <a:spLocks noChangeArrowheads="1"/>
            </p:cNvSpPr>
            <p:nvPr/>
          </p:nvSpPr>
          <p:spPr bwMode="auto">
            <a:xfrm>
              <a:off x="9854806" y="-937863"/>
              <a:ext cx="1428875" cy="86540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64" name="Freeform 63"/>
            <p:cNvSpPr>
              <a:spLocks/>
            </p:cNvSpPr>
            <p:nvPr/>
          </p:nvSpPr>
          <p:spPr bwMode="auto">
            <a:xfrm>
              <a:off x="9854806" y="128390"/>
              <a:ext cx="1428875" cy="871315"/>
            </a:xfrm>
            <a:custGeom>
              <a:avLst/>
              <a:gdLst>
                <a:gd name="T0" fmla="*/ 363 w 484"/>
                <a:gd name="T1" fmla="*/ 295 h 295"/>
                <a:gd name="T2" fmla="*/ 484 w 484"/>
                <a:gd name="T3" fmla="*/ 0 h 295"/>
                <a:gd name="T4" fmla="*/ 0 w 484"/>
                <a:gd name="T5" fmla="*/ 0 h 295"/>
                <a:gd name="T6" fmla="*/ 0 w 484"/>
                <a:gd name="T7" fmla="*/ 295 h 295"/>
                <a:gd name="T8" fmla="*/ 363 w 484"/>
                <a:gd name="T9" fmla="*/ 295 h 295"/>
              </a:gdLst>
              <a:ahLst/>
              <a:cxnLst>
                <a:cxn ang="0">
                  <a:pos x="T0" y="T1"/>
                </a:cxn>
                <a:cxn ang="0">
                  <a:pos x="T2" y="T3"/>
                </a:cxn>
                <a:cxn ang="0">
                  <a:pos x="T4" y="T5"/>
                </a:cxn>
                <a:cxn ang="0">
                  <a:pos x="T6" y="T7"/>
                </a:cxn>
                <a:cxn ang="0">
                  <a:pos x="T8" y="T9"/>
                </a:cxn>
              </a:cxnLst>
              <a:rect l="0" t="0" r="r" b="b"/>
              <a:pathLst>
                <a:path w="484" h="295">
                  <a:moveTo>
                    <a:pt x="363" y="295"/>
                  </a:moveTo>
                  <a:lnTo>
                    <a:pt x="484" y="0"/>
                  </a:lnTo>
                  <a:lnTo>
                    <a:pt x="0" y="0"/>
                  </a:lnTo>
                  <a:lnTo>
                    <a:pt x="0" y="295"/>
                  </a:lnTo>
                  <a:lnTo>
                    <a:pt x="363" y="295"/>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65" name="Rectangle 64"/>
            <p:cNvSpPr>
              <a:spLocks noChangeArrowheads="1"/>
            </p:cNvSpPr>
            <p:nvPr/>
          </p:nvSpPr>
          <p:spPr bwMode="auto">
            <a:xfrm>
              <a:off x="9347024" y="-937863"/>
              <a:ext cx="507782" cy="865408"/>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66" name="Rectangle 65"/>
            <p:cNvSpPr>
              <a:spLocks noChangeArrowheads="1"/>
            </p:cNvSpPr>
            <p:nvPr/>
          </p:nvSpPr>
          <p:spPr bwMode="auto">
            <a:xfrm>
              <a:off x="10023082" y="-607059"/>
              <a:ext cx="507782" cy="209706"/>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dirty="0">
                  <a:solidFill>
                    <a:srgbClr val="000000"/>
                  </a:solidFill>
                  <a:latin typeface="Cambria"/>
                  <a:ea typeface="Times New Roman"/>
                  <a:cs typeface="Times New Roman"/>
                </a:rPr>
                <a:t> </a:t>
              </a:r>
              <a:endParaRPr lang="en-US" sz="1176" kern="0" dirty="0">
                <a:solidFill>
                  <a:srgbClr val="000000"/>
                </a:solidFill>
                <a:latin typeface="Cambria"/>
                <a:ea typeface="ＭＳ 明朝"/>
                <a:cs typeface="Times New Roman"/>
              </a:endParaRPr>
            </a:p>
          </p:txBody>
        </p:sp>
        <p:sp>
          <p:nvSpPr>
            <p:cNvPr id="67" name="Freeform 66"/>
            <p:cNvSpPr>
              <a:spLocks/>
            </p:cNvSpPr>
            <p:nvPr/>
          </p:nvSpPr>
          <p:spPr bwMode="auto">
            <a:xfrm>
              <a:off x="9347024" y="128390"/>
              <a:ext cx="507782" cy="871315"/>
            </a:xfrm>
            <a:custGeom>
              <a:avLst/>
              <a:gdLst>
                <a:gd name="T0" fmla="*/ 122 w 172"/>
                <a:gd name="T1" fmla="*/ 295 h 295"/>
                <a:gd name="T2" fmla="*/ 172 w 172"/>
                <a:gd name="T3" fmla="*/ 295 h 295"/>
                <a:gd name="T4" fmla="*/ 172 w 172"/>
                <a:gd name="T5" fmla="*/ 0 h 295"/>
                <a:gd name="T6" fmla="*/ 0 w 172"/>
                <a:gd name="T7" fmla="*/ 0 h 295"/>
                <a:gd name="T8" fmla="*/ 122 w 172"/>
                <a:gd name="T9" fmla="*/ 295 h 295"/>
              </a:gdLst>
              <a:ahLst/>
              <a:cxnLst>
                <a:cxn ang="0">
                  <a:pos x="T0" y="T1"/>
                </a:cxn>
                <a:cxn ang="0">
                  <a:pos x="T2" y="T3"/>
                </a:cxn>
                <a:cxn ang="0">
                  <a:pos x="T4" y="T5"/>
                </a:cxn>
                <a:cxn ang="0">
                  <a:pos x="T6" y="T7"/>
                </a:cxn>
                <a:cxn ang="0">
                  <a:pos x="T8" y="T9"/>
                </a:cxn>
              </a:cxnLst>
              <a:rect l="0" t="0" r="r" b="b"/>
              <a:pathLst>
                <a:path w="172" h="295">
                  <a:moveTo>
                    <a:pt x="122" y="295"/>
                  </a:moveTo>
                  <a:lnTo>
                    <a:pt x="172" y="295"/>
                  </a:lnTo>
                  <a:lnTo>
                    <a:pt x="172" y="0"/>
                  </a:lnTo>
                  <a:lnTo>
                    <a:pt x="0" y="0"/>
                  </a:lnTo>
                  <a:lnTo>
                    <a:pt x="122" y="295"/>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68" name="Rectangle 67"/>
            <p:cNvSpPr>
              <a:spLocks noChangeArrowheads="1"/>
            </p:cNvSpPr>
            <p:nvPr/>
          </p:nvSpPr>
          <p:spPr bwMode="auto">
            <a:xfrm>
              <a:off x="9347024" y="-2139983"/>
              <a:ext cx="513686" cy="995367"/>
            </a:xfrm>
            <a:prstGeom prst="rect">
              <a:avLst/>
            </a:prstGeom>
            <a:solidFill>
              <a:srgbClr val="3F3F3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69" name="Rectangle 68"/>
            <p:cNvSpPr>
              <a:spLocks noChangeArrowheads="1"/>
            </p:cNvSpPr>
            <p:nvPr/>
          </p:nvSpPr>
          <p:spPr bwMode="auto">
            <a:xfrm>
              <a:off x="10359636" y="-1921415"/>
              <a:ext cx="436929" cy="776799"/>
            </a:xfrm>
            <a:prstGeom prst="rect">
              <a:avLst/>
            </a:prstGeom>
            <a:solidFill>
              <a:srgbClr val="3F3F3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70" name="Rectangle 69"/>
            <p:cNvSpPr>
              <a:spLocks noChangeArrowheads="1"/>
            </p:cNvSpPr>
            <p:nvPr/>
          </p:nvSpPr>
          <p:spPr bwMode="auto">
            <a:xfrm>
              <a:off x="10359636" y="-2305385"/>
              <a:ext cx="94471" cy="770892"/>
            </a:xfrm>
            <a:prstGeom prst="rect">
              <a:avLst/>
            </a:prstGeom>
            <a:solidFill>
              <a:srgbClr val="3F3F3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71" name="Rectangle 70"/>
            <p:cNvSpPr>
              <a:spLocks noChangeArrowheads="1"/>
            </p:cNvSpPr>
            <p:nvPr/>
          </p:nvSpPr>
          <p:spPr bwMode="auto">
            <a:xfrm>
              <a:off x="9659959" y="-2340828"/>
              <a:ext cx="522543" cy="1196212"/>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72" name="Rectangle 71"/>
            <p:cNvSpPr>
              <a:spLocks noChangeArrowheads="1"/>
            </p:cNvSpPr>
            <p:nvPr/>
          </p:nvSpPr>
          <p:spPr bwMode="auto">
            <a:xfrm>
              <a:off x="10028987" y="-2441251"/>
              <a:ext cx="330649" cy="1296635"/>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sp>
          <p:nvSpPr>
            <p:cNvPr id="73" name="Rectangle 72"/>
            <p:cNvSpPr>
              <a:spLocks noChangeArrowheads="1"/>
            </p:cNvSpPr>
            <p:nvPr/>
          </p:nvSpPr>
          <p:spPr bwMode="auto">
            <a:xfrm>
              <a:off x="9860710" y="-2021838"/>
              <a:ext cx="286365" cy="877222"/>
            </a:xfrm>
            <a:prstGeom prst="rect">
              <a:avLst/>
            </a:prstGeom>
            <a:solidFill>
              <a:srgbClr val="00BCF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r>
                <a:rPr lang="en-US" sz="1176" kern="0">
                  <a:solidFill>
                    <a:srgbClr val="000000"/>
                  </a:solidFill>
                  <a:latin typeface="Cambria"/>
                  <a:ea typeface="Times New Roman"/>
                  <a:cs typeface="Times New Roman"/>
                </a:rPr>
                <a:t> </a:t>
              </a:r>
              <a:endParaRPr lang="en-US" sz="1176" kern="0">
                <a:solidFill>
                  <a:srgbClr val="000000"/>
                </a:solidFill>
                <a:latin typeface="Cambria"/>
                <a:ea typeface="ＭＳ 明朝"/>
                <a:cs typeface="Times New Roman"/>
              </a:endParaRPr>
            </a:p>
          </p:txBody>
        </p:sp>
      </p:grpSp>
      <p:pic>
        <p:nvPicPr>
          <p:cNvPr id="74" name="Picture 73" descr="ProcessMachine.png"/>
          <p:cNvPicPr>
            <a:picLocks noChangeAspect="1"/>
          </p:cNvPicPr>
          <p:nvPr/>
        </p:nvPicPr>
        <p:blipFill rotWithShape="1">
          <a:blip r:embed="rId4">
            <a:extLst>
              <a:ext uri="{28A0092B-C50C-407E-A947-70E740481C1C}">
                <a14:useLocalDpi xmlns:a14="http://schemas.microsoft.com/office/drawing/2010/main" val="0"/>
              </a:ext>
            </a:extLst>
          </a:blip>
          <a:srcRect l="12194" t="7355" r="5953" b="9612"/>
          <a:stretch/>
        </p:blipFill>
        <p:spPr>
          <a:xfrm>
            <a:off x="9347504" y="1514228"/>
            <a:ext cx="1160526" cy="909693"/>
          </a:xfrm>
          <a:prstGeom prst="rect">
            <a:avLst/>
          </a:prstGeom>
        </p:spPr>
      </p:pic>
    </p:spTree>
    <p:extLst>
      <p:ext uri="{BB962C8B-B14F-4D97-AF65-F5344CB8AC3E}">
        <p14:creationId xmlns:p14="http://schemas.microsoft.com/office/powerpoint/2010/main" val="338777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c 12"/>
          <p:cNvSpPr/>
          <p:nvPr/>
        </p:nvSpPr>
        <p:spPr>
          <a:xfrm flipH="1">
            <a:off x="1149951" y="-520136"/>
            <a:ext cx="10029060" cy="7114838"/>
          </a:xfrm>
          <a:prstGeom prst="arc">
            <a:avLst>
              <a:gd name="adj1" fmla="val 10740472"/>
              <a:gd name="adj2" fmla="val 6071674"/>
            </a:avLst>
          </a:prstGeom>
          <a:noFill/>
          <a:ln w="31750" cap="sq">
            <a:noFill/>
            <a:prstDash val="sysDot"/>
            <a:miter lim="800000"/>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914128"/>
            <a:endParaRPr lang="en-US" dirty="0">
              <a:solidFill>
                <a:srgbClr val="000000"/>
              </a:solidFill>
            </a:endParaRPr>
          </a:p>
        </p:txBody>
      </p:sp>
      <p:grpSp>
        <p:nvGrpSpPr>
          <p:cNvPr id="6" name="Group 5"/>
          <p:cNvGrpSpPr/>
          <p:nvPr/>
        </p:nvGrpSpPr>
        <p:grpSpPr>
          <a:xfrm>
            <a:off x="749480" y="137644"/>
            <a:ext cx="10677073" cy="6640580"/>
            <a:chOff x="746374" y="136709"/>
            <a:chExt cx="10680103" cy="6642464"/>
          </a:xfrm>
        </p:grpSpPr>
        <p:cxnSp>
          <p:nvCxnSpPr>
            <p:cNvPr id="12" name="Straight Connector 11"/>
            <p:cNvCxnSpPr/>
            <p:nvPr/>
          </p:nvCxnSpPr>
          <p:spPr>
            <a:xfrm flipH="1">
              <a:off x="6122693" y="136711"/>
              <a:ext cx="40221" cy="6642462"/>
            </a:xfrm>
            <a:prstGeom prst="line">
              <a:avLst/>
            </a:prstGeom>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746374" y="136709"/>
              <a:ext cx="10680103" cy="5835939"/>
              <a:chOff x="746374" y="136709"/>
              <a:chExt cx="10680103" cy="5835939"/>
            </a:xfrm>
          </p:grpSpPr>
          <p:grpSp>
            <p:nvGrpSpPr>
              <p:cNvPr id="10" name="Group 9"/>
              <p:cNvGrpSpPr/>
              <p:nvPr/>
            </p:nvGrpSpPr>
            <p:grpSpPr>
              <a:xfrm>
                <a:off x="2130775" y="513909"/>
                <a:ext cx="8064276" cy="5402343"/>
                <a:chOff x="3336924" y="2503853"/>
                <a:chExt cx="5514978" cy="3224717"/>
              </a:xfrm>
            </p:grpSpPr>
            <p:sp>
              <p:nvSpPr>
                <p:cNvPr id="43" name="Arc 42"/>
                <p:cNvSpPr/>
                <p:nvPr/>
              </p:nvSpPr>
              <p:spPr>
                <a:xfrm flipH="1">
                  <a:off x="3336924" y="2503853"/>
                  <a:ext cx="5514978" cy="3029474"/>
                </a:xfrm>
                <a:prstGeom prst="arc">
                  <a:avLst>
                    <a:gd name="adj1" fmla="val 16205943"/>
                    <a:gd name="adj2" fmla="val 5393541"/>
                  </a:avLst>
                </a:prstGeom>
                <a:ln w="44450" cap="sq">
                  <a:solidFill>
                    <a:schemeClr val="accent3"/>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914128"/>
                  <a:endParaRPr lang="en-US" dirty="0">
                    <a:solidFill>
                      <a:srgbClr val="000000"/>
                    </a:solidFill>
                  </a:endParaRPr>
                </a:p>
              </p:txBody>
            </p:sp>
            <p:sp>
              <p:nvSpPr>
                <p:cNvPr id="44" name="Freeform 8"/>
                <p:cNvSpPr>
                  <a:spLocks noChangeAspect="1"/>
                </p:cNvSpPr>
                <p:nvPr/>
              </p:nvSpPr>
              <p:spPr bwMode="auto">
                <a:xfrm rot="16200000">
                  <a:off x="5432264" y="5394134"/>
                  <a:ext cx="406373" cy="262500"/>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3"/>
                </a:solidFill>
                <a:ln w="28575" cap="sq">
                  <a:noFill/>
                  <a:miter lim="800000"/>
                  <a:headEnd type="none" w="med" len="med"/>
                  <a:tailEnd type="none" w="med" len="med"/>
                </a:ln>
                <a:effectLst/>
                <a:extLst/>
              </p:spPr>
              <p:txBody>
                <a:bodyPr vert="horz" wrap="square" lIns="91414" tIns="0" rIns="91414" bIns="0" numCol="1" anchor="ctr" anchorCtr="0" compatLnSpc="1">
                  <a:prstTxWarp prst="textNoShape">
                    <a:avLst/>
                  </a:prstTxWarp>
                </a:bodyPr>
                <a:lstStyle/>
                <a:p>
                  <a:pPr algn="ctr" defTabSz="914165">
                    <a:lnSpc>
                      <a:spcPct val="85000"/>
                    </a:lnSpc>
                  </a:pPr>
                  <a:endParaRPr lang="en-US" sz="1200" b="1" spc="-51">
                    <a:gradFill>
                      <a:gsLst>
                        <a:gs pos="0">
                          <a:srgbClr val="000000"/>
                        </a:gs>
                        <a:gs pos="86000">
                          <a:srgbClr val="000000"/>
                        </a:gs>
                      </a:gsLst>
                      <a:lin ang="5400000" scaled="0"/>
                    </a:gradFill>
                  </a:endParaRPr>
                </a:p>
              </p:txBody>
            </p:sp>
          </p:grpSp>
          <p:grpSp>
            <p:nvGrpSpPr>
              <p:cNvPr id="11" name="Group 10"/>
              <p:cNvGrpSpPr/>
              <p:nvPr/>
            </p:nvGrpSpPr>
            <p:grpSpPr>
              <a:xfrm>
                <a:off x="2130770" y="151645"/>
                <a:ext cx="8064269" cy="5437511"/>
                <a:chOff x="3336924" y="2287615"/>
                <a:chExt cx="5514978" cy="3245712"/>
              </a:xfrm>
            </p:grpSpPr>
            <p:sp>
              <p:nvSpPr>
                <p:cNvPr id="41" name="Arc 40"/>
                <p:cNvSpPr/>
                <p:nvPr/>
              </p:nvSpPr>
              <p:spPr>
                <a:xfrm>
                  <a:off x="3336924" y="2503853"/>
                  <a:ext cx="5514978" cy="3029474"/>
                </a:xfrm>
                <a:prstGeom prst="arc">
                  <a:avLst>
                    <a:gd name="adj1" fmla="val 16205943"/>
                    <a:gd name="adj2" fmla="val 5393541"/>
                  </a:avLst>
                </a:prstGeom>
                <a:ln w="44450" cap="sq">
                  <a:solidFill>
                    <a:schemeClr val="accent4"/>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914128"/>
                  <a:endParaRPr lang="en-US" dirty="0">
                    <a:solidFill>
                      <a:srgbClr val="000000"/>
                    </a:solidFill>
                  </a:endParaRPr>
                </a:p>
              </p:txBody>
            </p:sp>
            <p:sp>
              <p:nvSpPr>
                <p:cNvPr id="42" name="Freeform 8"/>
                <p:cNvSpPr>
                  <a:spLocks/>
                </p:cNvSpPr>
                <p:nvPr/>
              </p:nvSpPr>
              <p:spPr bwMode="auto">
                <a:xfrm rot="16200000" flipH="1" flipV="1">
                  <a:off x="6347858" y="2367545"/>
                  <a:ext cx="451528" cy="291667"/>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4"/>
                </a:solidFill>
                <a:ln w="76200" cap="sq">
                  <a:noFill/>
                  <a:miter lim="800000"/>
                  <a:headEnd type="none" w="med" len="med"/>
                  <a:tailEnd type="none" w="med" len="med"/>
                </a:ln>
                <a:effectLst/>
                <a:extLst/>
              </p:spPr>
              <p:txBody>
                <a:bodyPr vert="horz" wrap="square" lIns="91414" tIns="0" rIns="91414" bIns="0" numCol="1" anchor="ctr" anchorCtr="0" compatLnSpc="1">
                  <a:prstTxWarp prst="textNoShape">
                    <a:avLst/>
                  </a:prstTxWarp>
                </a:bodyPr>
                <a:lstStyle/>
                <a:p>
                  <a:pPr algn="ctr" defTabSz="914165">
                    <a:lnSpc>
                      <a:spcPct val="85000"/>
                    </a:lnSpc>
                  </a:pPr>
                  <a:endParaRPr lang="en-US" sz="1200" b="1" spc="-51">
                    <a:gradFill>
                      <a:gsLst>
                        <a:gs pos="0">
                          <a:srgbClr val="000000"/>
                        </a:gs>
                        <a:gs pos="86000">
                          <a:srgbClr val="000000"/>
                        </a:gs>
                      </a:gsLst>
                      <a:lin ang="5400000" scaled="0"/>
                    </a:gradFill>
                  </a:endParaRPr>
                </a:p>
              </p:txBody>
            </p:sp>
          </p:grpSp>
          <p:grpSp>
            <p:nvGrpSpPr>
              <p:cNvPr id="17" name="Group 16"/>
              <p:cNvGrpSpPr/>
              <p:nvPr/>
            </p:nvGrpSpPr>
            <p:grpSpPr>
              <a:xfrm>
                <a:off x="3764145" y="136709"/>
                <a:ext cx="1662907" cy="1224797"/>
                <a:chOff x="4453950" y="2226410"/>
                <a:chExt cx="1137225" cy="812065"/>
              </a:xfrm>
            </p:grpSpPr>
            <p:sp>
              <p:nvSpPr>
                <p:cNvPr id="35" name="Rectangle 34"/>
                <p:cNvSpPr/>
                <p:nvPr/>
              </p:nvSpPr>
              <p:spPr bwMode="auto">
                <a:xfrm>
                  <a:off x="4453950" y="2226410"/>
                  <a:ext cx="1137225" cy="812065"/>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864" fontAlgn="base">
                    <a:spcBef>
                      <a:spcPct val="0"/>
                    </a:spcBef>
                    <a:spcAft>
                      <a:spcPct val="0"/>
                    </a:spcAft>
                  </a:pPr>
                  <a:endParaRPr lang="en-US"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p:cNvGrpSpPr/>
                <p:nvPr/>
              </p:nvGrpSpPr>
              <p:grpSpPr>
                <a:xfrm>
                  <a:off x="4510617" y="2270941"/>
                  <a:ext cx="1023890" cy="723002"/>
                  <a:chOff x="4287875" y="1664038"/>
                  <a:chExt cx="1074609" cy="848292"/>
                </a:xfrm>
              </p:grpSpPr>
              <p:sp>
                <p:nvSpPr>
                  <p:cNvPr id="37" name="Freeform 12"/>
                  <p:cNvSpPr>
                    <a:spLocks/>
                  </p:cNvSpPr>
                  <p:nvPr/>
                </p:nvSpPr>
                <p:spPr bwMode="auto">
                  <a:xfrm>
                    <a:off x="4287875" y="1664038"/>
                    <a:ext cx="1074609" cy="452584"/>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solidFill>
                    <a:schemeClr val="accent3"/>
                  </a:solidFill>
                  <a:ln>
                    <a:noFill/>
                    <a:headEnd type="none" w="med" len="med"/>
                    <a:tailEnd type="none" w="med" len="med"/>
                  </a:ln>
                  <a:effectLst/>
                  <a:extLst/>
                </p:spPr>
                <p:txBody>
                  <a:bodyPr vert="horz" wrap="square" lIns="91414" tIns="18282" rIns="91414" bIns="0" numCol="1" anchor="ctr" anchorCtr="0" compatLnSpc="1">
                    <a:prstTxWarp prst="textNoShape">
                      <a:avLst/>
                    </a:prstTxWarp>
                  </a:bodyPr>
                  <a:lstStyle/>
                  <a:p>
                    <a:pPr algn="ctr" defTabSz="914165">
                      <a:lnSpc>
                        <a:spcPct val="80000"/>
                      </a:lnSpc>
                    </a:pPr>
                    <a:r>
                      <a:rPr lang="en-US" sz="1600" spc="-30" dirty="0">
                        <a:gradFill>
                          <a:gsLst>
                            <a:gs pos="0">
                              <a:srgbClr val="FFFFFF"/>
                            </a:gs>
                            <a:gs pos="86000">
                              <a:srgbClr val="FFFFFF"/>
                            </a:gs>
                          </a:gsLst>
                          <a:lin ang="5400000" scaled="0"/>
                        </a:gradFill>
                        <a:latin typeface="Segoe UI Semibold" pitchFamily="34" charset="0"/>
                      </a:rPr>
                      <a:t>PRODUCT BACKLOG</a:t>
                    </a:r>
                  </a:p>
                </p:txBody>
              </p:sp>
              <p:sp>
                <p:nvSpPr>
                  <p:cNvPr id="38" name="Rectangle 13"/>
                  <p:cNvSpPr>
                    <a:spLocks noChangeArrowheads="1"/>
                  </p:cNvSpPr>
                  <p:nvPr/>
                </p:nvSpPr>
                <p:spPr bwMode="auto">
                  <a:xfrm>
                    <a:off x="4287875" y="2142048"/>
                    <a:ext cx="1074609" cy="103302"/>
                  </a:xfrm>
                  <a:prstGeom prst="rect">
                    <a:avLst/>
                  </a:prstGeom>
                  <a:solidFill>
                    <a:schemeClr val="accent3"/>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b" anchorCtr="0" forceAA="0" compatLnSpc="1">
                    <a:prstTxWarp prst="textNoShape">
                      <a:avLst/>
                    </a:prstTxWarp>
                    <a:noAutofit/>
                  </a:bodyPr>
                  <a:lstStyle/>
                  <a:p>
                    <a:pPr defTabSz="913864" fontAlgn="base">
                      <a:spcBef>
                        <a:spcPct val="0"/>
                      </a:spcBef>
                      <a:spcAft>
                        <a:spcPct val="0"/>
                      </a:spcAft>
                    </a:pPr>
                    <a:endParaRPr lang="en-US" spc="-10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14"/>
                  <p:cNvSpPr>
                    <a:spLocks noChangeArrowheads="1"/>
                  </p:cNvSpPr>
                  <p:nvPr/>
                </p:nvSpPr>
                <p:spPr bwMode="auto">
                  <a:xfrm>
                    <a:off x="4287875" y="2270776"/>
                    <a:ext cx="1074609" cy="103302"/>
                  </a:xfrm>
                  <a:prstGeom prst="rect">
                    <a:avLst/>
                  </a:prstGeom>
                  <a:solidFill>
                    <a:schemeClr val="accent3"/>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b" anchorCtr="0" forceAA="0" compatLnSpc="1">
                    <a:prstTxWarp prst="textNoShape">
                      <a:avLst/>
                    </a:prstTxWarp>
                    <a:noAutofit/>
                  </a:bodyPr>
                  <a:lstStyle/>
                  <a:p>
                    <a:pPr defTabSz="913864" fontAlgn="base">
                      <a:spcBef>
                        <a:spcPct val="0"/>
                      </a:spcBef>
                      <a:spcAft>
                        <a:spcPct val="0"/>
                      </a:spcAft>
                    </a:pPr>
                    <a:endParaRPr lang="en-US" spc="-100">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15"/>
                  <p:cNvSpPr>
                    <a:spLocks/>
                  </p:cNvSpPr>
                  <p:nvPr/>
                </p:nvSpPr>
                <p:spPr bwMode="auto">
                  <a:xfrm>
                    <a:off x="4287875" y="2399504"/>
                    <a:ext cx="1074609" cy="112826"/>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solidFill>
                    <a:schemeClr val="accent3"/>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b" anchorCtr="0" forceAA="0" compatLnSpc="1">
                    <a:prstTxWarp prst="textNoShape">
                      <a:avLst/>
                    </a:prstTxWarp>
                    <a:noAutofit/>
                  </a:bodyPr>
                  <a:lstStyle/>
                  <a:p>
                    <a:pPr defTabSz="913864" fontAlgn="base">
                      <a:spcBef>
                        <a:spcPct val="0"/>
                      </a:spcBef>
                      <a:spcAft>
                        <a:spcPct val="0"/>
                      </a:spcAft>
                    </a:pPr>
                    <a:endParaRPr lang="en-US" spc="-10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8" name="Group 17"/>
              <p:cNvGrpSpPr/>
              <p:nvPr/>
            </p:nvGrpSpPr>
            <p:grpSpPr>
              <a:xfrm>
                <a:off x="7224518" y="4747851"/>
                <a:ext cx="1662907" cy="1224797"/>
                <a:chOff x="6820422" y="5261350"/>
                <a:chExt cx="1137225" cy="812065"/>
              </a:xfrm>
            </p:grpSpPr>
            <p:sp useBgFill="1">
              <p:nvSpPr>
                <p:cNvPr id="29" name="Rectangle 28"/>
                <p:cNvSpPr/>
                <p:nvPr/>
              </p:nvSpPr>
              <p:spPr bwMode="auto">
                <a:xfrm>
                  <a:off x="6820422" y="5261350"/>
                  <a:ext cx="1137225" cy="81206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864" fontAlgn="base">
                    <a:spcBef>
                      <a:spcPct val="0"/>
                    </a:spcBef>
                    <a:spcAft>
                      <a:spcPct val="0"/>
                    </a:spcAft>
                  </a:pPr>
                  <a:endParaRPr lang="en-US"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6854202" y="5294778"/>
                  <a:ext cx="1023891" cy="723002"/>
                  <a:chOff x="6891835" y="5562611"/>
                  <a:chExt cx="1074610" cy="848292"/>
                </a:xfrm>
              </p:grpSpPr>
              <p:sp>
                <p:nvSpPr>
                  <p:cNvPr id="31" name="Rectangle 13"/>
                  <p:cNvSpPr>
                    <a:spLocks noChangeArrowheads="1"/>
                  </p:cNvSpPr>
                  <p:nvPr/>
                </p:nvSpPr>
                <p:spPr bwMode="auto">
                  <a:xfrm>
                    <a:off x="6891836" y="6040621"/>
                    <a:ext cx="1074609" cy="103302"/>
                  </a:xfrm>
                  <a:prstGeom prst="rect">
                    <a:avLst/>
                  </a:prstGeom>
                  <a:solidFill>
                    <a:schemeClr val="accent4"/>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b" anchorCtr="0" forceAA="0" compatLnSpc="1">
                    <a:prstTxWarp prst="textNoShape">
                      <a:avLst/>
                    </a:prstTxWarp>
                    <a:noAutofit/>
                  </a:bodyPr>
                  <a:lstStyle/>
                  <a:p>
                    <a:pPr defTabSz="913864" fontAlgn="base">
                      <a:spcBef>
                        <a:spcPct val="0"/>
                      </a:spcBef>
                      <a:spcAft>
                        <a:spcPct val="0"/>
                      </a:spcAft>
                    </a:pPr>
                    <a:endParaRPr lang="en-US" spc="-10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14"/>
                  <p:cNvSpPr>
                    <a:spLocks noChangeArrowheads="1"/>
                  </p:cNvSpPr>
                  <p:nvPr/>
                </p:nvSpPr>
                <p:spPr bwMode="auto">
                  <a:xfrm>
                    <a:off x="6891836" y="6169350"/>
                    <a:ext cx="1074609" cy="103302"/>
                  </a:xfrm>
                  <a:prstGeom prst="rect">
                    <a:avLst/>
                  </a:prstGeom>
                  <a:solidFill>
                    <a:schemeClr val="accent4"/>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b" anchorCtr="0" forceAA="0" compatLnSpc="1">
                    <a:prstTxWarp prst="textNoShape">
                      <a:avLst/>
                    </a:prstTxWarp>
                    <a:noAutofit/>
                  </a:bodyPr>
                  <a:lstStyle/>
                  <a:p>
                    <a:pPr defTabSz="913864" fontAlgn="base">
                      <a:spcBef>
                        <a:spcPct val="0"/>
                      </a:spcBef>
                      <a:spcAft>
                        <a:spcPct val="0"/>
                      </a:spcAft>
                    </a:pPr>
                    <a:endParaRPr lang="en-US" spc="-100">
                      <a:gradFill>
                        <a:gsLst>
                          <a:gs pos="0">
                            <a:srgbClr val="FFFFFF"/>
                          </a:gs>
                          <a:gs pos="100000">
                            <a:srgbClr val="FFFFFF"/>
                          </a:gs>
                        </a:gsLst>
                        <a:lin ang="5400000" scaled="0"/>
                      </a:gradFill>
                      <a:ea typeface="Segoe UI" pitchFamily="34" charset="0"/>
                      <a:cs typeface="Segoe UI" pitchFamily="34" charset="0"/>
                    </a:endParaRPr>
                  </a:p>
                </p:txBody>
              </p:sp>
              <p:sp>
                <p:nvSpPr>
                  <p:cNvPr id="33" name="Freeform 15"/>
                  <p:cNvSpPr>
                    <a:spLocks/>
                  </p:cNvSpPr>
                  <p:nvPr/>
                </p:nvSpPr>
                <p:spPr bwMode="auto">
                  <a:xfrm>
                    <a:off x="6891836" y="6298077"/>
                    <a:ext cx="1074609" cy="112826"/>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solidFill>
                    <a:schemeClr val="accent4"/>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b" anchorCtr="0" forceAA="0" compatLnSpc="1">
                    <a:prstTxWarp prst="textNoShape">
                      <a:avLst/>
                    </a:prstTxWarp>
                    <a:noAutofit/>
                  </a:bodyPr>
                  <a:lstStyle/>
                  <a:p>
                    <a:pPr defTabSz="913864" fontAlgn="base">
                      <a:spcBef>
                        <a:spcPct val="0"/>
                      </a:spcBef>
                      <a:spcAft>
                        <a:spcPct val="0"/>
                      </a:spcAft>
                    </a:pPr>
                    <a:endParaRPr lang="en-US" spc="-100">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12"/>
                  <p:cNvSpPr>
                    <a:spLocks/>
                  </p:cNvSpPr>
                  <p:nvPr/>
                </p:nvSpPr>
                <p:spPr bwMode="auto">
                  <a:xfrm>
                    <a:off x="6891835" y="5562611"/>
                    <a:ext cx="1074609" cy="452584"/>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solidFill>
                    <a:schemeClr val="accent4"/>
                  </a:solidFill>
                  <a:ln>
                    <a:noFill/>
                    <a:headEnd type="none" w="med" len="med"/>
                    <a:tailEnd type="none" w="med" len="med"/>
                  </a:ln>
                  <a:effectLst/>
                  <a:extLst/>
                </p:spPr>
                <p:txBody>
                  <a:bodyPr vert="horz" wrap="square" lIns="91414" tIns="18282" rIns="91414" bIns="0" numCol="1" anchor="ctr" anchorCtr="0" compatLnSpc="1">
                    <a:prstTxWarp prst="textNoShape">
                      <a:avLst/>
                    </a:prstTxWarp>
                  </a:bodyPr>
                  <a:lstStyle/>
                  <a:p>
                    <a:pPr algn="ctr" defTabSz="914165">
                      <a:lnSpc>
                        <a:spcPct val="80000"/>
                      </a:lnSpc>
                    </a:pPr>
                    <a:r>
                      <a:rPr lang="en-US" sz="1600" spc="-30" dirty="0">
                        <a:gradFill>
                          <a:gsLst>
                            <a:gs pos="0">
                              <a:srgbClr val="FFFFFF"/>
                            </a:gs>
                            <a:gs pos="86000">
                              <a:srgbClr val="FFFFFF"/>
                            </a:gs>
                          </a:gsLst>
                          <a:lin ang="5400000" scaled="0"/>
                        </a:gradFill>
                        <a:latin typeface="Segoe UI Semibold" pitchFamily="34" charset="0"/>
                      </a:rPr>
                      <a:t>RELEASE PIPELINE</a:t>
                    </a:r>
                  </a:p>
                </p:txBody>
              </p:sp>
            </p:grpSp>
          </p:grpSp>
          <p:grpSp>
            <p:nvGrpSpPr>
              <p:cNvPr id="19" name="Group 18"/>
              <p:cNvGrpSpPr/>
              <p:nvPr/>
            </p:nvGrpSpPr>
            <p:grpSpPr>
              <a:xfrm>
                <a:off x="1765856" y="1832030"/>
                <a:ext cx="2968760" cy="2344545"/>
                <a:chOff x="3087364" y="3290656"/>
                <a:chExt cx="2030270" cy="1399485"/>
              </a:xfrm>
            </p:grpSpPr>
            <p:sp>
              <p:nvSpPr>
                <p:cNvPr id="25" name="Oval 24"/>
                <p:cNvSpPr/>
                <p:nvPr/>
              </p:nvSpPr>
              <p:spPr bwMode="auto">
                <a:xfrm rot="11218090">
                  <a:off x="3338831" y="3290656"/>
                  <a:ext cx="1554480" cy="1399485"/>
                </a:xfrm>
                <a:prstGeom prst="ellipse">
                  <a:avLst/>
                </a:prstGeom>
                <a:ln w="44450" cap="sq">
                  <a:solidFill>
                    <a:schemeClr val="accent2"/>
                  </a:solidFill>
                  <a:prstDash val="solid"/>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28"/>
                  <a:endParaRPr lang="en-US" dirty="0" err="1">
                    <a:solidFill>
                      <a:srgbClr val="000000"/>
                    </a:solidFill>
                  </a:endParaRPr>
                </a:p>
              </p:txBody>
            </p:sp>
            <p:sp>
              <p:nvSpPr>
                <p:cNvPr id="26" name="TextBox 25"/>
                <p:cNvSpPr txBox="1"/>
                <p:nvPr/>
              </p:nvSpPr>
              <p:spPr>
                <a:xfrm>
                  <a:off x="3673316" y="3879342"/>
                  <a:ext cx="885510" cy="312381"/>
                </a:xfrm>
                <a:prstGeom prst="rect">
                  <a:avLst/>
                </a:prstGeom>
                <a:noFill/>
              </p:spPr>
              <p:txBody>
                <a:bodyPr wrap="none" lIns="0" tIns="0" rIns="0" bIns="0" rtlCol="0">
                  <a:spAutoFit/>
                </a:bodyPr>
                <a:lstStyle/>
                <a:p>
                  <a:pPr algn="ctr" defTabSz="914165">
                    <a:lnSpc>
                      <a:spcPct val="85000"/>
                    </a:lnSpc>
                  </a:pPr>
                  <a:r>
                    <a:rPr lang="en-US" sz="4000" spc="-60" dirty="0">
                      <a:gradFill>
                        <a:gsLst>
                          <a:gs pos="0">
                            <a:srgbClr val="000000">
                              <a:lumMod val="65000"/>
                              <a:lumOff val="35000"/>
                            </a:srgbClr>
                          </a:gs>
                          <a:gs pos="86000">
                            <a:srgbClr val="000000">
                              <a:lumMod val="65000"/>
                              <a:lumOff val="35000"/>
                            </a:srgbClr>
                          </a:gs>
                        </a:gsLst>
                        <a:lin ang="5400000" scaled="0"/>
                      </a:gradFill>
                    </a:rPr>
                    <a:t>Sprint</a:t>
                  </a:r>
                </a:p>
              </p:txBody>
            </p:sp>
            <p:sp>
              <p:nvSpPr>
                <p:cNvPr id="27" name="Freeform 8"/>
                <p:cNvSpPr>
                  <a:spLocks/>
                </p:cNvSpPr>
                <p:nvPr/>
              </p:nvSpPr>
              <p:spPr bwMode="auto">
                <a:xfrm>
                  <a:off x="3087364" y="3821604"/>
                  <a:ext cx="501535" cy="262585"/>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3"/>
                </a:solidFill>
                <a:ln w="76200" cap="sq">
                  <a:noFill/>
                  <a:miter lim="800000"/>
                  <a:headEnd type="none" w="med" len="med"/>
                  <a:tailEnd type="none" w="med" len="med"/>
                </a:ln>
                <a:effectLst/>
                <a:extLst/>
              </p:spPr>
              <p:txBody>
                <a:bodyPr vert="horz" wrap="square" lIns="91414" tIns="0" rIns="91414" bIns="0" numCol="1" anchor="ctr" anchorCtr="0" compatLnSpc="1">
                  <a:prstTxWarp prst="textNoShape">
                    <a:avLst/>
                  </a:prstTxWarp>
                </a:bodyPr>
                <a:lstStyle/>
                <a:p>
                  <a:pPr algn="ctr" defTabSz="914165">
                    <a:lnSpc>
                      <a:spcPct val="85000"/>
                    </a:lnSpc>
                  </a:pPr>
                  <a:endParaRPr lang="en-US" sz="1200" b="1" spc="-51">
                    <a:gradFill>
                      <a:gsLst>
                        <a:gs pos="0">
                          <a:srgbClr val="000000"/>
                        </a:gs>
                        <a:gs pos="86000">
                          <a:srgbClr val="000000"/>
                        </a:gs>
                      </a:gsLst>
                      <a:lin ang="5400000" scaled="0"/>
                    </a:gradFill>
                  </a:endParaRPr>
                </a:p>
              </p:txBody>
            </p:sp>
            <p:sp>
              <p:nvSpPr>
                <p:cNvPr id="28" name="Freeform 8"/>
                <p:cNvSpPr>
                  <a:spLocks/>
                </p:cNvSpPr>
                <p:nvPr/>
              </p:nvSpPr>
              <p:spPr bwMode="auto">
                <a:xfrm rot="10800000">
                  <a:off x="4666106" y="3969696"/>
                  <a:ext cx="451528" cy="291667"/>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3"/>
                </a:solidFill>
                <a:ln w="76200" cap="sq">
                  <a:noFill/>
                  <a:miter lim="800000"/>
                  <a:headEnd type="none" w="med" len="med"/>
                  <a:tailEnd type="none" w="med" len="med"/>
                </a:ln>
                <a:effectLst/>
                <a:extLst/>
              </p:spPr>
              <p:txBody>
                <a:bodyPr vert="horz" wrap="square" lIns="91414" tIns="0" rIns="91414" bIns="0" numCol="1" anchor="ctr" anchorCtr="0" compatLnSpc="1">
                  <a:prstTxWarp prst="textNoShape">
                    <a:avLst/>
                  </a:prstTxWarp>
                </a:bodyPr>
                <a:lstStyle/>
                <a:p>
                  <a:pPr algn="ctr" defTabSz="914165">
                    <a:lnSpc>
                      <a:spcPct val="85000"/>
                    </a:lnSpc>
                  </a:pPr>
                  <a:endParaRPr lang="en-US" sz="1200" b="1" spc="-51">
                    <a:gradFill>
                      <a:gsLst>
                        <a:gs pos="0">
                          <a:srgbClr val="000000"/>
                        </a:gs>
                        <a:gs pos="86000">
                          <a:srgbClr val="000000"/>
                        </a:gs>
                      </a:gsLst>
                      <a:lin ang="5400000" scaled="0"/>
                    </a:gradFill>
                  </a:endParaRPr>
                </a:p>
              </p:txBody>
            </p:sp>
          </p:grpSp>
          <p:grpSp>
            <p:nvGrpSpPr>
              <p:cNvPr id="20" name="Group 19"/>
              <p:cNvGrpSpPr/>
              <p:nvPr/>
            </p:nvGrpSpPr>
            <p:grpSpPr>
              <a:xfrm>
                <a:off x="7598325" y="1832032"/>
                <a:ext cx="2952487" cy="2344545"/>
                <a:chOff x="7076060" y="3290656"/>
                <a:chExt cx="2019140" cy="1399485"/>
              </a:xfrm>
            </p:grpSpPr>
            <p:sp>
              <p:nvSpPr>
                <p:cNvPr id="21" name="Oval 20"/>
                <p:cNvSpPr/>
                <p:nvPr/>
              </p:nvSpPr>
              <p:spPr bwMode="auto">
                <a:xfrm rot="10381910" flipH="1">
                  <a:off x="7293609" y="3290656"/>
                  <a:ext cx="1554480" cy="1399485"/>
                </a:xfrm>
                <a:prstGeom prst="ellipse">
                  <a:avLst/>
                </a:prstGeom>
                <a:noFill/>
                <a:ln w="44450" cap="sq">
                  <a:solidFill>
                    <a:schemeClr val="accent4"/>
                  </a:solidFill>
                  <a:prstDash val="solid"/>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28"/>
                  <a:endParaRPr lang="en-US" dirty="0" err="1">
                    <a:solidFill>
                      <a:srgbClr val="000000"/>
                    </a:solidFill>
                  </a:endParaRPr>
                </a:p>
              </p:txBody>
            </p:sp>
            <p:sp>
              <p:nvSpPr>
                <p:cNvPr id="22" name="TextBox 21"/>
                <p:cNvSpPr txBox="1"/>
                <p:nvPr/>
              </p:nvSpPr>
              <p:spPr>
                <a:xfrm>
                  <a:off x="7489542" y="3879644"/>
                  <a:ext cx="1210766" cy="312381"/>
                </a:xfrm>
                <a:prstGeom prst="rect">
                  <a:avLst/>
                </a:prstGeom>
                <a:noFill/>
              </p:spPr>
              <p:txBody>
                <a:bodyPr wrap="none" lIns="0" tIns="0" rIns="0" bIns="0" rtlCol="0">
                  <a:spAutoFit/>
                </a:bodyPr>
                <a:lstStyle/>
                <a:p>
                  <a:pPr algn="ctr" defTabSz="914165">
                    <a:lnSpc>
                      <a:spcPct val="85000"/>
                    </a:lnSpc>
                  </a:pPr>
                  <a:r>
                    <a:rPr lang="en-US" sz="4000" spc="-60" dirty="0">
                      <a:solidFill>
                        <a:srgbClr val="FFFFFF">
                          <a:lumMod val="85000"/>
                        </a:srgbClr>
                      </a:solidFill>
                    </a:rPr>
                    <a:t>Monitor</a:t>
                  </a:r>
                </a:p>
              </p:txBody>
            </p:sp>
            <p:sp>
              <p:nvSpPr>
                <p:cNvPr id="23" name="Freeform 8"/>
                <p:cNvSpPr>
                  <a:spLocks/>
                </p:cNvSpPr>
                <p:nvPr/>
              </p:nvSpPr>
              <p:spPr bwMode="auto">
                <a:xfrm flipH="1" flipV="1">
                  <a:off x="8593665" y="3983814"/>
                  <a:ext cx="501535" cy="262585"/>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4"/>
                </a:solidFill>
                <a:ln w="76200" cap="sq">
                  <a:noFill/>
                  <a:miter lim="800000"/>
                  <a:headEnd type="none" w="med" len="med"/>
                  <a:tailEnd type="none" w="med" len="med"/>
                </a:ln>
                <a:effectLst/>
                <a:extLst/>
              </p:spPr>
              <p:txBody>
                <a:bodyPr vert="horz" wrap="square" lIns="91414" tIns="0" rIns="91414" bIns="0" numCol="1" anchor="ctr" anchorCtr="0" compatLnSpc="1">
                  <a:prstTxWarp prst="textNoShape">
                    <a:avLst/>
                  </a:prstTxWarp>
                </a:bodyPr>
                <a:lstStyle/>
                <a:p>
                  <a:pPr algn="ctr" defTabSz="914165">
                    <a:lnSpc>
                      <a:spcPct val="85000"/>
                    </a:lnSpc>
                  </a:pPr>
                  <a:endParaRPr lang="en-US" sz="1200" b="1" spc="-51">
                    <a:gradFill>
                      <a:gsLst>
                        <a:gs pos="0">
                          <a:srgbClr val="000000"/>
                        </a:gs>
                        <a:gs pos="86000">
                          <a:srgbClr val="000000"/>
                        </a:gs>
                      </a:gsLst>
                      <a:lin ang="5400000" scaled="0"/>
                    </a:gradFill>
                  </a:endParaRPr>
                </a:p>
              </p:txBody>
            </p:sp>
            <p:sp>
              <p:nvSpPr>
                <p:cNvPr id="24" name="Freeform 8"/>
                <p:cNvSpPr>
                  <a:spLocks/>
                </p:cNvSpPr>
                <p:nvPr/>
              </p:nvSpPr>
              <p:spPr bwMode="auto">
                <a:xfrm rot="10800000" flipH="1" flipV="1">
                  <a:off x="7076060" y="3807063"/>
                  <a:ext cx="451528" cy="291667"/>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4"/>
                </a:solidFill>
                <a:ln w="76200" cap="sq">
                  <a:noFill/>
                  <a:miter lim="800000"/>
                  <a:headEnd type="none" w="med" len="med"/>
                  <a:tailEnd type="none" w="med" len="med"/>
                </a:ln>
                <a:effectLst/>
                <a:extLst/>
              </p:spPr>
              <p:txBody>
                <a:bodyPr vert="horz" wrap="square" lIns="91414" tIns="0" rIns="91414" bIns="0" numCol="1" anchor="ctr" anchorCtr="0" compatLnSpc="1">
                  <a:prstTxWarp prst="textNoShape">
                    <a:avLst/>
                  </a:prstTxWarp>
                </a:bodyPr>
                <a:lstStyle/>
                <a:p>
                  <a:pPr algn="ctr" defTabSz="914165">
                    <a:lnSpc>
                      <a:spcPct val="85000"/>
                    </a:lnSpc>
                  </a:pPr>
                  <a:endParaRPr lang="en-US" sz="1200" b="1" spc="-51">
                    <a:gradFill>
                      <a:gsLst>
                        <a:gs pos="0">
                          <a:srgbClr val="000000"/>
                        </a:gs>
                        <a:gs pos="86000">
                          <a:srgbClr val="000000"/>
                        </a:gs>
                      </a:gsLst>
                      <a:lin ang="5400000" scaled="0"/>
                    </a:gradFill>
                  </a:endParaRPr>
                </a:p>
              </p:txBody>
            </p:sp>
          </p:grpSp>
          <p:sp>
            <p:nvSpPr>
              <p:cNvPr id="46" name="TextBox 45"/>
              <p:cNvSpPr txBox="1"/>
              <p:nvPr/>
            </p:nvSpPr>
            <p:spPr>
              <a:xfrm>
                <a:off x="746374" y="1437706"/>
                <a:ext cx="1641301" cy="498744"/>
              </a:xfrm>
              <a:prstGeom prst="rect">
                <a:avLst/>
              </a:prstGeom>
              <a:noFill/>
            </p:spPr>
            <p:txBody>
              <a:bodyPr wrap="square" lIns="0" tIns="0" rIns="0" bIns="0" rtlCol="0" anchor="t" anchorCtr="0">
                <a:spAutoFit/>
              </a:bodyPr>
              <a:lstStyle/>
              <a:p>
                <a:pPr defTabSz="914165">
                  <a:lnSpc>
                    <a:spcPct val="90000"/>
                  </a:lnSpc>
                </a:pPr>
                <a:r>
                  <a:rPr lang="en-US" sz="3600" spc="-151" dirty="0">
                    <a:solidFill>
                      <a:prstClr val="white"/>
                    </a:solidFill>
                    <a:latin typeface="Segoe UI Light"/>
                  </a:rPr>
                  <a:t>Define</a:t>
                </a:r>
                <a:endParaRPr lang="en-US" sz="4000" spc="-151" dirty="0">
                  <a:solidFill>
                    <a:prstClr val="white"/>
                  </a:solidFill>
                  <a:latin typeface="Segoe UI Light"/>
                </a:endParaRPr>
              </a:p>
            </p:txBody>
          </p:sp>
          <p:sp>
            <p:nvSpPr>
              <p:cNvPr id="47" name="TextBox 46"/>
              <p:cNvSpPr txBox="1"/>
              <p:nvPr/>
            </p:nvSpPr>
            <p:spPr>
              <a:xfrm>
                <a:off x="755142" y="3743692"/>
                <a:ext cx="1191152" cy="498744"/>
              </a:xfrm>
              <a:prstGeom prst="rect">
                <a:avLst/>
              </a:prstGeom>
              <a:noFill/>
            </p:spPr>
            <p:txBody>
              <a:bodyPr wrap="none" lIns="0" tIns="0" rIns="0" bIns="0" rtlCol="0" anchor="t" anchorCtr="0">
                <a:spAutoFit/>
              </a:bodyPr>
              <a:lstStyle/>
              <a:p>
                <a:pPr defTabSz="914165">
                  <a:lnSpc>
                    <a:spcPct val="90000"/>
                  </a:lnSpc>
                </a:pPr>
                <a:r>
                  <a:rPr lang="en-US" sz="3600" spc="-151" dirty="0">
                    <a:solidFill>
                      <a:prstClr val="white"/>
                    </a:solidFill>
                    <a:latin typeface="Segoe UI Light"/>
                  </a:rPr>
                  <a:t>Deliver</a:t>
                </a:r>
                <a:endParaRPr lang="en-US" sz="2400" spc="-60" dirty="0">
                  <a:solidFill>
                    <a:prstClr val="white"/>
                  </a:solidFill>
                </a:endParaRPr>
              </a:p>
            </p:txBody>
          </p:sp>
          <p:sp>
            <p:nvSpPr>
              <p:cNvPr id="48" name="TextBox 47"/>
              <p:cNvSpPr txBox="1"/>
              <p:nvPr/>
            </p:nvSpPr>
            <p:spPr>
              <a:xfrm>
                <a:off x="9968097" y="839754"/>
                <a:ext cx="1458380" cy="498744"/>
              </a:xfrm>
              <a:prstGeom prst="rect">
                <a:avLst/>
              </a:prstGeom>
              <a:noFill/>
            </p:spPr>
            <p:txBody>
              <a:bodyPr wrap="none" lIns="0" tIns="0" rIns="0" bIns="0" rtlCol="0" anchor="t" anchorCtr="0">
                <a:spAutoFit/>
              </a:bodyPr>
              <a:lstStyle/>
              <a:p>
                <a:pPr defTabSz="914165">
                  <a:lnSpc>
                    <a:spcPct val="90000"/>
                  </a:lnSpc>
                </a:pPr>
                <a:r>
                  <a:rPr lang="en-US" sz="3600" spc="-151" dirty="0">
                    <a:solidFill>
                      <a:prstClr val="white"/>
                    </a:solidFill>
                    <a:latin typeface="Segoe UI Light"/>
                  </a:rPr>
                  <a:t>Operate</a:t>
                </a:r>
                <a:endParaRPr lang="en-US" sz="2400" spc="-60" dirty="0">
                  <a:solidFill>
                    <a:prstClr val="white"/>
                  </a:solidFill>
                </a:endParaRPr>
              </a:p>
            </p:txBody>
          </p:sp>
        </p:grpSp>
      </p:grpSp>
      <p:sp>
        <p:nvSpPr>
          <p:cNvPr id="52" name="Arc 51"/>
          <p:cNvSpPr/>
          <p:nvPr/>
        </p:nvSpPr>
        <p:spPr>
          <a:xfrm flipH="1">
            <a:off x="1897617" y="311050"/>
            <a:ext cx="8009303" cy="4996256"/>
          </a:xfrm>
          <a:prstGeom prst="arc">
            <a:avLst>
              <a:gd name="adj1" fmla="val 1335724"/>
              <a:gd name="adj2" fmla="val 5393541"/>
            </a:avLst>
          </a:prstGeom>
          <a:ln w="44450" cap="sq">
            <a:solidFill>
              <a:schemeClr val="accent3"/>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914128"/>
            <a:endParaRPr lang="en-US" dirty="0">
              <a:solidFill>
                <a:srgbClr val="000000"/>
              </a:solidFill>
            </a:endParaRPr>
          </a:p>
        </p:txBody>
      </p:sp>
      <p:sp>
        <p:nvSpPr>
          <p:cNvPr id="53" name="Freeform 8"/>
          <p:cNvSpPr>
            <a:spLocks noChangeAspect="1"/>
          </p:cNvSpPr>
          <p:nvPr/>
        </p:nvSpPr>
        <p:spPr bwMode="auto">
          <a:xfrm rot="16200000">
            <a:off x="5560628" y="5145935"/>
            <a:ext cx="680603" cy="383732"/>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3"/>
          </a:solidFill>
          <a:ln w="28575" cap="sq">
            <a:noFill/>
            <a:miter lim="800000"/>
            <a:headEnd type="none" w="med" len="med"/>
            <a:tailEnd type="none" w="med" len="med"/>
          </a:ln>
          <a:effectLst/>
          <a:extLst/>
        </p:spPr>
        <p:txBody>
          <a:bodyPr vert="horz" wrap="square" lIns="91414" tIns="0" rIns="91414" bIns="0" numCol="1" anchor="ctr" anchorCtr="0" compatLnSpc="1">
            <a:prstTxWarp prst="textNoShape">
              <a:avLst/>
            </a:prstTxWarp>
          </a:bodyPr>
          <a:lstStyle/>
          <a:p>
            <a:pPr algn="ctr" defTabSz="914165">
              <a:lnSpc>
                <a:spcPct val="85000"/>
              </a:lnSpc>
            </a:pPr>
            <a:endParaRPr lang="en-US" sz="1200" b="1" spc="-51">
              <a:gradFill>
                <a:gsLst>
                  <a:gs pos="0">
                    <a:srgbClr val="000000"/>
                  </a:gs>
                  <a:gs pos="86000">
                    <a:srgbClr val="000000"/>
                  </a:gs>
                </a:gsLst>
                <a:lin ang="5400000" scaled="0"/>
              </a:gradFill>
            </a:endParaRPr>
          </a:p>
        </p:txBody>
      </p:sp>
      <p:sp>
        <p:nvSpPr>
          <p:cNvPr id="54" name="Arc 53"/>
          <p:cNvSpPr/>
          <p:nvPr/>
        </p:nvSpPr>
        <p:spPr>
          <a:xfrm rot="618313" flipH="1">
            <a:off x="2516788" y="888158"/>
            <a:ext cx="6694205" cy="4996256"/>
          </a:xfrm>
          <a:prstGeom prst="arc">
            <a:avLst>
              <a:gd name="adj1" fmla="val 2679936"/>
              <a:gd name="adj2" fmla="val 5863528"/>
            </a:avLst>
          </a:prstGeom>
          <a:ln w="44450" cap="sq">
            <a:solidFill>
              <a:schemeClr val="accent3"/>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914128"/>
            <a:endParaRPr lang="en-US" dirty="0">
              <a:solidFill>
                <a:srgbClr val="000000"/>
              </a:solidFill>
            </a:endParaRPr>
          </a:p>
        </p:txBody>
      </p:sp>
      <p:sp>
        <p:nvSpPr>
          <p:cNvPr id="55" name="Freeform 8"/>
          <p:cNvSpPr>
            <a:spLocks noChangeAspect="1"/>
          </p:cNvSpPr>
          <p:nvPr/>
        </p:nvSpPr>
        <p:spPr bwMode="auto">
          <a:xfrm rot="16200000">
            <a:off x="5594576" y="5706070"/>
            <a:ext cx="680603" cy="383732"/>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3"/>
          </a:solidFill>
          <a:ln w="28575" cap="sq">
            <a:noFill/>
            <a:miter lim="800000"/>
            <a:headEnd type="none" w="med" len="med"/>
            <a:tailEnd type="none" w="med" len="med"/>
          </a:ln>
          <a:effectLst/>
          <a:extLst/>
        </p:spPr>
        <p:txBody>
          <a:bodyPr vert="horz" wrap="square" lIns="91414" tIns="0" rIns="91414" bIns="0" numCol="1" anchor="ctr" anchorCtr="0" compatLnSpc="1">
            <a:prstTxWarp prst="textNoShape">
              <a:avLst/>
            </a:prstTxWarp>
          </a:bodyPr>
          <a:lstStyle/>
          <a:p>
            <a:pPr algn="ctr" defTabSz="914165">
              <a:lnSpc>
                <a:spcPct val="85000"/>
              </a:lnSpc>
            </a:pPr>
            <a:endParaRPr lang="en-US" sz="1200" b="1" spc="-51">
              <a:gradFill>
                <a:gsLst>
                  <a:gs pos="0">
                    <a:srgbClr val="000000"/>
                  </a:gs>
                  <a:gs pos="86000">
                    <a:srgbClr val="000000"/>
                  </a:gs>
                </a:gsLst>
                <a:lin ang="5400000" scaled="0"/>
              </a:gradFill>
            </a:endParaRPr>
          </a:p>
        </p:txBody>
      </p:sp>
      <p:sp>
        <p:nvSpPr>
          <p:cNvPr id="56" name="Arc 55"/>
          <p:cNvSpPr/>
          <p:nvPr/>
        </p:nvSpPr>
        <p:spPr>
          <a:xfrm rot="1613917" flipH="1">
            <a:off x="1461712" y="1123579"/>
            <a:ext cx="8683132" cy="4996256"/>
          </a:xfrm>
          <a:prstGeom prst="arc">
            <a:avLst>
              <a:gd name="adj1" fmla="val 2191359"/>
              <a:gd name="adj2" fmla="val 6577152"/>
            </a:avLst>
          </a:prstGeom>
          <a:ln w="44450" cap="sq">
            <a:solidFill>
              <a:schemeClr val="accent3"/>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914128"/>
            <a:endParaRPr lang="en-US" dirty="0">
              <a:solidFill>
                <a:srgbClr val="000000"/>
              </a:solidFill>
            </a:endParaRPr>
          </a:p>
        </p:txBody>
      </p:sp>
      <p:sp>
        <p:nvSpPr>
          <p:cNvPr id="57" name="Freeform 8"/>
          <p:cNvSpPr>
            <a:spLocks noChangeAspect="1"/>
          </p:cNvSpPr>
          <p:nvPr/>
        </p:nvSpPr>
        <p:spPr bwMode="auto">
          <a:xfrm rot="16200000">
            <a:off x="5339969" y="6045545"/>
            <a:ext cx="680603" cy="383732"/>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3"/>
          </a:solidFill>
          <a:ln w="28575" cap="sq">
            <a:noFill/>
            <a:miter lim="800000"/>
            <a:headEnd type="none" w="med" len="med"/>
            <a:tailEnd type="none" w="med" len="med"/>
          </a:ln>
          <a:effectLst/>
          <a:extLst/>
        </p:spPr>
        <p:txBody>
          <a:bodyPr vert="horz" wrap="square" lIns="91414" tIns="0" rIns="91414" bIns="0" numCol="1" anchor="ctr" anchorCtr="0" compatLnSpc="1">
            <a:prstTxWarp prst="textNoShape">
              <a:avLst/>
            </a:prstTxWarp>
          </a:bodyPr>
          <a:lstStyle/>
          <a:p>
            <a:pPr algn="ctr" defTabSz="914165">
              <a:lnSpc>
                <a:spcPct val="85000"/>
              </a:lnSpc>
            </a:pPr>
            <a:endParaRPr lang="en-US" sz="1200" b="1" spc="-51">
              <a:gradFill>
                <a:gsLst>
                  <a:gs pos="0">
                    <a:srgbClr val="000000"/>
                  </a:gs>
                  <a:gs pos="86000">
                    <a:srgbClr val="000000"/>
                  </a:gs>
                </a:gsLst>
                <a:lin ang="5400000" scaled="0"/>
              </a:gradFill>
            </a:endParaRPr>
          </a:p>
        </p:txBody>
      </p:sp>
      <p:sp>
        <p:nvSpPr>
          <p:cNvPr id="62" name="Oval 61"/>
          <p:cNvSpPr/>
          <p:nvPr/>
        </p:nvSpPr>
        <p:spPr bwMode="auto">
          <a:xfrm>
            <a:off x="5151310" y="4651254"/>
            <a:ext cx="1950867" cy="1883074"/>
          </a:xfrm>
          <a:prstGeom prst="ellipse">
            <a:avLst/>
          </a:prstGeom>
          <a:noFill/>
          <a:ln w="5715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0" tIns="45706" rIns="91410" bIns="45706" numCol="1" rtlCol="0" anchor="ctr" anchorCtr="0" compatLnSpc="1">
            <a:prstTxWarp prst="textNoShape">
              <a:avLst/>
            </a:prstTxWarp>
          </a:bodyPr>
          <a:lstStyle/>
          <a:p>
            <a:pPr algn="ctr" defTabSz="913864" fontAlgn="base">
              <a:lnSpc>
                <a:spcPct val="90000"/>
              </a:lnSpc>
              <a:spcBef>
                <a:spcPct val="0"/>
              </a:spcBef>
              <a:spcAft>
                <a:spcPct val="0"/>
              </a:spcAft>
            </a:pPr>
            <a:endParaRPr lang="en-US" sz="2000" spc="-51" dirty="0">
              <a:gradFill>
                <a:gsLst>
                  <a:gs pos="0">
                    <a:srgbClr val="FFFFFF"/>
                  </a:gs>
                  <a:gs pos="100000">
                    <a:srgbClr val="FFFFFF"/>
                  </a:gs>
                </a:gsLst>
                <a:lin ang="5400000" scaled="0"/>
              </a:gradFill>
            </a:endParaRPr>
          </a:p>
        </p:txBody>
      </p:sp>
      <p:sp>
        <p:nvSpPr>
          <p:cNvPr id="76" name="Arc 75"/>
          <p:cNvSpPr/>
          <p:nvPr/>
        </p:nvSpPr>
        <p:spPr>
          <a:xfrm rot="9954181">
            <a:off x="5409513" y="3686688"/>
            <a:ext cx="823580" cy="1001753"/>
          </a:xfrm>
          <a:prstGeom prst="arc">
            <a:avLst>
              <a:gd name="adj1" fmla="val 16163186"/>
              <a:gd name="adj2" fmla="val 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128"/>
            <a:endParaRPr lang="en-US">
              <a:solidFill>
                <a:prstClr val="white"/>
              </a:solidFill>
            </a:endParaRPr>
          </a:p>
        </p:txBody>
      </p:sp>
      <p:grpSp>
        <p:nvGrpSpPr>
          <p:cNvPr id="2" name="Group 1"/>
          <p:cNvGrpSpPr/>
          <p:nvPr/>
        </p:nvGrpSpPr>
        <p:grpSpPr>
          <a:xfrm>
            <a:off x="2136779" y="1834197"/>
            <a:ext cx="2272392" cy="2343879"/>
            <a:chOff x="2133563" y="1832030"/>
            <a:chExt cx="2273037" cy="2344545"/>
          </a:xfrm>
        </p:grpSpPr>
        <p:sp>
          <p:nvSpPr>
            <p:cNvPr id="50" name="Oval 49"/>
            <p:cNvSpPr/>
            <p:nvPr/>
          </p:nvSpPr>
          <p:spPr bwMode="auto">
            <a:xfrm rot="11218090">
              <a:off x="2133563" y="1832030"/>
              <a:ext cx="2273037" cy="2344545"/>
            </a:xfrm>
            <a:prstGeom prst="ellipse">
              <a:avLst/>
            </a:prstGeom>
            <a:ln w="44450" cap="sq">
              <a:solidFill>
                <a:schemeClr val="accent3"/>
              </a:solidFill>
              <a:prstDash val="solid"/>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28"/>
              <a:endParaRPr lang="en-US" dirty="0" err="1">
                <a:solidFill>
                  <a:srgbClr val="000000"/>
                </a:solidFill>
              </a:endParaRPr>
            </a:p>
          </p:txBody>
        </p:sp>
        <p:sp>
          <p:nvSpPr>
            <p:cNvPr id="51" name="TextBox 50"/>
            <p:cNvSpPr txBox="1"/>
            <p:nvPr/>
          </p:nvSpPr>
          <p:spPr>
            <a:xfrm>
              <a:off x="2622663" y="2818251"/>
              <a:ext cx="1294836" cy="523330"/>
            </a:xfrm>
            <a:prstGeom prst="rect">
              <a:avLst/>
            </a:prstGeom>
            <a:noFill/>
            <a:ln>
              <a:noFill/>
            </a:ln>
          </p:spPr>
          <p:txBody>
            <a:bodyPr wrap="none" lIns="0" tIns="0" rIns="0" bIns="0" rtlCol="0">
              <a:spAutoFit/>
            </a:bodyPr>
            <a:lstStyle/>
            <a:p>
              <a:pPr algn="ctr" defTabSz="914165">
                <a:lnSpc>
                  <a:spcPct val="85000"/>
                </a:lnSpc>
              </a:pPr>
              <a:r>
                <a:rPr lang="en-US" sz="4000" spc="-60" dirty="0">
                  <a:solidFill>
                    <a:srgbClr val="FFFFFF">
                      <a:lumMod val="85000"/>
                    </a:srgbClr>
                  </a:solidFill>
                </a:rPr>
                <a:t>Sprint</a:t>
              </a:r>
            </a:p>
          </p:txBody>
        </p:sp>
      </p:grpSp>
      <p:sp>
        <p:nvSpPr>
          <p:cNvPr id="60" name="TextBox 59"/>
          <p:cNvSpPr txBox="1"/>
          <p:nvPr/>
        </p:nvSpPr>
        <p:spPr>
          <a:xfrm>
            <a:off x="747144" y="1441570"/>
            <a:ext cx="1842296" cy="498603"/>
          </a:xfrm>
          <a:prstGeom prst="rect">
            <a:avLst/>
          </a:prstGeom>
          <a:noFill/>
        </p:spPr>
        <p:txBody>
          <a:bodyPr wrap="square" lIns="0" tIns="0" rIns="0" bIns="0" rtlCol="0" anchor="t" anchorCtr="0">
            <a:spAutoFit/>
          </a:bodyPr>
          <a:lstStyle/>
          <a:p>
            <a:pPr defTabSz="914165">
              <a:lnSpc>
                <a:spcPct val="90000"/>
              </a:lnSpc>
            </a:pPr>
            <a:r>
              <a:rPr lang="en-US" sz="3600" spc="-151" dirty="0">
                <a:solidFill>
                  <a:prstClr val="white"/>
                </a:solidFill>
                <a:latin typeface="Segoe UI Light"/>
              </a:rPr>
              <a:t>Define</a:t>
            </a:r>
            <a:endParaRPr lang="en-US" sz="4000" spc="-151" dirty="0">
              <a:solidFill>
                <a:prstClr val="white"/>
              </a:solidFill>
              <a:latin typeface="Segoe UI Light"/>
            </a:endParaRPr>
          </a:p>
        </p:txBody>
      </p:sp>
      <p:sp>
        <p:nvSpPr>
          <p:cNvPr id="61" name="TextBox 60"/>
          <p:cNvSpPr txBox="1"/>
          <p:nvPr/>
        </p:nvSpPr>
        <p:spPr>
          <a:xfrm>
            <a:off x="758247" y="3743604"/>
            <a:ext cx="1190814" cy="498603"/>
          </a:xfrm>
          <a:prstGeom prst="rect">
            <a:avLst/>
          </a:prstGeom>
          <a:noFill/>
        </p:spPr>
        <p:txBody>
          <a:bodyPr wrap="none" lIns="0" tIns="0" rIns="0" bIns="0" rtlCol="0" anchor="t" anchorCtr="0">
            <a:spAutoFit/>
          </a:bodyPr>
          <a:lstStyle/>
          <a:p>
            <a:pPr defTabSz="914165">
              <a:lnSpc>
                <a:spcPct val="90000"/>
              </a:lnSpc>
            </a:pPr>
            <a:r>
              <a:rPr lang="en-US" sz="3600" spc="-151" dirty="0">
                <a:solidFill>
                  <a:prstClr val="white"/>
                </a:solidFill>
                <a:latin typeface="Segoe UI Light"/>
              </a:rPr>
              <a:t>Deliver</a:t>
            </a:r>
            <a:endParaRPr lang="en-US" sz="2400" spc="-60" dirty="0">
              <a:solidFill>
                <a:prstClr val="white"/>
              </a:solidFill>
            </a:endParaRPr>
          </a:p>
        </p:txBody>
      </p:sp>
      <p:grpSp>
        <p:nvGrpSpPr>
          <p:cNvPr id="3" name="Customers"/>
          <p:cNvGrpSpPr/>
          <p:nvPr/>
        </p:nvGrpSpPr>
        <p:grpSpPr>
          <a:xfrm>
            <a:off x="10143624" y="2292675"/>
            <a:ext cx="2111907" cy="2168799"/>
            <a:chOff x="10143184" y="2292352"/>
            <a:chExt cx="2112506" cy="2169415"/>
          </a:xfrm>
        </p:grpSpPr>
        <p:grpSp>
          <p:nvGrpSpPr>
            <p:cNvPr id="65" name="Group 64"/>
            <p:cNvGrpSpPr/>
            <p:nvPr/>
          </p:nvGrpSpPr>
          <p:grpSpPr>
            <a:xfrm>
              <a:off x="10143184" y="2338518"/>
              <a:ext cx="2112506" cy="2123249"/>
              <a:chOff x="5921654" y="2830215"/>
              <a:chExt cx="2112506" cy="2123249"/>
            </a:xfrm>
          </p:grpSpPr>
          <p:pic>
            <p:nvPicPr>
              <p:cNvPr id="66" name="Picture 15" descr="C:\Program Files\Microsoft Resource DVD Artwork\DVD_ART\BoxShots_Logos\People Ready\PRB woman 3 silouette people ready.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337941" y="2830215"/>
                <a:ext cx="682664" cy="1712650"/>
              </a:xfrm>
              <a:prstGeom prst="rect">
                <a:avLst/>
              </a:prstGeom>
              <a:noFill/>
              <a:ln>
                <a:noFill/>
              </a:ln>
            </p:spPr>
          </p:pic>
          <p:sp>
            <p:nvSpPr>
              <p:cNvPr id="67" name="TextBox 66"/>
              <p:cNvSpPr txBox="1"/>
              <p:nvPr/>
            </p:nvSpPr>
            <p:spPr>
              <a:xfrm>
                <a:off x="5921654" y="4676426"/>
                <a:ext cx="2112506" cy="277038"/>
              </a:xfrm>
              <a:prstGeom prst="rect">
                <a:avLst/>
              </a:prstGeom>
              <a:noFill/>
            </p:spPr>
            <p:txBody>
              <a:bodyPr wrap="square" lIns="0" tIns="0" rIns="0" bIns="0" rtlCol="0">
                <a:spAutoFit/>
              </a:bodyPr>
              <a:lstStyle/>
              <a:p>
                <a:pPr algn="ctr" defTabSz="914128">
                  <a:lnSpc>
                    <a:spcPct val="90000"/>
                  </a:lnSpc>
                </a:pPr>
                <a:r>
                  <a:rPr lang="en-US" sz="2000" dirty="0">
                    <a:gradFill>
                      <a:gsLst>
                        <a:gs pos="0">
                          <a:prstClr val="white"/>
                        </a:gs>
                        <a:gs pos="100000">
                          <a:prstClr val="white"/>
                        </a:gs>
                      </a:gsLst>
                      <a:lin ang="5400000" scaled="0"/>
                    </a:gradFill>
                  </a:rPr>
                  <a:t>CUSTOMERS</a:t>
                </a:r>
                <a:endParaRPr lang="en-US" sz="1400" dirty="0">
                  <a:gradFill>
                    <a:gsLst>
                      <a:gs pos="0">
                        <a:prstClr val="white"/>
                      </a:gs>
                      <a:gs pos="100000">
                        <a:prstClr val="white"/>
                      </a:gs>
                    </a:gsLst>
                    <a:lin ang="5400000" scaled="0"/>
                  </a:gradFill>
                </a:endParaRPr>
              </a:p>
            </p:txBody>
          </p:sp>
        </p:grpSp>
        <p:pic>
          <p:nvPicPr>
            <p:cNvPr id="69" name="Picture 13" descr="C:\Program Files\Microsoft Resource DVD Artwork\DVD_ART\BoxShots_Logos\People Ready\PRB man silouette people ready.png"/>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1228487" y="2292352"/>
              <a:ext cx="479063" cy="1712650"/>
            </a:xfrm>
            <a:prstGeom prst="rect">
              <a:avLst/>
            </a:prstGeom>
            <a:noFill/>
            <a:ln>
              <a:noFill/>
            </a:ln>
          </p:spPr>
        </p:pic>
      </p:grpSp>
      <p:sp>
        <p:nvSpPr>
          <p:cNvPr id="71" name="Freeform 8"/>
          <p:cNvSpPr>
            <a:spLocks noChangeAspect="1"/>
          </p:cNvSpPr>
          <p:nvPr/>
        </p:nvSpPr>
        <p:spPr bwMode="auto">
          <a:xfrm rot="16200000">
            <a:off x="6350777" y="5356498"/>
            <a:ext cx="680603" cy="383732"/>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4"/>
          </a:solidFill>
          <a:ln w="28575" cap="sq">
            <a:noFill/>
            <a:miter lim="800000"/>
            <a:headEnd type="none" w="med" len="med"/>
            <a:tailEnd type="none" w="med" len="med"/>
          </a:ln>
          <a:effectLst/>
          <a:extLst/>
        </p:spPr>
        <p:txBody>
          <a:bodyPr vert="horz" wrap="square" lIns="91414" tIns="0" rIns="91414" bIns="0" numCol="1" anchor="ctr" anchorCtr="0" compatLnSpc="1">
            <a:prstTxWarp prst="textNoShape">
              <a:avLst/>
            </a:prstTxWarp>
          </a:bodyPr>
          <a:lstStyle/>
          <a:p>
            <a:pPr algn="ctr" defTabSz="914165">
              <a:lnSpc>
                <a:spcPct val="85000"/>
              </a:lnSpc>
            </a:pPr>
            <a:endParaRPr lang="en-US" sz="1200" b="1" spc="-51">
              <a:gradFill>
                <a:gsLst>
                  <a:gs pos="0">
                    <a:srgbClr val="000000"/>
                  </a:gs>
                  <a:gs pos="86000">
                    <a:srgbClr val="000000"/>
                  </a:gs>
                </a:gsLst>
                <a:lin ang="5400000" scaled="0"/>
              </a:gradFill>
            </a:endParaRPr>
          </a:p>
        </p:txBody>
      </p:sp>
      <p:sp>
        <p:nvSpPr>
          <p:cNvPr id="68" name="Tile"/>
          <p:cNvSpPr/>
          <p:nvPr/>
        </p:nvSpPr>
        <p:spPr>
          <a:xfrm>
            <a:off x="5428831" y="3148758"/>
            <a:ext cx="1371210" cy="1369368"/>
          </a:xfrm>
          <a:prstGeom prst="rect">
            <a:avLst/>
          </a:prstGeom>
          <a:solidFill>
            <a:srgbClr val="5F5F5F"/>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defTabSz="914128"/>
            <a:endParaRPr lang="en-US" sz="2000" dirty="0">
              <a:solidFill>
                <a:prstClr val="white"/>
              </a:solidFill>
            </a:endParaRPr>
          </a:p>
        </p:txBody>
      </p:sp>
      <p:sp>
        <p:nvSpPr>
          <p:cNvPr id="72" name="TextBox 71"/>
          <p:cNvSpPr txBox="1"/>
          <p:nvPr/>
        </p:nvSpPr>
        <p:spPr>
          <a:xfrm>
            <a:off x="5441138" y="4191808"/>
            <a:ext cx="1371209" cy="276959"/>
          </a:xfrm>
          <a:prstGeom prst="rect">
            <a:avLst/>
          </a:prstGeom>
          <a:noFill/>
        </p:spPr>
        <p:txBody>
          <a:bodyPr wrap="square" lIns="0" tIns="0" rIns="0" bIns="0" rtlCol="0">
            <a:spAutoFit/>
          </a:bodyPr>
          <a:lstStyle/>
          <a:p>
            <a:pPr algn="ctr" defTabSz="914128">
              <a:lnSpc>
                <a:spcPct val="90000"/>
              </a:lnSpc>
            </a:pPr>
            <a:r>
              <a:rPr lang="en-US" sz="2000" spc="-70" dirty="0">
                <a:solidFill>
                  <a:prstClr val="white"/>
                </a:solidFill>
                <a:ea typeface="Segoe UI" pitchFamily="34" charset="0"/>
                <a:cs typeface="Segoe UI" pitchFamily="34" charset="0"/>
              </a:rPr>
              <a:t>Complex</a:t>
            </a:r>
          </a:p>
        </p:txBody>
      </p:sp>
      <p:sp>
        <p:nvSpPr>
          <p:cNvPr id="73" name="TextBox 72"/>
          <p:cNvSpPr txBox="1"/>
          <p:nvPr/>
        </p:nvSpPr>
        <p:spPr>
          <a:xfrm>
            <a:off x="5428127" y="4205702"/>
            <a:ext cx="1371209" cy="276959"/>
          </a:xfrm>
          <a:prstGeom prst="rect">
            <a:avLst/>
          </a:prstGeom>
          <a:noFill/>
        </p:spPr>
        <p:txBody>
          <a:bodyPr wrap="square" lIns="0" tIns="0" rIns="0" bIns="0" rtlCol="0">
            <a:spAutoFit/>
          </a:bodyPr>
          <a:lstStyle/>
          <a:p>
            <a:pPr algn="ctr" defTabSz="914128">
              <a:lnSpc>
                <a:spcPct val="90000"/>
              </a:lnSpc>
            </a:pPr>
            <a:r>
              <a:rPr lang="en-US" sz="2000" spc="-70" dirty="0">
                <a:solidFill>
                  <a:prstClr val="white"/>
                </a:solidFill>
                <a:ea typeface="Segoe UI" pitchFamily="34" charset="0"/>
                <a:cs typeface="Segoe UI" pitchFamily="34" charset="0"/>
              </a:rPr>
              <a:t>Error-prone</a:t>
            </a:r>
          </a:p>
        </p:txBody>
      </p:sp>
      <p:sp>
        <p:nvSpPr>
          <p:cNvPr id="75" name="TextBox 74"/>
          <p:cNvSpPr txBox="1"/>
          <p:nvPr/>
        </p:nvSpPr>
        <p:spPr>
          <a:xfrm>
            <a:off x="5443243" y="4219600"/>
            <a:ext cx="1371209" cy="276959"/>
          </a:xfrm>
          <a:prstGeom prst="rect">
            <a:avLst/>
          </a:prstGeom>
          <a:noFill/>
        </p:spPr>
        <p:txBody>
          <a:bodyPr wrap="square" lIns="0" tIns="0" rIns="0" bIns="0" rtlCol="0">
            <a:spAutoFit/>
          </a:bodyPr>
          <a:lstStyle/>
          <a:p>
            <a:pPr algn="ctr" defTabSz="914128">
              <a:lnSpc>
                <a:spcPct val="90000"/>
              </a:lnSpc>
            </a:pPr>
            <a:r>
              <a:rPr lang="en-US" sz="2000" spc="-70" dirty="0">
                <a:solidFill>
                  <a:prstClr val="white"/>
                </a:solidFill>
                <a:ea typeface="Segoe UI" pitchFamily="34" charset="0"/>
                <a:cs typeface="Segoe UI" pitchFamily="34" charset="0"/>
              </a:rPr>
              <a:t>Chaotic </a:t>
            </a:r>
          </a:p>
        </p:txBody>
      </p:sp>
      <p:sp>
        <p:nvSpPr>
          <p:cNvPr id="77" name="Freeform 67"/>
          <p:cNvSpPr>
            <a:spLocks noChangeAspect="1" noEditPoints="1"/>
          </p:cNvSpPr>
          <p:nvPr/>
        </p:nvSpPr>
        <p:spPr bwMode="black">
          <a:xfrm>
            <a:off x="5768929" y="3374060"/>
            <a:ext cx="750895" cy="749595"/>
          </a:xfrm>
          <a:custGeom>
            <a:avLst/>
            <a:gdLst>
              <a:gd name="T0" fmla="*/ 1525 w 1554"/>
              <a:gd name="T1" fmla="*/ 721 h 1554"/>
              <a:gd name="T2" fmla="*/ 832 w 1554"/>
              <a:gd name="T3" fmla="*/ 33 h 1554"/>
              <a:gd name="T4" fmla="*/ 722 w 1554"/>
              <a:gd name="T5" fmla="*/ 33 h 1554"/>
              <a:gd name="T6" fmla="*/ 34 w 1554"/>
              <a:gd name="T7" fmla="*/ 721 h 1554"/>
              <a:gd name="T8" fmla="*/ 34 w 1554"/>
              <a:gd name="T9" fmla="*/ 837 h 1554"/>
              <a:gd name="T10" fmla="*/ 722 w 1554"/>
              <a:gd name="T11" fmla="*/ 1525 h 1554"/>
              <a:gd name="T12" fmla="*/ 832 w 1554"/>
              <a:gd name="T13" fmla="*/ 1525 h 1554"/>
              <a:gd name="T14" fmla="*/ 1525 w 1554"/>
              <a:gd name="T15" fmla="*/ 837 h 1554"/>
              <a:gd name="T16" fmla="*/ 1525 w 1554"/>
              <a:gd name="T17" fmla="*/ 721 h 1554"/>
              <a:gd name="T18" fmla="*/ 1352 w 1554"/>
              <a:gd name="T19" fmla="*/ 822 h 1554"/>
              <a:gd name="T20" fmla="*/ 823 w 1554"/>
              <a:gd name="T21" fmla="*/ 1352 h 1554"/>
              <a:gd name="T22" fmla="*/ 736 w 1554"/>
              <a:gd name="T23" fmla="*/ 1352 h 1554"/>
              <a:gd name="T24" fmla="*/ 207 w 1554"/>
              <a:gd name="T25" fmla="*/ 822 h 1554"/>
              <a:gd name="T26" fmla="*/ 207 w 1554"/>
              <a:gd name="T27" fmla="*/ 736 h 1554"/>
              <a:gd name="T28" fmla="*/ 736 w 1554"/>
              <a:gd name="T29" fmla="*/ 207 h 1554"/>
              <a:gd name="T30" fmla="*/ 823 w 1554"/>
              <a:gd name="T31" fmla="*/ 207 h 1554"/>
              <a:gd name="T32" fmla="*/ 1352 w 1554"/>
              <a:gd name="T33" fmla="*/ 736 h 1554"/>
              <a:gd name="T34" fmla="*/ 1352 w 1554"/>
              <a:gd name="T35" fmla="*/ 822 h 1554"/>
              <a:gd name="T36" fmla="*/ 821 w 1554"/>
              <a:gd name="T37" fmla="*/ 910 h 1554"/>
              <a:gd name="T38" fmla="*/ 821 w 1554"/>
              <a:gd name="T39" fmla="*/ 910 h 1554"/>
              <a:gd name="T40" fmla="*/ 734 w 1554"/>
              <a:gd name="T41" fmla="*/ 910 h 1554"/>
              <a:gd name="T42" fmla="*/ 691 w 1554"/>
              <a:gd name="T43" fmla="*/ 607 h 1554"/>
              <a:gd name="T44" fmla="*/ 691 w 1554"/>
              <a:gd name="T45" fmla="*/ 424 h 1554"/>
              <a:gd name="T46" fmla="*/ 864 w 1554"/>
              <a:gd name="T47" fmla="*/ 424 h 1554"/>
              <a:gd name="T48" fmla="*/ 864 w 1554"/>
              <a:gd name="T49" fmla="*/ 607 h 1554"/>
              <a:gd name="T50" fmla="*/ 821 w 1554"/>
              <a:gd name="T51" fmla="*/ 910 h 1554"/>
              <a:gd name="T52" fmla="*/ 681 w 1554"/>
              <a:gd name="T53" fmla="*/ 963 h 1554"/>
              <a:gd name="T54" fmla="*/ 875 w 1554"/>
              <a:gd name="T55" fmla="*/ 963 h 1554"/>
              <a:gd name="T56" fmla="*/ 875 w 1554"/>
              <a:gd name="T57" fmla="*/ 1151 h 1554"/>
              <a:gd name="T58" fmla="*/ 681 w 1554"/>
              <a:gd name="T59" fmla="*/ 1151 h 1554"/>
              <a:gd name="T60" fmla="*/ 681 w 1554"/>
              <a:gd name="T61" fmla="*/ 963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54" h="1554">
                <a:moveTo>
                  <a:pt x="1525" y="721"/>
                </a:moveTo>
                <a:cubicBezTo>
                  <a:pt x="832" y="33"/>
                  <a:pt x="832" y="33"/>
                  <a:pt x="832" y="33"/>
                </a:cubicBezTo>
                <a:cubicBezTo>
                  <a:pt x="804" y="0"/>
                  <a:pt x="751" y="0"/>
                  <a:pt x="722" y="33"/>
                </a:cubicBezTo>
                <a:cubicBezTo>
                  <a:pt x="34" y="721"/>
                  <a:pt x="34" y="721"/>
                  <a:pt x="34" y="721"/>
                </a:cubicBezTo>
                <a:cubicBezTo>
                  <a:pt x="0" y="755"/>
                  <a:pt x="0" y="803"/>
                  <a:pt x="34" y="837"/>
                </a:cubicBezTo>
                <a:cubicBezTo>
                  <a:pt x="722" y="1525"/>
                  <a:pt x="722" y="1525"/>
                  <a:pt x="722" y="1525"/>
                </a:cubicBezTo>
                <a:cubicBezTo>
                  <a:pt x="751" y="1554"/>
                  <a:pt x="804" y="1554"/>
                  <a:pt x="832" y="1525"/>
                </a:cubicBezTo>
                <a:cubicBezTo>
                  <a:pt x="1525" y="837"/>
                  <a:pt x="1525" y="837"/>
                  <a:pt x="1525" y="837"/>
                </a:cubicBezTo>
                <a:cubicBezTo>
                  <a:pt x="1554" y="803"/>
                  <a:pt x="1554" y="755"/>
                  <a:pt x="1525" y="721"/>
                </a:cubicBezTo>
                <a:close/>
                <a:moveTo>
                  <a:pt x="1352" y="822"/>
                </a:moveTo>
                <a:cubicBezTo>
                  <a:pt x="823" y="1352"/>
                  <a:pt x="823" y="1352"/>
                  <a:pt x="823" y="1352"/>
                </a:cubicBezTo>
                <a:cubicBezTo>
                  <a:pt x="799" y="1376"/>
                  <a:pt x="760" y="1376"/>
                  <a:pt x="736" y="1352"/>
                </a:cubicBezTo>
                <a:cubicBezTo>
                  <a:pt x="207" y="822"/>
                  <a:pt x="207" y="822"/>
                  <a:pt x="207" y="822"/>
                </a:cubicBezTo>
                <a:cubicBezTo>
                  <a:pt x="183" y="798"/>
                  <a:pt x="183" y="760"/>
                  <a:pt x="207" y="736"/>
                </a:cubicBezTo>
                <a:cubicBezTo>
                  <a:pt x="736" y="207"/>
                  <a:pt x="736" y="207"/>
                  <a:pt x="736" y="207"/>
                </a:cubicBezTo>
                <a:cubicBezTo>
                  <a:pt x="760" y="183"/>
                  <a:pt x="799" y="183"/>
                  <a:pt x="823" y="207"/>
                </a:cubicBezTo>
                <a:cubicBezTo>
                  <a:pt x="1352" y="736"/>
                  <a:pt x="1352" y="736"/>
                  <a:pt x="1352" y="736"/>
                </a:cubicBezTo>
                <a:cubicBezTo>
                  <a:pt x="1376" y="760"/>
                  <a:pt x="1376" y="798"/>
                  <a:pt x="1352" y="822"/>
                </a:cubicBezTo>
                <a:close/>
                <a:moveTo>
                  <a:pt x="821" y="910"/>
                </a:moveTo>
                <a:cubicBezTo>
                  <a:pt x="821" y="910"/>
                  <a:pt x="821" y="910"/>
                  <a:pt x="821" y="910"/>
                </a:cubicBezTo>
                <a:cubicBezTo>
                  <a:pt x="734" y="910"/>
                  <a:pt x="734" y="910"/>
                  <a:pt x="734" y="910"/>
                </a:cubicBezTo>
                <a:cubicBezTo>
                  <a:pt x="691" y="607"/>
                  <a:pt x="691" y="607"/>
                  <a:pt x="691" y="607"/>
                </a:cubicBezTo>
                <a:cubicBezTo>
                  <a:pt x="691" y="424"/>
                  <a:pt x="691" y="424"/>
                  <a:pt x="691" y="424"/>
                </a:cubicBezTo>
                <a:cubicBezTo>
                  <a:pt x="864" y="424"/>
                  <a:pt x="864" y="424"/>
                  <a:pt x="864" y="424"/>
                </a:cubicBezTo>
                <a:cubicBezTo>
                  <a:pt x="864" y="607"/>
                  <a:pt x="864" y="607"/>
                  <a:pt x="864" y="607"/>
                </a:cubicBezTo>
                <a:cubicBezTo>
                  <a:pt x="821" y="910"/>
                  <a:pt x="821" y="910"/>
                  <a:pt x="821" y="910"/>
                </a:cubicBezTo>
                <a:close/>
                <a:moveTo>
                  <a:pt x="681" y="963"/>
                </a:moveTo>
                <a:cubicBezTo>
                  <a:pt x="875" y="963"/>
                  <a:pt x="875" y="963"/>
                  <a:pt x="875" y="963"/>
                </a:cubicBezTo>
                <a:cubicBezTo>
                  <a:pt x="875" y="1151"/>
                  <a:pt x="875" y="1151"/>
                  <a:pt x="875" y="1151"/>
                </a:cubicBezTo>
                <a:cubicBezTo>
                  <a:pt x="681" y="1151"/>
                  <a:pt x="681" y="1151"/>
                  <a:pt x="681" y="1151"/>
                </a:cubicBezTo>
                <a:cubicBezTo>
                  <a:pt x="681" y="963"/>
                  <a:pt x="681" y="963"/>
                  <a:pt x="681" y="9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28"/>
            <a:endParaRPr lang="en-US">
              <a:solidFill>
                <a:srgbClr val="FFFFFF"/>
              </a:solidFill>
            </a:endParaRPr>
          </a:p>
        </p:txBody>
      </p:sp>
      <p:sp>
        <p:nvSpPr>
          <p:cNvPr id="4" name="Automate"/>
          <p:cNvSpPr txBox="1"/>
          <p:nvPr/>
        </p:nvSpPr>
        <p:spPr>
          <a:xfrm>
            <a:off x="5089227" y="3746328"/>
            <a:ext cx="2041178" cy="517021"/>
          </a:xfrm>
          <a:prstGeom prst="rect">
            <a:avLst/>
          </a:prstGeom>
          <a:noFill/>
        </p:spPr>
        <p:txBody>
          <a:bodyPr wrap="none" lIns="0" tIns="0" rIns="0" bIns="0" rtlCol="0">
            <a:spAutoFit/>
          </a:bodyPr>
          <a:lstStyle/>
          <a:p>
            <a:pPr defTabSz="914128">
              <a:lnSpc>
                <a:spcPct val="90000"/>
              </a:lnSpc>
            </a:pPr>
            <a:r>
              <a:rPr lang="en-US" sz="3733" b="1" spc="-70" dirty="0">
                <a:gradFill>
                  <a:gsLst>
                    <a:gs pos="0">
                      <a:srgbClr val="FFFFFF"/>
                    </a:gs>
                    <a:gs pos="78000">
                      <a:srgbClr val="FFFFFF"/>
                    </a:gs>
                  </a:gsLst>
                  <a:lin ang="16200000" scaled="0"/>
                </a:gradFill>
                <a:latin typeface="Segoe UI Light" pitchFamily="34" charset="0"/>
              </a:rPr>
              <a:t>Automate!</a:t>
            </a:r>
          </a:p>
        </p:txBody>
      </p:sp>
      <p:sp>
        <p:nvSpPr>
          <p:cNvPr id="70" name="Agile"/>
          <p:cNvSpPr/>
          <p:nvPr/>
        </p:nvSpPr>
        <p:spPr bwMode="auto">
          <a:xfrm>
            <a:off x="1373620" y="40235"/>
            <a:ext cx="4215703" cy="4576447"/>
          </a:xfrm>
          <a:prstGeom prst="rect">
            <a:avLst/>
          </a:prstGeom>
          <a:solidFill>
            <a:schemeClr val="accent2">
              <a:alpha val="50000"/>
            </a:schemeClr>
          </a:solidFill>
          <a:ln w="57150">
            <a:solidFill>
              <a:schemeClr val="tx1">
                <a:alpha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2745" dirty="0">
                <a:solidFill>
                  <a:schemeClr val="tx1"/>
                </a:solidFill>
                <a:ea typeface="Segoe UI" pitchFamily="34" charset="0"/>
                <a:cs typeface="Segoe UI" pitchFamily="34" charset="0"/>
              </a:rPr>
              <a:t>Agile</a:t>
            </a:r>
          </a:p>
        </p:txBody>
      </p:sp>
      <p:sp>
        <p:nvSpPr>
          <p:cNvPr id="74" name="DevOps"/>
          <p:cNvSpPr/>
          <p:nvPr/>
        </p:nvSpPr>
        <p:spPr bwMode="auto">
          <a:xfrm>
            <a:off x="2069395" y="589132"/>
            <a:ext cx="8505863" cy="4928109"/>
          </a:xfrm>
          <a:prstGeom prst="ellipse">
            <a:avLst/>
          </a:prstGeom>
          <a:solidFill>
            <a:schemeClr val="accent1">
              <a:alpha val="50000"/>
            </a:schemeClr>
          </a:solidFill>
          <a:ln w="57150">
            <a:solidFill>
              <a:schemeClr val="tx2">
                <a:lumMod val="10000"/>
                <a:alpha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5882" dirty="0">
                <a:solidFill>
                  <a:schemeClr val="tx1"/>
                </a:solidFill>
                <a:ea typeface="Segoe UI" pitchFamily="34" charset="0"/>
                <a:cs typeface="Segoe UI" pitchFamily="34" charset="0"/>
              </a:rPr>
              <a:t>DevOps</a:t>
            </a:r>
          </a:p>
        </p:txBody>
      </p:sp>
      <p:sp>
        <p:nvSpPr>
          <p:cNvPr id="78" name="Agile"/>
          <p:cNvSpPr/>
          <p:nvPr/>
        </p:nvSpPr>
        <p:spPr bwMode="auto">
          <a:xfrm>
            <a:off x="7929850" y="1178528"/>
            <a:ext cx="3106858" cy="4576447"/>
          </a:xfrm>
          <a:prstGeom prst="rect">
            <a:avLst/>
          </a:prstGeom>
          <a:solidFill>
            <a:schemeClr val="accent4">
              <a:alpha val="40000"/>
            </a:schemeClr>
          </a:solidFill>
          <a:ln w="57150">
            <a:solidFill>
              <a:schemeClr val="tx1">
                <a:alpha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2745" dirty="0">
                <a:solidFill>
                  <a:schemeClr val="tx1"/>
                </a:solidFill>
                <a:ea typeface="Segoe UI" pitchFamily="34" charset="0"/>
                <a:cs typeface="Segoe UI" pitchFamily="34" charset="0"/>
              </a:rPr>
              <a:t>ITIL</a:t>
            </a:r>
          </a:p>
        </p:txBody>
      </p:sp>
    </p:spTree>
    <p:extLst>
      <p:ext uri="{BB962C8B-B14F-4D97-AF65-F5344CB8AC3E}">
        <p14:creationId xmlns:p14="http://schemas.microsoft.com/office/powerpoint/2010/main" val="2997174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left)">
                                      <p:cBhvr>
                                        <p:cTn id="11" dur="250"/>
                                        <p:tgtEl>
                                          <p:spTgt spid="53"/>
                                        </p:tgtEl>
                                      </p:cBhvr>
                                    </p:animEffect>
                                  </p:childTnLst>
                                </p:cTn>
                              </p:par>
                            </p:childTnLst>
                          </p:cTn>
                        </p:par>
                        <p:par>
                          <p:cTn id="12" fill="hold">
                            <p:stCondLst>
                              <p:cond delay="750"/>
                            </p:stCondLst>
                            <p:childTnLst>
                              <p:par>
                                <p:cTn id="13" presetID="22" presetClass="entr" presetSubtype="8"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left)">
                                      <p:cBhvr>
                                        <p:cTn id="15" dur="500"/>
                                        <p:tgtEl>
                                          <p:spTgt spid="54"/>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250"/>
                                        <p:tgtEl>
                                          <p:spTgt spid="55"/>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left)">
                                      <p:cBhvr>
                                        <p:cTn id="27" dur="25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down)">
                                      <p:cBhvr>
                                        <p:cTn id="32" dur="500"/>
                                        <p:tgtEl>
                                          <p:spTgt spid="7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500"/>
                                        <p:tgtEl>
                                          <p:spTgt spid="68"/>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down)">
                                      <p:cBhvr>
                                        <p:cTn id="39" dur="250"/>
                                        <p:tgtEl>
                                          <p:spTgt spid="7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down)">
                                      <p:cBhvr>
                                        <p:cTn id="44" dur="500"/>
                                        <p:tgtEl>
                                          <p:spTgt spid="73"/>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7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wipe(down)">
                                      <p:cBhvr>
                                        <p:cTn id="51" dur="500"/>
                                        <p:tgtEl>
                                          <p:spTgt spid="75"/>
                                        </p:tgtEl>
                                      </p:cBhvr>
                                    </p:animEffect>
                                  </p:childTnLst>
                                </p:cTn>
                              </p:par>
                              <p:par>
                                <p:cTn id="52" presetID="1" presetClass="exit" presetSubtype="0" fill="hold" grpId="1" nodeType="withEffect">
                                  <p:stCondLst>
                                    <p:cond delay="0"/>
                                  </p:stCondLst>
                                  <p:childTnLst>
                                    <p:set>
                                      <p:cBhvr>
                                        <p:cTn id="53" dur="1" fill="hold">
                                          <p:stCondLst>
                                            <p:cond delay="0"/>
                                          </p:stCondLst>
                                        </p:cTn>
                                        <p:tgtEl>
                                          <p:spTgt spid="7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68"/>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75"/>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7"/>
                                        </p:tgtEl>
                                        <p:attrNameLst>
                                          <p:attrName>style.visibility</p:attrName>
                                        </p:attrNameLst>
                                      </p:cBhvr>
                                      <p:to>
                                        <p:strVal val="hidden"/>
                                      </p:to>
                                    </p:set>
                                  </p:childTnLst>
                                </p:cTn>
                              </p:par>
                            </p:childTnLst>
                          </p:cTn>
                        </p:par>
                        <p:par>
                          <p:cTn id="62" fill="hold">
                            <p:stCondLst>
                              <p:cond delay="0"/>
                            </p:stCondLst>
                            <p:childTnLst>
                              <p:par>
                                <p:cTn id="63" presetID="53" presetClass="entr" presetSubtype="16" fill="hold" grpId="0" nodeType="afterEffect">
                                  <p:stCondLst>
                                    <p:cond delay="0"/>
                                  </p:stCondLst>
                                  <p:childTnLst>
                                    <p:set>
                                      <p:cBhvr>
                                        <p:cTn id="64" dur="1" fill="hold">
                                          <p:stCondLst>
                                            <p:cond delay="0"/>
                                          </p:stCondLst>
                                        </p:cTn>
                                        <p:tgtEl>
                                          <p:spTgt spid="62"/>
                                        </p:tgtEl>
                                        <p:attrNameLst>
                                          <p:attrName>style.visibility</p:attrName>
                                        </p:attrNameLst>
                                      </p:cBhvr>
                                      <p:to>
                                        <p:strVal val="visible"/>
                                      </p:to>
                                    </p:set>
                                    <p:anim calcmode="lin" valueType="num">
                                      <p:cBhvr>
                                        <p:cTn id="65" dur="1500" fill="hold"/>
                                        <p:tgtEl>
                                          <p:spTgt spid="62"/>
                                        </p:tgtEl>
                                        <p:attrNameLst>
                                          <p:attrName>ppt_w</p:attrName>
                                        </p:attrNameLst>
                                      </p:cBhvr>
                                      <p:tavLst>
                                        <p:tav tm="0">
                                          <p:val>
                                            <p:fltVal val="0"/>
                                          </p:val>
                                        </p:tav>
                                        <p:tav tm="100000">
                                          <p:val>
                                            <p:strVal val="#ppt_w"/>
                                          </p:val>
                                        </p:tav>
                                      </p:tavLst>
                                    </p:anim>
                                    <p:anim calcmode="lin" valueType="num">
                                      <p:cBhvr>
                                        <p:cTn id="66" dur="1500" fill="hold"/>
                                        <p:tgtEl>
                                          <p:spTgt spid="62"/>
                                        </p:tgtEl>
                                        <p:attrNameLst>
                                          <p:attrName>ppt_h</p:attrName>
                                        </p:attrNameLst>
                                      </p:cBhvr>
                                      <p:tavLst>
                                        <p:tav tm="0">
                                          <p:val>
                                            <p:fltVal val="0"/>
                                          </p:val>
                                        </p:tav>
                                        <p:tav tm="100000">
                                          <p:val>
                                            <p:strVal val="#ppt_h"/>
                                          </p:val>
                                        </p:tav>
                                      </p:tavLst>
                                    </p:anim>
                                    <p:animEffect transition="in" filter="fade">
                                      <p:cBhvr>
                                        <p:cTn id="67" dur="1500"/>
                                        <p:tgtEl>
                                          <p:spTgt spid="62"/>
                                        </p:tgtEl>
                                      </p:cBhvr>
                                    </p:animEffect>
                                  </p:childTnLst>
                                </p:cTn>
                              </p:par>
                              <p:par>
                                <p:cTn id="68" presetID="1" presetClass="exit" presetSubtype="0" fill="hold" grpId="1" nodeType="withEffect">
                                  <p:stCondLst>
                                    <p:cond delay="0"/>
                                  </p:stCondLst>
                                  <p:childTnLst>
                                    <p:set>
                                      <p:cBhvr>
                                        <p:cTn id="69" dur="1" fill="hold">
                                          <p:stCondLst>
                                            <p:cond delay="0"/>
                                          </p:stCondLst>
                                        </p:cTn>
                                        <p:tgtEl>
                                          <p:spTgt spid="52"/>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5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53"/>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55"/>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57"/>
                                        </p:tgtEl>
                                        <p:attrNameLst>
                                          <p:attrName>style.visibility</p:attrName>
                                        </p:attrNameLst>
                                      </p:cBhvr>
                                      <p:to>
                                        <p:strVal val="hidden"/>
                                      </p:to>
                                    </p:set>
                                  </p:childTnLst>
                                </p:cTn>
                              </p:par>
                              <p:par>
                                <p:cTn id="80" presetID="9" presetClass="emph" presetSubtype="0" nodeType="withEffect">
                                  <p:stCondLst>
                                    <p:cond delay="0"/>
                                  </p:stCondLst>
                                  <p:childTnLst>
                                    <p:set>
                                      <p:cBhvr rctx="PPT">
                                        <p:cTn id="81" dur="indefinite"/>
                                        <p:tgtEl>
                                          <p:spTgt spid="6"/>
                                        </p:tgtEl>
                                        <p:attrNameLst>
                                          <p:attrName>style.opacity</p:attrName>
                                        </p:attrNameLst>
                                      </p:cBhvr>
                                      <p:to>
                                        <p:strVal val="0.5"/>
                                      </p:to>
                                    </p:set>
                                    <p:animEffect filter="image" prLst="opacity: 0.5">
                                      <p:cBhvr rctx="IE">
                                        <p:cTn id="82" dur="indefinite"/>
                                        <p:tgtEl>
                                          <p:spTgt spid="6"/>
                                        </p:tgtEl>
                                      </p:cBhvr>
                                    </p:animEffect>
                                  </p:childTnLst>
                                </p:cTn>
                              </p:par>
                              <p:par>
                                <p:cTn id="83" presetID="1" presetClass="exit" presetSubtype="0" fill="hold" nodeType="withEffect">
                                  <p:stCondLst>
                                    <p:cond delay="0"/>
                                  </p:stCondLst>
                                  <p:childTnLst>
                                    <p:set>
                                      <p:cBhvr>
                                        <p:cTn id="84" dur="1" fill="hold">
                                          <p:stCondLst>
                                            <p:cond delay="0"/>
                                          </p:stCondLst>
                                        </p:cTn>
                                        <p:tgtEl>
                                          <p:spTgt spid="2"/>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61"/>
                                        </p:tgtEl>
                                        <p:attrNameLst>
                                          <p:attrName>style.visibility</p:attrName>
                                        </p:attrNameLst>
                                      </p:cBhvr>
                                      <p:to>
                                        <p:strVal val="hidden"/>
                                      </p:to>
                                    </p:set>
                                  </p:childTnLst>
                                </p:cTn>
                              </p:par>
                              <p:par>
                                <p:cTn id="89" presetID="9" presetClass="emph" presetSubtype="0" nodeType="withEffect">
                                  <p:stCondLst>
                                    <p:cond delay="0"/>
                                  </p:stCondLst>
                                  <p:childTnLst>
                                    <p:set>
                                      <p:cBhvr rctx="PPT">
                                        <p:cTn id="90" dur="indefinite"/>
                                        <p:tgtEl>
                                          <p:spTgt spid="3"/>
                                        </p:tgtEl>
                                        <p:attrNameLst>
                                          <p:attrName>style.opacity</p:attrName>
                                        </p:attrNameLst>
                                      </p:cBhvr>
                                      <p:to>
                                        <p:strVal val="0.5"/>
                                      </p:to>
                                    </p:set>
                                    <p:animEffect filter="image" prLst="opacity: 0.5">
                                      <p:cBhvr rctx="IE">
                                        <p:cTn id="91" dur="indefinite"/>
                                        <p:tgtEl>
                                          <p:spTgt spid="3"/>
                                        </p:tgtEl>
                                      </p:cBhvr>
                                    </p:animEffect>
                                  </p:childTnLst>
                                </p:cTn>
                              </p:par>
                              <p:par>
                                <p:cTn id="92" presetID="1" presetClass="entr" presetSubtype="0" fill="hold" grpId="0" nodeType="withEffect">
                                  <p:stCondLst>
                                    <p:cond delay="0"/>
                                  </p:stCondLst>
                                  <p:childTnLst>
                                    <p:set>
                                      <p:cBhvr>
                                        <p:cTn id="93" dur="1" fill="hold">
                                          <p:stCondLst>
                                            <p:cond delay="0"/>
                                          </p:stCondLst>
                                        </p:cTn>
                                        <p:tgtEl>
                                          <p:spTgt spid="71"/>
                                        </p:tgtEl>
                                        <p:attrNameLst>
                                          <p:attrName>style.visibility</p:attrName>
                                        </p:attrNameLst>
                                      </p:cBhvr>
                                      <p:to>
                                        <p:strVal val="visible"/>
                                      </p:to>
                                    </p:set>
                                  </p:childTnLst>
                                </p:cTn>
                              </p:par>
                              <p:par>
                                <p:cTn id="94" presetID="9" presetClass="emph" presetSubtype="0" grpId="1" nodeType="withEffect">
                                  <p:stCondLst>
                                    <p:cond delay="0"/>
                                  </p:stCondLst>
                                  <p:childTnLst>
                                    <p:set>
                                      <p:cBhvr rctx="PPT">
                                        <p:cTn id="95" dur="indefinite"/>
                                        <p:tgtEl>
                                          <p:spTgt spid="71"/>
                                        </p:tgtEl>
                                        <p:attrNameLst>
                                          <p:attrName>style.opacity</p:attrName>
                                        </p:attrNameLst>
                                      </p:cBhvr>
                                      <p:to>
                                        <p:strVal val="0.5"/>
                                      </p:to>
                                    </p:set>
                                    <p:animEffect filter="image" prLst="opacity: 0.5">
                                      <p:cBhvr rctx="IE">
                                        <p:cTn id="96" dur="indefinite"/>
                                        <p:tgtEl>
                                          <p:spTgt spid="71"/>
                                        </p:tgtEl>
                                      </p:cBhvr>
                                    </p:animEffect>
                                  </p:childTnLst>
                                </p:cTn>
                              </p:par>
                            </p:childTnLst>
                          </p:cTn>
                        </p:par>
                        <p:par>
                          <p:cTn id="97" fill="hold">
                            <p:stCondLst>
                              <p:cond delay="1500"/>
                            </p:stCondLst>
                            <p:childTnLst>
                              <p:par>
                                <p:cTn id="98" presetID="1" presetClass="entr" presetSubtype="0" fill="hold" grpId="0" nodeType="afterEffect">
                                  <p:stCondLst>
                                    <p:cond delay="0"/>
                                  </p:stCondLst>
                                  <p:childTnLst>
                                    <p:set>
                                      <p:cBhvr>
                                        <p:cTn id="99" dur="1" fill="hold">
                                          <p:stCondLst>
                                            <p:cond delay="0"/>
                                          </p:stCondLst>
                                        </p:cTn>
                                        <p:tgtEl>
                                          <p:spTgt spid="76"/>
                                        </p:tgtEl>
                                        <p:attrNameLst>
                                          <p:attrName>style.visibility</p:attrName>
                                        </p:attrNameLst>
                                      </p:cBhvr>
                                      <p:to>
                                        <p:strVal val="visible"/>
                                      </p:to>
                                    </p:set>
                                  </p:childTnLst>
                                </p:cTn>
                              </p:par>
                            </p:childTnLst>
                          </p:cTn>
                        </p:par>
                        <p:par>
                          <p:cTn id="100" fill="hold">
                            <p:stCondLst>
                              <p:cond delay="1500"/>
                            </p:stCondLst>
                            <p:childTnLst>
                              <p:par>
                                <p:cTn id="101" presetID="10" presetClass="entr" presetSubtype="0" fill="hold" grpId="0" nodeType="after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fade">
                                      <p:cBhvr>
                                        <p:cTn id="103" dur="250"/>
                                        <p:tgtEl>
                                          <p:spTgt spid="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0"/>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7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62" grpId="0" animBg="1"/>
      <p:bldP spid="76" grpId="0" animBg="1"/>
      <p:bldP spid="60" grpId="0"/>
      <p:bldP spid="61" grpId="0"/>
      <p:bldP spid="71" grpId="0" animBg="1"/>
      <p:bldP spid="71" grpId="1" animBg="1"/>
      <p:bldP spid="68" grpId="0" animBg="1"/>
      <p:bldP spid="68" grpId="1" animBg="1"/>
      <p:bldP spid="72" grpId="0"/>
      <p:bldP spid="72" grpId="1"/>
      <p:bldP spid="73" grpId="0"/>
      <p:bldP spid="73" grpId="1"/>
      <p:bldP spid="75" grpId="0"/>
      <p:bldP spid="75" grpId="1"/>
      <p:bldP spid="77" grpId="0" animBg="1"/>
      <p:bldP spid="77" grpId="1" animBg="1"/>
      <p:bldP spid="4" grpId="0"/>
      <p:bldP spid="70" grpId="0" animBg="1"/>
      <p:bldP spid="74" grpId="0" animBg="1"/>
      <p:bldP spid="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DevOps: the three stage conversation</a:t>
            </a:r>
            <a:endParaRPr lang="en-US" dirty="0"/>
          </a:p>
        </p:txBody>
      </p:sp>
      <p:grpSp>
        <p:nvGrpSpPr>
          <p:cNvPr id="30" name="Group 29"/>
          <p:cNvGrpSpPr/>
          <p:nvPr/>
        </p:nvGrpSpPr>
        <p:grpSpPr>
          <a:xfrm>
            <a:off x="8047130" y="1880092"/>
            <a:ext cx="3579230" cy="4502296"/>
            <a:chOff x="8208491" y="1917295"/>
            <a:chExt cx="3651001" cy="4592576"/>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4238" y="1917295"/>
              <a:ext cx="2480148" cy="3533783"/>
            </a:xfrm>
            <a:prstGeom prst="rect">
              <a:avLst/>
            </a:prstGeom>
          </p:spPr>
        </p:pic>
        <p:grpSp>
          <p:nvGrpSpPr>
            <p:cNvPr id="19" name="Group 18"/>
            <p:cNvGrpSpPr/>
            <p:nvPr/>
          </p:nvGrpSpPr>
          <p:grpSpPr>
            <a:xfrm>
              <a:off x="8208491" y="5622366"/>
              <a:ext cx="3651001" cy="887505"/>
              <a:chOff x="8486329" y="5622366"/>
              <a:chExt cx="3651001" cy="887505"/>
            </a:xfrm>
          </p:grpSpPr>
          <p:sp>
            <p:nvSpPr>
              <p:cNvPr id="15" name="Rectangle 14"/>
              <p:cNvSpPr/>
              <p:nvPr/>
            </p:nvSpPr>
            <p:spPr bwMode="auto">
              <a:xfrm>
                <a:off x="8486329" y="5622366"/>
                <a:ext cx="914400"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5294" b="1" dirty="0">
                    <a:ln w="0"/>
                    <a:gradFill>
                      <a:gsLst>
                        <a:gs pos="1250">
                          <a:srgbClr val="002050"/>
                        </a:gs>
                        <a:gs pos="100000">
                          <a:srgbClr val="002050"/>
                        </a:gs>
                      </a:gsLst>
                      <a:lin ang="0" scaled="0"/>
                    </a:gradFill>
                  </a:rPr>
                  <a:t>3</a:t>
                </a:r>
              </a:p>
            </p:txBody>
          </p:sp>
          <p:sp>
            <p:nvSpPr>
              <p:cNvPr id="16" name="Rectangle 15"/>
              <p:cNvSpPr/>
              <p:nvPr/>
            </p:nvSpPr>
            <p:spPr bwMode="auto">
              <a:xfrm>
                <a:off x="9418638" y="5622366"/>
                <a:ext cx="2718692"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defTabSz="914102" fontAlgn="base">
                  <a:spcBef>
                    <a:spcPct val="0"/>
                  </a:spcBef>
                  <a:spcAft>
                    <a:spcPct val="0"/>
                  </a:spcAft>
                </a:pPr>
                <a:r>
                  <a:rPr lang="en-US" sz="3921" dirty="0">
                    <a:ln w="0"/>
                    <a:gradFill>
                      <a:gsLst>
                        <a:gs pos="1250">
                          <a:srgbClr val="002050"/>
                        </a:gs>
                        <a:gs pos="100000">
                          <a:srgbClr val="002050"/>
                        </a:gs>
                      </a:gsLst>
                      <a:lin ang="0" scaled="0"/>
                    </a:gradFill>
                    <a:latin typeface="Segoe UI Light"/>
                  </a:rPr>
                  <a:t>Products</a:t>
                </a:r>
              </a:p>
            </p:txBody>
          </p:sp>
        </p:grpSp>
      </p:grpSp>
      <p:grpSp>
        <p:nvGrpSpPr>
          <p:cNvPr id="29" name="Group 28"/>
          <p:cNvGrpSpPr/>
          <p:nvPr/>
        </p:nvGrpSpPr>
        <p:grpSpPr>
          <a:xfrm>
            <a:off x="4274280" y="2084364"/>
            <a:ext cx="3579230" cy="4298024"/>
            <a:chOff x="4359987" y="2125663"/>
            <a:chExt cx="3651001" cy="4384208"/>
          </a:xfrm>
        </p:grpSpPr>
        <p:grpSp>
          <p:nvGrpSpPr>
            <p:cNvPr id="5" name="Group 4"/>
            <p:cNvGrpSpPr/>
            <p:nvPr/>
          </p:nvGrpSpPr>
          <p:grpSpPr>
            <a:xfrm>
              <a:off x="4359987" y="5622366"/>
              <a:ext cx="3651001" cy="887505"/>
              <a:chOff x="4591554" y="5622366"/>
              <a:chExt cx="3651001" cy="887505"/>
            </a:xfrm>
          </p:grpSpPr>
          <p:sp>
            <p:nvSpPr>
              <p:cNvPr id="13" name="Rectangle 12"/>
              <p:cNvSpPr/>
              <p:nvPr/>
            </p:nvSpPr>
            <p:spPr bwMode="auto">
              <a:xfrm>
                <a:off x="4591554" y="5622366"/>
                <a:ext cx="914400"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5294" b="1" dirty="0">
                    <a:ln w="0"/>
                    <a:gradFill>
                      <a:gsLst>
                        <a:gs pos="1250">
                          <a:srgbClr val="002050"/>
                        </a:gs>
                        <a:gs pos="100000">
                          <a:srgbClr val="002050"/>
                        </a:gs>
                      </a:gsLst>
                      <a:lin ang="0" scaled="0"/>
                    </a:gradFill>
                  </a:rPr>
                  <a:t>2</a:t>
                </a:r>
              </a:p>
            </p:txBody>
          </p:sp>
          <p:sp>
            <p:nvSpPr>
              <p:cNvPr id="14" name="Rectangle 13"/>
              <p:cNvSpPr/>
              <p:nvPr/>
            </p:nvSpPr>
            <p:spPr bwMode="auto">
              <a:xfrm>
                <a:off x="5523863" y="5622366"/>
                <a:ext cx="2718692"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defTabSz="914102" fontAlgn="base">
                  <a:spcBef>
                    <a:spcPct val="0"/>
                  </a:spcBef>
                  <a:spcAft>
                    <a:spcPct val="0"/>
                  </a:spcAft>
                </a:pPr>
                <a:r>
                  <a:rPr lang="en-US" sz="3921" dirty="0">
                    <a:ln w="0"/>
                    <a:gradFill>
                      <a:gsLst>
                        <a:gs pos="1250">
                          <a:srgbClr val="002050"/>
                        </a:gs>
                        <a:gs pos="100000">
                          <a:srgbClr val="002050"/>
                        </a:gs>
                      </a:gsLst>
                      <a:lin ang="0" scaled="0"/>
                    </a:gradFill>
                    <a:latin typeface="Segoe UI Light"/>
                  </a:rPr>
                  <a:t>Process</a:t>
                </a:r>
              </a:p>
            </p:txBody>
          </p:sp>
        </p:gr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7187" y="2125663"/>
              <a:ext cx="2418073" cy="3306391"/>
            </a:xfrm>
            <a:prstGeom prst="rect">
              <a:avLst/>
            </a:prstGeom>
          </p:spPr>
        </p:pic>
      </p:grpSp>
      <p:grpSp>
        <p:nvGrpSpPr>
          <p:cNvPr id="28" name="Group 27"/>
          <p:cNvGrpSpPr/>
          <p:nvPr/>
        </p:nvGrpSpPr>
        <p:grpSpPr>
          <a:xfrm>
            <a:off x="501428" y="1641194"/>
            <a:ext cx="3579230" cy="4741194"/>
            <a:chOff x="511482" y="1673606"/>
            <a:chExt cx="3651001" cy="4836265"/>
          </a:xfrm>
        </p:grpSpPr>
        <p:grpSp>
          <p:nvGrpSpPr>
            <p:cNvPr id="4" name="Group 3"/>
            <p:cNvGrpSpPr/>
            <p:nvPr/>
          </p:nvGrpSpPr>
          <p:grpSpPr>
            <a:xfrm>
              <a:off x="511482" y="5622366"/>
              <a:ext cx="3651001" cy="887505"/>
              <a:chOff x="465444" y="5622366"/>
              <a:chExt cx="3651001" cy="887505"/>
            </a:xfrm>
          </p:grpSpPr>
          <p:sp>
            <p:nvSpPr>
              <p:cNvPr id="17" name="Rectangle 16"/>
              <p:cNvSpPr/>
              <p:nvPr/>
            </p:nvSpPr>
            <p:spPr bwMode="auto">
              <a:xfrm>
                <a:off x="465444" y="5622366"/>
                <a:ext cx="914400"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5294" b="1" dirty="0">
                    <a:ln w="0"/>
                    <a:gradFill>
                      <a:gsLst>
                        <a:gs pos="1250">
                          <a:srgbClr val="002050"/>
                        </a:gs>
                        <a:gs pos="100000">
                          <a:srgbClr val="002050"/>
                        </a:gs>
                      </a:gsLst>
                      <a:lin ang="0" scaled="0"/>
                    </a:gradFill>
                  </a:rPr>
                  <a:t>1</a:t>
                </a:r>
              </a:p>
            </p:txBody>
          </p:sp>
          <p:sp>
            <p:nvSpPr>
              <p:cNvPr id="18" name="Rectangle 17"/>
              <p:cNvSpPr/>
              <p:nvPr/>
            </p:nvSpPr>
            <p:spPr bwMode="auto">
              <a:xfrm>
                <a:off x="1397753" y="5622366"/>
                <a:ext cx="2718692"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defTabSz="914102" fontAlgn="base">
                  <a:spcBef>
                    <a:spcPct val="0"/>
                  </a:spcBef>
                  <a:spcAft>
                    <a:spcPct val="0"/>
                  </a:spcAft>
                </a:pPr>
                <a:r>
                  <a:rPr lang="en-US" sz="3921" dirty="0">
                    <a:ln w="0"/>
                    <a:gradFill>
                      <a:gsLst>
                        <a:gs pos="1250">
                          <a:srgbClr val="002050"/>
                        </a:gs>
                        <a:gs pos="100000">
                          <a:srgbClr val="002050"/>
                        </a:gs>
                      </a:gsLst>
                      <a:lin ang="0" scaled="0"/>
                    </a:gradFill>
                    <a:latin typeface="Segoe UI Light"/>
                  </a:rPr>
                  <a:t>People</a:t>
                </a:r>
              </a:p>
            </p:txBody>
          </p:sp>
        </p:grpSp>
        <p:grpSp>
          <p:nvGrpSpPr>
            <p:cNvPr id="27" name="Group 26"/>
            <p:cNvGrpSpPr/>
            <p:nvPr/>
          </p:nvGrpSpPr>
          <p:grpSpPr>
            <a:xfrm>
              <a:off x="1186823" y="1673606"/>
              <a:ext cx="2413883" cy="3776282"/>
              <a:chOff x="1186823" y="1673606"/>
              <a:chExt cx="2413883" cy="3776282"/>
            </a:xfrm>
          </p:grpSpPr>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6823" y="1673606"/>
                <a:ext cx="1197403" cy="3776282"/>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0071" y="2795016"/>
                <a:ext cx="1110635" cy="2654872"/>
              </a:xfrm>
              <a:prstGeom prst="rect">
                <a:avLst/>
              </a:prstGeom>
            </p:spPr>
          </p:pic>
        </p:grpSp>
      </p:grpSp>
      <p:sp>
        <p:nvSpPr>
          <p:cNvPr id="20" name="Title 1"/>
          <p:cNvSpPr txBox="1">
            <a:spLocks/>
          </p:cNvSpPr>
          <p:nvPr/>
        </p:nvSpPr>
        <p:spPr>
          <a:xfrm>
            <a:off x="269241" y="289512"/>
            <a:ext cx="11655840" cy="8996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Tree>
    <p:extLst>
      <p:ext uri="{BB962C8B-B14F-4D97-AF65-F5344CB8AC3E}">
        <p14:creationId xmlns:p14="http://schemas.microsoft.com/office/powerpoint/2010/main" val="2493502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Objectives</a:t>
            </a:r>
            <a:endParaRPr lang="en-US" dirty="0"/>
          </a:p>
        </p:txBody>
      </p:sp>
      <p:sp>
        <p:nvSpPr>
          <p:cNvPr id="3" name="Content Placeholder 2"/>
          <p:cNvSpPr>
            <a:spLocks noGrp="1"/>
          </p:cNvSpPr>
          <p:nvPr>
            <p:ph sz="quarter" idx="10"/>
          </p:nvPr>
        </p:nvSpPr>
        <p:spPr/>
        <p:txBody>
          <a:bodyPr/>
          <a:lstStyle/>
          <a:p>
            <a:r>
              <a:rPr lang="en-GB"/>
              <a:t>After completing this module, you will be able to:</a:t>
            </a:r>
          </a:p>
          <a:p>
            <a:endParaRPr lang="en-GB"/>
          </a:p>
          <a:p>
            <a:r>
              <a:rPr lang="en-GB"/>
              <a:t>Explain why and how modern DevOps practices fit within the Microsoft Azure platform.</a:t>
            </a:r>
          </a:p>
          <a:p>
            <a:pPr lvl="1"/>
            <a:endParaRPr lang="en-GB" dirty="0"/>
          </a:p>
        </p:txBody>
      </p:sp>
    </p:spTree>
    <p:extLst>
      <p:ext uri="{BB962C8B-B14F-4D97-AF65-F5344CB8AC3E}">
        <p14:creationId xmlns:p14="http://schemas.microsoft.com/office/powerpoint/2010/main" val="1296081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a:off x="2844646" y="1829028"/>
            <a:ext cx="1737882" cy="1021594"/>
          </a:xfrm>
          <a:prstGeom prst="rightArrow">
            <a:avLst>
              <a:gd name="adj1" fmla="val 50000"/>
              <a:gd name="adj2" fmla="val 735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7" name="Right Arrow 6"/>
          <p:cNvSpPr/>
          <p:nvPr/>
        </p:nvSpPr>
        <p:spPr>
          <a:xfrm>
            <a:off x="5376088" y="1829028"/>
            <a:ext cx="1775449" cy="1021594"/>
          </a:xfrm>
          <a:prstGeom prst="rightArrow">
            <a:avLst>
              <a:gd name="adj1" fmla="val 50000"/>
              <a:gd name="adj2" fmla="val 735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8" name="Right Arrow 7"/>
          <p:cNvSpPr/>
          <p:nvPr/>
        </p:nvSpPr>
        <p:spPr>
          <a:xfrm>
            <a:off x="7945099" y="1829028"/>
            <a:ext cx="1106071" cy="1021594"/>
          </a:xfrm>
          <a:prstGeom prst="rightArrow">
            <a:avLst>
              <a:gd name="adj1" fmla="val 50000"/>
              <a:gd name="adj2" fmla="val 735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9" name="Oval 8"/>
          <p:cNvSpPr/>
          <p:nvPr/>
        </p:nvSpPr>
        <p:spPr>
          <a:xfrm>
            <a:off x="9320728" y="1459630"/>
            <a:ext cx="1980919" cy="1980919"/>
          </a:xfrm>
          <a:prstGeom prst="ellipse">
            <a:avLst/>
          </a:prstGeom>
          <a:noFill/>
          <a:ln w="444500">
            <a:solidFill>
              <a:srgbClr val="16549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10" name="Title 1"/>
          <p:cNvSpPr>
            <a:spLocks noGrp="1"/>
          </p:cNvSpPr>
          <p:nvPr>
            <p:ph type="title"/>
          </p:nvPr>
        </p:nvSpPr>
        <p:spPr/>
        <p:txBody>
          <a:bodyPr/>
          <a:lstStyle/>
          <a:p>
            <a:r>
              <a:rPr lang="en-US"/>
              <a:t>DevOps basics</a:t>
            </a:r>
            <a:endParaRPr lang="en-US" dirty="0"/>
          </a:p>
        </p:txBody>
      </p:sp>
      <p:grpSp>
        <p:nvGrpSpPr>
          <p:cNvPr id="11" name="Group 10"/>
          <p:cNvGrpSpPr/>
          <p:nvPr/>
        </p:nvGrpSpPr>
        <p:grpSpPr>
          <a:xfrm>
            <a:off x="1208782" y="1143325"/>
            <a:ext cx="9266602" cy="3699971"/>
            <a:chOff x="1370012" y="1295400"/>
            <a:chExt cx="9267917" cy="3700496"/>
          </a:xfrm>
        </p:grpSpPr>
        <p:sp>
          <p:nvSpPr>
            <p:cNvPr id="12" name="TextBox 11"/>
            <p:cNvSpPr txBox="1"/>
            <p:nvPr/>
          </p:nvSpPr>
          <p:spPr>
            <a:xfrm>
              <a:off x="1370012" y="1295400"/>
              <a:ext cx="1981200" cy="381000"/>
            </a:xfrm>
            <a:prstGeom prst="rect">
              <a:avLst/>
            </a:prstGeom>
          </p:spPr>
          <p:txBody>
            <a:bodyPr vert="horz" wrap="square" lIns="91427" tIns="91427" rIns="91427" bIns="91427" rtlCol="0" anchor="t">
              <a:noAutofit/>
            </a:bodyPr>
            <a:lstStyle/>
            <a:p>
              <a:pPr marL="233318" indent="-233318" defTabSz="914225"/>
              <a:r>
                <a:rPr lang="en-US" sz="1600" dirty="0">
                  <a:solidFill>
                    <a:srgbClr val="FFFFFF"/>
                  </a:solidFill>
                  <a:ea typeface="Segoe UI" pitchFamily="34" charset="0"/>
                  <a:cs typeface="Segoe UI" pitchFamily="34" charset="0"/>
                </a:rPr>
                <a:t>2) Code Repository</a:t>
              </a:r>
            </a:p>
          </p:txBody>
        </p:sp>
        <p:sp>
          <p:nvSpPr>
            <p:cNvPr id="13" name="TextBox 12"/>
            <p:cNvSpPr txBox="1"/>
            <p:nvPr/>
          </p:nvSpPr>
          <p:spPr>
            <a:xfrm>
              <a:off x="3129869" y="4614896"/>
              <a:ext cx="1676400" cy="381000"/>
            </a:xfrm>
            <a:prstGeom prst="rect">
              <a:avLst/>
            </a:prstGeom>
          </p:spPr>
          <p:txBody>
            <a:bodyPr vert="horz" wrap="square" lIns="91427" tIns="91427" rIns="91427" bIns="91427" rtlCol="0" anchor="t">
              <a:noAutofit/>
            </a:bodyPr>
            <a:lstStyle/>
            <a:p>
              <a:pPr defTabSz="914225"/>
              <a:r>
                <a:rPr lang="en-US" sz="1600" dirty="0">
                  <a:solidFill>
                    <a:srgbClr val="FFFFFF"/>
                  </a:solidFill>
                  <a:ea typeface="Segoe UI" pitchFamily="34" charset="0"/>
                  <a:cs typeface="Segoe UI" pitchFamily="34" charset="0"/>
                </a:rPr>
                <a:t>1) Developers</a:t>
              </a:r>
            </a:p>
          </p:txBody>
        </p:sp>
        <p:sp>
          <p:nvSpPr>
            <p:cNvPr id="14" name="TextBox 13"/>
            <p:cNvSpPr txBox="1"/>
            <p:nvPr/>
          </p:nvSpPr>
          <p:spPr>
            <a:xfrm>
              <a:off x="3960812" y="1295400"/>
              <a:ext cx="1981200" cy="381000"/>
            </a:xfrm>
            <a:prstGeom prst="rect">
              <a:avLst/>
            </a:prstGeom>
          </p:spPr>
          <p:txBody>
            <a:bodyPr vert="horz" wrap="square" lIns="91427" tIns="91427" rIns="91427" bIns="91427" rtlCol="0" anchor="t">
              <a:noAutofit/>
            </a:bodyPr>
            <a:lstStyle/>
            <a:p>
              <a:pPr marL="233318" indent="-233318" defTabSz="914225"/>
              <a:r>
                <a:rPr lang="en-US" sz="1600" dirty="0">
                  <a:solidFill>
                    <a:srgbClr val="FFFFFF"/>
                  </a:solidFill>
                  <a:ea typeface="Segoe UI" pitchFamily="34" charset="0"/>
                  <a:cs typeface="Segoe UI" pitchFamily="34" charset="0"/>
                </a:rPr>
                <a:t>3) Build</a:t>
              </a:r>
            </a:p>
          </p:txBody>
        </p:sp>
        <p:sp>
          <p:nvSpPr>
            <p:cNvPr id="15" name="TextBox 14"/>
            <p:cNvSpPr txBox="1"/>
            <p:nvPr/>
          </p:nvSpPr>
          <p:spPr>
            <a:xfrm>
              <a:off x="6475412" y="1295400"/>
              <a:ext cx="1981200" cy="381000"/>
            </a:xfrm>
            <a:prstGeom prst="rect">
              <a:avLst/>
            </a:prstGeom>
          </p:spPr>
          <p:txBody>
            <a:bodyPr vert="horz" wrap="square" lIns="91427" tIns="91427" rIns="91427" bIns="91427" rtlCol="0" anchor="t">
              <a:noAutofit/>
            </a:bodyPr>
            <a:lstStyle/>
            <a:p>
              <a:pPr marL="233318" indent="-233318" defTabSz="914225"/>
              <a:r>
                <a:rPr lang="en-US" sz="1600" dirty="0">
                  <a:solidFill>
                    <a:srgbClr val="FFFFFF"/>
                  </a:solidFill>
                  <a:ea typeface="Segoe UI" pitchFamily="34" charset="0"/>
                  <a:cs typeface="Segoe UI" pitchFamily="34" charset="0"/>
                </a:rPr>
                <a:t>4) Test</a:t>
              </a:r>
            </a:p>
          </p:txBody>
        </p:sp>
        <p:sp>
          <p:nvSpPr>
            <p:cNvPr id="16" name="TextBox 15"/>
            <p:cNvSpPr txBox="1"/>
            <p:nvPr/>
          </p:nvSpPr>
          <p:spPr>
            <a:xfrm>
              <a:off x="8656729" y="1295400"/>
              <a:ext cx="1981200" cy="381000"/>
            </a:xfrm>
            <a:prstGeom prst="rect">
              <a:avLst/>
            </a:prstGeom>
          </p:spPr>
          <p:txBody>
            <a:bodyPr vert="horz" wrap="square" lIns="91427" tIns="91427" rIns="91427" bIns="91427" rtlCol="0" anchor="t">
              <a:noAutofit/>
            </a:bodyPr>
            <a:lstStyle/>
            <a:p>
              <a:pPr marL="233318" indent="-233318" defTabSz="914225"/>
              <a:r>
                <a:rPr lang="en-US" sz="1600" dirty="0">
                  <a:solidFill>
                    <a:srgbClr val="FFFFFF"/>
                  </a:solidFill>
                  <a:ea typeface="Segoe UI" pitchFamily="34" charset="0"/>
                  <a:cs typeface="Segoe UI" pitchFamily="34" charset="0"/>
                </a:rPr>
                <a:t>5) Deploy to Cloud</a:t>
              </a:r>
            </a:p>
          </p:txBody>
        </p:sp>
      </p:grpSp>
      <p:sp>
        <p:nvSpPr>
          <p:cNvPr id="17" name="TextBox 16"/>
          <p:cNvSpPr txBox="1"/>
          <p:nvPr/>
        </p:nvSpPr>
        <p:spPr>
          <a:xfrm>
            <a:off x="4826206" y="5409919"/>
            <a:ext cx="2447018" cy="380946"/>
          </a:xfrm>
          <a:prstGeom prst="rect">
            <a:avLst/>
          </a:prstGeom>
        </p:spPr>
        <p:txBody>
          <a:bodyPr vert="horz" wrap="square" lIns="91427" tIns="91427" rIns="91427" bIns="91427" rtlCol="0" anchor="t">
            <a:noAutofit/>
          </a:bodyPr>
          <a:lstStyle/>
          <a:p>
            <a:pPr defTabSz="914225"/>
            <a:r>
              <a:rPr lang="en-US" sz="1600" dirty="0">
                <a:solidFill>
                  <a:srgbClr val="FFFFFF"/>
                </a:solidFill>
                <a:ea typeface="Segoe UI" pitchFamily="34" charset="0"/>
                <a:cs typeface="Segoe UI" pitchFamily="34" charset="0"/>
              </a:rPr>
              <a:t>6) Monitor and Improve</a:t>
            </a:r>
          </a:p>
        </p:txBody>
      </p:sp>
      <p:sp>
        <p:nvSpPr>
          <p:cNvPr id="18" name="Rounded Rectangle 17"/>
          <p:cNvSpPr/>
          <p:nvPr/>
        </p:nvSpPr>
        <p:spPr>
          <a:xfrm>
            <a:off x="1286155" y="1600459"/>
            <a:ext cx="1599973" cy="1599973"/>
          </a:xfrm>
          <a:prstGeom prst="roundRect">
            <a:avLst>
              <a:gd name="adj" fmla="val 5783"/>
            </a:avLst>
          </a:prstGeom>
          <a:solidFill>
            <a:srgbClr val="1D43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19" name="Right Arrow 18"/>
          <p:cNvSpPr/>
          <p:nvPr/>
        </p:nvSpPr>
        <p:spPr>
          <a:xfrm rot="16200000">
            <a:off x="1363888" y="4427729"/>
            <a:ext cx="2210639" cy="443926"/>
          </a:xfrm>
          <a:prstGeom prst="rightArrow">
            <a:avLst>
              <a:gd name="adj1" fmla="val 50000"/>
              <a:gd name="adj2" fmla="val 73537"/>
            </a:avLst>
          </a:prstGeom>
          <a:solidFill>
            <a:srgbClr val="00B0F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20" name="Right Arrow 19"/>
          <p:cNvSpPr/>
          <p:nvPr/>
        </p:nvSpPr>
        <p:spPr>
          <a:xfrm rot="16200000">
            <a:off x="615058" y="4427729"/>
            <a:ext cx="2210639" cy="443926"/>
          </a:xfrm>
          <a:prstGeom prst="rightArrow">
            <a:avLst>
              <a:gd name="adj1" fmla="val 50000"/>
              <a:gd name="adj2" fmla="val 73537"/>
            </a:avLst>
          </a:prstGeom>
          <a:solidFill>
            <a:srgbClr val="00B0F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pic>
        <p:nvPicPr>
          <p:cNvPr id="21" name="Picture 20"/>
          <p:cNvPicPr>
            <a:picLocks noChangeAspect="1"/>
          </p:cNvPicPr>
          <p:nvPr/>
        </p:nvPicPr>
        <p:blipFill>
          <a:blip r:embed="rId3"/>
          <a:stretch>
            <a:fillRect/>
          </a:stretch>
        </p:blipFill>
        <p:spPr>
          <a:xfrm>
            <a:off x="1443388" y="4462350"/>
            <a:ext cx="553977" cy="579743"/>
          </a:xfrm>
          <a:prstGeom prst="rect">
            <a:avLst/>
          </a:prstGeom>
        </p:spPr>
      </p:pic>
      <p:pic>
        <p:nvPicPr>
          <p:cNvPr id="22" name="Picture 21"/>
          <p:cNvPicPr>
            <a:picLocks noChangeAspect="1"/>
          </p:cNvPicPr>
          <p:nvPr/>
        </p:nvPicPr>
        <p:blipFill>
          <a:blip r:embed="rId4"/>
          <a:stretch>
            <a:fillRect/>
          </a:stretch>
        </p:blipFill>
        <p:spPr>
          <a:xfrm>
            <a:off x="523078" y="4876595"/>
            <a:ext cx="3131734" cy="1063457"/>
          </a:xfrm>
          <a:prstGeom prst="rect">
            <a:avLst/>
          </a:prstGeom>
        </p:spPr>
      </p:pic>
      <p:sp>
        <p:nvSpPr>
          <p:cNvPr id="23" name="Rounded Rectangle 22"/>
          <p:cNvSpPr/>
          <p:nvPr/>
        </p:nvSpPr>
        <p:spPr>
          <a:xfrm>
            <a:off x="3837607" y="1600459"/>
            <a:ext cx="1599973" cy="1599973"/>
          </a:xfrm>
          <a:prstGeom prst="roundRect">
            <a:avLst>
              <a:gd name="adj" fmla="val 5783"/>
            </a:avLst>
          </a:prstGeom>
          <a:solidFill>
            <a:srgbClr val="1D43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24" name="Rounded Rectangle 23"/>
          <p:cNvSpPr/>
          <p:nvPr/>
        </p:nvSpPr>
        <p:spPr>
          <a:xfrm>
            <a:off x="6389059" y="1600459"/>
            <a:ext cx="1599973" cy="1599973"/>
          </a:xfrm>
          <a:prstGeom prst="roundRect">
            <a:avLst>
              <a:gd name="adj" fmla="val 5783"/>
            </a:avLst>
          </a:prstGeom>
          <a:solidFill>
            <a:srgbClr val="1D43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pic>
        <p:nvPicPr>
          <p:cNvPr id="25" name="Picture 24"/>
          <p:cNvPicPr>
            <a:picLocks noChangeAspect="1"/>
          </p:cNvPicPr>
          <p:nvPr/>
        </p:nvPicPr>
        <p:blipFill>
          <a:blip r:embed="rId5"/>
          <a:stretch>
            <a:fillRect/>
          </a:stretch>
        </p:blipFill>
        <p:spPr>
          <a:xfrm>
            <a:off x="10508987" y="914758"/>
            <a:ext cx="1290091" cy="800442"/>
          </a:xfrm>
          <a:prstGeom prst="rect">
            <a:avLst/>
          </a:prstGeom>
        </p:spPr>
      </p:pic>
      <p:grpSp>
        <p:nvGrpSpPr>
          <p:cNvPr id="26" name="Group 25"/>
          <p:cNvGrpSpPr/>
          <p:nvPr/>
        </p:nvGrpSpPr>
        <p:grpSpPr>
          <a:xfrm>
            <a:off x="9264429" y="1979053"/>
            <a:ext cx="2123581" cy="1297569"/>
            <a:chOff x="9426803" y="2131247"/>
            <a:chExt cx="2123882" cy="1297753"/>
          </a:xfrm>
        </p:grpSpPr>
        <p:sp>
          <p:nvSpPr>
            <p:cNvPr id="27" name="TextBox 26"/>
            <p:cNvSpPr txBox="1"/>
            <p:nvPr/>
          </p:nvSpPr>
          <p:spPr>
            <a:xfrm>
              <a:off x="9447212" y="3048000"/>
              <a:ext cx="1981200" cy="381000"/>
            </a:xfrm>
            <a:prstGeom prst="rect">
              <a:avLst/>
            </a:prstGeom>
          </p:spPr>
          <p:txBody>
            <a:bodyPr vert="horz" wrap="square" lIns="91427" tIns="91427" rIns="91427" bIns="91427" rtlCol="0" anchor="t">
              <a:noAutofit/>
            </a:bodyPr>
            <a:lstStyle/>
            <a:p>
              <a:pPr marL="233318" indent="-233318" algn="ctr" defTabSz="914225"/>
              <a:r>
                <a:rPr lang="en-US" dirty="0">
                  <a:solidFill>
                    <a:srgbClr val="FFFFFF"/>
                  </a:solidFill>
                  <a:ea typeface="Segoe UI" pitchFamily="34" charset="0"/>
                  <a:cs typeface="Segoe UI" pitchFamily="34" charset="0"/>
                </a:rPr>
                <a:t>Contoso App</a:t>
              </a:r>
            </a:p>
          </p:txBody>
        </p:sp>
        <p:grpSp>
          <p:nvGrpSpPr>
            <p:cNvPr id="28" name="Group 27"/>
            <p:cNvGrpSpPr/>
            <p:nvPr/>
          </p:nvGrpSpPr>
          <p:grpSpPr>
            <a:xfrm>
              <a:off x="9426803" y="2131247"/>
              <a:ext cx="2123882" cy="964640"/>
              <a:chOff x="9426803" y="2131247"/>
              <a:chExt cx="2123882" cy="964640"/>
            </a:xfrm>
          </p:grpSpPr>
          <p:pic>
            <p:nvPicPr>
              <p:cNvPr id="29" name="Picture 28"/>
              <p:cNvPicPr>
                <a:picLocks noChangeAspect="1"/>
              </p:cNvPicPr>
              <p:nvPr/>
            </p:nvPicPr>
            <p:blipFill>
              <a:blip r:embed="rId6"/>
              <a:stretch>
                <a:fillRect/>
              </a:stretch>
            </p:blipFill>
            <p:spPr>
              <a:xfrm>
                <a:off x="9426803" y="2201188"/>
                <a:ext cx="835116" cy="835116"/>
              </a:xfrm>
              <a:prstGeom prst="rect">
                <a:avLst/>
              </a:prstGeom>
            </p:spPr>
          </p:pic>
          <p:pic>
            <p:nvPicPr>
              <p:cNvPr id="30" name="Picture 29"/>
              <p:cNvPicPr>
                <a:picLocks noChangeAspect="1"/>
              </p:cNvPicPr>
              <p:nvPr/>
            </p:nvPicPr>
            <p:blipFill>
              <a:blip r:embed="rId7"/>
              <a:stretch>
                <a:fillRect/>
              </a:stretch>
            </p:blipFill>
            <p:spPr>
              <a:xfrm>
                <a:off x="10818889" y="2131247"/>
                <a:ext cx="731796" cy="964640"/>
              </a:xfrm>
              <a:prstGeom prst="rect">
                <a:avLst/>
              </a:prstGeom>
            </p:spPr>
          </p:pic>
          <p:grpSp>
            <p:nvGrpSpPr>
              <p:cNvPr id="31" name="Group 30"/>
              <p:cNvGrpSpPr/>
              <p:nvPr/>
            </p:nvGrpSpPr>
            <p:grpSpPr>
              <a:xfrm>
                <a:off x="10391219" y="2492069"/>
                <a:ext cx="280591" cy="280591"/>
                <a:chOff x="8563291" y="1676400"/>
                <a:chExt cx="2020388" cy="2020388"/>
              </a:xfrm>
              <a:solidFill>
                <a:schemeClr val="tx1"/>
              </a:solidFill>
            </p:grpSpPr>
            <p:sp>
              <p:nvSpPr>
                <p:cNvPr id="32" name="Rectangle 31"/>
                <p:cNvSpPr/>
                <p:nvPr/>
              </p:nvSpPr>
              <p:spPr>
                <a:xfrm>
                  <a:off x="9335802" y="1676400"/>
                  <a:ext cx="475365" cy="20203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33" name="Rectangle 32"/>
                <p:cNvSpPr/>
                <p:nvPr/>
              </p:nvSpPr>
              <p:spPr>
                <a:xfrm rot="5400000">
                  <a:off x="9335802" y="1676400"/>
                  <a:ext cx="475365" cy="20203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grpSp>
        </p:grpSp>
      </p:grpSp>
      <p:sp>
        <p:nvSpPr>
          <p:cNvPr id="34" name="Bent Arrow 33"/>
          <p:cNvSpPr/>
          <p:nvPr/>
        </p:nvSpPr>
        <p:spPr>
          <a:xfrm rot="10800000">
            <a:off x="4421986" y="3650508"/>
            <a:ext cx="5950063" cy="1911789"/>
          </a:xfrm>
          <a:prstGeom prst="bentArrow">
            <a:avLst>
              <a:gd name="adj1" fmla="val 4873"/>
              <a:gd name="adj2" fmla="val 8600"/>
              <a:gd name="adj3" fmla="val 13322"/>
              <a:gd name="adj4" fmla="val 2947"/>
            </a:avLst>
          </a:prstGeom>
          <a:solidFill>
            <a:srgbClr val="1654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00B0F0"/>
              </a:solidFill>
            </a:endParaRPr>
          </a:p>
        </p:txBody>
      </p:sp>
      <p:pic>
        <p:nvPicPr>
          <p:cNvPr id="35" name="Picture 34"/>
          <p:cNvPicPr>
            <a:picLocks noChangeAspect="1"/>
          </p:cNvPicPr>
          <p:nvPr/>
        </p:nvPicPr>
        <p:blipFill>
          <a:blip r:embed="rId3"/>
          <a:stretch>
            <a:fillRect/>
          </a:stretch>
        </p:blipFill>
        <p:spPr>
          <a:xfrm>
            <a:off x="2198191" y="4462350"/>
            <a:ext cx="553977" cy="579743"/>
          </a:xfrm>
          <a:prstGeom prst="rect">
            <a:avLst/>
          </a:prstGeom>
        </p:spPr>
      </p:pic>
      <p:pic>
        <p:nvPicPr>
          <p:cNvPr id="36" name="Picture 35"/>
          <p:cNvPicPr>
            <a:picLocks noChangeAspect="1"/>
          </p:cNvPicPr>
          <p:nvPr/>
        </p:nvPicPr>
        <p:blipFill>
          <a:blip r:embed="rId8"/>
          <a:stretch>
            <a:fillRect/>
          </a:stretch>
        </p:blipFill>
        <p:spPr>
          <a:xfrm>
            <a:off x="7837136" y="4559119"/>
            <a:ext cx="2231599" cy="1629894"/>
          </a:xfrm>
          <a:prstGeom prst="rect">
            <a:avLst/>
          </a:prstGeom>
        </p:spPr>
      </p:pic>
      <p:sp>
        <p:nvSpPr>
          <p:cNvPr id="37" name="TextBox 36"/>
          <p:cNvSpPr txBox="1"/>
          <p:nvPr/>
        </p:nvSpPr>
        <p:spPr>
          <a:xfrm>
            <a:off x="7960848" y="4829430"/>
            <a:ext cx="1857312" cy="380946"/>
          </a:xfrm>
          <a:prstGeom prst="rect">
            <a:avLst/>
          </a:prstGeom>
        </p:spPr>
        <p:txBody>
          <a:bodyPr vert="horz" wrap="square" lIns="91427" tIns="91427" rIns="91427" bIns="91427" rtlCol="0" anchor="t">
            <a:noAutofit/>
          </a:bodyPr>
          <a:lstStyle/>
          <a:p>
            <a:pPr defTabSz="914225"/>
            <a:r>
              <a:rPr lang="en-US" sz="1600" dirty="0">
                <a:solidFill>
                  <a:srgbClr val="00B0F0"/>
                </a:solidFill>
                <a:ea typeface="Segoe UI" pitchFamily="34" charset="0"/>
                <a:cs typeface="Segoe UI" pitchFamily="34" charset="0"/>
              </a:rPr>
              <a:t>Azure</a:t>
            </a:r>
          </a:p>
        </p:txBody>
      </p:sp>
      <p:grpSp>
        <p:nvGrpSpPr>
          <p:cNvPr id="38" name="Group 37"/>
          <p:cNvGrpSpPr/>
          <p:nvPr/>
        </p:nvGrpSpPr>
        <p:grpSpPr>
          <a:xfrm>
            <a:off x="1362668" y="1942100"/>
            <a:ext cx="1106539" cy="1206980"/>
            <a:chOff x="1523922" y="2094289"/>
            <a:chExt cx="1106696" cy="1207151"/>
          </a:xfrm>
        </p:grpSpPr>
        <p:pic>
          <p:nvPicPr>
            <p:cNvPr id="39" name="Picture 38"/>
            <p:cNvPicPr>
              <a:picLocks noChangeAspect="1"/>
            </p:cNvPicPr>
            <p:nvPr/>
          </p:nvPicPr>
          <p:blipFill>
            <a:blip r:embed="rId9"/>
            <a:stretch>
              <a:fillRect/>
            </a:stretch>
          </p:blipFill>
          <p:spPr>
            <a:xfrm>
              <a:off x="1523922" y="2666999"/>
              <a:ext cx="455690" cy="634441"/>
            </a:xfrm>
            <a:prstGeom prst="rect">
              <a:avLst/>
            </a:prstGeom>
          </p:spPr>
        </p:pic>
        <p:pic>
          <p:nvPicPr>
            <p:cNvPr id="40" name="Picture 39"/>
            <p:cNvPicPr>
              <a:picLocks noChangeAspect="1"/>
            </p:cNvPicPr>
            <p:nvPr/>
          </p:nvPicPr>
          <p:blipFill>
            <a:blip r:embed="rId10"/>
            <a:stretch>
              <a:fillRect/>
            </a:stretch>
          </p:blipFill>
          <p:spPr>
            <a:xfrm>
              <a:off x="1903412" y="2094289"/>
              <a:ext cx="727206" cy="725111"/>
            </a:xfrm>
            <a:prstGeom prst="rect">
              <a:avLst/>
            </a:prstGeom>
          </p:spPr>
        </p:pic>
      </p:grpSp>
      <p:pic>
        <p:nvPicPr>
          <p:cNvPr id="41" name="Picture 40"/>
          <p:cNvPicPr>
            <a:picLocks noChangeAspect="1"/>
          </p:cNvPicPr>
          <p:nvPr/>
        </p:nvPicPr>
        <p:blipFill>
          <a:blip r:embed="rId11"/>
          <a:stretch>
            <a:fillRect/>
          </a:stretch>
        </p:blipFill>
        <p:spPr>
          <a:xfrm>
            <a:off x="4027781" y="1829027"/>
            <a:ext cx="1219027" cy="1021691"/>
          </a:xfrm>
          <a:prstGeom prst="rect">
            <a:avLst/>
          </a:prstGeom>
        </p:spPr>
      </p:pic>
      <p:pic>
        <p:nvPicPr>
          <p:cNvPr id="42" name="Picture 41"/>
          <p:cNvPicPr>
            <a:picLocks noChangeAspect="1"/>
          </p:cNvPicPr>
          <p:nvPr/>
        </p:nvPicPr>
        <p:blipFill>
          <a:blip r:embed="rId12"/>
          <a:stretch>
            <a:fillRect/>
          </a:stretch>
        </p:blipFill>
        <p:spPr>
          <a:xfrm>
            <a:off x="6586397" y="1902291"/>
            <a:ext cx="1174654" cy="917195"/>
          </a:xfrm>
          <a:prstGeom prst="rect">
            <a:avLst/>
          </a:prstGeom>
        </p:spPr>
      </p:pic>
    </p:spTree>
    <p:extLst>
      <p:ext uri="{BB962C8B-B14F-4D97-AF65-F5344CB8AC3E}">
        <p14:creationId xmlns:p14="http://schemas.microsoft.com/office/powerpoint/2010/main" val="23858915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98437" y="6481524"/>
            <a:ext cx="10261797" cy="369332"/>
          </a:xfrm>
          <a:prstGeom prst="rect">
            <a:avLst/>
          </a:prstGeom>
        </p:spPr>
        <p:txBody>
          <a:bodyPr wrap="square">
            <a:spAutoFit/>
          </a:bodyPr>
          <a:lstStyle/>
          <a:p>
            <a:r>
              <a:rPr lang="en-US" dirty="0">
                <a:solidFill>
                  <a:srgbClr val="00B0F0"/>
                </a:solidFill>
              </a:rPr>
              <a:t>https://puppet.com/resources/white-paper/2016-state-of-devops-report</a:t>
            </a:r>
          </a:p>
        </p:txBody>
      </p:sp>
      <p:sp>
        <p:nvSpPr>
          <p:cNvPr id="27" name="Title 26"/>
          <p:cNvSpPr>
            <a:spLocks noGrp="1"/>
          </p:cNvSpPr>
          <p:nvPr>
            <p:ph type="title"/>
          </p:nvPr>
        </p:nvSpPr>
        <p:spPr/>
        <p:txBody>
          <a:bodyPr/>
          <a:lstStyle/>
          <a:p>
            <a:r>
              <a:rPr lang="en-US"/>
              <a:t>Organizations focused on DevOps…</a:t>
            </a:r>
            <a:endParaRPr lang="en-US" dirty="0"/>
          </a:p>
        </p:txBody>
      </p:sp>
      <p:sp>
        <p:nvSpPr>
          <p:cNvPr id="28" name="Oval 27"/>
          <p:cNvSpPr/>
          <p:nvPr/>
        </p:nvSpPr>
        <p:spPr bwMode="auto">
          <a:xfrm>
            <a:off x="3505200" y="1538465"/>
            <a:ext cx="4593771" cy="4593771"/>
          </a:xfrm>
          <a:prstGeom prst="ellipse">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28"/>
          <p:cNvPicPr>
            <a:picLocks noChangeAspect="1"/>
          </p:cNvPicPr>
          <p:nvPr/>
        </p:nvPicPr>
        <p:blipFill>
          <a:blip r:embed="rId3"/>
          <a:stretch>
            <a:fillRect/>
          </a:stretch>
        </p:blipFill>
        <p:spPr>
          <a:xfrm>
            <a:off x="3731315" y="1764580"/>
            <a:ext cx="4141541" cy="4141541"/>
          </a:xfrm>
          <a:prstGeom prst="flowChartConnector">
            <a:avLst/>
          </a:prstGeom>
        </p:spPr>
      </p:pic>
      <p:sp>
        <p:nvSpPr>
          <p:cNvPr id="30" name="Oval 29"/>
          <p:cNvSpPr/>
          <p:nvPr/>
        </p:nvSpPr>
        <p:spPr bwMode="auto">
          <a:xfrm>
            <a:off x="7485721" y="2300419"/>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sp>
        <p:nvSpPr>
          <p:cNvPr id="31" name="Oval 30"/>
          <p:cNvSpPr/>
          <p:nvPr/>
        </p:nvSpPr>
        <p:spPr bwMode="auto">
          <a:xfrm>
            <a:off x="4214525" y="1842674"/>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7833514" y="4377195"/>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p:cNvSpPr/>
          <p:nvPr/>
        </p:nvSpPr>
        <p:spPr bwMode="auto">
          <a:xfrm>
            <a:off x="3539572" y="4631482"/>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a:xfrm>
            <a:off x="7974157" y="2098876"/>
            <a:ext cx="3073400" cy="707886"/>
          </a:xfrm>
          <a:prstGeom prst="rect">
            <a:avLst/>
          </a:prstGeom>
        </p:spPr>
        <p:txBody>
          <a:bodyPr wrap="square">
            <a:spAutoFit/>
          </a:bodyPr>
          <a:lstStyle/>
          <a:p>
            <a:pPr lvl="0" defTabSz="932293" fontAlgn="base">
              <a:spcBef>
                <a:spcPct val="0"/>
              </a:spcBef>
              <a:spcAft>
                <a:spcPct val="0"/>
              </a:spcAft>
            </a:pPr>
            <a:r>
              <a:rPr lang="en-US" sz="2000" dirty="0">
                <a:latin typeface="Segoe UI Light"/>
                <a:ea typeface="Segoe UI" pitchFamily="34" charset="0"/>
                <a:cs typeface="Segoe UI" pitchFamily="34" charset="0"/>
              </a:rPr>
              <a:t>200x more frequent deployments</a:t>
            </a:r>
          </a:p>
        </p:txBody>
      </p:sp>
      <p:sp>
        <p:nvSpPr>
          <p:cNvPr id="35" name="Rectangle 34"/>
          <p:cNvSpPr/>
          <p:nvPr/>
        </p:nvSpPr>
        <p:spPr>
          <a:xfrm>
            <a:off x="8138314" y="2837203"/>
            <a:ext cx="2387995" cy="646331"/>
          </a:xfrm>
          <a:prstGeom prst="rect">
            <a:avLst/>
          </a:prstGeom>
        </p:spPr>
        <p:txBody>
          <a:bodyPr wrap="square">
            <a:spAutoFit/>
          </a:bodyPr>
          <a:lstStyle/>
          <a:p>
            <a:pPr defTabSz="932293" fontAlgn="base">
              <a:spcBef>
                <a:spcPts val="600"/>
              </a:spcBef>
              <a:spcAft>
                <a:spcPct val="0"/>
              </a:spcAft>
            </a:pPr>
            <a:r>
              <a:rPr lang="en-US" sz="1200" spc="-50" dirty="0">
                <a:ea typeface="Segoe UI" pitchFamily="34" charset="0"/>
                <a:cs typeface="Segoe UI" pitchFamily="34" charset="0"/>
              </a:rPr>
              <a:t>and with </a:t>
            </a:r>
            <a:r>
              <a:rPr lang="en-US" sz="1200" b="1" spc="-50" dirty="0">
                <a:ea typeface="Segoe UI" pitchFamily="34" charset="0"/>
                <a:cs typeface="Segoe UI" pitchFamily="34" charset="0"/>
              </a:rPr>
              <a:t>2,555x</a:t>
            </a:r>
            <a:br>
              <a:rPr lang="en-US" sz="1200" b="1" spc="-50" dirty="0">
                <a:ea typeface="Segoe UI" pitchFamily="34" charset="0"/>
                <a:cs typeface="Segoe UI" pitchFamily="34" charset="0"/>
              </a:rPr>
            </a:br>
            <a:r>
              <a:rPr lang="en-US" sz="1200" b="1" spc="-50" dirty="0">
                <a:ea typeface="Segoe UI" pitchFamily="34" charset="0"/>
                <a:cs typeface="Segoe UI" pitchFamily="34" charset="0"/>
              </a:rPr>
              <a:t>shorter lead time </a:t>
            </a:r>
            <a:r>
              <a:rPr lang="en-US" sz="1200" spc="-50" dirty="0">
                <a:ea typeface="Segoe UI" pitchFamily="34" charset="0"/>
                <a:cs typeface="Segoe UI" pitchFamily="34" charset="0"/>
              </a:rPr>
              <a:t>as compared to their lower-performing peers</a:t>
            </a:r>
          </a:p>
        </p:txBody>
      </p:sp>
      <p:sp>
        <p:nvSpPr>
          <p:cNvPr id="36" name="Rectangle 35"/>
          <p:cNvSpPr/>
          <p:nvPr/>
        </p:nvSpPr>
        <p:spPr>
          <a:xfrm>
            <a:off x="902193" y="4314150"/>
            <a:ext cx="2524322" cy="1015663"/>
          </a:xfrm>
          <a:prstGeom prst="rect">
            <a:avLst/>
          </a:prstGeom>
        </p:spPr>
        <p:txBody>
          <a:bodyPr wrap="square">
            <a:spAutoFit/>
          </a:bodyPr>
          <a:lstStyle/>
          <a:p>
            <a:pPr algn="r" defTabSz="932293" fontAlgn="base">
              <a:spcBef>
                <a:spcPct val="0"/>
              </a:spcBef>
              <a:spcAft>
                <a:spcPct val="0"/>
              </a:spcAft>
            </a:pPr>
            <a:r>
              <a:rPr lang="en-US" sz="2000" dirty="0">
                <a:gradFill>
                  <a:gsLst>
                    <a:gs pos="0">
                      <a:schemeClr val="tx2"/>
                    </a:gs>
                    <a:gs pos="100000">
                      <a:schemeClr val="tx2"/>
                    </a:gs>
                  </a:gsLst>
                  <a:lin ang="5400000" scaled="0"/>
                </a:gradFill>
                <a:latin typeface="+mj-lt"/>
                <a:ea typeface="Segoe UI" pitchFamily="34" charset="0"/>
                <a:cs typeface="Segoe UI" pitchFamily="34" charset="0"/>
              </a:rPr>
              <a:t>DevOps Practices </a:t>
            </a:r>
            <a:br>
              <a:rPr lang="en-US" sz="2000" dirty="0">
                <a:gradFill>
                  <a:gsLst>
                    <a:gs pos="0">
                      <a:schemeClr val="tx2"/>
                    </a:gs>
                    <a:gs pos="100000">
                      <a:schemeClr val="tx2"/>
                    </a:gs>
                  </a:gsLst>
                  <a:lin ang="5400000" scaled="0"/>
                </a:gradFill>
                <a:latin typeface="+mj-lt"/>
                <a:ea typeface="Segoe UI" pitchFamily="34" charset="0"/>
                <a:cs typeface="Segoe UI" pitchFamily="34" charset="0"/>
              </a:rPr>
            </a:br>
            <a:r>
              <a:rPr lang="en-US" sz="2000" dirty="0">
                <a:gradFill>
                  <a:gsLst>
                    <a:gs pos="0">
                      <a:schemeClr val="tx2"/>
                    </a:gs>
                    <a:gs pos="100000">
                      <a:schemeClr val="tx2"/>
                    </a:gs>
                  </a:gsLst>
                  <a:lin ang="5400000" scaled="0"/>
                </a:gradFill>
                <a:latin typeface="+mj-lt"/>
                <a:ea typeface="Segoe UI" pitchFamily="34" charset="0"/>
                <a:cs typeface="Segoe UI" pitchFamily="34" charset="0"/>
              </a:rPr>
              <a:t>improve IT </a:t>
            </a:r>
            <a:br>
              <a:rPr lang="en-US" sz="2000" dirty="0">
                <a:gradFill>
                  <a:gsLst>
                    <a:gs pos="0">
                      <a:schemeClr val="tx2"/>
                    </a:gs>
                    <a:gs pos="100000">
                      <a:schemeClr val="tx2"/>
                    </a:gs>
                  </a:gsLst>
                  <a:lin ang="5400000" scaled="0"/>
                </a:gradFill>
                <a:latin typeface="+mj-lt"/>
                <a:ea typeface="Segoe UI" pitchFamily="34" charset="0"/>
                <a:cs typeface="Segoe UI" pitchFamily="34" charset="0"/>
              </a:rPr>
            </a:br>
            <a:r>
              <a:rPr lang="en-US" sz="2000" dirty="0">
                <a:gradFill>
                  <a:gsLst>
                    <a:gs pos="0">
                      <a:schemeClr val="tx2"/>
                    </a:gs>
                    <a:gs pos="100000">
                      <a:schemeClr val="tx2"/>
                    </a:gs>
                  </a:gsLst>
                  <a:lin ang="5400000" scaled="0"/>
                </a:gradFill>
                <a:latin typeface="+mj-lt"/>
                <a:ea typeface="Segoe UI" pitchFamily="34" charset="0"/>
                <a:cs typeface="Segoe UI" pitchFamily="34" charset="0"/>
              </a:rPr>
              <a:t>performance</a:t>
            </a:r>
          </a:p>
        </p:txBody>
      </p:sp>
      <p:sp>
        <p:nvSpPr>
          <p:cNvPr id="37" name="Rectangle 36"/>
          <p:cNvSpPr/>
          <p:nvPr/>
        </p:nvSpPr>
        <p:spPr>
          <a:xfrm>
            <a:off x="1021776" y="1592533"/>
            <a:ext cx="2822596" cy="707886"/>
          </a:xfrm>
          <a:prstGeom prst="rect">
            <a:avLst/>
          </a:prstGeom>
        </p:spPr>
        <p:txBody>
          <a:bodyPr wrap="square">
            <a:spAutoFit/>
          </a:bodyPr>
          <a:lstStyle/>
          <a:p>
            <a:pPr lvl="0" algn="r" defTabSz="932293" fontAlgn="base">
              <a:spcBef>
                <a:spcPct val="0"/>
              </a:spcBef>
              <a:spcAft>
                <a:spcPct val="0"/>
              </a:spcAft>
            </a:pPr>
            <a:r>
              <a:rPr lang="en-US" sz="2000" dirty="0">
                <a:latin typeface="Segoe UI Light"/>
                <a:ea typeface="Segoe UI" pitchFamily="34" charset="0"/>
                <a:cs typeface="Segoe UI" pitchFamily="34" charset="0"/>
              </a:rPr>
              <a:t>Strong IT Performance is </a:t>
            </a:r>
            <a:br>
              <a:rPr lang="en-US" sz="2000" dirty="0">
                <a:latin typeface="Segoe UI Light"/>
                <a:ea typeface="Segoe UI" pitchFamily="34" charset="0"/>
                <a:cs typeface="Segoe UI" pitchFamily="34" charset="0"/>
              </a:rPr>
            </a:br>
            <a:r>
              <a:rPr lang="en-US" sz="2000" dirty="0">
                <a:latin typeface="Segoe UI Light"/>
                <a:ea typeface="Segoe UI" pitchFamily="34" charset="0"/>
                <a:cs typeface="Segoe UI" pitchFamily="34" charset="0"/>
              </a:rPr>
              <a:t>a competitive advantage</a:t>
            </a:r>
          </a:p>
        </p:txBody>
      </p:sp>
      <p:sp>
        <p:nvSpPr>
          <p:cNvPr id="38" name="Rectangle 37"/>
          <p:cNvSpPr/>
          <p:nvPr/>
        </p:nvSpPr>
        <p:spPr>
          <a:xfrm>
            <a:off x="1244585" y="2245888"/>
            <a:ext cx="2354404" cy="830997"/>
          </a:xfrm>
          <a:prstGeom prst="rect">
            <a:avLst/>
          </a:prstGeom>
        </p:spPr>
        <p:txBody>
          <a:bodyPr wrap="square">
            <a:spAutoFit/>
          </a:bodyPr>
          <a:lstStyle/>
          <a:p>
            <a:pPr algn="r" defTabSz="932293" fontAlgn="base">
              <a:spcBef>
                <a:spcPts val="600"/>
              </a:spcBef>
              <a:spcAft>
                <a:spcPct val="0"/>
              </a:spcAft>
            </a:pPr>
            <a:r>
              <a:rPr lang="en-US" sz="1200" spc="-50" dirty="0">
                <a:ea typeface="Segoe UI" pitchFamily="34" charset="0"/>
                <a:cs typeface="Segoe UI" pitchFamily="34" charset="0"/>
              </a:rPr>
              <a:t>Firms with high-performing </a:t>
            </a:r>
            <a:br>
              <a:rPr lang="en-US" sz="1200" spc="-50" dirty="0">
                <a:ea typeface="Segoe UI" pitchFamily="34" charset="0"/>
                <a:cs typeface="Segoe UI" pitchFamily="34" charset="0"/>
              </a:rPr>
            </a:br>
            <a:r>
              <a:rPr lang="en-US" sz="1200" spc="-50" dirty="0">
                <a:ea typeface="Segoe UI" pitchFamily="34" charset="0"/>
                <a:cs typeface="Segoe UI" pitchFamily="34" charset="0"/>
              </a:rPr>
              <a:t>IT organizations were 2x as likely </a:t>
            </a:r>
            <a:br>
              <a:rPr lang="en-US" sz="1200" spc="-50" dirty="0">
                <a:ea typeface="Segoe UI" pitchFamily="34" charset="0"/>
                <a:cs typeface="Segoe UI" pitchFamily="34" charset="0"/>
              </a:rPr>
            </a:br>
            <a:r>
              <a:rPr lang="en-US" sz="1200" spc="-50" dirty="0">
                <a:ea typeface="Segoe UI" pitchFamily="34" charset="0"/>
                <a:cs typeface="Segoe UI" pitchFamily="34" charset="0"/>
              </a:rPr>
              <a:t>to exceed their profitability, market share, and productivity goals</a:t>
            </a:r>
          </a:p>
        </p:txBody>
      </p:sp>
      <p:sp>
        <p:nvSpPr>
          <p:cNvPr id="39" name="Rectangle 38"/>
          <p:cNvSpPr/>
          <p:nvPr/>
        </p:nvSpPr>
        <p:spPr>
          <a:xfrm>
            <a:off x="8288861" y="4114096"/>
            <a:ext cx="2237448" cy="707886"/>
          </a:xfrm>
          <a:prstGeom prst="rect">
            <a:avLst/>
          </a:prstGeom>
        </p:spPr>
        <p:txBody>
          <a:bodyPr wrap="square">
            <a:spAutoFit/>
          </a:bodyPr>
          <a:lstStyle/>
          <a:p>
            <a:pPr defTabSz="932293" fontAlgn="base">
              <a:spcBef>
                <a:spcPct val="0"/>
              </a:spcBef>
              <a:spcAft>
                <a:spcPct val="0"/>
              </a:spcAft>
            </a:pPr>
            <a:r>
              <a:rPr lang="en-US" sz="2000" dirty="0">
                <a:gradFill>
                  <a:gsLst>
                    <a:gs pos="0">
                      <a:schemeClr val="tx2"/>
                    </a:gs>
                    <a:gs pos="100000">
                      <a:schemeClr val="tx2"/>
                    </a:gs>
                  </a:gsLst>
                  <a:lin ang="5400000" scaled="0"/>
                </a:gradFill>
                <a:latin typeface="+mj-lt"/>
                <a:ea typeface="Segoe UI" pitchFamily="34" charset="0"/>
                <a:cs typeface="Segoe UI" pitchFamily="34" charset="0"/>
              </a:rPr>
              <a:t>Recover 24x faster from failures</a:t>
            </a:r>
          </a:p>
        </p:txBody>
      </p:sp>
      <p:sp>
        <p:nvSpPr>
          <p:cNvPr id="40" name="Rectangle 39"/>
          <p:cNvSpPr/>
          <p:nvPr/>
        </p:nvSpPr>
        <p:spPr>
          <a:xfrm>
            <a:off x="8288861" y="4821982"/>
            <a:ext cx="2070270" cy="646331"/>
          </a:xfrm>
          <a:prstGeom prst="rect">
            <a:avLst/>
          </a:prstGeom>
        </p:spPr>
        <p:txBody>
          <a:bodyPr wrap="square">
            <a:spAutoFit/>
          </a:bodyPr>
          <a:lstStyle/>
          <a:p>
            <a:pPr defTabSz="932293" fontAlgn="base">
              <a:spcBef>
                <a:spcPts val="600"/>
              </a:spcBef>
              <a:spcAft>
                <a:spcPct val="0"/>
              </a:spcAft>
            </a:pPr>
            <a:r>
              <a:rPr lang="en-US" sz="1200" spc="-50" dirty="0">
                <a:ea typeface="Segoe UI" pitchFamily="34" charset="0"/>
                <a:cs typeface="Segoe UI" pitchFamily="34" charset="0"/>
              </a:rPr>
              <a:t>and have a </a:t>
            </a:r>
            <a:r>
              <a:rPr lang="en-US" sz="1200" b="1" spc="-50" dirty="0">
                <a:ea typeface="Segoe UI" pitchFamily="34" charset="0"/>
                <a:cs typeface="Segoe UI" pitchFamily="34" charset="0"/>
              </a:rPr>
              <a:t>3x lower change failure rate</a:t>
            </a:r>
            <a:r>
              <a:rPr lang="en-US" sz="1200" spc="-50" dirty="0">
                <a:ea typeface="Segoe UI" pitchFamily="34" charset="0"/>
                <a:cs typeface="Segoe UI" pitchFamily="34" charset="0"/>
              </a:rPr>
              <a:t> as compared to their lower-performing peers</a:t>
            </a:r>
          </a:p>
        </p:txBody>
      </p:sp>
    </p:spTree>
    <p:extLst>
      <p:ext uri="{BB962C8B-B14F-4D97-AF65-F5344CB8AC3E}">
        <p14:creationId xmlns:p14="http://schemas.microsoft.com/office/powerpoint/2010/main" val="2021481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50"/>
                                  </p:stCondLst>
                                  <p:childTnLst>
                                    <p:set>
                                      <p:cBhvr>
                                        <p:cTn id="6" dur="1" fill="hold">
                                          <p:stCondLst>
                                            <p:cond delay="0"/>
                                          </p:stCondLst>
                                        </p:cTn>
                                        <p:tgtEl>
                                          <p:spTgt spid="29"/>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250" fill="hold"/>
                                        <p:tgtEl>
                                          <p:spTgt spid="29"/>
                                        </p:tgtEl>
                                      </p:cBhvr>
                                      <p:by x="0" y="0"/>
                                    </p:animScale>
                                  </p:childTnLst>
                                </p:cTn>
                              </p:par>
                              <p:par>
                                <p:cTn id="9" presetID="1" presetClass="entr" presetSubtype="0" fill="hold" grpId="0" nodeType="withEffect">
                                  <p:stCondLst>
                                    <p:cond delay="500"/>
                                  </p:stCondLst>
                                  <p:childTnLst>
                                    <p:set>
                                      <p:cBhvr>
                                        <p:cTn id="10" dur="1" fill="hold">
                                          <p:stCondLst>
                                            <p:cond delay="0"/>
                                          </p:stCondLst>
                                        </p:cTn>
                                        <p:tgtEl>
                                          <p:spTgt spid="28"/>
                                        </p:tgtEl>
                                        <p:attrNameLst>
                                          <p:attrName>style.visibility</p:attrName>
                                        </p:attrNameLst>
                                      </p:cBhvr>
                                      <p:to>
                                        <p:strVal val="visible"/>
                                      </p:to>
                                    </p:set>
                                  </p:childTnLst>
                                </p:cTn>
                              </p:par>
                              <p:par>
                                <p:cTn id="11" presetID="6" presetClass="emph" presetSubtype="0" accel="100000" autoRev="1" fill="hold" grpId="1" nodeType="withEffect">
                                  <p:stCondLst>
                                    <p:cond delay="0"/>
                                  </p:stCondLst>
                                  <p:childTnLst>
                                    <p:animScale>
                                      <p:cBhvr>
                                        <p:cTn id="12" dur="500" fill="hold"/>
                                        <p:tgtEl>
                                          <p:spTgt spid="28"/>
                                        </p:tgtEl>
                                      </p:cBhvr>
                                      <p:by x="0" y="0"/>
                                    </p:animScale>
                                  </p:childTnLst>
                                </p:cTn>
                              </p:par>
                            </p:childTnLst>
                          </p:cTn>
                        </p:par>
                        <p:par>
                          <p:cTn id="13" fill="hold">
                            <p:stCondLst>
                              <p:cond delay="1000"/>
                            </p:stCondLst>
                            <p:childTnLst>
                              <p:par>
                                <p:cTn id="14" presetID="10" presetClass="entr" presetSubtype="0" fill="hold" grpId="0" nodeType="afterEffect">
                                  <p:stCondLst>
                                    <p:cond delay="3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750"/>
                                        <p:tgtEl>
                                          <p:spTgt spid="30"/>
                                        </p:tgtEl>
                                      </p:cBhvr>
                                    </p:animEffect>
                                  </p:childTnLst>
                                </p:cTn>
                              </p:par>
                              <p:par>
                                <p:cTn id="17" presetID="37" presetClass="path" presetSubtype="0" decel="100000" fill="hold" grpId="1" nodeType="withEffect">
                                  <p:stCondLst>
                                    <p:cond delay="300"/>
                                  </p:stCondLst>
                                  <p:childTnLst>
                                    <p:animMotion origin="layout" path="M -3.36227E-6 -2.14253E-6 C -0.02463 -0.02973 -0.06191 -0.05833 -0.09688 -0.06423 " pathEditMode="relative" rAng="0" ptsTypes="AA">
                                      <p:cBhvr>
                                        <p:cTn id="18" dur="750" spd="-100000" fill="hold"/>
                                        <p:tgtEl>
                                          <p:spTgt spid="30"/>
                                        </p:tgtEl>
                                        <p:attrNameLst>
                                          <p:attrName>ppt_x</p:attrName>
                                          <p:attrName>ppt_y</p:attrName>
                                        </p:attrNameLst>
                                      </p:cBhvr>
                                      <p:rCtr x="-4851" y="-3223"/>
                                    </p:animMotion>
                                  </p:childTnLst>
                                </p:cTn>
                              </p:par>
                              <p:par>
                                <p:cTn id="19" presetID="10" presetClass="entr" presetSubtype="0" fill="hold" grpId="0" nodeType="withEffect">
                                  <p:stCondLst>
                                    <p:cond delay="30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750"/>
                                        <p:tgtEl>
                                          <p:spTgt spid="32"/>
                                        </p:tgtEl>
                                      </p:cBhvr>
                                    </p:animEffect>
                                  </p:childTnLst>
                                </p:cTn>
                              </p:par>
                              <p:par>
                                <p:cTn id="22" presetID="37" presetClass="path" presetSubtype="0" decel="100000" fill="hold" grpId="1" nodeType="withEffect">
                                  <p:stCondLst>
                                    <p:cond delay="300"/>
                                  </p:stCondLst>
                                  <p:childTnLst>
                                    <p:animMotion origin="layout" path="M -0.00012 -2.42397E-6 C 0.00817 -0.05061 0.01341 -0.09691 0.00396 -0.18724 " pathEditMode="relative" rAng="0" ptsTypes="AA">
                                      <p:cBhvr>
                                        <p:cTn id="23" dur="750" spd="-100000" fill="hold"/>
                                        <p:tgtEl>
                                          <p:spTgt spid="32"/>
                                        </p:tgtEl>
                                        <p:attrNameLst>
                                          <p:attrName>ppt_x</p:attrName>
                                          <p:attrName>ppt_y</p:attrName>
                                        </p:attrNameLst>
                                      </p:cBhvr>
                                      <p:rCtr x="460" y="-9374"/>
                                    </p:animMotion>
                                  </p:childTnLst>
                                </p:cTn>
                              </p:par>
                              <p:par>
                                <p:cTn id="24" presetID="10" presetClass="entr" presetSubtype="0" fill="hold" grpId="0" nodeType="withEffect">
                                  <p:stCondLst>
                                    <p:cond delay="3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750"/>
                                        <p:tgtEl>
                                          <p:spTgt spid="33"/>
                                        </p:tgtEl>
                                      </p:cBhvr>
                                    </p:animEffect>
                                  </p:childTnLst>
                                </p:cTn>
                              </p:par>
                              <p:par>
                                <p:cTn id="27" presetID="37" presetClass="path" presetSubtype="0" decel="100000" fill="hold" grpId="1" nodeType="withEffect">
                                  <p:stCondLst>
                                    <p:cond delay="300"/>
                                  </p:stCondLst>
                                  <p:childTnLst>
                                    <p:animMotion origin="layout" path="M -0.00013 3.45892E-6 C 0.01557 0.05333 0.03268 0.09396 0.0711 0.14344 " pathEditMode="relative" rAng="0" ptsTypes="AA">
                                      <p:cBhvr>
                                        <p:cTn id="28" dur="750" spd="-100000" fill="hold"/>
                                        <p:tgtEl>
                                          <p:spTgt spid="33"/>
                                        </p:tgtEl>
                                        <p:attrNameLst>
                                          <p:attrName>ppt_x</p:attrName>
                                          <p:attrName>ppt_y</p:attrName>
                                        </p:attrNameLst>
                                      </p:cBhvr>
                                      <p:rCtr x="3561" y="7172"/>
                                    </p:animMotion>
                                  </p:childTnLst>
                                </p:cTn>
                              </p:par>
                              <p:par>
                                <p:cTn id="29" presetID="10" presetClass="entr" presetSubtype="0" fill="hold" grpId="0" nodeType="withEffect">
                                  <p:stCondLst>
                                    <p:cond delay="3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750"/>
                                        <p:tgtEl>
                                          <p:spTgt spid="31"/>
                                        </p:tgtEl>
                                      </p:cBhvr>
                                    </p:animEffect>
                                  </p:childTnLst>
                                </p:cTn>
                              </p:par>
                              <p:par>
                                <p:cTn id="32" presetID="37" presetClass="path" presetSubtype="0" decel="100000" fill="hold" grpId="1" nodeType="withEffect">
                                  <p:stCondLst>
                                    <p:cond delay="300"/>
                                  </p:stCondLst>
                                  <p:childTnLst>
                                    <p:animMotion origin="layout" path="M -0.00012 -2.33318E-6 C -0.02655 0.05357 -0.04021 0.10418 -0.05093 0.18271 " pathEditMode="relative" rAng="0" ptsTypes="AA">
                                      <p:cBhvr>
                                        <p:cTn id="33" dur="750" spd="-100000" fill="hold"/>
                                        <p:tgtEl>
                                          <p:spTgt spid="31"/>
                                        </p:tgtEl>
                                        <p:attrNameLst>
                                          <p:attrName>ppt_x</p:attrName>
                                          <p:attrName>ppt_y</p:attrName>
                                        </p:attrNameLst>
                                      </p:cBhvr>
                                      <p:rCtr x="-2540" y="9124"/>
                                    </p:animMotion>
                                  </p:childTnLst>
                                </p:cTn>
                              </p:par>
                            </p:childTnLst>
                          </p:cTn>
                        </p:par>
                        <p:par>
                          <p:cTn id="34" fill="hold">
                            <p:stCondLst>
                              <p:cond delay="2050"/>
                            </p:stCondLst>
                            <p:childTnLst>
                              <p:par>
                                <p:cTn id="35" presetID="22" presetClass="entr" presetSubtype="8"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500"/>
                                        <p:tgtEl>
                                          <p:spTgt spid="39"/>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right)">
                                      <p:cBhvr>
                                        <p:cTn id="46" dur="500"/>
                                        <p:tgtEl>
                                          <p:spTgt spid="3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500"/>
                                        <p:tgtEl>
                                          <p:spTgt spid="40"/>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right)">
                                      <p:cBhvr>
                                        <p:cTn id="5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P spid="30" grpId="1" animBg="1"/>
      <p:bldP spid="31" grpId="0" animBg="1"/>
      <p:bldP spid="31" grpId="1" animBg="1"/>
      <p:bldP spid="32" grpId="0" animBg="1"/>
      <p:bldP spid="32" grpId="1" animBg="1"/>
      <p:bldP spid="33" grpId="0" animBg="1"/>
      <p:bldP spid="33" grpId="1" animBg="1"/>
      <p:bldP spid="34" grpId="0"/>
      <p:bldP spid="35" grpId="0"/>
      <p:bldP spid="36" grpId="0"/>
      <p:bldP spid="37" grpId="0"/>
      <p:bldP spid="38" grpId="0"/>
      <p:bldP spid="39"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767" y="2657151"/>
            <a:ext cx="1683738" cy="1522177"/>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019" y="2677312"/>
            <a:ext cx="1737326" cy="1577832"/>
          </a:xfrm>
          <a:prstGeom prst="rect">
            <a:avLst/>
          </a:prstGeom>
        </p:spPr>
      </p:pic>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9263" y="3605525"/>
            <a:ext cx="243805" cy="200617"/>
          </a:xfrm>
          <a:prstGeom prst="rect">
            <a:avLst/>
          </a:prstGeom>
        </p:spPr>
      </p:pic>
      <p:pic>
        <p:nvPicPr>
          <p:cNvPr id="42" name="Picture 4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68542" y="1378630"/>
            <a:ext cx="4362494" cy="4362663"/>
          </a:xfrm>
          <a:prstGeom prst="rect">
            <a:avLst/>
          </a:prstGeom>
        </p:spPr>
      </p:pic>
      <p:sp>
        <p:nvSpPr>
          <p:cNvPr id="27" name="TextBox 26"/>
          <p:cNvSpPr txBox="1"/>
          <p:nvPr/>
        </p:nvSpPr>
        <p:spPr>
          <a:xfrm>
            <a:off x="2097930" y="1572530"/>
            <a:ext cx="809048" cy="452590"/>
          </a:xfrm>
          <a:prstGeom prst="rect">
            <a:avLst/>
          </a:prstGeom>
          <a:noFill/>
        </p:spPr>
        <p:txBody>
          <a:bodyPr wrap="square" rtlCol="0">
            <a:spAutoFit/>
          </a:bodyPr>
          <a:lstStyle/>
          <a:p>
            <a:pPr>
              <a:defRPr/>
            </a:pPr>
            <a:r>
              <a:rPr lang="en-US" sz="2353" kern="0" dirty="0">
                <a:latin typeface="Segoe UI Light"/>
                <a:cs typeface="Arial" pitchFamily="34" charset="0"/>
              </a:rPr>
              <a:t>Plan</a:t>
            </a:r>
          </a:p>
        </p:txBody>
      </p:sp>
      <p:sp>
        <p:nvSpPr>
          <p:cNvPr id="28" name="TextBox 27"/>
          <p:cNvSpPr txBox="1"/>
          <p:nvPr/>
        </p:nvSpPr>
        <p:spPr>
          <a:xfrm>
            <a:off x="1585691" y="1316063"/>
            <a:ext cx="586481" cy="965524"/>
          </a:xfrm>
          <a:prstGeom prst="rect">
            <a:avLst/>
          </a:prstGeom>
          <a:noFill/>
        </p:spPr>
        <p:txBody>
          <a:bodyPr wrap="none" rtlCol="0">
            <a:spAutoFit/>
          </a:bodyPr>
          <a:lstStyle/>
          <a:p>
            <a:r>
              <a:rPr lang="en-US" sz="5686" dirty="0">
                <a:latin typeface="Arial" pitchFamily="34" charset="0"/>
                <a:cs typeface="Arial" pitchFamily="34" charset="0"/>
              </a:rPr>
              <a:t>1</a:t>
            </a:r>
          </a:p>
        </p:txBody>
      </p:sp>
      <p:sp>
        <p:nvSpPr>
          <p:cNvPr id="30" name="TextBox 29"/>
          <p:cNvSpPr txBox="1"/>
          <p:nvPr/>
        </p:nvSpPr>
        <p:spPr>
          <a:xfrm>
            <a:off x="8750807" y="1480662"/>
            <a:ext cx="2326443" cy="452590"/>
          </a:xfrm>
          <a:prstGeom prst="rect">
            <a:avLst/>
          </a:prstGeom>
          <a:noFill/>
        </p:spPr>
        <p:txBody>
          <a:bodyPr wrap="square" rtlCol="0">
            <a:spAutoFit/>
          </a:bodyPr>
          <a:lstStyle/>
          <a:p>
            <a:pPr>
              <a:defRPr/>
            </a:pPr>
            <a:r>
              <a:rPr lang="en-US" sz="2353" kern="0" dirty="0">
                <a:latin typeface="Segoe UI Light"/>
                <a:cs typeface="Arial" pitchFamily="34" charset="0"/>
              </a:rPr>
              <a:t>Monitor + Learn</a:t>
            </a:r>
          </a:p>
        </p:txBody>
      </p:sp>
      <p:sp>
        <p:nvSpPr>
          <p:cNvPr id="35" name="TextBox 34"/>
          <p:cNvSpPr txBox="1"/>
          <p:nvPr/>
        </p:nvSpPr>
        <p:spPr>
          <a:xfrm>
            <a:off x="8891675" y="5410265"/>
            <a:ext cx="1186703" cy="452590"/>
          </a:xfrm>
          <a:prstGeom prst="rect">
            <a:avLst/>
          </a:prstGeom>
          <a:noFill/>
        </p:spPr>
        <p:txBody>
          <a:bodyPr wrap="square" rtlCol="0">
            <a:spAutoFit/>
          </a:bodyPr>
          <a:lstStyle/>
          <a:p>
            <a:pPr>
              <a:defRPr/>
            </a:pPr>
            <a:r>
              <a:rPr lang="en-US" sz="2353" kern="0" dirty="0">
                <a:latin typeface="Segoe UI Light"/>
                <a:cs typeface="Arial" pitchFamily="34" charset="0"/>
              </a:rPr>
              <a:t>Release</a:t>
            </a:r>
          </a:p>
        </p:txBody>
      </p:sp>
      <p:sp>
        <p:nvSpPr>
          <p:cNvPr id="37" name="TextBox 36"/>
          <p:cNvSpPr txBox="1"/>
          <p:nvPr/>
        </p:nvSpPr>
        <p:spPr>
          <a:xfrm>
            <a:off x="2345306" y="5470610"/>
            <a:ext cx="2098401" cy="452590"/>
          </a:xfrm>
          <a:prstGeom prst="rect">
            <a:avLst/>
          </a:prstGeom>
          <a:noFill/>
        </p:spPr>
        <p:txBody>
          <a:bodyPr wrap="square" rtlCol="0">
            <a:spAutoFit/>
          </a:bodyPr>
          <a:lstStyle/>
          <a:p>
            <a:pPr>
              <a:defRPr/>
            </a:pPr>
            <a:r>
              <a:rPr lang="en-US" sz="2353" kern="0" dirty="0">
                <a:latin typeface="Segoe UI Light"/>
                <a:cs typeface="Arial" pitchFamily="34" charset="0"/>
              </a:rPr>
              <a:t>Develop + Test</a:t>
            </a:r>
          </a:p>
        </p:txBody>
      </p:sp>
      <p:sp>
        <p:nvSpPr>
          <p:cNvPr id="38" name="TextBox 37"/>
          <p:cNvSpPr txBox="1"/>
          <p:nvPr/>
        </p:nvSpPr>
        <p:spPr>
          <a:xfrm>
            <a:off x="1762440" y="5214143"/>
            <a:ext cx="586481" cy="965524"/>
          </a:xfrm>
          <a:prstGeom prst="rect">
            <a:avLst/>
          </a:prstGeom>
          <a:noFill/>
        </p:spPr>
        <p:txBody>
          <a:bodyPr wrap="none" rtlCol="0">
            <a:spAutoFit/>
          </a:bodyPr>
          <a:lstStyle/>
          <a:p>
            <a:r>
              <a:rPr lang="en-US" sz="5686" dirty="0">
                <a:latin typeface="Arial" pitchFamily="34" charset="0"/>
                <a:cs typeface="Arial" pitchFamily="34" charset="0"/>
              </a:rPr>
              <a:t>2</a:t>
            </a:r>
          </a:p>
        </p:txBody>
      </p:sp>
      <p:sp>
        <p:nvSpPr>
          <p:cNvPr id="39" name="TextBox 38"/>
          <p:cNvSpPr txBox="1"/>
          <p:nvPr/>
        </p:nvSpPr>
        <p:spPr>
          <a:xfrm>
            <a:off x="807152" y="3352203"/>
            <a:ext cx="2049952" cy="380175"/>
          </a:xfrm>
          <a:prstGeom prst="rect">
            <a:avLst/>
          </a:prstGeom>
          <a:noFill/>
        </p:spPr>
        <p:txBody>
          <a:bodyPr wrap="square" lIns="0" tIns="0" rIns="0" bIns="0" rtlCol="0">
            <a:spAutoFit/>
          </a:bodyPr>
          <a:lstStyle/>
          <a:p>
            <a:pPr algn="r" defTabSz="1242922">
              <a:lnSpc>
                <a:spcPct val="90000"/>
              </a:lnSpc>
              <a:defRPr/>
            </a:pPr>
            <a:r>
              <a:rPr lang="en-US" sz="2745" dirty="0">
                <a:latin typeface="Segoe UI Semilight" panose="020B0402040204020203" pitchFamily="34" charset="0"/>
                <a:cs typeface="Segoe UI Semilight" panose="020B0402040204020203" pitchFamily="34" charset="0"/>
              </a:rPr>
              <a:t>Development</a:t>
            </a:r>
          </a:p>
        </p:txBody>
      </p:sp>
      <p:sp>
        <p:nvSpPr>
          <p:cNvPr id="40" name="TextBox 39"/>
          <p:cNvSpPr txBox="1"/>
          <p:nvPr/>
        </p:nvSpPr>
        <p:spPr>
          <a:xfrm>
            <a:off x="9042368" y="3352203"/>
            <a:ext cx="1693148" cy="380175"/>
          </a:xfrm>
          <a:prstGeom prst="rect">
            <a:avLst/>
          </a:prstGeom>
          <a:noFill/>
        </p:spPr>
        <p:txBody>
          <a:bodyPr wrap="square" lIns="0" tIns="0" rIns="0" bIns="0" rtlCol="0">
            <a:spAutoFit/>
          </a:bodyPr>
          <a:lstStyle/>
          <a:p>
            <a:pPr defTabSz="1242922">
              <a:lnSpc>
                <a:spcPct val="90000"/>
              </a:lnSpc>
              <a:defRPr/>
            </a:pPr>
            <a:r>
              <a:rPr lang="en-US" sz="2745" dirty="0">
                <a:latin typeface="Segoe UI Semilight" panose="020B0402040204020203" pitchFamily="34" charset="0"/>
                <a:cs typeface="Segoe UI Semilight" panose="020B0402040204020203" pitchFamily="34" charset="0"/>
              </a:rPr>
              <a:t>Production</a:t>
            </a:r>
          </a:p>
        </p:txBody>
      </p:sp>
      <p:sp>
        <p:nvSpPr>
          <p:cNvPr id="31" name="TextBox 30"/>
          <p:cNvSpPr txBox="1"/>
          <p:nvPr/>
        </p:nvSpPr>
        <p:spPr>
          <a:xfrm>
            <a:off x="8150618" y="1224195"/>
            <a:ext cx="586481" cy="965524"/>
          </a:xfrm>
          <a:prstGeom prst="rect">
            <a:avLst/>
          </a:prstGeom>
          <a:noFill/>
        </p:spPr>
        <p:txBody>
          <a:bodyPr wrap="none" rtlCol="0">
            <a:spAutoFit/>
          </a:bodyPr>
          <a:lstStyle/>
          <a:p>
            <a:r>
              <a:rPr lang="en-US" sz="5686" dirty="0">
                <a:latin typeface="Arial" pitchFamily="34" charset="0"/>
                <a:cs typeface="Arial" pitchFamily="34" charset="0"/>
              </a:rPr>
              <a:t>4</a:t>
            </a:r>
          </a:p>
        </p:txBody>
      </p:sp>
      <p:sp>
        <p:nvSpPr>
          <p:cNvPr id="36" name="TextBox 35"/>
          <p:cNvSpPr txBox="1"/>
          <p:nvPr/>
        </p:nvSpPr>
        <p:spPr>
          <a:xfrm>
            <a:off x="8329905" y="5147886"/>
            <a:ext cx="586481" cy="965524"/>
          </a:xfrm>
          <a:prstGeom prst="rect">
            <a:avLst/>
          </a:prstGeom>
          <a:noFill/>
        </p:spPr>
        <p:txBody>
          <a:bodyPr wrap="none" rtlCol="0">
            <a:spAutoFit/>
          </a:bodyPr>
          <a:lstStyle/>
          <a:p>
            <a:r>
              <a:rPr lang="en-US" sz="5686" dirty="0">
                <a:latin typeface="Arial" pitchFamily="34" charset="0"/>
                <a:cs typeface="Arial" pitchFamily="34" charset="0"/>
              </a:rPr>
              <a:t>3</a:t>
            </a:r>
          </a:p>
        </p:txBody>
      </p:sp>
      <p:sp>
        <p:nvSpPr>
          <p:cNvPr id="44" name="Freeform 8"/>
          <p:cNvSpPr>
            <a:spLocks/>
          </p:cNvSpPr>
          <p:nvPr/>
        </p:nvSpPr>
        <p:spPr bwMode="auto">
          <a:xfrm>
            <a:off x="3689997" y="1299858"/>
            <a:ext cx="2259738" cy="2259738"/>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6" name="Freeform 10"/>
          <p:cNvSpPr>
            <a:spLocks/>
          </p:cNvSpPr>
          <p:nvPr/>
        </p:nvSpPr>
        <p:spPr bwMode="auto">
          <a:xfrm>
            <a:off x="3689997" y="3559596"/>
            <a:ext cx="2259738" cy="2261294"/>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8" name="Freeform 13"/>
          <p:cNvSpPr>
            <a:spLocks/>
          </p:cNvSpPr>
          <p:nvPr/>
        </p:nvSpPr>
        <p:spPr bwMode="auto">
          <a:xfrm>
            <a:off x="5949735" y="1299858"/>
            <a:ext cx="2259738" cy="2259738"/>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3" name="Freeform 7"/>
          <p:cNvSpPr>
            <a:spLocks/>
          </p:cNvSpPr>
          <p:nvPr/>
        </p:nvSpPr>
        <p:spPr bwMode="auto">
          <a:xfrm>
            <a:off x="3689997" y="1299858"/>
            <a:ext cx="2259738" cy="2259738"/>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5" name="Freeform 9"/>
          <p:cNvSpPr>
            <a:spLocks/>
          </p:cNvSpPr>
          <p:nvPr/>
        </p:nvSpPr>
        <p:spPr bwMode="auto">
          <a:xfrm>
            <a:off x="3689997" y="3559596"/>
            <a:ext cx="2259738" cy="2261294"/>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7" name="Freeform 11"/>
          <p:cNvSpPr>
            <a:spLocks/>
          </p:cNvSpPr>
          <p:nvPr/>
        </p:nvSpPr>
        <p:spPr bwMode="auto">
          <a:xfrm>
            <a:off x="5949735" y="3559596"/>
            <a:ext cx="2259738" cy="2261294"/>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9" name="Freeform 14"/>
          <p:cNvSpPr>
            <a:spLocks/>
          </p:cNvSpPr>
          <p:nvPr/>
        </p:nvSpPr>
        <p:spPr bwMode="auto">
          <a:xfrm>
            <a:off x="5949735" y="1299858"/>
            <a:ext cx="2259738" cy="2259738"/>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 name="Title 2"/>
          <p:cNvSpPr>
            <a:spLocks noGrp="1"/>
          </p:cNvSpPr>
          <p:nvPr>
            <p:ph type="title"/>
          </p:nvPr>
        </p:nvSpPr>
        <p:spPr/>
        <p:txBody>
          <a:bodyPr/>
          <a:lstStyle/>
          <a:p>
            <a:r>
              <a:rPr lang="en-US"/>
              <a:t>DevOps</a:t>
            </a:r>
            <a:endParaRPr lang="en-US" dirty="0"/>
          </a:p>
        </p:txBody>
      </p:sp>
    </p:spTree>
    <p:extLst>
      <p:ext uri="{BB962C8B-B14F-4D97-AF65-F5344CB8AC3E}">
        <p14:creationId xmlns:p14="http://schemas.microsoft.com/office/powerpoint/2010/main" val="2197135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23" presetClass="entr" presetSubtype="16"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p:cTn id="33" dur="500" fill="hold"/>
                                        <p:tgtEl>
                                          <p:spTgt spid="47"/>
                                        </p:tgtEl>
                                        <p:attrNameLst>
                                          <p:attrName>ppt_w</p:attrName>
                                        </p:attrNameLst>
                                      </p:cBhvr>
                                      <p:tavLst>
                                        <p:tav tm="0">
                                          <p:val>
                                            <p:fltVal val="0"/>
                                          </p:val>
                                        </p:tav>
                                        <p:tav tm="100000">
                                          <p:val>
                                            <p:strVal val="#ppt_w"/>
                                          </p:val>
                                        </p:tav>
                                      </p:tavLst>
                                    </p:anim>
                                    <p:anim calcmode="lin" valueType="num">
                                      <p:cBhvr>
                                        <p:cTn id="34" dur="500" fill="hold"/>
                                        <p:tgtEl>
                                          <p:spTgt spid="47"/>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childTnLst>
                                </p:cTn>
                              </p:par>
                            </p:childTnLst>
                          </p:cTn>
                        </p:par>
                        <p:par>
                          <p:cTn id="43" fill="hold">
                            <p:stCondLst>
                              <p:cond delay="1500"/>
                            </p:stCondLst>
                            <p:childTnLst>
                              <p:par>
                                <p:cTn id="44" presetID="23" presetClass="entr" presetSubtype="16"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childTnLst>
                                </p:cTn>
                              </p:par>
                            </p:childTnLst>
                          </p:cTn>
                        </p:par>
                        <p:par>
                          <p:cTn id="56" fill="hold">
                            <p:stCondLst>
                              <p:cond delay="2000"/>
                            </p:stCondLst>
                            <p:childTnLst>
                              <p:par>
                                <p:cTn id="57" presetID="8" presetClass="emph" presetSubtype="0" fill="hold" nodeType="afterEffect">
                                  <p:stCondLst>
                                    <p:cond delay="250"/>
                                  </p:stCondLst>
                                  <p:childTnLst>
                                    <p:animRot by="-10800000">
                                      <p:cBhvr>
                                        <p:cTn id="58" dur="1000" fill="hold"/>
                                        <p:tgtEl>
                                          <p:spTgt spid="42"/>
                                        </p:tgtEl>
                                        <p:attrNameLst>
                                          <p:attrName>r</p:attrName>
                                        </p:attrNameLst>
                                      </p:cBhvr>
                                    </p:animRot>
                                  </p:childTnLst>
                                </p:cTn>
                              </p:par>
                              <p:par>
                                <p:cTn id="59" presetID="10"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600"/>
                                        <p:tgtEl>
                                          <p:spTgt spid="32"/>
                                        </p:tgtEl>
                                      </p:cBhvr>
                                    </p:animEffect>
                                  </p:childTnLst>
                                </p:cTn>
                              </p:par>
                              <p:par>
                                <p:cTn id="62" presetID="35" presetClass="path" presetSubtype="0" decel="100000" fill="hold" nodeType="withEffect">
                                  <p:stCondLst>
                                    <p:cond delay="500"/>
                                  </p:stCondLst>
                                  <p:childTnLst>
                                    <p:animMotion origin="layout" path="M 0.05565 0.00023 L 4.76385E-6 0.00023 " pathEditMode="relative" rAng="0" ptsTypes="AA">
                                      <p:cBhvr>
                                        <p:cTn id="63" dur="800" fill="hold"/>
                                        <p:tgtEl>
                                          <p:spTgt spid="32"/>
                                        </p:tgtEl>
                                        <p:attrNameLst>
                                          <p:attrName>ppt_x</p:attrName>
                                          <p:attrName>ppt_y</p:attrName>
                                        </p:attrNameLst>
                                      </p:cBhvr>
                                      <p:rCtr x="-2783" y="0"/>
                                    </p:animMotion>
                                  </p:childTnLst>
                                </p:cTn>
                              </p:par>
                              <p:par>
                                <p:cTn id="64" presetID="10" presetClass="entr" presetSubtype="0" fill="hold"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600"/>
                                        <p:tgtEl>
                                          <p:spTgt spid="33"/>
                                        </p:tgtEl>
                                      </p:cBhvr>
                                    </p:animEffect>
                                  </p:childTnLst>
                                </p:cTn>
                              </p:par>
                              <p:par>
                                <p:cTn id="67" presetID="35" presetClass="path" presetSubtype="0" decel="100000" fill="hold" nodeType="withEffect">
                                  <p:stCondLst>
                                    <p:cond delay="500"/>
                                  </p:stCondLst>
                                  <p:childTnLst>
                                    <p:animMotion origin="layout" path="M -0.04557 0.00023 L -1.87388E-6 0.00023 " pathEditMode="relative" rAng="0" ptsTypes="AA">
                                      <p:cBhvr>
                                        <p:cTn id="68" dur="800" fill="hold"/>
                                        <p:tgtEl>
                                          <p:spTgt spid="33"/>
                                        </p:tgtEl>
                                        <p:attrNameLst>
                                          <p:attrName>ppt_x</p:attrName>
                                          <p:attrName>ppt_y</p:attrName>
                                        </p:attrNameLst>
                                      </p:cBhvr>
                                      <p:rCtr x="2272" y="0"/>
                                    </p:animMotion>
                                  </p:childTnLst>
                                </p:cTn>
                              </p:par>
                              <p:par>
                                <p:cTn id="69" presetID="10" presetClass="entr" presetSubtype="0" fill="hold" nodeType="withEffect">
                                  <p:stCondLst>
                                    <p:cond delay="5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600"/>
                                        <p:tgtEl>
                                          <p:spTgt spid="53"/>
                                        </p:tgtEl>
                                      </p:cBhvr>
                                    </p:animEffect>
                                  </p:childTnLst>
                                </p:cTn>
                              </p:par>
                              <p:par>
                                <p:cTn id="72" presetID="35" presetClass="path" presetSubtype="0" decel="100000" fill="hold" nodeType="withEffect">
                                  <p:stCondLst>
                                    <p:cond delay="500"/>
                                  </p:stCondLst>
                                  <p:childTnLst>
                                    <p:animMotion origin="layout" path="M 0.05565 0.00023 L 4.76385E-6 0.00023 " pathEditMode="relative" rAng="0" ptsTypes="AA">
                                      <p:cBhvr>
                                        <p:cTn id="73" dur="800" fill="hold"/>
                                        <p:tgtEl>
                                          <p:spTgt spid="53"/>
                                        </p:tgtEl>
                                        <p:attrNameLst>
                                          <p:attrName>ppt_x</p:attrName>
                                          <p:attrName>ppt_y</p:attrName>
                                        </p:attrNameLst>
                                      </p:cBhvr>
                                      <p:rCtr x="-27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p:bldP spid="35" grpId="0"/>
      <p:bldP spid="37" grpId="0"/>
      <p:bldP spid="38" grpId="0"/>
      <p:bldP spid="31" grpId="0"/>
      <p:bldP spid="36" grpId="0"/>
      <p:bldP spid="48" grpId="0" animBg="1"/>
      <p:bldP spid="43" grpId="0" animBg="1"/>
      <p:bldP spid="45"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DevOps + Azure</a:t>
            </a:r>
          </a:p>
        </p:txBody>
      </p:sp>
    </p:spTree>
    <p:extLst>
      <p:ext uri="{BB962C8B-B14F-4D97-AF65-F5344CB8AC3E}">
        <p14:creationId xmlns:p14="http://schemas.microsoft.com/office/powerpoint/2010/main" val="26136717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4731132" y="1027699"/>
            <a:ext cx="267682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731132" y="1445859"/>
            <a:ext cx="2676824" cy="425485"/>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4731132" y="1864019"/>
            <a:ext cx="267682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4731132" y="2282179"/>
            <a:ext cx="2676824" cy="425485"/>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731132" y="2700339"/>
            <a:ext cx="267682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731132" y="3118499"/>
            <a:ext cx="2676824" cy="425485"/>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4731132" y="3536659"/>
            <a:ext cx="267682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731132" y="3954819"/>
            <a:ext cx="2676824" cy="425485"/>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4743582" y="4372979"/>
            <a:ext cx="266437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4731132" y="4791139"/>
            <a:ext cx="2676824" cy="425485"/>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4731132" y="5209296"/>
            <a:ext cx="267682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5078543" y="1104664"/>
            <a:ext cx="2038039" cy="271554"/>
          </a:xfrm>
          <a:prstGeom prst="rect">
            <a:avLst/>
          </a:prstGeom>
          <a:noFill/>
        </p:spPr>
        <p:txBody>
          <a:bodyPr wrap="square" lIns="0" tIns="0" rIns="0" bIns="0" rtlCol="0">
            <a:spAutoFit/>
          </a:bodyPr>
          <a:lstStyle/>
          <a:p>
            <a:pPr algn="ctr" defTabSz="1242922">
              <a:lnSpc>
                <a:spcPct val="90000"/>
              </a:lnSpc>
              <a:defRPr/>
            </a:pPr>
            <a:r>
              <a:rPr lang="en-US" sz="1961" dirty="0">
                <a:gradFill>
                  <a:gsLst>
                    <a:gs pos="0">
                      <a:srgbClr val="404040">
                        <a:lumMod val="50000"/>
                      </a:srgbClr>
                    </a:gs>
                    <a:gs pos="100000">
                      <a:srgbClr val="404040">
                        <a:lumMod val="50000"/>
                      </a:srgbClr>
                    </a:gs>
                  </a:gsLst>
                  <a:lin ang="5400000" scaled="1"/>
                </a:gradFill>
                <a:cs typeface="Segoe UI" panose="020B0502040204020203" pitchFamily="34" charset="0"/>
              </a:rPr>
              <a:t>Source control</a:t>
            </a:r>
          </a:p>
        </p:txBody>
      </p:sp>
      <p:sp>
        <p:nvSpPr>
          <p:cNvPr id="34" name="TextBox 33"/>
          <p:cNvSpPr txBox="1"/>
          <p:nvPr/>
        </p:nvSpPr>
        <p:spPr>
          <a:xfrm>
            <a:off x="5078543" y="1522824"/>
            <a:ext cx="2038039"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Agile planning</a:t>
            </a:r>
          </a:p>
        </p:txBody>
      </p:sp>
      <p:sp>
        <p:nvSpPr>
          <p:cNvPr id="35" name="TextBox 34"/>
          <p:cNvSpPr txBox="1"/>
          <p:nvPr/>
        </p:nvSpPr>
        <p:spPr>
          <a:xfrm>
            <a:off x="4802623" y="1940984"/>
            <a:ext cx="2589880"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Test case management</a:t>
            </a:r>
          </a:p>
        </p:txBody>
      </p:sp>
      <p:sp>
        <p:nvSpPr>
          <p:cNvPr id="36" name="TextBox 35"/>
          <p:cNvSpPr txBox="1"/>
          <p:nvPr/>
        </p:nvSpPr>
        <p:spPr>
          <a:xfrm>
            <a:off x="4829636" y="2359144"/>
            <a:ext cx="2660074" cy="271549"/>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Build automation</a:t>
            </a:r>
          </a:p>
        </p:txBody>
      </p:sp>
      <p:sp>
        <p:nvSpPr>
          <p:cNvPr id="41" name="TextBox 40"/>
          <p:cNvSpPr txBox="1"/>
          <p:nvPr/>
        </p:nvSpPr>
        <p:spPr>
          <a:xfrm>
            <a:off x="4689577" y="2777304"/>
            <a:ext cx="2741271" cy="258019"/>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863"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Continuous deployment</a:t>
            </a:r>
          </a:p>
        </p:txBody>
      </p:sp>
      <p:sp>
        <p:nvSpPr>
          <p:cNvPr id="42" name="TextBox 41"/>
          <p:cNvSpPr txBox="1"/>
          <p:nvPr/>
        </p:nvSpPr>
        <p:spPr>
          <a:xfrm>
            <a:off x="4802623" y="3195464"/>
            <a:ext cx="2589880"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Release management</a:t>
            </a:r>
          </a:p>
        </p:txBody>
      </p:sp>
      <p:sp>
        <p:nvSpPr>
          <p:cNvPr id="43" name="TextBox 42"/>
          <p:cNvSpPr txBox="1"/>
          <p:nvPr/>
        </p:nvSpPr>
        <p:spPr>
          <a:xfrm>
            <a:off x="5078543" y="3613624"/>
            <a:ext cx="2038039"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Load testing</a:t>
            </a:r>
          </a:p>
        </p:txBody>
      </p:sp>
      <p:sp>
        <p:nvSpPr>
          <p:cNvPr id="47" name="TextBox 46"/>
          <p:cNvSpPr txBox="1"/>
          <p:nvPr/>
        </p:nvSpPr>
        <p:spPr>
          <a:xfrm>
            <a:off x="5078543" y="5286261"/>
            <a:ext cx="2038039"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Lab management</a:t>
            </a:r>
          </a:p>
        </p:txBody>
      </p:sp>
      <p:sp>
        <p:nvSpPr>
          <p:cNvPr id="4" name="Title 3"/>
          <p:cNvSpPr>
            <a:spLocks noGrp="1"/>
          </p:cNvSpPr>
          <p:nvPr>
            <p:ph type="title"/>
          </p:nvPr>
        </p:nvSpPr>
        <p:spPr/>
        <p:txBody>
          <a:bodyPr/>
          <a:lstStyle/>
          <a:p>
            <a:r>
              <a:rPr lang="en-US"/>
              <a:t>Our solution</a:t>
            </a:r>
            <a:endParaRPr lang="en-US" dirty="0"/>
          </a:p>
        </p:txBody>
      </p:sp>
      <p:grpSp>
        <p:nvGrpSpPr>
          <p:cNvPr id="8" name="Group 7"/>
          <p:cNvGrpSpPr/>
          <p:nvPr/>
        </p:nvGrpSpPr>
        <p:grpSpPr>
          <a:xfrm>
            <a:off x="3401340" y="647905"/>
            <a:ext cx="5339359" cy="5341198"/>
            <a:chOff x="4044950" y="1273175"/>
            <a:chExt cx="4610100" cy="4611688"/>
          </a:xfrm>
        </p:grpSpPr>
        <p:sp>
          <p:nvSpPr>
            <p:cNvPr id="53" name="Freeform 7"/>
            <p:cNvSpPr>
              <a:spLocks/>
            </p:cNvSpPr>
            <p:nvPr/>
          </p:nvSpPr>
          <p:spPr bwMode="auto">
            <a:xfrm>
              <a:off x="4044950" y="1273175"/>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4" name="Freeform 8"/>
            <p:cNvSpPr>
              <a:spLocks/>
            </p:cNvSpPr>
            <p:nvPr/>
          </p:nvSpPr>
          <p:spPr bwMode="auto">
            <a:xfrm>
              <a:off x="4044950" y="1273175"/>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5" name="Freeform 9"/>
            <p:cNvSpPr>
              <a:spLocks/>
            </p:cNvSpPr>
            <p:nvPr/>
          </p:nvSpPr>
          <p:spPr bwMode="auto">
            <a:xfrm>
              <a:off x="4044950" y="3578225"/>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6" name="Freeform 10"/>
            <p:cNvSpPr>
              <a:spLocks/>
            </p:cNvSpPr>
            <p:nvPr/>
          </p:nvSpPr>
          <p:spPr bwMode="auto">
            <a:xfrm>
              <a:off x="4044950" y="3578225"/>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7" name="Freeform 11"/>
            <p:cNvSpPr>
              <a:spLocks/>
            </p:cNvSpPr>
            <p:nvPr/>
          </p:nvSpPr>
          <p:spPr bwMode="auto">
            <a:xfrm>
              <a:off x="6350000" y="3578225"/>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8" name="Freeform 13"/>
            <p:cNvSpPr>
              <a:spLocks/>
            </p:cNvSpPr>
            <p:nvPr/>
          </p:nvSpPr>
          <p:spPr bwMode="auto">
            <a:xfrm>
              <a:off x="6350000" y="1273175"/>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9" name="Freeform 14"/>
            <p:cNvSpPr>
              <a:spLocks/>
            </p:cNvSpPr>
            <p:nvPr/>
          </p:nvSpPr>
          <p:spPr bwMode="auto">
            <a:xfrm>
              <a:off x="6350000" y="1273175"/>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pic>
        <p:nvPicPr>
          <p:cNvPr id="61" name="Picture 60" descr="MS_ProjectSvr13_c_Blk.png"/>
          <p:cNvPicPr>
            <a:picLocks noChangeAspect="1"/>
          </p:cNvPicPr>
          <p:nvPr/>
        </p:nvPicPr>
        <p:blipFill>
          <a:blip r:embed="rId3" cstate="print">
            <a:alphaModFix amt="82000"/>
            <a:extLst>
              <a:ext uri="{28A0092B-C50C-407E-A947-70E740481C1C}">
                <a14:useLocalDpi xmlns:a14="http://schemas.microsoft.com/office/drawing/2010/main" val="0"/>
              </a:ext>
            </a:extLst>
          </a:blip>
          <a:stretch>
            <a:fillRect/>
          </a:stretch>
        </p:blipFill>
        <p:spPr>
          <a:xfrm>
            <a:off x="2935373" y="6459756"/>
            <a:ext cx="1061202" cy="184280"/>
          </a:xfrm>
          <a:prstGeom prst="rect">
            <a:avLst/>
          </a:prstGeom>
        </p:spPr>
      </p:pic>
      <p:pic>
        <p:nvPicPr>
          <p:cNvPr id="63" name="Picture 62" descr="MS_SharePoint_c_Blk.png"/>
          <p:cNvPicPr>
            <a:picLocks noChangeAspect="1"/>
          </p:cNvPicPr>
          <p:nvPr/>
        </p:nvPicPr>
        <p:blipFill>
          <a:blip r:embed="rId4" cstate="print">
            <a:alphaModFix amt="82000"/>
            <a:extLst>
              <a:ext uri="{28A0092B-C50C-407E-A947-70E740481C1C}">
                <a14:useLocalDpi xmlns:a14="http://schemas.microsoft.com/office/drawing/2010/main" val="0"/>
              </a:ext>
            </a:extLst>
          </a:blip>
          <a:stretch>
            <a:fillRect/>
          </a:stretch>
        </p:blipFill>
        <p:spPr>
          <a:xfrm>
            <a:off x="7810053" y="6442206"/>
            <a:ext cx="917198" cy="157955"/>
          </a:xfrm>
          <a:prstGeom prst="rect">
            <a:avLst/>
          </a:prstGeom>
        </p:spPr>
      </p:pic>
      <p:pic>
        <p:nvPicPr>
          <p:cNvPr id="64" name="Picture 63" descr="MS-Azure_rgb_Blk_D.png"/>
          <p:cNvPicPr>
            <a:picLocks noChangeAspect="1"/>
          </p:cNvPicPr>
          <p:nvPr/>
        </p:nvPicPr>
        <p:blipFill>
          <a:blip r:embed="rId5" cstate="print">
            <a:alphaModFix amt="82000"/>
            <a:extLst>
              <a:ext uri="{28A0092B-C50C-407E-A947-70E740481C1C}">
                <a14:useLocalDpi xmlns:a14="http://schemas.microsoft.com/office/drawing/2010/main" val="0"/>
              </a:ext>
            </a:extLst>
          </a:blip>
          <a:stretch>
            <a:fillRect/>
          </a:stretch>
        </p:blipFill>
        <p:spPr>
          <a:xfrm>
            <a:off x="6396826" y="6448982"/>
            <a:ext cx="1254666" cy="151177"/>
          </a:xfrm>
          <a:prstGeom prst="rect">
            <a:avLst/>
          </a:prstGeom>
        </p:spPr>
      </p:pic>
      <p:pic>
        <p:nvPicPr>
          <p:cNvPr id="65" name="Picture 64" descr="MS-SC_rgb_Blk.png"/>
          <p:cNvPicPr>
            <a:picLocks noChangeAspect="1"/>
          </p:cNvPicPr>
          <p:nvPr/>
        </p:nvPicPr>
        <p:blipFill>
          <a:blip r:embed="rId6" cstate="print">
            <a:alphaModFix amt="82000"/>
            <a:extLst>
              <a:ext uri="{28A0092B-C50C-407E-A947-70E740481C1C}">
                <a14:useLocalDpi xmlns:a14="http://schemas.microsoft.com/office/drawing/2010/main" val="0"/>
              </a:ext>
            </a:extLst>
          </a:blip>
          <a:stretch>
            <a:fillRect/>
          </a:stretch>
        </p:blipFill>
        <p:spPr>
          <a:xfrm>
            <a:off x="4155134" y="6366313"/>
            <a:ext cx="2083131" cy="325588"/>
          </a:xfrm>
          <a:prstGeom prst="rect">
            <a:avLst/>
          </a:prstGeom>
        </p:spPr>
      </p:pic>
      <p:pic>
        <p:nvPicPr>
          <p:cNvPr id="66" name="Picture 65" descr="office_logo.png"/>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2049240" y="6415880"/>
            <a:ext cx="727572" cy="233935"/>
          </a:xfrm>
          <a:prstGeom prst="rect">
            <a:avLst/>
          </a:prstGeom>
        </p:spPr>
      </p:pic>
      <p:cxnSp>
        <p:nvCxnSpPr>
          <p:cNvPr id="67" name="Straight Connector 66"/>
          <p:cNvCxnSpPr/>
          <p:nvPr/>
        </p:nvCxnSpPr>
        <p:spPr>
          <a:xfrm>
            <a:off x="350058" y="6534306"/>
            <a:ext cx="1523922" cy="0"/>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897510" y="6534306"/>
            <a:ext cx="3063287" cy="0"/>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descr="Stadium_v2-03.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1261" y="-90779"/>
            <a:ext cx="4647954" cy="6937921"/>
          </a:xfrm>
          <a:prstGeom prst="rect">
            <a:avLst/>
          </a:prstGeom>
        </p:spPr>
      </p:pic>
      <p:pic>
        <p:nvPicPr>
          <p:cNvPr id="3" name="Picture 2" descr="Stadium_v2-04.eps"/>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2487" y="77253"/>
            <a:ext cx="4636849" cy="6921344"/>
          </a:xfrm>
          <a:prstGeom prst="rect">
            <a:avLst/>
          </a:prstGeom>
        </p:spPr>
      </p:pic>
      <p:sp>
        <p:nvSpPr>
          <p:cNvPr id="84" name="Rectangle 83"/>
          <p:cNvSpPr/>
          <p:nvPr/>
        </p:nvSpPr>
        <p:spPr bwMode="auto">
          <a:xfrm>
            <a:off x="6319925" y="1522824"/>
            <a:ext cx="1584037" cy="689714"/>
          </a:xfrm>
          <a:prstGeom prst="rect">
            <a:avLst/>
          </a:prstGeom>
          <a:solidFill>
            <a:srgbClr val="5DCB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TextBox 82"/>
          <p:cNvSpPr txBox="1"/>
          <p:nvPr/>
        </p:nvSpPr>
        <p:spPr>
          <a:xfrm>
            <a:off x="6075769" y="1400911"/>
            <a:ext cx="1943189" cy="908196"/>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1961" dirty="0">
                <a:solidFill>
                  <a:schemeClr val="bg1"/>
                </a:solidFill>
              </a:rPr>
              <a:t>Visual Studio</a:t>
            </a:r>
          </a:p>
          <a:p>
            <a:pPr algn="ctr">
              <a:lnSpc>
                <a:spcPct val="90000"/>
              </a:lnSpc>
              <a:spcAft>
                <a:spcPts val="588"/>
              </a:spcAft>
            </a:pPr>
            <a:r>
              <a:rPr lang="en-US" sz="1961" dirty="0">
                <a:solidFill>
                  <a:schemeClr val="bg1"/>
                </a:solidFill>
              </a:rPr>
              <a:t>Team Services</a:t>
            </a:r>
          </a:p>
        </p:txBody>
      </p:sp>
      <p:sp>
        <p:nvSpPr>
          <p:cNvPr id="85" name="Rectangle 84"/>
          <p:cNvSpPr/>
          <p:nvPr/>
        </p:nvSpPr>
        <p:spPr bwMode="auto">
          <a:xfrm>
            <a:off x="4376096" y="1522824"/>
            <a:ext cx="1455485" cy="836320"/>
          </a:xfrm>
          <a:prstGeom prst="rect">
            <a:avLst/>
          </a:prstGeom>
          <a:solidFill>
            <a:srgbClr val="7631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TextBox 85"/>
          <p:cNvSpPr txBox="1"/>
          <p:nvPr/>
        </p:nvSpPr>
        <p:spPr>
          <a:xfrm>
            <a:off x="4025523" y="1303749"/>
            <a:ext cx="1943189" cy="1179750"/>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1961" dirty="0">
                <a:solidFill>
                  <a:schemeClr val="bg1"/>
                </a:solidFill>
              </a:rPr>
              <a:t>Team Foundation</a:t>
            </a:r>
          </a:p>
          <a:p>
            <a:pPr algn="ctr">
              <a:lnSpc>
                <a:spcPct val="90000"/>
              </a:lnSpc>
              <a:spcAft>
                <a:spcPts val="588"/>
              </a:spcAft>
            </a:pPr>
            <a:r>
              <a:rPr lang="en-US" sz="1961" dirty="0">
                <a:solidFill>
                  <a:schemeClr val="bg1"/>
                </a:solidFill>
              </a:rPr>
              <a:t>Server</a:t>
            </a:r>
          </a:p>
        </p:txBody>
      </p:sp>
    </p:spTree>
    <p:extLst>
      <p:ext uri="{BB962C8B-B14F-4D97-AF65-F5344CB8AC3E}">
        <p14:creationId xmlns:p14="http://schemas.microsoft.com/office/powerpoint/2010/main" val="101049232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3562962" y="647905"/>
            <a:ext cx="5010297" cy="5341198"/>
          </a:xfrm>
          <a:prstGeom prst="ellipse">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4731132" y="1027699"/>
            <a:ext cx="267682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731132" y="1445859"/>
            <a:ext cx="2676824" cy="425485"/>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4731132" y="1864019"/>
            <a:ext cx="267682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4731132" y="2282179"/>
            <a:ext cx="2676824" cy="425485"/>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731132" y="2700339"/>
            <a:ext cx="267682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731132" y="3118499"/>
            <a:ext cx="2676824" cy="425485"/>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4731132" y="3536659"/>
            <a:ext cx="267682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731132" y="3954819"/>
            <a:ext cx="2676824" cy="425485"/>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4743582" y="4372979"/>
            <a:ext cx="266437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4731132" y="4791139"/>
            <a:ext cx="2676824" cy="425485"/>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4731132" y="5209296"/>
            <a:ext cx="2676824" cy="42548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1575" tIns="265260" rIns="331575" bIns="265260" numCol="1" spcCol="0" rtlCol="0" fromWordArt="0" anchor="t" anchorCtr="0" forceAA="0" compatLnSpc="1">
            <a:prstTxWarp prst="textNoShape">
              <a:avLst/>
            </a:prstTxWarp>
            <a:noAutofit/>
          </a:bodyPr>
          <a:lstStyle/>
          <a:p>
            <a:pPr algn="ctr" defTabSz="1690600" fontAlgn="base">
              <a:lnSpc>
                <a:spcPct val="90000"/>
              </a:lnSpc>
              <a:spcBef>
                <a:spcPct val="0"/>
              </a:spcBef>
              <a:spcAft>
                <a:spcPct val="0"/>
              </a:spcAft>
              <a:defRPr/>
            </a:pPr>
            <a:endParaRPr lang="en-US" sz="4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5078543" y="1104664"/>
            <a:ext cx="2038039" cy="271554"/>
          </a:xfrm>
          <a:prstGeom prst="rect">
            <a:avLst/>
          </a:prstGeom>
          <a:noFill/>
        </p:spPr>
        <p:txBody>
          <a:bodyPr wrap="square" lIns="0" tIns="0" rIns="0" bIns="0" rtlCol="0">
            <a:spAutoFit/>
          </a:bodyPr>
          <a:lstStyle/>
          <a:p>
            <a:pPr algn="ctr" defTabSz="1242922">
              <a:lnSpc>
                <a:spcPct val="90000"/>
              </a:lnSpc>
              <a:defRPr/>
            </a:pPr>
            <a:r>
              <a:rPr lang="en-US" sz="1961" dirty="0">
                <a:gradFill>
                  <a:gsLst>
                    <a:gs pos="0">
                      <a:srgbClr val="404040">
                        <a:lumMod val="50000"/>
                      </a:srgbClr>
                    </a:gs>
                    <a:gs pos="100000">
                      <a:srgbClr val="404040">
                        <a:lumMod val="50000"/>
                      </a:srgbClr>
                    </a:gs>
                  </a:gsLst>
                  <a:lin ang="5400000" scaled="1"/>
                </a:gradFill>
                <a:cs typeface="Segoe UI" panose="020B0502040204020203" pitchFamily="34" charset="0"/>
              </a:rPr>
              <a:t>Source control</a:t>
            </a:r>
          </a:p>
        </p:txBody>
      </p:sp>
      <p:sp>
        <p:nvSpPr>
          <p:cNvPr id="34" name="TextBox 33"/>
          <p:cNvSpPr txBox="1"/>
          <p:nvPr/>
        </p:nvSpPr>
        <p:spPr>
          <a:xfrm>
            <a:off x="5078543" y="1522824"/>
            <a:ext cx="2038039"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Agile planning</a:t>
            </a:r>
          </a:p>
        </p:txBody>
      </p:sp>
      <p:sp>
        <p:nvSpPr>
          <p:cNvPr id="35" name="TextBox 34"/>
          <p:cNvSpPr txBox="1"/>
          <p:nvPr/>
        </p:nvSpPr>
        <p:spPr>
          <a:xfrm>
            <a:off x="4802623" y="1940984"/>
            <a:ext cx="2589880"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Test case management</a:t>
            </a:r>
          </a:p>
        </p:txBody>
      </p:sp>
      <p:sp>
        <p:nvSpPr>
          <p:cNvPr id="36" name="TextBox 35"/>
          <p:cNvSpPr txBox="1"/>
          <p:nvPr/>
        </p:nvSpPr>
        <p:spPr>
          <a:xfrm>
            <a:off x="4829636" y="2359144"/>
            <a:ext cx="2660074" cy="271549"/>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Build automation</a:t>
            </a:r>
          </a:p>
        </p:txBody>
      </p:sp>
      <p:sp>
        <p:nvSpPr>
          <p:cNvPr id="41" name="TextBox 40"/>
          <p:cNvSpPr txBox="1"/>
          <p:nvPr/>
        </p:nvSpPr>
        <p:spPr>
          <a:xfrm>
            <a:off x="4689577" y="2777304"/>
            <a:ext cx="2741271" cy="258019"/>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863"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Continuous deployment</a:t>
            </a:r>
          </a:p>
        </p:txBody>
      </p:sp>
      <p:sp>
        <p:nvSpPr>
          <p:cNvPr id="42" name="TextBox 41"/>
          <p:cNvSpPr txBox="1"/>
          <p:nvPr/>
        </p:nvSpPr>
        <p:spPr>
          <a:xfrm>
            <a:off x="4802623" y="3195464"/>
            <a:ext cx="2589880"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Release management</a:t>
            </a:r>
          </a:p>
        </p:txBody>
      </p:sp>
      <p:sp>
        <p:nvSpPr>
          <p:cNvPr id="43" name="TextBox 42"/>
          <p:cNvSpPr txBox="1"/>
          <p:nvPr/>
        </p:nvSpPr>
        <p:spPr>
          <a:xfrm>
            <a:off x="5078543" y="3613624"/>
            <a:ext cx="2038039"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Load testing</a:t>
            </a:r>
          </a:p>
        </p:txBody>
      </p:sp>
      <p:sp>
        <p:nvSpPr>
          <p:cNvPr id="47" name="TextBox 46"/>
          <p:cNvSpPr txBox="1"/>
          <p:nvPr/>
        </p:nvSpPr>
        <p:spPr>
          <a:xfrm>
            <a:off x="5078543" y="5286261"/>
            <a:ext cx="2038039"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Lab management</a:t>
            </a:r>
          </a:p>
        </p:txBody>
      </p:sp>
      <p:sp>
        <p:nvSpPr>
          <p:cNvPr id="4" name="Title 3"/>
          <p:cNvSpPr>
            <a:spLocks noGrp="1"/>
          </p:cNvSpPr>
          <p:nvPr>
            <p:ph type="title"/>
          </p:nvPr>
        </p:nvSpPr>
        <p:spPr/>
        <p:txBody>
          <a:bodyPr/>
          <a:lstStyle/>
          <a:p>
            <a:r>
              <a:rPr lang="en-US"/>
              <a:t>Our solution</a:t>
            </a:r>
            <a:endParaRPr lang="en-US" dirty="0"/>
          </a:p>
        </p:txBody>
      </p:sp>
      <p:grpSp>
        <p:nvGrpSpPr>
          <p:cNvPr id="8" name="Group 7"/>
          <p:cNvGrpSpPr/>
          <p:nvPr/>
        </p:nvGrpSpPr>
        <p:grpSpPr>
          <a:xfrm>
            <a:off x="3401340" y="647905"/>
            <a:ext cx="5339359" cy="5341198"/>
            <a:chOff x="4044950" y="1273175"/>
            <a:chExt cx="4610100" cy="4611688"/>
          </a:xfrm>
        </p:grpSpPr>
        <p:sp>
          <p:nvSpPr>
            <p:cNvPr id="53" name="Freeform 7"/>
            <p:cNvSpPr>
              <a:spLocks/>
            </p:cNvSpPr>
            <p:nvPr/>
          </p:nvSpPr>
          <p:spPr bwMode="auto">
            <a:xfrm>
              <a:off x="4044950" y="1273175"/>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4" name="Freeform 8"/>
            <p:cNvSpPr>
              <a:spLocks/>
            </p:cNvSpPr>
            <p:nvPr/>
          </p:nvSpPr>
          <p:spPr bwMode="auto">
            <a:xfrm>
              <a:off x="4044950" y="1273175"/>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5" name="Freeform 9"/>
            <p:cNvSpPr>
              <a:spLocks/>
            </p:cNvSpPr>
            <p:nvPr/>
          </p:nvSpPr>
          <p:spPr bwMode="auto">
            <a:xfrm>
              <a:off x="4044950" y="3578225"/>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6" name="Freeform 10"/>
            <p:cNvSpPr>
              <a:spLocks/>
            </p:cNvSpPr>
            <p:nvPr/>
          </p:nvSpPr>
          <p:spPr bwMode="auto">
            <a:xfrm>
              <a:off x="4044950" y="3578225"/>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7" name="Freeform 11"/>
            <p:cNvSpPr>
              <a:spLocks/>
            </p:cNvSpPr>
            <p:nvPr/>
          </p:nvSpPr>
          <p:spPr bwMode="auto">
            <a:xfrm>
              <a:off x="6350000" y="3578225"/>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8" name="Freeform 13"/>
            <p:cNvSpPr>
              <a:spLocks/>
            </p:cNvSpPr>
            <p:nvPr/>
          </p:nvSpPr>
          <p:spPr bwMode="auto">
            <a:xfrm>
              <a:off x="6350000" y="1273175"/>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59" name="Freeform 14"/>
            <p:cNvSpPr>
              <a:spLocks/>
            </p:cNvSpPr>
            <p:nvPr/>
          </p:nvSpPr>
          <p:spPr bwMode="auto">
            <a:xfrm>
              <a:off x="6350000" y="1273175"/>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pic>
        <p:nvPicPr>
          <p:cNvPr id="61" name="Picture 60" descr="MS_ProjectSvr13_c_Blk.png"/>
          <p:cNvPicPr>
            <a:picLocks noChangeAspect="1"/>
          </p:cNvPicPr>
          <p:nvPr/>
        </p:nvPicPr>
        <p:blipFill>
          <a:blip r:embed="rId3" cstate="print">
            <a:alphaModFix amt="82000"/>
            <a:extLst>
              <a:ext uri="{28A0092B-C50C-407E-A947-70E740481C1C}">
                <a14:useLocalDpi xmlns:a14="http://schemas.microsoft.com/office/drawing/2010/main" val="0"/>
              </a:ext>
            </a:extLst>
          </a:blip>
          <a:stretch>
            <a:fillRect/>
          </a:stretch>
        </p:blipFill>
        <p:spPr>
          <a:xfrm>
            <a:off x="2935373" y="6459756"/>
            <a:ext cx="1061202" cy="184280"/>
          </a:xfrm>
          <a:prstGeom prst="rect">
            <a:avLst/>
          </a:prstGeom>
        </p:spPr>
      </p:pic>
      <p:pic>
        <p:nvPicPr>
          <p:cNvPr id="63" name="Picture 62" descr="MS_SharePoint_c_Blk.png"/>
          <p:cNvPicPr>
            <a:picLocks noChangeAspect="1"/>
          </p:cNvPicPr>
          <p:nvPr/>
        </p:nvPicPr>
        <p:blipFill>
          <a:blip r:embed="rId4" cstate="print">
            <a:alphaModFix amt="82000"/>
            <a:extLst>
              <a:ext uri="{28A0092B-C50C-407E-A947-70E740481C1C}">
                <a14:useLocalDpi xmlns:a14="http://schemas.microsoft.com/office/drawing/2010/main" val="0"/>
              </a:ext>
            </a:extLst>
          </a:blip>
          <a:stretch>
            <a:fillRect/>
          </a:stretch>
        </p:blipFill>
        <p:spPr>
          <a:xfrm>
            <a:off x="7810053" y="6442206"/>
            <a:ext cx="917198" cy="157955"/>
          </a:xfrm>
          <a:prstGeom prst="rect">
            <a:avLst/>
          </a:prstGeom>
        </p:spPr>
      </p:pic>
      <p:pic>
        <p:nvPicPr>
          <p:cNvPr id="64" name="Picture 63" descr="MS-Azure_rgb_Blk_D.png"/>
          <p:cNvPicPr>
            <a:picLocks noChangeAspect="1"/>
          </p:cNvPicPr>
          <p:nvPr/>
        </p:nvPicPr>
        <p:blipFill>
          <a:blip r:embed="rId5" cstate="print">
            <a:alphaModFix amt="82000"/>
            <a:extLst>
              <a:ext uri="{28A0092B-C50C-407E-A947-70E740481C1C}">
                <a14:useLocalDpi xmlns:a14="http://schemas.microsoft.com/office/drawing/2010/main" val="0"/>
              </a:ext>
            </a:extLst>
          </a:blip>
          <a:stretch>
            <a:fillRect/>
          </a:stretch>
        </p:blipFill>
        <p:spPr>
          <a:xfrm>
            <a:off x="6396826" y="6448982"/>
            <a:ext cx="1254666" cy="151177"/>
          </a:xfrm>
          <a:prstGeom prst="rect">
            <a:avLst/>
          </a:prstGeom>
        </p:spPr>
      </p:pic>
      <p:pic>
        <p:nvPicPr>
          <p:cNvPr id="65" name="Picture 64" descr="MS-SC_rgb_Blk.png"/>
          <p:cNvPicPr>
            <a:picLocks noChangeAspect="1"/>
          </p:cNvPicPr>
          <p:nvPr/>
        </p:nvPicPr>
        <p:blipFill>
          <a:blip r:embed="rId6" cstate="print">
            <a:alphaModFix amt="82000"/>
            <a:extLst>
              <a:ext uri="{28A0092B-C50C-407E-A947-70E740481C1C}">
                <a14:useLocalDpi xmlns:a14="http://schemas.microsoft.com/office/drawing/2010/main" val="0"/>
              </a:ext>
            </a:extLst>
          </a:blip>
          <a:stretch>
            <a:fillRect/>
          </a:stretch>
        </p:blipFill>
        <p:spPr>
          <a:xfrm>
            <a:off x="4155134" y="6366313"/>
            <a:ext cx="2083131" cy="325588"/>
          </a:xfrm>
          <a:prstGeom prst="rect">
            <a:avLst/>
          </a:prstGeom>
        </p:spPr>
      </p:pic>
      <p:pic>
        <p:nvPicPr>
          <p:cNvPr id="66" name="Picture 65" descr="office_logo.png"/>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2049240" y="6415880"/>
            <a:ext cx="727572" cy="233935"/>
          </a:xfrm>
          <a:prstGeom prst="rect">
            <a:avLst/>
          </a:prstGeom>
        </p:spPr>
      </p:pic>
      <p:cxnSp>
        <p:nvCxnSpPr>
          <p:cNvPr id="67" name="Straight Connector 66"/>
          <p:cNvCxnSpPr/>
          <p:nvPr/>
        </p:nvCxnSpPr>
        <p:spPr>
          <a:xfrm>
            <a:off x="350058" y="6534306"/>
            <a:ext cx="1523922" cy="0"/>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833899" y="6534306"/>
            <a:ext cx="3126898" cy="0"/>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descr="Stadium_v2-03.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1947" y="-30352"/>
            <a:ext cx="4647954" cy="6937921"/>
          </a:xfrm>
          <a:prstGeom prst="rect">
            <a:avLst/>
          </a:prstGeom>
        </p:spPr>
      </p:pic>
      <p:pic>
        <p:nvPicPr>
          <p:cNvPr id="3" name="Picture 2" descr="Stadium_v2-04.eps"/>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8947" y="75986"/>
            <a:ext cx="4636849" cy="6921344"/>
          </a:xfrm>
          <a:prstGeom prst="rect">
            <a:avLst/>
          </a:prstGeom>
        </p:spPr>
      </p:pic>
      <p:sp>
        <p:nvSpPr>
          <p:cNvPr id="44" name="TextBox 43"/>
          <p:cNvSpPr txBox="1"/>
          <p:nvPr/>
        </p:nvSpPr>
        <p:spPr>
          <a:xfrm>
            <a:off x="4777722" y="4031784"/>
            <a:ext cx="2589880" cy="258019"/>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863"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Feedback management</a:t>
            </a:r>
          </a:p>
        </p:txBody>
      </p:sp>
      <p:sp>
        <p:nvSpPr>
          <p:cNvPr id="45" name="TextBox 44"/>
          <p:cNvSpPr txBox="1"/>
          <p:nvPr/>
        </p:nvSpPr>
        <p:spPr>
          <a:xfrm>
            <a:off x="4930822" y="4449944"/>
            <a:ext cx="2333484"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Team collaboration</a:t>
            </a:r>
          </a:p>
        </p:txBody>
      </p:sp>
      <p:sp>
        <p:nvSpPr>
          <p:cNvPr id="46" name="TextBox 45"/>
          <p:cNvSpPr txBox="1"/>
          <p:nvPr/>
        </p:nvSpPr>
        <p:spPr>
          <a:xfrm>
            <a:off x="4854496" y="4868104"/>
            <a:ext cx="2486134" cy="271554"/>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61"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Application telemetry</a:t>
            </a:r>
          </a:p>
        </p:txBody>
      </p:sp>
      <p:sp>
        <p:nvSpPr>
          <p:cNvPr id="5" name="Rectangle 4"/>
          <p:cNvSpPr/>
          <p:nvPr/>
        </p:nvSpPr>
        <p:spPr bwMode="auto">
          <a:xfrm>
            <a:off x="3462463" y="2542624"/>
            <a:ext cx="553516" cy="926661"/>
          </a:xfrm>
          <a:prstGeom prst="rect">
            <a:avLst/>
          </a:prstGeom>
          <a:solidFill>
            <a:srgbClr val="7631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25701" y="3469285"/>
            <a:ext cx="553516" cy="926661"/>
          </a:xfrm>
          <a:prstGeom prst="rect">
            <a:avLst/>
          </a:prstGeom>
          <a:solidFill>
            <a:srgbClr val="7631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8019743" y="5121303"/>
            <a:ext cx="553516" cy="499089"/>
          </a:xfrm>
          <a:prstGeom prst="rect">
            <a:avLst/>
          </a:prstGeom>
          <a:solidFill>
            <a:srgbClr val="5DCB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116331" y="4168048"/>
            <a:ext cx="589392" cy="601881"/>
          </a:xfrm>
          <a:prstGeom prst="rect">
            <a:avLst/>
          </a:prstGeom>
          <a:solidFill>
            <a:srgbClr val="5DCB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2301072" y="3352916"/>
            <a:ext cx="553516" cy="926661"/>
          </a:xfrm>
          <a:prstGeom prst="rect">
            <a:avLst/>
          </a:prstGeom>
          <a:solidFill>
            <a:srgbClr val="7631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8928088" y="4387011"/>
            <a:ext cx="553516" cy="499089"/>
          </a:xfrm>
          <a:prstGeom prst="rect">
            <a:avLst/>
          </a:prstGeom>
          <a:solidFill>
            <a:srgbClr val="5DCB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7672994" y="1562591"/>
            <a:ext cx="1584037" cy="689714"/>
          </a:xfrm>
          <a:prstGeom prst="rect">
            <a:avLst/>
          </a:prstGeom>
          <a:solidFill>
            <a:srgbClr val="5DCB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p:cNvSpPr txBox="1"/>
          <p:nvPr/>
        </p:nvSpPr>
        <p:spPr>
          <a:xfrm>
            <a:off x="7428838" y="1440678"/>
            <a:ext cx="1943189" cy="908196"/>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1961" dirty="0">
                <a:solidFill>
                  <a:schemeClr val="bg1"/>
                </a:solidFill>
              </a:rPr>
              <a:t>Visual Studio</a:t>
            </a:r>
          </a:p>
          <a:p>
            <a:pPr algn="ctr">
              <a:lnSpc>
                <a:spcPct val="90000"/>
              </a:lnSpc>
              <a:spcAft>
                <a:spcPts val="588"/>
              </a:spcAft>
            </a:pPr>
            <a:r>
              <a:rPr lang="en-US" sz="1961" dirty="0">
                <a:solidFill>
                  <a:schemeClr val="bg1"/>
                </a:solidFill>
              </a:rPr>
              <a:t>Team Services</a:t>
            </a:r>
          </a:p>
        </p:txBody>
      </p:sp>
      <p:sp>
        <p:nvSpPr>
          <p:cNvPr id="70" name="Rectangle 69"/>
          <p:cNvSpPr/>
          <p:nvPr/>
        </p:nvSpPr>
        <p:spPr bwMode="auto">
          <a:xfrm>
            <a:off x="3036301" y="1595292"/>
            <a:ext cx="1455485" cy="836320"/>
          </a:xfrm>
          <a:prstGeom prst="rect">
            <a:avLst/>
          </a:prstGeom>
          <a:solidFill>
            <a:srgbClr val="7631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TextBox 70"/>
          <p:cNvSpPr txBox="1"/>
          <p:nvPr/>
        </p:nvSpPr>
        <p:spPr>
          <a:xfrm>
            <a:off x="2685728" y="1376217"/>
            <a:ext cx="1943189" cy="1179750"/>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1961" dirty="0">
                <a:solidFill>
                  <a:schemeClr val="bg1"/>
                </a:solidFill>
              </a:rPr>
              <a:t>Team Foundation</a:t>
            </a:r>
          </a:p>
          <a:p>
            <a:pPr algn="ctr">
              <a:lnSpc>
                <a:spcPct val="90000"/>
              </a:lnSpc>
              <a:spcAft>
                <a:spcPts val="588"/>
              </a:spcAft>
            </a:pPr>
            <a:r>
              <a:rPr lang="en-US" sz="1961" dirty="0">
                <a:solidFill>
                  <a:schemeClr val="bg1"/>
                </a:solidFill>
              </a:rPr>
              <a:t>Server</a:t>
            </a:r>
          </a:p>
        </p:txBody>
      </p:sp>
    </p:spTree>
    <p:extLst>
      <p:ext uri="{BB962C8B-B14F-4D97-AF65-F5344CB8AC3E}">
        <p14:creationId xmlns:p14="http://schemas.microsoft.com/office/powerpoint/2010/main" val="10910986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Manage the full stack</a:t>
            </a:r>
          </a:p>
        </p:txBody>
      </p:sp>
      <p:sp>
        <p:nvSpPr>
          <p:cNvPr id="5" name="Rectangle 4"/>
          <p:cNvSpPr/>
          <p:nvPr/>
        </p:nvSpPr>
        <p:spPr bwMode="auto">
          <a:xfrm>
            <a:off x="3076126" y="5545442"/>
            <a:ext cx="2870470" cy="358570"/>
          </a:xfrm>
          <a:prstGeom prst="rect">
            <a:avLst/>
          </a:prstGeom>
          <a:solidFill>
            <a:srgbClr val="0054A6"/>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Provision Environment</a:t>
            </a:r>
          </a:p>
        </p:txBody>
      </p:sp>
      <p:sp>
        <p:nvSpPr>
          <p:cNvPr id="9" name="Rectangle 8"/>
          <p:cNvSpPr/>
          <p:nvPr/>
        </p:nvSpPr>
        <p:spPr bwMode="auto">
          <a:xfrm>
            <a:off x="6096001" y="5545442"/>
            <a:ext cx="2870470" cy="358570"/>
          </a:xfrm>
          <a:prstGeom prst="rect">
            <a:avLst/>
          </a:prstGeom>
          <a:solidFill>
            <a:srgbClr val="0054A6"/>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Azure Resource Manager</a:t>
            </a:r>
          </a:p>
        </p:txBody>
      </p:sp>
      <p:sp>
        <p:nvSpPr>
          <p:cNvPr id="10" name="Rectangle 9"/>
          <p:cNvSpPr/>
          <p:nvPr/>
        </p:nvSpPr>
        <p:spPr bwMode="auto">
          <a:xfrm>
            <a:off x="3076126" y="5139502"/>
            <a:ext cx="2870470" cy="358570"/>
          </a:xfrm>
          <a:prstGeom prst="rect">
            <a:avLst/>
          </a:prstGeom>
          <a:solidFill>
            <a:srgbClr val="0054A6"/>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Configure Environment</a:t>
            </a:r>
          </a:p>
        </p:txBody>
      </p:sp>
      <p:sp>
        <p:nvSpPr>
          <p:cNvPr id="11" name="Rectangle 10"/>
          <p:cNvSpPr/>
          <p:nvPr/>
        </p:nvSpPr>
        <p:spPr bwMode="auto">
          <a:xfrm>
            <a:off x="6096001" y="5139502"/>
            <a:ext cx="2870470" cy="358570"/>
          </a:xfrm>
          <a:prstGeom prst="rect">
            <a:avLst/>
          </a:prstGeom>
          <a:solidFill>
            <a:srgbClr val="0054A6"/>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Desired State Configuration</a:t>
            </a:r>
          </a:p>
        </p:txBody>
      </p:sp>
      <p:sp>
        <p:nvSpPr>
          <p:cNvPr id="12" name="Rectangle 11"/>
          <p:cNvSpPr/>
          <p:nvPr/>
        </p:nvSpPr>
        <p:spPr bwMode="auto">
          <a:xfrm>
            <a:off x="3076126" y="5951382"/>
            <a:ext cx="2870470" cy="35857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Tracking Work</a:t>
            </a:r>
          </a:p>
        </p:txBody>
      </p:sp>
      <p:sp>
        <p:nvSpPr>
          <p:cNvPr id="13" name="Rectangle 12"/>
          <p:cNvSpPr/>
          <p:nvPr/>
        </p:nvSpPr>
        <p:spPr bwMode="auto">
          <a:xfrm>
            <a:off x="6096001" y="5951382"/>
            <a:ext cx="2870470" cy="35857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TFS / VSTS</a:t>
            </a:r>
          </a:p>
        </p:txBody>
      </p:sp>
      <p:sp>
        <p:nvSpPr>
          <p:cNvPr id="14" name="Rectangle 13"/>
          <p:cNvSpPr/>
          <p:nvPr/>
        </p:nvSpPr>
        <p:spPr bwMode="auto">
          <a:xfrm>
            <a:off x="3076126" y="6357321"/>
            <a:ext cx="2870470" cy="35857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Planning Work</a:t>
            </a:r>
          </a:p>
        </p:txBody>
      </p:sp>
      <p:sp>
        <p:nvSpPr>
          <p:cNvPr id="15" name="Rectangle 14"/>
          <p:cNvSpPr/>
          <p:nvPr/>
        </p:nvSpPr>
        <p:spPr bwMode="auto">
          <a:xfrm>
            <a:off x="6096001" y="6357321"/>
            <a:ext cx="2870470" cy="35857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TFS / VSTS</a:t>
            </a:r>
          </a:p>
        </p:txBody>
      </p:sp>
      <p:sp>
        <p:nvSpPr>
          <p:cNvPr id="16" name="Rectangle 15"/>
          <p:cNvSpPr/>
          <p:nvPr/>
        </p:nvSpPr>
        <p:spPr bwMode="auto">
          <a:xfrm>
            <a:off x="3076126" y="4733562"/>
            <a:ext cx="2870470" cy="358570"/>
          </a:xfrm>
          <a:prstGeom prst="rect">
            <a:avLst/>
          </a:prstGeom>
          <a:solidFill>
            <a:srgbClr val="003F7D"/>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Install Application</a:t>
            </a:r>
          </a:p>
        </p:txBody>
      </p:sp>
      <p:sp>
        <p:nvSpPr>
          <p:cNvPr id="17" name="Rectangle 16"/>
          <p:cNvSpPr/>
          <p:nvPr/>
        </p:nvSpPr>
        <p:spPr bwMode="auto">
          <a:xfrm>
            <a:off x="6096001" y="4733562"/>
            <a:ext cx="2870470" cy="358570"/>
          </a:xfrm>
          <a:prstGeom prst="rect">
            <a:avLst/>
          </a:prstGeom>
          <a:solidFill>
            <a:srgbClr val="003F7D"/>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err="1">
                <a:gradFill>
                  <a:gsLst>
                    <a:gs pos="0">
                      <a:srgbClr val="FFFFFF"/>
                    </a:gs>
                    <a:gs pos="100000">
                      <a:srgbClr val="FFFFFF"/>
                    </a:gs>
                  </a:gsLst>
                  <a:lin ang="5400000" scaled="0"/>
                </a:gradFill>
                <a:latin typeface="Calibri"/>
                <a:ea typeface="Segoe UI" pitchFamily="34" charset="0"/>
                <a:cs typeface="Segoe UI" pitchFamily="34" charset="0"/>
              </a:rPr>
              <a:t>NuGet</a:t>
            </a: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 </a:t>
            </a:r>
            <a:r>
              <a:rPr lang="en-US" sz="1961" kern="0" spc="-50" dirty="0" err="1">
                <a:gradFill>
                  <a:gsLst>
                    <a:gs pos="0">
                      <a:srgbClr val="FFFFFF"/>
                    </a:gs>
                    <a:gs pos="100000">
                      <a:srgbClr val="FFFFFF"/>
                    </a:gs>
                  </a:gsLst>
                  <a:lin ang="5400000" scaled="0"/>
                </a:gradFill>
                <a:latin typeface="Calibri"/>
                <a:ea typeface="Segoe UI" pitchFamily="34" charset="0"/>
                <a:cs typeface="Segoe UI" pitchFamily="34" charset="0"/>
              </a:rPr>
              <a:t>WebDeploy</a:t>
            </a: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 </a:t>
            </a:r>
            <a:r>
              <a:rPr lang="en-US" sz="1961" kern="0" spc="-50" dirty="0" err="1">
                <a:gradFill>
                  <a:gsLst>
                    <a:gs pos="0">
                      <a:srgbClr val="FFFFFF"/>
                    </a:gs>
                    <a:gs pos="100000">
                      <a:srgbClr val="FFFFFF"/>
                    </a:gs>
                  </a:gsLst>
                  <a:lin ang="5400000" scaled="0"/>
                </a:gradFill>
                <a:latin typeface="Calibri"/>
                <a:ea typeface="Segoe UI" pitchFamily="34" charset="0"/>
                <a:cs typeface="Segoe UI" pitchFamily="34" charset="0"/>
              </a:rPr>
              <a:t>etc</a:t>
            </a:r>
            <a:endParaRPr lang="en-US" sz="1961" kern="0" spc="-50" dirty="0">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8" name="Rectangle 17"/>
          <p:cNvSpPr/>
          <p:nvPr/>
        </p:nvSpPr>
        <p:spPr bwMode="auto">
          <a:xfrm>
            <a:off x="3076126" y="4327622"/>
            <a:ext cx="2870470" cy="358570"/>
          </a:xfrm>
          <a:prstGeom prst="rect">
            <a:avLst/>
          </a:prstGeom>
          <a:solidFill>
            <a:srgbClr val="003F7D"/>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Configure Application</a:t>
            </a:r>
          </a:p>
        </p:txBody>
      </p:sp>
      <p:sp>
        <p:nvSpPr>
          <p:cNvPr id="19" name="Rectangle 18"/>
          <p:cNvSpPr/>
          <p:nvPr/>
        </p:nvSpPr>
        <p:spPr bwMode="auto">
          <a:xfrm>
            <a:off x="6096001" y="4327622"/>
            <a:ext cx="2870470" cy="358570"/>
          </a:xfrm>
          <a:prstGeom prst="rect">
            <a:avLst/>
          </a:prstGeom>
          <a:solidFill>
            <a:srgbClr val="003F7D"/>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Tokenization</a:t>
            </a:r>
          </a:p>
        </p:txBody>
      </p:sp>
      <p:sp>
        <p:nvSpPr>
          <p:cNvPr id="20" name="Rectangle 19"/>
          <p:cNvSpPr/>
          <p:nvPr/>
        </p:nvSpPr>
        <p:spPr bwMode="auto">
          <a:xfrm>
            <a:off x="3076126" y="3921682"/>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Create Test Data</a:t>
            </a:r>
          </a:p>
        </p:txBody>
      </p:sp>
      <p:sp>
        <p:nvSpPr>
          <p:cNvPr id="21" name="Rectangle 20"/>
          <p:cNvSpPr/>
          <p:nvPr/>
        </p:nvSpPr>
        <p:spPr bwMode="auto">
          <a:xfrm>
            <a:off x="6096001" y="3921682"/>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err="1">
                <a:gradFill>
                  <a:gsLst>
                    <a:gs pos="0">
                      <a:srgbClr val="FFFFFF"/>
                    </a:gs>
                    <a:gs pos="100000">
                      <a:srgbClr val="FFFFFF"/>
                    </a:gs>
                  </a:gsLst>
                  <a:lin ang="5400000" scaled="0"/>
                </a:gradFill>
                <a:latin typeface="Calibri"/>
                <a:ea typeface="Segoe UI" pitchFamily="34" charset="0"/>
                <a:cs typeface="Segoe UI" pitchFamily="34" charset="0"/>
              </a:rPr>
              <a:t>BacPac</a:t>
            </a: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 with SSDT</a:t>
            </a:r>
          </a:p>
        </p:txBody>
      </p:sp>
      <p:sp>
        <p:nvSpPr>
          <p:cNvPr id="22" name="Rectangle 21"/>
          <p:cNvSpPr/>
          <p:nvPr/>
        </p:nvSpPr>
        <p:spPr bwMode="auto">
          <a:xfrm>
            <a:off x="3076126" y="3515742"/>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Automated Tests</a:t>
            </a:r>
          </a:p>
        </p:txBody>
      </p:sp>
      <p:sp>
        <p:nvSpPr>
          <p:cNvPr id="23" name="Rectangle 22"/>
          <p:cNvSpPr/>
          <p:nvPr/>
        </p:nvSpPr>
        <p:spPr bwMode="auto">
          <a:xfrm>
            <a:off x="6096001" y="3515742"/>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Coded UI, Web, Load</a:t>
            </a:r>
          </a:p>
        </p:txBody>
      </p:sp>
      <p:sp>
        <p:nvSpPr>
          <p:cNvPr id="24" name="Rectangle 23"/>
          <p:cNvSpPr/>
          <p:nvPr/>
        </p:nvSpPr>
        <p:spPr bwMode="auto">
          <a:xfrm>
            <a:off x="3076126" y="3109802"/>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Manual Tests</a:t>
            </a:r>
          </a:p>
        </p:txBody>
      </p:sp>
      <p:sp>
        <p:nvSpPr>
          <p:cNvPr id="25" name="Rectangle 24"/>
          <p:cNvSpPr/>
          <p:nvPr/>
        </p:nvSpPr>
        <p:spPr bwMode="auto">
          <a:xfrm>
            <a:off x="6096001" y="3109802"/>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Microsoft Test Manager</a:t>
            </a:r>
          </a:p>
        </p:txBody>
      </p:sp>
      <p:sp>
        <p:nvSpPr>
          <p:cNvPr id="26" name="Rectangle 25"/>
          <p:cNvSpPr/>
          <p:nvPr/>
        </p:nvSpPr>
        <p:spPr bwMode="auto">
          <a:xfrm>
            <a:off x="3076126" y="2703861"/>
            <a:ext cx="2870470" cy="35857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Notify Approvers</a:t>
            </a:r>
          </a:p>
        </p:txBody>
      </p:sp>
      <p:sp>
        <p:nvSpPr>
          <p:cNvPr id="27" name="Rectangle 26"/>
          <p:cNvSpPr/>
          <p:nvPr/>
        </p:nvSpPr>
        <p:spPr bwMode="auto">
          <a:xfrm>
            <a:off x="6096001" y="2703861"/>
            <a:ext cx="2870470" cy="35857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Release Management</a:t>
            </a:r>
          </a:p>
        </p:txBody>
      </p:sp>
      <p:sp>
        <p:nvSpPr>
          <p:cNvPr id="28" name="Rectangle 27"/>
          <p:cNvSpPr/>
          <p:nvPr/>
        </p:nvSpPr>
        <p:spPr bwMode="auto">
          <a:xfrm>
            <a:off x="3076126" y="2297921"/>
            <a:ext cx="2870470" cy="35857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Notify Approvers</a:t>
            </a:r>
          </a:p>
        </p:txBody>
      </p:sp>
      <p:sp>
        <p:nvSpPr>
          <p:cNvPr id="29" name="Rectangle 28"/>
          <p:cNvSpPr/>
          <p:nvPr/>
        </p:nvSpPr>
        <p:spPr bwMode="auto">
          <a:xfrm>
            <a:off x="6096001" y="2297921"/>
            <a:ext cx="2870470" cy="35857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Release Management</a:t>
            </a:r>
          </a:p>
        </p:txBody>
      </p:sp>
      <p:sp>
        <p:nvSpPr>
          <p:cNvPr id="30" name="Rectangle 29"/>
          <p:cNvSpPr/>
          <p:nvPr/>
        </p:nvSpPr>
        <p:spPr bwMode="auto">
          <a:xfrm rot="16200000">
            <a:off x="2439884" y="6154351"/>
            <a:ext cx="764509" cy="35857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372" kern="0" spc="-50" dirty="0">
                <a:gradFill>
                  <a:gsLst>
                    <a:gs pos="0">
                      <a:srgbClr val="FFFFFF"/>
                    </a:gs>
                    <a:gs pos="100000">
                      <a:srgbClr val="FFFFFF"/>
                    </a:gs>
                  </a:gsLst>
                  <a:lin ang="5400000" scaled="0"/>
                </a:gradFill>
                <a:latin typeface="Calibri"/>
                <a:ea typeface="Segoe UI" pitchFamily="34" charset="0"/>
                <a:cs typeface="Segoe UI" pitchFamily="34" charset="0"/>
              </a:rPr>
              <a:t>Plan</a:t>
            </a:r>
          </a:p>
        </p:txBody>
      </p:sp>
      <p:sp>
        <p:nvSpPr>
          <p:cNvPr id="31" name="Rectangle 30"/>
          <p:cNvSpPr/>
          <p:nvPr/>
        </p:nvSpPr>
        <p:spPr bwMode="auto">
          <a:xfrm rot="16200000">
            <a:off x="2439884" y="5342471"/>
            <a:ext cx="764509" cy="358570"/>
          </a:xfrm>
          <a:prstGeom prst="rect">
            <a:avLst/>
          </a:prstGeom>
          <a:solidFill>
            <a:srgbClr val="0054A6"/>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372" kern="0" spc="-50" dirty="0">
                <a:gradFill>
                  <a:gsLst>
                    <a:gs pos="0">
                      <a:srgbClr val="FFFFFF"/>
                    </a:gs>
                    <a:gs pos="100000">
                      <a:srgbClr val="FFFFFF"/>
                    </a:gs>
                  </a:gsLst>
                  <a:lin ang="5400000" scaled="0"/>
                </a:gradFill>
                <a:latin typeface="Calibri"/>
                <a:ea typeface="Segoe UI" pitchFamily="34" charset="0"/>
                <a:cs typeface="Segoe UI" pitchFamily="34" charset="0"/>
              </a:rPr>
              <a:t>Infra</a:t>
            </a:r>
          </a:p>
        </p:txBody>
      </p:sp>
      <p:sp>
        <p:nvSpPr>
          <p:cNvPr id="32" name="Rectangle 31"/>
          <p:cNvSpPr/>
          <p:nvPr/>
        </p:nvSpPr>
        <p:spPr bwMode="auto">
          <a:xfrm rot="16200000">
            <a:off x="2439884" y="4530591"/>
            <a:ext cx="764509" cy="358570"/>
          </a:xfrm>
          <a:prstGeom prst="rect">
            <a:avLst/>
          </a:prstGeom>
          <a:solidFill>
            <a:srgbClr val="003F7D"/>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372" kern="0" spc="-50" dirty="0">
                <a:gradFill>
                  <a:gsLst>
                    <a:gs pos="0">
                      <a:srgbClr val="FFFFFF"/>
                    </a:gs>
                    <a:gs pos="100000">
                      <a:srgbClr val="FFFFFF"/>
                    </a:gs>
                  </a:gsLst>
                  <a:lin ang="5400000" scaled="0"/>
                </a:gradFill>
                <a:latin typeface="Calibri"/>
                <a:ea typeface="Segoe UI" pitchFamily="34" charset="0"/>
                <a:cs typeface="Segoe UI" pitchFamily="34" charset="0"/>
              </a:rPr>
              <a:t>App</a:t>
            </a:r>
          </a:p>
        </p:txBody>
      </p:sp>
      <p:sp>
        <p:nvSpPr>
          <p:cNvPr id="33" name="Rectangle 32"/>
          <p:cNvSpPr/>
          <p:nvPr/>
        </p:nvSpPr>
        <p:spPr bwMode="auto">
          <a:xfrm rot="16200000">
            <a:off x="2239991" y="3512665"/>
            <a:ext cx="1164298"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372" kern="0" spc="-50" dirty="0">
                <a:gradFill>
                  <a:gsLst>
                    <a:gs pos="0">
                      <a:srgbClr val="FFFFFF"/>
                    </a:gs>
                    <a:gs pos="100000">
                      <a:srgbClr val="FFFFFF"/>
                    </a:gs>
                  </a:gsLst>
                  <a:lin ang="5400000" scaled="0"/>
                </a:gradFill>
                <a:latin typeface="Calibri"/>
                <a:ea typeface="Segoe UI" pitchFamily="34" charset="0"/>
                <a:cs typeface="Segoe UI" pitchFamily="34" charset="0"/>
              </a:rPr>
              <a:t>Test</a:t>
            </a:r>
          </a:p>
        </p:txBody>
      </p:sp>
      <p:sp>
        <p:nvSpPr>
          <p:cNvPr id="34" name="Rectangle 33"/>
          <p:cNvSpPr/>
          <p:nvPr/>
        </p:nvSpPr>
        <p:spPr bwMode="auto">
          <a:xfrm rot="16200000">
            <a:off x="2442960" y="2497815"/>
            <a:ext cx="758358" cy="35857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372" kern="0" spc="-50" dirty="0">
                <a:gradFill>
                  <a:gsLst>
                    <a:gs pos="0">
                      <a:srgbClr val="FFFFFF"/>
                    </a:gs>
                    <a:gs pos="100000">
                      <a:srgbClr val="FFFFFF"/>
                    </a:gs>
                  </a:gsLst>
                  <a:lin ang="5400000" scaled="0"/>
                </a:gradFill>
                <a:latin typeface="Calibri"/>
                <a:ea typeface="Segoe UI" pitchFamily="34" charset="0"/>
                <a:cs typeface="Segoe UI" pitchFamily="34" charset="0"/>
              </a:rPr>
              <a:t>Approve</a:t>
            </a:r>
            <a:endParaRPr lang="en-US" sz="1961" kern="0" spc="-50" dirty="0">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35" name="Rectangle 34"/>
          <p:cNvSpPr/>
          <p:nvPr/>
        </p:nvSpPr>
        <p:spPr bwMode="auto">
          <a:xfrm>
            <a:off x="3076126" y="1880952"/>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Performance</a:t>
            </a:r>
          </a:p>
        </p:txBody>
      </p:sp>
      <p:sp>
        <p:nvSpPr>
          <p:cNvPr id="36" name="Rectangle 35"/>
          <p:cNvSpPr/>
          <p:nvPr/>
        </p:nvSpPr>
        <p:spPr bwMode="auto">
          <a:xfrm>
            <a:off x="6096001" y="1880952"/>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Application Insights</a:t>
            </a:r>
          </a:p>
        </p:txBody>
      </p:sp>
      <p:sp>
        <p:nvSpPr>
          <p:cNvPr id="37" name="Rectangle 36"/>
          <p:cNvSpPr/>
          <p:nvPr/>
        </p:nvSpPr>
        <p:spPr bwMode="auto">
          <a:xfrm>
            <a:off x="3076126" y="1475012"/>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Diagnostics</a:t>
            </a:r>
          </a:p>
        </p:txBody>
      </p:sp>
      <p:sp>
        <p:nvSpPr>
          <p:cNvPr id="38" name="Rectangle 37"/>
          <p:cNvSpPr/>
          <p:nvPr/>
        </p:nvSpPr>
        <p:spPr bwMode="auto">
          <a:xfrm>
            <a:off x="6096001" y="1475012"/>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Application Insights</a:t>
            </a:r>
          </a:p>
        </p:txBody>
      </p:sp>
      <p:sp>
        <p:nvSpPr>
          <p:cNvPr id="39" name="Rectangle 38"/>
          <p:cNvSpPr/>
          <p:nvPr/>
        </p:nvSpPr>
        <p:spPr bwMode="auto">
          <a:xfrm>
            <a:off x="3076126" y="1069071"/>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Telemetry</a:t>
            </a:r>
          </a:p>
        </p:txBody>
      </p:sp>
      <p:sp>
        <p:nvSpPr>
          <p:cNvPr id="40" name="Rectangle 39"/>
          <p:cNvSpPr/>
          <p:nvPr/>
        </p:nvSpPr>
        <p:spPr bwMode="auto">
          <a:xfrm>
            <a:off x="6096001" y="1069071"/>
            <a:ext cx="2870470"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algn="r" defTabSz="895802">
              <a:defRPr/>
            </a:pPr>
            <a:r>
              <a:rPr lang="en-US" sz="1961" kern="0" spc="-50" dirty="0">
                <a:gradFill>
                  <a:gsLst>
                    <a:gs pos="0">
                      <a:srgbClr val="FFFFFF"/>
                    </a:gs>
                    <a:gs pos="100000">
                      <a:srgbClr val="FFFFFF"/>
                    </a:gs>
                  </a:gsLst>
                  <a:lin ang="5400000" scaled="0"/>
                </a:gradFill>
                <a:latin typeface="Calibri"/>
                <a:ea typeface="Segoe UI" pitchFamily="34" charset="0"/>
                <a:cs typeface="Segoe UI" pitchFamily="34" charset="0"/>
              </a:rPr>
              <a:t>Application Insights</a:t>
            </a:r>
          </a:p>
        </p:txBody>
      </p:sp>
      <p:sp>
        <p:nvSpPr>
          <p:cNvPr id="41" name="Rectangle 40"/>
          <p:cNvSpPr/>
          <p:nvPr/>
        </p:nvSpPr>
        <p:spPr bwMode="auto">
          <a:xfrm rot="16200000">
            <a:off x="2239991" y="1471935"/>
            <a:ext cx="1164298" cy="358570"/>
          </a:xfrm>
          <a:prstGeom prst="rect">
            <a:avLst/>
          </a:prstGeom>
          <a:solidFill>
            <a:srgbClr val="3099FF"/>
          </a:solidFill>
          <a:ln w="9525" cap="flat" cmpd="sng" algn="ctr">
            <a:noFill/>
            <a:prstDash val="solid"/>
            <a:headEnd type="none" w="med" len="med"/>
            <a:tailEnd type="none" w="med" len="med"/>
          </a:ln>
          <a:effectLst/>
        </p:spPr>
        <p:txBody>
          <a:bodyPr rot="0" spcFirstLastPara="0" vertOverflow="overflow" horzOverflow="overflow" vert="horz" wrap="square" lIns="89603" tIns="44803" rIns="89603" bIns="89603" numCol="1" spcCol="0" rtlCol="0" fromWordArt="0" anchor="ctr" anchorCtr="0" forceAA="0" compatLnSpc="1">
            <a:prstTxWarp prst="textNoShape">
              <a:avLst/>
            </a:prstTxWarp>
            <a:noAutofit/>
          </a:bodyPr>
          <a:lstStyle/>
          <a:p>
            <a:pPr defTabSz="895802">
              <a:defRPr/>
            </a:pPr>
            <a:r>
              <a:rPr lang="en-US" sz="1372" kern="0" spc="-50" dirty="0">
                <a:gradFill>
                  <a:gsLst>
                    <a:gs pos="0">
                      <a:srgbClr val="FFFFFF"/>
                    </a:gs>
                    <a:gs pos="100000">
                      <a:srgbClr val="FFFFFF"/>
                    </a:gs>
                  </a:gsLst>
                  <a:lin ang="5400000" scaled="0"/>
                </a:gradFill>
                <a:latin typeface="Calibri"/>
                <a:ea typeface="Segoe UI" pitchFamily="34" charset="0"/>
                <a:cs typeface="Segoe UI" pitchFamily="34" charset="0"/>
              </a:rPr>
              <a:t>Monitor/Learn</a:t>
            </a:r>
          </a:p>
        </p:txBody>
      </p:sp>
    </p:spTree>
    <p:extLst>
      <p:ext uri="{BB962C8B-B14F-4D97-AF65-F5344CB8AC3E}">
        <p14:creationId xmlns:p14="http://schemas.microsoft.com/office/powerpoint/2010/main" val="1714726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P spid="17" grpId="0" animBg="1"/>
      <p:bldP spid="19" grpId="0" animBg="1"/>
      <p:bldP spid="21" grpId="0" animBg="1"/>
      <p:bldP spid="23" grpId="0" animBg="1"/>
      <p:bldP spid="25" grpId="0" animBg="1"/>
      <p:bldP spid="27" grpId="0" animBg="1"/>
      <p:bldP spid="29" grpId="0" animBg="1"/>
      <p:bldP spid="36" grpId="0" animBg="1"/>
      <p:bldP spid="38"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p:cNvSpPr/>
          <p:nvPr/>
        </p:nvSpPr>
        <p:spPr>
          <a:xfrm>
            <a:off x="3084420" y="972"/>
            <a:ext cx="2925442" cy="6856056"/>
          </a:xfrm>
          <a:prstGeom prst="rect">
            <a:avLst/>
          </a:prstGeom>
          <a:solidFill>
            <a:srgbClr val="4472C4">
              <a:lumMod val="75000"/>
            </a:srgbClr>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pic>
        <p:nvPicPr>
          <p:cNvPr id="260" name="Picture 259"/>
          <p:cNvPicPr>
            <a:picLocks noChangeAspect="1"/>
          </p:cNvPicPr>
          <p:nvPr/>
        </p:nvPicPr>
        <p:blipFill rotWithShape="1">
          <a:blip r:embed="rId3"/>
          <a:srcRect r="66202"/>
          <a:stretch/>
        </p:blipFill>
        <p:spPr>
          <a:xfrm>
            <a:off x="3399581" y="5848978"/>
            <a:ext cx="366071" cy="669762"/>
          </a:xfrm>
          <a:prstGeom prst="rect">
            <a:avLst/>
          </a:prstGeom>
        </p:spPr>
      </p:pic>
      <p:sp>
        <p:nvSpPr>
          <p:cNvPr id="261" name="TextBox 260"/>
          <p:cNvSpPr txBox="1"/>
          <p:nvPr/>
        </p:nvSpPr>
        <p:spPr>
          <a:xfrm>
            <a:off x="3399581" y="6223955"/>
            <a:ext cx="336797" cy="94962"/>
          </a:xfrm>
          <a:prstGeom prst="rect">
            <a:avLst/>
          </a:prstGeom>
          <a:noFill/>
        </p:spPr>
        <p:txBody>
          <a:bodyPr wrap="square" lIns="0" tIns="0" rIns="0" bIns="0" rtlCol="0">
            <a:spAutoFit/>
          </a:bodyPr>
          <a:lstStyle/>
          <a:p>
            <a:pPr defTabSz="913874">
              <a:lnSpc>
                <a:spcPct val="90000"/>
              </a:lnSpc>
            </a:pPr>
            <a:r>
              <a:rPr lang="en-US" sz="686"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r>
              <a:rPr lang="en-US" sz="686" dirty="0">
                <a:solidFill>
                  <a:srgbClr val="FFFFFF"/>
                </a:solidFill>
                <a:latin typeface="Calibri" panose="020F0502020204030204"/>
                <a:ea typeface="Segoe UI" pitchFamily="34" charset="0"/>
                <a:cs typeface="Segoe UI" pitchFamily="34" charset="0"/>
              </a:rPr>
              <a:t>TFS</a:t>
            </a:r>
          </a:p>
        </p:txBody>
      </p:sp>
      <p:sp>
        <p:nvSpPr>
          <p:cNvPr id="117" name="Rectangle 116"/>
          <p:cNvSpPr/>
          <p:nvPr/>
        </p:nvSpPr>
        <p:spPr>
          <a:xfrm>
            <a:off x="866" y="972"/>
            <a:ext cx="2937852" cy="6856056"/>
          </a:xfrm>
          <a:prstGeom prst="rect">
            <a:avLst/>
          </a:prstGeom>
          <a:solidFill>
            <a:srgbClr val="5B9BD5"/>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pic>
        <p:nvPicPr>
          <p:cNvPr id="195" name="Picture 1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3818" y="5669720"/>
            <a:ext cx="807004" cy="530881"/>
          </a:xfrm>
          <a:prstGeom prst="rect">
            <a:avLst/>
          </a:prstGeom>
        </p:spPr>
      </p:pic>
      <p:sp>
        <p:nvSpPr>
          <p:cNvPr id="119" name="Rectangle 118"/>
          <p:cNvSpPr/>
          <p:nvPr/>
        </p:nvSpPr>
        <p:spPr>
          <a:xfrm>
            <a:off x="9265695" y="972"/>
            <a:ext cx="2925442" cy="6856056"/>
          </a:xfrm>
          <a:prstGeom prst="rect">
            <a:avLst/>
          </a:prstGeom>
          <a:solidFill>
            <a:srgbClr val="002060"/>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27" name="Rectangle 126"/>
          <p:cNvSpPr/>
          <p:nvPr/>
        </p:nvSpPr>
        <p:spPr>
          <a:xfrm>
            <a:off x="10272140" y="3137098"/>
            <a:ext cx="1918997" cy="3070394"/>
          </a:xfrm>
          <a:prstGeom prst="rect">
            <a:avLst/>
          </a:prstGeom>
          <a:solidFill>
            <a:srgbClr val="34495E"/>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72" name="Freeform 6"/>
          <p:cNvSpPr>
            <a:spLocks/>
          </p:cNvSpPr>
          <p:nvPr/>
        </p:nvSpPr>
        <p:spPr bwMode="auto">
          <a:xfrm>
            <a:off x="10935955" y="5848977"/>
            <a:ext cx="1148459" cy="755793"/>
          </a:xfrm>
          <a:custGeom>
            <a:avLst/>
            <a:gdLst>
              <a:gd name="T0" fmla="*/ 663 w 789"/>
              <a:gd name="T1" fmla="*/ 227 h 519"/>
              <a:gd name="T2" fmla="*/ 663 w 789"/>
              <a:gd name="T3" fmla="*/ 217 h 519"/>
              <a:gd name="T4" fmla="*/ 445 w 789"/>
              <a:gd name="T5" fmla="*/ 0 h 519"/>
              <a:gd name="T6" fmla="*/ 264 w 789"/>
              <a:gd name="T7" fmla="*/ 97 h 519"/>
              <a:gd name="T8" fmla="*/ 204 w 789"/>
              <a:gd name="T9" fmla="*/ 81 h 519"/>
              <a:gd name="T10" fmla="*/ 134 w 789"/>
              <a:gd name="T11" fmla="*/ 102 h 519"/>
              <a:gd name="T12" fmla="*/ 78 w 789"/>
              <a:gd name="T13" fmla="*/ 204 h 519"/>
              <a:gd name="T14" fmla="*/ 0 w 789"/>
              <a:gd name="T15" fmla="*/ 348 h 519"/>
              <a:gd name="T16" fmla="*/ 152 w 789"/>
              <a:gd name="T17" fmla="*/ 519 h 519"/>
              <a:gd name="T18" fmla="*/ 171 w 789"/>
              <a:gd name="T19" fmla="*/ 519 h 519"/>
              <a:gd name="T20" fmla="*/ 188 w 789"/>
              <a:gd name="T21" fmla="*/ 519 h 519"/>
              <a:gd name="T22" fmla="*/ 544 w 789"/>
              <a:gd name="T23" fmla="*/ 519 h 519"/>
              <a:gd name="T24" fmla="*/ 551 w 789"/>
              <a:gd name="T25" fmla="*/ 519 h 519"/>
              <a:gd name="T26" fmla="*/ 560 w 789"/>
              <a:gd name="T27" fmla="*/ 519 h 519"/>
              <a:gd name="T28" fmla="*/ 586 w 789"/>
              <a:gd name="T29" fmla="*/ 519 h 519"/>
              <a:gd name="T30" fmla="*/ 642 w 789"/>
              <a:gd name="T31" fmla="*/ 519 h 519"/>
              <a:gd name="T32" fmla="*/ 789 w 789"/>
              <a:gd name="T33" fmla="*/ 372 h 519"/>
              <a:gd name="T34" fmla="*/ 663 w 789"/>
              <a:gd name="T35" fmla="*/ 227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9" h="519">
                <a:moveTo>
                  <a:pt x="663" y="227"/>
                </a:moveTo>
                <a:cubicBezTo>
                  <a:pt x="663" y="225"/>
                  <a:pt x="663" y="220"/>
                  <a:pt x="663" y="217"/>
                </a:cubicBezTo>
                <a:cubicBezTo>
                  <a:pt x="663" y="97"/>
                  <a:pt x="565" y="0"/>
                  <a:pt x="445" y="0"/>
                </a:cubicBezTo>
                <a:cubicBezTo>
                  <a:pt x="370" y="0"/>
                  <a:pt x="303" y="39"/>
                  <a:pt x="264" y="97"/>
                </a:cubicBezTo>
                <a:cubicBezTo>
                  <a:pt x="246" y="87"/>
                  <a:pt x="226" y="81"/>
                  <a:pt x="204" y="81"/>
                </a:cubicBezTo>
                <a:cubicBezTo>
                  <a:pt x="178" y="81"/>
                  <a:pt x="154" y="89"/>
                  <a:pt x="134" y="102"/>
                </a:cubicBezTo>
                <a:cubicBezTo>
                  <a:pt x="101" y="124"/>
                  <a:pt x="79" y="162"/>
                  <a:pt x="78" y="204"/>
                </a:cubicBezTo>
                <a:cubicBezTo>
                  <a:pt x="32" y="235"/>
                  <a:pt x="0" y="288"/>
                  <a:pt x="0" y="348"/>
                </a:cubicBezTo>
                <a:cubicBezTo>
                  <a:pt x="0" y="436"/>
                  <a:pt x="66" y="509"/>
                  <a:pt x="152" y="519"/>
                </a:cubicBezTo>
                <a:cubicBezTo>
                  <a:pt x="158" y="519"/>
                  <a:pt x="165" y="519"/>
                  <a:pt x="171" y="519"/>
                </a:cubicBezTo>
                <a:cubicBezTo>
                  <a:pt x="177" y="519"/>
                  <a:pt x="182" y="519"/>
                  <a:pt x="188" y="519"/>
                </a:cubicBezTo>
                <a:cubicBezTo>
                  <a:pt x="268" y="519"/>
                  <a:pt x="455" y="519"/>
                  <a:pt x="544" y="519"/>
                </a:cubicBezTo>
                <a:cubicBezTo>
                  <a:pt x="546" y="519"/>
                  <a:pt x="549" y="519"/>
                  <a:pt x="551" y="519"/>
                </a:cubicBezTo>
                <a:cubicBezTo>
                  <a:pt x="560" y="519"/>
                  <a:pt x="560" y="519"/>
                  <a:pt x="560" y="519"/>
                </a:cubicBezTo>
                <a:cubicBezTo>
                  <a:pt x="564" y="519"/>
                  <a:pt x="577" y="519"/>
                  <a:pt x="586" y="519"/>
                </a:cubicBezTo>
                <a:cubicBezTo>
                  <a:pt x="642" y="519"/>
                  <a:pt x="642" y="519"/>
                  <a:pt x="642" y="519"/>
                </a:cubicBezTo>
                <a:cubicBezTo>
                  <a:pt x="724" y="517"/>
                  <a:pt x="789" y="452"/>
                  <a:pt x="789" y="372"/>
                </a:cubicBezTo>
                <a:cubicBezTo>
                  <a:pt x="789" y="298"/>
                  <a:pt x="734" y="238"/>
                  <a:pt x="663" y="227"/>
                </a:cubicBezTo>
                <a:close/>
              </a:path>
            </a:pathLst>
          </a:custGeom>
          <a:solidFill>
            <a:schemeClr val="bg1">
              <a:alpha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endParaRPr lang="en-US" sz="588">
              <a:solidFill>
                <a:prstClr val="black"/>
              </a:solidFill>
              <a:latin typeface="Calibri" panose="020F0502020204030204"/>
            </a:endParaRPr>
          </a:p>
        </p:txBody>
      </p:sp>
      <p:sp>
        <p:nvSpPr>
          <p:cNvPr id="129" name="Rectangle 128"/>
          <p:cNvSpPr/>
          <p:nvPr/>
        </p:nvSpPr>
        <p:spPr>
          <a:xfrm>
            <a:off x="1019721" y="2240810"/>
            <a:ext cx="1918997" cy="3160024"/>
          </a:xfrm>
          <a:prstGeom prst="rect">
            <a:avLst/>
          </a:prstGeom>
          <a:solidFill>
            <a:srgbClr val="34495E"/>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pic>
        <p:nvPicPr>
          <p:cNvPr id="3" name="Picture 2"/>
          <p:cNvPicPr>
            <a:picLocks noChangeAspect="1"/>
          </p:cNvPicPr>
          <p:nvPr/>
        </p:nvPicPr>
        <p:blipFill rotWithShape="1">
          <a:blip r:embed="rId5"/>
          <a:srcRect l="36309" r="1" b="29163"/>
          <a:stretch/>
        </p:blipFill>
        <p:spPr>
          <a:xfrm>
            <a:off x="1243" y="5137562"/>
            <a:ext cx="1792576" cy="1719466"/>
          </a:xfrm>
          <a:prstGeom prst="rect">
            <a:avLst/>
          </a:prstGeom>
        </p:spPr>
      </p:pic>
      <p:sp>
        <p:nvSpPr>
          <p:cNvPr id="114" name="Rectangle 113"/>
          <p:cNvSpPr/>
          <p:nvPr/>
        </p:nvSpPr>
        <p:spPr>
          <a:xfrm>
            <a:off x="6181555" y="972"/>
            <a:ext cx="2925442" cy="6856056"/>
          </a:xfrm>
          <a:prstGeom prst="rect">
            <a:avLst/>
          </a:prstGeom>
          <a:solidFill>
            <a:srgbClr val="4472C4">
              <a:lumMod val="50000"/>
            </a:srgbClr>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76" name="Rectangle 175"/>
          <p:cNvSpPr/>
          <p:nvPr/>
        </p:nvSpPr>
        <p:spPr>
          <a:xfrm rot="18900000">
            <a:off x="8201110" y="212449"/>
            <a:ext cx="1021099" cy="1021099"/>
          </a:xfrm>
          <a:prstGeom prst="rect">
            <a:avLst/>
          </a:prstGeom>
          <a:solidFill>
            <a:srgbClr val="203864"/>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75" name="Rectangle 174"/>
          <p:cNvSpPr/>
          <p:nvPr/>
        </p:nvSpPr>
        <p:spPr>
          <a:xfrm rot="18900000">
            <a:off x="5140396" y="212449"/>
            <a:ext cx="1021099" cy="1021099"/>
          </a:xfrm>
          <a:prstGeom prst="rect">
            <a:avLst/>
          </a:prstGeom>
          <a:solidFill>
            <a:srgbClr val="2F5597"/>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20" name="TextBox 119"/>
          <p:cNvSpPr txBox="1"/>
          <p:nvPr/>
        </p:nvSpPr>
        <p:spPr>
          <a:xfrm>
            <a:off x="992156" y="1546580"/>
            <a:ext cx="1926644" cy="707658"/>
          </a:xfrm>
          <a:prstGeom prst="rect">
            <a:avLst/>
          </a:prstGeom>
          <a:noFill/>
        </p:spPr>
        <p:txBody>
          <a:bodyPr wrap="square" rtlCol="0">
            <a:spAutoFit/>
          </a:bodyPr>
          <a:lstStyle/>
          <a:p>
            <a:r>
              <a:rPr lang="en-US" sz="3920" spc="-78" dirty="0">
                <a:ln w="3175">
                  <a:solidFill>
                    <a:prstClr val="white"/>
                  </a:solidFill>
                </a:ln>
                <a:solidFill>
                  <a:prstClr val="white"/>
                </a:solidFill>
                <a:latin typeface="Arial" panose="020B0604020202020204" pitchFamily="34" charset="0"/>
                <a:cs typeface="Arial" panose="020B0604020202020204" pitchFamily="34" charset="0"/>
              </a:rPr>
              <a:t>01</a:t>
            </a:r>
          </a:p>
        </p:txBody>
      </p:sp>
      <p:sp>
        <p:nvSpPr>
          <p:cNvPr id="132" name="TextBox 131"/>
          <p:cNvSpPr txBox="1"/>
          <p:nvPr/>
        </p:nvSpPr>
        <p:spPr>
          <a:xfrm rot="16200000">
            <a:off x="-182276" y="3003175"/>
            <a:ext cx="1919451" cy="400053"/>
          </a:xfrm>
          <a:prstGeom prst="rect">
            <a:avLst/>
          </a:prstGeom>
          <a:noFill/>
        </p:spPr>
        <p:txBody>
          <a:bodyPr wrap="square" rtlCol="0">
            <a:spAutoFit/>
          </a:bodyPr>
          <a:lstStyle/>
          <a:p>
            <a:pPr algn="r"/>
            <a:r>
              <a:rPr lang="en-US" sz="1961" spc="49" dirty="0">
                <a:solidFill>
                  <a:prstClr val="white"/>
                </a:solidFill>
                <a:latin typeface="Segoe UI Light" panose="020B0502040204020203" pitchFamily="34" charset="0"/>
                <a:cs typeface="Segoe UI Light" panose="020B0502040204020203" pitchFamily="34" charset="0"/>
              </a:rPr>
              <a:t>Develop</a:t>
            </a:r>
          </a:p>
        </p:txBody>
      </p:sp>
      <p:sp>
        <p:nvSpPr>
          <p:cNvPr id="133" name="Rectangle 4"/>
          <p:cNvSpPr/>
          <p:nvPr/>
        </p:nvSpPr>
        <p:spPr bwMode="gray">
          <a:xfrm>
            <a:off x="1019722" y="2240811"/>
            <a:ext cx="1916093" cy="494784"/>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62" tIns="105862" rIns="179259" bIns="0"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1175" kern="0" dirty="0">
                <a:solidFill>
                  <a:prstClr val="white"/>
                </a:solidFill>
                <a:latin typeface="Calibri" panose="020F0502020204030204"/>
                <a:ea typeface="Segoe UI" panose="020B0502040204020203" pitchFamily="34" charset="0"/>
                <a:cs typeface="Segoe UI" panose="020B0502040204020203" pitchFamily="34" charset="0"/>
              </a:rPr>
              <a:t>Developer Workstation</a:t>
            </a:r>
          </a:p>
        </p:txBody>
      </p:sp>
      <p:sp>
        <p:nvSpPr>
          <p:cNvPr id="140" name="Rectangle 4"/>
          <p:cNvSpPr/>
          <p:nvPr/>
        </p:nvSpPr>
        <p:spPr bwMode="gray">
          <a:xfrm>
            <a:off x="1019722" y="3966774"/>
            <a:ext cx="1916093" cy="494784"/>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62" tIns="105862" rIns="179259" bIns="0"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1175" kern="0" dirty="0">
                <a:solidFill>
                  <a:prstClr val="white"/>
                </a:solidFill>
                <a:latin typeface="Calibri" panose="020F0502020204030204"/>
                <a:ea typeface="Segoe UI" panose="020B0502040204020203" pitchFamily="34" charset="0"/>
                <a:cs typeface="Segoe UI" panose="020B0502040204020203" pitchFamily="34" charset="0"/>
              </a:rPr>
              <a:t>Team Collaboration</a:t>
            </a:r>
          </a:p>
        </p:txBody>
      </p:sp>
      <p:grpSp>
        <p:nvGrpSpPr>
          <p:cNvPr id="6" name="Group 5"/>
          <p:cNvGrpSpPr/>
          <p:nvPr/>
        </p:nvGrpSpPr>
        <p:grpSpPr>
          <a:xfrm>
            <a:off x="3723715" y="1815824"/>
            <a:ext cx="2299142" cy="3853895"/>
            <a:chOff x="3713164" y="1661609"/>
            <a:chExt cx="2345578" cy="3931732"/>
          </a:xfrm>
        </p:grpSpPr>
        <p:sp>
          <p:nvSpPr>
            <p:cNvPr id="121" name="TextBox 120"/>
            <p:cNvSpPr txBox="1"/>
            <p:nvPr/>
          </p:nvSpPr>
          <p:spPr>
            <a:xfrm>
              <a:off x="4061143" y="1661609"/>
              <a:ext cx="1965556" cy="721950"/>
            </a:xfrm>
            <a:prstGeom prst="rect">
              <a:avLst/>
            </a:prstGeom>
            <a:noFill/>
          </p:spPr>
          <p:txBody>
            <a:bodyPr wrap="square" rtlCol="0">
              <a:spAutoFit/>
            </a:bodyPr>
            <a:lstStyle/>
            <a:p>
              <a:r>
                <a:rPr lang="en-US" sz="3920" dirty="0">
                  <a:ln w="3175">
                    <a:solidFill>
                      <a:prstClr val="white"/>
                    </a:solidFill>
                  </a:ln>
                  <a:solidFill>
                    <a:prstClr val="white"/>
                  </a:solidFill>
                  <a:latin typeface="Arial" panose="020B0604020202020204" pitchFamily="34" charset="0"/>
                  <a:cs typeface="Arial" panose="020B0604020202020204" pitchFamily="34" charset="0"/>
                </a:rPr>
                <a:t>02</a:t>
              </a:r>
            </a:p>
          </p:txBody>
        </p:sp>
        <p:sp>
          <p:nvSpPr>
            <p:cNvPr id="124" name="Rectangle 123"/>
            <p:cNvSpPr/>
            <p:nvPr/>
          </p:nvSpPr>
          <p:spPr>
            <a:xfrm>
              <a:off x="4100988" y="2369495"/>
              <a:ext cx="1957754" cy="3223846"/>
            </a:xfrm>
            <a:prstGeom prst="rect">
              <a:avLst/>
            </a:prstGeom>
            <a:solidFill>
              <a:srgbClr val="34495E"/>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25" name="TextBox 124"/>
            <p:cNvSpPr txBox="1"/>
            <p:nvPr/>
          </p:nvSpPr>
          <p:spPr>
            <a:xfrm rot="16200000">
              <a:off x="2922424" y="3167383"/>
              <a:ext cx="1958217" cy="376738"/>
            </a:xfrm>
            <a:prstGeom prst="rect">
              <a:avLst/>
            </a:prstGeom>
            <a:noFill/>
          </p:spPr>
          <p:txBody>
            <a:bodyPr wrap="square" rtlCol="0">
              <a:spAutoFit/>
            </a:bodyPr>
            <a:lstStyle/>
            <a:p>
              <a:pPr algn="r"/>
              <a:r>
                <a:rPr lang="en-US" sz="1765" spc="49" dirty="0">
                  <a:solidFill>
                    <a:prstClr val="white"/>
                  </a:solidFill>
                  <a:latin typeface="Segoe UI Light" panose="020B0502040204020203" pitchFamily="34" charset="0"/>
                  <a:cs typeface="Segoe UI Light" panose="020B0502040204020203" pitchFamily="34" charset="0"/>
                </a:rPr>
                <a:t>Build and Test</a:t>
              </a:r>
            </a:p>
          </p:txBody>
        </p:sp>
        <p:sp>
          <p:nvSpPr>
            <p:cNvPr id="141" name="Rectangle 4"/>
            <p:cNvSpPr/>
            <p:nvPr/>
          </p:nvSpPr>
          <p:spPr bwMode="gray">
            <a:xfrm>
              <a:off x="4100988" y="2369495"/>
              <a:ext cx="1957754" cy="504777"/>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62" tIns="105862" rIns="179259" bIns="0"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1175" kern="0" dirty="0">
                  <a:solidFill>
                    <a:prstClr val="white"/>
                  </a:solidFill>
                  <a:latin typeface="Calibri" panose="020F0502020204030204"/>
                  <a:ea typeface="Segoe UI" panose="020B0502040204020203" pitchFamily="34" charset="0"/>
                  <a:cs typeface="Segoe UI" panose="020B0502040204020203" pitchFamily="34" charset="0"/>
                </a:rPr>
                <a:t>Build/CI</a:t>
              </a:r>
            </a:p>
          </p:txBody>
        </p:sp>
        <p:sp>
          <p:nvSpPr>
            <p:cNvPr id="144" name="Rectangle 4"/>
            <p:cNvSpPr/>
            <p:nvPr/>
          </p:nvSpPr>
          <p:spPr bwMode="gray">
            <a:xfrm>
              <a:off x="4103950" y="4119414"/>
              <a:ext cx="1954792" cy="504777"/>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62" tIns="105862" rIns="179259" bIns="0"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1175" kern="0" dirty="0">
                  <a:solidFill>
                    <a:prstClr val="white"/>
                  </a:solidFill>
                  <a:latin typeface="Calibri" panose="020F0502020204030204"/>
                  <a:ea typeface="Segoe UI" panose="020B0502040204020203" pitchFamily="34" charset="0"/>
                  <a:cs typeface="Segoe UI" panose="020B0502040204020203" pitchFamily="34" charset="0"/>
                </a:rPr>
                <a:t>Test</a:t>
              </a:r>
            </a:p>
          </p:txBody>
        </p:sp>
        <p:sp>
          <p:nvSpPr>
            <p:cNvPr id="145" name="TextBox 144"/>
            <p:cNvSpPr txBox="1"/>
            <p:nvPr/>
          </p:nvSpPr>
          <p:spPr>
            <a:xfrm>
              <a:off x="4304583" y="3657839"/>
              <a:ext cx="1390072" cy="331785"/>
            </a:xfrm>
            <a:prstGeom prst="rect">
              <a:avLst/>
            </a:prstGeom>
            <a:noFill/>
          </p:spPr>
          <p:txBody>
            <a:bodyPr wrap="none" lIns="0" tIns="0" rIns="0" bIns="0" rtlCol="0">
              <a:spAutoFit/>
            </a:bodyPr>
            <a:lstStyle/>
            <a:p>
              <a:pPr defTabSz="913874">
                <a:lnSpc>
                  <a:spcPct val="90000"/>
                </a:lnSpc>
              </a:pPr>
              <a:r>
                <a:rPr lang="en-US" sz="1174"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Release Management </a:t>
              </a:r>
              <a:br>
                <a:rPr lang="en-US" sz="1174" dirty="0">
                  <a:gradFill>
                    <a:gsLst>
                      <a:gs pos="0">
                        <a:srgbClr val="FFFFFF"/>
                      </a:gs>
                      <a:gs pos="100000">
                        <a:srgbClr val="FFFFFF"/>
                      </a:gs>
                    </a:gsLst>
                    <a:lin ang="5400000" scaled="0"/>
                  </a:gradFill>
                  <a:latin typeface="Calibri" panose="020F0502020204030204"/>
                  <a:ea typeface="Segoe UI" pitchFamily="34" charset="0"/>
                  <a:cs typeface="Segoe UI" pitchFamily="34" charset="0"/>
                </a:rPr>
              </a:br>
              <a:r>
                <a:rPr lang="en-US" sz="1174"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for Visual Studio</a:t>
              </a:r>
            </a:p>
          </p:txBody>
        </p:sp>
        <p:sp>
          <p:nvSpPr>
            <p:cNvPr id="146" name="Rectangle 145"/>
            <p:cNvSpPr/>
            <p:nvPr/>
          </p:nvSpPr>
          <p:spPr>
            <a:xfrm>
              <a:off x="4255909" y="5257951"/>
              <a:ext cx="1562114" cy="263297"/>
            </a:xfrm>
            <a:prstGeom prst="rect">
              <a:avLst/>
            </a:prstGeom>
          </p:spPr>
          <p:txBody>
            <a:bodyPr wrap="none">
              <a:spAutoFit/>
            </a:bodyPr>
            <a:lstStyle/>
            <a:p>
              <a:r>
                <a:rPr lang="en-US" sz="1077" kern="0" dirty="0">
                  <a:gradFill>
                    <a:gsLst>
                      <a:gs pos="0">
                        <a:srgbClr val="FFFFFF"/>
                      </a:gs>
                      <a:gs pos="100000">
                        <a:srgbClr val="FFFFFF"/>
                      </a:gs>
                    </a:gsLst>
                    <a:lin ang="5400000" scaled="0"/>
                  </a:gradFill>
                  <a:ea typeface="Segoe UI" pitchFamily="34" charset="0"/>
                  <a:cs typeface="Segoe UI" pitchFamily="34" charset="0"/>
                </a:rPr>
                <a:t>Microsoft Test Manager</a:t>
              </a:r>
              <a:endParaRPr lang="en-US" sz="1765" kern="0" dirty="0">
                <a:solidFill>
                  <a:sysClr val="windowText" lastClr="000000"/>
                </a:solidFill>
                <a:latin typeface="Calibri" panose="020F0502020204030204"/>
              </a:endParaRPr>
            </a:p>
          </p:txBody>
        </p:sp>
      </p:grpSp>
      <p:grpSp>
        <p:nvGrpSpPr>
          <p:cNvPr id="9" name="Group 8"/>
          <p:cNvGrpSpPr/>
          <p:nvPr/>
        </p:nvGrpSpPr>
        <p:grpSpPr>
          <a:xfrm>
            <a:off x="6793111" y="2073279"/>
            <a:ext cx="2313884" cy="3865329"/>
            <a:chOff x="6749938" y="1813101"/>
            <a:chExt cx="2360617" cy="3943396"/>
          </a:xfrm>
        </p:grpSpPr>
        <p:sp>
          <p:nvSpPr>
            <p:cNvPr id="116" name="Rectangle 115"/>
            <p:cNvSpPr/>
            <p:nvPr/>
          </p:nvSpPr>
          <p:spPr>
            <a:xfrm>
              <a:off x="7152801" y="2532651"/>
              <a:ext cx="1957754" cy="3223846"/>
            </a:xfrm>
            <a:prstGeom prst="rect">
              <a:avLst/>
            </a:prstGeom>
            <a:solidFill>
              <a:srgbClr val="34495E"/>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22" name="TextBox 121"/>
            <p:cNvSpPr txBox="1"/>
            <p:nvPr/>
          </p:nvSpPr>
          <p:spPr>
            <a:xfrm>
              <a:off x="7136276" y="1813101"/>
              <a:ext cx="1965556" cy="721950"/>
            </a:xfrm>
            <a:prstGeom prst="rect">
              <a:avLst/>
            </a:prstGeom>
            <a:noFill/>
          </p:spPr>
          <p:txBody>
            <a:bodyPr wrap="square" rtlCol="0">
              <a:spAutoFit/>
            </a:bodyPr>
            <a:lstStyle/>
            <a:p>
              <a:r>
                <a:rPr lang="en-US" sz="3920" dirty="0">
                  <a:ln w="3175">
                    <a:solidFill>
                      <a:prstClr val="white"/>
                    </a:solidFill>
                  </a:ln>
                  <a:solidFill>
                    <a:prstClr val="white"/>
                  </a:solidFill>
                  <a:latin typeface="Arial" panose="020B0604020202020204" pitchFamily="34" charset="0"/>
                  <a:cs typeface="Arial" panose="020B0604020202020204" pitchFamily="34" charset="0"/>
                </a:rPr>
                <a:t>03</a:t>
              </a:r>
            </a:p>
          </p:txBody>
        </p:sp>
        <p:sp>
          <p:nvSpPr>
            <p:cNvPr id="126" name="TextBox 125"/>
            <p:cNvSpPr txBox="1"/>
            <p:nvPr/>
          </p:nvSpPr>
          <p:spPr>
            <a:xfrm rot="16200000">
              <a:off x="5959198" y="3355010"/>
              <a:ext cx="1958218" cy="376738"/>
            </a:xfrm>
            <a:prstGeom prst="rect">
              <a:avLst/>
            </a:prstGeom>
            <a:noFill/>
          </p:spPr>
          <p:txBody>
            <a:bodyPr wrap="square" rtlCol="0">
              <a:spAutoFit/>
            </a:bodyPr>
            <a:lstStyle/>
            <a:p>
              <a:pPr algn="r"/>
              <a:r>
                <a:rPr lang="en-US" sz="1765" spc="49" dirty="0">
                  <a:solidFill>
                    <a:prstClr val="white"/>
                  </a:solidFill>
                  <a:latin typeface="Segoe UI Light" panose="020B0502040204020203" pitchFamily="34" charset="0"/>
                  <a:cs typeface="Segoe UI Light" panose="020B0502040204020203" pitchFamily="34" charset="0"/>
                </a:rPr>
                <a:t>Deploy</a:t>
              </a:r>
            </a:p>
          </p:txBody>
        </p:sp>
        <p:pic>
          <p:nvPicPr>
            <p:cNvPr id="150" name="Picture 1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74032" y="2920541"/>
              <a:ext cx="1407328" cy="559714"/>
            </a:xfrm>
            <a:prstGeom prst="rect">
              <a:avLst/>
            </a:prstGeom>
          </p:spPr>
        </p:pic>
        <p:sp>
          <p:nvSpPr>
            <p:cNvPr id="151" name="TextBox 150"/>
            <p:cNvSpPr txBox="1"/>
            <p:nvPr/>
          </p:nvSpPr>
          <p:spPr>
            <a:xfrm>
              <a:off x="7375632" y="3542531"/>
              <a:ext cx="1390071" cy="331785"/>
            </a:xfrm>
            <a:prstGeom prst="rect">
              <a:avLst/>
            </a:prstGeom>
            <a:noFill/>
          </p:spPr>
          <p:txBody>
            <a:bodyPr wrap="none" lIns="0" tIns="0" rIns="0" bIns="0" rtlCol="0">
              <a:spAutoFit/>
            </a:bodyPr>
            <a:lstStyle/>
            <a:p>
              <a:pPr defTabSz="913874">
                <a:lnSpc>
                  <a:spcPct val="90000"/>
                </a:lnSpc>
              </a:pPr>
              <a:r>
                <a:rPr lang="en-US" sz="1174"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Release Management </a:t>
              </a:r>
              <a:br>
                <a:rPr lang="en-US" sz="1174" dirty="0">
                  <a:gradFill>
                    <a:gsLst>
                      <a:gs pos="0">
                        <a:srgbClr val="FFFFFF"/>
                      </a:gs>
                      <a:gs pos="100000">
                        <a:srgbClr val="FFFFFF"/>
                      </a:gs>
                    </a:gsLst>
                    <a:lin ang="5400000" scaled="0"/>
                  </a:gradFill>
                  <a:latin typeface="Calibri" panose="020F0502020204030204"/>
                  <a:ea typeface="Segoe UI" pitchFamily="34" charset="0"/>
                  <a:cs typeface="Segoe UI" pitchFamily="34" charset="0"/>
                </a:rPr>
              </a:br>
              <a:r>
                <a:rPr lang="en-US" sz="1174"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for Visual Studio</a:t>
              </a:r>
            </a:p>
          </p:txBody>
        </p:sp>
        <p:sp>
          <p:nvSpPr>
            <p:cNvPr id="152" name="Rectangle 4"/>
            <p:cNvSpPr/>
            <p:nvPr/>
          </p:nvSpPr>
          <p:spPr bwMode="gray">
            <a:xfrm>
              <a:off x="7152801" y="2532651"/>
              <a:ext cx="1954792" cy="504777"/>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62" tIns="105862" rIns="179259" bIns="0"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1175" kern="0" dirty="0">
                  <a:solidFill>
                    <a:prstClr val="white"/>
                  </a:solidFill>
                  <a:latin typeface="Calibri" panose="020F0502020204030204"/>
                  <a:ea typeface="Segoe UI" panose="020B0502040204020203" pitchFamily="34" charset="0"/>
                  <a:cs typeface="Segoe UI" panose="020B0502040204020203" pitchFamily="34" charset="0"/>
                </a:rPr>
                <a:t>Release</a:t>
              </a:r>
            </a:p>
          </p:txBody>
        </p:sp>
        <p:grpSp>
          <p:nvGrpSpPr>
            <p:cNvPr id="153" name="Group 152"/>
            <p:cNvGrpSpPr/>
            <p:nvPr/>
          </p:nvGrpSpPr>
          <p:grpSpPr>
            <a:xfrm>
              <a:off x="7360708" y="3982831"/>
              <a:ext cx="1598396" cy="439857"/>
              <a:chOff x="6023278" y="2656330"/>
              <a:chExt cx="1598396" cy="439857"/>
            </a:xfrm>
          </p:grpSpPr>
          <p:sp>
            <p:nvSpPr>
              <p:cNvPr id="154" name="Rectangle 153"/>
              <p:cNvSpPr/>
              <p:nvPr/>
            </p:nvSpPr>
            <p:spPr>
              <a:xfrm>
                <a:off x="6500990" y="2663201"/>
                <a:ext cx="1120684" cy="432986"/>
              </a:xfrm>
              <a:prstGeom prst="rect">
                <a:avLst/>
              </a:prstGeom>
            </p:spPr>
            <p:txBody>
              <a:bodyPr wrap="square">
                <a:spAutoFit/>
              </a:bodyPr>
              <a:lstStyle/>
              <a:p>
                <a:pPr defTabSz="913874">
                  <a:lnSpc>
                    <a:spcPct val="90000"/>
                  </a:lnSpc>
                </a:pPr>
                <a:r>
                  <a:rPr lang="en-US" sz="1175" dirty="0">
                    <a:gradFill>
                      <a:gsLst>
                        <a:gs pos="0">
                          <a:srgbClr val="FFFFFF"/>
                        </a:gs>
                        <a:gs pos="100000">
                          <a:srgbClr val="FFFFFF"/>
                        </a:gs>
                      </a:gsLst>
                      <a:lin ang="5400000" scaled="0"/>
                    </a:gradFill>
                    <a:latin typeface="Calibri" panose="020F0502020204030204"/>
                    <a:ea typeface="Segoe UI" pitchFamily="34" charset="0"/>
                    <a:cs typeface="Segoe UI Semibold" panose="020B0702040204020203" pitchFamily="34" charset="0"/>
                  </a:rPr>
                  <a:t>Automation Service</a:t>
                </a:r>
              </a:p>
            </p:txBody>
          </p:sp>
          <p:pic>
            <p:nvPicPr>
              <p:cNvPr id="155" name="Picture 15"/>
              <p:cNvPicPr>
                <a:picLocks noChangeAspect="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6023278" y="2656330"/>
                <a:ext cx="485976" cy="4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6" name="Group 155"/>
            <p:cNvGrpSpPr/>
            <p:nvPr/>
          </p:nvGrpSpPr>
          <p:grpSpPr>
            <a:xfrm>
              <a:off x="7373566" y="4774449"/>
              <a:ext cx="1693288" cy="553411"/>
              <a:chOff x="7349541" y="4635063"/>
              <a:chExt cx="1693288" cy="553411"/>
            </a:xfrm>
          </p:grpSpPr>
          <p:sp>
            <p:nvSpPr>
              <p:cNvPr id="157" name="TextBox 156"/>
              <p:cNvSpPr txBox="1"/>
              <p:nvPr/>
            </p:nvSpPr>
            <p:spPr>
              <a:xfrm>
                <a:off x="8148016" y="4635063"/>
                <a:ext cx="894813" cy="553411"/>
              </a:xfrm>
              <a:prstGeom prst="rect">
                <a:avLst/>
              </a:prstGeom>
              <a:noFill/>
            </p:spPr>
            <p:txBody>
              <a:bodyPr wrap="square" lIns="0" tIns="0" rIns="0" bIns="0" rtlCol="0">
                <a:spAutoFit/>
              </a:bodyPr>
              <a:lstStyle/>
              <a:p>
                <a:pPr defTabSz="913874">
                  <a:defRPr/>
                </a:pPr>
                <a:r>
                  <a:rPr lang="en-US" sz="1175"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Azure Resource Management</a:t>
                </a:r>
              </a:p>
            </p:txBody>
          </p:sp>
          <p:grpSp>
            <p:nvGrpSpPr>
              <p:cNvPr id="158" name="Group 157"/>
              <p:cNvGrpSpPr/>
              <p:nvPr/>
            </p:nvGrpSpPr>
            <p:grpSpPr>
              <a:xfrm>
                <a:off x="7349541" y="4690662"/>
                <a:ext cx="682792" cy="442801"/>
                <a:chOff x="6236727" y="5075466"/>
                <a:chExt cx="1685512" cy="1093080"/>
              </a:xfrm>
            </p:grpSpPr>
            <p:grpSp>
              <p:nvGrpSpPr>
                <p:cNvPr id="159" name="Group 158"/>
                <p:cNvGrpSpPr/>
                <p:nvPr/>
              </p:nvGrpSpPr>
              <p:grpSpPr>
                <a:xfrm>
                  <a:off x="6604927" y="5075466"/>
                  <a:ext cx="1102201" cy="1054928"/>
                  <a:chOff x="6604927" y="5075466"/>
                  <a:chExt cx="1102201" cy="1054928"/>
                </a:xfrm>
              </p:grpSpPr>
              <p:sp>
                <p:nvSpPr>
                  <p:cNvPr id="162" name="Diamond 161"/>
                  <p:cNvSpPr/>
                  <p:nvPr/>
                </p:nvSpPr>
                <p:spPr bwMode="auto">
                  <a:xfrm>
                    <a:off x="6642893" y="5075466"/>
                    <a:ext cx="869548" cy="480973"/>
                  </a:xfrm>
                  <a:prstGeom prst="diamond">
                    <a:avLst/>
                  </a:prstGeom>
                  <a:solidFill>
                    <a:srgbClr val="3999C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63" name="Parallelogram 162"/>
                  <p:cNvSpPr/>
                  <p:nvPr/>
                </p:nvSpPr>
                <p:spPr bwMode="auto">
                  <a:xfrm rot="19866714">
                    <a:off x="6966649" y="5556675"/>
                    <a:ext cx="740479" cy="430284"/>
                  </a:xfrm>
                  <a:prstGeom prst="parallelogram">
                    <a:avLst>
                      <a:gd name="adj" fmla="val 57886"/>
                    </a:avLst>
                  </a:prstGeom>
                  <a:solidFill>
                    <a:srgbClr val="ACDAEC"/>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64" name="Parallelogram 163"/>
                  <p:cNvSpPr/>
                  <p:nvPr/>
                </p:nvSpPr>
                <p:spPr bwMode="auto">
                  <a:xfrm rot="5400000">
                    <a:off x="6449829" y="5545013"/>
                    <a:ext cx="740479" cy="430284"/>
                  </a:xfrm>
                  <a:prstGeom prst="parallelogram">
                    <a:avLst>
                      <a:gd name="adj" fmla="val 57886"/>
                    </a:avLst>
                  </a:prstGeom>
                  <a:solidFill>
                    <a:srgbClr val="59B4D9"/>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sp>
              <p:nvSpPr>
                <p:cNvPr id="160" name="Freeform 159"/>
                <p:cNvSpPr/>
                <p:nvPr/>
              </p:nvSpPr>
              <p:spPr bwMode="auto">
                <a:xfrm rot="1753011">
                  <a:off x="7202147" y="5162507"/>
                  <a:ext cx="720092" cy="1006039"/>
                </a:xfrm>
                <a:custGeom>
                  <a:avLst/>
                  <a:gdLst>
                    <a:gd name="connsiteX0" fmla="*/ 123594 w 3297672"/>
                    <a:gd name="connsiteY0" fmla="*/ 15903 h 4607171"/>
                    <a:gd name="connsiteX1" fmla="*/ 202363 w 3297672"/>
                    <a:gd name="connsiteY1" fmla="*/ 0 h 4607171"/>
                    <a:gd name="connsiteX2" fmla="*/ 1340966 w 3297672"/>
                    <a:gd name="connsiteY2" fmla="*/ 0 h 4607171"/>
                    <a:gd name="connsiteX3" fmla="*/ 1508769 w 3297672"/>
                    <a:gd name="connsiteY3" fmla="*/ 89220 h 4607171"/>
                    <a:gd name="connsiteX4" fmla="*/ 1514427 w 3297672"/>
                    <a:gd name="connsiteY4" fmla="*/ 99645 h 4607171"/>
                    <a:gd name="connsiteX5" fmla="*/ 1528034 w 3297672"/>
                    <a:gd name="connsiteY5" fmla="*/ 119096 h 4607171"/>
                    <a:gd name="connsiteX6" fmla="*/ 3271891 w 3297672"/>
                    <a:gd name="connsiteY6" fmla="*/ 3237209 h 4607171"/>
                    <a:gd name="connsiteX7" fmla="*/ 3290007 w 3297672"/>
                    <a:gd name="connsiteY7" fmla="*/ 3391027 h 4607171"/>
                    <a:gd name="connsiteX8" fmla="*/ 3266368 w 3297672"/>
                    <a:gd name="connsiteY8" fmla="*/ 3437834 h 4607171"/>
                    <a:gd name="connsiteX9" fmla="*/ 3250716 w 3297672"/>
                    <a:gd name="connsiteY9" fmla="*/ 3482358 h 4607171"/>
                    <a:gd name="connsiteX10" fmla="*/ 2639514 w 3297672"/>
                    <a:gd name="connsiteY10" fmla="*/ 4508344 h 4607171"/>
                    <a:gd name="connsiteX11" fmla="*/ 2362095 w 3297672"/>
                    <a:gd name="connsiteY11" fmla="*/ 4578629 h 4607171"/>
                    <a:gd name="connsiteX12" fmla="*/ 2330242 w 3297672"/>
                    <a:gd name="connsiteY12" fmla="*/ 4559654 h 4607171"/>
                    <a:gd name="connsiteX13" fmla="*/ 2259957 w 3297672"/>
                    <a:gd name="connsiteY13" fmla="*/ 4282234 h 4607171"/>
                    <a:gd name="connsiteX14" fmla="*/ 2822251 w 3297672"/>
                    <a:gd name="connsiteY14" fmla="*/ 3338346 h 4607171"/>
                    <a:gd name="connsiteX15" fmla="*/ 1202310 w 3297672"/>
                    <a:gd name="connsiteY15" fmla="*/ 441803 h 4607171"/>
                    <a:gd name="connsiteX16" fmla="*/ 202363 w 3297672"/>
                    <a:gd name="connsiteY16" fmla="*/ 441803 h 4607171"/>
                    <a:gd name="connsiteX17" fmla="*/ 0 w 3297672"/>
                    <a:gd name="connsiteY17" fmla="*/ 239440 h 4607171"/>
                    <a:gd name="connsiteX18" fmla="*/ 0 w 3297672"/>
                    <a:gd name="connsiteY18" fmla="*/ 202363 h 4607171"/>
                    <a:gd name="connsiteX19" fmla="*/ 123594 w 3297672"/>
                    <a:gd name="connsiteY19" fmla="*/ 15903 h 460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97672" h="4607171">
                      <a:moveTo>
                        <a:pt x="123594" y="15903"/>
                      </a:moveTo>
                      <a:cubicBezTo>
                        <a:pt x="147805" y="5663"/>
                        <a:pt x="174423" y="0"/>
                        <a:pt x="202363" y="0"/>
                      </a:cubicBezTo>
                      <a:lnTo>
                        <a:pt x="1340966" y="0"/>
                      </a:lnTo>
                      <a:cubicBezTo>
                        <a:pt x="1410817" y="0"/>
                        <a:pt x="1472403" y="35391"/>
                        <a:pt x="1508769" y="89220"/>
                      </a:cubicBezTo>
                      <a:lnTo>
                        <a:pt x="1514427" y="99645"/>
                      </a:lnTo>
                      <a:lnTo>
                        <a:pt x="1528034" y="119096"/>
                      </a:lnTo>
                      <a:lnTo>
                        <a:pt x="3271891" y="3237209"/>
                      </a:lnTo>
                      <a:cubicBezTo>
                        <a:pt x="3299168" y="3285980"/>
                        <a:pt x="3304093" y="3341191"/>
                        <a:pt x="3290007" y="3391027"/>
                      </a:cubicBezTo>
                      <a:lnTo>
                        <a:pt x="3266368" y="3437834"/>
                      </a:lnTo>
                      <a:lnTo>
                        <a:pt x="3250716" y="3482358"/>
                      </a:lnTo>
                      <a:lnTo>
                        <a:pt x="2639514" y="4508344"/>
                      </a:lnTo>
                      <a:cubicBezTo>
                        <a:pt x="2582316" y="4604360"/>
                        <a:pt x="2458111" y="4635828"/>
                        <a:pt x="2362095" y="4578629"/>
                      </a:cubicBezTo>
                      <a:lnTo>
                        <a:pt x="2330242" y="4559654"/>
                      </a:lnTo>
                      <a:cubicBezTo>
                        <a:pt x="2234225" y="4502455"/>
                        <a:pt x="2202758" y="4378250"/>
                        <a:pt x="2259957" y="4282234"/>
                      </a:cubicBezTo>
                      <a:lnTo>
                        <a:pt x="2822251" y="3338346"/>
                      </a:lnTo>
                      <a:lnTo>
                        <a:pt x="1202310" y="441803"/>
                      </a:lnTo>
                      <a:lnTo>
                        <a:pt x="202363" y="441803"/>
                      </a:lnTo>
                      <a:cubicBezTo>
                        <a:pt x="90601" y="441803"/>
                        <a:pt x="0" y="351202"/>
                        <a:pt x="0" y="239440"/>
                      </a:cubicBezTo>
                      <a:lnTo>
                        <a:pt x="0" y="202363"/>
                      </a:lnTo>
                      <a:cubicBezTo>
                        <a:pt x="0" y="118542"/>
                        <a:pt x="50963" y="46623"/>
                        <a:pt x="123594" y="15903"/>
                      </a:cubicBezTo>
                      <a:close/>
                    </a:path>
                  </a:pathLst>
                </a:custGeom>
                <a:solidFill>
                  <a:srgbClr val="7B7B7B"/>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61" name="Freeform 160"/>
                <p:cNvSpPr/>
                <p:nvPr/>
              </p:nvSpPr>
              <p:spPr bwMode="auto">
                <a:xfrm rot="12600000">
                  <a:off x="6236727" y="5077283"/>
                  <a:ext cx="720092" cy="1006039"/>
                </a:xfrm>
                <a:custGeom>
                  <a:avLst/>
                  <a:gdLst>
                    <a:gd name="connsiteX0" fmla="*/ 123594 w 3297672"/>
                    <a:gd name="connsiteY0" fmla="*/ 15903 h 4607171"/>
                    <a:gd name="connsiteX1" fmla="*/ 202363 w 3297672"/>
                    <a:gd name="connsiteY1" fmla="*/ 0 h 4607171"/>
                    <a:gd name="connsiteX2" fmla="*/ 1340966 w 3297672"/>
                    <a:gd name="connsiteY2" fmla="*/ 0 h 4607171"/>
                    <a:gd name="connsiteX3" fmla="*/ 1508769 w 3297672"/>
                    <a:gd name="connsiteY3" fmla="*/ 89220 h 4607171"/>
                    <a:gd name="connsiteX4" fmla="*/ 1514427 w 3297672"/>
                    <a:gd name="connsiteY4" fmla="*/ 99645 h 4607171"/>
                    <a:gd name="connsiteX5" fmla="*/ 1528034 w 3297672"/>
                    <a:gd name="connsiteY5" fmla="*/ 119096 h 4607171"/>
                    <a:gd name="connsiteX6" fmla="*/ 3271891 w 3297672"/>
                    <a:gd name="connsiteY6" fmla="*/ 3237209 h 4607171"/>
                    <a:gd name="connsiteX7" fmla="*/ 3290007 w 3297672"/>
                    <a:gd name="connsiteY7" fmla="*/ 3391027 h 4607171"/>
                    <a:gd name="connsiteX8" fmla="*/ 3266368 w 3297672"/>
                    <a:gd name="connsiteY8" fmla="*/ 3437834 h 4607171"/>
                    <a:gd name="connsiteX9" fmla="*/ 3250716 w 3297672"/>
                    <a:gd name="connsiteY9" fmla="*/ 3482358 h 4607171"/>
                    <a:gd name="connsiteX10" fmla="*/ 2639514 w 3297672"/>
                    <a:gd name="connsiteY10" fmla="*/ 4508344 h 4607171"/>
                    <a:gd name="connsiteX11" fmla="*/ 2362095 w 3297672"/>
                    <a:gd name="connsiteY11" fmla="*/ 4578629 h 4607171"/>
                    <a:gd name="connsiteX12" fmla="*/ 2330242 w 3297672"/>
                    <a:gd name="connsiteY12" fmla="*/ 4559654 h 4607171"/>
                    <a:gd name="connsiteX13" fmla="*/ 2259957 w 3297672"/>
                    <a:gd name="connsiteY13" fmla="*/ 4282234 h 4607171"/>
                    <a:gd name="connsiteX14" fmla="*/ 2822251 w 3297672"/>
                    <a:gd name="connsiteY14" fmla="*/ 3338346 h 4607171"/>
                    <a:gd name="connsiteX15" fmla="*/ 1202310 w 3297672"/>
                    <a:gd name="connsiteY15" fmla="*/ 441803 h 4607171"/>
                    <a:gd name="connsiteX16" fmla="*/ 202363 w 3297672"/>
                    <a:gd name="connsiteY16" fmla="*/ 441803 h 4607171"/>
                    <a:gd name="connsiteX17" fmla="*/ 0 w 3297672"/>
                    <a:gd name="connsiteY17" fmla="*/ 239440 h 4607171"/>
                    <a:gd name="connsiteX18" fmla="*/ 0 w 3297672"/>
                    <a:gd name="connsiteY18" fmla="*/ 202363 h 4607171"/>
                    <a:gd name="connsiteX19" fmla="*/ 123594 w 3297672"/>
                    <a:gd name="connsiteY19" fmla="*/ 15903 h 460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97672" h="4607171">
                      <a:moveTo>
                        <a:pt x="123594" y="15903"/>
                      </a:moveTo>
                      <a:cubicBezTo>
                        <a:pt x="147805" y="5663"/>
                        <a:pt x="174423" y="0"/>
                        <a:pt x="202363" y="0"/>
                      </a:cubicBezTo>
                      <a:lnTo>
                        <a:pt x="1340966" y="0"/>
                      </a:lnTo>
                      <a:cubicBezTo>
                        <a:pt x="1410817" y="0"/>
                        <a:pt x="1472403" y="35391"/>
                        <a:pt x="1508769" y="89220"/>
                      </a:cubicBezTo>
                      <a:lnTo>
                        <a:pt x="1514427" y="99645"/>
                      </a:lnTo>
                      <a:lnTo>
                        <a:pt x="1528034" y="119096"/>
                      </a:lnTo>
                      <a:lnTo>
                        <a:pt x="3271891" y="3237209"/>
                      </a:lnTo>
                      <a:cubicBezTo>
                        <a:pt x="3299168" y="3285980"/>
                        <a:pt x="3304093" y="3341191"/>
                        <a:pt x="3290007" y="3391027"/>
                      </a:cubicBezTo>
                      <a:lnTo>
                        <a:pt x="3266368" y="3437834"/>
                      </a:lnTo>
                      <a:lnTo>
                        <a:pt x="3250716" y="3482358"/>
                      </a:lnTo>
                      <a:lnTo>
                        <a:pt x="2639514" y="4508344"/>
                      </a:lnTo>
                      <a:cubicBezTo>
                        <a:pt x="2582316" y="4604360"/>
                        <a:pt x="2458111" y="4635828"/>
                        <a:pt x="2362095" y="4578629"/>
                      </a:cubicBezTo>
                      <a:lnTo>
                        <a:pt x="2330242" y="4559654"/>
                      </a:lnTo>
                      <a:cubicBezTo>
                        <a:pt x="2234225" y="4502455"/>
                        <a:pt x="2202758" y="4378250"/>
                        <a:pt x="2259957" y="4282234"/>
                      </a:cubicBezTo>
                      <a:lnTo>
                        <a:pt x="2822251" y="3338346"/>
                      </a:lnTo>
                      <a:lnTo>
                        <a:pt x="1202310" y="441803"/>
                      </a:lnTo>
                      <a:lnTo>
                        <a:pt x="202363" y="441803"/>
                      </a:lnTo>
                      <a:cubicBezTo>
                        <a:pt x="90601" y="441803"/>
                        <a:pt x="0" y="351202"/>
                        <a:pt x="0" y="239440"/>
                      </a:cubicBezTo>
                      <a:lnTo>
                        <a:pt x="0" y="202363"/>
                      </a:lnTo>
                      <a:cubicBezTo>
                        <a:pt x="0" y="118542"/>
                        <a:pt x="50963" y="46623"/>
                        <a:pt x="123594" y="15903"/>
                      </a:cubicBezTo>
                      <a:close/>
                    </a:path>
                  </a:pathLst>
                </a:custGeom>
                <a:solidFill>
                  <a:srgbClr val="7B7B7B"/>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sp>
          <p:nvSpPr>
            <p:cNvPr id="165" name="TextBox 164"/>
            <p:cNvSpPr txBox="1"/>
            <p:nvPr/>
          </p:nvSpPr>
          <p:spPr>
            <a:xfrm>
              <a:off x="7375632" y="4522461"/>
              <a:ext cx="1260878" cy="165893"/>
            </a:xfrm>
            <a:prstGeom prst="rect">
              <a:avLst/>
            </a:prstGeom>
            <a:noFill/>
          </p:spPr>
          <p:txBody>
            <a:bodyPr wrap="none" lIns="0" tIns="0" rIns="0" bIns="0" rtlCol="0">
              <a:spAutoFit/>
            </a:bodyPr>
            <a:lstStyle/>
            <a:p>
              <a:pPr defTabSz="913874">
                <a:lnSpc>
                  <a:spcPct val="90000"/>
                </a:lnSpc>
              </a:pPr>
              <a:r>
                <a:rPr lang="en-US" sz="1174"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PowerShell | WAML</a:t>
              </a:r>
            </a:p>
          </p:txBody>
        </p:sp>
        <p:sp>
          <p:nvSpPr>
            <p:cNvPr id="166" name="TextBox 165"/>
            <p:cNvSpPr txBox="1"/>
            <p:nvPr/>
          </p:nvSpPr>
          <p:spPr>
            <a:xfrm>
              <a:off x="7359602" y="5432955"/>
              <a:ext cx="1275595" cy="165893"/>
            </a:xfrm>
            <a:prstGeom prst="rect">
              <a:avLst/>
            </a:prstGeom>
            <a:noFill/>
          </p:spPr>
          <p:txBody>
            <a:bodyPr wrap="none" lIns="0" tIns="0" rIns="0" bIns="0" rtlCol="0">
              <a:spAutoFit/>
            </a:bodyPr>
            <a:lstStyle/>
            <a:p>
              <a:pPr defTabSz="913874">
                <a:lnSpc>
                  <a:spcPct val="90000"/>
                </a:lnSpc>
              </a:pPr>
              <a:r>
                <a:rPr lang="en-US" sz="1174" dirty="0" err="1">
                  <a:gradFill>
                    <a:gsLst>
                      <a:gs pos="0">
                        <a:srgbClr val="FFFFFF"/>
                      </a:gs>
                      <a:gs pos="100000">
                        <a:srgbClr val="FFFFFF"/>
                      </a:gs>
                    </a:gsLst>
                    <a:lin ang="5400000" scaled="0"/>
                  </a:gradFill>
                  <a:latin typeface="Calibri" panose="020F0502020204030204"/>
                  <a:ea typeface="Segoe UI" pitchFamily="34" charset="0"/>
                  <a:cs typeface="Segoe UI" pitchFamily="34" charset="0"/>
                </a:rPr>
                <a:t>xPlat</a:t>
              </a:r>
              <a:r>
                <a:rPr lang="en-US" sz="1174"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 Command Line</a:t>
              </a:r>
            </a:p>
          </p:txBody>
        </p:sp>
      </p:grpSp>
      <p:sp>
        <p:nvSpPr>
          <p:cNvPr id="123" name="TextBox 122"/>
          <p:cNvSpPr txBox="1"/>
          <p:nvPr/>
        </p:nvSpPr>
        <p:spPr>
          <a:xfrm>
            <a:off x="10224956" y="2420657"/>
            <a:ext cx="1926644" cy="707658"/>
          </a:xfrm>
          <a:prstGeom prst="rect">
            <a:avLst/>
          </a:prstGeom>
          <a:noFill/>
        </p:spPr>
        <p:txBody>
          <a:bodyPr wrap="square" rtlCol="0">
            <a:spAutoFit/>
          </a:bodyPr>
          <a:lstStyle/>
          <a:p>
            <a:r>
              <a:rPr lang="en-US" sz="3920" dirty="0">
                <a:ln w="3175">
                  <a:solidFill>
                    <a:prstClr val="white"/>
                  </a:solidFill>
                </a:ln>
                <a:solidFill>
                  <a:prstClr val="white"/>
                </a:solidFill>
                <a:latin typeface="Arial" panose="020B0604020202020204" pitchFamily="34" charset="0"/>
                <a:cs typeface="Arial" panose="020B0604020202020204" pitchFamily="34" charset="0"/>
              </a:rPr>
              <a:t>04</a:t>
            </a:r>
          </a:p>
        </p:txBody>
      </p:sp>
      <p:sp>
        <p:nvSpPr>
          <p:cNvPr id="128" name="TextBox 127"/>
          <p:cNvSpPr txBox="1"/>
          <p:nvPr/>
        </p:nvSpPr>
        <p:spPr>
          <a:xfrm rot="16200000">
            <a:off x="8919604" y="4123189"/>
            <a:ext cx="2288446" cy="363946"/>
          </a:xfrm>
          <a:prstGeom prst="rect">
            <a:avLst/>
          </a:prstGeom>
          <a:noFill/>
        </p:spPr>
        <p:txBody>
          <a:bodyPr wrap="square" rtlCol="0">
            <a:spAutoFit/>
          </a:bodyPr>
          <a:lstStyle/>
          <a:p>
            <a:pPr algn="r"/>
            <a:r>
              <a:rPr lang="en-US" sz="1765" spc="49" dirty="0">
                <a:solidFill>
                  <a:prstClr val="white"/>
                </a:solidFill>
                <a:latin typeface="Segoe UI Light" panose="020B0502040204020203" pitchFamily="34" charset="0"/>
                <a:cs typeface="Segoe UI Light" panose="020B0502040204020203" pitchFamily="34" charset="0"/>
              </a:rPr>
              <a:t>Monitor and Learn</a:t>
            </a:r>
          </a:p>
        </p:txBody>
      </p:sp>
      <p:sp>
        <p:nvSpPr>
          <p:cNvPr id="170" name="Rectangle 4"/>
          <p:cNvSpPr/>
          <p:nvPr/>
        </p:nvSpPr>
        <p:spPr bwMode="gray">
          <a:xfrm>
            <a:off x="10275044" y="3137099"/>
            <a:ext cx="1916093" cy="494784"/>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62" tIns="105862" rIns="179259" bIns="0"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1175" kern="0" dirty="0">
                <a:solidFill>
                  <a:prstClr val="white"/>
                </a:solidFill>
                <a:latin typeface="Calibri" panose="020F0502020204030204"/>
                <a:ea typeface="Segoe UI" panose="020B0502040204020203" pitchFamily="34" charset="0"/>
                <a:cs typeface="Segoe UI" panose="020B0502040204020203" pitchFamily="34" charset="0"/>
              </a:rPr>
              <a:t>Monitor</a:t>
            </a:r>
          </a:p>
        </p:txBody>
      </p:sp>
      <p:sp>
        <p:nvSpPr>
          <p:cNvPr id="174" name="Rectangle 173"/>
          <p:cNvSpPr/>
          <p:nvPr/>
        </p:nvSpPr>
        <p:spPr>
          <a:xfrm rot="18900000">
            <a:off x="2063799" y="212449"/>
            <a:ext cx="1021099" cy="1021099"/>
          </a:xfrm>
          <a:prstGeom prst="rect">
            <a:avLst/>
          </a:prstGeom>
          <a:solidFill>
            <a:srgbClr val="5B9BD5"/>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77" name="Title 1"/>
          <p:cNvSpPr>
            <a:spLocks noGrp="1"/>
          </p:cNvSpPr>
          <p:nvPr>
            <p:ph type="title" idx="4294967295"/>
          </p:nvPr>
        </p:nvSpPr>
        <p:spPr>
          <a:xfrm>
            <a:off x="538163" y="292100"/>
            <a:ext cx="11653837" cy="898525"/>
          </a:xfrm>
        </p:spPr>
        <p:txBody>
          <a:bodyPr>
            <a:normAutofit fontScale="90000"/>
          </a:bodyPr>
          <a:lstStyle/>
          <a:p>
            <a:r>
              <a:rPr lang="en-US" sz="3332" dirty="0">
                <a:solidFill>
                  <a:schemeClr val="bg1"/>
                </a:solidFill>
              </a:rPr>
              <a:t>Microsoft</a:t>
            </a:r>
            <a:br>
              <a:rPr lang="en-US" sz="3332" dirty="0">
                <a:solidFill>
                  <a:schemeClr val="bg1"/>
                </a:solidFill>
              </a:rPr>
            </a:br>
            <a:r>
              <a:rPr lang="en-US" sz="3332" dirty="0">
                <a:solidFill>
                  <a:schemeClr val="bg1"/>
                </a:solidFill>
              </a:rPr>
              <a:t>ecosystem</a:t>
            </a:r>
          </a:p>
        </p:txBody>
      </p:sp>
      <p:sp>
        <p:nvSpPr>
          <p:cNvPr id="192" name="TextBox 191"/>
          <p:cNvSpPr txBox="1"/>
          <p:nvPr/>
        </p:nvSpPr>
        <p:spPr>
          <a:xfrm>
            <a:off x="10501270" y="4683805"/>
            <a:ext cx="1197444" cy="162609"/>
          </a:xfrm>
          <a:prstGeom prst="rect">
            <a:avLst/>
          </a:prstGeom>
          <a:noFill/>
        </p:spPr>
        <p:txBody>
          <a:bodyPr wrap="none" lIns="0" tIns="0" rIns="0" bIns="0" rtlCol="0">
            <a:spAutoFit/>
          </a:bodyPr>
          <a:lstStyle/>
          <a:p>
            <a:pPr defTabSz="913874">
              <a:lnSpc>
                <a:spcPct val="90000"/>
              </a:lnSpc>
            </a:pPr>
            <a:r>
              <a:rPr lang="en-US" sz="1174"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Application Insights</a:t>
            </a:r>
          </a:p>
        </p:txBody>
      </p:sp>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3250" y="3608258"/>
            <a:ext cx="1379468" cy="548633"/>
          </a:xfrm>
          <a:prstGeom prst="rect">
            <a:avLst/>
          </a:prstGeom>
        </p:spPr>
      </p:pic>
      <p:grpSp>
        <p:nvGrpSpPr>
          <p:cNvPr id="238" name="Group 237"/>
          <p:cNvGrpSpPr/>
          <p:nvPr/>
        </p:nvGrpSpPr>
        <p:grpSpPr>
          <a:xfrm>
            <a:off x="9256615" y="5221481"/>
            <a:ext cx="2934522" cy="1635547"/>
            <a:chOff x="6610350" y="4013200"/>
            <a:chExt cx="3446463" cy="1920876"/>
          </a:xfrm>
        </p:grpSpPr>
        <p:sp>
          <p:nvSpPr>
            <p:cNvPr id="239" name="Freeform 5"/>
            <p:cNvSpPr>
              <a:spLocks/>
            </p:cNvSpPr>
            <p:nvPr/>
          </p:nvSpPr>
          <p:spPr bwMode="auto">
            <a:xfrm>
              <a:off x="7473950" y="4635500"/>
              <a:ext cx="2343150" cy="815975"/>
            </a:xfrm>
            <a:custGeom>
              <a:avLst/>
              <a:gdLst>
                <a:gd name="T0" fmla="*/ 8 w 1476"/>
                <a:gd name="T1" fmla="*/ 514 h 514"/>
                <a:gd name="T2" fmla="*/ 0 w 1476"/>
                <a:gd name="T3" fmla="*/ 479 h 514"/>
                <a:gd name="T4" fmla="*/ 429 w 1476"/>
                <a:gd name="T5" fmla="*/ 374 h 514"/>
                <a:gd name="T6" fmla="*/ 780 w 1476"/>
                <a:gd name="T7" fmla="*/ 156 h 514"/>
                <a:gd name="T8" fmla="*/ 1213 w 1476"/>
                <a:gd name="T9" fmla="*/ 139 h 514"/>
                <a:gd name="T10" fmla="*/ 1476 w 1476"/>
                <a:gd name="T11" fmla="*/ 0 h 514"/>
                <a:gd name="T12" fmla="*/ 1476 w 1476"/>
                <a:gd name="T13" fmla="*/ 0 h 514"/>
                <a:gd name="T14" fmla="*/ 1476 w 1476"/>
                <a:gd name="T15" fmla="*/ 37 h 514"/>
                <a:gd name="T16" fmla="*/ 1476 w 1476"/>
                <a:gd name="T17" fmla="*/ 40 h 514"/>
                <a:gd name="T18" fmla="*/ 1222 w 1476"/>
                <a:gd name="T19" fmla="*/ 175 h 514"/>
                <a:gd name="T20" fmla="*/ 792 w 1476"/>
                <a:gd name="T21" fmla="*/ 191 h 514"/>
                <a:gd name="T22" fmla="*/ 443 w 1476"/>
                <a:gd name="T23" fmla="*/ 408 h 514"/>
                <a:gd name="T24" fmla="*/ 8 w 1476"/>
                <a:gd name="T25" fmla="*/ 51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4">
                  <a:moveTo>
                    <a:pt x="8" y="514"/>
                  </a:moveTo>
                  <a:lnTo>
                    <a:pt x="0" y="479"/>
                  </a:lnTo>
                  <a:lnTo>
                    <a:pt x="429" y="374"/>
                  </a:lnTo>
                  <a:lnTo>
                    <a:pt x="780" y="156"/>
                  </a:lnTo>
                  <a:lnTo>
                    <a:pt x="1213" y="139"/>
                  </a:lnTo>
                  <a:lnTo>
                    <a:pt x="1476" y="0"/>
                  </a:lnTo>
                  <a:lnTo>
                    <a:pt x="1476" y="0"/>
                  </a:lnTo>
                  <a:lnTo>
                    <a:pt x="1476" y="37"/>
                  </a:lnTo>
                  <a:lnTo>
                    <a:pt x="1476" y="40"/>
                  </a:lnTo>
                  <a:lnTo>
                    <a:pt x="1222" y="175"/>
                  </a:lnTo>
                  <a:lnTo>
                    <a:pt x="792" y="191"/>
                  </a:lnTo>
                  <a:lnTo>
                    <a:pt x="443" y="408"/>
                  </a:lnTo>
                  <a:lnTo>
                    <a:pt x="8" y="51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40" name="Freeform 6"/>
            <p:cNvSpPr>
              <a:spLocks/>
            </p:cNvSpPr>
            <p:nvPr/>
          </p:nvSpPr>
          <p:spPr bwMode="auto">
            <a:xfrm>
              <a:off x="7480300" y="4013200"/>
              <a:ext cx="2366963" cy="1343025"/>
            </a:xfrm>
            <a:custGeom>
              <a:avLst/>
              <a:gdLst>
                <a:gd name="T0" fmla="*/ 14 w 1491"/>
                <a:gd name="T1" fmla="*/ 846 h 846"/>
                <a:gd name="T2" fmla="*/ 0 w 1491"/>
                <a:gd name="T3" fmla="*/ 814 h 846"/>
                <a:gd name="T4" fmla="*/ 348 w 1491"/>
                <a:gd name="T5" fmla="*/ 653 h 846"/>
                <a:gd name="T6" fmla="*/ 562 w 1491"/>
                <a:gd name="T7" fmla="*/ 402 h 846"/>
                <a:gd name="T8" fmla="*/ 915 w 1491"/>
                <a:gd name="T9" fmla="*/ 328 h 846"/>
                <a:gd name="T10" fmla="*/ 1128 w 1491"/>
                <a:gd name="T11" fmla="*/ 77 h 846"/>
                <a:gd name="T12" fmla="*/ 1491 w 1491"/>
                <a:gd name="T13" fmla="*/ 0 h 846"/>
                <a:gd name="T14" fmla="*/ 1491 w 1491"/>
                <a:gd name="T15" fmla="*/ 37 h 846"/>
                <a:gd name="T16" fmla="*/ 1147 w 1491"/>
                <a:gd name="T17" fmla="*/ 111 h 846"/>
                <a:gd name="T18" fmla="*/ 934 w 1491"/>
                <a:gd name="T19" fmla="*/ 360 h 846"/>
                <a:gd name="T20" fmla="*/ 582 w 1491"/>
                <a:gd name="T21" fmla="*/ 434 h 846"/>
                <a:gd name="T22" fmla="*/ 371 w 1491"/>
                <a:gd name="T23" fmla="*/ 682 h 846"/>
                <a:gd name="T24" fmla="*/ 14 w 1491"/>
                <a:gd name="T25"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6">
                  <a:moveTo>
                    <a:pt x="14" y="846"/>
                  </a:moveTo>
                  <a:lnTo>
                    <a:pt x="0" y="814"/>
                  </a:lnTo>
                  <a:lnTo>
                    <a:pt x="348" y="653"/>
                  </a:lnTo>
                  <a:lnTo>
                    <a:pt x="562" y="402"/>
                  </a:lnTo>
                  <a:lnTo>
                    <a:pt x="915" y="328"/>
                  </a:lnTo>
                  <a:lnTo>
                    <a:pt x="1128" y="77"/>
                  </a:lnTo>
                  <a:lnTo>
                    <a:pt x="1491" y="0"/>
                  </a:lnTo>
                  <a:lnTo>
                    <a:pt x="1491" y="37"/>
                  </a:lnTo>
                  <a:lnTo>
                    <a:pt x="1147" y="111"/>
                  </a:lnTo>
                  <a:lnTo>
                    <a:pt x="934" y="360"/>
                  </a:lnTo>
                  <a:lnTo>
                    <a:pt x="582" y="434"/>
                  </a:lnTo>
                  <a:lnTo>
                    <a:pt x="371" y="682"/>
                  </a:lnTo>
                  <a:lnTo>
                    <a:pt x="14" y="84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41" name="Freeform 7"/>
            <p:cNvSpPr>
              <a:spLocks/>
            </p:cNvSpPr>
            <p:nvPr/>
          </p:nvSpPr>
          <p:spPr bwMode="auto">
            <a:xfrm>
              <a:off x="7485063" y="4987925"/>
              <a:ext cx="2332038" cy="633413"/>
            </a:xfrm>
            <a:custGeom>
              <a:avLst/>
              <a:gdLst>
                <a:gd name="T0" fmla="*/ 6 w 1469"/>
                <a:gd name="T1" fmla="*/ 399 h 399"/>
                <a:gd name="T2" fmla="*/ 0 w 1469"/>
                <a:gd name="T3" fmla="*/ 362 h 399"/>
                <a:gd name="T4" fmla="*/ 340 w 1469"/>
                <a:gd name="T5" fmla="*/ 309 h 399"/>
                <a:gd name="T6" fmla="*/ 624 w 1469"/>
                <a:gd name="T7" fmla="*/ 137 h 399"/>
                <a:gd name="T8" fmla="*/ 968 w 1469"/>
                <a:gd name="T9" fmla="*/ 170 h 399"/>
                <a:gd name="T10" fmla="*/ 1249 w 1469"/>
                <a:gd name="T11" fmla="*/ 0 h 399"/>
                <a:gd name="T12" fmla="*/ 1469 w 1469"/>
                <a:gd name="T13" fmla="*/ 25 h 399"/>
                <a:gd name="T14" fmla="*/ 1469 w 1469"/>
                <a:gd name="T15" fmla="*/ 61 h 399"/>
                <a:gd name="T16" fmla="*/ 1257 w 1469"/>
                <a:gd name="T17" fmla="*/ 36 h 399"/>
                <a:gd name="T18" fmla="*/ 976 w 1469"/>
                <a:gd name="T19" fmla="*/ 208 h 399"/>
                <a:gd name="T20" fmla="*/ 632 w 1469"/>
                <a:gd name="T21" fmla="*/ 173 h 399"/>
                <a:gd name="T22" fmla="*/ 352 w 1469"/>
                <a:gd name="T23" fmla="*/ 344 h 399"/>
                <a:gd name="T24" fmla="*/ 6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6" y="399"/>
                  </a:moveTo>
                  <a:lnTo>
                    <a:pt x="0" y="362"/>
                  </a:lnTo>
                  <a:lnTo>
                    <a:pt x="340" y="309"/>
                  </a:lnTo>
                  <a:lnTo>
                    <a:pt x="624" y="137"/>
                  </a:lnTo>
                  <a:lnTo>
                    <a:pt x="968" y="170"/>
                  </a:lnTo>
                  <a:lnTo>
                    <a:pt x="1249" y="0"/>
                  </a:lnTo>
                  <a:lnTo>
                    <a:pt x="1469" y="25"/>
                  </a:lnTo>
                  <a:lnTo>
                    <a:pt x="1469" y="61"/>
                  </a:lnTo>
                  <a:lnTo>
                    <a:pt x="1257" y="36"/>
                  </a:lnTo>
                  <a:lnTo>
                    <a:pt x="976" y="208"/>
                  </a:lnTo>
                  <a:lnTo>
                    <a:pt x="632" y="173"/>
                  </a:lnTo>
                  <a:lnTo>
                    <a:pt x="352" y="344"/>
                  </a:lnTo>
                  <a:lnTo>
                    <a:pt x="6"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42" name="Freeform 8"/>
            <p:cNvSpPr>
              <a:spLocks/>
            </p:cNvSpPr>
            <p:nvPr/>
          </p:nvSpPr>
          <p:spPr bwMode="auto">
            <a:xfrm>
              <a:off x="6610350" y="5527675"/>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43" name="Freeform 9"/>
            <p:cNvSpPr>
              <a:spLocks/>
            </p:cNvSpPr>
            <p:nvPr/>
          </p:nvSpPr>
          <p:spPr bwMode="auto">
            <a:xfrm>
              <a:off x="7407275" y="53292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44" name="Freeform 10"/>
            <p:cNvSpPr>
              <a:spLocks/>
            </p:cNvSpPr>
            <p:nvPr/>
          </p:nvSpPr>
          <p:spPr bwMode="auto">
            <a:xfrm>
              <a:off x="8377238" y="53292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45" name="Freeform 11"/>
            <p:cNvSpPr>
              <a:spLocks/>
            </p:cNvSpPr>
            <p:nvPr/>
          </p:nvSpPr>
          <p:spPr bwMode="auto">
            <a:xfrm>
              <a:off x="8426450" y="48783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46" name="Freeform 12"/>
            <p:cNvSpPr>
              <a:spLocks/>
            </p:cNvSpPr>
            <p:nvPr/>
          </p:nvSpPr>
          <p:spPr bwMode="auto">
            <a:xfrm>
              <a:off x="8626475" y="5000625"/>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47" name="Freeform 13"/>
            <p:cNvSpPr>
              <a:spLocks/>
            </p:cNvSpPr>
            <p:nvPr/>
          </p:nvSpPr>
          <p:spPr bwMode="auto">
            <a:xfrm>
              <a:off x="8154988" y="4922838"/>
              <a:ext cx="471488" cy="757238"/>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48" name="Freeform 14"/>
            <p:cNvSpPr>
              <a:spLocks/>
            </p:cNvSpPr>
            <p:nvPr/>
          </p:nvSpPr>
          <p:spPr bwMode="auto">
            <a:xfrm>
              <a:off x="8626475" y="5172075"/>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49" name="Freeform 15"/>
            <p:cNvSpPr>
              <a:spLocks/>
            </p:cNvSpPr>
            <p:nvPr/>
          </p:nvSpPr>
          <p:spPr bwMode="auto">
            <a:xfrm>
              <a:off x="8291513" y="5349875"/>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50" name="Freeform 16"/>
            <p:cNvSpPr>
              <a:spLocks/>
            </p:cNvSpPr>
            <p:nvPr/>
          </p:nvSpPr>
          <p:spPr bwMode="auto">
            <a:xfrm>
              <a:off x="8413750" y="5349875"/>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51" name="Freeform 17"/>
            <p:cNvSpPr>
              <a:spLocks/>
            </p:cNvSpPr>
            <p:nvPr/>
          </p:nvSpPr>
          <p:spPr bwMode="auto">
            <a:xfrm>
              <a:off x="8416925" y="56213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52" name="Rectangle 18"/>
            <p:cNvSpPr>
              <a:spLocks noChangeArrowheads="1"/>
            </p:cNvSpPr>
            <p:nvPr/>
          </p:nvSpPr>
          <p:spPr bwMode="auto">
            <a:xfrm>
              <a:off x="7546975" y="5568950"/>
              <a:ext cx="120650" cy="3651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53" name="Freeform 19"/>
            <p:cNvSpPr>
              <a:spLocks/>
            </p:cNvSpPr>
            <p:nvPr/>
          </p:nvSpPr>
          <p:spPr bwMode="auto">
            <a:xfrm>
              <a:off x="7110413" y="56276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54" name="Freeform 20"/>
            <p:cNvSpPr>
              <a:spLocks/>
            </p:cNvSpPr>
            <p:nvPr/>
          </p:nvSpPr>
          <p:spPr bwMode="auto">
            <a:xfrm>
              <a:off x="7256463" y="5334000"/>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55" name="Freeform 21"/>
            <p:cNvSpPr>
              <a:spLocks/>
            </p:cNvSpPr>
            <p:nvPr/>
          </p:nvSpPr>
          <p:spPr bwMode="auto">
            <a:xfrm>
              <a:off x="7400925" y="5067300"/>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56" name="Freeform 22"/>
            <p:cNvSpPr>
              <a:spLocks/>
            </p:cNvSpPr>
            <p:nvPr/>
          </p:nvSpPr>
          <p:spPr bwMode="auto">
            <a:xfrm>
              <a:off x="7693025" y="5343525"/>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57" name="Freeform 23"/>
            <p:cNvSpPr>
              <a:spLocks/>
            </p:cNvSpPr>
            <p:nvPr/>
          </p:nvSpPr>
          <p:spPr bwMode="auto">
            <a:xfrm>
              <a:off x="6818313" y="56403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58" name="Freeform 24"/>
            <p:cNvSpPr>
              <a:spLocks/>
            </p:cNvSpPr>
            <p:nvPr/>
          </p:nvSpPr>
          <p:spPr bwMode="auto">
            <a:xfrm>
              <a:off x="6965950" y="5157788"/>
              <a:ext cx="119063" cy="776288"/>
            </a:xfrm>
            <a:custGeom>
              <a:avLst/>
              <a:gdLst>
                <a:gd name="T0" fmla="*/ 0 w 75"/>
                <a:gd name="T1" fmla="*/ 0 h 489"/>
                <a:gd name="T2" fmla="*/ 0 w 75"/>
                <a:gd name="T3" fmla="*/ 371 h 489"/>
                <a:gd name="T4" fmla="*/ 0 w 75"/>
                <a:gd name="T5" fmla="*/ 489 h 489"/>
                <a:gd name="T6" fmla="*/ 75 w 75"/>
                <a:gd name="T7" fmla="*/ 489 h 489"/>
                <a:gd name="T8" fmla="*/ 75 w 75"/>
                <a:gd name="T9" fmla="*/ 341 h 489"/>
                <a:gd name="T10" fmla="*/ 75 w 75"/>
                <a:gd name="T11" fmla="*/ 0 h 489"/>
                <a:gd name="T12" fmla="*/ 0 w 75"/>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75" h="489">
                  <a:moveTo>
                    <a:pt x="0" y="0"/>
                  </a:moveTo>
                  <a:lnTo>
                    <a:pt x="0" y="371"/>
                  </a:lnTo>
                  <a:lnTo>
                    <a:pt x="0" y="489"/>
                  </a:lnTo>
                  <a:lnTo>
                    <a:pt x="75" y="489"/>
                  </a:lnTo>
                  <a:lnTo>
                    <a:pt x="75" y="341"/>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grpSp>
      <p:sp>
        <p:nvSpPr>
          <p:cNvPr id="91" name="Freeform 6"/>
          <p:cNvSpPr>
            <a:spLocks/>
          </p:cNvSpPr>
          <p:nvPr/>
        </p:nvSpPr>
        <p:spPr bwMode="auto">
          <a:xfrm>
            <a:off x="1696093" y="2758500"/>
            <a:ext cx="1148459" cy="755793"/>
          </a:xfrm>
          <a:custGeom>
            <a:avLst/>
            <a:gdLst>
              <a:gd name="T0" fmla="*/ 663 w 789"/>
              <a:gd name="T1" fmla="*/ 227 h 519"/>
              <a:gd name="T2" fmla="*/ 663 w 789"/>
              <a:gd name="T3" fmla="*/ 217 h 519"/>
              <a:gd name="T4" fmla="*/ 445 w 789"/>
              <a:gd name="T5" fmla="*/ 0 h 519"/>
              <a:gd name="T6" fmla="*/ 264 w 789"/>
              <a:gd name="T7" fmla="*/ 97 h 519"/>
              <a:gd name="T8" fmla="*/ 204 w 789"/>
              <a:gd name="T9" fmla="*/ 81 h 519"/>
              <a:gd name="T10" fmla="*/ 134 w 789"/>
              <a:gd name="T11" fmla="*/ 102 h 519"/>
              <a:gd name="T12" fmla="*/ 78 w 789"/>
              <a:gd name="T13" fmla="*/ 204 h 519"/>
              <a:gd name="T14" fmla="*/ 0 w 789"/>
              <a:gd name="T15" fmla="*/ 348 h 519"/>
              <a:gd name="T16" fmla="*/ 152 w 789"/>
              <a:gd name="T17" fmla="*/ 519 h 519"/>
              <a:gd name="T18" fmla="*/ 171 w 789"/>
              <a:gd name="T19" fmla="*/ 519 h 519"/>
              <a:gd name="T20" fmla="*/ 188 w 789"/>
              <a:gd name="T21" fmla="*/ 519 h 519"/>
              <a:gd name="T22" fmla="*/ 544 w 789"/>
              <a:gd name="T23" fmla="*/ 519 h 519"/>
              <a:gd name="T24" fmla="*/ 551 w 789"/>
              <a:gd name="T25" fmla="*/ 519 h 519"/>
              <a:gd name="T26" fmla="*/ 560 w 789"/>
              <a:gd name="T27" fmla="*/ 519 h 519"/>
              <a:gd name="T28" fmla="*/ 586 w 789"/>
              <a:gd name="T29" fmla="*/ 519 h 519"/>
              <a:gd name="T30" fmla="*/ 642 w 789"/>
              <a:gd name="T31" fmla="*/ 519 h 519"/>
              <a:gd name="T32" fmla="*/ 789 w 789"/>
              <a:gd name="T33" fmla="*/ 372 h 519"/>
              <a:gd name="T34" fmla="*/ 663 w 789"/>
              <a:gd name="T35" fmla="*/ 227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9" h="519">
                <a:moveTo>
                  <a:pt x="663" y="227"/>
                </a:moveTo>
                <a:cubicBezTo>
                  <a:pt x="663" y="225"/>
                  <a:pt x="663" y="220"/>
                  <a:pt x="663" y="217"/>
                </a:cubicBezTo>
                <a:cubicBezTo>
                  <a:pt x="663" y="97"/>
                  <a:pt x="565" y="0"/>
                  <a:pt x="445" y="0"/>
                </a:cubicBezTo>
                <a:cubicBezTo>
                  <a:pt x="370" y="0"/>
                  <a:pt x="303" y="39"/>
                  <a:pt x="264" y="97"/>
                </a:cubicBezTo>
                <a:cubicBezTo>
                  <a:pt x="246" y="87"/>
                  <a:pt x="226" y="81"/>
                  <a:pt x="204" y="81"/>
                </a:cubicBezTo>
                <a:cubicBezTo>
                  <a:pt x="178" y="81"/>
                  <a:pt x="154" y="89"/>
                  <a:pt x="134" y="102"/>
                </a:cubicBezTo>
                <a:cubicBezTo>
                  <a:pt x="101" y="124"/>
                  <a:pt x="79" y="162"/>
                  <a:pt x="78" y="204"/>
                </a:cubicBezTo>
                <a:cubicBezTo>
                  <a:pt x="32" y="235"/>
                  <a:pt x="0" y="288"/>
                  <a:pt x="0" y="348"/>
                </a:cubicBezTo>
                <a:cubicBezTo>
                  <a:pt x="0" y="436"/>
                  <a:pt x="66" y="509"/>
                  <a:pt x="152" y="519"/>
                </a:cubicBezTo>
                <a:cubicBezTo>
                  <a:pt x="158" y="519"/>
                  <a:pt x="165" y="519"/>
                  <a:pt x="171" y="519"/>
                </a:cubicBezTo>
                <a:cubicBezTo>
                  <a:pt x="177" y="519"/>
                  <a:pt x="182" y="519"/>
                  <a:pt x="188" y="519"/>
                </a:cubicBezTo>
                <a:cubicBezTo>
                  <a:pt x="268" y="519"/>
                  <a:pt x="455" y="519"/>
                  <a:pt x="544" y="519"/>
                </a:cubicBezTo>
                <a:cubicBezTo>
                  <a:pt x="546" y="519"/>
                  <a:pt x="549" y="519"/>
                  <a:pt x="551" y="519"/>
                </a:cubicBezTo>
                <a:cubicBezTo>
                  <a:pt x="560" y="519"/>
                  <a:pt x="560" y="519"/>
                  <a:pt x="560" y="519"/>
                </a:cubicBezTo>
                <a:cubicBezTo>
                  <a:pt x="564" y="519"/>
                  <a:pt x="577" y="519"/>
                  <a:pt x="586" y="519"/>
                </a:cubicBezTo>
                <a:cubicBezTo>
                  <a:pt x="642" y="519"/>
                  <a:pt x="642" y="519"/>
                  <a:pt x="642" y="519"/>
                </a:cubicBezTo>
                <a:cubicBezTo>
                  <a:pt x="724" y="517"/>
                  <a:pt x="789" y="452"/>
                  <a:pt x="789" y="372"/>
                </a:cubicBezTo>
                <a:cubicBezTo>
                  <a:pt x="789" y="298"/>
                  <a:pt x="734" y="238"/>
                  <a:pt x="663" y="227"/>
                </a:cubicBezTo>
                <a:close/>
              </a:path>
            </a:pathLst>
          </a:custGeom>
          <a:solidFill>
            <a:srgbClr val="2F5597">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endParaRPr lang="en-US" sz="588">
              <a:solidFill>
                <a:prstClr val="black"/>
              </a:solidFill>
              <a:latin typeface="Calibri" panose="020F0502020204030204"/>
            </a:endParaRPr>
          </a:p>
        </p:txBody>
      </p:sp>
      <p:pic>
        <p:nvPicPr>
          <p:cNvPr id="135" name="Picture 134"/>
          <p:cNvPicPr>
            <a:picLocks noChangeAspect="1"/>
          </p:cNvPicPr>
          <p:nvPr/>
        </p:nvPicPr>
        <p:blipFill>
          <a:blip r:embed="rId8"/>
          <a:stretch>
            <a:fillRect/>
          </a:stretch>
        </p:blipFill>
        <p:spPr>
          <a:xfrm>
            <a:off x="1151850" y="2737018"/>
            <a:ext cx="1175609" cy="630343"/>
          </a:xfrm>
          <a:prstGeom prst="rect">
            <a:avLst/>
          </a:prstGeom>
        </p:spPr>
      </p:pic>
      <p:grpSp>
        <p:nvGrpSpPr>
          <p:cNvPr id="136" name="Group 135"/>
          <p:cNvGrpSpPr/>
          <p:nvPr/>
        </p:nvGrpSpPr>
        <p:grpSpPr>
          <a:xfrm>
            <a:off x="2029979" y="3117125"/>
            <a:ext cx="776609" cy="760020"/>
            <a:chOff x="2065191" y="1914181"/>
            <a:chExt cx="883828" cy="864948"/>
          </a:xfrm>
        </p:grpSpPr>
        <p:sp>
          <p:nvSpPr>
            <p:cNvPr id="137" name="Freeform 95"/>
            <p:cNvSpPr>
              <a:spLocks/>
            </p:cNvSpPr>
            <p:nvPr/>
          </p:nvSpPr>
          <p:spPr bwMode="auto">
            <a:xfrm flipH="1">
              <a:off x="2065191" y="1914181"/>
              <a:ext cx="883828" cy="57397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a:noFill/>
            </a:ln>
            <a:extLst/>
          </p:spPr>
          <p:txBody>
            <a:bodyPr vert="horz" wrap="square" lIns="91401" tIns="45700" rIns="91401" bIns="45700" numCol="1" anchor="t" anchorCtr="0" compatLnSpc="1">
              <a:prstTxWarp prst="textNoShape">
                <a:avLst/>
              </a:prstTxWarp>
            </a:bodyPr>
            <a:lstStyle/>
            <a:p>
              <a:pPr defTabSz="913874">
                <a:defRPr/>
              </a:pPr>
              <a:endParaRPr lang="en-US" sz="2745" kern="0">
                <a:solidFill>
                  <a:srgbClr val="000000"/>
                </a:solidFill>
                <a:latin typeface="Calibri" panose="020F0502020204030204"/>
              </a:endParaRPr>
            </a:p>
          </p:txBody>
        </p:sp>
        <p:sp>
          <p:nvSpPr>
            <p:cNvPr id="138" name="Rectangle 137"/>
            <p:cNvSpPr/>
            <p:nvPr/>
          </p:nvSpPr>
          <p:spPr>
            <a:xfrm>
              <a:off x="2132017" y="2107867"/>
              <a:ext cx="677540" cy="50250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pic>
          <p:nvPicPr>
            <p:cNvPr id="139" name="Picture 138"/>
            <p:cNvPicPr>
              <a:picLocks noChangeAspect="1"/>
            </p:cNvPicPr>
            <p:nvPr/>
          </p:nvPicPr>
          <p:blipFill>
            <a:blip r:embed="rId9">
              <a:biLevel thresh="25000"/>
            </a:blip>
            <a:stretch>
              <a:fillRect/>
            </a:stretch>
          </p:blipFill>
          <p:spPr>
            <a:xfrm>
              <a:off x="2078496" y="2064654"/>
              <a:ext cx="777488" cy="714475"/>
            </a:xfrm>
            <a:prstGeom prst="rect">
              <a:avLst/>
            </a:prstGeom>
          </p:spPr>
        </p:pic>
      </p:grpSp>
      <p:sp>
        <p:nvSpPr>
          <p:cNvPr id="98" name="Rectangle 97"/>
          <p:cNvSpPr/>
          <p:nvPr/>
        </p:nvSpPr>
        <p:spPr>
          <a:xfrm rot="18900000">
            <a:off x="2936315" y="876327"/>
            <a:ext cx="1021099" cy="1021099"/>
          </a:xfrm>
          <a:prstGeom prst="rect">
            <a:avLst/>
          </a:prstGeom>
          <a:solidFill>
            <a:srgbClr val="2F5597"/>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96" name="Rectangle 95"/>
          <p:cNvSpPr/>
          <p:nvPr/>
        </p:nvSpPr>
        <p:spPr>
          <a:xfrm rot="18900000">
            <a:off x="6038587" y="880778"/>
            <a:ext cx="1021099" cy="1021099"/>
          </a:xfrm>
          <a:prstGeom prst="rect">
            <a:avLst/>
          </a:prstGeom>
          <a:solidFill>
            <a:srgbClr val="203864"/>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97" name="Rectangle 96"/>
          <p:cNvSpPr/>
          <p:nvPr/>
        </p:nvSpPr>
        <p:spPr>
          <a:xfrm rot="18900000">
            <a:off x="9129524" y="871497"/>
            <a:ext cx="1021099" cy="1021099"/>
          </a:xfrm>
          <a:prstGeom prst="rect">
            <a:avLst/>
          </a:prstGeom>
          <a:solidFill>
            <a:srgbClr val="002060"/>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99" name="Rounded Rectangle 98"/>
          <p:cNvSpPr/>
          <p:nvPr/>
        </p:nvSpPr>
        <p:spPr bwMode="auto">
          <a:xfrm>
            <a:off x="2600478" y="717704"/>
            <a:ext cx="9099672" cy="732197"/>
          </a:xfrm>
          <a:prstGeom prst="roundRect">
            <a:avLst/>
          </a:prstGeom>
          <a:solidFill>
            <a:schemeClr val="bg1">
              <a:alpha val="20000"/>
            </a:schemeClr>
          </a:solidFill>
          <a:ln w="142875" cap="rnd">
            <a:solidFill>
              <a:schemeClr val="bg1">
                <a:alpha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r" defTabSz="913927" fontAlgn="base">
              <a:lnSpc>
                <a:spcPct val="90000"/>
              </a:lnSpc>
              <a:spcBef>
                <a:spcPct val="0"/>
              </a:spcBef>
              <a:spcAft>
                <a:spcPct val="0"/>
              </a:spcAft>
            </a:pPr>
            <a:endParaRPr lang="en-US" sz="1567" dirty="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3138251" y="913342"/>
            <a:ext cx="2187330" cy="333489"/>
          </a:xfrm>
          <a:prstGeom prst="rect">
            <a:avLst/>
          </a:prstGeom>
        </p:spPr>
        <p:txBody>
          <a:bodyPr wrap="none">
            <a:spAutoFit/>
          </a:bodyPr>
          <a:lstStyle/>
          <a:p>
            <a:pPr defTabSz="914192"/>
            <a:r>
              <a:rPr lang="en-US" sz="1567" dirty="0">
                <a:gradFill>
                  <a:gsLst>
                    <a:gs pos="0">
                      <a:srgbClr val="FFFFFF"/>
                    </a:gs>
                    <a:gs pos="100000">
                      <a:srgbClr val="FFFFFF"/>
                    </a:gs>
                  </a:gsLst>
                  <a:lin ang="5400000" scaled="0"/>
                </a:gradFill>
                <a:ea typeface="Segoe UI" pitchFamily="34" charset="0"/>
                <a:cs typeface="Segoe UI" pitchFamily="34" charset="0"/>
              </a:rPr>
              <a:t> People | Process | Tools</a:t>
            </a:r>
            <a:endParaRPr lang="en-US" sz="1567" dirty="0">
              <a:solidFill>
                <a:srgbClr val="505050"/>
              </a:solidFill>
            </a:endParaRPr>
          </a:p>
        </p:txBody>
      </p:sp>
      <p:sp>
        <p:nvSpPr>
          <p:cNvPr id="108" name="Freeform 6"/>
          <p:cNvSpPr>
            <a:spLocks/>
          </p:cNvSpPr>
          <p:nvPr/>
        </p:nvSpPr>
        <p:spPr bwMode="auto">
          <a:xfrm>
            <a:off x="1720905" y="5938606"/>
            <a:ext cx="1148459" cy="755793"/>
          </a:xfrm>
          <a:custGeom>
            <a:avLst/>
            <a:gdLst>
              <a:gd name="T0" fmla="*/ 663 w 789"/>
              <a:gd name="T1" fmla="*/ 227 h 519"/>
              <a:gd name="T2" fmla="*/ 663 w 789"/>
              <a:gd name="T3" fmla="*/ 217 h 519"/>
              <a:gd name="T4" fmla="*/ 445 w 789"/>
              <a:gd name="T5" fmla="*/ 0 h 519"/>
              <a:gd name="T6" fmla="*/ 264 w 789"/>
              <a:gd name="T7" fmla="*/ 97 h 519"/>
              <a:gd name="T8" fmla="*/ 204 w 789"/>
              <a:gd name="T9" fmla="*/ 81 h 519"/>
              <a:gd name="T10" fmla="*/ 134 w 789"/>
              <a:gd name="T11" fmla="*/ 102 h 519"/>
              <a:gd name="T12" fmla="*/ 78 w 789"/>
              <a:gd name="T13" fmla="*/ 204 h 519"/>
              <a:gd name="T14" fmla="*/ 0 w 789"/>
              <a:gd name="T15" fmla="*/ 348 h 519"/>
              <a:gd name="T16" fmla="*/ 152 w 789"/>
              <a:gd name="T17" fmla="*/ 519 h 519"/>
              <a:gd name="T18" fmla="*/ 171 w 789"/>
              <a:gd name="T19" fmla="*/ 519 h 519"/>
              <a:gd name="T20" fmla="*/ 188 w 789"/>
              <a:gd name="T21" fmla="*/ 519 h 519"/>
              <a:gd name="T22" fmla="*/ 544 w 789"/>
              <a:gd name="T23" fmla="*/ 519 h 519"/>
              <a:gd name="T24" fmla="*/ 551 w 789"/>
              <a:gd name="T25" fmla="*/ 519 h 519"/>
              <a:gd name="T26" fmla="*/ 560 w 789"/>
              <a:gd name="T27" fmla="*/ 519 h 519"/>
              <a:gd name="T28" fmla="*/ 586 w 789"/>
              <a:gd name="T29" fmla="*/ 519 h 519"/>
              <a:gd name="T30" fmla="*/ 642 w 789"/>
              <a:gd name="T31" fmla="*/ 519 h 519"/>
              <a:gd name="T32" fmla="*/ 789 w 789"/>
              <a:gd name="T33" fmla="*/ 372 h 519"/>
              <a:gd name="T34" fmla="*/ 663 w 789"/>
              <a:gd name="T35" fmla="*/ 227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9" h="519">
                <a:moveTo>
                  <a:pt x="663" y="227"/>
                </a:moveTo>
                <a:cubicBezTo>
                  <a:pt x="663" y="225"/>
                  <a:pt x="663" y="220"/>
                  <a:pt x="663" y="217"/>
                </a:cubicBezTo>
                <a:cubicBezTo>
                  <a:pt x="663" y="97"/>
                  <a:pt x="565" y="0"/>
                  <a:pt x="445" y="0"/>
                </a:cubicBezTo>
                <a:cubicBezTo>
                  <a:pt x="370" y="0"/>
                  <a:pt x="303" y="39"/>
                  <a:pt x="264" y="97"/>
                </a:cubicBezTo>
                <a:cubicBezTo>
                  <a:pt x="246" y="87"/>
                  <a:pt x="226" y="81"/>
                  <a:pt x="204" y="81"/>
                </a:cubicBezTo>
                <a:cubicBezTo>
                  <a:pt x="178" y="81"/>
                  <a:pt x="154" y="89"/>
                  <a:pt x="134" y="102"/>
                </a:cubicBezTo>
                <a:cubicBezTo>
                  <a:pt x="101" y="124"/>
                  <a:pt x="79" y="162"/>
                  <a:pt x="78" y="204"/>
                </a:cubicBezTo>
                <a:cubicBezTo>
                  <a:pt x="32" y="235"/>
                  <a:pt x="0" y="288"/>
                  <a:pt x="0" y="348"/>
                </a:cubicBezTo>
                <a:cubicBezTo>
                  <a:pt x="0" y="436"/>
                  <a:pt x="66" y="509"/>
                  <a:pt x="152" y="519"/>
                </a:cubicBezTo>
                <a:cubicBezTo>
                  <a:pt x="158" y="519"/>
                  <a:pt x="165" y="519"/>
                  <a:pt x="171" y="519"/>
                </a:cubicBezTo>
                <a:cubicBezTo>
                  <a:pt x="177" y="519"/>
                  <a:pt x="182" y="519"/>
                  <a:pt x="188" y="519"/>
                </a:cubicBezTo>
                <a:cubicBezTo>
                  <a:pt x="268" y="519"/>
                  <a:pt x="455" y="519"/>
                  <a:pt x="544" y="519"/>
                </a:cubicBezTo>
                <a:cubicBezTo>
                  <a:pt x="546" y="519"/>
                  <a:pt x="549" y="519"/>
                  <a:pt x="551" y="519"/>
                </a:cubicBezTo>
                <a:cubicBezTo>
                  <a:pt x="560" y="519"/>
                  <a:pt x="560" y="519"/>
                  <a:pt x="560" y="519"/>
                </a:cubicBezTo>
                <a:cubicBezTo>
                  <a:pt x="564" y="519"/>
                  <a:pt x="577" y="519"/>
                  <a:pt x="586" y="519"/>
                </a:cubicBezTo>
                <a:cubicBezTo>
                  <a:pt x="642" y="519"/>
                  <a:pt x="642" y="519"/>
                  <a:pt x="642" y="519"/>
                </a:cubicBezTo>
                <a:cubicBezTo>
                  <a:pt x="724" y="517"/>
                  <a:pt x="789" y="452"/>
                  <a:pt x="789" y="372"/>
                </a:cubicBezTo>
                <a:cubicBezTo>
                  <a:pt x="789" y="298"/>
                  <a:pt x="734" y="238"/>
                  <a:pt x="663" y="227"/>
                </a:cubicBezTo>
                <a:close/>
              </a:path>
            </a:pathLst>
          </a:custGeom>
          <a:solidFill>
            <a:srgbClr val="2F5597">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endParaRPr lang="en-US" sz="588">
              <a:solidFill>
                <a:prstClr val="black"/>
              </a:solidFill>
              <a:latin typeface="Calibri" panose="020F0502020204030204"/>
            </a:endParaRPr>
          </a:p>
        </p:txBody>
      </p:sp>
      <p:sp>
        <p:nvSpPr>
          <p:cNvPr id="109" name="Freeform 7"/>
          <p:cNvSpPr>
            <a:spLocks/>
          </p:cNvSpPr>
          <p:nvPr/>
        </p:nvSpPr>
        <p:spPr bwMode="auto">
          <a:xfrm>
            <a:off x="1166418" y="5938608"/>
            <a:ext cx="882972" cy="579495"/>
          </a:xfrm>
          <a:custGeom>
            <a:avLst/>
            <a:gdLst>
              <a:gd name="T0" fmla="*/ 446 w 530"/>
              <a:gd name="T1" fmla="*/ 152 h 348"/>
              <a:gd name="T2" fmla="*/ 446 w 530"/>
              <a:gd name="T3" fmla="*/ 146 h 348"/>
              <a:gd name="T4" fmla="*/ 299 w 530"/>
              <a:gd name="T5" fmla="*/ 0 h 348"/>
              <a:gd name="T6" fmla="*/ 178 w 530"/>
              <a:gd name="T7" fmla="*/ 65 h 348"/>
              <a:gd name="T8" fmla="*/ 138 w 530"/>
              <a:gd name="T9" fmla="*/ 54 h 348"/>
              <a:gd name="T10" fmla="*/ 90 w 530"/>
              <a:gd name="T11" fmla="*/ 68 h 348"/>
              <a:gd name="T12" fmla="*/ 53 w 530"/>
              <a:gd name="T13" fmla="*/ 137 h 348"/>
              <a:gd name="T14" fmla="*/ 0 w 530"/>
              <a:gd name="T15" fmla="*/ 233 h 348"/>
              <a:gd name="T16" fmla="*/ 103 w 530"/>
              <a:gd name="T17" fmla="*/ 348 h 348"/>
              <a:gd name="T18" fmla="*/ 115 w 530"/>
              <a:gd name="T19" fmla="*/ 348 h 348"/>
              <a:gd name="T20" fmla="*/ 127 w 530"/>
              <a:gd name="T21" fmla="*/ 348 h 348"/>
              <a:gd name="T22" fmla="*/ 366 w 530"/>
              <a:gd name="T23" fmla="*/ 348 h 348"/>
              <a:gd name="T24" fmla="*/ 370 w 530"/>
              <a:gd name="T25" fmla="*/ 348 h 348"/>
              <a:gd name="T26" fmla="*/ 376 w 530"/>
              <a:gd name="T27" fmla="*/ 348 h 348"/>
              <a:gd name="T28" fmla="*/ 394 w 530"/>
              <a:gd name="T29" fmla="*/ 348 h 348"/>
              <a:gd name="T30" fmla="*/ 432 w 530"/>
              <a:gd name="T31" fmla="*/ 348 h 348"/>
              <a:gd name="T32" fmla="*/ 530 w 530"/>
              <a:gd name="T33" fmla="*/ 250 h 348"/>
              <a:gd name="T34" fmla="*/ 446 w 530"/>
              <a:gd name="T35" fmla="*/ 15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0" h="348">
                <a:moveTo>
                  <a:pt x="446" y="152"/>
                </a:moveTo>
                <a:cubicBezTo>
                  <a:pt x="446" y="150"/>
                  <a:pt x="446" y="148"/>
                  <a:pt x="446" y="146"/>
                </a:cubicBezTo>
                <a:cubicBezTo>
                  <a:pt x="446" y="65"/>
                  <a:pt x="380" y="0"/>
                  <a:pt x="299" y="0"/>
                </a:cubicBezTo>
                <a:cubicBezTo>
                  <a:pt x="249" y="0"/>
                  <a:pt x="204" y="26"/>
                  <a:pt x="178" y="65"/>
                </a:cubicBezTo>
                <a:cubicBezTo>
                  <a:pt x="166" y="58"/>
                  <a:pt x="152" y="54"/>
                  <a:pt x="138" y="54"/>
                </a:cubicBezTo>
                <a:cubicBezTo>
                  <a:pt x="120" y="54"/>
                  <a:pt x="104" y="59"/>
                  <a:pt x="90" y="68"/>
                </a:cubicBezTo>
                <a:cubicBezTo>
                  <a:pt x="68" y="83"/>
                  <a:pt x="53" y="108"/>
                  <a:pt x="53" y="137"/>
                </a:cubicBezTo>
                <a:cubicBezTo>
                  <a:pt x="22" y="157"/>
                  <a:pt x="0" y="193"/>
                  <a:pt x="0" y="233"/>
                </a:cubicBezTo>
                <a:cubicBezTo>
                  <a:pt x="0" y="293"/>
                  <a:pt x="45" y="341"/>
                  <a:pt x="103" y="348"/>
                </a:cubicBezTo>
                <a:cubicBezTo>
                  <a:pt x="106" y="348"/>
                  <a:pt x="111" y="348"/>
                  <a:pt x="115" y="348"/>
                </a:cubicBezTo>
                <a:cubicBezTo>
                  <a:pt x="119" y="348"/>
                  <a:pt x="123" y="348"/>
                  <a:pt x="127" y="348"/>
                </a:cubicBezTo>
                <a:cubicBezTo>
                  <a:pt x="181" y="348"/>
                  <a:pt x="306" y="348"/>
                  <a:pt x="366" y="348"/>
                </a:cubicBezTo>
                <a:cubicBezTo>
                  <a:pt x="368" y="348"/>
                  <a:pt x="369" y="348"/>
                  <a:pt x="370" y="348"/>
                </a:cubicBezTo>
                <a:cubicBezTo>
                  <a:pt x="376" y="348"/>
                  <a:pt x="376" y="348"/>
                  <a:pt x="376" y="348"/>
                </a:cubicBezTo>
                <a:cubicBezTo>
                  <a:pt x="379" y="348"/>
                  <a:pt x="388" y="348"/>
                  <a:pt x="394" y="348"/>
                </a:cubicBezTo>
                <a:cubicBezTo>
                  <a:pt x="432" y="348"/>
                  <a:pt x="432" y="348"/>
                  <a:pt x="432" y="348"/>
                </a:cubicBezTo>
                <a:cubicBezTo>
                  <a:pt x="487" y="347"/>
                  <a:pt x="530" y="303"/>
                  <a:pt x="530" y="250"/>
                </a:cubicBezTo>
                <a:cubicBezTo>
                  <a:pt x="530" y="200"/>
                  <a:pt x="493" y="159"/>
                  <a:pt x="446" y="152"/>
                </a:cubicBezTo>
                <a:close/>
              </a:path>
            </a:pathLst>
          </a:custGeom>
          <a:solidFill>
            <a:sysClr val="window" lastClr="FFFFFF">
              <a:alpha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a:defRPr/>
            </a:pPr>
            <a:endParaRPr lang="en-US" sz="588" kern="0">
              <a:solidFill>
                <a:prstClr val="black"/>
              </a:solidFill>
              <a:latin typeface="Calibri" panose="020F0502020204030204"/>
            </a:endParaRPr>
          </a:p>
        </p:txBody>
      </p:sp>
      <p:sp>
        <p:nvSpPr>
          <p:cNvPr id="110" name="TextBox 109"/>
          <p:cNvSpPr txBox="1"/>
          <p:nvPr/>
        </p:nvSpPr>
        <p:spPr>
          <a:xfrm>
            <a:off x="867" y="6564380"/>
            <a:ext cx="2934949" cy="292647"/>
          </a:xfrm>
          <a:prstGeom prst="rect">
            <a:avLst/>
          </a:prstGeom>
          <a:solidFill>
            <a:srgbClr val="002060">
              <a:alpha val="25000"/>
            </a:srgbClr>
          </a:solidFill>
        </p:spPr>
        <p:txBody>
          <a:bodyPr wrap="square" lIns="0" tIns="0" rIns="0" bIns="0" rtlCol="0" anchor="ctr">
            <a:noAutofit/>
          </a:bodyPr>
          <a:lstStyle/>
          <a:p>
            <a:pPr algn="ctr" defTabSz="913874"/>
            <a:r>
              <a:rPr lang="en-US" sz="1174" spc="-29" dirty="0">
                <a:solidFill>
                  <a:prstClr val="white"/>
                </a:solidFill>
                <a:latin typeface="Calibri" panose="020F0502020204030204"/>
                <a:ea typeface="Segoe UI" pitchFamily="34" charset="0"/>
                <a:cs typeface="Segoe UI" pitchFamily="34" charset="0"/>
              </a:rPr>
              <a:t>Workstations - On-Premises | Hybrid | Cloud</a:t>
            </a:r>
          </a:p>
        </p:txBody>
      </p:sp>
      <p:sp>
        <p:nvSpPr>
          <p:cNvPr id="180" name="Freeform 7"/>
          <p:cNvSpPr>
            <a:spLocks/>
          </p:cNvSpPr>
          <p:nvPr/>
        </p:nvSpPr>
        <p:spPr bwMode="auto">
          <a:xfrm>
            <a:off x="11307787" y="6207494"/>
            <a:ext cx="882972" cy="579495"/>
          </a:xfrm>
          <a:custGeom>
            <a:avLst/>
            <a:gdLst>
              <a:gd name="T0" fmla="*/ 446 w 530"/>
              <a:gd name="T1" fmla="*/ 152 h 348"/>
              <a:gd name="T2" fmla="*/ 446 w 530"/>
              <a:gd name="T3" fmla="*/ 146 h 348"/>
              <a:gd name="T4" fmla="*/ 299 w 530"/>
              <a:gd name="T5" fmla="*/ 0 h 348"/>
              <a:gd name="T6" fmla="*/ 178 w 530"/>
              <a:gd name="T7" fmla="*/ 65 h 348"/>
              <a:gd name="T8" fmla="*/ 138 w 530"/>
              <a:gd name="T9" fmla="*/ 54 h 348"/>
              <a:gd name="T10" fmla="*/ 90 w 530"/>
              <a:gd name="T11" fmla="*/ 68 h 348"/>
              <a:gd name="T12" fmla="*/ 53 w 530"/>
              <a:gd name="T13" fmla="*/ 137 h 348"/>
              <a:gd name="T14" fmla="*/ 0 w 530"/>
              <a:gd name="T15" fmla="*/ 233 h 348"/>
              <a:gd name="T16" fmla="*/ 103 w 530"/>
              <a:gd name="T17" fmla="*/ 348 h 348"/>
              <a:gd name="T18" fmla="*/ 115 w 530"/>
              <a:gd name="T19" fmla="*/ 348 h 348"/>
              <a:gd name="T20" fmla="*/ 127 w 530"/>
              <a:gd name="T21" fmla="*/ 348 h 348"/>
              <a:gd name="T22" fmla="*/ 366 w 530"/>
              <a:gd name="T23" fmla="*/ 348 h 348"/>
              <a:gd name="T24" fmla="*/ 370 w 530"/>
              <a:gd name="T25" fmla="*/ 348 h 348"/>
              <a:gd name="T26" fmla="*/ 376 w 530"/>
              <a:gd name="T27" fmla="*/ 348 h 348"/>
              <a:gd name="T28" fmla="*/ 394 w 530"/>
              <a:gd name="T29" fmla="*/ 348 h 348"/>
              <a:gd name="T30" fmla="*/ 432 w 530"/>
              <a:gd name="T31" fmla="*/ 348 h 348"/>
              <a:gd name="T32" fmla="*/ 530 w 530"/>
              <a:gd name="T33" fmla="*/ 250 h 348"/>
              <a:gd name="T34" fmla="*/ 446 w 530"/>
              <a:gd name="T35" fmla="*/ 15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0" h="348">
                <a:moveTo>
                  <a:pt x="446" y="152"/>
                </a:moveTo>
                <a:cubicBezTo>
                  <a:pt x="446" y="150"/>
                  <a:pt x="446" y="148"/>
                  <a:pt x="446" y="146"/>
                </a:cubicBezTo>
                <a:cubicBezTo>
                  <a:pt x="446" y="65"/>
                  <a:pt x="380" y="0"/>
                  <a:pt x="299" y="0"/>
                </a:cubicBezTo>
                <a:cubicBezTo>
                  <a:pt x="249" y="0"/>
                  <a:pt x="204" y="26"/>
                  <a:pt x="178" y="65"/>
                </a:cubicBezTo>
                <a:cubicBezTo>
                  <a:pt x="166" y="58"/>
                  <a:pt x="152" y="54"/>
                  <a:pt x="138" y="54"/>
                </a:cubicBezTo>
                <a:cubicBezTo>
                  <a:pt x="120" y="54"/>
                  <a:pt x="104" y="59"/>
                  <a:pt x="90" y="68"/>
                </a:cubicBezTo>
                <a:cubicBezTo>
                  <a:pt x="68" y="83"/>
                  <a:pt x="53" y="108"/>
                  <a:pt x="53" y="137"/>
                </a:cubicBezTo>
                <a:cubicBezTo>
                  <a:pt x="22" y="157"/>
                  <a:pt x="0" y="193"/>
                  <a:pt x="0" y="233"/>
                </a:cubicBezTo>
                <a:cubicBezTo>
                  <a:pt x="0" y="293"/>
                  <a:pt x="45" y="341"/>
                  <a:pt x="103" y="348"/>
                </a:cubicBezTo>
                <a:cubicBezTo>
                  <a:pt x="106" y="348"/>
                  <a:pt x="111" y="348"/>
                  <a:pt x="115" y="348"/>
                </a:cubicBezTo>
                <a:cubicBezTo>
                  <a:pt x="119" y="348"/>
                  <a:pt x="123" y="348"/>
                  <a:pt x="127" y="348"/>
                </a:cubicBezTo>
                <a:cubicBezTo>
                  <a:pt x="181" y="348"/>
                  <a:pt x="306" y="348"/>
                  <a:pt x="366" y="348"/>
                </a:cubicBezTo>
                <a:cubicBezTo>
                  <a:pt x="368" y="348"/>
                  <a:pt x="369" y="348"/>
                  <a:pt x="370" y="348"/>
                </a:cubicBezTo>
                <a:cubicBezTo>
                  <a:pt x="376" y="348"/>
                  <a:pt x="376" y="348"/>
                  <a:pt x="376" y="348"/>
                </a:cubicBezTo>
                <a:cubicBezTo>
                  <a:pt x="379" y="348"/>
                  <a:pt x="388" y="348"/>
                  <a:pt x="394" y="348"/>
                </a:cubicBezTo>
                <a:cubicBezTo>
                  <a:pt x="432" y="348"/>
                  <a:pt x="432" y="348"/>
                  <a:pt x="432" y="348"/>
                </a:cubicBezTo>
                <a:cubicBezTo>
                  <a:pt x="487" y="347"/>
                  <a:pt x="530" y="303"/>
                  <a:pt x="530" y="250"/>
                </a:cubicBezTo>
                <a:cubicBezTo>
                  <a:pt x="530" y="200"/>
                  <a:pt x="493" y="159"/>
                  <a:pt x="446" y="152"/>
                </a:cubicBezTo>
                <a:close/>
              </a:path>
            </a:pathLst>
          </a:custGeom>
          <a:solidFill>
            <a:schemeClr val="accent5">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a:defRPr/>
            </a:pPr>
            <a:endParaRPr lang="en-US" sz="588" kern="0">
              <a:solidFill>
                <a:prstClr val="black"/>
              </a:solidFill>
              <a:latin typeface="Calibri" panose="020F0502020204030204"/>
            </a:endParaRPr>
          </a:p>
        </p:txBody>
      </p:sp>
      <p:sp>
        <p:nvSpPr>
          <p:cNvPr id="178" name="TextBox 177"/>
          <p:cNvSpPr txBox="1"/>
          <p:nvPr/>
        </p:nvSpPr>
        <p:spPr>
          <a:xfrm>
            <a:off x="9276384" y="6564381"/>
            <a:ext cx="2914752" cy="290847"/>
          </a:xfrm>
          <a:prstGeom prst="rect">
            <a:avLst/>
          </a:prstGeom>
          <a:solidFill>
            <a:srgbClr val="002060">
              <a:alpha val="30000"/>
            </a:srgbClr>
          </a:solidFill>
        </p:spPr>
        <p:txBody>
          <a:bodyPr wrap="square" lIns="0" tIns="0" rIns="0" bIns="0" rtlCol="0" anchor="ctr">
            <a:noAutofit/>
          </a:bodyPr>
          <a:lstStyle/>
          <a:p>
            <a:pPr algn="ctr" defTabSz="913874"/>
            <a:r>
              <a:rPr lang="en-US" sz="1174" spc="-29" dirty="0">
                <a:solidFill>
                  <a:prstClr val="white"/>
                </a:solidFill>
                <a:latin typeface="Calibri" panose="020F0502020204030204"/>
                <a:ea typeface="Segoe UI" pitchFamily="34" charset="0"/>
                <a:cs typeface="Segoe UI" pitchFamily="34" charset="0"/>
              </a:rPr>
              <a:t>Monitoring - On-Premises | Hybrid | Cloud</a:t>
            </a:r>
          </a:p>
        </p:txBody>
      </p:sp>
      <p:sp>
        <p:nvSpPr>
          <p:cNvPr id="4" name="Isosceles Triangle 3"/>
          <p:cNvSpPr/>
          <p:nvPr/>
        </p:nvSpPr>
        <p:spPr bwMode="auto">
          <a:xfrm rot="5400000">
            <a:off x="2816376" y="597404"/>
            <a:ext cx="498989" cy="25430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4" name="Isosceles Triangle 3"/>
          <p:cNvSpPr/>
          <p:nvPr/>
        </p:nvSpPr>
        <p:spPr bwMode="auto">
          <a:xfrm rot="5400000">
            <a:off x="5900515" y="597404"/>
            <a:ext cx="498989" cy="25430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Isosceles Triangle 3"/>
          <p:cNvSpPr/>
          <p:nvPr/>
        </p:nvSpPr>
        <p:spPr bwMode="auto">
          <a:xfrm rot="5400000">
            <a:off x="8954631" y="597405"/>
            <a:ext cx="498989" cy="25430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Isosceles Triangle 3"/>
          <p:cNvSpPr/>
          <p:nvPr/>
        </p:nvSpPr>
        <p:spPr bwMode="auto">
          <a:xfrm rot="16200000" flipH="1">
            <a:off x="2716228" y="1266727"/>
            <a:ext cx="498989" cy="25430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Isosceles Triangle 3"/>
          <p:cNvSpPr/>
          <p:nvPr/>
        </p:nvSpPr>
        <p:spPr bwMode="auto">
          <a:xfrm rot="16200000" flipH="1">
            <a:off x="5803514" y="1266728"/>
            <a:ext cx="498989" cy="25430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8" name="Isosceles Triangle 3"/>
          <p:cNvSpPr/>
          <p:nvPr/>
        </p:nvSpPr>
        <p:spPr bwMode="auto">
          <a:xfrm rot="16200000" flipH="1">
            <a:off x="8879967" y="1266729"/>
            <a:ext cx="498989" cy="25430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p:nvGrpSpPr>
        <p:grpSpPr>
          <a:xfrm>
            <a:off x="9412266" y="33738"/>
            <a:ext cx="2185651" cy="1423429"/>
            <a:chOff x="9698195" y="0"/>
            <a:chExt cx="2229794" cy="1452178"/>
          </a:xfrm>
        </p:grpSpPr>
        <p:pic>
          <p:nvPicPr>
            <p:cNvPr id="5" name="Picture 4"/>
            <p:cNvPicPr>
              <a:picLocks noChangeAspect="1"/>
            </p:cNvPicPr>
            <p:nvPr/>
          </p:nvPicPr>
          <p:blipFill>
            <a:blip r:embed="rId10"/>
            <a:stretch>
              <a:fillRect/>
            </a:stretch>
          </p:blipFill>
          <p:spPr>
            <a:xfrm>
              <a:off x="9698195" y="219347"/>
              <a:ext cx="1695143" cy="1232831"/>
            </a:xfrm>
            <a:prstGeom prst="rect">
              <a:avLst/>
            </a:prstGeom>
          </p:spPr>
        </p:pic>
        <p:grpSp>
          <p:nvGrpSpPr>
            <p:cNvPr id="199" name="Group 198"/>
            <p:cNvGrpSpPr/>
            <p:nvPr/>
          </p:nvGrpSpPr>
          <p:grpSpPr>
            <a:xfrm>
              <a:off x="11080289" y="0"/>
              <a:ext cx="847700" cy="1452178"/>
              <a:chOff x="10147300" y="798513"/>
              <a:chExt cx="1128713" cy="1933575"/>
            </a:xfrm>
          </p:grpSpPr>
          <p:sp>
            <p:nvSpPr>
              <p:cNvPr id="200" name="Freeform 5"/>
              <p:cNvSpPr>
                <a:spLocks/>
              </p:cNvSpPr>
              <p:nvPr/>
            </p:nvSpPr>
            <p:spPr bwMode="auto">
              <a:xfrm>
                <a:off x="10566400" y="1195388"/>
                <a:ext cx="609600" cy="1306513"/>
              </a:xfrm>
              <a:custGeom>
                <a:avLst/>
                <a:gdLst>
                  <a:gd name="T0" fmla="*/ 384 w 384"/>
                  <a:gd name="T1" fmla="*/ 823 h 823"/>
                  <a:gd name="T2" fmla="*/ 0 w 384"/>
                  <a:gd name="T3" fmla="*/ 823 h 823"/>
                  <a:gd name="T4" fmla="*/ 55 w 384"/>
                  <a:gd name="T5" fmla="*/ 0 h 823"/>
                  <a:gd name="T6" fmla="*/ 203 w 384"/>
                  <a:gd name="T7" fmla="*/ 46 h 823"/>
                  <a:gd name="T8" fmla="*/ 331 w 384"/>
                  <a:gd name="T9" fmla="*/ 0 h 823"/>
                  <a:gd name="T10" fmla="*/ 384 w 384"/>
                  <a:gd name="T11" fmla="*/ 823 h 823"/>
                </a:gdLst>
                <a:ahLst/>
                <a:cxnLst>
                  <a:cxn ang="0">
                    <a:pos x="T0" y="T1"/>
                  </a:cxn>
                  <a:cxn ang="0">
                    <a:pos x="T2" y="T3"/>
                  </a:cxn>
                  <a:cxn ang="0">
                    <a:pos x="T4" y="T5"/>
                  </a:cxn>
                  <a:cxn ang="0">
                    <a:pos x="T6" y="T7"/>
                  </a:cxn>
                  <a:cxn ang="0">
                    <a:pos x="T8" y="T9"/>
                  </a:cxn>
                  <a:cxn ang="0">
                    <a:pos x="T10" y="T11"/>
                  </a:cxn>
                </a:cxnLst>
                <a:rect l="0" t="0" r="r" b="b"/>
                <a:pathLst>
                  <a:path w="384" h="823">
                    <a:moveTo>
                      <a:pt x="384" y="823"/>
                    </a:moveTo>
                    <a:lnTo>
                      <a:pt x="0" y="823"/>
                    </a:lnTo>
                    <a:lnTo>
                      <a:pt x="55" y="0"/>
                    </a:lnTo>
                    <a:lnTo>
                      <a:pt x="203" y="46"/>
                    </a:lnTo>
                    <a:lnTo>
                      <a:pt x="331" y="0"/>
                    </a:lnTo>
                    <a:lnTo>
                      <a:pt x="384" y="8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01" name="Freeform 6"/>
              <p:cNvSpPr>
                <a:spLocks/>
              </p:cNvSpPr>
              <p:nvPr/>
            </p:nvSpPr>
            <p:spPr bwMode="auto">
              <a:xfrm>
                <a:off x="10721975" y="2654300"/>
                <a:ext cx="158750" cy="77788"/>
              </a:xfrm>
              <a:custGeom>
                <a:avLst/>
                <a:gdLst>
                  <a:gd name="T0" fmla="*/ 36 w 71"/>
                  <a:gd name="T1" fmla="*/ 0 h 35"/>
                  <a:gd name="T2" fmla="*/ 0 w 71"/>
                  <a:gd name="T3" fmla="*/ 35 h 35"/>
                  <a:gd name="T4" fmla="*/ 71 w 71"/>
                  <a:gd name="T5" fmla="*/ 35 h 35"/>
                  <a:gd name="T6" fmla="*/ 36 w 71"/>
                  <a:gd name="T7" fmla="*/ 0 h 35"/>
                </a:gdLst>
                <a:ahLst/>
                <a:cxnLst>
                  <a:cxn ang="0">
                    <a:pos x="T0" y="T1"/>
                  </a:cxn>
                  <a:cxn ang="0">
                    <a:pos x="T2" y="T3"/>
                  </a:cxn>
                  <a:cxn ang="0">
                    <a:pos x="T4" y="T5"/>
                  </a:cxn>
                  <a:cxn ang="0">
                    <a:pos x="T6" y="T7"/>
                  </a:cxn>
                </a:cxnLst>
                <a:rect l="0" t="0" r="r" b="b"/>
                <a:pathLst>
                  <a:path w="71" h="35">
                    <a:moveTo>
                      <a:pt x="36" y="0"/>
                    </a:moveTo>
                    <a:cubicBezTo>
                      <a:pt x="16" y="0"/>
                      <a:pt x="0" y="16"/>
                      <a:pt x="0" y="35"/>
                    </a:cubicBezTo>
                    <a:cubicBezTo>
                      <a:pt x="71" y="35"/>
                      <a:pt x="71" y="35"/>
                      <a:pt x="71" y="35"/>
                    </a:cubicBezTo>
                    <a:cubicBezTo>
                      <a:pt x="71" y="16"/>
                      <a:pt x="55" y="0"/>
                      <a:pt x="36"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02" name="Freeform 7"/>
              <p:cNvSpPr>
                <a:spLocks/>
              </p:cNvSpPr>
              <p:nvPr/>
            </p:nvSpPr>
            <p:spPr bwMode="auto">
              <a:xfrm>
                <a:off x="10147300" y="2632075"/>
                <a:ext cx="200025" cy="100013"/>
              </a:xfrm>
              <a:custGeom>
                <a:avLst/>
                <a:gdLst>
                  <a:gd name="T0" fmla="*/ 45 w 90"/>
                  <a:gd name="T1" fmla="*/ 0 h 45"/>
                  <a:gd name="T2" fmla="*/ 0 w 90"/>
                  <a:gd name="T3" fmla="*/ 45 h 45"/>
                  <a:gd name="T4" fmla="*/ 90 w 90"/>
                  <a:gd name="T5" fmla="*/ 45 h 45"/>
                  <a:gd name="T6" fmla="*/ 45 w 90"/>
                  <a:gd name="T7" fmla="*/ 0 h 45"/>
                </a:gdLst>
                <a:ahLst/>
                <a:cxnLst>
                  <a:cxn ang="0">
                    <a:pos x="T0" y="T1"/>
                  </a:cxn>
                  <a:cxn ang="0">
                    <a:pos x="T2" y="T3"/>
                  </a:cxn>
                  <a:cxn ang="0">
                    <a:pos x="T4" y="T5"/>
                  </a:cxn>
                  <a:cxn ang="0">
                    <a:pos x="T6" y="T7"/>
                  </a:cxn>
                </a:cxnLst>
                <a:rect l="0" t="0" r="r" b="b"/>
                <a:pathLst>
                  <a:path w="90" h="45">
                    <a:moveTo>
                      <a:pt x="45" y="0"/>
                    </a:moveTo>
                    <a:cubicBezTo>
                      <a:pt x="20" y="0"/>
                      <a:pt x="0" y="20"/>
                      <a:pt x="0" y="45"/>
                    </a:cubicBezTo>
                    <a:cubicBezTo>
                      <a:pt x="90" y="45"/>
                      <a:pt x="90" y="45"/>
                      <a:pt x="90" y="45"/>
                    </a:cubicBezTo>
                    <a:cubicBezTo>
                      <a:pt x="90"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03" name="Freeform 8"/>
              <p:cNvSpPr>
                <a:spLocks/>
              </p:cNvSpPr>
              <p:nvPr/>
            </p:nvSpPr>
            <p:spPr bwMode="auto">
              <a:xfrm>
                <a:off x="10460038" y="2632075"/>
                <a:ext cx="201613" cy="100013"/>
              </a:xfrm>
              <a:custGeom>
                <a:avLst/>
                <a:gdLst>
                  <a:gd name="T0" fmla="*/ 45 w 91"/>
                  <a:gd name="T1" fmla="*/ 0 h 45"/>
                  <a:gd name="T2" fmla="*/ 0 w 91"/>
                  <a:gd name="T3" fmla="*/ 45 h 45"/>
                  <a:gd name="T4" fmla="*/ 91 w 91"/>
                  <a:gd name="T5" fmla="*/ 45 h 45"/>
                  <a:gd name="T6" fmla="*/ 45 w 91"/>
                  <a:gd name="T7" fmla="*/ 0 h 45"/>
                </a:gdLst>
                <a:ahLst/>
                <a:cxnLst>
                  <a:cxn ang="0">
                    <a:pos x="T0" y="T1"/>
                  </a:cxn>
                  <a:cxn ang="0">
                    <a:pos x="T2" y="T3"/>
                  </a:cxn>
                  <a:cxn ang="0">
                    <a:pos x="T4" y="T5"/>
                  </a:cxn>
                  <a:cxn ang="0">
                    <a:pos x="T6" y="T7"/>
                  </a:cxn>
                </a:cxnLst>
                <a:rect l="0" t="0" r="r" b="b"/>
                <a:pathLst>
                  <a:path w="91" h="45">
                    <a:moveTo>
                      <a:pt x="45" y="0"/>
                    </a:moveTo>
                    <a:cubicBezTo>
                      <a:pt x="20" y="0"/>
                      <a:pt x="0" y="20"/>
                      <a:pt x="0" y="45"/>
                    </a:cubicBezTo>
                    <a:cubicBezTo>
                      <a:pt x="91" y="45"/>
                      <a:pt x="91" y="45"/>
                      <a:pt x="91" y="45"/>
                    </a:cubicBezTo>
                    <a:cubicBezTo>
                      <a:pt x="91"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04" name="Freeform 9"/>
              <p:cNvSpPr>
                <a:spLocks/>
              </p:cNvSpPr>
              <p:nvPr/>
            </p:nvSpPr>
            <p:spPr bwMode="auto">
              <a:xfrm>
                <a:off x="10898188" y="2654300"/>
                <a:ext cx="155575" cy="77788"/>
              </a:xfrm>
              <a:custGeom>
                <a:avLst/>
                <a:gdLst>
                  <a:gd name="T0" fmla="*/ 35 w 70"/>
                  <a:gd name="T1" fmla="*/ 0 h 35"/>
                  <a:gd name="T2" fmla="*/ 0 w 70"/>
                  <a:gd name="T3" fmla="*/ 35 h 35"/>
                  <a:gd name="T4" fmla="*/ 70 w 70"/>
                  <a:gd name="T5" fmla="*/ 35 h 35"/>
                  <a:gd name="T6" fmla="*/ 35 w 70"/>
                  <a:gd name="T7" fmla="*/ 0 h 35"/>
                </a:gdLst>
                <a:ahLst/>
                <a:cxnLst>
                  <a:cxn ang="0">
                    <a:pos x="T0" y="T1"/>
                  </a:cxn>
                  <a:cxn ang="0">
                    <a:pos x="T2" y="T3"/>
                  </a:cxn>
                  <a:cxn ang="0">
                    <a:pos x="T4" y="T5"/>
                  </a:cxn>
                  <a:cxn ang="0">
                    <a:pos x="T6" y="T7"/>
                  </a:cxn>
                </a:cxnLst>
                <a:rect l="0" t="0" r="r" b="b"/>
                <a:pathLst>
                  <a:path w="70" h="35">
                    <a:moveTo>
                      <a:pt x="35" y="0"/>
                    </a:moveTo>
                    <a:cubicBezTo>
                      <a:pt x="16" y="0"/>
                      <a:pt x="0" y="16"/>
                      <a:pt x="0" y="35"/>
                    </a:cubicBezTo>
                    <a:cubicBezTo>
                      <a:pt x="70" y="35"/>
                      <a:pt x="70" y="35"/>
                      <a:pt x="70" y="35"/>
                    </a:cubicBezTo>
                    <a:cubicBezTo>
                      <a:pt x="70" y="16"/>
                      <a:pt x="54" y="0"/>
                      <a:pt x="35"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05" name="Freeform 10"/>
              <p:cNvSpPr>
                <a:spLocks/>
              </p:cNvSpPr>
              <p:nvPr/>
            </p:nvSpPr>
            <p:spPr bwMode="auto">
              <a:xfrm>
                <a:off x="10780713" y="828675"/>
                <a:ext cx="241300" cy="293688"/>
              </a:xfrm>
              <a:custGeom>
                <a:avLst/>
                <a:gdLst>
                  <a:gd name="T0" fmla="*/ 98 w 109"/>
                  <a:gd name="T1" fmla="*/ 75 h 132"/>
                  <a:gd name="T2" fmla="*/ 38 w 109"/>
                  <a:gd name="T3" fmla="*/ 124 h 132"/>
                  <a:gd name="T4" fmla="*/ 10 w 109"/>
                  <a:gd name="T5" fmla="*/ 50 h 132"/>
                  <a:gd name="T6" fmla="*/ 76 w 109"/>
                  <a:gd name="T7" fmla="*/ 8 h 132"/>
                  <a:gd name="T8" fmla="*/ 98 w 109"/>
                  <a:gd name="T9" fmla="*/ 75 h 132"/>
                </a:gdLst>
                <a:ahLst/>
                <a:cxnLst>
                  <a:cxn ang="0">
                    <a:pos x="T0" y="T1"/>
                  </a:cxn>
                  <a:cxn ang="0">
                    <a:pos x="T2" y="T3"/>
                  </a:cxn>
                  <a:cxn ang="0">
                    <a:pos x="T4" y="T5"/>
                  </a:cxn>
                  <a:cxn ang="0">
                    <a:pos x="T6" y="T7"/>
                  </a:cxn>
                  <a:cxn ang="0">
                    <a:pos x="T8" y="T9"/>
                  </a:cxn>
                </a:cxnLst>
                <a:rect l="0" t="0" r="r" b="b"/>
                <a:pathLst>
                  <a:path w="109" h="132">
                    <a:moveTo>
                      <a:pt x="98" y="75"/>
                    </a:moveTo>
                    <a:cubicBezTo>
                      <a:pt x="88" y="107"/>
                      <a:pt x="64" y="132"/>
                      <a:pt x="38" y="124"/>
                    </a:cubicBezTo>
                    <a:cubicBezTo>
                      <a:pt x="12" y="115"/>
                      <a:pt x="0" y="82"/>
                      <a:pt x="10" y="50"/>
                    </a:cubicBezTo>
                    <a:cubicBezTo>
                      <a:pt x="21" y="19"/>
                      <a:pt x="50" y="0"/>
                      <a:pt x="76" y="8"/>
                    </a:cubicBezTo>
                    <a:cubicBezTo>
                      <a:pt x="102" y="17"/>
                      <a:pt x="109" y="43"/>
                      <a:pt x="98"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06" name="Freeform 11"/>
              <p:cNvSpPr>
                <a:spLocks/>
              </p:cNvSpPr>
              <p:nvPr/>
            </p:nvSpPr>
            <p:spPr bwMode="auto">
              <a:xfrm>
                <a:off x="10747375" y="798513"/>
                <a:ext cx="241300" cy="273050"/>
              </a:xfrm>
              <a:custGeom>
                <a:avLst/>
                <a:gdLst>
                  <a:gd name="T0" fmla="*/ 93 w 109"/>
                  <a:gd name="T1" fmla="*/ 39 h 123"/>
                  <a:gd name="T2" fmla="*/ 83 w 109"/>
                  <a:gd name="T3" fmla="*/ 111 h 123"/>
                  <a:gd name="T4" fmla="*/ 16 w 109"/>
                  <a:gd name="T5" fmla="*/ 84 h 123"/>
                  <a:gd name="T6" fmla="*/ 25 w 109"/>
                  <a:gd name="T7" fmla="*/ 12 h 123"/>
                  <a:gd name="T8" fmla="*/ 93 w 109"/>
                  <a:gd name="T9" fmla="*/ 39 h 123"/>
                </a:gdLst>
                <a:ahLst/>
                <a:cxnLst>
                  <a:cxn ang="0">
                    <a:pos x="T0" y="T1"/>
                  </a:cxn>
                  <a:cxn ang="0">
                    <a:pos x="T2" y="T3"/>
                  </a:cxn>
                  <a:cxn ang="0">
                    <a:pos x="T4" y="T5"/>
                  </a:cxn>
                  <a:cxn ang="0">
                    <a:pos x="T6" y="T7"/>
                  </a:cxn>
                  <a:cxn ang="0">
                    <a:pos x="T8" y="T9"/>
                  </a:cxn>
                </a:cxnLst>
                <a:rect l="0" t="0" r="r" b="b"/>
                <a:pathLst>
                  <a:path w="109" h="123">
                    <a:moveTo>
                      <a:pt x="93" y="39"/>
                    </a:moveTo>
                    <a:cubicBezTo>
                      <a:pt x="109" y="66"/>
                      <a:pt x="104" y="98"/>
                      <a:pt x="83" y="111"/>
                    </a:cubicBezTo>
                    <a:cubicBezTo>
                      <a:pt x="62" y="123"/>
                      <a:pt x="32" y="111"/>
                      <a:pt x="16" y="84"/>
                    </a:cubicBezTo>
                    <a:cubicBezTo>
                      <a:pt x="0" y="57"/>
                      <a:pt x="4" y="25"/>
                      <a:pt x="25" y="12"/>
                    </a:cubicBezTo>
                    <a:cubicBezTo>
                      <a:pt x="47" y="0"/>
                      <a:pt x="77" y="12"/>
                      <a:pt x="93"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07" name="Freeform 12"/>
              <p:cNvSpPr>
                <a:spLocks/>
              </p:cNvSpPr>
              <p:nvPr/>
            </p:nvSpPr>
            <p:spPr bwMode="auto">
              <a:xfrm>
                <a:off x="10826750" y="1050925"/>
                <a:ext cx="123825" cy="131763"/>
              </a:xfrm>
              <a:custGeom>
                <a:avLst/>
                <a:gdLst>
                  <a:gd name="T0" fmla="*/ 56 w 56"/>
                  <a:gd name="T1" fmla="*/ 45 h 59"/>
                  <a:gd name="T2" fmla="*/ 28 w 56"/>
                  <a:gd name="T3" fmla="*/ 59 h 59"/>
                  <a:gd name="T4" fmla="*/ 0 w 56"/>
                  <a:gd name="T5" fmla="*/ 45 h 59"/>
                  <a:gd name="T6" fmla="*/ 0 w 56"/>
                  <a:gd name="T7" fmla="*/ 0 h 59"/>
                  <a:gd name="T8" fmla="*/ 56 w 56"/>
                  <a:gd name="T9" fmla="*/ 0 h 59"/>
                  <a:gd name="T10" fmla="*/ 56 w 56"/>
                  <a:gd name="T11" fmla="*/ 45 h 59"/>
                </a:gdLst>
                <a:ahLst/>
                <a:cxnLst>
                  <a:cxn ang="0">
                    <a:pos x="T0" y="T1"/>
                  </a:cxn>
                  <a:cxn ang="0">
                    <a:pos x="T2" y="T3"/>
                  </a:cxn>
                  <a:cxn ang="0">
                    <a:pos x="T4" y="T5"/>
                  </a:cxn>
                  <a:cxn ang="0">
                    <a:pos x="T6" y="T7"/>
                  </a:cxn>
                  <a:cxn ang="0">
                    <a:pos x="T8" y="T9"/>
                  </a:cxn>
                  <a:cxn ang="0">
                    <a:pos x="T10" y="T11"/>
                  </a:cxn>
                </a:cxnLst>
                <a:rect l="0" t="0" r="r" b="b"/>
                <a:pathLst>
                  <a:path w="56" h="59">
                    <a:moveTo>
                      <a:pt x="56" y="45"/>
                    </a:moveTo>
                    <a:cubicBezTo>
                      <a:pt x="56" y="45"/>
                      <a:pt x="48" y="59"/>
                      <a:pt x="28" y="59"/>
                    </a:cubicBezTo>
                    <a:cubicBezTo>
                      <a:pt x="9" y="59"/>
                      <a:pt x="0" y="45"/>
                      <a:pt x="0" y="45"/>
                    </a:cubicBezTo>
                    <a:cubicBezTo>
                      <a:pt x="0" y="0"/>
                      <a:pt x="0" y="0"/>
                      <a:pt x="0" y="0"/>
                    </a:cubicBezTo>
                    <a:cubicBezTo>
                      <a:pt x="56" y="0"/>
                      <a:pt x="56" y="0"/>
                      <a:pt x="56" y="0"/>
                    </a:cubicBezTo>
                    <a:lnTo>
                      <a:pt x="56" y="4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08" name="Freeform 13"/>
              <p:cNvSpPr>
                <a:spLocks/>
              </p:cNvSpPr>
              <p:nvPr/>
            </p:nvSpPr>
            <p:spPr bwMode="auto">
              <a:xfrm>
                <a:off x="10493375" y="1195388"/>
                <a:ext cx="304800" cy="690563"/>
              </a:xfrm>
              <a:custGeom>
                <a:avLst/>
                <a:gdLst>
                  <a:gd name="T0" fmla="*/ 137 w 137"/>
                  <a:gd name="T1" fmla="*/ 10 h 311"/>
                  <a:gd name="T2" fmla="*/ 72 w 137"/>
                  <a:gd name="T3" fmla="*/ 0 h 311"/>
                  <a:gd name="T4" fmla="*/ 0 w 137"/>
                  <a:gd name="T5" fmla="*/ 311 h 311"/>
                  <a:gd name="T6" fmla="*/ 49 w 137"/>
                  <a:gd name="T7" fmla="*/ 311 h 311"/>
                  <a:gd name="T8" fmla="*/ 137 w 137"/>
                  <a:gd name="T9" fmla="*/ 10 h 311"/>
                </a:gdLst>
                <a:ahLst/>
                <a:cxnLst>
                  <a:cxn ang="0">
                    <a:pos x="T0" y="T1"/>
                  </a:cxn>
                  <a:cxn ang="0">
                    <a:pos x="T2" y="T3"/>
                  </a:cxn>
                  <a:cxn ang="0">
                    <a:pos x="T4" y="T5"/>
                  </a:cxn>
                  <a:cxn ang="0">
                    <a:pos x="T6" y="T7"/>
                  </a:cxn>
                  <a:cxn ang="0">
                    <a:pos x="T8" y="T9"/>
                  </a:cxn>
                </a:cxnLst>
                <a:rect l="0" t="0" r="r" b="b"/>
                <a:pathLst>
                  <a:path w="137" h="311">
                    <a:moveTo>
                      <a:pt x="137" y="10"/>
                    </a:moveTo>
                    <a:cubicBezTo>
                      <a:pt x="121" y="6"/>
                      <a:pt x="88" y="5"/>
                      <a:pt x="72" y="0"/>
                    </a:cubicBezTo>
                    <a:cubicBezTo>
                      <a:pt x="26" y="101"/>
                      <a:pt x="10" y="201"/>
                      <a:pt x="0" y="311"/>
                    </a:cubicBezTo>
                    <a:cubicBezTo>
                      <a:pt x="49" y="311"/>
                      <a:pt x="49" y="311"/>
                      <a:pt x="49" y="311"/>
                    </a:cubicBezTo>
                    <a:cubicBezTo>
                      <a:pt x="60" y="206"/>
                      <a:pt x="92" y="106"/>
                      <a:pt x="137" y="1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09" name="Freeform 14"/>
              <p:cNvSpPr>
                <a:spLocks/>
              </p:cNvSpPr>
              <p:nvPr/>
            </p:nvSpPr>
            <p:spPr bwMode="auto">
              <a:xfrm>
                <a:off x="10983913" y="1189038"/>
                <a:ext cx="292100" cy="690563"/>
              </a:xfrm>
              <a:custGeom>
                <a:avLst/>
                <a:gdLst>
                  <a:gd name="T0" fmla="*/ 58 w 131"/>
                  <a:gd name="T1" fmla="*/ 177 h 311"/>
                  <a:gd name="T2" fmla="*/ 0 w 131"/>
                  <a:gd name="T3" fmla="*/ 13 h 311"/>
                  <a:gd name="T4" fmla="*/ 58 w 131"/>
                  <a:gd name="T5" fmla="*/ 0 h 311"/>
                  <a:gd name="T6" fmla="*/ 116 w 131"/>
                  <a:gd name="T7" fmla="*/ 192 h 311"/>
                  <a:gd name="T8" fmla="*/ 131 w 131"/>
                  <a:gd name="T9" fmla="*/ 311 h 311"/>
                  <a:gd name="T10" fmla="*/ 82 w 131"/>
                  <a:gd name="T11" fmla="*/ 311 h 311"/>
                  <a:gd name="T12" fmla="*/ 58 w 131"/>
                  <a:gd name="T13" fmla="*/ 177 h 311"/>
                </a:gdLst>
                <a:ahLst/>
                <a:cxnLst>
                  <a:cxn ang="0">
                    <a:pos x="T0" y="T1"/>
                  </a:cxn>
                  <a:cxn ang="0">
                    <a:pos x="T2" y="T3"/>
                  </a:cxn>
                  <a:cxn ang="0">
                    <a:pos x="T4" y="T5"/>
                  </a:cxn>
                  <a:cxn ang="0">
                    <a:pos x="T6" y="T7"/>
                  </a:cxn>
                  <a:cxn ang="0">
                    <a:pos x="T8" y="T9"/>
                  </a:cxn>
                  <a:cxn ang="0">
                    <a:pos x="T10" y="T11"/>
                  </a:cxn>
                  <a:cxn ang="0">
                    <a:pos x="T12" y="T13"/>
                  </a:cxn>
                </a:cxnLst>
                <a:rect l="0" t="0" r="r" b="b"/>
                <a:pathLst>
                  <a:path w="131" h="311">
                    <a:moveTo>
                      <a:pt x="58" y="177"/>
                    </a:moveTo>
                    <a:cubicBezTo>
                      <a:pt x="45" y="121"/>
                      <a:pt x="26" y="67"/>
                      <a:pt x="0" y="13"/>
                    </a:cubicBezTo>
                    <a:cubicBezTo>
                      <a:pt x="16" y="9"/>
                      <a:pt x="42" y="4"/>
                      <a:pt x="58" y="0"/>
                    </a:cubicBezTo>
                    <a:cubicBezTo>
                      <a:pt x="87" y="63"/>
                      <a:pt x="104" y="126"/>
                      <a:pt x="116" y="192"/>
                    </a:cubicBezTo>
                    <a:cubicBezTo>
                      <a:pt x="122" y="230"/>
                      <a:pt x="127" y="270"/>
                      <a:pt x="131" y="311"/>
                    </a:cubicBezTo>
                    <a:cubicBezTo>
                      <a:pt x="82" y="311"/>
                      <a:pt x="82" y="311"/>
                      <a:pt x="82" y="311"/>
                    </a:cubicBezTo>
                    <a:cubicBezTo>
                      <a:pt x="77" y="265"/>
                      <a:pt x="69" y="220"/>
                      <a:pt x="58" y="17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10" name="Freeform 15"/>
              <p:cNvSpPr>
                <a:spLocks/>
              </p:cNvSpPr>
              <p:nvPr/>
            </p:nvSpPr>
            <p:spPr bwMode="auto">
              <a:xfrm>
                <a:off x="10709275" y="1781175"/>
                <a:ext cx="173038" cy="887413"/>
              </a:xfrm>
              <a:custGeom>
                <a:avLst/>
                <a:gdLst>
                  <a:gd name="T0" fmla="*/ 94 w 109"/>
                  <a:gd name="T1" fmla="*/ 559 h 559"/>
                  <a:gd name="T2" fmla="*/ 22 w 109"/>
                  <a:gd name="T3" fmla="*/ 559 h 559"/>
                  <a:gd name="T4" fmla="*/ 0 w 109"/>
                  <a:gd name="T5" fmla="*/ 0 h 559"/>
                  <a:gd name="T6" fmla="*/ 109 w 109"/>
                  <a:gd name="T7" fmla="*/ 101 h 559"/>
                  <a:gd name="T8" fmla="*/ 94 w 109"/>
                  <a:gd name="T9" fmla="*/ 559 h 559"/>
                </a:gdLst>
                <a:ahLst/>
                <a:cxnLst>
                  <a:cxn ang="0">
                    <a:pos x="T0" y="T1"/>
                  </a:cxn>
                  <a:cxn ang="0">
                    <a:pos x="T2" y="T3"/>
                  </a:cxn>
                  <a:cxn ang="0">
                    <a:pos x="T4" y="T5"/>
                  </a:cxn>
                  <a:cxn ang="0">
                    <a:pos x="T6" y="T7"/>
                  </a:cxn>
                  <a:cxn ang="0">
                    <a:pos x="T8" y="T9"/>
                  </a:cxn>
                </a:cxnLst>
                <a:rect l="0" t="0" r="r" b="b"/>
                <a:pathLst>
                  <a:path w="109" h="559">
                    <a:moveTo>
                      <a:pt x="94" y="559"/>
                    </a:moveTo>
                    <a:lnTo>
                      <a:pt x="22" y="559"/>
                    </a:lnTo>
                    <a:lnTo>
                      <a:pt x="0" y="0"/>
                    </a:lnTo>
                    <a:lnTo>
                      <a:pt x="109" y="101"/>
                    </a:lnTo>
                    <a:lnTo>
                      <a:pt x="94" y="55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11" name="Freeform 16"/>
              <p:cNvSpPr>
                <a:spLocks/>
              </p:cNvSpPr>
              <p:nvPr/>
            </p:nvSpPr>
            <p:spPr bwMode="auto">
              <a:xfrm>
                <a:off x="10888663" y="1781175"/>
                <a:ext cx="161925" cy="887413"/>
              </a:xfrm>
              <a:custGeom>
                <a:avLst/>
                <a:gdLst>
                  <a:gd name="T0" fmla="*/ 88 w 102"/>
                  <a:gd name="T1" fmla="*/ 559 h 559"/>
                  <a:gd name="T2" fmla="*/ 17 w 102"/>
                  <a:gd name="T3" fmla="*/ 559 h 559"/>
                  <a:gd name="T4" fmla="*/ 0 w 102"/>
                  <a:gd name="T5" fmla="*/ 101 h 559"/>
                  <a:gd name="T6" fmla="*/ 102 w 102"/>
                  <a:gd name="T7" fmla="*/ 0 h 559"/>
                  <a:gd name="T8" fmla="*/ 88 w 102"/>
                  <a:gd name="T9" fmla="*/ 559 h 559"/>
                </a:gdLst>
                <a:ahLst/>
                <a:cxnLst>
                  <a:cxn ang="0">
                    <a:pos x="T0" y="T1"/>
                  </a:cxn>
                  <a:cxn ang="0">
                    <a:pos x="T2" y="T3"/>
                  </a:cxn>
                  <a:cxn ang="0">
                    <a:pos x="T4" y="T5"/>
                  </a:cxn>
                  <a:cxn ang="0">
                    <a:pos x="T6" y="T7"/>
                  </a:cxn>
                  <a:cxn ang="0">
                    <a:pos x="T8" y="T9"/>
                  </a:cxn>
                </a:cxnLst>
                <a:rect l="0" t="0" r="r" b="b"/>
                <a:pathLst>
                  <a:path w="102" h="559">
                    <a:moveTo>
                      <a:pt x="88" y="559"/>
                    </a:moveTo>
                    <a:lnTo>
                      <a:pt x="17" y="559"/>
                    </a:lnTo>
                    <a:lnTo>
                      <a:pt x="0" y="101"/>
                    </a:lnTo>
                    <a:lnTo>
                      <a:pt x="102" y="0"/>
                    </a:lnTo>
                    <a:lnTo>
                      <a:pt x="88" y="55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12" name="Freeform 17"/>
              <p:cNvSpPr>
                <a:spLocks/>
              </p:cNvSpPr>
              <p:nvPr/>
            </p:nvSpPr>
            <p:spPr bwMode="auto">
              <a:xfrm>
                <a:off x="10506075" y="1885950"/>
                <a:ext cx="80963" cy="88900"/>
              </a:xfrm>
              <a:custGeom>
                <a:avLst/>
                <a:gdLst>
                  <a:gd name="T0" fmla="*/ 0 w 36"/>
                  <a:gd name="T1" fmla="*/ 0 h 40"/>
                  <a:gd name="T2" fmla="*/ 0 w 36"/>
                  <a:gd name="T3" fmla="*/ 22 h 40"/>
                  <a:gd name="T4" fmla="*/ 18 w 36"/>
                  <a:gd name="T5" fmla="*/ 40 h 40"/>
                  <a:gd name="T6" fmla="*/ 36 w 36"/>
                  <a:gd name="T7" fmla="*/ 22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2"/>
                      <a:pt x="0" y="22"/>
                      <a:pt x="0" y="22"/>
                    </a:cubicBezTo>
                    <a:cubicBezTo>
                      <a:pt x="0" y="32"/>
                      <a:pt x="8" y="40"/>
                      <a:pt x="18" y="40"/>
                    </a:cubicBezTo>
                    <a:cubicBezTo>
                      <a:pt x="28" y="40"/>
                      <a:pt x="36" y="32"/>
                      <a:pt x="36" y="22"/>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13" name="Freeform 18"/>
              <p:cNvSpPr>
                <a:spLocks/>
              </p:cNvSpPr>
              <p:nvPr/>
            </p:nvSpPr>
            <p:spPr bwMode="auto">
              <a:xfrm>
                <a:off x="11180763" y="1879600"/>
                <a:ext cx="79375" cy="88900"/>
              </a:xfrm>
              <a:custGeom>
                <a:avLst/>
                <a:gdLst>
                  <a:gd name="T0" fmla="*/ 0 w 36"/>
                  <a:gd name="T1" fmla="*/ 0 h 40"/>
                  <a:gd name="T2" fmla="*/ 0 w 36"/>
                  <a:gd name="T3" fmla="*/ 21 h 40"/>
                  <a:gd name="T4" fmla="*/ 18 w 36"/>
                  <a:gd name="T5" fmla="*/ 40 h 40"/>
                  <a:gd name="T6" fmla="*/ 36 w 36"/>
                  <a:gd name="T7" fmla="*/ 21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1"/>
                      <a:pt x="0" y="21"/>
                      <a:pt x="0" y="21"/>
                    </a:cubicBezTo>
                    <a:cubicBezTo>
                      <a:pt x="0" y="31"/>
                      <a:pt x="8" y="40"/>
                      <a:pt x="18" y="40"/>
                    </a:cubicBezTo>
                    <a:cubicBezTo>
                      <a:pt x="28" y="40"/>
                      <a:pt x="36" y="31"/>
                      <a:pt x="36" y="21"/>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14" name="Freeform 19"/>
              <p:cNvSpPr>
                <a:spLocks/>
              </p:cNvSpPr>
              <p:nvPr/>
            </p:nvSpPr>
            <p:spPr bwMode="auto">
              <a:xfrm>
                <a:off x="10764838" y="901700"/>
                <a:ext cx="246063" cy="220663"/>
              </a:xfrm>
              <a:custGeom>
                <a:avLst/>
                <a:gdLst>
                  <a:gd name="T0" fmla="*/ 106 w 111"/>
                  <a:gd name="T1" fmla="*/ 24 h 99"/>
                  <a:gd name="T2" fmla="*/ 103 w 111"/>
                  <a:gd name="T3" fmla="*/ 23 h 99"/>
                  <a:gd name="T4" fmla="*/ 103 w 111"/>
                  <a:gd name="T5" fmla="*/ 16 h 99"/>
                  <a:gd name="T6" fmla="*/ 103 w 111"/>
                  <a:gd name="T7" fmla="*/ 14 h 99"/>
                  <a:gd name="T8" fmla="*/ 103 w 111"/>
                  <a:gd name="T9" fmla="*/ 13 h 99"/>
                  <a:gd name="T10" fmla="*/ 102 w 111"/>
                  <a:gd name="T11" fmla="*/ 12 h 99"/>
                  <a:gd name="T12" fmla="*/ 102 w 111"/>
                  <a:gd name="T13" fmla="*/ 11 h 99"/>
                  <a:gd name="T14" fmla="*/ 102 w 111"/>
                  <a:gd name="T15" fmla="*/ 10 h 99"/>
                  <a:gd name="T16" fmla="*/ 102 w 111"/>
                  <a:gd name="T17" fmla="*/ 9 h 99"/>
                  <a:gd name="T18" fmla="*/ 102 w 111"/>
                  <a:gd name="T19" fmla="*/ 9 h 99"/>
                  <a:gd name="T20" fmla="*/ 101 w 111"/>
                  <a:gd name="T21" fmla="*/ 6 h 99"/>
                  <a:gd name="T22" fmla="*/ 100 w 111"/>
                  <a:gd name="T23" fmla="*/ 6 h 99"/>
                  <a:gd name="T24" fmla="*/ 100 w 111"/>
                  <a:gd name="T25" fmla="*/ 5 h 99"/>
                  <a:gd name="T26" fmla="*/ 99 w 111"/>
                  <a:gd name="T27" fmla="*/ 4 h 99"/>
                  <a:gd name="T28" fmla="*/ 99 w 111"/>
                  <a:gd name="T29" fmla="*/ 3 h 99"/>
                  <a:gd name="T30" fmla="*/ 99 w 111"/>
                  <a:gd name="T31" fmla="*/ 3 h 99"/>
                  <a:gd name="T32" fmla="*/ 90 w 111"/>
                  <a:gd name="T33" fmla="*/ 4 h 99"/>
                  <a:gd name="T34" fmla="*/ 74 w 111"/>
                  <a:gd name="T35" fmla="*/ 0 h 99"/>
                  <a:gd name="T36" fmla="*/ 45 w 111"/>
                  <a:gd name="T37" fmla="*/ 4 h 99"/>
                  <a:gd name="T38" fmla="*/ 15 w 111"/>
                  <a:gd name="T39" fmla="*/ 0 h 99"/>
                  <a:gd name="T40" fmla="*/ 11 w 111"/>
                  <a:gd name="T41" fmla="*/ 5 h 99"/>
                  <a:gd name="T42" fmla="*/ 11 w 111"/>
                  <a:gd name="T43" fmla="*/ 5 h 99"/>
                  <a:gd name="T44" fmla="*/ 10 w 111"/>
                  <a:gd name="T45" fmla="*/ 7 h 99"/>
                  <a:gd name="T46" fmla="*/ 10 w 111"/>
                  <a:gd name="T47" fmla="*/ 7 h 99"/>
                  <a:gd name="T48" fmla="*/ 9 w 111"/>
                  <a:gd name="T49" fmla="*/ 9 h 99"/>
                  <a:gd name="T50" fmla="*/ 9 w 111"/>
                  <a:gd name="T51" fmla="*/ 9 h 99"/>
                  <a:gd name="T52" fmla="*/ 9 w 111"/>
                  <a:gd name="T53" fmla="*/ 11 h 99"/>
                  <a:gd name="T54" fmla="*/ 9 w 111"/>
                  <a:gd name="T55" fmla="*/ 12 h 99"/>
                  <a:gd name="T56" fmla="*/ 8 w 111"/>
                  <a:gd name="T57" fmla="*/ 13 h 99"/>
                  <a:gd name="T58" fmla="*/ 8 w 111"/>
                  <a:gd name="T59" fmla="*/ 14 h 99"/>
                  <a:gd name="T60" fmla="*/ 8 w 111"/>
                  <a:gd name="T61" fmla="*/ 16 h 99"/>
                  <a:gd name="T62" fmla="*/ 8 w 111"/>
                  <a:gd name="T63" fmla="*/ 23 h 99"/>
                  <a:gd name="T64" fmla="*/ 7 w 111"/>
                  <a:gd name="T65" fmla="*/ 23 h 99"/>
                  <a:gd name="T66" fmla="*/ 0 w 111"/>
                  <a:gd name="T67" fmla="*/ 31 h 99"/>
                  <a:gd name="T68" fmla="*/ 0 w 111"/>
                  <a:gd name="T69" fmla="*/ 49 h 99"/>
                  <a:gd name="T70" fmla="*/ 8 w 111"/>
                  <a:gd name="T71" fmla="*/ 57 h 99"/>
                  <a:gd name="T72" fmla="*/ 34 w 111"/>
                  <a:gd name="T73" fmla="*/ 99 h 99"/>
                  <a:gd name="T74" fmla="*/ 77 w 111"/>
                  <a:gd name="T75" fmla="*/ 99 h 99"/>
                  <a:gd name="T76" fmla="*/ 103 w 111"/>
                  <a:gd name="T77" fmla="*/ 57 h 99"/>
                  <a:gd name="T78" fmla="*/ 111 w 111"/>
                  <a:gd name="T79" fmla="*/ 49 h 99"/>
                  <a:gd name="T80" fmla="*/ 111 w 111"/>
                  <a:gd name="T81" fmla="*/ 31 h 99"/>
                  <a:gd name="T82" fmla="*/ 106 w 111"/>
                  <a:gd name="T83"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99">
                    <a:moveTo>
                      <a:pt x="106" y="24"/>
                    </a:moveTo>
                    <a:cubicBezTo>
                      <a:pt x="105" y="23"/>
                      <a:pt x="104" y="23"/>
                      <a:pt x="103" y="23"/>
                    </a:cubicBezTo>
                    <a:cubicBezTo>
                      <a:pt x="103" y="16"/>
                      <a:pt x="103" y="16"/>
                      <a:pt x="103" y="16"/>
                    </a:cubicBezTo>
                    <a:cubicBezTo>
                      <a:pt x="103" y="16"/>
                      <a:pt x="103" y="15"/>
                      <a:pt x="103" y="14"/>
                    </a:cubicBezTo>
                    <a:cubicBezTo>
                      <a:pt x="103" y="14"/>
                      <a:pt x="103" y="14"/>
                      <a:pt x="103" y="13"/>
                    </a:cubicBezTo>
                    <a:cubicBezTo>
                      <a:pt x="103" y="13"/>
                      <a:pt x="103" y="13"/>
                      <a:pt x="102" y="12"/>
                    </a:cubicBezTo>
                    <a:cubicBezTo>
                      <a:pt x="102" y="12"/>
                      <a:pt x="102" y="12"/>
                      <a:pt x="102" y="11"/>
                    </a:cubicBezTo>
                    <a:cubicBezTo>
                      <a:pt x="102" y="11"/>
                      <a:pt x="102" y="11"/>
                      <a:pt x="102" y="10"/>
                    </a:cubicBezTo>
                    <a:cubicBezTo>
                      <a:pt x="102" y="10"/>
                      <a:pt x="102" y="10"/>
                      <a:pt x="102" y="9"/>
                    </a:cubicBezTo>
                    <a:cubicBezTo>
                      <a:pt x="102" y="9"/>
                      <a:pt x="102" y="9"/>
                      <a:pt x="102" y="9"/>
                    </a:cubicBezTo>
                    <a:cubicBezTo>
                      <a:pt x="101" y="8"/>
                      <a:pt x="101" y="7"/>
                      <a:pt x="101" y="6"/>
                    </a:cubicBezTo>
                    <a:cubicBezTo>
                      <a:pt x="100" y="6"/>
                      <a:pt x="100" y="6"/>
                      <a:pt x="100" y="6"/>
                    </a:cubicBezTo>
                    <a:cubicBezTo>
                      <a:pt x="100" y="5"/>
                      <a:pt x="100" y="5"/>
                      <a:pt x="100" y="5"/>
                    </a:cubicBezTo>
                    <a:cubicBezTo>
                      <a:pt x="100" y="5"/>
                      <a:pt x="100" y="4"/>
                      <a:pt x="99" y="4"/>
                    </a:cubicBezTo>
                    <a:cubicBezTo>
                      <a:pt x="99" y="4"/>
                      <a:pt x="99" y="3"/>
                      <a:pt x="99" y="3"/>
                    </a:cubicBezTo>
                    <a:cubicBezTo>
                      <a:pt x="99" y="3"/>
                      <a:pt x="99" y="3"/>
                      <a:pt x="99" y="3"/>
                    </a:cubicBezTo>
                    <a:cubicBezTo>
                      <a:pt x="96" y="4"/>
                      <a:pt x="93" y="4"/>
                      <a:pt x="90" y="4"/>
                    </a:cubicBezTo>
                    <a:cubicBezTo>
                      <a:pt x="83" y="4"/>
                      <a:pt x="78" y="2"/>
                      <a:pt x="74" y="0"/>
                    </a:cubicBezTo>
                    <a:cubicBezTo>
                      <a:pt x="67" y="2"/>
                      <a:pt x="57" y="4"/>
                      <a:pt x="45" y="4"/>
                    </a:cubicBezTo>
                    <a:cubicBezTo>
                      <a:pt x="33" y="4"/>
                      <a:pt x="22" y="2"/>
                      <a:pt x="15" y="0"/>
                    </a:cubicBezTo>
                    <a:cubicBezTo>
                      <a:pt x="14" y="1"/>
                      <a:pt x="12" y="3"/>
                      <a:pt x="11" y="5"/>
                    </a:cubicBezTo>
                    <a:cubicBezTo>
                      <a:pt x="11" y="5"/>
                      <a:pt x="11" y="5"/>
                      <a:pt x="11" y="5"/>
                    </a:cubicBezTo>
                    <a:cubicBezTo>
                      <a:pt x="11" y="6"/>
                      <a:pt x="10" y="6"/>
                      <a:pt x="10" y="7"/>
                    </a:cubicBezTo>
                    <a:cubicBezTo>
                      <a:pt x="10" y="7"/>
                      <a:pt x="10" y="7"/>
                      <a:pt x="10" y="7"/>
                    </a:cubicBezTo>
                    <a:cubicBezTo>
                      <a:pt x="10" y="8"/>
                      <a:pt x="10" y="8"/>
                      <a:pt x="9" y="9"/>
                    </a:cubicBezTo>
                    <a:cubicBezTo>
                      <a:pt x="9" y="9"/>
                      <a:pt x="9" y="9"/>
                      <a:pt x="9" y="9"/>
                    </a:cubicBezTo>
                    <a:cubicBezTo>
                      <a:pt x="9" y="10"/>
                      <a:pt x="9" y="11"/>
                      <a:pt x="9" y="11"/>
                    </a:cubicBezTo>
                    <a:cubicBezTo>
                      <a:pt x="9" y="11"/>
                      <a:pt x="9" y="11"/>
                      <a:pt x="9" y="12"/>
                    </a:cubicBezTo>
                    <a:cubicBezTo>
                      <a:pt x="8" y="12"/>
                      <a:pt x="8" y="13"/>
                      <a:pt x="8" y="13"/>
                    </a:cubicBezTo>
                    <a:cubicBezTo>
                      <a:pt x="8" y="14"/>
                      <a:pt x="8" y="14"/>
                      <a:pt x="8" y="14"/>
                    </a:cubicBezTo>
                    <a:cubicBezTo>
                      <a:pt x="8" y="15"/>
                      <a:pt x="8" y="16"/>
                      <a:pt x="8" y="16"/>
                    </a:cubicBezTo>
                    <a:cubicBezTo>
                      <a:pt x="8" y="23"/>
                      <a:pt x="8" y="23"/>
                      <a:pt x="8" y="23"/>
                    </a:cubicBezTo>
                    <a:cubicBezTo>
                      <a:pt x="8" y="23"/>
                      <a:pt x="7" y="23"/>
                      <a:pt x="7" y="23"/>
                    </a:cubicBezTo>
                    <a:cubicBezTo>
                      <a:pt x="3" y="24"/>
                      <a:pt x="0" y="27"/>
                      <a:pt x="0" y="31"/>
                    </a:cubicBezTo>
                    <a:cubicBezTo>
                      <a:pt x="0" y="49"/>
                      <a:pt x="0" y="49"/>
                      <a:pt x="0" y="49"/>
                    </a:cubicBezTo>
                    <a:cubicBezTo>
                      <a:pt x="0" y="53"/>
                      <a:pt x="4" y="57"/>
                      <a:pt x="8" y="57"/>
                    </a:cubicBezTo>
                    <a:cubicBezTo>
                      <a:pt x="8" y="57"/>
                      <a:pt x="22" y="99"/>
                      <a:pt x="34" y="99"/>
                    </a:cubicBezTo>
                    <a:cubicBezTo>
                      <a:pt x="77" y="99"/>
                      <a:pt x="77" y="99"/>
                      <a:pt x="77" y="99"/>
                    </a:cubicBezTo>
                    <a:cubicBezTo>
                      <a:pt x="89" y="99"/>
                      <a:pt x="103" y="57"/>
                      <a:pt x="103" y="57"/>
                    </a:cubicBezTo>
                    <a:cubicBezTo>
                      <a:pt x="107" y="57"/>
                      <a:pt x="111" y="53"/>
                      <a:pt x="111" y="49"/>
                    </a:cubicBezTo>
                    <a:cubicBezTo>
                      <a:pt x="111" y="31"/>
                      <a:pt x="111" y="31"/>
                      <a:pt x="111" y="31"/>
                    </a:cubicBezTo>
                    <a:cubicBezTo>
                      <a:pt x="111" y="28"/>
                      <a:pt x="109" y="25"/>
                      <a:pt x="106" y="24"/>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15" name="Freeform 20"/>
              <p:cNvSpPr>
                <a:spLocks noEditPoints="1"/>
              </p:cNvSpPr>
              <p:nvPr/>
            </p:nvSpPr>
            <p:spPr bwMode="auto">
              <a:xfrm>
                <a:off x="10450513" y="2552700"/>
                <a:ext cx="207963" cy="100013"/>
              </a:xfrm>
              <a:custGeom>
                <a:avLst/>
                <a:gdLst>
                  <a:gd name="T0" fmla="*/ 92 w 93"/>
                  <a:gd name="T1" fmla="*/ 21 h 45"/>
                  <a:gd name="T2" fmla="*/ 69 w 93"/>
                  <a:gd name="T3" fmla="*/ 15 h 45"/>
                  <a:gd name="T4" fmla="*/ 46 w 93"/>
                  <a:gd name="T5" fmla="*/ 14 h 45"/>
                  <a:gd name="T6" fmla="*/ 25 w 93"/>
                  <a:gd name="T7" fmla="*/ 4 h 45"/>
                  <a:gd name="T8" fmla="*/ 1 w 93"/>
                  <a:gd name="T9" fmla="*/ 0 h 45"/>
                  <a:gd name="T10" fmla="*/ 0 w 93"/>
                  <a:gd name="T11" fmla="*/ 3 h 45"/>
                  <a:gd name="T12" fmla="*/ 2 w 93"/>
                  <a:gd name="T13" fmla="*/ 7 h 45"/>
                  <a:gd name="T14" fmla="*/ 3 w 93"/>
                  <a:gd name="T15" fmla="*/ 15 h 45"/>
                  <a:gd name="T16" fmla="*/ 22 w 93"/>
                  <a:gd name="T17" fmla="*/ 32 h 45"/>
                  <a:gd name="T18" fmla="*/ 41 w 93"/>
                  <a:gd name="T19" fmla="*/ 20 h 45"/>
                  <a:gd name="T20" fmla="*/ 45 w 93"/>
                  <a:gd name="T21" fmla="*/ 19 h 45"/>
                  <a:gd name="T22" fmla="*/ 48 w 93"/>
                  <a:gd name="T23" fmla="*/ 21 h 45"/>
                  <a:gd name="T24" fmla="*/ 59 w 93"/>
                  <a:gd name="T25" fmla="*/ 41 h 45"/>
                  <a:gd name="T26" fmla="*/ 83 w 93"/>
                  <a:gd name="T27" fmla="*/ 34 h 45"/>
                  <a:gd name="T28" fmla="*/ 88 w 93"/>
                  <a:gd name="T29" fmla="*/ 27 h 45"/>
                  <a:gd name="T30" fmla="*/ 91 w 93"/>
                  <a:gd name="T31" fmla="*/ 24 h 45"/>
                  <a:gd name="T32" fmla="*/ 92 w 93"/>
                  <a:gd name="T33" fmla="*/ 21 h 45"/>
                  <a:gd name="T34" fmla="*/ 31 w 93"/>
                  <a:gd name="T35" fmla="*/ 27 h 45"/>
                  <a:gd name="T36" fmla="*/ 13 w 93"/>
                  <a:gd name="T37" fmla="*/ 28 h 45"/>
                  <a:gd name="T38" fmla="*/ 7 w 93"/>
                  <a:gd name="T39" fmla="*/ 9 h 45"/>
                  <a:gd name="T40" fmla="*/ 25 w 93"/>
                  <a:gd name="T41" fmla="*/ 6 h 45"/>
                  <a:gd name="T42" fmla="*/ 36 w 93"/>
                  <a:gd name="T43" fmla="*/ 12 h 45"/>
                  <a:gd name="T44" fmla="*/ 31 w 93"/>
                  <a:gd name="T45" fmla="*/ 27 h 45"/>
                  <a:gd name="T46" fmla="*/ 68 w 93"/>
                  <a:gd name="T47" fmla="*/ 41 h 45"/>
                  <a:gd name="T48" fmla="*/ 53 w 93"/>
                  <a:gd name="T49" fmla="*/ 33 h 45"/>
                  <a:gd name="T50" fmla="*/ 56 w 93"/>
                  <a:gd name="T51" fmla="*/ 17 h 45"/>
                  <a:gd name="T52" fmla="*/ 68 w 93"/>
                  <a:gd name="T53" fmla="*/ 17 h 45"/>
                  <a:gd name="T54" fmla="*/ 83 w 93"/>
                  <a:gd name="T55" fmla="*/ 27 h 45"/>
                  <a:gd name="T56" fmla="*/ 68 w 93"/>
                  <a:gd name="T57"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45">
                    <a:moveTo>
                      <a:pt x="92" y="21"/>
                    </a:moveTo>
                    <a:cubicBezTo>
                      <a:pt x="92" y="21"/>
                      <a:pt x="79" y="16"/>
                      <a:pt x="69" y="15"/>
                    </a:cubicBezTo>
                    <a:cubicBezTo>
                      <a:pt x="59" y="14"/>
                      <a:pt x="50" y="15"/>
                      <a:pt x="46" y="14"/>
                    </a:cubicBezTo>
                    <a:cubicBezTo>
                      <a:pt x="41" y="13"/>
                      <a:pt x="34" y="8"/>
                      <a:pt x="25" y="4"/>
                    </a:cubicBezTo>
                    <a:cubicBezTo>
                      <a:pt x="15" y="1"/>
                      <a:pt x="1" y="0"/>
                      <a:pt x="1" y="0"/>
                    </a:cubicBezTo>
                    <a:cubicBezTo>
                      <a:pt x="0" y="0"/>
                      <a:pt x="0" y="1"/>
                      <a:pt x="0" y="3"/>
                    </a:cubicBezTo>
                    <a:cubicBezTo>
                      <a:pt x="0" y="4"/>
                      <a:pt x="0" y="5"/>
                      <a:pt x="2" y="7"/>
                    </a:cubicBezTo>
                    <a:cubicBezTo>
                      <a:pt x="4" y="8"/>
                      <a:pt x="3" y="15"/>
                      <a:pt x="3" y="15"/>
                    </a:cubicBezTo>
                    <a:cubicBezTo>
                      <a:pt x="3" y="26"/>
                      <a:pt x="10" y="31"/>
                      <a:pt x="22" y="32"/>
                    </a:cubicBezTo>
                    <a:cubicBezTo>
                      <a:pt x="34" y="33"/>
                      <a:pt x="39" y="21"/>
                      <a:pt x="41" y="20"/>
                    </a:cubicBezTo>
                    <a:cubicBezTo>
                      <a:pt x="43" y="18"/>
                      <a:pt x="45" y="19"/>
                      <a:pt x="45" y="19"/>
                    </a:cubicBezTo>
                    <a:cubicBezTo>
                      <a:pt x="45" y="19"/>
                      <a:pt x="47" y="19"/>
                      <a:pt x="48" y="21"/>
                    </a:cubicBezTo>
                    <a:cubicBezTo>
                      <a:pt x="49" y="23"/>
                      <a:pt x="48" y="36"/>
                      <a:pt x="59" y="41"/>
                    </a:cubicBezTo>
                    <a:cubicBezTo>
                      <a:pt x="70" y="45"/>
                      <a:pt x="79" y="44"/>
                      <a:pt x="83" y="34"/>
                    </a:cubicBezTo>
                    <a:cubicBezTo>
                      <a:pt x="83" y="34"/>
                      <a:pt x="85" y="28"/>
                      <a:pt x="88" y="27"/>
                    </a:cubicBezTo>
                    <a:cubicBezTo>
                      <a:pt x="90" y="27"/>
                      <a:pt x="90" y="26"/>
                      <a:pt x="91" y="24"/>
                    </a:cubicBezTo>
                    <a:cubicBezTo>
                      <a:pt x="92" y="23"/>
                      <a:pt x="93" y="22"/>
                      <a:pt x="92" y="21"/>
                    </a:cubicBezTo>
                    <a:close/>
                    <a:moveTo>
                      <a:pt x="31" y="27"/>
                    </a:moveTo>
                    <a:cubicBezTo>
                      <a:pt x="27" y="31"/>
                      <a:pt x="21" y="31"/>
                      <a:pt x="13" y="28"/>
                    </a:cubicBezTo>
                    <a:cubicBezTo>
                      <a:pt x="6" y="25"/>
                      <a:pt x="4" y="19"/>
                      <a:pt x="7" y="9"/>
                    </a:cubicBezTo>
                    <a:cubicBezTo>
                      <a:pt x="9" y="0"/>
                      <a:pt x="25" y="6"/>
                      <a:pt x="25" y="6"/>
                    </a:cubicBezTo>
                    <a:cubicBezTo>
                      <a:pt x="31" y="9"/>
                      <a:pt x="31" y="9"/>
                      <a:pt x="36" y="12"/>
                    </a:cubicBezTo>
                    <a:cubicBezTo>
                      <a:pt x="40" y="15"/>
                      <a:pt x="35" y="24"/>
                      <a:pt x="31" y="27"/>
                    </a:cubicBezTo>
                    <a:close/>
                    <a:moveTo>
                      <a:pt x="68" y="41"/>
                    </a:moveTo>
                    <a:cubicBezTo>
                      <a:pt x="61" y="40"/>
                      <a:pt x="55" y="37"/>
                      <a:pt x="53" y="33"/>
                    </a:cubicBezTo>
                    <a:cubicBezTo>
                      <a:pt x="51" y="28"/>
                      <a:pt x="50" y="18"/>
                      <a:pt x="56" y="17"/>
                    </a:cubicBezTo>
                    <a:cubicBezTo>
                      <a:pt x="61" y="16"/>
                      <a:pt x="61" y="16"/>
                      <a:pt x="68" y="17"/>
                    </a:cubicBezTo>
                    <a:cubicBezTo>
                      <a:pt x="68" y="17"/>
                      <a:pt x="85" y="18"/>
                      <a:pt x="83" y="27"/>
                    </a:cubicBezTo>
                    <a:cubicBezTo>
                      <a:pt x="80" y="37"/>
                      <a:pt x="76" y="42"/>
                      <a:pt x="68"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16" name="Freeform 21"/>
              <p:cNvSpPr>
                <a:spLocks/>
              </p:cNvSpPr>
              <p:nvPr/>
            </p:nvSpPr>
            <p:spPr bwMode="auto">
              <a:xfrm>
                <a:off x="10455275" y="2554288"/>
                <a:ext cx="6350" cy="7938"/>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2" y="3"/>
                      <a:pt x="2" y="3"/>
                      <a:pt x="1" y="3"/>
                    </a:cubicBezTo>
                    <a:cubicBezTo>
                      <a:pt x="0" y="3"/>
                      <a:pt x="0" y="2"/>
                      <a:pt x="0" y="1"/>
                    </a:cubicBezTo>
                    <a:cubicBezTo>
                      <a:pt x="0" y="1"/>
                      <a:pt x="1" y="0"/>
                      <a:pt x="2" y="0"/>
                    </a:cubicBezTo>
                    <a:cubicBezTo>
                      <a:pt x="2" y="1"/>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17" name="Freeform 22"/>
              <p:cNvSpPr>
                <a:spLocks/>
              </p:cNvSpPr>
              <p:nvPr/>
            </p:nvSpPr>
            <p:spPr bwMode="auto">
              <a:xfrm>
                <a:off x="10644188" y="2601913"/>
                <a:ext cx="6350" cy="6350"/>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2"/>
                      <a:pt x="2" y="3"/>
                      <a:pt x="1" y="3"/>
                    </a:cubicBezTo>
                    <a:cubicBezTo>
                      <a:pt x="0" y="2"/>
                      <a:pt x="0" y="2"/>
                      <a:pt x="0" y="1"/>
                    </a:cubicBezTo>
                    <a:cubicBezTo>
                      <a:pt x="0" y="0"/>
                      <a:pt x="1" y="0"/>
                      <a:pt x="2" y="0"/>
                    </a:cubicBezTo>
                    <a:cubicBezTo>
                      <a:pt x="3" y="0"/>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18" name="Rectangle 23"/>
              <p:cNvSpPr>
                <a:spLocks noChangeArrowheads="1"/>
              </p:cNvSpPr>
              <p:nvPr/>
            </p:nvSpPr>
            <p:spPr bwMode="auto">
              <a:xfrm>
                <a:off x="10247313" y="2632075"/>
                <a:ext cx="312738" cy="1000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19" name="Freeform 24"/>
              <p:cNvSpPr>
                <a:spLocks/>
              </p:cNvSpPr>
              <p:nvPr/>
            </p:nvSpPr>
            <p:spPr bwMode="auto">
              <a:xfrm>
                <a:off x="10328275" y="2601913"/>
                <a:ext cx="96838" cy="46038"/>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20" name="Freeform 25"/>
              <p:cNvSpPr>
                <a:spLocks/>
              </p:cNvSpPr>
              <p:nvPr/>
            </p:nvSpPr>
            <p:spPr bwMode="auto">
              <a:xfrm>
                <a:off x="10477500" y="2601913"/>
                <a:ext cx="95250" cy="46038"/>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21" name="Rectangle 26"/>
              <p:cNvSpPr>
                <a:spLocks noChangeArrowheads="1"/>
              </p:cNvSpPr>
              <p:nvPr/>
            </p:nvSpPr>
            <p:spPr bwMode="auto">
              <a:xfrm>
                <a:off x="10377488" y="2601913"/>
                <a:ext cx="149225"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22" name="Freeform 27"/>
              <p:cNvSpPr>
                <a:spLocks/>
              </p:cNvSpPr>
              <p:nvPr/>
            </p:nvSpPr>
            <p:spPr bwMode="auto">
              <a:xfrm>
                <a:off x="10653713" y="1166813"/>
                <a:ext cx="460375" cy="614363"/>
              </a:xfrm>
              <a:custGeom>
                <a:avLst/>
                <a:gdLst>
                  <a:gd name="T0" fmla="*/ 203 w 290"/>
                  <a:gd name="T1" fmla="*/ 3 h 387"/>
                  <a:gd name="T2" fmla="*/ 148 w 290"/>
                  <a:gd name="T3" fmla="*/ 47 h 387"/>
                  <a:gd name="T4" fmla="*/ 92 w 290"/>
                  <a:gd name="T5" fmla="*/ 0 h 387"/>
                  <a:gd name="T6" fmla="*/ 0 w 290"/>
                  <a:gd name="T7" fmla="*/ 18 h 387"/>
                  <a:gd name="T8" fmla="*/ 35 w 290"/>
                  <a:gd name="T9" fmla="*/ 387 h 387"/>
                  <a:gd name="T10" fmla="*/ 250 w 290"/>
                  <a:gd name="T11" fmla="*/ 387 h 387"/>
                  <a:gd name="T12" fmla="*/ 290 w 290"/>
                  <a:gd name="T13" fmla="*/ 14 h 387"/>
                  <a:gd name="T14" fmla="*/ 203 w 290"/>
                  <a:gd name="T15" fmla="*/ 3 h 3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87">
                    <a:moveTo>
                      <a:pt x="203" y="3"/>
                    </a:moveTo>
                    <a:lnTo>
                      <a:pt x="148" y="47"/>
                    </a:lnTo>
                    <a:lnTo>
                      <a:pt x="92" y="0"/>
                    </a:lnTo>
                    <a:lnTo>
                      <a:pt x="0" y="18"/>
                    </a:lnTo>
                    <a:lnTo>
                      <a:pt x="35" y="387"/>
                    </a:lnTo>
                    <a:lnTo>
                      <a:pt x="250" y="387"/>
                    </a:lnTo>
                    <a:lnTo>
                      <a:pt x="290" y="14"/>
                    </a:lnTo>
                    <a:lnTo>
                      <a:pt x="203" y="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23" name="Freeform 28"/>
              <p:cNvSpPr>
                <a:spLocks/>
              </p:cNvSpPr>
              <p:nvPr/>
            </p:nvSpPr>
            <p:spPr bwMode="auto">
              <a:xfrm>
                <a:off x="10709275" y="1781175"/>
                <a:ext cx="341313" cy="182563"/>
              </a:xfrm>
              <a:custGeom>
                <a:avLst/>
                <a:gdLst>
                  <a:gd name="T0" fmla="*/ 154 w 154"/>
                  <a:gd name="T1" fmla="*/ 0 h 82"/>
                  <a:gd name="T2" fmla="*/ 0 w 154"/>
                  <a:gd name="T3" fmla="*/ 0 h 82"/>
                  <a:gd name="T4" fmla="*/ 60 w 154"/>
                  <a:gd name="T5" fmla="*/ 70 h 82"/>
                  <a:gd name="T6" fmla="*/ 79 w 154"/>
                  <a:gd name="T7" fmla="*/ 82 h 82"/>
                  <a:gd name="T8" fmla="*/ 98 w 154"/>
                  <a:gd name="T9" fmla="*/ 70 h 82"/>
                  <a:gd name="T10" fmla="*/ 154 w 154"/>
                  <a:gd name="T11" fmla="*/ 0 h 82"/>
                </a:gdLst>
                <a:ahLst/>
                <a:cxnLst>
                  <a:cxn ang="0">
                    <a:pos x="T0" y="T1"/>
                  </a:cxn>
                  <a:cxn ang="0">
                    <a:pos x="T2" y="T3"/>
                  </a:cxn>
                  <a:cxn ang="0">
                    <a:pos x="T4" y="T5"/>
                  </a:cxn>
                  <a:cxn ang="0">
                    <a:pos x="T6" y="T7"/>
                  </a:cxn>
                  <a:cxn ang="0">
                    <a:pos x="T8" y="T9"/>
                  </a:cxn>
                  <a:cxn ang="0">
                    <a:pos x="T10" y="T11"/>
                  </a:cxn>
                </a:cxnLst>
                <a:rect l="0" t="0" r="r" b="b"/>
                <a:pathLst>
                  <a:path w="154" h="82">
                    <a:moveTo>
                      <a:pt x="154" y="0"/>
                    </a:moveTo>
                    <a:cubicBezTo>
                      <a:pt x="0" y="0"/>
                      <a:pt x="0" y="0"/>
                      <a:pt x="0" y="0"/>
                    </a:cubicBezTo>
                    <a:cubicBezTo>
                      <a:pt x="60" y="70"/>
                      <a:pt x="60" y="70"/>
                      <a:pt x="60" y="70"/>
                    </a:cubicBezTo>
                    <a:cubicBezTo>
                      <a:pt x="63" y="77"/>
                      <a:pt x="71" y="82"/>
                      <a:pt x="79" y="82"/>
                    </a:cubicBezTo>
                    <a:cubicBezTo>
                      <a:pt x="87" y="82"/>
                      <a:pt x="94" y="77"/>
                      <a:pt x="98" y="70"/>
                    </a:cubicBez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24" name="Rectangle 29"/>
              <p:cNvSpPr>
                <a:spLocks noChangeArrowheads="1"/>
              </p:cNvSpPr>
              <p:nvPr/>
            </p:nvSpPr>
            <p:spPr bwMode="auto">
              <a:xfrm>
                <a:off x="10836275" y="1411288"/>
                <a:ext cx="22225" cy="106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25" name="Freeform 30"/>
              <p:cNvSpPr>
                <a:spLocks/>
              </p:cNvSpPr>
              <p:nvPr/>
            </p:nvSpPr>
            <p:spPr bwMode="auto">
              <a:xfrm>
                <a:off x="10872788" y="1411288"/>
                <a:ext cx="85725" cy="106363"/>
              </a:xfrm>
              <a:custGeom>
                <a:avLst/>
                <a:gdLst>
                  <a:gd name="T0" fmla="*/ 54 w 54"/>
                  <a:gd name="T1" fmla="*/ 11 h 67"/>
                  <a:gd name="T2" fmla="*/ 34 w 54"/>
                  <a:gd name="T3" fmla="*/ 11 h 67"/>
                  <a:gd name="T4" fmla="*/ 34 w 54"/>
                  <a:gd name="T5" fmla="*/ 67 h 67"/>
                  <a:gd name="T6" fmla="*/ 20 w 54"/>
                  <a:gd name="T7" fmla="*/ 67 h 67"/>
                  <a:gd name="T8" fmla="*/ 20 w 54"/>
                  <a:gd name="T9" fmla="*/ 11 h 67"/>
                  <a:gd name="T10" fmla="*/ 0 w 54"/>
                  <a:gd name="T11" fmla="*/ 11 h 67"/>
                  <a:gd name="T12" fmla="*/ 0 w 54"/>
                  <a:gd name="T13" fmla="*/ 0 h 67"/>
                  <a:gd name="T14" fmla="*/ 54 w 54"/>
                  <a:gd name="T15" fmla="*/ 0 h 67"/>
                  <a:gd name="T16" fmla="*/ 54 w 54"/>
                  <a:gd name="T17"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7">
                    <a:moveTo>
                      <a:pt x="54" y="11"/>
                    </a:moveTo>
                    <a:lnTo>
                      <a:pt x="34" y="11"/>
                    </a:lnTo>
                    <a:lnTo>
                      <a:pt x="34" y="67"/>
                    </a:lnTo>
                    <a:lnTo>
                      <a:pt x="20" y="67"/>
                    </a:lnTo>
                    <a:lnTo>
                      <a:pt x="20" y="11"/>
                    </a:lnTo>
                    <a:lnTo>
                      <a:pt x="0" y="11"/>
                    </a:lnTo>
                    <a:lnTo>
                      <a:pt x="0" y="0"/>
                    </a:lnTo>
                    <a:lnTo>
                      <a:pt x="54" y="0"/>
                    </a:lnTo>
                    <a:lnTo>
                      <a:pt x="5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26" name="Freeform 31"/>
              <p:cNvSpPr>
                <a:spLocks noEditPoints="1"/>
              </p:cNvSpPr>
              <p:nvPr/>
            </p:nvSpPr>
            <p:spPr bwMode="auto">
              <a:xfrm>
                <a:off x="10769600" y="1323975"/>
                <a:ext cx="241300" cy="277813"/>
              </a:xfrm>
              <a:custGeom>
                <a:avLst/>
                <a:gdLst>
                  <a:gd name="T0" fmla="*/ 75 w 152"/>
                  <a:gd name="T1" fmla="*/ 0 h 175"/>
                  <a:gd name="T2" fmla="*/ 0 w 152"/>
                  <a:gd name="T3" fmla="*/ 44 h 175"/>
                  <a:gd name="T4" fmla="*/ 0 w 152"/>
                  <a:gd name="T5" fmla="*/ 132 h 175"/>
                  <a:gd name="T6" fmla="*/ 77 w 152"/>
                  <a:gd name="T7" fmla="*/ 175 h 175"/>
                  <a:gd name="T8" fmla="*/ 152 w 152"/>
                  <a:gd name="T9" fmla="*/ 132 h 175"/>
                  <a:gd name="T10" fmla="*/ 152 w 152"/>
                  <a:gd name="T11" fmla="*/ 44 h 175"/>
                  <a:gd name="T12" fmla="*/ 75 w 152"/>
                  <a:gd name="T13" fmla="*/ 0 h 175"/>
                  <a:gd name="T14" fmla="*/ 141 w 152"/>
                  <a:gd name="T15" fmla="*/ 125 h 175"/>
                  <a:gd name="T16" fmla="*/ 77 w 152"/>
                  <a:gd name="T17" fmla="*/ 163 h 175"/>
                  <a:gd name="T18" fmla="*/ 11 w 152"/>
                  <a:gd name="T19" fmla="*/ 125 h 175"/>
                  <a:gd name="T20" fmla="*/ 11 w 152"/>
                  <a:gd name="T21" fmla="*/ 51 h 175"/>
                  <a:gd name="T22" fmla="*/ 75 w 152"/>
                  <a:gd name="T23" fmla="*/ 13 h 175"/>
                  <a:gd name="T24" fmla="*/ 141 w 152"/>
                  <a:gd name="T25" fmla="*/ 51 h 175"/>
                  <a:gd name="T26" fmla="*/ 141 w 152"/>
                  <a:gd name="T27" fmla="*/ 12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175">
                    <a:moveTo>
                      <a:pt x="75" y="0"/>
                    </a:moveTo>
                    <a:lnTo>
                      <a:pt x="0" y="44"/>
                    </a:lnTo>
                    <a:lnTo>
                      <a:pt x="0" y="132"/>
                    </a:lnTo>
                    <a:lnTo>
                      <a:pt x="77" y="175"/>
                    </a:lnTo>
                    <a:lnTo>
                      <a:pt x="152" y="132"/>
                    </a:lnTo>
                    <a:lnTo>
                      <a:pt x="152" y="44"/>
                    </a:lnTo>
                    <a:lnTo>
                      <a:pt x="75" y="0"/>
                    </a:lnTo>
                    <a:close/>
                    <a:moveTo>
                      <a:pt x="141" y="125"/>
                    </a:moveTo>
                    <a:lnTo>
                      <a:pt x="77" y="163"/>
                    </a:lnTo>
                    <a:lnTo>
                      <a:pt x="11" y="125"/>
                    </a:lnTo>
                    <a:lnTo>
                      <a:pt x="11" y="51"/>
                    </a:lnTo>
                    <a:lnTo>
                      <a:pt x="75" y="13"/>
                    </a:lnTo>
                    <a:lnTo>
                      <a:pt x="141" y="51"/>
                    </a:lnTo>
                    <a:lnTo>
                      <a:pt x="141"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27" name="Rectangle 32"/>
              <p:cNvSpPr>
                <a:spLocks noChangeArrowheads="1"/>
              </p:cNvSpPr>
              <p:nvPr/>
            </p:nvSpPr>
            <p:spPr bwMode="auto">
              <a:xfrm>
                <a:off x="10694988" y="1758950"/>
                <a:ext cx="374650" cy="53975"/>
              </a:xfrm>
              <a:prstGeom prst="rect">
                <a:avLst/>
              </a:prstGeom>
              <a:solidFill>
                <a:srgbClr val="FCD1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sp>
            <p:nvSpPr>
              <p:cNvPr id="228" name="Freeform 33"/>
              <p:cNvSpPr>
                <a:spLocks/>
              </p:cNvSpPr>
              <p:nvPr/>
            </p:nvSpPr>
            <p:spPr bwMode="auto">
              <a:xfrm>
                <a:off x="10847388" y="1736725"/>
                <a:ext cx="85725" cy="100013"/>
              </a:xfrm>
              <a:custGeom>
                <a:avLst/>
                <a:gdLst>
                  <a:gd name="T0" fmla="*/ 28 w 54"/>
                  <a:gd name="T1" fmla="*/ 0 h 63"/>
                  <a:gd name="T2" fmla="*/ 0 w 54"/>
                  <a:gd name="T3" fmla="*/ 16 h 63"/>
                  <a:gd name="T4" fmla="*/ 0 w 54"/>
                  <a:gd name="T5" fmla="*/ 48 h 63"/>
                  <a:gd name="T6" fmla="*/ 28 w 54"/>
                  <a:gd name="T7" fmla="*/ 63 h 63"/>
                  <a:gd name="T8" fmla="*/ 54 w 54"/>
                  <a:gd name="T9" fmla="*/ 48 h 63"/>
                  <a:gd name="T10" fmla="*/ 54 w 54"/>
                  <a:gd name="T11" fmla="*/ 16 h 63"/>
                  <a:gd name="T12" fmla="*/ 28 w 5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4" h="63">
                    <a:moveTo>
                      <a:pt x="28" y="0"/>
                    </a:moveTo>
                    <a:lnTo>
                      <a:pt x="0" y="16"/>
                    </a:lnTo>
                    <a:lnTo>
                      <a:pt x="0" y="48"/>
                    </a:lnTo>
                    <a:lnTo>
                      <a:pt x="28" y="63"/>
                    </a:lnTo>
                    <a:lnTo>
                      <a:pt x="54" y="48"/>
                    </a:lnTo>
                    <a:lnTo>
                      <a:pt x="54" y="16"/>
                    </a:lnTo>
                    <a:lnTo>
                      <a:pt x="28"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endParaRPr>
              </a:p>
            </p:txBody>
          </p:sp>
        </p:grpSp>
      </p:grpSp>
      <p:pic>
        <p:nvPicPr>
          <p:cNvPr id="173" name="Picture 1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1196" y="5669720"/>
            <a:ext cx="807004" cy="530881"/>
          </a:xfrm>
          <a:prstGeom prst="rect">
            <a:avLst/>
          </a:prstGeom>
        </p:spPr>
      </p:pic>
      <p:pic>
        <p:nvPicPr>
          <p:cNvPr id="179" name="Picture 17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15854" y="5800766"/>
            <a:ext cx="2300889" cy="822568"/>
          </a:xfrm>
          <a:prstGeom prst="rect">
            <a:avLst/>
          </a:prstGeom>
        </p:spPr>
      </p:pic>
      <p:sp>
        <p:nvSpPr>
          <p:cNvPr id="182" name="Freeform 7"/>
          <p:cNvSpPr>
            <a:spLocks/>
          </p:cNvSpPr>
          <p:nvPr/>
        </p:nvSpPr>
        <p:spPr bwMode="auto">
          <a:xfrm>
            <a:off x="4213796" y="5938608"/>
            <a:ext cx="882972" cy="579495"/>
          </a:xfrm>
          <a:custGeom>
            <a:avLst/>
            <a:gdLst>
              <a:gd name="T0" fmla="*/ 446 w 530"/>
              <a:gd name="T1" fmla="*/ 152 h 348"/>
              <a:gd name="T2" fmla="*/ 446 w 530"/>
              <a:gd name="T3" fmla="*/ 146 h 348"/>
              <a:gd name="T4" fmla="*/ 299 w 530"/>
              <a:gd name="T5" fmla="*/ 0 h 348"/>
              <a:gd name="T6" fmla="*/ 178 w 530"/>
              <a:gd name="T7" fmla="*/ 65 h 348"/>
              <a:gd name="T8" fmla="*/ 138 w 530"/>
              <a:gd name="T9" fmla="*/ 54 h 348"/>
              <a:gd name="T10" fmla="*/ 90 w 530"/>
              <a:gd name="T11" fmla="*/ 68 h 348"/>
              <a:gd name="T12" fmla="*/ 53 w 530"/>
              <a:gd name="T13" fmla="*/ 137 h 348"/>
              <a:gd name="T14" fmla="*/ 0 w 530"/>
              <a:gd name="T15" fmla="*/ 233 h 348"/>
              <a:gd name="T16" fmla="*/ 103 w 530"/>
              <a:gd name="T17" fmla="*/ 348 h 348"/>
              <a:gd name="T18" fmla="*/ 115 w 530"/>
              <a:gd name="T19" fmla="*/ 348 h 348"/>
              <a:gd name="T20" fmla="*/ 127 w 530"/>
              <a:gd name="T21" fmla="*/ 348 h 348"/>
              <a:gd name="T22" fmla="*/ 366 w 530"/>
              <a:gd name="T23" fmla="*/ 348 h 348"/>
              <a:gd name="T24" fmla="*/ 370 w 530"/>
              <a:gd name="T25" fmla="*/ 348 h 348"/>
              <a:gd name="T26" fmla="*/ 376 w 530"/>
              <a:gd name="T27" fmla="*/ 348 h 348"/>
              <a:gd name="T28" fmla="*/ 394 w 530"/>
              <a:gd name="T29" fmla="*/ 348 h 348"/>
              <a:gd name="T30" fmla="*/ 432 w 530"/>
              <a:gd name="T31" fmla="*/ 348 h 348"/>
              <a:gd name="T32" fmla="*/ 530 w 530"/>
              <a:gd name="T33" fmla="*/ 250 h 348"/>
              <a:gd name="T34" fmla="*/ 446 w 530"/>
              <a:gd name="T35" fmla="*/ 15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0" h="348">
                <a:moveTo>
                  <a:pt x="446" y="152"/>
                </a:moveTo>
                <a:cubicBezTo>
                  <a:pt x="446" y="150"/>
                  <a:pt x="446" y="148"/>
                  <a:pt x="446" y="146"/>
                </a:cubicBezTo>
                <a:cubicBezTo>
                  <a:pt x="446" y="65"/>
                  <a:pt x="380" y="0"/>
                  <a:pt x="299" y="0"/>
                </a:cubicBezTo>
                <a:cubicBezTo>
                  <a:pt x="249" y="0"/>
                  <a:pt x="204" y="26"/>
                  <a:pt x="178" y="65"/>
                </a:cubicBezTo>
                <a:cubicBezTo>
                  <a:pt x="166" y="58"/>
                  <a:pt x="152" y="54"/>
                  <a:pt x="138" y="54"/>
                </a:cubicBezTo>
                <a:cubicBezTo>
                  <a:pt x="120" y="54"/>
                  <a:pt x="104" y="59"/>
                  <a:pt x="90" y="68"/>
                </a:cubicBezTo>
                <a:cubicBezTo>
                  <a:pt x="68" y="83"/>
                  <a:pt x="53" y="108"/>
                  <a:pt x="53" y="137"/>
                </a:cubicBezTo>
                <a:cubicBezTo>
                  <a:pt x="22" y="157"/>
                  <a:pt x="0" y="193"/>
                  <a:pt x="0" y="233"/>
                </a:cubicBezTo>
                <a:cubicBezTo>
                  <a:pt x="0" y="293"/>
                  <a:pt x="45" y="341"/>
                  <a:pt x="103" y="348"/>
                </a:cubicBezTo>
                <a:cubicBezTo>
                  <a:pt x="106" y="348"/>
                  <a:pt x="111" y="348"/>
                  <a:pt x="115" y="348"/>
                </a:cubicBezTo>
                <a:cubicBezTo>
                  <a:pt x="119" y="348"/>
                  <a:pt x="123" y="348"/>
                  <a:pt x="127" y="348"/>
                </a:cubicBezTo>
                <a:cubicBezTo>
                  <a:pt x="181" y="348"/>
                  <a:pt x="306" y="348"/>
                  <a:pt x="366" y="348"/>
                </a:cubicBezTo>
                <a:cubicBezTo>
                  <a:pt x="368" y="348"/>
                  <a:pt x="369" y="348"/>
                  <a:pt x="370" y="348"/>
                </a:cubicBezTo>
                <a:cubicBezTo>
                  <a:pt x="376" y="348"/>
                  <a:pt x="376" y="348"/>
                  <a:pt x="376" y="348"/>
                </a:cubicBezTo>
                <a:cubicBezTo>
                  <a:pt x="379" y="348"/>
                  <a:pt x="388" y="348"/>
                  <a:pt x="394" y="348"/>
                </a:cubicBezTo>
                <a:cubicBezTo>
                  <a:pt x="432" y="348"/>
                  <a:pt x="432" y="348"/>
                  <a:pt x="432" y="348"/>
                </a:cubicBezTo>
                <a:cubicBezTo>
                  <a:pt x="487" y="347"/>
                  <a:pt x="530" y="303"/>
                  <a:pt x="530" y="250"/>
                </a:cubicBezTo>
                <a:cubicBezTo>
                  <a:pt x="530" y="200"/>
                  <a:pt x="493" y="159"/>
                  <a:pt x="446" y="152"/>
                </a:cubicBezTo>
                <a:close/>
              </a:path>
            </a:pathLst>
          </a:custGeom>
          <a:solidFill>
            <a:sysClr val="window" lastClr="FFFFFF">
              <a:alpha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a:defRPr/>
            </a:pPr>
            <a:endParaRPr lang="en-US" sz="588" kern="0">
              <a:solidFill>
                <a:prstClr val="black"/>
              </a:solidFill>
              <a:latin typeface="Calibri" panose="020F0502020204030204"/>
            </a:endParaRPr>
          </a:p>
        </p:txBody>
      </p:sp>
      <p:sp>
        <p:nvSpPr>
          <p:cNvPr id="183" name="TextBox 182"/>
          <p:cNvSpPr txBox="1"/>
          <p:nvPr/>
        </p:nvSpPr>
        <p:spPr>
          <a:xfrm>
            <a:off x="3079666" y="6564382"/>
            <a:ext cx="2934949" cy="292647"/>
          </a:xfrm>
          <a:prstGeom prst="rect">
            <a:avLst/>
          </a:prstGeom>
          <a:solidFill>
            <a:srgbClr val="002060">
              <a:alpha val="25000"/>
            </a:srgbClr>
          </a:solidFill>
        </p:spPr>
        <p:txBody>
          <a:bodyPr wrap="square" lIns="0" tIns="0" rIns="0" bIns="0" rtlCol="0" anchor="ctr">
            <a:noAutofit/>
          </a:bodyPr>
          <a:lstStyle/>
          <a:p>
            <a:pPr algn="ctr" defTabSz="913874"/>
            <a:r>
              <a:rPr lang="en-US" sz="1174" spc="-29" dirty="0">
                <a:solidFill>
                  <a:prstClr val="white"/>
                </a:solidFill>
                <a:latin typeface="Calibri" panose="020F0502020204030204"/>
                <a:ea typeface="Segoe UI" pitchFamily="34" charset="0"/>
                <a:cs typeface="Segoe UI" pitchFamily="34" charset="0"/>
              </a:rPr>
              <a:t>ALM Services - On-Premises | Hybrid | Cloud</a:t>
            </a:r>
          </a:p>
        </p:txBody>
      </p:sp>
      <p:pic>
        <p:nvPicPr>
          <p:cNvPr id="190" name="Picture 1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8204" y="5848977"/>
            <a:ext cx="807004" cy="530881"/>
          </a:xfrm>
          <a:prstGeom prst="rect">
            <a:avLst/>
          </a:prstGeom>
        </p:spPr>
      </p:pic>
      <p:sp>
        <p:nvSpPr>
          <p:cNvPr id="196" name="Freeform 6"/>
          <p:cNvSpPr>
            <a:spLocks/>
          </p:cNvSpPr>
          <p:nvPr/>
        </p:nvSpPr>
        <p:spPr bwMode="auto">
          <a:xfrm>
            <a:off x="7905291" y="5938606"/>
            <a:ext cx="1148459" cy="755793"/>
          </a:xfrm>
          <a:custGeom>
            <a:avLst/>
            <a:gdLst>
              <a:gd name="T0" fmla="*/ 663 w 789"/>
              <a:gd name="T1" fmla="*/ 227 h 519"/>
              <a:gd name="T2" fmla="*/ 663 w 789"/>
              <a:gd name="T3" fmla="*/ 217 h 519"/>
              <a:gd name="T4" fmla="*/ 445 w 789"/>
              <a:gd name="T5" fmla="*/ 0 h 519"/>
              <a:gd name="T6" fmla="*/ 264 w 789"/>
              <a:gd name="T7" fmla="*/ 97 h 519"/>
              <a:gd name="T8" fmla="*/ 204 w 789"/>
              <a:gd name="T9" fmla="*/ 81 h 519"/>
              <a:gd name="T10" fmla="*/ 134 w 789"/>
              <a:gd name="T11" fmla="*/ 102 h 519"/>
              <a:gd name="T12" fmla="*/ 78 w 789"/>
              <a:gd name="T13" fmla="*/ 204 h 519"/>
              <a:gd name="T14" fmla="*/ 0 w 789"/>
              <a:gd name="T15" fmla="*/ 348 h 519"/>
              <a:gd name="T16" fmla="*/ 152 w 789"/>
              <a:gd name="T17" fmla="*/ 519 h 519"/>
              <a:gd name="T18" fmla="*/ 171 w 789"/>
              <a:gd name="T19" fmla="*/ 519 h 519"/>
              <a:gd name="T20" fmla="*/ 188 w 789"/>
              <a:gd name="T21" fmla="*/ 519 h 519"/>
              <a:gd name="T22" fmla="*/ 544 w 789"/>
              <a:gd name="T23" fmla="*/ 519 h 519"/>
              <a:gd name="T24" fmla="*/ 551 w 789"/>
              <a:gd name="T25" fmla="*/ 519 h 519"/>
              <a:gd name="T26" fmla="*/ 560 w 789"/>
              <a:gd name="T27" fmla="*/ 519 h 519"/>
              <a:gd name="T28" fmla="*/ 586 w 789"/>
              <a:gd name="T29" fmla="*/ 519 h 519"/>
              <a:gd name="T30" fmla="*/ 642 w 789"/>
              <a:gd name="T31" fmla="*/ 519 h 519"/>
              <a:gd name="T32" fmla="*/ 789 w 789"/>
              <a:gd name="T33" fmla="*/ 372 h 519"/>
              <a:gd name="T34" fmla="*/ 663 w 789"/>
              <a:gd name="T35" fmla="*/ 227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9" h="519">
                <a:moveTo>
                  <a:pt x="663" y="227"/>
                </a:moveTo>
                <a:cubicBezTo>
                  <a:pt x="663" y="225"/>
                  <a:pt x="663" y="220"/>
                  <a:pt x="663" y="217"/>
                </a:cubicBezTo>
                <a:cubicBezTo>
                  <a:pt x="663" y="97"/>
                  <a:pt x="565" y="0"/>
                  <a:pt x="445" y="0"/>
                </a:cubicBezTo>
                <a:cubicBezTo>
                  <a:pt x="370" y="0"/>
                  <a:pt x="303" y="39"/>
                  <a:pt x="264" y="97"/>
                </a:cubicBezTo>
                <a:cubicBezTo>
                  <a:pt x="246" y="87"/>
                  <a:pt x="226" y="81"/>
                  <a:pt x="204" y="81"/>
                </a:cubicBezTo>
                <a:cubicBezTo>
                  <a:pt x="178" y="81"/>
                  <a:pt x="154" y="89"/>
                  <a:pt x="134" y="102"/>
                </a:cubicBezTo>
                <a:cubicBezTo>
                  <a:pt x="101" y="124"/>
                  <a:pt x="79" y="162"/>
                  <a:pt x="78" y="204"/>
                </a:cubicBezTo>
                <a:cubicBezTo>
                  <a:pt x="32" y="235"/>
                  <a:pt x="0" y="288"/>
                  <a:pt x="0" y="348"/>
                </a:cubicBezTo>
                <a:cubicBezTo>
                  <a:pt x="0" y="436"/>
                  <a:pt x="66" y="509"/>
                  <a:pt x="152" y="519"/>
                </a:cubicBezTo>
                <a:cubicBezTo>
                  <a:pt x="158" y="519"/>
                  <a:pt x="165" y="519"/>
                  <a:pt x="171" y="519"/>
                </a:cubicBezTo>
                <a:cubicBezTo>
                  <a:pt x="177" y="519"/>
                  <a:pt x="182" y="519"/>
                  <a:pt x="188" y="519"/>
                </a:cubicBezTo>
                <a:cubicBezTo>
                  <a:pt x="268" y="519"/>
                  <a:pt x="455" y="519"/>
                  <a:pt x="544" y="519"/>
                </a:cubicBezTo>
                <a:cubicBezTo>
                  <a:pt x="546" y="519"/>
                  <a:pt x="549" y="519"/>
                  <a:pt x="551" y="519"/>
                </a:cubicBezTo>
                <a:cubicBezTo>
                  <a:pt x="560" y="519"/>
                  <a:pt x="560" y="519"/>
                  <a:pt x="560" y="519"/>
                </a:cubicBezTo>
                <a:cubicBezTo>
                  <a:pt x="564" y="519"/>
                  <a:pt x="577" y="519"/>
                  <a:pt x="586" y="519"/>
                </a:cubicBezTo>
                <a:cubicBezTo>
                  <a:pt x="642" y="519"/>
                  <a:pt x="642" y="519"/>
                  <a:pt x="642" y="519"/>
                </a:cubicBezTo>
                <a:cubicBezTo>
                  <a:pt x="724" y="517"/>
                  <a:pt x="789" y="452"/>
                  <a:pt x="789" y="372"/>
                </a:cubicBezTo>
                <a:cubicBezTo>
                  <a:pt x="789" y="298"/>
                  <a:pt x="734" y="238"/>
                  <a:pt x="663" y="227"/>
                </a:cubicBezTo>
                <a:close/>
              </a:path>
            </a:pathLst>
          </a:custGeom>
          <a:solidFill>
            <a:srgbClr val="00206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endParaRPr lang="en-US" sz="588">
              <a:solidFill>
                <a:prstClr val="black"/>
              </a:solidFill>
              <a:latin typeface="Calibri" panose="020F0502020204030204"/>
            </a:endParaRPr>
          </a:p>
        </p:txBody>
      </p:sp>
      <p:sp>
        <p:nvSpPr>
          <p:cNvPr id="197" name="Freeform 7"/>
          <p:cNvSpPr>
            <a:spLocks/>
          </p:cNvSpPr>
          <p:nvPr/>
        </p:nvSpPr>
        <p:spPr bwMode="auto">
          <a:xfrm>
            <a:off x="7350805" y="5938608"/>
            <a:ext cx="882972" cy="579495"/>
          </a:xfrm>
          <a:custGeom>
            <a:avLst/>
            <a:gdLst>
              <a:gd name="T0" fmla="*/ 446 w 530"/>
              <a:gd name="T1" fmla="*/ 152 h 348"/>
              <a:gd name="T2" fmla="*/ 446 w 530"/>
              <a:gd name="T3" fmla="*/ 146 h 348"/>
              <a:gd name="T4" fmla="*/ 299 w 530"/>
              <a:gd name="T5" fmla="*/ 0 h 348"/>
              <a:gd name="T6" fmla="*/ 178 w 530"/>
              <a:gd name="T7" fmla="*/ 65 h 348"/>
              <a:gd name="T8" fmla="*/ 138 w 530"/>
              <a:gd name="T9" fmla="*/ 54 h 348"/>
              <a:gd name="T10" fmla="*/ 90 w 530"/>
              <a:gd name="T11" fmla="*/ 68 h 348"/>
              <a:gd name="T12" fmla="*/ 53 w 530"/>
              <a:gd name="T13" fmla="*/ 137 h 348"/>
              <a:gd name="T14" fmla="*/ 0 w 530"/>
              <a:gd name="T15" fmla="*/ 233 h 348"/>
              <a:gd name="T16" fmla="*/ 103 w 530"/>
              <a:gd name="T17" fmla="*/ 348 h 348"/>
              <a:gd name="T18" fmla="*/ 115 w 530"/>
              <a:gd name="T19" fmla="*/ 348 h 348"/>
              <a:gd name="T20" fmla="*/ 127 w 530"/>
              <a:gd name="T21" fmla="*/ 348 h 348"/>
              <a:gd name="T22" fmla="*/ 366 w 530"/>
              <a:gd name="T23" fmla="*/ 348 h 348"/>
              <a:gd name="T24" fmla="*/ 370 w 530"/>
              <a:gd name="T25" fmla="*/ 348 h 348"/>
              <a:gd name="T26" fmla="*/ 376 w 530"/>
              <a:gd name="T27" fmla="*/ 348 h 348"/>
              <a:gd name="T28" fmla="*/ 394 w 530"/>
              <a:gd name="T29" fmla="*/ 348 h 348"/>
              <a:gd name="T30" fmla="*/ 432 w 530"/>
              <a:gd name="T31" fmla="*/ 348 h 348"/>
              <a:gd name="T32" fmla="*/ 530 w 530"/>
              <a:gd name="T33" fmla="*/ 250 h 348"/>
              <a:gd name="T34" fmla="*/ 446 w 530"/>
              <a:gd name="T35" fmla="*/ 15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0" h="348">
                <a:moveTo>
                  <a:pt x="446" y="152"/>
                </a:moveTo>
                <a:cubicBezTo>
                  <a:pt x="446" y="150"/>
                  <a:pt x="446" y="148"/>
                  <a:pt x="446" y="146"/>
                </a:cubicBezTo>
                <a:cubicBezTo>
                  <a:pt x="446" y="65"/>
                  <a:pt x="380" y="0"/>
                  <a:pt x="299" y="0"/>
                </a:cubicBezTo>
                <a:cubicBezTo>
                  <a:pt x="249" y="0"/>
                  <a:pt x="204" y="26"/>
                  <a:pt x="178" y="65"/>
                </a:cubicBezTo>
                <a:cubicBezTo>
                  <a:pt x="166" y="58"/>
                  <a:pt x="152" y="54"/>
                  <a:pt x="138" y="54"/>
                </a:cubicBezTo>
                <a:cubicBezTo>
                  <a:pt x="120" y="54"/>
                  <a:pt x="104" y="59"/>
                  <a:pt x="90" y="68"/>
                </a:cubicBezTo>
                <a:cubicBezTo>
                  <a:pt x="68" y="83"/>
                  <a:pt x="53" y="108"/>
                  <a:pt x="53" y="137"/>
                </a:cubicBezTo>
                <a:cubicBezTo>
                  <a:pt x="22" y="157"/>
                  <a:pt x="0" y="193"/>
                  <a:pt x="0" y="233"/>
                </a:cubicBezTo>
                <a:cubicBezTo>
                  <a:pt x="0" y="293"/>
                  <a:pt x="45" y="341"/>
                  <a:pt x="103" y="348"/>
                </a:cubicBezTo>
                <a:cubicBezTo>
                  <a:pt x="106" y="348"/>
                  <a:pt x="111" y="348"/>
                  <a:pt x="115" y="348"/>
                </a:cubicBezTo>
                <a:cubicBezTo>
                  <a:pt x="119" y="348"/>
                  <a:pt x="123" y="348"/>
                  <a:pt x="127" y="348"/>
                </a:cubicBezTo>
                <a:cubicBezTo>
                  <a:pt x="181" y="348"/>
                  <a:pt x="306" y="348"/>
                  <a:pt x="366" y="348"/>
                </a:cubicBezTo>
                <a:cubicBezTo>
                  <a:pt x="368" y="348"/>
                  <a:pt x="369" y="348"/>
                  <a:pt x="370" y="348"/>
                </a:cubicBezTo>
                <a:cubicBezTo>
                  <a:pt x="376" y="348"/>
                  <a:pt x="376" y="348"/>
                  <a:pt x="376" y="348"/>
                </a:cubicBezTo>
                <a:cubicBezTo>
                  <a:pt x="379" y="348"/>
                  <a:pt x="388" y="348"/>
                  <a:pt x="394" y="348"/>
                </a:cubicBezTo>
                <a:cubicBezTo>
                  <a:pt x="432" y="348"/>
                  <a:pt x="432" y="348"/>
                  <a:pt x="432" y="348"/>
                </a:cubicBezTo>
                <a:cubicBezTo>
                  <a:pt x="487" y="347"/>
                  <a:pt x="530" y="303"/>
                  <a:pt x="530" y="250"/>
                </a:cubicBezTo>
                <a:cubicBezTo>
                  <a:pt x="530" y="200"/>
                  <a:pt x="493" y="159"/>
                  <a:pt x="446" y="152"/>
                </a:cubicBezTo>
                <a:close/>
              </a:path>
            </a:pathLst>
          </a:custGeom>
          <a:solidFill>
            <a:sysClr val="window" lastClr="FFFFFF">
              <a:alpha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a:defRPr/>
            </a:pPr>
            <a:endParaRPr lang="en-US" sz="588" kern="0">
              <a:solidFill>
                <a:prstClr val="black"/>
              </a:solidFill>
              <a:latin typeface="Calibri" panose="020F0502020204030204"/>
            </a:endParaRPr>
          </a:p>
        </p:txBody>
      </p:sp>
      <p:pic>
        <p:nvPicPr>
          <p:cNvPr id="198" name="Picture 197"/>
          <p:cNvPicPr>
            <a:picLocks noChangeAspect="1"/>
          </p:cNvPicPr>
          <p:nvPr/>
        </p:nvPicPr>
        <p:blipFill>
          <a:blip r:embed="rId3"/>
          <a:stretch>
            <a:fillRect/>
          </a:stretch>
        </p:blipFill>
        <p:spPr>
          <a:xfrm>
            <a:off x="6357331" y="5832064"/>
            <a:ext cx="1083101" cy="669762"/>
          </a:xfrm>
          <a:prstGeom prst="rect">
            <a:avLst/>
          </a:prstGeom>
        </p:spPr>
      </p:pic>
      <p:sp>
        <p:nvSpPr>
          <p:cNvPr id="235" name="TextBox 234"/>
          <p:cNvSpPr txBox="1"/>
          <p:nvPr/>
        </p:nvSpPr>
        <p:spPr>
          <a:xfrm>
            <a:off x="6364886" y="6223955"/>
            <a:ext cx="336797" cy="94962"/>
          </a:xfrm>
          <a:prstGeom prst="rect">
            <a:avLst/>
          </a:prstGeom>
          <a:noFill/>
        </p:spPr>
        <p:txBody>
          <a:bodyPr wrap="square" lIns="0" tIns="0" rIns="0" bIns="0" rtlCol="0">
            <a:spAutoFit/>
          </a:bodyPr>
          <a:lstStyle/>
          <a:p>
            <a:pPr defTabSz="913874">
              <a:lnSpc>
                <a:spcPct val="90000"/>
              </a:lnSpc>
            </a:pPr>
            <a:r>
              <a:rPr lang="en-US" sz="686"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r>
              <a:rPr lang="en-US" sz="686" dirty="0">
                <a:solidFill>
                  <a:srgbClr val="D2D2D2">
                    <a:lumMod val="50000"/>
                  </a:srgbClr>
                </a:solidFill>
                <a:latin typeface="Calibri" panose="020F0502020204030204"/>
                <a:ea typeface="Segoe UI" pitchFamily="34" charset="0"/>
                <a:cs typeface="Segoe UI" pitchFamily="34" charset="0"/>
              </a:rPr>
              <a:t>DEV</a:t>
            </a:r>
          </a:p>
        </p:txBody>
      </p:sp>
      <p:sp>
        <p:nvSpPr>
          <p:cNvPr id="236" name="TextBox 235"/>
          <p:cNvSpPr txBox="1"/>
          <p:nvPr/>
        </p:nvSpPr>
        <p:spPr>
          <a:xfrm>
            <a:off x="6732771" y="6223955"/>
            <a:ext cx="324299" cy="94962"/>
          </a:xfrm>
          <a:prstGeom prst="rect">
            <a:avLst/>
          </a:prstGeom>
          <a:noFill/>
        </p:spPr>
        <p:txBody>
          <a:bodyPr wrap="square" lIns="0" tIns="0" rIns="0" bIns="0" rtlCol="0">
            <a:spAutoFit/>
          </a:bodyPr>
          <a:lstStyle/>
          <a:p>
            <a:pPr defTabSz="913874">
              <a:lnSpc>
                <a:spcPct val="90000"/>
              </a:lnSpc>
            </a:pPr>
            <a:r>
              <a:rPr lang="en-US" sz="686" dirty="0">
                <a:solidFill>
                  <a:srgbClr val="D2D2D2">
                    <a:lumMod val="50000"/>
                  </a:srgbClr>
                </a:solidFill>
                <a:latin typeface="Calibri" panose="020F0502020204030204"/>
                <a:ea typeface="Segoe UI" pitchFamily="34" charset="0"/>
                <a:cs typeface="Segoe UI" pitchFamily="34" charset="0"/>
              </a:rPr>
              <a:t>  TEST</a:t>
            </a:r>
          </a:p>
        </p:txBody>
      </p:sp>
      <p:sp>
        <p:nvSpPr>
          <p:cNvPr id="237" name="TextBox 236"/>
          <p:cNvSpPr txBox="1"/>
          <p:nvPr/>
        </p:nvSpPr>
        <p:spPr>
          <a:xfrm>
            <a:off x="7097991" y="6223955"/>
            <a:ext cx="329935" cy="94962"/>
          </a:xfrm>
          <a:prstGeom prst="rect">
            <a:avLst/>
          </a:prstGeom>
          <a:noFill/>
        </p:spPr>
        <p:txBody>
          <a:bodyPr wrap="square" lIns="0" tIns="0" rIns="0" bIns="0" rtlCol="0">
            <a:spAutoFit/>
          </a:bodyPr>
          <a:lstStyle/>
          <a:p>
            <a:pPr defTabSz="913874">
              <a:lnSpc>
                <a:spcPct val="90000"/>
              </a:lnSpc>
            </a:pPr>
            <a:r>
              <a:rPr lang="en-US" sz="686" dirty="0">
                <a:solidFill>
                  <a:srgbClr val="D2D2D2">
                    <a:lumMod val="50000"/>
                  </a:srgbClr>
                </a:solidFill>
                <a:latin typeface="Calibri" panose="020F0502020204030204"/>
                <a:ea typeface="Segoe UI" pitchFamily="34" charset="0"/>
                <a:cs typeface="Segoe UI" pitchFamily="34" charset="0"/>
              </a:rPr>
              <a:t>   QA</a:t>
            </a:r>
          </a:p>
        </p:txBody>
      </p:sp>
      <p:sp>
        <p:nvSpPr>
          <p:cNvPr id="259" name="TextBox 258"/>
          <p:cNvSpPr txBox="1"/>
          <p:nvPr/>
        </p:nvSpPr>
        <p:spPr>
          <a:xfrm>
            <a:off x="6180161" y="6567744"/>
            <a:ext cx="2922362" cy="289284"/>
          </a:xfrm>
          <a:prstGeom prst="rect">
            <a:avLst/>
          </a:prstGeom>
          <a:solidFill>
            <a:srgbClr val="002060">
              <a:alpha val="25000"/>
            </a:srgbClr>
          </a:solidFill>
        </p:spPr>
        <p:txBody>
          <a:bodyPr wrap="square" lIns="0" tIns="0" rIns="0" bIns="0" rtlCol="0" anchor="ctr">
            <a:noAutofit/>
          </a:bodyPr>
          <a:lstStyle/>
          <a:p>
            <a:pPr algn="ctr" defTabSz="913874"/>
            <a:r>
              <a:rPr lang="en-US" sz="1174" spc="-29" dirty="0">
                <a:solidFill>
                  <a:prstClr val="white"/>
                </a:solidFill>
                <a:latin typeface="Calibri" panose="020F0502020204030204"/>
                <a:ea typeface="Segoe UI" pitchFamily="34" charset="0"/>
                <a:cs typeface="Segoe UI" pitchFamily="34" charset="0"/>
              </a:rPr>
              <a:t>Environments - On-Premises | Hybrid | Cloud</a:t>
            </a:r>
          </a:p>
        </p:txBody>
      </p:sp>
      <p:grpSp>
        <p:nvGrpSpPr>
          <p:cNvPr id="10" name="Group 9"/>
          <p:cNvGrpSpPr/>
          <p:nvPr/>
        </p:nvGrpSpPr>
        <p:grpSpPr>
          <a:xfrm>
            <a:off x="1007381" y="4578962"/>
            <a:ext cx="1637846" cy="513576"/>
            <a:chOff x="1027581" y="4670283"/>
            <a:chExt cx="1670688" cy="523874"/>
          </a:xfrm>
        </p:grpSpPr>
        <p:sp>
          <p:nvSpPr>
            <p:cNvPr id="130" name="TextBox 129"/>
            <p:cNvSpPr txBox="1"/>
            <p:nvPr/>
          </p:nvSpPr>
          <p:spPr>
            <a:xfrm>
              <a:off x="1500209" y="4833869"/>
              <a:ext cx="1198060" cy="276999"/>
            </a:xfrm>
            <a:prstGeom prst="rect">
              <a:avLst/>
            </a:prstGeom>
            <a:noFill/>
          </p:spPr>
          <p:txBody>
            <a:bodyPr wrap="square" lIns="0" tIns="0" rIns="0" bIns="0" rtlCol="0">
              <a:spAutoFit/>
            </a:bodyPr>
            <a:lstStyle/>
            <a:p>
              <a:pPr algn="ctr" defTabSz="913874"/>
              <a:r>
                <a:rPr lang="en-US" sz="1765"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TFS / VSTS</a:t>
              </a:r>
            </a:p>
          </p:txBody>
        </p:sp>
        <p:pic>
          <p:nvPicPr>
            <p:cNvPr id="131" name="Picture 130"/>
            <p:cNvPicPr>
              <a:picLocks noChangeAspect="1"/>
            </p:cNvPicPr>
            <p:nvPr/>
          </p:nvPicPr>
          <p:blipFill rotWithShape="1">
            <a:blip r:embed="rId12" cstate="print">
              <a:extLst>
                <a:ext uri="{28A0092B-C50C-407E-A947-70E740481C1C}">
                  <a14:useLocalDpi xmlns:a14="http://schemas.microsoft.com/office/drawing/2010/main" val="0"/>
                </a:ext>
              </a:extLst>
            </a:blip>
            <a:srcRect r="81639" b="11374"/>
            <a:stretch/>
          </p:blipFill>
          <p:spPr>
            <a:xfrm>
              <a:off x="1027581" y="4670283"/>
              <a:ext cx="542456" cy="523874"/>
            </a:xfrm>
            <a:prstGeom prst="rect">
              <a:avLst/>
            </a:prstGeom>
          </p:spPr>
        </p:pic>
      </p:grpSp>
      <p:grpSp>
        <p:nvGrpSpPr>
          <p:cNvPr id="168" name="Group 167"/>
          <p:cNvGrpSpPr/>
          <p:nvPr/>
        </p:nvGrpSpPr>
        <p:grpSpPr>
          <a:xfrm>
            <a:off x="4168891" y="3137214"/>
            <a:ext cx="1637846" cy="513576"/>
            <a:chOff x="1027581" y="4670283"/>
            <a:chExt cx="1670688" cy="523874"/>
          </a:xfrm>
        </p:grpSpPr>
        <p:sp>
          <p:nvSpPr>
            <p:cNvPr id="169" name="TextBox 168"/>
            <p:cNvSpPr txBox="1"/>
            <p:nvPr/>
          </p:nvSpPr>
          <p:spPr>
            <a:xfrm>
              <a:off x="1500209" y="4833869"/>
              <a:ext cx="1198060" cy="276999"/>
            </a:xfrm>
            <a:prstGeom prst="rect">
              <a:avLst/>
            </a:prstGeom>
            <a:noFill/>
          </p:spPr>
          <p:txBody>
            <a:bodyPr wrap="square" lIns="0" tIns="0" rIns="0" bIns="0" rtlCol="0">
              <a:spAutoFit/>
            </a:bodyPr>
            <a:lstStyle/>
            <a:p>
              <a:pPr algn="ctr" defTabSz="913874"/>
              <a:r>
                <a:rPr lang="en-US" sz="1765"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TFS / VSTS</a:t>
              </a:r>
            </a:p>
          </p:txBody>
        </p:sp>
        <p:pic>
          <p:nvPicPr>
            <p:cNvPr id="171" name="Picture 170"/>
            <p:cNvPicPr>
              <a:picLocks noChangeAspect="1"/>
            </p:cNvPicPr>
            <p:nvPr/>
          </p:nvPicPr>
          <p:blipFill rotWithShape="1">
            <a:blip r:embed="rId12" cstate="print">
              <a:extLst>
                <a:ext uri="{28A0092B-C50C-407E-A947-70E740481C1C}">
                  <a14:useLocalDpi xmlns:a14="http://schemas.microsoft.com/office/drawing/2010/main" val="0"/>
                </a:ext>
              </a:extLst>
            </a:blip>
            <a:srcRect r="81639" b="11374"/>
            <a:stretch/>
          </p:blipFill>
          <p:spPr>
            <a:xfrm>
              <a:off x="1027581" y="4670283"/>
              <a:ext cx="542456" cy="523874"/>
            </a:xfrm>
            <a:prstGeom prst="rect">
              <a:avLst/>
            </a:prstGeom>
          </p:spPr>
        </p:pic>
      </p:grpSp>
      <p:grpSp>
        <p:nvGrpSpPr>
          <p:cNvPr id="181" name="Group 180"/>
          <p:cNvGrpSpPr/>
          <p:nvPr/>
        </p:nvGrpSpPr>
        <p:grpSpPr>
          <a:xfrm>
            <a:off x="4186774" y="4737245"/>
            <a:ext cx="1637846" cy="513576"/>
            <a:chOff x="1027581" y="4670283"/>
            <a:chExt cx="1670688" cy="523874"/>
          </a:xfrm>
        </p:grpSpPr>
        <p:sp>
          <p:nvSpPr>
            <p:cNvPr id="189" name="TextBox 188"/>
            <p:cNvSpPr txBox="1"/>
            <p:nvPr/>
          </p:nvSpPr>
          <p:spPr>
            <a:xfrm>
              <a:off x="1500209" y="4833869"/>
              <a:ext cx="1198060" cy="276999"/>
            </a:xfrm>
            <a:prstGeom prst="rect">
              <a:avLst/>
            </a:prstGeom>
            <a:noFill/>
          </p:spPr>
          <p:txBody>
            <a:bodyPr wrap="square" lIns="0" tIns="0" rIns="0" bIns="0" rtlCol="0">
              <a:spAutoFit/>
            </a:bodyPr>
            <a:lstStyle/>
            <a:p>
              <a:pPr algn="ctr" defTabSz="913874"/>
              <a:r>
                <a:rPr lang="en-US" sz="1765"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TFS / VSTS</a:t>
              </a:r>
            </a:p>
          </p:txBody>
        </p:sp>
        <p:pic>
          <p:nvPicPr>
            <p:cNvPr id="194" name="Picture 193"/>
            <p:cNvPicPr>
              <a:picLocks noChangeAspect="1"/>
            </p:cNvPicPr>
            <p:nvPr/>
          </p:nvPicPr>
          <p:blipFill rotWithShape="1">
            <a:blip r:embed="rId12" cstate="print">
              <a:extLst>
                <a:ext uri="{28A0092B-C50C-407E-A947-70E740481C1C}">
                  <a14:useLocalDpi xmlns:a14="http://schemas.microsoft.com/office/drawing/2010/main" val="0"/>
                </a:ext>
              </a:extLst>
            </a:blip>
            <a:srcRect r="81639" b="11374"/>
            <a:stretch/>
          </p:blipFill>
          <p:spPr>
            <a:xfrm>
              <a:off x="1027581" y="4670283"/>
              <a:ext cx="542456" cy="523874"/>
            </a:xfrm>
            <a:prstGeom prst="rect">
              <a:avLst/>
            </a:prstGeom>
          </p:spPr>
        </p:pic>
      </p:grpSp>
      <p:grpSp>
        <p:nvGrpSpPr>
          <p:cNvPr id="229" name="Group 228"/>
          <p:cNvGrpSpPr/>
          <p:nvPr/>
        </p:nvGrpSpPr>
        <p:grpSpPr>
          <a:xfrm>
            <a:off x="10362101" y="4098388"/>
            <a:ext cx="1716468" cy="513576"/>
            <a:chOff x="1027581" y="4670283"/>
            <a:chExt cx="1750887" cy="523874"/>
          </a:xfrm>
        </p:grpSpPr>
        <p:sp>
          <p:nvSpPr>
            <p:cNvPr id="230" name="TextBox 229"/>
            <p:cNvSpPr txBox="1"/>
            <p:nvPr/>
          </p:nvSpPr>
          <p:spPr>
            <a:xfrm>
              <a:off x="1580408" y="4817617"/>
              <a:ext cx="1198060" cy="276999"/>
            </a:xfrm>
            <a:prstGeom prst="rect">
              <a:avLst/>
            </a:prstGeom>
            <a:noFill/>
          </p:spPr>
          <p:txBody>
            <a:bodyPr wrap="square" lIns="0" tIns="0" rIns="0" bIns="0" rtlCol="0">
              <a:spAutoFit/>
            </a:bodyPr>
            <a:lstStyle/>
            <a:p>
              <a:pPr defTabSz="913874"/>
              <a:r>
                <a:rPr lang="en-US" sz="1765"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VSTS</a:t>
              </a:r>
            </a:p>
          </p:txBody>
        </p:sp>
        <p:pic>
          <p:nvPicPr>
            <p:cNvPr id="231" name="Picture 230"/>
            <p:cNvPicPr>
              <a:picLocks noChangeAspect="1"/>
            </p:cNvPicPr>
            <p:nvPr/>
          </p:nvPicPr>
          <p:blipFill rotWithShape="1">
            <a:blip r:embed="rId12" cstate="print">
              <a:extLst>
                <a:ext uri="{28A0092B-C50C-407E-A947-70E740481C1C}">
                  <a14:useLocalDpi xmlns:a14="http://schemas.microsoft.com/office/drawing/2010/main" val="0"/>
                </a:ext>
              </a:extLst>
            </a:blip>
            <a:srcRect r="81639" b="11374"/>
            <a:stretch/>
          </p:blipFill>
          <p:spPr>
            <a:xfrm>
              <a:off x="1027581" y="4670283"/>
              <a:ext cx="542456" cy="523874"/>
            </a:xfrm>
            <a:prstGeom prst="rect">
              <a:avLst/>
            </a:prstGeom>
          </p:spPr>
        </p:pic>
      </p:grpSp>
    </p:spTree>
    <p:extLst>
      <p:ext uri="{BB962C8B-B14F-4D97-AF65-F5344CB8AC3E}">
        <p14:creationId xmlns:p14="http://schemas.microsoft.com/office/powerpoint/2010/main" val="420999585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p:cNvSpPr/>
          <p:nvPr/>
        </p:nvSpPr>
        <p:spPr>
          <a:xfrm>
            <a:off x="1" y="486"/>
            <a:ext cx="2938269" cy="6857028"/>
          </a:xfrm>
          <a:prstGeom prst="rect">
            <a:avLst/>
          </a:prstGeom>
          <a:solidFill>
            <a:srgbClr val="5B9BD5"/>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pic>
        <p:nvPicPr>
          <p:cNvPr id="172" name="Picture 171"/>
          <p:cNvPicPr>
            <a:picLocks noChangeAspect="1"/>
          </p:cNvPicPr>
          <p:nvPr/>
        </p:nvPicPr>
        <p:blipFill rotWithShape="1">
          <a:blip r:embed="rId3"/>
          <a:srcRect l="36309" r="1" b="29163"/>
          <a:stretch/>
        </p:blipFill>
        <p:spPr>
          <a:xfrm>
            <a:off x="378" y="5137804"/>
            <a:ext cx="1792830" cy="1719710"/>
          </a:xfrm>
          <a:prstGeom prst="rect">
            <a:avLst/>
          </a:prstGeom>
        </p:spPr>
      </p:pic>
      <p:sp>
        <p:nvSpPr>
          <p:cNvPr id="118" name="Rectangle 117"/>
          <p:cNvSpPr/>
          <p:nvPr/>
        </p:nvSpPr>
        <p:spPr>
          <a:xfrm>
            <a:off x="3096989" y="486"/>
            <a:ext cx="2925857" cy="6857028"/>
          </a:xfrm>
          <a:prstGeom prst="rect">
            <a:avLst/>
          </a:prstGeom>
          <a:solidFill>
            <a:srgbClr val="4472C4">
              <a:lumMod val="75000"/>
            </a:srgbClr>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14" name="Rectangle 113"/>
          <p:cNvSpPr/>
          <p:nvPr/>
        </p:nvSpPr>
        <p:spPr>
          <a:xfrm>
            <a:off x="6181566" y="486"/>
            <a:ext cx="2925857" cy="6857028"/>
          </a:xfrm>
          <a:prstGeom prst="rect">
            <a:avLst/>
          </a:prstGeom>
          <a:solidFill>
            <a:srgbClr val="4472C4">
              <a:lumMod val="50000"/>
            </a:srgbClr>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71" name="Rectangle 170"/>
          <p:cNvSpPr/>
          <p:nvPr/>
        </p:nvSpPr>
        <p:spPr>
          <a:xfrm rot="18900000">
            <a:off x="9129955" y="871134"/>
            <a:ext cx="1021244" cy="1021244"/>
          </a:xfrm>
          <a:prstGeom prst="rect">
            <a:avLst/>
          </a:prstGeom>
          <a:solidFill>
            <a:srgbClr val="002060"/>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69" name="Rectangle 168"/>
          <p:cNvSpPr/>
          <p:nvPr/>
        </p:nvSpPr>
        <p:spPr>
          <a:xfrm rot="18900000">
            <a:off x="6038579" y="880417"/>
            <a:ext cx="1021244" cy="1021244"/>
          </a:xfrm>
          <a:prstGeom prst="rect">
            <a:avLst/>
          </a:prstGeom>
          <a:solidFill>
            <a:srgbClr val="203864"/>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68" name="Rectangle 167"/>
          <p:cNvSpPr/>
          <p:nvPr/>
        </p:nvSpPr>
        <p:spPr>
          <a:xfrm rot="18900000">
            <a:off x="2935867" y="875965"/>
            <a:ext cx="1021244" cy="1021244"/>
          </a:xfrm>
          <a:prstGeom prst="rect">
            <a:avLst/>
          </a:prstGeom>
          <a:solidFill>
            <a:srgbClr val="2F5597"/>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19" name="Rectangle 118"/>
          <p:cNvSpPr/>
          <p:nvPr/>
        </p:nvSpPr>
        <p:spPr>
          <a:xfrm>
            <a:off x="9266144" y="486"/>
            <a:ext cx="2925857" cy="6857028"/>
          </a:xfrm>
          <a:prstGeom prst="rect">
            <a:avLst/>
          </a:prstGeom>
          <a:solidFill>
            <a:srgbClr val="002060"/>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76" name="Rectangle 175"/>
          <p:cNvSpPr/>
          <p:nvPr/>
        </p:nvSpPr>
        <p:spPr>
          <a:xfrm rot="18900000">
            <a:off x="8220219" y="211993"/>
            <a:ext cx="1021244" cy="1021244"/>
          </a:xfrm>
          <a:prstGeom prst="rect">
            <a:avLst/>
          </a:prstGeom>
          <a:solidFill>
            <a:srgbClr val="203864"/>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75" name="Rectangle 174"/>
          <p:cNvSpPr/>
          <p:nvPr/>
        </p:nvSpPr>
        <p:spPr>
          <a:xfrm rot="18900000">
            <a:off x="5132174" y="211993"/>
            <a:ext cx="1021244" cy="1021244"/>
          </a:xfrm>
          <a:prstGeom prst="rect">
            <a:avLst/>
          </a:prstGeom>
          <a:solidFill>
            <a:srgbClr val="2F5597"/>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20" name="TextBox 119"/>
          <p:cNvSpPr txBox="1"/>
          <p:nvPr/>
        </p:nvSpPr>
        <p:spPr>
          <a:xfrm>
            <a:off x="991431" y="1546314"/>
            <a:ext cx="1926917" cy="693970"/>
          </a:xfrm>
          <a:prstGeom prst="rect">
            <a:avLst/>
          </a:prstGeom>
          <a:noFill/>
        </p:spPr>
        <p:txBody>
          <a:bodyPr wrap="square" rtlCol="0">
            <a:spAutoFit/>
          </a:bodyPr>
          <a:lstStyle/>
          <a:p>
            <a:r>
              <a:rPr lang="en-US" sz="3921" spc="-78" dirty="0">
                <a:ln w="3175">
                  <a:solidFill>
                    <a:prstClr val="white"/>
                  </a:solidFill>
                </a:ln>
                <a:solidFill>
                  <a:prstClr val="white"/>
                </a:solidFill>
                <a:latin typeface="Arial" panose="020B0604020202020204" pitchFamily="34" charset="0"/>
                <a:cs typeface="Arial" panose="020B0604020202020204" pitchFamily="34" charset="0"/>
              </a:rPr>
              <a:t>01</a:t>
            </a:r>
          </a:p>
        </p:txBody>
      </p:sp>
      <p:sp>
        <p:nvSpPr>
          <p:cNvPr id="129" name="Rectangle 128"/>
          <p:cNvSpPr/>
          <p:nvPr/>
        </p:nvSpPr>
        <p:spPr>
          <a:xfrm>
            <a:off x="1019000" y="2240641"/>
            <a:ext cx="1919269" cy="3160472"/>
          </a:xfrm>
          <a:prstGeom prst="rect">
            <a:avLst/>
          </a:prstGeom>
          <a:solidFill>
            <a:srgbClr val="34495E"/>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32" name="TextBox 131"/>
          <p:cNvSpPr txBox="1"/>
          <p:nvPr/>
        </p:nvSpPr>
        <p:spPr>
          <a:xfrm rot="16200000">
            <a:off x="-183167" y="3007046"/>
            <a:ext cx="1919723" cy="392245"/>
          </a:xfrm>
          <a:prstGeom prst="rect">
            <a:avLst/>
          </a:prstGeom>
          <a:noFill/>
        </p:spPr>
        <p:txBody>
          <a:bodyPr wrap="square" rtlCol="0">
            <a:spAutoFit/>
          </a:bodyPr>
          <a:lstStyle/>
          <a:p>
            <a:pPr algn="r"/>
            <a:r>
              <a:rPr lang="en-US" sz="1961" spc="49" dirty="0">
                <a:solidFill>
                  <a:prstClr val="white"/>
                </a:solidFill>
                <a:latin typeface="Segoe UI Light" panose="020B0502040204020203" pitchFamily="34" charset="0"/>
                <a:cs typeface="Segoe UI Light" panose="020B0502040204020203" pitchFamily="34" charset="0"/>
              </a:rPr>
              <a:t>Develop</a:t>
            </a:r>
          </a:p>
        </p:txBody>
      </p:sp>
      <p:sp>
        <p:nvSpPr>
          <p:cNvPr id="133" name="Rectangle 4"/>
          <p:cNvSpPr/>
          <p:nvPr/>
        </p:nvSpPr>
        <p:spPr bwMode="gray">
          <a:xfrm>
            <a:off x="1019000" y="2240642"/>
            <a:ext cx="1916365" cy="494854"/>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77" tIns="105877" rIns="179285" bIns="0"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r>
              <a:rPr lang="en-US" sz="1176" kern="0" dirty="0">
                <a:solidFill>
                  <a:prstClr val="white"/>
                </a:solidFill>
                <a:latin typeface="Calibri" panose="020F0502020204030204"/>
                <a:ea typeface="Segoe UI" panose="020B0502040204020203" pitchFamily="34" charset="0"/>
                <a:cs typeface="Segoe UI" panose="020B0502040204020203" pitchFamily="34" charset="0"/>
              </a:rPr>
              <a:t>Developer Workstation</a:t>
            </a:r>
          </a:p>
        </p:txBody>
      </p:sp>
      <p:sp>
        <p:nvSpPr>
          <p:cNvPr id="140" name="Rectangle 4"/>
          <p:cNvSpPr/>
          <p:nvPr/>
        </p:nvSpPr>
        <p:spPr bwMode="gray">
          <a:xfrm>
            <a:off x="1019000" y="3966850"/>
            <a:ext cx="1916365" cy="494854"/>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77" tIns="105877" rIns="179285" bIns="0"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r>
              <a:rPr lang="en-US" sz="1176" kern="0" dirty="0">
                <a:solidFill>
                  <a:prstClr val="white"/>
                </a:solidFill>
                <a:latin typeface="Calibri" panose="020F0502020204030204"/>
                <a:ea typeface="Segoe UI" panose="020B0502040204020203" pitchFamily="34" charset="0"/>
                <a:cs typeface="Segoe UI" panose="020B0502040204020203" pitchFamily="34" charset="0"/>
              </a:rPr>
              <a:t>Team Collaboration</a:t>
            </a:r>
          </a:p>
        </p:txBody>
      </p:sp>
      <p:sp>
        <p:nvSpPr>
          <p:cNvPr id="121" name="TextBox 120"/>
          <p:cNvSpPr txBox="1"/>
          <p:nvPr/>
        </p:nvSpPr>
        <p:spPr>
          <a:xfrm>
            <a:off x="4064516" y="1815595"/>
            <a:ext cx="1926917" cy="693970"/>
          </a:xfrm>
          <a:prstGeom prst="rect">
            <a:avLst/>
          </a:prstGeom>
          <a:noFill/>
        </p:spPr>
        <p:txBody>
          <a:bodyPr wrap="square" rtlCol="0">
            <a:spAutoFit/>
          </a:bodyPr>
          <a:lstStyle/>
          <a:p>
            <a:r>
              <a:rPr lang="en-US" sz="3921" dirty="0">
                <a:ln w="3175">
                  <a:solidFill>
                    <a:prstClr val="white"/>
                  </a:solidFill>
                </a:ln>
                <a:solidFill>
                  <a:prstClr val="white"/>
                </a:solidFill>
                <a:latin typeface="Arial" panose="020B0604020202020204" pitchFamily="34" charset="0"/>
                <a:cs typeface="Arial" panose="020B0604020202020204" pitchFamily="34" charset="0"/>
              </a:rPr>
              <a:t>02</a:t>
            </a:r>
          </a:p>
        </p:txBody>
      </p:sp>
      <p:sp>
        <p:nvSpPr>
          <p:cNvPr id="124" name="Rectangle 123"/>
          <p:cNvSpPr/>
          <p:nvPr/>
        </p:nvSpPr>
        <p:spPr>
          <a:xfrm>
            <a:off x="4103577" y="2509566"/>
            <a:ext cx="1919269" cy="3160472"/>
          </a:xfrm>
          <a:prstGeom prst="rect">
            <a:avLst/>
          </a:prstGeom>
          <a:solidFill>
            <a:srgbClr val="34495E"/>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25" name="TextBox 124"/>
          <p:cNvSpPr txBox="1"/>
          <p:nvPr/>
        </p:nvSpPr>
        <p:spPr>
          <a:xfrm rot="16200000">
            <a:off x="2948182" y="3295398"/>
            <a:ext cx="1919723" cy="362072"/>
          </a:xfrm>
          <a:prstGeom prst="rect">
            <a:avLst/>
          </a:prstGeom>
          <a:noFill/>
        </p:spPr>
        <p:txBody>
          <a:bodyPr wrap="square" rtlCol="0">
            <a:spAutoFit/>
          </a:bodyPr>
          <a:lstStyle/>
          <a:p>
            <a:pPr algn="r"/>
            <a:r>
              <a:rPr lang="en-US" sz="1765" spc="49" dirty="0">
                <a:solidFill>
                  <a:prstClr val="white"/>
                </a:solidFill>
                <a:latin typeface="Segoe UI Light" panose="020B0502040204020203" pitchFamily="34" charset="0"/>
                <a:cs typeface="Segoe UI Light" panose="020B0502040204020203" pitchFamily="34" charset="0"/>
              </a:rPr>
              <a:t>Build and Test</a:t>
            </a:r>
          </a:p>
        </p:txBody>
      </p:sp>
      <p:sp>
        <p:nvSpPr>
          <p:cNvPr id="141" name="Rectangle 4"/>
          <p:cNvSpPr/>
          <p:nvPr/>
        </p:nvSpPr>
        <p:spPr bwMode="gray">
          <a:xfrm>
            <a:off x="4103577" y="2509566"/>
            <a:ext cx="1919269" cy="494854"/>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77" tIns="105877" rIns="179285" bIns="0"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r>
              <a:rPr lang="en-US" sz="1176" kern="0" dirty="0">
                <a:solidFill>
                  <a:prstClr val="white"/>
                </a:solidFill>
                <a:latin typeface="Calibri" panose="020F0502020204030204"/>
                <a:ea typeface="Segoe UI" panose="020B0502040204020203" pitchFamily="34" charset="0"/>
                <a:cs typeface="Segoe UI" panose="020B0502040204020203" pitchFamily="34" charset="0"/>
              </a:rPr>
              <a:t>Build/CI</a:t>
            </a:r>
          </a:p>
        </p:txBody>
      </p:sp>
      <p:sp>
        <p:nvSpPr>
          <p:cNvPr id="144" name="Rectangle 4"/>
          <p:cNvSpPr/>
          <p:nvPr/>
        </p:nvSpPr>
        <p:spPr bwMode="gray">
          <a:xfrm>
            <a:off x="4106481" y="4415057"/>
            <a:ext cx="1916365" cy="494854"/>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77" tIns="105877" rIns="179285" bIns="0"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r>
              <a:rPr lang="en-US" sz="1176" kern="0" dirty="0">
                <a:solidFill>
                  <a:prstClr val="white"/>
                </a:solidFill>
                <a:latin typeface="Calibri" panose="020F0502020204030204"/>
                <a:ea typeface="Segoe UI" panose="020B0502040204020203" pitchFamily="34" charset="0"/>
                <a:cs typeface="Segoe UI" panose="020B0502040204020203" pitchFamily="34" charset="0"/>
              </a:rPr>
              <a:t>Test</a:t>
            </a:r>
          </a:p>
        </p:txBody>
      </p:sp>
      <p:sp>
        <p:nvSpPr>
          <p:cNvPr id="116" name="Rectangle 115"/>
          <p:cNvSpPr/>
          <p:nvPr/>
        </p:nvSpPr>
        <p:spPr>
          <a:xfrm>
            <a:off x="7188154" y="2778490"/>
            <a:ext cx="1919269" cy="3160472"/>
          </a:xfrm>
          <a:prstGeom prst="rect">
            <a:avLst/>
          </a:prstGeom>
          <a:solidFill>
            <a:srgbClr val="34495E"/>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22" name="TextBox 121"/>
          <p:cNvSpPr txBox="1"/>
          <p:nvPr/>
        </p:nvSpPr>
        <p:spPr>
          <a:xfrm>
            <a:off x="7171954" y="2073085"/>
            <a:ext cx="1926917" cy="693970"/>
          </a:xfrm>
          <a:prstGeom prst="rect">
            <a:avLst/>
          </a:prstGeom>
          <a:noFill/>
        </p:spPr>
        <p:txBody>
          <a:bodyPr wrap="square" rtlCol="0">
            <a:spAutoFit/>
          </a:bodyPr>
          <a:lstStyle/>
          <a:p>
            <a:r>
              <a:rPr lang="en-US" sz="3921" dirty="0">
                <a:ln w="3175">
                  <a:solidFill>
                    <a:prstClr val="white"/>
                  </a:solidFill>
                </a:ln>
                <a:solidFill>
                  <a:prstClr val="white"/>
                </a:solidFill>
                <a:latin typeface="Arial" panose="020B0604020202020204" pitchFamily="34" charset="0"/>
                <a:cs typeface="Arial" panose="020B0604020202020204" pitchFamily="34" charset="0"/>
              </a:rPr>
              <a:t>03</a:t>
            </a:r>
          </a:p>
        </p:txBody>
      </p:sp>
      <p:sp>
        <p:nvSpPr>
          <p:cNvPr id="126" name="TextBox 125"/>
          <p:cNvSpPr txBox="1"/>
          <p:nvPr/>
        </p:nvSpPr>
        <p:spPr>
          <a:xfrm rot="16200000">
            <a:off x="6018015" y="3588313"/>
            <a:ext cx="1919723" cy="362072"/>
          </a:xfrm>
          <a:prstGeom prst="rect">
            <a:avLst/>
          </a:prstGeom>
          <a:noFill/>
        </p:spPr>
        <p:txBody>
          <a:bodyPr wrap="square" rtlCol="0">
            <a:spAutoFit/>
          </a:bodyPr>
          <a:lstStyle/>
          <a:p>
            <a:pPr algn="r"/>
            <a:r>
              <a:rPr lang="en-US" sz="1765" spc="49" dirty="0">
                <a:solidFill>
                  <a:prstClr val="white"/>
                </a:solidFill>
                <a:latin typeface="Segoe UI Light" panose="020B0502040204020203" pitchFamily="34" charset="0"/>
                <a:cs typeface="Segoe UI Light" panose="020B0502040204020203" pitchFamily="34" charset="0"/>
              </a:rPr>
              <a:t>Deploy</a:t>
            </a:r>
          </a:p>
        </p:txBody>
      </p:sp>
      <p:sp>
        <p:nvSpPr>
          <p:cNvPr id="152" name="Rectangle 4"/>
          <p:cNvSpPr/>
          <p:nvPr/>
        </p:nvSpPr>
        <p:spPr bwMode="gray">
          <a:xfrm>
            <a:off x="7188154" y="2778491"/>
            <a:ext cx="1916365" cy="494854"/>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77" tIns="105877" rIns="179285" bIns="0"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r>
              <a:rPr lang="en-US" sz="1176" kern="0" dirty="0">
                <a:solidFill>
                  <a:prstClr val="white"/>
                </a:solidFill>
                <a:latin typeface="Calibri" panose="020F0502020204030204"/>
                <a:ea typeface="Segoe UI" panose="020B0502040204020203" pitchFamily="34" charset="0"/>
                <a:cs typeface="Segoe UI" panose="020B0502040204020203" pitchFamily="34" charset="0"/>
              </a:rPr>
              <a:t>Configuration</a:t>
            </a:r>
          </a:p>
        </p:txBody>
      </p:sp>
      <p:sp>
        <p:nvSpPr>
          <p:cNvPr id="123" name="TextBox 122"/>
          <p:cNvSpPr txBox="1"/>
          <p:nvPr/>
        </p:nvSpPr>
        <p:spPr>
          <a:xfrm>
            <a:off x="10225541" y="2420515"/>
            <a:ext cx="1926917" cy="693970"/>
          </a:xfrm>
          <a:prstGeom prst="rect">
            <a:avLst/>
          </a:prstGeom>
          <a:noFill/>
        </p:spPr>
        <p:txBody>
          <a:bodyPr wrap="square" rtlCol="0">
            <a:spAutoFit/>
          </a:bodyPr>
          <a:lstStyle/>
          <a:p>
            <a:r>
              <a:rPr lang="en-US" sz="3921" dirty="0">
                <a:ln w="3175">
                  <a:solidFill>
                    <a:prstClr val="white"/>
                  </a:solidFill>
                </a:ln>
                <a:solidFill>
                  <a:prstClr val="white"/>
                </a:solidFill>
                <a:latin typeface="Arial" panose="020B0604020202020204" pitchFamily="34" charset="0"/>
                <a:cs typeface="Arial" panose="020B0604020202020204" pitchFamily="34" charset="0"/>
              </a:rPr>
              <a:t>04</a:t>
            </a:r>
          </a:p>
        </p:txBody>
      </p:sp>
      <p:sp>
        <p:nvSpPr>
          <p:cNvPr id="127" name="Rectangle 126"/>
          <p:cNvSpPr/>
          <p:nvPr/>
        </p:nvSpPr>
        <p:spPr>
          <a:xfrm>
            <a:off x="10272732" y="3137057"/>
            <a:ext cx="1919269" cy="3070830"/>
          </a:xfrm>
          <a:prstGeom prst="rect">
            <a:avLst/>
          </a:prstGeom>
          <a:solidFill>
            <a:srgbClr val="34495E"/>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28" name="TextBox 127"/>
          <p:cNvSpPr txBox="1"/>
          <p:nvPr/>
        </p:nvSpPr>
        <p:spPr>
          <a:xfrm rot="16200000">
            <a:off x="9022219" y="4021100"/>
            <a:ext cx="2084341" cy="363946"/>
          </a:xfrm>
          <a:prstGeom prst="rect">
            <a:avLst/>
          </a:prstGeom>
          <a:noFill/>
        </p:spPr>
        <p:txBody>
          <a:bodyPr wrap="square" rtlCol="0">
            <a:spAutoFit/>
          </a:bodyPr>
          <a:lstStyle/>
          <a:p>
            <a:pPr algn="r"/>
            <a:r>
              <a:rPr lang="en-US" sz="1765" spc="49" dirty="0">
                <a:solidFill>
                  <a:prstClr val="white"/>
                </a:solidFill>
                <a:latin typeface="Segoe UI Light" panose="020B0502040204020203" pitchFamily="34" charset="0"/>
                <a:cs typeface="Segoe UI Light" panose="020B0502040204020203" pitchFamily="34" charset="0"/>
              </a:rPr>
              <a:t>Monitor and Learn</a:t>
            </a:r>
          </a:p>
        </p:txBody>
      </p:sp>
      <p:sp>
        <p:nvSpPr>
          <p:cNvPr id="170" name="Rectangle 4"/>
          <p:cNvSpPr/>
          <p:nvPr/>
        </p:nvSpPr>
        <p:spPr bwMode="gray">
          <a:xfrm>
            <a:off x="10275636" y="3137057"/>
            <a:ext cx="1916365" cy="494854"/>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77" tIns="105877" rIns="179285" bIns="0"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r>
              <a:rPr lang="en-US" sz="1176" kern="0" dirty="0">
                <a:solidFill>
                  <a:prstClr val="white"/>
                </a:solidFill>
                <a:latin typeface="Calibri" panose="020F0502020204030204"/>
                <a:ea typeface="Segoe UI" panose="020B0502040204020203" pitchFamily="34" charset="0"/>
                <a:cs typeface="Segoe UI" panose="020B0502040204020203" pitchFamily="34" charset="0"/>
              </a:rPr>
              <a:t>Monitor</a:t>
            </a:r>
          </a:p>
        </p:txBody>
      </p:sp>
      <p:pic>
        <p:nvPicPr>
          <p:cNvPr id="80" name="Picture 79"/>
          <p:cNvPicPr>
            <a:picLocks noChangeAspect="1"/>
          </p:cNvPicPr>
          <p:nvPr/>
        </p:nvPicPr>
        <p:blipFill>
          <a:blip r:embed="rId4"/>
          <a:stretch>
            <a:fillRect/>
          </a:stretch>
        </p:blipFill>
        <p:spPr>
          <a:xfrm>
            <a:off x="1151150" y="2736920"/>
            <a:ext cx="1167256" cy="625864"/>
          </a:xfrm>
          <a:prstGeom prst="rect">
            <a:avLst/>
          </a:prstGeom>
        </p:spPr>
      </p:pic>
      <p:grpSp>
        <p:nvGrpSpPr>
          <p:cNvPr id="136" name="Group 135"/>
          <p:cNvGrpSpPr/>
          <p:nvPr/>
        </p:nvGrpSpPr>
        <p:grpSpPr>
          <a:xfrm>
            <a:off x="2029402" y="3117080"/>
            <a:ext cx="776720" cy="760128"/>
            <a:chOff x="2065191" y="1914181"/>
            <a:chExt cx="883828" cy="864948"/>
          </a:xfrm>
        </p:grpSpPr>
        <p:sp>
          <p:nvSpPr>
            <p:cNvPr id="137" name="Freeform 95"/>
            <p:cNvSpPr>
              <a:spLocks/>
            </p:cNvSpPr>
            <p:nvPr/>
          </p:nvSpPr>
          <p:spPr bwMode="auto">
            <a:xfrm flipH="1">
              <a:off x="2065191" y="1914181"/>
              <a:ext cx="883828" cy="57397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a:noFill/>
            </a:ln>
            <a:extLst/>
          </p:spPr>
          <p:txBody>
            <a:bodyPr vert="horz" wrap="square" lIns="91414" tIns="45706" rIns="91414" bIns="45706" numCol="1" anchor="t" anchorCtr="0" compatLnSpc="1">
              <a:prstTxWarp prst="textNoShape">
                <a:avLst/>
              </a:prstTxWarp>
            </a:bodyPr>
            <a:lstStyle/>
            <a:p>
              <a:pPr defTabSz="914049">
                <a:defRPr/>
              </a:pPr>
              <a:endParaRPr lang="en-US" sz="2745" kern="0">
                <a:solidFill>
                  <a:srgbClr val="000000"/>
                </a:solidFill>
                <a:latin typeface="Calibri" panose="020F0502020204030204"/>
              </a:endParaRPr>
            </a:p>
          </p:txBody>
        </p:sp>
        <p:sp>
          <p:nvSpPr>
            <p:cNvPr id="138" name="Rectangle 137"/>
            <p:cNvSpPr/>
            <p:nvPr/>
          </p:nvSpPr>
          <p:spPr>
            <a:xfrm>
              <a:off x="2132017" y="2107867"/>
              <a:ext cx="677540" cy="50250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pic>
          <p:nvPicPr>
            <p:cNvPr id="139" name="Picture 138"/>
            <p:cNvPicPr>
              <a:picLocks noChangeAspect="1"/>
            </p:cNvPicPr>
            <p:nvPr/>
          </p:nvPicPr>
          <p:blipFill>
            <a:blip r:embed="rId5">
              <a:biLevel thresh="25000"/>
            </a:blip>
            <a:stretch>
              <a:fillRect/>
            </a:stretch>
          </p:blipFill>
          <p:spPr>
            <a:xfrm>
              <a:off x="2078496" y="2064654"/>
              <a:ext cx="777488" cy="714475"/>
            </a:xfrm>
            <a:prstGeom prst="rect">
              <a:avLst/>
            </a:prstGeom>
          </p:spPr>
        </p:pic>
      </p:grpSp>
      <p:pic>
        <p:nvPicPr>
          <p:cNvPr id="8" name="Picture 7"/>
          <p:cNvPicPr>
            <a:picLocks noChangeAspect="1"/>
          </p:cNvPicPr>
          <p:nvPr/>
        </p:nvPicPr>
        <p:blipFill>
          <a:blip r:embed="rId6" cstate="print">
            <a:clrChange>
              <a:clrFrom>
                <a:srgbClr val="EFF1F4"/>
              </a:clrFrom>
              <a:clrTo>
                <a:srgbClr val="EFF1F4">
                  <a:alpha val="0"/>
                </a:srgbClr>
              </a:clrTo>
            </a:clrChange>
            <a:biLevel thresh="25000"/>
            <a:extLst>
              <a:ext uri="{28A0092B-C50C-407E-A947-70E740481C1C}">
                <a14:useLocalDpi xmlns:a14="http://schemas.microsoft.com/office/drawing/2010/main" val="0"/>
              </a:ext>
            </a:extLst>
          </a:blip>
          <a:stretch>
            <a:fillRect/>
          </a:stretch>
        </p:blipFill>
        <p:spPr>
          <a:xfrm>
            <a:off x="1165719" y="4952906"/>
            <a:ext cx="1110149" cy="292339"/>
          </a:xfrm>
          <a:prstGeom prst="rect">
            <a:avLst/>
          </a:prstGeom>
        </p:spPr>
      </p:pic>
      <p:pic>
        <p:nvPicPr>
          <p:cNvPr id="10" name="Picture 9"/>
          <p:cNvPicPr>
            <a:picLocks noChangeAspect="1"/>
          </p:cNvPicPr>
          <p:nvPr/>
        </p:nvPicPr>
        <p:blipFill>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165718" y="4594340"/>
            <a:ext cx="1254981" cy="268445"/>
          </a:xfrm>
          <a:prstGeom prst="rect">
            <a:avLst/>
          </a:prstGeom>
        </p:spPr>
      </p:pic>
      <p:pic>
        <p:nvPicPr>
          <p:cNvPr id="88" name="Picture 87"/>
          <p:cNvPicPr>
            <a:picLocks noChangeAspect="1"/>
          </p:cNvPicPr>
          <p:nvPr/>
        </p:nvPicPr>
        <p:blipFill rotWithShape="1">
          <a:blip r:embed="rId8" cstate="print">
            <a:clrChange>
              <a:clrFrom>
                <a:srgbClr val="404040"/>
              </a:clrFrom>
              <a:clrTo>
                <a:srgbClr val="404040">
                  <a:alpha val="0"/>
                </a:srgbClr>
              </a:clrTo>
            </a:clrChange>
            <a:extLst>
              <a:ext uri="{28A0092B-C50C-407E-A947-70E740481C1C}">
                <a14:useLocalDpi xmlns:a14="http://schemas.microsoft.com/office/drawing/2010/main" val="0"/>
              </a:ext>
            </a:extLst>
          </a:blip>
          <a:srcRect l="30356" t="9606" r="31797" b="11547"/>
          <a:stretch/>
        </p:blipFill>
        <p:spPr>
          <a:xfrm>
            <a:off x="4213733" y="2910183"/>
            <a:ext cx="834744" cy="321054"/>
          </a:xfrm>
          <a:prstGeom prst="rect">
            <a:avLst/>
          </a:prstGeom>
        </p:spPr>
      </p:pic>
      <p:pic>
        <p:nvPicPr>
          <p:cNvPr id="89" name="Picture 8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4124871" y="3221576"/>
            <a:ext cx="1035600" cy="376582"/>
          </a:xfrm>
          <a:prstGeom prst="rect">
            <a:avLst/>
          </a:prstGeom>
        </p:spPr>
      </p:pic>
      <p:grpSp>
        <p:nvGrpSpPr>
          <p:cNvPr id="13" name="Group 12"/>
          <p:cNvGrpSpPr/>
          <p:nvPr/>
        </p:nvGrpSpPr>
        <p:grpSpPr>
          <a:xfrm>
            <a:off x="4097716" y="4840512"/>
            <a:ext cx="1101869" cy="739885"/>
            <a:chOff x="4728517" y="4845638"/>
            <a:chExt cx="1123964" cy="754721"/>
          </a:xfrm>
        </p:grpSpPr>
        <p:pic>
          <p:nvPicPr>
            <p:cNvPr id="90" name="Picture 89"/>
            <p:cNvPicPr>
              <a:picLocks noChangeAspect="1"/>
            </p:cNvPicPr>
            <p:nvPr/>
          </p:nvPicPr>
          <p:blipFill rotWithShape="1">
            <a:blip r:embed="rId10" cstate="print">
              <a:clrChange>
                <a:clrFrom>
                  <a:srgbClr val="404040"/>
                </a:clrFrom>
                <a:clrTo>
                  <a:srgbClr val="404040">
                    <a:alpha val="0"/>
                  </a:srgbClr>
                </a:clrTo>
              </a:clrChange>
              <a:extLst>
                <a:ext uri="{28A0092B-C50C-407E-A947-70E740481C1C}">
                  <a14:useLocalDpi xmlns:a14="http://schemas.microsoft.com/office/drawing/2010/main" val="0"/>
                </a:ext>
              </a:extLst>
            </a:blip>
            <a:srcRect l="30356" t="9606" r="31797" b="11547"/>
            <a:stretch/>
          </p:blipFill>
          <p:spPr>
            <a:xfrm>
              <a:off x="4846861" y="4845638"/>
              <a:ext cx="899620" cy="346007"/>
            </a:xfrm>
            <a:prstGeom prst="rect">
              <a:avLst/>
            </a:prstGeom>
          </p:spPr>
        </p:pic>
        <p:pic>
          <p:nvPicPr>
            <p:cNvPr id="91" name="Picture 90"/>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4728517" y="5191645"/>
              <a:ext cx="1123964" cy="408714"/>
            </a:xfrm>
            <a:prstGeom prst="rect">
              <a:avLst/>
            </a:prstGeom>
          </p:spPr>
        </p:pic>
      </p:grpSp>
      <p:pic>
        <p:nvPicPr>
          <p:cNvPr id="17" name="Picture 16"/>
          <p:cNvPicPr>
            <a:picLocks noChangeAspect="1"/>
          </p:cNvPicPr>
          <p:nvPr/>
        </p:nvPicPr>
        <p:blipFill>
          <a:blip r:embed="rId12"/>
          <a:stretch>
            <a:fillRect/>
          </a:stretch>
        </p:blipFill>
        <p:spPr>
          <a:xfrm>
            <a:off x="4247798" y="3621498"/>
            <a:ext cx="962208" cy="293727"/>
          </a:xfrm>
          <a:prstGeom prst="rect">
            <a:avLst/>
          </a:prstGeom>
        </p:spPr>
      </p:pic>
      <p:sp>
        <p:nvSpPr>
          <p:cNvPr id="99" name="TextBox 98"/>
          <p:cNvSpPr txBox="1"/>
          <p:nvPr/>
        </p:nvSpPr>
        <p:spPr>
          <a:xfrm>
            <a:off x="0" y="6446540"/>
            <a:ext cx="2935365" cy="430825"/>
          </a:xfrm>
          <a:prstGeom prst="rect">
            <a:avLst/>
          </a:prstGeom>
          <a:solidFill>
            <a:srgbClr val="002060">
              <a:alpha val="25000"/>
            </a:srgbClr>
          </a:solidFill>
        </p:spPr>
        <p:txBody>
          <a:bodyPr wrap="square" rtlCol="0" anchor="ctr">
            <a:noAutofit/>
          </a:bodyPr>
          <a:lstStyle/>
          <a:p>
            <a:pPr defTabSz="914367">
              <a:defRPr/>
            </a:pPr>
            <a:r>
              <a:rPr lang="en-US" sz="784" i="1" kern="0" spc="20" dirty="0">
                <a:solidFill>
                  <a:srgbClr val="0072C6">
                    <a:lumMod val="20000"/>
                    <a:lumOff val="80000"/>
                  </a:srgbClr>
                </a:solidFill>
                <a:cs typeface="Arial" pitchFamily="34" charset="0"/>
              </a:rPr>
              <a:t>This graphic shows OSS and partner</a:t>
            </a:r>
            <a:r>
              <a:rPr lang="en-US" sz="784" i="1" kern="0" dirty="0">
                <a:solidFill>
                  <a:srgbClr val="0072C6">
                    <a:lumMod val="20000"/>
                    <a:lumOff val="80000"/>
                  </a:srgbClr>
                </a:solidFill>
                <a:cs typeface="Arial" pitchFamily="34" charset="0"/>
              </a:rPr>
              <a:t> products that are integrated with the Microsoft </a:t>
            </a:r>
            <a:r>
              <a:rPr lang="en-US" sz="784" i="1" kern="0" dirty="0" err="1">
                <a:solidFill>
                  <a:srgbClr val="0072C6">
                    <a:lumMod val="20000"/>
                    <a:lumOff val="80000"/>
                  </a:srgbClr>
                </a:solidFill>
                <a:cs typeface="Arial" pitchFamily="34" charset="0"/>
              </a:rPr>
              <a:t>DevOps</a:t>
            </a:r>
            <a:r>
              <a:rPr lang="en-US" sz="784" i="1" kern="0" dirty="0">
                <a:solidFill>
                  <a:srgbClr val="0072C6">
                    <a:lumMod val="20000"/>
                    <a:lumOff val="80000"/>
                  </a:srgbClr>
                </a:solidFill>
                <a:cs typeface="Arial" pitchFamily="34" charset="0"/>
              </a:rPr>
              <a:t> solution</a:t>
            </a:r>
          </a:p>
        </p:txBody>
      </p:sp>
      <p:sp>
        <p:nvSpPr>
          <p:cNvPr id="174" name="Rectangle 173"/>
          <p:cNvSpPr/>
          <p:nvPr/>
        </p:nvSpPr>
        <p:spPr>
          <a:xfrm rot="18900000">
            <a:off x="2063227" y="211993"/>
            <a:ext cx="1021244" cy="1021244"/>
          </a:xfrm>
          <a:prstGeom prst="rect">
            <a:avLst/>
          </a:prstGeom>
          <a:solidFill>
            <a:srgbClr val="5B9BD5"/>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77" name="Title 1"/>
          <p:cNvSpPr>
            <a:spLocks noGrp="1"/>
          </p:cNvSpPr>
          <p:nvPr>
            <p:ph type="title" idx="4294967295"/>
          </p:nvPr>
        </p:nvSpPr>
        <p:spPr>
          <a:xfrm>
            <a:off x="534988" y="292100"/>
            <a:ext cx="11657012" cy="898525"/>
          </a:xfrm>
        </p:spPr>
        <p:txBody>
          <a:bodyPr/>
          <a:lstStyle/>
          <a:p>
            <a:r>
              <a:rPr lang="en-US" sz="3333" dirty="0">
                <a:solidFill>
                  <a:schemeClr val="bg1"/>
                </a:solidFill>
              </a:rPr>
              <a:t>Mixed</a:t>
            </a:r>
            <a:br>
              <a:rPr lang="en-US" sz="3333" dirty="0">
                <a:solidFill>
                  <a:schemeClr val="bg1"/>
                </a:solidFill>
              </a:rPr>
            </a:br>
            <a:r>
              <a:rPr lang="en-US" sz="3333" dirty="0">
                <a:solidFill>
                  <a:schemeClr val="bg1"/>
                </a:solidFill>
              </a:rPr>
              <a:t>ecosystem</a:t>
            </a:r>
          </a:p>
        </p:txBody>
      </p:sp>
      <p:pic>
        <p:nvPicPr>
          <p:cNvPr id="20" name="Picture 19"/>
          <p:cNvPicPr>
            <a:picLocks noChangeAspect="1"/>
          </p:cNvPicPr>
          <p:nvPr/>
        </p:nvPicPr>
        <p:blipFill>
          <a:blip r:embed="rId13"/>
          <a:stretch>
            <a:fillRect/>
          </a:stretch>
        </p:blipFill>
        <p:spPr>
          <a:xfrm>
            <a:off x="4193601" y="3947450"/>
            <a:ext cx="1185268" cy="363795"/>
          </a:xfrm>
          <a:prstGeom prst="rect">
            <a:avLst/>
          </a:prstGeom>
        </p:spPr>
      </p:pic>
      <p:pic>
        <p:nvPicPr>
          <p:cNvPr id="24" name="Picture 23"/>
          <p:cNvPicPr>
            <a:picLocks noChangeAspect="1"/>
          </p:cNvPicPr>
          <p:nvPr/>
        </p:nvPicPr>
        <p:blipFill>
          <a:blip r:embed="rId14"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261340" y="3179041"/>
            <a:ext cx="627890" cy="627890"/>
          </a:xfrm>
          <a:prstGeom prst="rect">
            <a:avLst/>
          </a:prstGeom>
        </p:spPr>
      </p:pic>
      <p:pic>
        <p:nvPicPr>
          <p:cNvPr id="25" name="Picture 24"/>
          <p:cNvPicPr>
            <a:picLocks noChangeAspect="1"/>
          </p:cNvPicPr>
          <p:nvPr/>
        </p:nvPicPr>
        <p:blipFill>
          <a:blip r:embed="rId15" cstate="print">
            <a:lum bright="70000" contrast="-70000"/>
            <a:extLst>
              <a:ext uri="{28A0092B-C50C-407E-A947-70E740481C1C}">
                <a14:useLocalDpi xmlns:a14="http://schemas.microsoft.com/office/drawing/2010/main" val="0"/>
              </a:ext>
            </a:extLst>
          </a:blip>
          <a:stretch>
            <a:fillRect/>
          </a:stretch>
        </p:blipFill>
        <p:spPr>
          <a:xfrm>
            <a:off x="7978472" y="3298799"/>
            <a:ext cx="485049" cy="476637"/>
          </a:xfrm>
          <a:prstGeom prst="rect">
            <a:avLst/>
          </a:prstGeom>
        </p:spPr>
      </p:pic>
      <p:sp>
        <p:nvSpPr>
          <p:cNvPr id="181" name="Rectangle 4"/>
          <p:cNvSpPr/>
          <p:nvPr/>
        </p:nvSpPr>
        <p:spPr bwMode="gray">
          <a:xfrm>
            <a:off x="7188154" y="3877208"/>
            <a:ext cx="1916365" cy="494854"/>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05877" tIns="105877" rIns="179285" bIns="0"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r>
              <a:rPr lang="en-US" sz="1176" kern="0" dirty="0">
                <a:solidFill>
                  <a:prstClr val="white"/>
                </a:solidFill>
                <a:latin typeface="Calibri" panose="020F0502020204030204"/>
                <a:ea typeface="Segoe UI" panose="020B0502040204020203" pitchFamily="34" charset="0"/>
                <a:cs typeface="Segoe UI" panose="020B0502040204020203" pitchFamily="34" charset="0"/>
              </a:rPr>
              <a:t>Release</a:t>
            </a:r>
          </a:p>
        </p:txBody>
      </p:sp>
      <p:pic>
        <p:nvPicPr>
          <p:cNvPr id="182" name="Picture 181"/>
          <p:cNvPicPr>
            <a:picLocks noChangeAspect="1"/>
          </p:cNvPicPr>
          <p:nvPr/>
        </p:nvPicPr>
        <p:blipFill rotWithShape="1">
          <a:blip r:embed="rId8" cstate="print">
            <a:clrChange>
              <a:clrFrom>
                <a:srgbClr val="404040"/>
              </a:clrFrom>
              <a:clrTo>
                <a:srgbClr val="404040">
                  <a:alpha val="0"/>
                </a:srgbClr>
              </a:clrTo>
            </a:clrChange>
            <a:extLst>
              <a:ext uri="{28A0092B-C50C-407E-A947-70E740481C1C}">
                <a14:useLocalDpi xmlns:a14="http://schemas.microsoft.com/office/drawing/2010/main" val="0"/>
              </a:ext>
            </a:extLst>
          </a:blip>
          <a:srcRect l="30356" t="9606" r="31797" b="11547"/>
          <a:stretch/>
        </p:blipFill>
        <p:spPr>
          <a:xfrm>
            <a:off x="7300658" y="4227399"/>
            <a:ext cx="834744" cy="321054"/>
          </a:xfrm>
          <a:prstGeom prst="rect">
            <a:avLst/>
          </a:prstGeom>
        </p:spPr>
      </p:pic>
      <p:pic>
        <p:nvPicPr>
          <p:cNvPr id="186" name="Picture 185"/>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211796" y="4516440"/>
            <a:ext cx="1035600" cy="376582"/>
          </a:xfrm>
          <a:prstGeom prst="rect">
            <a:avLst/>
          </a:prstGeom>
        </p:spPr>
      </p:pic>
      <p:pic>
        <p:nvPicPr>
          <p:cNvPr id="188" name="Picture 187"/>
          <p:cNvPicPr>
            <a:picLocks noChangeAspect="1"/>
          </p:cNvPicPr>
          <p:nvPr/>
        </p:nvPicPr>
        <p:blipFill>
          <a:blip r:embed="rId12"/>
          <a:stretch>
            <a:fillRect/>
          </a:stretch>
        </p:blipFill>
        <p:spPr>
          <a:xfrm>
            <a:off x="7294625" y="4894460"/>
            <a:ext cx="962208" cy="293727"/>
          </a:xfrm>
          <a:prstGeom prst="rect">
            <a:avLst/>
          </a:prstGeom>
        </p:spPr>
      </p:pic>
      <p:pic>
        <p:nvPicPr>
          <p:cNvPr id="189" name="Picture 188"/>
          <p:cNvPicPr>
            <a:picLocks noChangeAspect="1"/>
          </p:cNvPicPr>
          <p:nvPr/>
        </p:nvPicPr>
        <p:blipFill>
          <a:blip r:embed="rId13"/>
          <a:stretch>
            <a:fillRect/>
          </a:stretch>
        </p:blipFill>
        <p:spPr>
          <a:xfrm>
            <a:off x="7240427" y="5189518"/>
            <a:ext cx="1185268" cy="363795"/>
          </a:xfrm>
          <a:prstGeom prst="rect">
            <a:avLst/>
          </a:prstGeom>
        </p:spPr>
      </p:pic>
      <p:pic>
        <p:nvPicPr>
          <p:cNvPr id="26" name="Picture 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01729" y="5580396"/>
            <a:ext cx="1074714" cy="295188"/>
          </a:xfrm>
          <a:prstGeom prst="rect">
            <a:avLst/>
          </a:prstGeom>
        </p:spPr>
      </p:pic>
      <p:pic>
        <p:nvPicPr>
          <p:cNvPr id="66" name="Picture 65"/>
          <p:cNvPicPr>
            <a:picLocks noChangeAspect="1"/>
          </p:cNvPicPr>
          <p:nvPr/>
        </p:nvPicPr>
        <p:blipFill>
          <a:blip r:embed="rId17" cstate="print">
            <a:lum bright="70000" contrast="-70000"/>
            <a:extLst>
              <a:ext uri="{28A0092B-C50C-407E-A947-70E740481C1C}">
                <a14:useLocalDpi xmlns:a14="http://schemas.microsoft.com/office/drawing/2010/main" val="0"/>
              </a:ext>
            </a:extLst>
          </a:blip>
          <a:stretch>
            <a:fillRect/>
          </a:stretch>
        </p:blipFill>
        <p:spPr>
          <a:xfrm>
            <a:off x="10390225" y="3497935"/>
            <a:ext cx="1240043" cy="930032"/>
          </a:xfrm>
          <a:prstGeom prst="rect">
            <a:avLst/>
          </a:prstGeom>
        </p:spPr>
      </p:pic>
      <p:pic>
        <p:nvPicPr>
          <p:cNvPr id="67" name="Picture 66"/>
          <p:cNvPicPr>
            <a:picLocks noChangeAspect="1"/>
          </p:cNvPicPr>
          <p:nvPr/>
        </p:nvPicPr>
        <p:blipFill rotWithShape="1">
          <a:blip r:embed="rId18">
            <a:extLst>
              <a:ext uri="{28A0092B-C50C-407E-A947-70E740481C1C}">
                <a14:useLocalDpi xmlns:a14="http://schemas.microsoft.com/office/drawing/2010/main" val="0"/>
              </a:ext>
            </a:extLst>
          </a:blip>
          <a:srcRect b="12758"/>
          <a:stretch/>
        </p:blipFill>
        <p:spPr>
          <a:xfrm>
            <a:off x="10435034" y="3899006"/>
            <a:ext cx="1195233" cy="1042745"/>
          </a:xfrm>
          <a:prstGeom prst="rect">
            <a:avLst/>
          </a:prstGeom>
        </p:spPr>
      </p:pic>
      <p:grpSp>
        <p:nvGrpSpPr>
          <p:cNvPr id="74" name="Group 73"/>
          <p:cNvGrpSpPr/>
          <p:nvPr/>
        </p:nvGrpSpPr>
        <p:grpSpPr>
          <a:xfrm>
            <a:off x="9257063" y="5221735"/>
            <a:ext cx="2934938" cy="1635779"/>
            <a:chOff x="6610350" y="4013200"/>
            <a:chExt cx="3446463" cy="1920876"/>
          </a:xfrm>
        </p:grpSpPr>
        <p:sp>
          <p:nvSpPr>
            <p:cNvPr id="75" name="Freeform 5"/>
            <p:cNvSpPr>
              <a:spLocks/>
            </p:cNvSpPr>
            <p:nvPr/>
          </p:nvSpPr>
          <p:spPr bwMode="auto">
            <a:xfrm>
              <a:off x="7473950" y="4635500"/>
              <a:ext cx="2343150" cy="815975"/>
            </a:xfrm>
            <a:custGeom>
              <a:avLst/>
              <a:gdLst>
                <a:gd name="T0" fmla="*/ 8 w 1476"/>
                <a:gd name="T1" fmla="*/ 514 h 514"/>
                <a:gd name="T2" fmla="*/ 0 w 1476"/>
                <a:gd name="T3" fmla="*/ 479 h 514"/>
                <a:gd name="T4" fmla="*/ 429 w 1476"/>
                <a:gd name="T5" fmla="*/ 374 h 514"/>
                <a:gd name="T6" fmla="*/ 780 w 1476"/>
                <a:gd name="T7" fmla="*/ 156 h 514"/>
                <a:gd name="T8" fmla="*/ 1213 w 1476"/>
                <a:gd name="T9" fmla="*/ 139 h 514"/>
                <a:gd name="T10" fmla="*/ 1476 w 1476"/>
                <a:gd name="T11" fmla="*/ 0 h 514"/>
                <a:gd name="T12" fmla="*/ 1476 w 1476"/>
                <a:gd name="T13" fmla="*/ 0 h 514"/>
                <a:gd name="T14" fmla="*/ 1476 w 1476"/>
                <a:gd name="T15" fmla="*/ 37 h 514"/>
                <a:gd name="T16" fmla="*/ 1476 w 1476"/>
                <a:gd name="T17" fmla="*/ 40 h 514"/>
                <a:gd name="T18" fmla="*/ 1222 w 1476"/>
                <a:gd name="T19" fmla="*/ 175 h 514"/>
                <a:gd name="T20" fmla="*/ 792 w 1476"/>
                <a:gd name="T21" fmla="*/ 191 h 514"/>
                <a:gd name="T22" fmla="*/ 443 w 1476"/>
                <a:gd name="T23" fmla="*/ 408 h 514"/>
                <a:gd name="T24" fmla="*/ 8 w 1476"/>
                <a:gd name="T25" fmla="*/ 51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4">
                  <a:moveTo>
                    <a:pt x="8" y="514"/>
                  </a:moveTo>
                  <a:lnTo>
                    <a:pt x="0" y="479"/>
                  </a:lnTo>
                  <a:lnTo>
                    <a:pt x="429" y="374"/>
                  </a:lnTo>
                  <a:lnTo>
                    <a:pt x="780" y="156"/>
                  </a:lnTo>
                  <a:lnTo>
                    <a:pt x="1213" y="139"/>
                  </a:lnTo>
                  <a:lnTo>
                    <a:pt x="1476" y="0"/>
                  </a:lnTo>
                  <a:lnTo>
                    <a:pt x="1476" y="0"/>
                  </a:lnTo>
                  <a:lnTo>
                    <a:pt x="1476" y="37"/>
                  </a:lnTo>
                  <a:lnTo>
                    <a:pt x="1476" y="40"/>
                  </a:lnTo>
                  <a:lnTo>
                    <a:pt x="1222" y="175"/>
                  </a:lnTo>
                  <a:lnTo>
                    <a:pt x="792" y="191"/>
                  </a:lnTo>
                  <a:lnTo>
                    <a:pt x="443" y="408"/>
                  </a:lnTo>
                  <a:lnTo>
                    <a:pt x="8" y="51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76" name="Freeform 6"/>
            <p:cNvSpPr>
              <a:spLocks/>
            </p:cNvSpPr>
            <p:nvPr/>
          </p:nvSpPr>
          <p:spPr bwMode="auto">
            <a:xfrm>
              <a:off x="7480300" y="4013200"/>
              <a:ext cx="2366963" cy="1343025"/>
            </a:xfrm>
            <a:custGeom>
              <a:avLst/>
              <a:gdLst>
                <a:gd name="T0" fmla="*/ 14 w 1491"/>
                <a:gd name="T1" fmla="*/ 846 h 846"/>
                <a:gd name="T2" fmla="*/ 0 w 1491"/>
                <a:gd name="T3" fmla="*/ 814 h 846"/>
                <a:gd name="T4" fmla="*/ 348 w 1491"/>
                <a:gd name="T5" fmla="*/ 653 h 846"/>
                <a:gd name="T6" fmla="*/ 562 w 1491"/>
                <a:gd name="T7" fmla="*/ 402 h 846"/>
                <a:gd name="T8" fmla="*/ 915 w 1491"/>
                <a:gd name="T9" fmla="*/ 328 h 846"/>
                <a:gd name="T10" fmla="*/ 1128 w 1491"/>
                <a:gd name="T11" fmla="*/ 77 h 846"/>
                <a:gd name="T12" fmla="*/ 1491 w 1491"/>
                <a:gd name="T13" fmla="*/ 0 h 846"/>
                <a:gd name="T14" fmla="*/ 1491 w 1491"/>
                <a:gd name="T15" fmla="*/ 37 h 846"/>
                <a:gd name="T16" fmla="*/ 1147 w 1491"/>
                <a:gd name="T17" fmla="*/ 111 h 846"/>
                <a:gd name="T18" fmla="*/ 934 w 1491"/>
                <a:gd name="T19" fmla="*/ 360 h 846"/>
                <a:gd name="T20" fmla="*/ 582 w 1491"/>
                <a:gd name="T21" fmla="*/ 434 h 846"/>
                <a:gd name="T22" fmla="*/ 371 w 1491"/>
                <a:gd name="T23" fmla="*/ 682 h 846"/>
                <a:gd name="T24" fmla="*/ 14 w 1491"/>
                <a:gd name="T25"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6">
                  <a:moveTo>
                    <a:pt x="14" y="846"/>
                  </a:moveTo>
                  <a:lnTo>
                    <a:pt x="0" y="814"/>
                  </a:lnTo>
                  <a:lnTo>
                    <a:pt x="348" y="653"/>
                  </a:lnTo>
                  <a:lnTo>
                    <a:pt x="562" y="402"/>
                  </a:lnTo>
                  <a:lnTo>
                    <a:pt x="915" y="328"/>
                  </a:lnTo>
                  <a:lnTo>
                    <a:pt x="1128" y="77"/>
                  </a:lnTo>
                  <a:lnTo>
                    <a:pt x="1491" y="0"/>
                  </a:lnTo>
                  <a:lnTo>
                    <a:pt x="1491" y="37"/>
                  </a:lnTo>
                  <a:lnTo>
                    <a:pt x="1147" y="111"/>
                  </a:lnTo>
                  <a:lnTo>
                    <a:pt x="934" y="360"/>
                  </a:lnTo>
                  <a:lnTo>
                    <a:pt x="582" y="434"/>
                  </a:lnTo>
                  <a:lnTo>
                    <a:pt x="371" y="682"/>
                  </a:lnTo>
                  <a:lnTo>
                    <a:pt x="14" y="84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77" name="Freeform 7"/>
            <p:cNvSpPr>
              <a:spLocks/>
            </p:cNvSpPr>
            <p:nvPr/>
          </p:nvSpPr>
          <p:spPr bwMode="auto">
            <a:xfrm>
              <a:off x="7485063" y="4987925"/>
              <a:ext cx="2332038" cy="633413"/>
            </a:xfrm>
            <a:custGeom>
              <a:avLst/>
              <a:gdLst>
                <a:gd name="T0" fmla="*/ 6 w 1469"/>
                <a:gd name="T1" fmla="*/ 399 h 399"/>
                <a:gd name="T2" fmla="*/ 0 w 1469"/>
                <a:gd name="T3" fmla="*/ 362 h 399"/>
                <a:gd name="T4" fmla="*/ 340 w 1469"/>
                <a:gd name="T5" fmla="*/ 309 h 399"/>
                <a:gd name="T6" fmla="*/ 624 w 1469"/>
                <a:gd name="T7" fmla="*/ 137 h 399"/>
                <a:gd name="T8" fmla="*/ 968 w 1469"/>
                <a:gd name="T9" fmla="*/ 170 h 399"/>
                <a:gd name="T10" fmla="*/ 1249 w 1469"/>
                <a:gd name="T11" fmla="*/ 0 h 399"/>
                <a:gd name="T12" fmla="*/ 1469 w 1469"/>
                <a:gd name="T13" fmla="*/ 25 h 399"/>
                <a:gd name="T14" fmla="*/ 1469 w 1469"/>
                <a:gd name="T15" fmla="*/ 61 h 399"/>
                <a:gd name="T16" fmla="*/ 1257 w 1469"/>
                <a:gd name="T17" fmla="*/ 36 h 399"/>
                <a:gd name="T18" fmla="*/ 976 w 1469"/>
                <a:gd name="T19" fmla="*/ 208 h 399"/>
                <a:gd name="T20" fmla="*/ 632 w 1469"/>
                <a:gd name="T21" fmla="*/ 173 h 399"/>
                <a:gd name="T22" fmla="*/ 352 w 1469"/>
                <a:gd name="T23" fmla="*/ 344 h 399"/>
                <a:gd name="T24" fmla="*/ 6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6" y="399"/>
                  </a:moveTo>
                  <a:lnTo>
                    <a:pt x="0" y="362"/>
                  </a:lnTo>
                  <a:lnTo>
                    <a:pt x="340" y="309"/>
                  </a:lnTo>
                  <a:lnTo>
                    <a:pt x="624" y="137"/>
                  </a:lnTo>
                  <a:lnTo>
                    <a:pt x="968" y="170"/>
                  </a:lnTo>
                  <a:lnTo>
                    <a:pt x="1249" y="0"/>
                  </a:lnTo>
                  <a:lnTo>
                    <a:pt x="1469" y="25"/>
                  </a:lnTo>
                  <a:lnTo>
                    <a:pt x="1469" y="61"/>
                  </a:lnTo>
                  <a:lnTo>
                    <a:pt x="1257" y="36"/>
                  </a:lnTo>
                  <a:lnTo>
                    <a:pt x="976" y="208"/>
                  </a:lnTo>
                  <a:lnTo>
                    <a:pt x="632" y="173"/>
                  </a:lnTo>
                  <a:lnTo>
                    <a:pt x="352" y="344"/>
                  </a:lnTo>
                  <a:lnTo>
                    <a:pt x="6"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78" name="Freeform 8"/>
            <p:cNvSpPr>
              <a:spLocks/>
            </p:cNvSpPr>
            <p:nvPr/>
          </p:nvSpPr>
          <p:spPr bwMode="auto">
            <a:xfrm>
              <a:off x="6610350" y="5527675"/>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79" name="Freeform 9"/>
            <p:cNvSpPr>
              <a:spLocks/>
            </p:cNvSpPr>
            <p:nvPr/>
          </p:nvSpPr>
          <p:spPr bwMode="auto">
            <a:xfrm>
              <a:off x="7407275" y="53292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81" name="Freeform 10"/>
            <p:cNvSpPr>
              <a:spLocks/>
            </p:cNvSpPr>
            <p:nvPr/>
          </p:nvSpPr>
          <p:spPr bwMode="auto">
            <a:xfrm>
              <a:off x="8377238" y="53292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82" name="Freeform 11"/>
            <p:cNvSpPr>
              <a:spLocks/>
            </p:cNvSpPr>
            <p:nvPr/>
          </p:nvSpPr>
          <p:spPr bwMode="auto">
            <a:xfrm>
              <a:off x="8426450" y="48783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83" name="Freeform 12"/>
            <p:cNvSpPr>
              <a:spLocks/>
            </p:cNvSpPr>
            <p:nvPr/>
          </p:nvSpPr>
          <p:spPr bwMode="auto">
            <a:xfrm>
              <a:off x="8626475" y="5000625"/>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84" name="Freeform 13"/>
            <p:cNvSpPr>
              <a:spLocks/>
            </p:cNvSpPr>
            <p:nvPr/>
          </p:nvSpPr>
          <p:spPr bwMode="auto">
            <a:xfrm>
              <a:off x="8154988" y="4922838"/>
              <a:ext cx="471488" cy="757238"/>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85" name="Freeform 14"/>
            <p:cNvSpPr>
              <a:spLocks/>
            </p:cNvSpPr>
            <p:nvPr/>
          </p:nvSpPr>
          <p:spPr bwMode="auto">
            <a:xfrm>
              <a:off x="8626475" y="5172075"/>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86" name="Freeform 15"/>
            <p:cNvSpPr>
              <a:spLocks/>
            </p:cNvSpPr>
            <p:nvPr/>
          </p:nvSpPr>
          <p:spPr bwMode="auto">
            <a:xfrm>
              <a:off x="8291513" y="5349875"/>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87" name="Freeform 16"/>
            <p:cNvSpPr>
              <a:spLocks/>
            </p:cNvSpPr>
            <p:nvPr/>
          </p:nvSpPr>
          <p:spPr bwMode="auto">
            <a:xfrm>
              <a:off x="8413750" y="5349875"/>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92" name="Freeform 17"/>
            <p:cNvSpPr>
              <a:spLocks/>
            </p:cNvSpPr>
            <p:nvPr/>
          </p:nvSpPr>
          <p:spPr bwMode="auto">
            <a:xfrm>
              <a:off x="8416925" y="56213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93" name="Rectangle 18"/>
            <p:cNvSpPr>
              <a:spLocks noChangeArrowheads="1"/>
            </p:cNvSpPr>
            <p:nvPr/>
          </p:nvSpPr>
          <p:spPr bwMode="auto">
            <a:xfrm>
              <a:off x="7546975" y="5568950"/>
              <a:ext cx="120650" cy="3651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94" name="Freeform 19"/>
            <p:cNvSpPr>
              <a:spLocks/>
            </p:cNvSpPr>
            <p:nvPr/>
          </p:nvSpPr>
          <p:spPr bwMode="auto">
            <a:xfrm>
              <a:off x="7110413" y="56276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95" name="Freeform 20"/>
            <p:cNvSpPr>
              <a:spLocks/>
            </p:cNvSpPr>
            <p:nvPr/>
          </p:nvSpPr>
          <p:spPr bwMode="auto">
            <a:xfrm>
              <a:off x="7256463" y="5334000"/>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96" name="Freeform 21"/>
            <p:cNvSpPr>
              <a:spLocks/>
            </p:cNvSpPr>
            <p:nvPr/>
          </p:nvSpPr>
          <p:spPr bwMode="auto">
            <a:xfrm>
              <a:off x="7400925" y="5067300"/>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97" name="Freeform 22"/>
            <p:cNvSpPr>
              <a:spLocks/>
            </p:cNvSpPr>
            <p:nvPr/>
          </p:nvSpPr>
          <p:spPr bwMode="auto">
            <a:xfrm>
              <a:off x="7693025" y="5343525"/>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98" name="Freeform 23"/>
            <p:cNvSpPr>
              <a:spLocks/>
            </p:cNvSpPr>
            <p:nvPr/>
          </p:nvSpPr>
          <p:spPr bwMode="auto">
            <a:xfrm>
              <a:off x="6818313" y="56403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00" name="Freeform 24"/>
            <p:cNvSpPr>
              <a:spLocks/>
            </p:cNvSpPr>
            <p:nvPr/>
          </p:nvSpPr>
          <p:spPr bwMode="auto">
            <a:xfrm>
              <a:off x="6965950" y="5157788"/>
              <a:ext cx="119063" cy="776288"/>
            </a:xfrm>
            <a:custGeom>
              <a:avLst/>
              <a:gdLst>
                <a:gd name="T0" fmla="*/ 0 w 75"/>
                <a:gd name="T1" fmla="*/ 0 h 489"/>
                <a:gd name="T2" fmla="*/ 0 w 75"/>
                <a:gd name="T3" fmla="*/ 371 h 489"/>
                <a:gd name="T4" fmla="*/ 0 w 75"/>
                <a:gd name="T5" fmla="*/ 489 h 489"/>
                <a:gd name="T6" fmla="*/ 75 w 75"/>
                <a:gd name="T7" fmla="*/ 489 h 489"/>
                <a:gd name="T8" fmla="*/ 75 w 75"/>
                <a:gd name="T9" fmla="*/ 341 h 489"/>
                <a:gd name="T10" fmla="*/ 75 w 75"/>
                <a:gd name="T11" fmla="*/ 0 h 489"/>
                <a:gd name="T12" fmla="*/ 0 w 75"/>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75" h="489">
                  <a:moveTo>
                    <a:pt x="0" y="0"/>
                  </a:moveTo>
                  <a:lnTo>
                    <a:pt x="0" y="371"/>
                  </a:lnTo>
                  <a:lnTo>
                    <a:pt x="0" y="489"/>
                  </a:lnTo>
                  <a:lnTo>
                    <a:pt x="75" y="489"/>
                  </a:lnTo>
                  <a:lnTo>
                    <a:pt x="75" y="341"/>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grpSp>
      <p:sp>
        <p:nvSpPr>
          <p:cNvPr id="101" name="Rectangle 100"/>
          <p:cNvSpPr/>
          <p:nvPr/>
        </p:nvSpPr>
        <p:spPr>
          <a:xfrm rot="18900000">
            <a:off x="8201409" y="211993"/>
            <a:ext cx="1021244" cy="1021244"/>
          </a:xfrm>
          <a:prstGeom prst="rect">
            <a:avLst/>
          </a:prstGeom>
          <a:solidFill>
            <a:srgbClr val="203864"/>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02" name="Rectangle 101"/>
          <p:cNvSpPr/>
          <p:nvPr/>
        </p:nvSpPr>
        <p:spPr>
          <a:xfrm rot="18900000">
            <a:off x="5140260" y="211993"/>
            <a:ext cx="1021244" cy="1021244"/>
          </a:xfrm>
          <a:prstGeom prst="rect">
            <a:avLst/>
          </a:prstGeom>
          <a:solidFill>
            <a:srgbClr val="2F5597"/>
          </a:solidFill>
          <a:ln w="12700" cap="flat" cmpd="sng" algn="ctr">
            <a:noFill/>
            <a:prstDash val="solid"/>
            <a:miter lim="800000"/>
          </a:ln>
          <a:effectLst/>
        </p:spPr>
        <p:txBody>
          <a:bodyPr rtlCol="0" anchor="ctr"/>
          <a:lstStyle/>
          <a:p>
            <a:pPr algn="ctr">
              <a:defRPr/>
            </a:pPr>
            <a:endParaRPr lang="en-US" sz="1765" kern="0">
              <a:solidFill>
                <a:prstClr val="white"/>
              </a:solidFill>
              <a:latin typeface="Calibri" panose="020F0502020204030204"/>
            </a:endParaRPr>
          </a:p>
        </p:txBody>
      </p:sp>
      <p:sp>
        <p:nvSpPr>
          <p:cNvPr id="103" name="Rounded Rectangle 102"/>
          <p:cNvSpPr/>
          <p:nvPr/>
        </p:nvSpPr>
        <p:spPr bwMode="auto">
          <a:xfrm>
            <a:off x="2599982" y="717318"/>
            <a:ext cx="9100962" cy="732301"/>
          </a:xfrm>
          <a:prstGeom prst="roundRect">
            <a:avLst/>
          </a:prstGeom>
          <a:solidFill>
            <a:schemeClr val="bg1">
              <a:alpha val="20000"/>
            </a:schemeClr>
          </a:solidFill>
          <a:ln w="142875" cap="rnd">
            <a:solidFill>
              <a:schemeClr val="bg1">
                <a:alpha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r" defTabSz="914102" fontAlgn="base">
              <a:lnSpc>
                <a:spcPct val="90000"/>
              </a:lnSpc>
              <a:spcBef>
                <a:spcPct val="0"/>
              </a:spcBef>
              <a:spcAft>
                <a:spcPct val="0"/>
              </a:spcAft>
            </a:pPr>
            <a:endParaRPr lang="en-US" sz="1568"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3137831" y="912984"/>
            <a:ext cx="2274828" cy="331899"/>
          </a:xfrm>
          <a:prstGeom prst="rect">
            <a:avLst/>
          </a:prstGeom>
        </p:spPr>
        <p:txBody>
          <a:bodyPr wrap="none">
            <a:spAutoFit/>
          </a:bodyPr>
          <a:lstStyle/>
          <a:p>
            <a:pPr defTabSz="914367"/>
            <a:r>
              <a:rPr lang="en-US" sz="1568" dirty="0">
                <a:gradFill>
                  <a:gsLst>
                    <a:gs pos="0">
                      <a:srgbClr val="FFFFFF"/>
                    </a:gs>
                    <a:gs pos="100000">
                      <a:srgbClr val="FFFFFF"/>
                    </a:gs>
                  </a:gsLst>
                  <a:lin ang="5400000" scaled="0"/>
                </a:gradFill>
                <a:ea typeface="Segoe UI" pitchFamily="34" charset="0"/>
                <a:cs typeface="Segoe UI" pitchFamily="34" charset="0"/>
              </a:rPr>
              <a:t> People | Process | Tools</a:t>
            </a:r>
            <a:endParaRPr lang="en-US" sz="1568" dirty="0">
              <a:solidFill>
                <a:srgbClr val="505050"/>
              </a:solidFill>
            </a:endParaRPr>
          </a:p>
        </p:txBody>
      </p:sp>
      <p:sp>
        <p:nvSpPr>
          <p:cNvPr id="105" name="Isosceles Triangle 3"/>
          <p:cNvSpPr/>
          <p:nvPr/>
        </p:nvSpPr>
        <p:spPr bwMode="auto">
          <a:xfrm rot="5400000">
            <a:off x="2815910" y="597002"/>
            <a:ext cx="499060" cy="254344"/>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Isosceles Triangle 3"/>
          <p:cNvSpPr/>
          <p:nvPr/>
        </p:nvSpPr>
        <p:spPr bwMode="auto">
          <a:xfrm rot="5400000">
            <a:off x="5900487" y="597002"/>
            <a:ext cx="499060" cy="254344"/>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Isosceles Triangle 3"/>
          <p:cNvSpPr/>
          <p:nvPr/>
        </p:nvSpPr>
        <p:spPr bwMode="auto">
          <a:xfrm rot="5400000">
            <a:off x="8955036" y="597003"/>
            <a:ext cx="499060" cy="254344"/>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Isosceles Triangle 3"/>
          <p:cNvSpPr/>
          <p:nvPr/>
        </p:nvSpPr>
        <p:spPr bwMode="auto">
          <a:xfrm rot="16200000" flipH="1">
            <a:off x="2715748" y="1266420"/>
            <a:ext cx="499060" cy="254344"/>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Isosceles Triangle 3"/>
          <p:cNvSpPr/>
          <p:nvPr/>
        </p:nvSpPr>
        <p:spPr bwMode="auto">
          <a:xfrm rot="16200000" flipH="1">
            <a:off x="5803471" y="1266421"/>
            <a:ext cx="499060" cy="254344"/>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3"/>
          <p:cNvSpPr/>
          <p:nvPr/>
        </p:nvSpPr>
        <p:spPr bwMode="auto">
          <a:xfrm rot="16200000" flipH="1">
            <a:off x="8880362" y="1266422"/>
            <a:ext cx="499060" cy="254344"/>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1" name="Group 110"/>
          <p:cNvGrpSpPr/>
          <p:nvPr/>
        </p:nvGrpSpPr>
        <p:grpSpPr>
          <a:xfrm>
            <a:off x="9412736" y="33256"/>
            <a:ext cx="2185961" cy="1423631"/>
            <a:chOff x="9698195" y="0"/>
            <a:chExt cx="2229794" cy="1452178"/>
          </a:xfrm>
        </p:grpSpPr>
        <p:pic>
          <p:nvPicPr>
            <p:cNvPr id="112" name="Picture 111"/>
            <p:cNvPicPr>
              <a:picLocks noChangeAspect="1"/>
            </p:cNvPicPr>
            <p:nvPr/>
          </p:nvPicPr>
          <p:blipFill>
            <a:blip r:embed="rId19"/>
            <a:stretch>
              <a:fillRect/>
            </a:stretch>
          </p:blipFill>
          <p:spPr>
            <a:xfrm>
              <a:off x="9698195" y="219347"/>
              <a:ext cx="1695143" cy="1232831"/>
            </a:xfrm>
            <a:prstGeom prst="rect">
              <a:avLst/>
            </a:prstGeom>
          </p:spPr>
        </p:pic>
        <p:grpSp>
          <p:nvGrpSpPr>
            <p:cNvPr id="113" name="Group 112"/>
            <p:cNvGrpSpPr/>
            <p:nvPr/>
          </p:nvGrpSpPr>
          <p:grpSpPr>
            <a:xfrm>
              <a:off x="11080289" y="0"/>
              <a:ext cx="847700" cy="1452178"/>
              <a:chOff x="10147300" y="798513"/>
              <a:chExt cx="1128713" cy="1933575"/>
            </a:xfrm>
          </p:grpSpPr>
          <p:sp>
            <p:nvSpPr>
              <p:cNvPr id="115" name="Freeform 5"/>
              <p:cNvSpPr>
                <a:spLocks/>
              </p:cNvSpPr>
              <p:nvPr/>
            </p:nvSpPr>
            <p:spPr bwMode="auto">
              <a:xfrm>
                <a:off x="10566400" y="1195388"/>
                <a:ext cx="609600" cy="1306513"/>
              </a:xfrm>
              <a:custGeom>
                <a:avLst/>
                <a:gdLst>
                  <a:gd name="T0" fmla="*/ 384 w 384"/>
                  <a:gd name="T1" fmla="*/ 823 h 823"/>
                  <a:gd name="T2" fmla="*/ 0 w 384"/>
                  <a:gd name="T3" fmla="*/ 823 h 823"/>
                  <a:gd name="T4" fmla="*/ 55 w 384"/>
                  <a:gd name="T5" fmla="*/ 0 h 823"/>
                  <a:gd name="T6" fmla="*/ 203 w 384"/>
                  <a:gd name="T7" fmla="*/ 46 h 823"/>
                  <a:gd name="T8" fmla="*/ 331 w 384"/>
                  <a:gd name="T9" fmla="*/ 0 h 823"/>
                  <a:gd name="T10" fmla="*/ 384 w 384"/>
                  <a:gd name="T11" fmla="*/ 823 h 823"/>
                </a:gdLst>
                <a:ahLst/>
                <a:cxnLst>
                  <a:cxn ang="0">
                    <a:pos x="T0" y="T1"/>
                  </a:cxn>
                  <a:cxn ang="0">
                    <a:pos x="T2" y="T3"/>
                  </a:cxn>
                  <a:cxn ang="0">
                    <a:pos x="T4" y="T5"/>
                  </a:cxn>
                  <a:cxn ang="0">
                    <a:pos x="T6" y="T7"/>
                  </a:cxn>
                  <a:cxn ang="0">
                    <a:pos x="T8" y="T9"/>
                  </a:cxn>
                  <a:cxn ang="0">
                    <a:pos x="T10" y="T11"/>
                  </a:cxn>
                </a:cxnLst>
                <a:rect l="0" t="0" r="r" b="b"/>
                <a:pathLst>
                  <a:path w="384" h="823">
                    <a:moveTo>
                      <a:pt x="384" y="823"/>
                    </a:moveTo>
                    <a:lnTo>
                      <a:pt x="0" y="823"/>
                    </a:lnTo>
                    <a:lnTo>
                      <a:pt x="55" y="0"/>
                    </a:lnTo>
                    <a:lnTo>
                      <a:pt x="203" y="46"/>
                    </a:lnTo>
                    <a:lnTo>
                      <a:pt x="331" y="0"/>
                    </a:lnTo>
                    <a:lnTo>
                      <a:pt x="384" y="8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30" name="Freeform 6"/>
              <p:cNvSpPr>
                <a:spLocks/>
              </p:cNvSpPr>
              <p:nvPr/>
            </p:nvSpPr>
            <p:spPr bwMode="auto">
              <a:xfrm>
                <a:off x="10721975" y="2654300"/>
                <a:ext cx="158750" cy="77788"/>
              </a:xfrm>
              <a:custGeom>
                <a:avLst/>
                <a:gdLst>
                  <a:gd name="T0" fmla="*/ 36 w 71"/>
                  <a:gd name="T1" fmla="*/ 0 h 35"/>
                  <a:gd name="T2" fmla="*/ 0 w 71"/>
                  <a:gd name="T3" fmla="*/ 35 h 35"/>
                  <a:gd name="T4" fmla="*/ 71 w 71"/>
                  <a:gd name="T5" fmla="*/ 35 h 35"/>
                  <a:gd name="T6" fmla="*/ 36 w 71"/>
                  <a:gd name="T7" fmla="*/ 0 h 35"/>
                </a:gdLst>
                <a:ahLst/>
                <a:cxnLst>
                  <a:cxn ang="0">
                    <a:pos x="T0" y="T1"/>
                  </a:cxn>
                  <a:cxn ang="0">
                    <a:pos x="T2" y="T3"/>
                  </a:cxn>
                  <a:cxn ang="0">
                    <a:pos x="T4" y="T5"/>
                  </a:cxn>
                  <a:cxn ang="0">
                    <a:pos x="T6" y="T7"/>
                  </a:cxn>
                </a:cxnLst>
                <a:rect l="0" t="0" r="r" b="b"/>
                <a:pathLst>
                  <a:path w="71" h="35">
                    <a:moveTo>
                      <a:pt x="36" y="0"/>
                    </a:moveTo>
                    <a:cubicBezTo>
                      <a:pt x="16" y="0"/>
                      <a:pt x="0" y="16"/>
                      <a:pt x="0" y="35"/>
                    </a:cubicBezTo>
                    <a:cubicBezTo>
                      <a:pt x="71" y="35"/>
                      <a:pt x="71" y="35"/>
                      <a:pt x="71" y="35"/>
                    </a:cubicBezTo>
                    <a:cubicBezTo>
                      <a:pt x="71" y="16"/>
                      <a:pt x="55" y="0"/>
                      <a:pt x="36"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31" name="Freeform 7"/>
              <p:cNvSpPr>
                <a:spLocks/>
              </p:cNvSpPr>
              <p:nvPr/>
            </p:nvSpPr>
            <p:spPr bwMode="auto">
              <a:xfrm>
                <a:off x="10147300" y="2632075"/>
                <a:ext cx="200025" cy="100013"/>
              </a:xfrm>
              <a:custGeom>
                <a:avLst/>
                <a:gdLst>
                  <a:gd name="T0" fmla="*/ 45 w 90"/>
                  <a:gd name="T1" fmla="*/ 0 h 45"/>
                  <a:gd name="T2" fmla="*/ 0 w 90"/>
                  <a:gd name="T3" fmla="*/ 45 h 45"/>
                  <a:gd name="T4" fmla="*/ 90 w 90"/>
                  <a:gd name="T5" fmla="*/ 45 h 45"/>
                  <a:gd name="T6" fmla="*/ 45 w 90"/>
                  <a:gd name="T7" fmla="*/ 0 h 45"/>
                </a:gdLst>
                <a:ahLst/>
                <a:cxnLst>
                  <a:cxn ang="0">
                    <a:pos x="T0" y="T1"/>
                  </a:cxn>
                  <a:cxn ang="0">
                    <a:pos x="T2" y="T3"/>
                  </a:cxn>
                  <a:cxn ang="0">
                    <a:pos x="T4" y="T5"/>
                  </a:cxn>
                  <a:cxn ang="0">
                    <a:pos x="T6" y="T7"/>
                  </a:cxn>
                </a:cxnLst>
                <a:rect l="0" t="0" r="r" b="b"/>
                <a:pathLst>
                  <a:path w="90" h="45">
                    <a:moveTo>
                      <a:pt x="45" y="0"/>
                    </a:moveTo>
                    <a:cubicBezTo>
                      <a:pt x="20" y="0"/>
                      <a:pt x="0" y="20"/>
                      <a:pt x="0" y="45"/>
                    </a:cubicBezTo>
                    <a:cubicBezTo>
                      <a:pt x="90" y="45"/>
                      <a:pt x="90" y="45"/>
                      <a:pt x="90" y="45"/>
                    </a:cubicBezTo>
                    <a:cubicBezTo>
                      <a:pt x="90"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34" name="Freeform 8"/>
              <p:cNvSpPr>
                <a:spLocks/>
              </p:cNvSpPr>
              <p:nvPr/>
            </p:nvSpPr>
            <p:spPr bwMode="auto">
              <a:xfrm>
                <a:off x="10460038" y="2632075"/>
                <a:ext cx="201613" cy="100013"/>
              </a:xfrm>
              <a:custGeom>
                <a:avLst/>
                <a:gdLst>
                  <a:gd name="T0" fmla="*/ 45 w 91"/>
                  <a:gd name="T1" fmla="*/ 0 h 45"/>
                  <a:gd name="T2" fmla="*/ 0 w 91"/>
                  <a:gd name="T3" fmla="*/ 45 h 45"/>
                  <a:gd name="T4" fmla="*/ 91 w 91"/>
                  <a:gd name="T5" fmla="*/ 45 h 45"/>
                  <a:gd name="T6" fmla="*/ 45 w 91"/>
                  <a:gd name="T7" fmla="*/ 0 h 45"/>
                </a:gdLst>
                <a:ahLst/>
                <a:cxnLst>
                  <a:cxn ang="0">
                    <a:pos x="T0" y="T1"/>
                  </a:cxn>
                  <a:cxn ang="0">
                    <a:pos x="T2" y="T3"/>
                  </a:cxn>
                  <a:cxn ang="0">
                    <a:pos x="T4" y="T5"/>
                  </a:cxn>
                  <a:cxn ang="0">
                    <a:pos x="T6" y="T7"/>
                  </a:cxn>
                </a:cxnLst>
                <a:rect l="0" t="0" r="r" b="b"/>
                <a:pathLst>
                  <a:path w="91" h="45">
                    <a:moveTo>
                      <a:pt x="45" y="0"/>
                    </a:moveTo>
                    <a:cubicBezTo>
                      <a:pt x="20" y="0"/>
                      <a:pt x="0" y="20"/>
                      <a:pt x="0" y="45"/>
                    </a:cubicBezTo>
                    <a:cubicBezTo>
                      <a:pt x="91" y="45"/>
                      <a:pt x="91" y="45"/>
                      <a:pt x="91" y="45"/>
                    </a:cubicBezTo>
                    <a:cubicBezTo>
                      <a:pt x="91"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35" name="Freeform 9"/>
              <p:cNvSpPr>
                <a:spLocks/>
              </p:cNvSpPr>
              <p:nvPr/>
            </p:nvSpPr>
            <p:spPr bwMode="auto">
              <a:xfrm>
                <a:off x="10898188" y="2654300"/>
                <a:ext cx="155575" cy="77788"/>
              </a:xfrm>
              <a:custGeom>
                <a:avLst/>
                <a:gdLst>
                  <a:gd name="T0" fmla="*/ 35 w 70"/>
                  <a:gd name="T1" fmla="*/ 0 h 35"/>
                  <a:gd name="T2" fmla="*/ 0 w 70"/>
                  <a:gd name="T3" fmla="*/ 35 h 35"/>
                  <a:gd name="T4" fmla="*/ 70 w 70"/>
                  <a:gd name="T5" fmla="*/ 35 h 35"/>
                  <a:gd name="T6" fmla="*/ 35 w 70"/>
                  <a:gd name="T7" fmla="*/ 0 h 35"/>
                </a:gdLst>
                <a:ahLst/>
                <a:cxnLst>
                  <a:cxn ang="0">
                    <a:pos x="T0" y="T1"/>
                  </a:cxn>
                  <a:cxn ang="0">
                    <a:pos x="T2" y="T3"/>
                  </a:cxn>
                  <a:cxn ang="0">
                    <a:pos x="T4" y="T5"/>
                  </a:cxn>
                  <a:cxn ang="0">
                    <a:pos x="T6" y="T7"/>
                  </a:cxn>
                </a:cxnLst>
                <a:rect l="0" t="0" r="r" b="b"/>
                <a:pathLst>
                  <a:path w="70" h="35">
                    <a:moveTo>
                      <a:pt x="35" y="0"/>
                    </a:moveTo>
                    <a:cubicBezTo>
                      <a:pt x="16" y="0"/>
                      <a:pt x="0" y="16"/>
                      <a:pt x="0" y="35"/>
                    </a:cubicBezTo>
                    <a:cubicBezTo>
                      <a:pt x="70" y="35"/>
                      <a:pt x="70" y="35"/>
                      <a:pt x="70" y="35"/>
                    </a:cubicBezTo>
                    <a:cubicBezTo>
                      <a:pt x="70" y="16"/>
                      <a:pt x="54" y="0"/>
                      <a:pt x="35"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42" name="Freeform 10"/>
              <p:cNvSpPr>
                <a:spLocks/>
              </p:cNvSpPr>
              <p:nvPr/>
            </p:nvSpPr>
            <p:spPr bwMode="auto">
              <a:xfrm>
                <a:off x="10780713" y="828675"/>
                <a:ext cx="241300" cy="293688"/>
              </a:xfrm>
              <a:custGeom>
                <a:avLst/>
                <a:gdLst>
                  <a:gd name="T0" fmla="*/ 98 w 109"/>
                  <a:gd name="T1" fmla="*/ 75 h 132"/>
                  <a:gd name="T2" fmla="*/ 38 w 109"/>
                  <a:gd name="T3" fmla="*/ 124 h 132"/>
                  <a:gd name="T4" fmla="*/ 10 w 109"/>
                  <a:gd name="T5" fmla="*/ 50 h 132"/>
                  <a:gd name="T6" fmla="*/ 76 w 109"/>
                  <a:gd name="T7" fmla="*/ 8 h 132"/>
                  <a:gd name="T8" fmla="*/ 98 w 109"/>
                  <a:gd name="T9" fmla="*/ 75 h 132"/>
                </a:gdLst>
                <a:ahLst/>
                <a:cxnLst>
                  <a:cxn ang="0">
                    <a:pos x="T0" y="T1"/>
                  </a:cxn>
                  <a:cxn ang="0">
                    <a:pos x="T2" y="T3"/>
                  </a:cxn>
                  <a:cxn ang="0">
                    <a:pos x="T4" y="T5"/>
                  </a:cxn>
                  <a:cxn ang="0">
                    <a:pos x="T6" y="T7"/>
                  </a:cxn>
                  <a:cxn ang="0">
                    <a:pos x="T8" y="T9"/>
                  </a:cxn>
                </a:cxnLst>
                <a:rect l="0" t="0" r="r" b="b"/>
                <a:pathLst>
                  <a:path w="109" h="132">
                    <a:moveTo>
                      <a:pt x="98" y="75"/>
                    </a:moveTo>
                    <a:cubicBezTo>
                      <a:pt x="88" y="107"/>
                      <a:pt x="64" y="132"/>
                      <a:pt x="38" y="124"/>
                    </a:cubicBezTo>
                    <a:cubicBezTo>
                      <a:pt x="12" y="115"/>
                      <a:pt x="0" y="82"/>
                      <a:pt x="10" y="50"/>
                    </a:cubicBezTo>
                    <a:cubicBezTo>
                      <a:pt x="21" y="19"/>
                      <a:pt x="50" y="0"/>
                      <a:pt x="76" y="8"/>
                    </a:cubicBezTo>
                    <a:cubicBezTo>
                      <a:pt x="102" y="17"/>
                      <a:pt x="109" y="43"/>
                      <a:pt x="98"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43" name="Freeform 11"/>
              <p:cNvSpPr>
                <a:spLocks/>
              </p:cNvSpPr>
              <p:nvPr/>
            </p:nvSpPr>
            <p:spPr bwMode="auto">
              <a:xfrm>
                <a:off x="10747375" y="798513"/>
                <a:ext cx="241300" cy="273050"/>
              </a:xfrm>
              <a:custGeom>
                <a:avLst/>
                <a:gdLst>
                  <a:gd name="T0" fmla="*/ 93 w 109"/>
                  <a:gd name="T1" fmla="*/ 39 h 123"/>
                  <a:gd name="T2" fmla="*/ 83 w 109"/>
                  <a:gd name="T3" fmla="*/ 111 h 123"/>
                  <a:gd name="T4" fmla="*/ 16 w 109"/>
                  <a:gd name="T5" fmla="*/ 84 h 123"/>
                  <a:gd name="T6" fmla="*/ 25 w 109"/>
                  <a:gd name="T7" fmla="*/ 12 h 123"/>
                  <a:gd name="T8" fmla="*/ 93 w 109"/>
                  <a:gd name="T9" fmla="*/ 39 h 123"/>
                </a:gdLst>
                <a:ahLst/>
                <a:cxnLst>
                  <a:cxn ang="0">
                    <a:pos x="T0" y="T1"/>
                  </a:cxn>
                  <a:cxn ang="0">
                    <a:pos x="T2" y="T3"/>
                  </a:cxn>
                  <a:cxn ang="0">
                    <a:pos x="T4" y="T5"/>
                  </a:cxn>
                  <a:cxn ang="0">
                    <a:pos x="T6" y="T7"/>
                  </a:cxn>
                  <a:cxn ang="0">
                    <a:pos x="T8" y="T9"/>
                  </a:cxn>
                </a:cxnLst>
                <a:rect l="0" t="0" r="r" b="b"/>
                <a:pathLst>
                  <a:path w="109" h="123">
                    <a:moveTo>
                      <a:pt x="93" y="39"/>
                    </a:moveTo>
                    <a:cubicBezTo>
                      <a:pt x="109" y="66"/>
                      <a:pt x="104" y="98"/>
                      <a:pt x="83" y="111"/>
                    </a:cubicBezTo>
                    <a:cubicBezTo>
                      <a:pt x="62" y="123"/>
                      <a:pt x="32" y="111"/>
                      <a:pt x="16" y="84"/>
                    </a:cubicBezTo>
                    <a:cubicBezTo>
                      <a:pt x="0" y="57"/>
                      <a:pt x="4" y="25"/>
                      <a:pt x="25" y="12"/>
                    </a:cubicBezTo>
                    <a:cubicBezTo>
                      <a:pt x="47" y="0"/>
                      <a:pt x="77" y="12"/>
                      <a:pt x="93"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45" name="Freeform 12"/>
              <p:cNvSpPr>
                <a:spLocks/>
              </p:cNvSpPr>
              <p:nvPr/>
            </p:nvSpPr>
            <p:spPr bwMode="auto">
              <a:xfrm>
                <a:off x="10826750" y="1050925"/>
                <a:ext cx="123825" cy="131763"/>
              </a:xfrm>
              <a:custGeom>
                <a:avLst/>
                <a:gdLst>
                  <a:gd name="T0" fmla="*/ 56 w 56"/>
                  <a:gd name="T1" fmla="*/ 45 h 59"/>
                  <a:gd name="T2" fmla="*/ 28 w 56"/>
                  <a:gd name="T3" fmla="*/ 59 h 59"/>
                  <a:gd name="T4" fmla="*/ 0 w 56"/>
                  <a:gd name="T5" fmla="*/ 45 h 59"/>
                  <a:gd name="T6" fmla="*/ 0 w 56"/>
                  <a:gd name="T7" fmla="*/ 0 h 59"/>
                  <a:gd name="T8" fmla="*/ 56 w 56"/>
                  <a:gd name="T9" fmla="*/ 0 h 59"/>
                  <a:gd name="T10" fmla="*/ 56 w 56"/>
                  <a:gd name="T11" fmla="*/ 45 h 59"/>
                </a:gdLst>
                <a:ahLst/>
                <a:cxnLst>
                  <a:cxn ang="0">
                    <a:pos x="T0" y="T1"/>
                  </a:cxn>
                  <a:cxn ang="0">
                    <a:pos x="T2" y="T3"/>
                  </a:cxn>
                  <a:cxn ang="0">
                    <a:pos x="T4" y="T5"/>
                  </a:cxn>
                  <a:cxn ang="0">
                    <a:pos x="T6" y="T7"/>
                  </a:cxn>
                  <a:cxn ang="0">
                    <a:pos x="T8" y="T9"/>
                  </a:cxn>
                  <a:cxn ang="0">
                    <a:pos x="T10" y="T11"/>
                  </a:cxn>
                </a:cxnLst>
                <a:rect l="0" t="0" r="r" b="b"/>
                <a:pathLst>
                  <a:path w="56" h="59">
                    <a:moveTo>
                      <a:pt x="56" y="45"/>
                    </a:moveTo>
                    <a:cubicBezTo>
                      <a:pt x="56" y="45"/>
                      <a:pt x="48" y="59"/>
                      <a:pt x="28" y="59"/>
                    </a:cubicBezTo>
                    <a:cubicBezTo>
                      <a:pt x="9" y="59"/>
                      <a:pt x="0" y="45"/>
                      <a:pt x="0" y="45"/>
                    </a:cubicBezTo>
                    <a:cubicBezTo>
                      <a:pt x="0" y="0"/>
                      <a:pt x="0" y="0"/>
                      <a:pt x="0" y="0"/>
                    </a:cubicBezTo>
                    <a:cubicBezTo>
                      <a:pt x="56" y="0"/>
                      <a:pt x="56" y="0"/>
                      <a:pt x="56" y="0"/>
                    </a:cubicBezTo>
                    <a:lnTo>
                      <a:pt x="56" y="4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46" name="Freeform 13"/>
              <p:cNvSpPr>
                <a:spLocks/>
              </p:cNvSpPr>
              <p:nvPr/>
            </p:nvSpPr>
            <p:spPr bwMode="auto">
              <a:xfrm>
                <a:off x="10493375" y="1195388"/>
                <a:ext cx="304800" cy="690563"/>
              </a:xfrm>
              <a:custGeom>
                <a:avLst/>
                <a:gdLst>
                  <a:gd name="T0" fmla="*/ 137 w 137"/>
                  <a:gd name="T1" fmla="*/ 10 h 311"/>
                  <a:gd name="T2" fmla="*/ 72 w 137"/>
                  <a:gd name="T3" fmla="*/ 0 h 311"/>
                  <a:gd name="T4" fmla="*/ 0 w 137"/>
                  <a:gd name="T5" fmla="*/ 311 h 311"/>
                  <a:gd name="T6" fmla="*/ 49 w 137"/>
                  <a:gd name="T7" fmla="*/ 311 h 311"/>
                  <a:gd name="T8" fmla="*/ 137 w 137"/>
                  <a:gd name="T9" fmla="*/ 10 h 311"/>
                </a:gdLst>
                <a:ahLst/>
                <a:cxnLst>
                  <a:cxn ang="0">
                    <a:pos x="T0" y="T1"/>
                  </a:cxn>
                  <a:cxn ang="0">
                    <a:pos x="T2" y="T3"/>
                  </a:cxn>
                  <a:cxn ang="0">
                    <a:pos x="T4" y="T5"/>
                  </a:cxn>
                  <a:cxn ang="0">
                    <a:pos x="T6" y="T7"/>
                  </a:cxn>
                  <a:cxn ang="0">
                    <a:pos x="T8" y="T9"/>
                  </a:cxn>
                </a:cxnLst>
                <a:rect l="0" t="0" r="r" b="b"/>
                <a:pathLst>
                  <a:path w="137" h="311">
                    <a:moveTo>
                      <a:pt x="137" y="10"/>
                    </a:moveTo>
                    <a:cubicBezTo>
                      <a:pt x="121" y="6"/>
                      <a:pt x="88" y="5"/>
                      <a:pt x="72" y="0"/>
                    </a:cubicBezTo>
                    <a:cubicBezTo>
                      <a:pt x="26" y="101"/>
                      <a:pt x="10" y="201"/>
                      <a:pt x="0" y="311"/>
                    </a:cubicBezTo>
                    <a:cubicBezTo>
                      <a:pt x="49" y="311"/>
                      <a:pt x="49" y="311"/>
                      <a:pt x="49" y="311"/>
                    </a:cubicBezTo>
                    <a:cubicBezTo>
                      <a:pt x="60" y="206"/>
                      <a:pt x="92" y="106"/>
                      <a:pt x="137" y="1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47" name="Freeform 14"/>
              <p:cNvSpPr>
                <a:spLocks/>
              </p:cNvSpPr>
              <p:nvPr/>
            </p:nvSpPr>
            <p:spPr bwMode="auto">
              <a:xfrm>
                <a:off x="10983913" y="1189038"/>
                <a:ext cx="292100" cy="690563"/>
              </a:xfrm>
              <a:custGeom>
                <a:avLst/>
                <a:gdLst>
                  <a:gd name="T0" fmla="*/ 58 w 131"/>
                  <a:gd name="T1" fmla="*/ 177 h 311"/>
                  <a:gd name="T2" fmla="*/ 0 w 131"/>
                  <a:gd name="T3" fmla="*/ 13 h 311"/>
                  <a:gd name="T4" fmla="*/ 58 w 131"/>
                  <a:gd name="T5" fmla="*/ 0 h 311"/>
                  <a:gd name="T6" fmla="*/ 116 w 131"/>
                  <a:gd name="T7" fmla="*/ 192 h 311"/>
                  <a:gd name="T8" fmla="*/ 131 w 131"/>
                  <a:gd name="T9" fmla="*/ 311 h 311"/>
                  <a:gd name="T10" fmla="*/ 82 w 131"/>
                  <a:gd name="T11" fmla="*/ 311 h 311"/>
                  <a:gd name="T12" fmla="*/ 58 w 131"/>
                  <a:gd name="T13" fmla="*/ 177 h 311"/>
                </a:gdLst>
                <a:ahLst/>
                <a:cxnLst>
                  <a:cxn ang="0">
                    <a:pos x="T0" y="T1"/>
                  </a:cxn>
                  <a:cxn ang="0">
                    <a:pos x="T2" y="T3"/>
                  </a:cxn>
                  <a:cxn ang="0">
                    <a:pos x="T4" y="T5"/>
                  </a:cxn>
                  <a:cxn ang="0">
                    <a:pos x="T6" y="T7"/>
                  </a:cxn>
                  <a:cxn ang="0">
                    <a:pos x="T8" y="T9"/>
                  </a:cxn>
                  <a:cxn ang="0">
                    <a:pos x="T10" y="T11"/>
                  </a:cxn>
                  <a:cxn ang="0">
                    <a:pos x="T12" y="T13"/>
                  </a:cxn>
                </a:cxnLst>
                <a:rect l="0" t="0" r="r" b="b"/>
                <a:pathLst>
                  <a:path w="131" h="311">
                    <a:moveTo>
                      <a:pt x="58" y="177"/>
                    </a:moveTo>
                    <a:cubicBezTo>
                      <a:pt x="45" y="121"/>
                      <a:pt x="26" y="67"/>
                      <a:pt x="0" y="13"/>
                    </a:cubicBezTo>
                    <a:cubicBezTo>
                      <a:pt x="16" y="9"/>
                      <a:pt x="42" y="4"/>
                      <a:pt x="58" y="0"/>
                    </a:cubicBezTo>
                    <a:cubicBezTo>
                      <a:pt x="87" y="63"/>
                      <a:pt x="104" y="126"/>
                      <a:pt x="116" y="192"/>
                    </a:cubicBezTo>
                    <a:cubicBezTo>
                      <a:pt x="122" y="230"/>
                      <a:pt x="127" y="270"/>
                      <a:pt x="131" y="311"/>
                    </a:cubicBezTo>
                    <a:cubicBezTo>
                      <a:pt x="82" y="311"/>
                      <a:pt x="82" y="311"/>
                      <a:pt x="82" y="311"/>
                    </a:cubicBezTo>
                    <a:cubicBezTo>
                      <a:pt x="77" y="265"/>
                      <a:pt x="69" y="220"/>
                      <a:pt x="58" y="17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48" name="Freeform 15"/>
              <p:cNvSpPr>
                <a:spLocks/>
              </p:cNvSpPr>
              <p:nvPr/>
            </p:nvSpPr>
            <p:spPr bwMode="auto">
              <a:xfrm>
                <a:off x="10709275" y="1781175"/>
                <a:ext cx="173038" cy="887413"/>
              </a:xfrm>
              <a:custGeom>
                <a:avLst/>
                <a:gdLst>
                  <a:gd name="T0" fmla="*/ 94 w 109"/>
                  <a:gd name="T1" fmla="*/ 559 h 559"/>
                  <a:gd name="T2" fmla="*/ 22 w 109"/>
                  <a:gd name="T3" fmla="*/ 559 h 559"/>
                  <a:gd name="T4" fmla="*/ 0 w 109"/>
                  <a:gd name="T5" fmla="*/ 0 h 559"/>
                  <a:gd name="T6" fmla="*/ 109 w 109"/>
                  <a:gd name="T7" fmla="*/ 101 h 559"/>
                  <a:gd name="T8" fmla="*/ 94 w 109"/>
                  <a:gd name="T9" fmla="*/ 559 h 559"/>
                </a:gdLst>
                <a:ahLst/>
                <a:cxnLst>
                  <a:cxn ang="0">
                    <a:pos x="T0" y="T1"/>
                  </a:cxn>
                  <a:cxn ang="0">
                    <a:pos x="T2" y="T3"/>
                  </a:cxn>
                  <a:cxn ang="0">
                    <a:pos x="T4" y="T5"/>
                  </a:cxn>
                  <a:cxn ang="0">
                    <a:pos x="T6" y="T7"/>
                  </a:cxn>
                  <a:cxn ang="0">
                    <a:pos x="T8" y="T9"/>
                  </a:cxn>
                </a:cxnLst>
                <a:rect l="0" t="0" r="r" b="b"/>
                <a:pathLst>
                  <a:path w="109" h="559">
                    <a:moveTo>
                      <a:pt x="94" y="559"/>
                    </a:moveTo>
                    <a:lnTo>
                      <a:pt x="22" y="559"/>
                    </a:lnTo>
                    <a:lnTo>
                      <a:pt x="0" y="0"/>
                    </a:lnTo>
                    <a:lnTo>
                      <a:pt x="109" y="101"/>
                    </a:lnTo>
                    <a:lnTo>
                      <a:pt x="94" y="55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49" name="Freeform 16"/>
              <p:cNvSpPr>
                <a:spLocks/>
              </p:cNvSpPr>
              <p:nvPr/>
            </p:nvSpPr>
            <p:spPr bwMode="auto">
              <a:xfrm>
                <a:off x="10888663" y="1781175"/>
                <a:ext cx="161925" cy="887413"/>
              </a:xfrm>
              <a:custGeom>
                <a:avLst/>
                <a:gdLst>
                  <a:gd name="T0" fmla="*/ 88 w 102"/>
                  <a:gd name="T1" fmla="*/ 559 h 559"/>
                  <a:gd name="T2" fmla="*/ 17 w 102"/>
                  <a:gd name="T3" fmla="*/ 559 h 559"/>
                  <a:gd name="T4" fmla="*/ 0 w 102"/>
                  <a:gd name="T5" fmla="*/ 101 h 559"/>
                  <a:gd name="T6" fmla="*/ 102 w 102"/>
                  <a:gd name="T7" fmla="*/ 0 h 559"/>
                  <a:gd name="T8" fmla="*/ 88 w 102"/>
                  <a:gd name="T9" fmla="*/ 559 h 559"/>
                </a:gdLst>
                <a:ahLst/>
                <a:cxnLst>
                  <a:cxn ang="0">
                    <a:pos x="T0" y="T1"/>
                  </a:cxn>
                  <a:cxn ang="0">
                    <a:pos x="T2" y="T3"/>
                  </a:cxn>
                  <a:cxn ang="0">
                    <a:pos x="T4" y="T5"/>
                  </a:cxn>
                  <a:cxn ang="0">
                    <a:pos x="T6" y="T7"/>
                  </a:cxn>
                  <a:cxn ang="0">
                    <a:pos x="T8" y="T9"/>
                  </a:cxn>
                </a:cxnLst>
                <a:rect l="0" t="0" r="r" b="b"/>
                <a:pathLst>
                  <a:path w="102" h="559">
                    <a:moveTo>
                      <a:pt x="88" y="559"/>
                    </a:moveTo>
                    <a:lnTo>
                      <a:pt x="17" y="559"/>
                    </a:lnTo>
                    <a:lnTo>
                      <a:pt x="0" y="101"/>
                    </a:lnTo>
                    <a:lnTo>
                      <a:pt x="102" y="0"/>
                    </a:lnTo>
                    <a:lnTo>
                      <a:pt x="88" y="55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50" name="Freeform 17"/>
              <p:cNvSpPr>
                <a:spLocks/>
              </p:cNvSpPr>
              <p:nvPr/>
            </p:nvSpPr>
            <p:spPr bwMode="auto">
              <a:xfrm>
                <a:off x="10506075" y="1885950"/>
                <a:ext cx="80963" cy="88900"/>
              </a:xfrm>
              <a:custGeom>
                <a:avLst/>
                <a:gdLst>
                  <a:gd name="T0" fmla="*/ 0 w 36"/>
                  <a:gd name="T1" fmla="*/ 0 h 40"/>
                  <a:gd name="T2" fmla="*/ 0 w 36"/>
                  <a:gd name="T3" fmla="*/ 22 h 40"/>
                  <a:gd name="T4" fmla="*/ 18 w 36"/>
                  <a:gd name="T5" fmla="*/ 40 h 40"/>
                  <a:gd name="T6" fmla="*/ 36 w 36"/>
                  <a:gd name="T7" fmla="*/ 22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2"/>
                      <a:pt x="0" y="22"/>
                      <a:pt x="0" y="22"/>
                    </a:cubicBezTo>
                    <a:cubicBezTo>
                      <a:pt x="0" y="32"/>
                      <a:pt x="8" y="40"/>
                      <a:pt x="18" y="40"/>
                    </a:cubicBezTo>
                    <a:cubicBezTo>
                      <a:pt x="28" y="40"/>
                      <a:pt x="36" y="32"/>
                      <a:pt x="36" y="22"/>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51" name="Freeform 18"/>
              <p:cNvSpPr>
                <a:spLocks/>
              </p:cNvSpPr>
              <p:nvPr/>
            </p:nvSpPr>
            <p:spPr bwMode="auto">
              <a:xfrm>
                <a:off x="11180763" y="1879600"/>
                <a:ext cx="79375" cy="88900"/>
              </a:xfrm>
              <a:custGeom>
                <a:avLst/>
                <a:gdLst>
                  <a:gd name="T0" fmla="*/ 0 w 36"/>
                  <a:gd name="T1" fmla="*/ 0 h 40"/>
                  <a:gd name="T2" fmla="*/ 0 w 36"/>
                  <a:gd name="T3" fmla="*/ 21 h 40"/>
                  <a:gd name="T4" fmla="*/ 18 w 36"/>
                  <a:gd name="T5" fmla="*/ 40 h 40"/>
                  <a:gd name="T6" fmla="*/ 36 w 36"/>
                  <a:gd name="T7" fmla="*/ 21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1"/>
                      <a:pt x="0" y="21"/>
                      <a:pt x="0" y="21"/>
                    </a:cubicBezTo>
                    <a:cubicBezTo>
                      <a:pt x="0" y="31"/>
                      <a:pt x="8" y="40"/>
                      <a:pt x="18" y="40"/>
                    </a:cubicBezTo>
                    <a:cubicBezTo>
                      <a:pt x="28" y="40"/>
                      <a:pt x="36" y="31"/>
                      <a:pt x="36" y="21"/>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53" name="Freeform 19"/>
              <p:cNvSpPr>
                <a:spLocks/>
              </p:cNvSpPr>
              <p:nvPr/>
            </p:nvSpPr>
            <p:spPr bwMode="auto">
              <a:xfrm>
                <a:off x="10764838" y="901700"/>
                <a:ext cx="246063" cy="220663"/>
              </a:xfrm>
              <a:custGeom>
                <a:avLst/>
                <a:gdLst>
                  <a:gd name="T0" fmla="*/ 106 w 111"/>
                  <a:gd name="T1" fmla="*/ 24 h 99"/>
                  <a:gd name="T2" fmla="*/ 103 w 111"/>
                  <a:gd name="T3" fmla="*/ 23 h 99"/>
                  <a:gd name="T4" fmla="*/ 103 w 111"/>
                  <a:gd name="T5" fmla="*/ 16 h 99"/>
                  <a:gd name="T6" fmla="*/ 103 w 111"/>
                  <a:gd name="T7" fmla="*/ 14 h 99"/>
                  <a:gd name="T8" fmla="*/ 103 w 111"/>
                  <a:gd name="T9" fmla="*/ 13 h 99"/>
                  <a:gd name="T10" fmla="*/ 102 w 111"/>
                  <a:gd name="T11" fmla="*/ 12 h 99"/>
                  <a:gd name="T12" fmla="*/ 102 w 111"/>
                  <a:gd name="T13" fmla="*/ 11 h 99"/>
                  <a:gd name="T14" fmla="*/ 102 w 111"/>
                  <a:gd name="T15" fmla="*/ 10 h 99"/>
                  <a:gd name="T16" fmla="*/ 102 w 111"/>
                  <a:gd name="T17" fmla="*/ 9 h 99"/>
                  <a:gd name="T18" fmla="*/ 102 w 111"/>
                  <a:gd name="T19" fmla="*/ 9 h 99"/>
                  <a:gd name="T20" fmla="*/ 101 w 111"/>
                  <a:gd name="T21" fmla="*/ 6 h 99"/>
                  <a:gd name="T22" fmla="*/ 100 w 111"/>
                  <a:gd name="T23" fmla="*/ 6 h 99"/>
                  <a:gd name="T24" fmla="*/ 100 w 111"/>
                  <a:gd name="T25" fmla="*/ 5 h 99"/>
                  <a:gd name="T26" fmla="*/ 99 w 111"/>
                  <a:gd name="T27" fmla="*/ 4 h 99"/>
                  <a:gd name="T28" fmla="*/ 99 w 111"/>
                  <a:gd name="T29" fmla="*/ 3 h 99"/>
                  <a:gd name="T30" fmla="*/ 99 w 111"/>
                  <a:gd name="T31" fmla="*/ 3 h 99"/>
                  <a:gd name="T32" fmla="*/ 90 w 111"/>
                  <a:gd name="T33" fmla="*/ 4 h 99"/>
                  <a:gd name="T34" fmla="*/ 74 w 111"/>
                  <a:gd name="T35" fmla="*/ 0 h 99"/>
                  <a:gd name="T36" fmla="*/ 45 w 111"/>
                  <a:gd name="T37" fmla="*/ 4 h 99"/>
                  <a:gd name="T38" fmla="*/ 15 w 111"/>
                  <a:gd name="T39" fmla="*/ 0 h 99"/>
                  <a:gd name="T40" fmla="*/ 11 w 111"/>
                  <a:gd name="T41" fmla="*/ 5 h 99"/>
                  <a:gd name="T42" fmla="*/ 11 w 111"/>
                  <a:gd name="T43" fmla="*/ 5 h 99"/>
                  <a:gd name="T44" fmla="*/ 10 w 111"/>
                  <a:gd name="T45" fmla="*/ 7 h 99"/>
                  <a:gd name="T46" fmla="*/ 10 w 111"/>
                  <a:gd name="T47" fmla="*/ 7 h 99"/>
                  <a:gd name="T48" fmla="*/ 9 w 111"/>
                  <a:gd name="T49" fmla="*/ 9 h 99"/>
                  <a:gd name="T50" fmla="*/ 9 w 111"/>
                  <a:gd name="T51" fmla="*/ 9 h 99"/>
                  <a:gd name="T52" fmla="*/ 9 w 111"/>
                  <a:gd name="T53" fmla="*/ 11 h 99"/>
                  <a:gd name="T54" fmla="*/ 9 w 111"/>
                  <a:gd name="T55" fmla="*/ 12 h 99"/>
                  <a:gd name="T56" fmla="*/ 8 w 111"/>
                  <a:gd name="T57" fmla="*/ 13 h 99"/>
                  <a:gd name="T58" fmla="*/ 8 w 111"/>
                  <a:gd name="T59" fmla="*/ 14 h 99"/>
                  <a:gd name="T60" fmla="*/ 8 w 111"/>
                  <a:gd name="T61" fmla="*/ 16 h 99"/>
                  <a:gd name="T62" fmla="*/ 8 w 111"/>
                  <a:gd name="T63" fmla="*/ 23 h 99"/>
                  <a:gd name="T64" fmla="*/ 7 w 111"/>
                  <a:gd name="T65" fmla="*/ 23 h 99"/>
                  <a:gd name="T66" fmla="*/ 0 w 111"/>
                  <a:gd name="T67" fmla="*/ 31 h 99"/>
                  <a:gd name="T68" fmla="*/ 0 w 111"/>
                  <a:gd name="T69" fmla="*/ 49 h 99"/>
                  <a:gd name="T70" fmla="*/ 8 w 111"/>
                  <a:gd name="T71" fmla="*/ 57 h 99"/>
                  <a:gd name="T72" fmla="*/ 34 w 111"/>
                  <a:gd name="T73" fmla="*/ 99 h 99"/>
                  <a:gd name="T74" fmla="*/ 77 w 111"/>
                  <a:gd name="T75" fmla="*/ 99 h 99"/>
                  <a:gd name="T76" fmla="*/ 103 w 111"/>
                  <a:gd name="T77" fmla="*/ 57 h 99"/>
                  <a:gd name="T78" fmla="*/ 111 w 111"/>
                  <a:gd name="T79" fmla="*/ 49 h 99"/>
                  <a:gd name="T80" fmla="*/ 111 w 111"/>
                  <a:gd name="T81" fmla="*/ 31 h 99"/>
                  <a:gd name="T82" fmla="*/ 106 w 111"/>
                  <a:gd name="T83"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99">
                    <a:moveTo>
                      <a:pt x="106" y="24"/>
                    </a:moveTo>
                    <a:cubicBezTo>
                      <a:pt x="105" y="23"/>
                      <a:pt x="104" y="23"/>
                      <a:pt x="103" y="23"/>
                    </a:cubicBezTo>
                    <a:cubicBezTo>
                      <a:pt x="103" y="16"/>
                      <a:pt x="103" y="16"/>
                      <a:pt x="103" y="16"/>
                    </a:cubicBezTo>
                    <a:cubicBezTo>
                      <a:pt x="103" y="16"/>
                      <a:pt x="103" y="15"/>
                      <a:pt x="103" y="14"/>
                    </a:cubicBezTo>
                    <a:cubicBezTo>
                      <a:pt x="103" y="14"/>
                      <a:pt x="103" y="14"/>
                      <a:pt x="103" y="13"/>
                    </a:cubicBezTo>
                    <a:cubicBezTo>
                      <a:pt x="103" y="13"/>
                      <a:pt x="103" y="13"/>
                      <a:pt x="102" y="12"/>
                    </a:cubicBezTo>
                    <a:cubicBezTo>
                      <a:pt x="102" y="12"/>
                      <a:pt x="102" y="12"/>
                      <a:pt x="102" y="11"/>
                    </a:cubicBezTo>
                    <a:cubicBezTo>
                      <a:pt x="102" y="11"/>
                      <a:pt x="102" y="11"/>
                      <a:pt x="102" y="10"/>
                    </a:cubicBezTo>
                    <a:cubicBezTo>
                      <a:pt x="102" y="10"/>
                      <a:pt x="102" y="10"/>
                      <a:pt x="102" y="9"/>
                    </a:cubicBezTo>
                    <a:cubicBezTo>
                      <a:pt x="102" y="9"/>
                      <a:pt x="102" y="9"/>
                      <a:pt x="102" y="9"/>
                    </a:cubicBezTo>
                    <a:cubicBezTo>
                      <a:pt x="101" y="8"/>
                      <a:pt x="101" y="7"/>
                      <a:pt x="101" y="6"/>
                    </a:cubicBezTo>
                    <a:cubicBezTo>
                      <a:pt x="100" y="6"/>
                      <a:pt x="100" y="6"/>
                      <a:pt x="100" y="6"/>
                    </a:cubicBezTo>
                    <a:cubicBezTo>
                      <a:pt x="100" y="5"/>
                      <a:pt x="100" y="5"/>
                      <a:pt x="100" y="5"/>
                    </a:cubicBezTo>
                    <a:cubicBezTo>
                      <a:pt x="100" y="5"/>
                      <a:pt x="100" y="4"/>
                      <a:pt x="99" y="4"/>
                    </a:cubicBezTo>
                    <a:cubicBezTo>
                      <a:pt x="99" y="4"/>
                      <a:pt x="99" y="3"/>
                      <a:pt x="99" y="3"/>
                    </a:cubicBezTo>
                    <a:cubicBezTo>
                      <a:pt x="99" y="3"/>
                      <a:pt x="99" y="3"/>
                      <a:pt x="99" y="3"/>
                    </a:cubicBezTo>
                    <a:cubicBezTo>
                      <a:pt x="96" y="4"/>
                      <a:pt x="93" y="4"/>
                      <a:pt x="90" y="4"/>
                    </a:cubicBezTo>
                    <a:cubicBezTo>
                      <a:pt x="83" y="4"/>
                      <a:pt x="78" y="2"/>
                      <a:pt x="74" y="0"/>
                    </a:cubicBezTo>
                    <a:cubicBezTo>
                      <a:pt x="67" y="2"/>
                      <a:pt x="57" y="4"/>
                      <a:pt x="45" y="4"/>
                    </a:cubicBezTo>
                    <a:cubicBezTo>
                      <a:pt x="33" y="4"/>
                      <a:pt x="22" y="2"/>
                      <a:pt x="15" y="0"/>
                    </a:cubicBezTo>
                    <a:cubicBezTo>
                      <a:pt x="14" y="1"/>
                      <a:pt x="12" y="3"/>
                      <a:pt x="11" y="5"/>
                    </a:cubicBezTo>
                    <a:cubicBezTo>
                      <a:pt x="11" y="5"/>
                      <a:pt x="11" y="5"/>
                      <a:pt x="11" y="5"/>
                    </a:cubicBezTo>
                    <a:cubicBezTo>
                      <a:pt x="11" y="6"/>
                      <a:pt x="10" y="6"/>
                      <a:pt x="10" y="7"/>
                    </a:cubicBezTo>
                    <a:cubicBezTo>
                      <a:pt x="10" y="7"/>
                      <a:pt x="10" y="7"/>
                      <a:pt x="10" y="7"/>
                    </a:cubicBezTo>
                    <a:cubicBezTo>
                      <a:pt x="10" y="8"/>
                      <a:pt x="10" y="8"/>
                      <a:pt x="9" y="9"/>
                    </a:cubicBezTo>
                    <a:cubicBezTo>
                      <a:pt x="9" y="9"/>
                      <a:pt x="9" y="9"/>
                      <a:pt x="9" y="9"/>
                    </a:cubicBezTo>
                    <a:cubicBezTo>
                      <a:pt x="9" y="10"/>
                      <a:pt x="9" y="11"/>
                      <a:pt x="9" y="11"/>
                    </a:cubicBezTo>
                    <a:cubicBezTo>
                      <a:pt x="9" y="11"/>
                      <a:pt x="9" y="11"/>
                      <a:pt x="9" y="12"/>
                    </a:cubicBezTo>
                    <a:cubicBezTo>
                      <a:pt x="8" y="12"/>
                      <a:pt x="8" y="13"/>
                      <a:pt x="8" y="13"/>
                    </a:cubicBezTo>
                    <a:cubicBezTo>
                      <a:pt x="8" y="14"/>
                      <a:pt x="8" y="14"/>
                      <a:pt x="8" y="14"/>
                    </a:cubicBezTo>
                    <a:cubicBezTo>
                      <a:pt x="8" y="15"/>
                      <a:pt x="8" y="16"/>
                      <a:pt x="8" y="16"/>
                    </a:cubicBezTo>
                    <a:cubicBezTo>
                      <a:pt x="8" y="23"/>
                      <a:pt x="8" y="23"/>
                      <a:pt x="8" y="23"/>
                    </a:cubicBezTo>
                    <a:cubicBezTo>
                      <a:pt x="8" y="23"/>
                      <a:pt x="7" y="23"/>
                      <a:pt x="7" y="23"/>
                    </a:cubicBezTo>
                    <a:cubicBezTo>
                      <a:pt x="3" y="24"/>
                      <a:pt x="0" y="27"/>
                      <a:pt x="0" y="31"/>
                    </a:cubicBezTo>
                    <a:cubicBezTo>
                      <a:pt x="0" y="49"/>
                      <a:pt x="0" y="49"/>
                      <a:pt x="0" y="49"/>
                    </a:cubicBezTo>
                    <a:cubicBezTo>
                      <a:pt x="0" y="53"/>
                      <a:pt x="4" y="57"/>
                      <a:pt x="8" y="57"/>
                    </a:cubicBezTo>
                    <a:cubicBezTo>
                      <a:pt x="8" y="57"/>
                      <a:pt x="22" y="99"/>
                      <a:pt x="34" y="99"/>
                    </a:cubicBezTo>
                    <a:cubicBezTo>
                      <a:pt x="77" y="99"/>
                      <a:pt x="77" y="99"/>
                      <a:pt x="77" y="99"/>
                    </a:cubicBezTo>
                    <a:cubicBezTo>
                      <a:pt x="89" y="99"/>
                      <a:pt x="103" y="57"/>
                      <a:pt x="103" y="57"/>
                    </a:cubicBezTo>
                    <a:cubicBezTo>
                      <a:pt x="107" y="57"/>
                      <a:pt x="111" y="53"/>
                      <a:pt x="111" y="49"/>
                    </a:cubicBezTo>
                    <a:cubicBezTo>
                      <a:pt x="111" y="31"/>
                      <a:pt x="111" y="31"/>
                      <a:pt x="111" y="31"/>
                    </a:cubicBezTo>
                    <a:cubicBezTo>
                      <a:pt x="111" y="28"/>
                      <a:pt x="109" y="25"/>
                      <a:pt x="106" y="24"/>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54" name="Freeform 20"/>
              <p:cNvSpPr>
                <a:spLocks noEditPoints="1"/>
              </p:cNvSpPr>
              <p:nvPr/>
            </p:nvSpPr>
            <p:spPr bwMode="auto">
              <a:xfrm>
                <a:off x="10450513" y="2552700"/>
                <a:ext cx="207963" cy="100013"/>
              </a:xfrm>
              <a:custGeom>
                <a:avLst/>
                <a:gdLst>
                  <a:gd name="T0" fmla="*/ 92 w 93"/>
                  <a:gd name="T1" fmla="*/ 21 h 45"/>
                  <a:gd name="T2" fmla="*/ 69 w 93"/>
                  <a:gd name="T3" fmla="*/ 15 h 45"/>
                  <a:gd name="T4" fmla="*/ 46 w 93"/>
                  <a:gd name="T5" fmla="*/ 14 h 45"/>
                  <a:gd name="T6" fmla="*/ 25 w 93"/>
                  <a:gd name="T7" fmla="*/ 4 h 45"/>
                  <a:gd name="T8" fmla="*/ 1 w 93"/>
                  <a:gd name="T9" fmla="*/ 0 h 45"/>
                  <a:gd name="T10" fmla="*/ 0 w 93"/>
                  <a:gd name="T11" fmla="*/ 3 h 45"/>
                  <a:gd name="T12" fmla="*/ 2 w 93"/>
                  <a:gd name="T13" fmla="*/ 7 h 45"/>
                  <a:gd name="T14" fmla="*/ 3 w 93"/>
                  <a:gd name="T15" fmla="*/ 15 h 45"/>
                  <a:gd name="T16" fmla="*/ 22 w 93"/>
                  <a:gd name="T17" fmla="*/ 32 h 45"/>
                  <a:gd name="T18" fmla="*/ 41 w 93"/>
                  <a:gd name="T19" fmla="*/ 20 h 45"/>
                  <a:gd name="T20" fmla="*/ 45 w 93"/>
                  <a:gd name="T21" fmla="*/ 19 h 45"/>
                  <a:gd name="T22" fmla="*/ 48 w 93"/>
                  <a:gd name="T23" fmla="*/ 21 h 45"/>
                  <a:gd name="T24" fmla="*/ 59 w 93"/>
                  <a:gd name="T25" fmla="*/ 41 h 45"/>
                  <a:gd name="T26" fmla="*/ 83 w 93"/>
                  <a:gd name="T27" fmla="*/ 34 h 45"/>
                  <a:gd name="T28" fmla="*/ 88 w 93"/>
                  <a:gd name="T29" fmla="*/ 27 h 45"/>
                  <a:gd name="T30" fmla="*/ 91 w 93"/>
                  <a:gd name="T31" fmla="*/ 24 h 45"/>
                  <a:gd name="T32" fmla="*/ 92 w 93"/>
                  <a:gd name="T33" fmla="*/ 21 h 45"/>
                  <a:gd name="T34" fmla="*/ 31 w 93"/>
                  <a:gd name="T35" fmla="*/ 27 h 45"/>
                  <a:gd name="T36" fmla="*/ 13 w 93"/>
                  <a:gd name="T37" fmla="*/ 28 h 45"/>
                  <a:gd name="T38" fmla="*/ 7 w 93"/>
                  <a:gd name="T39" fmla="*/ 9 h 45"/>
                  <a:gd name="T40" fmla="*/ 25 w 93"/>
                  <a:gd name="T41" fmla="*/ 6 h 45"/>
                  <a:gd name="T42" fmla="*/ 36 w 93"/>
                  <a:gd name="T43" fmla="*/ 12 h 45"/>
                  <a:gd name="T44" fmla="*/ 31 w 93"/>
                  <a:gd name="T45" fmla="*/ 27 h 45"/>
                  <a:gd name="T46" fmla="*/ 68 w 93"/>
                  <a:gd name="T47" fmla="*/ 41 h 45"/>
                  <a:gd name="T48" fmla="*/ 53 w 93"/>
                  <a:gd name="T49" fmla="*/ 33 h 45"/>
                  <a:gd name="T50" fmla="*/ 56 w 93"/>
                  <a:gd name="T51" fmla="*/ 17 h 45"/>
                  <a:gd name="T52" fmla="*/ 68 w 93"/>
                  <a:gd name="T53" fmla="*/ 17 h 45"/>
                  <a:gd name="T54" fmla="*/ 83 w 93"/>
                  <a:gd name="T55" fmla="*/ 27 h 45"/>
                  <a:gd name="T56" fmla="*/ 68 w 93"/>
                  <a:gd name="T57"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45">
                    <a:moveTo>
                      <a:pt x="92" y="21"/>
                    </a:moveTo>
                    <a:cubicBezTo>
                      <a:pt x="92" y="21"/>
                      <a:pt x="79" y="16"/>
                      <a:pt x="69" y="15"/>
                    </a:cubicBezTo>
                    <a:cubicBezTo>
                      <a:pt x="59" y="14"/>
                      <a:pt x="50" y="15"/>
                      <a:pt x="46" y="14"/>
                    </a:cubicBezTo>
                    <a:cubicBezTo>
                      <a:pt x="41" y="13"/>
                      <a:pt x="34" y="8"/>
                      <a:pt x="25" y="4"/>
                    </a:cubicBezTo>
                    <a:cubicBezTo>
                      <a:pt x="15" y="1"/>
                      <a:pt x="1" y="0"/>
                      <a:pt x="1" y="0"/>
                    </a:cubicBezTo>
                    <a:cubicBezTo>
                      <a:pt x="0" y="0"/>
                      <a:pt x="0" y="1"/>
                      <a:pt x="0" y="3"/>
                    </a:cubicBezTo>
                    <a:cubicBezTo>
                      <a:pt x="0" y="4"/>
                      <a:pt x="0" y="5"/>
                      <a:pt x="2" y="7"/>
                    </a:cubicBezTo>
                    <a:cubicBezTo>
                      <a:pt x="4" y="8"/>
                      <a:pt x="3" y="15"/>
                      <a:pt x="3" y="15"/>
                    </a:cubicBezTo>
                    <a:cubicBezTo>
                      <a:pt x="3" y="26"/>
                      <a:pt x="10" y="31"/>
                      <a:pt x="22" y="32"/>
                    </a:cubicBezTo>
                    <a:cubicBezTo>
                      <a:pt x="34" y="33"/>
                      <a:pt x="39" y="21"/>
                      <a:pt x="41" y="20"/>
                    </a:cubicBezTo>
                    <a:cubicBezTo>
                      <a:pt x="43" y="18"/>
                      <a:pt x="45" y="19"/>
                      <a:pt x="45" y="19"/>
                    </a:cubicBezTo>
                    <a:cubicBezTo>
                      <a:pt x="45" y="19"/>
                      <a:pt x="47" y="19"/>
                      <a:pt x="48" y="21"/>
                    </a:cubicBezTo>
                    <a:cubicBezTo>
                      <a:pt x="49" y="23"/>
                      <a:pt x="48" y="36"/>
                      <a:pt x="59" y="41"/>
                    </a:cubicBezTo>
                    <a:cubicBezTo>
                      <a:pt x="70" y="45"/>
                      <a:pt x="79" y="44"/>
                      <a:pt x="83" y="34"/>
                    </a:cubicBezTo>
                    <a:cubicBezTo>
                      <a:pt x="83" y="34"/>
                      <a:pt x="85" y="28"/>
                      <a:pt x="88" y="27"/>
                    </a:cubicBezTo>
                    <a:cubicBezTo>
                      <a:pt x="90" y="27"/>
                      <a:pt x="90" y="26"/>
                      <a:pt x="91" y="24"/>
                    </a:cubicBezTo>
                    <a:cubicBezTo>
                      <a:pt x="92" y="23"/>
                      <a:pt x="93" y="22"/>
                      <a:pt x="92" y="21"/>
                    </a:cubicBezTo>
                    <a:close/>
                    <a:moveTo>
                      <a:pt x="31" y="27"/>
                    </a:moveTo>
                    <a:cubicBezTo>
                      <a:pt x="27" y="31"/>
                      <a:pt x="21" y="31"/>
                      <a:pt x="13" y="28"/>
                    </a:cubicBezTo>
                    <a:cubicBezTo>
                      <a:pt x="6" y="25"/>
                      <a:pt x="4" y="19"/>
                      <a:pt x="7" y="9"/>
                    </a:cubicBezTo>
                    <a:cubicBezTo>
                      <a:pt x="9" y="0"/>
                      <a:pt x="25" y="6"/>
                      <a:pt x="25" y="6"/>
                    </a:cubicBezTo>
                    <a:cubicBezTo>
                      <a:pt x="31" y="9"/>
                      <a:pt x="31" y="9"/>
                      <a:pt x="36" y="12"/>
                    </a:cubicBezTo>
                    <a:cubicBezTo>
                      <a:pt x="40" y="15"/>
                      <a:pt x="35" y="24"/>
                      <a:pt x="31" y="27"/>
                    </a:cubicBezTo>
                    <a:close/>
                    <a:moveTo>
                      <a:pt x="68" y="41"/>
                    </a:moveTo>
                    <a:cubicBezTo>
                      <a:pt x="61" y="40"/>
                      <a:pt x="55" y="37"/>
                      <a:pt x="53" y="33"/>
                    </a:cubicBezTo>
                    <a:cubicBezTo>
                      <a:pt x="51" y="28"/>
                      <a:pt x="50" y="18"/>
                      <a:pt x="56" y="17"/>
                    </a:cubicBezTo>
                    <a:cubicBezTo>
                      <a:pt x="61" y="16"/>
                      <a:pt x="61" y="16"/>
                      <a:pt x="68" y="17"/>
                    </a:cubicBezTo>
                    <a:cubicBezTo>
                      <a:pt x="68" y="17"/>
                      <a:pt x="85" y="18"/>
                      <a:pt x="83" y="27"/>
                    </a:cubicBezTo>
                    <a:cubicBezTo>
                      <a:pt x="80" y="37"/>
                      <a:pt x="76" y="42"/>
                      <a:pt x="68"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55" name="Freeform 21"/>
              <p:cNvSpPr>
                <a:spLocks/>
              </p:cNvSpPr>
              <p:nvPr/>
            </p:nvSpPr>
            <p:spPr bwMode="auto">
              <a:xfrm>
                <a:off x="10455275" y="2554288"/>
                <a:ext cx="6350" cy="7938"/>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2" y="3"/>
                      <a:pt x="2" y="3"/>
                      <a:pt x="1" y="3"/>
                    </a:cubicBezTo>
                    <a:cubicBezTo>
                      <a:pt x="0" y="3"/>
                      <a:pt x="0" y="2"/>
                      <a:pt x="0" y="1"/>
                    </a:cubicBezTo>
                    <a:cubicBezTo>
                      <a:pt x="0" y="1"/>
                      <a:pt x="1" y="0"/>
                      <a:pt x="2" y="0"/>
                    </a:cubicBezTo>
                    <a:cubicBezTo>
                      <a:pt x="2" y="1"/>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56" name="Freeform 22"/>
              <p:cNvSpPr>
                <a:spLocks/>
              </p:cNvSpPr>
              <p:nvPr/>
            </p:nvSpPr>
            <p:spPr bwMode="auto">
              <a:xfrm>
                <a:off x="10644188" y="2601913"/>
                <a:ext cx="6350" cy="6350"/>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2"/>
                      <a:pt x="2" y="3"/>
                      <a:pt x="1" y="3"/>
                    </a:cubicBezTo>
                    <a:cubicBezTo>
                      <a:pt x="0" y="2"/>
                      <a:pt x="0" y="2"/>
                      <a:pt x="0" y="1"/>
                    </a:cubicBezTo>
                    <a:cubicBezTo>
                      <a:pt x="0" y="0"/>
                      <a:pt x="1" y="0"/>
                      <a:pt x="2" y="0"/>
                    </a:cubicBezTo>
                    <a:cubicBezTo>
                      <a:pt x="3" y="0"/>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57" name="Rectangle 23"/>
              <p:cNvSpPr>
                <a:spLocks noChangeArrowheads="1"/>
              </p:cNvSpPr>
              <p:nvPr/>
            </p:nvSpPr>
            <p:spPr bwMode="auto">
              <a:xfrm>
                <a:off x="10247313" y="2632075"/>
                <a:ext cx="312738" cy="1000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58" name="Freeform 24"/>
              <p:cNvSpPr>
                <a:spLocks/>
              </p:cNvSpPr>
              <p:nvPr/>
            </p:nvSpPr>
            <p:spPr bwMode="auto">
              <a:xfrm>
                <a:off x="10328275" y="2601913"/>
                <a:ext cx="96838" cy="46038"/>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59" name="Freeform 25"/>
              <p:cNvSpPr>
                <a:spLocks/>
              </p:cNvSpPr>
              <p:nvPr/>
            </p:nvSpPr>
            <p:spPr bwMode="auto">
              <a:xfrm>
                <a:off x="10477500" y="2601913"/>
                <a:ext cx="95250" cy="46038"/>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60" name="Rectangle 26"/>
              <p:cNvSpPr>
                <a:spLocks noChangeArrowheads="1"/>
              </p:cNvSpPr>
              <p:nvPr/>
            </p:nvSpPr>
            <p:spPr bwMode="auto">
              <a:xfrm>
                <a:off x="10377488" y="2601913"/>
                <a:ext cx="149225"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61" name="Freeform 27"/>
              <p:cNvSpPr>
                <a:spLocks/>
              </p:cNvSpPr>
              <p:nvPr/>
            </p:nvSpPr>
            <p:spPr bwMode="auto">
              <a:xfrm>
                <a:off x="10653713" y="1166813"/>
                <a:ext cx="460375" cy="614363"/>
              </a:xfrm>
              <a:custGeom>
                <a:avLst/>
                <a:gdLst>
                  <a:gd name="T0" fmla="*/ 203 w 290"/>
                  <a:gd name="T1" fmla="*/ 3 h 387"/>
                  <a:gd name="T2" fmla="*/ 148 w 290"/>
                  <a:gd name="T3" fmla="*/ 47 h 387"/>
                  <a:gd name="T4" fmla="*/ 92 w 290"/>
                  <a:gd name="T5" fmla="*/ 0 h 387"/>
                  <a:gd name="T6" fmla="*/ 0 w 290"/>
                  <a:gd name="T7" fmla="*/ 18 h 387"/>
                  <a:gd name="T8" fmla="*/ 35 w 290"/>
                  <a:gd name="T9" fmla="*/ 387 h 387"/>
                  <a:gd name="T10" fmla="*/ 250 w 290"/>
                  <a:gd name="T11" fmla="*/ 387 h 387"/>
                  <a:gd name="T12" fmla="*/ 290 w 290"/>
                  <a:gd name="T13" fmla="*/ 14 h 387"/>
                  <a:gd name="T14" fmla="*/ 203 w 290"/>
                  <a:gd name="T15" fmla="*/ 3 h 3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87">
                    <a:moveTo>
                      <a:pt x="203" y="3"/>
                    </a:moveTo>
                    <a:lnTo>
                      <a:pt x="148" y="47"/>
                    </a:lnTo>
                    <a:lnTo>
                      <a:pt x="92" y="0"/>
                    </a:lnTo>
                    <a:lnTo>
                      <a:pt x="0" y="18"/>
                    </a:lnTo>
                    <a:lnTo>
                      <a:pt x="35" y="387"/>
                    </a:lnTo>
                    <a:lnTo>
                      <a:pt x="250" y="387"/>
                    </a:lnTo>
                    <a:lnTo>
                      <a:pt x="290" y="14"/>
                    </a:lnTo>
                    <a:lnTo>
                      <a:pt x="203" y="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62" name="Freeform 28"/>
              <p:cNvSpPr>
                <a:spLocks/>
              </p:cNvSpPr>
              <p:nvPr/>
            </p:nvSpPr>
            <p:spPr bwMode="auto">
              <a:xfrm>
                <a:off x="10709275" y="1781175"/>
                <a:ext cx="341313" cy="182563"/>
              </a:xfrm>
              <a:custGeom>
                <a:avLst/>
                <a:gdLst>
                  <a:gd name="T0" fmla="*/ 154 w 154"/>
                  <a:gd name="T1" fmla="*/ 0 h 82"/>
                  <a:gd name="T2" fmla="*/ 0 w 154"/>
                  <a:gd name="T3" fmla="*/ 0 h 82"/>
                  <a:gd name="T4" fmla="*/ 60 w 154"/>
                  <a:gd name="T5" fmla="*/ 70 h 82"/>
                  <a:gd name="T6" fmla="*/ 79 w 154"/>
                  <a:gd name="T7" fmla="*/ 82 h 82"/>
                  <a:gd name="T8" fmla="*/ 98 w 154"/>
                  <a:gd name="T9" fmla="*/ 70 h 82"/>
                  <a:gd name="T10" fmla="*/ 154 w 154"/>
                  <a:gd name="T11" fmla="*/ 0 h 82"/>
                </a:gdLst>
                <a:ahLst/>
                <a:cxnLst>
                  <a:cxn ang="0">
                    <a:pos x="T0" y="T1"/>
                  </a:cxn>
                  <a:cxn ang="0">
                    <a:pos x="T2" y="T3"/>
                  </a:cxn>
                  <a:cxn ang="0">
                    <a:pos x="T4" y="T5"/>
                  </a:cxn>
                  <a:cxn ang="0">
                    <a:pos x="T6" y="T7"/>
                  </a:cxn>
                  <a:cxn ang="0">
                    <a:pos x="T8" y="T9"/>
                  </a:cxn>
                  <a:cxn ang="0">
                    <a:pos x="T10" y="T11"/>
                  </a:cxn>
                </a:cxnLst>
                <a:rect l="0" t="0" r="r" b="b"/>
                <a:pathLst>
                  <a:path w="154" h="82">
                    <a:moveTo>
                      <a:pt x="154" y="0"/>
                    </a:moveTo>
                    <a:cubicBezTo>
                      <a:pt x="0" y="0"/>
                      <a:pt x="0" y="0"/>
                      <a:pt x="0" y="0"/>
                    </a:cubicBezTo>
                    <a:cubicBezTo>
                      <a:pt x="60" y="70"/>
                      <a:pt x="60" y="70"/>
                      <a:pt x="60" y="70"/>
                    </a:cubicBezTo>
                    <a:cubicBezTo>
                      <a:pt x="63" y="77"/>
                      <a:pt x="71" y="82"/>
                      <a:pt x="79" y="82"/>
                    </a:cubicBezTo>
                    <a:cubicBezTo>
                      <a:pt x="87" y="82"/>
                      <a:pt x="94" y="77"/>
                      <a:pt x="98" y="70"/>
                    </a:cubicBez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63" name="Rectangle 29"/>
              <p:cNvSpPr>
                <a:spLocks noChangeArrowheads="1"/>
              </p:cNvSpPr>
              <p:nvPr/>
            </p:nvSpPr>
            <p:spPr bwMode="auto">
              <a:xfrm>
                <a:off x="10836275" y="1411288"/>
                <a:ext cx="22225" cy="106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64" name="Freeform 30"/>
              <p:cNvSpPr>
                <a:spLocks/>
              </p:cNvSpPr>
              <p:nvPr/>
            </p:nvSpPr>
            <p:spPr bwMode="auto">
              <a:xfrm>
                <a:off x="10872788" y="1411288"/>
                <a:ext cx="85725" cy="106363"/>
              </a:xfrm>
              <a:custGeom>
                <a:avLst/>
                <a:gdLst>
                  <a:gd name="T0" fmla="*/ 54 w 54"/>
                  <a:gd name="T1" fmla="*/ 11 h 67"/>
                  <a:gd name="T2" fmla="*/ 34 w 54"/>
                  <a:gd name="T3" fmla="*/ 11 h 67"/>
                  <a:gd name="T4" fmla="*/ 34 w 54"/>
                  <a:gd name="T5" fmla="*/ 67 h 67"/>
                  <a:gd name="T6" fmla="*/ 20 w 54"/>
                  <a:gd name="T7" fmla="*/ 67 h 67"/>
                  <a:gd name="T8" fmla="*/ 20 w 54"/>
                  <a:gd name="T9" fmla="*/ 11 h 67"/>
                  <a:gd name="T10" fmla="*/ 0 w 54"/>
                  <a:gd name="T11" fmla="*/ 11 h 67"/>
                  <a:gd name="T12" fmla="*/ 0 w 54"/>
                  <a:gd name="T13" fmla="*/ 0 h 67"/>
                  <a:gd name="T14" fmla="*/ 54 w 54"/>
                  <a:gd name="T15" fmla="*/ 0 h 67"/>
                  <a:gd name="T16" fmla="*/ 54 w 54"/>
                  <a:gd name="T17"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7">
                    <a:moveTo>
                      <a:pt x="54" y="11"/>
                    </a:moveTo>
                    <a:lnTo>
                      <a:pt x="34" y="11"/>
                    </a:lnTo>
                    <a:lnTo>
                      <a:pt x="34" y="67"/>
                    </a:lnTo>
                    <a:lnTo>
                      <a:pt x="20" y="67"/>
                    </a:lnTo>
                    <a:lnTo>
                      <a:pt x="20" y="11"/>
                    </a:lnTo>
                    <a:lnTo>
                      <a:pt x="0" y="11"/>
                    </a:lnTo>
                    <a:lnTo>
                      <a:pt x="0" y="0"/>
                    </a:lnTo>
                    <a:lnTo>
                      <a:pt x="54" y="0"/>
                    </a:lnTo>
                    <a:lnTo>
                      <a:pt x="5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65" name="Freeform 31"/>
              <p:cNvSpPr>
                <a:spLocks noEditPoints="1"/>
              </p:cNvSpPr>
              <p:nvPr/>
            </p:nvSpPr>
            <p:spPr bwMode="auto">
              <a:xfrm>
                <a:off x="10769600" y="1323975"/>
                <a:ext cx="241300" cy="277813"/>
              </a:xfrm>
              <a:custGeom>
                <a:avLst/>
                <a:gdLst>
                  <a:gd name="T0" fmla="*/ 75 w 152"/>
                  <a:gd name="T1" fmla="*/ 0 h 175"/>
                  <a:gd name="T2" fmla="*/ 0 w 152"/>
                  <a:gd name="T3" fmla="*/ 44 h 175"/>
                  <a:gd name="T4" fmla="*/ 0 w 152"/>
                  <a:gd name="T5" fmla="*/ 132 h 175"/>
                  <a:gd name="T6" fmla="*/ 77 w 152"/>
                  <a:gd name="T7" fmla="*/ 175 h 175"/>
                  <a:gd name="T8" fmla="*/ 152 w 152"/>
                  <a:gd name="T9" fmla="*/ 132 h 175"/>
                  <a:gd name="T10" fmla="*/ 152 w 152"/>
                  <a:gd name="T11" fmla="*/ 44 h 175"/>
                  <a:gd name="T12" fmla="*/ 75 w 152"/>
                  <a:gd name="T13" fmla="*/ 0 h 175"/>
                  <a:gd name="T14" fmla="*/ 141 w 152"/>
                  <a:gd name="T15" fmla="*/ 125 h 175"/>
                  <a:gd name="T16" fmla="*/ 77 w 152"/>
                  <a:gd name="T17" fmla="*/ 163 h 175"/>
                  <a:gd name="T18" fmla="*/ 11 w 152"/>
                  <a:gd name="T19" fmla="*/ 125 h 175"/>
                  <a:gd name="T20" fmla="*/ 11 w 152"/>
                  <a:gd name="T21" fmla="*/ 51 h 175"/>
                  <a:gd name="T22" fmla="*/ 75 w 152"/>
                  <a:gd name="T23" fmla="*/ 13 h 175"/>
                  <a:gd name="T24" fmla="*/ 141 w 152"/>
                  <a:gd name="T25" fmla="*/ 51 h 175"/>
                  <a:gd name="T26" fmla="*/ 141 w 152"/>
                  <a:gd name="T27" fmla="*/ 12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175">
                    <a:moveTo>
                      <a:pt x="75" y="0"/>
                    </a:moveTo>
                    <a:lnTo>
                      <a:pt x="0" y="44"/>
                    </a:lnTo>
                    <a:lnTo>
                      <a:pt x="0" y="132"/>
                    </a:lnTo>
                    <a:lnTo>
                      <a:pt x="77" y="175"/>
                    </a:lnTo>
                    <a:lnTo>
                      <a:pt x="152" y="132"/>
                    </a:lnTo>
                    <a:lnTo>
                      <a:pt x="152" y="44"/>
                    </a:lnTo>
                    <a:lnTo>
                      <a:pt x="75" y="0"/>
                    </a:lnTo>
                    <a:close/>
                    <a:moveTo>
                      <a:pt x="141" y="125"/>
                    </a:moveTo>
                    <a:lnTo>
                      <a:pt x="77" y="163"/>
                    </a:lnTo>
                    <a:lnTo>
                      <a:pt x="11" y="125"/>
                    </a:lnTo>
                    <a:lnTo>
                      <a:pt x="11" y="51"/>
                    </a:lnTo>
                    <a:lnTo>
                      <a:pt x="75" y="13"/>
                    </a:lnTo>
                    <a:lnTo>
                      <a:pt x="141" y="51"/>
                    </a:lnTo>
                    <a:lnTo>
                      <a:pt x="141"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66" name="Rectangle 32"/>
              <p:cNvSpPr>
                <a:spLocks noChangeArrowheads="1"/>
              </p:cNvSpPr>
              <p:nvPr/>
            </p:nvSpPr>
            <p:spPr bwMode="auto">
              <a:xfrm>
                <a:off x="10694988" y="1758950"/>
                <a:ext cx="374650" cy="53975"/>
              </a:xfrm>
              <a:prstGeom prst="rect">
                <a:avLst/>
              </a:prstGeom>
              <a:solidFill>
                <a:srgbClr val="FCD1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67" name="Freeform 33"/>
              <p:cNvSpPr>
                <a:spLocks/>
              </p:cNvSpPr>
              <p:nvPr/>
            </p:nvSpPr>
            <p:spPr bwMode="auto">
              <a:xfrm>
                <a:off x="10847388" y="1736725"/>
                <a:ext cx="85725" cy="100013"/>
              </a:xfrm>
              <a:custGeom>
                <a:avLst/>
                <a:gdLst>
                  <a:gd name="T0" fmla="*/ 28 w 54"/>
                  <a:gd name="T1" fmla="*/ 0 h 63"/>
                  <a:gd name="T2" fmla="*/ 0 w 54"/>
                  <a:gd name="T3" fmla="*/ 16 h 63"/>
                  <a:gd name="T4" fmla="*/ 0 w 54"/>
                  <a:gd name="T5" fmla="*/ 48 h 63"/>
                  <a:gd name="T6" fmla="*/ 28 w 54"/>
                  <a:gd name="T7" fmla="*/ 63 h 63"/>
                  <a:gd name="T8" fmla="*/ 54 w 54"/>
                  <a:gd name="T9" fmla="*/ 48 h 63"/>
                  <a:gd name="T10" fmla="*/ 54 w 54"/>
                  <a:gd name="T11" fmla="*/ 16 h 63"/>
                  <a:gd name="T12" fmla="*/ 28 w 5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4" h="63">
                    <a:moveTo>
                      <a:pt x="28" y="0"/>
                    </a:moveTo>
                    <a:lnTo>
                      <a:pt x="0" y="16"/>
                    </a:lnTo>
                    <a:lnTo>
                      <a:pt x="0" y="48"/>
                    </a:lnTo>
                    <a:lnTo>
                      <a:pt x="28" y="63"/>
                    </a:lnTo>
                    <a:lnTo>
                      <a:pt x="54" y="48"/>
                    </a:lnTo>
                    <a:lnTo>
                      <a:pt x="54" y="16"/>
                    </a:lnTo>
                    <a:lnTo>
                      <a:pt x="28"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grpSp>
      </p:grpSp>
    </p:spTree>
    <p:extLst>
      <p:ext uri="{BB962C8B-B14F-4D97-AF65-F5344CB8AC3E}">
        <p14:creationId xmlns:p14="http://schemas.microsoft.com/office/powerpoint/2010/main" val="9710897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Group 143"/>
          <p:cNvGrpSpPr/>
          <p:nvPr/>
        </p:nvGrpSpPr>
        <p:grpSpPr>
          <a:xfrm flipH="1">
            <a:off x="8891831" y="2084364"/>
            <a:ext cx="2674629" cy="1780772"/>
            <a:chOff x="7486866" y="-976052"/>
            <a:chExt cx="3310497" cy="2204133"/>
          </a:xfrm>
          <a:solidFill>
            <a:schemeClr val="bg2">
              <a:lumMod val="20000"/>
              <a:lumOff val="80000"/>
            </a:schemeClr>
          </a:solidFill>
        </p:grpSpPr>
        <p:sp>
          <p:nvSpPr>
            <p:cNvPr id="145" name="Freeform 7"/>
            <p:cNvSpPr>
              <a:spLocks/>
            </p:cNvSpPr>
            <p:nvPr/>
          </p:nvSpPr>
          <p:spPr bwMode="auto">
            <a:xfrm>
              <a:off x="8539522" y="-976052"/>
              <a:ext cx="2257841" cy="1484460"/>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46" name="Freeform 8"/>
            <p:cNvSpPr>
              <a:spLocks/>
            </p:cNvSpPr>
            <p:nvPr/>
          </p:nvSpPr>
          <p:spPr bwMode="auto">
            <a:xfrm>
              <a:off x="7607169" y="-495912"/>
              <a:ext cx="812049" cy="52418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47" name="Freeform 9"/>
            <p:cNvSpPr>
              <a:spLocks/>
            </p:cNvSpPr>
            <p:nvPr/>
          </p:nvSpPr>
          <p:spPr bwMode="auto">
            <a:xfrm>
              <a:off x="7486866" y="407439"/>
              <a:ext cx="1254595" cy="820642"/>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grpSp>
      <p:sp>
        <p:nvSpPr>
          <p:cNvPr id="13" name="Rectangle 12"/>
          <p:cNvSpPr/>
          <p:nvPr/>
        </p:nvSpPr>
        <p:spPr bwMode="auto">
          <a:xfrm>
            <a:off x="7640402" y="3204708"/>
            <a:ext cx="2813439" cy="1918521"/>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47" name="Rectangle 46"/>
          <p:cNvSpPr/>
          <p:nvPr/>
        </p:nvSpPr>
        <p:spPr bwMode="auto">
          <a:xfrm>
            <a:off x="448213" y="5387394"/>
            <a:ext cx="11295576" cy="1191907"/>
          </a:xfrm>
          <a:prstGeom prst="rect">
            <a:avLst/>
          </a:prstGeom>
          <a:solidFill>
            <a:schemeClr val="bg2">
              <a:lumMod val="20000"/>
              <a:lumOff val="8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2239661" y="5237721"/>
            <a:ext cx="446904" cy="621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79234" tIns="143387" rIns="179234" bIns="143387"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016">
              <a:spcBef>
                <a:spcPts val="600"/>
              </a:spcBef>
            </a:pPr>
            <a:r>
              <a:rPr lang="en-US" sz="2353" dirty="0">
                <a:gradFill>
                  <a:gsLst>
                    <a:gs pos="0">
                      <a:srgbClr val="00188F"/>
                    </a:gs>
                    <a:gs pos="100000">
                      <a:srgbClr val="00188F"/>
                    </a:gs>
                  </a:gsLst>
                  <a:lin ang="5400000" scaled="0"/>
                </a:gradFill>
              </a:rPr>
              <a:t> </a:t>
            </a:r>
          </a:p>
        </p:txBody>
      </p:sp>
      <p:sp>
        <p:nvSpPr>
          <p:cNvPr id="45" name="TextBox 44"/>
          <p:cNvSpPr txBox="1"/>
          <p:nvPr/>
        </p:nvSpPr>
        <p:spPr>
          <a:xfrm>
            <a:off x="7811699" y="5673285"/>
            <a:ext cx="2470847" cy="6154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79234" tIns="143387" rIns="179234" bIns="143387"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016"/>
            <a:r>
              <a:rPr lang="en-US" sz="2353" dirty="0">
                <a:gradFill>
                  <a:gsLst>
                    <a:gs pos="1250">
                      <a:srgbClr val="0078D7"/>
                    </a:gs>
                    <a:gs pos="100000">
                      <a:srgbClr val="0078D7"/>
                    </a:gs>
                  </a:gsLst>
                  <a:lin ang="5400000" scaled="0"/>
                </a:gradFill>
              </a:rPr>
              <a:t>Microsoft Azure</a:t>
            </a:r>
          </a:p>
        </p:txBody>
      </p:sp>
      <p:grpSp>
        <p:nvGrpSpPr>
          <p:cNvPr id="138" name="Group 137"/>
          <p:cNvGrpSpPr>
            <a:grpSpLocks noChangeAspect="1"/>
          </p:cNvGrpSpPr>
          <p:nvPr/>
        </p:nvGrpSpPr>
        <p:grpSpPr>
          <a:xfrm>
            <a:off x="4671277" y="2032558"/>
            <a:ext cx="2849452" cy="3354835"/>
            <a:chOff x="4828757" y="1759921"/>
            <a:chExt cx="2686891" cy="3163444"/>
          </a:xfrm>
        </p:grpSpPr>
        <p:sp>
          <p:nvSpPr>
            <p:cNvPr id="57" name="TextBox 56"/>
            <p:cNvSpPr txBox="1"/>
            <p:nvPr/>
          </p:nvSpPr>
          <p:spPr>
            <a:xfrm>
              <a:off x="4828757" y="1759921"/>
              <a:ext cx="2686891" cy="614470"/>
            </a:xfrm>
            <a:prstGeom prst="rect">
              <a:avLst/>
            </a:prstGeom>
            <a:noFill/>
          </p:spPr>
          <p:txBody>
            <a:bodyPr wrap="none" lIns="179234" tIns="143387" rIns="179234" bIns="143387" rtlCol="0">
              <a:spAutoFit/>
            </a:bodyPr>
            <a:lstStyle/>
            <a:p>
              <a:pPr algn="ctr" defTabSz="914016"/>
              <a:r>
                <a:rPr lang="en-US" sz="2353" cap="all" dirty="0">
                  <a:latin typeface="Segoe UI Semibold" panose="020B0702040204020203" pitchFamily="34" charset="0"/>
                  <a:cs typeface="Segoe UI Semibold" panose="020B0702040204020203" pitchFamily="34" charset="0"/>
                </a:rPr>
                <a:t>App Innovation</a:t>
              </a:r>
            </a:p>
          </p:txBody>
        </p:sp>
        <p:grpSp>
          <p:nvGrpSpPr>
            <p:cNvPr id="54" name="Group 53"/>
            <p:cNvGrpSpPr/>
            <p:nvPr/>
          </p:nvGrpSpPr>
          <p:grpSpPr>
            <a:xfrm>
              <a:off x="5185187" y="2034238"/>
              <a:ext cx="1918610" cy="2889127"/>
              <a:chOff x="5185187" y="2034238"/>
              <a:chExt cx="1918610" cy="2889127"/>
            </a:xfrm>
          </p:grpSpPr>
          <p:sp>
            <p:nvSpPr>
              <p:cNvPr id="62" name="TextBox 61"/>
              <p:cNvSpPr txBox="1"/>
              <p:nvPr/>
            </p:nvSpPr>
            <p:spPr>
              <a:xfrm>
                <a:off x="5185187" y="2939486"/>
                <a:ext cx="1910359" cy="964382"/>
              </a:xfrm>
              <a:custGeom>
                <a:avLst/>
                <a:gdLst>
                  <a:gd name="connsiteX0" fmla="*/ 576906 w 3645622"/>
                  <a:gd name="connsiteY0" fmla="*/ 0 h 1898768"/>
                  <a:gd name="connsiteX1" fmla="*/ 3068717 w 3645622"/>
                  <a:gd name="connsiteY1" fmla="*/ 0 h 1898768"/>
                  <a:gd name="connsiteX2" fmla="*/ 3068717 w 3645622"/>
                  <a:gd name="connsiteY2" fmla="*/ 777715 h 1898768"/>
                  <a:gd name="connsiteX3" fmla="*/ 3302284 w 3645622"/>
                  <a:gd name="connsiteY3" fmla="*/ 777715 h 1898768"/>
                  <a:gd name="connsiteX4" fmla="*/ 3302284 w 3645622"/>
                  <a:gd name="connsiteY4" fmla="*/ 606046 h 1898768"/>
                  <a:gd name="connsiteX5" fmla="*/ 3645622 w 3645622"/>
                  <a:gd name="connsiteY5" fmla="*/ 949384 h 1898768"/>
                  <a:gd name="connsiteX6" fmla="*/ 3302284 w 3645622"/>
                  <a:gd name="connsiteY6" fmla="*/ 1292722 h 1898768"/>
                  <a:gd name="connsiteX7" fmla="*/ 3302284 w 3645622"/>
                  <a:gd name="connsiteY7" fmla="*/ 1121053 h 1898768"/>
                  <a:gd name="connsiteX8" fmla="*/ 3068717 w 3645622"/>
                  <a:gd name="connsiteY8" fmla="*/ 1121053 h 1898768"/>
                  <a:gd name="connsiteX9" fmla="*/ 3068717 w 3645622"/>
                  <a:gd name="connsiteY9" fmla="*/ 1898768 h 1898768"/>
                  <a:gd name="connsiteX10" fmla="*/ 576906 w 3645622"/>
                  <a:gd name="connsiteY10" fmla="*/ 1898768 h 1898768"/>
                  <a:gd name="connsiteX11" fmla="*/ 576906 w 3645622"/>
                  <a:gd name="connsiteY11" fmla="*/ 1121053 h 1898768"/>
                  <a:gd name="connsiteX12" fmla="*/ 343338 w 3645622"/>
                  <a:gd name="connsiteY12" fmla="*/ 1121053 h 1898768"/>
                  <a:gd name="connsiteX13" fmla="*/ 343338 w 3645622"/>
                  <a:gd name="connsiteY13" fmla="*/ 1292722 h 1898768"/>
                  <a:gd name="connsiteX14" fmla="*/ 0 w 3645622"/>
                  <a:gd name="connsiteY14" fmla="*/ 949384 h 1898768"/>
                  <a:gd name="connsiteX15" fmla="*/ 343338 w 3645622"/>
                  <a:gd name="connsiteY15" fmla="*/ 606046 h 1898768"/>
                  <a:gd name="connsiteX16" fmla="*/ 343338 w 3645622"/>
                  <a:gd name="connsiteY16" fmla="*/ 777715 h 1898768"/>
                  <a:gd name="connsiteX17" fmla="*/ 576906 w 3645622"/>
                  <a:gd name="connsiteY17" fmla="*/ 777715 h 189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45622" h="1898768">
                    <a:moveTo>
                      <a:pt x="576906" y="0"/>
                    </a:moveTo>
                    <a:lnTo>
                      <a:pt x="3068717" y="0"/>
                    </a:lnTo>
                    <a:lnTo>
                      <a:pt x="3068717" y="777715"/>
                    </a:lnTo>
                    <a:lnTo>
                      <a:pt x="3302284" y="777715"/>
                    </a:lnTo>
                    <a:lnTo>
                      <a:pt x="3302284" y="606046"/>
                    </a:lnTo>
                    <a:lnTo>
                      <a:pt x="3645622" y="949384"/>
                    </a:lnTo>
                    <a:lnTo>
                      <a:pt x="3302284" y="1292722"/>
                    </a:lnTo>
                    <a:lnTo>
                      <a:pt x="3302284" y="1121053"/>
                    </a:lnTo>
                    <a:lnTo>
                      <a:pt x="3068717" y="1121053"/>
                    </a:lnTo>
                    <a:lnTo>
                      <a:pt x="3068717" y="1898768"/>
                    </a:lnTo>
                    <a:lnTo>
                      <a:pt x="576906" y="1898768"/>
                    </a:lnTo>
                    <a:lnTo>
                      <a:pt x="576906" y="1121053"/>
                    </a:lnTo>
                    <a:lnTo>
                      <a:pt x="343338" y="1121053"/>
                    </a:lnTo>
                    <a:lnTo>
                      <a:pt x="343338" y="1292722"/>
                    </a:lnTo>
                    <a:lnTo>
                      <a:pt x="0" y="949384"/>
                    </a:lnTo>
                    <a:lnTo>
                      <a:pt x="343338" y="606046"/>
                    </a:lnTo>
                    <a:lnTo>
                      <a:pt x="343338" y="777715"/>
                    </a:lnTo>
                    <a:lnTo>
                      <a:pt x="576906" y="777715"/>
                    </a:lnTo>
                    <a:close/>
                  </a:path>
                </a:pathLst>
              </a:custGeom>
              <a:noFill/>
            </p:spPr>
            <p:txBody>
              <a:bodyPr wrap="none" lIns="179208" tIns="143366" rIns="179208" bIns="143366" rtlCol="0" anchor="ctr">
                <a:spAutoFit/>
              </a:bodyPr>
              <a:lstStyle/>
              <a:p>
                <a:pPr algn="ctr" defTabSz="913841">
                  <a:lnSpc>
                    <a:spcPct val="90000"/>
                  </a:lnSpc>
                </a:pPr>
                <a:r>
                  <a:rPr lang="en-US" sz="1765" dirty="0">
                    <a:cs typeface="Segoe UI Semibold" panose="020B0702040204020203" pitchFamily="34" charset="0"/>
                  </a:rPr>
                  <a:t>Hybrid</a:t>
                </a:r>
              </a:p>
              <a:p>
                <a:pPr algn="ctr" defTabSz="913841">
                  <a:lnSpc>
                    <a:spcPct val="90000"/>
                  </a:lnSpc>
                </a:pPr>
                <a:r>
                  <a:rPr lang="en-US" sz="1765" dirty="0">
                    <a:cs typeface="Segoe UI Semibold" panose="020B0702040204020203" pitchFamily="34" charset="0"/>
                  </a:rPr>
                  <a:t>Hyper-scale</a:t>
                </a:r>
              </a:p>
              <a:p>
                <a:pPr algn="ctr" defTabSz="913841">
                  <a:lnSpc>
                    <a:spcPct val="90000"/>
                  </a:lnSpc>
                </a:pPr>
                <a:r>
                  <a:rPr lang="en-US" sz="1765" dirty="0">
                    <a:cs typeface="Segoe UI Semibold" panose="020B0702040204020203" pitchFamily="34" charset="0"/>
                  </a:rPr>
                  <a:t>Enterprise-grade</a:t>
                </a:r>
                <a:endParaRPr lang="en-US" sz="1568" dirty="0"/>
              </a:p>
            </p:txBody>
          </p:sp>
          <p:sp>
            <p:nvSpPr>
              <p:cNvPr id="51" name="Freeform 50"/>
              <p:cNvSpPr/>
              <p:nvPr/>
            </p:nvSpPr>
            <p:spPr bwMode="auto">
              <a:xfrm rot="8100000">
                <a:off x="5240603" y="2034238"/>
                <a:ext cx="1863194" cy="1863193"/>
              </a:xfrm>
              <a:custGeom>
                <a:avLst/>
                <a:gdLst>
                  <a:gd name="connsiteX0" fmla="*/ 686584 w 2313259"/>
                  <a:gd name="connsiteY0" fmla="*/ 1626304 h 2313259"/>
                  <a:gd name="connsiteX1" fmla="*/ 134698 w 2313259"/>
                  <a:gd name="connsiteY1" fmla="*/ 456262 h 2313259"/>
                  <a:gd name="connsiteX2" fmla="*/ 127395 w 2313259"/>
                  <a:gd name="connsiteY2" fmla="*/ 303308 h 2313259"/>
                  <a:gd name="connsiteX3" fmla="*/ 0 w 2313259"/>
                  <a:gd name="connsiteY3" fmla="*/ 303308 h 2313259"/>
                  <a:gd name="connsiteX4" fmla="*/ 227788 w 2313259"/>
                  <a:gd name="connsiteY4" fmla="*/ 0 h 2313259"/>
                  <a:gd name="connsiteX5" fmla="*/ 455575 w 2313259"/>
                  <a:gd name="connsiteY5" fmla="*/ 303308 h 2313259"/>
                  <a:gd name="connsiteX6" fmla="*/ 346480 w 2313259"/>
                  <a:gd name="connsiteY6" fmla="*/ 303308 h 2313259"/>
                  <a:gd name="connsiteX7" fmla="*/ 347164 w 2313259"/>
                  <a:gd name="connsiteY7" fmla="*/ 303991 h 2313259"/>
                  <a:gd name="connsiteX8" fmla="*/ 353429 w 2313259"/>
                  <a:gd name="connsiteY8" fmla="*/ 435199 h 2313259"/>
                  <a:gd name="connsiteX9" fmla="*/ 841961 w 2313259"/>
                  <a:gd name="connsiteY9" fmla="*/ 1470926 h 2313259"/>
                  <a:gd name="connsiteX10" fmla="*/ 1877688 w 2313259"/>
                  <a:gd name="connsiteY10" fmla="*/ 1959458 h 2313259"/>
                  <a:gd name="connsiteX11" fmla="*/ 2008896 w 2313259"/>
                  <a:gd name="connsiteY11" fmla="*/ 1965723 h 2313259"/>
                  <a:gd name="connsiteX12" fmla="*/ 2009951 w 2313259"/>
                  <a:gd name="connsiteY12" fmla="*/ 1966779 h 2313259"/>
                  <a:gd name="connsiteX13" fmla="*/ 2009951 w 2313259"/>
                  <a:gd name="connsiteY13" fmla="*/ 1857684 h 2313259"/>
                  <a:gd name="connsiteX14" fmla="*/ 2313259 w 2313259"/>
                  <a:gd name="connsiteY14" fmla="*/ 2085471 h 2313259"/>
                  <a:gd name="connsiteX15" fmla="*/ 2009951 w 2313259"/>
                  <a:gd name="connsiteY15" fmla="*/ 2313259 h 2313259"/>
                  <a:gd name="connsiteX16" fmla="*/ 2009951 w 2313259"/>
                  <a:gd name="connsiteY16" fmla="*/ 2185510 h 2313259"/>
                  <a:gd name="connsiteX17" fmla="*/ 1856625 w 2313259"/>
                  <a:gd name="connsiteY17" fmla="*/ 2178189 h 2313259"/>
                  <a:gd name="connsiteX18" fmla="*/ 686584 w 2313259"/>
                  <a:gd name="connsiteY18" fmla="*/ 1626304 h 231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13259" h="2313259">
                    <a:moveTo>
                      <a:pt x="686584" y="1626304"/>
                    </a:moveTo>
                    <a:cubicBezTo>
                      <a:pt x="359540" y="1299260"/>
                      <a:pt x="175578" y="883317"/>
                      <a:pt x="134698" y="456262"/>
                    </a:cubicBezTo>
                    <a:lnTo>
                      <a:pt x="127395" y="303308"/>
                    </a:lnTo>
                    <a:lnTo>
                      <a:pt x="0" y="303308"/>
                    </a:lnTo>
                    <a:lnTo>
                      <a:pt x="227788" y="0"/>
                    </a:lnTo>
                    <a:lnTo>
                      <a:pt x="455575" y="303308"/>
                    </a:lnTo>
                    <a:lnTo>
                      <a:pt x="346480" y="303308"/>
                    </a:lnTo>
                    <a:lnTo>
                      <a:pt x="347164" y="303991"/>
                    </a:lnTo>
                    <a:lnTo>
                      <a:pt x="353429" y="435199"/>
                    </a:lnTo>
                    <a:cubicBezTo>
                      <a:pt x="389616" y="813231"/>
                      <a:pt x="552460" y="1181425"/>
                      <a:pt x="841961" y="1470926"/>
                    </a:cubicBezTo>
                    <a:cubicBezTo>
                      <a:pt x="1131462" y="1760427"/>
                      <a:pt x="1499656" y="1923270"/>
                      <a:pt x="1877688" y="1959458"/>
                    </a:cubicBezTo>
                    <a:lnTo>
                      <a:pt x="2008896" y="1965723"/>
                    </a:lnTo>
                    <a:lnTo>
                      <a:pt x="2009951" y="1966779"/>
                    </a:lnTo>
                    <a:lnTo>
                      <a:pt x="2009951" y="1857684"/>
                    </a:lnTo>
                    <a:lnTo>
                      <a:pt x="2313259" y="2085471"/>
                    </a:lnTo>
                    <a:lnTo>
                      <a:pt x="2009951" y="2313259"/>
                    </a:lnTo>
                    <a:lnTo>
                      <a:pt x="2009951" y="2185510"/>
                    </a:lnTo>
                    <a:lnTo>
                      <a:pt x="1856625" y="2178189"/>
                    </a:lnTo>
                    <a:cubicBezTo>
                      <a:pt x="1429570" y="2137309"/>
                      <a:pt x="1013627" y="1953347"/>
                      <a:pt x="686584" y="1626304"/>
                    </a:cubicBezTo>
                    <a:close/>
                  </a:path>
                </a:pathLst>
              </a:custGeom>
              <a:solidFill>
                <a:schemeClr val="tx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56" name="Freeform 55"/>
              <p:cNvSpPr/>
              <p:nvPr/>
            </p:nvSpPr>
            <p:spPr bwMode="auto">
              <a:xfrm rot="18918717">
                <a:off x="5240603" y="3060172"/>
                <a:ext cx="1863194" cy="1863193"/>
              </a:xfrm>
              <a:custGeom>
                <a:avLst/>
                <a:gdLst>
                  <a:gd name="connsiteX0" fmla="*/ 686584 w 2313259"/>
                  <a:gd name="connsiteY0" fmla="*/ 1626304 h 2313259"/>
                  <a:gd name="connsiteX1" fmla="*/ 134698 w 2313259"/>
                  <a:gd name="connsiteY1" fmla="*/ 456262 h 2313259"/>
                  <a:gd name="connsiteX2" fmla="*/ 127395 w 2313259"/>
                  <a:gd name="connsiteY2" fmla="*/ 303308 h 2313259"/>
                  <a:gd name="connsiteX3" fmla="*/ 0 w 2313259"/>
                  <a:gd name="connsiteY3" fmla="*/ 303308 h 2313259"/>
                  <a:gd name="connsiteX4" fmla="*/ 227788 w 2313259"/>
                  <a:gd name="connsiteY4" fmla="*/ 0 h 2313259"/>
                  <a:gd name="connsiteX5" fmla="*/ 455575 w 2313259"/>
                  <a:gd name="connsiteY5" fmla="*/ 303308 h 2313259"/>
                  <a:gd name="connsiteX6" fmla="*/ 346480 w 2313259"/>
                  <a:gd name="connsiteY6" fmla="*/ 303308 h 2313259"/>
                  <a:gd name="connsiteX7" fmla="*/ 347164 w 2313259"/>
                  <a:gd name="connsiteY7" fmla="*/ 303991 h 2313259"/>
                  <a:gd name="connsiteX8" fmla="*/ 353429 w 2313259"/>
                  <a:gd name="connsiteY8" fmla="*/ 435199 h 2313259"/>
                  <a:gd name="connsiteX9" fmla="*/ 841961 w 2313259"/>
                  <a:gd name="connsiteY9" fmla="*/ 1470926 h 2313259"/>
                  <a:gd name="connsiteX10" fmla="*/ 1877688 w 2313259"/>
                  <a:gd name="connsiteY10" fmla="*/ 1959458 h 2313259"/>
                  <a:gd name="connsiteX11" fmla="*/ 2008896 w 2313259"/>
                  <a:gd name="connsiteY11" fmla="*/ 1965723 h 2313259"/>
                  <a:gd name="connsiteX12" fmla="*/ 2009951 w 2313259"/>
                  <a:gd name="connsiteY12" fmla="*/ 1966779 h 2313259"/>
                  <a:gd name="connsiteX13" fmla="*/ 2009951 w 2313259"/>
                  <a:gd name="connsiteY13" fmla="*/ 1857684 h 2313259"/>
                  <a:gd name="connsiteX14" fmla="*/ 2313259 w 2313259"/>
                  <a:gd name="connsiteY14" fmla="*/ 2085471 h 2313259"/>
                  <a:gd name="connsiteX15" fmla="*/ 2009951 w 2313259"/>
                  <a:gd name="connsiteY15" fmla="*/ 2313259 h 2313259"/>
                  <a:gd name="connsiteX16" fmla="*/ 2009951 w 2313259"/>
                  <a:gd name="connsiteY16" fmla="*/ 2185510 h 2313259"/>
                  <a:gd name="connsiteX17" fmla="*/ 1856625 w 2313259"/>
                  <a:gd name="connsiteY17" fmla="*/ 2178189 h 2313259"/>
                  <a:gd name="connsiteX18" fmla="*/ 686584 w 2313259"/>
                  <a:gd name="connsiteY18" fmla="*/ 1626304 h 231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13259" h="2313259">
                    <a:moveTo>
                      <a:pt x="686584" y="1626304"/>
                    </a:moveTo>
                    <a:cubicBezTo>
                      <a:pt x="359540" y="1299260"/>
                      <a:pt x="175578" y="883317"/>
                      <a:pt x="134698" y="456262"/>
                    </a:cubicBezTo>
                    <a:lnTo>
                      <a:pt x="127395" y="303308"/>
                    </a:lnTo>
                    <a:lnTo>
                      <a:pt x="0" y="303308"/>
                    </a:lnTo>
                    <a:lnTo>
                      <a:pt x="227788" y="0"/>
                    </a:lnTo>
                    <a:lnTo>
                      <a:pt x="455575" y="303308"/>
                    </a:lnTo>
                    <a:lnTo>
                      <a:pt x="346480" y="303308"/>
                    </a:lnTo>
                    <a:lnTo>
                      <a:pt x="347164" y="303991"/>
                    </a:lnTo>
                    <a:lnTo>
                      <a:pt x="353429" y="435199"/>
                    </a:lnTo>
                    <a:cubicBezTo>
                      <a:pt x="389616" y="813231"/>
                      <a:pt x="552460" y="1181425"/>
                      <a:pt x="841961" y="1470926"/>
                    </a:cubicBezTo>
                    <a:cubicBezTo>
                      <a:pt x="1131462" y="1760427"/>
                      <a:pt x="1499656" y="1923270"/>
                      <a:pt x="1877688" y="1959458"/>
                    </a:cubicBezTo>
                    <a:lnTo>
                      <a:pt x="2008896" y="1965723"/>
                    </a:lnTo>
                    <a:lnTo>
                      <a:pt x="2009951" y="1966779"/>
                    </a:lnTo>
                    <a:lnTo>
                      <a:pt x="2009951" y="1857684"/>
                    </a:lnTo>
                    <a:lnTo>
                      <a:pt x="2313259" y="2085471"/>
                    </a:lnTo>
                    <a:lnTo>
                      <a:pt x="2009951" y="2313259"/>
                    </a:lnTo>
                    <a:lnTo>
                      <a:pt x="2009951" y="2185510"/>
                    </a:lnTo>
                    <a:lnTo>
                      <a:pt x="1856625" y="2178189"/>
                    </a:lnTo>
                    <a:cubicBezTo>
                      <a:pt x="1429570" y="2137309"/>
                      <a:pt x="1013627" y="1953347"/>
                      <a:pt x="686584" y="1626304"/>
                    </a:cubicBezTo>
                    <a:close/>
                  </a:path>
                </a:pathLst>
              </a:custGeom>
              <a:solidFill>
                <a:schemeClr val="tx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1" name="Rectangle 120"/>
          <p:cNvSpPr/>
          <p:nvPr/>
        </p:nvSpPr>
        <p:spPr bwMode="auto">
          <a:xfrm>
            <a:off x="269239" y="5313689"/>
            <a:ext cx="11653523" cy="104335"/>
          </a:xfrm>
          <a:prstGeom prst="rect">
            <a:avLst/>
          </a:prstGeom>
          <a:solidFill>
            <a:srgbClr val="777777"/>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Title 1"/>
          <p:cNvSpPr>
            <a:spLocks noGrp="1"/>
          </p:cNvSpPr>
          <p:nvPr>
            <p:ph type="title"/>
          </p:nvPr>
        </p:nvSpPr>
        <p:spPr/>
        <p:txBody>
          <a:bodyPr/>
          <a:lstStyle/>
          <a:p>
            <a:r>
              <a:rPr lang="en-US" sz="4400" dirty="0"/>
              <a:t>Power of Azure with the control of the datacenter</a:t>
            </a:r>
            <a:br>
              <a:rPr lang="en-US" sz="4400" dirty="0"/>
            </a:br>
            <a:r>
              <a:rPr lang="en-US" sz="4400" dirty="0"/>
              <a:t>Introducing the Microsoft Azure Stack </a:t>
            </a:r>
          </a:p>
        </p:txBody>
      </p:sp>
      <p:sp>
        <p:nvSpPr>
          <p:cNvPr id="109" name="TextBox 108"/>
          <p:cNvSpPr txBox="1"/>
          <p:nvPr/>
        </p:nvSpPr>
        <p:spPr>
          <a:xfrm>
            <a:off x="1028003" y="5553428"/>
            <a:ext cx="3249993" cy="859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79234" tIns="143387" rIns="179234" bIns="143387"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016"/>
            <a:r>
              <a:rPr lang="en-US" sz="2353" dirty="0">
                <a:gradFill>
                  <a:gsLst>
                    <a:gs pos="1250">
                      <a:srgbClr val="0078D7"/>
                    </a:gs>
                    <a:gs pos="100000">
                      <a:srgbClr val="0078D7"/>
                    </a:gs>
                  </a:gsLst>
                  <a:lin ang="5400000" scaled="0"/>
                </a:gradFill>
              </a:rPr>
              <a:t>Microsoft Azure Stack</a:t>
            </a:r>
          </a:p>
          <a:p>
            <a:pPr defTabSz="914016"/>
            <a:r>
              <a:rPr lang="en-US" sz="1765" kern="0">
                <a:gradFill>
                  <a:gsLst>
                    <a:gs pos="1250">
                      <a:srgbClr val="505050"/>
                    </a:gs>
                    <a:gs pos="100000">
                      <a:srgbClr val="505050"/>
                    </a:gs>
                  </a:gsLst>
                  <a:lin ang="5400000" scaled="0"/>
                </a:gradFill>
              </a:rPr>
              <a:t>Datacenter </a:t>
            </a:r>
            <a:endParaRPr lang="en-US" sz="1765" kern="0" dirty="0">
              <a:gradFill>
                <a:gsLst>
                  <a:gs pos="1250">
                    <a:srgbClr val="505050"/>
                  </a:gs>
                  <a:gs pos="100000">
                    <a:srgbClr val="505050"/>
                  </a:gs>
                </a:gsLst>
                <a:lin ang="5400000" scaled="0"/>
              </a:gradFill>
            </a:endParaRPr>
          </a:p>
        </p:txBody>
      </p:sp>
      <p:sp>
        <p:nvSpPr>
          <p:cNvPr id="107" name="Freeform 5"/>
          <p:cNvSpPr>
            <a:spLocks/>
          </p:cNvSpPr>
          <p:nvPr/>
        </p:nvSpPr>
        <p:spPr bwMode="auto">
          <a:xfrm>
            <a:off x="367490" y="3326491"/>
            <a:ext cx="2324342" cy="1987197"/>
          </a:xfrm>
          <a:custGeom>
            <a:avLst/>
            <a:gdLst>
              <a:gd name="T0" fmla="*/ 773 w 1927"/>
              <a:gd name="T1" fmla="*/ 202 h 1927"/>
              <a:gd name="T2" fmla="*/ 773 w 1927"/>
              <a:gd name="T3" fmla="*/ 0 h 1927"/>
              <a:gd name="T4" fmla="*/ 275 w 1927"/>
              <a:gd name="T5" fmla="*/ 0 h 1927"/>
              <a:gd name="T6" fmla="*/ 275 w 1927"/>
              <a:gd name="T7" fmla="*/ 202 h 1927"/>
              <a:gd name="T8" fmla="*/ 0 w 1927"/>
              <a:gd name="T9" fmla="*/ 202 h 1927"/>
              <a:gd name="T10" fmla="*/ 0 w 1927"/>
              <a:gd name="T11" fmla="*/ 254 h 1927"/>
              <a:gd name="T12" fmla="*/ 64 w 1927"/>
              <a:gd name="T13" fmla="*/ 254 h 1927"/>
              <a:gd name="T14" fmla="*/ 64 w 1927"/>
              <a:gd name="T15" fmla="*/ 1927 h 1927"/>
              <a:gd name="T16" fmla="*/ 1863 w 1927"/>
              <a:gd name="T17" fmla="*/ 1927 h 1927"/>
              <a:gd name="T18" fmla="*/ 1863 w 1927"/>
              <a:gd name="T19" fmla="*/ 254 h 1927"/>
              <a:gd name="T20" fmla="*/ 1927 w 1927"/>
              <a:gd name="T21" fmla="*/ 254 h 1927"/>
              <a:gd name="T22" fmla="*/ 1927 w 1927"/>
              <a:gd name="T23" fmla="*/ 202 h 1927"/>
              <a:gd name="T24" fmla="*/ 773 w 1927"/>
              <a:gd name="T25" fmla="*/ 202 h 1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7" h="1927">
                <a:moveTo>
                  <a:pt x="773" y="202"/>
                </a:moveTo>
                <a:lnTo>
                  <a:pt x="773" y="0"/>
                </a:lnTo>
                <a:lnTo>
                  <a:pt x="275" y="0"/>
                </a:lnTo>
                <a:lnTo>
                  <a:pt x="275" y="202"/>
                </a:lnTo>
                <a:lnTo>
                  <a:pt x="0" y="202"/>
                </a:lnTo>
                <a:lnTo>
                  <a:pt x="0" y="254"/>
                </a:lnTo>
                <a:lnTo>
                  <a:pt x="64" y="254"/>
                </a:lnTo>
                <a:lnTo>
                  <a:pt x="64" y="1927"/>
                </a:lnTo>
                <a:lnTo>
                  <a:pt x="1863" y="1927"/>
                </a:lnTo>
                <a:lnTo>
                  <a:pt x="1863" y="254"/>
                </a:lnTo>
                <a:lnTo>
                  <a:pt x="1927" y="254"/>
                </a:lnTo>
                <a:lnTo>
                  <a:pt x="1927" y="202"/>
                </a:lnTo>
                <a:lnTo>
                  <a:pt x="773" y="20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10" name="Rectangle 10"/>
          <p:cNvSpPr>
            <a:spLocks noChangeArrowheads="1"/>
          </p:cNvSpPr>
          <p:nvPr/>
        </p:nvSpPr>
        <p:spPr bwMode="auto">
          <a:xfrm>
            <a:off x="1496645" y="2769794"/>
            <a:ext cx="3054952" cy="857819"/>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13" name="Rectangle 23"/>
          <p:cNvSpPr>
            <a:spLocks noChangeArrowheads="1"/>
          </p:cNvSpPr>
          <p:nvPr/>
        </p:nvSpPr>
        <p:spPr bwMode="auto">
          <a:xfrm>
            <a:off x="1496645" y="3627613"/>
            <a:ext cx="3054952" cy="168607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14" name="Rectangle 38"/>
          <p:cNvSpPr>
            <a:spLocks noChangeArrowheads="1"/>
          </p:cNvSpPr>
          <p:nvPr/>
        </p:nvSpPr>
        <p:spPr bwMode="auto">
          <a:xfrm>
            <a:off x="1094985" y="5048660"/>
            <a:ext cx="70124" cy="26502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15" name="Oval 40"/>
          <p:cNvSpPr>
            <a:spLocks noChangeArrowheads="1"/>
          </p:cNvSpPr>
          <p:nvPr/>
        </p:nvSpPr>
        <p:spPr bwMode="auto">
          <a:xfrm>
            <a:off x="1000944" y="4637197"/>
            <a:ext cx="256778" cy="25677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16" name="Rectangle 41"/>
          <p:cNvSpPr>
            <a:spLocks noChangeArrowheads="1"/>
          </p:cNvSpPr>
          <p:nvPr/>
        </p:nvSpPr>
        <p:spPr bwMode="auto">
          <a:xfrm>
            <a:off x="664959" y="5048660"/>
            <a:ext cx="71155" cy="26502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17" name="Oval 42"/>
          <p:cNvSpPr>
            <a:spLocks noChangeArrowheads="1"/>
          </p:cNvSpPr>
          <p:nvPr/>
        </p:nvSpPr>
        <p:spPr bwMode="auto">
          <a:xfrm>
            <a:off x="523679" y="4818694"/>
            <a:ext cx="349590" cy="349590"/>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18" name="Oval 43"/>
          <p:cNvSpPr>
            <a:spLocks noChangeArrowheads="1"/>
          </p:cNvSpPr>
          <p:nvPr/>
        </p:nvSpPr>
        <p:spPr bwMode="auto">
          <a:xfrm>
            <a:off x="568023" y="4637197"/>
            <a:ext cx="256778" cy="25677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19" name="Rectangle 12"/>
          <p:cNvSpPr>
            <a:spLocks noChangeArrowheads="1"/>
          </p:cNvSpPr>
          <p:nvPr/>
        </p:nvSpPr>
        <p:spPr bwMode="auto">
          <a:xfrm>
            <a:off x="1320825" y="2718243"/>
            <a:ext cx="3356993" cy="51551"/>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20" name="Rectangle 25"/>
          <p:cNvSpPr>
            <a:spLocks noChangeArrowheads="1"/>
          </p:cNvSpPr>
          <p:nvPr/>
        </p:nvSpPr>
        <p:spPr bwMode="auto">
          <a:xfrm>
            <a:off x="1320825" y="3265845"/>
            <a:ext cx="3356993" cy="4482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28" name="Rectangle 127"/>
          <p:cNvSpPr/>
          <p:nvPr/>
        </p:nvSpPr>
        <p:spPr bwMode="auto">
          <a:xfrm>
            <a:off x="1607197" y="2882210"/>
            <a:ext cx="1353601" cy="32249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ea typeface="Segoe UI" pitchFamily="34" charset="0"/>
                <a:cs typeface="Segoe UI" pitchFamily="34" charset="0"/>
              </a:rPr>
              <a:t>Windows Server</a:t>
            </a:r>
          </a:p>
        </p:txBody>
      </p:sp>
      <p:sp>
        <p:nvSpPr>
          <p:cNvPr id="129" name="Rectangle 128"/>
          <p:cNvSpPr/>
          <p:nvPr/>
        </p:nvSpPr>
        <p:spPr bwMode="auto">
          <a:xfrm>
            <a:off x="3009292" y="2882210"/>
            <a:ext cx="1411344" cy="32249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ea typeface="Segoe UI" pitchFamily="34" charset="0"/>
                <a:cs typeface="Segoe UI" pitchFamily="34" charset="0"/>
              </a:rPr>
              <a:t>Linux</a:t>
            </a:r>
          </a:p>
        </p:txBody>
      </p:sp>
      <p:sp>
        <p:nvSpPr>
          <p:cNvPr id="134" name="Oval 42"/>
          <p:cNvSpPr>
            <a:spLocks noChangeArrowheads="1"/>
          </p:cNvSpPr>
          <p:nvPr/>
        </p:nvSpPr>
        <p:spPr bwMode="auto">
          <a:xfrm>
            <a:off x="954537" y="4773638"/>
            <a:ext cx="349590" cy="349590"/>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135" name="Rectangle 134"/>
          <p:cNvSpPr/>
          <p:nvPr/>
        </p:nvSpPr>
        <p:spPr bwMode="auto">
          <a:xfrm>
            <a:off x="1607197" y="3467783"/>
            <a:ext cx="2813439" cy="770925"/>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505050"/>
                    </a:gs>
                    <a:gs pos="100000">
                      <a:srgbClr val="505050"/>
                    </a:gs>
                  </a:gsLst>
                  <a:lin ang="5400000" scaled="0"/>
                </a:gradFill>
                <a:ea typeface="Segoe UI" pitchFamily="34" charset="0"/>
                <a:cs typeface="Segoe UI" pitchFamily="34" charset="0"/>
              </a:rPr>
              <a:t>Portal </a:t>
            </a:r>
          </a:p>
          <a:p>
            <a:pPr algn="ctr" defTabSz="914102" fontAlgn="base">
              <a:lnSpc>
                <a:spcPct val="90000"/>
              </a:lnSpc>
              <a:spcBef>
                <a:spcPct val="0"/>
              </a:spcBef>
              <a:spcAft>
                <a:spcPct val="0"/>
              </a:spcAft>
            </a:pPr>
            <a:r>
              <a:rPr lang="en-US" sz="1372" dirty="0" err="1">
                <a:gradFill>
                  <a:gsLst>
                    <a:gs pos="0">
                      <a:srgbClr val="505050"/>
                    </a:gs>
                    <a:gs pos="100000">
                      <a:srgbClr val="505050"/>
                    </a:gs>
                  </a:gsLst>
                  <a:lin ang="5400000" scaled="0"/>
                </a:gradFill>
                <a:ea typeface="Segoe UI" pitchFamily="34" charset="0"/>
                <a:cs typeface="Segoe UI" pitchFamily="34" charset="0"/>
              </a:rPr>
              <a:t>IaaS</a:t>
            </a:r>
            <a:r>
              <a:rPr lang="en-US" sz="1372" dirty="0">
                <a:gradFill>
                  <a:gsLst>
                    <a:gs pos="0">
                      <a:srgbClr val="505050"/>
                    </a:gs>
                    <a:gs pos="100000">
                      <a:srgbClr val="505050"/>
                    </a:gs>
                  </a:gsLst>
                  <a:lin ang="5400000" scaled="0"/>
                </a:gradFill>
                <a:ea typeface="Segoe UI" pitchFamily="34" charset="0"/>
                <a:cs typeface="Segoe UI" pitchFamily="34" charset="0"/>
              </a:rPr>
              <a:t> | </a:t>
            </a:r>
            <a:r>
              <a:rPr lang="en-US" sz="1372" dirty="0" err="1">
                <a:gradFill>
                  <a:gsLst>
                    <a:gs pos="0">
                      <a:srgbClr val="505050"/>
                    </a:gs>
                    <a:gs pos="100000">
                      <a:srgbClr val="505050"/>
                    </a:gs>
                  </a:gsLst>
                  <a:lin ang="5400000" scaled="0"/>
                </a:gradFill>
                <a:ea typeface="Segoe UI" pitchFamily="34" charset="0"/>
                <a:cs typeface="Segoe UI" pitchFamily="34" charset="0"/>
              </a:rPr>
              <a:t>PaaS</a:t>
            </a:r>
            <a:r>
              <a:rPr lang="en-US" sz="1372" dirty="0">
                <a:gradFill>
                  <a:gsLst>
                    <a:gs pos="0">
                      <a:srgbClr val="505050"/>
                    </a:gs>
                    <a:gs pos="100000">
                      <a:srgbClr val="505050"/>
                    </a:gs>
                  </a:gsLst>
                  <a:lin ang="5400000" scaled="0"/>
                </a:gradFill>
                <a:ea typeface="Segoe UI" pitchFamily="34" charset="0"/>
                <a:cs typeface="Segoe UI" pitchFamily="34" charset="0"/>
              </a:rPr>
              <a:t> services </a:t>
            </a:r>
          </a:p>
        </p:txBody>
      </p:sp>
      <p:sp>
        <p:nvSpPr>
          <p:cNvPr id="136" name="Rectangle 135"/>
          <p:cNvSpPr/>
          <p:nvPr/>
        </p:nvSpPr>
        <p:spPr bwMode="auto">
          <a:xfrm>
            <a:off x="1607197" y="4284533"/>
            <a:ext cx="2813439" cy="816749"/>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505050"/>
                    </a:gs>
                    <a:gs pos="100000">
                      <a:srgbClr val="505050"/>
                    </a:gs>
                  </a:gsLst>
                  <a:lin ang="5400000" scaled="0"/>
                </a:gradFill>
                <a:ea typeface="Segoe UI" pitchFamily="34" charset="0"/>
                <a:cs typeface="Segoe UI" pitchFamily="34" charset="0"/>
              </a:rPr>
              <a:t>Cloud-inspired infrastructure</a:t>
            </a:r>
          </a:p>
          <a:p>
            <a:pPr algn="ctr" defTabSz="914102" fontAlgn="base">
              <a:lnSpc>
                <a:spcPct val="90000"/>
              </a:lnSpc>
              <a:spcBef>
                <a:spcPct val="0"/>
              </a:spcBef>
              <a:spcAft>
                <a:spcPct val="0"/>
              </a:spcAft>
            </a:pPr>
            <a:r>
              <a:rPr lang="en-US" sz="1029" dirty="0">
                <a:gradFill>
                  <a:gsLst>
                    <a:gs pos="0">
                      <a:srgbClr val="505050"/>
                    </a:gs>
                    <a:gs pos="100000">
                      <a:srgbClr val="505050"/>
                    </a:gs>
                  </a:gsLst>
                  <a:lin ang="5400000" scaled="0"/>
                </a:gradFill>
                <a:ea typeface="Segoe UI" pitchFamily="34" charset="0"/>
                <a:cs typeface="Segoe UI" pitchFamily="34" charset="0"/>
              </a:rPr>
              <a:t>Powered by Windows Server, Hyper-V, </a:t>
            </a:r>
            <a:br>
              <a:rPr lang="en-US" sz="1029" dirty="0">
                <a:gradFill>
                  <a:gsLst>
                    <a:gs pos="0">
                      <a:srgbClr val="505050"/>
                    </a:gs>
                    <a:gs pos="100000">
                      <a:srgbClr val="505050"/>
                    </a:gs>
                  </a:gsLst>
                  <a:lin ang="5400000" scaled="0"/>
                </a:gradFill>
                <a:ea typeface="Segoe UI" pitchFamily="34" charset="0"/>
                <a:cs typeface="Segoe UI" pitchFamily="34" charset="0"/>
              </a:rPr>
            </a:br>
            <a:r>
              <a:rPr lang="en-US" sz="1029" dirty="0">
                <a:gradFill>
                  <a:gsLst>
                    <a:gs pos="0">
                      <a:srgbClr val="505050"/>
                    </a:gs>
                    <a:gs pos="100000">
                      <a:srgbClr val="505050"/>
                    </a:gs>
                  </a:gsLst>
                  <a:lin ang="5400000" scaled="0"/>
                </a:gradFill>
                <a:ea typeface="Segoe UI" pitchFamily="34" charset="0"/>
                <a:cs typeface="Segoe UI" pitchFamily="34" charset="0"/>
              </a:rPr>
              <a:t>System Center, and Azure technologies</a:t>
            </a:r>
          </a:p>
        </p:txBody>
      </p:sp>
      <p:sp>
        <p:nvSpPr>
          <p:cNvPr id="140" name="Rectangle 139"/>
          <p:cNvSpPr/>
          <p:nvPr/>
        </p:nvSpPr>
        <p:spPr bwMode="auto">
          <a:xfrm>
            <a:off x="7640403" y="2836386"/>
            <a:ext cx="1353601" cy="32249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ea typeface="Segoe UI" pitchFamily="34" charset="0"/>
                <a:cs typeface="Segoe UI" pitchFamily="34" charset="0"/>
              </a:rPr>
              <a:t>Windows Server</a:t>
            </a:r>
          </a:p>
        </p:txBody>
      </p:sp>
      <p:sp>
        <p:nvSpPr>
          <p:cNvPr id="141" name="Rectangle 140"/>
          <p:cNvSpPr/>
          <p:nvPr/>
        </p:nvSpPr>
        <p:spPr bwMode="auto">
          <a:xfrm>
            <a:off x="9042497" y="2836386"/>
            <a:ext cx="1411344" cy="32249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ea typeface="Segoe UI" pitchFamily="34" charset="0"/>
                <a:cs typeface="Segoe UI" pitchFamily="34" charset="0"/>
              </a:rPr>
              <a:t>Linux</a:t>
            </a:r>
          </a:p>
        </p:txBody>
      </p:sp>
      <p:grpSp>
        <p:nvGrpSpPr>
          <p:cNvPr id="14" name="Group 13"/>
          <p:cNvGrpSpPr/>
          <p:nvPr/>
        </p:nvGrpSpPr>
        <p:grpSpPr>
          <a:xfrm>
            <a:off x="7742002" y="3347218"/>
            <a:ext cx="2610239" cy="1633499"/>
            <a:chOff x="8000882" y="3536822"/>
            <a:chExt cx="2662580" cy="1666254"/>
          </a:xfrm>
        </p:grpSpPr>
        <p:sp>
          <p:nvSpPr>
            <p:cNvPr id="142" name="Rectangle 141"/>
            <p:cNvSpPr/>
            <p:nvPr/>
          </p:nvSpPr>
          <p:spPr bwMode="auto">
            <a:xfrm>
              <a:off x="8000882" y="3536822"/>
              <a:ext cx="2662580" cy="786384"/>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505050"/>
                      </a:gs>
                      <a:gs pos="100000">
                        <a:srgbClr val="505050"/>
                      </a:gs>
                    </a:gsLst>
                    <a:lin ang="5400000" scaled="0"/>
                  </a:gradFill>
                  <a:ea typeface="Segoe UI" pitchFamily="34" charset="0"/>
                  <a:cs typeface="Segoe UI" pitchFamily="34" charset="0"/>
                </a:rPr>
                <a:t>Portal </a:t>
              </a:r>
            </a:p>
            <a:p>
              <a:pPr algn="ctr" defTabSz="914102" fontAlgn="base">
                <a:lnSpc>
                  <a:spcPct val="90000"/>
                </a:lnSpc>
                <a:spcBef>
                  <a:spcPct val="0"/>
                </a:spcBef>
                <a:spcAft>
                  <a:spcPct val="0"/>
                </a:spcAft>
              </a:pPr>
              <a:r>
                <a:rPr lang="en-US" sz="1372" dirty="0" err="1">
                  <a:gradFill>
                    <a:gsLst>
                      <a:gs pos="0">
                        <a:srgbClr val="505050"/>
                      </a:gs>
                      <a:gs pos="100000">
                        <a:srgbClr val="505050"/>
                      </a:gs>
                    </a:gsLst>
                    <a:lin ang="5400000" scaled="0"/>
                  </a:gradFill>
                  <a:ea typeface="Segoe UI" pitchFamily="34" charset="0"/>
                  <a:cs typeface="Segoe UI" pitchFamily="34" charset="0"/>
                </a:rPr>
                <a:t>IaaS</a:t>
              </a:r>
              <a:r>
                <a:rPr lang="en-US" sz="1372" dirty="0">
                  <a:gradFill>
                    <a:gsLst>
                      <a:gs pos="0">
                        <a:srgbClr val="505050"/>
                      </a:gs>
                      <a:gs pos="100000">
                        <a:srgbClr val="505050"/>
                      </a:gs>
                    </a:gsLst>
                    <a:lin ang="5400000" scaled="0"/>
                  </a:gradFill>
                  <a:ea typeface="Segoe UI" pitchFamily="34" charset="0"/>
                  <a:cs typeface="Segoe UI" pitchFamily="34" charset="0"/>
                </a:rPr>
                <a:t> | </a:t>
              </a:r>
              <a:r>
                <a:rPr lang="en-US" sz="1372" dirty="0" err="1">
                  <a:gradFill>
                    <a:gsLst>
                      <a:gs pos="0">
                        <a:srgbClr val="505050"/>
                      </a:gs>
                      <a:gs pos="100000">
                        <a:srgbClr val="505050"/>
                      </a:gs>
                    </a:gsLst>
                    <a:lin ang="5400000" scaled="0"/>
                  </a:gradFill>
                  <a:ea typeface="Segoe UI" pitchFamily="34" charset="0"/>
                  <a:cs typeface="Segoe UI" pitchFamily="34" charset="0"/>
                </a:rPr>
                <a:t>PaaS</a:t>
              </a:r>
              <a:r>
                <a:rPr lang="en-US" sz="1372" dirty="0">
                  <a:gradFill>
                    <a:gsLst>
                      <a:gs pos="0">
                        <a:srgbClr val="505050"/>
                      </a:gs>
                      <a:gs pos="100000">
                        <a:srgbClr val="505050"/>
                      </a:gs>
                    </a:gsLst>
                    <a:lin ang="5400000" scaled="0"/>
                  </a:gradFill>
                  <a:ea typeface="Segoe UI" pitchFamily="34" charset="0"/>
                  <a:cs typeface="Segoe UI" pitchFamily="34" charset="0"/>
                </a:rPr>
                <a:t> services </a:t>
              </a:r>
            </a:p>
          </p:txBody>
        </p:sp>
        <p:sp>
          <p:nvSpPr>
            <p:cNvPr id="143" name="Rectangle 142"/>
            <p:cNvSpPr/>
            <p:nvPr/>
          </p:nvSpPr>
          <p:spPr bwMode="auto">
            <a:xfrm>
              <a:off x="8000882" y="4369949"/>
              <a:ext cx="2662580" cy="833127"/>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505050"/>
                      </a:gs>
                      <a:gs pos="100000">
                        <a:srgbClr val="505050"/>
                      </a:gs>
                    </a:gsLst>
                    <a:lin ang="5400000" scaled="0"/>
                  </a:gradFill>
                  <a:ea typeface="Segoe UI" pitchFamily="34" charset="0"/>
                  <a:cs typeface="Segoe UI" pitchFamily="34" charset="0"/>
                </a:rPr>
                <a:t>Cloud  infrastructure</a:t>
              </a:r>
            </a:p>
          </p:txBody>
        </p:sp>
      </p:grpSp>
    </p:spTree>
    <p:extLst>
      <p:ext uri="{BB962C8B-B14F-4D97-AF65-F5344CB8AC3E}">
        <p14:creationId xmlns:p14="http://schemas.microsoft.com/office/powerpoint/2010/main" val="24695301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sz="quarter" idx="10"/>
          </p:nvPr>
        </p:nvSpPr>
        <p:spPr/>
        <p:txBody>
          <a:bodyPr/>
          <a:lstStyle/>
          <a:p>
            <a:pPr marL="571500" indent="-571500">
              <a:buFont typeface="Arial" panose="020B0604020202020204" pitchFamily="34" charset="0"/>
              <a:buChar char="•"/>
            </a:pPr>
            <a:r>
              <a:rPr lang="en-US" dirty="0"/>
              <a:t>Welcome to the workshop!</a:t>
            </a:r>
          </a:p>
          <a:p>
            <a:pPr marL="571500" indent="-571500">
              <a:buFont typeface="Arial" panose="020B0604020202020204" pitchFamily="34" charset="0"/>
              <a:buChar char="•"/>
            </a:pPr>
            <a:r>
              <a:rPr lang="en-US" dirty="0"/>
              <a:t>Introduction to DevOps</a:t>
            </a:r>
          </a:p>
          <a:p>
            <a:pPr marL="571500" indent="-571500">
              <a:buFont typeface="Arial" panose="020B0604020202020204" pitchFamily="34" charset="0"/>
              <a:buChar char="•"/>
            </a:pPr>
            <a:r>
              <a:rPr lang="en-US" dirty="0"/>
              <a:t>DevOps + Azure</a:t>
            </a:r>
          </a:p>
          <a:p>
            <a:endParaRPr lang="en-US" dirty="0"/>
          </a:p>
        </p:txBody>
      </p:sp>
    </p:spTree>
    <p:extLst>
      <p:ext uri="{BB962C8B-B14F-4D97-AF65-F5344CB8AC3E}">
        <p14:creationId xmlns:p14="http://schemas.microsoft.com/office/powerpoint/2010/main" val="13184638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041791" y="1644293"/>
            <a:ext cx="2468123" cy="4274996"/>
            <a:chOff x="6218237" y="1676507"/>
            <a:chExt cx="2704427" cy="4361338"/>
          </a:xfrm>
        </p:grpSpPr>
        <p:sp>
          <p:nvSpPr>
            <p:cNvPr id="9" name="Rectangle 8"/>
            <p:cNvSpPr/>
            <p:nvPr/>
          </p:nvSpPr>
          <p:spPr bwMode="auto">
            <a:xfrm>
              <a:off x="6218237" y="2579805"/>
              <a:ext cx="2704427" cy="3458040"/>
            </a:xfrm>
            <a:prstGeom prst="rect">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79259" rIns="179259" bIns="143407" numCol="1" spcCol="0" rtlCol="0" fromWordArt="0" anchor="t" anchorCtr="0" forceAA="0" compatLnSpc="1">
              <a:prstTxWarp prst="textNoShape">
                <a:avLst/>
              </a:prstTxWarp>
              <a:noAutofit/>
            </a:bodyPr>
            <a:lstStyle/>
            <a:p>
              <a:pPr>
                <a:spcAft>
                  <a:spcPts val="980"/>
                </a:spcAft>
              </a:pPr>
              <a:r>
                <a:rPr lang="en-US" sz="1567" dirty="0">
                  <a:gradFill>
                    <a:gsLst>
                      <a:gs pos="0">
                        <a:schemeClr val="tx1"/>
                      </a:gs>
                      <a:gs pos="100000">
                        <a:schemeClr val="tx1"/>
                      </a:gs>
                    </a:gsLst>
                  </a:gradFill>
                </a:rPr>
                <a:t>Startup tasks</a:t>
              </a:r>
            </a:p>
            <a:p>
              <a:pPr>
                <a:spcAft>
                  <a:spcPts val="980"/>
                </a:spcAft>
              </a:pPr>
              <a:r>
                <a:rPr lang="en-US" sz="1567" dirty="0">
                  <a:gradFill>
                    <a:gsLst>
                      <a:gs pos="0">
                        <a:schemeClr val="tx1"/>
                      </a:gs>
                      <a:gs pos="100000">
                        <a:schemeClr val="tx1"/>
                      </a:gs>
                    </a:gsLst>
                  </a:gradFill>
                </a:rPr>
                <a:t>More complex workloads</a:t>
              </a:r>
            </a:p>
            <a:p>
              <a:pPr>
                <a:spcAft>
                  <a:spcPts val="980"/>
                </a:spcAft>
              </a:pPr>
              <a:r>
                <a:rPr lang="en-US" sz="1567" dirty="0">
                  <a:gradFill>
                    <a:gsLst>
                      <a:gs pos="0">
                        <a:schemeClr val="tx1"/>
                      </a:gs>
                      <a:gs pos="100000">
                        <a:schemeClr val="tx1"/>
                      </a:gs>
                    </a:gsLst>
                  </a:gradFill>
                </a:rPr>
                <a:t>Do more than websites</a:t>
              </a:r>
            </a:p>
            <a:p>
              <a:pPr>
                <a:spcAft>
                  <a:spcPts val="980"/>
                </a:spcAft>
              </a:pPr>
              <a:r>
                <a:rPr lang="en-US" sz="1567" dirty="0">
                  <a:gradFill>
                    <a:gsLst>
                      <a:gs pos="0">
                        <a:schemeClr val="tx1"/>
                      </a:gs>
                      <a:gs pos="100000">
                        <a:schemeClr val="tx1"/>
                      </a:gs>
                    </a:gsLst>
                  </a:gradFill>
                </a:rPr>
                <a:t>APM compatible</a:t>
              </a:r>
            </a:p>
          </p:txBody>
        </p:sp>
        <p:grpSp>
          <p:nvGrpSpPr>
            <p:cNvPr id="29" name="Group 28"/>
            <p:cNvGrpSpPr/>
            <p:nvPr/>
          </p:nvGrpSpPr>
          <p:grpSpPr>
            <a:xfrm>
              <a:off x="6218238" y="1676507"/>
              <a:ext cx="2704426" cy="905256"/>
              <a:chOff x="457201" y="2776410"/>
              <a:chExt cx="2704426" cy="905256"/>
            </a:xfrm>
          </p:grpSpPr>
          <p:sp>
            <p:nvSpPr>
              <p:cNvPr id="5" name="Rectangle 4"/>
              <p:cNvSpPr/>
              <p:nvPr/>
            </p:nvSpPr>
            <p:spPr bwMode="auto">
              <a:xfrm>
                <a:off x="457201" y="2776410"/>
                <a:ext cx="2704426" cy="9052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896214" defTabSz="913927" fontAlgn="base">
                  <a:lnSpc>
                    <a:spcPct val="90000"/>
                  </a:lnSpc>
                  <a:spcBef>
                    <a:spcPct val="0"/>
                  </a:spcBef>
                  <a:spcAft>
                    <a:spcPct val="0"/>
                  </a:spcAft>
                </a:pPr>
                <a:r>
                  <a:rPr lang="en-US" sz="1567" dirty="0">
                    <a:gradFill>
                      <a:gsLst>
                        <a:gs pos="0">
                          <a:srgbClr val="FFFFFF"/>
                        </a:gs>
                        <a:gs pos="100000">
                          <a:srgbClr val="FFFFFF"/>
                        </a:gs>
                      </a:gsLst>
                      <a:lin ang="5400000" scaled="0"/>
                    </a:gradFill>
                    <a:ea typeface="Segoe UI" pitchFamily="34" charset="0"/>
                    <a:cs typeface="Segoe UI" pitchFamily="34" charset="0"/>
                  </a:rPr>
                  <a:t>Azure Cloud Services</a:t>
                </a:r>
              </a:p>
              <a:p>
                <a:pPr marL="896214" defTabSz="913927" fontAlgn="base">
                  <a:lnSpc>
                    <a:spcPct val="90000"/>
                  </a:lnSpc>
                  <a:spcBef>
                    <a:spcPct val="0"/>
                  </a:spcBef>
                  <a:spcAft>
                    <a:spcPct val="0"/>
                  </a:spcAft>
                </a:pPr>
                <a:r>
                  <a:rPr lang="en-US" sz="1567" dirty="0">
                    <a:gradFill>
                      <a:gsLst>
                        <a:gs pos="0">
                          <a:srgbClr val="FFFFFF"/>
                        </a:gs>
                        <a:gs pos="100000">
                          <a:srgbClr val="FFFFFF"/>
                        </a:gs>
                      </a:gsLst>
                      <a:lin ang="5400000" scaled="0"/>
                    </a:gradFill>
                    <a:ea typeface="Segoe UI" pitchFamily="34" charset="0"/>
                    <a:cs typeface="Segoe UI" pitchFamily="34" charset="0"/>
                  </a:rPr>
                  <a:t>(PaaS)</a:t>
                </a:r>
              </a:p>
            </p:txBody>
          </p:sp>
          <p:pic>
            <p:nvPicPr>
              <p:cNvPr id="22" name="Picture 20"/>
              <p:cNvPicPr>
                <a:picLocks noChangeAspect="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602431" y="2861600"/>
                <a:ext cx="783921" cy="71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1" name="Group 10"/>
          <p:cNvGrpSpPr/>
          <p:nvPr/>
        </p:nvGrpSpPr>
        <p:grpSpPr>
          <a:xfrm>
            <a:off x="8726744" y="1647252"/>
            <a:ext cx="2534130" cy="4272036"/>
            <a:chOff x="3341537" y="1786367"/>
            <a:chExt cx="2708858" cy="4358317"/>
          </a:xfrm>
        </p:grpSpPr>
        <p:sp>
          <p:nvSpPr>
            <p:cNvPr id="8" name="Rectangle 7"/>
            <p:cNvSpPr/>
            <p:nvPr/>
          </p:nvSpPr>
          <p:spPr bwMode="auto">
            <a:xfrm>
              <a:off x="3341537" y="2688604"/>
              <a:ext cx="2708858" cy="3456080"/>
            </a:xfrm>
            <a:prstGeom prst="rect">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79259" rIns="179259" bIns="143407" numCol="1" spcCol="0" rtlCol="0" fromWordArt="0" anchor="t" anchorCtr="0" forceAA="0" compatLnSpc="1">
              <a:prstTxWarp prst="textNoShape">
                <a:avLst/>
              </a:prstTxWarp>
              <a:noAutofit/>
            </a:bodyPr>
            <a:lstStyle/>
            <a:p>
              <a:pPr>
                <a:spcAft>
                  <a:spcPts val="980"/>
                </a:spcAft>
              </a:pPr>
              <a:r>
                <a:rPr lang="en-US" sz="1567" dirty="0">
                  <a:gradFill>
                    <a:gsLst>
                      <a:gs pos="0">
                        <a:schemeClr val="tx1"/>
                      </a:gs>
                      <a:gs pos="100000">
                        <a:schemeClr val="tx1"/>
                      </a:gs>
                    </a:gsLst>
                  </a:gradFill>
                </a:rPr>
                <a:t>Easy CI and CD setup</a:t>
              </a:r>
            </a:p>
            <a:p>
              <a:pPr>
                <a:spcAft>
                  <a:spcPts val="980"/>
                </a:spcAft>
              </a:pPr>
              <a:r>
                <a:rPr lang="en-US" sz="1567" dirty="0">
                  <a:gradFill>
                    <a:gsLst>
                      <a:gs pos="0">
                        <a:schemeClr val="tx1"/>
                      </a:gs>
                      <a:gs pos="100000">
                        <a:schemeClr val="tx1"/>
                      </a:gs>
                    </a:gsLst>
                  </a:gradFill>
                </a:rPr>
                <a:t>Easy Auto Recovery</a:t>
              </a:r>
            </a:p>
            <a:p>
              <a:pPr>
                <a:spcAft>
                  <a:spcPts val="980"/>
                </a:spcAft>
              </a:pPr>
              <a:r>
                <a:rPr lang="en-US" sz="1567" dirty="0">
                  <a:gradFill>
                    <a:gsLst>
                      <a:gs pos="0">
                        <a:schemeClr val="tx1"/>
                      </a:gs>
                      <a:gs pos="100000">
                        <a:schemeClr val="tx1"/>
                      </a:gs>
                    </a:gsLst>
                  </a:gradFill>
                </a:rPr>
                <a:t>Easy Testing in Prod</a:t>
              </a:r>
            </a:p>
            <a:p>
              <a:pPr>
                <a:spcAft>
                  <a:spcPts val="980"/>
                </a:spcAft>
              </a:pPr>
              <a:r>
                <a:rPr lang="en-US" sz="1567" dirty="0">
                  <a:gradFill>
                    <a:gsLst>
                      <a:gs pos="0">
                        <a:schemeClr val="tx1"/>
                      </a:gs>
                      <a:gs pos="100000">
                        <a:schemeClr val="tx1"/>
                      </a:gs>
                    </a:gsLst>
                  </a:gradFill>
                </a:rPr>
                <a:t>Easy deployments </a:t>
              </a:r>
              <a:br>
                <a:rPr lang="en-US" sz="1567" dirty="0">
                  <a:gradFill>
                    <a:gsLst>
                      <a:gs pos="0">
                        <a:schemeClr val="tx1"/>
                      </a:gs>
                      <a:gs pos="100000">
                        <a:schemeClr val="tx1"/>
                      </a:gs>
                    </a:gsLst>
                  </a:gradFill>
                </a:rPr>
              </a:br>
              <a:r>
                <a:rPr lang="en-US" sz="1567" dirty="0">
                  <a:gradFill>
                    <a:gsLst>
                      <a:gs pos="0">
                        <a:schemeClr val="tx1"/>
                      </a:gs>
                      <a:gs pos="100000">
                        <a:schemeClr val="tx1"/>
                      </a:gs>
                    </a:gsLst>
                  </a:gradFill>
                </a:rPr>
                <a:t>and scale</a:t>
              </a:r>
            </a:p>
            <a:p>
              <a:pPr>
                <a:spcAft>
                  <a:spcPts val="980"/>
                </a:spcAft>
              </a:pPr>
              <a:r>
                <a:rPr lang="en-US" sz="1567" dirty="0">
                  <a:gradFill>
                    <a:gsLst>
                      <a:gs pos="0">
                        <a:schemeClr val="tx1"/>
                      </a:gs>
                      <a:gs pos="100000">
                        <a:schemeClr val="tx1"/>
                      </a:gs>
                    </a:gsLst>
                  </a:gradFill>
                </a:rPr>
                <a:t>Efficient Cost</a:t>
              </a:r>
            </a:p>
            <a:p>
              <a:pPr>
                <a:spcAft>
                  <a:spcPts val="980"/>
                </a:spcAft>
              </a:pPr>
              <a:r>
                <a:rPr lang="en-US" sz="1567" dirty="0">
                  <a:gradFill>
                    <a:gsLst>
                      <a:gs pos="0">
                        <a:schemeClr val="tx1"/>
                      </a:gs>
                      <a:gs pos="100000">
                        <a:schemeClr val="tx1"/>
                      </a:gs>
                    </a:gsLst>
                  </a:gradFill>
                </a:rPr>
                <a:t>Only websites</a:t>
              </a:r>
            </a:p>
          </p:txBody>
        </p:sp>
        <p:grpSp>
          <p:nvGrpSpPr>
            <p:cNvPr id="30" name="Group 29"/>
            <p:cNvGrpSpPr/>
            <p:nvPr/>
          </p:nvGrpSpPr>
          <p:grpSpPr>
            <a:xfrm>
              <a:off x="3341537" y="1786367"/>
              <a:ext cx="2708858" cy="902235"/>
              <a:chOff x="457396" y="1467821"/>
              <a:chExt cx="2804693" cy="902235"/>
            </a:xfrm>
          </p:grpSpPr>
          <p:sp>
            <p:nvSpPr>
              <p:cNvPr id="3" name="Rectangle 2"/>
              <p:cNvSpPr/>
              <p:nvPr/>
            </p:nvSpPr>
            <p:spPr bwMode="auto">
              <a:xfrm>
                <a:off x="457396" y="1467821"/>
                <a:ext cx="2804693" cy="90223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896214" defTabSz="913927" fontAlgn="base">
                  <a:lnSpc>
                    <a:spcPct val="90000"/>
                  </a:lnSpc>
                  <a:spcBef>
                    <a:spcPct val="0"/>
                  </a:spcBef>
                  <a:spcAft>
                    <a:spcPct val="0"/>
                  </a:spcAft>
                </a:pPr>
                <a:r>
                  <a:rPr lang="en-US" sz="1567" dirty="0">
                    <a:gradFill>
                      <a:gsLst>
                        <a:gs pos="0">
                          <a:srgbClr val="FFFFFF"/>
                        </a:gs>
                        <a:gs pos="100000">
                          <a:srgbClr val="FFFFFF"/>
                        </a:gs>
                      </a:gsLst>
                      <a:lin ang="5400000" scaled="0"/>
                    </a:gradFill>
                    <a:ea typeface="Segoe UI" pitchFamily="34" charset="0"/>
                    <a:cs typeface="Segoe UI" pitchFamily="34" charset="0"/>
                  </a:rPr>
                  <a:t>Azure Websites (PaaS)</a:t>
                </a:r>
              </a:p>
            </p:txBody>
          </p:sp>
          <p:pic>
            <p:nvPicPr>
              <p:cNvPr id="27" name="Picture 11"/>
              <p:cNvPicPr>
                <a:picLocks noChangeAspect="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663960" y="1546993"/>
                <a:ext cx="660864" cy="65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 name="Group 3"/>
          <p:cNvGrpSpPr/>
          <p:nvPr/>
        </p:nvGrpSpPr>
        <p:grpSpPr>
          <a:xfrm>
            <a:off x="895472" y="1664194"/>
            <a:ext cx="2344372" cy="4255095"/>
            <a:chOff x="912673" y="1696810"/>
            <a:chExt cx="2240299" cy="4341035"/>
          </a:xfrm>
        </p:grpSpPr>
        <p:sp>
          <p:nvSpPr>
            <p:cNvPr id="10" name="Rectangle 9"/>
            <p:cNvSpPr/>
            <p:nvPr/>
          </p:nvSpPr>
          <p:spPr bwMode="auto">
            <a:xfrm>
              <a:off x="912673" y="2602066"/>
              <a:ext cx="2240299" cy="3435779"/>
            </a:xfrm>
            <a:prstGeom prst="rect">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79259" rIns="179259" bIns="143407" numCol="1" spcCol="0" rtlCol="0" fromWordArt="0" anchor="t" anchorCtr="0" forceAA="0" compatLnSpc="1">
              <a:prstTxWarp prst="textNoShape">
                <a:avLst/>
              </a:prstTxWarp>
              <a:noAutofit/>
            </a:bodyPr>
            <a:lstStyle/>
            <a:p>
              <a:pPr>
                <a:spcAft>
                  <a:spcPts val="980"/>
                </a:spcAft>
              </a:pPr>
              <a:r>
                <a:rPr lang="en-US" sz="1567" dirty="0">
                  <a:gradFill>
                    <a:gsLst>
                      <a:gs pos="0">
                        <a:schemeClr val="tx1"/>
                      </a:gs>
                      <a:gs pos="100000">
                        <a:schemeClr val="tx1"/>
                      </a:gs>
                    </a:gsLst>
                    <a:lin ang="5400000" scaled="0"/>
                  </a:gradFill>
                </a:rPr>
                <a:t>Most control, but most management overhead</a:t>
              </a:r>
            </a:p>
            <a:p>
              <a:pPr>
                <a:spcAft>
                  <a:spcPts val="980"/>
                </a:spcAft>
              </a:pPr>
              <a:r>
                <a:rPr lang="en-US" sz="1567" dirty="0">
                  <a:gradFill>
                    <a:gsLst>
                      <a:gs pos="0">
                        <a:schemeClr val="tx1"/>
                      </a:gs>
                      <a:gs pos="100000">
                        <a:schemeClr val="tx1"/>
                      </a:gs>
                    </a:gsLst>
                    <a:lin ang="5400000" scaled="0"/>
                  </a:gradFill>
                </a:rPr>
                <a:t>Most cost</a:t>
              </a:r>
            </a:p>
            <a:p>
              <a:pPr>
                <a:spcAft>
                  <a:spcPts val="980"/>
                </a:spcAft>
              </a:pPr>
              <a:r>
                <a:rPr lang="en-US" sz="1567" dirty="0">
                  <a:gradFill>
                    <a:gsLst>
                      <a:gs pos="0">
                        <a:schemeClr val="tx1"/>
                      </a:gs>
                      <a:gs pos="100000">
                        <a:schemeClr val="tx1"/>
                      </a:gs>
                    </a:gsLst>
                    <a:lin ang="5400000" scaled="0"/>
                  </a:gradFill>
                </a:rPr>
                <a:t>Puppet/Chef/DSC agent integration</a:t>
              </a:r>
            </a:p>
            <a:p>
              <a:pPr>
                <a:spcAft>
                  <a:spcPts val="980"/>
                </a:spcAft>
              </a:pPr>
              <a:r>
                <a:rPr lang="en-US" sz="1567" dirty="0">
                  <a:gradFill>
                    <a:gsLst>
                      <a:gs pos="0">
                        <a:schemeClr val="tx1"/>
                      </a:gs>
                      <a:gs pos="100000">
                        <a:schemeClr val="tx1"/>
                      </a:gs>
                    </a:gsLst>
                    <a:lin ang="5400000" scaled="0"/>
                  </a:gradFill>
                </a:rPr>
                <a:t>Easier to port workloads from </a:t>
              </a:r>
              <a:br>
                <a:rPr lang="en-US" sz="1567" dirty="0">
                  <a:gradFill>
                    <a:gsLst>
                      <a:gs pos="0">
                        <a:schemeClr val="tx1"/>
                      </a:gs>
                      <a:gs pos="100000">
                        <a:schemeClr val="tx1"/>
                      </a:gs>
                    </a:gsLst>
                    <a:lin ang="5400000" scaled="0"/>
                  </a:gradFill>
                </a:rPr>
              </a:br>
              <a:r>
                <a:rPr lang="en-US" sz="1567" dirty="0">
                  <a:gradFill>
                    <a:gsLst>
                      <a:gs pos="0">
                        <a:schemeClr val="tx1"/>
                      </a:gs>
                      <a:gs pos="100000">
                        <a:schemeClr val="tx1"/>
                      </a:gs>
                    </a:gsLst>
                    <a:lin ang="5400000" scaled="0"/>
                  </a:gradFill>
                </a:rPr>
                <a:t>on-premises</a:t>
              </a:r>
            </a:p>
            <a:p>
              <a:pPr>
                <a:spcAft>
                  <a:spcPts val="980"/>
                </a:spcAft>
              </a:pPr>
              <a:endParaRPr lang="en-US" sz="1567" dirty="0" err="1">
                <a:solidFill>
                  <a:srgbClr val="FFFFFF"/>
                </a:solidFill>
              </a:endParaRPr>
            </a:p>
          </p:txBody>
        </p:sp>
        <p:grpSp>
          <p:nvGrpSpPr>
            <p:cNvPr id="7" name="Group 6"/>
            <p:cNvGrpSpPr/>
            <p:nvPr/>
          </p:nvGrpSpPr>
          <p:grpSpPr>
            <a:xfrm>
              <a:off x="912674" y="1696810"/>
              <a:ext cx="2240298" cy="905256"/>
              <a:chOff x="8425253" y="1287075"/>
              <a:chExt cx="2240298" cy="905256"/>
            </a:xfrm>
          </p:grpSpPr>
          <p:sp>
            <p:nvSpPr>
              <p:cNvPr id="6" name="Rectangle 5"/>
              <p:cNvSpPr/>
              <p:nvPr/>
            </p:nvSpPr>
            <p:spPr bwMode="auto">
              <a:xfrm>
                <a:off x="8425253" y="1287075"/>
                <a:ext cx="2240298" cy="9052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896214" defTabSz="913927" fontAlgn="base">
                  <a:lnSpc>
                    <a:spcPct val="90000"/>
                  </a:lnSpc>
                  <a:spcBef>
                    <a:spcPct val="0"/>
                  </a:spcBef>
                  <a:spcAft>
                    <a:spcPct val="0"/>
                  </a:spcAft>
                </a:pPr>
                <a:r>
                  <a:rPr lang="en-US" sz="1567" dirty="0">
                    <a:solidFill>
                      <a:srgbClr val="FFFFFF"/>
                    </a:solidFill>
                  </a:rPr>
                  <a:t>Azure VMs (</a:t>
                </a:r>
                <a:r>
                  <a:rPr lang="en-US" sz="1567" dirty="0" err="1">
                    <a:solidFill>
                      <a:srgbClr val="FFFFFF"/>
                    </a:solidFill>
                  </a:rPr>
                  <a:t>IaaS</a:t>
                </a:r>
                <a:r>
                  <a:rPr lang="en-US" sz="1567" dirty="0">
                    <a:solidFill>
                      <a:srgbClr val="FFFFFF"/>
                    </a:solidFill>
                  </a:rPr>
                  <a:t>)</a:t>
                </a:r>
              </a:p>
            </p:txBody>
          </p:sp>
          <p:pic>
            <p:nvPicPr>
              <p:cNvPr id="28" name="Picture 46"/>
              <p:cNvPicPr>
                <a:picLocks noChangeAspect="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8632012" y="1446994"/>
                <a:ext cx="660312" cy="60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useBgFill="1">
        <p:nvSpPr>
          <p:cNvPr id="2" name="Rectangle 1"/>
          <p:cNvSpPr/>
          <p:nvPr/>
        </p:nvSpPr>
        <p:spPr bwMode="auto">
          <a:xfrm>
            <a:off x="866" y="975"/>
            <a:ext cx="12190271" cy="164331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a:t>Architecture Decisions</a:t>
            </a:r>
            <a:endParaRPr lang="en-US" dirty="0"/>
          </a:p>
        </p:txBody>
      </p:sp>
      <p:grpSp>
        <p:nvGrpSpPr>
          <p:cNvPr id="14" name="Group 13"/>
          <p:cNvGrpSpPr/>
          <p:nvPr/>
        </p:nvGrpSpPr>
        <p:grpSpPr>
          <a:xfrm>
            <a:off x="3450697" y="1642373"/>
            <a:ext cx="2375061" cy="4276916"/>
            <a:chOff x="3470477" y="1676507"/>
            <a:chExt cx="2423030" cy="4363296"/>
          </a:xfrm>
        </p:grpSpPr>
        <p:grpSp>
          <p:nvGrpSpPr>
            <p:cNvPr id="13" name="Group 12"/>
            <p:cNvGrpSpPr/>
            <p:nvPr/>
          </p:nvGrpSpPr>
          <p:grpSpPr>
            <a:xfrm>
              <a:off x="3470477" y="1676507"/>
              <a:ext cx="2423030" cy="4363296"/>
              <a:chOff x="9090506" y="1676507"/>
              <a:chExt cx="2240299" cy="4363296"/>
            </a:xfrm>
          </p:grpSpPr>
          <p:sp>
            <p:nvSpPr>
              <p:cNvPr id="16" name="Rectangle 15"/>
              <p:cNvSpPr/>
              <p:nvPr/>
            </p:nvSpPr>
            <p:spPr bwMode="auto">
              <a:xfrm>
                <a:off x="9090506" y="2581763"/>
                <a:ext cx="2240299" cy="3458040"/>
              </a:xfrm>
              <a:prstGeom prst="rect">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79259" rIns="179259" bIns="143407" numCol="1" spcCol="0" rtlCol="0" fromWordArt="0" anchor="t" anchorCtr="0" forceAA="0" compatLnSpc="1">
                <a:prstTxWarp prst="textNoShape">
                  <a:avLst/>
                </a:prstTxWarp>
                <a:noAutofit/>
              </a:bodyPr>
              <a:lstStyle/>
              <a:p>
                <a:pPr>
                  <a:spcAft>
                    <a:spcPts val="980"/>
                  </a:spcAft>
                </a:pPr>
                <a:r>
                  <a:rPr lang="en-US" sz="1567" dirty="0">
                    <a:gradFill>
                      <a:gsLst>
                        <a:gs pos="0">
                          <a:schemeClr val="tx1"/>
                        </a:gs>
                        <a:gs pos="100000">
                          <a:schemeClr val="tx1"/>
                        </a:gs>
                      </a:gsLst>
                    </a:gradFill>
                  </a:rPr>
                  <a:t>Easiest portability from on-premises</a:t>
                </a:r>
              </a:p>
              <a:p>
                <a:pPr>
                  <a:spcAft>
                    <a:spcPts val="980"/>
                  </a:spcAft>
                </a:pPr>
                <a:r>
                  <a:rPr lang="en-US" sz="1567" dirty="0">
                    <a:gradFill>
                      <a:gsLst>
                        <a:gs pos="0">
                          <a:schemeClr val="tx1"/>
                        </a:gs>
                        <a:gs pos="100000">
                          <a:schemeClr val="tx1"/>
                        </a:gs>
                      </a:gsLst>
                    </a:gradFill>
                  </a:rPr>
                  <a:t>Ecosystem of apps</a:t>
                </a:r>
              </a:p>
              <a:p>
                <a:pPr>
                  <a:spcAft>
                    <a:spcPts val="980"/>
                  </a:spcAft>
                </a:pPr>
                <a:r>
                  <a:rPr lang="en-US" sz="1567" dirty="0">
                    <a:gradFill>
                      <a:gsLst>
                        <a:gs pos="0">
                          <a:schemeClr val="tx1"/>
                        </a:gs>
                        <a:gs pos="100000">
                          <a:schemeClr val="tx1"/>
                        </a:gs>
                      </a:gsLst>
                    </a:gradFill>
                  </a:rPr>
                  <a:t>Host OS abstracted, but still requires management</a:t>
                </a:r>
              </a:p>
            </p:txBody>
          </p:sp>
          <p:sp>
            <p:nvSpPr>
              <p:cNvPr id="19" name="Rectangle 18"/>
              <p:cNvSpPr/>
              <p:nvPr/>
            </p:nvSpPr>
            <p:spPr bwMode="auto">
              <a:xfrm>
                <a:off x="9090507" y="1676507"/>
                <a:ext cx="2240298" cy="9052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843313" defTabSz="530572" fontAlgn="base">
                  <a:lnSpc>
                    <a:spcPct val="90000"/>
                  </a:lnSpc>
                  <a:spcBef>
                    <a:spcPct val="0"/>
                  </a:spcBef>
                  <a:spcAft>
                    <a:spcPct val="0"/>
                  </a:spcAft>
                  <a:tabLst>
                    <a:tab pos="1009797" algn="l"/>
                  </a:tabLst>
                </a:pPr>
                <a:r>
                  <a:rPr lang="en-US" sz="1567" dirty="0">
                    <a:solidFill>
                      <a:srgbClr val="FFFFFF"/>
                    </a:solidFill>
                  </a:rPr>
                  <a:t>Containers</a:t>
                </a:r>
              </a:p>
              <a:p>
                <a:pPr marL="843313" defTabSz="530572" fontAlgn="base">
                  <a:lnSpc>
                    <a:spcPct val="90000"/>
                  </a:lnSpc>
                  <a:spcBef>
                    <a:spcPct val="0"/>
                  </a:spcBef>
                  <a:spcAft>
                    <a:spcPct val="0"/>
                  </a:spcAft>
                  <a:tabLst>
                    <a:tab pos="1009797" algn="l"/>
                  </a:tabLst>
                </a:pPr>
                <a:endParaRPr lang="en-US" sz="1567" dirty="0">
                  <a:solidFill>
                    <a:srgbClr val="FFFFFF"/>
                  </a:solidFill>
                </a:endParaRPr>
              </a:p>
            </p:txBody>
          </p:sp>
        </p:grpSp>
        <p:grpSp>
          <p:nvGrpSpPr>
            <p:cNvPr id="21" name="Group 20"/>
            <p:cNvGrpSpPr/>
            <p:nvPr/>
          </p:nvGrpSpPr>
          <p:grpSpPr>
            <a:xfrm>
              <a:off x="3582037" y="1904464"/>
              <a:ext cx="798603" cy="464897"/>
              <a:chOff x="9011696" y="1856729"/>
              <a:chExt cx="892824" cy="519746"/>
            </a:xfrm>
          </p:grpSpPr>
          <p:grpSp>
            <p:nvGrpSpPr>
              <p:cNvPr id="39" name="Group 38"/>
              <p:cNvGrpSpPr/>
              <p:nvPr/>
            </p:nvGrpSpPr>
            <p:grpSpPr>
              <a:xfrm>
                <a:off x="9011696" y="1856729"/>
                <a:ext cx="679115" cy="355896"/>
                <a:chOff x="9489280" y="785813"/>
                <a:chExt cx="1076894" cy="564356"/>
              </a:xfrm>
            </p:grpSpPr>
            <p:sp>
              <p:nvSpPr>
                <p:cNvPr id="40" name="Rectangle 39"/>
                <p:cNvSpPr/>
                <p:nvPr/>
              </p:nvSpPr>
              <p:spPr bwMode="auto">
                <a:xfrm>
                  <a:off x="9689306" y="909638"/>
                  <a:ext cx="876868" cy="440531"/>
                </a:xfrm>
                <a:prstGeom prst="rect">
                  <a:avLst/>
                </a:prstGeom>
                <a:solidFill>
                  <a:schemeClr val="bg1"/>
                </a:solid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Parallelogram 40"/>
                <p:cNvSpPr/>
                <p:nvPr/>
              </p:nvSpPr>
              <p:spPr bwMode="auto">
                <a:xfrm rot="16200000">
                  <a:off x="9311853" y="989434"/>
                  <a:ext cx="528638" cy="173781"/>
                </a:xfrm>
                <a:prstGeom prst="parallelogram">
                  <a:avLst>
                    <a:gd name="adj" fmla="val 55081"/>
                  </a:avLst>
                </a:prstGeom>
                <a:solidFill>
                  <a:schemeClr val="bg1"/>
                </a:solid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Parallelogram 41"/>
                <p:cNvSpPr/>
                <p:nvPr/>
              </p:nvSpPr>
              <p:spPr bwMode="auto">
                <a:xfrm flipH="1">
                  <a:off x="9489280" y="785813"/>
                  <a:ext cx="1076891" cy="99540"/>
                </a:xfrm>
                <a:prstGeom prst="parallelogram">
                  <a:avLst>
                    <a:gd name="adj" fmla="val 188803"/>
                  </a:avLst>
                </a:prstGeom>
                <a:solidFill>
                  <a:schemeClr val="bg1"/>
                </a:solid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5" name="Group 54"/>
              <p:cNvGrpSpPr/>
              <p:nvPr/>
            </p:nvGrpSpPr>
            <p:grpSpPr>
              <a:xfrm>
                <a:off x="9225405" y="2028668"/>
                <a:ext cx="679115" cy="347807"/>
                <a:chOff x="9489280" y="785813"/>
                <a:chExt cx="1076893" cy="551530"/>
              </a:xfrm>
            </p:grpSpPr>
            <p:sp>
              <p:nvSpPr>
                <p:cNvPr id="56" name="Rectangle 55"/>
                <p:cNvSpPr/>
                <p:nvPr/>
              </p:nvSpPr>
              <p:spPr bwMode="auto">
                <a:xfrm>
                  <a:off x="9689305" y="896811"/>
                  <a:ext cx="876868" cy="440532"/>
                </a:xfrm>
                <a:prstGeom prst="rect">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Parallelogram 56"/>
                <p:cNvSpPr/>
                <p:nvPr/>
              </p:nvSpPr>
              <p:spPr bwMode="auto">
                <a:xfrm rot="16200000">
                  <a:off x="9311852" y="981103"/>
                  <a:ext cx="528638" cy="173780"/>
                </a:xfrm>
                <a:prstGeom prst="parallelogram">
                  <a:avLst>
                    <a:gd name="adj" fmla="val 55081"/>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Parallelogram 57"/>
                <p:cNvSpPr/>
                <p:nvPr/>
              </p:nvSpPr>
              <p:spPr bwMode="auto">
                <a:xfrm flipH="1">
                  <a:off x="9489280" y="785813"/>
                  <a:ext cx="1076891" cy="99540"/>
                </a:xfrm>
                <a:prstGeom prst="parallelogram">
                  <a:avLst>
                    <a:gd name="adj" fmla="val 188803"/>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30929263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Programmatic Interfaces</a:t>
            </a:r>
            <a:endParaRPr lang="en-US" dirty="0"/>
          </a:p>
        </p:txBody>
      </p:sp>
      <p:graphicFrame>
        <p:nvGraphicFramePr>
          <p:cNvPr id="4" name="Table 7"/>
          <p:cNvGraphicFramePr>
            <a:graphicFrameLocks noGrp="1"/>
          </p:cNvGraphicFramePr>
          <p:nvPr>
            <p:extLst>
              <p:ext uri="{D42A27DB-BD31-4B8C-83A1-F6EECF244321}">
                <p14:modId xmlns:p14="http://schemas.microsoft.com/office/powerpoint/2010/main" val="1378165323"/>
              </p:ext>
            </p:extLst>
          </p:nvPr>
        </p:nvGraphicFramePr>
        <p:xfrm>
          <a:off x="115790" y="1515350"/>
          <a:ext cx="11976098" cy="4851830"/>
        </p:xfrm>
        <a:graphic>
          <a:graphicData uri="http://schemas.openxmlformats.org/drawingml/2006/table">
            <a:tbl>
              <a:tblPr firstRow="1" bandRow="1">
                <a:tableStyleId>{21E4AEA4-8DFA-4A89-87EB-49C32662AFE0}</a:tableStyleId>
              </a:tblPr>
              <a:tblGrid>
                <a:gridCol w="2246168">
                  <a:extLst>
                    <a:ext uri="{9D8B030D-6E8A-4147-A177-3AD203B41FA5}">
                      <a16:colId xmlns:a16="http://schemas.microsoft.com/office/drawing/2014/main" val="2150914771"/>
                    </a:ext>
                  </a:extLst>
                </a:gridCol>
                <a:gridCol w="1867022">
                  <a:extLst>
                    <a:ext uri="{9D8B030D-6E8A-4147-A177-3AD203B41FA5}">
                      <a16:colId xmlns:a16="http://schemas.microsoft.com/office/drawing/2014/main" val="1763786613"/>
                    </a:ext>
                  </a:extLst>
                </a:gridCol>
                <a:gridCol w="1493617">
                  <a:extLst>
                    <a:ext uri="{9D8B030D-6E8A-4147-A177-3AD203B41FA5}">
                      <a16:colId xmlns:a16="http://schemas.microsoft.com/office/drawing/2014/main" val="3231141124"/>
                    </a:ext>
                  </a:extLst>
                </a:gridCol>
                <a:gridCol w="1493617">
                  <a:extLst>
                    <a:ext uri="{9D8B030D-6E8A-4147-A177-3AD203B41FA5}">
                      <a16:colId xmlns:a16="http://schemas.microsoft.com/office/drawing/2014/main" val="2556156559"/>
                    </a:ext>
                  </a:extLst>
                </a:gridCol>
                <a:gridCol w="1792342">
                  <a:extLst>
                    <a:ext uri="{9D8B030D-6E8A-4147-A177-3AD203B41FA5}">
                      <a16:colId xmlns:a16="http://schemas.microsoft.com/office/drawing/2014/main" val="3966673550"/>
                    </a:ext>
                  </a:extLst>
                </a:gridCol>
                <a:gridCol w="3083332">
                  <a:extLst>
                    <a:ext uri="{9D8B030D-6E8A-4147-A177-3AD203B41FA5}">
                      <a16:colId xmlns:a16="http://schemas.microsoft.com/office/drawing/2014/main" val="4157407904"/>
                    </a:ext>
                  </a:extLst>
                </a:gridCol>
              </a:tblGrid>
              <a:tr h="441605">
                <a:tc>
                  <a:txBody>
                    <a:bodyPr/>
                    <a:lstStyle/>
                    <a:p>
                      <a:pPr marL="0" marR="0" algn="l" defTabSz="932472" rtl="0" eaLnBrk="1" fontAlgn="base" latinLnBrk="0" hangingPunct="1">
                        <a:lnSpc>
                          <a:spcPct val="90000"/>
                        </a:lnSpc>
                        <a:spcBef>
                          <a:spcPct val="0"/>
                        </a:spcBef>
                        <a:spcAft>
                          <a:spcPct val="0"/>
                        </a:spcAft>
                      </a:pPr>
                      <a:r>
                        <a:rPr lang="en-US" sz="1400" kern="1200" dirty="0"/>
                        <a:t>SERVICES</a:t>
                      </a:r>
                      <a:endParaRPr lang="en-US" sz="1400" b="1"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marL="340543" marR="89604" marT="44802" marB="44802" anchor="ctr"/>
                </a:tc>
                <a:tc>
                  <a:txBody>
                    <a:bodyPr/>
                    <a:lstStyle/>
                    <a:p>
                      <a:pPr marL="0" marR="0" algn="l" defTabSz="932472" rtl="0" eaLnBrk="1" fontAlgn="base" latinLnBrk="0" hangingPunct="1">
                        <a:lnSpc>
                          <a:spcPct val="90000"/>
                        </a:lnSpc>
                        <a:spcBef>
                          <a:spcPct val="0"/>
                        </a:spcBef>
                        <a:spcAft>
                          <a:spcPct val="0"/>
                        </a:spcAft>
                      </a:pPr>
                      <a:r>
                        <a:rPr lang="en-US" sz="1400" kern="1200" dirty="0"/>
                        <a:t>POWERSHELL</a:t>
                      </a:r>
                      <a:endParaRPr lang="en-US" sz="1400" b="1"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marL="179208" marR="89604" marT="44802" marB="44802" anchor="ctr"/>
                </a:tc>
                <a:tc>
                  <a:txBody>
                    <a:bodyPr/>
                    <a:lstStyle/>
                    <a:p>
                      <a:pPr marL="0" marR="0" algn="l" defTabSz="932472" rtl="0" eaLnBrk="1" fontAlgn="base" latinLnBrk="0" hangingPunct="1">
                        <a:lnSpc>
                          <a:spcPct val="90000"/>
                        </a:lnSpc>
                        <a:spcBef>
                          <a:spcPct val="0"/>
                        </a:spcBef>
                        <a:spcAft>
                          <a:spcPct val="0"/>
                        </a:spcAft>
                      </a:pPr>
                      <a:r>
                        <a:rPr lang="en-US" sz="1400" kern="1200" dirty="0"/>
                        <a:t>XPLAT-CLI</a:t>
                      </a:r>
                      <a:endParaRPr lang="en-US" sz="1400" b="1"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marL="179208" marR="89604" marT="44802" marB="44802" anchor="ctr"/>
                </a:tc>
                <a:tc>
                  <a:txBody>
                    <a:bodyPr/>
                    <a:lstStyle/>
                    <a:p>
                      <a:pPr marL="0" marR="0" algn="l" defTabSz="932472" rtl="0" eaLnBrk="1" fontAlgn="base" latinLnBrk="0" hangingPunct="1">
                        <a:lnSpc>
                          <a:spcPct val="90000"/>
                        </a:lnSpc>
                        <a:spcBef>
                          <a:spcPct val="0"/>
                        </a:spcBef>
                        <a:spcAft>
                          <a:spcPct val="0"/>
                        </a:spcAft>
                      </a:pPr>
                      <a:r>
                        <a:rPr lang="en-US" sz="1400" kern="1200" dirty="0"/>
                        <a:t>MAML</a:t>
                      </a:r>
                      <a:endParaRPr lang="en-US" sz="1400" b="1"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marL="179208" marR="89604" marT="44802" marB="44802" anchor="ctr"/>
                </a:tc>
                <a:tc>
                  <a:txBody>
                    <a:bodyPr/>
                    <a:lstStyle/>
                    <a:p>
                      <a:pPr marL="0" marR="0" algn="l" defTabSz="932472" rtl="0" eaLnBrk="1" fontAlgn="base" latinLnBrk="0" hangingPunct="1">
                        <a:lnSpc>
                          <a:spcPct val="90000"/>
                        </a:lnSpc>
                        <a:spcBef>
                          <a:spcPct val="0"/>
                        </a:spcBef>
                        <a:spcAft>
                          <a:spcPct val="0"/>
                        </a:spcAft>
                      </a:pPr>
                      <a:r>
                        <a:rPr lang="en-US" sz="1400" kern="1200" dirty="0"/>
                        <a:t>REST</a:t>
                      </a:r>
                      <a:endParaRPr lang="en-US" sz="1400" b="1"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marL="179208" marR="89604" marT="44802" marB="44802" anchor="ctr"/>
                </a:tc>
                <a:tc>
                  <a:txBody>
                    <a:bodyPr/>
                    <a:lstStyle/>
                    <a:p>
                      <a:pPr marL="0" marR="0" algn="l" defTabSz="932472" rtl="0" eaLnBrk="1" fontAlgn="base" latinLnBrk="0" hangingPunct="1">
                        <a:lnSpc>
                          <a:spcPct val="90000"/>
                        </a:lnSpc>
                        <a:spcBef>
                          <a:spcPct val="0"/>
                        </a:spcBef>
                        <a:spcAft>
                          <a:spcPct val="0"/>
                        </a:spcAft>
                      </a:pPr>
                      <a:r>
                        <a:rPr lang="en-US" sz="1400" kern="1200" dirty="0"/>
                        <a:t>Chef, Puppet, Vagrant</a:t>
                      </a:r>
                      <a:endParaRPr lang="en-US" sz="1400" b="1"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marL="179208" marR="89604" marT="44802" marB="44802" anchor="ctr"/>
                </a:tc>
                <a:extLst>
                  <a:ext uri="{0D108BD9-81ED-4DB2-BD59-A6C34878D82A}">
                    <a16:rowId xmlns:a16="http://schemas.microsoft.com/office/drawing/2014/main" val="4044690263"/>
                  </a:ext>
                </a:extLst>
              </a:tr>
              <a:tr h="293984">
                <a:tc>
                  <a:txBody>
                    <a:bodyPr/>
                    <a:lstStyle/>
                    <a:p>
                      <a:r>
                        <a:rPr lang="en-US" sz="1400" dirty="0"/>
                        <a:t>Virtual</a:t>
                      </a:r>
                      <a:r>
                        <a:rPr lang="en-US" sz="1400" baseline="0" dirty="0"/>
                        <a:t> Machine</a:t>
                      </a:r>
                      <a:endParaRPr lang="en-US" sz="1400" dirty="0"/>
                    </a:p>
                  </a:txBody>
                  <a:tcPr marL="340543"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  √ </a:t>
                      </a:r>
                      <a:endParaRPr lang="en-US" sz="1400" b="1" dirty="0"/>
                    </a:p>
                  </a:txBody>
                  <a:tcPr marL="179208" marR="89604" marT="44808" marB="35847" anchor="ctr"/>
                </a:tc>
                <a:tc>
                  <a:txBody>
                    <a:bodyPr/>
                    <a:lstStyle/>
                    <a:p>
                      <a:pPr algn="ctr"/>
                      <a:r>
                        <a:rPr lang="en-US" sz="1400" dirty="0"/>
                        <a:t>C P V</a:t>
                      </a:r>
                      <a:endParaRPr lang="en-US" sz="1400" b="1" dirty="0">
                        <a:gradFill>
                          <a:gsLst>
                            <a:gs pos="0">
                              <a:schemeClr val="tx1"/>
                            </a:gs>
                            <a:gs pos="100000">
                              <a:schemeClr val="tx1"/>
                            </a:gs>
                          </a:gsLst>
                          <a:lin ang="0" scaled="0"/>
                        </a:gradFill>
                      </a:endParaRPr>
                    </a:p>
                  </a:txBody>
                  <a:tcPr marL="179208" marR="89604" marT="44808" marB="35847" anchor="ctr"/>
                </a:tc>
                <a:extLst>
                  <a:ext uri="{0D108BD9-81ED-4DB2-BD59-A6C34878D82A}">
                    <a16:rowId xmlns:a16="http://schemas.microsoft.com/office/drawing/2014/main" val="248033735"/>
                  </a:ext>
                </a:extLst>
              </a:tr>
              <a:tr h="293984">
                <a:tc>
                  <a:txBody>
                    <a:bodyPr/>
                    <a:lstStyle/>
                    <a:p>
                      <a:r>
                        <a:rPr lang="en-US" sz="1400" dirty="0"/>
                        <a:t>Cloud Service</a:t>
                      </a:r>
                    </a:p>
                  </a:txBody>
                  <a:tcPr marL="340543"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C P V</a:t>
                      </a:r>
                      <a:endParaRPr lang="en-US" sz="1400" b="1" dirty="0">
                        <a:gradFill>
                          <a:gsLst>
                            <a:gs pos="0">
                              <a:schemeClr val="tx1"/>
                            </a:gs>
                            <a:gs pos="100000">
                              <a:schemeClr val="tx1"/>
                            </a:gs>
                          </a:gsLst>
                          <a:lin ang="0" scaled="0"/>
                        </a:gradFill>
                      </a:endParaRPr>
                    </a:p>
                  </a:txBody>
                  <a:tcPr marL="179208" marR="89604" marT="44808" marB="35847" anchor="ctr"/>
                </a:tc>
                <a:extLst>
                  <a:ext uri="{0D108BD9-81ED-4DB2-BD59-A6C34878D82A}">
                    <a16:rowId xmlns:a16="http://schemas.microsoft.com/office/drawing/2014/main" val="2870627280"/>
                  </a:ext>
                </a:extLst>
              </a:tr>
              <a:tr h="293984">
                <a:tc>
                  <a:txBody>
                    <a:bodyPr/>
                    <a:lstStyle/>
                    <a:p>
                      <a:r>
                        <a:rPr lang="en-US" sz="1400" dirty="0"/>
                        <a:t>Web</a:t>
                      </a:r>
                      <a:r>
                        <a:rPr lang="en-US" sz="1400" baseline="0" dirty="0"/>
                        <a:t>site</a:t>
                      </a:r>
                      <a:endParaRPr lang="en-US" sz="1400" dirty="0"/>
                    </a:p>
                  </a:txBody>
                  <a:tcPr marL="340543"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 √ </a:t>
                      </a:r>
                      <a:endParaRPr lang="en-US" sz="1400" b="1" dirty="0"/>
                    </a:p>
                  </a:txBody>
                  <a:tcPr marL="179208" marR="89604" marT="44808" marB="35847" anchor="ctr"/>
                </a:tc>
                <a:tc>
                  <a:txBody>
                    <a:bodyPr/>
                    <a:lstStyle/>
                    <a:p>
                      <a:pPr algn="ctr"/>
                      <a:r>
                        <a:rPr lang="en-US" sz="1400" dirty="0"/>
                        <a:t>√  √ </a:t>
                      </a:r>
                      <a:endParaRPr lang="en-US" sz="1400" b="1" dirty="0"/>
                    </a:p>
                  </a:txBody>
                  <a:tcPr marL="179208" marR="89604" marT="44808" marB="35847" anchor="ctr"/>
                </a:tc>
                <a:tc>
                  <a:txBody>
                    <a:bodyPr/>
                    <a:lstStyle/>
                    <a:p>
                      <a:pPr algn="ctr"/>
                      <a:endParaRPr lang="en-US" sz="1400" b="1" dirty="0">
                        <a:gradFill>
                          <a:gsLst>
                            <a:gs pos="0">
                              <a:schemeClr val="tx1"/>
                            </a:gs>
                            <a:gs pos="100000">
                              <a:schemeClr val="tx1"/>
                            </a:gs>
                          </a:gsLst>
                          <a:lin ang="0" scaled="0"/>
                        </a:gradFill>
                      </a:endParaRPr>
                    </a:p>
                  </a:txBody>
                  <a:tcPr marL="179208" marR="89604" marT="44808" marB="35847" anchor="ctr"/>
                </a:tc>
                <a:extLst>
                  <a:ext uri="{0D108BD9-81ED-4DB2-BD59-A6C34878D82A}">
                    <a16:rowId xmlns:a16="http://schemas.microsoft.com/office/drawing/2014/main" val="3867055214"/>
                  </a:ext>
                </a:extLst>
              </a:tr>
              <a:tr h="293984">
                <a:tc>
                  <a:txBody>
                    <a:bodyPr/>
                    <a:lstStyle/>
                    <a:p>
                      <a:r>
                        <a:rPr lang="en-US" sz="1400" dirty="0"/>
                        <a:t>Network</a:t>
                      </a:r>
                    </a:p>
                  </a:txBody>
                  <a:tcPr marL="340543"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  √ </a:t>
                      </a:r>
                      <a:endParaRPr lang="en-US" sz="1400" b="1" dirty="0"/>
                    </a:p>
                  </a:txBody>
                  <a:tcPr marL="179208" marR="89604" marT="44808" marB="35847" anchor="ctr"/>
                </a:tc>
                <a:tc>
                  <a:txBody>
                    <a:bodyPr/>
                    <a:lstStyle/>
                    <a:p>
                      <a:pPr algn="ctr"/>
                      <a:r>
                        <a:rPr lang="en-US" sz="1400" dirty="0"/>
                        <a:t>C P</a:t>
                      </a:r>
                      <a:endParaRPr lang="en-US" sz="1400" b="1" dirty="0">
                        <a:gradFill>
                          <a:gsLst>
                            <a:gs pos="0">
                              <a:schemeClr val="tx1"/>
                            </a:gs>
                            <a:gs pos="100000">
                              <a:schemeClr val="tx1"/>
                            </a:gs>
                          </a:gsLst>
                          <a:lin ang="0" scaled="0"/>
                        </a:gradFill>
                      </a:endParaRPr>
                    </a:p>
                  </a:txBody>
                  <a:tcPr marL="179208" marR="89604" marT="44808" marB="35847" anchor="ctr"/>
                </a:tc>
                <a:extLst>
                  <a:ext uri="{0D108BD9-81ED-4DB2-BD59-A6C34878D82A}">
                    <a16:rowId xmlns:a16="http://schemas.microsoft.com/office/drawing/2014/main" val="1389351932"/>
                  </a:ext>
                </a:extLst>
              </a:tr>
              <a:tr h="293984">
                <a:tc>
                  <a:txBody>
                    <a:bodyPr/>
                    <a:lstStyle/>
                    <a:p>
                      <a:r>
                        <a:rPr lang="en-US" sz="1400" dirty="0"/>
                        <a:t>Storage</a:t>
                      </a:r>
                    </a:p>
                  </a:txBody>
                  <a:tcPr marL="340543"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 √</a:t>
                      </a:r>
                      <a:endParaRPr lang="en-US" sz="1400" b="1" dirty="0">
                        <a:gradFill>
                          <a:gsLst>
                            <a:gs pos="0">
                              <a:schemeClr val="accent1"/>
                            </a:gs>
                            <a:gs pos="100000">
                              <a:schemeClr val="accent1"/>
                            </a:gs>
                          </a:gsLst>
                        </a:gradFill>
                      </a:endParaRPr>
                    </a:p>
                  </a:txBody>
                  <a:tcPr marL="179208" marR="89604" marT="44808" marB="35847" anchor="ctr"/>
                </a:tc>
                <a:tc>
                  <a:txBody>
                    <a:bodyPr/>
                    <a:lstStyle/>
                    <a:p>
                      <a:pPr algn="ctr"/>
                      <a:r>
                        <a:rPr lang="en-US" sz="1400" dirty="0"/>
                        <a:t>√  √ </a:t>
                      </a:r>
                      <a:endParaRPr lang="en-US" sz="1400" b="1" dirty="0"/>
                    </a:p>
                  </a:txBody>
                  <a:tcPr marL="179208" marR="89604" marT="44808" marB="35847"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400" dirty="0"/>
                        <a:t>C P V</a:t>
                      </a:r>
                      <a:endParaRPr lang="en-US" sz="1400" b="1" dirty="0">
                        <a:gradFill>
                          <a:gsLst>
                            <a:gs pos="0">
                              <a:schemeClr val="tx1"/>
                            </a:gs>
                            <a:gs pos="100000">
                              <a:schemeClr val="tx1"/>
                            </a:gs>
                          </a:gsLst>
                          <a:lin ang="0" scaled="0"/>
                        </a:gradFill>
                      </a:endParaRPr>
                    </a:p>
                  </a:txBody>
                  <a:tcPr marL="179208" marR="89604" marT="44808" marB="35847" anchor="ctr"/>
                </a:tc>
                <a:extLst>
                  <a:ext uri="{0D108BD9-81ED-4DB2-BD59-A6C34878D82A}">
                    <a16:rowId xmlns:a16="http://schemas.microsoft.com/office/drawing/2014/main" val="2354231227"/>
                  </a:ext>
                </a:extLst>
              </a:tr>
              <a:tr h="293984">
                <a:tc>
                  <a:txBody>
                    <a:bodyPr/>
                    <a:lstStyle/>
                    <a:p>
                      <a:r>
                        <a:rPr lang="en-US" sz="1400" dirty="0"/>
                        <a:t>SQL</a:t>
                      </a:r>
                      <a:r>
                        <a:rPr lang="en-US" sz="1400" baseline="0" dirty="0"/>
                        <a:t> Database</a:t>
                      </a:r>
                      <a:endParaRPr lang="en-US" sz="1400" dirty="0"/>
                    </a:p>
                  </a:txBody>
                  <a:tcPr marL="340543"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 √</a:t>
                      </a:r>
                      <a:endParaRPr lang="en-US" sz="1400" b="1" dirty="0">
                        <a:gradFill>
                          <a:gsLst>
                            <a:gs pos="0">
                              <a:schemeClr val="accent1"/>
                            </a:gs>
                            <a:gs pos="100000">
                              <a:schemeClr val="accent1"/>
                            </a:gs>
                          </a:gsLst>
                        </a:gradFill>
                      </a:endParaRPr>
                    </a:p>
                  </a:txBody>
                  <a:tcPr marL="179208" marR="89604" marT="44808" marB="35847"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400" dirty="0"/>
                        <a:t>√  √ </a:t>
                      </a:r>
                      <a:endParaRPr lang="en-US" sz="1400" b="1" dirty="0"/>
                    </a:p>
                  </a:txBody>
                  <a:tcPr marL="179208" marR="89604" marT="44808" marB="35847"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400" dirty="0"/>
                        <a:t>P</a:t>
                      </a:r>
                      <a:endParaRPr lang="en-US" sz="1400" b="1" dirty="0">
                        <a:gradFill>
                          <a:gsLst>
                            <a:gs pos="0">
                              <a:schemeClr val="tx1"/>
                            </a:gs>
                            <a:gs pos="100000">
                              <a:schemeClr val="tx1"/>
                            </a:gs>
                          </a:gsLst>
                          <a:lin ang="0" scaled="0"/>
                        </a:gradFill>
                      </a:endParaRPr>
                    </a:p>
                  </a:txBody>
                  <a:tcPr marL="179208" marR="89604" marT="44808" marB="35847" anchor="ctr"/>
                </a:tc>
                <a:extLst>
                  <a:ext uri="{0D108BD9-81ED-4DB2-BD59-A6C34878D82A}">
                    <a16:rowId xmlns:a16="http://schemas.microsoft.com/office/drawing/2014/main" val="989900661"/>
                  </a:ext>
                </a:extLst>
              </a:tr>
              <a:tr h="293984">
                <a:tc>
                  <a:txBody>
                    <a:bodyPr/>
                    <a:lstStyle/>
                    <a:p>
                      <a:r>
                        <a:rPr lang="en-US" sz="1400" dirty="0"/>
                        <a:t>Service Bus</a:t>
                      </a:r>
                    </a:p>
                  </a:txBody>
                  <a:tcPr marL="340543"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endParaRPr lang="en-US" sz="1400" b="1" dirty="0">
                        <a:gradFill>
                          <a:gsLst>
                            <a:gs pos="0">
                              <a:schemeClr val="tx1"/>
                            </a:gs>
                            <a:gs pos="100000">
                              <a:schemeClr val="tx1"/>
                            </a:gs>
                          </a:gsLst>
                          <a:lin ang="0" scaled="0"/>
                        </a:gradFill>
                      </a:endParaRPr>
                    </a:p>
                  </a:txBody>
                  <a:tcPr marL="179208" marR="89604" marT="44808" marB="35847" anchor="ctr"/>
                </a:tc>
                <a:extLst>
                  <a:ext uri="{0D108BD9-81ED-4DB2-BD59-A6C34878D82A}">
                    <a16:rowId xmlns:a16="http://schemas.microsoft.com/office/drawing/2014/main" val="220884075"/>
                  </a:ext>
                </a:extLst>
              </a:tr>
              <a:tr h="293984">
                <a:tc>
                  <a:txBody>
                    <a:bodyPr/>
                    <a:lstStyle/>
                    <a:p>
                      <a:r>
                        <a:rPr lang="en-US" sz="1400" dirty="0"/>
                        <a:t>Resource</a:t>
                      </a:r>
                      <a:r>
                        <a:rPr lang="en-US" sz="1400" baseline="0" dirty="0"/>
                        <a:t> Groups</a:t>
                      </a:r>
                      <a:endParaRPr lang="en-US" sz="1400" b="1" dirty="0"/>
                    </a:p>
                  </a:txBody>
                  <a:tcPr marL="340543" marR="89604" marT="44808" marB="35847" anchor="ct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400" dirty="0"/>
                        <a:t>√</a:t>
                      </a:r>
                      <a:endParaRPr lang="en-US" sz="1400" b="1" dirty="0">
                        <a:gradFill>
                          <a:gsLst>
                            <a:gs pos="0">
                              <a:schemeClr val="accent1"/>
                            </a:gs>
                            <a:gs pos="100000">
                              <a:schemeClr val="accent1"/>
                            </a:gs>
                          </a:gsLst>
                        </a:gradFill>
                      </a:endParaRPr>
                    </a:p>
                  </a:txBody>
                  <a:tcPr marL="179208" marR="89604" marT="44808" marB="35847" anchor="ct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400" dirty="0"/>
                        <a:t>√</a:t>
                      </a:r>
                      <a:endParaRPr lang="en-US" sz="1400" b="1" dirty="0">
                        <a:gradFill>
                          <a:gsLst>
                            <a:gs pos="0">
                              <a:schemeClr val="accent1"/>
                            </a:gs>
                            <a:gs pos="100000">
                              <a:schemeClr val="accent1"/>
                            </a:gs>
                          </a:gsLst>
                        </a:gradFill>
                      </a:endParaRPr>
                    </a:p>
                  </a:txBody>
                  <a:tcPr marL="179208" marR="89604" marT="44808" marB="35847" anchor="ctr"/>
                </a:tc>
                <a:tc>
                  <a:txBody>
                    <a:bodyPr/>
                    <a:lstStyle/>
                    <a:p>
                      <a:pPr algn="ct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accent1"/>
                            </a:gs>
                            <a:gs pos="100000">
                              <a:schemeClr val="accent1"/>
                            </a:gs>
                          </a:gsLst>
                        </a:gradFill>
                      </a:endParaRPr>
                    </a:p>
                  </a:txBody>
                  <a:tcPr marL="179208" marR="89604" marT="44808" marB="35847" anchor="ctr"/>
                </a:tc>
                <a:tc>
                  <a:txBody>
                    <a:bodyPr/>
                    <a:lstStyle/>
                    <a:p>
                      <a:pPr algn="ctr"/>
                      <a:endParaRPr lang="en-US" sz="1400" b="1" dirty="0"/>
                    </a:p>
                  </a:txBody>
                  <a:tcPr marL="179208" marR="89604" marT="44808" marB="35847" anchor="ctr"/>
                </a:tc>
                <a:extLst>
                  <a:ext uri="{0D108BD9-81ED-4DB2-BD59-A6C34878D82A}">
                    <a16:rowId xmlns:a16="http://schemas.microsoft.com/office/drawing/2014/main" val="20909811"/>
                  </a:ext>
                </a:extLst>
              </a:tr>
              <a:tr h="293984">
                <a:tc>
                  <a:txBody>
                    <a:bodyPr/>
                    <a:lstStyle/>
                    <a:p>
                      <a:r>
                        <a:rPr lang="en-US" sz="1400" dirty="0"/>
                        <a:t>Scheduler</a:t>
                      </a:r>
                    </a:p>
                  </a:txBody>
                  <a:tcPr marL="340543" marR="89604" marT="44808" marB="35847" anchor="ctr"/>
                </a:tc>
                <a:tc>
                  <a:txBody>
                    <a:bodyPr/>
                    <a:lstStyle/>
                    <a:p>
                      <a:pPr marL="0" marR="0" indent="0" algn="ctr" defTabSz="914225" rtl="0" eaLnBrk="1" fontAlgn="auto" latinLnBrk="0" hangingPunct="1">
                        <a:lnSpc>
                          <a:spcPct val="100000"/>
                        </a:lnSpc>
                        <a:spcBef>
                          <a:spcPts val="0"/>
                        </a:spcBef>
                        <a:spcAft>
                          <a:spcPts val="0"/>
                        </a:spcAft>
                        <a:buClrTx/>
                        <a:buSzTx/>
                        <a:buFontTx/>
                        <a:buNone/>
                        <a:tabLst/>
                        <a:defRPr/>
                      </a:pP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endParaRPr lang="en-US" sz="1400" b="1" dirty="0"/>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  √ </a:t>
                      </a:r>
                      <a:endParaRPr lang="en-US" sz="1400" b="1" dirty="0"/>
                    </a:p>
                  </a:txBody>
                  <a:tcPr marL="179208" marR="89604" marT="44808" marB="35847" anchor="ctr"/>
                </a:tc>
                <a:tc>
                  <a:txBody>
                    <a:bodyPr/>
                    <a:lstStyle/>
                    <a:p>
                      <a:pPr algn="ctr"/>
                      <a:endParaRPr lang="en-US" sz="1400" b="1" dirty="0"/>
                    </a:p>
                  </a:txBody>
                  <a:tcPr marL="179208" marR="89604" marT="44808" marB="35847" anchor="ctr"/>
                </a:tc>
                <a:extLst>
                  <a:ext uri="{0D108BD9-81ED-4DB2-BD59-A6C34878D82A}">
                    <a16:rowId xmlns:a16="http://schemas.microsoft.com/office/drawing/2014/main" val="1727193193"/>
                  </a:ext>
                </a:extLst>
              </a:tr>
              <a:tr h="293984">
                <a:tc>
                  <a:txBody>
                    <a:bodyPr/>
                    <a:lstStyle/>
                    <a:p>
                      <a:r>
                        <a:rPr lang="en-US" sz="1400" dirty="0"/>
                        <a:t>Monitoring</a:t>
                      </a:r>
                    </a:p>
                  </a:txBody>
                  <a:tcPr marL="340543"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endParaRPr lang="en-US" sz="1400" b="1" dirty="0"/>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400" dirty="0"/>
                        <a:t>√ √ </a:t>
                      </a:r>
                      <a:endParaRPr lang="en-US" sz="1400" b="1" dirty="0"/>
                    </a:p>
                  </a:txBody>
                  <a:tcPr marL="179208" marR="89604" marT="44808" marB="35847"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400" b="1" dirty="0"/>
                    </a:p>
                  </a:txBody>
                  <a:tcPr marL="179208" marR="89604" marT="44808" marB="35847" anchor="ctr"/>
                </a:tc>
                <a:extLst>
                  <a:ext uri="{0D108BD9-81ED-4DB2-BD59-A6C34878D82A}">
                    <a16:rowId xmlns:a16="http://schemas.microsoft.com/office/drawing/2014/main" val="1894984863"/>
                  </a:ext>
                </a:extLst>
              </a:tr>
              <a:tr h="293984">
                <a:tc>
                  <a:txBody>
                    <a:bodyPr/>
                    <a:lstStyle/>
                    <a:p>
                      <a:r>
                        <a:rPr lang="en-US" sz="1400" dirty="0"/>
                        <a:t>Search</a:t>
                      </a:r>
                    </a:p>
                  </a:txBody>
                  <a:tcPr marL="340543" marR="89604" marT="44808" marB="35847" anchor="ctr"/>
                </a:tc>
                <a:tc>
                  <a:txBody>
                    <a:bodyPr/>
                    <a:lstStyle/>
                    <a:p>
                      <a:pPr algn="ctr"/>
                      <a:r>
                        <a:rPr lang="en-US" sz="1400" dirty="0"/>
                        <a:t> </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endParaRPr lang="en-US" sz="1400" b="1" dirty="0"/>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marL="0" marR="0" indent="0" algn="ctr" defTabSz="914225" rtl="0" eaLnBrk="1" fontAlgn="auto" latinLnBrk="0" hangingPunct="1">
                        <a:lnSpc>
                          <a:spcPct val="100000"/>
                        </a:lnSpc>
                        <a:spcBef>
                          <a:spcPts val="0"/>
                        </a:spcBef>
                        <a:spcAft>
                          <a:spcPts val="0"/>
                        </a:spcAft>
                        <a:buClrTx/>
                        <a:buSzTx/>
                        <a:buFontTx/>
                        <a:buNone/>
                        <a:tabLst/>
                        <a:defRPr/>
                      </a:pPr>
                      <a:r>
                        <a:rPr lang="en-US" sz="1400" dirty="0"/>
                        <a:t>√ √</a:t>
                      </a:r>
                      <a:endParaRPr lang="en-US" sz="1400" b="1" dirty="0">
                        <a:gradFill>
                          <a:gsLst>
                            <a:gs pos="0">
                              <a:schemeClr val="accent1"/>
                            </a:gs>
                            <a:gs pos="100000">
                              <a:schemeClr val="accent1"/>
                            </a:gs>
                          </a:gsLst>
                        </a:gradFill>
                      </a:endParaRPr>
                    </a:p>
                  </a:txBody>
                  <a:tcPr marL="179208" marR="89604" marT="44808" marB="35847" anchor="ctr"/>
                </a:tc>
                <a:tc>
                  <a:txBody>
                    <a:bodyPr/>
                    <a:lstStyle/>
                    <a:p>
                      <a:pPr algn="ctr"/>
                      <a:endParaRPr lang="en-US" sz="1400" b="1" dirty="0"/>
                    </a:p>
                  </a:txBody>
                  <a:tcPr marL="179208" marR="89604" marT="44808" marB="35847" anchor="ctr"/>
                </a:tc>
                <a:extLst>
                  <a:ext uri="{0D108BD9-81ED-4DB2-BD59-A6C34878D82A}">
                    <a16:rowId xmlns:a16="http://schemas.microsoft.com/office/drawing/2014/main" val="2078883083"/>
                  </a:ext>
                </a:extLst>
              </a:tr>
              <a:tr h="293984">
                <a:tc>
                  <a:txBody>
                    <a:bodyPr/>
                    <a:lstStyle/>
                    <a:p>
                      <a:r>
                        <a:rPr lang="en-US" sz="1400" dirty="0" err="1"/>
                        <a:t>HDInsight</a:t>
                      </a:r>
                      <a:endParaRPr lang="en-US" sz="1400" dirty="0"/>
                    </a:p>
                  </a:txBody>
                  <a:tcPr marL="340543"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endParaRPr lang="en-US" sz="1400" b="1" dirty="0"/>
                    </a:p>
                  </a:txBody>
                  <a:tcPr marL="179208" marR="89604" marT="44808" marB="35847" anchor="ctr"/>
                </a:tc>
                <a:extLst>
                  <a:ext uri="{0D108BD9-81ED-4DB2-BD59-A6C34878D82A}">
                    <a16:rowId xmlns:a16="http://schemas.microsoft.com/office/drawing/2014/main" val="2211107193"/>
                  </a:ext>
                </a:extLst>
              </a:tr>
              <a:tr h="293984">
                <a:tc>
                  <a:txBody>
                    <a:bodyPr/>
                    <a:lstStyle/>
                    <a:p>
                      <a:r>
                        <a:rPr lang="en-US" sz="1400" dirty="0"/>
                        <a:t>Mobile Services</a:t>
                      </a:r>
                    </a:p>
                  </a:txBody>
                  <a:tcPr marL="340543" marR="89604" marT="44808" marB="35847" anchor="ctr"/>
                </a:tc>
                <a:tc>
                  <a:txBody>
                    <a:bodyPr/>
                    <a:lstStyle/>
                    <a:p>
                      <a:pPr algn="ctr"/>
                      <a:endParaRPr lang="en-US" sz="1400" b="1" dirty="0"/>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algn="ctr"/>
                      <a:endParaRPr lang="en-US" sz="1400" b="1" dirty="0"/>
                    </a:p>
                  </a:txBody>
                  <a:tcPr marL="179208" marR="89604" marT="44808" marB="35847" anchor="ctr"/>
                </a:tc>
                <a:extLst>
                  <a:ext uri="{0D108BD9-81ED-4DB2-BD59-A6C34878D82A}">
                    <a16:rowId xmlns:a16="http://schemas.microsoft.com/office/drawing/2014/main" val="1883524107"/>
                  </a:ext>
                </a:extLst>
              </a:tr>
              <a:tr h="293984">
                <a:tc>
                  <a:txBody>
                    <a:bodyPr/>
                    <a:lstStyle/>
                    <a:p>
                      <a:r>
                        <a:rPr lang="en-US" sz="1400" dirty="0"/>
                        <a:t>Azure AD</a:t>
                      </a:r>
                    </a:p>
                  </a:txBody>
                  <a:tcPr marL="340543" marR="89604" marT="44808" marB="35847"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400" dirty="0"/>
                        <a:t>√  √</a:t>
                      </a:r>
                      <a:endParaRPr lang="en-US" sz="1400" b="1" dirty="0">
                        <a:gradFill>
                          <a:gsLst>
                            <a:gs pos="0">
                              <a:schemeClr val="accent1"/>
                            </a:gs>
                            <a:gs pos="100000">
                              <a:schemeClr val="accent1"/>
                            </a:gs>
                          </a:gsLst>
                        </a:gradFill>
                      </a:endParaRPr>
                    </a:p>
                  </a:txBody>
                  <a:tcPr marL="179208" marR="89604" marT="44808" marB="35847" anchor="ctr"/>
                </a:tc>
                <a:tc>
                  <a:txBody>
                    <a:bodyPr/>
                    <a:lstStyle/>
                    <a:p>
                      <a:pPr algn="ctr"/>
                      <a:endParaRPr lang="en-US" sz="1400" b="1" dirty="0"/>
                    </a:p>
                  </a:txBody>
                  <a:tcPr marL="179208" marR="89604" marT="44808" marB="35847"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400" dirty="0"/>
                        <a:t>√</a:t>
                      </a:r>
                      <a:endParaRPr lang="en-US" sz="1400" b="1" dirty="0">
                        <a:gradFill>
                          <a:gsLst>
                            <a:gs pos="0">
                              <a:schemeClr val="tx1"/>
                            </a:gs>
                            <a:gs pos="100000">
                              <a:schemeClr val="tx1"/>
                            </a:gs>
                          </a:gsLst>
                          <a:lin ang="0" scaled="0"/>
                        </a:gradFill>
                      </a:endParaRPr>
                    </a:p>
                  </a:txBody>
                  <a:tcPr marL="179208" marR="89604" marT="44808" marB="35847"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400" b="1" dirty="0"/>
                    </a:p>
                  </a:txBody>
                  <a:tcPr marL="179208" marR="89604" marT="44808" marB="35847" anchor="ctr"/>
                </a:tc>
                <a:extLst>
                  <a:ext uri="{0D108BD9-81ED-4DB2-BD59-A6C34878D82A}">
                    <a16:rowId xmlns:a16="http://schemas.microsoft.com/office/drawing/2014/main" val="275094136"/>
                  </a:ext>
                </a:extLst>
              </a:tr>
              <a:tr h="293984">
                <a:tc gridSpan="6">
                  <a:txBody>
                    <a:bodyPr/>
                    <a:lstStyle/>
                    <a:p>
                      <a:pPr algn="ctr"/>
                      <a:r>
                        <a:rPr lang="en-US" sz="1400" dirty="0"/>
                        <a:t>Not</a:t>
                      </a:r>
                      <a:r>
                        <a:rPr lang="en-US" sz="1400" baseline="0" dirty="0"/>
                        <a:t> a complete list</a:t>
                      </a:r>
                      <a:endParaRPr lang="en-US" sz="1400" i="1" dirty="0"/>
                    </a:p>
                  </a:txBody>
                  <a:tcPr marL="340543" marR="89604" marT="44808" marB="35847" anchor="ctr"/>
                </a:tc>
                <a:tc hMerge="1">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400" b="1" dirty="0"/>
                    </a:p>
                  </a:txBody>
                  <a:tcPr marL="179259" marR="89630" marT="44821" marB="358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5F5F5"/>
                    </a:solidFill>
                  </a:tcPr>
                </a:tc>
                <a:tc hMerge="1">
                  <a:txBody>
                    <a:bodyPr/>
                    <a:lstStyle/>
                    <a:p>
                      <a:pPr algn="ctr"/>
                      <a:endParaRPr lang="en-US" sz="1400" b="1" dirty="0"/>
                    </a:p>
                  </a:txBody>
                  <a:tcPr marL="179259" marR="89630" marT="44821"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5F5F5"/>
                    </a:solidFill>
                  </a:tcPr>
                </a:tc>
                <a:tc hMerge="1">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400" b="1" dirty="0"/>
                    </a:p>
                  </a:txBody>
                  <a:tcPr marL="179259" marR="89630" marT="44821"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5F5F5"/>
                    </a:solidFill>
                  </a:tcPr>
                </a:tc>
                <a:tc hMerge="1">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400" b="1" dirty="0"/>
                    </a:p>
                  </a:txBody>
                  <a:tcPr marL="179259" marR="89630" marT="44821"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5F5F5"/>
                    </a:solidFill>
                  </a:tcPr>
                </a:tc>
                <a:tc hMerge="1">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400" b="1" dirty="0"/>
                    </a:p>
                  </a:txBody>
                  <a:tcPr marL="179259" marR="89630" marT="44821" marB="35857"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119565904"/>
                  </a:ext>
                </a:extLst>
              </a:tr>
            </a:tbl>
          </a:graphicData>
        </a:graphic>
      </p:graphicFrame>
      <p:sp>
        <p:nvSpPr>
          <p:cNvPr id="3" name="TextBox 2"/>
          <p:cNvSpPr txBox="1"/>
          <p:nvPr/>
        </p:nvSpPr>
        <p:spPr>
          <a:xfrm>
            <a:off x="115789" y="1144758"/>
            <a:ext cx="2246168" cy="284207"/>
          </a:xfrm>
          <a:prstGeom prst="rect">
            <a:avLst/>
          </a:prstGeom>
          <a:solidFill>
            <a:srgbClr val="F5F5F5"/>
          </a:solidFill>
        </p:spPr>
        <p:txBody>
          <a:bodyPr wrap="square" lIns="340543" tIns="44808" rIns="179234" bIns="44808" rtlCol="0">
            <a:spAutoFit/>
          </a:bodyPr>
          <a:lstStyle/>
          <a:p>
            <a:pPr defTabSz="914016">
              <a:lnSpc>
                <a:spcPct val="90000"/>
              </a:lnSpc>
              <a:spcAft>
                <a:spcPts val="588"/>
              </a:spcAft>
            </a:pPr>
            <a:r>
              <a:rPr lang="en-US" sz="1370" b="1" dirty="0">
                <a:gradFill>
                  <a:gsLst>
                    <a:gs pos="0">
                      <a:srgbClr val="505050"/>
                    </a:gs>
                    <a:gs pos="100000">
                      <a:srgbClr val="505050"/>
                    </a:gs>
                  </a:gsLst>
                  <a:lin ang="5400000" scaled="0"/>
                </a:gradFill>
              </a:rPr>
              <a:t>√ = Current </a:t>
            </a:r>
            <a:endParaRPr lang="en-US" sz="1370" dirty="0">
              <a:gradFill>
                <a:gsLst>
                  <a:gs pos="0">
                    <a:srgbClr val="505050"/>
                  </a:gs>
                  <a:gs pos="100000">
                    <a:srgbClr val="505050"/>
                  </a:gs>
                </a:gsLst>
                <a:lin ang="5400000" scaled="0"/>
              </a:gradFill>
            </a:endParaRPr>
          </a:p>
        </p:txBody>
      </p:sp>
      <p:sp>
        <p:nvSpPr>
          <p:cNvPr id="9" name="TextBox 8"/>
          <p:cNvSpPr txBox="1"/>
          <p:nvPr/>
        </p:nvSpPr>
        <p:spPr>
          <a:xfrm>
            <a:off x="2361958" y="1144758"/>
            <a:ext cx="9716576" cy="284207"/>
          </a:xfrm>
          <a:prstGeom prst="rect">
            <a:avLst/>
          </a:prstGeom>
          <a:solidFill>
            <a:srgbClr val="F5F5F5"/>
          </a:solidFill>
        </p:spPr>
        <p:txBody>
          <a:bodyPr wrap="square" lIns="179234" tIns="44808" rIns="179234" bIns="44808" rtlCol="0">
            <a:spAutoFit/>
          </a:bodyPr>
          <a:lstStyle/>
          <a:p>
            <a:pPr defTabSz="914016">
              <a:lnSpc>
                <a:spcPct val="90000"/>
              </a:lnSpc>
              <a:spcAft>
                <a:spcPts val="588"/>
              </a:spcAft>
            </a:pPr>
            <a:r>
              <a:rPr lang="en-US" sz="1370" b="1" dirty="0">
                <a:gradFill>
                  <a:gsLst>
                    <a:gs pos="0">
                      <a:schemeClr val="accent1"/>
                    </a:gs>
                    <a:gs pos="100000">
                      <a:schemeClr val="accent1"/>
                    </a:gs>
                  </a:gsLst>
                  <a:lin ang="5400000" scaled="0"/>
                </a:gradFill>
              </a:rPr>
              <a:t>√ = Resource Manager  </a:t>
            </a:r>
            <a:endParaRPr lang="en-US" sz="1370" dirty="0">
              <a:gradFill>
                <a:gsLst>
                  <a:gs pos="0">
                    <a:schemeClr val="accent1"/>
                  </a:gs>
                  <a:gs pos="100000">
                    <a:schemeClr val="accent1"/>
                  </a:gs>
                </a:gsLst>
                <a:lin ang="5400000" scaled="0"/>
              </a:gradFill>
            </a:endParaRPr>
          </a:p>
        </p:txBody>
      </p:sp>
    </p:spTree>
    <p:extLst>
      <p:ext uri="{BB962C8B-B14F-4D97-AF65-F5344CB8AC3E}">
        <p14:creationId xmlns:p14="http://schemas.microsoft.com/office/powerpoint/2010/main" val="17465273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Workshop notes</a:t>
            </a:r>
            <a:endParaRPr lang="en-US" dirty="0"/>
          </a:p>
        </p:txBody>
      </p:sp>
      <p:sp>
        <p:nvSpPr>
          <p:cNvPr id="4" name="Text Placeholder 3"/>
          <p:cNvSpPr>
            <a:spLocks noGrp="1"/>
          </p:cNvSpPr>
          <p:nvPr>
            <p:ph sz="quarter" idx="10"/>
          </p:nvPr>
        </p:nvSpPr>
        <p:spPr/>
        <p:txBody>
          <a:bodyPr/>
          <a:lstStyle/>
          <a:p>
            <a:r>
              <a:rPr lang="en-US"/>
              <a:t>Leading with Microsoft tech</a:t>
            </a:r>
          </a:p>
          <a:p>
            <a:r>
              <a:rPr lang="en-US"/>
              <a:t>Mixture of developer and IT pro content</a:t>
            </a:r>
          </a:p>
          <a:p>
            <a:r>
              <a:rPr lang="en-US"/>
              <a:t>Use of hands-on-labs</a:t>
            </a:r>
          </a:p>
          <a:p>
            <a:r>
              <a:rPr lang="en-US"/>
              <a:t>Not boiling the ocean</a:t>
            </a:r>
            <a:endParaRPr lang="en-US" dirty="0"/>
          </a:p>
        </p:txBody>
      </p:sp>
    </p:spTree>
    <p:extLst>
      <p:ext uri="{BB962C8B-B14F-4D97-AF65-F5344CB8AC3E}">
        <p14:creationId xmlns:p14="http://schemas.microsoft.com/office/powerpoint/2010/main" val="26897027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Module review</a:t>
            </a:r>
            <a:endParaRPr lang="en-US" dirty="0"/>
          </a:p>
        </p:txBody>
      </p:sp>
      <p:sp>
        <p:nvSpPr>
          <p:cNvPr id="2" name="Text Placeholder 1"/>
          <p:cNvSpPr>
            <a:spLocks noGrp="1"/>
          </p:cNvSpPr>
          <p:nvPr>
            <p:ph sz="quarter" idx="10"/>
          </p:nvPr>
        </p:nvSpPr>
        <p:spPr>
          <a:xfrm>
            <a:off x="268288" y="1398397"/>
            <a:ext cx="11542503" cy="3933384"/>
          </a:xfrm>
        </p:spPr>
        <p:txBody>
          <a:bodyPr/>
          <a:lstStyle/>
          <a:p>
            <a:pPr marL="0" indent="0">
              <a:buNone/>
            </a:pPr>
            <a:r>
              <a:rPr lang="en-GB" dirty="0"/>
              <a:t>In this module, you learned how to:</a:t>
            </a:r>
          </a:p>
          <a:p>
            <a:endParaRPr lang="en-GB" dirty="0"/>
          </a:p>
          <a:p>
            <a:r>
              <a:rPr lang="en-GB" dirty="0"/>
              <a:t>Explain why and how modern DevOps practices fit within the Microsoft Azure platform.</a:t>
            </a:r>
          </a:p>
          <a:p>
            <a:pPr lvl="1"/>
            <a:endParaRPr lang="en-GB" dirty="0"/>
          </a:p>
          <a:p>
            <a:endParaRPr lang="en-GB" dirty="0"/>
          </a:p>
        </p:txBody>
      </p:sp>
    </p:spTree>
    <p:extLst>
      <p:ext uri="{BB962C8B-B14F-4D97-AF65-F5344CB8AC3E}">
        <p14:creationId xmlns:p14="http://schemas.microsoft.com/office/powerpoint/2010/main" val="3272528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128819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309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 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50096053"/>
              </p:ext>
            </p:extLst>
          </p:nvPr>
        </p:nvGraphicFramePr>
        <p:xfrm>
          <a:off x="266922" y="1189173"/>
          <a:ext cx="11655840" cy="5392692"/>
        </p:xfrm>
        <a:graphic>
          <a:graphicData uri="http://schemas.openxmlformats.org/drawingml/2006/table">
            <a:tbl>
              <a:tblPr>
                <a:tableStyleId>{5C22544A-7EE6-4342-B048-85BDC9FD1C3A}</a:tableStyleId>
              </a:tblPr>
              <a:tblGrid>
                <a:gridCol w="1996107">
                  <a:extLst>
                    <a:ext uri="{9D8B030D-6E8A-4147-A177-3AD203B41FA5}">
                      <a16:colId xmlns:a16="http://schemas.microsoft.com/office/drawing/2014/main" val="794235488"/>
                    </a:ext>
                  </a:extLst>
                </a:gridCol>
                <a:gridCol w="1996107">
                  <a:extLst>
                    <a:ext uri="{9D8B030D-6E8A-4147-A177-3AD203B41FA5}">
                      <a16:colId xmlns:a16="http://schemas.microsoft.com/office/drawing/2014/main" val="193131460"/>
                    </a:ext>
                  </a:extLst>
                </a:gridCol>
                <a:gridCol w="2174330">
                  <a:extLst>
                    <a:ext uri="{9D8B030D-6E8A-4147-A177-3AD203B41FA5}">
                      <a16:colId xmlns:a16="http://schemas.microsoft.com/office/drawing/2014/main" val="3005660531"/>
                    </a:ext>
                  </a:extLst>
                </a:gridCol>
                <a:gridCol w="5489296">
                  <a:extLst>
                    <a:ext uri="{9D8B030D-6E8A-4147-A177-3AD203B41FA5}">
                      <a16:colId xmlns:a16="http://schemas.microsoft.com/office/drawing/2014/main" val="543972472"/>
                    </a:ext>
                  </a:extLst>
                </a:gridCol>
              </a:tblGrid>
              <a:tr h="449391">
                <a:tc>
                  <a:txBody>
                    <a:bodyPr/>
                    <a:lstStyle/>
                    <a:p>
                      <a:pPr algn="ctr" fontAlgn="ctr"/>
                      <a:r>
                        <a:rPr lang="en-US" sz="1800" i="0" u="none" strike="noStrike" dirty="0">
                          <a:effectLst/>
                        </a:rPr>
                        <a:t>8:00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1:00</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9:00 AM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Introduction to DevOps</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594201601"/>
                  </a:ext>
                </a:extLst>
              </a:tr>
              <a:tr h="449391">
                <a:tc>
                  <a:txBody>
                    <a:bodyPr/>
                    <a:lstStyle/>
                    <a:p>
                      <a:pPr algn="ctr" fontAlgn="ctr"/>
                      <a:r>
                        <a:rPr lang="en-US" sz="1800" i="0" u="none" strike="noStrike" dirty="0">
                          <a:effectLst/>
                        </a:rPr>
                        <a:t>9:00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1:00</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10:00 AM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Infrastructure as Code</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3714621137"/>
                  </a:ext>
                </a:extLst>
              </a:tr>
              <a:tr h="449391">
                <a:tc>
                  <a:txBody>
                    <a:bodyPr/>
                    <a:lstStyle/>
                    <a:p>
                      <a:pPr algn="ctr" fontAlgn="ctr"/>
                      <a:r>
                        <a:rPr lang="en-US" sz="1800" i="0" u="none" strike="noStrike" dirty="0">
                          <a:effectLst/>
                        </a:rPr>
                        <a:t>10:00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0:15</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10:15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Break</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extLst>
                  <a:ext uri="{0D108BD9-81ED-4DB2-BD59-A6C34878D82A}">
                    <a16:rowId xmlns:a16="http://schemas.microsoft.com/office/drawing/2014/main" val="3896975100"/>
                  </a:ext>
                </a:extLst>
              </a:tr>
              <a:tr h="449391">
                <a:tc>
                  <a:txBody>
                    <a:bodyPr/>
                    <a:lstStyle/>
                    <a:p>
                      <a:pPr algn="ctr" fontAlgn="ctr"/>
                      <a:r>
                        <a:rPr lang="en-US" sz="1800" i="0" u="none" strike="noStrike" dirty="0">
                          <a:effectLst/>
                        </a:rPr>
                        <a:t>10:15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0:45</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11:00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Configuration Management</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2674886025"/>
                  </a:ext>
                </a:extLst>
              </a:tr>
              <a:tr h="449391">
                <a:tc>
                  <a:txBody>
                    <a:bodyPr/>
                    <a:lstStyle/>
                    <a:p>
                      <a:pPr algn="ctr" fontAlgn="ctr"/>
                      <a:r>
                        <a:rPr lang="en-US" sz="1800" i="0" u="none" strike="noStrike">
                          <a:effectLst/>
                        </a:rPr>
                        <a:t>11:00 AM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1:00</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12:00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Infrastructure Lab</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3505683534"/>
                  </a:ext>
                </a:extLst>
              </a:tr>
              <a:tr h="449391">
                <a:tc>
                  <a:txBody>
                    <a:bodyPr/>
                    <a:lstStyle/>
                    <a:p>
                      <a:pPr algn="ctr" fontAlgn="ctr"/>
                      <a:r>
                        <a:rPr lang="en-US" sz="1800" i="0" u="none" strike="noStrike" dirty="0">
                          <a:effectLst/>
                        </a:rPr>
                        <a:t>12:00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1:00</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1:00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Lunch</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extLst>
                  <a:ext uri="{0D108BD9-81ED-4DB2-BD59-A6C34878D82A}">
                    <a16:rowId xmlns:a16="http://schemas.microsoft.com/office/drawing/2014/main" val="1439502190"/>
                  </a:ext>
                </a:extLst>
              </a:tr>
              <a:tr h="449391">
                <a:tc>
                  <a:txBody>
                    <a:bodyPr/>
                    <a:lstStyle/>
                    <a:p>
                      <a:pPr algn="ctr" fontAlgn="ctr"/>
                      <a:r>
                        <a:rPr lang="en-US" sz="1800" i="0" u="none" strike="noStrike">
                          <a:effectLst/>
                        </a:rPr>
                        <a:t>1:00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1:00</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2:00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Security</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4117714575"/>
                  </a:ext>
                </a:extLst>
              </a:tr>
              <a:tr h="449391">
                <a:tc>
                  <a:txBody>
                    <a:bodyPr/>
                    <a:lstStyle/>
                    <a:p>
                      <a:pPr algn="ctr" fontAlgn="ctr"/>
                      <a:r>
                        <a:rPr lang="en-US" sz="1800" i="0" u="none" strike="noStrike">
                          <a:effectLst/>
                        </a:rPr>
                        <a:t>2:00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1:00</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3:00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Continuous Integration</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1096049100"/>
                  </a:ext>
                </a:extLst>
              </a:tr>
              <a:tr h="449391">
                <a:tc>
                  <a:txBody>
                    <a:bodyPr/>
                    <a:lstStyle/>
                    <a:p>
                      <a:pPr algn="ctr" fontAlgn="ctr"/>
                      <a:r>
                        <a:rPr lang="en-US" sz="1800" i="0" u="none" strike="noStrike" dirty="0">
                          <a:effectLst/>
                        </a:rPr>
                        <a:t>3:00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0:15</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3:15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Break</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extLst>
                  <a:ext uri="{0D108BD9-81ED-4DB2-BD59-A6C34878D82A}">
                    <a16:rowId xmlns:a16="http://schemas.microsoft.com/office/drawing/2014/main" val="3585821559"/>
                  </a:ext>
                </a:extLst>
              </a:tr>
              <a:tr h="449391">
                <a:tc>
                  <a:txBody>
                    <a:bodyPr/>
                    <a:lstStyle/>
                    <a:p>
                      <a:pPr algn="ctr" fontAlgn="ctr"/>
                      <a:r>
                        <a:rPr lang="en-US" sz="1800" i="0" u="none" strike="noStrike">
                          <a:effectLst/>
                        </a:rPr>
                        <a:t>3:15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1:00</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4:15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Automated Testing</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2898930380"/>
                  </a:ext>
                </a:extLst>
              </a:tr>
              <a:tr h="449391">
                <a:tc>
                  <a:txBody>
                    <a:bodyPr/>
                    <a:lstStyle/>
                    <a:p>
                      <a:pPr algn="ctr" fontAlgn="ctr"/>
                      <a:r>
                        <a:rPr lang="en-US" sz="1800" i="0" u="none" strike="noStrike">
                          <a:effectLst/>
                        </a:rPr>
                        <a:t>4:15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1:00</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5:15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Automated Testing + CI Lab</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2441026946"/>
                  </a:ext>
                </a:extLst>
              </a:tr>
              <a:tr h="449391">
                <a:tc>
                  <a:txBody>
                    <a:bodyPr/>
                    <a:lstStyle/>
                    <a:p>
                      <a:pPr algn="ctr" fontAlgn="ctr"/>
                      <a:r>
                        <a:rPr lang="en-US" sz="1800" i="0" u="none" strike="noStrike">
                          <a:effectLst/>
                        </a:rPr>
                        <a:t>5:15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0:15</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5:30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Open Panel</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4040561825"/>
                  </a:ext>
                </a:extLst>
              </a:tr>
            </a:tbl>
          </a:graphicData>
        </a:graphic>
      </p:graphicFrame>
    </p:spTree>
    <p:extLst>
      <p:ext uri="{BB962C8B-B14F-4D97-AF65-F5344CB8AC3E}">
        <p14:creationId xmlns:p14="http://schemas.microsoft.com/office/powerpoint/2010/main" val="37562176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 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6320561"/>
              </p:ext>
            </p:extLst>
          </p:nvPr>
        </p:nvGraphicFramePr>
        <p:xfrm>
          <a:off x="266922" y="1189177"/>
          <a:ext cx="11655840" cy="5401752"/>
        </p:xfrm>
        <a:graphic>
          <a:graphicData uri="http://schemas.openxmlformats.org/drawingml/2006/table">
            <a:tbl>
              <a:tblPr>
                <a:tableStyleId>{5C22544A-7EE6-4342-B048-85BDC9FD1C3A}</a:tableStyleId>
              </a:tblPr>
              <a:tblGrid>
                <a:gridCol w="1996107">
                  <a:extLst>
                    <a:ext uri="{9D8B030D-6E8A-4147-A177-3AD203B41FA5}">
                      <a16:colId xmlns:a16="http://schemas.microsoft.com/office/drawing/2014/main" val="32512165"/>
                    </a:ext>
                  </a:extLst>
                </a:gridCol>
                <a:gridCol w="1996107">
                  <a:extLst>
                    <a:ext uri="{9D8B030D-6E8A-4147-A177-3AD203B41FA5}">
                      <a16:colId xmlns:a16="http://schemas.microsoft.com/office/drawing/2014/main" val="3204966168"/>
                    </a:ext>
                  </a:extLst>
                </a:gridCol>
                <a:gridCol w="2174330">
                  <a:extLst>
                    <a:ext uri="{9D8B030D-6E8A-4147-A177-3AD203B41FA5}">
                      <a16:colId xmlns:a16="http://schemas.microsoft.com/office/drawing/2014/main" val="4064700864"/>
                    </a:ext>
                  </a:extLst>
                </a:gridCol>
                <a:gridCol w="5489296">
                  <a:extLst>
                    <a:ext uri="{9D8B030D-6E8A-4147-A177-3AD203B41FA5}">
                      <a16:colId xmlns:a16="http://schemas.microsoft.com/office/drawing/2014/main" val="448127991"/>
                    </a:ext>
                  </a:extLst>
                </a:gridCol>
              </a:tblGrid>
              <a:tr h="450146">
                <a:tc>
                  <a:txBody>
                    <a:bodyPr/>
                    <a:lstStyle/>
                    <a:p>
                      <a:pPr algn="ctr" fontAlgn="ctr"/>
                      <a:r>
                        <a:rPr lang="en-US" sz="1800" i="0" u="none" strike="noStrike" dirty="0">
                          <a:effectLst/>
                        </a:rPr>
                        <a:t>8:00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1:00</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9:00 AM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Release Management</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206071408"/>
                  </a:ext>
                </a:extLst>
              </a:tr>
              <a:tr h="450146">
                <a:tc>
                  <a:txBody>
                    <a:bodyPr/>
                    <a:lstStyle/>
                    <a:p>
                      <a:pPr algn="ctr" fontAlgn="ctr"/>
                      <a:r>
                        <a:rPr lang="en-US" sz="1800" i="0" u="none" strike="noStrike">
                          <a:effectLst/>
                        </a:rPr>
                        <a:t>9:00 AM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1:00</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10:00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Continuous Deployment</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1495993854"/>
                  </a:ext>
                </a:extLst>
              </a:tr>
              <a:tr h="450146">
                <a:tc>
                  <a:txBody>
                    <a:bodyPr/>
                    <a:lstStyle/>
                    <a:p>
                      <a:pPr algn="ctr" fontAlgn="ctr"/>
                      <a:r>
                        <a:rPr lang="en-US" sz="1800" i="0" u="none" strike="noStrike" dirty="0">
                          <a:effectLst/>
                        </a:rPr>
                        <a:t>10:00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0:15</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10:15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Break</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extLst>
                  <a:ext uri="{0D108BD9-81ED-4DB2-BD59-A6C34878D82A}">
                    <a16:rowId xmlns:a16="http://schemas.microsoft.com/office/drawing/2014/main" val="4049367078"/>
                  </a:ext>
                </a:extLst>
              </a:tr>
              <a:tr h="450146">
                <a:tc>
                  <a:txBody>
                    <a:bodyPr/>
                    <a:lstStyle/>
                    <a:p>
                      <a:pPr algn="ctr" fontAlgn="ctr"/>
                      <a:r>
                        <a:rPr lang="en-US" sz="1800" i="0" u="none" strike="noStrike">
                          <a:effectLst/>
                        </a:rPr>
                        <a:t>10:15 AM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1:00</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11:15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Continuous Deployment Lab</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1443836640"/>
                  </a:ext>
                </a:extLst>
              </a:tr>
              <a:tr h="450146">
                <a:tc>
                  <a:txBody>
                    <a:bodyPr/>
                    <a:lstStyle/>
                    <a:p>
                      <a:pPr algn="ctr" fontAlgn="ctr"/>
                      <a:r>
                        <a:rPr lang="en-US" sz="1800" i="0" u="none" strike="noStrike" dirty="0">
                          <a:effectLst/>
                        </a:rPr>
                        <a:t>11:15 AM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1:00</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12:15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Monitoring</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1414985514"/>
                  </a:ext>
                </a:extLst>
              </a:tr>
              <a:tr h="450146">
                <a:tc>
                  <a:txBody>
                    <a:bodyPr/>
                    <a:lstStyle/>
                    <a:p>
                      <a:pPr algn="ctr" fontAlgn="ctr"/>
                      <a:r>
                        <a:rPr lang="en-US" sz="1800" i="0" u="none" strike="noStrike" dirty="0">
                          <a:effectLst/>
                        </a:rPr>
                        <a:t>12:15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1:00</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1:15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Lunch</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extLst>
                  <a:ext uri="{0D108BD9-81ED-4DB2-BD59-A6C34878D82A}">
                    <a16:rowId xmlns:a16="http://schemas.microsoft.com/office/drawing/2014/main" val="3135903315"/>
                  </a:ext>
                </a:extLst>
              </a:tr>
              <a:tr h="450146">
                <a:tc>
                  <a:txBody>
                    <a:bodyPr/>
                    <a:lstStyle/>
                    <a:p>
                      <a:pPr algn="ctr" fontAlgn="ctr"/>
                      <a:r>
                        <a:rPr lang="en-US" sz="1800" i="0" u="none" strike="noStrike">
                          <a:effectLst/>
                        </a:rPr>
                        <a:t>1:15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1:00</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2:15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Monitoring Lab</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2922183733"/>
                  </a:ext>
                </a:extLst>
              </a:tr>
              <a:tr h="450146">
                <a:tc>
                  <a:txBody>
                    <a:bodyPr/>
                    <a:lstStyle/>
                    <a:p>
                      <a:pPr algn="ctr" fontAlgn="ctr"/>
                      <a:r>
                        <a:rPr lang="en-US" sz="1800" i="0" u="none" strike="noStrike">
                          <a:effectLst/>
                        </a:rPr>
                        <a:t>2:15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1:00</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3:15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Open Source on Azure</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726223497"/>
                  </a:ext>
                </a:extLst>
              </a:tr>
              <a:tr h="450146">
                <a:tc>
                  <a:txBody>
                    <a:bodyPr/>
                    <a:lstStyle/>
                    <a:p>
                      <a:pPr algn="ctr" fontAlgn="ctr"/>
                      <a:r>
                        <a:rPr lang="en-US" sz="1800" i="0" u="none" strike="noStrike" dirty="0">
                          <a:effectLst/>
                        </a:rPr>
                        <a:t>3:15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0:15</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3:30 PM</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tc>
                  <a:txBody>
                    <a:bodyPr/>
                    <a:lstStyle/>
                    <a:p>
                      <a:pPr algn="ctr" fontAlgn="ctr"/>
                      <a:r>
                        <a:rPr lang="en-US" sz="1800" i="0" u="none" strike="noStrike" dirty="0">
                          <a:effectLst/>
                        </a:rPr>
                        <a:t>Break</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4">
                        <a:lumMod val="20000"/>
                        <a:lumOff val="80000"/>
                      </a:schemeClr>
                    </a:solidFill>
                  </a:tcPr>
                </a:tc>
                <a:extLst>
                  <a:ext uri="{0D108BD9-81ED-4DB2-BD59-A6C34878D82A}">
                    <a16:rowId xmlns:a16="http://schemas.microsoft.com/office/drawing/2014/main" val="1326860719"/>
                  </a:ext>
                </a:extLst>
              </a:tr>
              <a:tr h="450146">
                <a:tc>
                  <a:txBody>
                    <a:bodyPr/>
                    <a:lstStyle/>
                    <a:p>
                      <a:pPr algn="ctr" fontAlgn="ctr"/>
                      <a:r>
                        <a:rPr lang="en-US" sz="1800" i="0" u="none" strike="noStrike">
                          <a:effectLst/>
                        </a:rPr>
                        <a:t>3:30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1:00</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4:30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Open Source Lab</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425115967"/>
                  </a:ext>
                </a:extLst>
              </a:tr>
              <a:tr h="450146">
                <a:tc>
                  <a:txBody>
                    <a:bodyPr/>
                    <a:lstStyle/>
                    <a:p>
                      <a:pPr algn="ctr" fontAlgn="ctr"/>
                      <a:r>
                        <a:rPr lang="en-US" sz="1800" i="0" u="none" strike="noStrike">
                          <a:effectLst/>
                        </a:rPr>
                        <a:t>4:30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0:45</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5:15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DevOps Landscape</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1613464420"/>
                  </a:ext>
                </a:extLst>
              </a:tr>
              <a:tr h="450146">
                <a:tc>
                  <a:txBody>
                    <a:bodyPr/>
                    <a:lstStyle/>
                    <a:p>
                      <a:pPr algn="ctr" fontAlgn="ctr"/>
                      <a:r>
                        <a:rPr lang="en-US" sz="1800" i="0" u="none" strike="noStrike">
                          <a:effectLst/>
                        </a:rPr>
                        <a:t>5:15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0:15</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a:effectLst/>
                        </a:rPr>
                        <a:t>5:30 PM</a:t>
                      </a:r>
                      <a:endParaRPr lang="en-US" sz="1800" b="0" i="0" u="none" strike="noStrike">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tc>
                  <a:txBody>
                    <a:bodyPr/>
                    <a:lstStyle/>
                    <a:p>
                      <a:pPr algn="ctr" fontAlgn="ctr"/>
                      <a:r>
                        <a:rPr lang="en-US" sz="1800" i="0" u="none" strike="noStrike" dirty="0">
                          <a:effectLst/>
                        </a:rPr>
                        <a:t>Open Panel</a:t>
                      </a:r>
                      <a:endParaRPr lang="en-US" sz="1800" b="0" i="0" u="none" strike="noStrike" dirty="0">
                        <a:solidFill>
                          <a:srgbClr val="000000"/>
                        </a:solidFill>
                        <a:effectLst/>
                        <a:latin typeface="Calibri" panose="020F0502020204030204" pitchFamily="34" charset="0"/>
                      </a:endParaRPr>
                    </a:p>
                  </a:txBody>
                  <a:tcPr marL="6091" marR="6091" marT="6091" marB="0" anchor="ctr">
                    <a:solidFill>
                      <a:schemeClr val="accent1">
                        <a:lumMod val="10000"/>
                        <a:lumOff val="90000"/>
                      </a:schemeClr>
                    </a:solidFill>
                  </a:tcPr>
                </a:tc>
                <a:extLst>
                  <a:ext uri="{0D108BD9-81ED-4DB2-BD59-A6C34878D82A}">
                    <a16:rowId xmlns:a16="http://schemas.microsoft.com/office/drawing/2014/main" val="635594429"/>
                  </a:ext>
                </a:extLst>
              </a:tr>
            </a:tbl>
          </a:graphicData>
        </a:graphic>
      </p:graphicFrame>
    </p:spTree>
    <p:extLst>
      <p:ext uri="{BB962C8B-B14F-4D97-AF65-F5344CB8AC3E}">
        <p14:creationId xmlns:p14="http://schemas.microsoft.com/office/powerpoint/2010/main" val="27911123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Housekeeping</a:t>
            </a:r>
            <a:endParaRPr lang="en-US" dirty="0"/>
          </a:p>
        </p:txBody>
      </p:sp>
      <p:sp>
        <p:nvSpPr>
          <p:cNvPr id="3" name="Text Placeholder 2"/>
          <p:cNvSpPr>
            <a:spLocks noGrp="1"/>
          </p:cNvSpPr>
          <p:nvPr>
            <p:ph sz="quarter" idx="10"/>
          </p:nvPr>
        </p:nvSpPr>
        <p:spPr/>
        <p:txBody>
          <a:bodyPr/>
          <a:lstStyle/>
          <a:p>
            <a:r>
              <a:rPr lang="en-US"/>
              <a:t>Restroom locations</a:t>
            </a:r>
          </a:p>
          <a:p>
            <a:r>
              <a:rPr lang="en-US"/>
              <a:t>Wireless network and power</a:t>
            </a:r>
          </a:p>
          <a:p>
            <a:r>
              <a:rPr lang="en-US"/>
              <a:t>Coffee and snacks</a:t>
            </a:r>
          </a:p>
          <a:p>
            <a:r>
              <a:rPr lang="en-US"/>
              <a:t>Lunch</a:t>
            </a:r>
            <a:endParaRPr lang="en-US" dirty="0"/>
          </a:p>
        </p:txBody>
      </p:sp>
    </p:spTree>
    <p:extLst>
      <p:ext uri="{BB962C8B-B14F-4D97-AF65-F5344CB8AC3E}">
        <p14:creationId xmlns:p14="http://schemas.microsoft.com/office/powerpoint/2010/main" val="10108969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226" y="1190768"/>
            <a:ext cx="12825638" cy="57933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Lab preparation</a:t>
            </a:r>
          </a:p>
        </p:txBody>
      </p:sp>
      <p:pic>
        <p:nvPicPr>
          <p:cNvPr id="1026" name="Picture 2" descr="Image result for azure logo"/>
          <p:cNvPicPr>
            <a:picLocks noChangeAspect="1" noChangeArrowheads="1"/>
          </p:cNvPicPr>
          <p:nvPr/>
        </p:nvPicPr>
        <p:blipFill rotWithShape="1">
          <a:blip r:embed="rId2">
            <a:extLst>
              <a:ext uri="{28A0092B-C50C-407E-A947-70E740481C1C}">
                <a14:useLocalDpi xmlns:a14="http://schemas.microsoft.com/office/drawing/2010/main" val="0"/>
              </a:ext>
            </a:extLst>
          </a:blip>
          <a:srcRect t="36572" b="35722"/>
          <a:stretch/>
        </p:blipFill>
        <p:spPr bwMode="auto">
          <a:xfrm>
            <a:off x="2619376" y="1388177"/>
            <a:ext cx="5718174" cy="8693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52231" y="2122137"/>
            <a:ext cx="385246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Subscription &amp; .NET SDK</a:t>
            </a:r>
          </a:p>
        </p:txBody>
      </p:sp>
      <p:pic>
        <p:nvPicPr>
          <p:cNvPr id="1032" name="Picture 8" descr="http://download.isdecisions.com/images/scoopit/p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438" y="4995170"/>
            <a:ext cx="1162050" cy="11620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53242" y="6157220"/>
            <a:ext cx="1850443"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PowerShell</a:t>
            </a:r>
          </a:p>
        </p:txBody>
      </p:sp>
      <p:pic>
        <p:nvPicPr>
          <p:cNvPr id="1034" name="Picture 10" descr="http://i.stack.imgur.com/28qf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480" y="3230724"/>
            <a:ext cx="5161966" cy="9071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393444" y="3947395"/>
            <a:ext cx="247484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2015 Enterprise</a:t>
            </a:r>
          </a:p>
        </p:txBody>
      </p:sp>
    </p:spTree>
    <p:extLst>
      <p:ext uri="{BB962C8B-B14F-4D97-AF65-F5344CB8AC3E}">
        <p14:creationId xmlns:p14="http://schemas.microsoft.com/office/powerpoint/2010/main" val="17546494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DevOps</a:t>
            </a:r>
          </a:p>
        </p:txBody>
      </p:sp>
    </p:spTree>
    <p:extLst>
      <p:ext uri="{BB962C8B-B14F-4D97-AF65-F5344CB8AC3E}">
        <p14:creationId xmlns:p14="http://schemas.microsoft.com/office/powerpoint/2010/main" val="27459840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DevOps history</a:t>
            </a:r>
            <a:endParaRPr lang="en-US" dirty="0"/>
          </a:p>
        </p:txBody>
      </p:sp>
      <p:sp>
        <p:nvSpPr>
          <p:cNvPr id="3" name="Text Placeholder 2"/>
          <p:cNvSpPr>
            <a:spLocks noGrp="1"/>
          </p:cNvSpPr>
          <p:nvPr>
            <p:ph sz="quarter" idx="10"/>
          </p:nvPr>
        </p:nvSpPr>
        <p:spPr>
          <a:xfrm>
            <a:off x="268288" y="1398397"/>
            <a:ext cx="11542503" cy="4013406"/>
          </a:xfrm>
        </p:spPr>
        <p:txBody>
          <a:bodyPr/>
          <a:lstStyle/>
          <a:p>
            <a:r>
              <a:rPr lang="en-US" sz="3200" dirty="0"/>
              <a:t>Concept went mainstream around 2009</a:t>
            </a:r>
          </a:p>
          <a:p>
            <a:pPr lvl="1"/>
            <a:r>
              <a:rPr lang="en-US" sz="2800" dirty="0"/>
              <a:t>Ten deploys per day presentation (Dev and Ops at Flickr)</a:t>
            </a:r>
          </a:p>
          <a:p>
            <a:pPr lvl="1"/>
            <a:r>
              <a:rPr lang="en-US" sz="2800" dirty="0"/>
              <a:t>John </a:t>
            </a:r>
            <a:r>
              <a:rPr lang="en-US" sz="2800" dirty="0" err="1"/>
              <a:t>Allspaw</a:t>
            </a:r>
            <a:r>
              <a:rPr lang="en-US" sz="2800" dirty="0"/>
              <a:t> and Paul Hammond</a:t>
            </a:r>
          </a:p>
          <a:p>
            <a:pPr lvl="1"/>
            <a:r>
              <a:rPr lang="en-US" sz="2800" dirty="0"/>
              <a:t>Velocity Conference (</a:t>
            </a:r>
            <a:r>
              <a:rPr lang="en-US" sz="2800" dirty="0">
                <a:hlinkClick r:id="rId2"/>
              </a:rPr>
              <a:t>https://www.youtube.com/watch?v=LdOe18KhtT4</a:t>
            </a:r>
            <a:r>
              <a:rPr lang="en-US" sz="2800" dirty="0"/>
              <a:t>)</a:t>
            </a:r>
          </a:p>
          <a:p>
            <a:pPr lvl="1"/>
            <a:endParaRPr lang="en-US" sz="2800" dirty="0"/>
          </a:p>
          <a:p>
            <a:r>
              <a:rPr lang="en-US" sz="3200" dirty="0"/>
              <a:t>Phoenix project</a:t>
            </a:r>
          </a:p>
          <a:p>
            <a:pPr lvl="1"/>
            <a:r>
              <a:rPr lang="en-US" sz="2800" dirty="0"/>
              <a:t>Gene Kim</a:t>
            </a:r>
          </a:p>
          <a:p>
            <a:pPr lvl="1"/>
            <a:r>
              <a:rPr lang="en-US" sz="2800" dirty="0">
                <a:hlinkClick r:id="rId3"/>
              </a:rPr>
              <a:t>https://en.wikipedia.org/wiki/The_Phoenix_Project_(novel)</a:t>
            </a:r>
            <a:endParaRPr lang="en-US" sz="2800" dirty="0"/>
          </a:p>
        </p:txBody>
      </p:sp>
      <p:sp>
        <p:nvSpPr>
          <p:cNvPr id="4" name="Rectangle 3"/>
          <p:cNvSpPr/>
          <p:nvPr/>
        </p:nvSpPr>
        <p:spPr>
          <a:xfrm>
            <a:off x="1475473" y="5478624"/>
            <a:ext cx="9282734" cy="1015663"/>
          </a:xfrm>
          <a:prstGeom prst="rect">
            <a:avLst/>
          </a:prstGeom>
        </p:spPr>
        <p:txBody>
          <a:bodyPr wrap="none">
            <a:spAutoFit/>
          </a:bodyPr>
          <a:lstStyle/>
          <a:p>
            <a:r>
              <a:rPr lang="en-US" sz="6000" dirty="0" err="1"/>
              <a:t>Devs</a:t>
            </a:r>
            <a:r>
              <a:rPr lang="en-US" sz="6000" dirty="0"/>
              <a:t> say yes</a:t>
            </a:r>
            <a:r>
              <a:rPr lang="en-US" sz="6000" dirty="0">
                <a:latin typeface="Segoe UI Light" panose="020B0502040204020203" pitchFamily="34" charset="0"/>
                <a:cs typeface="Segoe UI Light" panose="020B0502040204020203" pitchFamily="34" charset="0"/>
              </a:rPr>
              <a:t>—</a:t>
            </a:r>
            <a:r>
              <a:rPr lang="en-US" sz="6000" dirty="0"/>
              <a:t>Ops says no</a:t>
            </a:r>
          </a:p>
        </p:txBody>
      </p:sp>
    </p:spTree>
    <p:extLst>
      <p:ext uri="{BB962C8B-B14F-4D97-AF65-F5344CB8AC3E}">
        <p14:creationId xmlns:p14="http://schemas.microsoft.com/office/powerpoint/2010/main" val="279254565"/>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899B4937E8E724BBE9E160DB51865D4" ma:contentTypeVersion="2" ma:contentTypeDescription="Create a new document." ma:contentTypeScope="" ma:versionID="22f626968dce94e7b844c296fbc4b69c">
  <xsd:schema xmlns:xsd="http://www.w3.org/2001/XMLSchema" xmlns:xs="http://www.w3.org/2001/XMLSchema" xmlns:p="http://schemas.microsoft.com/office/2006/metadata/properties" xmlns:ns2="17577592-0bf8-41a8-903c-ed932c9ebe52" targetNamespace="http://schemas.microsoft.com/office/2006/metadata/properties" ma:root="true" ma:fieldsID="f9faa6546ca053706ad458572cb0568a" ns2:_="">
    <xsd:import namespace="17577592-0bf8-41a8-903c-ed932c9ebe5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7592-0bf8-41a8-903c-ed932c9ebe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17577592-0bf8-41a8-903c-ed932c9ebe52"/>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18E3AC3-906B-4E26-8092-0194138B2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7987</TotalTime>
  <Words>4669</Words>
  <Application>Microsoft Office PowerPoint</Application>
  <PresentationFormat>Widescreen</PresentationFormat>
  <Paragraphs>697</Paragraphs>
  <Slides>35</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Calibri</vt:lpstr>
      <vt:lpstr>Cambria</vt:lpstr>
      <vt:lpstr>Courier New</vt:lpstr>
      <vt:lpstr>ＭＳ 明朝</vt:lpstr>
      <vt:lpstr>Segoe Marker</vt:lpstr>
      <vt:lpstr>Segoe UI</vt:lpstr>
      <vt:lpstr>Segoe UI Light</vt:lpstr>
      <vt:lpstr>Segoe UI Semibold</vt:lpstr>
      <vt:lpstr>Segoe UI Semilight</vt:lpstr>
      <vt:lpstr>Times New Roman</vt:lpstr>
      <vt:lpstr>Trebuchet MS</vt:lpstr>
      <vt:lpstr>Windows Azure</vt:lpstr>
      <vt:lpstr>PowerPoint Presentation</vt:lpstr>
      <vt:lpstr>Objectives</vt:lpstr>
      <vt:lpstr>Agenda</vt:lpstr>
      <vt:lpstr>Day 1</vt:lpstr>
      <vt:lpstr>Day 2</vt:lpstr>
      <vt:lpstr>Housekeeping</vt:lpstr>
      <vt:lpstr>Lab preparation</vt:lpstr>
      <vt:lpstr>DevOps</vt:lpstr>
      <vt:lpstr>DevOps history</vt:lpstr>
      <vt:lpstr>DevOp horses and unicorns</vt:lpstr>
      <vt:lpstr>What is DevOps and why now?</vt:lpstr>
      <vt:lpstr>Common misconceptions</vt:lpstr>
      <vt:lpstr>PowerPoint Presentation</vt:lpstr>
      <vt:lpstr>List of DevOps Practices</vt:lpstr>
      <vt:lpstr>Traditional development and operations</vt:lpstr>
      <vt:lpstr>Consequences of inefficiency</vt:lpstr>
      <vt:lpstr>How DevOps can help</vt:lpstr>
      <vt:lpstr>PowerPoint Presentation</vt:lpstr>
      <vt:lpstr>DevOps: the three stage conversation</vt:lpstr>
      <vt:lpstr>DevOps basics</vt:lpstr>
      <vt:lpstr>Organizations focused on DevOps…</vt:lpstr>
      <vt:lpstr>DevOps</vt:lpstr>
      <vt:lpstr>DevOps + Azure</vt:lpstr>
      <vt:lpstr>Our solution</vt:lpstr>
      <vt:lpstr>Our solution</vt:lpstr>
      <vt:lpstr>Manage the full stack</vt:lpstr>
      <vt:lpstr>Microsoft ecosystem</vt:lpstr>
      <vt:lpstr>Mixed ecosystem</vt:lpstr>
      <vt:lpstr>Power of Azure with the control of the datacenter Introducing the Microsoft Azure Stack </vt:lpstr>
      <vt:lpstr>Architecture Decisions</vt:lpstr>
      <vt:lpstr>Azure Programmatic Interfaces</vt:lpstr>
      <vt:lpstr>Workshop notes</vt:lpstr>
      <vt:lpstr>Module review</vt:lpstr>
      <vt:lpstr>PowerPoint Presentation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subject>Microsoft Visual Identity PowerPoint Guidelines</dc:subject>
  <dc:creator>Jordana Huchital (General Physics Corporation)</dc:creator>
  <cp:keywords>SMSGR</cp:keywords>
  <dc:description>Template: Maryfj
Formatting: Maryfj, Sakuu 
Audience Type: Internal</dc:description>
  <cp:lastModifiedBy>Steven Follis</cp:lastModifiedBy>
  <cp:revision>298</cp:revision>
  <dcterms:created xsi:type="dcterms:W3CDTF">2012-12-20T16:44:23Z</dcterms:created>
  <dcterms:modified xsi:type="dcterms:W3CDTF">2016-08-11T14:14:13Z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0x0101003899B4937E8E724BBE9E160DB51865D4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IsMyDocuments">
    <vt:bool>true</vt:bool>
  </property>
  <property fmtid="{D5CDD505-2E9C-101B-9397-08002B2CF9AE}" pid="19" name="DocVizMetadataToken">
    <vt:lpwstr>600x363x1</vt:lpwstr>
  </property>
</Properties>
</file>