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1" r:id="rId4"/>
  </p:sldMasterIdLst>
  <p:notesMasterIdLst>
    <p:notesMasterId r:id="rId34"/>
  </p:notesMasterIdLst>
  <p:handoutMasterIdLst>
    <p:handoutMasterId r:id="rId35"/>
  </p:handoutMasterIdLst>
  <p:sldIdLst>
    <p:sldId id="332" r:id="rId5"/>
    <p:sldId id="331" r:id="rId6"/>
    <p:sldId id="333" r:id="rId7"/>
    <p:sldId id="334" r:id="rId8"/>
    <p:sldId id="335" r:id="rId9"/>
    <p:sldId id="336" r:id="rId10"/>
    <p:sldId id="337" r:id="rId11"/>
    <p:sldId id="338" r:id="rId12"/>
    <p:sldId id="339" r:id="rId13"/>
    <p:sldId id="340" r:id="rId14"/>
    <p:sldId id="341" r:id="rId15"/>
    <p:sldId id="342" r:id="rId16"/>
    <p:sldId id="343" r:id="rId17"/>
    <p:sldId id="346" r:id="rId18"/>
    <p:sldId id="344" r:id="rId19"/>
    <p:sldId id="345" r:id="rId20"/>
    <p:sldId id="347" r:id="rId21"/>
    <p:sldId id="349" r:id="rId22"/>
    <p:sldId id="348" r:id="rId23"/>
    <p:sldId id="350" r:id="rId24"/>
    <p:sldId id="351" r:id="rId25"/>
    <p:sldId id="352" r:id="rId26"/>
    <p:sldId id="353" r:id="rId27"/>
    <p:sldId id="354" r:id="rId28"/>
    <p:sldId id="355" r:id="rId29"/>
    <p:sldId id="356" r:id="rId30"/>
    <p:sldId id="271" r:id="rId31"/>
    <p:sldId id="357" r:id="rId32"/>
    <p:sldId id="275" r:id="rId33"/>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F342FB-D7F2-44EC-8175-8D5E91CCC8DB}">
          <p14:sldIdLst>
            <p14:sldId id="332"/>
            <p14:sldId id="331"/>
            <p14:sldId id="333"/>
          </p14:sldIdLst>
        </p14:section>
        <p14:section name="Azure Resource Manager" id="{0EE986F4-05C8-499B-B6FF-981998C0F07B}">
          <p14:sldIdLst>
            <p14:sldId id="334"/>
            <p14:sldId id="335"/>
            <p14:sldId id="336"/>
          </p14:sldIdLst>
        </p14:section>
        <p14:section name="ARM Templates" id="{99A22054-A4BD-434E-9303-FCDF58ECC9B0}">
          <p14:sldIdLst>
            <p14:sldId id="337"/>
            <p14:sldId id="338"/>
            <p14:sldId id="339"/>
            <p14:sldId id="340"/>
          </p14:sldIdLst>
        </p14:section>
        <p14:section name="Author ARM Templates" id="{DCE75BD1-4B59-4290-A20F-2332A68876D4}">
          <p14:sldIdLst>
            <p14:sldId id="341"/>
            <p14:sldId id="342"/>
            <p14:sldId id="343"/>
            <p14:sldId id="346"/>
            <p14:sldId id="344"/>
          </p14:sldIdLst>
        </p14:section>
        <p14:section name="Deploying ARM Templates" id="{7E1A33F2-5086-4049-A443-EF8A5A4ABE86}">
          <p14:sldIdLst>
            <p14:sldId id="345"/>
            <p14:sldId id="347"/>
            <p14:sldId id="349"/>
            <p14:sldId id="348"/>
          </p14:sldIdLst>
        </p14:section>
        <p14:section name="DSC" id="{951BB064-DB69-486F-BC78-5E1BA2B8F6AD}">
          <p14:sldIdLst>
            <p14:sldId id="350"/>
            <p14:sldId id="351"/>
            <p14:sldId id="352"/>
            <p14:sldId id="353"/>
            <p14:sldId id="354"/>
            <p14:sldId id="355"/>
            <p14:sldId id="356"/>
          </p14:sldIdLst>
        </p14:section>
        <p14:section name="Review &amp; Questions" id="{03C67D0C-19F4-49F9-8504-5FF4DC2EC172}">
          <p14:sldIdLst>
            <p14:sldId id="271"/>
            <p14:sldId id="357"/>
            <p14:sldId id="275"/>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4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20"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84093" autoAdjust="0"/>
  </p:normalViewPr>
  <p:slideViewPr>
    <p:cSldViewPr snapToGrid="0">
      <p:cViewPr varScale="1">
        <p:scale>
          <a:sx n="101" d="100"/>
          <a:sy n="101" d="100"/>
        </p:scale>
        <p:origin x="72" y="189"/>
      </p:cViewPr>
      <p:guideLst>
        <p:guide orient="horz" pos="183"/>
        <p:guide orient="horz" pos="748"/>
        <p:guide orient="horz" pos="1313"/>
        <p:guide orient="horz" pos="2448"/>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89"/>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GB" dirty="0"/>
              <a:t>Recognize how managing the provisioning of infrastructure is enhanced with Infrastructure as Code (</a:t>
            </a:r>
            <a:r>
              <a:rPr lang="en-GB" dirty="0" err="1"/>
              <a:t>IaC</a:t>
            </a:r>
            <a:r>
              <a:rPr lang="en-GB" dirty="0"/>
              <a:t>)</a:t>
            </a:r>
            <a:r>
              <a:rPr lang="en-GB" baseline="0" dirty="0"/>
              <a:t> concepts.</a:t>
            </a:r>
            <a:endParaRPr lang="en-GB" dirty="0"/>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7011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dirty="0"/>
              <a:t>Manage</a:t>
            </a:r>
            <a:r>
              <a:rPr lang="en-GB" baseline="0" dirty="0"/>
              <a:t> </a:t>
            </a:r>
            <a:r>
              <a:rPr lang="en-GB" dirty="0"/>
              <a:t>the provisioning of infrastructure is enhanced with Infrastructure as Code (</a:t>
            </a:r>
            <a:r>
              <a:rPr lang="en-GB" dirty="0" err="1"/>
              <a:t>IaC</a:t>
            </a:r>
            <a:r>
              <a:rPr lang="en-GB" dirty="0"/>
              <a:t>)</a:t>
            </a:r>
            <a:r>
              <a:rPr lang="en-GB" baseline="0" dirty="0"/>
              <a:t> concepts.</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27</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0563" y="866775"/>
            <a:ext cx="3949700" cy="22225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01108C4-D877-4A22-91DA-D46170488BA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2424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200964928"/>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69969309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3676960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612183821"/>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506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72753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7072159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912299"/>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978662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973778765"/>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2230962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698393904"/>
      </p:ext>
    </p:extLst>
  </p:cSld>
  <p:clrMap bg1="dk1" tx1="lt1" bg2="dk2" tx2="lt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5.png"/><Relationship Id="rId4" Type="http://schemas.openxmlformats.org/officeDocument/2006/relationships/image" Target="../media/image18.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Infrastructure as Code (</a:t>
            </a:r>
            <a:r>
              <a:rPr lang="en-GB" dirty="0" err="1"/>
              <a:t>IaC</a:t>
            </a:r>
            <a:r>
              <a:rPr lang="en-GB" dirty="0"/>
              <a:t>)</a:t>
            </a:r>
          </a:p>
        </p:txBody>
      </p:sp>
      <p:sp>
        <p:nvSpPr>
          <p:cNvPr id="4" name="Text Placeholder 3"/>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Azure Resource Manager templates</a:t>
            </a:r>
          </a:p>
        </p:txBody>
      </p:sp>
    </p:spTree>
    <p:extLst>
      <p:ext uri="{BB962C8B-B14F-4D97-AF65-F5344CB8AC3E}">
        <p14:creationId xmlns:p14="http://schemas.microsoft.com/office/powerpoint/2010/main" val="30919292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Authoring ARM templates</a:t>
            </a:r>
          </a:p>
        </p:txBody>
      </p:sp>
    </p:spTree>
    <p:extLst>
      <p:ext uri="{BB962C8B-B14F-4D97-AF65-F5344CB8AC3E}">
        <p14:creationId xmlns:p14="http://schemas.microsoft.com/office/powerpoint/2010/main" val="4098758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structure</a:t>
            </a:r>
          </a:p>
        </p:txBody>
      </p:sp>
      <p:sp>
        <p:nvSpPr>
          <p:cNvPr id="5" name="Text Placeholder 4"/>
          <p:cNvSpPr>
            <a:spLocks noGrp="1"/>
          </p:cNvSpPr>
          <p:nvPr>
            <p:ph type="body" sz="quarter" idx="10"/>
          </p:nvPr>
        </p:nvSpPr>
        <p:spPr/>
        <p:txBody>
          <a:bodyPr/>
          <a:lstStyle/>
          <a:p>
            <a:endParaRPr lang="en-US"/>
          </a:p>
        </p:txBody>
      </p:sp>
      <p:sp>
        <p:nvSpPr>
          <p:cNvPr id="6" name="Text Placeholder 4"/>
          <p:cNvSpPr txBox="1">
            <a:spLocks/>
          </p:cNvSpPr>
          <p:nvPr/>
        </p:nvSpPr>
        <p:spPr>
          <a:xfrm>
            <a:off x="153561" y="1189177"/>
            <a:ext cx="11887200" cy="5446241"/>
          </a:xfrm>
          <a:prstGeom prst="rect">
            <a:avLst/>
          </a:prstGeom>
          <a:solidFill>
            <a:sysClr val="window" lastClr="FFFFFF"/>
          </a:solidFill>
        </p:spPr>
        <p:txBody>
          <a:bodyPr vert="horz" wrap="square" lIns="146304" tIns="91440" rIns="146304" bIns="91440"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bg1"/>
                </a:solidFill>
                <a:latin typeface="Courier New" panose="02070309020205020404" pitchFamily="49" charset="0"/>
                <a:ea typeface="+mn-ea"/>
                <a:cs typeface="Courier New" panose="02070309020205020404" pitchFamily="49"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"$schema": "https://schema.management.azure.com/schemas/2015-01</a:t>
            </a:r>
            <a:r>
              <a:rPr kumimoji="0" lang="en-US" sz="12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01/</a:t>
            </a:r>
            <a:r>
              <a:rPr kumimoji="0" lang="en-US" sz="16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deploymentTemplate.json</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err="1">
                <a:ln>
                  <a:noFill/>
                </a:ln>
                <a:solidFill>
                  <a:sysClr val="windowText" lastClr="000000"/>
                </a:solidFill>
                <a:effectLst/>
                <a:uLnTx/>
                <a:uFillTx/>
                <a:latin typeface="Courier New" panose="02070309020205020404" pitchFamily="49" charset="0"/>
                <a:ea typeface="+mn-ea"/>
                <a:cs typeface="Courier New" panose="02070309020205020404" pitchFamily="49" charset="0"/>
              </a:rPr>
              <a:t>contentVersion</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"1.0.0.0",</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parameters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Parameters referenced by resources  (parameterize your template)</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variables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Variables referenced by resources</a:t>
            </a: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resources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Virtual Machine, Web App, Virtual Network, SQL Azure, Storage Account, etc.</a:t>
            </a: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outputs</a:t>
            </a: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 Optional outputs from deployment</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1157908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Common ARM template functions</a:t>
            </a:r>
            <a:endParaRPr lang="en-US" dirty="0"/>
          </a:p>
        </p:txBody>
      </p:sp>
      <p:sp>
        <p:nvSpPr>
          <p:cNvPr id="4" name="Text Placeholder 3"/>
          <p:cNvSpPr>
            <a:spLocks noGrp="1"/>
          </p:cNvSpPr>
          <p:nvPr>
            <p:ph sz="quarter" idx="10"/>
          </p:nvPr>
        </p:nvSpPr>
        <p:spPr>
          <a:xfrm>
            <a:off x="268288" y="1398397"/>
            <a:ext cx="11542503" cy="3447098"/>
          </a:xfrm>
        </p:spPr>
        <p:txBody>
          <a:bodyPr/>
          <a:lstStyle/>
          <a:p>
            <a:r>
              <a:rPr lang="en-US" dirty="0" err="1"/>
              <a:t>concat</a:t>
            </a:r>
            <a:r>
              <a:rPr lang="en-US" dirty="0"/>
              <a:t>() – string concatenation</a:t>
            </a:r>
          </a:p>
          <a:p>
            <a:r>
              <a:rPr lang="en-US" dirty="0" err="1"/>
              <a:t>uniqueString</a:t>
            </a:r>
            <a:r>
              <a:rPr lang="en-US" dirty="0"/>
              <a:t>() – 64-bit hash of a given string</a:t>
            </a:r>
          </a:p>
          <a:p>
            <a:r>
              <a:rPr lang="en-US" dirty="0" err="1"/>
              <a:t>resourceGroup</a:t>
            </a:r>
            <a:r>
              <a:rPr lang="en-US" dirty="0"/>
              <a:t>() – instance of a resource group</a:t>
            </a:r>
          </a:p>
          <a:p>
            <a:r>
              <a:rPr lang="en-US" dirty="0" err="1"/>
              <a:t>resourceId</a:t>
            </a:r>
            <a:r>
              <a:rPr lang="en-US" dirty="0"/>
              <a:t>() – unique identifier of a resource</a:t>
            </a:r>
          </a:p>
          <a:p>
            <a:r>
              <a:rPr lang="en-US" dirty="0" err="1"/>
              <a:t>copyIndex</a:t>
            </a:r>
            <a:r>
              <a:rPr lang="en-US" dirty="0"/>
              <a:t>() – looping construct</a:t>
            </a:r>
          </a:p>
        </p:txBody>
      </p:sp>
      <p:sp>
        <p:nvSpPr>
          <p:cNvPr id="7" name="Rectangle 6"/>
          <p:cNvSpPr/>
          <p:nvPr/>
        </p:nvSpPr>
        <p:spPr>
          <a:xfrm>
            <a:off x="3384704" y="6156501"/>
            <a:ext cx="5422594" cy="584775"/>
          </a:xfrm>
          <a:prstGeom prst="rect">
            <a:avLst/>
          </a:prstGeom>
        </p:spPr>
        <p:txBody>
          <a:bodyPr wrap="square">
            <a:spAutoFit/>
          </a:bodyPr>
          <a:lstStyle/>
          <a:p>
            <a:pPr algn="ctr"/>
            <a:r>
              <a:rPr lang="en-US" sz="3200" dirty="0">
                <a:solidFill>
                  <a:srgbClr val="00B0F0"/>
                </a:solidFill>
              </a:rPr>
              <a:t>http://aka.ms/armfunc</a:t>
            </a:r>
          </a:p>
        </p:txBody>
      </p:sp>
    </p:spTree>
    <p:extLst>
      <p:ext uri="{BB962C8B-B14F-4D97-AF65-F5344CB8AC3E}">
        <p14:creationId xmlns:p14="http://schemas.microsoft.com/office/powerpoint/2010/main" val="3048313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Using Visual Studio to author ARM templates</a:t>
            </a:r>
          </a:p>
        </p:txBody>
      </p:sp>
      <p:sp>
        <p:nvSpPr>
          <p:cNvPr id="3" name="Text Placeholder 2"/>
          <p:cNvSpPr>
            <a:spLocks noGrp="1"/>
          </p:cNvSpPr>
          <p:nvPr>
            <p:ph sz="quarter" idx="10"/>
          </p:nvPr>
        </p:nvSpPr>
        <p:spPr>
          <a:xfrm>
            <a:off x="268288" y="1398397"/>
            <a:ext cx="11542503" cy="4548938"/>
          </a:xfrm>
        </p:spPr>
        <p:txBody>
          <a:bodyPr/>
          <a:lstStyle/>
          <a:p>
            <a:r>
              <a:rPr lang="en-US" sz="2800" dirty="0"/>
              <a:t>Deployment template</a:t>
            </a:r>
          </a:p>
          <a:p>
            <a:pPr lvl="1"/>
            <a:r>
              <a:rPr lang="en-US" sz="2400" dirty="0"/>
              <a:t>Describes the resources to deploy </a:t>
            </a:r>
            <a:br>
              <a:rPr lang="en-US" sz="2400" dirty="0"/>
            </a:br>
            <a:r>
              <a:rPr lang="en-US" sz="2400" dirty="0"/>
              <a:t>in a resource group</a:t>
            </a:r>
          </a:p>
          <a:p>
            <a:pPr lvl="1"/>
            <a:endParaRPr lang="en-US" sz="2400" dirty="0"/>
          </a:p>
          <a:p>
            <a:r>
              <a:rPr lang="en-US" sz="2800" dirty="0"/>
              <a:t>Deployment template parameters</a:t>
            </a:r>
          </a:p>
          <a:p>
            <a:pPr lvl="1"/>
            <a:r>
              <a:rPr lang="en-US" sz="2400" dirty="0"/>
              <a:t>Provides parameter values for parameters </a:t>
            </a:r>
            <a:br>
              <a:rPr lang="en-US" sz="2400" dirty="0"/>
            </a:br>
            <a:r>
              <a:rPr lang="en-US" sz="2400" dirty="0"/>
              <a:t>defined in the Deployment Template</a:t>
            </a:r>
          </a:p>
          <a:p>
            <a:pPr lvl="1"/>
            <a:endParaRPr lang="en-US" sz="2400" dirty="0"/>
          </a:p>
          <a:p>
            <a:r>
              <a:rPr lang="en-US" sz="2800" dirty="0"/>
              <a:t>Deployment script</a:t>
            </a:r>
          </a:p>
          <a:p>
            <a:pPr lvl="1"/>
            <a:r>
              <a:rPr lang="en-US" sz="2400" dirty="0"/>
              <a:t>PowerShell script to deploy the resources defined in the Deployment Template using the parameter values defined in the Deployment Template Parameters file</a:t>
            </a:r>
          </a:p>
        </p:txBody>
      </p:sp>
      <p:grpSp>
        <p:nvGrpSpPr>
          <p:cNvPr id="21" name="Group 20"/>
          <p:cNvGrpSpPr/>
          <p:nvPr/>
        </p:nvGrpSpPr>
        <p:grpSpPr>
          <a:xfrm>
            <a:off x="6924855" y="1189177"/>
            <a:ext cx="5000226" cy="2663190"/>
            <a:chOff x="6112406" y="3124750"/>
            <a:chExt cx="5000226" cy="2663190"/>
          </a:xfrm>
        </p:grpSpPr>
        <p:sp>
          <p:nvSpPr>
            <p:cNvPr id="18" name="Rectangle 17"/>
            <p:cNvSpPr/>
            <p:nvPr/>
          </p:nvSpPr>
          <p:spPr bwMode="auto">
            <a:xfrm>
              <a:off x="6112406" y="3124750"/>
              <a:ext cx="5000226" cy="2663190"/>
            </a:xfrm>
            <a:prstGeom prst="rect">
              <a:avLst/>
            </a:prstGeom>
            <a:solidFill>
              <a:srgbClr val="00B0F0"/>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6309361" y="3282059"/>
              <a:ext cx="4803271" cy="2174786"/>
              <a:chOff x="6309361" y="3282059"/>
              <a:chExt cx="4803271" cy="2174786"/>
            </a:xfrm>
          </p:grpSpPr>
          <p:grpSp>
            <p:nvGrpSpPr>
              <p:cNvPr id="4" name="Group 3"/>
              <p:cNvGrpSpPr/>
              <p:nvPr/>
            </p:nvGrpSpPr>
            <p:grpSpPr>
              <a:xfrm>
                <a:off x="6309361" y="3282059"/>
                <a:ext cx="4803271" cy="2174786"/>
                <a:chOff x="362873" y="1446259"/>
                <a:chExt cx="4803271" cy="2174786"/>
              </a:xfrm>
            </p:grpSpPr>
            <p:grpSp>
              <p:nvGrpSpPr>
                <p:cNvPr id="5" name="Group 4"/>
                <p:cNvGrpSpPr/>
                <p:nvPr/>
              </p:nvGrpSpPr>
              <p:grpSpPr>
                <a:xfrm>
                  <a:off x="362873" y="2224818"/>
                  <a:ext cx="1015913" cy="667349"/>
                  <a:chOff x="794886" y="4424768"/>
                  <a:chExt cx="1015913" cy="667349"/>
                </a:xfrm>
              </p:grpSpPr>
              <p:pic>
                <p:nvPicPr>
                  <p:cNvPr id="16" name="Picture 1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17" name="Picture 1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6" name="Group 5"/>
                <p:cNvGrpSpPr/>
                <p:nvPr/>
              </p:nvGrpSpPr>
              <p:grpSpPr>
                <a:xfrm>
                  <a:off x="2051482" y="1446259"/>
                  <a:ext cx="2940833" cy="794064"/>
                  <a:chOff x="2176903" y="2326056"/>
                  <a:chExt cx="2940833" cy="794064"/>
                </a:xfrm>
              </p:grpSpPr>
              <p:pic>
                <p:nvPicPr>
                  <p:cNvPr id="14" name="Picture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15" name="TextBox 14"/>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7" name="Group 6"/>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13" name="TextBox 12"/>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8" name="Group 7"/>
                <p:cNvGrpSpPr/>
                <p:nvPr/>
              </p:nvGrpSpPr>
              <p:grpSpPr>
                <a:xfrm>
                  <a:off x="2051482" y="2167043"/>
                  <a:ext cx="3114662" cy="794064"/>
                  <a:chOff x="2178667" y="3353389"/>
                  <a:chExt cx="3114662" cy="794064"/>
                </a:xfrm>
              </p:grpSpPr>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11" name="TextBox 10"/>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9" name="Left Brace 8"/>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9" name="Picture 18"/>
              <p:cNvPicPr>
                <a:picLocks/>
              </p:cNvPicPr>
              <p:nvPr/>
            </p:nvPicPr>
            <p:blipFill>
              <a:blip r:embed="rId6"/>
              <a:stretch>
                <a:fillRect/>
              </a:stretch>
            </p:blipFill>
            <p:spPr>
              <a:xfrm flipV="1">
                <a:off x="6852605" y="4184723"/>
                <a:ext cx="393192" cy="246888"/>
              </a:xfrm>
              <a:prstGeom prst="rect">
                <a:avLst/>
              </a:prstGeom>
            </p:spPr>
          </p:pic>
        </p:grpSp>
      </p:grpSp>
    </p:spTree>
    <p:extLst>
      <p:ext uri="{BB962C8B-B14F-4D97-AF65-F5344CB8AC3E}">
        <p14:creationId xmlns:p14="http://schemas.microsoft.com/office/powerpoint/2010/main" val="18601509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Author an ARM template using Visual Studio</a:t>
            </a:r>
          </a:p>
        </p:txBody>
      </p:sp>
    </p:spTree>
    <p:extLst>
      <p:ext uri="{BB962C8B-B14F-4D97-AF65-F5344CB8AC3E}">
        <p14:creationId xmlns:p14="http://schemas.microsoft.com/office/powerpoint/2010/main" val="13425563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Deploying ARM templates</a:t>
            </a:r>
          </a:p>
        </p:txBody>
      </p:sp>
    </p:spTree>
    <p:extLst>
      <p:ext uri="{BB962C8B-B14F-4D97-AF65-F5344CB8AC3E}">
        <p14:creationId xmlns:p14="http://schemas.microsoft.com/office/powerpoint/2010/main" val="2986151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Methods for deploying ARM templates</a:t>
            </a:r>
            <a:endParaRPr lang="en-US" dirty="0"/>
          </a:p>
        </p:txBody>
      </p:sp>
      <p:sp>
        <p:nvSpPr>
          <p:cNvPr id="4" name="Text Placeholder 3"/>
          <p:cNvSpPr>
            <a:spLocks noGrp="1"/>
          </p:cNvSpPr>
          <p:nvPr>
            <p:ph sz="quarter" idx="10"/>
          </p:nvPr>
        </p:nvSpPr>
        <p:spPr>
          <a:xfrm>
            <a:off x="268288" y="1398397"/>
            <a:ext cx="11542503" cy="5490734"/>
          </a:xfrm>
        </p:spPr>
        <p:txBody>
          <a:bodyPr/>
          <a:lstStyle/>
          <a:p>
            <a:r>
              <a:rPr lang="en-US" sz="3600" dirty="0"/>
              <a:t>PowerShell</a:t>
            </a:r>
          </a:p>
          <a:p>
            <a:pPr lvl="1"/>
            <a:r>
              <a:rPr lang="en-US" sz="3200" dirty="0"/>
              <a:t>Azure PowerShell Cmdlets 1.0 (or newer) - “</a:t>
            </a:r>
            <a:r>
              <a:rPr lang="en-US" sz="3200" dirty="0" err="1"/>
              <a:t>AzureRM</a:t>
            </a:r>
            <a:r>
              <a:rPr lang="en-US" sz="3200" dirty="0"/>
              <a:t>” cmdlets</a:t>
            </a:r>
          </a:p>
          <a:p>
            <a:r>
              <a:rPr lang="en-US" sz="3600" dirty="0"/>
              <a:t>Azure Command-Line Interface (CLI)</a:t>
            </a:r>
          </a:p>
          <a:p>
            <a:pPr lvl="1"/>
            <a:r>
              <a:rPr lang="en-US" sz="3200" dirty="0"/>
              <a:t>Cross-platform tools for Mac, Linux, and Windows</a:t>
            </a:r>
          </a:p>
          <a:p>
            <a:r>
              <a:rPr lang="en-US" sz="3600" dirty="0"/>
              <a:t>Visual Studio</a:t>
            </a:r>
          </a:p>
          <a:p>
            <a:pPr lvl="1"/>
            <a:r>
              <a:rPr lang="en-US" sz="3200" dirty="0"/>
              <a:t>Azure Tools/SDK</a:t>
            </a:r>
          </a:p>
          <a:p>
            <a:r>
              <a:rPr lang="en-US" sz="3600" dirty="0"/>
              <a:t>Azure portal</a:t>
            </a:r>
          </a:p>
          <a:p>
            <a:pPr lvl="1"/>
            <a:r>
              <a:rPr lang="en-US" sz="3200" dirty="0"/>
              <a:t>Template deployment</a:t>
            </a:r>
          </a:p>
          <a:p>
            <a:r>
              <a:rPr lang="en-US" sz="3600" dirty="0"/>
              <a:t>Continuous deployment</a:t>
            </a:r>
          </a:p>
        </p:txBody>
      </p:sp>
    </p:spTree>
    <p:extLst>
      <p:ext uri="{BB962C8B-B14F-4D97-AF65-F5344CB8AC3E}">
        <p14:creationId xmlns:p14="http://schemas.microsoft.com/office/powerpoint/2010/main" val="25627070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589281" y="1823449"/>
            <a:ext cx="10989309" cy="4485911"/>
          </a:xfrm>
          <a:prstGeom prst="rect">
            <a:avLst/>
          </a:prstGeom>
          <a:solidFill>
            <a:srgbClr val="00B0F0"/>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itle 40"/>
          <p:cNvSpPr>
            <a:spLocks noGrp="1"/>
          </p:cNvSpPr>
          <p:nvPr>
            <p:ph type="title"/>
          </p:nvPr>
        </p:nvSpPr>
        <p:spPr/>
        <p:txBody>
          <a:bodyPr/>
          <a:lstStyle/>
          <a:p>
            <a:r>
              <a:rPr lang="en-US"/>
              <a:t>Deploying ARM templates</a:t>
            </a:r>
            <a:endParaRPr lang="en-US" dirty="0"/>
          </a:p>
        </p:txBody>
      </p:sp>
      <p:grpSp>
        <p:nvGrpSpPr>
          <p:cNvPr id="42" name="Group 41"/>
          <p:cNvGrpSpPr/>
          <p:nvPr/>
        </p:nvGrpSpPr>
        <p:grpSpPr>
          <a:xfrm>
            <a:off x="682913" y="1823449"/>
            <a:ext cx="4803271" cy="2174786"/>
            <a:chOff x="362873" y="1446259"/>
            <a:chExt cx="4803271" cy="2174786"/>
          </a:xfrm>
        </p:grpSpPr>
        <p:grpSp>
          <p:nvGrpSpPr>
            <p:cNvPr id="43" name="Group 42"/>
            <p:cNvGrpSpPr/>
            <p:nvPr/>
          </p:nvGrpSpPr>
          <p:grpSpPr>
            <a:xfrm>
              <a:off x="362873" y="2224818"/>
              <a:ext cx="1015913" cy="667349"/>
              <a:chOff x="794886" y="4424768"/>
              <a:chExt cx="1015913" cy="667349"/>
            </a:xfrm>
          </p:grpSpPr>
          <p:pic>
            <p:nvPicPr>
              <p:cNvPr id="54" name="Picture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44" name="Group 43"/>
            <p:cNvGrpSpPr/>
            <p:nvPr/>
          </p:nvGrpSpPr>
          <p:grpSpPr>
            <a:xfrm>
              <a:off x="2051482" y="1446259"/>
              <a:ext cx="2940833" cy="794064"/>
              <a:chOff x="2176903" y="2326056"/>
              <a:chExt cx="2940833" cy="794064"/>
            </a:xfrm>
          </p:grpSpPr>
          <p:pic>
            <p:nvPicPr>
              <p:cNvPr id="52" name="Picture 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53" name="TextBox 52"/>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45" name="Group 44"/>
            <p:cNvGrpSpPr/>
            <p:nvPr/>
          </p:nvGrpSpPr>
          <p:grpSpPr>
            <a:xfrm>
              <a:off x="2059564" y="2826981"/>
              <a:ext cx="2779063" cy="794064"/>
              <a:chOff x="2176903" y="4358619"/>
              <a:chExt cx="2779063" cy="794064"/>
            </a:xfrm>
          </p:grpSpPr>
          <p:pic>
            <p:nvPicPr>
              <p:cNvPr id="50" name="Picture 4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51" name="TextBox 50"/>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46" name="Group 45"/>
            <p:cNvGrpSpPr/>
            <p:nvPr/>
          </p:nvGrpSpPr>
          <p:grpSpPr>
            <a:xfrm>
              <a:off x="2051482" y="2167043"/>
              <a:ext cx="3114662" cy="794064"/>
              <a:chOff x="2178667" y="3353389"/>
              <a:chExt cx="3114662" cy="794064"/>
            </a:xfrm>
          </p:grpSpPr>
          <p:pic>
            <p:nvPicPr>
              <p:cNvPr id="48" name="Picture 4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49" name="TextBox 48"/>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47" name="Left Brace 46"/>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6" name="Elbow Connector 48"/>
          <p:cNvCxnSpPr>
            <a:stCxn id="50" idx="2"/>
            <a:endCxn id="76" idx="1"/>
          </p:cNvCxnSpPr>
          <p:nvPr/>
        </p:nvCxnSpPr>
        <p:spPr>
          <a:xfrm rot="16200000" flipH="1">
            <a:off x="3845707" y="268588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98690" y="426259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58" name="Rectangle 57"/>
          <p:cNvSpPr/>
          <p:nvPr/>
        </p:nvSpPr>
        <p:spPr bwMode="auto">
          <a:xfrm>
            <a:off x="5936666" y="344176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TextBox 58"/>
          <p:cNvSpPr txBox="1"/>
          <p:nvPr/>
        </p:nvSpPr>
        <p:spPr>
          <a:xfrm>
            <a:off x="6634912" y="302873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60" name="Picture 59"/>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6116990" y="3064785"/>
            <a:ext cx="637213" cy="637213"/>
          </a:xfrm>
          <a:prstGeom prst="rect">
            <a:avLst/>
          </a:prstGeom>
        </p:spPr>
      </p:pic>
      <p:grpSp>
        <p:nvGrpSpPr>
          <p:cNvPr id="61" name="Group 60"/>
          <p:cNvGrpSpPr/>
          <p:nvPr/>
        </p:nvGrpSpPr>
        <p:grpSpPr>
          <a:xfrm>
            <a:off x="7566695" y="4262594"/>
            <a:ext cx="3191596" cy="1230291"/>
            <a:chOff x="3982213" y="1872383"/>
            <a:chExt cx="3191596" cy="1230291"/>
          </a:xfrm>
        </p:grpSpPr>
        <p:sp>
          <p:nvSpPr>
            <p:cNvPr id="62"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64" name="Picture 6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65" name="Picture 6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66" name="TextBox 65"/>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67" name="Rounded Rectangle 38"/>
            <p:cNvSpPr/>
            <p:nvPr/>
          </p:nvSpPr>
          <p:spPr bwMode="auto">
            <a:xfrm>
              <a:off x="4011285" y="1973704"/>
              <a:ext cx="3162524" cy="1117791"/>
            </a:xfrm>
            <a:prstGeom prst="round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8" name="Picture 6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69" name="Picture 6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70" name="Picture 6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71" name="TextBox 70"/>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Resource Group</a:t>
              </a:r>
            </a:p>
          </p:txBody>
        </p:sp>
      </p:grpSp>
      <p:pic>
        <p:nvPicPr>
          <p:cNvPr id="72" name="Picture 7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442789" y="3484849"/>
            <a:ext cx="631004" cy="631004"/>
          </a:xfrm>
          <a:prstGeom prst="rect">
            <a:avLst/>
          </a:prstGeom>
        </p:spPr>
      </p:pic>
      <p:sp>
        <p:nvSpPr>
          <p:cNvPr id="73" name="Rectangle 72"/>
          <p:cNvSpPr/>
          <p:nvPr/>
        </p:nvSpPr>
        <p:spPr bwMode="auto">
          <a:xfrm>
            <a:off x="7007557" y="394228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8063338" y="350515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75" name="Group 74"/>
          <p:cNvGrpSpPr/>
          <p:nvPr/>
        </p:nvGrpSpPr>
        <p:grpSpPr>
          <a:xfrm>
            <a:off x="6007185" y="3942282"/>
            <a:ext cx="1023794" cy="2075268"/>
            <a:chOff x="6190607" y="3324054"/>
            <a:chExt cx="1023794" cy="2075268"/>
          </a:xfrm>
        </p:grpSpPr>
        <p:sp>
          <p:nvSpPr>
            <p:cNvPr id="76" name="Rectangle 75"/>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ARM</a:t>
              </a:r>
            </a:p>
          </p:txBody>
        </p:sp>
      </p:grpSp>
      <p:pic>
        <p:nvPicPr>
          <p:cNvPr id="78" name="Picture 77"/>
          <p:cNvPicPr>
            <a:picLocks/>
          </p:cNvPicPr>
          <p:nvPr/>
        </p:nvPicPr>
        <p:blipFill>
          <a:blip r:embed="rId11"/>
          <a:stretch>
            <a:fillRect/>
          </a:stretch>
        </p:blipFill>
        <p:spPr>
          <a:xfrm flipV="1">
            <a:off x="1222794" y="2726113"/>
            <a:ext cx="393192" cy="246888"/>
          </a:xfrm>
          <a:prstGeom prst="rect">
            <a:avLst/>
          </a:prstGeom>
        </p:spPr>
      </p:pic>
    </p:spTree>
    <p:extLst>
      <p:ext uri="{BB962C8B-B14F-4D97-AF65-F5344CB8AC3E}">
        <p14:creationId xmlns:p14="http://schemas.microsoft.com/office/powerpoint/2010/main" val="4242697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P spid="73" grpId="0" animBg="1"/>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Deploying ARM templates</a:t>
            </a:r>
          </a:p>
        </p:txBody>
      </p:sp>
    </p:spTree>
    <p:extLst>
      <p:ext uri="{BB962C8B-B14F-4D97-AF65-F5344CB8AC3E}">
        <p14:creationId xmlns:p14="http://schemas.microsoft.com/office/powerpoint/2010/main" val="12428792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3810274"/>
          </a:xfrm>
        </p:spPr>
        <p:txBody>
          <a:bodyPr/>
          <a:lstStyle/>
          <a:p>
            <a:pPr marL="0" indent="0">
              <a:buNone/>
            </a:pPr>
            <a:r>
              <a:rPr lang="en-GB" dirty="0"/>
              <a:t>After completing this module, you will be able to:</a:t>
            </a:r>
          </a:p>
          <a:p>
            <a:endParaRPr lang="en-GB" dirty="0"/>
          </a:p>
          <a:p>
            <a:r>
              <a:rPr lang="en-GB" dirty="0"/>
              <a:t>Recognize how managing the provisioning of infrastructure is enhanced with Infrastructure as Code (</a:t>
            </a:r>
            <a:r>
              <a:rPr lang="en-GB" dirty="0" err="1"/>
              <a:t>IaC</a:t>
            </a:r>
            <a:r>
              <a:rPr lang="en-GB" dirty="0"/>
              <a:t>) concepts.</a:t>
            </a:r>
          </a:p>
          <a:p>
            <a:pPr lvl="1"/>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Desired State Configuration (DSC)</a:t>
            </a:r>
            <a:endParaRPr lang="en-US" dirty="0"/>
          </a:p>
        </p:txBody>
      </p:sp>
    </p:spTree>
    <p:extLst>
      <p:ext uri="{BB962C8B-B14F-4D97-AF65-F5344CB8AC3E}">
        <p14:creationId xmlns:p14="http://schemas.microsoft.com/office/powerpoint/2010/main" val="10980788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DSC for Azure</a:t>
            </a:r>
            <a:endParaRPr lang="en-US" dirty="0"/>
          </a:p>
        </p:txBody>
      </p:sp>
      <p:sp>
        <p:nvSpPr>
          <p:cNvPr id="4" name="Text Placeholder 3"/>
          <p:cNvSpPr>
            <a:spLocks noGrp="1"/>
          </p:cNvSpPr>
          <p:nvPr>
            <p:ph sz="quarter" idx="10"/>
          </p:nvPr>
        </p:nvSpPr>
        <p:spPr>
          <a:xfrm>
            <a:off x="268288" y="1398397"/>
            <a:ext cx="11542503" cy="5459956"/>
          </a:xfrm>
        </p:spPr>
        <p:txBody>
          <a:bodyPr/>
          <a:lstStyle/>
          <a:p>
            <a:r>
              <a:rPr lang="en-US" dirty="0"/>
              <a:t>Declarative </a:t>
            </a:r>
            <a:br>
              <a:rPr lang="en-US" dirty="0"/>
            </a:br>
            <a:r>
              <a:rPr lang="en-US" dirty="0"/>
              <a:t>configuration of </a:t>
            </a:r>
            <a:br>
              <a:rPr lang="en-US" dirty="0"/>
            </a:br>
            <a:r>
              <a:rPr lang="en-US" dirty="0"/>
              <a:t>the virtual machine</a:t>
            </a:r>
          </a:p>
          <a:p>
            <a:pPr lvl="1"/>
            <a:endParaRPr lang="en-US" dirty="0"/>
          </a:p>
          <a:p>
            <a:pPr lvl="1"/>
            <a:r>
              <a:rPr lang="en-US" dirty="0"/>
              <a:t>Windows Features </a:t>
            </a:r>
            <a:br>
              <a:rPr lang="en-US" dirty="0"/>
            </a:br>
            <a:r>
              <a:rPr lang="en-US" dirty="0"/>
              <a:t>and Roles</a:t>
            </a:r>
          </a:p>
          <a:p>
            <a:pPr lvl="1"/>
            <a:endParaRPr lang="en-US" dirty="0"/>
          </a:p>
          <a:p>
            <a:pPr lvl="1"/>
            <a:r>
              <a:rPr lang="en-US" dirty="0"/>
              <a:t>Custom application configuration</a:t>
            </a:r>
          </a:p>
          <a:p>
            <a:endParaRPr lang="en-US" dirty="0"/>
          </a:p>
        </p:txBody>
      </p:sp>
      <p:pic>
        <p:nvPicPr>
          <p:cNvPr id="5" name="Picture 4"/>
          <p:cNvPicPr>
            <a:picLocks noChangeAspect="1"/>
          </p:cNvPicPr>
          <p:nvPr/>
        </p:nvPicPr>
        <p:blipFill>
          <a:blip r:embed="rId2"/>
          <a:stretch>
            <a:fillRect/>
          </a:stretch>
        </p:blipFill>
        <p:spPr>
          <a:xfrm>
            <a:off x="5314363" y="1398397"/>
            <a:ext cx="6683466" cy="3318458"/>
          </a:xfrm>
          <a:prstGeom prst="rect">
            <a:avLst/>
          </a:prstGeom>
        </p:spPr>
      </p:pic>
    </p:spTree>
    <p:extLst>
      <p:ext uri="{BB962C8B-B14F-4D97-AF65-F5344CB8AC3E}">
        <p14:creationId xmlns:p14="http://schemas.microsoft.com/office/powerpoint/2010/main" val="36256331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Example: Built-in Resources </a:t>
            </a:r>
            <a:endParaRPr lang="en-US" dirty="0"/>
          </a:p>
        </p:txBody>
      </p:sp>
      <p:sp>
        <p:nvSpPr>
          <p:cNvPr id="4" name="Text Placeholder 4"/>
          <p:cNvSpPr>
            <a:spLocks noGrp="1"/>
          </p:cNvSpPr>
          <p:nvPr>
            <p:ph type="body" sz="quarter" idx="10"/>
          </p:nvPr>
        </p:nvSpPr>
        <p:spPr>
          <a:xfrm>
            <a:off x="269239" y="1411758"/>
            <a:ext cx="11653523" cy="5230663"/>
          </a:xfrm>
        </p:spPr>
        <p:txBody>
          <a:bodyPr/>
          <a:lstStyle/>
          <a:p>
            <a:pPr marL="0" indent="0">
              <a:buNone/>
            </a:pPr>
            <a:r>
              <a:rPr lang="en-US" sz="1200" dirty="0">
                <a:latin typeface="Courier New" panose="02070309020205020404" pitchFamily="49" charset="0"/>
                <a:cs typeface="Courier New" panose="02070309020205020404" pitchFamily="49" charset="0"/>
              </a:rPr>
              <a:t>Configuration Main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a:t>
            </a:r>
            <a:r>
              <a:rPr lang="en-US" sz="1200" dirty="0">
                <a:latin typeface="Courier New" panose="02070309020205020404" pitchFamily="49" charset="0"/>
                <a:cs typeface="Courier New" panose="02070309020205020404" pitchFamily="49" charset="0"/>
              </a:rPr>
              <a:t> ( [string]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Import-</a:t>
            </a:r>
            <a:r>
              <a:rPr lang="en-US" sz="1200" dirty="0" err="1">
                <a:latin typeface="Courier New" panose="02070309020205020404" pitchFamily="49" charset="0"/>
                <a:cs typeface="Courier New" panose="02070309020205020404" pitchFamily="49" charset="0"/>
              </a:rPr>
              <a:t>DscResource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ModuleName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PSDesiredStateConfiguration</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Node $</a:t>
            </a:r>
            <a:r>
              <a:rPr lang="en-US" sz="1200" dirty="0" err="1">
                <a:latin typeface="Courier New" panose="02070309020205020404" pitchFamily="49" charset="0"/>
                <a:cs typeface="Courier New" panose="02070309020205020404" pitchFamily="49" charset="0"/>
              </a:rPr>
              <a:t>nodeName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WindowsFeature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WebServerRole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Name = "Web-Server"</a:t>
            </a:r>
          </a:p>
          <a:p>
            <a:pPr marL="0" indent="0">
              <a:buNone/>
            </a:pPr>
            <a:r>
              <a:rPr lang="en-US" sz="1200" dirty="0">
                <a:latin typeface="Courier New" panose="02070309020205020404" pitchFamily="49" charset="0"/>
                <a:cs typeface="Courier New" panose="02070309020205020404" pitchFamily="49" charset="0"/>
              </a:rPr>
              <a:t>        Ensure = "Present"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Package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InstallWebDeploy</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Ensure = "Present"  </a:t>
            </a:r>
          </a:p>
          <a:p>
            <a:pPr marL="0" indent="0">
              <a:buNone/>
            </a:pPr>
            <a:r>
              <a:rPr lang="en-US" sz="1200" dirty="0">
                <a:latin typeface="Courier New" panose="02070309020205020404" pitchFamily="49" charset="0"/>
                <a:cs typeface="Courier New" panose="02070309020205020404" pitchFamily="49" charset="0"/>
              </a:rPr>
              <a:t>        Path  = "C:\WindowsAzure\WebDeploy_amd64_en-US.msi"</a:t>
            </a:r>
          </a:p>
          <a:p>
            <a:pPr marL="0" indent="0">
              <a:buNone/>
            </a:pPr>
            <a:r>
              <a:rPr lang="en-US" sz="1200" dirty="0">
                <a:latin typeface="Courier New" panose="02070309020205020404" pitchFamily="49" charset="0"/>
                <a:cs typeface="Courier New" panose="02070309020205020404" pitchFamily="49" charset="0"/>
              </a:rPr>
              <a:t>        Name = "Microsoft Web Deploy 3.6"</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ProductId</a:t>
            </a:r>
            <a:r>
              <a:rPr lang="en-US" sz="1200" dirty="0">
                <a:latin typeface="Courier New" panose="02070309020205020404" pitchFamily="49" charset="0"/>
                <a:cs typeface="Courier New" panose="02070309020205020404" pitchFamily="49" charset="0"/>
              </a:rPr>
              <a:t> = "{ED4CC1E5-043E-4157-8452-B5E533FE2BA1}"</a:t>
            </a:r>
          </a:p>
          <a:p>
            <a:pPr marL="0" indent="0">
              <a:buNone/>
            </a:pPr>
            <a:r>
              <a:rPr lang="en-US" sz="1200" dirty="0">
                <a:latin typeface="Courier New" panose="02070309020205020404" pitchFamily="49" charset="0"/>
                <a:cs typeface="Courier New" panose="02070309020205020404" pitchFamily="49" charset="0"/>
              </a:rPr>
              <a:t>        Arguments = "ADDLOCAL=ALL"</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Service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StartWebDeploy</a:t>
            </a: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Name = "WMSVC"</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StartupType</a:t>
            </a:r>
            <a:r>
              <a:rPr lang="en-US" sz="1200" dirty="0">
                <a:latin typeface="Courier New" panose="02070309020205020404" pitchFamily="49" charset="0"/>
                <a:cs typeface="Courier New" panose="02070309020205020404" pitchFamily="49" charset="0"/>
              </a:rPr>
              <a:t> = "Automatic"</a:t>
            </a:r>
          </a:p>
          <a:p>
            <a:pPr marL="0" indent="0">
              <a:buNone/>
            </a:pPr>
            <a:r>
              <a:rPr lang="en-US" sz="1200" dirty="0">
                <a:latin typeface="Courier New" panose="02070309020205020404" pitchFamily="49" charset="0"/>
                <a:cs typeface="Courier New" panose="02070309020205020404" pitchFamily="49" charset="0"/>
              </a:rPr>
              <a:t>        State = "Running"</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DependsOn</a:t>
            </a:r>
            <a:r>
              <a:rPr lang="en-US" sz="1200" dirty="0">
                <a:latin typeface="Courier New" panose="02070309020205020404" pitchFamily="49" charset="0"/>
                <a:cs typeface="Courier New" panose="02070309020205020404" pitchFamily="49" charset="0"/>
              </a:rPr>
              <a:t> = "[Package]</a:t>
            </a:r>
            <a:r>
              <a:rPr lang="en-US" sz="1200" dirty="0" err="1">
                <a:latin typeface="Courier New" panose="02070309020205020404" pitchFamily="49" charset="0"/>
                <a:cs typeface="Courier New" panose="02070309020205020404" pitchFamily="49" charset="0"/>
              </a:rPr>
              <a:t>InstallWebDeploy</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5" name="Rectangle 4"/>
          <p:cNvSpPr/>
          <p:nvPr/>
        </p:nvSpPr>
        <p:spPr bwMode="auto">
          <a:xfrm>
            <a:off x="604299" y="2672133"/>
            <a:ext cx="5677231" cy="635610"/>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4298" y="3307743"/>
            <a:ext cx="5677231" cy="1375575"/>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4297" y="4683319"/>
            <a:ext cx="5677231" cy="1224500"/>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04297" y="1662975"/>
            <a:ext cx="5677231" cy="668034"/>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9466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Resources</a:t>
            </a:r>
          </a:p>
        </p:txBody>
      </p:sp>
      <p:sp>
        <p:nvSpPr>
          <p:cNvPr id="6" name="Content Placeholder 5"/>
          <p:cNvSpPr>
            <a:spLocks noGrp="1"/>
          </p:cNvSpPr>
          <p:nvPr>
            <p:ph sz="quarter" idx="10"/>
          </p:nvPr>
        </p:nvSpPr>
        <p:spPr>
          <a:xfrm>
            <a:off x="268288" y="1398397"/>
            <a:ext cx="11542503" cy="5373779"/>
          </a:xfrm>
        </p:spPr>
        <p:txBody>
          <a:bodyPr/>
          <a:lstStyle/>
          <a:p>
            <a:r>
              <a:rPr lang="en-US" sz="2800" dirty="0"/>
              <a:t>Built-in</a:t>
            </a:r>
          </a:p>
          <a:p>
            <a:pPr lvl="1"/>
            <a:r>
              <a:rPr lang="en-US" sz="2400" dirty="0" err="1"/>
              <a:t>WindowsFeature</a:t>
            </a:r>
            <a:r>
              <a:rPr lang="en-US" sz="2400" dirty="0"/>
              <a:t>, File, Package, Service, Script, etc.</a:t>
            </a:r>
          </a:p>
          <a:p>
            <a:endParaRPr lang="en-US" sz="2800" dirty="0"/>
          </a:p>
          <a:p>
            <a:r>
              <a:rPr lang="en-US" sz="2800" dirty="0"/>
              <a:t>DSC Resource Kit (~500 resources)</a:t>
            </a:r>
          </a:p>
          <a:p>
            <a:pPr lvl="1"/>
            <a:r>
              <a:rPr lang="en-US" sz="2400" dirty="0">
                <a:hlinkClick r:id="rId2"/>
              </a:rPr>
              <a:t>https://blogs.msdn.microsoft.com/powershell/2016/02/11/dsc-resource-kit-gets-even-bigger/</a:t>
            </a:r>
            <a:endParaRPr lang="en-US" sz="2400" dirty="0"/>
          </a:p>
          <a:p>
            <a:endParaRPr lang="en-US" sz="2800" dirty="0"/>
          </a:p>
          <a:p>
            <a:r>
              <a:rPr lang="en-US" sz="2800" dirty="0"/>
              <a:t>E</a:t>
            </a:r>
            <a:r>
              <a:rPr lang="en-US" sz="2800" dirty="0">
                <a:solidFill>
                  <a:srgbClr val="FFC000"/>
                </a:solidFill>
              </a:rPr>
              <a:t>x</a:t>
            </a:r>
            <a:r>
              <a:rPr lang="en-US" sz="2800" dirty="0"/>
              <a:t>perimental Resources</a:t>
            </a:r>
          </a:p>
          <a:p>
            <a:pPr lvl="1"/>
            <a:r>
              <a:rPr lang="en-US" sz="2400" dirty="0" err="1">
                <a:solidFill>
                  <a:srgbClr val="FFC000"/>
                </a:solidFill>
              </a:rPr>
              <a:t>x</a:t>
            </a:r>
            <a:r>
              <a:rPr lang="en-US" sz="2400" dirty="0" err="1"/>
              <a:t>Networking</a:t>
            </a:r>
            <a:r>
              <a:rPr lang="en-US" sz="2400" dirty="0"/>
              <a:t>, </a:t>
            </a:r>
            <a:r>
              <a:rPr lang="en-US" sz="2400" dirty="0" err="1">
                <a:solidFill>
                  <a:srgbClr val="FFC000"/>
                </a:solidFill>
              </a:rPr>
              <a:t>x</a:t>
            </a:r>
            <a:r>
              <a:rPr lang="en-US" sz="2400" dirty="0" err="1"/>
              <a:t>Disk</a:t>
            </a:r>
            <a:r>
              <a:rPr lang="en-US" sz="2400" dirty="0"/>
              <a:t>, </a:t>
            </a:r>
            <a:r>
              <a:rPr lang="en-US" sz="2400" dirty="0" err="1">
                <a:solidFill>
                  <a:srgbClr val="FFC000"/>
                </a:solidFill>
              </a:rPr>
              <a:t>x</a:t>
            </a:r>
            <a:r>
              <a:rPr lang="en-US" sz="2400" dirty="0" err="1"/>
              <a:t>SqlServer</a:t>
            </a:r>
            <a:r>
              <a:rPr lang="en-US" sz="2400" dirty="0"/>
              <a:t>, </a:t>
            </a:r>
            <a:r>
              <a:rPr lang="en-US" sz="2400" dirty="0" err="1">
                <a:solidFill>
                  <a:srgbClr val="FFC000"/>
                </a:solidFill>
              </a:rPr>
              <a:t>x</a:t>
            </a:r>
            <a:r>
              <a:rPr lang="en-US" sz="2400" dirty="0" err="1"/>
              <a:t>ActiveDirectory</a:t>
            </a:r>
            <a:r>
              <a:rPr lang="en-US" sz="2400" dirty="0"/>
              <a:t>, etc.</a:t>
            </a:r>
          </a:p>
          <a:p>
            <a:endParaRPr lang="en-US" sz="2800" dirty="0">
              <a:solidFill>
                <a:srgbClr val="FFC000"/>
              </a:solidFill>
            </a:endParaRPr>
          </a:p>
          <a:p>
            <a:r>
              <a:rPr lang="en-US" sz="2800" dirty="0">
                <a:solidFill>
                  <a:srgbClr val="FFC000"/>
                </a:solidFill>
              </a:rPr>
              <a:t>C</a:t>
            </a:r>
            <a:r>
              <a:rPr lang="en-US" sz="2800" dirty="0"/>
              <a:t>ommunity Resources</a:t>
            </a:r>
          </a:p>
          <a:p>
            <a:pPr lvl="1"/>
            <a:r>
              <a:rPr lang="en-US" sz="2400" dirty="0" err="1">
                <a:solidFill>
                  <a:srgbClr val="FFC000"/>
                </a:solidFill>
              </a:rPr>
              <a:t>c</a:t>
            </a:r>
            <a:r>
              <a:rPr lang="en-US" sz="2400" dirty="0" err="1"/>
              <a:t>UserRightsAssignment</a:t>
            </a:r>
            <a:r>
              <a:rPr lang="en-US" sz="2400" dirty="0"/>
              <a:t>, </a:t>
            </a:r>
            <a:r>
              <a:rPr lang="en-US" sz="2400" dirty="0" err="1">
                <a:solidFill>
                  <a:srgbClr val="FFC000"/>
                </a:solidFill>
              </a:rPr>
              <a:t>c</a:t>
            </a:r>
            <a:r>
              <a:rPr lang="en-US" sz="2400" dirty="0" err="1"/>
              <a:t>NtfsAccessControl</a:t>
            </a:r>
            <a:r>
              <a:rPr lang="en-US" sz="2400" dirty="0"/>
              <a:t>, etc.</a:t>
            </a:r>
          </a:p>
        </p:txBody>
      </p:sp>
    </p:spTree>
    <p:extLst>
      <p:ext uri="{BB962C8B-B14F-4D97-AF65-F5344CB8AC3E}">
        <p14:creationId xmlns:p14="http://schemas.microsoft.com/office/powerpoint/2010/main" val="42048304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Example: Resource-Kit Resources </a:t>
            </a:r>
            <a:endParaRPr lang="en-US" dirty="0"/>
          </a:p>
        </p:txBody>
      </p:sp>
      <p:sp>
        <p:nvSpPr>
          <p:cNvPr id="4" name="Text Placeholder 4"/>
          <p:cNvSpPr>
            <a:spLocks noGrp="1"/>
          </p:cNvSpPr>
          <p:nvPr>
            <p:ph type="body" sz="quarter" idx="10"/>
          </p:nvPr>
        </p:nvSpPr>
        <p:spPr>
          <a:xfrm>
            <a:off x="269239" y="1411758"/>
            <a:ext cx="11653523" cy="5433795"/>
          </a:xfrm>
        </p:spPr>
        <p:txBody>
          <a:bodyPr/>
          <a:lstStyle/>
          <a:p>
            <a:r>
              <a:rPr lang="en-US" sz="1200" dirty="0"/>
              <a:t>Configuration Main {</a:t>
            </a:r>
          </a:p>
          <a:p>
            <a:r>
              <a:rPr lang="en-US" sz="1200" dirty="0"/>
              <a:t>    </a:t>
            </a:r>
            <a:r>
              <a:rPr lang="en-US" sz="1200" dirty="0" err="1"/>
              <a:t>Param</a:t>
            </a:r>
            <a:r>
              <a:rPr lang="en-US" sz="1200" dirty="0"/>
              <a:t> ( [string] $</a:t>
            </a:r>
            <a:r>
              <a:rPr lang="en-US" sz="1200" dirty="0" err="1"/>
              <a:t>nodeName</a:t>
            </a:r>
            <a:r>
              <a:rPr lang="en-US" sz="1200" dirty="0"/>
              <a:t> )</a:t>
            </a:r>
          </a:p>
          <a:p>
            <a:endParaRPr lang="en-US" sz="1200" dirty="0"/>
          </a:p>
          <a:p>
            <a:r>
              <a:rPr lang="en-US" sz="1200" dirty="0"/>
              <a:t>    Import-</a:t>
            </a:r>
            <a:r>
              <a:rPr lang="en-US" sz="1200" dirty="0" err="1"/>
              <a:t>DscResource</a:t>
            </a:r>
            <a:r>
              <a:rPr lang="en-US" sz="1200" dirty="0"/>
              <a:t> -</a:t>
            </a:r>
            <a:r>
              <a:rPr lang="en-US" sz="1200" dirty="0" err="1"/>
              <a:t>ModuleName</a:t>
            </a:r>
            <a:r>
              <a:rPr lang="en-US" sz="1200" dirty="0"/>
              <a:t> </a:t>
            </a:r>
            <a:r>
              <a:rPr lang="en-US" sz="1200" dirty="0" err="1"/>
              <a:t>PSDesiredStateConfiguration</a:t>
            </a:r>
            <a:r>
              <a:rPr lang="en-US" sz="1200" dirty="0"/>
              <a:t>, </a:t>
            </a:r>
            <a:r>
              <a:rPr lang="en-US" sz="1200" dirty="0" err="1"/>
              <a:t>xNetworking</a:t>
            </a:r>
            <a:r>
              <a:rPr lang="en-US" sz="1200" dirty="0"/>
              <a:t>, </a:t>
            </a:r>
            <a:r>
              <a:rPr lang="en-US" sz="1200" dirty="0" err="1"/>
              <a:t>cUserRightsAssignment</a:t>
            </a:r>
            <a:endParaRPr lang="en-US" sz="1200" dirty="0"/>
          </a:p>
          <a:p>
            <a:endParaRPr lang="en-US" sz="1200" dirty="0"/>
          </a:p>
          <a:p>
            <a:r>
              <a:rPr lang="en-US" sz="1200" dirty="0"/>
              <a:t>Node $</a:t>
            </a:r>
            <a:r>
              <a:rPr lang="en-US" sz="1200" dirty="0" err="1"/>
              <a:t>nodeName</a:t>
            </a:r>
            <a:r>
              <a:rPr lang="en-US" sz="1200" dirty="0"/>
              <a:t> {</a:t>
            </a:r>
          </a:p>
          <a:p>
            <a:r>
              <a:rPr lang="en-US" sz="1200" dirty="0"/>
              <a:t>    </a:t>
            </a:r>
            <a:r>
              <a:rPr lang="en-US" sz="1200" dirty="0" err="1"/>
              <a:t>WindowsFeature</a:t>
            </a:r>
            <a:r>
              <a:rPr lang="en-US" sz="1200" dirty="0"/>
              <a:t> DNS { </a:t>
            </a:r>
          </a:p>
          <a:p>
            <a:r>
              <a:rPr lang="en-US" sz="1200" dirty="0"/>
              <a:t>        Ensure = "Present" </a:t>
            </a:r>
          </a:p>
          <a:p>
            <a:r>
              <a:rPr lang="en-US" sz="1200" dirty="0"/>
              <a:t>        Name = "DNS"</a:t>
            </a:r>
          </a:p>
          <a:p>
            <a:r>
              <a:rPr lang="en-US" sz="1200" dirty="0"/>
              <a:t>    }</a:t>
            </a:r>
          </a:p>
          <a:p>
            <a:endParaRPr lang="en-US" sz="1200" dirty="0"/>
          </a:p>
          <a:p>
            <a:r>
              <a:rPr lang="en-US" sz="1200" dirty="0"/>
              <a:t>    </a:t>
            </a:r>
            <a:r>
              <a:rPr lang="en-US" sz="1200" dirty="0" err="1"/>
              <a:t>xDnsServerAddress</a:t>
            </a:r>
            <a:r>
              <a:rPr lang="en-US" sz="1200" dirty="0"/>
              <a:t> </a:t>
            </a:r>
            <a:r>
              <a:rPr lang="en-US" sz="1200" dirty="0" err="1"/>
              <a:t>DnsServerAddress</a:t>
            </a:r>
            <a:r>
              <a:rPr lang="en-US" sz="1200" dirty="0"/>
              <a:t> { </a:t>
            </a:r>
          </a:p>
          <a:p>
            <a:r>
              <a:rPr lang="en-US" sz="1200" dirty="0"/>
              <a:t>        Address        = "127.0.0.1"</a:t>
            </a:r>
          </a:p>
          <a:p>
            <a:r>
              <a:rPr lang="en-US" sz="1200" dirty="0"/>
              <a:t>        </a:t>
            </a:r>
            <a:r>
              <a:rPr lang="en-US" sz="1200" dirty="0" err="1"/>
              <a:t>InterfaceAlias</a:t>
            </a:r>
            <a:r>
              <a:rPr lang="en-US" sz="1200" dirty="0"/>
              <a:t> = "Ethernet"</a:t>
            </a:r>
          </a:p>
          <a:p>
            <a:r>
              <a:rPr lang="en-US" sz="1200" dirty="0"/>
              <a:t>        </a:t>
            </a:r>
            <a:r>
              <a:rPr lang="en-US" sz="1200" dirty="0" err="1"/>
              <a:t>AddressFamily</a:t>
            </a:r>
            <a:r>
              <a:rPr lang="en-US" sz="1200" dirty="0"/>
              <a:t>  = "IPv4"</a:t>
            </a:r>
          </a:p>
          <a:p>
            <a:r>
              <a:rPr lang="en-US" sz="1200" dirty="0"/>
              <a:t>        </a:t>
            </a:r>
            <a:r>
              <a:rPr lang="en-US" sz="1200" dirty="0" err="1"/>
              <a:t>DependsOn</a:t>
            </a:r>
            <a:r>
              <a:rPr lang="en-US" sz="1200" dirty="0"/>
              <a:t> = "[</a:t>
            </a:r>
            <a:r>
              <a:rPr lang="en-US" sz="1200" dirty="0" err="1"/>
              <a:t>WindowsFeature</a:t>
            </a:r>
            <a:r>
              <a:rPr lang="en-US" sz="1200" dirty="0"/>
              <a:t>]DNS"</a:t>
            </a:r>
          </a:p>
          <a:p>
            <a:r>
              <a:rPr lang="en-US" sz="1200" dirty="0"/>
              <a:t>    }</a:t>
            </a:r>
          </a:p>
          <a:p>
            <a:r>
              <a:rPr lang="en-US" sz="1200" dirty="0"/>
              <a:t>   </a:t>
            </a:r>
          </a:p>
          <a:p>
            <a:r>
              <a:rPr lang="en-US" sz="1200" dirty="0"/>
              <a:t>    </a:t>
            </a:r>
            <a:r>
              <a:rPr lang="en-US" sz="1200" dirty="0" err="1"/>
              <a:t>cUserRight</a:t>
            </a:r>
            <a:r>
              <a:rPr lang="en-US" sz="1200" dirty="0"/>
              <a:t> </a:t>
            </a:r>
            <a:r>
              <a:rPr lang="en-US" sz="1200" dirty="0" err="1"/>
              <a:t>GrantIncreaseQuotaPrivilege</a:t>
            </a:r>
            <a:endParaRPr lang="en-US" sz="1200" dirty="0"/>
          </a:p>
          <a:p>
            <a:r>
              <a:rPr lang="en-US" sz="1200" dirty="0"/>
              <a:t>    {</a:t>
            </a:r>
          </a:p>
          <a:p>
            <a:r>
              <a:rPr lang="en-US" sz="1200" dirty="0"/>
              <a:t>        Ensure = "Present"</a:t>
            </a:r>
          </a:p>
          <a:p>
            <a:r>
              <a:rPr lang="en-US" sz="1200" dirty="0"/>
              <a:t>        Constant = "</a:t>
            </a:r>
            <a:r>
              <a:rPr lang="en-US" sz="1200" dirty="0" err="1"/>
              <a:t>SeIncreaseQuotaPrivilege</a:t>
            </a:r>
            <a:r>
              <a:rPr lang="en-US" sz="1200" dirty="0"/>
              <a:t>"</a:t>
            </a:r>
          </a:p>
          <a:p>
            <a:r>
              <a:rPr lang="en-US" sz="1200" dirty="0"/>
              <a:t>        Principal = "CONTOSO\</a:t>
            </a:r>
            <a:r>
              <a:rPr lang="en-US" sz="1200" dirty="0" err="1"/>
              <a:t>AdminUser</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28387056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Logs (on the virtual machine)</a:t>
            </a:r>
          </a:p>
        </p:txBody>
      </p:sp>
      <p:sp>
        <p:nvSpPr>
          <p:cNvPr id="7" name="Content Placeholder 6"/>
          <p:cNvSpPr>
            <a:spLocks noGrp="1"/>
          </p:cNvSpPr>
          <p:nvPr>
            <p:ph sz="quarter" idx="10"/>
          </p:nvPr>
        </p:nvSpPr>
        <p:spPr>
          <a:xfrm>
            <a:off x="268288" y="1398397"/>
            <a:ext cx="11542503" cy="3508653"/>
          </a:xfrm>
        </p:spPr>
        <p:txBody>
          <a:bodyPr/>
          <a:lstStyle/>
          <a:p>
            <a:pPr marL="0" indent="0">
              <a:buNone/>
            </a:pPr>
            <a:r>
              <a:rPr lang="en-US" sz="3600" dirty="0"/>
              <a:t>Provides details on the configuration (script) in the virtual machine</a:t>
            </a:r>
          </a:p>
          <a:p>
            <a:pPr marL="0" indent="0">
              <a:buNone/>
            </a:pPr>
            <a:endParaRPr lang="en-US" sz="3600" dirty="0"/>
          </a:p>
          <a:p>
            <a:pPr marL="0" indent="0">
              <a:buNone/>
            </a:pPr>
            <a:r>
              <a:rPr lang="en-US" sz="3600" dirty="0"/>
              <a:t>C:\WindowsAzure\Logs\Plugins\Microsoft.Powershell.DSC\&lt;version&gt;</a:t>
            </a:r>
          </a:p>
          <a:p>
            <a:pPr marL="0" indent="0">
              <a:buNone/>
            </a:pPr>
            <a:endParaRPr lang="en-US" sz="3600" dirty="0"/>
          </a:p>
        </p:txBody>
      </p:sp>
      <p:pic>
        <p:nvPicPr>
          <p:cNvPr id="5" name="Picture 4"/>
          <p:cNvPicPr>
            <a:picLocks noChangeAspect="1"/>
          </p:cNvPicPr>
          <p:nvPr/>
        </p:nvPicPr>
        <p:blipFill>
          <a:blip r:embed="rId2"/>
          <a:stretch>
            <a:fillRect/>
          </a:stretch>
        </p:blipFill>
        <p:spPr>
          <a:xfrm>
            <a:off x="337957" y="4528496"/>
            <a:ext cx="11555801" cy="1736364"/>
          </a:xfrm>
          <a:prstGeom prst="rect">
            <a:avLst/>
          </a:prstGeom>
        </p:spPr>
      </p:pic>
      <p:sp>
        <p:nvSpPr>
          <p:cNvPr id="6" name="Rectangle 5"/>
          <p:cNvSpPr/>
          <p:nvPr/>
        </p:nvSpPr>
        <p:spPr bwMode="auto">
          <a:xfrm>
            <a:off x="337958" y="5077096"/>
            <a:ext cx="11472834" cy="44413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31916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Desired State Configuration</a:t>
            </a:r>
          </a:p>
        </p:txBody>
      </p:sp>
      <p:sp>
        <p:nvSpPr>
          <p:cNvPr id="4" name="Title 3"/>
          <p:cNvSpPr>
            <a:spLocks noGrp="1"/>
          </p:cNvSpPr>
          <p:nvPr>
            <p:ph type="title" idx="4294967295"/>
          </p:nvPr>
        </p:nvSpPr>
        <p:spPr>
          <a:xfrm>
            <a:off x="0" y="1185863"/>
            <a:ext cx="9858375" cy="2698750"/>
          </a:xfrm>
        </p:spPr>
        <p:txBody>
          <a:bodyPr/>
          <a:lstStyle/>
          <a:p>
            <a:r>
              <a:rPr lang="en-US" dirty="0"/>
              <a:t>Demo</a:t>
            </a:r>
          </a:p>
        </p:txBody>
      </p:sp>
    </p:spTree>
    <p:extLst>
      <p:ext uri="{BB962C8B-B14F-4D97-AF65-F5344CB8AC3E}">
        <p14:creationId xmlns:p14="http://schemas.microsoft.com/office/powerpoint/2010/main" val="4220518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p:txBody>
          <a:bodyPr/>
          <a:lstStyle/>
          <a:p>
            <a:pPr marL="0" indent="0">
              <a:buNone/>
            </a:pPr>
            <a:r>
              <a:rPr lang="en-GB" dirty="0"/>
              <a:t>In this module, you learned how to:</a:t>
            </a:r>
          </a:p>
          <a:p>
            <a:endParaRPr lang="en-GB" dirty="0"/>
          </a:p>
          <a:p>
            <a:r>
              <a:rPr lang="en-GB" dirty="0"/>
              <a:t>Manage the provisioning of infrastructure is enhanced with Infrastructure as Code (</a:t>
            </a:r>
            <a:r>
              <a:rPr lang="en-GB" dirty="0" err="1"/>
              <a:t>IaC</a:t>
            </a:r>
            <a:r>
              <a:rPr lang="en-GB" dirty="0"/>
              <a:t>) concepts.</a:t>
            </a:r>
          </a:p>
          <a:p>
            <a:endParaRPr lang="en-GB" dirty="0"/>
          </a:p>
          <a:p>
            <a:pPr lvl="1"/>
            <a:endParaRPr lang="en-GB" dirty="0"/>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378919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0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Text Placeholder 5"/>
          <p:cNvSpPr>
            <a:spLocks noGrp="1"/>
          </p:cNvSpPr>
          <p:nvPr>
            <p:ph sz="quarter" idx="10"/>
          </p:nvPr>
        </p:nvSpPr>
        <p:spPr/>
        <p:txBody>
          <a:bodyPr/>
          <a:lstStyle/>
          <a:p>
            <a:r>
              <a:rPr lang="en-US"/>
              <a:t>Azure Resource Manager (ARM)</a:t>
            </a:r>
          </a:p>
          <a:p>
            <a:r>
              <a:rPr lang="en-US"/>
              <a:t>ARM templates</a:t>
            </a:r>
          </a:p>
          <a:p>
            <a:r>
              <a:rPr lang="en-US"/>
              <a:t>Authoring ARM templates</a:t>
            </a:r>
          </a:p>
          <a:p>
            <a:r>
              <a:rPr lang="en-US"/>
              <a:t>Deploying ARM templates</a:t>
            </a:r>
          </a:p>
          <a:p>
            <a:r>
              <a:rPr lang="en-US"/>
              <a:t>Desired State Configuration (DSC)</a:t>
            </a:r>
            <a:endParaRPr lang="en-US" dirty="0"/>
          </a:p>
        </p:txBody>
      </p:sp>
    </p:spTree>
    <p:extLst>
      <p:ext uri="{BB962C8B-B14F-4D97-AF65-F5344CB8AC3E}">
        <p14:creationId xmlns:p14="http://schemas.microsoft.com/office/powerpoint/2010/main" val="502147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Resource Manager (ARM)</a:t>
            </a:r>
          </a:p>
        </p:txBody>
      </p:sp>
    </p:spTree>
    <p:extLst>
      <p:ext uri="{BB962C8B-B14F-4D97-AF65-F5344CB8AC3E}">
        <p14:creationId xmlns:p14="http://schemas.microsoft.com/office/powerpoint/2010/main" val="1055257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Provisioning resources using ARM</a:t>
            </a:r>
            <a:br>
              <a:rPr lang="en-US" dirty="0"/>
            </a:br>
            <a:endParaRPr lang="en-US" dirty="0"/>
          </a:p>
        </p:txBody>
      </p:sp>
      <p:sp>
        <p:nvSpPr>
          <p:cNvPr id="6" name="Text Placeholder 5"/>
          <p:cNvSpPr>
            <a:spLocks noGrp="1"/>
          </p:cNvSpPr>
          <p:nvPr>
            <p:ph sz="quarter" idx="10"/>
          </p:nvPr>
        </p:nvSpPr>
        <p:spPr/>
        <p:txBody>
          <a:bodyPr/>
          <a:lstStyle/>
          <a:p>
            <a:r>
              <a:rPr lang="en-US" dirty="0"/>
              <a:t>Declarative model</a:t>
            </a:r>
          </a:p>
          <a:p>
            <a:endParaRPr lang="en-US" dirty="0"/>
          </a:p>
          <a:p>
            <a:r>
              <a:rPr lang="en-US" dirty="0"/>
              <a:t>Provision some resources in parallel</a:t>
            </a:r>
          </a:p>
          <a:p>
            <a:endParaRPr lang="en-US" dirty="0"/>
          </a:p>
          <a:p>
            <a:r>
              <a:rPr lang="en-US" dirty="0"/>
              <a:t>Idempotent</a:t>
            </a:r>
          </a:p>
          <a:p>
            <a:endParaRPr lang="en-US" dirty="0"/>
          </a:p>
        </p:txBody>
      </p:sp>
    </p:spTree>
    <p:extLst>
      <p:ext uri="{BB962C8B-B14F-4D97-AF65-F5344CB8AC3E}">
        <p14:creationId xmlns:p14="http://schemas.microsoft.com/office/powerpoint/2010/main" val="37694502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135" name="Picture 1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136" name="Rectangle 135"/>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459610" y="5108416"/>
            <a:ext cx="7718668" cy="448029"/>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38" name="Rectangle 137"/>
          <p:cNvSpPr/>
          <p:nvPr/>
        </p:nvSpPr>
        <p:spPr bwMode="auto">
          <a:xfrm>
            <a:off x="459610" y="4605872"/>
            <a:ext cx="7718668" cy="45062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139" name="Group 138"/>
          <p:cNvGrpSpPr/>
          <p:nvPr/>
        </p:nvGrpSpPr>
        <p:grpSpPr>
          <a:xfrm>
            <a:off x="537959" y="2283264"/>
            <a:ext cx="1759668" cy="1087750"/>
            <a:chOff x="1050462" y="2277416"/>
            <a:chExt cx="1759668" cy="1087750"/>
          </a:xfrm>
        </p:grpSpPr>
        <p:pic>
          <p:nvPicPr>
            <p:cNvPr id="140" name="Picture 1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141" name="TextBox 140"/>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142" name="TextBox 141"/>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grpSp>
        <p:nvGrpSpPr>
          <p:cNvPr id="144" name="Group 143"/>
          <p:cNvGrpSpPr/>
          <p:nvPr/>
        </p:nvGrpSpPr>
        <p:grpSpPr>
          <a:xfrm>
            <a:off x="2389287" y="2041205"/>
            <a:ext cx="3162524" cy="1219112"/>
            <a:chOff x="3982213" y="1883562"/>
            <a:chExt cx="3162524" cy="1219112"/>
          </a:xfrm>
        </p:grpSpPr>
        <p:sp>
          <p:nvSpPr>
            <p:cNvPr id="145" name="Rounded Rectangle 39"/>
            <p:cNvSpPr/>
            <p:nvPr/>
          </p:nvSpPr>
          <p:spPr bwMode="auto">
            <a:xfrm>
              <a:off x="3982213" y="1984883"/>
              <a:ext cx="3162524" cy="111779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6" name="Picture 14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147" name="Picture 1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148" name="Picture 14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149" name="TextBox 148"/>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Resource Group</a:t>
              </a:r>
            </a:p>
          </p:txBody>
        </p:sp>
      </p:grpSp>
      <p:grpSp>
        <p:nvGrpSpPr>
          <p:cNvPr id="150" name="Group 149"/>
          <p:cNvGrpSpPr/>
          <p:nvPr/>
        </p:nvGrpSpPr>
        <p:grpSpPr>
          <a:xfrm>
            <a:off x="459610" y="3328400"/>
            <a:ext cx="1929677" cy="1084381"/>
            <a:chOff x="2120629" y="4033976"/>
            <a:chExt cx="1929677" cy="1084381"/>
          </a:xfrm>
        </p:grpSpPr>
        <p:sp>
          <p:nvSpPr>
            <p:cNvPr id="151" name="TextBox 150"/>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152" name="Picture 1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cxnSp>
        <p:nvCxnSpPr>
          <p:cNvPr id="153" name="Straight Arrow Connector 152"/>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7" name="Group 156"/>
          <p:cNvGrpSpPr/>
          <p:nvPr/>
        </p:nvGrpSpPr>
        <p:grpSpPr>
          <a:xfrm>
            <a:off x="2389286" y="3269081"/>
            <a:ext cx="5575015" cy="1165204"/>
            <a:chOff x="2389286" y="3269081"/>
            <a:chExt cx="5575015" cy="1165204"/>
          </a:xfrm>
          <a:solidFill>
            <a:schemeClr val="accent4"/>
          </a:solidFill>
        </p:grpSpPr>
        <p:sp>
          <p:nvSpPr>
            <p:cNvPr id="158" name="Rounded Rectangle 42"/>
            <p:cNvSpPr/>
            <p:nvPr/>
          </p:nvSpPr>
          <p:spPr bwMode="auto">
            <a:xfrm>
              <a:off x="2389286" y="3318717"/>
              <a:ext cx="5575015" cy="111556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TextBox 162"/>
            <p:cNvSpPr txBox="1"/>
            <p:nvPr/>
          </p:nvSpPr>
          <p:spPr>
            <a:xfrm>
              <a:off x="3844647" y="3269081"/>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Resource Group</a:t>
              </a:r>
            </a:p>
          </p:txBody>
        </p:sp>
        <p:pic>
          <p:nvPicPr>
            <p:cNvPr id="159" name="Picture 15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a:grpFill/>
          </p:spPr>
        </p:pic>
        <p:pic>
          <p:nvPicPr>
            <p:cNvPr id="160" name="Picture 15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a:grpFill/>
          </p:spPr>
        </p:pic>
        <p:pic>
          <p:nvPicPr>
            <p:cNvPr id="161" name="Picture 16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a:grpFill/>
          </p:spPr>
        </p:pic>
        <p:pic>
          <p:nvPicPr>
            <p:cNvPr id="162" name="Picture 16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a:grpFill/>
          </p:spPr>
        </p:pic>
        <p:pic>
          <p:nvPicPr>
            <p:cNvPr id="164" name="Picture 16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a:grpFill/>
          </p:spPr>
        </p:pic>
      </p:grpSp>
      <p:sp>
        <p:nvSpPr>
          <p:cNvPr id="165" name="Title 164"/>
          <p:cNvSpPr>
            <a:spLocks noGrp="1"/>
          </p:cNvSpPr>
          <p:nvPr>
            <p:ph type="title"/>
          </p:nvPr>
        </p:nvSpPr>
        <p:spPr/>
        <p:txBody>
          <a:bodyPr/>
          <a:lstStyle/>
          <a:p>
            <a:r>
              <a:rPr lang="en-US" sz="6000"/>
              <a:t>ARM architecture</a:t>
            </a:r>
            <a:endParaRPr lang="en-US" sz="6000" dirty="0"/>
          </a:p>
        </p:txBody>
      </p:sp>
      <p:sp>
        <p:nvSpPr>
          <p:cNvPr id="166" name="TextBox 165"/>
          <p:cNvSpPr txBox="1"/>
          <p:nvPr/>
        </p:nvSpPr>
        <p:spPr>
          <a:xfrm>
            <a:off x="8763855" y="1603789"/>
            <a:ext cx="3160205" cy="474591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Resource group is a unit of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Role Based Access Control (RBAC)</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policies</a:t>
            </a:r>
          </a:p>
        </p:txBody>
      </p:sp>
    </p:spTree>
    <p:extLst>
      <p:ext uri="{BB962C8B-B14F-4D97-AF65-F5344CB8AC3E}">
        <p14:creationId xmlns:p14="http://schemas.microsoft.com/office/powerpoint/2010/main" val="195363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ARM templates</a:t>
            </a:r>
          </a:p>
        </p:txBody>
      </p:sp>
    </p:spTree>
    <p:extLst>
      <p:ext uri="{BB962C8B-B14F-4D97-AF65-F5344CB8AC3E}">
        <p14:creationId xmlns:p14="http://schemas.microsoft.com/office/powerpoint/2010/main" val="11550744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Artifacts of a template</a:t>
            </a:r>
            <a:endParaRPr lang="en-US" dirty="0"/>
          </a:p>
        </p:txBody>
      </p:sp>
      <p:sp>
        <p:nvSpPr>
          <p:cNvPr id="4" name="Text Placeholder 3"/>
          <p:cNvSpPr>
            <a:spLocks noGrp="1"/>
          </p:cNvSpPr>
          <p:nvPr>
            <p:ph sz="quarter" idx="10"/>
          </p:nvPr>
        </p:nvSpPr>
        <p:spPr>
          <a:xfrm>
            <a:off x="268288" y="1398397"/>
            <a:ext cx="11542503" cy="6087820"/>
          </a:xfrm>
        </p:spPr>
        <p:txBody>
          <a:bodyPr/>
          <a:lstStyle/>
          <a:p>
            <a:r>
              <a:rPr lang="en-US" dirty="0"/>
              <a:t>JSON Files—Infrastructure as Code (</a:t>
            </a:r>
            <a:r>
              <a:rPr lang="en-US" dirty="0" err="1"/>
              <a:t>IaC</a:t>
            </a:r>
            <a:r>
              <a:rPr lang="en-US" dirty="0"/>
              <a:t>)</a:t>
            </a:r>
          </a:p>
          <a:p>
            <a:r>
              <a:rPr lang="en-US" dirty="0"/>
              <a:t>Artifacts (optional depending on resources)</a:t>
            </a:r>
          </a:p>
          <a:p>
            <a:pPr lvl="1"/>
            <a:r>
              <a:rPr lang="en-US" dirty="0"/>
              <a:t>Configuration scripts used to configure resources</a:t>
            </a:r>
          </a:p>
          <a:p>
            <a:pPr lvl="1"/>
            <a:r>
              <a:rPr lang="en-US" dirty="0"/>
              <a:t>Application code</a:t>
            </a:r>
          </a:p>
          <a:p>
            <a:pPr lvl="1"/>
            <a:r>
              <a:rPr lang="en-US" dirty="0"/>
              <a:t>Third-party tools</a:t>
            </a:r>
          </a:p>
          <a:p>
            <a:pPr lvl="1"/>
            <a:r>
              <a:rPr lang="en-US" sz="2800" dirty="0"/>
              <a:t>Examples</a:t>
            </a:r>
          </a:p>
          <a:p>
            <a:pPr lvl="2"/>
            <a:r>
              <a:rPr lang="en-US" sz="2400" dirty="0"/>
              <a:t>Web Deployment Package </a:t>
            </a:r>
          </a:p>
          <a:p>
            <a:pPr lvl="2"/>
            <a:r>
              <a:rPr lang="en-US" sz="2400" dirty="0"/>
              <a:t>Desired State Configuration (DSC) script</a:t>
            </a:r>
          </a:p>
          <a:p>
            <a:pPr lvl="2"/>
            <a:r>
              <a:rPr lang="en-US" sz="2400" dirty="0"/>
              <a:t>DSC resources</a:t>
            </a:r>
          </a:p>
          <a:p>
            <a:pPr lvl="2"/>
            <a:endParaRPr lang="en-US" dirty="0"/>
          </a:p>
          <a:p>
            <a:pPr lvl="1"/>
            <a:endParaRPr lang="en-US" dirty="0"/>
          </a:p>
        </p:txBody>
      </p:sp>
    </p:spTree>
    <p:extLst>
      <p:ext uri="{BB962C8B-B14F-4D97-AF65-F5344CB8AC3E}">
        <p14:creationId xmlns:p14="http://schemas.microsoft.com/office/powerpoint/2010/main" val="2000360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Taking advantage of existing templates</a:t>
            </a:r>
            <a:endParaRPr lang="en-US" dirty="0"/>
          </a:p>
        </p:txBody>
      </p:sp>
      <p:sp>
        <p:nvSpPr>
          <p:cNvPr id="3" name="Text Placeholder 2"/>
          <p:cNvSpPr>
            <a:spLocks noGrp="1"/>
          </p:cNvSpPr>
          <p:nvPr>
            <p:ph sz="quarter" idx="10"/>
          </p:nvPr>
        </p:nvSpPr>
        <p:spPr/>
        <p:txBody>
          <a:bodyPr/>
          <a:lstStyle/>
          <a:p>
            <a:r>
              <a:rPr lang="en-US"/>
              <a:t>Azure quick-start templates</a:t>
            </a:r>
          </a:p>
          <a:p>
            <a:pPr lvl="1"/>
            <a:r>
              <a:rPr lang="en-US"/>
              <a:t>http://aka.ms/qst</a:t>
            </a:r>
          </a:p>
          <a:p>
            <a:endParaRPr lang="en-US"/>
          </a:p>
          <a:p>
            <a:r>
              <a:rPr lang="en-US"/>
              <a:t>Azure Marketplace (portal)</a:t>
            </a:r>
          </a:p>
          <a:p>
            <a:pPr lvl="1"/>
            <a:r>
              <a:rPr lang="en-US"/>
              <a:t>Examples</a:t>
            </a:r>
          </a:p>
          <a:p>
            <a:pPr lvl="2"/>
            <a:r>
              <a:rPr lang="en-US"/>
              <a:t>SQL Server Always-On Cluster</a:t>
            </a:r>
          </a:p>
          <a:p>
            <a:pPr lvl="2"/>
            <a:r>
              <a:rPr lang="en-US"/>
              <a:t>SharePoint 2013 HA Farm</a:t>
            </a:r>
          </a:p>
          <a:p>
            <a:pPr lvl="2"/>
            <a:r>
              <a:rPr lang="en-US"/>
              <a:t>Preconfigured DC/OS cluster </a:t>
            </a:r>
          </a:p>
          <a:p>
            <a:pPr lvl="2"/>
            <a:endParaRPr lang="en-US" dirty="0"/>
          </a:p>
        </p:txBody>
      </p:sp>
      <p:pic>
        <p:nvPicPr>
          <p:cNvPr id="4" name="Picture 3"/>
          <p:cNvPicPr>
            <a:picLocks noChangeAspect="1"/>
          </p:cNvPicPr>
          <p:nvPr/>
        </p:nvPicPr>
        <p:blipFill>
          <a:blip r:embed="rId2"/>
          <a:stretch>
            <a:fillRect/>
          </a:stretch>
        </p:blipFill>
        <p:spPr>
          <a:xfrm>
            <a:off x="6881165" y="3082004"/>
            <a:ext cx="5046436" cy="3075023"/>
          </a:xfrm>
          <a:prstGeom prst="rect">
            <a:avLst/>
          </a:prstGeom>
        </p:spPr>
      </p:pic>
    </p:spTree>
    <p:extLst>
      <p:ext uri="{BB962C8B-B14F-4D97-AF65-F5344CB8AC3E}">
        <p14:creationId xmlns:p14="http://schemas.microsoft.com/office/powerpoint/2010/main" val="411380217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17577592-0bf8-41a8-903c-ed932c9ebe52"/>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6450</TotalTime>
  <Words>1494</Words>
  <Application>Microsoft Office PowerPoint</Application>
  <PresentationFormat>Widescreen</PresentationFormat>
  <Paragraphs>248</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Segoe UI</vt:lpstr>
      <vt:lpstr>Segoe UI Light</vt:lpstr>
      <vt:lpstr>Windows Azure</vt:lpstr>
      <vt:lpstr>PowerPoint Presentation</vt:lpstr>
      <vt:lpstr>Objectives</vt:lpstr>
      <vt:lpstr>Agenda</vt:lpstr>
      <vt:lpstr>Azure Resource Manager (ARM)</vt:lpstr>
      <vt:lpstr>Provisioning resources using ARM </vt:lpstr>
      <vt:lpstr>ARM architecture</vt:lpstr>
      <vt:lpstr>ARM templates</vt:lpstr>
      <vt:lpstr>Artifacts of a template</vt:lpstr>
      <vt:lpstr>Taking advantage of existing templates</vt:lpstr>
      <vt:lpstr>PowerPoint Presentation</vt:lpstr>
      <vt:lpstr>Authoring ARM templates</vt:lpstr>
      <vt:lpstr>ARM template structure</vt:lpstr>
      <vt:lpstr>Common ARM template functions</vt:lpstr>
      <vt:lpstr>Using Visual Studio to author ARM templates</vt:lpstr>
      <vt:lpstr>PowerPoint Presentation</vt:lpstr>
      <vt:lpstr>Deploying ARM templates</vt:lpstr>
      <vt:lpstr>Methods for deploying ARM templates</vt:lpstr>
      <vt:lpstr>Deploying ARM templates</vt:lpstr>
      <vt:lpstr>PowerPoint Presentation</vt:lpstr>
      <vt:lpstr>Desired State Configuration (DSC)</vt:lpstr>
      <vt:lpstr>DSC for Azure</vt:lpstr>
      <vt:lpstr>DSC Example: Built-in Resources </vt:lpstr>
      <vt:lpstr>DSC Resources</vt:lpstr>
      <vt:lpstr>DSC Example: Resource-Kit Resources </vt:lpstr>
      <vt:lpstr>DSC Logs (on the virtual machine)</vt:lpstr>
      <vt:lpstr>Demo</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269</cp:revision>
  <dcterms:created xsi:type="dcterms:W3CDTF">2012-12-20T16:44:23Z</dcterms:created>
  <dcterms:modified xsi:type="dcterms:W3CDTF">2016-08-11T14:26:33Z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